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6"/>
  </p:notesMasterIdLst>
  <p:handoutMasterIdLst>
    <p:handoutMasterId r:id="rId27"/>
  </p:handoutMasterIdLst>
  <p:sldIdLst>
    <p:sldId id="256" r:id="rId2"/>
    <p:sldId id="257" r:id="rId3"/>
    <p:sldId id="258" r:id="rId4"/>
    <p:sldId id="259" r:id="rId5"/>
    <p:sldId id="260" r:id="rId6"/>
    <p:sldId id="262" r:id="rId7"/>
    <p:sldId id="279" r:id="rId8"/>
    <p:sldId id="261" r:id="rId9"/>
    <p:sldId id="286" r:id="rId10"/>
    <p:sldId id="263" r:id="rId11"/>
    <p:sldId id="264" r:id="rId12"/>
    <p:sldId id="280" r:id="rId13"/>
    <p:sldId id="266" r:id="rId14"/>
    <p:sldId id="268" r:id="rId15"/>
    <p:sldId id="282" r:id="rId16"/>
    <p:sldId id="267" r:id="rId17"/>
    <p:sldId id="269" r:id="rId18"/>
    <p:sldId id="270" r:id="rId19"/>
    <p:sldId id="271" r:id="rId20"/>
    <p:sldId id="273" r:id="rId21"/>
    <p:sldId id="283" r:id="rId22"/>
    <p:sldId id="272" r:id="rId23"/>
    <p:sldId id="274" r:id="rId24"/>
    <p:sldId id="275" r:id="rId25"/>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1pPr>
    <a:lvl2pPr marL="4572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2pPr>
    <a:lvl3pPr marL="9144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3pPr>
    <a:lvl4pPr marL="13716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4pPr>
    <a:lvl5pPr marL="18288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5pPr>
    <a:lvl6pPr marL="2286000" algn="r" defTabSz="914400" rtl="1" eaLnBrk="1" latinLnBrk="0" hangingPunct="1">
      <a:defRPr sz="1200" b="1" kern="1200">
        <a:solidFill>
          <a:srgbClr val="0000FF"/>
        </a:solidFill>
        <a:latin typeface="Arial" pitchFamily="34" charset="0"/>
        <a:ea typeface="+mn-ea"/>
        <a:cs typeface="+mn-cs"/>
      </a:defRPr>
    </a:lvl6pPr>
    <a:lvl7pPr marL="2743200" algn="r" defTabSz="914400" rtl="1" eaLnBrk="1" latinLnBrk="0" hangingPunct="1">
      <a:defRPr sz="1200" b="1" kern="1200">
        <a:solidFill>
          <a:srgbClr val="0000FF"/>
        </a:solidFill>
        <a:latin typeface="Arial" pitchFamily="34" charset="0"/>
        <a:ea typeface="+mn-ea"/>
        <a:cs typeface="+mn-cs"/>
      </a:defRPr>
    </a:lvl7pPr>
    <a:lvl8pPr marL="3200400" algn="r" defTabSz="914400" rtl="1" eaLnBrk="1" latinLnBrk="0" hangingPunct="1">
      <a:defRPr sz="1200" b="1" kern="1200">
        <a:solidFill>
          <a:srgbClr val="0000FF"/>
        </a:solidFill>
        <a:latin typeface="Arial" pitchFamily="34" charset="0"/>
        <a:ea typeface="+mn-ea"/>
        <a:cs typeface="+mn-cs"/>
      </a:defRPr>
    </a:lvl8pPr>
    <a:lvl9pPr marL="3657600" algn="r" defTabSz="914400" rtl="1" eaLnBrk="1" latinLnBrk="0" hangingPunct="1">
      <a:defRPr sz="1200" b="1" kern="1200">
        <a:solidFill>
          <a:srgbClr val="0000FF"/>
        </a:solidFill>
        <a:latin typeface="Arial" pitchFamily="34" charset="0"/>
        <a:ea typeface="+mn-ea"/>
        <a:cs typeface="+mn-cs"/>
      </a:defRPr>
    </a:lvl9pPr>
  </p:defaultTextStyle>
  <p:extLst>
    <p:ext uri="{EFAFB233-063F-42B5-8137-9DF3F51BA10A}">
      <p15:sldGuideLst xmlns:p15="http://schemas.microsoft.com/office/powerpoint/2012/main">
        <p15:guide id="1" orient="horz" pos="1200">
          <p15:clr>
            <a:srgbClr val="A4A3A4"/>
          </p15:clr>
        </p15:guide>
        <p15:guide id="2" orient="horz" pos="3216">
          <p15:clr>
            <a:srgbClr val="A4A3A4"/>
          </p15:clr>
        </p15:guide>
        <p15:guide id="3" orient="horz" pos="576">
          <p15:clr>
            <a:srgbClr val="A4A3A4"/>
          </p15:clr>
        </p15:guide>
        <p15:guide id="4" orient="horz" pos="2880">
          <p15:clr>
            <a:srgbClr val="A4A3A4"/>
          </p15:clr>
        </p15:guide>
        <p15:guide id="5" orient="horz" pos="1680">
          <p15:clr>
            <a:srgbClr val="A4A3A4"/>
          </p15:clr>
        </p15:guide>
        <p15:guide id="6" pos="2352">
          <p15:clr>
            <a:srgbClr val="A4A3A4"/>
          </p15:clr>
        </p15:guide>
        <p15:guide id="7" pos="2016">
          <p15:clr>
            <a:srgbClr val="A4A3A4"/>
          </p15:clr>
        </p15:guide>
        <p15:guide id="8" pos="4992">
          <p15:clr>
            <a:srgbClr val="A4A3A4"/>
          </p15:clr>
        </p15:guide>
        <p15:guide id="9" pos="528">
          <p15:clr>
            <a:srgbClr val="A4A3A4"/>
          </p15:clr>
        </p15:guide>
        <p15:guide id="10" pos="672">
          <p15:clr>
            <a:srgbClr val="A4A3A4"/>
          </p15:clr>
        </p15:guide>
        <p15:guide id="11" pos="624">
          <p15:clr>
            <a:srgbClr val="A4A3A4"/>
          </p15:clr>
        </p15:guide>
        <p15:guide id="12" pos="912">
          <p15:clr>
            <a:srgbClr val="A4A3A4"/>
          </p15:clr>
        </p15:guide>
      </p15:sldGuideLst>
    </p:ext>
    <p:ext uri="{2D200454-40CA-4A62-9FC3-DE9A4176ACB9}">
      <p15:notesGuideLst xmlns:p15="http://schemas.microsoft.com/office/powerpoint/2012/main">
        <p15:guide id="1" orient="horz" pos="3264">
          <p15:clr>
            <a:srgbClr val="A4A3A4"/>
          </p15:clr>
        </p15:guide>
        <p15:guide id="2" orient="horz" pos="288">
          <p15:clr>
            <a:srgbClr val="A4A3A4"/>
          </p15:clr>
        </p15:guide>
        <p15:guide id="3" pos="432">
          <p15:clr>
            <a:srgbClr val="A4A3A4"/>
          </p15:clr>
        </p15:guide>
        <p15:guide id="4" pos="528">
          <p15:clr>
            <a:srgbClr val="A4A3A4"/>
          </p15:clr>
        </p15:guide>
        <p15:guide id="5" pos="3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9999"/>
    <a:srgbClr val="6699CC"/>
    <a:srgbClr val="339966"/>
    <a:srgbClr val="00CCCC"/>
    <a:srgbClr val="FFFF00"/>
    <a:srgbClr val="CCCCCC"/>
    <a:srgbClr val="99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359" autoAdjust="0"/>
    <p:restoredTop sz="61139" autoAdjust="0"/>
  </p:normalViewPr>
  <p:slideViewPr>
    <p:cSldViewPr>
      <p:cViewPr>
        <p:scale>
          <a:sx n="66" d="100"/>
          <a:sy n="66" d="100"/>
        </p:scale>
        <p:origin x="606" y="48"/>
      </p:cViewPr>
      <p:guideLst>
        <p:guide orient="horz" pos="1200"/>
        <p:guide orient="horz" pos="3216"/>
        <p:guide orient="horz" pos="576"/>
        <p:guide orient="horz" pos="2880"/>
        <p:guide orient="horz" pos="1680"/>
        <p:guide pos="2352"/>
        <p:guide pos="2016"/>
        <p:guide pos="4992"/>
        <p:guide pos="528"/>
        <p:guide pos="672"/>
        <p:guide pos="624"/>
        <p:guide pos="912"/>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46" y="108"/>
      </p:cViewPr>
      <p:guideLst>
        <p:guide orient="horz" pos="3264"/>
        <p:guide orient="horz" pos="288"/>
        <p:guide pos="432"/>
        <p:guide pos="528"/>
        <p:guide pos="3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13.xml"/><Relationship Id="rId13" Type="http://schemas.openxmlformats.org/officeDocument/2006/relationships/slide" Target="slides/slide24.xml"/><Relationship Id="rId3" Type="http://schemas.openxmlformats.org/officeDocument/2006/relationships/slide" Target="slides/slide3.xml"/><Relationship Id="rId7" Type="http://schemas.openxmlformats.org/officeDocument/2006/relationships/slide" Target="slides/slide11.xml"/><Relationship Id="rId12" Type="http://schemas.openxmlformats.org/officeDocument/2006/relationships/slide" Target="slides/slide22.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8.xml"/><Relationship Id="rId11" Type="http://schemas.openxmlformats.org/officeDocument/2006/relationships/slide" Target="slides/slide19.xml"/><Relationship Id="rId5" Type="http://schemas.openxmlformats.org/officeDocument/2006/relationships/slide" Target="slides/slide5.xml"/><Relationship Id="rId10" Type="http://schemas.openxmlformats.org/officeDocument/2006/relationships/slide" Target="slides/slide18.xml"/><Relationship Id="rId4" Type="http://schemas.openxmlformats.org/officeDocument/2006/relationships/slide" Target="slides/slide4.xml"/><Relationship Id="rId9"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l" defTabSz="91122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l" defTabSz="91122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a:solidFill>
                  <a:schemeClr val="tx1"/>
                </a:solidFill>
              </a:defRPr>
            </a:lvl1pPr>
          </a:lstStyle>
          <a:p>
            <a:fld id="{253F44C1-9F82-4515-8779-97D078F6D1E4}"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defTabSz="911225">
              <a:spcBef>
                <a:spcPct val="0"/>
              </a:spcBef>
              <a:buClrTx/>
              <a:buFontTx/>
              <a:buNone/>
            </a:pPr>
            <a:r>
              <a:rPr lang="en-US" sz="1100">
                <a:solidFill>
                  <a:schemeClr val="tx1"/>
                </a:solidFill>
              </a:rPr>
              <a:t>Oracle Forms Developer 10</a:t>
            </a:r>
            <a:r>
              <a:rPr lang="en-US" sz="1100" i="1">
                <a:solidFill>
                  <a:schemeClr val="tx1"/>
                </a:solidFill>
              </a:rPr>
              <a:t>g</a:t>
            </a:r>
            <a:r>
              <a:rPr lang="en-US" sz="1100">
                <a:solidFill>
                  <a:schemeClr val="tx1"/>
                </a:solidFill>
              </a:rPr>
              <a:t>: Build Internet Applications   9-</a:t>
            </a:r>
            <a:fld id="{EC3EE4BB-D0BE-4749-9F96-716E7E4ADA03}" type="slidenum">
              <a:rPr lang="en-US" sz="1100">
                <a:solidFill>
                  <a:schemeClr val="tx1"/>
                </a:solidFill>
              </a:rPr>
              <a:pPr defTabSz="911225">
                <a:spcBef>
                  <a:spcPct val="0"/>
                </a:spcBef>
                <a:buClrTx/>
                <a:buFontTx/>
                <a:buNone/>
              </a:pPr>
              <a:t>‹#›</a:t>
            </a:fld>
            <a:endParaRPr lang="en-US" sz="1100">
              <a:solidFill>
                <a:schemeClr val="tx1"/>
              </a:solidFill>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5224" name="Rectangle 8"/>
          <p:cNvSpPr>
            <a:spLocks noGrp="1" noRot="1" noChangeAspect="1" noChangeArrowheads="1" noTextEdit="1"/>
          </p:cNvSpPr>
          <p:nvPr>
            <p:ph type="sldImg"/>
          </p:nvPr>
        </p:nvSpPr>
        <p:spPr>
          <a:ln/>
        </p:spPr>
      </p:sp>
      <p:sp>
        <p:nvSpPr>
          <p:cNvPr id="265225" name="Rectangle 9"/>
          <p:cNvSpPr>
            <a:spLocks noGrp="1" noChangeArrowheads="1"/>
          </p:cNvSpPr>
          <p:nvPr>
            <p:ph type="body" idx="1"/>
          </p:nvPr>
        </p:nvSpPr>
        <p:spPr/>
        <p:txBody>
          <a:bodyPr/>
          <a:lstStyle/>
          <a:p>
            <a:r>
              <a:rPr lang="en-US">
                <a:solidFill>
                  <a:srgbClr val="0000FF"/>
                </a:solidFill>
              </a:rPr>
              <a:t>Schedule:	Timing	Topic</a:t>
            </a:r>
          </a:p>
          <a:p>
            <a:pPr lvl="1"/>
            <a:r>
              <a:rPr lang="en-US">
                <a:solidFill>
                  <a:srgbClr val="0000FF"/>
                </a:solidFill>
              </a:rPr>
              <a:t>		40 minutes	Lecture</a:t>
            </a:r>
          </a:p>
          <a:p>
            <a:pPr lvl="1"/>
            <a:r>
              <a:rPr lang="en-US">
                <a:solidFill>
                  <a:srgbClr val="0000FF"/>
                </a:solidFill>
              </a:rPr>
              <a:t>		45 minutes	Guided Practice</a:t>
            </a:r>
          </a:p>
          <a:p>
            <a:pPr lvl="1"/>
            <a:r>
              <a:rPr lang="en-US">
                <a:solidFill>
                  <a:srgbClr val="0000FF"/>
                </a:solidFill>
              </a:rPr>
              <a:t>		85 minutes	Total</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Rectangle 4"/>
          <p:cNvSpPr>
            <a:spLocks noGrp="1" noRot="1" noChangeAspect="1" noChangeArrowheads="1" noTextEdit="1"/>
          </p:cNvSpPr>
          <p:nvPr>
            <p:ph type="sldImg"/>
          </p:nvPr>
        </p:nvSpPr>
        <p:spPr>
          <a:ln/>
        </p:spPr>
      </p:sp>
      <p:sp>
        <p:nvSpPr>
          <p:cNvPr id="279557" name="Rectangle 5"/>
          <p:cNvSpPr>
            <a:spLocks noGrp="1" noChangeArrowheads="1"/>
          </p:cNvSpPr>
          <p:nvPr>
            <p:ph type="body" idx="1"/>
          </p:nvPr>
        </p:nvSpPr>
        <p:spPr/>
        <p:txBody>
          <a:bodyPr/>
          <a:lstStyle/>
          <a:p>
            <a:r>
              <a:rPr lang="en-US" dirty="0"/>
              <a:t>Dealing with Other Values</a:t>
            </a:r>
          </a:p>
          <a:p>
            <a:pPr lvl="1"/>
            <a:r>
              <a:rPr lang="en-US" dirty="0"/>
              <a:t>If your base table column accepts other values, then your check box should account for them. You can assign other values to either the checked or unchecked states by using the Check Box Mapping of Other Values property. Alternatively, you can choose not to accept other values with the Not Allowed setting.</a:t>
            </a:r>
          </a:p>
          <a:p>
            <a:pPr lvl="1"/>
            <a:r>
              <a:rPr lang="en-US" b="1" dirty="0"/>
              <a:t>Note:</a:t>
            </a:r>
            <a:r>
              <a:rPr lang="en-US" dirty="0"/>
              <a:t> If you choose not to accept other values and they exist in the base table column, Forms ignores the entire record during query processing.</a:t>
            </a:r>
          </a:p>
          <a:p>
            <a:r>
              <a:rPr lang="en-US" dirty="0"/>
              <a:t>Dealing with Null Values</a:t>
            </a:r>
          </a:p>
          <a:p>
            <a:pPr lvl="1"/>
            <a:r>
              <a:rPr lang="en-US" dirty="0"/>
              <a:t>If your base table column accepts null values, you can account for them by one of the following methods:</a:t>
            </a:r>
          </a:p>
          <a:p>
            <a:pPr lvl="2"/>
            <a:r>
              <a:rPr lang="en-US" dirty="0"/>
              <a:t>Set the Check Box Mapping of Other Values property.</a:t>
            </a:r>
          </a:p>
          <a:p>
            <a:pPr lvl="2"/>
            <a:r>
              <a:rPr lang="en-US" dirty="0"/>
              <a:t>Set the checked or unchecked state to represent null (leave the value blank).</a:t>
            </a:r>
          </a:p>
          <a:p>
            <a:endParaRPr lang="en-US" dirty="0">
              <a:solidFill>
                <a:srgbClr val="0000FF"/>
              </a:solidFill>
            </a:endParaRPr>
          </a:p>
          <a:p>
            <a:pPr lvl="1"/>
            <a:r>
              <a:rPr lang="en-US" dirty="0">
                <a:solidFill>
                  <a:srgbClr val="0000FF"/>
                </a:solidFill>
              </a:rPr>
              <a:t>You must specify a valid initial value, except under either of the following conditions:</a:t>
            </a:r>
          </a:p>
          <a:p>
            <a:pPr lvl="2"/>
            <a:r>
              <a:rPr lang="en-US" dirty="0">
                <a:solidFill>
                  <a:srgbClr val="0000FF"/>
                </a:solidFill>
              </a:rPr>
              <a:t>The Check Box Mapping of Other Values property is set to Checked or Unchecked.</a:t>
            </a:r>
          </a:p>
          <a:p>
            <a:pPr lvl="2"/>
            <a:r>
              <a:rPr lang="en-US" dirty="0">
                <a:solidFill>
                  <a:srgbClr val="0000FF"/>
                </a:solidFill>
              </a:rPr>
              <a:t>The value associated with Checked or Unchecked is NULL.</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5" name="Rectangle 5"/>
          <p:cNvSpPr>
            <a:spLocks noGrp="1" noRot="1" noChangeAspect="1" noChangeArrowheads="1" noTextEdit="1"/>
          </p:cNvSpPr>
          <p:nvPr>
            <p:ph type="sldImg"/>
          </p:nvPr>
        </p:nvSpPr>
        <p:spPr>
          <a:ln/>
        </p:spPr>
      </p:sp>
      <p:sp>
        <p:nvSpPr>
          <p:cNvPr id="281606" name="Rectangle 6"/>
          <p:cNvSpPr>
            <a:spLocks noGrp="1" noChangeArrowheads="1"/>
          </p:cNvSpPr>
          <p:nvPr>
            <p:ph type="body" idx="1"/>
          </p:nvPr>
        </p:nvSpPr>
        <p:spPr/>
        <p:txBody>
          <a:bodyPr/>
          <a:lstStyle/>
          <a:p>
            <a:r>
              <a:rPr lang="en-US" dirty="0"/>
              <a:t>What Are List Items?</a:t>
            </a:r>
          </a:p>
          <a:p>
            <a:pPr lvl="1"/>
            <a:r>
              <a:rPr lang="en-US" dirty="0"/>
              <a:t>A </a:t>
            </a:r>
            <a:r>
              <a:rPr lang="en-US" i="1" dirty="0"/>
              <a:t>list item</a:t>
            </a:r>
            <a:r>
              <a:rPr lang="en-US" dirty="0"/>
              <a:t> is an interface object that displays a predefined set of choices, each corresponding to a specific data value. You use the list item at run time to select a single value. List choices or elements are mutually exclusive; one and only one can be selected at a time.</a:t>
            </a:r>
          </a:p>
          <a:p>
            <a:pPr lvl="1"/>
            <a:r>
              <a:rPr lang="en-US" b="1" dirty="0"/>
              <a:t>The Three List Item Styles</a:t>
            </a:r>
          </a:p>
          <a:p>
            <a:pPr lvl="2"/>
            <a:r>
              <a:rPr lang="en-US" b="1" dirty="0" err="1"/>
              <a:t>Poplist</a:t>
            </a:r>
            <a:r>
              <a:rPr lang="en-US" b="1" dirty="0"/>
              <a:t>:</a:t>
            </a:r>
            <a:r>
              <a:rPr lang="en-US" dirty="0"/>
              <a:t> Appears as a field with an iconic button attached to the right side (When you click a </a:t>
            </a:r>
            <a:r>
              <a:rPr lang="en-US" dirty="0" err="1"/>
              <a:t>poplist</a:t>
            </a:r>
            <a:r>
              <a:rPr lang="en-US" dirty="0"/>
              <a:t>, all its list elements are displayed.)</a:t>
            </a:r>
            <a:endParaRPr lang="en-US" b="1" dirty="0"/>
          </a:p>
          <a:p>
            <a:pPr lvl="2"/>
            <a:r>
              <a:rPr lang="en-US" b="1" dirty="0" err="1"/>
              <a:t>Tlist</a:t>
            </a:r>
            <a:r>
              <a:rPr lang="en-US" b="1" dirty="0"/>
              <a:t>:</a:t>
            </a:r>
            <a:r>
              <a:rPr lang="en-US" dirty="0"/>
              <a:t> Appears as a rectangular box that displays the list elements (When the display area is not big enough to display all the list elements, a scroll bar is automatically attached to the right side to view the remaining list elements.)</a:t>
            </a:r>
            <a:endParaRPr lang="en-US" b="1" dirty="0"/>
          </a:p>
          <a:p>
            <a:pPr lvl="2"/>
            <a:r>
              <a:rPr lang="en-US" b="1" dirty="0"/>
              <a:t>Combo box:</a:t>
            </a:r>
            <a:r>
              <a:rPr lang="en-US" dirty="0"/>
              <a:t> Appears as a field with a </a:t>
            </a:r>
            <a:r>
              <a:rPr lang="en-US" dirty="0" err="1"/>
              <a:t>downarrow</a:t>
            </a:r>
            <a:r>
              <a:rPr lang="en-US" dirty="0"/>
              <a:t> next to its right side (Use the button to display all the combo box list elements. The combo box accepts user input</a:t>
            </a:r>
            <a:r>
              <a:rPr lang="en-US" dirty="0" smtClean="0"/>
              <a:t>.)</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5" name="Rectangle 3"/>
          <p:cNvSpPr>
            <a:spLocks noGrp="1" noChangeArrowheads="1"/>
          </p:cNvSpPr>
          <p:nvPr>
            <p:ph type="body" idx="1"/>
          </p:nvPr>
        </p:nvSpPr>
        <p:spPr>
          <a:xfrm>
            <a:off x="568325" y="458788"/>
            <a:ext cx="5681663" cy="8094662"/>
          </a:xfrm>
        </p:spPr>
        <p:txBody>
          <a:bodyPr/>
          <a:lstStyle/>
          <a:p>
            <a:r>
              <a:rPr lang="en-US" dirty="0"/>
              <a:t>What Are List Items? (continued)</a:t>
            </a:r>
          </a:p>
          <a:p>
            <a:pPr lvl="1"/>
            <a:r>
              <a:rPr lang="en-US" b="1" dirty="0"/>
              <a:t>Note:</a:t>
            </a:r>
            <a:r>
              <a:rPr lang="en-US" dirty="0"/>
              <a:t> The </a:t>
            </a:r>
            <a:r>
              <a:rPr lang="en-US" dirty="0" err="1"/>
              <a:t>poplist</a:t>
            </a:r>
            <a:r>
              <a:rPr lang="en-US" dirty="0"/>
              <a:t> and combo box take up less space, but end users must open them to see the list elements. A </a:t>
            </a:r>
            <a:r>
              <a:rPr lang="en-US" dirty="0" err="1"/>
              <a:t>Tlist</a:t>
            </a:r>
            <a:r>
              <a:rPr lang="en-US" dirty="0"/>
              <a:t> remains “open,” and end users can see multiple values at a time. Use the attached scroll bar to see more values if the </a:t>
            </a:r>
            <a:r>
              <a:rPr lang="en-US" dirty="0" err="1"/>
              <a:t>Tlist</a:t>
            </a:r>
            <a:r>
              <a:rPr lang="en-US" dirty="0"/>
              <a:t> is not big enough to display all the list elements.</a:t>
            </a:r>
            <a:endParaRPr lang="en-US" b="1" dirty="0"/>
          </a:p>
          <a:p>
            <a:pPr lvl="1"/>
            <a:r>
              <a:rPr lang="en-US" b="1" dirty="0"/>
              <a:t>Uses and Benefits of List Items</a:t>
            </a:r>
          </a:p>
          <a:p>
            <a:pPr lvl="2"/>
            <a:r>
              <a:rPr lang="en-US" dirty="0"/>
              <a:t>Enable display of a defined set of choices</a:t>
            </a:r>
          </a:p>
          <a:p>
            <a:pPr lvl="2"/>
            <a:r>
              <a:rPr lang="en-US" dirty="0"/>
              <a:t>Display a set of choices without using a vast area of canvas</a:t>
            </a:r>
          </a:p>
          <a:p>
            <a:pPr lvl="2"/>
            <a:r>
              <a:rPr lang="en-US" dirty="0"/>
              <a:t>Provide an alternative to radio groups</a:t>
            </a:r>
          </a:p>
          <a:p>
            <a:pPr lvl="2"/>
            <a:r>
              <a:rPr lang="en-US" dirty="0"/>
              <a:t>Provide a Windows-style list of values</a:t>
            </a:r>
          </a:p>
          <a:p>
            <a:pPr lvl="1"/>
            <a:r>
              <a:rPr lang="en-US" b="1" dirty="0"/>
              <a:t>Setting the Value for a List Item</a:t>
            </a:r>
          </a:p>
          <a:p>
            <a:pPr lvl="1"/>
            <a:r>
              <a:rPr lang="en-US" dirty="0"/>
              <a:t>The value for a list item can be set in any of the following ways:</a:t>
            </a:r>
          </a:p>
          <a:p>
            <a:pPr lvl="2"/>
            <a:r>
              <a:rPr lang="en-US" dirty="0"/>
              <a:t>User selection</a:t>
            </a:r>
          </a:p>
          <a:p>
            <a:pPr lvl="2"/>
            <a:r>
              <a:rPr lang="en-US" dirty="0"/>
              <a:t>User input (combo box style only)</a:t>
            </a:r>
          </a:p>
          <a:p>
            <a:pPr lvl="2"/>
            <a:r>
              <a:rPr lang="en-US" dirty="0"/>
              <a:t>A default value</a:t>
            </a:r>
          </a:p>
          <a:p>
            <a:pPr lvl="2"/>
            <a:r>
              <a:rPr lang="en-US" dirty="0"/>
              <a:t>Programmatic control</a:t>
            </a:r>
          </a:p>
          <a:p>
            <a:pPr lvl="1"/>
            <a:r>
              <a:rPr lang="en-US" dirty="0" smtClean="0">
                <a:solidFill>
                  <a:srgbClr val="0000FF"/>
                </a:solidFill>
              </a:rPr>
              <a:t>What </a:t>
            </a:r>
            <a:r>
              <a:rPr lang="en-US" dirty="0">
                <a:solidFill>
                  <a:srgbClr val="0000FF"/>
                </a:solidFill>
              </a:rPr>
              <a:t>are some of the differences between a list item and an LOV?</a:t>
            </a:r>
            <a:br>
              <a:rPr lang="en-US" dirty="0">
                <a:solidFill>
                  <a:srgbClr val="0000FF"/>
                </a:solidFill>
              </a:rPr>
            </a:br>
            <a:r>
              <a:rPr lang="en-US" dirty="0">
                <a:solidFill>
                  <a:srgbClr val="0000FF"/>
                </a:solidFill>
              </a:rPr>
              <a:t>List items:</a:t>
            </a:r>
          </a:p>
          <a:p>
            <a:pPr lvl="2"/>
            <a:r>
              <a:rPr lang="en-US" dirty="0">
                <a:solidFill>
                  <a:srgbClr val="0000FF"/>
                </a:solidFill>
              </a:rPr>
              <a:t>Are generally used for a small number of elements</a:t>
            </a:r>
          </a:p>
          <a:p>
            <a:pPr lvl="2"/>
            <a:r>
              <a:rPr lang="en-US" dirty="0">
                <a:solidFill>
                  <a:srgbClr val="0000FF"/>
                </a:solidFill>
              </a:rPr>
              <a:t>Do not have a Find button</a:t>
            </a:r>
          </a:p>
          <a:p>
            <a:pPr lvl="2"/>
            <a:r>
              <a:rPr lang="en-US" dirty="0">
                <a:solidFill>
                  <a:srgbClr val="0000FF"/>
                </a:solidFill>
              </a:rPr>
              <a:t>Cannot be attached to other items</a:t>
            </a:r>
          </a:p>
          <a:p>
            <a:pPr lvl="2"/>
            <a:r>
              <a:rPr lang="en-US" dirty="0">
                <a:solidFill>
                  <a:srgbClr val="0000FF"/>
                </a:solidFill>
              </a:rPr>
              <a:t>Have choices that are not based on a </a:t>
            </a:r>
            <a:r>
              <a:rPr lang="en-US" dirty="0">
                <a:solidFill>
                  <a:srgbClr val="0000FF"/>
                </a:solidFill>
                <a:latin typeface="Courier New" pitchFamily="49" charset="0"/>
              </a:rPr>
              <a:t>SELECT</a:t>
            </a:r>
            <a:r>
              <a:rPr lang="en-US" dirty="0">
                <a:solidFill>
                  <a:srgbClr val="0000FF"/>
                </a:solidFill>
              </a:rPr>
              <a:t> statement (although they can be if the list elements are created programmatically)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2" name="Rectangle 6"/>
          <p:cNvSpPr>
            <a:spLocks noGrp="1" noRot="1" noChangeAspect="1" noChangeArrowheads="1" noTextEdit="1"/>
          </p:cNvSpPr>
          <p:nvPr>
            <p:ph type="sldImg"/>
          </p:nvPr>
        </p:nvSpPr>
        <p:spPr>
          <a:ln/>
        </p:spPr>
      </p:sp>
      <p:sp>
        <p:nvSpPr>
          <p:cNvPr id="285703" name="Rectangle 7"/>
          <p:cNvSpPr>
            <a:spLocks noGrp="1" noChangeArrowheads="1"/>
          </p:cNvSpPr>
          <p:nvPr>
            <p:ph type="body" idx="1"/>
          </p:nvPr>
        </p:nvSpPr>
        <p:spPr/>
        <p:txBody>
          <a:bodyPr/>
          <a:lstStyle/>
          <a:p>
            <a:r>
              <a:rPr lang="en-US"/>
              <a:t>Creating a List Item</a:t>
            </a:r>
          </a:p>
          <a:p>
            <a:pPr lvl="1"/>
            <a:r>
              <a:rPr lang="en-US"/>
              <a:t>A list item can be created by:</a:t>
            </a:r>
          </a:p>
          <a:p>
            <a:pPr lvl="2"/>
            <a:r>
              <a:rPr lang="en-US"/>
              <a:t>Converting an existing item</a:t>
            </a:r>
          </a:p>
          <a:p>
            <a:pPr lvl="2"/>
            <a:r>
              <a:rPr lang="en-US"/>
              <a:t>Using the List Item tool in the Layout Editor</a:t>
            </a:r>
          </a:p>
          <a:p>
            <a:pPr lvl="2"/>
            <a:r>
              <a:rPr lang="en-US"/>
              <a:t>Using the Create icon in the Object Navigator (this creates a text item that you can convert to a list item)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8" name="Rectangle 6"/>
          <p:cNvSpPr>
            <a:spLocks noGrp="1" noRot="1" noChangeAspect="1" noChangeArrowheads="1" noTextEdit="1"/>
          </p:cNvSpPr>
          <p:nvPr>
            <p:ph type="sldImg"/>
          </p:nvPr>
        </p:nvSpPr>
        <p:spPr>
          <a:ln/>
        </p:spPr>
      </p:sp>
      <p:sp>
        <p:nvSpPr>
          <p:cNvPr id="289799" name="Rectangle 7"/>
          <p:cNvSpPr>
            <a:spLocks noGrp="1" noChangeArrowheads="1"/>
          </p:cNvSpPr>
          <p:nvPr>
            <p:ph type="body" idx="1"/>
          </p:nvPr>
        </p:nvSpPr>
        <p:spPr/>
        <p:txBody>
          <a:bodyPr/>
          <a:lstStyle/>
          <a:p>
            <a:r>
              <a:rPr lang="en-US" dirty="0"/>
              <a:t>How to Convert an Existing Item into a List Item</a:t>
            </a:r>
          </a:p>
          <a:p>
            <a:pPr lvl="1"/>
            <a:r>
              <a:rPr lang="en-US" dirty="0"/>
              <a:t>You can convert an existing item into a list item by changing its Item Type property to List Item and setting the relevant properties.</a:t>
            </a:r>
          </a:p>
          <a:p>
            <a:pPr lvl="2">
              <a:buFontTx/>
              <a:buNone/>
            </a:pPr>
            <a:r>
              <a:rPr lang="en-US" dirty="0"/>
              <a:t>1.	Invoke the Property Palette for the item that you want to convert.</a:t>
            </a:r>
          </a:p>
          <a:p>
            <a:pPr lvl="2">
              <a:buFontTx/>
              <a:buNone/>
            </a:pPr>
            <a:r>
              <a:rPr lang="en-US" dirty="0"/>
              <a:t>2.	Set the Item Type property to List Item.</a:t>
            </a:r>
          </a:p>
          <a:p>
            <a:pPr lvl="2">
              <a:buFontTx/>
              <a:buNone/>
            </a:pPr>
            <a:r>
              <a:rPr lang="en-US" dirty="0"/>
              <a:t>3.	Select the Elements in List property.</a:t>
            </a:r>
          </a:p>
          <a:p>
            <a:pPr lvl="2">
              <a:buFontTx/>
              <a:buNone/>
            </a:pPr>
            <a:r>
              <a:rPr lang="en-US" dirty="0"/>
              <a:t>4.	Click More.</a:t>
            </a:r>
            <a:br>
              <a:rPr lang="en-US" dirty="0"/>
            </a:br>
            <a:r>
              <a:rPr lang="en-US" dirty="0"/>
              <a:t>The List Item Elements dialog box appears.</a:t>
            </a:r>
          </a:p>
          <a:p>
            <a:pPr lvl="2">
              <a:buFontTx/>
              <a:buNone/>
            </a:pPr>
            <a:r>
              <a:rPr lang="en-US" dirty="0"/>
              <a:t>5.	Enter the element that you want to appear in your list item in the List Elements column.</a:t>
            </a:r>
          </a:p>
          <a:p>
            <a:pPr lvl="2">
              <a:buFontTx/>
              <a:buNone/>
            </a:pPr>
            <a:r>
              <a:rPr lang="en-US" dirty="0"/>
              <a:t>6.	Enter the value for the currently selected list element in the List Item Value field.</a:t>
            </a:r>
          </a:p>
          <a:p>
            <a:pPr lvl="2">
              <a:buFontTx/>
              <a:buNone/>
            </a:pPr>
            <a:r>
              <a:rPr lang="en-US" dirty="0"/>
              <a:t>7.	Create additional list elements and values by repeating steps 5 and 6.</a:t>
            </a:r>
          </a:p>
          <a:p>
            <a:pPr lvl="2">
              <a:buFontTx/>
              <a:buNone/>
            </a:pPr>
            <a:r>
              <a:rPr lang="en-US" dirty="0"/>
              <a:t>8.	Click OK to accept and close the List Item Elements dialog box.</a:t>
            </a:r>
          </a:p>
          <a:p>
            <a:pPr lvl="2">
              <a:buFontTx/>
              <a:buNone/>
            </a:pPr>
            <a:r>
              <a:rPr lang="en-US" dirty="0"/>
              <a:t>9.	Set the Other Values property to do one of the following:</a:t>
            </a:r>
          </a:p>
          <a:p>
            <a:pPr lvl="3"/>
            <a:r>
              <a:rPr lang="en-US" dirty="0"/>
              <a:t>Reject values other than those predefined as list values</a:t>
            </a:r>
          </a:p>
          <a:p>
            <a:pPr lvl="3"/>
            <a:r>
              <a:rPr lang="en-US" dirty="0"/>
              <a:t>Accept and default all other values to one of the predefined list element values</a:t>
            </a:r>
          </a:p>
          <a:p>
            <a:pPr lvl="2">
              <a:buFontTx/>
              <a:buNone/>
            </a:pPr>
            <a:r>
              <a:rPr lang="en-US" dirty="0"/>
              <a:t>10.	Enter an initial value for the list item.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3" name="Rectangle 1029"/>
          <p:cNvSpPr>
            <a:spLocks noGrp="1" noRot="1" noChangeAspect="1" noChangeArrowheads="1" noTextEdit="1"/>
          </p:cNvSpPr>
          <p:nvPr>
            <p:ph type="sldImg"/>
          </p:nvPr>
        </p:nvSpPr>
        <p:spPr>
          <a:ln/>
        </p:spPr>
      </p:sp>
      <p:sp>
        <p:nvSpPr>
          <p:cNvPr id="319494" name="Rectangle 1030"/>
          <p:cNvSpPr>
            <a:spLocks noGrp="1" noChangeArrowheads="1"/>
          </p:cNvSpPr>
          <p:nvPr>
            <p:ph type="body" idx="1"/>
          </p:nvPr>
        </p:nvSpPr>
        <p:spPr/>
        <p:txBody>
          <a:bodyPr/>
          <a:lstStyle/>
          <a:p>
            <a:r>
              <a:rPr lang="en-US" dirty="0"/>
              <a:t>How to Create a List Item in the Layout Editor</a:t>
            </a:r>
          </a:p>
          <a:p>
            <a:pPr lvl="1"/>
            <a:r>
              <a:rPr lang="en-US" dirty="0"/>
              <a:t>You can also create a list item by using the List Item tool in the Layout Editor.</a:t>
            </a:r>
          </a:p>
          <a:p>
            <a:pPr lvl="2">
              <a:buFontTx/>
              <a:buNone/>
            </a:pPr>
            <a:r>
              <a:rPr lang="en-US" dirty="0"/>
              <a:t>1.	Invoke the Layout Editor.</a:t>
            </a:r>
          </a:p>
          <a:p>
            <a:pPr lvl="2">
              <a:buFontTx/>
              <a:buNone/>
            </a:pPr>
            <a:r>
              <a:rPr lang="en-US" dirty="0"/>
              <a:t>2.	Set the canvas and block to those on which you want the list item to be displayed.</a:t>
            </a:r>
          </a:p>
          <a:p>
            <a:pPr lvl="2">
              <a:buFontTx/>
              <a:buNone/>
            </a:pPr>
            <a:r>
              <a:rPr lang="en-US" dirty="0"/>
              <a:t>3.	Select the List Item tool.</a:t>
            </a:r>
          </a:p>
          <a:p>
            <a:pPr lvl="2">
              <a:buFontTx/>
              <a:buNone/>
            </a:pPr>
            <a:r>
              <a:rPr lang="en-US" dirty="0"/>
              <a:t>4.	Click the canvas in the position where you want the list item to be displayed.</a:t>
            </a:r>
          </a:p>
          <a:p>
            <a:pPr lvl="2">
              <a:buFontTx/>
              <a:buNone/>
            </a:pPr>
            <a:r>
              <a:rPr lang="en-US" dirty="0"/>
              <a:t>5.	Double-click the list item to invoke its Property Palette.</a:t>
            </a:r>
          </a:p>
          <a:p>
            <a:pPr lvl="2">
              <a:buFontTx/>
              <a:buNone/>
            </a:pPr>
            <a:r>
              <a:rPr lang="en-US" dirty="0"/>
              <a:t>6.	Set the properties as required.</a:t>
            </a:r>
          </a:p>
          <a:p>
            <a:r>
              <a:rPr lang="en-US" dirty="0"/>
              <a:t>Technical Note</a:t>
            </a:r>
          </a:p>
          <a:p>
            <a:pPr lvl="1"/>
            <a:r>
              <a:rPr lang="en-US" dirty="0"/>
              <a:t>To obtain a list of available functions when defining list elements, select </a:t>
            </a:r>
            <a:r>
              <a:rPr lang="en-US" dirty="0">
                <a:latin typeface="Courier New" pitchFamily="49" charset="0"/>
              </a:rPr>
              <a:t>[Ctrl] + k</a:t>
            </a:r>
            <a:r>
              <a:rPr lang="en-US" dirty="0"/>
              <a:t> while the input focus is in the List Elements window. The Keys window may pop up behind the List Elements window; if so, just move the List Elements window so that you can see the Keys window.</a:t>
            </a:r>
            <a:endParaRPr lang="en-US" dirty="0">
              <a:solidFill>
                <a:srgbClr val="0000FF"/>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52" name="Rectangle 8"/>
          <p:cNvSpPr>
            <a:spLocks noGrp="1" noRot="1" noChangeAspect="1" noChangeArrowheads="1" noTextEdit="1"/>
          </p:cNvSpPr>
          <p:nvPr>
            <p:ph type="sldImg"/>
          </p:nvPr>
        </p:nvSpPr>
        <p:spPr>
          <a:ln/>
        </p:spPr>
      </p:sp>
      <p:sp>
        <p:nvSpPr>
          <p:cNvPr id="287753" name="Rectangle 9"/>
          <p:cNvSpPr>
            <a:spLocks noGrp="1" noChangeArrowheads="1"/>
          </p:cNvSpPr>
          <p:nvPr>
            <p:ph type="body" idx="1"/>
          </p:nvPr>
        </p:nvSpPr>
        <p:spPr/>
        <p:txBody>
          <a:bodyPr/>
          <a:lstStyle/>
          <a:p>
            <a:r>
              <a:rPr lang="en-US"/>
              <a:t>Setting List Item Properties</a:t>
            </a:r>
          </a:p>
          <a:p>
            <a:pPr lvl="2">
              <a:spcBef>
                <a:spcPct val="25000"/>
              </a:spcBef>
            </a:pPr>
            <a:r>
              <a:rPr lang="en-US" b="1"/>
              <a:t>Elements in List:</a:t>
            </a:r>
            <a:r>
              <a:rPr lang="en-US"/>
              <a:t> Clicking More opens List Item Elements dialog window, where you specify:</a:t>
            </a:r>
          </a:p>
          <a:p>
            <a:pPr lvl="3"/>
            <a:r>
              <a:rPr lang="en-US"/>
              <a:t>List Elements: List elements that display at run time</a:t>
            </a:r>
            <a:endParaRPr lang="en-US" b="1" i="1"/>
          </a:p>
          <a:p>
            <a:pPr lvl="3"/>
            <a:r>
              <a:rPr lang="en-US"/>
              <a:t>List Item Value: Actual value that corresponds to the list element</a:t>
            </a:r>
            <a:endParaRPr lang="en-US" b="1" i="1"/>
          </a:p>
          <a:p>
            <a:pPr lvl="2"/>
            <a:r>
              <a:rPr lang="en-US" b="1"/>
              <a:t>List Style:</a:t>
            </a:r>
            <a:r>
              <a:rPr lang="en-US"/>
              <a:t> Display style of list item (Poplist, Tlist, or Combo Box)</a:t>
            </a:r>
            <a:endParaRPr lang="en-US" b="1"/>
          </a:p>
          <a:p>
            <a:pPr lvl="2"/>
            <a:r>
              <a:rPr lang="en-US" b="1"/>
              <a:t>Mapping of Other Values:</a:t>
            </a:r>
            <a:r>
              <a:rPr lang="en-US"/>
              <a:t> How other values are processed</a:t>
            </a:r>
            <a:endParaRPr lang="en-US" b="1"/>
          </a:p>
          <a:p>
            <a:pPr lvl="2"/>
            <a:r>
              <a:rPr lang="en-US" b="1"/>
              <a:t>Mouse Navigate:</a:t>
            </a:r>
            <a:r>
              <a:rPr lang="en-US"/>
              <a:t> Whether Forms navigates to the item and moves input focus to it when the user activates the item with a mouse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6" name="Rectangle 6"/>
          <p:cNvSpPr>
            <a:spLocks noGrp="1" noRot="1" noChangeAspect="1" noChangeArrowheads="1" noTextEdit="1"/>
          </p:cNvSpPr>
          <p:nvPr>
            <p:ph type="sldImg"/>
          </p:nvPr>
        </p:nvSpPr>
        <p:spPr>
          <a:ln/>
        </p:spPr>
      </p:sp>
      <p:sp>
        <p:nvSpPr>
          <p:cNvPr id="291847" name="Rectangle 7"/>
          <p:cNvSpPr>
            <a:spLocks noGrp="1" noChangeArrowheads="1"/>
          </p:cNvSpPr>
          <p:nvPr>
            <p:ph type="body" idx="1"/>
          </p:nvPr>
        </p:nvSpPr>
        <p:spPr/>
        <p:txBody>
          <a:bodyPr/>
          <a:lstStyle/>
          <a:p>
            <a:r>
              <a:rPr lang="en-US" dirty="0"/>
              <a:t>NULL Values in a List Item</a:t>
            </a:r>
          </a:p>
          <a:p>
            <a:pPr lvl="1"/>
            <a:r>
              <a:rPr lang="en-US" dirty="0"/>
              <a:t>If the base table column for a list item accepts NULL values, Forms Builder creates a </a:t>
            </a:r>
            <a:r>
              <a:rPr lang="en-US" dirty="0" err="1"/>
              <a:t>pseudochoice</a:t>
            </a:r>
            <a:r>
              <a:rPr lang="en-US" dirty="0"/>
              <a:t> in the list to represent the null.</a:t>
            </a:r>
          </a:p>
          <a:p>
            <a:pPr lvl="1"/>
            <a:r>
              <a:rPr lang="en-US" dirty="0"/>
              <a:t>All three list styles display a blank field if a query returns a NULL value. If the Data Required property is set to No:</a:t>
            </a:r>
          </a:p>
          <a:p>
            <a:pPr lvl="2"/>
            <a:r>
              <a:rPr lang="en-US" dirty="0"/>
              <a:t>A </a:t>
            </a:r>
            <a:r>
              <a:rPr lang="en-US" dirty="0" err="1"/>
              <a:t>poplist</a:t>
            </a:r>
            <a:r>
              <a:rPr lang="en-US" dirty="0"/>
              <a:t> displays a blank element for a NULL value.</a:t>
            </a:r>
          </a:p>
          <a:p>
            <a:pPr lvl="2"/>
            <a:r>
              <a:rPr lang="en-US" dirty="0"/>
              <a:t>The user can omit a selection for a </a:t>
            </a:r>
            <a:r>
              <a:rPr lang="en-US" dirty="0" err="1"/>
              <a:t>TList</a:t>
            </a:r>
            <a:r>
              <a:rPr lang="en-US" dirty="0"/>
              <a:t> or can press [Clear Field] to deselect all list elements. This sets the list item to NULL.</a:t>
            </a:r>
          </a:p>
          <a:p>
            <a:pPr lvl="2"/>
            <a:r>
              <a:rPr lang="en-US" dirty="0"/>
              <a:t>A combo box does not display a blank element. The end user must delete the default value if the default value is not NULL.</a:t>
            </a:r>
          </a:p>
          <a:p>
            <a:r>
              <a:rPr lang="en-US" dirty="0"/>
              <a:t>Handling Other Values in a List Item</a:t>
            </a:r>
          </a:p>
          <a:p>
            <a:pPr lvl="1"/>
            <a:r>
              <a:rPr lang="en-US" dirty="0"/>
              <a:t>If the base table column for a list item accepts values other than those associated with your list elements, you must specify how you want to handle the values. Do this in one of the following ways:</a:t>
            </a:r>
          </a:p>
          <a:p>
            <a:pPr lvl="2"/>
            <a:r>
              <a:rPr lang="en-US" dirty="0"/>
              <a:t>Ignore other values by leaving the Mapping of Other Values property blank.</a:t>
            </a:r>
          </a:p>
          <a:p>
            <a:pPr lvl="2"/>
            <a:r>
              <a:rPr lang="en-US" dirty="0"/>
              <a:t>Associate the other values with one of the existing list elements (by naming either the list element or its associated value) in the Mapping of Other Values property.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2" name="Rectangle 4"/>
          <p:cNvSpPr>
            <a:spLocks noGrp="1" noRot="1" noChangeAspect="1" noChangeArrowheads="1" noTextEdit="1"/>
          </p:cNvSpPr>
          <p:nvPr>
            <p:ph type="sldImg"/>
          </p:nvPr>
        </p:nvSpPr>
        <p:spPr>
          <a:ln/>
        </p:spPr>
      </p:sp>
      <p:sp>
        <p:nvSpPr>
          <p:cNvPr id="293893" name="Rectangle 5"/>
          <p:cNvSpPr>
            <a:spLocks noGrp="1" noChangeArrowheads="1"/>
          </p:cNvSpPr>
          <p:nvPr>
            <p:ph type="body" idx="1"/>
          </p:nvPr>
        </p:nvSpPr>
        <p:spPr/>
        <p:txBody>
          <a:bodyPr/>
          <a:lstStyle/>
          <a:p>
            <a:pPr>
              <a:lnSpc>
                <a:spcPct val="95000"/>
              </a:lnSpc>
            </a:pPr>
            <a:r>
              <a:rPr lang="en-US" dirty="0"/>
              <a:t>What Are Radio Groups?</a:t>
            </a:r>
          </a:p>
          <a:p>
            <a:pPr lvl="1">
              <a:lnSpc>
                <a:spcPct val="95000"/>
              </a:lnSpc>
            </a:pPr>
            <a:r>
              <a:rPr lang="en-US" dirty="0"/>
              <a:t>A </a:t>
            </a:r>
            <a:r>
              <a:rPr lang="en-US" i="1" dirty="0"/>
              <a:t>radio group</a:t>
            </a:r>
            <a:r>
              <a:rPr lang="en-US" dirty="0"/>
              <a:t> is an item where a set of radio buttons represents the possible values for the item. These values and hence their corresponding radio buttons are mutually exclusive.</a:t>
            </a:r>
          </a:p>
          <a:p>
            <a:pPr lvl="1">
              <a:lnSpc>
                <a:spcPct val="95000"/>
              </a:lnSpc>
            </a:pPr>
            <a:r>
              <a:rPr lang="en-US" b="1" dirty="0"/>
              <a:t>Uses and Benefits of Radio Groups</a:t>
            </a:r>
          </a:p>
          <a:p>
            <a:pPr lvl="2">
              <a:lnSpc>
                <a:spcPct val="95000"/>
              </a:lnSpc>
            </a:pPr>
            <a:r>
              <a:rPr lang="en-US" dirty="0"/>
              <a:t>Provide a choice between two or more static values</a:t>
            </a:r>
          </a:p>
          <a:p>
            <a:pPr lvl="2">
              <a:lnSpc>
                <a:spcPct val="95000"/>
              </a:lnSpc>
            </a:pPr>
            <a:r>
              <a:rPr lang="en-US" dirty="0"/>
              <a:t>Provide an alternative to list items with two or three choices</a:t>
            </a:r>
          </a:p>
          <a:p>
            <a:pPr lvl="2">
              <a:lnSpc>
                <a:spcPct val="95000"/>
              </a:lnSpc>
            </a:pPr>
            <a:r>
              <a:rPr lang="en-US" dirty="0"/>
              <a:t>Provide a choice between two alternatives, where choice is not On/Off or Yes/No; for example, Landscape or Portrait print format</a:t>
            </a:r>
          </a:p>
          <a:p>
            <a:pPr lvl="1">
              <a:lnSpc>
                <a:spcPct val="95000"/>
              </a:lnSpc>
            </a:pPr>
            <a:r>
              <a:rPr lang="en-US" b="1" dirty="0"/>
              <a:t>Note:</a:t>
            </a:r>
            <a:r>
              <a:rPr lang="en-US" dirty="0"/>
              <a:t> Consider list items instead of radio groups if there are more than four or five choices.</a:t>
            </a:r>
          </a:p>
          <a:p>
            <a:pPr lvl="1">
              <a:lnSpc>
                <a:spcPct val="95000"/>
              </a:lnSpc>
            </a:pPr>
            <a:r>
              <a:rPr lang="en-US" b="1" dirty="0"/>
              <a:t>Using a Radio Group at Run Time</a:t>
            </a:r>
          </a:p>
          <a:p>
            <a:pPr lvl="1">
              <a:lnSpc>
                <a:spcPct val="95000"/>
              </a:lnSpc>
            </a:pPr>
            <a:r>
              <a:rPr lang="en-US" dirty="0"/>
              <a:t>You can do the following at run time:</a:t>
            </a:r>
          </a:p>
          <a:p>
            <a:pPr lvl="2">
              <a:lnSpc>
                <a:spcPct val="95000"/>
              </a:lnSpc>
            </a:pPr>
            <a:r>
              <a:rPr lang="en-US" dirty="0"/>
              <a:t>Set radio group values:</a:t>
            </a:r>
          </a:p>
          <a:p>
            <a:pPr lvl="3">
              <a:lnSpc>
                <a:spcPct val="95000"/>
              </a:lnSpc>
            </a:pPr>
            <a:r>
              <a:rPr lang="en-US" dirty="0"/>
              <a:t>By user input</a:t>
            </a:r>
          </a:p>
          <a:p>
            <a:pPr lvl="3">
              <a:lnSpc>
                <a:spcPct val="95000"/>
              </a:lnSpc>
            </a:pPr>
            <a:r>
              <a:rPr lang="en-US" dirty="0"/>
              <a:t>By means of the Initial Value property</a:t>
            </a:r>
          </a:p>
          <a:p>
            <a:pPr lvl="3">
              <a:lnSpc>
                <a:spcPct val="95000"/>
              </a:lnSpc>
            </a:pPr>
            <a:r>
              <a:rPr lang="en-US" dirty="0"/>
              <a:t>Programmatically</a:t>
            </a:r>
          </a:p>
          <a:p>
            <a:pPr lvl="2">
              <a:lnSpc>
                <a:spcPct val="95000"/>
              </a:lnSpc>
            </a:pPr>
            <a:r>
              <a:rPr lang="en-US" dirty="0"/>
              <a:t>Query individual radio button values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1" name="Rectangle 5"/>
          <p:cNvSpPr>
            <a:spLocks noGrp="1" noRot="1" noChangeAspect="1" noChangeArrowheads="1" noTextEdit="1"/>
          </p:cNvSpPr>
          <p:nvPr>
            <p:ph type="sldImg"/>
          </p:nvPr>
        </p:nvSpPr>
        <p:spPr>
          <a:ln/>
        </p:spPr>
      </p:sp>
      <p:sp>
        <p:nvSpPr>
          <p:cNvPr id="295942" name="Rectangle 6"/>
          <p:cNvSpPr>
            <a:spLocks noGrp="1" noChangeArrowheads="1"/>
          </p:cNvSpPr>
          <p:nvPr>
            <p:ph type="body" idx="1"/>
          </p:nvPr>
        </p:nvSpPr>
        <p:spPr/>
        <p:txBody>
          <a:bodyPr/>
          <a:lstStyle/>
          <a:p>
            <a:r>
              <a:rPr lang="en-US"/>
              <a:t>Creating a Radio Group</a:t>
            </a:r>
          </a:p>
          <a:p>
            <a:pPr lvl="1"/>
            <a:r>
              <a:rPr lang="en-US"/>
              <a:t>A radio group can be created by:</a:t>
            </a:r>
          </a:p>
          <a:p>
            <a:pPr lvl="2"/>
            <a:r>
              <a:rPr lang="en-US"/>
              <a:t>Converting an existing item to a radio group</a:t>
            </a:r>
          </a:p>
          <a:p>
            <a:pPr lvl="2"/>
            <a:r>
              <a:rPr lang="en-US"/>
              <a:t>Creating a new radio button in the Layout Editor (automatically creates a radio group if none exists)</a:t>
            </a:r>
          </a:p>
          <a:p>
            <a:pPr lvl="2"/>
            <a:r>
              <a:rPr lang="en-US"/>
              <a:t>Using the Create icon in the Object Navigator (this creates a text item that you can convert to a radio group)</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0" name="Rectangle 6"/>
          <p:cNvSpPr>
            <a:spLocks noGrp="1" noRot="1" noChangeAspect="1" noChangeArrowheads="1" noTextEdit="1"/>
          </p:cNvSpPr>
          <p:nvPr>
            <p:ph type="sldImg"/>
          </p:nvPr>
        </p:nvSpPr>
        <p:spPr>
          <a:ln/>
        </p:spPr>
      </p:sp>
      <p:sp>
        <p:nvSpPr>
          <p:cNvPr id="267271" name="Rectangle 7"/>
          <p:cNvSpPr>
            <a:spLocks noGrp="1" noChangeArrowheads="1"/>
          </p:cNvSpPr>
          <p:nvPr>
            <p:ph type="body" idx="1"/>
          </p:nvPr>
        </p:nvSpPr>
        <p:spPr/>
        <p:txBody>
          <a:bodyPr/>
          <a:lstStyle/>
          <a:p>
            <a:r>
              <a:rPr lang="en-US"/>
              <a:t>Introduction</a:t>
            </a:r>
          </a:p>
          <a:p>
            <a:pPr lvl="1"/>
            <a:r>
              <a:rPr lang="en-US" b="1"/>
              <a:t>Overview</a:t>
            </a:r>
          </a:p>
          <a:p>
            <a:pPr lvl="1"/>
            <a:r>
              <a:rPr lang="en-US"/>
              <a:t>In addition to text items, Oracle Forms Developer provides a variety of other item types. These can be divided into two groups: those that accept input and those that do not. This lesson covers input items and how they are used.</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6" name="Rectangle 4"/>
          <p:cNvSpPr>
            <a:spLocks noGrp="1" noRot="1" noChangeAspect="1" noChangeArrowheads="1" noTextEdit="1"/>
          </p:cNvSpPr>
          <p:nvPr>
            <p:ph type="sldImg"/>
          </p:nvPr>
        </p:nvSpPr>
        <p:spPr>
          <a:ln/>
        </p:spPr>
      </p:sp>
      <p:sp>
        <p:nvSpPr>
          <p:cNvPr id="300037" name="Rectangle 5"/>
          <p:cNvSpPr>
            <a:spLocks noGrp="1" noChangeArrowheads="1"/>
          </p:cNvSpPr>
          <p:nvPr>
            <p:ph type="body" idx="1"/>
          </p:nvPr>
        </p:nvSpPr>
        <p:spPr/>
        <p:txBody>
          <a:bodyPr/>
          <a:lstStyle/>
          <a:p>
            <a:r>
              <a:rPr lang="en-US" dirty="0"/>
              <a:t>How to Convert an Existing Item into a Radio Group</a:t>
            </a:r>
          </a:p>
          <a:p>
            <a:pPr lvl="1"/>
            <a:r>
              <a:rPr lang="en-US" dirty="0"/>
              <a:t>You can convert an existing item to a radio group by changing the item type and setting the properties for a radio group.</a:t>
            </a:r>
          </a:p>
          <a:p>
            <a:pPr lvl="2">
              <a:buFontTx/>
              <a:buNone/>
            </a:pPr>
            <a:r>
              <a:rPr lang="en-US" dirty="0"/>
              <a:t>1.	Invoke the Property Palette for the item that you want to convert.</a:t>
            </a:r>
          </a:p>
          <a:p>
            <a:pPr lvl="2">
              <a:buFontTx/>
              <a:buNone/>
            </a:pPr>
            <a:r>
              <a:rPr lang="en-US" dirty="0"/>
              <a:t>2.	Set the Item Type property to Radio Group.</a:t>
            </a:r>
          </a:p>
          <a:p>
            <a:pPr lvl="2">
              <a:buFontTx/>
              <a:buNone/>
            </a:pPr>
            <a:r>
              <a:rPr lang="en-US" dirty="0"/>
              <a:t>3.	Set the Canvas property to the Canvas on which you want the radio buttons to appear.</a:t>
            </a:r>
          </a:p>
          <a:p>
            <a:pPr lvl="2">
              <a:buFontTx/>
              <a:buNone/>
            </a:pPr>
            <a:r>
              <a:rPr lang="en-US" dirty="0"/>
              <a:t>4.	Set the Mapping of Other Values property to specify how the Radio Group should handle any other values.</a:t>
            </a:r>
          </a:p>
          <a:p>
            <a:pPr lvl="2">
              <a:buFontTx/>
              <a:buNone/>
            </a:pPr>
            <a:r>
              <a:rPr lang="en-US" dirty="0"/>
              <a:t>5.	Set the Initial Value property, as required. This should be the name of a radio button.</a:t>
            </a:r>
          </a:p>
          <a:p>
            <a:pPr lvl="2">
              <a:buFontTx/>
              <a:buNone/>
            </a:pPr>
            <a:r>
              <a:rPr lang="en-US" dirty="0"/>
              <a:t>6.	Expand the item node in the Object Navigator.</a:t>
            </a:r>
            <a:br>
              <a:rPr lang="en-US" dirty="0"/>
            </a:br>
            <a:r>
              <a:rPr lang="en-US" dirty="0"/>
              <a:t>The Radio Buttons node appears.</a:t>
            </a:r>
          </a:p>
          <a:p>
            <a:pPr lvl="2">
              <a:buFontTx/>
              <a:buNone/>
            </a:pPr>
            <a:r>
              <a:rPr lang="en-US" dirty="0"/>
              <a:t>7.	Select the Radio Buttons node and click the Create icon.</a:t>
            </a:r>
            <a:br>
              <a:rPr lang="en-US" dirty="0"/>
            </a:br>
            <a:r>
              <a:rPr lang="en-US" dirty="0"/>
              <a:t>A radio button displays in the Object Navigator and the Property Palette takes on its context.</a:t>
            </a:r>
          </a:p>
          <a:p>
            <a:pPr lvl="2">
              <a:buFontTx/>
              <a:buNone/>
            </a:pPr>
            <a:r>
              <a:rPr lang="en-US" dirty="0"/>
              <a:t>8.	Enter a name, value, and a label for the radio button.</a:t>
            </a:r>
          </a:p>
          <a:p>
            <a:pPr lvl="2">
              <a:buFontTx/>
              <a:buNone/>
            </a:pPr>
            <a:r>
              <a:rPr lang="en-US" dirty="0"/>
              <a:t>9.	Specify the display properties of the radio button.</a:t>
            </a:r>
          </a:p>
          <a:p>
            <a:pPr lvl="2">
              <a:buFontTx/>
              <a:buNone/>
            </a:pPr>
            <a:r>
              <a:rPr lang="en-US" dirty="0"/>
              <a:t>10.	Create additional radio buttons by repeating steps 6 through 8.</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43" name="Rectangle 7"/>
          <p:cNvSpPr>
            <a:spLocks noGrp="1" noRot="1" noChangeAspect="1" noChangeArrowheads="1" noTextEdit="1"/>
          </p:cNvSpPr>
          <p:nvPr>
            <p:ph type="sldImg"/>
          </p:nvPr>
        </p:nvSpPr>
        <p:spPr>
          <a:ln/>
        </p:spPr>
      </p:sp>
      <p:sp>
        <p:nvSpPr>
          <p:cNvPr id="321544" name="Rectangle 8"/>
          <p:cNvSpPr>
            <a:spLocks noGrp="1" noChangeArrowheads="1"/>
          </p:cNvSpPr>
          <p:nvPr>
            <p:ph type="body" idx="1"/>
          </p:nvPr>
        </p:nvSpPr>
        <p:spPr/>
        <p:txBody>
          <a:bodyPr/>
          <a:lstStyle/>
          <a:p>
            <a:r>
              <a:rPr lang="en-US" dirty="0"/>
              <a:t>How to Create a Radio Group in the Layout Editor</a:t>
            </a:r>
          </a:p>
          <a:p>
            <a:pPr lvl="1"/>
            <a:r>
              <a:rPr lang="en-US" dirty="0"/>
              <a:t>You can also create a radio group by using the Radio Button tool in the Layout Editor.</a:t>
            </a:r>
          </a:p>
          <a:p>
            <a:pPr lvl="2">
              <a:buFontTx/>
              <a:buNone/>
            </a:pPr>
            <a:r>
              <a:rPr lang="en-US" dirty="0"/>
              <a:t>1.	Invoke the Layout Editor.</a:t>
            </a:r>
          </a:p>
          <a:p>
            <a:pPr lvl="2">
              <a:buFontTx/>
              <a:buNone/>
            </a:pPr>
            <a:r>
              <a:rPr lang="en-US" dirty="0"/>
              <a:t>2.	Set the canvas and block to those on which you want the radio group to be displayed.</a:t>
            </a:r>
          </a:p>
          <a:p>
            <a:pPr lvl="2">
              <a:buFontTx/>
              <a:buNone/>
            </a:pPr>
            <a:r>
              <a:rPr lang="en-US" dirty="0"/>
              <a:t>3.	Select the Radio Button tool.</a:t>
            </a:r>
          </a:p>
          <a:p>
            <a:pPr lvl="2">
              <a:buFontTx/>
              <a:buNone/>
            </a:pPr>
            <a:r>
              <a:rPr lang="en-US" dirty="0"/>
              <a:t>4.	Position the cursor at the desired location and click.</a:t>
            </a:r>
            <a:br>
              <a:rPr lang="en-US" dirty="0"/>
            </a:br>
            <a:r>
              <a:rPr lang="en-US" dirty="0"/>
              <a:t>If you already have a radio group in the current block, the Radio Groups dialog box appears and you must decide whether the new radio button should appear in the existing group or a new one. If you select New, the new radio group is created implicitly.</a:t>
            </a:r>
          </a:p>
          <a:p>
            <a:pPr lvl="2">
              <a:buFontTx/>
              <a:buNone/>
            </a:pPr>
            <a:r>
              <a:rPr lang="en-US" dirty="0"/>
              <a:t>5.	Double-click the radio button to invoke the Property Palette.</a:t>
            </a:r>
          </a:p>
          <a:p>
            <a:pPr lvl="2">
              <a:buFontTx/>
              <a:buNone/>
            </a:pPr>
            <a:r>
              <a:rPr lang="en-US" dirty="0"/>
              <a:t>6.	Set the radio button properties as required.</a:t>
            </a:r>
          </a:p>
          <a:p>
            <a:endParaRPr lang="en-US" dirty="0">
              <a:solidFill>
                <a:srgbClr val="0000FF"/>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8" name="Rectangle 4"/>
          <p:cNvSpPr>
            <a:spLocks noGrp="1" noRot="1" noChangeAspect="1" noChangeArrowheads="1" noTextEdit="1"/>
          </p:cNvSpPr>
          <p:nvPr>
            <p:ph type="sldImg"/>
          </p:nvPr>
        </p:nvSpPr>
        <p:spPr>
          <a:ln/>
        </p:spPr>
      </p:sp>
      <p:sp>
        <p:nvSpPr>
          <p:cNvPr id="297989" name="Rectangle 5"/>
          <p:cNvSpPr>
            <a:spLocks noGrp="1" noChangeArrowheads="1"/>
          </p:cNvSpPr>
          <p:nvPr>
            <p:ph type="body" idx="1"/>
          </p:nvPr>
        </p:nvSpPr>
        <p:spPr/>
        <p:txBody>
          <a:bodyPr/>
          <a:lstStyle/>
          <a:p>
            <a:r>
              <a:rPr lang="en-US" dirty="0"/>
              <a:t>Setting Item Properties for Radio Group Items and Radio Buttons</a:t>
            </a:r>
          </a:p>
          <a:p>
            <a:pPr lvl="1"/>
            <a:r>
              <a:rPr lang="en-US" dirty="0"/>
              <a:t>You should set the following properties for radio groups:</a:t>
            </a:r>
          </a:p>
          <a:p>
            <a:pPr lvl="2"/>
            <a:r>
              <a:rPr lang="en-US" b="1" dirty="0"/>
              <a:t>Data Type:</a:t>
            </a:r>
            <a:r>
              <a:rPr lang="en-US" dirty="0"/>
              <a:t> Must be compatible with Mapping of Other Values for the Radio Group, and Radio Button Value for each Radio Button in the group</a:t>
            </a:r>
            <a:endParaRPr lang="en-US" b="1" dirty="0"/>
          </a:p>
          <a:p>
            <a:pPr lvl="2"/>
            <a:r>
              <a:rPr lang="en-US" b="1" dirty="0"/>
              <a:t>Mapping of Other Values:</a:t>
            </a:r>
            <a:r>
              <a:rPr lang="en-US" dirty="0"/>
              <a:t> How values other than those specified are processed</a:t>
            </a:r>
            <a:endParaRPr lang="en-US" b="1" dirty="0"/>
          </a:p>
          <a:p>
            <a:pPr lvl="2"/>
            <a:r>
              <a:rPr lang="en-US" b="1" dirty="0"/>
              <a:t>Mouse Navigate:</a:t>
            </a:r>
            <a:r>
              <a:rPr lang="en-US" dirty="0"/>
              <a:t> Whether Forms navigates to the item when the operator activates the item with the mouse</a:t>
            </a:r>
            <a:endParaRPr lang="en-US" b="1" dirty="0"/>
          </a:p>
          <a:p>
            <a:pPr lvl="1"/>
            <a:r>
              <a:rPr lang="en-US" dirty="0"/>
              <a:t>You should set the following properties for radio buttons:</a:t>
            </a:r>
          </a:p>
          <a:p>
            <a:pPr lvl="2"/>
            <a:r>
              <a:rPr lang="en-US" b="1" dirty="0"/>
              <a:t>Label:</a:t>
            </a:r>
            <a:r>
              <a:rPr lang="en-US" dirty="0"/>
              <a:t> Text that appears adjacent to the radio button (independent of the button value)</a:t>
            </a:r>
            <a:endParaRPr lang="en-US" b="1" dirty="0"/>
          </a:p>
          <a:p>
            <a:pPr lvl="2"/>
            <a:r>
              <a:rPr lang="en-US" b="1" dirty="0"/>
              <a:t>Access Key:</a:t>
            </a:r>
            <a:r>
              <a:rPr lang="en-US" dirty="0"/>
              <a:t> Which combination of keys can be used to navigate to and manipulate this radio button</a:t>
            </a:r>
            <a:endParaRPr lang="en-US" b="1" dirty="0"/>
          </a:p>
          <a:p>
            <a:pPr lvl="2"/>
            <a:r>
              <a:rPr lang="en-US" b="1" dirty="0"/>
              <a:t>Radio Button Value:</a:t>
            </a:r>
            <a:r>
              <a:rPr lang="en-US" dirty="0"/>
              <a:t> The value for this item if this radio button is selected</a:t>
            </a:r>
          </a:p>
          <a:p>
            <a:pPr lvl="1"/>
            <a:r>
              <a:rPr lang="en-US" dirty="0" smtClean="0">
                <a:solidFill>
                  <a:srgbClr val="0000FF"/>
                </a:solidFill>
              </a:rPr>
              <a:t>You </a:t>
            </a:r>
            <a:r>
              <a:rPr lang="en-US" dirty="0">
                <a:solidFill>
                  <a:srgbClr val="0000FF"/>
                </a:solidFill>
              </a:rPr>
              <a:t>must specify a valid initial value, except under either of the following conditions:</a:t>
            </a:r>
          </a:p>
          <a:p>
            <a:pPr lvl="2"/>
            <a:r>
              <a:rPr lang="en-US" dirty="0">
                <a:solidFill>
                  <a:srgbClr val="0000FF"/>
                </a:solidFill>
              </a:rPr>
              <a:t>The radio group accepts other values.</a:t>
            </a:r>
          </a:p>
          <a:p>
            <a:pPr lvl="2"/>
            <a:r>
              <a:rPr lang="en-US" dirty="0">
                <a:solidFill>
                  <a:srgbClr val="0000FF"/>
                </a:solidFill>
              </a:rPr>
              <a:t>The value associated with one of the radio buttons is NULL.</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6" name="Rectangle 6"/>
          <p:cNvSpPr>
            <a:spLocks noGrp="1" noRot="1" noChangeAspect="1" noChangeArrowheads="1" noTextEdit="1"/>
          </p:cNvSpPr>
          <p:nvPr>
            <p:ph type="sldImg"/>
          </p:nvPr>
        </p:nvSpPr>
        <p:spPr>
          <a:ln/>
        </p:spPr>
      </p:sp>
      <p:sp>
        <p:nvSpPr>
          <p:cNvPr id="302087" name="Rectangle 7"/>
          <p:cNvSpPr>
            <a:spLocks noGrp="1" noChangeArrowheads="1"/>
          </p:cNvSpPr>
          <p:nvPr>
            <p:ph type="body" idx="1"/>
          </p:nvPr>
        </p:nvSpPr>
        <p:spPr/>
        <p:txBody>
          <a:bodyPr/>
          <a:lstStyle/>
          <a:p>
            <a:r>
              <a:rPr lang="en-US" dirty="0"/>
              <a:t>Handling Other Values in a Radio Group</a:t>
            </a:r>
          </a:p>
          <a:p>
            <a:pPr lvl="1"/>
            <a:r>
              <a:rPr lang="en-US" dirty="0"/>
              <a:t>If the base table column for a radio group accepts values other than those associated with your radio buttons, you must use one of the following methods to specify how you want to handle the values:</a:t>
            </a:r>
          </a:p>
          <a:p>
            <a:pPr lvl="2"/>
            <a:r>
              <a:rPr lang="en-US" dirty="0"/>
              <a:t>Ignore other values (by leaving the radio group’s Mapping of Other Values property blank)</a:t>
            </a:r>
          </a:p>
          <a:p>
            <a:pPr lvl="2"/>
            <a:r>
              <a:rPr lang="en-US" dirty="0"/>
              <a:t>Associate the other values with one of the existing radio buttons (by naming the associated value of the button in the Mapping of Other Values property)</a:t>
            </a:r>
          </a:p>
          <a:p>
            <a:pPr lvl="1"/>
            <a:r>
              <a:rPr lang="en-US" b="1" dirty="0"/>
              <a:t>Note:</a:t>
            </a:r>
            <a:r>
              <a:rPr lang="en-US" dirty="0"/>
              <a:t> Ignoring other values results in the entire row being ignored during query processing.</a:t>
            </a:r>
          </a:p>
          <a:p>
            <a:r>
              <a:rPr lang="en-US" dirty="0"/>
              <a:t>NULL Values in a Radio Group</a:t>
            </a:r>
          </a:p>
          <a:p>
            <a:pPr lvl="1"/>
            <a:r>
              <a:rPr lang="en-US" dirty="0"/>
              <a:t>A radio group can treat NULL as a valid value. You should account for the NULL case, if your base table column allows them. Do this in one of the following ways:</a:t>
            </a:r>
          </a:p>
          <a:p>
            <a:pPr lvl="2"/>
            <a:r>
              <a:rPr lang="en-US" dirty="0"/>
              <a:t>Use the Mapping of Other Values property to implicitly force NULL to a radio button.</a:t>
            </a:r>
          </a:p>
          <a:p>
            <a:pPr lvl="2"/>
            <a:r>
              <a:rPr lang="en-US" dirty="0"/>
              <a:t>Assign the NULL to its own radio button.</a:t>
            </a:r>
          </a:p>
          <a:p>
            <a:pPr lvl="1"/>
            <a:r>
              <a:rPr lang="en-US" b="1" dirty="0"/>
              <a:t>Note:</a:t>
            </a:r>
            <a:r>
              <a:rPr lang="en-US" dirty="0"/>
              <a:t> To assign a NULL value, leave the Radio Button Value property blank.</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4" name="Rectangle 6"/>
          <p:cNvSpPr>
            <a:spLocks noGrp="1" noRot="1" noChangeAspect="1" noChangeArrowheads="1" noTextEdit="1"/>
          </p:cNvSpPr>
          <p:nvPr>
            <p:ph type="sldImg"/>
          </p:nvPr>
        </p:nvSpPr>
        <p:spPr>
          <a:ln/>
        </p:spPr>
      </p:sp>
      <p:sp>
        <p:nvSpPr>
          <p:cNvPr id="304135" name="Rectangle 7"/>
          <p:cNvSpPr>
            <a:spLocks noGrp="1" noChangeArrowheads="1"/>
          </p:cNvSpPr>
          <p:nvPr>
            <p:ph type="body" idx="1"/>
          </p:nvPr>
        </p:nvSpPr>
        <p:spPr/>
        <p:txBody>
          <a:bodyPr/>
          <a:lstStyle/>
          <a:p>
            <a:r>
              <a:rPr lang="en-US"/>
              <a:t>Summary</a:t>
            </a:r>
          </a:p>
          <a:p>
            <a:pPr lvl="1"/>
            <a:r>
              <a:rPr lang="en-US"/>
              <a:t>In this lesson, you learned how to create items that accept direct user input. Use these items to enhance the user interface:</a:t>
            </a:r>
          </a:p>
          <a:p>
            <a:pPr lvl="2"/>
            <a:r>
              <a:rPr lang="en-US" b="1"/>
              <a:t>Check boxes:</a:t>
            </a:r>
            <a:r>
              <a:rPr lang="en-US"/>
              <a:t> To convert items that have two possible states</a:t>
            </a:r>
          </a:p>
          <a:p>
            <a:pPr lvl="2"/>
            <a:r>
              <a:rPr lang="en-US" b="1"/>
              <a:t>List items (Poplists, Tlists, and Combo boxes):</a:t>
            </a:r>
            <a:r>
              <a:rPr lang="en-US"/>
              <a:t> To convert items that have mutually exclusive choices</a:t>
            </a:r>
          </a:p>
          <a:p>
            <a:pPr lvl="2"/>
            <a:r>
              <a:rPr lang="en-US" b="1"/>
              <a:t>Radio groups:</a:t>
            </a:r>
            <a:r>
              <a:rPr lang="en-US"/>
              <a:t> To convert items with two or three alternatives that are mutually exclusive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6" name="Rectangle 4"/>
          <p:cNvSpPr>
            <a:spLocks noGrp="1" noRot="1" noChangeAspect="1" noChangeArrowheads="1" noTextEdit="1"/>
          </p:cNvSpPr>
          <p:nvPr>
            <p:ph type="sldImg"/>
          </p:nvPr>
        </p:nvSpPr>
        <p:spPr>
          <a:ln/>
        </p:spPr>
      </p:sp>
      <p:sp>
        <p:nvSpPr>
          <p:cNvPr id="269317" name="Rectangle 5"/>
          <p:cNvSpPr>
            <a:spLocks noGrp="1" noChangeArrowheads="1"/>
          </p:cNvSpPr>
          <p:nvPr>
            <p:ph type="body" idx="1"/>
          </p:nvPr>
        </p:nvSpPr>
        <p:spPr/>
        <p:txBody>
          <a:bodyPr/>
          <a:lstStyle/>
          <a:p>
            <a:r>
              <a:rPr lang="en-US" dirty="0"/>
              <a:t>What Are Input Items?</a:t>
            </a:r>
          </a:p>
          <a:p>
            <a:pPr lvl="1"/>
            <a:r>
              <a:rPr lang="en-US" i="1" dirty="0"/>
              <a:t>Input item</a:t>
            </a:r>
            <a:r>
              <a:rPr lang="en-US" dirty="0"/>
              <a:t> is a generic term for Forms Builder item types that accept user input.</a:t>
            </a:r>
          </a:p>
          <a:p>
            <a:pPr lvl="1"/>
            <a:r>
              <a:rPr lang="en-US" dirty="0"/>
              <a:t>These item types include the following:</a:t>
            </a:r>
          </a:p>
          <a:p>
            <a:pPr lvl="2"/>
            <a:r>
              <a:rPr lang="en-US" dirty="0"/>
              <a:t>Check box</a:t>
            </a:r>
          </a:p>
          <a:p>
            <a:pPr lvl="2"/>
            <a:r>
              <a:rPr lang="en-US" dirty="0"/>
              <a:t>List item</a:t>
            </a:r>
          </a:p>
          <a:p>
            <a:pPr lvl="2"/>
            <a:r>
              <a:rPr lang="en-US" dirty="0"/>
              <a:t>Radio group</a:t>
            </a:r>
          </a:p>
          <a:p>
            <a:pPr lvl="1"/>
            <a:r>
              <a:rPr lang="en-US" b="1" dirty="0"/>
              <a:t>What can you do with Input Items?</a:t>
            </a:r>
          </a:p>
          <a:p>
            <a:pPr lvl="1"/>
            <a:r>
              <a:rPr lang="en-US" dirty="0"/>
              <a:t>When you create input items, they already have some initial functionality. Through items you can interact with the database in the following ways:</a:t>
            </a:r>
          </a:p>
          <a:p>
            <a:pPr lvl="2"/>
            <a:r>
              <a:rPr lang="en-US" dirty="0"/>
              <a:t>Insert values</a:t>
            </a:r>
          </a:p>
          <a:p>
            <a:pPr lvl="2"/>
            <a:r>
              <a:rPr lang="en-US" dirty="0"/>
              <a:t>Update existing values</a:t>
            </a:r>
          </a:p>
          <a:p>
            <a:pPr lvl="2"/>
            <a:r>
              <a:rPr lang="en-US" dirty="0"/>
              <a:t>Delete existing values</a:t>
            </a:r>
          </a:p>
          <a:p>
            <a:pPr lvl="2"/>
            <a:r>
              <a:rPr lang="en-US" dirty="0"/>
              <a:t>Query existing values</a:t>
            </a:r>
          </a:p>
          <a:p>
            <a:pPr lvl="1"/>
            <a:r>
              <a:rPr lang="en-US" b="1" dirty="0"/>
              <a:t>Note:</a:t>
            </a:r>
            <a:r>
              <a:rPr lang="en-US" dirty="0"/>
              <a:t> You can add functionality to input items with triggers and PL/SQL program units.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6" name="Rectangle 6"/>
          <p:cNvSpPr>
            <a:spLocks noGrp="1" noRot="1" noChangeAspect="1" noChangeArrowheads="1" noTextEdit="1"/>
          </p:cNvSpPr>
          <p:nvPr>
            <p:ph type="sldImg"/>
          </p:nvPr>
        </p:nvSpPr>
        <p:spPr>
          <a:ln/>
        </p:spPr>
      </p:sp>
      <p:sp>
        <p:nvSpPr>
          <p:cNvPr id="271367" name="Rectangle 7"/>
          <p:cNvSpPr>
            <a:spLocks noGrp="1" noChangeArrowheads="1"/>
          </p:cNvSpPr>
          <p:nvPr>
            <p:ph type="body" idx="1"/>
          </p:nvPr>
        </p:nvSpPr>
        <p:spPr/>
        <p:txBody>
          <a:bodyPr/>
          <a:lstStyle/>
          <a:p>
            <a:r>
              <a:rPr lang="en-US" dirty="0"/>
              <a:t>What Is a Check Box?</a:t>
            </a:r>
          </a:p>
          <a:p>
            <a:pPr lvl="1">
              <a:lnSpc>
                <a:spcPct val="97000"/>
              </a:lnSpc>
            </a:pPr>
            <a:r>
              <a:rPr lang="en-US" dirty="0"/>
              <a:t>A check box is a two-state interface object that indicates whether a certain value is ON or OFF. The display state of a check box is always either checked or unchecked.</a:t>
            </a:r>
          </a:p>
          <a:p>
            <a:pPr lvl="1">
              <a:lnSpc>
                <a:spcPct val="97000"/>
              </a:lnSpc>
            </a:pPr>
            <a:r>
              <a:rPr lang="en-US" dirty="0"/>
              <a:t>You can use check boxes to enhance the user interface by converting existing items that have two possible states. Although a check box is limited to two states, it is not limited to just two values. You specify the value to represent Checked, the value to represent Unchecked, and how other values are processed.</a:t>
            </a:r>
          </a:p>
          <a:p>
            <a:pPr lvl="1">
              <a:lnSpc>
                <a:spcPct val="97000"/>
              </a:lnSpc>
            </a:pPr>
            <a:r>
              <a:rPr lang="en-US" b="1" dirty="0"/>
              <a:t>Using a Check Box at Run Time</a:t>
            </a:r>
          </a:p>
          <a:p>
            <a:pPr lvl="1">
              <a:lnSpc>
                <a:spcPct val="97000"/>
              </a:lnSpc>
            </a:pPr>
            <a:r>
              <a:rPr lang="en-US" dirty="0"/>
              <a:t>You can do the following at run time:</a:t>
            </a:r>
          </a:p>
          <a:p>
            <a:pPr lvl="2">
              <a:lnSpc>
                <a:spcPct val="97000"/>
              </a:lnSpc>
            </a:pPr>
            <a:r>
              <a:rPr lang="en-US" dirty="0"/>
              <a:t>Set check box values either by user input, by means of the Initial Value property, or programmatically</a:t>
            </a:r>
          </a:p>
          <a:p>
            <a:pPr lvl="2">
              <a:lnSpc>
                <a:spcPct val="97000"/>
              </a:lnSpc>
            </a:pPr>
            <a:r>
              <a:rPr lang="en-US" dirty="0"/>
              <a:t>In Enter Query mode:</a:t>
            </a:r>
          </a:p>
          <a:p>
            <a:pPr lvl="3">
              <a:lnSpc>
                <a:spcPct val="97000"/>
              </a:lnSpc>
            </a:pPr>
            <a:r>
              <a:rPr lang="en-US" dirty="0"/>
              <a:t>Query checked values by clicking one or more times until item is checked.</a:t>
            </a:r>
          </a:p>
          <a:p>
            <a:pPr lvl="3">
              <a:lnSpc>
                <a:spcPct val="97000"/>
              </a:lnSpc>
            </a:pPr>
            <a:r>
              <a:rPr lang="en-US" dirty="0"/>
              <a:t>Query unchecked values by clicking one or more times until item is unchecked.</a:t>
            </a:r>
          </a:p>
          <a:p>
            <a:pPr lvl="3">
              <a:lnSpc>
                <a:spcPct val="97000"/>
              </a:lnSpc>
            </a:pPr>
            <a:r>
              <a:rPr lang="en-US" dirty="0"/>
              <a:t>Ignore check box values in Enter Query mode by not selecting or deselecting the initial displayed value.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3" name="Rectangle 5"/>
          <p:cNvSpPr>
            <a:spLocks noGrp="1" noRot="1" noChangeAspect="1" noChangeArrowheads="1" noTextEdit="1"/>
          </p:cNvSpPr>
          <p:nvPr>
            <p:ph type="sldImg"/>
          </p:nvPr>
        </p:nvSpPr>
        <p:spPr>
          <a:ln/>
        </p:spPr>
      </p:sp>
      <p:sp>
        <p:nvSpPr>
          <p:cNvPr id="273414" name="Rectangle 6"/>
          <p:cNvSpPr>
            <a:spLocks noGrp="1" noChangeArrowheads="1"/>
          </p:cNvSpPr>
          <p:nvPr>
            <p:ph type="body" idx="1"/>
          </p:nvPr>
        </p:nvSpPr>
        <p:spPr/>
        <p:txBody>
          <a:bodyPr/>
          <a:lstStyle/>
          <a:p>
            <a:pPr marL="228600" indent="-228600"/>
            <a:r>
              <a:rPr lang="en-US"/>
              <a:t>Creating a Check Box</a:t>
            </a:r>
          </a:p>
          <a:p>
            <a:pPr marL="342900" lvl="1" indent="-228600"/>
            <a:r>
              <a:rPr lang="en-US"/>
              <a:t>A check box can be created by:</a:t>
            </a:r>
          </a:p>
          <a:p>
            <a:pPr lvl="2">
              <a:buFontTx/>
              <a:buNone/>
            </a:pPr>
            <a:r>
              <a:rPr lang="en-US"/>
              <a:t>1.	Converting an existing item</a:t>
            </a:r>
          </a:p>
          <a:p>
            <a:pPr lvl="2">
              <a:buFontTx/>
              <a:buNone/>
            </a:pPr>
            <a:r>
              <a:rPr lang="en-US"/>
              <a:t>2.	Using the Check Box tool in the Layout Editor</a:t>
            </a:r>
          </a:p>
          <a:p>
            <a:pPr lvl="2">
              <a:buFontTx/>
              <a:buNone/>
            </a:pPr>
            <a:r>
              <a:rPr lang="en-US"/>
              <a:t>3.	Using the Create icon in the Object Navigator (creates a text item which you can convert to a check box)</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8" name="Rectangle 4"/>
          <p:cNvSpPr>
            <a:spLocks noGrp="1" noRot="1" noChangeAspect="1" noChangeArrowheads="1" noTextEdit="1"/>
          </p:cNvSpPr>
          <p:nvPr>
            <p:ph type="sldImg"/>
          </p:nvPr>
        </p:nvSpPr>
        <p:spPr>
          <a:ln/>
        </p:spPr>
      </p:sp>
      <p:sp>
        <p:nvSpPr>
          <p:cNvPr id="277509" name="Rectangle 5"/>
          <p:cNvSpPr>
            <a:spLocks noGrp="1" noChangeArrowheads="1"/>
          </p:cNvSpPr>
          <p:nvPr>
            <p:ph type="body" idx="1"/>
          </p:nvPr>
        </p:nvSpPr>
        <p:spPr/>
        <p:txBody>
          <a:bodyPr/>
          <a:lstStyle/>
          <a:p>
            <a:r>
              <a:rPr lang="en-US"/>
              <a:t>How to Convert an Existing Item into a Check Box</a:t>
            </a:r>
          </a:p>
          <a:p>
            <a:pPr lvl="1"/>
            <a:r>
              <a:rPr lang="en-US"/>
              <a:t>You can convert an existing item into a check box by changing the Item Type property to Check Box in the Property Palette and setting other relevant properties.</a:t>
            </a:r>
          </a:p>
          <a:p>
            <a:pPr lvl="2">
              <a:buFontTx/>
              <a:buNone/>
            </a:pPr>
            <a:r>
              <a:rPr lang="en-US"/>
              <a:t>1.	Invoke the Property Palette for the item that you want to convert.</a:t>
            </a:r>
          </a:p>
          <a:p>
            <a:pPr lvl="2">
              <a:buFontTx/>
              <a:buNone/>
            </a:pPr>
            <a:r>
              <a:rPr lang="en-US"/>
              <a:t>2.	Set the Item Type property to Check Box.</a:t>
            </a:r>
          </a:p>
          <a:p>
            <a:pPr lvl="2">
              <a:buFontTx/>
              <a:buNone/>
            </a:pPr>
            <a:r>
              <a:rPr lang="en-US"/>
              <a:t>3.	Enter a check box label.</a:t>
            </a:r>
          </a:p>
          <a:p>
            <a:pPr lvl="2">
              <a:buFontTx/>
              <a:buNone/>
            </a:pPr>
            <a:r>
              <a:rPr lang="en-US"/>
              <a:t>4.	Enter values for the checked and the unchecked states.</a:t>
            </a:r>
          </a:p>
          <a:p>
            <a:pPr lvl="2">
              <a:buFontTx/>
              <a:buNone/>
            </a:pPr>
            <a:r>
              <a:rPr lang="en-US"/>
              <a:t>5.	Set the Check Box Mapping of Other Values property.</a:t>
            </a:r>
          </a:p>
          <a:p>
            <a:pPr lvl="2">
              <a:buFontTx/>
              <a:buNone/>
            </a:pPr>
            <a:r>
              <a:rPr lang="en-US"/>
              <a:t>6.	Enter an initial value for the check box item.</a:t>
            </a:r>
          </a:p>
          <a:p>
            <a:pPr lvl="1"/>
            <a:r>
              <a:rPr lang="en-US" b="1"/>
              <a:t>Note:</a:t>
            </a:r>
            <a:r>
              <a:rPr lang="en-US"/>
              <a:t> The check box label that you specify is displayed to the right of the check box element at run time. If the complete label name is not displayed, adjust it in the Layout Editor. If the item already has a prompt, delete it in the item Property Palette.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9" name="Rectangle 5"/>
          <p:cNvSpPr>
            <a:spLocks noGrp="1" noRot="1" noChangeAspect="1" noChangeArrowheads="1" noTextEdit="1"/>
          </p:cNvSpPr>
          <p:nvPr>
            <p:ph type="sldImg"/>
          </p:nvPr>
        </p:nvSpPr>
        <p:spPr>
          <a:ln/>
        </p:spPr>
      </p:sp>
      <p:sp>
        <p:nvSpPr>
          <p:cNvPr id="313350" name="Rectangle 6"/>
          <p:cNvSpPr>
            <a:spLocks noGrp="1" noChangeArrowheads="1"/>
          </p:cNvSpPr>
          <p:nvPr>
            <p:ph type="body" idx="1"/>
          </p:nvPr>
        </p:nvSpPr>
        <p:spPr/>
        <p:txBody>
          <a:bodyPr/>
          <a:lstStyle/>
          <a:p>
            <a:r>
              <a:rPr lang="en-US"/>
              <a:t>How to Create a Check Box in the Layout Editor</a:t>
            </a:r>
          </a:p>
          <a:p>
            <a:pPr lvl="1"/>
            <a:r>
              <a:rPr lang="en-US"/>
              <a:t>You can also create a check box by using the Check Box tool in the Layout Editor.</a:t>
            </a:r>
          </a:p>
          <a:p>
            <a:pPr lvl="2">
              <a:buFontTx/>
              <a:buNone/>
            </a:pPr>
            <a:r>
              <a:rPr lang="en-US"/>
              <a:t>1.	Invoke the Layout Editor.</a:t>
            </a:r>
          </a:p>
          <a:p>
            <a:pPr lvl="2">
              <a:buFontTx/>
              <a:buNone/>
            </a:pPr>
            <a:r>
              <a:rPr lang="en-US"/>
              <a:t>2.	Set the canvas and block to those on which you want the check box item to be displayed.</a:t>
            </a:r>
          </a:p>
          <a:p>
            <a:pPr lvl="2">
              <a:buFontTx/>
              <a:buNone/>
            </a:pPr>
            <a:r>
              <a:rPr lang="en-US"/>
              <a:t>3.	Click the Check Box tool.</a:t>
            </a:r>
          </a:p>
          <a:p>
            <a:pPr lvl="2">
              <a:buFontTx/>
              <a:buNone/>
            </a:pPr>
            <a:r>
              <a:rPr lang="en-US"/>
              <a:t>4.	Click the canvas in the position where you want the check box to be displayed.</a:t>
            </a:r>
          </a:p>
          <a:p>
            <a:pPr lvl="2">
              <a:buFontTx/>
              <a:buNone/>
            </a:pPr>
            <a:r>
              <a:rPr lang="en-US"/>
              <a:t>5.	Double-click the check box to invoke its Property Palette.</a:t>
            </a:r>
          </a:p>
          <a:p>
            <a:pPr lvl="2">
              <a:buFontTx/>
              <a:buNone/>
            </a:pPr>
            <a:r>
              <a:rPr lang="en-US"/>
              <a:t>6.	Set the properties as required.</a:t>
            </a:r>
          </a:p>
          <a:p>
            <a:r>
              <a:rPr lang="en-US">
                <a:solidFill>
                  <a:srgbClr val="0000FF"/>
                </a:solidFill>
              </a:rPr>
              <a:t>Instructor Note</a:t>
            </a:r>
          </a:p>
          <a:p>
            <a:pPr lvl="1"/>
            <a:r>
              <a:rPr lang="en-US" b="1">
                <a:solidFill>
                  <a:srgbClr val="0000FF"/>
                </a:solidFill>
              </a:rPr>
              <a:t>Demonstration: </a:t>
            </a:r>
            <a:r>
              <a:rPr lang="en-US">
                <a:solidFill>
                  <a:srgbClr val="0000FF"/>
                </a:solidFill>
              </a:rPr>
              <a:t>Using the </a:t>
            </a:r>
            <a:r>
              <a:rPr lang="en-US">
                <a:solidFill>
                  <a:srgbClr val="0000FF"/>
                </a:solidFill>
                <a:latin typeface="Courier New" pitchFamily="49" charset="0"/>
              </a:rPr>
              <a:t>ordwk07.fmb</a:t>
            </a:r>
            <a:r>
              <a:rPr lang="en-US">
                <a:solidFill>
                  <a:srgbClr val="0000FF"/>
                </a:solidFill>
              </a:rPr>
              <a:t> file, convert the Order_Mode item to a check box item. Point out that the object icon for this check box item changes automatically in the Object Navigator.</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3" name="Rectangle 7"/>
          <p:cNvSpPr>
            <a:spLocks noGrp="1" noRot="1" noChangeAspect="1" noChangeArrowheads="1" noTextEdit="1"/>
          </p:cNvSpPr>
          <p:nvPr>
            <p:ph type="sldImg"/>
          </p:nvPr>
        </p:nvSpPr>
        <p:spPr>
          <a:ln/>
        </p:spPr>
      </p:sp>
      <p:sp>
        <p:nvSpPr>
          <p:cNvPr id="275464" name="Rectangle 8"/>
          <p:cNvSpPr>
            <a:spLocks noGrp="1" noChangeArrowheads="1"/>
          </p:cNvSpPr>
          <p:nvPr>
            <p:ph type="body" idx="1"/>
          </p:nvPr>
        </p:nvSpPr>
        <p:spPr/>
        <p:txBody>
          <a:bodyPr/>
          <a:lstStyle/>
          <a:p>
            <a:r>
              <a:rPr lang="en-US" dirty="0"/>
              <a:t>Setting Check Box Properties</a:t>
            </a:r>
          </a:p>
          <a:p>
            <a:pPr lvl="1"/>
            <a:r>
              <a:rPr lang="en-US" dirty="0"/>
              <a:t>The following properties may be set to affect the appearance and behavior of check boxes:</a:t>
            </a:r>
          </a:p>
          <a:p>
            <a:pPr lvl="2"/>
            <a:r>
              <a:rPr lang="en-US" b="1" dirty="0"/>
              <a:t>Data Type:</a:t>
            </a:r>
            <a:r>
              <a:rPr lang="en-US" dirty="0"/>
              <a:t> Must be compatible with values specified in the Value properties</a:t>
            </a:r>
          </a:p>
          <a:p>
            <a:pPr lvl="2"/>
            <a:r>
              <a:rPr lang="en-US" b="1" dirty="0"/>
              <a:t>Label:</a:t>
            </a:r>
            <a:r>
              <a:rPr lang="en-US" dirty="0"/>
              <a:t> Text label displayed next to check box item (independent of check box value)</a:t>
            </a:r>
          </a:p>
          <a:p>
            <a:pPr lvl="2"/>
            <a:r>
              <a:rPr lang="en-US" b="1" dirty="0"/>
              <a:t>Access Key:</a:t>
            </a:r>
            <a:r>
              <a:rPr lang="en-US" dirty="0"/>
              <a:t> Which combination of keys may be used to navigate to this item and check or uncheck it</a:t>
            </a:r>
          </a:p>
          <a:p>
            <a:pPr lvl="2"/>
            <a:r>
              <a:rPr lang="en-US" b="1" dirty="0"/>
              <a:t>Initial Value:</a:t>
            </a:r>
            <a:r>
              <a:rPr lang="en-US" dirty="0"/>
              <a:t> Initial value of the item for new record, determining whether check box is initially checked or unchecked</a:t>
            </a:r>
          </a:p>
          <a:p>
            <a:pPr lvl="2"/>
            <a:r>
              <a:rPr lang="en-US" b="1" dirty="0"/>
              <a:t>Value When Checked:</a:t>
            </a:r>
            <a:r>
              <a:rPr lang="en-US" dirty="0"/>
              <a:t> Value to represent check state of the check box</a:t>
            </a:r>
          </a:p>
          <a:p>
            <a:pPr lvl="2"/>
            <a:r>
              <a:rPr lang="en-US" b="1" dirty="0"/>
              <a:t>Value When Unchecked:</a:t>
            </a:r>
            <a:r>
              <a:rPr lang="en-US" dirty="0"/>
              <a:t> Value to represent unchecked state of the check box</a:t>
            </a:r>
          </a:p>
          <a:p>
            <a:pPr lvl="2"/>
            <a:r>
              <a:rPr lang="en-US" b="1" dirty="0"/>
              <a:t>Check Box Mapping of Other Values:</a:t>
            </a:r>
            <a:r>
              <a:rPr lang="en-US" dirty="0"/>
              <a:t> How other values are to be processed (NOT ALLOWED, CHECKED, or UNCHECKED)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10" name="Rectangle 6"/>
          <p:cNvSpPr>
            <a:spLocks noGrp="1" noChangeArrowheads="1"/>
          </p:cNvSpPr>
          <p:nvPr>
            <p:ph type="body" idx="1"/>
          </p:nvPr>
        </p:nvSpPr>
        <p:spPr>
          <a:xfrm>
            <a:off x="568325" y="457200"/>
            <a:ext cx="5681663" cy="8162925"/>
          </a:xfrm>
        </p:spPr>
        <p:txBody>
          <a:bodyPr/>
          <a:lstStyle/>
          <a:p>
            <a:r>
              <a:rPr lang="en-US" dirty="0"/>
              <a:t>Setting Check Box Properties (continued)</a:t>
            </a:r>
          </a:p>
          <a:p>
            <a:pPr lvl="2">
              <a:spcBef>
                <a:spcPct val="25000"/>
              </a:spcBef>
            </a:pPr>
            <a:r>
              <a:rPr lang="en-US" b="1" dirty="0"/>
              <a:t>Mouse Navigate:</a:t>
            </a:r>
            <a:r>
              <a:rPr lang="en-US" dirty="0"/>
              <a:t> Whether Forms navigates to and moves input focus to the item when the user activates the item with the mouse (default is Yes</a:t>
            </a:r>
            <a:r>
              <a:rPr lang="en-US" dirty="0" smtClean="0"/>
              <a:t>)</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a:solidFill>
                  <a:srgbClr val="CCCCCC"/>
                </a:solidFill>
                <a:latin typeface="Times New Roman" pitchFamily="18" charset="0"/>
              </a:rPr>
              <a:t>9</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rgbClr val="000000"/>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9-</a:t>
            </a:r>
            <a:fld id="{D2F0B166-B721-48CE-AB08-42FC2FA21366}" type="slidenum">
              <a:rPr lang="en-US" b="0">
                <a:solidFill>
                  <a:schemeClr val="tx1"/>
                </a:solidFill>
              </a:rPr>
              <a:pPr algn="just">
                <a:spcBef>
                  <a:spcPct val="0"/>
                </a:spcBef>
                <a:buClrTx/>
                <a:buFontTx/>
                <a:buNone/>
              </a:pPr>
              <a:t>‹#›</a:t>
            </a:fld>
            <a:endParaRPr lang="en-US" b="0">
              <a:solidFill>
                <a:schemeClr val="tx1"/>
              </a:solidFill>
            </a:endParaRPr>
          </a:p>
        </p:txBody>
      </p:sp>
      <p:sp>
        <p:nvSpPr>
          <p:cNvPr id="262154"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rgbClr val="000000"/>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a:t>Creating Additional Input Items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67" name="Rectangle 39"/>
          <p:cNvSpPr>
            <a:spLocks noGrp="1" noChangeArrowheads="1"/>
          </p:cNvSpPr>
          <p:nvPr>
            <p:ph type="title"/>
          </p:nvPr>
        </p:nvSpPr>
        <p:spPr/>
        <p:txBody>
          <a:bodyPr/>
          <a:lstStyle/>
          <a:p>
            <a:r>
              <a:rPr lang="en-US"/>
              <a:t>Check Box Mapping of Other Values</a:t>
            </a:r>
          </a:p>
        </p:txBody>
      </p:sp>
      <p:sp>
        <p:nvSpPr>
          <p:cNvPr id="278531" name="Line 3"/>
          <p:cNvSpPr>
            <a:spLocks noChangeShapeType="1"/>
          </p:cNvSpPr>
          <p:nvPr/>
        </p:nvSpPr>
        <p:spPr bwMode="blackWhite">
          <a:xfrm>
            <a:off x="914400" y="2679700"/>
            <a:ext cx="2959100" cy="0"/>
          </a:xfrm>
          <a:prstGeom prst="line">
            <a:avLst/>
          </a:prstGeom>
          <a:noFill/>
          <a:ln w="57150">
            <a:solidFill>
              <a:schemeClr val="tx1"/>
            </a:solidFill>
            <a:round/>
            <a:headEnd type="none" w="sm" len="sm"/>
            <a:tailEnd type="none" w="sm" len="sm"/>
          </a:ln>
          <a:effectLst/>
        </p:spPr>
        <p:txBody>
          <a:bodyPr/>
          <a:lstStyle/>
          <a:p>
            <a:endParaRPr lang="ar-SA"/>
          </a:p>
        </p:txBody>
      </p:sp>
      <p:sp>
        <p:nvSpPr>
          <p:cNvPr id="278532" name="Line 4"/>
          <p:cNvSpPr>
            <a:spLocks noChangeShapeType="1"/>
          </p:cNvSpPr>
          <p:nvPr/>
        </p:nvSpPr>
        <p:spPr bwMode="blackWhite">
          <a:xfrm>
            <a:off x="939800" y="2667000"/>
            <a:ext cx="0" cy="2133600"/>
          </a:xfrm>
          <a:prstGeom prst="line">
            <a:avLst/>
          </a:prstGeom>
          <a:noFill/>
          <a:ln w="57150">
            <a:solidFill>
              <a:schemeClr val="tx1"/>
            </a:solidFill>
            <a:round/>
            <a:headEnd type="none" w="sm" len="sm"/>
            <a:tailEnd type="none" w="sm" len="sm"/>
          </a:ln>
          <a:effectLst/>
        </p:spPr>
        <p:txBody>
          <a:bodyPr/>
          <a:lstStyle/>
          <a:p>
            <a:endParaRPr lang="ar-SA"/>
          </a:p>
        </p:txBody>
      </p:sp>
      <p:sp>
        <p:nvSpPr>
          <p:cNvPr id="278533" name="Line 5"/>
          <p:cNvSpPr>
            <a:spLocks noChangeShapeType="1"/>
          </p:cNvSpPr>
          <p:nvPr/>
        </p:nvSpPr>
        <p:spPr bwMode="blackWhite">
          <a:xfrm>
            <a:off x="2159000" y="2679700"/>
            <a:ext cx="0" cy="2133600"/>
          </a:xfrm>
          <a:prstGeom prst="line">
            <a:avLst/>
          </a:prstGeom>
          <a:noFill/>
          <a:ln w="57150">
            <a:solidFill>
              <a:schemeClr val="tx1"/>
            </a:solidFill>
            <a:round/>
            <a:headEnd type="none" w="sm" len="sm"/>
            <a:tailEnd type="none" w="sm" len="sm"/>
          </a:ln>
          <a:effectLst/>
        </p:spPr>
        <p:txBody>
          <a:bodyPr/>
          <a:lstStyle/>
          <a:p>
            <a:endParaRPr lang="ar-SA"/>
          </a:p>
        </p:txBody>
      </p:sp>
      <p:sp>
        <p:nvSpPr>
          <p:cNvPr id="278534" name="Line 6"/>
          <p:cNvSpPr>
            <a:spLocks noChangeShapeType="1"/>
          </p:cNvSpPr>
          <p:nvPr/>
        </p:nvSpPr>
        <p:spPr bwMode="blackWhite">
          <a:xfrm>
            <a:off x="3149600" y="2679700"/>
            <a:ext cx="0" cy="2133600"/>
          </a:xfrm>
          <a:prstGeom prst="line">
            <a:avLst/>
          </a:prstGeom>
          <a:noFill/>
          <a:ln w="57150">
            <a:solidFill>
              <a:schemeClr val="tx1"/>
            </a:solidFill>
            <a:round/>
            <a:headEnd type="none" w="sm" len="sm"/>
            <a:tailEnd type="none" w="sm" len="sm"/>
          </a:ln>
          <a:effectLst/>
        </p:spPr>
        <p:txBody>
          <a:bodyPr/>
          <a:lstStyle/>
          <a:p>
            <a:endParaRPr lang="ar-SA"/>
          </a:p>
        </p:txBody>
      </p:sp>
      <p:sp>
        <p:nvSpPr>
          <p:cNvPr id="278535" name="Line 7"/>
          <p:cNvSpPr>
            <a:spLocks noChangeShapeType="1"/>
          </p:cNvSpPr>
          <p:nvPr/>
        </p:nvSpPr>
        <p:spPr bwMode="blackWhite">
          <a:xfrm>
            <a:off x="925513" y="4762500"/>
            <a:ext cx="292100" cy="292100"/>
          </a:xfrm>
          <a:prstGeom prst="line">
            <a:avLst/>
          </a:prstGeom>
          <a:noFill/>
          <a:ln w="57150">
            <a:solidFill>
              <a:schemeClr val="tx1"/>
            </a:solidFill>
            <a:round/>
            <a:headEnd type="none" w="sm" len="sm"/>
            <a:tailEnd type="none" w="sm" len="sm"/>
          </a:ln>
          <a:effectLst/>
        </p:spPr>
        <p:txBody>
          <a:bodyPr/>
          <a:lstStyle/>
          <a:p>
            <a:endParaRPr lang="ar-SA"/>
          </a:p>
        </p:txBody>
      </p:sp>
      <p:sp>
        <p:nvSpPr>
          <p:cNvPr id="278536" name="Line 8"/>
          <p:cNvSpPr>
            <a:spLocks noChangeShapeType="1"/>
          </p:cNvSpPr>
          <p:nvPr/>
        </p:nvSpPr>
        <p:spPr bwMode="blackWhite">
          <a:xfrm flipV="1">
            <a:off x="1217613" y="4940300"/>
            <a:ext cx="228600" cy="88900"/>
          </a:xfrm>
          <a:prstGeom prst="line">
            <a:avLst/>
          </a:prstGeom>
          <a:noFill/>
          <a:ln w="57150">
            <a:solidFill>
              <a:schemeClr val="tx1"/>
            </a:solidFill>
            <a:round/>
            <a:headEnd type="none" w="sm" len="sm"/>
            <a:tailEnd type="none" w="sm" len="sm"/>
          </a:ln>
          <a:effectLst/>
        </p:spPr>
        <p:txBody>
          <a:bodyPr/>
          <a:lstStyle/>
          <a:p>
            <a:endParaRPr lang="ar-SA"/>
          </a:p>
        </p:txBody>
      </p:sp>
      <p:sp>
        <p:nvSpPr>
          <p:cNvPr id="278537" name="Line 9"/>
          <p:cNvSpPr>
            <a:spLocks noChangeShapeType="1"/>
          </p:cNvSpPr>
          <p:nvPr/>
        </p:nvSpPr>
        <p:spPr bwMode="blackWhite">
          <a:xfrm>
            <a:off x="1447800" y="4953000"/>
            <a:ext cx="419100" cy="457200"/>
          </a:xfrm>
          <a:prstGeom prst="line">
            <a:avLst/>
          </a:prstGeom>
          <a:noFill/>
          <a:ln w="57150">
            <a:solidFill>
              <a:schemeClr val="tx1"/>
            </a:solidFill>
            <a:round/>
            <a:headEnd type="none" w="sm" len="sm"/>
            <a:tailEnd type="none" w="sm" len="sm"/>
          </a:ln>
          <a:effectLst/>
        </p:spPr>
        <p:txBody>
          <a:bodyPr/>
          <a:lstStyle/>
          <a:p>
            <a:endParaRPr lang="ar-SA"/>
          </a:p>
        </p:txBody>
      </p:sp>
      <p:sp>
        <p:nvSpPr>
          <p:cNvPr id="278538" name="Line 10"/>
          <p:cNvSpPr>
            <a:spLocks noChangeShapeType="1"/>
          </p:cNvSpPr>
          <p:nvPr/>
        </p:nvSpPr>
        <p:spPr bwMode="blackWhite">
          <a:xfrm flipV="1">
            <a:off x="1879600" y="4800600"/>
            <a:ext cx="254000" cy="584200"/>
          </a:xfrm>
          <a:prstGeom prst="line">
            <a:avLst/>
          </a:prstGeom>
          <a:noFill/>
          <a:ln w="57150">
            <a:solidFill>
              <a:schemeClr val="tx1"/>
            </a:solidFill>
            <a:round/>
            <a:headEnd type="none" w="sm" len="sm"/>
            <a:tailEnd type="none" w="sm" len="sm"/>
          </a:ln>
          <a:effectLst/>
        </p:spPr>
        <p:txBody>
          <a:bodyPr/>
          <a:lstStyle/>
          <a:p>
            <a:endParaRPr lang="ar-SA"/>
          </a:p>
        </p:txBody>
      </p:sp>
      <p:sp>
        <p:nvSpPr>
          <p:cNvPr id="278539" name="Line 11"/>
          <p:cNvSpPr>
            <a:spLocks noChangeShapeType="1"/>
          </p:cNvSpPr>
          <p:nvPr/>
        </p:nvSpPr>
        <p:spPr bwMode="blackWhite">
          <a:xfrm>
            <a:off x="2146300" y="4762500"/>
            <a:ext cx="660400" cy="431800"/>
          </a:xfrm>
          <a:prstGeom prst="line">
            <a:avLst/>
          </a:prstGeom>
          <a:noFill/>
          <a:ln w="57150">
            <a:solidFill>
              <a:schemeClr val="tx1"/>
            </a:solidFill>
            <a:round/>
            <a:headEnd type="none" w="sm" len="sm"/>
            <a:tailEnd type="none" w="sm" len="sm"/>
          </a:ln>
          <a:effectLst/>
        </p:spPr>
        <p:txBody>
          <a:bodyPr/>
          <a:lstStyle/>
          <a:p>
            <a:endParaRPr lang="ar-SA"/>
          </a:p>
        </p:txBody>
      </p:sp>
      <p:sp>
        <p:nvSpPr>
          <p:cNvPr id="278540" name="Line 12"/>
          <p:cNvSpPr>
            <a:spLocks noChangeShapeType="1"/>
          </p:cNvSpPr>
          <p:nvPr/>
        </p:nvSpPr>
        <p:spPr bwMode="blackWhite">
          <a:xfrm flipV="1">
            <a:off x="2806700" y="4813300"/>
            <a:ext cx="368300" cy="368300"/>
          </a:xfrm>
          <a:prstGeom prst="line">
            <a:avLst/>
          </a:prstGeom>
          <a:noFill/>
          <a:ln w="57150">
            <a:solidFill>
              <a:schemeClr val="tx1"/>
            </a:solidFill>
            <a:round/>
            <a:headEnd type="none" w="sm" len="sm"/>
            <a:tailEnd type="none" w="sm" len="sm"/>
          </a:ln>
          <a:effectLst/>
        </p:spPr>
        <p:txBody>
          <a:bodyPr/>
          <a:lstStyle/>
          <a:p>
            <a:endParaRPr lang="ar-SA"/>
          </a:p>
        </p:txBody>
      </p:sp>
      <p:sp>
        <p:nvSpPr>
          <p:cNvPr id="278541" name="Line 13"/>
          <p:cNvSpPr>
            <a:spLocks noChangeShapeType="1"/>
          </p:cNvSpPr>
          <p:nvPr/>
        </p:nvSpPr>
        <p:spPr bwMode="blackWhite">
          <a:xfrm>
            <a:off x="3149600" y="4826000"/>
            <a:ext cx="711200" cy="466725"/>
          </a:xfrm>
          <a:prstGeom prst="line">
            <a:avLst/>
          </a:prstGeom>
          <a:noFill/>
          <a:ln w="57150">
            <a:solidFill>
              <a:schemeClr val="tx1"/>
            </a:solidFill>
            <a:round/>
            <a:headEnd type="none" w="sm" len="sm"/>
            <a:tailEnd type="none" w="sm" len="sm"/>
          </a:ln>
          <a:effectLst/>
        </p:spPr>
        <p:txBody>
          <a:bodyPr/>
          <a:lstStyle/>
          <a:p>
            <a:endParaRPr lang="ar-SA"/>
          </a:p>
        </p:txBody>
      </p:sp>
      <p:sp>
        <p:nvSpPr>
          <p:cNvPr id="278542" name="Rectangle 14"/>
          <p:cNvSpPr>
            <a:spLocks noChangeArrowheads="1"/>
          </p:cNvSpPr>
          <p:nvPr/>
        </p:nvSpPr>
        <p:spPr bwMode="blackWhite">
          <a:xfrm>
            <a:off x="5784850" y="2609850"/>
            <a:ext cx="673100" cy="673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78543" name="Rectangle 15"/>
          <p:cNvSpPr>
            <a:spLocks noChangeArrowheads="1"/>
          </p:cNvSpPr>
          <p:nvPr/>
        </p:nvSpPr>
        <p:spPr bwMode="blackWhite">
          <a:xfrm>
            <a:off x="5784850" y="3692525"/>
            <a:ext cx="673100" cy="673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78544" name="Rectangle 16"/>
          <p:cNvSpPr>
            <a:spLocks noChangeArrowheads="1"/>
          </p:cNvSpPr>
          <p:nvPr/>
        </p:nvSpPr>
        <p:spPr bwMode="blackWhite">
          <a:xfrm>
            <a:off x="5784850" y="4808538"/>
            <a:ext cx="673100" cy="673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78545" name="Rectangle 17"/>
          <p:cNvSpPr>
            <a:spLocks noChangeArrowheads="1"/>
          </p:cNvSpPr>
          <p:nvPr/>
        </p:nvSpPr>
        <p:spPr bwMode="blackWhite">
          <a:xfrm>
            <a:off x="3349625" y="2859088"/>
            <a:ext cx="349250" cy="11922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Y</a:t>
            </a:r>
          </a:p>
          <a:p>
            <a:pPr defTabSz="822325" eaLnBrk="0" hangingPunct="0">
              <a:spcBef>
                <a:spcPct val="50000"/>
              </a:spcBef>
              <a:buClrTx/>
              <a:buFontTx/>
              <a:buNone/>
            </a:pPr>
            <a:r>
              <a:rPr lang="en-US" sz="1800">
                <a:solidFill>
                  <a:schemeClr val="tx1"/>
                </a:solidFill>
              </a:rPr>
              <a:t>Y</a:t>
            </a:r>
          </a:p>
          <a:p>
            <a:pPr defTabSz="822325" eaLnBrk="0" hangingPunct="0">
              <a:spcBef>
                <a:spcPct val="50000"/>
              </a:spcBef>
              <a:buClrTx/>
              <a:buFontTx/>
              <a:buNone/>
            </a:pPr>
            <a:r>
              <a:rPr lang="en-US" sz="1800">
                <a:solidFill>
                  <a:schemeClr val="tx1"/>
                </a:solidFill>
              </a:rPr>
              <a:t>N</a:t>
            </a:r>
          </a:p>
        </p:txBody>
      </p:sp>
      <p:sp>
        <p:nvSpPr>
          <p:cNvPr id="278546" name="Rectangle 18"/>
          <p:cNvSpPr>
            <a:spLocks noChangeArrowheads="1"/>
          </p:cNvSpPr>
          <p:nvPr/>
        </p:nvSpPr>
        <p:spPr bwMode="blackWhite">
          <a:xfrm>
            <a:off x="3171825" y="4103688"/>
            <a:ext cx="615950" cy="77946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Null</a:t>
            </a:r>
          </a:p>
          <a:p>
            <a:pPr defTabSz="822325" eaLnBrk="0" hangingPunct="0">
              <a:spcBef>
                <a:spcPct val="50000"/>
              </a:spcBef>
              <a:buClrTx/>
              <a:buFontTx/>
              <a:buNone/>
            </a:pPr>
            <a:r>
              <a:rPr lang="en-US" sz="1800">
                <a:solidFill>
                  <a:schemeClr val="tx1"/>
                </a:solidFill>
              </a:rPr>
              <a:t>A</a:t>
            </a:r>
          </a:p>
        </p:txBody>
      </p:sp>
      <p:sp>
        <p:nvSpPr>
          <p:cNvPr id="278547" name="Line 19"/>
          <p:cNvSpPr>
            <a:spLocks noChangeShapeType="1"/>
          </p:cNvSpPr>
          <p:nvPr/>
        </p:nvSpPr>
        <p:spPr bwMode="blackWhite">
          <a:xfrm>
            <a:off x="5892800" y="2984500"/>
            <a:ext cx="152400" cy="152400"/>
          </a:xfrm>
          <a:prstGeom prst="line">
            <a:avLst/>
          </a:prstGeom>
          <a:noFill/>
          <a:ln w="57150">
            <a:solidFill>
              <a:schemeClr val="bg2"/>
            </a:solidFill>
            <a:round/>
            <a:headEnd type="none" w="sm" len="sm"/>
            <a:tailEnd type="none" w="sm" len="sm"/>
          </a:ln>
          <a:effectLst/>
        </p:spPr>
        <p:txBody>
          <a:bodyPr/>
          <a:lstStyle/>
          <a:p>
            <a:endParaRPr lang="ar-SA"/>
          </a:p>
        </p:txBody>
      </p:sp>
      <p:sp>
        <p:nvSpPr>
          <p:cNvPr id="278548" name="Line 20"/>
          <p:cNvSpPr>
            <a:spLocks noChangeShapeType="1"/>
          </p:cNvSpPr>
          <p:nvPr/>
        </p:nvSpPr>
        <p:spPr bwMode="blackWhite">
          <a:xfrm flipV="1">
            <a:off x="6019800" y="2820988"/>
            <a:ext cx="304800" cy="304800"/>
          </a:xfrm>
          <a:prstGeom prst="line">
            <a:avLst/>
          </a:prstGeom>
          <a:noFill/>
          <a:ln w="57150">
            <a:solidFill>
              <a:schemeClr val="bg2"/>
            </a:solidFill>
            <a:round/>
            <a:headEnd type="none" w="sm" len="sm"/>
            <a:tailEnd type="none" w="sm" len="sm"/>
          </a:ln>
          <a:effectLst/>
        </p:spPr>
        <p:txBody>
          <a:bodyPr/>
          <a:lstStyle/>
          <a:p>
            <a:endParaRPr lang="ar-SA"/>
          </a:p>
        </p:txBody>
      </p:sp>
      <p:sp>
        <p:nvSpPr>
          <p:cNvPr id="278549" name="Rectangle 21"/>
          <p:cNvSpPr>
            <a:spLocks noChangeArrowheads="1"/>
          </p:cNvSpPr>
          <p:nvPr/>
        </p:nvSpPr>
        <p:spPr bwMode="blackWhite">
          <a:xfrm>
            <a:off x="3006725" y="2249488"/>
            <a:ext cx="15303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Order_Mode</a:t>
            </a:r>
          </a:p>
        </p:txBody>
      </p:sp>
      <p:sp>
        <p:nvSpPr>
          <p:cNvPr id="278550" name="Rectangle 22"/>
          <p:cNvSpPr>
            <a:spLocks noChangeArrowheads="1"/>
          </p:cNvSpPr>
          <p:nvPr/>
        </p:nvSpPr>
        <p:spPr bwMode="blackWhite">
          <a:xfrm>
            <a:off x="5724525" y="2249488"/>
            <a:ext cx="1136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Checked</a:t>
            </a:r>
          </a:p>
        </p:txBody>
      </p:sp>
      <p:sp>
        <p:nvSpPr>
          <p:cNvPr id="278551" name="Rectangle 23"/>
          <p:cNvSpPr>
            <a:spLocks noChangeArrowheads="1"/>
          </p:cNvSpPr>
          <p:nvPr/>
        </p:nvSpPr>
        <p:spPr bwMode="blackWhite">
          <a:xfrm>
            <a:off x="5724525" y="3340100"/>
            <a:ext cx="14033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Unchecked</a:t>
            </a:r>
          </a:p>
        </p:txBody>
      </p:sp>
      <p:sp>
        <p:nvSpPr>
          <p:cNvPr id="278552" name="Line 24"/>
          <p:cNvSpPr>
            <a:spLocks noChangeShapeType="1"/>
          </p:cNvSpPr>
          <p:nvPr/>
        </p:nvSpPr>
        <p:spPr bwMode="blackWhite">
          <a:xfrm>
            <a:off x="3873500" y="2654300"/>
            <a:ext cx="0" cy="2632075"/>
          </a:xfrm>
          <a:prstGeom prst="line">
            <a:avLst/>
          </a:prstGeom>
          <a:noFill/>
          <a:ln w="57150">
            <a:solidFill>
              <a:schemeClr val="tx1"/>
            </a:solidFill>
            <a:round/>
            <a:headEnd type="none" w="sm" len="sm"/>
            <a:tailEnd type="none" w="sm" len="sm"/>
          </a:ln>
          <a:effectLst/>
        </p:spPr>
        <p:txBody>
          <a:bodyPr/>
          <a:lstStyle/>
          <a:p>
            <a:endParaRPr lang="ar-SA"/>
          </a:p>
        </p:txBody>
      </p:sp>
      <p:sp>
        <p:nvSpPr>
          <p:cNvPr id="278553" name="Rectangle 25"/>
          <p:cNvSpPr>
            <a:spLocks noChangeArrowheads="1"/>
          </p:cNvSpPr>
          <p:nvPr/>
        </p:nvSpPr>
        <p:spPr bwMode="blackWhite">
          <a:xfrm>
            <a:off x="5715000" y="4476750"/>
            <a:ext cx="26479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Check Box Mapping of</a:t>
            </a:r>
          </a:p>
        </p:txBody>
      </p:sp>
      <p:sp>
        <p:nvSpPr>
          <p:cNvPr id="278554" name="Rectangle 26"/>
          <p:cNvSpPr>
            <a:spLocks noChangeArrowheads="1"/>
          </p:cNvSpPr>
          <p:nvPr/>
        </p:nvSpPr>
        <p:spPr bwMode="blackWhite">
          <a:xfrm>
            <a:off x="6473825" y="4800600"/>
            <a:ext cx="15938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Other Values</a:t>
            </a:r>
          </a:p>
        </p:txBody>
      </p:sp>
      <p:sp>
        <p:nvSpPr>
          <p:cNvPr id="278555" name="Line 27"/>
          <p:cNvSpPr>
            <a:spLocks noChangeShapeType="1"/>
          </p:cNvSpPr>
          <p:nvPr/>
        </p:nvSpPr>
        <p:spPr bwMode="blackWhite">
          <a:xfrm>
            <a:off x="3667125" y="3022600"/>
            <a:ext cx="210820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78556" name="Line 28"/>
          <p:cNvSpPr>
            <a:spLocks noChangeShapeType="1"/>
          </p:cNvSpPr>
          <p:nvPr/>
        </p:nvSpPr>
        <p:spPr bwMode="blackWhite">
          <a:xfrm>
            <a:off x="3683000" y="3860800"/>
            <a:ext cx="209550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78557" name="Rectangle 29"/>
          <p:cNvSpPr>
            <a:spLocks noChangeArrowheads="1"/>
          </p:cNvSpPr>
          <p:nvPr/>
        </p:nvSpPr>
        <p:spPr bwMode="blackWhite">
          <a:xfrm>
            <a:off x="6518275" y="5191125"/>
            <a:ext cx="14033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Unchecked</a:t>
            </a:r>
          </a:p>
        </p:txBody>
      </p:sp>
      <p:sp>
        <p:nvSpPr>
          <p:cNvPr id="278558" name="Rectangle 30"/>
          <p:cNvSpPr>
            <a:spLocks noChangeArrowheads="1"/>
          </p:cNvSpPr>
          <p:nvPr/>
        </p:nvSpPr>
        <p:spPr bwMode="blackWhite">
          <a:xfrm>
            <a:off x="6507163" y="2746375"/>
            <a:ext cx="3365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Y</a:t>
            </a:r>
          </a:p>
        </p:txBody>
      </p:sp>
      <p:sp>
        <p:nvSpPr>
          <p:cNvPr id="278559" name="Rectangle 31"/>
          <p:cNvSpPr>
            <a:spLocks noChangeArrowheads="1"/>
          </p:cNvSpPr>
          <p:nvPr/>
        </p:nvSpPr>
        <p:spPr bwMode="blackWhite">
          <a:xfrm>
            <a:off x="6507163" y="3825875"/>
            <a:ext cx="3492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N</a:t>
            </a:r>
          </a:p>
        </p:txBody>
      </p:sp>
      <p:sp>
        <p:nvSpPr>
          <p:cNvPr id="278560" name="Line 32"/>
          <p:cNvSpPr>
            <a:spLocks noChangeShapeType="1"/>
          </p:cNvSpPr>
          <p:nvPr/>
        </p:nvSpPr>
        <p:spPr bwMode="blackWhite">
          <a:xfrm>
            <a:off x="3738563" y="4271963"/>
            <a:ext cx="938212" cy="0"/>
          </a:xfrm>
          <a:prstGeom prst="line">
            <a:avLst/>
          </a:prstGeom>
          <a:noFill/>
          <a:ln w="28575">
            <a:solidFill>
              <a:schemeClr val="tx1"/>
            </a:solidFill>
            <a:round/>
            <a:headEnd type="none" w="sm" len="sm"/>
            <a:tailEnd type="none" w="sm" len="sm"/>
          </a:ln>
          <a:effectLst/>
        </p:spPr>
        <p:txBody>
          <a:bodyPr/>
          <a:lstStyle/>
          <a:p>
            <a:endParaRPr lang="ar-SA"/>
          </a:p>
        </p:txBody>
      </p:sp>
      <p:sp>
        <p:nvSpPr>
          <p:cNvPr id="278561" name="Line 33"/>
          <p:cNvSpPr>
            <a:spLocks noChangeShapeType="1"/>
          </p:cNvSpPr>
          <p:nvPr/>
        </p:nvSpPr>
        <p:spPr bwMode="blackWhite">
          <a:xfrm>
            <a:off x="3713163" y="4643438"/>
            <a:ext cx="636587" cy="0"/>
          </a:xfrm>
          <a:prstGeom prst="line">
            <a:avLst/>
          </a:prstGeom>
          <a:noFill/>
          <a:ln w="28575">
            <a:solidFill>
              <a:schemeClr val="tx1"/>
            </a:solidFill>
            <a:round/>
            <a:headEnd type="none" w="sm" len="sm"/>
            <a:tailEnd type="none" w="sm" len="sm"/>
          </a:ln>
          <a:effectLst/>
        </p:spPr>
        <p:txBody>
          <a:bodyPr/>
          <a:lstStyle/>
          <a:p>
            <a:endParaRPr lang="ar-SA"/>
          </a:p>
        </p:txBody>
      </p:sp>
      <p:sp>
        <p:nvSpPr>
          <p:cNvPr id="278562" name="Line 34"/>
          <p:cNvSpPr>
            <a:spLocks noChangeShapeType="1"/>
          </p:cNvSpPr>
          <p:nvPr/>
        </p:nvSpPr>
        <p:spPr bwMode="blackWhite">
          <a:xfrm>
            <a:off x="4665663" y="4271963"/>
            <a:ext cx="0" cy="655637"/>
          </a:xfrm>
          <a:prstGeom prst="line">
            <a:avLst/>
          </a:prstGeom>
          <a:noFill/>
          <a:ln w="28575">
            <a:solidFill>
              <a:schemeClr val="tx1"/>
            </a:solidFill>
            <a:round/>
            <a:headEnd type="none" w="sm" len="sm"/>
            <a:tailEnd type="none" w="sm" len="sm"/>
          </a:ln>
          <a:effectLst/>
        </p:spPr>
        <p:txBody>
          <a:bodyPr/>
          <a:lstStyle/>
          <a:p>
            <a:endParaRPr lang="ar-SA"/>
          </a:p>
        </p:txBody>
      </p:sp>
      <p:sp>
        <p:nvSpPr>
          <p:cNvPr id="278563" name="Line 35"/>
          <p:cNvSpPr>
            <a:spLocks noChangeShapeType="1"/>
          </p:cNvSpPr>
          <p:nvPr/>
        </p:nvSpPr>
        <p:spPr bwMode="blackWhite">
          <a:xfrm>
            <a:off x="4676775" y="4914900"/>
            <a:ext cx="1101725"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78564" name="Line 36"/>
          <p:cNvSpPr>
            <a:spLocks noChangeShapeType="1"/>
          </p:cNvSpPr>
          <p:nvPr/>
        </p:nvSpPr>
        <p:spPr bwMode="blackWhite">
          <a:xfrm>
            <a:off x="4348163" y="4633913"/>
            <a:ext cx="0" cy="741362"/>
          </a:xfrm>
          <a:prstGeom prst="line">
            <a:avLst/>
          </a:prstGeom>
          <a:noFill/>
          <a:ln w="28575">
            <a:solidFill>
              <a:schemeClr val="tx1"/>
            </a:solidFill>
            <a:round/>
            <a:headEnd type="none" w="sm" len="sm"/>
            <a:tailEnd type="none" w="sm" len="sm"/>
          </a:ln>
          <a:effectLst/>
        </p:spPr>
        <p:txBody>
          <a:bodyPr/>
          <a:lstStyle/>
          <a:p>
            <a:endParaRPr lang="ar-SA"/>
          </a:p>
        </p:txBody>
      </p:sp>
      <p:sp>
        <p:nvSpPr>
          <p:cNvPr id="278565" name="Line 37"/>
          <p:cNvSpPr>
            <a:spLocks noChangeShapeType="1"/>
          </p:cNvSpPr>
          <p:nvPr/>
        </p:nvSpPr>
        <p:spPr bwMode="blackWhite">
          <a:xfrm>
            <a:off x="4359275" y="5362575"/>
            <a:ext cx="1419225" cy="0"/>
          </a:xfrm>
          <a:prstGeom prst="line">
            <a:avLst/>
          </a:prstGeom>
          <a:noFill/>
          <a:ln w="28575">
            <a:solidFill>
              <a:schemeClr val="tx1"/>
            </a:solidFill>
            <a:round/>
            <a:headEnd type="none" w="sm" len="sm"/>
            <a:tailEnd type="triangle" w="sm" len="sm"/>
          </a:ln>
          <a:effectLst/>
        </p:spPr>
        <p:txBody>
          <a:bodyPr/>
          <a:lstStyle/>
          <a:p>
            <a:endParaRPr lang="ar-SA"/>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2" name="Rectangle 6"/>
          <p:cNvSpPr>
            <a:spLocks noGrp="1" noChangeArrowheads="1"/>
          </p:cNvSpPr>
          <p:nvPr>
            <p:ph type="body" idx="1"/>
          </p:nvPr>
        </p:nvSpPr>
        <p:spPr>
          <a:xfrm>
            <a:off x="863600" y="1816100"/>
            <a:ext cx="7366000" cy="4310063"/>
          </a:xfrm>
        </p:spPr>
        <p:txBody>
          <a:bodyPr/>
          <a:lstStyle/>
          <a:p>
            <a:r>
              <a:rPr lang="en-US"/>
              <a:t>What Are List Items?</a:t>
            </a:r>
          </a:p>
          <a:p>
            <a:pPr lvl="1"/>
            <a:r>
              <a:rPr lang="en-US"/>
              <a:t>Set of mutually exclusive choices, each representing a different value</a:t>
            </a:r>
          </a:p>
          <a:p>
            <a:pPr lvl="1"/>
            <a:r>
              <a:rPr lang="en-US"/>
              <a:t>Three list styles available:</a:t>
            </a:r>
          </a:p>
          <a:p>
            <a:pPr lvl="1"/>
            <a:endParaRPr lang="en-US"/>
          </a:p>
          <a:p>
            <a:pPr lvl="1"/>
            <a:endParaRPr lang="en-US"/>
          </a:p>
          <a:p>
            <a:pPr lvl="1"/>
            <a:endParaRPr lang="en-US"/>
          </a:p>
          <a:p>
            <a:pPr lvl="1"/>
            <a:endParaRPr lang="en-US"/>
          </a:p>
          <a:p>
            <a:pPr lvl="1"/>
            <a:endParaRPr lang="en-US"/>
          </a:p>
          <a:p>
            <a:pPr lvl="1"/>
            <a:r>
              <a:rPr lang="en-US"/>
              <a:t>Space-saving alternative to a radio group</a:t>
            </a:r>
          </a:p>
          <a:p>
            <a:pPr lvl="1"/>
            <a:r>
              <a:rPr lang="en-US"/>
              <a:t>Smaller-scale alternative to an LOV</a:t>
            </a:r>
          </a:p>
        </p:txBody>
      </p:sp>
      <p:pic>
        <p:nvPicPr>
          <p:cNvPr id="280594" name="Picture 18" descr="D:\Data\CurrDev\Forms9iCourse\images\8-11a.gif"/>
          <p:cNvPicPr>
            <a:picLocks noChangeAspect="1" noChangeArrowheads="1"/>
          </p:cNvPicPr>
          <p:nvPr/>
        </p:nvPicPr>
        <p:blipFill>
          <a:blip r:embed="rId3" cstate="print"/>
          <a:srcRect/>
          <a:stretch>
            <a:fillRect/>
          </a:stretch>
        </p:blipFill>
        <p:spPr bwMode="gray">
          <a:xfrm>
            <a:off x="990600" y="3817938"/>
            <a:ext cx="6324600" cy="1516062"/>
          </a:xfrm>
          <a:prstGeom prst="rect">
            <a:avLst/>
          </a:prstGeom>
          <a:noFill/>
        </p:spPr>
      </p:pic>
      <p:sp>
        <p:nvSpPr>
          <p:cNvPr id="280581" name="Rectangle 5"/>
          <p:cNvSpPr>
            <a:spLocks noGrp="1" noChangeArrowheads="1"/>
          </p:cNvSpPr>
          <p:nvPr>
            <p:ph type="title"/>
          </p:nvPr>
        </p:nvSpPr>
        <p:spPr/>
        <p:txBody>
          <a:bodyPr/>
          <a:lstStyle/>
          <a:p>
            <a:r>
              <a:rPr lang="en-US"/>
              <a:t>List Items Overview</a:t>
            </a:r>
          </a:p>
        </p:txBody>
      </p:sp>
      <p:sp>
        <p:nvSpPr>
          <p:cNvPr id="280590" name="Text Box 14"/>
          <p:cNvSpPr txBox="1">
            <a:spLocks noChangeArrowheads="1"/>
          </p:cNvSpPr>
          <p:nvPr/>
        </p:nvSpPr>
        <p:spPr bwMode="auto">
          <a:xfrm>
            <a:off x="1695450" y="3509963"/>
            <a:ext cx="787400" cy="300037"/>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Poplist</a:t>
            </a:r>
          </a:p>
        </p:txBody>
      </p:sp>
      <p:sp>
        <p:nvSpPr>
          <p:cNvPr id="280591" name="Text Box 15"/>
          <p:cNvSpPr txBox="1">
            <a:spLocks noChangeArrowheads="1"/>
          </p:cNvSpPr>
          <p:nvPr/>
        </p:nvSpPr>
        <p:spPr bwMode="auto">
          <a:xfrm>
            <a:off x="5092700" y="3509963"/>
            <a:ext cx="1308100" cy="300037"/>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Combo Box</a:t>
            </a:r>
          </a:p>
        </p:txBody>
      </p:sp>
      <p:sp>
        <p:nvSpPr>
          <p:cNvPr id="280592" name="Text Box 16"/>
          <p:cNvSpPr txBox="1">
            <a:spLocks noChangeArrowheads="1"/>
          </p:cNvSpPr>
          <p:nvPr/>
        </p:nvSpPr>
        <p:spPr bwMode="auto">
          <a:xfrm>
            <a:off x="3746500" y="3509963"/>
            <a:ext cx="495300" cy="300037"/>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Tlist</a:t>
            </a:r>
          </a:p>
        </p:txBody>
      </p:sp>
      <p:pic>
        <p:nvPicPr>
          <p:cNvPr id="280595" name="Picture 19" descr="D:\Data\CurrDev\Forms9iCourse\images\8-11b.gif"/>
          <p:cNvPicPr>
            <a:picLocks noChangeAspect="1" noChangeArrowheads="1"/>
          </p:cNvPicPr>
          <p:nvPr/>
        </p:nvPicPr>
        <p:blipFill>
          <a:blip r:embed="rId4" cstate="print"/>
          <a:srcRect/>
          <a:stretch>
            <a:fillRect/>
          </a:stretch>
        </p:blipFill>
        <p:spPr bwMode="gray">
          <a:xfrm>
            <a:off x="1625600" y="4152900"/>
            <a:ext cx="709613" cy="1066800"/>
          </a:xfrm>
          <a:prstGeom prst="rect">
            <a:avLst/>
          </a:prstGeom>
          <a:noFill/>
        </p:spPr>
      </p:pic>
      <p:pic>
        <p:nvPicPr>
          <p:cNvPr id="280596" name="Picture 20" descr="D:\Data\CurrDev\Forms9iCourse\images\8-11c.gif"/>
          <p:cNvPicPr>
            <a:picLocks noChangeAspect="1" noChangeArrowheads="1"/>
          </p:cNvPicPr>
          <p:nvPr/>
        </p:nvPicPr>
        <p:blipFill>
          <a:blip r:embed="rId5" cstate="print"/>
          <a:srcRect/>
          <a:stretch>
            <a:fillRect/>
          </a:stretch>
        </p:blipFill>
        <p:spPr bwMode="gray">
          <a:xfrm>
            <a:off x="5308600" y="4152900"/>
            <a:ext cx="749300" cy="838200"/>
          </a:xfrm>
          <a:prstGeom prst="rect">
            <a:avLst/>
          </a:prstGeom>
          <a:noFill/>
        </p:spPr>
      </p:pic>
      <p:sp>
        <p:nvSpPr>
          <p:cNvPr id="280589" name="AutoShape 13"/>
          <p:cNvSpPr>
            <a:spLocks noChangeArrowheads="1"/>
          </p:cNvSpPr>
          <p:nvPr/>
        </p:nvSpPr>
        <p:spPr bwMode="gray">
          <a:xfrm rot="142168" flipV="1">
            <a:off x="5638800" y="4410075"/>
            <a:ext cx="1830388" cy="509588"/>
          </a:xfrm>
          <a:prstGeom prst="parallelogram">
            <a:avLst>
              <a:gd name="adj" fmla="val 89797"/>
            </a:avLst>
          </a:prstGeom>
          <a:solidFill>
            <a:srgbClr val="FFFF00">
              <a:alpha val="50000"/>
            </a:srgbClr>
          </a:solidFill>
          <a:ln w="25400">
            <a:noFill/>
            <a:miter lim="800000"/>
            <a:headEnd/>
            <a:tailEnd type="none" w="med" len="lg"/>
          </a:ln>
          <a:effectLst/>
        </p:spPr>
        <p:txBody>
          <a:bodyPr lIns="12700" tIns="12700" rIns="12700" bIns="12700" anchor="ctr">
            <a:spAutoFit/>
          </a:bodyPr>
          <a:lstStyle/>
          <a:p>
            <a:endParaRPr lang="ar-SA"/>
          </a:p>
        </p:txBody>
      </p:sp>
      <p:pic>
        <p:nvPicPr>
          <p:cNvPr id="280588" name="Picture 12"/>
          <p:cNvPicPr>
            <a:picLocks noChangeAspect="1" noChangeArrowheads="1"/>
          </p:cNvPicPr>
          <p:nvPr/>
        </p:nvPicPr>
        <p:blipFill>
          <a:blip r:embed="rId6" cstate="print"/>
          <a:srcRect/>
          <a:stretch>
            <a:fillRect/>
          </a:stretch>
        </p:blipFill>
        <p:spPr bwMode="gray">
          <a:xfrm>
            <a:off x="6096000" y="4448175"/>
            <a:ext cx="1752600" cy="500063"/>
          </a:xfrm>
          <a:prstGeom prst="rect">
            <a:avLst/>
          </a:prstGeom>
          <a:noFill/>
          <a:ln w="28575">
            <a:solidFill>
              <a:schemeClr val="tx1"/>
            </a:solidFill>
            <a:miter lim="800000"/>
            <a:headEnd/>
            <a:tailEnd type="none" w="med" len="lg"/>
          </a:ln>
          <a:effectLst/>
        </p:spPr>
      </p:pic>
      <p:sp>
        <p:nvSpPr>
          <p:cNvPr id="280598" name="Line 22"/>
          <p:cNvSpPr>
            <a:spLocks noChangeShapeType="1"/>
          </p:cNvSpPr>
          <p:nvPr/>
        </p:nvSpPr>
        <p:spPr bwMode="auto">
          <a:xfrm>
            <a:off x="2362200" y="3810000"/>
            <a:ext cx="0" cy="381000"/>
          </a:xfrm>
          <a:prstGeom prst="line">
            <a:avLst/>
          </a:prstGeom>
          <a:noFill/>
          <a:ln w="28575">
            <a:solidFill>
              <a:schemeClr val="accent2"/>
            </a:solidFill>
            <a:round/>
            <a:headEnd/>
            <a:tailEnd type="triangle" w="sm" len="sm"/>
          </a:ln>
          <a:effectLst/>
        </p:spPr>
        <p:txBody>
          <a:bodyPr wrap="none" lIns="12700" tIns="12700" rIns="12700" bIns="12700" anchor="ctr">
            <a:spAutoFit/>
          </a:bodyPr>
          <a:lstStyle/>
          <a:p>
            <a:endParaRPr lang="ar-SA"/>
          </a:p>
        </p:txBody>
      </p:sp>
      <p:sp>
        <p:nvSpPr>
          <p:cNvPr id="280599" name="Line 23"/>
          <p:cNvSpPr>
            <a:spLocks noChangeShapeType="1"/>
          </p:cNvSpPr>
          <p:nvPr/>
        </p:nvSpPr>
        <p:spPr bwMode="auto">
          <a:xfrm>
            <a:off x="6151563" y="3810000"/>
            <a:ext cx="0" cy="381000"/>
          </a:xfrm>
          <a:prstGeom prst="line">
            <a:avLst/>
          </a:prstGeom>
          <a:noFill/>
          <a:ln w="28575">
            <a:solidFill>
              <a:schemeClr val="accent2"/>
            </a:solidFill>
            <a:round/>
            <a:headEnd/>
            <a:tailEnd type="triangle" w="sm" len="sm"/>
          </a:ln>
          <a:effectLst/>
        </p:spPr>
        <p:txBody>
          <a:bodyPr wrap="none" lIns="12700" tIns="12700" rIns="12700" bIns="12700" anchor="ctr">
            <a:spAutoFit/>
          </a:bodyPr>
          <a:lstStyle/>
          <a:p>
            <a:endParaRPr lang="ar-SA"/>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p:txBody>
          <a:bodyPr/>
          <a:lstStyle/>
          <a:p>
            <a:endParaRPr lang="ar-SA"/>
          </a:p>
        </p:txBody>
      </p:sp>
      <p:sp>
        <p:nvSpPr>
          <p:cNvPr id="314371" name="Rectangle 3"/>
          <p:cNvSpPr>
            <a:spLocks noGrp="1" noChangeArrowheads="1"/>
          </p:cNvSpPr>
          <p:nvPr>
            <p:ph type="body" idx="1"/>
          </p:nvPr>
        </p:nvSpPr>
        <p:spPr/>
        <p:txBody>
          <a:bodyPr/>
          <a:lstStyle/>
          <a:p>
            <a:endParaRPr lang="ar-SA"/>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690" name="Picture 18" descr="D:\Data\CurrDev\BIA10g\images\0913c.GIF"/>
          <p:cNvPicPr>
            <a:picLocks noChangeAspect="1" noChangeArrowheads="1"/>
          </p:cNvPicPr>
          <p:nvPr/>
        </p:nvPicPr>
        <p:blipFill>
          <a:blip r:embed="rId3" cstate="print"/>
          <a:srcRect/>
          <a:stretch>
            <a:fillRect/>
          </a:stretch>
        </p:blipFill>
        <p:spPr bwMode="gray">
          <a:xfrm>
            <a:off x="5562600" y="3886200"/>
            <a:ext cx="2468563" cy="1635125"/>
          </a:xfrm>
          <a:prstGeom prst="rect">
            <a:avLst/>
          </a:prstGeom>
          <a:noFill/>
        </p:spPr>
      </p:pic>
      <p:sp>
        <p:nvSpPr>
          <p:cNvPr id="284676" name="Rectangle 4"/>
          <p:cNvSpPr>
            <a:spLocks noGrp="1" noChangeArrowheads="1"/>
          </p:cNvSpPr>
          <p:nvPr>
            <p:ph type="title"/>
          </p:nvPr>
        </p:nvSpPr>
        <p:spPr/>
        <p:txBody>
          <a:bodyPr/>
          <a:lstStyle/>
          <a:p>
            <a:r>
              <a:rPr lang="en-US"/>
              <a:t>Creating a List Item</a:t>
            </a:r>
          </a:p>
        </p:txBody>
      </p:sp>
      <p:sp>
        <p:nvSpPr>
          <p:cNvPr id="284677" name="Rectangle 5"/>
          <p:cNvSpPr>
            <a:spLocks noGrp="1" noChangeArrowheads="1"/>
          </p:cNvSpPr>
          <p:nvPr>
            <p:ph type="body" idx="1"/>
          </p:nvPr>
        </p:nvSpPr>
        <p:spPr>
          <a:xfrm>
            <a:off x="863600" y="1816100"/>
            <a:ext cx="7366000" cy="1163638"/>
          </a:xfrm>
        </p:spPr>
        <p:txBody>
          <a:bodyPr/>
          <a:lstStyle/>
          <a:p>
            <a:pPr lvl="1"/>
            <a:r>
              <a:rPr lang="en-US"/>
              <a:t>Convert an existing item.</a:t>
            </a:r>
          </a:p>
          <a:p>
            <a:pPr lvl="1"/>
            <a:r>
              <a:rPr lang="en-US"/>
              <a:t>Use the List Item tool in the Layout Editor.</a:t>
            </a:r>
          </a:p>
          <a:p>
            <a:pPr lvl="1"/>
            <a:r>
              <a:rPr lang="en-US"/>
              <a:t>Use the Create icon in the Object Navigator.</a:t>
            </a:r>
          </a:p>
        </p:txBody>
      </p:sp>
      <p:sp>
        <p:nvSpPr>
          <p:cNvPr id="284684" name="Line 12"/>
          <p:cNvSpPr>
            <a:spLocks noChangeShapeType="1"/>
          </p:cNvSpPr>
          <p:nvPr/>
        </p:nvSpPr>
        <p:spPr bwMode="auto">
          <a:xfrm>
            <a:off x="5300663" y="4500563"/>
            <a:ext cx="304800" cy="0"/>
          </a:xfrm>
          <a:prstGeom prst="line">
            <a:avLst/>
          </a:prstGeom>
          <a:noFill/>
          <a:ln w="28575">
            <a:solidFill>
              <a:schemeClr val="hlink"/>
            </a:solidFill>
            <a:round/>
            <a:headEnd/>
            <a:tailEnd type="triangle" w="sm" len="sm"/>
          </a:ln>
          <a:effectLst/>
        </p:spPr>
        <p:txBody>
          <a:bodyPr lIns="12700" tIns="12700" rIns="12700" bIns="12700" anchor="ctr">
            <a:spAutoFit/>
          </a:bodyPr>
          <a:lstStyle/>
          <a:p>
            <a:endParaRPr lang="ar-SA"/>
          </a:p>
        </p:txBody>
      </p:sp>
      <p:pic>
        <p:nvPicPr>
          <p:cNvPr id="284688" name="Picture 16" descr="D:\Data\CurrDev\BIA10g\images\0913.GIF"/>
          <p:cNvPicPr>
            <a:picLocks noChangeAspect="1" noChangeArrowheads="1"/>
          </p:cNvPicPr>
          <p:nvPr/>
        </p:nvPicPr>
        <p:blipFill>
          <a:blip r:embed="rId4" cstate="print"/>
          <a:srcRect/>
          <a:stretch>
            <a:fillRect/>
          </a:stretch>
        </p:blipFill>
        <p:spPr bwMode="gray">
          <a:xfrm>
            <a:off x="1066800" y="3505200"/>
            <a:ext cx="2835275" cy="2492375"/>
          </a:xfrm>
          <a:prstGeom prst="rect">
            <a:avLst/>
          </a:prstGeom>
          <a:noFill/>
          <a:ln w="9525">
            <a:solidFill>
              <a:schemeClr val="tx1"/>
            </a:solidFill>
            <a:miter lim="800000"/>
            <a:headEnd/>
            <a:tailEnd/>
          </a:ln>
        </p:spPr>
      </p:pic>
      <p:pic>
        <p:nvPicPr>
          <p:cNvPr id="284689" name="Picture 17" descr="D:\Data\CurrDev\BIA10g\images\0913b.GIF"/>
          <p:cNvPicPr>
            <a:picLocks noChangeAspect="1" noChangeArrowheads="1"/>
          </p:cNvPicPr>
          <p:nvPr/>
        </p:nvPicPr>
        <p:blipFill>
          <a:blip r:embed="rId5" cstate="print"/>
          <a:srcRect/>
          <a:stretch>
            <a:fillRect/>
          </a:stretch>
        </p:blipFill>
        <p:spPr bwMode="gray">
          <a:xfrm>
            <a:off x="4443413" y="3379788"/>
            <a:ext cx="628650" cy="2640012"/>
          </a:xfrm>
          <a:prstGeom prst="rect">
            <a:avLst/>
          </a:prstGeom>
          <a:noFill/>
        </p:spPr>
      </p:pic>
      <p:sp>
        <p:nvSpPr>
          <p:cNvPr id="284691" name="Line 19"/>
          <p:cNvSpPr>
            <a:spLocks noChangeShapeType="1"/>
          </p:cNvSpPr>
          <p:nvPr/>
        </p:nvSpPr>
        <p:spPr bwMode="auto">
          <a:xfrm flipV="1">
            <a:off x="4191000" y="5711825"/>
            <a:ext cx="304800" cy="3175"/>
          </a:xfrm>
          <a:prstGeom prst="line">
            <a:avLst/>
          </a:prstGeom>
          <a:noFill/>
          <a:ln w="25400">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3" name="Rectangle 5"/>
          <p:cNvSpPr>
            <a:spLocks noGrp="1" noChangeArrowheads="1"/>
          </p:cNvSpPr>
          <p:nvPr>
            <p:ph type="title"/>
          </p:nvPr>
        </p:nvSpPr>
        <p:spPr/>
        <p:txBody>
          <a:bodyPr/>
          <a:lstStyle/>
          <a:p>
            <a:r>
              <a:rPr lang="en-US"/>
              <a:t>Converting an Existing Item into a </a:t>
            </a:r>
            <a:br>
              <a:rPr lang="en-US"/>
            </a:br>
            <a:r>
              <a:rPr lang="en-US"/>
              <a:t>List Item</a:t>
            </a:r>
          </a:p>
        </p:txBody>
      </p:sp>
      <p:pic>
        <p:nvPicPr>
          <p:cNvPr id="288774" name="Picture 6"/>
          <p:cNvPicPr>
            <a:picLocks noChangeAspect="1" noChangeArrowheads="1"/>
          </p:cNvPicPr>
          <p:nvPr/>
        </p:nvPicPr>
        <p:blipFill>
          <a:blip r:embed="rId3" cstate="print"/>
          <a:srcRect/>
          <a:stretch>
            <a:fillRect/>
          </a:stretch>
        </p:blipFill>
        <p:spPr bwMode="gray">
          <a:xfrm>
            <a:off x="914400" y="1981200"/>
            <a:ext cx="3608388" cy="4267200"/>
          </a:xfrm>
          <a:prstGeom prst="rect">
            <a:avLst/>
          </a:prstGeom>
          <a:noFill/>
          <a:ln w="25400">
            <a:noFill/>
            <a:miter lim="800000"/>
            <a:headEnd/>
            <a:tailEnd type="none" w="med" len="lg"/>
          </a:ln>
          <a:effectLst/>
        </p:spPr>
      </p:pic>
      <p:pic>
        <p:nvPicPr>
          <p:cNvPr id="288775" name="Picture 7"/>
          <p:cNvPicPr>
            <a:picLocks noChangeAspect="1" noChangeArrowheads="1"/>
          </p:cNvPicPr>
          <p:nvPr/>
        </p:nvPicPr>
        <p:blipFill>
          <a:blip r:embed="rId4" cstate="print"/>
          <a:srcRect/>
          <a:stretch>
            <a:fillRect/>
          </a:stretch>
        </p:blipFill>
        <p:spPr bwMode="gray">
          <a:xfrm>
            <a:off x="5195888" y="1905000"/>
            <a:ext cx="3090862" cy="3124200"/>
          </a:xfrm>
          <a:prstGeom prst="rect">
            <a:avLst/>
          </a:prstGeom>
          <a:noFill/>
          <a:ln w="25400">
            <a:noFill/>
            <a:miter lim="800000"/>
            <a:headEnd/>
            <a:tailEnd type="none" w="med" len="lg"/>
          </a:ln>
          <a:effectLst/>
        </p:spPr>
      </p:pic>
      <p:pic>
        <p:nvPicPr>
          <p:cNvPr id="288780" name="Picture 12"/>
          <p:cNvPicPr>
            <a:picLocks noChangeAspect="1" noChangeArrowheads="1"/>
          </p:cNvPicPr>
          <p:nvPr/>
        </p:nvPicPr>
        <p:blipFill>
          <a:blip r:embed="rId5" cstate="print"/>
          <a:srcRect/>
          <a:stretch>
            <a:fillRect/>
          </a:stretch>
        </p:blipFill>
        <p:spPr bwMode="gray">
          <a:xfrm>
            <a:off x="3228975" y="3324225"/>
            <a:ext cx="1066800" cy="822325"/>
          </a:xfrm>
          <a:prstGeom prst="rect">
            <a:avLst/>
          </a:prstGeom>
          <a:noFill/>
          <a:ln w="25400">
            <a:noFill/>
            <a:miter lim="800000"/>
            <a:headEnd/>
            <a:tailEnd/>
          </a:ln>
          <a:effectLst/>
        </p:spPr>
      </p:pic>
      <p:sp>
        <p:nvSpPr>
          <p:cNvPr id="288782" name="Freeform 14"/>
          <p:cNvSpPr>
            <a:spLocks/>
          </p:cNvSpPr>
          <p:nvPr/>
        </p:nvSpPr>
        <p:spPr bwMode="auto">
          <a:xfrm>
            <a:off x="4114800" y="2038350"/>
            <a:ext cx="1219200" cy="2819400"/>
          </a:xfrm>
          <a:custGeom>
            <a:avLst/>
            <a:gdLst/>
            <a:ahLst/>
            <a:cxnLst>
              <a:cxn ang="0">
                <a:pos x="0" y="1776"/>
              </a:cxn>
              <a:cxn ang="0">
                <a:pos x="384" y="1776"/>
              </a:cxn>
              <a:cxn ang="0">
                <a:pos x="384" y="0"/>
              </a:cxn>
              <a:cxn ang="0">
                <a:pos x="768" y="0"/>
              </a:cxn>
            </a:cxnLst>
            <a:rect l="0" t="0" r="r" b="b"/>
            <a:pathLst>
              <a:path w="768" h="1776">
                <a:moveTo>
                  <a:pt x="0" y="1776"/>
                </a:moveTo>
                <a:lnTo>
                  <a:pt x="384" y="1776"/>
                </a:lnTo>
                <a:lnTo>
                  <a:pt x="384" y="0"/>
                </a:lnTo>
                <a:lnTo>
                  <a:pt x="768" y="0"/>
                </a:lnTo>
              </a:path>
            </a:pathLst>
          </a:custGeom>
          <a:noFill/>
          <a:ln w="28575" cap="flat" cmpd="sng">
            <a:solidFill>
              <a:schemeClr val="hlink"/>
            </a:solidFill>
            <a:prstDash val="solid"/>
            <a:round/>
            <a:headEnd type="none" w="med" len="med"/>
            <a:tailEnd type="triangle" w="sm" len="sm"/>
          </a:ln>
          <a:effectLst/>
        </p:spPr>
        <p:txBody>
          <a:bodyPr wrap="none" lIns="12700" tIns="12700" rIns="12700" bIns="12700" anchor="ctr">
            <a:spAutoFit/>
          </a:bodyPr>
          <a:lstStyle/>
          <a:p>
            <a:endParaRPr lang="ar-SA"/>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1026"/>
          <p:cNvSpPr>
            <a:spLocks noGrp="1" noChangeArrowheads="1"/>
          </p:cNvSpPr>
          <p:nvPr>
            <p:ph type="title"/>
          </p:nvPr>
        </p:nvSpPr>
        <p:spPr/>
        <p:txBody>
          <a:bodyPr/>
          <a:lstStyle/>
          <a:p>
            <a:r>
              <a:rPr lang="en-US"/>
              <a:t>Creating a List Item in the Layout Editor</a:t>
            </a:r>
          </a:p>
        </p:txBody>
      </p:sp>
      <p:pic>
        <p:nvPicPr>
          <p:cNvPr id="318467" name="Picture 1027"/>
          <p:cNvPicPr>
            <a:picLocks noChangeAspect="1" noChangeArrowheads="1"/>
          </p:cNvPicPr>
          <p:nvPr/>
        </p:nvPicPr>
        <p:blipFill>
          <a:blip r:embed="rId3" cstate="print"/>
          <a:srcRect/>
          <a:stretch>
            <a:fillRect/>
          </a:stretch>
        </p:blipFill>
        <p:spPr bwMode="gray">
          <a:xfrm>
            <a:off x="1657350" y="2725738"/>
            <a:ext cx="5829300" cy="3065462"/>
          </a:xfrm>
          <a:prstGeom prst="rect">
            <a:avLst/>
          </a:prstGeom>
          <a:noFill/>
          <a:ln w="25400">
            <a:noFill/>
            <a:miter lim="800000"/>
            <a:headEnd/>
            <a:tailEnd/>
          </a:ln>
          <a:effectLst/>
        </p:spPr>
      </p:pic>
      <p:sp>
        <p:nvSpPr>
          <p:cNvPr id="318471" name="Text Box 1031"/>
          <p:cNvSpPr txBox="1">
            <a:spLocks noChangeArrowheads="1"/>
          </p:cNvSpPr>
          <p:nvPr/>
        </p:nvSpPr>
        <p:spPr bwMode="auto">
          <a:xfrm>
            <a:off x="3644900" y="1905000"/>
            <a:ext cx="1854200" cy="574675"/>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Use list item tool</a:t>
            </a:r>
            <a:br>
              <a:rPr lang="en-US" sz="1800">
                <a:solidFill>
                  <a:schemeClr val="tx1"/>
                </a:solidFill>
              </a:rPr>
            </a:br>
            <a:r>
              <a:rPr lang="en-US" sz="1800">
                <a:solidFill>
                  <a:schemeClr val="tx1"/>
                </a:solidFill>
              </a:rPr>
              <a:t>in Layout Editor</a:t>
            </a:r>
          </a:p>
        </p:txBody>
      </p:sp>
      <p:sp>
        <p:nvSpPr>
          <p:cNvPr id="318473" name="Freeform 1033"/>
          <p:cNvSpPr>
            <a:spLocks/>
          </p:cNvSpPr>
          <p:nvPr/>
        </p:nvSpPr>
        <p:spPr bwMode="auto">
          <a:xfrm>
            <a:off x="1524000" y="3471863"/>
            <a:ext cx="3048000" cy="1938337"/>
          </a:xfrm>
          <a:custGeom>
            <a:avLst/>
            <a:gdLst/>
            <a:ahLst/>
            <a:cxnLst>
              <a:cxn ang="0">
                <a:pos x="240" y="1248"/>
              </a:cxn>
              <a:cxn ang="0">
                <a:pos x="0" y="1242"/>
              </a:cxn>
              <a:cxn ang="0">
                <a:pos x="0" y="0"/>
              </a:cxn>
              <a:cxn ang="0">
                <a:pos x="1968" y="0"/>
              </a:cxn>
            </a:cxnLst>
            <a:rect l="0" t="0" r="r" b="b"/>
            <a:pathLst>
              <a:path w="1968" h="1248">
                <a:moveTo>
                  <a:pt x="240" y="1248"/>
                </a:moveTo>
                <a:lnTo>
                  <a:pt x="0" y="1242"/>
                </a:lnTo>
                <a:lnTo>
                  <a:pt x="0" y="0"/>
                </a:lnTo>
                <a:lnTo>
                  <a:pt x="1968" y="0"/>
                </a:lnTo>
              </a:path>
            </a:pathLst>
          </a:custGeom>
          <a:noFill/>
          <a:ln w="28575" cap="flat" cmpd="sng">
            <a:solidFill>
              <a:schemeClr val="hlink"/>
            </a:solidFill>
            <a:prstDash val="solid"/>
            <a:round/>
            <a:headEnd type="none" w="med" len="med"/>
            <a:tailEnd type="triangle" w="sm" len="sm"/>
          </a:ln>
          <a:effectLst/>
        </p:spPr>
        <p:txBody>
          <a:bodyPr lIns="12700" tIns="12700" rIns="12700" bIns="12700" anchor="ctr">
            <a:spAutoFit/>
          </a:bodyPr>
          <a:lstStyle/>
          <a:p>
            <a:endParaRPr lang="ar-SA"/>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4" name="Rectangle 4"/>
          <p:cNvSpPr>
            <a:spLocks noGrp="1" noChangeArrowheads="1"/>
          </p:cNvSpPr>
          <p:nvPr>
            <p:ph type="title"/>
          </p:nvPr>
        </p:nvSpPr>
        <p:spPr/>
        <p:txBody>
          <a:bodyPr/>
          <a:lstStyle/>
          <a:p>
            <a:r>
              <a:rPr lang="en-US"/>
              <a:t>Setting List Item Properties</a:t>
            </a:r>
          </a:p>
        </p:txBody>
      </p:sp>
      <p:sp>
        <p:nvSpPr>
          <p:cNvPr id="286725" name="Rectangle 5"/>
          <p:cNvSpPr>
            <a:spLocks noGrp="1" noChangeArrowheads="1"/>
          </p:cNvSpPr>
          <p:nvPr>
            <p:ph type="body" idx="1"/>
          </p:nvPr>
        </p:nvSpPr>
        <p:spPr>
          <a:xfrm>
            <a:off x="863600" y="1816100"/>
            <a:ext cx="7366000" cy="2295525"/>
          </a:xfrm>
        </p:spPr>
        <p:txBody>
          <a:bodyPr/>
          <a:lstStyle/>
          <a:p>
            <a:pPr lvl="1"/>
            <a:r>
              <a:rPr lang="en-US"/>
              <a:t>Elements in List:</a:t>
            </a:r>
          </a:p>
          <a:p>
            <a:pPr lvl="2"/>
            <a:r>
              <a:rPr lang="en-US"/>
              <a:t>List elements</a:t>
            </a:r>
          </a:p>
          <a:p>
            <a:pPr lvl="2"/>
            <a:r>
              <a:rPr lang="en-US"/>
              <a:t>List item value</a:t>
            </a:r>
          </a:p>
          <a:p>
            <a:pPr lvl="1"/>
            <a:r>
              <a:rPr lang="en-US"/>
              <a:t>List Style</a:t>
            </a:r>
          </a:p>
          <a:p>
            <a:pPr lvl="1"/>
            <a:r>
              <a:rPr lang="en-US"/>
              <a:t>Mapping of Other Values</a:t>
            </a:r>
          </a:p>
          <a:p>
            <a:pPr lvl="1"/>
            <a:r>
              <a:rPr lang="en-US"/>
              <a:t>Mouse Navigate</a:t>
            </a:r>
          </a:p>
        </p:txBody>
      </p:sp>
      <p:pic>
        <p:nvPicPr>
          <p:cNvPr id="286726" name="Picture 6"/>
          <p:cNvPicPr>
            <a:picLocks noChangeAspect="1" noChangeArrowheads="1"/>
          </p:cNvPicPr>
          <p:nvPr/>
        </p:nvPicPr>
        <p:blipFill>
          <a:blip r:embed="rId3" cstate="print"/>
          <a:srcRect/>
          <a:stretch>
            <a:fillRect/>
          </a:stretch>
        </p:blipFill>
        <p:spPr bwMode="gray">
          <a:xfrm>
            <a:off x="5033963" y="1371600"/>
            <a:ext cx="3119437" cy="4848225"/>
          </a:xfrm>
          <a:prstGeom prst="rect">
            <a:avLst/>
          </a:prstGeom>
          <a:noFill/>
          <a:ln w="25400">
            <a:noFill/>
            <a:miter lim="800000"/>
            <a:headEnd/>
            <a:tailEnd/>
          </a:ln>
          <a:effec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53" name="Rectangle 37"/>
          <p:cNvSpPr>
            <a:spLocks noGrp="1" noChangeArrowheads="1"/>
          </p:cNvSpPr>
          <p:nvPr>
            <p:ph type="title"/>
          </p:nvPr>
        </p:nvSpPr>
        <p:spPr/>
        <p:txBody>
          <a:bodyPr/>
          <a:lstStyle/>
          <a:p>
            <a:r>
              <a:rPr lang="en-US"/>
              <a:t>List Item Mapping of Other Values</a:t>
            </a:r>
          </a:p>
        </p:txBody>
      </p:sp>
      <p:sp>
        <p:nvSpPr>
          <p:cNvPr id="290819" name="Line 3"/>
          <p:cNvSpPr>
            <a:spLocks noChangeShapeType="1"/>
          </p:cNvSpPr>
          <p:nvPr/>
        </p:nvSpPr>
        <p:spPr bwMode="blackWhite">
          <a:xfrm flipV="1">
            <a:off x="973138" y="2667000"/>
            <a:ext cx="2559050" cy="7938"/>
          </a:xfrm>
          <a:prstGeom prst="line">
            <a:avLst/>
          </a:prstGeom>
          <a:noFill/>
          <a:ln w="57150">
            <a:solidFill>
              <a:schemeClr val="tx1"/>
            </a:solidFill>
            <a:round/>
            <a:headEnd type="none" w="sm" len="sm"/>
            <a:tailEnd type="none" w="sm" len="sm"/>
          </a:ln>
          <a:effectLst/>
        </p:spPr>
        <p:txBody>
          <a:bodyPr/>
          <a:lstStyle/>
          <a:p>
            <a:endParaRPr lang="ar-SA"/>
          </a:p>
        </p:txBody>
      </p:sp>
      <p:sp>
        <p:nvSpPr>
          <p:cNvPr id="290820" name="Line 4"/>
          <p:cNvSpPr>
            <a:spLocks noChangeShapeType="1"/>
          </p:cNvSpPr>
          <p:nvPr/>
        </p:nvSpPr>
        <p:spPr bwMode="blackWhite">
          <a:xfrm>
            <a:off x="981075" y="2667000"/>
            <a:ext cx="0" cy="2133600"/>
          </a:xfrm>
          <a:prstGeom prst="line">
            <a:avLst/>
          </a:prstGeom>
          <a:noFill/>
          <a:ln w="57150">
            <a:solidFill>
              <a:schemeClr val="tx1"/>
            </a:solidFill>
            <a:round/>
            <a:headEnd type="none" w="sm" len="sm"/>
            <a:tailEnd type="none" w="sm" len="sm"/>
          </a:ln>
          <a:effectLst/>
        </p:spPr>
        <p:txBody>
          <a:bodyPr/>
          <a:lstStyle/>
          <a:p>
            <a:endParaRPr lang="ar-SA"/>
          </a:p>
        </p:txBody>
      </p:sp>
      <p:sp>
        <p:nvSpPr>
          <p:cNvPr id="290821" name="Line 5"/>
          <p:cNvSpPr>
            <a:spLocks noChangeShapeType="1"/>
          </p:cNvSpPr>
          <p:nvPr/>
        </p:nvSpPr>
        <p:spPr bwMode="blackWhite">
          <a:xfrm>
            <a:off x="1997075" y="2667000"/>
            <a:ext cx="0" cy="2514600"/>
          </a:xfrm>
          <a:prstGeom prst="line">
            <a:avLst/>
          </a:prstGeom>
          <a:noFill/>
          <a:ln w="57150">
            <a:solidFill>
              <a:schemeClr val="tx1"/>
            </a:solidFill>
            <a:round/>
            <a:headEnd type="none" w="sm" len="sm"/>
            <a:tailEnd type="none" w="sm" len="sm"/>
          </a:ln>
          <a:effectLst/>
        </p:spPr>
        <p:txBody>
          <a:bodyPr/>
          <a:lstStyle/>
          <a:p>
            <a:endParaRPr lang="ar-SA"/>
          </a:p>
        </p:txBody>
      </p:sp>
      <p:sp>
        <p:nvSpPr>
          <p:cNvPr id="290822" name="Line 6"/>
          <p:cNvSpPr>
            <a:spLocks noChangeShapeType="1"/>
          </p:cNvSpPr>
          <p:nvPr/>
        </p:nvSpPr>
        <p:spPr bwMode="blackWhite">
          <a:xfrm>
            <a:off x="2405063" y="2667000"/>
            <a:ext cx="0" cy="2262188"/>
          </a:xfrm>
          <a:prstGeom prst="line">
            <a:avLst/>
          </a:prstGeom>
          <a:noFill/>
          <a:ln w="57150">
            <a:solidFill>
              <a:schemeClr val="tx1"/>
            </a:solidFill>
            <a:round/>
            <a:headEnd type="none" w="sm" len="sm"/>
            <a:tailEnd type="none" w="sm" len="sm"/>
          </a:ln>
          <a:effectLst/>
        </p:spPr>
        <p:txBody>
          <a:bodyPr/>
          <a:lstStyle/>
          <a:p>
            <a:endParaRPr lang="ar-SA"/>
          </a:p>
        </p:txBody>
      </p:sp>
      <p:sp>
        <p:nvSpPr>
          <p:cNvPr id="290823" name="Line 7"/>
          <p:cNvSpPr>
            <a:spLocks noChangeShapeType="1"/>
          </p:cNvSpPr>
          <p:nvPr/>
        </p:nvSpPr>
        <p:spPr bwMode="blackWhite">
          <a:xfrm>
            <a:off x="981075" y="4762500"/>
            <a:ext cx="292100" cy="292100"/>
          </a:xfrm>
          <a:prstGeom prst="line">
            <a:avLst/>
          </a:prstGeom>
          <a:noFill/>
          <a:ln w="57150">
            <a:solidFill>
              <a:schemeClr val="tx1"/>
            </a:solidFill>
            <a:round/>
            <a:headEnd type="none" w="sm" len="sm"/>
            <a:tailEnd type="none" w="sm" len="sm"/>
          </a:ln>
          <a:effectLst/>
        </p:spPr>
        <p:txBody>
          <a:bodyPr/>
          <a:lstStyle/>
          <a:p>
            <a:endParaRPr lang="ar-SA"/>
          </a:p>
        </p:txBody>
      </p:sp>
      <p:sp>
        <p:nvSpPr>
          <p:cNvPr id="290824" name="Line 8"/>
          <p:cNvSpPr>
            <a:spLocks noChangeShapeType="1"/>
          </p:cNvSpPr>
          <p:nvPr/>
        </p:nvSpPr>
        <p:spPr bwMode="blackWhite">
          <a:xfrm flipV="1">
            <a:off x="1273175" y="4940300"/>
            <a:ext cx="228600" cy="88900"/>
          </a:xfrm>
          <a:prstGeom prst="line">
            <a:avLst/>
          </a:prstGeom>
          <a:noFill/>
          <a:ln w="57150">
            <a:solidFill>
              <a:schemeClr val="tx1"/>
            </a:solidFill>
            <a:round/>
            <a:headEnd type="none" w="sm" len="sm"/>
            <a:tailEnd type="none" w="sm" len="sm"/>
          </a:ln>
          <a:effectLst/>
        </p:spPr>
        <p:txBody>
          <a:bodyPr/>
          <a:lstStyle/>
          <a:p>
            <a:endParaRPr lang="ar-SA"/>
          </a:p>
        </p:txBody>
      </p:sp>
      <p:sp>
        <p:nvSpPr>
          <p:cNvPr id="290825" name="Line 9"/>
          <p:cNvSpPr>
            <a:spLocks noChangeShapeType="1"/>
          </p:cNvSpPr>
          <p:nvPr/>
        </p:nvSpPr>
        <p:spPr bwMode="blackWhite">
          <a:xfrm>
            <a:off x="1489075" y="4953000"/>
            <a:ext cx="419100" cy="457200"/>
          </a:xfrm>
          <a:prstGeom prst="line">
            <a:avLst/>
          </a:prstGeom>
          <a:noFill/>
          <a:ln w="57150">
            <a:solidFill>
              <a:schemeClr val="tx1"/>
            </a:solidFill>
            <a:round/>
            <a:headEnd type="none" w="sm" len="sm"/>
            <a:tailEnd type="none" w="sm" len="sm"/>
          </a:ln>
          <a:effectLst/>
        </p:spPr>
        <p:txBody>
          <a:bodyPr/>
          <a:lstStyle/>
          <a:p>
            <a:endParaRPr lang="ar-SA"/>
          </a:p>
        </p:txBody>
      </p:sp>
      <p:sp>
        <p:nvSpPr>
          <p:cNvPr id="290826" name="Line 10"/>
          <p:cNvSpPr>
            <a:spLocks noChangeShapeType="1"/>
          </p:cNvSpPr>
          <p:nvPr/>
        </p:nvSpPr>
        <p:spPr bwMode="blackWhite">
          <a:xfrm flipV="1">
            <a:off x="1905000" y="4724400"/>
            <a:ext cx="317500" cy="685800"/>
          </a:xfrm>
          <a:prstGeom prst="line">
            <a:avLst/>
          </a:prstGeom>
          <a:noFill/>
          <a:ln w="57150">
            <a:solidFill>
              <a:schemeClr val="tx1"/>
            </a:solidFill>
            <a:round/>
            <a:headEnd type="none" w="sm" len="sm"/>
            <a:tailEnd type="none" w="sm" len="sm"/>
          </a:ln>
          <a:effectLst/>
        </p:spPr>
        <p:txBody>
          <a:bodyPr/>
          <a:lstStyle/>
          <a:p>
            <a:endParaRPr lang="ar-SA"/>
          </a:p>
        </p:txBody>
      </p:sp>
      <p:sp>
        <p:nvSpPr>
          <p:cNvPr id="290827" name="Line 11"/>
          <p:cNvSpPr>
            <a:spLocks noChangeShapeType="1"/>
          </p:cNvSpPr>
          <p:nvPr/>
        </p:nvSpPr>
        <p:spPr bwMode="blackWhite">
          <a:xfrm>
            <a:off x="2187575" y="4748213"/>
            <a:ext cx="660400" cy="431800"/>
          </a:xfrm>
          <a:prstGeom prst="line">
            <a:avLst/>
          </a:prstGeom>
          <a:noFill/>
          <a:ln w="57150">
            <a:solidFill>
              <a:schemeClr val="tx1"/>
            </a:solidFill>
            <a:round/>
            <a:headEnd type="none" w="sm" len="sm"/>
            <a:tailEnd type="none" w="sm" len="sm"/>
          </a:ln>
          <a:effectLst/>
        </p:spPr>
        <p:txBody>
          <a:bodyPr/>
          <a:lstStyle/>
          <a:p>
            <a:endParaRPr lang="ar-SA"/>
          </a:p>
        </p:txBody>
      </p:sp>
      <p:sp>
        <p:nvSpPr>
          <p:cNvPr id="290828" name="Line 12"/>
          <p:cNvSpPr>
            <a:spLocks noChangeShapeType="1"/>
          </p:cNvSpPr>
          <p:nvPr/>
        </p:nvSpPr>
        <p:spPr bwMode="blackWhite">
          <a:xfrm flipV="1">
            <a:off x="2847975" y="4813300"/>
            <a:ext cx="368300" cy="368300"/>
          </a:xfrm>
          <a:prstGeom prst="line">
            <a:avLst/>
          </a:prstGeom>
          <a:noFill/>
          <a:ln w="57150">
            <a:solidFill>
              <a:schemeClr val="tx1"/>
            </a:solidFill>
            <a:round/>
            <a:headEnd type="none" w="sm" len="sm"/>
            <a:tailEnd type="none" w="sm" len="sm"/>
          </a:ln>
          <a:effectLst/>
        </p:spPr>
        <p:txBody>
          <a:bodyPr/>
          <a:lstStyle/>
          <a:p>
            <a:endParaRPr lang="ar-SA"/>
          </a:p>
        </p:txBody>
      </p:sp>
      <p:sp>
        <p:nvSpPr>
          <p:cNvPr id="290829" name="Line 13"/>
          <p:cNvSpPr>
            <a:spLocks noChangeShapeType="1"/>
          </p:cNvSpPr>
          <p:nvPr/>
        </p:nvSpPr>
        <p:spPr bwMode="blackWhite">
          <a:xfrm rot="-615267">
            <a:off x="3181350" y="4797425"/>
            <a:ext cx="325438" cy="190500"/>
          </a:xfrm>
          <a:prstGeom prst="line">
            <a:avLst/>
          </a:prstGeom>
          <a:noFill/>
          <a:ln w="57150">
            <a:solidFill>
              <a:schemeClr val="tx1"/>
            </a:solidFill>
            <a:round/>
            <a:headEnd type="none" w="sm" len="sm"/>
            <a:tailEnd type="none" w="sm" len="sm"/>
          </a:ln>
          <a:effectLst/>
        </p:spPr>
        <p:txBody>
          <a:bodyPr/>
          <a:lstStyle/>
          <a:p>
            <a:endParaRPr lang="ar-SA"/>
          </a:p>
        </p:txBody>
      </p:sp>
      <p:sp>
        <p:nvSpPr>
          <p:cNvPr id="290830" name="Rectangle 14"/>
          <p:cNvSpPr>
            <a:spLocks noChangeArrowheads="1"/>
          </p:cNvSpPr>
          <p:nvPr/>
        </p:nvSpPr>
        <p:spPr bwMode="blackWhite">
          <a:xfrm>
            <a:off x="1436688" y="2274888"/>
            <a:ext cx="16319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Order_Status</a:t>
            </a:r>
          </a:p>
        </p:txBody>
      </p:sp>
      <p:sp>
        <p:nvSpPr>
          <p:cNvPr id="290831" name="Line 15"/>
          <p:cNvSpPr>
            <a:spLocks noChangeShapeType="1"/>
          </p:cNvSpPr>
          <p:nvPr/>
        </p:nvSpPr>
        <p:spPr bwMode="blackWhite">
          <a:xfrm>
            <a:off x="3505200" y="2667000"/>
            <a:ext cx="0" cy="2286000"/>
          </a:xfrm>
          <a:prstGeom prst="line">
            <a:avLst/>
          </a:prstGeom>
          <a:noFill/>
          <a:ln w="57150">
            <a:solidFill>
              <a:schemeClr val="tx1"/>
            </a:solidFill>
            <a:round/>
            <a:headEnd type="none" w="sm" len="sm"/>
            <a:tailEnd type="none" w="sm" len="sm"/>
          </a:ln>
          <a:effectLst/>
        </p:spPr>
        <p:txBody>
          <a:bodyPr/>
          <a:lstStyle/>
          <a:p>
            <a:endParaRPr lang="ar-SA"/>
          </a:p>
        </p:txBody>
      </p:sp>
      <p:sp>
        <p:nvSpPr>
          <p:cNvPr id="290832" name="Rectangle 16"/>
          <p:cNvSpPr>
            <a:spLocks noChangeArrowheads="1"/>
          </p:cNvSpPr>
          <p:nvPr/>
        </p:nvSpPr>
        <p:spPr bwMode="blackWhite">
          <a:xfrm>
            <a:off x="2376488" y="2808288"/>
            <a:ext cx="438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10</a:t>
            </a:r>
          </a:p>
        </p:txBody>
      </p:sp>
      <p:sp>
        <p:nvSpPr>
          <p:cNvPr id="290833" name="Rectangle 17"/>
          <p:cNvSpPr>
            <a:spLocks noChangeArrowheads="1"/>
          </p:cNvSpPr>
          <p:nvPr/>
        </p:nvSpPr>
        <p:spPr bwMode="blackWhite">
          <a:xfrm>
            <a:off x="2376488" y="3214688"/>
            <a:ext cx="374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 4</a:t>
            </a:r>
          </a:p>
        </p:txBody>
      </p:sp>
      <p:sp>
        <p:nvSpPr>
          <p:cNvPr id="290834" name="Rectangle 18"/>
          <p:cNvSpPr>
            <a:spLocks noChangeArrowheads="1"/>
          </p:cNvSpPr>
          <p:nvPr/>
        </p:nvSpPr>
        <p:spPr bwMode="blackWhite">
          <a:xfrm>
            <a:off x="2376488" y="3633788"/>
            <a:ext cx="374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 2</a:t>
            </a:r>
          </a:p>
        </p:txBody>
      </p:sp>
      <p:sp>
        <p:nvSpPr>
          <p:cNvPr id="290835" name="Rectangle 19"/>
          <p:cNvSpPr>
            <a:spLocks noChangeArrowheads="1"/>
          </p:cNvSpPr>
          <p:nvPr/>
        </p:nvSpPr>
        <p:spPr bwMode="blackWhite">
          <a:xfrm>
            <a:off x="2376488" y="4014788"/>
            <a:ext cx="374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 0</a:t>
            </a:r>
          </a:p>
        </p:txBody>
      </p:sp>
      <p:sp>
        <p:nvSpPr>
          <p:cNvPr id="290836" name="Rectangle 20"/>
          <p:cNvSpPr>
            <a:spLocks noChangeArrowheads="1"/>
          </p:cNvSpPr>
          <p:nvPr/>
        </p:nvSpPr>
        <p:spPr bwMode="blackWhite">
          <a:xfrm>
            <a:off x="2376488" y="4433888"/>
            <a:ext cx="438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12</a:t>
            </a:r>
          </a:p>
        </p:txBody>
      </p:sp>
      <p:sp>
        <p:nvSpPr>
          <p:cNvPr id="290837" name="Rectangle 21"/>
          <p:cNvSpPr>
            <a:spLocks noChangeArrowheads="1"/>
          </p:cNvSpPr>
          <p:nvPr/>
        </p:nvSpPr>
        <p:spPr bwMode="blackWhite">
          <a:xfrm>
            <a:off x="5638800" y="2667000"/>
            <a:ext cx="2133600" cy="23114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90838" name="Rectangle 22"/>
          <p:cNvSpPr>
            <a:spLocks noChangeArrowheads="1"/>
          </p:cNvSpPr>
          <p:nvPr/>
        </p:nvSpPr>
        <p:spPr bwMode="blackWhite">
          <a:xfrm>
            <a:off x="5583238" y="2795588"/>
            <a:ext cx="2216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CREDIT order paid</a:t>
            </a:r>
          </a:p>
        </p:txBody>
      </p:sp>
      <p:sp>
        <p:nvSpPr>
          <p:cNvPr id="290840" name="Rectangle 24"/>
          <p:cNvSpPr>
            <a:spLocks noChangeArrowheads="1"/>
          </p:cNvSpPr>
          <p:nvPr/>
        </p:nvSpPr>
        <p:spPr bwMode="blackWhite">
          <a:xfrm>
            <a:off x="5583238" y="4129088"/>
            <a:ext cx="20129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New CASH order</a:t>
            </a:r>
          </a:p>
        </p:txBody>
      </p:sp>
      <p:sp>
        <p:nvSpPr>
          <p:cNvPr id="290841" name="Line 25"/>
          <p:cNvSpPr>
            <a:spLocks noChangeShapeType="1"/>
          </p:cNvSpPr>
          <p:nvPr/>
        </p:nvSpPr>
        <p:spPr bwMode="blackWhite">
          <a:xfrm>
            <a:off x="5638800" y="3213100"/>
            <a:ext cx="21336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0842" name="Line 26"/>
          <p:cNvSpPr>
            <a:spLocks noChangeShapeType="1"/>
          </p:cNvSpPr>
          <p:nvPr/>
        </p:nvSpPr>
        <p:spPr bwMode="blackWhite">
          <a:xfrm>
            <a:off x="5638800" y="4051300"/>
            <a:ext cx="21336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0843" name="Line 27"/>
          <p:cNvSpPr>
            <a:spLocks noChangeShapeType="1"/>
          </p:cNvSpPr>
          <p:nvPr/>
        </p:nvSpPr>
        <p:spPr bwMode="blackWhite">
          <a:xfrm>
            <a:off x="5638800" y="3638550"/>
            <a:ext cx="21336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0845" name="Rectangle 29"/>
          <p:cNvSpPr>
            <a:spLocks noChangeArrowheads="1"/>
          </p:cNvSpPr>
          <p:nvPr/>
        </p:nvSpPr>
        <p:spPr bwMode="blackWhite">
          <a:xfrm>
            <a:off x="5870575" y="2274888"/>
            <a:ext cx="16700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List Elements</a:t>
            </a:r>
          </a:p>
        </p:txBody>
      </p:sp>
      <p:sp>
        <p:nvSpPr>
          <p:cNvPr id="290846" name="Line 30"/>
          <p:cNvSpPr>
            <a:spLocks noChangeShapeType="1"/>
          </p:cNvSpPr>
          <p:nvPr/>
        </p:nvSpPr>
        <p:spPr bwMode="blackWhite">
          <a:xfrm>
            <a:off x="2820988" y="3022600"/>
            <a:ext cx="280035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0847" name="Line 31"/>
          <p:cNvSpPr>
            <a:spLocks noChangeShapeType="1"/>
          </p:cNvSpPr>
          <p:nvPr/>
        </p:nvSpPr>
        <p:spPr bwMode="blackWhite">
          <a:xfrm>
            <a:off x="2846388" y="3425825"/>
            <a:ext cx="277495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0848" name="Line 32"/>
          <p:cNvSpPr>
            <a:spLocks noChangeShapeType="1"/>
          </p:cNvSpPr>
          <p:nvPr/>
        </p:nvSpPr>
        <p:spPr bwMode="blackWhite">
          <a:xfrm>
            <a:off x="2846388" y="3830638"/>
            <a:ext cx="277495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0850" name="Rectangle 34"/>
          <p:cNvSpPr>
            <a:spLocks noChangeArrowheads="1"/>
          </p:cNvSpPr>
          <p:nvPr/>
        </p:nvSpPr>
        <p:spPr bwMode="blackWhite">
          <a:xfrm>
            <a:off x="5486400" y="5073650"/>
            <a:ext cx="267970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Mapping of Other </a:t>
            </a:r>
          </a:p>
          <a:p>
            <a:pPr defTabSz="822325" eaLnBrk="0" hangingPunct="0">
              <a:spcBef>
                <a:spcPct val="0"/>
              </a:spcBef>
              <a:buClrTx/>
              <a:buFontTx/>
              <a:buNone/>
            </a:pPr>
            <a:r>
              <a:rPr lang="en-US" sz="1800">
                <a:solidFill>
                  <a:schemeClr val="tx1"/>
                </a:solidFill>
              </a:rPr>
              <a:t>Values = 11 (Unknown)</a:t>
            </a:r>
          </a:p>
        </p:txBody>
      </p:sp>
      <p:sp>
        <p:nvSpPr>
          <p:cNvPr id="290854" name="Rectangle 38"/>
          <p:cNvSpPr>
            <a:spLocks noChangeArrowheads="1"/>
          </p:cNvSpPr>
          <p:nvPr/>
        </p:nvSpPr>
        <p:spPr bwMode="blackWhite">
          <a:xfrm>
            <a:off x="5715000" y="4495800"/>
            <a:ext cx="12128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Unknown</a:t>
            </a:r>
          </a:p>
        </p:txBody>
      </p:sp>
      <p:sp>
        <p:nvSpPr>
          <p:cNvPr id="290855" name="Line 39"/>
          <p:cNvSpPr>
            <a:spLocks noChangeShapeType="1"/>
          </p:cNvSpPr>
          <p:nvPr/>
        </p:nvSpPr>
        <p:spPr bwMode="blackWhite">
          <a:xfrm>
            <a:off x="5638800" y="4495800"/>
            <a:ext cx="21336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0856" name="Rectangle 40"/>
          <p:cNvSpPr>
            <a:spLocks noChangeArrowheads="1"/>
          </p:cNvSpPr>
          <p:nvPr/>
        </p:nvSpPr>
        <p:spPr bwMode="blackWhite">
          <a:xfrm>
            <a:off x="5562600" y="3657600"/>
            <a:ext cx="20002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CASH backorder</a:t>
            </a:r>
          </a:p>
        </p:txBody>
      </p:sp>
      <p:sp>
        <p:nvSpPr>
          <p:cNvPr id="290857" name="Line 41"/>
          <p:cNvSpPr>
            <a:spLocks noChangeShapeType="1"/>
          </p:cNvSpPr>
          <p:nvPr/>
        </p:nvSpPr>
        <p:spPr bwMode="blackWhite">
          <a:xfrm>
            <a:off x="2862263" y="4648200"/>
            <a:ext cx="2759075" cy="7938"/>
          </a:xfrm>
          <a:prstGeom prst="line">
            <a:avLst/>
          </a:prstGeom>
          <a:noFill/>
          <a:ln w="28575">
            <a:solidFill>
              <a:schemeClr val="tx1"/>
            </a:solidFill>
            <a:round/>
            <a:headEnd type="none" w="sm" len="sm"/>
            <a:tailEnd type="triangle" w="sm" len="sm"/>
          </a:ln>
          <a:effectLst/>
        </p:spPr>
        <p:txBody>
          <a:bodyPr/>
          <a:lstStyle/>
          <a:p>
            <a:endParaRPr lang="ar-SA"/>
          </a:p>
        </p:txBody>
      </p:sp>
      <p:sp>
        <p:nvSpPr>
          <p:cNvPr id="290858" name="Rectangle 42"/>
          <p:cNvSpPr>
            <a:spLocks noChangeArrowheads="1"/>
          </p:cNvSpPr>
          <p:nvPr/>
        </p:nvSpPr>
        <p:spPr bwMode="blackWhite">
          <a:xfrm>
            <a:off x="5595938" y="3214688"/>
            <a:ext cx="2216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New CREDIT order</a:t>
            </a:r>
          </a:p>
        </p:txBody>
      </p:sp>
      <p:sp>
        <p:nvSpPr>
          <p:cNvPr id="290859" name="Rectangle 43"/>
          <p:cNvSpPr>
            <a:spLocks noChangeArrowheads="1"/>
          </p:cNvSpPr>
          <p:nvPr/>
        </p:nvSpPr>
        <p:spPr bwMode="auto">
          <a:xfrm>
            <a:off x="5776913" y="4543425"/>
            <a:ext cx="1143000" cy="304800"/>
          </a:xfrm>
          <a:prstGeom prst="rect">
            <a:avLst/>
          </a:prstGeom>
          <a:noFill/>
          <a:ln w="28575">
            <a:solidFill>
              <a:schemeClr val="tx1"/>
            </a:solidFill>
            <a:prstDash val="dash"/>
            <a:miter lim="800000"/>
            <a:headEnd/>
            <a:tailEnd/>
          </a:ln>
          <a:effectLst/>
        </p:spPr>
        <p:txBody>
          <a:bodyPr wrap="none" lIns="12700" tIns="12700" rIns="12700" bIns="12700" anchor="ctr">
            <a:spAutoFit/>
          </a:bodyPr>
          <a:lstStyle/>
          <a:p>
            <a:endParaRPr lang="ar-SA"/>
          </a:p>
        </p:txBody>
      </p:sp>
      <p:sp>
        <p:nvSpPr>
          <p:cNvPr id="290860" name="Text Box 44"/>
          <p:cNvSpPr txBox="1">
            <a:spLocks noChangeArrowheads="1"/>
          </p:cNvSpPr>
          <p:nvPr/>
        </p:nvSpPr>
        <p:spPr bwMode="blackWhite">
          <a:xfrm>
            <a:off x="914400" y="1828800"/>
            <a:ext cx="27114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Values for Forms Items</a:t>
            </a:r>
          </a:p>
        </p:txBody>
      </p:sp>
      <p:sp>
        <p:nvSpPr>
          <p:cNvPr id="290861" name="Text Box 45"/>
          <p:cNvSpPr txBox="1">
            <a:spLocks noChangeArrowheads="1"/>
          </p:cNvSpPr>
          <p:nvPr/>
        </p:nvSpPr>
        <p:spPr bwMode="blackWhite">
          <a:xfrm>
            <a:off x="5632450" y="1828800"/>
            <a:ext cx="20637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Displayed Values</a:t>
            </a:r>
          </a:p>
        </p:txBody>
      </p:sp>
      <p:sp>
        <p:nvSpPr>
          <p:cNvPr id="290862" name="Line 46"/>
          <p:cNvSpPr>
            <a:spLocks noChangeShapeType="1"/>
          </p:cNvSpPr>
          <p:nvPr/>
        </p:nvSpPr>
        <p:spPr bwMode="blackWhite">
          <a:xfrm>
            <a:off x="2846388" y="4191000"/>
            <a:ext cx="2774950" cy="0"/>
          </a:xfrm>
          <a:prstGeom prst="line">
            <a:avLst/>
          </a:prstGeom>
          <a:noFill/>
          <a:ln w="28575">
            <a:solidFill>
              <a:schemeClr val="tx1"/>
            </a:solidFill>
            <a:round/>
            <a:headEnd type="none" w="sm" len="sm"/>
            <a:tailEnd type="triangle" w="sm" len="sm"/>
          </a:ln>
          <a:effectLst/>
        </p:spPr>
        <p:txBody>
          <a:bodyPr/>
          <a:lstStyle/>
          <a:p>
            <a:endParaRPr lang="ar-SA"/>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9" name="Rectangle 5"/>
          <p:cNvSpPr>
            <a:spLocks noGrp="1" noChangeArrowheads="1"/>
          </p:cNvSpPr>
          <p:nvPr>
            <p:ph type="title"/>
          </p:nvPr>
        </p:nvSpPr>
        <p:spPr/>
        <p:txBody>
          <a:bodyPr/>
          <a:lstStyle/>
          <a:p>
            <a:r>
              <a:rPr lang="en-US"/>
              <a:t>Radio Groups Overview</a:t>
            </a:r>
          </a:p>
        </p:txBody>
      </p:sp>
      <p:sp>
        <p:nvSpPr>
          <p:cNvPr id="292870" name="Rectangle 6"/>
          <p:cNvSpPr>
            <a:spLocks noGrp="1" noChangeArrowheads="1"/>
          </p:cNvSpPr>
          <p:nvPr>
            <p:ph type="body" idx="1"/>
          </p:nvPr>
        </p:nvSpPr>
        <p:spPr>
          <a:xfrm>
            <a:off x="863600" y="1816100"/>
            <a:ext cx="7366000" cy="2593975"/>
          </a:xfrm>
        </p:spPr>
        <p:txBody>
          <a:bodyPr/>
          <a:lstStyle/>
          <a:p>
            <a:r>
              <a:rPr lang="en-US"/>
              <a:t>What are radio groups?</a:t>
            </a:r>
          </a:p>
          <a:p>
            <a:pPr lvl="1"/>
            <a:r>
              <a:rPr lang="en-US"/>
              <a:t>Set of mutually exclusive radio buttons, each representing a value</a:t>
            </a:r>
          </a:p>
          <a:p>
            <a:pPr lvl="1"/>
            <a:r>
              <a:rPr lang="en-US"/>
              <a:t>Use:</a:t>
            </a:r>
          </a:p>
          <a:p>
            <a:pPr lvl="2"/>
            <a:r>
              <a:rPr lang="en-US"/>
              <a:t>To display two or more static choices</a:t>
            </a:r>
          </a:p>
          <a:p>
            <a:pPr lvl="2"/>
            <a:r>
              <a:rPr lang="en-US"/>
              <a:t>As an alternative to a list item</a:t>
            </a:r>
          </a:p>
          <a:p>
            <a:pPr lvl="2"/>
            <a:r>
              <a:rPr lang="en-US"/>
              <a:t>As an alternative to a check box</a:t>
            </a:r>
          </a:p>
        </p:txBody>
      </p:sp>
      <p:pic>
        <p:nvPicPr>
          <p:cNvPr id="292871" name="Picture 7"/>
          <p:cNvPicPr>
            <a:picLocks noChangeAspect="1" noChangeArrowheads="1"/>
          </p:cNvPicPr>
          <p:nvPr/>
        </p:nvPicPr>
        <p:blipFill>
          <a:blip r:embed="rId3" cstate="print"/>
          <a:srcRect/>
          <a:stretch>
            <a:fillRect/>
          </a:stretch>
        </p:blipFill>
        <p:spPr bwMode="gray">
          <a:xfrm>
            <a:off x="6629400" y="3435350"/>
            <a:ext cx="1447800" cy="908050"/>
          </a:xfrm>
          <a:prstGeom prst="rect">
            <a:avLst/>
          </a:prstGeom>
          <a:noFill/>
          <a:ln w="25400">
            <a:noFill/>
            <a:miter lim="800000"/>
            <a:headEnd/>
            <a:tailEnd/>
          </a:ln>
          <a:effec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4933" name="Picture 21" descr="D:\Data\CurrDev\BIA10g\images\0919.GIF"/>
          <p:cNvPicPr>
            <a:picLocks noChangeAspect="1" noChangeArrowheads="1"/>
          </p:cNvPicPr>
          <p:nvPr/>
        </p:nvPicPr>
        <p:blipFill>
          <a:blip r:embed="rId3" cstate="print"/>
          <a:srcRect/>
          <a:stretch>
            <a:fillRect/>
          </a:stretch>
        </p:blipFill>
        <p:spPr bwMode="gray">
          <a:xfrm>
            <a:off x="1020763" y="3005138"/>
            <a:ext cx="2789237" cy="3132137"/>
          </a:xfrm>
          <a:prstGeom prst="rect">
            <a:avLst/>
          </a:prstGeom>
          <a:noFill/>
        </p:spPr>
      </p:pic>
      <p:pic>
        <p:nvPicPr>
          <p:cNvPr id="294929" name="Picture 17" descr="D:\Data\CurrDev\Forms9iCourse\images\8-19c.gif"/>
          <p:cNvPicPr>
            <a:picLocks noChangeAspect="1" noChangeArrowheads="1"/>
          </p:cNvPicPr>
          <p:nvPr/>
        </p:nvPicPr>
        <p:blipFill>
          <a:blip r:embed="rId4" cstate="print"/>
          <a:srcRect/>
          <a:stretch>
            <a:fillRect/>
          </a:stretch>
        </p:blipFill>
        <p:spPr bwMode="gray">
          <a:xfrm>
            <a:off x="5334000" y="3886200"/>
            <a:ext cx="2789238" cy="1600200"/>
          </a:xfrm>
          <a:prstGeom prst="rect">
            <a:avLst/>
          </a:prstGeom>
          <a:noFill/>
          <a:ln w="28575">
            <a:solidFill>
              <a:schemeClr val="tx1"/>
            </a:solidFill>
            <a:miter lim="800000"/>
            <a:headEnd/>
            <a:tailEnd/>
          </a:ln>
        </p:spPr>
      </p:pic>
      <p:pic>
        <p:nvPicPr>
          <p:cNvPr id="294927" name="Picture 15" descr="D:\Data\CurrDev\Forms9iCourse\images\8-19b.gif"/>
          <p:cNvPicPr>
            <a:picLocks noChangeAspect="1" noChangeArrowheads="1"/>
          </p:cNvPicPr>
          <p:nvPr/>
        </p:nvPicPr>
        <p:blipFill>
          <a:blip r:embed="rId5" cstate="print"/>
          <a:srcRect/>
          <a:stretch>
            <a:fillRect/>
          </a:stretch>
        </p:blipFill>
        <p:spPr bwMode="gray">
          <a:xfrm>
            <a:off x="4267200" y="3276600"/>
            <a:ext cx="846138" cy="2617788"/>
          </a:xfrm>
          <a:prstGeom prst="rect">
            <a:avLst/>
          </a:prstGeom>
          <a:noFill/>
        </p:spPr>
      </p:pic>
      <p:sp>
        <p:nvSpPr>
          <p:cNvPr id="294934" name="Rectangle 22"/>
          <p:cNvSpPr>
            <a:spLocks noGrp="1" noChangeArrowheads="1"/>
          </p:cNvSpPr>
          <p:nvPr>
            <p:ph type="title"/>
          </p:nvPr>
        </p:nvSpPr>
        <p:spPr/>
        <p:txBody>
          <a:bodyPr/>
          <a:lstStyle/>
          <a:p>
            <a:r>
              <a:rPr lang="en-US"/>
              <a:t>Creating a Radio Group</a:t>
            </a:r>
          </a:p>
        </p:txBody>
      </p:sp>
      <p:sp>
        <p:nvSpPr>
          <p:cNvPr id="294935" name="Rectangle 23"/>
          <p:cNvSpPr>
            <a:spLocks noGrp="1" noChangeArrowheads="1"/>
          </p:cNvSpPr>
          <p:nvPr>
            <p:ph type="body" idx="1"/>
          </p:nvPr>
        </p:nvSpPr>
        <p:spPr/>
        <p:txBody>
          <a:bodyPr/>
          <a:lstStyle/>
          <a:p>
            <a:pPr lvl="1"/>
            <a:r>
              <a:rPr lang="en-US"/>
              <a:t>Convert an existing item.</a:t>
            </a:r>
          </a:p>
          <a:p>
            <a:pPr lvl="1"/>
            <a:r>
              <a:rPr lang="en-US"/>
              <a:t>Create a new radio button in the Layout Editor.</a:t>
            </a:r>
          </a:p>
          <a:p>
            <a:pPr lvl="1"/>
            <a:r>
              <a:rPr lang="en-US"/>
              <a:t>Use the Create icon in the Object Navigator.</a:t>
            </a:r>
          </a:p>
        </p:txBody>
      </p:sp>
      <p:sp>
        <p:nvSpPr>
          <p:cNvPr id="294923" name="Line 11"/>
          <p:cNvSpPr>
            <a:spLocks noChangeShapeType="1"/>
          </p:cNvSpPr>
          <p:nvPr/>
        </p:nvSpPr>
        <p:spPr bwMode="auto">
          <a:xfrm flipV="1">
            <a:off x="4038600" y="4953000"/>
            <a:ext cx="304800" cy="3175"/>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94930" name="Line 18"/>
          <p:cNvSpPr>
            <a:spLocks noChangeShapeType="1"/>
          </p:cNvSpPr>
          <p:nvPr/>
        </p:nvSpPr>
        <p:spPr bwMode="auto">
          <a:xfrm>
            <a:off x="5181600" y="4071938"/>
            <a:ext cx="304800" cy="0"/>
          </a:xfrm>
          <a:prstGeom prst="line">
            <a:avLst/>
          </a:prstGeom>
          <a:noFill/>
          <a:ln w="28575">
            <a:solidFill>
              <a:schemeClr val="hlink"/>
            </a:solidFill>
            <a:round/>
            <a:headEnd/>
            <a:tailEnd type="triangle" w="sm" len="sm"/>
          </a:ln>
          <a:effectLst/>
        </p:spPr>
        <p:txBody>
          <a:bodyPr lIns="12700" tIns="12700" rIns="12700" bIns="12700" anchor="ctr">
            <a:spAutoFit/>
          </a:bodyPr>
          <a:lstStyle/>
          <a:p>
            <a:endParaRPr lang="ar-SA"/>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6" name="Rectangle 6"/>
          <p:cNvSpPr>
            <a:spLocks noGrp="1" noChangeArrowheads="1"/>
          </p:cNvSpPr>
          <p:nvPr>
            <p:ph type="title"/>
          </p:nvPr>
        </p:nvSpPr>
        <p:spPr/>
        <p:txBody>
          <a:bodyPr/>
          <a:lstStyle/>
          <a:p>
            <a:r>
              <a:rPr lang="en-US"/>
              <a:t>Objectives</a:t>
            </a:r>
          </a:p>
        </p:txBody>
      </p:sp>
      <p:sp>
        <p:nvSpPr>
          <p:cNvPr id="266247" name="Rectangle 7"/>
          <p:cNvSpPr>
            <a:spLocks noGrp="1" noChangeArrowheads="1"/>
          </p:cNvSpPr>
          <p:nvPr>
            <p:ph type="body" idx="1"/>
          </p:nvPr>
        </p:nvSpPr>
        <p:spPr/>
        <p:txBody>
          <a:bodyPr/>
          <a:lstStyle/>
          <a:p>
            <a:r>
              <a:rPr lang="en-US"/>
              <a:t>After completing this lesson, you should be able to do the following:</a:t>
            </a:r>
          </a:p>
          <a:p>
            <a:pPr lvl="1"/>
            <a:r>
              <a:rPr lang="en-US"/>
              <a:t>Identify the item types that allow input</a:t>
            </a:r>
          </a:p>
          <a:p>
            <a:pPr lvl="1"/>
            <a:r>
              <a:rPr lang="en-US"/>
              <a:t>Create a check box</a:t>
            </a:r>
          </a:p>
          <a:p>
            <a:pPr lvl="1"/>
            <a:r>
              <a:rPr lang="en-US"/>
              <a:t>Create a list item</a:t>
            </a:r>
          </a:p>
          <a:p>
            <a:pPr lvl="1"/>
            <a:r>
              <a:rPr lang="en-US"/>
              <a:t>Create a radio group</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9030" name="Picture 22" descr="D:\Data\CurrDev\BIA10g\images\0919.GIF"/>
          <p:cNvPicPr>
            <a:picLocks noChangeAspect="1" noChangeArrowheads="1"/>
          </p:cNvPicPr>
          <p:nvPr/>
        </p:nvPicPr>
        <p:blipFill>
          <a:blip r:embed="rId3" cstate="print"/>
          <a:srcRect/>
          <a:stretch>
            <a:fillRect/>
          </a:stretch>
        </p:blipFill>
        <p:spPr bwMode="gray">
          <a:xfrm>
            <a:off x="1143000" y="1303338"/>
            <a:ext cx="2789238" cy="3132137"/>
          </a:xfrm>
          <a:prstGeom prst="rect">
            <a:avLst/>
          </a:prstGeom>
          <a:noFill/>
        </p:spPr>
      </p:pic>
      <p:pic>
        <p:nvPicPr>
          <p:cNvPr id="299028" name="Picture 20" descr="D:\Data\CurrDev\Forms9iCourse\images\8-20b.gif"/>
          <p:cNvPicPr preferRelativeResize="0">
            <a:picLocks noChangeAspect="1" noChangeArrowheads="1"/>
          </p:cNvPicPr>
          <p:nvPr/>
        </p:nvPicPr>
        <p:blipFill>
          <a:blip r:embed="rId4" cstate="print"/>
          <a:srcRect/>
          <a:stretch>
            <a:fillRect/>
          </a:stretch>
        </p:blipFill>
        <p:spPr bwMode="gray">
          <a:xfrm>
            <a:off x="4930775" y="2514600"/>
            <a:ext cx="3222625" cy="1920875"/>
          </a:xfrm>
          <a:prstGeom prst="rect">
            <a:avLst/>
          </a:prstGeom>
          <a:noFill/>
          <a:ln w="28575">
            <a:solidFill>
              <a:schemeClr val="tx1"/>
            </a:solidFill>
            <a:miter lim="800000"/>
            <a:headEnd/>
            <a:tailEnd/>
          </a:ln>
        </p:spPr>
      </p:pic>
      <p:sp>
        <p:nvSpPr>
          <p:cNvPr id="299016" name="Rectangle 8"/>
          <p:cNvSpPr>
            <a:spLocks noGrp="1" noChangeArrowheads="1"/>
          </p:cNvSpPr>
          <p:nvPr>
            <p:ph type="title"/>
          </p:nvPr>
        </p:nvSpPr>
        <p:spPr/>
        <p:txBody>
          <a:bodyPr/>
          <a:lstStyle/>
          <a:p>
            <a:r>
              <a:rPr lang="en-US"/>
              <a:t>Converting Existing Item to Radio Group</a:t>
            </a:r>
          </a:p>
        </p:txBody>
      </p:sp>
      <p:sp>
        <p:nvSpPr>
          <p:cNvPr id="299024" name="Line 16"/>
          <p:cNvSpPr>
            <a:spLocks noChangeShapeType="1"/>
          </p:cNvSpPr>
          <p:nvPr/>
        </p:nvSpPr>
        <p:spPr bwMode="auto">
          <a:xfrm flipV="1">
            <a:off x="4752975" y="3273425"/>
            <a:ext cx="304800" cy="3175"/>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99025" name="Text Box 17"/>
          <p:cNvSpPr txBox="1">
            <a:spLocks noChangeArrowheads="1"/>
          </p:cNvSpPr>
          <p:nvPr/>
        </p:nvSpPr>
        <p:spPr bwMode="auto">
          <a:xfrm>
            <a:off x="1306513" y="4648200"/>
            <a:ext cx="2463800" cy="574675"/>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Change Item Type and</a:t>
            </a:r>
            <a:br>
              <a:rPr lang="en-US" sz="1800">
                <a:solidFill>
                  <a:schemeClr val="tx1"/>
                </a:solidFill>
              </a:rPr>
            </a:br>
            <a:r>
              <a:rPr lang="en-US" sz="1800">
                <a:solidFill>
                  <a:schemeClr val="tx1"/>
                </a:solidFill>
              </a:rPr>
              <a:t>set other properties</a:t>
            </a:r>
          </a:p>
        </p:txBody>
      </p:sp>
      <p:sp>
        <p:nvSpPr>
          <p:cNvPr id="299026" name="Text Box 18"/>
          <p:cNvSpPr txBox="1">
            <a:spLocks noChangeArrowheads="1"/>
          </p:cNvSpPr>
          <p:nvPr/>
        </p:nvSpPr>
        <p:spPr bwMode="auto">
          <a:xfrm>
            <a:off x="5227638" y="4654550"/>
            <a:ext cx="2628900" cy="574675"/>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Create radio buttons for</a:t>
            </a:r>
            <a:br>
              <a:rPr lang="en-US" sz="1800">
                <a:solidFill>
                  <a:schemeClr val="tx1"/>
                </a:solidFill>
              </a:rPr>
            </a:br>
            <a:r>
              <a:rPr lang="en-US" sz="1800">
                <a:solidFill>
                  <a:schemeClr val="tx1"/>
                </a:solidFill>
              </a:rPr>
              <a:t>the radio group</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838200" y="533400"/>
            <a:ext cx="7315200" cy="876300"/>
          </a:xfrm>
        </p:spPr>
        <p:txBody>
          <a:bodyPr/>
          <a:lstStyle/>
          <a:p>
            <a:r>
              <a:rPr lang="en-US"/>
              <a:t>Creating Radio Group in Layout Editor</a:t>
            </a:r>
          </a:p>
        </p:txBody>
      </p:sp>
      <p:pic>
        <p:nvPicPr>
          <p:cNvPr id="320515" name="Picture 3"/>
          <p:cNvPicPr>
            <a:picLocks noChangeAspect="1" noChangeArrowheads="1"/>
          </p:cNvPicPr>
          <p:nvPr/>
        </p:nvPicPr>
        <p:blipFill>
          <a:blip r:embed="rId3" cstate="print"/>
          <a:srcRect/>
          <a:stretch>
            <a:fillRect/>
          </a:stretch>
        </p:blipFill>
        <p:spPr bwMode="gray">
          <a:xfrm>
            <a:off x="857250" y="1709738"/>
            <a:ext cx="4724400" cy="4249737"/>
          </a:xfrm>
          <a:prstGeom prst="rect">
            <a:avLst/>
          </a:prstGeom>
          <a:noFill/>
          <a:ln w="25400">
            <a:noFill/>
            <a:miter lim="800000"/>
            <a:headEnd/>
            <a:tailEnd type="none" w="med" len="lg"/>
          </a:ln>
          <a:effectLst/>
        </p:spPr>
      </p:pic>
      <p:pic>
        <p:nvPicPr>
          <p:cNvPr id="320517" name="Picture 5"/>
          <p:cNvPicPr>
            <a:picLocks noChangeAspect="1" noChangeArrowheads="1"/>
          </p:cNvPicPr>
          <p:nvPr/>
        </p:nvPicPr>
        <p:blipFill>
          <a:blip r:embed="rId4" cstate="print"/>
          <a:srcRect/>
          <a:stretch>
            <a:fillRect/>
          </a:stretch>
        </p:blipFill>
        <p:spPr bwMode="gray">
          <a:xfrm>
            <a:off x="5076825" y="1862138"/>
            <a:ext cx="3228975" cy="4343400"/>
          </a:xfrm>
          <a:prstGeom prst="rect">
            <a:avLst/>
          </a:prstGeom>
          <a:noFill/>
          <a:ln w="25400">
            <a:noFill/>
            <a:miter lim="800000"/>
            <a:headEnd/>
            <a:tailEnd type="none" w="med" len="lg"/>
          </a:ln>
          <a:effectLst/>
        </p:spPr>
      </p:pic>
      <p:sp>
        <p:nvSpPr>
          <p:cNvPr id="320520" name="Line 8"/>
          <p:cNvSpPr>
            <a:spLocks noChangeShapeType="1"/>
          </p:cNvSpPr>
          <p:nvPr/>
        </p:nvSpPr>
        <p:spPr bwMode="auto">
          <a:xfrm>
            <a:off x="1076325" y="5514975"/>
            <a:ext cx="3048000" cy="0"/>
          </a:xfrm>
          <a:prstGeom prst="line">
            <a:avLst/>
          </a:prstGeom>
          <a:noFill/>
          <a:ln w="28575">
            <a:solidFill>
              <a:schemeClr val="hlink"/>
            </a:solidFill>
            <a:round/>
            <a:headEnd/>
            <a:tailEnd type="triangle" w="sm" len="sm"/>
          </a:ln>
          <a:effectLst/>
        </p:spPr>
        <p:txBody>
          <a:bodyPr wrap="none" lIns="12700" tIns="12700" rIns="12700" bIns="12700" anchor="ctr">
            <a:spAutoFit/>
          </a:bodyPr>
          <a:lstStyle/>
          <a:p>
            <a:endParaRPr lang="ar-SA"/>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0" name="Picture 10" descr="D:\Data\CurrDev\Forms9iCourse\images\8-22a.gif"/>
          <p:cNvPicPr>
            <a:picLocks noChangeAspect="1" noChangeArrowheads="1"/>
          </p:cNvPicPr>
          <p:nvPr/>
        </p:nvPicPr>
        <p:blipFill>
          <a:blip r:embed="rId3" cstate="print"/>
          <a:srcRect/>
          <a:stretch>
            <a:fillRect/>
          </a:stretch>
        </p:blipFill>
        <p:spPr bwMode="gray">
          <a:xfrm>
            <a:off x="990600" y="1924050"/>
            <a:ext cx="3360738" cy="4171950"/>
          </a:xfrm>
          <a:prstGeom prst="rect">
            <a:avLst/>
          </a:prstGeom>
          <a:noFill/>
          <a:ln w="9525">
            <a:solidFill>
              <a:schemeClr val="tx1"/>
            </a:solidFill>
            <a:miter lim="800000"/>
            <a:headEnd/>
            <a:tailEnd/>
          </a:ln>
        </p:spPr>
      </p:pic>
      <p:pic>
        <p:nvPicPr>
          <p:cNvPr id="296971" name="Picture 11" descr="D:\Data\CurrDev\Forms9iCourse\images\8-22b.gif"/>
          <p:cNvPicPr>
            <a:picLocks noChangeAspect="1" noChangeArrowheads="1"/>
          </p:cNvPicPr>
          <p:nvPr/>
        </p:nvPicPr>
        <p:blipFill>
          <a:blip r:embed="rId4" cstate="print"/>
          <a:srcRect/>
          <a:stretch>
            <a:fillRect/>
          </a:stretch>
        </p:blipFill>
        <p:spPr bwMode="gray">
          <a:xfrm>
            <a:off x="4724400" y="1924050"/>
            <a:ext cx="3349625" cy="4125913"/>
          </a:xfrm>
          <a:prstGeom prst="rect">
            <a:avLst/>
          </a:prstGeom>
          <a:noFill/>
          <a:ln w="9525">
            <a:solidFill>
              <a:schemeClr val="tx1"/>
            </a:solidFill>
            <a:miter lim="800000"/>
            <a:headEnd/>
            <a:tailEnd/>
          </a:ln>
        </p:spPr>
      </p:pic>
      <p:sp>
        <p:nvSpPr>
          <p:cNvPr id="296965" name="Rectangle 5"/>
          <p:cNvSpPr>
            <a:spLocks noGrp="1" noChangeArrowheads="1"/>
          </p:cNvSpPr>
          <p:nvPr>
            <p:ph type="title"/>
          </p:nvPr>
        </p:nvSpPr>
        <p:spPr/>
        <p:txBody>
          <a:bodyPr/>
          <a:lstStyle/>
          <a:p>
            <a:r>
              <a:rPr lang="en-US"/>
              <a:t>Setting Radio Properties</a:t>
            </a:r>
          </a:p>
        </p:txBody>
      </p:sp>
      <p:sp>
        <p:nvSpPr>
          <p:cNvPr id="296966" name="Rectangle 6"/>
          <p:cNvSpPr>
            <a:spLocks noGrp="1" noChangeArrowheads="1"/>
          </p:cNvSpPr>
          <p:nvPr>
            <p:ph type="body" sz="half" idx="1"/>
          </p:nvPr>
        </p:nvSpPr>
        <p:spPr>
          <a:xfrm>
            <a:off x="939800" y="1524000"/>
            <a:ext cx="3606800" cy="360363"/>
          </a:xfrm>
        </p:spPr>
        <p:txBody>
          <a:bodyPr/>
          <a:lstStyle/>
          <a:p>
            <a:r>
              <a:rPr lang="en-US" sz="2200"/>
              <a:t>Radio group:</a:t>
            </a:r>
          </a:p>
        </p:txBody>
      </p:sp>
      <p:sp>
        <p:nvSpPr>
          <p:cNvPr id="296967" name="Rectangle 7"/>
          <p:cNvSpPr>
            <a:spLocks noGrp="1" noChangeArrowheads="1"/>
          </p:cNvSpPr>
          <p:nvPr>
            <p:ph type="body" sz="half" idx="2"/>
          </p:nvPr>
        </p:nvSpPr>
        <p:spPr>
          <a:xfrm>
            <a:off x="4699000" y="1524000"/>
            <a:ext cx="3606800" cy="360363"/>
          </a:xfrm>
        </p:spPr>
        <p:txBody>
          <a:bodyPr/>
          <a:lstStyle/>
          <a:p>
            <a:r>
              <a:rPr lang="en-US" sz="2200"/>
              <a:t>Radio button:</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100" name="Rectangle 44"/>
          <p:cNvSpPr>
            <a:spLocks noGrp="1" noChangeArrowheads="1"/>
          </p:cNvSpPr>
          <p:nvPr>
            <p:ph type="title"/>
          </p:nvPr>
        </p:nvSpPr>
        <p:spPr/>
        <p:txBody>
          <a:bodyPr/>
          <a:lstStyle/>
          <a:p>
            <a:r>
              <a:rPr lang="en-US"/>
              <a:t>Radio Group Mapping</a:t>
            </a:r>
            <a:br>
              <a:rPr lang="en-US"/>
            </a:br>
            <a:r>
              <a:rPr lang="en-US"/>
              <a:t>of Other Values</a:t>
            </a:r>
          </a:p>
        </p:txBody>
      </p:sp>
      <p:sp>
        <p:nvSpPr>
          <p:cNvPr id="301059" name="Line 3"/>
          <p:cNvSpPr>
            <a:spLocks noChangeShapeType="1"/>
          </p:cNvSpPr>
          <p:nvPr/>
        </p:nvSpPr>
        <p:spPr bwMode="blackWhite">
          <a:xfrm>
            <a:off x="1165225" y="2679700"/>
            <a:ext cx="2959100" cy="0"/>
          </a:xfrm>
          <a:prstGeom prst="line">
            <a:avLst/>
          </a:prstGeom>
          <a:noFill/>
          <a:ln w="57150">
            <a:solidFill>
              <a:schemeClr val="tx1"/>
            </a:solidFill>
            <a:round/>
            <a:headEnd type="none" w="sm" len="sm"/>
            <a:tailEnd type="none" w="sm" len="sm"/>
          </a:ln>
          <a:effectLst/>
        </p:spPr>
        <p:txBody>
          <a:bodyPr/>
          <a:lstStyle/>
          <a:p>
            <a:endParaRPr lang="ar-SA"/>
          </a:p>
        </p:txBody>
      </p:sp>
      <p:sp>
        <p:nvSpPr>
          <p:cNvPr id="301060" name="Line 4"/>
          <p:cNvSpPr>
            <a:spLocks noChangeShapeType="1"/>
          </p:cNvSpPr>
          <p:nvPr/>
        </p:nvSpPr>
        <p:spPr bwMode="blackWhite">
          <a:xfrm>
            <a:off x="1181100" y="2667000"/>
            <a:ext cx="0" cy="2514600"/>
          </a:xfrm>
          <a:prstGeom prst="line">
            <a:avLst/>
          </a:prstGeom>
          <a:noFill/>
          <a:ln w="57150">
            <a:solidFill>
              <a:schemeClr val="tx1"/>
            </a:solidFill>
            <a:round/>
            <a:headEnd type="none" w="sm" len="sm"/>
            <a:tailEnd type="none" w="sm" len="sm"/>
          </a:ln>
          <a:effectLst/>
        </p:spPr>
        <p:txBody>
          <a:bodyPr/>
          <a:lstStyle/>
          <a:p>
            <a:endParaRPr lang="ar-SA"/>
          </a:p>
        </p:txBody>
      </p:sp>
      <p:sp>
        <p:nvSpPr>
          <p:cNvPr id="301061" name="Line 5"/>
          <p:cNvSpPr>
            <a:spLocks noChangeShapeType="1"/>
          </p:cNvSpPr>
          <p:nvPr/>
        </p:nvSpPr>
        <p:spPr bwMode="blackWhite">
          <a:xfrm>
            <a:off x="2197100" y="2667000"/>
            <a:ext cx="0" cy="2971800"/>
          </a:xfrm>
          <a:prstGeom prst="line">
            <a:avLst/>
          </a:prstGeom>
          <a:noFill/>
          <a:ln w="57150">
            <a:solidFill>
              <a:schemeClr val="tx1"/>
            </a:solidFill>
            <a:round/>
            <a:headEnd type="none" w="sm" len="sm"/>
            <a:tailEnd type="none" w="sm" len="sm"/>
          </a:ln>
          <a:effectLst/>
        </p:spPr>
        <p:txBody>
          <a:bodyPr/>
          <a:lstStyle/>
          <a:p>
            <a:endParaRPr lang="ar-SA"/>
          </a:p>
        </p:txBody>
      </p:sp>
      <p:sp>
        <p:nvSpPr>
          <p:cNvPr id="301062" name="Line 6"/>
          <p:cNvSpPr>
            <a:spLocks noChangeShapeType="1"/>
          </p:cNvSpPr>
          <p:nvPr/>
        </p:nvSpPr>
        <p:spPr bwMode="blackWhite">
          <a:xfrm>
            <a:off x="3136900" y="2667000"/>
            <a:ext cx="0" cy="2852738"/>
          </a:xfrm>
          <a:prstGeom prst="line">
            <a:avLst/>
          </a:prstGeom>
          <a:noFill/>
          <a:ln w="57150">
            <a:solidFill>
              <a:schemeClr val="tx1"/>
            </a:solidFill>
            <a:round/>
            <a:headEnd type="none" w="sm" len="sm"/>
            <a:tailEnd type="none" w="sm" len="sm"/>
          </a:ln>
          <a:effectLst/>
        </p:spPr>
        <p:txBody>
          <a:bodyPr/>
          <a:lstStyle/>
          <a:p>
            <a:endParaRPr lang="ar-SA"/>
          </a:p>
        </p:txBody>
      </p:sp>
      <p:sp>
        <p:nvSpPr>
          <p:cNvPr id="301070" name="Rectangle 14"/>
          <p:cNvSpPr>
            <a:spLocks noChangeArrowheads="1"/>
          </p:cNvSpPr>
          <p:nvPr/>
        </p:nvSpPr>
        <p:spPr bwMode="blackWhite">
          <a:xfrm>
            <a:off x="1905000" y="2274888"/>
            <a:ext cx="1517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Credit_Limit</a:t>
            </a:r>
          </a:p>
        </p:txBody>
      </p:sp>
      <p:sp>
        <p:nvSpPr>
          <p:cNvPr id="301071" name="Line 15"/>
          <p:cNvSpPr>
            <a:spLocks noChangeShapeType="1"/>
          </p:cNvSpPr>
          <p:nvPr/>
        </p:nvSpPr>
        <p:spPr bwMode="blackWhite">
          <a:xfrm>
            <a:off x="4127500" y="2654300"/>
            <a:ext cx="0" cy="3060700"/>
          </a:xfrm>
          <a:prstGeom prst="line">
            <a:avLst/>
          </a:prstGeom>
          <a:noFill/>
          <a:ln w="57150">
            <a:solidFill>
              <a:schemeClr val="tx1"/>
            </a:solidFill>
            <a:round/>
            <a:headEnd type="none" w="sm" len="sm"/>
            <a:tailEnd type="none" w="sm" len="sm"/>
          </a:ln>
          <a:effectLst/>
        </p:spPr>
        <p:txBody>
          <a:bodyPr/>
          <a:lstStyle/>
          <a:p>
            <a:endParaRPr lang="ar-SA"/>
          </a:p>
        </p:txBody>
      </p:sp>
      <p:sp>
        <p:nvSpPr>
          <p:cNvPr id="301072" name="Rectangle 16"/>
          <p:cNvSpPr>
            <a:spLocks noChangeArrowheads="1"/>
          </p:cNvSpPr>
          <p:nvPr/>
        </p:nvSpPr>
        <p:spPr bwMode="blackWhite">
          <a:xfrm>
            <a:off x="3244850" y="2998788"/>
            <a:ext cx="565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500</a:t>
            </a:r>
          </a:p>
        </p:txBody>
      </p:sp>
      <p:sp>
        <p:nvSpPr>
          <p:cNvPr id="301073" name="Rectangle 17"/>
          <p:cNvSpPr>
            <a:spLocks noChangeArrowheads="1"/>
          </p:cNvSpPr>
          <p:nvPr/>
        </p:nvSpPr>
        <p:spPr bwMode="blackWhite">
          <a:xfrm>
            <a:off x="3160713" y="3786188"/>
            <a:ext cx="692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2000</a:t>
            </a:r>
          </a:p>
        </p:txBody>
      </p:sp>
      <p:sp>
        <p:nvSpPr>
          <p:cNvPr id="301074" name="Rectangle 18"/>
          <p:cNvSpPr>
            <a:spLocks noChangeArrowheads="1"/>
          </p:cNvSpPr>
          <p:nvPr/>
        </p:nvSpPr>
        <p:spPr bwMode="blackWhite">
          <a:xfrm>
            <a:off x="3194050" y="4179888"/>
            <a:ext cx="6159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Null</a:t>
            </a:r>
          </a:p>
        </p:txBody>
      </p:sp>
      <p:sp>
        <p:nvSpPr>
          <p:cNvPr id="301075" name="Rectangle 19"/>
          <p:cNvSpPr>
            <a:spLocks noChangeArrowheads="1"/>
          </p:cNvSpPr>
          <p:nvPr/>
        </p:nvSpPr>
        <p:spPr bwMode="blackWhite">
          <a:xfrm>
            <a:off x="3132138" y="4586288"/>
            <a:ext cx="692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5000</a:t>
            </a:r>
          </a:p>
        </p:txBody>
      </p:sp>
      <p:sp>
        <p:nvSpPr>
          <p:cNvPr id="301076" name="Rectangle 20"/>
          <p:cNvSpPr>
            <a:spLocks noChangeArrowheads="1"/>
          </p:cNvSpPr>
          <p:nvPr/>
        </p:nvSpPr>
        <p:spPr bwMode="blackWhite">
          <a:xfrm>
            <a:off x="5943600" y="2654300"/>
            <a:ext cx="2114550" cy="3324225"/>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301077" name="Rectangle 21"/>
          <p:cNvSpPr>
            <a:spLocks noChangeArrowheads="1"/>
          </p:cNvSpPr>
          <p:nvPr/>
        </p:nvSpPr>
        <p:spPr bwMode="blackWhite">
          <a:xfrm>
            <a:off x="6165850" y="2274888"/>
            <a:ext cx="16700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List Elements</a:t>
            </a:r>
          </a:p>
        </p:txBody>
      </p:sp>
      <p:sp>
        <p:nvSpPr>
          <p:cNvPr id="301078" name="Rectangle 22"/>
          <p:cNvSpPr>
            <a:spLocks noChangeArrowheads="1"/>
          </p:cNvSpPr>
          <p:nvPr/>
        </p:nvSpPr>
        <p:spPr bwMode="blackWhite">
          <a:xfrm>
            <a:off x="6057900" y="2800350"/>
            <a:ext cx="17970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0"/>
              </a:spcBef>
              <a:buClrTx/>
              <a:buFontTx/>
              <a:buNone/>
            </a:pPr>
            <a:r>
              <a:rPr lang="en-US" sz="1800">
                <a:solidFill>
                  <a:schemeClr val="tx1"/>
                </a:solidFill>
              </a:rPr>
              <a:t>LOW_BUTTON</a:t>
            </a:r>
            <a:br>
              <a:rPr lang="en-US" sz="1800">
                <a:solidFill>
                  <a:schemeClr val="tx1"/>
                </a:solidFill>
              </a:rPr>
            </a:br>
            <a:r>
              <a:rPr lang="en-US" sz="1800">
                <a:solidFill>
                  <a:schemeClr val="tx1"/>
                </a:solidFill>
              </a:rPr>
              <a:t>Low</a:t>
            </a:r>
          </a:p>
        </p:txBody>
      </p:sp>
      <p:sp>
        <p:nvSpPr>
          <p:cNvPr id="301079" name="Oval 23"/>
          <p:cNvSpPr>
            <a:spLocks noChangeArrowheads="1"/>
          </p:cNvSpPr>
          <p:nvPr/>
        </p:nvSpPr>
        <p:spPr bwMode="blackWhite">
          <a:xfrm>
            <a:off x="6324600" y="3213100"/>
            <a:ext cx="114300" cy="114300"/>
          </a:xfrm>
          <a:prstGeom prst="ellipse">
            <a:avLst/>
          </a:prstGeom>
          <a:solidFill>
            <a:schemeClr val="bg2"/>
          </a:solidFill>
          <a:ln w="50800">
            <a:solidFill>
              <a:schemeClr val="bg2"/>
            </a:solidFill>
            <a:round/>
            <a:headEnd/>
            <a:tailEnd/>
          </a:ln>
          <a:effectLst/>
        </p:spPr>
        <p:txBody>
          <a:bodyPr wrap="none" anchor="ctr"/>
          <a:lstStyle/>
          <a:p>
            <a:endParaRPr lang="ar-SA"/>
          </a:p>
        </p:txBody>
      </p:sp>
      <p:sp>
        <p:nvSpPr>
          <p:cNvPr id="301080" name="Oval 24"/>
          <p:cNvSpPr>
            <a:spLocks noChangeArrowheads="1"/>
          </p:cNvSpPr>
          <p:nvPr/>
        </p:nvSpPr>
        <p:spPr bwMode="blackWhite">
          <a:xfrm>
            <a:off x="6248400" y="3136900"/>
            <a:ext cx="266700" cy="266700"/>
          </a:xfrm>
          <a:prstGeom prst="ellipse">
            <a:avLst/>
          </a:prstGeom>
          <a:noFill/>
          <a:ln w="50800">
            <a:solidFill>
              <a:schemeClr val="bg2"/>
            </a:solidFill>
            <a:round/>
            <a:headEnd/>
            <a:tailEnd/>
          </a:ln>
          <a:effectLst/>
        </p:spPr>
        <p:txBody>
          <a:bodyPr wrap="none" anchor="ctr"/>
          <a:lstStyle/>
          <a:p>
            <a:endParaRPr lang="ar-SA"/>
          </a:p>
        </p:txBody>
      </p:sp>
      <p:sp>
        <p:nvSpPr>
          <p:cNvPr id="301081" name="Oval 25"/>
          <p:cNvSpPr>
            <a:spLocks noChangeArrowheads="1"/>
          </p:cNvSpPr>
          <p:nvPr/>
        </p:nvSpPr>
        <p:spPr bwMode="blackWhite">
          <a:xfrm>
            <a:off x="6324600" y="3949700"/>
            <a:ext cx="114300" cy="114300"/>
          </a:xfrm>
          <a:prstGeom prst="ellipse">
            <a:avLst/>
          </a:prstGeom>
          <a:solidFill>
            <a:schemeClr val="bg2"/>
          </a:solidFill>
          <a:ln w="50800">
            <a:solidFill>
              <a:schemeClr val="bg2"/>
            </a:solidFill>
            <a:round/>
            <a:headEnd/>
            <a:tailEnd/>
          </a:ln>
          <a:effectLst/>
        </p:spPr>
        <p:txBody>
          <a:bodyPr wrap="none" anchor="ctr"/>
          <a:lstStyle/>
          <a:p>
            <a:endParaRPr lang="ar-SA"/>
          </a:p>
        </p:txBody>
      </p:sp>
      <p:sp>
        <p:nvSpPr>
          <p:cNvPr id="301082" name="Oval 26"/>
          <p:cNvSpPr>
            <a:spLocks noChangeArrowheads="1"/>
          </p:cNvSpPr>
          <p:nvPr/>
        </p:nvSpPr>
        <p:spPr bwMode="blackWhite">
          <a:xfrm>
            <a:off x="6248400" y="3873500"/>
            <a:ext cx="266700" cy="266700"/>
          </a:xfrm>
          <a:prstGeom prst="ellipse">
            <a:avLst/>
          </a:prstGeom>
          <a:noFill/>
          <a:ln w="50800">
            <a:solidFill>
              <a:schemeClr val="bg2"/>
            </a:solidFill>
            <a:round/>
            <a:headEnd/>
            <a:tailEnd/>
          </a:ln>
          <a:effectLst/>
        </p:spPr>
        <p:txBody>
          <a:bodyPr wrap="none" anchor="ctr"/>
          <a:lstStyle/>
          <a:p>
            <a:endParaRPr lang="ar-SA"/>
          </a:p>
        </p:txBody>
      </p:sp>
      <p:sp>
        <p:nvSpPr>
          <p:cNvPr id="301083" name="Oval 27"/>
          <p:cNvSpPr>
            <a:spLocks noChangeArrowheads="1"/>
          </p:cNvSpPr>
          <p:nvPr/>
        </p:nvSpPr>
        <p:spPr bwMode="blackWhite">
          <a:xfrm>
            <a:off x="6324600" y="4686300"/>
            <a:ext cx="114300" cy="114300"/>
          </a:xfrm>
          <a:prstGeom prst="ellipse">
            <a:avLst/>
          </a:prstGeom>
          <a:solidFill>
            <a:schemeClr val="bg2"/>
          </a:solidFill>
          <a:ln w="50800">
            <a:solidFill>
              <a:schemeClr val="bg2"/>
            </a:solidFill>
            <a:round/>
            <a:headEnd/>
            <a:tailEnd/>
          </a:ln>
          <a:effectLst/>
        </p:spPr>
        <p:txBody>
          <a:bodyPr wrap="none" anchor="ctr"/>
          <a:lstStyle/>
          <a:p>
            <a:endParaRPr lang="ar-SA"/>
          </a:p>
        </p:txBody>
      </p:sp>
      <p:sp>
        <p:nvSpPr>
          <p:cNvPr id="301084" name="Oval 28"/>
          <p:cNvSpPr>
            <a:spLocks noChangeArrowheads="1"/>
          </p:cNvSpPr>
          <p:nvPr/>
        </p:nvSpPr>
        <p:spPr bwMode="blackWhite">
          <a:xfrm>
            <a:off x="6248400" y="4610100"/>
            <a:ext cx="266700" cy="266700"/>
          </a:xfrm>
          <a:prstGeom prst="ellipse">
            <a:avLst/>
          </a:prstGeom>
          <a:noFill/>
          <a:ln w="50800">
            <a:solidFill>
              <a:schemeClr val="bg2"/>
            </a:solidFill>
            <a:round/>
            <a:headEnd/>
            <a:tailEnd/>
          </a:ln>
          <a:effectLst/>
        </p:spPr>
        <p:txBody>
          <a:bodyPr wrap="none" anchor="ctr"/>
          <a:lstStyle/>
          <a:p>
            <a:endParaRPr lang="ar-SA"/>
          </a:p>
        </p:txBody>
      </p:sp>
      <p:sp>
        <p:nvSpPr>
          <p:cNvPr id="301085" name="Rectangle 29"/>
          <p:cNvSpPr>
            <a:spLocks noChangeArrowheads="1"/>
          </p:cNvSpPr>
          <p:nvPr/>
        </p:nvSpPr>
        <p:spPr bwMode="blackWhite">
          <a:xfrm>
            <a:off x="5895975" y="3552825"/>
            <a:ext cx="21907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0"/>
              </a:spcBef>
              <a:buClrTx/>
              <a:buFontTx/>
              <a:buNone/>
            </a:pPr>
            <a:r>
              <a:rPr lang="en-US" sz="1800">
                <a:solidFill>
                  <a:schemeClr val="tx1"/>
                </a:solidFill>
              </a:rPr>
              <a:t>MEDIUM_BUTTON</a:t>
            </a:r>
          </a:p>
          <a:p>
            <a:pPr defTabSz="822325" eaLnBrk="0" hangingPunct="0">
              <a:spcBef>
                <a:spcPct val="0"/>
              </a:spcBef>
              <a:buClrTx/>
              <a:buFontTx/>
              <a:buNone/>
            </a:pPr>
            <a:r>
              <a:rPr lang="en-US" sz="1800">
                <a:solidFill>
                  <a:schemeClr val="tx1"/>
                </a:solidFill>
              </a:rPr>
              <a:t> Medium</a:t>
            </a:r>
          </a:p>
        </p:txBody>
      </p:sp>
      <p:sp>
        <p:nvSpPr>
          <p:cNvPr id="301086" name="Rectangle 30"/>
          <p:cNvSpPr>
            <a:spLocks noChangeArrowheads="1"/>
          </p:cNvSpPr>
          <p:nvPr/>
        </p:nvSpPr>
        <p:spPr bwMode="blackWhite">
          <a:xfrm>
            <a:off x="6172200" y="4273550"/>
            <a:ext cx="18351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HIGH_BUTTON</a:t>
            </a:r>
            <a:br>
              <a:rPr lang="en-US" sz="1800">
                <a:solidFill>
                  <a:schemeClr val="tx1"/>
                </a:solidFill>
              </a:rPr>
            </a:br>
            <a:r>
              <a:rPr lang="en-US" sz="1800">
                <a:solidFill>
                  <a:schemeClr val="tx1"/>
                </a:solidFill>
              </a:rPr>
              <a:t>High</a:t>
            </a:r>
          </a:p>
        </p:txBody>
      </p:sp>
      <p:sp>
        <p:nvSpPr>
          <p:cNvPr id="301088" name="Rectangle 32"/>
          <p:cNvSpPr>
            <a:spLocks noChangeArrowheads="1"/>
          </p:cNvSpPr>
          <p:nvPr/>
        </p:nvSpPr>
        <p:spPr bwMode="blackWhite">
          <a:xfrm>
            <a:off x="6172200" y="5106988"/>
            <a:ext cx="15938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0"/>
              </a:spcBef>
              <a:buClrTx/>
              <a:buFontTx/>
              <a:buNone/>
            </a:pPr>
            <a:r>
              <a:rPr lang="en-US" sz="1800">
                <a:solidFill>
                  <a:schemeClr val="tx1"/>
                </a:solidFill>
              </a:rPr>
              <a:t>Mapping of</a:t>
            </a:r>
          </a:p>
          <a:p>
            <a:pPr defTabSz="822325" eaLnBrk="0" hangingPunct="0">
              <a:spcBef>
                <a:spcPct val="0"/>
              </a:spcBef>
              <a:buClrTx/>
              <a:buFontTx/>
              <a:buNone/>
            </a:pPr>
            <a:r>
              <a:rPr lang="en-US" sz="1800">
                <a:solidFill>
                  <a:schemeClr val="tx1"/>
                </a:solidFill>
              </a:rPr>
              <a:t>Other Values</a:t>
            </a:r>
          </a:p>
        </p:txBody>
      </p:sp>
      <p:sp>
        <p:nvSpPr>
          <p:cNvPr id="301089" name="Rectangle 33"/>
          <p:cNvSpPr>
            <a:spLocks noChangeArrowheads="1"/>
          </p:cNvSpPr>
          <p:nvPr/>
        </p:nvSpPr>
        <p:spPr bwMode="blackWhite">
          <a:xfrm>
            <a:off x="6553200" y="5638800"/>
            <a:ext cx="692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2000</a:t>
            </a:r>
          </a:p>
        </p:txBody>
      </p:sp>
      <p:sp>
        <p:nvSpPr>
          <p:cNvPr id="301102" name="Line 46"/>
          <p:cNvSpPr>
            <a:spLocks noChangeShapeType="1"/>
          </p:cNvSpPr>
          <p:nvPr/>
        </p:nvSpPr>
        <p:spPr bwMode="auto">
          <a:xfrm>
            <a:off x="3886200" y="3962400"/>
            <a:ext cx="2286000" cy="0"/>
          </a:xfrm>
          <a:prstGeom prst="line">
            <a:avLst/>
          </a:prstGeom>
          <a:noFill/>
          <a:ln w="28575">
            <a:solidFill>
              <a:schemeClr val="tx1"/>
            </a:solidFill>
            <a:round/>
            <a:headEnd/>
            <a:tailEnd type="triangle" w="sm" len="sm"/>
          </a:ln>
          <a:effectLst/>
        </p:spPr>
        <p:txBody>
          <a:bodyPr lIns="12700" tIns="12700" rIns="12700" bIns="12700">
            <a:spAutoFit/>
          </a:bodyPr>
          <a:lstStyle/>
          <a:p>
            <a:endParaRPr lang="ar-SA"/>
          </a:p>
        </p:txBody>
      </p:sp>
      <p:sp>
        <p:nvSpPr>
          <p:cNvPr id="301105" name="Text Box 49"/>
          <p:cNvSpPr txBox="1">
            <a:spLocks noChangeArrowheads="1"/>
          </p:cNvSpPr>
          <p:nvPr/>
        </p:nvSpPr>
        <p:spPr bwMode="blackWhite">
          <a:xfrm>
            <a:off x="914400" y="1828800"/>
            <a:ext cx="27114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Values for Forms Items</a:t>
            </a:r>
          </a:p>
        </p:txBody>
      </p:sp>
      <p:sp>
        <p:nvSpPr>
          <p:cNvPr id="301106" name="Text Box 50"/>
          <p:cNvSpPr txBox="1">
            <a:spLocks noChangeArrowheads="1"/>
          </p:cNvSpPr>
          <p:nvPr/>
        </p:nvSpPr>
        <p:spPr bwMode="blackWhite">
          <a:xfrm>
            <a:off x="5632450" y="1828800"/>
            <a:ext cx="20637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Displayed Values</a:t>
            </a:r>
          </a:p>
        </p:txBody>
      </p:sp>
      <p:sp>
        <p:nvSpPr>
          <p:cNvPr id="301107" name="Line 51"/>
          <p:cNvSpPr>
            <a:spLocks noChangeShapeType="1"/>
          </p:cNvSpPr>
          <p:nvPr/>
        </p:nvSpPr>
        <p:spPr bwMode="auto">
          <a:xfrm>
            <a:off x="3962400" y="3200400"/>
            <a:ext cx="2209800" cy="0"/>
          </a:xfrm>
          <a:prstGeom prst="line">
            <a:avLst/>
          </a:prstGeom>
          <a:noFill/>
          <a:ln w="28575">
            <a:solidFill>
              <a:schemeClr val="tx1"/>
            </a:solidFill>
            <a:round/>
            <a:headEnd/>
            <a:tailEnd type="triangle" w="sm" len="sm"/>
          </a:ln>
          <a:effectLst/>
        </p:spPr>
        <p:txBody>
          <a:bodyPr wrap="none" lIns="12700" tIns="12700" rIns="12700" bIns="12700" anchor="ctr">
            <a:spAutoFit/>
          </a:bodyPr>
          <a:lstStyle/>
          <a:p>
            <a:endParaRPr lang="ar-SA"/>
          </a:p>
        </p:txBody>
      </p:sp>
      <p:sp>
        <p:nvSpPr>
          <p:cNvPr id="301110" name="Line 54"/>
          <p:cNvSpPr>
            <a:spLocks noChangeShapeType="1"/>
          </p:cNvSpPr>
          <p:nvPr/>
        </p:nvSpPr>
        <p:spPr bwMode="auto">
          <a:xfrm>
            <a:off x="3962400" y="4800600"/>
            <a:ext cx="2209800" cy="0"/>
          </a:xfrm>
          <a:prstGeom prst="line">
            <a:avLst/>
          </a:prstGeom>
          <a:noFill/>
          <a:ln w="28575">
            <a:solidFill>
              <a:schemeClr val="tx1"/>
            </a:solidFill>
            <a:round/>
            <a:headEnd/>
            <a:tailEnd type="triangle" w="sm" len="sm"/>
          </a:ln>
          <a:effectLst/>
        </p:spPr>
        <p:txBody>
          <a:bodyPr wrap="none" lIns="12700" tIns="12700" rIns="12700" bIns="12700" anchor="ctr">
            <a:spAutoFit/>
          </a:bodyPr>
          <a:lstStyle/>
          <a:p>
            <a:endParaRPr lang="ar-SA"/>
          </a:p>
        </p:txBody>
      </p:sp>
      <p:sp>
        <p:nvSpPr>
          <p:cNvPr id="301111" name="Freeform 55"/>
          <p:cNvSpPr>
            <a:spLocks/>
          </p:cNvSpPr>
          <p:nvPr/>
        </p:nvSpPr>
        <p:spPr bwMode="auto">
          <a:xfrm>
            <a:off x="1157288" y="5137150"/>
            <a:ext cx="2971800" cy="673100"/>
          </a:xfrm>
          <a:custGeom>
            <a:avLst/>
            <a:gdLst/>
            <a:ahLst/>
            <a:cxnLst>
              <a:cxn ang="0">
                <a:pos x="0" y="0"/>
              </a:cxn>
              <a:cxn ang="0">
                <a:pos x="192" y="192"/>
              </a:cxn>
              <a:cxn ang="0">
                <a:pos x="288" y="136"/>
              </a:cxn>
              <a:cxn ang="0">
                <a:pos x="576" y="424"/>
              </a:cxn>
              <a:cxn ang="0">
                <a:pos x="794" y="48"/>
              </a:cxn>
              <a:cxn ang="0">
                <a:pos x="1200" y="283"/>
              </a:cxn>
              <a:cxn ang="0">
                <a:pos x="1392" y="91"/>
              </a:cxn>
              <a:cxn ang="0">
                <a:pos x="1872" y="368"/>
              </a:cxn>
            </a:cxnLst>
            <a:rect l="0" t="0" r="r" b="b"/>
            <a:pathLst>
              <a:path w="1872" h="424">
                <a:moveTo>
                  <a:pt x="0" y="0"/>
                </a:moveTo>
                <a:lnTo>
                  <a:pt x="192" y="192"/>
                </a:lnTo>
                <a:lnTo>
                  <a:pt x="288" y="136"/>
                </a:lnTo>
                <a:lnTo>
                  <a:pt x="576" y="424"/>
                </a:lnTo>
                <a:lnTo>
                  <a:pt x="794" y="48"/>
                </a:lnTo>
                <a:lnTo>
                  <a:pt x="1200" y="283"/>
                </a:lnTo>
                <a:lnTo>
                  <a:pt x="1392" y="91"/>
                </a:lnTo>
                <a:lnTo>
                  <a:pt x="1872" y="368"/>
                </a:lnTo>
              </a:path>
            </a:pathLst>
          </a:custGeom>
          <a:noFill/>
          <a:ln w="57150" cap="flat" cmpd="sng">
            <a:solidFill>
              <a:schemeClr val="tx1"/>
            </a:solidFill>
            <a:prstDash val="solid"/>
            <a:round/>
            <a:headEnd type="none" w="med" len="med"/>
            <a:tailEnd type="none" w="med" len="lg"/>
          </a:ln>
          <a:effectLst/>
        </p:spPr>
        <p:txBody>
          <a:bodyPr wrap="none" lIns="12700" tIns="12700" rIns="12700" bIns="12700" anchor="ctr">
            <a:spAutoFit/>
          </a:bodyPr>
          <a:lstStyle/>
          <a:p>
            <a:endParaRPr lang="ar-SA"/>
          </a:p>
        </p:txBody>
      </p:sp>
      <p:sp>
        <p:nvSpPr>
          <p:cNvPr id="301112" name="Freeform 56"/>
          <p:cNvSpPr>
            <a:spLocks/>
          </p:cNvSpPr>
          <p:nvPr/>
        </p:nvSpPr>
        <p:spPr bwMode="auto">
          <a:xfrm>
            <a:off x="3886200" y="4081463"/>
            <a:ext cx="2286000" cy="304800"/>
          </a:xfrm>
          <a:custGeom>
            <a:avLst/>
            <a:gdLst/>
            <a:ahLst/>
            <a:cxnLst>
              <a:cxn ang="0">
                <a:pos x="0" y="192"/>
              </a:cxn>
              <a:cxn ang="0">
                <a:pos x="864" y="192"/>
              </a:cxn>
              <a:cxn ang="0">
                <a:pos x="864" y="0"/>
              </a:cxn>
              <a:cxn ang="0">
                <a:pos x="1440" y="0"/>
              </a:cxn>
            </a:cxnLst>
            <a:rect l="0" t="0" r="r" b="b"/>
            <a:pathLst>
              <a:path w="1440" h="192">
                <a:moveTo>
                  <a:pt x="0" y="192"/>
                </a:moveTo>
                <a:lnTo>
                  <a:pt x="864" y="192"/>
                </a:lnTo>
                <a:lnTo>
                  <a:pt x="864" y="0"/>
                </a:lnTo>
                <a:lnTo>
                  <a:pt x="1440" y="0"/>
                </a:lnTo>
              </a:path>
            </a:pathLst>
          </a:custGeom>
          <a:noFill/>
          <a:ln w="28575" cap="flat" cmpd="sng">
            <a:solidFill>
              <a:schemeClr val="tx1"/>
            </a:solidFill>
            <a:prstDash val="solid"/>
            <a:round/>
            <a:headEnd type="none" w="med" len="med"/>
            <a:tailEnd type="triangle" w="sm" len="sm"/>
          </a:ln>
          <a:effectLst/>
        </p:spPr>
        <p:txBody>
          <a:bodyPr wrap="none" lIns="12700" tIns="12700" rIns="12700" bIns="12700" anchor="ctr">
            <a:spAutoFit/>
          </a:bodyPr>
          <a:lstStyle/>
          <a:p>
            <a:endParaRPr lang="ar-SA"/>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8" name="Rectangle 4"/>
          <p:cNvSpPr>
            <a:spLocks noGrp="1" noChangeArrowheads="1"/>
          </p:cNvSpPr>
          <p:nvPr>
            <p:ph type="title"/>
          </p:nvPr>
        </p:nvSpPr>
        <p:spPr/>
        <p:txBody>
          <a:bodyPr/>
          <a:lstStyle/>
          <a:p>
            <a:r>
              <a:rPr lang="en-US"/>
              <a:t>Summary</a:t>
            </a:r>
          </a:p>
        </p:txBody>
      </p:sp>
      <p:sp>
        <p:nvSpPr>
          <p:cNvPr id="303109" name="Rectangle 5"/>
          <p:cNvSpPr>
            <a:spLocks noGrp="1" noChangeArrowheads="1"/>
          </p:cNvSpPr>
          <p:nvPr>
            <p:ph type="body" idx="1"/>
          </p:nvPr>
        </p:nvSpPr>
        <p:spPr>
          <a:xfrm>
            <a:off x="863600" y="1816100"/>
            <a:ext cx="7366000" cy="4438650"/>
          </a:xfrm>
          <a:ln/>
        </p:spPr>
        <p:txBody>
          <a:bodyPr/>
          <a:lstStyle/>
          <a:p>
            <a:r>
              <a:rPr lang="en-US"/>
              <a:t>In this lesson, you should have learned that:</a:t>
            </a:r>
          </a:p>
          <a:p>
            <a:pPr lvl="1"/>
            <a:r>
              <a:rPr lang="en-US"/>
              <a:t>Check boxes, list items, and radio groups are the item types that allow input</a:t>
            </a:r>
          </a:p>
          <a:p>
            <a:pPr lvl="1"/>
            <a:r>
              <a:rPr lang="en-US"/>
              <a:t>You create these items by:</a:t>
            </a:r>
          </a:p>
          <a:p>
            <a:pPr lvl="2"/>
            <a:r>
              <a:rPr lang="en-US"/>
              <a:t>Changing the item type of an existing item</a:t>
            </a:r>
          </a:p>
          <a:p>
            <a:pPr lvl="2"/>
            <a:r>
              <a:rPr lang="en-US"/>
              <a:t>Using the appropriate tool in the Layout Editor</a:t>
            </a:r>
          </a:p>
          <a:p>
            <a:pPr lvl="1"/>
            <a:r>
              <a:rPr lang="en-US"/>
              <a:t>You can use a check box for items that have only two possible states</a:t>
            </a:r>
          </a:p>
          <a:p>
            <a:pPr lvl="1"/>
            <a:r>
              <a:rPr lang="en-US"/>
              <a:t>You can use a list item to enable users to pick from a list of mutually exclusive choices</a:t>
            </a:r>
          </a:p>
          <a:p>
            <a:pPr lvl="1"/>
            <a:r>
              <a:rPr lang="en-US"/>
              <a:t>You can use a radio group for two or three mutually exclusive alternatives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2" name="Rectangle 4"/>
          <p:cNvSpPr>
            <a:spLocks noGrp="1" noChangeArrowheads="1"/>
          </p:cNvSpPr>
          <p:nvPr>
            <p:ph type="title"/>
          </p:nvPr>
        </p:nvSpPr>
        <p:spPr/>
        <p:txBody>
          <a:bodyPr/>
          <a:lstStyle/>
          <a:p>
            <a:r>
              <a:rPr lang="en-US"/>
              <a:t>Input Items Overview</a:t>
            </a:r>
          </a:p>
        </p:txBody>
      </p:sp>
      <p:sp>
        <p:nvSpPr>
          <p:cNvPr id="268293" name="Rectangle 5"/>
          <p:cNvSpPr>
            <a:spLocks noGrp="1" noChangeArrowheads="1"/>
          </p:cNvSpPr>
          <p:nvPr>
            <p:ph type="body" idx="1"/>
          </p:nvPr>
        </p:nvSpPr>
        <p:spPr>
          <a:xfrm>
            <a:off x="863600" y="1816100"/>
            <a:ext cx="7366000" cy="2593975"/>
          </a:xfrm>
        </p:spPr>
        <p:txBody>
          <a:bodyPr/>
          <a:lstStyle/>
          <a:p>
            <a:r>
              <a:rPr lang="en-US"/>
              <a:t>What are input items?</a:t>
            </a:r>
          </a:p>
          <a:p>
            <a:pPr lvl="1"/>
            <a:r>
              <a:rPr lang="en-US"/>
              <a:t>Item types that accept user input include:</a:t>
            </a:r>
          </a:p>
          <a:p>
            <a:pPr lvl="2"/>
            <a:r>
              <a:rPr lang="en-US"/>
              <a:t>Check boxes</a:t>
            </a:r>
          </a:p>
          <a:p>
            <a:pPr lvl="2"/>
            <a:r>
              <a:rPr lang="en-US"/>
              <a:t>List items</a:t>
            </a:r>
          </a:p>
          <a:p>
            <a:pPr lvl="2"/>
            <a:r>
              <a:rPr lang="en-US"/>
              <a:t>Radio groups</a:t>
            </a:r>
          </a:p>
          <a:p>
            <a:pPr lvl="1"/>
            <a:r>
              <a:rPr lang="en-US"/>
              <a:t>Input items enable insert, update, delete, and query.</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1" name="Rectangle 5"/>
          <p:cNvSpPr>
            <a:spLocks noGrp="1" noChangeArrowheads="1"/>
          </p:cNvSpPr>
          <p:nvPr>
            <p:ph type="title"/>
          </p:nvPr>
        </p:nvSpPr>
        <p:spPr/>
        <p:txBody>
          <a:bodyPr/>
          <a:lstStyle/>
          <a:p>
            <a:r>
              <a:rPr lang="en-US"/>
              <a:t>Check Boxes Overview</a:t>
            </a:r>
          </a:p>
        </p:txBody>
      </p:sp>
      <p:sp>
        <p:nvSpPr>
          <p:cNvPr id="270342" name="Rectangle 6"/>
          <p:cNvSpPr>
            <a:spLocks noGrp="1" noChangeArrowheads="1"/>
          </p:cNvSpPr>
          <p:nvPr>
            <p:ph type="body" idx="1"/>
          </p:nvPr>
        </p:nvSpPr>
        <p:spPr>
          <a:xfrm>
            <a:off x="863600" y="1816100"/>
            <a:ext cx="7366000" cy="1893888"/>
          </a:xfrm>
        </p:spPr>
        <p:txBody>
          <a:bodyPr/>
          <a:lstStyle/>
          <a:p>
            <a:r>
              <a:rPr lang="en-US"/>
              <a:t>What Are Check Boxes?</a:t>
            </a:r>
          </a:p>
          <a:p>
            <a:pPr lvl="1"/>
            <a:r>
              <a:rPr lang="en-US"/>
              <a:t>Two-state interface object:</a:t>
            </a:r>
          </a:p>
          <a:p>
            <a:pPr lvl="2"/>
            <a:r>
              <a:rPr lang="en-US"/>
              <a:t>Checked</a:t>
            </a:r>
          </a:p>
          <a:p>
            <a:pPr lvl="2"/>
            <a:r>
              <a:rPr lang="en-US"/>
              <a:t>Unchecked</a:t>
            </a:r>
          </a:p>
          <a:p>
            <a:pPr lvl="1"/>
            <a:r>
              <a:rPr lang="en-US"/>
              <a:t>Not limited to two values</a:t>
            </a:r>
          </a:p>
        </p:txBody>
      </p:sp>
      <p:pic>
        <p:nvPicPr>
          <p:cNvPr id="270343" name="Picture 7"/>
          <p:cNvPicPr>
            <a:picLocks noChangeAspect="1" noChangeArrowheads="1"/>
          </p:cNvPicPr>
          <p:nvPr/>
        </p:nvPicPr>
        <p:blipFill>
          <a:blip r:embed="rId3" cstate="print"/>
          <a:srcRect/>
          <a:stretch>
            <a:fillRect/>
          </a:stretch>
        </p:blipFill>
        <p:spPr bwMode="gray">
          <a:xfrm>
            <a:off x="5792788" y="2413000"/>
            <a:ext cx="1379537" cy="460375"/>
          </a:xfrm>
          <a:prstGeom prst="rect">
            <a:avLst/>
          </a:prstGeom>
          <a:noFill/>
          <a:ln w="25400">
            <a:noFill/>
            <a:miter lim="800000"/>
            <a:headEnd/>
            <a:tailEnd type="none" w="med" len="lg"/>
          </a:ln>
          <a:effectLst/>
        </p:spPr>
      </p:pic>
      <p:pic>
        <p:nvPicPr>
          <p:cNvPr id="270344" name="Picture 8"/>
          <p:cNvPicPr>
            <a:picLocks noChangeAspect="1" noChangeArrowheads="1"/>
          </p:cNvPicPr>
          <p:nvPr/>
        </p:nvPicPr>
        <p:blipFill>
          <a:blip r:embed="rId4" cstate="print"/>
          <a:srcRect/>
          <a:stretch>
            <a:fillRect/>
          </a:stretch>
        </p:blipFill>
        <p:spPr bwMode="gray">
          <a:xfrm>
            <a:off x="5791200" y="3022600"/>
            <a:ext cx="1371600" cy="457200"/>
          </a:xfrm>
          <a:prstGeom prst="rect">
            <a:avLst/>
          </a:prstGeom>
          <a:noFill/>
          <a:ln w="25400">
            <a:noFill/>
            <a:miter lim="800000"/>
            <a:headEnd/>
            <a:tailEnd type="none" w="med" len="lg"/>
          </a:ln>
          <a:effec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8" name="Rectangle 4"/>
          <p:cNvSpPr>
            <a:spLocks noGrp="1" noChangeArrowheads="1"/>
          </p:cNvSpPr>
          <p:nvPr>
            <p:ph type="title"/>
          </p:nvPr>
        </p:nvSpPr>
        <p:spPr/>
        <p:txBody>
          <a:bodyPr/>
          <a:lstStyle/>
          <a:p>
            <a:r>
              <a:rPr lang="en-US"/>
              <a:t>Creating a Check Box</a:t>
            </a:r>
          </a:p>
        </p:txBody>
      </p:sp>
      <p:sp>
        <p:nvSpPr>
          <p:cNvPr id="272389" name="Rectangle 5"/>
          <p:cNvSpPr>
            <a:spLocks noGrp="1" noChangeArrowheads="1"/>
          </p:cNvSpPr>
          <p:nvPr>
            <p:ph type="body" idx="1"/>
          </p:nvPr>
        </p:nvSpPr>
        <p:spPr>
          <a:xfrm>
            <a:off x="863600" y="1816100"/>
            <a:ext cx="7366000" cy="1163638"/>
          </a:xfrm>
        </p:spPr>
        <p:txBody>
          <a:bodyPr/>
          <a:lstStyle/>
          <a:p>
            <a:pPr lvl="1"/>
            <a:r>
              <a:rPr lang="en-US"/>
              <a:t>Convert an existing item.</a:t>
            </a:r>
          </a:p>
          <a:p>
            <a:pPr lvl="1"/>
            <a:r>
              <a:rPr lang="en-US"/>
              <a:t>Use the Check Box tool in the Layout Editor.</a:t>
            </a:r>
          </a:p>
          <a:p>
            <a:pPr lvl="1"/>
            <a:r>
              <a:rPr lang="en-US"/>
              <a:t>Use the Create icon in the Object Navigator.</a:t>
            </a:r>
          </a:p>
        </p:txBody>
      </p:sp>
      <p:pic>
        <p:nvPicPr>
          <p:cNvPr id="272390" name="Picture 6"/>
          <p:cNvPicPr>
            <a:picLocks noChangeAspect="1" noChangeArrowheads="1"/>
          </p:cNvPicPr>
          <p:nvPr/>
        </p:nvPicPr>
        <p:blipFill>
          <a:blip r:embed="rId3" cstate="print"/>
          <a:srcRect/>
          <a:stretch>
            <a:fillRect/>
          </a:stretch>
        </p:blipFill>
        <p:spPr bwMode="gray">
          <a:xfrm>
            <a:off x="1066800" y="3219450"/>
            <a:ext cx="3505200" cy="2927350"/>
          </a:xfrm>
          <a:prstGeom prst="rect">
            <a:avLst/>
          </a:prstGeom>
          <a:noFill/>
          <a:ln w="9525">
            <a:noFill/>
            <a:miter lim="800000"/>
            <a:headEnd/>
            <a:tailEnd/>
          </a:ln>
          <a:effectLst/>
        </p:spPr>
      </p:pic>
      <p:pic>
        <p:nvPicPr>
          <p:cNvPr id="272391" name="Picture 7"/>
          <p:cNvPicPr>
            <a:picLocks noChangeAspect="1" noChangeArrowheads="1"/>
          </p:cNvPicPr>
          <p:nvPr/>
        </p:nvPicPr>
        <p:blipFill>
          <a:blip r:embed="rId4" cstate="print"/>
          <a:srcRect/>
          <a:stretch>
            <a:fillRect/>
          </a:stretch>
        </p:blipFill>
        <p:spPr bwMode="gray">
          <a:xfrm>
            <a:off x="4667250" y="3243263"/>
            <a:ext cx="438150" cy="2752725"/>
          </a:xfrm>
          <a:prstGeom prst="rect">
            <a:avLst/>
          </a:prstGeom>
          <a:noFill/>
          <a:ln w="9525">
            <a:noFill/>
            <a:miter lim="800000"/>
            <a:headEnd/>
            <a:tailEnd/>
          </a:ln>
          <a:effectLst/>
        </p:spPr>
      </p:pic>
      <p:pic>
        <p:nvPicPr>
          <p:cNvPr id="272392" name="Picture 8"/>
          <p:cNvPicPr>
            <a:picLocks noChangeAspect="1" noChangeArrowheads="1"/>
          </p:cNvPicPr>
          <p:nvPr/>
        </p:nvPicPr>
        <p:blipFill>
          <a:blip r:embed="rId5" cstate="print"/>
          <a:srcRect/>
          <a:stretch>
            <a:fillRect/>
          </a:stretch>
        </p:blipFill>
        <p:spPr bwMode="gray">
          <a:xfrm>
            <a:off x="5410200" y="3862388"/>
            <a:ext cx="2714625" cy="1604962"/>
          </a:xfrm>
          <a:prstGeom prst="rect">
            <a:avLst/>
          </a:prstGeom>
          <a:noFill/>
          <a:ln w="28575">
            <a:solidFill>
              <a:schemeClr val="tx1"/>
            </a:solidFill>
            <a:miter lim="800000"/>
            <a:headEnd/>
            <a:tailEnd/>
          </a:ln>
          <a:effectLst/>
        </p:spPr>
      </p:pic>
      <p:sp>
        <p:nvSpPr>
          <p:cNvPr id="272393" name="Line 9"/>
          <p:cNvSpPr>
            <a:spLocks noChangeShapeType="1"/>
          </p:cNvSpPr>
          <p:nvPr/>
        </p:nvSpPr>
        <p:spPr bwMode="auto">
          <a:xfrm flipH="1" flipV="1">
            <a:off x="5029200" y="4848225"/>
            <a:ext cx="381000" cy="4763"/>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395" name="Line 11"/>
          <p:cNvSpPr>
            <a:spLocks noChangeShapeType="1"/>
          </p:cNvSpPr>
          <p:nvPr/>
        </p:nvSpPr>
        <p:spPr bwMode="auto">
          <a:xfrm>
            <a:off x="5029200" y="4572000"/>
            <a:ext cx="561975" cy="0"/>
          </a:xfrm>
          <a:prstGeom prst="line">
            <a:avLst/>
          </a:prstGeom>
          <a:noFill/>
          <a:ln w="28575">
            <a:solidFill>
              <a:schemeClr val="hlink"/>
            </a:solidFill>
            <a:round/>
            <a:headEnd/>
            <a:tailEnd type="triangle" w="sm" len="sm"/>
          </a:ln>
          <a:effectLst/>
        </p:spPr>
        <p:txBody>
          <a:bodyPr lIns="12700" tIns="12700" rIns="12700" bIns="12700" anchor="ctr">
            <a:spAutoFit/>
          </a:bodyPr>
          <a:lstStyle/>
          <a:p>
            <a:endParaRPr lang="ar-SA"/>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1" name="Picture 11"/>
          <p:cNvPicPr>
            <a:picLocks noChangeAspect="1" noChangeArrowheads="1"/>
          </p:cNvPicPr>
          <p:nvPr/>
        </p:nvPicPr>
        <p:blipFill>
          <a:blip r:embed="rId3" cstate="print"/>
          <a:srcRect/>
          <a:stretch>
            <a:fillRect/>
          </a:stretch>
        </p:blipFill>
        <p:spPr bwMode="gray">
          <a:xfrm>
            <a:off x="2819400" y="2857500"/>
            <a:ext cx="3581400" cy="2990850"/>
          </a:xfrm>
          <a:prstGeom prst="rect">
            <a:avLst/>
          </a:prstGeom>
          <a:noFill/>
          <a:ln w="9525">
            <a:noFill/>
            <a:miter lim="800000"/>
            <a:headEnd/>
            <a:tailEnd/>
          </a:ln>
          <a:effectLst/>
        </p:spPr>
      </p:pic>
      <p:sp>
        <p:nvSpPr>
          <p:cNvPr id="276488" name="Rectangle 8"/>
          <p:cNvSpPr>
            <a:spLocks noGrp="1" noChangeArrowheads="1"/>
          </p:cNvSpPr>
          <p:nvPr>
            <p:ph type="title"/>
          </p:nvPr>
        </p:nvSpPr>
        <p:spPr/>
        <p:txBody>
          <a:bodyPr/>
          <a:lstStyle/>
          <a:p>
            <a:r>
              <a:rPr lang="en-US"/>
              <a:t>Converting an Existing Item into a </a:t>
            </a:r>
            <a:br>
              <a:rPr lang="en-US"/>
            </a:br>
            <a:r>
              <a:rPr lang="en-US"/>
              <a:t>Check Box</a:t>
            </a:r>
          </a:p>
        </p:txBody>
      </p:sp>
      <p:sp>
        <p:nvSpPr>
          <p:cNvPr id="276493" name="Text Box 13"/>
          <p:cNvSpPr txBox="1">
            <a:spLocks noChangeArrowheads="1"/>
          </p:cNvSpPr>
          <p:nvPr/>
        </p:nvSpPr>
        <p:spPr bwMode="auto">
          <a:xfrm>
            <a:off x="3625850" y="1976438"/>
            <a:ext cx="1892300" cy="574675"/>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Convert text item</a:t>
            </a:r>
            <a:br>
              <a:rPr lang="en-US" sz="1800">
                <a:solidFill>
                  <a:schemeClr val="tx1"/>
                </a:solidFill>
              </a:rPr>
            </a:br>
            <a:r>
              <a:rPr lang="en-US" sz="1800">
                <a:solidFill>
                  <a:schemeClr val="tx1"/>
                </a:solidFill>
              </a:rPr>
              <a:t>to check box</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p:txBody>
          <a:bodyPr/>
          <a:lstStyle/>
          <a:p>
            <a:r>
              <a:rPr lang="en-US"/>
              <a:t>Creating a Check Box in the Layout Editor</a:t>
            </a:r>
          </a:p>
        </p:txBody>
      </p:sp>
      <p:pic>
        <p:nvPicPr>
          <p:cNvPr id="312324" name="Picture 4"/>
          <p:cNvPicPr>
            <a:picLocks noChangeAspect="1" noChangeArrowheads="1"/>
          </p:cNvPicPr>
          <p:nvPr/>
        </p:nvPicPr>
        <p:blipFill>
          <a:blip r:embed="rId3" cstate="print"/>
          <a:srcRect/>
          <a:stretch>
            <a:fillRect/>
          </a:stretch>
        </p:blipFill>
        <p:spPr bwMode="gray">
          <a:xfrm>
            <a:off x="2895600" y="2862263"/>
            <a:ext cx="3429000" cy="3124200"/>
          </a:xfrm>
          <a:prstGeom prst="rect">
            <a:avLst/>
          </a:prstGeom>
          <a:noFill/>
          <a:ln w="25400">
            <a:noFill/>
            <a:miter lim="800000"/>
            <a:headEnd/>
            <a:tailEnd type="none" w="med" len="lg"/>
          </a:ln>
          <a:effectLst/>
        </p:spPr>
      </p:pic>
      <p:sp>
        <p:nvSpPr>
          <p:cNvPr id="312326" name="Line 6"/>
          <p:cNvSpPr>
            <a:spLocks noChangeShapeType="1"/>
          </p:cNvSpPr>
          <p:nvPr/>
        </p:nvSpPr>
        <p:spPr bwMode="blackWhite">
          <a:xfrm flipV="1">
            <a:off x="4819650" y="4832350"/>
            <a:ext cx="0" cy="758825"/>
          </a:xfrm>
          <a:prstGeom prst="line">
            <a:avLst/>
          </a:prstGeom>
          <a:noFill/>
          <a:ln w="28575">
            <a:solidFill>
              <a:schemeClr val="hlink"/>
            </a:solidFill>
            <a:round/>
            <a:headEnd type="none" w="sm" len="sm"/>
            <a:tailEnd type="triangle" w="sm" len="sm"/>
          </a:ln>
          <a:effectLst/>
        </p:spPr>
        <p:txBody>
          <a:bodyPr/>
          <a:lstStyle/>
          <a:p>
            <a:endParaRPr lang="ar-SA"/>
          </a:p>
        </p:txBody>
      </p:sp>
      <p:sp>
        <p:nvSpPr>
          <p:cNvPr id="312327" name="Line 7"/>
          <p:cNvSpPr>
            <a:spLocks noChangeShapeType="1"/>
          </p:cNvSpPr>
          <p:nvPr/>
        </p:nvSpPr>
        <p:spPr bwMode="blackWhite">
          <a:xfrm>
            <a:off x="3446463" y="5556250"/>
            <a:ext cx="1376362" cy="3175"/>
          </a:xfrm>
          <a:prstGeom prst="line">
            <a:avLst/>
          </a:prstGeom>
          <a:noFill/>
          <a:ln w="28575">
            <a:solidFill>
              <a:schemeClr val="hlink"/>
            </a:solidFill>
            <a:round/>
            <a:headEnd type="none" w="sm" len="sm"/>
            <a:tailEnd type="none" w="sm" len="sm"/>
          </a:ln>
          <a:effectLst/>
        </p:spPr>
        <p:txBody>
          <a:bodyPr/>
          <a:lstStyle/>
          <a:p>
            <a:endParaRPr lang="ar-SA"/>
          </a:p>
        </p:txBody>
      </p:sp>
      <p:sp>
        <p:nvSpPr>
          <p:cNvPr id="312328" name="Text Box 8"/>
          <p:cNvSpPr txBox="1">
            <a:spLocks noChangeArrowheads="1"/>
          </p:cNvSpPr>
          <p:nvPr/>
        </p:nvSpPr>
        <p:spPr bwMode="auto">
          <a:xfrm>
            <a:off x="3517900" y="1976438"/>
            <a:ext cx="2108200" cy="574675"/>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Use check box tool</a:t>
            </a:r>
            <a:br>
              <a:rPr lang="en-US" sz="1800">
                <a:solidFill>
                  <a:schemeClr val="tx1"/>
                </a:solidFill>
              </a:rPr>
            </a:br>
            <a:r>
              <a:rPr lang="en-US" sz="1800">
                <a:solidFill>
                  <a:schemeClr val="tx1"/>
                </a:solidFill>
              </a:rPr>
              <a:t>in Layout Editor</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41" name="Rectangle 9"/>
          <p:cNvSpPr>
            <a:spLocks noGrp="1" noChangeArrowheads="1"/>
          </p:cNvSpPr>
          <p:nvPr>
            <p:ph type="title"/>
          </p:nvPr>
        </p:nvSpPr>
        <p:spPr/>
        <p:txBody>
          <a:bodyPr/>
          <a:lstStyle/>
          <a:p>
            <a:r>
              <a:rPr lang="en-US"/>
              <a:t>Setting Check Box Properties</a:t>
            </a:r>
          </a:p>
        </p:txBody>
      </p:sp>
      <p:sp>
        <p:nvSpPr>
          <p:cNvPr id="274442" name="Rectangle 10"/>
          <p:cNvSpPr>
            <a:spLocks noGrp="1" noChangeArrowheads="1"/>
          </p:cNvSpPr>
          <p:nvPr>
            <p:ph type="body" idx="1"/>
          </p:nvPr>
        </p:nvSpPr>
        <p:spPr>
          <a:xfrm>
            <a:off x="4216400" y="1619250"/>
            <a:ext cx="4394200" cy="3105150"/>
          </a:xfrm>
        </p:spPr>
        <p:txBody>
          <a:bodyPr/>
          <a:lstStyle/>
          <a:p>
            <a:pPr lvl="1"/>
            <a:r>
              <a:rPr lang="en-US"/>
              <a:t>Data Type</a:t>
            </a:r>
          </a:p>
          <a:p>
            <a:pPr lvl="1"/>
            <a:r>
              <a:rPr lang="en-US"/>
              <a:t>Label</a:t>
            </a:r>
          </a:p>
          <a:p>
            <a:pPr lvl="1"/>
            <a:r>
              <a:rPr lang="en-US"/>
              <a:t>Access Key</a:t>
            </a:r>
          </a:p>
          <a:p>
            <a:pPr lvl="1"/>
            <a:r>
              <a:rPr lang="en-US"/>
              <a:t>Value When Checked</a:t>
            </a:r>
          </a:p>
          <a:p>
            <a:pPr lvl="1"/>
            <a:r>
              <a:rPr lang="en-US"/>
              <a:t>Value When Unchecked</a:t>
            </a:r>
          </a:p>
          <a:p>
            <a:pPr lvl="1"/>
            <a:r>
              <a:rPr lang="en-US"/>
              <a:t>Check Box Mapping of Other Values</a:t>
            </a:r>
          </a:p>
          <a:p>
            <a:pPr lvl="1"/>
            <a:r>
              <a:rPr lang="en-US"/>
              <a:t>Mouse Navigate</a:t>
            </a:r>
          </a:p>
        </p:txBody>
      </p:sp>
      <p:pic>
        <p:nvPicPr>
          <p:cNvPr id="274440" name="Picture 8"/>
          <p:cNvPicPr>
            <a:picLocks noChangeAspect="1" noChangeArrowheads="1"/>
          </p:cNvPicPr>
          <p:nvPr/>
        </p:nvPicPr>
        <p:blipFill>
          <a:blip r:embed="rId3" cstate="print"/>
          <a:srcRect/>
          <a:stretch>
            <a:fillRect/>
          </a:stretch>
        </p:blipFill>
        <p:spPr bwMode="gray">
          <a:xfrm>
            <a:off x="1019175" y="1552575"/>
            <a:ext cx="3043238" cy="4619625"/>
          </a:xfrm>
          <a:prstGeom prst="rect">
            <a:avLst/>
          </a:prstGeom>
          <a:noFill/>
          <a:ln w="25400">
            <a:noFill/>
            <a:miter lim="800000"/>
            <a:headEnd/>
            <a:tailEnd type="none" w="med" len="lg"/>
          </a:ln>
          <a:effec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p:txBody>
          <a:bodyPr/>
          <a:lstStyle/>
          <a:p>
            <a:endParaRPr lang="ar-SA"/>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25400" cap="flat" cmpd="sng" algn="ctr">
          <a:solidFill>
            <a:schemeClr val="tx1"/>
          </a:solidFill>
          <a:prstDash val="solid"/>
          <a:round/>
          <a:headEnd type="none" w="med" len="med"/>
          <a:tailEnd type="stealth" w="med" len="lg"/>
        </a:ln>
        <a:effectLst/>
      </a:spPr>
      <a:bodyPr vert="horz" wrap="none" lIns="12700" tIns="12700" rIns="12700" bIns="12700" numCol="1" anchor="ctr"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spDef>
    <a:lnDef>
      <a:spPr bwMode="auto">
        <a:xfrm>
          <a:off x="0" y="0"/>
          <a:ext cx="1" cy="1"/>
        </a:xfrm>
        <a:custGeom>
          <a:avLst/>
          <a:gdLst/>
          <a:ahLst/>
          <a:cxnLst/>
          <a:rect l="0" t="0" r="0" b="0"/>
          <a:pathLst/>
        </a:custGeom>
        <a:solidFill>
          <a:srgbClr val="FFFF00"/>
        </a:solidFill>
        <a:ln w="25400" cap="flat" cmpd="sng" algn="ctr">
          <a:solidFill>
            <a:schemeClr val="tx1"/>
          </a:solidFill>
          <a:prstDash val="solid"/>
          <a:round/>
          <a:headEnd type="none" w="med" len="med"/>
          <a:tailEnd type="stealth" w="med" len="lg"/>
        </a:ln>
        <a:effectLst/>
      </a:spPr>
      <a:bodyPr vert="horz" wrap="none" lIns="12700" tIns="12700" rIns="12700" bIns="12700" numCol="1" anchor="ctr"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2649</TotalTime>
  <Words>2789</Words>
  <Application>Microsoft Office PowerPoint</Application>
  <PresentationFormat>عرض على الشاشة (4:3)</PresentationFormat>
  <Paragraphs>350</Paragraphs>
  <Slides>24</Slides>
  <Notes>24</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24</vt:i4>
      </vt:variant>
    </vt:vector>
  </HeadingPairs>
  <TitlesOfParts>
    <vt:vector size="29" baseType="lpstr">
      <vt:lpstr>Arial</vt:lpstr>
      <vt:lpstr>Courier New</vt:lpstr>
      <vt:lpstr>New Times Roman</vt:lpstr>
      <vt:lpstr>Times New Roman</vt:lpstr>
      <vt:lpstr>OU5_1.1</vt:lpstr>
      <vt:lpstr>Creating Additional Input Items</vt:lpstr>
      <vt:lpstr>Objectives</vt:lpstr>
      <vt:lpstr>Input Items Overview</vt:lpstr>
      <vt:lpstr>Check Boxes Overview</vt:lpstr>
      <vt:lpstr>Creating a Check Box</vt:lpstr>
      <vt:lpstr>Converting an Existing Item into a  Check Box</vt:lpstr>
      <vt:lpstr>Creating a Check Box in the Layout Editor</vt:lpstr>
      <vt:lpstr>Setting Check Box Properties</vt:lpstr>
      <vt:lpstr>عرض تقديمي في PowerPoint</vt:lpstr>
      <vt:lpstr>Check Box Mapping of Other Values</vt:lpstr>
      <vt:lpstr>List Items Overview</vt:lpstr>
      <vt:lpstr>عرض تقديمي في PowerPoint</vt:lpstr>
      <vt:lpstr>Creating a List Item</vt:lpstr>
      <vt:lpstr>Converting an Existing Item into a  List Item</vt:lpstr>
      <vt:lpstr>Creating a List Item in the Layout Editor</vt:lpstr>
      <vt:lpstr>Setting List Item Properties</vt:lpstr>
      <vt:lpstr>List Item Mapping of Other Values</vt:lpstr>
      <vt:lpstr>Radio Groups Overview</vt:lpstr>
      <vt:lpstr>Creating a Radio Group</vt:lpstr>
      <vt:lpstr>Converting Existing Item to Radio Group</vt:lpstr>
      <vt:lpstr>Creating Radio Group in Layout Editor</vt:lpstr>
      <vt:lpstr>Setting Radio Properties</vt:lpstr>
      <vt:lpstr>Radio Group Mapping of Other Values</vt:lpstr>
      <vt:lpstr>Summary</vt:lpstr>
    </vt:vector>
  </TitlesOfParts>
  <Company>Oracle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Nouf Almunyif</cp:lastModifiedBy>
  <cp:revision>355</cp:revision>
  <cp:lastPrinted>2004-05-20T13:00:56Z</cp:lastPrinted>
  <dcterms:created xsi:type="dcterms:W3CDTF">2001-07-03T17:11:09Z</dcterms:created>
  <dcterms:modified xsi:type="dcterms:W3CDTF">2017-11-02T07:27:10Z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