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xls" ContentType="application/vnd.ms-exce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19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71" r:id="rId14"/>
    <p:sldId id="269" r:id="rId15"/>
    <p:sldId id="270" r:id="rId16"/>
    <p:sldId id="272" r:id="rId17"/>
    <p:sldId id="273" r:id="rId18"/>
    <p:sldId id="279" r:id="rId19"/>
    <p:sldId id="276" r:id="rId20"/>
    <p:sldId id="277" r:id="rId21"/>
    <p:sldId id="278" r:id="rId22"/>
    <p:sldId id="285" r:id="rId23"/>
    <p:sldId id="280" r:id="rId24"/>
    <p:sldId id="281" r:id="rId25"/>
    <p:sldId id="287" r:id="rId26"/>
    <p:sldId id="286" r:id="rId27"/>
    <p:sldId id="284" r:id="rId28"/>
    <p:sldId id="274" r:id="rId29"/>
    <p:sldId id="289" r:id="rId30"/>
    <p:sldId id="299" r:id="rId31"/>
    <p:sldId id="300" r:id="rId32"/>
    <p:sldId id="301" r:id="rId33"/>
    <p:sldId id="302" r:id="rId34"/>
    <p:sldId id="303" r:id="rId35"/>
    <p:sldId id="304" r:id="rId36"/>
    <p:sldId id="305" r:id="rId37"/>
    <p:sldId id="306" r:id="rId38"/>
    <p:sldId id="307" r:id="rId39"/>
    <p:sldId id="311" r:id="rId40"/>
    <p:sldId id="312" r:id="rId41"/>
    <p:sldId id="313" r:id="rId42"/>
    <p:sldId id="315" r:id="rId43"/>
    <p:sldId id="317" r:id="rId44"/>
    <p:sldId id="319" r:id="rId4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86F7D64-0C8C-7947-8EA3-F7783A337648}">
          <p14:sldIdLst>
            <p14:sldId id="257"/>
            <p14:sldId id="258"/>
            <p14:sldId id="259"/>
            <p14:sldId id="260"/>
            <p14:sldId id="261"/>
            <p14:sldId id="262"/>
            <p14:sldId id="263"/>
            <p14:sldId id="264"/>
            <p14:sldId id="265"/>
            <p14:sldId id="266"/>
            <p14:sldId id="267"/>
            <p14:sldId id="268"/>
            <p14:sldId id="271"/>
            <p14:sldId id="269"/>
            <p14:sldId id="270"/>
            <p14:sldId id="272"/>
            <p14:sldId id="273"/>
            <p14:sldId id="279"/>
            <p14:sldId id="276"/>
            <p14:sldId id="277"/>
            <p14:sldId id="278"/>
            <p14:sldId id="285"/>
            <p14:sldId id="280"/>
            <p14:sldId id="281"/>
            <p14:sldId id="287"/>
            <p14:sldId id="286"/>
            <p14:sldId id="284"/>
            <p14:sldId id="274"/>
            <p14:sldId id="289"/>
            <p14:sldId id="299"/>
            <p14:sldId id="300"/>
            <p14:sldId id="301"/>
            <p14:sldId id="302"/>
            <p14:sldId id="303"/>
            <p14:sldId id="304"/>
            <p14:sldId id="305"/>
            <p14:sldId id="306"/>
            <p14:sldId id="307"/>
            <p14:sldId id="311"/>
            <p14:sldId id="312"/>
            <p14:sldId id="313"/>
            <p14:sldId id="315"/>
            <p14:sldId id="317"/>
            <p14:sldId id="319"/>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729" autoAdjust="0"/>
  </p:normalViewPr>
  <p:slideViewPr>
    <p:cSldViewPr snapToGrid="0" snapToObjects="1">
      <p:cViewPr>
        <p:scale>
          <a:sx n="76" d="100"/>
          <a:sy n="76" d="100"/>
        </p:scale>
        <p:origin x="-744" y="-23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DB1FCE9-6136-594C-B8A4-4CA614E29BEA}" type="datetimeFigureOut">
              <a:rPr lang="en-US" smtClean="0"/>
              <a:t>10/8/17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BCA0D3-5A47-9D4E-AEF8-A11488986C5B}" type="slidenum">
              <a:rPr lang="en-US" smtClean="0"/>
              <a:t>‹#›</a:t>
            </a:fld>
            <a:endParaRPr lang="en-US"/>
          </a:p>
        </p:txBody>
      </p:sp>
    </p:spTree>
    <p:extLst>
      <p:ext uri="{BB962C8B-B14F-4D97-AF65-F5344CB8AC3E}">
        <p14:creationId xmlns:p14="http://schemas.microsoft.com/office/powerpoint/2010/main" val="28571194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B10746-DE5B-8F47-8026-B17285C32133}" type="datetimeFigureOut">
              <a:rPr lang="en-US" smtClean="0"/>
              <a:t>10/8/17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BCCD41-AEF7-5948-8A6E-B77667F287B4}" type="slidenum">
              <a:rPr lang="en-US" smtClean="0"/>
              <a:t>‹#›</a:t>
            </a:fld>
            <a:endParaRPr lang="en-US"/>
          </a:p>
        </p:txBody>
      </p:sp>
    </p:spTree>
    <p:extLst>
      <p:ext uri="{BB962C8B-B14F-4D97-AF65-F5344CB8AC3E}">
        <p14:creationId xmlns:p14="http://schemas.microsoft.com/office/powerpoint/2010/main" val="34205860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B10746-DE5B-8F47-8026-B17285C32133}" type="datetimeFigureOut">
              <a:rPr lang="en-US" smtClean="0"/>
              <a:t>10/8/17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BCCD41-AEF7-5948-8A6E-B77667F287B4}" type="slidenum">
              <a:rPr lang="en-US" smtClean="0"/>
              <a:t>‹#›</a:t>
            </a:fld>
            <a:endParaRPr lang="en-US"/>
          </a:p>
        </p:txBody>
      </p:sp>
    </p:spTree>
    <p:extLst>
      <p:ext uri="{BB962C8B-B14F-4D97-AF65-F5344CB8AC3E}">
        <p14:creationId xmlns:p14="http://schemas.microsoft.com/office/powerpoint/2010/main" val="1070519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B10746-DE5B-8F47-8026-B17285C32133}" type="datetimeFigureOut">
              <a:rPr lang="en-US" smtClean="0"/>
              <a:t>10/8/17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BCCD41-AEF7-5948-8A6E-B77667F287B4}" type="slidenum">
              <a:rPr lang="en-US" smtClean="0"/>
              <a:t>‹#›</a:t>
            </a:fld>
            <a:endParaRPr lang="en-US"/>
          </a:p>
        </p:txBody>
      </p:sp>
    </p:spTree>
    <p:extLst>
      <p:ext uri="{BB962C8B-B14F-4D97-AF65-F5344CB8AC3E}">
        <p14:creationId xmlns:p14="http://schemas.microsoft.com/office/powerpoint/2010/main" val="1652846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B1FCE9-6136-594C-B8A4-4CA614E29BEA}" type="datetimeFigureOut">
              <a:rPr lang="en-US" smtClean="0"/>
              <a:t>10/8/17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BCA0D3-5A47-9D4E-AEF8-A11488986C5B}" type="slidenum">
              <a:rPr lang="en-US" smtClean="0"/>
              <a:t>‹#›</a:t>
            </a:fld>
            <a:endParaRPr lang="en-US"/>
          </a:p>
        </p:txBody>
      </p:sp>
    </p:spTree>
    <p:extLst>
      <p:ext uri="{BB962C8B-B14F-4D97-AF65-F5344CB8AC3E}">
        <p14:creationId xmlns:p14="http://schemas.microsoft.com/office/powerpoint/2010/main" val="32883308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2B10746-DE5B-8F47-8026-B17285C32133}" type="datetimeFigureOut">
              <a:rPr lang="en-US" smtClean="0"/>
              <a:t>10/8/17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BCCD41-AEF7-5948-8A6E-B77667F287B4}" type="slidenum">
              <a:rPr lang="en-US" smtClean="0"/>
              <a:t>‹#›</a:t>
            </a:fld>
            <a:endParaRPr lang="en-US"/>
          </a:p>
        </p:txBody>
      </p:sp>
    </p:spTree>
    <p:extLst>
      <p:ext uri="{BB962C8B-B14F-4D97-AF65-F5344CB8AC3E}">
        <p14:creationId xmlns:p14="http://schemas.microsoft.com/office/powerpoint/2010/main" val="37104850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2B10746-DE5B-8F47-8026-B17285C32133}" type="datetimeFigureOut">
              <a:rPr lang="en-US" smtClean="0"/>
              <a:t>10/8/17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BCCD41-AEF7-5948-8A6E-B77667F287B4}" type="slidenum">
              <a:rPr lang="en-US" smtClean="0"/>
              <a:t>‹#›</a:t>
            </a:fld>
            <a:endParaRPr lang="en-US"/>
          </a:p>
        </p:txBody>
      </p:sp>
    </p:spTree>
    <p:extLst>
      <p:ext uri="{BB962C8B-B14F-4D97-AF65-F5344CB8AC3E}">
        <p14:creationId xmlns:p14="http://schemas.microsoft.com/office/powerpoint/2010/main" val="12904463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2B10746-DE5B-8F47-8026-B17285C32133}" type="datetimeFigureOut">
              <a:rPr lang="en-US" smtClean="0"/>
              <a:t>10/8/17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BCCD41-AEF7-5948-8A6E-B77667F287B4}" type="slidenum">
              <a:rPr lang="en-US" smtClean="0"/>
              <a:t>‹#›</a:t>
            </a:fld>
            <a:endParaRPr lang="en-US"/>
          </a:p>
        </p:txBody>
      </p:sp>
    </p:spTree>
    <p:extLst>
      <p:ext uri="{BB962C8B-B14F-4D97-AF65-F5344CB8AC3E}">
        <p14:creationId xmlns:p14="http://schemas.microsoft.com/office/powerpoint/2010/main" val="2122851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B10746-DE5B-8F47-8026-B17285C32133}" type="datetimeFigureOut">
              <a:rPr lang="en-US" smtClean="0"/>
              <a:t>10/8/17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BCCD41-AEF7-5948-8A6E-B77667F287B4}" type="slidenum">
              <a:rPr lang="en-US" smtClean="0"/>
              <a:t>‹#›</a:t>
            </a:fld>
            <a:endParaRPr lang="en-US"/>
          </a:p>
        </p:txBody>
      </p:sp>
    </p:spTree>
    <p:extLst>
      <p:ext uri="{BB962C8B-B14F-4D97-AF65-F5344CB8AC3E}">
        <p14:creationId xmlns:p14="http://schemas.microsoft.com/office/powerpoint/2010/main" val="2023782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B10746-DE5B-8F47-8026-B17285C32133}" type="datetimeFigureOut">
              <a:rPr lang="en-US" smtClean="0"/>
              <a:t>10/8/17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Tree>
    <p:extLst>
      <p:ext uri="{BB962C8B-B14F-4D97-AF65-F5344CB8AC3E}">
        <p14:creationId xmlns:p14="http://schemas.microsoft.com/office/powerpoint/2010/main" val="29655359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B10746-DE5B-8F47-8026-B17285C32133}" type="datetimeFigureOut">
              <a:rPr lang="en-US" smtClean="0"/>
              <a:t>10/8/17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BCCD41-AEF7-5948-8A6E-B77667F287B4}" type="slidenum">
              <a:rPr lang="en-US" smtClean="0"/>
              <a:t>‹#›</a:t>
            </a:fld>
            <a:endParaRPr lang="en-US"/>
          </a:p>
        </p:txBody>
      </p:sp>
    </p:spTree>
    <p:extLst>
      <p:ext uri="{BB962C8B-B14F-4D97-AF65-F5344CB8AC3E}">
        <p14:creationId xmlns:p14="http://schemas.microsoft.com/office/powerpoint/2010/main" val="30283501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B10746-DE5B-8F47-8026-B17285C32133}" type="datetimeFigureOut">
              <a:rPr lang="en-US" smtClean="0"/>
              <a:t>10/8/17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BCCD41-AEF7-5948-8A6E-B77667F287B4}" type="slidenum">
              <a:rPr lang="en-US" smtClean="0"/>
              <a:t>‹#›</a:t>
            </a:fld>
            <a:endParaRPr lang="en-US"/>
          </a:p>
        </p:txBody>
      </p:sp>
    </p:spTree>
    <p:extLst>
      <p:ext uri="{BB962C8B-B14F-4D97-AF65-F5344CB8AC3E}">
        <p14:creationId xmlns:p14="http://schemas.microsoft.com/office/powerpoint/2010/main" val="819998422"/>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Microsoft_Excel_97_-_2004_Worksheet1.xls"/><Relationship Id="rId4" Type="http://schemas.openxmlformats.org/officeDocument/2006/relationships/image" Target="../media/image2.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Times"/>
                <a:cs typeface="Times"/>
              </a:rPr>
              <a:t>Corporate Finance (FIN 210)</a:t>
            </a:r>
            <a:endParaRPr lang="en-US" dirty="0">
              <a:latin typeface="Times"/>
              <a:cs typeface="Times"/>
            </a:endParaRPr>
          </a:p>
        </p:txBody>
      </p:sp>
      <p:sp>
        <p:nvSpPr>
          <p:cNvPr id="3" name="Subtitle 2"/>
          <p:cNvSpPr>
            <a:spLocks noGrp="1"/>
          </p:cNvSpPr>
          <p:nvPr>
            <p:ph type="subTitle" idx="1"/>
          </p:nvPr>
        </p:nvSpPr>
        <p:spPr>
          <a:xfrm>
            <a:off x="1371600" y="3600450"/>
            <a:ext cx="6400800" cy="1752600"/>
          </a:xfrm>
        </p:spPr>
        <p:txBody>
          <a:bodyPr>
            <a:normAutofit/>
          </a:bodyPr>
          <a:lstStyle/>
          <a:p>
            <a:r>
              <a:rPr lang="en-US" dirty="0">
                <a:solidFill>
                  <a:schemeClr val="tx1"/>
                </a:solidFill>
                <a:latin typeface="Times"/>
                <a:cs typeface="Times"/>
              </a:rPr>
              <a:t>Making Capital Investment Decisions</a:t>
            </a:r>
            <a:endParaRPr lang="en-US" dirty="0" smtClean="0">
              <a:solidFill>
                <a:schemeClr val="tx1"/>
              </a:solidFill>
              <a:latin typeface="Times"/>
              <a:cs typeface="Times"/>
            </a:endParaRPr>
          </a:p>
          <a:p>
            <a:r>
              <a:rPr lang="en-US" dirty="0" smtClean="0">
                <a:solidFill>
                  <a:schemeClr val="tx1"/>
                </a:solidFill>
                <a:latin typeface="Times"/>
                <a:cs typeface="Times"/>
              </a:rPr>
              <a:t>CH 10</a:t>
            </a:r>
            <a:endParaRPr lang="en-US" dirty="0">
              <a:solidFill>
                <a:schemeClr val="tx1"/>
              </a:solidFill>
              <a:latin typeface="Times"/>
              <a:cs typeface="Times"/>
            </a:endParaRPr>
          </a:p>
        </p:txBody>
      </p:sp>
      <p:pic>
        <p:nvPicPr>
          <p:cNvPr id="4" name="Picture 3" descr="e7a19612002c61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45501" y="5638800"/>
            <a:ext cx="4298499" cy="1434773"/>
          </a:xfrm>
          <a:prstGeom prst="rect">
            <a:avLst/>
          </a:prstGeom>
        </p:spPr>
      </p:pic>
      <p:sp>
        <p:nvSpPr>
          <p:cNvPr id="6" name="TextBox 5"/>
          <p:cNvSpPr txBox="1"/>
          <p:nvPr/>
        </p:nvSpPr>
        <p:spPr>
          <a:xfrm>
            <a:off x="0" y="6175244"/>
            <a:ext cx="4034118" cy="477054"/>
          </a:xfrm>
          <a:prstGeom prst="rect">
            <a:avLst/>
          </a:prstGeom>
          <a:noFill/>
        </p:spPr>
        <p:txBody>
          <a:bodyPr wrap="square" rtlCol="0">
            <a:spAutoFit/>
          </a:bodyPr>
          <a:lstStyle/>
          <a:p>
            <a:r>
              <a:rPr lang="en-US" sz="2500" dirty="0" smtClean="0">
                <a:solidFill>
                  <a:schemeClr val="tx2">
                    <a:lumMod val="60000"/>
                    <a:lumOff val="40000"/>
                  </a:schemeClr>
                </a:solidFill>
                <a:latin typeface="Times"/>
                <a:cs typeface="Times"/>
              </a:rPr>
              <a:t>ABDULLAH  ALSHEHRI</a:t>
            </a:r>
            <a:endParaRPr lang="en-US" sz="2500" dirty="0">
              <a:solidFill>
                <a:schemeClr val="tx2">
                  <a:lumMod val="60000"/>
                  <a:lumOff val="40000"/>
                </a:schemeClr>
              </a:solidFill>
              <a:latin typeface="Times"/>
              <a:cs typeface="Times"/>
            </a:endParaRPr>
          </a:p>
        </p:txBody>
      </p:sp>
    </p:spTree>
    <p:extLst>
      <p:ext uri="{BB962C8B-B14F-4D97-AF65-F5344CB8AC3E}">
        <p14:creationId xmlns:p14="http://schemas.microsoft.com/office/powerpoint/2010/main" val="417827868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Example 10.3: Page; 302  </a:t>
            </a:r>
            <a:endParaRPr lang="en-US" dirty="0">
              <a:latin typeface="Times"/>
              <a:cs typeface="Times"/>
            </a:endParaRPr>
          </a:p>
        </p:txBody>
      </p:sp>
      <p:sp>
        <p:nvSpPr>
          <p:cNvPr id="3" name="Content Placeholder 2"/>
          <p:cNvSpPr>
            <a:spLocks noGrp="1"/>
          </p:cNvSpPr>
          <p:nvPr>
            <p:ph idx="1"/>
          </p:nvPr>
        </p:nvSpPr>
        <p:spPr/>
        <p:txBody>
          <a:bodyPr>
            <a:noAutofit/>
          </a:bodyPr>
          <a:lstStyle/>
          <a:p>
            <a:pPr>
              <a:lnSpc>
                <a:spcPct val="160000"/>
              </a:lnSpc>
            </a:pPr>
            <a:r>
              <a:rPr lang="en-US" sz="2000" dirty="0" smtClean="0">
                <a:latin typeface="Times"/>
                <a:cs typeface="Times"/>
              </a:rPr>
              <a:t>If Pepsi can sell 50,000 cans per year of a new product line for 4$ per can. It costs 2.5$ per can, this product line has three- year life with a required rate of return of 20%. There will be 12,000$ fixed costs per year, Pepsi will need to invest a total of 90,000$ in manufacturing equipment which will be 100 percent depreciated. In addition the project will require an initial 20,000$ investment in networking capital, and the tax rate is 34 percent</a:t>
            </a:r>
          </a:p>
          <a:p>
            <a:pPr>
              <a:lnSpc>
                <a:spcPct val="160000"/>
              </a:lnSpc>
            </a:pPr>
            <a:r>
              <a:rPr lang="en-US" sz="2000" dirty="0" smtClean="0">
                <a:latin typeface="Times"/>
                <a:cs typeface="Times"/>
              </a:rPr>
              <a:t>Prepare a pro forma income statement </a:t>
            </a:r>
          </a:p>
          <a:p>
            <a:pPr>
              <a:lnSpc>
                <a:spcPct val="160000"/>
              </a:lnSpc>
            </a:pPr>
            <a:r>
              <a:rPr lang="en-US" sz="2000" dirty="0" smtClean="0">
                <a:latin typeface="Times"/>
                <a:cs typeface="Times"/>
              </a:rPr>
              <a:t>Calculate the total investment for each year</a:t>
            </a:r>
          </a:p>
          <a:p>
            <a:pPr>
              <a:lnSpc>
                <a:spcPct val="160000"/>
              </a:lnSpc>
            </a:pPr>
            <a:r>
              <a:rPr lang="en-US" sz="2000" dirty="0" smtClean="0">
                <a:latin typeface="Times"/>
                <a:cs typeface="Times"/>
              </a:rPr>
              <a:t>Calculate the total project cash flows</a:t>
            </a:r>
          </a:p>
          <a:p>
            <a:pPr>
              <a:lnSpc>
                <a:spcPct val="160000"/>
              </a:lnSpc>
            </a:pPr>
            <a:r>
              <a:rPr lang="en-US" sz="2000" dirty="0" smtClean="0">
                <a:latin typeface="Times"/>
                <a:cs typeface="Times"/>
              </a:rPr>
              <a:t>Calculate the NPV</a:t>
            </a:r>
            <a:endParaRPr lang="x-none" sz="2000" dirty="0" smtClean="0">
              <a:latin typeface="Times"/>
              <a:cs typeface="Times"/>
            </a:endParaRPr>
          </a:p>
          <a:p>
            <a:endParaRPr lang="en-US" sz="2000" dirty="0">
              <a:latin typeface="Times"/>
              <a:cs typeface="Times"/>
            </a:endParaRPr>
          </a:p>
        </p:txBody>
      </p:sp>
    </p:spTree>
    <p:extLst>
      <p:ext uri="{BB962C8B-B14F-4D97-AF65-F5344CB8AC3E}">
        <p14:creationId xmlns:p14="http://schemas.microsoft.com/office/powerpoint/2010/main" val="23134064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a:cs typeface="Times"/>
              </a:rPr>
              <a:t>Table 10.1 Pro Forma Income Statement</a:t>
            </a:r>
            <a:endParaRPr lang="en-US" dirty="0">
              <a:latin typeface="Times"/>
              <a:cs typeface="Times"/>
            </a:endParaRPr>
          </a:p>
        </p:txBody>
      </p:sp>
      <p:graphicFrame>
        <p:nvGraphicFramePr>
          <p:cNvPr id="6" name="Group 73"/>
          <p:cNvGraphicFramePr>
            <a:graphicFrameLocks/>
          </p:cNvGraphicFramePr>
          <p:nvPr>
            <p:extLst>
              <p:ext uri="{D42A27DB-BD31-4B8C-83A1-F6EECF244321}">
                <p14:modId xmlns:p14="http://schemas.microsoft.com/office/powerpoint/2010/main" val="2773557362"/>
              </p:ext>
            </p:extLst>
          </p:nvPr>
        </p:nvGraphicFramePr>
        <p:xfrm>
          <a:off x="796149" y="1628775"/>
          <a:ext cx="7467600" cy="4238626"/>
        </p:xfrm>
        <a:graphic>
          <a:graphicData uri="http://schemas.openxmlformats.org/drawingml/2006/table">
            <a:tbl>
              <a:tblPr/>
              <a:tblGrid>
                <a:gridCol w="6027738"/>
                <a:gridCol w="1439862"/>
              </a:tblGrid>
              <a:tr h="530225">
                <a:tc>
                  <a:txBody>
                    <a:bodyPr/>
                    <a:lstStyle/>
                    <a:p>
                      <a:pPr marL="0" marR="0" lvl="0" indent="0" algn="l"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a:ln>
                            <a:noFill/>
                          </a:ln>
                          <a:solidFill>
                            <a:schemeClr val="tx2"/>
                          </a:solidFill>
                          <a:effectLst/>
                          <a:latin typeface="Arial" charset="0"/>
                          <a:ea typeface="ＭＳ Ｐゴシック" charset="0"/>
                        </a:rPr>
                        <a:t>Sales (50,000 units at $4.00/unit)</a:t>
                      </a:r>
                    </a:p>
                  </a:txBody>
                  <a:tcP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a:ln>
                            <a:noFill/>
                          </a:ln>
                          <a:solidFill>
                            <a:schemeClr val="tx2"/>
                          </a:solidFill>
                          <a:effectLst/>
                          <a:latin typeface="Arial" charset="0"/>
                          <a:ea typeface="ＭＳ Ｐゴシック" charset="0"/>
                        </a:rPr>
                        <a:t>$200,000</a:t>
                      </a:r>
                    </a:p>
                  </a:txBody>
                  <a:tcP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530225">
                <a:tc>
                  <a:txBody>
                    <a:bodyPr/>
                    <a:lstStyle/>
                    <a:p>
                      <a:pPr marL="0" marR="0" lvl="0" indent="0" algn="l"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a:ln>
                            <a:noFill/>
                          </a:ln>
                          <a:solidFill>
                            <a:schemeClr val="tx2"/>
                          </a:solidFill>
                          <a:effectLst/>
                          <a:latin typeface="Arial" charset="0"/>
                          <a:ea typeface="ＭＳ Ｐゴシック" charset="0"/>
                        </a:rPr>
                        <a:t>Variable Costs ($2.50/unit)</a:t>
                      </a:r>
                    </a:p>
                  </a:txBody>
                  <a:tcPr horzOverflow="overflow">
                    <a:lnL cap="flat">
                      <a:noFill/>
                    </a:lnL>
                    <a:lnR>
                      <a:noFill/>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a:ln>
                            <a:noFill/>
                          </a:ln>
                          <a:solidFill>
                            <a:schemeClr val="tx2"/>
                          </a:solidFill>
                          <a:effectLst/>
                          <a:latin typeface="Arial" charset="0"/>
                          <a:ea typeface="ＭＳ Ｐゴシック" charset="0"/>
                        </a:rPr>
                        <a:t>125,000</a:t>
                      </a:r>
                    </a:p>
                  </a:txBody>
                  <a:tcPr horzOverflow="overflow">
                    <a:lnL>
                      <a:noFill/>
                    </a:lnL>
                    <a:lnR cap="flat">
                      <a:noFill/>
                    </a:lnR>
                    <a:lnT>
                      <a:noFill/>
                    </a:lnT>
                    <a:lnB w="12700" cap="flat" cmpd="sng" algn="ctr">
                      <a:solidFill>
                        <a:schemeClr val="tx1"/>
                      </a:solidFill>
                      <a:prstDash val="solid"/>
                      <a:round/>
                      <a:headEnd type="none" w="med" len="med"/>
                      <a:tailEnd type="none" w="med" len="med"/>
                    </a:lnB>
                    <a:lnTlToBr>
                      <a:noFill/>
                    </a:lnTlToBr>
                    <a:lnBlToTr>
                      <a:noFill/>
                    </a:lnBlToTr>
                    <a:noFill/>
                  </a:tcPr>
                </a:tc>
              </a:tr>
              <a:tr h="528638">
                <a:tc>
                  <a:txBody>
                    <a:bodyPr/>
                    <a:lstStyle/>
                    <a:p>
                      <a:pPr marL="0" marR="0" lvl="0" indent="0" algn="l"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a:ln>
                            <a:noFill/>
                          </a:ln>
                          <a:solidFill>
                            <a:schemeClr val="tx2"/>
                          </a:solidFill>
                          <a:effectLst/>
                          <a:latin typeface="Arial" charset="0"/>
                          <a:ea typeface="ＭＳ Ｐゴシック" charset="0"/>
                        </a:rPr>
                        <a:t>Gross profit</a:t>
                      </a:r>
                    </a:p>
                  </a:txBody>
                  <a:tcPr horzOverflow="overflow">
                    <a:lnL cap="flat">
                      <a:noFill/>
                    </a:lnL>
                    <a:lnR>
                      <a:noFill/>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a:ln>
                            <a:noFill/>
                          </a:ln>
                          <a:solidFill>
                            <a:schemeClr val="tx2"/>
                          </a:solidFill>
                          <a:effectLst/>
                          <a:latin typeface="Arial" charset="0"/>
                          <a:ea typeface="ＭＳ Ｐゴシック" charset="0"/>
                        </a:rPr>
                        <a:t>$ 75,000</a:t>
                      </a:r>
                    </a:p>
                  </a:txBody>
                  <a:tcPr horzOverflow="overflow">
                    <a:lnL>
                      <a:noFill/>
                    </a:lnL>
                    <a:lnR cap="flat">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530225">
                <a:tc>
                  <a:txBody>
                    <a:bodyPr/>
                    <a:lstStyle/>
                    <a:p>
                      <a:pPr marL="0" marR="0" lvl="0" indent="0" algn="l"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a:ln>
                            <a:noFill/>
                          </a:ln>
                          <a:solidFill>
                            <a:schemeClr val="tx2"/>
                          </a:solidFill>
                          <a:effectLst/>
                          <a:latin typeface="Arial" charset="0"/>
                          <a:ea typeface="ＭＳ Ｐゴシック" charset="0"/>
                        </a:rPr>
                        <a:t>Fixed costs</a:t>
                      </a:r>
                    </a:p>
                  </a:txBody>
                  <a:tcPr horzOverflow="overflow">
                    <a:lnL cap="flat">
                      <a:noFill/>
                    </a:lnL>
                    <a:lnR>
                      <a:noFill/>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a:ln>
                            <a:noFill/>
                          </a:ln>
                          <a:solidFill>
                            <a:schemeClr val="tx2"/>
                          </a:solidFill>
                          <a:effectLst/>
                          <a:latin typeface="Arial" charset="0"/>
                          <a:ea typeface="ＭＳ Ｐゴシック" charset="0"/>
                        </a:rPr>
                        <a:t>12,000</a:t>
                      </a:r>
                    </a:p>
                  </a:txBody>
                  <a:tcPr horzOverflow="overflow">
                    <a:lnL>
                      <a:noFill/>
                    </a:lnL>
                    <a:lnR cap="flat">
                      <a:noFill/>
                    </a:lnR>
                    <a:lnT>
                      <a:noFill/>
                    </a:lnT>
                    <a:lnB>
                      <a:noFill/>
                    </a:lnB>
                    <a:lnTlToBr>
                      <a:noFill/>
                    </a:lnTlToBr>
                    <a:lnBlToTr>
                      <a:noFill/>
                    </a:lnBlToTr>
                    <a:noFill/>
                  </a:tcPr>
                </a:tc>
              </a:tr>
              <a:tr h="530225">
                <a:tc>
                  <a:txBody>
                    <a:bodyPr/>
                    <a:lstStyle/>
                    <a:p>
                      <a:pPr marL="0" marR="0" lvl="0" indent="0" algn="l"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a:ln>
                            <a:noFill/>
                          </a:ln>
                          <a:solidFill>
                            <a:schemeClr val="tx2"/>
                          </a:solidFill>
                          <a:effectLst/>
                          <a:latin typeface="Arial" charset="0"/>
                          <a:ea typeface="ＭＳ Ｐゴシック" charset="0"/>
                        </a:rPr>
                        <a:t>Depreciation ($90,000 / 3)</a:t>
                      </a:r>
                    </a:p>
                  </a:txBody>
                  <a:tcPr horzOverflow="overflow">
                    <a:lnL cap="flat">
                      <a:noFill/>
                    </a:lnL>
                    <a:lnR>
                      <a:noFill/>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a:ln>
                            <a:noFill/>
                          </a:ln>
                          <a:solidFill>
                            <a:schemeClr val="tx2"/>
                          </a:solidFill>
                          <a:effectLst/>
                          <a:latin typeface="Arial" charset="0"/>
                          <a:ea typeface="ＭＳ Ｐゴシック" charset="0"/>
                        </a:rPr>
                        <a:t>30,000</a:t>
                      </a:r>
                    </a:p>
                  </a:txBody>
                  <a:tcPr horzOverflow="overflow">
                    <a:lnL>
                      <a:noFill/>
                    </a:lnL>
                    <a:lnR cap="flat">
                      <a:noFill/>
                    </a:lnR>
                    <a:lnT>
                      <a:noFill/>
                    </a:lnT>
                    <a:lnB w="12700" cap="flat" cmpd="sng" algn="ctr">
                      <a:solidFill>
                        <a:schemeClr val="tx1"/>
                      </a:solidFill>
                      <a:prstDash val="solid"/>
                      <a:round/>
                      <a:headEnd type="none" w="med" len="med"/>
                      <a:tailEnd type="none" w="med" len="med"/>
                    </a:lnB>
                    <a:lnTlToBr>
                      <a:noFill/>
                    </a:lnTlToBr>
                    <a:lnBlToTr>
                      <a:noFill/>
                    </a:lnBlToTr>
                    <a:noFill/>
                  </a:tcPr>
                </a:tc>
              </a:tr>
              <a:tr h="530225">
                <a:tc>
                  <a:txBody>
                    <a:bodyPr/>
                    <a:lstStyle/>
                    <a:p>
                      <a:pPr marL="0" marR="0" lvl="0" indent="0" algn="l"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a:ln>
                            <a:noFill/>
                          </a:ln>
                          <a:solidFill>
                            <a:schemeClr val="tx2"/>
                          </a:solidFill>
                          <a:effectLst/>
                          <a:latin typeface="Arial" charset="0"/>
                          <a:ea typeface="ＭＳ Ｐゴシック" charset="0"/>
                        </a:rPr>
                        <a:t>EBIT</a:t>
                      </a:r>
                    </a:p>
                  </a:txBody>
                  <a:tcPr horzOverflow="overflow">
                    <a:lnL cap="flat">
                      <a:noFill/>
                    </a:lnL>
                    <a:lnR>
                      <a:noFill/>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a:ln>
                            <a:noFill/>
                          </a:ln>
                          <a:solidFill>
                            <a:schemeClr val="tx2"/>
                          </a:solidFill>
                          <a:effectLst/>
                          <a:latin typeface="Arial" charset="0"/>
                          <a:ea typeface="ＭＳ Ｐゴシック" charset="0"/>
                        </a:rPr>
                        <a:t>$ 33,000</a:t>
                      </a:r>
                    </a:p>
                  </a:txBody>
                  <a:tcPr horzOverflow="overflow">
                    <a:lnL>
                      <a:noFill/>
                    </a:lnL>
                    <a:lnR cap="flat">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528638">
                <a:tc>
                  <a:txBody>
                    <a:bodyPr/>
                    <a:lstStyle/>
                    <a:p>
                      <a:pPr marL="0" marR="0" lvl="0" indent="0" algn="l"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a:ln>
                            <a:noFill/>
                          </a:ln>
                          <a:solidFill>
                            <a:schemeClr val="tx2"/>
                          </a:solidFill>
                          <a:effectLst/>
                          <a:latin typeface="Arial" charset="0"/>
                          <a:ea typeface="ＭＳ Ｐゴシック" charset="0"/>
                        </a:rPr>
                        <a:t>Taxes (</a:t>
                      </a:r>
                      <a:r>
                        <a:rPr kumimoji="1" lang="en-US" sz="2000" b="0" i="0" u="none" strike="noStrike" cap="none" normalizeH="0" baseline="0" dirty="0" smtClean="0">
                          <a:ln>
                            <a:noFill/>
                          </a:ln>
                          <a:solidFill>
                            <a:schemeClr val="tx2"/>
                          </a:solidFill>
                          <a:effectLst/>
                          <a:latin typeface="Arial" charset="0"/>
                          <a:ea typeface="ＭＳ Ｐゴシック" charset="0"/>
                        </a:rPr>
                        <a:t>34%</a:t>
                      </a:r>
                      <a:r>
                        <a:rPr kumimoji="1" lang="en-US" sz="2000" b="0" i="0" u="none" strike="noStrike" cap="none" normalizeH="0" baseline="0" dirty="0">
                          <a:ln>
                            <a:noFill/>
                          </a:ln>
                          <a:solidFill>
                            <a:schemeClr val="tx2"/>
                          </a:solidFill>
                          <a:effectLst/>
                          <a:latin typeface="Arial" charset="0"/>
                          <a:ea typeface="ＭＳ Ｐゴシック" charset="0"/>
                        </a:rPr>
                        <a:t>)</a:t>
                      </a:r>
                    </a:p>
                  </a:txBody>
                  <a:tcPr horzOverflow="overflow">
                    <a:lnL cap="flat">
                      <a:noFill/>
                    </a:lnL>
                    <a:lnR>
                      <a:noFill/>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smtClean="0">
                          <a:ln>
                            <a:noFill/>
                          </a:ln>
                          <a:solidFill>
                            <a:schemeClr val="tx2"/>
                          </a:solidFill>
                          <a:effectLst/>
                          <a:latin typeface="Arial" charset="0"/>
                          <a:ea typeface="ＭＳ Ｐゴシック" charset="0"/>
                        </a:rPr>
                        <a:t>11220</a:t>
                      </a:r>
                      <a:endParaRPr kumimoji="1" lang="en-US" sz="2000" b="0" i="0" u="none" strike="noStrike" cap="none" normalizeH="0" baseline="0" dirty="0">
                        <a:ln>
                          <a:noFill/>
                        </a:ln>
                        <a:solidFill>
                          <a:schemeClr val="tx2"/>
                        </a:solidFill>
                        <a:effectLst/>
                        <a:latin typeface="Arial" charset="0"/>
                        <a:ea typeface="ＭＳ Ｐゴシック" charset="0"/>
                      </a:endParaRPr>
                    </a:p>
                  </a:txBody>
                  <a:tcPr horzOverflow="overflow">
                    <a:lnL>
                      <a:noFill/>
                    </a:lnL>
                    <a:lnR cap="flat">
                      <a:noFill/>
                    </a:lnR>
                    <a:lnT>
                      <a:noFill/>
                    </a:lnT>
                    <a:lnB w="12700" cap="flat" cmpd="sng" algn="ctr">
                      <a:solidFill>
                        <a:schemeClr val="tx1"/>
                      </a:solidFill>
                      <a:prstDash val="solid"/>
                      <a:round/>
                      <a:headEnd type="none" w="med" len="med"/>
                      <a:tailEnd type="none" w="med" len="med"/>
                    </a:lnB>
                    <a:lnTlToBr>
                      <a:noFill/>
                    </a:lnTlToBr>
                    <a:lnBlToTr>
                      <a:noFill/>
                    </a:lnBlToTr>
                    <a:noFill/>
                  </a:tcPr>
                </a:tc>
              </a:tr>
              <a:tr h="530225">
                <a:tc>
                  <a:txBody>
                    <a:bodyPr/>
                    <a:lstStyle/>
                    <a:p>
                      <a:pPr marL="0" marR="0" lvl="0" indent="0" algn="l"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a:ln>
                            <a:noFill/>
                          </a:ln>
                          <a:solidFill>
                            <a:schemeClr val="tx2"/>
                          </a:solidFill>
                          <a:effectLst/>
                          <a:latin typeface="Arial" charset="0"/>
                          <a:ea typeface="ＭＳ Ｐゴシック" charset="0"/>
                        </a:rPr>
                        <a:t>Net Income</a:t>
                      </a:r>
                    </a:p>
                  </a:txBody>
                  <a:tcP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sng" strike="noStrike" cap="none" normalizeH="0" baseline="0" dirty="0">
                          <a:ln>
                            <a:noFill/>
                          </a:ln>
                          <a:solidFill>
                            <a:schemeClr val="tx2"/>
                          </a:solidFill>
                          <a:effectLst/>
                          <a:latin typeface="Arial" charset="0"/>
                          <a:ea typeface="ＭＳ Ｐゴシック" charset="0"/>
                        </a:rPr>
                        <a:t>$ </a:t>
                      </a:r>
                      <a:r>
                        <a:rPr kumimoji="1" lang="en-US" sz="2000" b="0" i="0" u="sng" strike="noStrike" cap="none" normalizeH="0" baseline="0" dirty="0" smtClean="0">
                          <a:ln>
                            <a:noFill/>
                          </a:ln>
                          <a:solidFill>
                            <a:schemeClr val="tx2"/>
                          </a:solidFill>
                          <a:effectLst/>
                          <a:latin typeface="Arial" charset="0"/>
                          <a:ea typeface="ＭＳ Ｐゴシック" charset="0"/>
                        </a:rPr>
                        <a:t>21,780</a:t>
                      </a:r>
                      <a:endParaRPr kumimoji="1" lang="en-US" sz="2000" b="0" i="0" u="sng" strike="noStrike" cap="none" normalizeH="0" baseline="0" dirty="0">
                        <a:ln>
                          <a:noFill/>
                        </a:ln>
                        <a:solidFill>
                          <a:schemeClr val="tx2"/>
                        </a:solidFill>
                        <a:effectLst/>
                        <a:latin typeface="Arial" charset="0"/>
                        <a:ea typeface="ＭＳ Ｐゴシック" charset="0"/>
                      </a:endParaRPr>
                    </a:p>
                  </a:txBody>
                  <a:tcPr horzOverflow="overflow">
                    <a:lnL>
                      <a:noFill/>
                    </a:lnL>
                    <a:lnR cap="flat">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0837775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a:cs typeface="Times"/>
              </a:rPr>
              <a:t>Table 10.2 Projected Capital Requirements</a:t>
            </a:r>
            <a:endParaRPr lang="en-US" dirty="0">
              <a:latin typeface="Times"/>
              <a:cs typeface="Times"/>
            </a:endParaRPr>
          </a:p>
        </p:txBody>
      </p:sp>
      <p:graphicFrame>
        <p:nvGraphicFramePr>
          <p:cNvPr id="5" name="Group 123"/>
          <p:cNvGraphicFramePr>
            <a:graphicFrameLocks/>
          </p:cNvGraphicFramePr>
          <p:nvPr>
            <p:extLst>
              <p:ext uri="{D42A27DB-BD31-4B8C-83A1-F6EECF244321}">
                <p14:modId xmlns:p14="http://schemas.microsoft.com/office/powerpoint/2010/main" val="1240205910"/>
              </p:ext>
            </p:extLst>
          </p:nvPr>
        </p:nvGraphicFramePr>
        <p:xfrm>
          <a:off x="721968" y="1731780"/>
          <a:ext cx="7373938" cy="4038602"/>
        </p:xfrm>
        <a:graphic>
          <a:graphicData uri="http://schemas.openxmlformats.org/drawingml/2006/table">
            <a:tbl>
              <a:tblPr/>
              <a:tblGrid>
                <a:gridCol w="1779588"/>
                <a:gridCol w="1366837"/>
                <a:gridCol w="1438275"/>
                <a:gridCol w="1436688"/>
                <a:gridCol w="1352550"/>
              </a:tblGrid>
              <a:tr h="808038">
                <a:tc>
                  <a:txBody>
                    <a:bodyPr/>
                    <a:lstStyle/>
                    <a:p>
                      <a:pPr marL="0" marR="0" lvl="0" indent="0" algn="l" defTabSz="914400" rtl="0" eaLnBrk="0" fontAlgn="base" latinLnBrk="0" hangingPunct="0">
                        <a:lnSpc>
                          <a:spcPct val="100000"/>
                        </a:lnSpc>
                        <a:spcBef>
                          <a:spcPct val="20000"/>
                        </a:spcBef>
                        <a:spcAft>
                          <a:spcPct val="0"/>
                        </a:spcAft>
                        <a:buClr>
                          <a:schemeClr val="tx1"/>
                        </a:buClr>
                        <a:buSzPct val="90000"/>
                        <a:buFontTx/>
                        <a:buNone/>
                        <a:tabLst/>
                      </a:pPr>
                      <a:endParaRPr kumimoji="1" lang="en-US" sz="2000" b="0" i="0" u="none" strike="noStrike" cap="none" normalizeH="0" baseline="0">
                        <a:ln>
                          <a:noFill/>
                        </a:ln>
                        <a:solidFill>
                          <a:schemeClr val="tx2"/>
                        </a:solidFill>
                        <a:effectLst/>
                        <a:latin typeface="Arial" charset="0"/>
                        <a:ea typeface="ＭＳ Ｐゴシック" charset="0"/>
                      </a:endParaRPr>
                    </a:p>
                  </a:txBody>
                  <a:tcP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gridSpan="4">
                  <a:txBody>
                    <a:bodyPr/>
                    <a:lstStyle/>
                    <a:p>
                      <a:pPr marL="0" marR="0" lvl="0" indent="0" algn="ct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a:ln>
                            <a:noFill/>
                          </a:ln>
                          <a:solidFill>
                            <a:schemeClr val="tx2"/>
                          </a:solidFill>
                          <a:effectLst/>
                          <a:latin typeface="Arial" charset="0"/>
                          <a:ea typeface="ＭＳ Ｐゴシック" charset="0"/>
                        </a:rPr>
                        <a:t>Year</a:t>
                      </a:r>
                    </a:p>
                  </a:txBody>
                  <a:tcPr horzOverflow="overflow">
                    <a:lnL>
                      <a:noFill/>
                    </a:lnL>
                    <a:lnR cap="flat">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808038">
                <a:tc>
                  <a:txBody>
                    <a:bodyPr/>
                    <a:lstStyle/>
                    <a:p>
                      <a:pPr marL="0" marR="0" lvl="0" indent="0" algn="l" defTabSz="914400" rtl="0" eaLnBrk="0" fontAlgn="base" latinLnBrk="0" hangingPunct="0">
                        <a:lnSpc>
                          <a:spcPct val="100000"/>
                        </a:lnSpc>
                        <a:spcBef>
                          <a:spcPct val="20000"/>
                        </a:spcBef>
                        <a:spcAft>
                          <a:spcPct val="0"/>
                        </a:spcAft>
                        <a:buClr>
                          <a:schemeClr val="tx1"/>
                        </a:buClr>
                        <a:buSzPct val="90000"/>
                        <a:buFontTx/>
                        <a:buNone/>
                        <a:tabLst/>
                      </a:pPr>
                      <a:endParaRPr kumimoji="1" lang="en-US" sz="2000" b="0" i="0" u="none" strike="noStrike" cap="none" normalizeH="0" baseline="0">
                        <a:ln>
                          <a:noFill/>
                        </a:ln>
                        <a:solidFill>
                          <a:schemeClr val="tx2"/>
                        </a:solidFill>
                        <a:effectLst/>
                        <a:latin typeface="Arial" charset="0"/>
                        <a:ea typeface="ＭＳ Ｐゴシック" charset="0"/>
                      </a:endParaRPr>
                    </a:p>
                  </a:txBody>
                  <a:tcPr horzOverflow="overflow">
                    <a:lnL cap="flat">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a:ln>
                            <a:noFill/>
                          </a:ln>
                          <a:solidFill>
                            <a:schemeClr val="tx2"/>
                          </a:solidFill>
                          <a:effectLst/>
                          <a:latin typeface="Arial" charset="0"/>
                          <a:ea typeface="ＭＳ Ｐゴシック" charset="0"/>
                        </a:rPr>
                        <a:t>0</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a:ln>
                            <a:noFill/>
                          </a:ln>
                          <a:solidFill>
                            <a:schemeClr val="tx2"/>
                          </a:solidFill>
                          <a:effectLst/>
                          <a:latin typeface="Arial" charset="0"/>
                          <a:ea typeface="ＭＳ Ｐゴシック" charset="0"/>
                        </a:rPr>
                        <a:t>1</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a:ln>
                            <a:noFill/>
                          </a:ln>
                          <a:solidFill>
                            <a:schemeClr val="tx2"/>
                          </a:solidFill>
                          <a:effectLst/>
                          <a:latin typeface="Arial" charset="0"/>
                          <a:ea typeface="ＭＳ Ｐゴシック" charset="0"/>
                        </a:rPr>
                        <a:t>2</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a:ln>
                            <a:noFill/>
                          </a:ln>
                          <a:solidFill>
                            <a:schemeClr val="tx2"/>
                          </a:solidFill>
                          <a:effectLst/>
                          <a:latin typeface="Arial" charset="0"/>
                          <a:ea typeface="ＭＳ Ｐゴシック" charset="0"/>
                        </a:rPr>
                        <a:t>3</a:t>
                      </a:r>
                    </a:p>
                  </a:txBody>
                  <a:tcP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6450">
                <a:tc>
                  <a:txBody>
                    <a:bodyPr/>
                    <a:lstStyle/>
                    <a:p>
                      <a:pPr marL="0" marR="0" lvl="0" indent="0" algn="l"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a:ln>
                            <a:noFill/>
                          </a:ln>
                          <a:solidFill>
                            <a:schemeClr val="tx2"/>
                          </a:solidFill>
                          <a:effectLst/>
                          <a:latin typeface="Arial" charset="0"/>
                          <a:ea typeface="ＭＳ Ｐゴシック" charset="0"/>
                        </a:rPr>
                        <a:t>NWC</a:t>
                      </a:r>
                    </a:p>
                  </a:txBody>
                  <a:tcPr horzOverflow="overflow">
                    <a:lnL cap="flat">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a:ln>
                            <a:noFill/>
                          </a:ln>
                          <a:solidFill>
                            <a:schemeClr val="tx2"/>
                          </a:solidFill>
                          <a:effectLst/>
                          <a:latin typeface="Arial" charset="0"/>
                          <a:ea typeface="ＭＳ Ｐゴシック" charset="0"/>
                        </a:rPr>
                        <a:t>$20,000</a:t>
                      </a:r>
                    </a:p>
                  </a:txBody>
                  <a:tcP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a:ln>
                            <a:noFill/>
                          </a:ln>
                          <a:solidFill>
                            <a:schemeClr val="tx2"/>
                          </a:solidFill>
                          <a:effectLst/>
                          <a:latin typeface="Arial" charset="0"/>
                          <a:ea typeface="ＭＳ Ｐゴシック" charset="0"/>
                        </a:rPr>
                        <a:t>$20,000</a:t>
                      </a:r>
                    </a:p>
                  </a:txBody>
                  <a:tcP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a:ln>
                            <a:noFill/>
                          </a:ln>
                          <a:solidFill>
                            <a:schemeClr val="tx2"/>
                          </a:solidFill>
                          <a:effectLst/>
                          <a:latin typeface="Arial" charset="0"/>
                          <a:ea typeface="ＭＳ Ｐゴシック" charset="0"/>
                        </a:rPr>
                        <a:t>$20,000</a:t>
                      </a:r>
                    </a:p>
                  </a:txBody>
                  <a:tcP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a:ln>
                            <a:noFill/>
                          </a:ln>
                          <a:solidFill>
                            <a:schemeClr val="tx2"/>
                          </a:solidFill>
                          <a:effectLst/>
                          <a:latin typeface="Arial" charset="0"/>
                          <a:ea typeface="ＭＳ Ｐゴシック" charset="0"/>
                        </a:rPr>
                        <a:t>$20,000</a:t>
                      </a:r>
                    </a:p>
                  </a:txBody>
                  <a:tcPr horzOverflow="overflow">
                    <a:lnL>
                      <a:noFill/>
                    </a:lnL>
                    <a:lnR cap="flat">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808038">
                <a:tc>
                  <a:txBody>
                    <a:bodyPr/>
                    <a:lstStyle/>
                    <a:p>
                      <a:pPr marL="0" marR="0" lvl="0" indent="0" algn="l"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a:ln>
                            <a:noFill/>
                          </a:ln>
                          <a:solidFill>
                            <a:schemeClr val="tx2"/>
                          </a:solidFill>
                          <a:effectLst/>
                          <a:latin typeface="Arial" charset="0"/>
                          <a:ea typeface="ＭＳ Ｐゴシック" charset="0"/>
                        </a:rPr>
                        <a:t>Net Fixed Assets</a:t>
                      </a:r>
                    </a:p>
                  </a:txBody>
                  <a:tcPr horzOverflow="overflow">
                    <a:lnL cap="flat">
                      <a:noFill/>
                    </a:lnL>
                    <a:lnR>
                      <a:noFill/>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sng" strike="noStrike" cap="none" normalizeH="0" baseline="0" dirty="0">
                          <a:ln>
                            <a:noFill/>
                          </a:ln>
                          <a:solidFill>
                            <a:schemeClr val="tx2"/>
                          </a:solidFill>
                          <a:effectLst/>
                          <a:latin typeface="Arial" charset="0"/>
                          <a:ea typeface="ＭＳ Ｐゴシック" charset="0"/>
                        </a:rPr>
                        <a:t>    90,000</a:t>
                      </a: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sng" strike="noStrike" cap="none" normalizeH="0" baseline="0" dirty="0">
                          <a:ln>
                            <a:noFill/>
                          </a:ln>
                          <a:solidFill>
                            <a:schemeClr val="tx2"/>
                          </a:solidFill>
                          <a:effectLst/>
                          <a:latin typeface="Arial" charset="0"/>
                          <a:ea typeface="ＭＳ Ｐゴシック" charset="0"/>
                        </a:rPr>
                        <a:t>   60,000</a:t>
                      </a: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sng" strike="noStrike" cap="none" normalizeH="0" baseline="0" dirty="0">
                          <a:ln>
                            <a:noFill/>
                          </a:ln>
                          <a:solidFill>
                            <a:schemeClr val="tx2"/>
                          </a:solidFill>
                          <a:effectLst/>
                          <a:latin typeface="Arial" charset="0"/>
                          <a:ea typeface="ＭＳ Ｐゴシック" charset="0"/>
                        </a:rPr>
                        <a:t>   30,000</a:t>
                      </a: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sng" strike="noStrike" cap="none" normalizeH="0" baseline="0">
                          <a:ln>
                            <a:noFill/>
                          </a:ln>
                          <a:solidFill>
                            <a:schemeClr val="tx2"/>
                          </a:solidFill>
                          <a:effectLst/>
                          <a:latin typeface="Arial" charset="0"/>
                          <a:ea typeface="ＭＳ Ｐゴシック" charset="0"/>
                        </a:rPr>
                        <a:t>            0</a:t>
                      </a:r>
                    </a:p>
                  </a:txBody>
                  <a:tcPr horzOverflow="overflow">
                    <a:lnL>
                      <a:noFill/>
                    </a:lnL>
                    <a:lnR cap="flat">
                      <a:noFill/>
                    </a:lnR>
                    <a:lnT>
                      <a:noFill/>
                    </a:lnT>
                    <a:lnB>
                      <a:noFill/>
                    </a:lnB>
                    <a:lnTlToBr>
                      <a:noFill/>
                    </a:lnTlToBr>
                    <a:lnBlToTr>
                      <a:noFill/>
                    </a:lnBlToTr>
                    <a:noFill/>
                  </a:tcPr>
                </a:tc>
              </a:tr>
              <a:tr h="808038">
                <a:tc>
                  <a:txBody>
                    <a:bodyPr/>
                    <a:lstStyle/>
                    <a:p>
                      <a:pPr marL="0" marR="0" lvl="0" indent="0" algn="l"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a:ln>
                            <a:noFill/>
                          </a:ln>
                          <a:solidFill>
                            <a:schemeClr val="tx2"/>
                          </a:solidFill>
                          <a:effectLst/>
                          <a:latin typeface="Arial" charset="0"/>
                          <a:ea typeface="ＭＳ Ｐゴシック" charset="0"/>
                        </a:rPr>
                        <a:t>Total Investment</a:t>
                      </a:r>
                    </a:p>
                  </a:txBody>
                  <a:tcP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a:ln>
                            <a:noFill/>
                          </a:ln>
                          <a:solidFill>
                            <a:schemeClr val="tx2"/>
                          </a:solidFill>
                          <a:effectLst/>
                          <a:latin typeface="Arial" charset="0"/>
                          <a:ea typeface="ＭＳ Ｐゴシック" charset="0"/>
                        </a:rPr>
                        <a:t>$110,000</a:t>
                      </a:r>
                    </a:p>
                  </a:txBody>
                  <a:tcP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a:ln>
                            <a:noFill/>
                          </a:ln>
                          <a:solidFill>
                            <a:schemeClr val="tx2"/>
                          </a:solidFill>
                          <a:effectLst/>
                          <a:latin typeface="Arial" charset="0"/>
                          <a:ea typeface="ＭＳ Ｐゴシック" charset="0"/>
                        </a:rPr>
                        <a:t>$80,000</a:t>
                      </a:r>
                    </a:p>
                  </a:txBody>
                  <a:tcP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a:ln>
                            <a:noFill/>
                          </a:ln>
                          <a:solidFill>
                            <a:schemeClr val="tx2"/>
                          </a:solidFill>
                          <a:effectLst/>
                          <a:latin typeface="Arial" charset="0"/>
                          <a:ea typeface="ＭＳ Ｐゴシック" charset="0"/>
                        </a:rPr>
                        <a:t>$50,000</a:t>
                      </a:r>
                    </a:p>
                  </a:txBody>
                  <a:tcP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a:ln>
                            <a:noFill/>
                          </a:ln>
                          <a:solidFill>
                            <a:schemeClr val="tx2"/>
                          </a:solidFill>
                          <a:effectLst/>
                          <a:latin typeface="Arial" charset="0"/>
                          <a:ea typeface="ＭＳ Ｐゴシック" charset="0"/>
                        </a:rPr>
                        <a:t>$20,000</a:t>
                      </a:r>
                    </a:p>
                  </a:txBody>
                  <a:tcP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42765742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a:cs typeface="Times"/>
              </a:rPr>
              <a:t>Projected Operating Cash </a:t>
            </a:r>
            <a:r>
              <a:rPr lang="en-US" dirty="0" smtClean="0">
                <a:latin typeface="Times"/>
                <a:cs typeface="Times"/>
              </a:rPr>
              <a:t>Flow</a:t>
            </a:r>
            <a:br>
              <a:rPr lang="en-US" dirty="0" smtClean="0">
                <a:latin typeface="Times"/>
                <a:cs typeface="Times"/>
              </a:rPr>
            </a:br>
            <a:endParaRPr lang="en-US" dirty="0">
              <a:latin typeface="Times"/>
              <a:cs typeface="Times"/>
            </a:endParaRPr>
          </a:p>
        </p:txBody>
      </p:sp>
      <p:graphicFrame>
        <p:nvGraphicFramePr>
          <p:cNvPr id="4" name="Group 151"/>
          <p:cNvGraphicFramePr>
            <a:graphicFrameLocks/>
          </p:cNvGraphicFramePr>
          <p:nvPr>
            <p:extLst>
              <p:ext uri="{D42A27DB-BD31-4B8C-83A1-F6EECF244321}">
                <p14:modId xmlns:p14="http://schemas.microsoft.com/office/powerpoint/2010/main" val="1238667012"/>
              </p:ext>
            </p:extLst>
          </p:nvPr>
        </p:nvGraphicFramePr>
        <p:xfrm>
          <a:off x="662477" y="1653242"/>
          <a:ext cx="7467600" cy="4129729"/>
        </p:xfrm>
        <a:graphic>
          <a:graphicData uri="http://schemas.openxmlformats.org/drawingml/2006/table">
            <a:tbl>
              <a:tblPr/>
              <a:tblGrid>
                <a:gridCol w="1927418"/>
                <a:gridCol w="1060257"/>
                <a:gridCol w="1492250"/>
                <a:gridCol w="1493838"/>
                <a:gridCol w="1493837"/>
              </a:tblGrid>
              <a:tr h="402278">
                <a:tc>
                  <a:txBody>
                    <a:bodyPr/>
                    <a:lstStyle/>
                    <a:p>
                      <a:pPr marL="0" marR="0" lvl="0" indent="0" algn="l" defTabSz="914400" rtl="0" eaLnBrk="0" fontAlgn="base" latinLnBrk="0" hangingPunct="0">
                        <a:lnSpc>
                          <a:spcPct val="100000"/>
                        </a:lnSpc>
                        <a:spcBef>
                          <a:spcPct val="20000"/>
                        </a:spcBef>
                        <a:spcAft>
                          <a:spcPct val="0"/>
                        </a:spcAft>
                        <a:buClr>
                          <a:schemeClr val="tx1"/>
                        </a:buClr>
                        <a:buSzPct val="90000"/>
                        <a:buFontTx/>
                        <a:buNone/>
                        <a:tabLst/>
                      </a:pPr>
                      <a:endParaRPr kumimoji="1" lang="en-US" sz="2000" b="0" i="0" u="none" strike="noStrike" cap="none" normalizeH="0" baseline="0" dirty="0">
                        <a:ln>
                          <a:noFill/>
                        </a:ln>
                        <a:solidFill>
                          <a:schemeClr val="tx2"/>
                        </a:solidFill>
                        <a:effectLst/>
                        <a:latin typeface="Arial" charset="0"/>
                        <a:ea typeface="ＭＳ Ｐゴシック" charset="0"/>
                      </a:endParaRPr>
                    </a:p>
                  </a:txBody>
                  <a:tcPr horzOverflow="overflow">
                    <a:lnL cap="flat">
                      <a:noFill/>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c gridSpan="4">
                  <a:txBody>
                    <a:bodyPr/>
                    <a:lstStyle/>
                    <a:p>
                      <a:pPr marL="0" marR="0" lvl="0" indent="0" algn="ct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a:ln>
                            <a:noFill/>
                          </a:ln>
                          <a:solidFill>
                            <a:schemeClr val="tx2"/>
                          </a:solidFill>
                          <a:effectLst/>
                          <a:latin typeface="Arial" charset="0"/>
                          <a:ea typeface="ＭＳ Ｐゴシック" charset="0"/>
                        </a:rPr>
                        <a:t>Year</a:t>
                      </a:r>
                    </a:p>
                  </a:txBody>
                  <a:tcPr horzOverflow="overflow">
                    <a:lnL w="12700" cap="flat" cmpd="sng" algn="ctr">
                      <a:solidFill>
                        <a:srgbClr val="000000"/>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704850">
                <a:tc>
                  <a:txBody>
                    <a:bodyPr/>
                    <a:lstStyle/>
                    <a:p>
                      <a:pPr marL="0" marR="0" lvl="0" indent="0" algn="l" defTabSz="914400" rtl="0" eaLnBrk="0" fontAlgn="base" latinLnBrk="0" hangingPunct="0">
                        <a:lnSpc>
                          <a:spcPct val="100000"/>
                        </a:lnSpc>
                        <a:spcBef>
                          <a:spcPct val="20000"/>
                        </a:spcBef>
                        <a:spcAft>
                          <a:spcPct val="0"/>
                        </a:spcAft>
                        <a:buClr>
                          <a:schemeClr val="tx1"/>
                        </a:buClr>
                        <a:buSzPct val="90000"/>
                        <a:buFontTx/>
                        <a:buNone/>
                        <a:tabLst/>
                      </a:pPr>
                      <a:endParaRPr kumimoji="1" lang="en-US" sz="2000" b="0" i="0" u="none" strike="noStrike" cap="none" normalizeH="0" baseline="0" dirty="0">
                        <a:ln>
                          <a:noFill/>
                        </a:ln>
                        <a:solidFill>
                          <a:schemeClr val="tx2"/>
                        </a:solidFill>
                        <a:effectLst/>
                        <a:latin typeface="Arial" charset="0"/>
                        <a:ea typeface="ＭＳ Ｐゴシック" charset="0"/>
                      </a:endParaRPr>
                    </a:p>
                  </a:txBody>
                  <a:tcPr horzOverflow="overflow">
                    <a:lnL cap="flat">
                      <a:noFill/>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a:ln>
                            <a:noFill/>
                          </a:ln>
                          <a:solidFill>
                            <a:schemeClr val="tx2"/>
                          </a:solidFill>
                          <a:effectLst/>
                          <a:latin typeface="Arial" charset="0"/>
                          <a:ea typeface="ＭＳ Ｐゴシック" charset="0"/>
                        </a:rPr>
                        <a:t>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a:ln>
                            <a:noFill/>
                          </a:ln>
                          <a:solidFill>
                            <a:schemeClr val="tx2"/>
                          </a:solidFill>
                          <a:effectLst/>
                          <a:latin typeface="Arial" charset="0"/>
                          <a:ea typeface="ＭＳ Ｐゴシック" charset="0"/>
                        </a:rPr>
                        <a:t>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a:ln>
                            <a:noFill/>
                          </a:ln>
                          <a:solidFill>
                            <a:schemeClr val="tx2"/>
                          </a:solidFill>
                          <a:effectLst/>
                          <a:latin typeface="Arial" charset="0"/>
                          <a:ea typeface="ＭＳ Ｐゴシック" charset="0"/>
                        </a:rPr>
                        <a:t>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a:ln>
                            <a:noFill/>
                          </a:ln>
                          <a:solidFill>
                            <a:schemeClr val="tx2"/>
                          </a:solidFill>
                          <a:effectLst/>
                          <a:latin typeface="Arial" charset="0"/>
                          <a:ea typeface="ＭＳ Ｐゴシック" charset="0"/>
                        </a:rPr>
                        <a:t>3</a:t>
                      </a:r>
                    </a:p>
                  </a:txBody>
                  <a:tcPr horzOverflow="overflow">
                    <a:lnL w="12700" cap="flat" cmpd="sng" algn="ctr">
                      <a:solidFill>
                        <a:srgbClr val="000000"/>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6738">
                <a:tc>
                  <a:txBody>
                    <a:bodyPr/>
                    <a:lstStyle/>
                    <a:p>
                      <a:pPr marL="0" marR="0" lvl="0" indent="0" algn="l" defTabSz="914400" rtl="0" eaLnBrk="0" fontAlgn="base" latinLnBrk="0" hangingPunct="0">
                        <a:lnSpc>
                          <a:spcPct val="100000"/>
                        </a:lnSpc>
                        <a:spcBef>
                          <a:spcPct val="20000"/>
                        </a:spcBef>
                        <a:spcAft>
                          <a:spcPct val="0"/>
                        </a:spcAft>
                        <a:buClr>
                          <a:schemeClr val="tx1"/>
                        </a:buClr>
                        <a:buSzPct val="90000"/>
                        <a:buFontTx/>
                        <a:buNone/>
                        <a:tabLst/>
                      </a:pPr>
                      <a:r>
                        <a:rPr kumimoji="1" lang="en-US" sz="1800" b="0" i="0" u="none" strike="noStrike" cap="none" normalizeH="0" baseline="0" dirty="0" smtClean="0">
                          <a:ln>
                            <a:noFill/>
                          </a:ln>
                          <a:solidFill>
                            <a:schemeClr val="tx2"/>
                          </a:solidFill>
                          <a:effectLst/>
                          <a:latin typeface="Arial" charset="0"/>
                          <a:ea typeface="ＭＳ Ｐゴシック" charset="0"/>
                        </a:rPr>
                        <a:t>EBIT</a:t>
                      </a:r>
                      <a:endParaRPr kumimoji="1" lang="en-US" sz="1800" b="0" i="0" u="none" strike="noStrike" cap="none" normalizeH="0" baseline="0" dirty="0">
                        <a:ln>
                          <a:noFill/>
                        </a:ln>
                        <a:solidFill>
                          <a:schemeClr val="tx2"/>
                        </a:solidFill>
                        <a:effectLst/>
                        <a:latin typeface="Arial" charset="0"/>
                        <a:ea typeface="ＭＳ Ｐゴシック" charset="0"/>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endParaRPr kumimoji="1" lang="en-US" sz="2000" b="0" i="0" u="none" strike="noStrike" cap="none" normalizeH="0" baseline="0">
                        <a:ln>
                          <a:noFill/>
                        </a:ln>
                        <a:solidFill>
                          <a:schemeClr val="tx2"/>
                        </a:solidFill>
                        <a:effectLst/>
                        <a:latin typeface="Arial" charset="0"/>
                        <a:ea typeface="ＭＳ Ｐゴシック"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smtClean="0">
                          <a:ln>
                            <a:noFill/>
                          </a:ln>
                          <a:solidFill>
                            <a:schemeClr val="tx2"/>
                          </a:solidFill>
                          <a:effectLst/>
                          <a:latin typeface="Arial" charset="0"/>
                          <a:ea typeface="ＭＳ Ｐゴシック" charset="0"/>
                        </a:rPr>
                        <a:t>$33,000</a:t>
                      </a:r>
                      <a:endParaRPr kumimoji="1" lang="en-US" sz="2000" b="0" i="0" u="none" strike="noStrike" cap="none" normalizeH="0" baseline="0" dirty="0">
                        <a:ln>
                          <a:noFill/>
                        </a:ln>
                        <a:solidFill>
                          <a:schemeClr val="tx2"/>
                        </a:solidFill>
                        <a:effectLst/>
                        <a:latin typeface="Arial" charset="0"/>
                        <a:ea typeface="ＭＳ Ｐゴシック"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endParaRPr kumimoji="1" lang="en-US" sz="2000" b="0" i="0" u="none" strike="noStrike" cap="none" normalizeH="0" baseline="0" dirty="0">
                        <a:ln>
                          <a:noFill/>
                        </a:ln>
                        <a:solidFill>
                          <a:schemeClr val="tx2"/>
                        </a:solidFill>
                        <a:effectLst/>
                        <a:latin typeface="Arial" charset="0"/>
                        <a:ea typeface="ＭＳ Ｐゴシック"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endParaRPr kumimoji="1" lang="en-US" sz="2000" b="0" i="0" u="none" strike="noStrike" cap="none" normalizeH="0" baseline="0" dirty="0">
                        <a:ln>
                          <a:noFill/>
                        </a:ln>
                        <a:solidFill>
                          <a:schemeClr val="tx2"/>
                        </a:solidFill>
                        <a:effectLst/>
                        <a:latin typeface="Arial" charset="0"/>
                        <a:ea typeface="ＭＳ Ｐゴシック" charset="0"/>
                      </a:endParaRPr>
                    </a:p>
                  </a:txBody>
                  <a:tcPr horzOverflow="overflow">
                    <a:lnL w="12700" cap="flat" cmpd="sng" algn="ctr">
                      <a:solidFill>
                        <a:srgbClr val="000000"/>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73125">
                <a:tc>
                  <a:txBody>
                    <a:bodyPr/>
                    <a:lstStyle/>
                    <a:p>
                      <a:pPr marL="0" marR="0" lvl="0" indent="0" algn="l" defTabSz="914400" rtl="0" eaLnBrk="0" fontAlgn="base" latinLnBrk="0" hangingPunct="0">
                        <a:lnSpc>
                          <a:spcPct val="100000"/>
                        </a:lnSpc>
                        <a:spcBef>
                          <a:spcPct val="20000"/>
                        </a:spcBef>
                        <a:spcAft>
                          <a:spcPct val="0"/>
                        </a:spcAft>
                        <a:buClr>
                          <a:schemeClr val="tx1"/>
                        </a:buClr>
                        <a:buSzPct val="90000"/>
                        <a:buFontTx/>
                        <a:buNone/>
                        <a:tabLst/>
                      </a:pPr>
                      <a:r>
                        <a:rPr kumimoji="1" lang="en-US" sz="1800" b="0" i="0" u="none" strike="noStrike" cap="none" normalizeH="0" baseline="0" dirty="0" smtClean="0">
                          <a:ln>
                            <a:noFill/>
                          </a:ln>
                          <a:solidFill>
                            <a:schemeClr val="tx2"/>
                          </a:solidFill>
                          <a:effectLst/>
                          <a:latin typeface="Arial" charset="0"/>
                          <a:ea typeface="ＭＳ Ｐゴシック" charset="0"/>
                        </a:rPr>
                        <a:t>DEPRECIATION</a:t>
                      </a:r>
                      <a:endParaRPr kumimoji="1" lang="en-US" sz="1800" b="0" i="0" u="none" strike="noStrike" cap="none" normalizeH="0" baseline="0" dirty="0">
                        <a:ln>
                          <a:noFill/>
                        </a:ln>
                        <a:solidFill>
                          <a:schemeClr val="tx2"/>
                        </a:solidFill>
                        <a:effectLst/>
                        <a:latin typeface="Arial" charset="0"/>
                        <a:ea typeface="ＭＳ Ｐゴシック" charset="0"/>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smtClean="0">
                          <a:ln>
                            <a:noFill/>
                          </a:ln>
                          <a:solidFill>
                            <a:schemeClr val="tx2"/>
                          </a:solidFill>
                          <a:effectLst/>
                          <a:latin typeface="Arial" charset="0"/>
                          <a:ea typeface="ＭＳ Ｐゴシック" charset="0"/>
                        </a:rPr>
                        <a:t>0</a:t>
                      </a:r>
                      <a:endParaRPr kumimoji="1" lang="en-US" sz="2000" b="0" i="0" u="none" strike="noStrike" cap="none" normalizeH="0" baseline="0" dirty="0">
                        <a:ln>
                          <a:noFill/>
                        </a:ln>
                        <a:solidFill>
                          <a:schemeClr val="tx2"/>
                        </a:solidFill>
                        <a:effectLst/>
                        <a:latin typeface="Arial" charset="0"/>
                        <a:ea typeface="ＭＳ Ｐゴシック"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smtClean="0">
                          <a:ln>
                            <a:noFill/>
                          </a:ln>
                          <a:solidFill>
                            <a:schemeClr val="tx2"/>
                          </a:solidFill>
                          <a:effectLst/>
                          <a:latin typeface="Arial" charset="0"/>
                          <a:ea typeface="ＭＳ Ｐゴシック" charset="0"/>
                        </a:rPr>
                        <a:t>$30,000</a:t>
                      </a:r>
                      <a:endParaRPr kumimoji="1" lang="en-US" sz="2000" b="0" i="0" u="none" strike="noStrike" cap="none" normalizeH="0" baseline="0" dirty="0">
                        <a:ln>
                          <a:noFill/>
                        </a:ln>
                        <a:solidFill>
                          <a:schemeClr val="tx2"/>
                        </a:solidFill>
                        <a:effectLst/>
                        <a:latin typeface="Arial" charset="0"/>
                        <a:ea typeface="ＭＳ Ｐゴシック"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endParaRPr kumimoji="1" lang="en-US" sz="2000" b="0" i="0" u="none" strike="noStrike" cap="none" normalizeH="0" baseline="0">
                        <a:ln>
                          <a:noFill/>
                        </a:ln>
                        <a:solidFill>
                          <a:schemeClr val="tx2"/>
                        </a:solidFill>
                        <a:effectLst/>
                        <a:latin typeface="Arial" charset="0"/>
                        <a:ea typeface="ＭＳ Ｐゴシック"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endParaRPr kumimoji="1" lang="en-US" sz="2000" b="0" i="0" u="none" strike="noStrike" cap="none" normalizeH="0" baseline="0" dirty="0">
                        <a:ln>
                          <a:noFill/>
                        </a:ln>
                        <a:solidFill>
                          <a:schemeClr val="tx2"/>
                        </a:solidFill>
                        <a:effectLst/>
                        <a:latin typeface="Arial" charset="0"/>
                        <a:ea typeface="ＭＳ Ｐゴシック" charset="0"/>
                      </a:endParaRPr>
                    </a:p>
                  </a:txBody>
                  <a:tcP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76300">
                <a:tc>
                  <a:txBody>
                    <a:bodyPr/>
                    <a:lstStyle/>
                    <a:p>
                      <a:pPr marL="0" marR="0" lvl="0" indent="0" algn="l" defTabSz="914400" rtl="0" eaLnBrk="0" fontAlgn="base" latinLnBrk="0" hangingPunct="0">
                        <a:lnSpc>
                          <a:spcPct val="100000"/>
                        </a:lnSpc>
                        <a:spcBef>
                          <a:spcPct val="20000"/>
                        </a:spcBef>
                        <a:spcAft>
                          <a:spcPct val="0"/>
                        </a:spcAft>
                        <a:buClr>
                          <a:schemeClr val="tx1"/>
                        </a:buClr>
                        <a:buSzPct val="90000"/>
                        <a:buFontTx/>
                        <a:buNone/>
                        <a:tabLst/>
                      </a:pPr>
                      <a:r>
                        <a:rPr kumimoji="1" lang="en-US" sz="1800" b="0" i="0" u="none" strike="noStrike" cap="none" normalizeH="0" baseline="0" dirty="0" smtClean="0">
                          <a:ln>
                            <a:noFill/>
                          </a:ln>
                          <a:solidFill>
                            <a:schemeClr val="tx2"/>
                          </a:solidFill>
                          <a:effectLst/>
                          <a:latin typeface="Arial" charset="0"/>
                          <a:ea typeface="ＭＳ Ｐゴシック" charset="0"/>
                        </a:rPr>
                        <a:t>TAXES</a:t>
                      </a:r>
                      <a:endParaRPr kumimoji="1" lang="en-US" sz="1800" b="0" i="0" u="none" strike="noStrike" cap="none" normalizeH="0" baseline="0" dirty="0">
                        <a:ln>
                          <a:noFill/>
                        </a:ln>
                        <a:solidFill>
                          <a:schemeClr val="tx2"/>
                        </a:solidFill>
                        <a:effectLst/>
                        <a:latin typeface="Arial" charset="0"/>
                        <a:ea typeface="ＭＳ Ｐゴシック" charset="0"/>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smtClean="0">
                          <a:ln>
                            <a:noFill/>
                          </a:ln>
                          <a:solidFill>
                            <a:schemeClr val="tx2"/>
                          </a:solidFill>
                          <a:effectLst/>
                          <a:latin typeface="Arial" charset="0"/>
                          <a:ea typeface="ＭＳ Ｐゴシック" charset="0"/>
                        </a:rPr>
                        <a:t>0</a:t>
                      </a:r>
                      <a:endParaRPr kumimoji="1" lang="en-US" sz="2000" b="0" i="0" u="none" strike="noStrike" cap="none" normalizeH="0" baseline="0" dirty="0">
                        <a:ln>
                          <a:noFill/>
                        </a:ln>
                        <a:solidFill>
                          <a:schemeClr val="tx2"/>
                        </a:solidFill>
                        <a:effectLst/>
                        <a:latin typeface="Arial" charset="0"/>
                        <a:ea typeface="ＭＳ Ｐゴシック"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sng" strike="noStrike" cap="none" normalizeH="0" baseline="0" dirty="0" smtClean="0">
                          <a:ln>
                            <a:noFill/>
                          </a:ln>
                          <a:solidFill>
                            <a:schemeClr val="tx2"/>
                          </a:solidFill>
                          <a:effectLst/>
                          <a:latin typeface="Arial" charset="0"/>
                          <a:ea typeface="ＭＳ Ｐゴシック" charset="0"/>
                        </a:rPr>
                        <a:t>($11,000)  </a:t>
                      </a:r>
                      <a:endParaRPr kumimoji="1" lang="en-US" sz="2000" b="0" i="0" u="sng" strike="noStrike" cap="none" normalizeH="0" baseline="0" dirty="0">
                        <a:ln>
                          <a:noFill/>
                        </a:ln>
                        <a:solidFill>
                          <a:schemeClr val="tx2"/>
                        </a:solidFill>
                        <a:effectLst/>
                        <a:latin typeface="Arial" charset="0"/>
                        <a:ea typeface="ＭＳ Ｐゴシック"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endParaRPr kumimoji="1" lang="en-US" sz="2000" b="0" i="0" u="sng" strike="noStrike" cap="none" normalizeH="0" baseline="0">
                        <a:ln>
                          <a:noFill/>
                        </a:ln>
                        <a:solidFill>
                          <a:schemeClr val="tx2"/>
                        </a:solidFill>
                        <a:effectLst/>
                        <a:latin typeface="Arial" charset="0"/>
                        <a:ea typeface="ＭＳ Ｐゴシック"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endParaRPr kumimoji="1" lang="en-US" sz="2000" b="0" i="0" u="sng" strike="noStrike" cap="none" normalizeH="0" baseline="0">
                        <a:ln>
                          <a:noFill/>
                        </a:ln>
                        <a:solidFill>
                          <a:schemeClr val="tx2"/>
                        </a:solidFill>
                        <a:effectLst/>
                        <a:latin typeface="Arial" charset="0"/>
                        <a:ea typeface="ＭＳ Ｐゴシック" charset="0"/>
                      </a:endParaRPr>
                    </a:p>
                  </a:txBody>
                  <a:tcP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06438">
                <a:tc>
                  <a:txBody>
                    <a:bodyPr/>
                    <a:lstStyle/>
                    <a:p>
                      <a:pPr marL="0" marR="0" lvl="0" indent="0" algn="l" defTabSz="914400" rtl="0" eaLnBrk="0" fontAlgn="base" latinLnBrk="0" hangingPunct="0">
                        <a:lnSpc>
                          <a:spcPct val="100000"/>
                        </a:lnSpc>
                        <a:spcBef>
                          <a:spcPct val="20000"/>
                        </a:spcBef>
                        <a:spcAft>
                          <a:spcPct val="0"/>
                        </a:spcAft>
                        <a:buClr>
                          <a:schemeClr val="tx1"/>
                        </a:buClr>
                        <a:buSzPct val="90000"/>
                        <a:buFontTx/>
                        <a:buNone/>
                        <a:tabLst/>
                      </a:pPr>
                      <a:r>
                        <a:rPr kumimoji="1" lang="en-US" sz="1800" b="0" i="0" u="none" strike="noStrike" cap="none" normalizeH="0" baseline="0" dirty="0" smtClean="0">
                          <a:ln>
                            <a:noFill/>
                          </a:ln>
                          <a:solidFill>
                            <a:schemeClr val="tx2"/>
                          </a:solidFill>
                          <a:effectLst/>
                          <a:latin typeface="Arial" charset="0"/>
                          <a:ea typeface="ＭＳ Ｐゴシック" charset="0"/>
                        </a:rPr>
                        <a:t>OCF</a:t>
                      </a:r>
                      <a:endParaRPr kumimoji="1" lang="en-US" sz="1800" b="0" i="0" u="none" strike="noStrike" cap="none" normalizeH="0" baseline="0" dirty="0">
                        <a:ln>
                          <a:noFill/>
                        </a:ln>
                        <a:solidFill>
                          <a:schemeClr val="tx2"/>
                        </a:solidFill>
                        <a:effectLst/>
                        <a:latin typeface="Arial" charset="0"/>
                        <a:ea typeface="ＭＳ Ｐゴシック" charset="0"/>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smtClean="0">
                          <a:ln>
                            <a:noFill/>
                          </a:ln>
                          <a:solidFill>
                            <a:schemeClr val="tx2"/>
                          </a:solidFill>
                          <a:effectLst/>
                          <a:latin typeface="Arial" charset="0"/>
                          <a:ea typeface="ＭＳ Ｐゴシック" charset="0"/>
                        </a:rPr>
                        <a:t>0</a:t>
                      </a:r>
                      <a:endParaRPr kumimoji="1" lang="en-US" sz="2000" b="0" i="0" u="none" strike="noStrike" cap="none" normalizeH="0" baseline="0" dirty="0">
                        <a:ln>
                          <a:noFill/>
                        </a:ln>
                        <a:solidFill>
                          <a:schemeClr val="tx2"/>
                        </a:solidFill>
                        <a:effectLst/>
                        <a:latin typeface="Arial" charset="0"/>
                        <a:ea typeface="ＭＳ Ｐゴシック"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a:ln>
                            <a:noFill/>
                          </a:ln>
                          <a:solidFill>
                            <a:schemeClr val="tx2"/>
                          </a:solidFill>
                          <a:effectLst/>
                          <a:latin typeface="Arial" charset="0"/>
                          <a:ea typeface="ＭＳ Ｐゴシック" charset="0"/>
                        </a:rPr>
                        <a:t>$</a:t>
                      </a:r>
                      <a:r>
                        <a:rPr kumimoji="1" lang="en-US" sz="2000" b="0" i="0" u="none" strike="noStrike" cap="none" normalizeH="0" baseline="0" dirty="0" smtClean="0">
                          <a:ln>
                            <a:noFill/>
                          </a:ln>
                          <a:solidFill>
                            <a:schemeClr val="tx2"/>
                          </a:solidFill>
                          <a:effectLst/>
                          <a:latin typeface="Arial" charset="0"/>
                          <a:ea typeface="ＭＳ Ｐゴシック" charset="0"/>
                        </a:rPr>
                        <a:t>51,7800</a:t>
                      </a:r>
                      <a:endParaRPr kumimoji="1" lang="en-US" sz="2000" b="0" i="0" u="none" strike="noStrike" cap="none" normalizeH="0" baseline="0" dirty="0">
                        <a:ln>
                          <a:noFill/>
                        </a:ln>
                        <a:solidFill>
                          <a:schemeClr val="tx2"/>
                        </a:solidFill>
                        <a:effectLst/>
                        <a:latin typeface="Arial" charset="0"/>
                        <a:ea typeface="ＭＳ Ｐゴシック"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endParaRPr kumimoji="1" lang="en-US" sz="2000" b="0" i="0" u="none" strike="noStrike" cap="none" normalizeH="0" baseline="0" dirty="0">
                        <a:ln>
                          <a:noFill/>
                        </a:ln>
                        <a:solidFill>
                          <a:schemeClr val="tx2"/>
                        </a:solidFill>
                        <a:effectLst/>
                        <a:latin typeface="Arial" charset="0"/>
                        <a:ea typeface="ＭＳ Ｐゴシック"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endParaRPr kumimoji="1" lang="en-US" sz="2000" b="0" i="0" u="none" strike="noStrike" cap="none" normalizeH="0" baseline="0" dirty="0">
                        <a:ln>
                          <a:noFill/>
                        </a:ln>
                        <a:solidFill>
                          <a:schemeClr val="tx2"/>
                        </a:solidFill>
                        <a:effectLst/>
                        <a:latin typeface="Arial" charset="0"/>
                        <a:ea typeface="ＭＳ Ｐゴシック" charset="0"/>
                      </a:endParaRPr>
                    </a:p>
                  </a:txBody>
                  <a:tcP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4019636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a:cs typeface="Times"/>
              </a:rPr>
              <a:t>Table 10.5 Projected Total Cash Flows</a:t>
            </a:r>
            <a:endParaRPr lang="en-US" dirty="0">
              <a:latin typeface="Times"/>
              <a:cs typeface="Times"/>
            </a:endParaRPr>
          </a:p>
        </p:txBody>
      </p:sp>
      <p:graphicFrame>
        <p:nvGraphicFramePr>
          <p:cNvPr id="4" name="Group 151"/>
          <p:cNvGraphicFramePr>
            <a:graphicFrameLocks/>
          </p:cNvGraphicFramePr>
          <p:nvPr>
            <p:extLst>
              <p:ext uri="{D42A27DB-BD31-4B8C-83A1-F6EECF244321}">
                <p14:modId xmlns:p14="http://schemas.microsoft.com/office/powerpoint/2010/main" val="1811881212"/>
              </p:ext>
            </p:extLst>
          </p:nvPr>
        </p:nvGraphicFramePr>
        <p:xfrm>
          <a:off x="662477" y="1636530"/>
          <a:ext cx="7467600" cy="4222751"/>
        </p:xfrm>
        <a:graphic>
          <a:graphicData uri="http://schemas.openxmlformats.org/drawingml/2006/table">
            <a:tbl>
              <a:tblPr/>
              <a:tblGrid>
                <a:gridCol w="1493838"/>
                <a:gridCol w="1493837"/>
                <a:gridCol w="1492250"/>
                <a:gridCol w="1493838"/>
                <a:gridCol w="1493837"/>
              </a:tblGrid>
              <a:tr h="495300">
                <a:tc>
                  <a:txBody>
                    <a:bodyPr/>
                    <a:lstStyle/>
                    <a:p>
                      <a:pPr marL="0" marR="0" lvl="0" indent="0" algn="l" defTabSz="914400" rtl="0" eaLnBrk="0" fontAlgn="base" latinLnBrk="0" hangingPunct="0">
                        <a:lnSpc>
                          <a:spcPct val="100000"/>
                        </a:lnSpc>
                        <a:spcBef>
                          <a:spcPct val="20000"/>
                        </a:spcBef>
                        <a:spcAft>
                          <a:spcPct val="0"/>
                        </a:spcAft>
                        <a:buClr>
                          <a:schemeClr val="tx1"/>
                        </a:buClr>
                        <a:buSzPct val="90000"/>
                        <a:buFontTx/>
                        <a:buNone/>
                        <a:tabLst/>
                      </a:pPr>
                      <a:endParaRPr kumimoji="1" lang="en-US" sz="2000" b="0" i="0" u="none" strike="noStrike" cap="none" normalizeH="0" baseline="0" dirty="0">
                        <a:ln>
                          <a:noFill/>
                        </a:ln>
                        <a:solidFill>
                          <a:schemeClr val="tx2"/>
                        </a:solidFill>
                        <a:effectLst/>
                        <a:latin typeface="Arial" charset="0"/>
                        <a:ea typeface="ＭＳ Ｐゴシック" charset="0"/>
                      </a:endParaRPr>
                    </a:p>
                  </a:txBody>
                  <a:tcPr horzOverflow="overflow">
                    <a:lnL cap="flat">
                      <a:noFill/>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c gridSpan="4">
                  <a:txBody>
                    <a:bodyPr/>
                    <a:lstStyle/>
                    <a:p>
                      <a:pPr marL="0" marR="0" lvl="0" indent="0" algn="ct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a:ln>
                            <a:noFill/>
                          </a:ln>
                          <a:solidFill>
                            <a:schemeClr val="tx2"/>
                          </a:solidFill>
                          <a:effectLst/>
                          <a:latin typeface="Arial" charset="0"/>
                          <a:ea typeface="ＭＳ Ｐゴシック" charset="0"/>
                        </a:rPr>
                        <a:t>Year</a:t>
                      </a:r>
                    </a:p>
                  </a:txBody>
                  <a:tcPr horzOverflow="overflow">
                    <a:lnL w="12700" cap="flat" cmpd="sng" algn="ctr">
                      <a:solidFill>
                        <a:srgbClr val="000000"/>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704850">
                <a:tc>
                  <a:txBody>
                    <a:bodyPr/>
                    <a:lstStyle/>
                    <a:p>
                      <a:pPr marL="0" marR="0" lvl="0" indent="0" algn="l" defTabSz="914400" rtl="0" eaLnBrk="0" fontAlgn="base" latinLnBrk="0" hangingPunct="0">
                        <a:lnSpc>
                          <a:spcPct val="100000"/>
                        </a:lnSpc>
                        <a:spcBef>
                          <a:spcPct val="20000"/>
                        </a:spcBef>
                        <a:spcAft>
                          <a:spcPct val="0"/>
                        </a:spcAft>
                        <a:buClr>
                          <a:schemeClr val="tx1"/>
                        </a:buClr>
                        <a:buSzPct val="90000"/>
                        <a:buFontTx/>
                        <a:buNone/>
                        <a:tabLst/>
                      </a:pPr>
                      <a:endParaRPr kumimoji="1" lang="en-US" sz="2000" b="0" i="0" u="none" strike="noStrike" cap="none" normalizeH="0" baseline="0" dirty="0">
                        <a:ln>
                          <a:noFill/>
                        </a:ln>
                        <a:solidFill>
                          <a:schemeClr val="tx2"/>
                        </a:solidFill>
                        <a:effectLst/>
                        <a:latin typeface="Arial" charset="0"/>
                        <a:ea typeface="ＭＳ Ｐゴシック" charset="0"/>
                      </a:endParaRPr>
                    </a:p>
                  </a:txBody>
                  <a:tcPr horzOverflow="overflow">
                    <a:lnL cap="flat">
                      <a:noFill/>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a:ln>
                            <a:noFill/>
                          </a:ln>
                          <a:solidFill>
                            <a:schemeClr val="tx2"/>
                          </a:solidFill>
                          <a:effectLst/>
                          <a:latin typeface="Arial" charset="0"/>
                          <a:ea typeface="ＭＳ Ｐゴシック" charset="0"/>
                        </a:rPr>
                        <a:t>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a:ln>
                            <a:noFill/>
                          </a:ln>
                          <a:solidFill>
                            <a:schemeClr val="tx2"/>
                          </a:solidFill>
                          <a:effectLst/>
                          <a:latin typeface="Arial" charset="0"/>
                          <a:ea typeface="ＭＳ Ｐゴシック" charset="0"/>
                        </a:rPr>
                        <a:t>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a:ln>
                            <a:noFill/>
                          </a:ln>
                          <a:solidFill>
                            <a:schemeClr val="tx2"/>
                          </a:solidFill>
                          <a:effectLst/>
                          <a:latin typeface="Arial" charset="0"/>
                          <a:ea typeface="ＭＳ Ｐゴシック" charset="0"/>
                        </a:rPr>
                        <a:t>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a:ln>
                            <a:noFill/>
                          </a:ln>
                          <a:solidFill>
                            <a:schemeClr val="tx2"/>
                          </a:solidFill>
                          <a:effectLst/>
                          <a:latin typeface="Arial" charset="0"/>
                          <a:ea typeface="ＭＳ Ｐゴシック" charset="0"/>
                        </a:rPr>
                        <a:t>3</a:t>
                      </a:r>
                    </a:p>
                  </a:txBody>
                  <a:tcPr horzOverflow="overflow">
                    <a:lnL w="12700" cap="flat" cmpd="sng" algn="ctr">
                      <a:solidFill>
                        <a:srgbClr val="000000"/>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6738">
                <a:tc>
                  <a:txBody>
                    <a:bodyPr/>
                    <a:lstStyle/>
                    <a:p>
                      <a:pPr marL="0" marR="0" lvl="0" indent="0" algn="l"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a:ln>
                            <a:noFill/>
                          </a:ln>
                          <a:solidFill>
                            <a:schemeClr val="tx2"/>
                          </a:solidFill>
                          <a:effectLst/>
                          <a:latin typeface="Arial" charset="0"/>
                          <a:ea typeface="ＭＳ Ｐゴシック" charset="0"/>
                        </a:rPr>
                        <a:t>OCF</a:t>
                      </a: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endParaRPr kumimoji="1" lang="en-US" sz="2000" b="0" i="0" u="none" strike="noStrike" cap="none" normalizeH="0" baseline="0">
                        <a:ln>
                          <a:noFill/>
                        </a:ln>
                        <a:solidFill>
                          <a:schemeClr val="tx2"/>
                        </a:solidFill>
                        <a:effectLst/>
                        <a:latin typeface="Arial" charset="0"/>
                        <a:ea typeface="ＭＳ Ｐゴシック"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a:ln>
                            <a:noFill/>
                          </a:ln>
                          <a:solidFill>
                            <a:schemeClr val="tx2"/>
                          </a:solidFill>
                          <a:effectLst/>
                          <a:latin typeface="Arial" charset="0"/>
                          <a:ea typeface="ＭＳ Ｐゴシック" charset="0"/>
                        </a:rPr>
                        <a:t>$</a:t>
                      </a:r>
                      <a:r>
                        <a:rPr kumimoji="1" lang="en-US" sz="2000" b="0" i="0" u="none" strike="noStrike" cap="none" normalizeH="0" baseline="0" dirty="0" smtClean="0">
                          <a:ln>
                            <a:noFill/>
                          </a:ln>
                          <a:solidFill>
                            <a:schemeClr val="tx2"/>
                          </a:solidFill>
                          <a:effectLst/>
                          <a:latin typeface="Arial" charset="0"/>
                          <a:ea typeface="ＭＳ Ｐゴシック" charset="0"/>
                        </a:rPr>
                        <a:t>51,780</a:t>
                      </a:r>
                      <a:endParaRPr kumimoji="1" lang="en-US" sz="2000" b="0" i="0" u="none" strike="noStrike" cap="none" normalizeH="0" baseline="0" dirty="0">
                        <a:ln>
                          <a:noFill/>
                        </a:ln>
                        <a:solidFill>
                          <a:schemeClr val="tx2"/>
                        </a:solidFill>
                        <a:effectLst/>
                        <a:latin typeface="Arial" charset="0"/>
                        <a:ea typeface="ＭＳ Ｐゴシック"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smtClean="0">
                          <a:ln>
                            <a:noFill/>
                          </a:ln>
                          <a:solidFill>
                            <a:schemeClr val="tx2"/>
                          </a:solidFill>
                          <a:effectLst/>
                          <a:latin typeface="Arial" charset="0"/>
                          <a:ea typeface="ＭＳ Ｐゴシック" charset="0"/>
                        </a:rPr>
                        <a:t>$51,780</a:t>
                      </a:r>
                      <a:endParaRPr kumimoji="1" lang="en-US" sz="2000" b="0" i="0" u="none" strike="noStrike" cap="none" normalizeH="0" baseline="0" dirty="0">
                        <a:ln>
                          <a:noFill/>
                        </a:ln>
                        <a:solidFill>
                          <a:schemeClr val="tx2"/>
                        </a:solidFill>
                        <a:effectLst/>
                        <a:latin typeface="Arial" charset="0"/>
                        <a:ea typeface="ＭＳ Ｐゴシック"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smtClean="0">
                          <a:ln>
                            <a:noFill/>
                          </a:ln>
                          <a:solidFill>
                            <a:schemeClr val="tx2"/>
                          </a:solidFill>
                          <a:effectLst/>
                          <a:latin typeface="Arial" charset="0"/>
                          <a:ea typeface="ＭＳ Ｐゴシック" charset="0"/>
                        </a:rPr>
                        <a:t>$51,780</a:t>
                      </a:r>
                      <a:endParaRPr kumimoji="1" lang="en-US" sz="2000" b="0" i="0" u="none" strike="noStrike" cap="none" normalizeH="0" baseline="0" dirty="0">
                        <a:ln>
                          <a:noFill/>
                        </a:ln>
                        <a:solidFill>
                          <a:schemeClr val="tx2"/>
                        </a:solidFill>
                        <a:effectLst/>
                        <a:latin typeface="Arial" charset="0"/>
                        <a:ea typeface="ＭＳ Ｐゴシック" charset="0"/>
                      </a:endParaRPr>
                    </a:p>
                  </a:txBody>
                  <a:tcPr horzOverflow="overflow">
                    <a:lnL w="12700" cap="flat" cmpd="sng" algn="ctr">
                      <a:solidFill>
                        <a:srgbClr val="000000"/>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73125">
                <a:tc>
                  <a:txBody>
                    <a:bodyPr/>
                    <a:lstStyle/>
                    <a:p>
                      <a:pPr marL="0" marR="0" lvl="0" indent="0" algn="l"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a:ln>
                            <a:noFill/>
                          </a:ln>
                          <a:solidFill>
                            <a:schemeClr val="tx2"/>
                          </a:solidFill>
                          <a:effectLst/>
                          <a:latin typeface="Arial" charset="0"/>
                          <a:ea typeface="ＭＳ Ｐゴシック" charset="0"/>
                        </a:rPr>
                        <a:t>Change in NWC</a:t>
                      </a: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a:ln>
                            <a:noFill/>
                          </a:ln>
                          <a:solidFill>
                            <a:schemeClr val="tx2"/>
                          </a:solidFill>
                          <a:effectLst/>
                          <a:latin typeface="Arial" charset="0"/>
                          <a:ea typeface="ＭＳ Ｐゴシック" charset="0"/>
                        </a:rPr>
                        <a:t>-$20,000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endParaRPr kumimoji="1" lang="en-US" sz="2000" b="0" i="0" u="none" strike="noStrike" cap="none" normalizeH="0" baseline="0">
                        <a:ln>
                          <a:noFill/>
                        </a:ln>
                        <a:solidFill>
                          <a:schemeClr val="tx2"/>
                        </a:solidFill>
                        <a:effectLst/>
                        <a:latin typeface="Arial" charset="0"/>
                        <a:ea typeface="ＭＳ Ｐゴシック"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endParaRPr kumimoji="1" lang="en-US" sz="2000" b="0" i="0" u="none" strike="noStrike" cap="none" normalizeH="0" baseline="0">
                        <a:ln>
                          <a:noFill/>
                        </a:ln>
                        <a:solidFill>
                          <a:schemeClr val="tx2"/>
                        </a:solidFill>
                        <a:effectLst/>
                        <a:latin typeface="Arial" charset="0"/>
                        <a:ea typeface="ＭＳ Ｐゴシック"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a:ln>
                            <a:noFill/>
                          </a:ln>
                          <a:solidFill>
                            <a:schemeClr val="tx2"/>
                          </a:solidFill>
                          <a:effectLst/>
                          <a:latin typeface="Arial" charset="0"/>
                          <a:ea typeface="ＭＳ Ｐゴシック" charset="0"/>
                        </a:rPr>
                        <a:t>20,000</a:t>
                      </a:r>
                    </a:p>
                  </a:txBody>
                  <a:tcP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76300">
                <a:tc>
                  <a:txBody>
                    <a:bodyPr/>
                    <a:lstStyle/>
                    <a:p>
                      <a:pPr marL="0" marR="0" lvl="0" indent="0" algn="l"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a:ln>
                            <a:noFill/>
                          </a:ln>
                          <a:solidFill>
                            <a:schemeClr val="tx2"/>
                          </a:solidFill>
                          <a:effectLst/>
                          <a:latin typeface="Arial" charset="0"/>
                          <a:ea typeface="ＭＳ Ｐゴシック" charset="0"/>
                        </a:rPr>
                        <a:t>Capital Spending</a:t>
                      </a: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a:ln>
                            <a:noFill/>
                          </a:ln>
                          <a:solidFill>
                            <a:schemeClr val="tx2"/>
                          </a:solidFill>
                          <a:effectLst/>
                          <a:latin typeface="Arial" charset="0"/>
                          <a:ea typeface="ＭＳ Ｐゴシック" charset="0"/>
                        </a:rPr>
                        <a:t>-$90,000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sng" strike="noStrike" cap="none" normalizeH="0" baseline="0">
                          <a:ln>
                            <a:noFill/>
                          </a:ln>
                          <a:solidFill>
                            <a:schemeClr val="tx2"/>
                          </a:solidFill>
                          <a:effectLst/>
                          <a:latin typeface="Arial" charset="0"/>
                          <a:ea typeface="ＭＳ Ｐゴシック"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endParaRPr kumimoji="1" lang="en-US" sz="2000" b="0" i="0" u="sng" strike="noStrike" cap="none" normalizeH="0" baseline="0">
                        <a:ln>
                          <a:noFill/>
                        </a:ln>
                        <a:solidFill>
                          <a:schemeClr val="tx2"/>
                        </a:solidFill>
                        <a:effectLst/>
                        <a:latin typeface="Arial" charset="0"/>
                        <a:ea typeface="ＭＳ Ｐゴシック"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endParaRPr kumimoji="1" lang="en-US" sz="2000" b="0" i="0" u="sng" strike="noStrike" cap="none" normalizeH="0" baseline="0">
                        <a:ln>
                          <a:noFill/>
                        </a:ln>
                        <a:solidFill>
                          <a:schemeClr val="tx2"/>
                        </a:solidFill>
                        <a:effectLst/>
                        <a:latin typeface="Arial" charset="0"/>
                        <a:ea typeface="ＭＳ Ｐゴシック" charset="0"/>
                      </a:endParaRPr>
                    </a:p>
                  </a:txBody>
                  <a:tcP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06438">
                <a:tc>
                  <a:txBody>
                    <a:bodyPr/>
                    <a:lstStyle/>
                    <a:p>
                      <a:pPr marL="0" marR="0" lvl="0" indent="0" algn="l"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a:ln>
                            <a:noFill/>
                          </a:ln>
                          <a:solidFill>
                            <a:schemeClr val="tx2"/>
                          </a:solidFill>
                          <a:effectLst/>
                          <a:latin typeface="Arial" charset="0"/>
                          <a:ea typeface="ＭＳ Ｐゴシック" charset="0"/>
                        </a:rPr>
                        <a:t>CFFA</a:t>
                      </a: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a:ln>
                            <a:noFill/>
                          </a:ln>
                          <a:solidFill>
                            <a:schemeClr val="tx2"/>
                          </a:solidFill>
                          <a:effectLst/>
                          <a:latin typeface="Arial" charset="0"/>
                          <a:ea typeface="ＭＳ Ｐゴシック" charset="0"/>
                        </a:rPr>
                        <a:t>-$110,00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smtClean="0">
                          <a:ln>
                            <a:noFill/>
                          </a:ln>
                          <a:solidFill>
                            <a:schemeClr val="tx2"/>
                          </a:solidFill>
                          <a:effectLst/>
                          <a:latin typeface="Arial" charset="0"/>
                          <a:ea typeface="ＭＳ Ｐゴシック" charset="0"/>
                        </a:rPr>
                        <a:t>$51,780</a:t>
                      </a:r>
                      <a:endParaRPr kumimoji="1" lang="en-US" sz="2000" b="0" i="0" u="none" strike="noStrike" cap="none" normalizeH="0" baseline="0" dirty="0">
                        <a:ln>
                          <a:noFill/>
                        </a:ln>
                        <a:solidFill>
                          <a:schemeClr val="tx2"/>
                        </a:solidFill>
                        <a:effectLst/>
                        <a:latin typeface="Arial" charset="0"/>
                        <a:ea typeface="ＭＳ Ｐゴシック"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smtClean="0">
                          <a:ln>
                            <a:noFill/>
                          </a:ln>
                          <a:solidFill>
                            <a:schemeClr val="tx2"/>
                          </a:solidFill>
                          <a:effectLst/>
                          <a:latin typeface="Arial" charset="0"/>
                          <a:ea typeface="ＭＳ Ｐゴシック" charset="0"/>
                        </a:rPr>
                        <a:t>$51,780</a:t>
                      </a:r>
                      <a:endParaRPr kumimoji="1" lang="en-US" sz="2000" b="0" i="0" u="none" strike="noStrike" cap="none" normalizeH="0" baseline="0" dirty="0">
                        <a:ln>
                          <a:noFill/>
                        </a:ln>
                        <a:solidFill>
                          <a:schemeClr val="tx2"/>
                        </a:solidFill>
                        <a:effectLst/>
                        <a:latin typeface="Arial" charset="0"/>
                        <a:ea typeface="ＭＳ Ｐゴシック"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tx1"/>
                        </a:buClr>
                        <a:buSzPct val="90000"/>
                        <a:buFontTx/>
                        <a:buNone/>
                        <a:tabLst/>
                      </a:pPr>
                      <a:r>
                        <a:rPr kumimoji="1" lang="en-US" sz="2000" b="0" i="0" u="none" strike="noStrike" cap="none" normalizeH="0" baseline="0" dirty="0">
                          <a:ln>
                            <a:noFill/>
                          </a:ln>
                          <a:solidFill>
                            <a:schemeClr val="tx2"/>
                          </a:solidFill>
                          <a:effectLst/>
                          <a:latin typeface="Arial" charset="0"/>
                          <a:ea typeface="ＭＳ Ｐゴシック" charset="0"/>
                        </a:rPr>
                        <a:t>$</a:t>
                      </a:r>
                      <a:r>
                        <a:rPr kumimoji="1" lang="en-US" sz="2000" b="0" i="0" u="none" strike="noStrike" cap="none" normalizeH="0" baseline="0" dirty="0" smtClean="0">
                          <a:ln>
                            <a:noFill/>
                          </a:ln>
                          <a:solidFill>
                            <a:schemeClr val="tx2"/>
                          </a:solidFill>
                          <a:effectLst/>
                          <a:latin typeface="Arial" charset="0"/>
                          <a:ea typeface="ＭＳ Ｐゴシック" charset="0"/>
                        </a:rPr>
                        <a:t>71,780</a:t>
                      </a:r>
                      <a:endParaRPr kumimoji="1" lang="en-US" sz="2000" b="0" i="0" u="none" strike="noStrike" cap="none" normalizeH="0" baseline="0" dirty="0">
                        <a:ln>
                          <a:noFill/>
                        </a:ln>
                        <a:solidFill>
                          <a:schemeClr val="tx2"/>
                        </a:solidFill>
                        <a:effectLst/>
                        <a:latin typeface="Arial" charset="0"/>
                        <a:ea typeface="ＭＳ Ｐゴシック" charset="0"/>
                      </a:endParaRPr>
                    </a:p>
                  </a:txBody>
                  <a:tcP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5218910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Making the Decision</a:t>
            </a:r>
            <a:endParaRPr lang="en-US" dirty="0">
              <a:latin typeface="Times"/>
              <a:cs typeface="Times"/>
            </a:endParaRPr>
          </a:p>
        </p:txBody>
      </p:sp>
      <p:sp>
        <p:nvSpPr>
          <p:cNvPr id="3" name="Content Placeholder 2"/>
          <p:cNvSpPr>
            <a:spLocks noGrp="1"/>
          </p:cNvSpPr>
          <p:nvPr>
            <p:ph idx="1"/>
          </p:nvPr>
        </p:nvSpPr>
        <p:spPr>
          <a:xfrm>
            <a:off x="457200" y="1600201"/>
            <a:ext cx="8229600" cy="4349110"/>
          </a:xfrm>
        </p:spPr>
        <p:txBody>
          <a:bodyPr>
            <a:normAutofit/>
          </a:bodyPr>
          <a:lstStyle/>
          <a:p>
            <a:pPr>
              <a:lnSpc>
                <a:spcPct val="90000"/>
              </a:lnSpc>
            </a:pPr>
            <a:r>
              <a:rPr lang="en-US" dirty="0" smtClean="0">
                <a:latin typeface="Times"/>
                <a:cs typeface="Times"/>
              </a:rPr>
              <a:t>Now that we have the cash flows, we can apply the techniques that we learned in Chapter 8</a:t>
            </a:r>
          </a:p>
          <a:p>
            <a:pPr>
              <a:lnSpc>
                <a:spcPct val="90000"/>
              </a:lnSpc>
            </a:pPr>
            <a:r>
              <a:rPr lang="en-US" dirty="0" smtClean="0">
                <a:latin typeface="Times"/>
                <a:cs typeface="Times"/>
              </a:rPr>
              <a:t>Enter the cash flows into the calculator and compute NPV and IRR</a:t>
            </a:r>
          </a:p>
          <a:p>
            <a:pPr lvl="1">
              <a:lnSpc>
                <a:spcPct val="90000"/>
              </a:lnSpc>
            </a:pPr>
            <a:r>
              <a:rPr lang="en-US" dirty="0" smtClean="0">
                <a:latin typeface="Times"/>
                <a:cs typeface="Times"/>
              </a:rPr>
              <a:t>CF</a:t>
            </a:r>
            <a:r>
              <a:rPr lang="en-US" baseline="-25000" dirty="0" smtClean="0">
                <a:latin typeface="Times"/>
                <a:cs typeface="Times"/>
              </a:rPr>
              <a:t>0</a:t>
            </a:r>
            <a:r>
              <a:rPr lang="en-US" dirty="0" smtClean="0">
                <a:latin typeface="Times"/>
                <a:cs typeface="Times"/>
              </a:rPr>
              <a:t> = -110,000; C01 = 51,780; F01 = 2; C02 = 71,7800</a:t>
            </a:r>
          </a:p>
          <a:p>
            <a:pPr lvl="1">
              <a:lnSpc>
                <a:spcPct val="90000"/>
              </a:lnSpc>
            </a:pPr>
            <a:r>
              <a:rPr lang="en-US" dirty="0" smtClean="0">
                <a:latin typeface="Times"/>
                <a:cs typeface="Times"/>
              </a:rPr>
              <a:t>NPV; I = 20; CPT NPV = $10,648</a:t>
            </a:r>
          </a:p>
          <a:p>
            <a:pPr lvl="1">
              <a:lnSpc>
                <a:spcPct val="90000"/>
              </a:lnSpc>
            </a:pPr>
            <a:r>
              <a:rPr lang="en-US" dirty="0" smtClean="0">
                <a:latin typeface="Times"/>
                <a:cs typeface="Times"/>
              </a:rPr>
              <a:t>CPT IRR = 25.8%</a:t>
            </a:r>
          </a:p>
          <a:p>
            <a:pPr>
              <a:lnSpc>
                <a:spcPct val="90000"/>
              </a:lnSpc>
            </a:pPr>
            <a:r>
              <a:rPr lang="en-US" b="1" i="1" dirty="0" smtClean="0">
                <a:latin typeface="Times"/>
                <a:cs typeface="Times"/>
              </a:rPr>
              <a:t>Do we accept or reject the project?</a:t>
            </a:r>
          </a:p>
          <a:p>
            <a:pPr>
              <a:lnSpc>
                <a:spcPct val="90000"/>
              </a:lnSpc>
            </a:pPr>
            <a:endParaRPr lang="en-US" dirty="0" smtClean="0">
              <a:latin typeface="Times"/>
              <a:cs typeface="Times"/>
            </a:endParaRPr>
          </a:p>
          <a:p>
            <a:endParaRPr lang="en-US" dirty="0">
              <a:latin typeface="Times"/>
              <a:cs typeface="Times"/>
            </a:endParaRPr>
          </a:p>
        </p:txBody>
      </p:sp>
      <p:graphicFrame>
        <p:nvGraphicFramePr>
          <p:cNvPr id="4" name="Object 4">
            <a:hlinkClick r:id="" action="ppaction://ole?verb=1"/>
          </p:cNvPr>
          <p:cNvGraphicFramePr>
            <a:graphicFrameLocks noChangeAspect="1"/>
          </p:cNvGraphicFramePr>
          <p:nvPr>
            <p:extLst>
              <p:ext uri="{D42A27DB-BD31-4B8C-83A1-F6EECF244321}">
                <p14:modId xmlns:p14="http://schemas.microsoft.com/office/powerpoint/2010/main" val="1642019105"/>
              </p:ext>
            </p:extLst>
          </p:nvPr>
        </p:nvGraphicFramePr>
        <p:xfrm>
          <a:off x="6858000" y="4862513"/>
          <a:ext cx="2286000" cy="1762125"/>
        </p:xfrm>
        <a:graphic>
          <a:graphicData uri="http://schemas.openxmlformats.org/presentationml/2006/ole">
            <mc:AlternateContent xmlns:mc="http://schemas.openxmlformats.org/markup-compatibility/2006">
              <mc:Choice xmlns:v="urn:schemas-microsoft-com:vml" Requires="v">
                <p:oleObj spid="_x0000_s4142" name="Worksheet" showAsIcon="1" r:id="rId3" imgW="635000" imgH="558800" progId="Excel.Sheet.8">
                  <p:embed/>
                </p:oleObj>
              </mc:Choice>
              <mc:Fallback>
                <p:oleObj name="Worksheet" showAsIcon="1" r:id="rId3" imgW="635000" imgH="558800" progId="Excel.Sheet.8">
                  <p:embed/>
                  <p:pic>
                    <p:nvPicPr>
                      <p:cNvPr id="0" name=""/>
                      <p:cNvPicPr>
                        <a:picLocks noChangeAspect="1" noChangeArrowheads="1"/>
                      </p:cNvPicPr>
                      <p:nvPr/>
                    </p:nvPicPr>
                    <p:blipFill>
                      <a:blip r:embed="rId4"/>
                      <a:srcRect/>
                      <a:stretch>
                        <a:fillRect/>
                      </a:stretch>
                    </p:blipFill>
                    <p:spPr bwMode="auto">
                      <a:xfrm>
                        <a:off x="6858000" y="4862513"/>
                        <a:ext cx="2286000" cy="17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Tree>
    <p:extLst>
      <p:ext uri="{BB962C8B-B14F-4D97-AF65-F5344CB8AC3E}">
        <p14:creationId xmlns:p14="http://schemas.microsoft.com/office/powerpoint/2010/main" val="20126186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Example 1: Page; 327</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latin typeface="Times"/>
                <a:cs typeface="Times"/>
              </a:rPr>
              <a:t>Parker &amp; stone Inc., is looking at setting up a new manufacturing plant in south park to produce garden tools. The company bought some land six years ago for 6$ million in anticipation of using it as a warehouse and distribution site, but the company has since decided to rent these facilities from a competitor instead. If the land were sold today, the company would net 6.4$ million. The company wants to build its manufacturing plant on this land; the plant will cost 14.2$ million to build, and the site requires 890,000$ worth of grading before its suitable for construction. What is the proper cash flow amount to use as the initial investment in fixed assets when evaluating the project? Why?</a:t>
            </a:r>
            <a:endParaRPr lang="x-none" dirty="0" smtClean="0">
              <a:latin typeface="Times"/>
              <a:cs typeface="Times"/>
            </a:endParaRPr>
          </a:p>
          <a:p>
            <a:endParaRPr lang="en-US" dirty="0">
              <a:latin typeface="Times"/>
              <a:cs typeface="Times"/>
            </a:endParaRPr>
          </a:p>
        </p:txBody>
      </p:sp>
    </p:spTree>
    <p:extLst>
      <p:ext uri="{BB962C8B-B14F-4D97-AF65-F5344CB8AC3E}">
        <p14:creationId xmlns:p14="http://schemas.microsoft.com/office/powerpoint/2010/main" val="27539756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4099"/>
            <a:ext cx="8229600" cy="1143000"/>
          </a:xfrm>
        </p:spPr>
        <p:txBody>
          <a:bodyPr>
            <a:noAutofit/>
          </a:bodyPr>
          <a:lstStyle/>
          <a:p>
            <a:r>
              <a:rPr lang="en-US" sz="3600" dirty="0" smtClean="0">
                <a:latin typeface="Times"/>
                <a:cs typeface="Times"/>
              </a:rPr>
              <a:t/>
            </a:r>
            <a:br>
              <a:rPr lang="en-US" sz="3600" dirty="0" smtClean="0">
                <a:latin typeface="Times"/>
                <a:cs typeface="Times"/>
              </a:rPr>
            </a:br>
            <a:r>
              <a:rPr lang="en-US" sz="3600" dirty="0" smtClean="0">
                <a:latin typeface="Times"/>
                <a:cs typeface="Times"/>
              </a:rPr>
              <a:t>A CLOSER LOOK AT NET WORKING CAPITAL</a:t>
            </a:r>
            <a:endParaRPr lang="en-US" sz="3600" dirty="0">
              <a:latin typeface="Times"/>
              <a:cs typeface="Times"/>
            </a:endParaRPr>
          </a:p>
        </p:txBody>
      </p:sp>
      <p:sp>
        <p:nvSpPr>
          <p:cNvPr id="3" name="Content Placeholder 2"/>
          <p:cNvSpPr>
            <a:spLocks noGrp="1"/>
          </p:cNvSpPr>
          <p:nvPr>
            <p:ph idx="1"/>
          </p:nvPr>
        </p:nvSpPr>
        <p:spPr>
          <a:xfrm>
            <a:off x="457200" y="1600200"/>
            <a:ext cx="8229600" cy="4883879"/>
          </a:xfrm>
        </p:spPr>
        <p:txBody>
          <a:bodyPr>
            <a:normAutofit/>
          </a:bodyPr>
          <a:lstStyle/>
          <a:p>
            <a:pPr>
              <a:lnSpc>
                <a:spcPct val="150000"/>
              </a:lnSpc>
            </a:pPr>
            <a:r>
              <a:rPr lang="en-US" sz="2600" dirty="0" smtClean="0">
                <a:latin typeface="Times"/>
                <a:cs typeface="Times"/>
              </a:rPr>
              <a:t>Why do we have to consider changes in NWC separately?</a:t>
            </a:r>
          </a:p>
          <a:p>
            <a:pPr lvl="1">
              <a:lnSpc>
                <a:spcPct val="150000"/>
              </a:lnSpc>
            </a:pPr>
            <a:r>
              <a:rPr lang="en-US" sz="2400" dirty="0" smtClean="0">
                <a:latin typeface="Times"/>
                <a:cs typeface="Times"/>
              </a:rPr>
              <a:t>GAAP requires that sales be recorded on the income statement when made, not when cash is received</a:t>
            </a:r>
          </a:p>
          <a:p>
            <a:pPr lvl="1">
              <a:lnSpc>
                <a:spcPct val="150000"/>
              </a:lnSpc>
            </a:pPr>
            <a:r>
              <a:rPr lang="en-US" sz="2400" dirty="0" smtClean="0">
                <a:latin typeface="Times"/>
                <a:cs typeface="Times"/>
              </a:rPr>
              <a:t>GAAP also requires that we record cost of goods sold when the corresponding sales are made, regardless of when we actually pay our suppliers</a:t>
            </a:r>
          </a:p>
          <a:p>
            <a:pPr lvl="1">
              <a:lnSpc>
                <a:spcPct val="150000"/>
              </a:lnSpc>
            </a:pPr>
            <a:r>
              <a:rPr lang="en-US" sz="2400" dirty="0" smtClean="0">
                <a:latin typeface="Times"/>
                <a:cs typeface="Times"/>
              </a:rPr>
              <a:t>Finally, we have to buy inventory to support sales, although we haven’t collected cash yet</a:t>
            </a:r>
          </a:p>
          <a:p>
            <a:endParaRPr lang="en-US" dirty="0">
              <a:latin typeface="Times"/>
              <a:cs typeface="Times"/>
            </a:endParaRPr>
          </a:p>
        </p:txBody>
      </p:sp>
    </p:spTree>
    <p:extLst>
      <p:ext uri="{BB962C8B-B14F-4D97-AF65-F5344CB8AC3E}">
        <p14:creationId xmlns:p14="http://schemas.microsoft.com/office/powerpoint/2010/main" val="27721495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Example </a:t>
            </a:r>
            <a:endParaRPr lang="x-none" dirty="0">
              <a:latin typeface="Times"/>
              <a:cs typeface="Times"/>
            </a:endParaRPr>
          </a:p>
        </p:txBody>
      </p:sp>
      <p:sp>
        <p:nvSpPr>
          <p:cNvPr id="3" name="Content Placeholder 2"/>
          <p:cNvSpPr>
            <a:spLocks noGrp="1"/>
          </p:cNvSpPr>
          <p:nvPr>
            <p:ph sz="quarter" idx="1"/>
          </p:nvPr>
        </p:nvSpPr>
        <p:spPr/>
        <p:txBody>
          <a:bodyPr>
            <a:normAutofit/>
          </a:bodyPr>
          <a:lstStyle/>
          <a:p>
            <a:pPr algn="l" rtl="0"/>
            <a:r>
              <a:rPr lang="en-US" sz="1800" dirty="0" smtClean="0">
                <a:latin typeface="Times"/>
                <a:cs typeface="Times"/>
              </a:rPr>
              <a:t>Suppose that during a particular year of a project we have the following simplified income statement</a:t>
            </a:r>
          </a:p>
          <a:p>
            <a:pPr algn="l" rtl="0">
              <a:lnSpc>
                <a:spcPct val="150000"/>
              </a:lnSpc>
              <a:buNone/>
            </a:pPr>
            <a:endParaRPr lang="en-US" sz="2000" dirty="0" smtClean="0">
              <a:latin typeface="Times"/>
              <a:cs typeface="Times"/>
            </a:endParaRPr>
          </a:p>
          <a:p>
            <a:pPr algn="l" rtl="0">
              <a:lnSpc>
                <a:spcPct val="150000"/>
              </a:lnSpc>
            </a:pPr>
            <a:endParaRPr lang="en-US" sz="2000" dirty="0" smtClean="0">
              <a:latin typeface="Times"/>
              <a:cs typeface="Times"/>
            </a:endParaRPr>
          </a:p>
          <a:p>
            <a:pPr algn="l" rtl="0">
              <a:buNone/>
            </a:pPr>
            <a:endParaRPr lang="en-US" sz="2000" dirty="0" smtClean="0">
              <a:latin typeface="Times"/>
              <a:cs typeface="Times"/>
            </a:endParaRPr>
          </a:p>
          <a:p>
            <a:pPr algn="l" rtl="0">
              <a:buNone/>
            </a:pPr>
            <a:r>
              <a:rPr lang="en-US" sz="2000" dirty="0" smtClean="0">
                <a:latin typeface="Times"/>
                <a:cs typeface="Times"/>
              </a:rPr>
              <a:t>Depreciation and taxes are zero, no fixed assets are purchased during the year. Also assume that the only components of networking capital are account receivables and payable. The beginning and ending amount for these accounts are as follows</a:t>
            </a:r>
          </a:p>
          <a:p>
            <a:pPr algn="l" rtl="0">
              <a:lnSpc>
                <a:spcPct val="150000"/>
              </a:lnSpc>
              <a:buNone/>
            </a:pPr>
            <a:endParaRPr lang="x-none" sz="2400" dirty="0">
              <a:latin typeface="Times"/>
              <a:cs typeface="Times"/>
            </a:endParaRPr>
          </a:p>
        </p:txBody>
      </p:sp>
      <p:graphicFrame>
        <p:nvGraphicFramePr>
          <p:cNvPr id="4" name="Table 3"/>
          <p:cNvGraphicFramePr>
            <a:graphicFrameLocks noGrp="1"/>
          </p:cNvGraphicFramePr>
          <p:nvPr>
            <p:extLst>
              <p:ext uri="{D42A27DB-BD31-4B8C-83A1-F6EECF244321}">
                <p14:modId xmlns:p14="http://schemas.microsoft.com/office/powerpoint/2010/main" val="2408781767"/>
              </p:ext>
            </p:extLst>
          </p:nvPr>
        </p:nvGraphicFramePr>
        <p:xfrm>
          <a:off x="1219200" y="2209800"/>
          <a:ext cx="6096000" cy="1183996"/>
        </p:xfrm>
        <a:graphic>
          <a:graphicData uri="http://schemas.openxmlformats.org/drawingml/2006/table">
            <a:tbl>
              <a:tblPr rtl="1" firstRow="1" bandRow="1">
                <a:tableStyleId>{3B4B98B0-60AC-42C2-AFA5-B58CD77FA1E5}</a:tableStyleId>
              </a:tblPr>
              <a:tblGrid>
                <a:gridCol w="3048000"/>
                <a:gridCol w="3048000"/>
              </a:tblGrid>
              <a:tr h="452476">
                <a:tc>
                  <a:txBody>
                    <a:bodyPr/>
                    <a:lstStyle/>
                    <a:p>
                      <a:pPr algn="ctr" rtl="1"/>
                      <a:r>
                        <a:rPr lang="en-US" b="0" dirty="0" smtClean="0"/>
                        <a:t>500</a:t>
                      </a:r>
                      <a:endParaRPr lang="x-none" b="0" dirty="0"/>
                    </a:p>
                  </a:txBody>
                  <a:tcPr/>
                </a:tc>
                <a:tc>
                  <a:txBody>
                    <a:bodyPr/>
                    <a:lstStyle/>
                    <a:p>
                      <a:pPr algn="ctr" rtl="1"/>
                      <a:r>
                        <a:rPr lang="en-US" b="0" dirty="0" smtClean="0"/>
                        <a:t>Sales</a:t>
                      </a:r>
                      <a:endParaRPr lang="x-none" b="0" dirty="0"/>
                    </a:p>
                  </a:txBody>
                  <a:tcPr/>
                </a:tc>
              </a:tr>
              <a:tr h="304622">
                <a:tc>
                  <a:txBody>
                    <a:bodyPr/>
                    <a:lstStyle/>
                    <a:p>
                      <a:pPr algn="ctr" rtl="1"/>
                      <a:r>
                        <a:rPr lang="en-US" dirty="0" smtClean="0"/>
                        <a:t>310</a:t>
                      </a:r>
                      <a:endParaRPr lang="x-none" dirty="0"/>
                    </a:p>
                  </a:txBody>
                  <a:tcPr/>
                </a:tc>
                <a:tc>
                  <a:txBody>
                    <a:bodyPr/>
                    <a:lstStyle/>
                    <a:p>
                      <a:pPr algn="ctr" rtl="1"/>
                      <a:r>
                        <a:rPr lang="en-US" dirty="0" smtClean="0"/>
                        <a:t>Costs</a:t>
                      </a:r>
                      <a:endParaRPr lang="x-none" dirty="0"/>
                    </a:p>
                  </a:txBody>
                  <a:tcPr/>
                </a:tc>
              </a:tr>
              <a:tr h="304622">
                <a:tc>
                  <a:txBody>
                    <a:bodyPr/>
                    <a:lstStyle/>
                    <a:p>
                      <a:pPr algn="ctr" rtl="1"/>
                      <a:r>
                        <a:rPr lang="en-US" dirty="0" smtClean="0"/>
                        <a:t>190</a:t>
                      </a:r>
                      <a:endParaRPr lang="x-none" dirty="0"/>
                    </a:p>
                  </a:txBody>
                  <a:tcPr/>
                </a:tc>
                <a:tc>
                  <a:txBody>
                    <a:bodyPr/>
                    <a:lstStyle/>
                    <a:p>
                      <a:pPr algn="ctr" rtl="1"/>
                      <a:r>
                        <a:rPr lang="en-US" dirty="0" smtClean="0"/>
                        <a:t>Net income</a:t>
                      </a:r>
                      <a:endParaRPr lang="x-none" dirty="0"/>
                    </a:p>
                  </a:txBody>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790353317"/>
              </p:ext>
            </p:extLst>
          </p:nvPr>
        </p:nvGraphicFramePr>
        <p:xfrm>
          <a:off x="304800" y="5029200"/>
          <a:ext cx="8610600" cy="1483360"/>
        </p:xfrm>
        <a:graphic>
          <a:graphicData uri="http://schemas.openxmlformats.org/drawingml/2006/table">
            <a:tbl>
              <a:tblPr rtl="1" firstRow="1" bandRow="1">
                <a:tableStyleId>{5C22544A-7EE6-4342-B048-85BDC9FD1C3A}</a:tableStyleId>
              </a:tblPr>
              <a:tblGrid>
                <a:gridCol w="2152650"/>
                <a:gridCol w="2152650"/>
                <a:gridCol w="2389414"/>
                <a:gridCol w="1915886"/>
              </a:tblGrid>
              <a:tr h="370840">
                <a:tc>
                  <a:txBody>
                    <a:bodyPr/>
                    <a:lstStyle/>
                    <a:p>
                      <a:pPr algn="ctr" rtl="1"/>
                      <a:r>
                        <a:rPr lang="en-US" dirty="0" smtClean="0"/>
                        <a:t>change</a:t>
                      </a:r>
                      <a:endParaRPr lang="x-none" dirty="0"/>
                    </a:p>
                  </a:txBody>
                  <a:tcPr/>
                </a:tc>
                <a:tc>
                  <a:txBody>
                    <a:bodyPr/>
                    <a:lstStyle/>
                    <a:p>
                      <a:pPr algn="ctr" rtl="1"/>
                      <a:r>
                        <a:rPr lang="en-US" dirty="0" smtClean="0"/>
                        <a:t>Ending of year</a:t>
                      </a:r>
                      <a:endParaRPr lang="x-none" dirty="0"/>
                    </a:p>
                  </a:txBody>
                  <a:tcPr/>
                </a:tc>
                <a:tc>
                  <a:txBody>
                    <a:bodyPr/>
                    <a:lstStyle/>
                    <a:p>
                      <a:pPr algn="ctr" rtl="1"/>
                      <a:r>
                        <a:rPr lang="en-US" dirty="0" smtClean="0"/>
                        <a:t>Beginning of year</a:t>
                      </a:r>
                      <a:endParaRPr lang="x-none" dirty="0"/>
                    </a:p>
                  </a:txBody>
                  <a:tcPr/>
                </a:tc>
                <a:tc>
                  <a:txBody>
                    <a:bodyPr/>
                    <a:lstStyle/>
                    <a:p>
                      <a:pPr algn="ctr" rtl="1"/>
                      <a:endParaRPr lang="x-none" dirty="0"/>
                    </a:p>
                  </a:txBody>
                  <a:tcPr/>
                </a:tc>
              </a:tr>
              <a:tr h="370840">
                <a:tc>
                  <a:txBody>
                    <a:bodyPr/>
                    <a:lstStyle/>
                    <a:p>
                      <a:pPr algn="ctr" rtl="1"/>
                      <a:r>
                        <a:rPr lang="en-US" dirty="0" smtClean="0"/>
                        <a:t>+30</a:t>
                      </a:r>
                      <a:endParaRPr lang="x-none" dirty="0"/>
                    </a:p>
                  </a:txBody>
                  <a:tcPr/>
                </a:tc>
                <a:tc>
                  <a:txBody>
                    <a:bodyPr/>
                    <a:lstStyle/>
                    <a:p>
                      <a:pPr algn="ctr" rtl="1"/>
                      <a:r>
                        <a:rPr lang="en-US" dirty="0" smtClean="0"/>
                        <a:t>910</a:t>
                      </a:r>
                      <a:endParaRPr lang="x-none" dirty="0"/>
                    </a:p>
                  </a:txBody>
                  <a:tcPr/>
                </a:tc>
                <a:tc>
                  <a:txBody>
                    <a:bodyPr/>
                    <a:lstStyle/>
                    <a:p>
                      <a:pPr algn="ctr" rtl="1"/>
                      <a:r>
                        <a:rPr lang="en-US" dirty="0" smtClean="0"/>
                        <a:t>880</a:t>
                      </a:r>
                      <a:endParaRPr lang="x-none" dirty="0"/>
                    </a:p>
                  </a:txBody>
                  <a:tcPr/>
                </a:tc>
                <a:tc>
                  <a:txBody>
                    <a:bodyPr/>
                    <a:lstStyle/>
                    <a:p>
                      <a:pPr algn="ctr" rtl="1"/>
                      <a:r>
                        <a:rPr lang="en-US" dirty="0" smtClean="0"/>
                        <a:t>AR</a:t>
                      </a:r>
                      <a:endParaRPr lang="x-none" dirty="0"/>
                    </a:p>
                  </a:txBody>
                  <a:tcPr/>
                </a:tc>
              </a:tr>
              <a:tr h="370840">
                <a:tc>
                  <a:txBody>
                    <a:bodyPr/>
                    <a:lstStyle/>
                    <a:p>
                      <a:pPr algn="ctr" rtl="1"/>
                      <a:r>
                        <a:rPr lang="en-US" dirty="0" smtClean="0"/>
                        <a:t>+55</a:t>
                      </a:r>
                      <a:endParaRPr lang="x-none" dirty="0"/>
                    </a:p>
                  </a:txBody>
                  <a:tcPr/>
                </a:tc>
                <a:tc>
                  <a:txBody>
                    <a:bodyPr/>
                    <a:lstStyle/>
                    <a:p>
                      <a:pPr algn="ctr" rtl="1"/>
                      <a:r>
                        <a:rPr lang="en-US" dirty="0" smtClean="0"/>
                        <a:t>605</a:t>
                      </a:r>
                      <a:endParaRPr lang="x-none" dirty="0"/>
                    </a:p>
                  </a:txBody>
                  <a:tcPr/>
                </a:tc>
                <a:tc>
                  <a:txBody>
                    <a:bodyPr/>
                    <a:lstStyle/>
                    <a:p>
                      <a:pPr algn="ctr" rtl="1"/>
                      <a:r>
                        <a:rPr lang="en-US" dirty="0" smtClean="0"/>
                        <a:t>550</a:t>
                      </a:r>
                      <a:endParaRPr lang="x-none" dirty="0"/>
                    </a:p>
                  </a:txBody>
                  <a:tcPr/>
                </a:tc>
                <a:tc>
                  <a:txBody>
                    <a:bodyPr/>
                    <a:lstStyle/>
                    <a:p>
                      <a:pPr algn="ctr" rtl="1"/>
                      <a:r>
                        <a:rPr lang="en-US" dirty="0" smtClean="0"/>
                        <a:t>AP</a:t>
                      </a:r>
                      <a:endParaRPr lang="x-none" dirty="0"/>
                    </a:p>
                  </a:txBody>
                  <a:tcPr/>
                </a:tc>
              </a:tr>
              <a:tr h="370840">
                <a:tc>
                  <a:txBody>
                    <a:bodyPr/>
                    <a:lstStyle/>
                    <a:p>
                      <a:pPr algn="ctr" rtl="1"/>
                      <a:r>
                        <a:rPr lang="en-US" dirty="0" smtClean="0"/>
                        <a:t>-25</a:t>
                      </a:r>
                      <a:endParaRPr lang="x-none" dirty="0"/>
                    </a:p>
                  </a:txBody>
                  <a:tcPr/>
                </a:tc>
                <a:tc>
                  <a:txBody>
                    <a:bodyPr/>
                    <a:lstStyle/>
                    <a:p>
                      <a:pPr algn="ctr" rtl="1"/>
                      <a:r>
                        <a:rPr lang="en-US" dirty="0" smtClean="0"/>
                        <a:t>305</a:t>
                      </a:r>
                      <a:endParaRPr lang="x-none" dirty="0"/>
                    </a:p>
                  </a:txBody>
                  <a:tcPr/>
                </a:tc>
                <a:tc>
                  <a:txBody>
                    <a:bodyPr/>
                    <a:lstStyle/>
                    <a:p>
                      <a:pPr algn="ctr" rtl="1"/>
                      <a:r>
                        <a:rPr lang="en-US" dirty="0" smtClean="0"/>
                        <a:t>330</a:t>
                      </a:r>
                      <a:endParaRPr lang="x-none" dirty="0"/>
                    </a:p>
                  </a:txBody>
                  <a:tcPr/>
                </a:tc>
                <a:tc>
                  <a:txBody>
                    <a:bodyPr/>
                    <a:lstStyle/>
                    <a:p>
                      <a:pPr algn="ctr" rtl="1"/>
                      <a:r>
                        <a:rPr lang="en-US" dirty="0" smtClean="0"/>
                        <a:t>NWC</a:t>
                      </a:r>
                      <a:endParaRPr lang="x-none" dirty="0"/>
                    </a:p>
                  </a:txBody>
                  <a:tcPr/>
                </a:tc>
              </a:tr>
            </a:tbl>
          </a:graphicData>
        </a:graphic>
      </p:graphicFrame>
    </p:spTree>
    <p:extLst>
      <p:ext uri="{BB962C8B-B14F-4D97-AF65-F5344CB8AC3E}">
        <p14:creationId xmlns:p14="http://schemas.microsoft.com/office/powerpoint/2010/main" val="426889588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84904"/>
            <a:ext cx="8229600" cy="5865752"/>
          </a:xfrm>
        </p:spPr>
        <p:txBody>
          <a:bodyPr>
            <a:noAutofit/>
          </a:bodyPr>
          <a:lstStyle/>
          <a:p>
            <a:r>
              <a:rPr lang="en-US" sz="2600" b="1" dirty="0">
                <a:latin typeface="Times"/>
                <a:cs typeface="Times"/>
              </a:rPr>
              <a:t>Based on </a:t>
            </a:r>
            <a:r>
              <a:rPr lang="en-US" sz="2600" b="1" dirty="0" smtClean="0">
                <a:latin typeface="Times"/>
                <a:cs typeface="Times"/>
              </a:rPr>
              <a:t>previous information: OCF = EBIT =190</a:t>
            </a:r>
          </a:p>
          <a:p>
            <a:pPr>
              <a:buFont typeface="Wingdings" charset="2"/>
              <a:buChar char="Ø"/>
            </a:pPr>
            <a:r>
              <a:rPr lang="en-US" sz="2600" dirty="0">
                <a:latin typeface="Times"/>
                <a:cs typeface="Times"/>
              </a:rPr>
              <a:t>B</a:t>
            </a:r>
            <a:r>
              <a:rPr lang="en-US" sz="2600" dirty="0" smtClean="0">
                <a:latin typeface="Times"/>
                <a:cs typeface="Times"/>
              </a:rPr>
              <a:t>ecause there are no taxes or depreciation; thus, it equals</a:t>
            </a:r>
          </a:p>
          <a:p>
            <a:pPr>
              <a:buFont typeface="Wingdings" charset="2"/>
              <a:buChar char="Ø"/>
            </a:pPr>
            <a:endParaRPr lang="en-US" sz="2600" dirty="0">
              <a:latin typeface="Times"/>
              <a:cs typeface="Times"/>
            </a:endParaRPr>
          </a:p>
          <a:p>
            <a:r>
              <a:rPr lang="en-US" sz="2600" b="1" dirty="0" smtClean="0">
                <a:latin typeface="Times"/>
                <a:cs typeface="Times"/>
              </a:rPr>
              <a:t>Also</a:t>
            </a:r>
            <a:r>
              <a:rPr lang="en-US" sz="2600" b="1" dirty="0">
                <a:latin typeface="Times"/>
                <a:cs typeface="Times"/>
              </a:rPr>
              <a:t>, notice that net working capital actually </a:t>
            </a:r>
            <a:r>
              <a:rPr lang="en-US" sz="2600" b="1" i="1" dirty="0">
                <a:latin typeface="Times"/>
                <a:cs typeface="Times"/>
              </a:rPr>
              <a:t>declined </a:t>
            </a:r>
            <a:r>
              <a:rPr lang="en-US" sz="2600" b="1" dirty="0">
                <a:latin typeface="Times"/>
                <a:cs typeface="Times"/>
              </a:rPr>
              <a:t>by $25</a:t>
            </a:r>
            <a:r>
              <a:rPr lang="en-US" sz="2600" b="1" dirty="0" smtClean="0">
                <a:latin typeface="Times"/>
                <a:cs typeface="Times"/>
              </a:rPr>
              <a:t>.</a:t>
            </a:r>
          </a:p>
          <a:p>
            <a:pPr marL="0" indent="0">
              <a:buNone/>
            </a:pPr>
            <a:endParaRPr lang="en-US" sz="2600" b="1" dirty="0" smtClean="0">
              <a:latin typeface="Times"/>
              <a:cs typeface="Times"/>
            </a:endParaRPr>
          </a:p>
          <a:p>
            <a:pPr>
              <a:buFont typeface="Wingdings" charset="2"/>
              <a:buChar char="Ø"/>
            </a:pPr>
            <a:r>
              <a:rPr lang="en-US" sz="2600" dirty="0" smtClean="0">
                <a:latin typeface="Times"/>
                <a:cs typeface="Times"/>
              </a:rPr>
              <a:t>This </a:t>
            </a:r>
            <a:r>
              <a:rPr lang="en-US" sz="2600" dirty="0">
                <a:latin typeface="Times"/>
                <a:cs typeface="Times"/>
              </a:rPr>
              <a:t>just means that $25 was freed up during the year. </a:t>
            </a:r>
          </a:p>
          <a:p>
            <a:r>
              <a:rPr lang="en-US" sz="2600" dirty="0" smtClean="0">
                <a:latin typeface="Times"/>
                <a:cs typeface="Times"/>
              </a:rPr>
              <a:t>There </a:t>
            </a:r>
            <a:r>
              <a:rPr lang="en-US" sz="2600" dirty="0">
                <a:latin typeface="Times"/>
                <a:cs typeface="Times"/>
              </a:rPr>
              <a:t>was no capital spending, so the total cash flow for the year is: </a:t>
            </a:r>
            <a:r>
              <a:rPr lang="en-US" sz="2600" dirty="0" smtClean="0">
                <a:latin typeface="Times"/>
                <a:cs typeface="Times"/>
              </a:rPr>
              <a:t>OCF </a:t>
            </a:r>
            <a:r>
              <a:rPr lang="mr-IN" sz="2600" dirty="0" smtClean="0">
                <a:latin typeface="Times"/>
                <a:cs typeface="Times"/>
              </a:rPr>
              <a:t>–</a:t>
            </a:r>
            <a:r>
              <a:rPr lang="en-US" sz="2600" dirty="0" smtClean="0">
                <a:latin typeface="Times"/>
                <a:cs typeface="Times"/>
              </a:rPr>
              <a:t> CNC </a:t>
            </a:r>
            <a:r>
              <a:rPr lang="mr-IN" sz="2600" dirty="0" smtClean="0">
                <a:latin typeface="Times"/>
                <a:cs typeface="Times"/>
              </a:rPr>
              <a:t>–</a:t>
            </a:r>
            <a:r>
              <a:rPr lang="en-US" sz="2600" dirty="0" smtClean="0">
                <a:latin typeface="Times"/>
                <a:cs typeface="Times"/>
              </a:rPr>
              <a:t> CS=190 </a:t>
            </a:r>
            <a:r>
              <a:rPr lang="mr-IN" sz="2600" dirty="0" smtClean="0">
                <a:latin typeface="Times"/>
                <a:cs typeface="Times"/>
              </a:rPr>
              <a:t>– </a:t>
            </a:r>
            <a:r>
              <a:rPr lang="en-US" sz="2600" dirty="0" smtClean="0">
                <a:latin typeface="Times"/>
                <a:cs typeface="Times"/>
              </a:rPr>
              <a:t>(-25)-0= $215 </a:t>
            </a:r>
          </a:p>
          <a:p>
            <a:pPr marL="0" indent="0">
              <a:buNone/>
            </a:pPr>
            <a:endParaRPr lang="en-US" sz="2600" dirty="0" smtClean="0">
              <a:latin typeface="Times"/>
              <a:cs typeface="Times"/>
            </a:endParaRPr>
          </a:p>
          <a:p>
            <a:pPr algn="ctr"/>
            <a:r>
              <a:rPr lang="en-US" sz="2600" dirty="0" smtClean="0">
                <a:latin typeface="Times"/>
                <a:cs typeface="Times"/>
              </a:rPr>
              <a:t>Therefore; </a:t>
            </a:r>
            <a:r>
              <a:rPr lang="en-US" sz="2600" dirty="0">
                <a:latin typeface="Times"/>
                <a:cs typeface="Times"/>
              </a:rPr>
              <a:t>What were cash revenues for the year? Also, what were cash costs? </a:t>
            </a:r>
          </a:p>
          <a:p>
            <a:endParaRPr lang="en-US" sz="2600" dirty="0" smtClean="0">
              <a:latin typeface="Times"/>
              <a:cs typeface="Times"/>
            </a:endParaRPr>
          </a:p>
          <a:p>
            <a:pPr marL="0" indent="0">
              <a:buNone/>
            </a:pPr>
            <a:r>
              <a:rPr lang="en-US" sz="2600" dirty="0" smtClean="0">
                <a:latin typeface="Times"/>
                <a:cs typeface="Times"/>
              </a:rPr>
              <a:t>  </a:t>
            </a:r>
          </a:p>
          <a:p>
            <a:endParaRPr lang="en-US" sz="2600" dirty="0">
              <a:latin typeface="Times"/>
              <a:cs typeface="Times"/>
            </a:endParaRPr>
          </a:p>
        </p:txBody>
      </p:sp>
    </p:spTree>
    <p:extLst>
      <p:ext uri="{BB962C8B-B14F-4D97-AF65-F5344CB8AC3E}">
        <p14:creationId xmlns:p14="http://schemas.microsoft.com/office/powerpoint/2010/main" val="27022855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mj-cs"/>
              </a:rPr>
              <a:t>Key Concepts and Skills</a:t>
            </a:r>
            <a:endParaRPr lang="en-US" dirty="0"/>
          </a:p>
        </p:txBody>
      </p:sp>
      <p:sp>
        <p:nvSpPr>
          <p:cNvPr id="3" name="Content Placeholder 2"/>
          <p:cNvSpPr>
            <a:spLocks noGrp="1"/>
          </p:cNvSpPr>
          <p:nvPr>
            <p:ph idx="1"/>
          </p:nvPr>
        </p:nvSpPr>
        <p:spPr/>
        <p:txBody>
          <a:bodyPr/>
          <a:lstStyle/>
          <a:p>
            <a:r>
              <a:rPr lang="en-US" dirty="0" smtClean="0"/>
              <a:t>Understand how to determine the relevant cash flows for a proposed investment</a:t>
            </a:r>
          </a:p>
          <a:p>
            <a:r>
              <a:rPr lang="en-US" dirty="0" smtClean="0"/>
              <a:t>Understand how to </a:t>
            </a:r>
            <a:r>
              <a:rPr lang="en-US" dirty="0" err="1" smtClean="0"/>
              <a:t>analyse</a:t>
            </a:r>
            <a:r>
              <a:rPr lang="en-US" dirty="0" smtClean="0"/>
              <a:t> a project</a:t>
            </a:r>
            <a:r>
              <a:rPr lang="ja-JP" altLang="en-US" dirty="0" smtClean="0">
                <a:latin typeface="Arial"/>
              </a:rPr>
              <a:t>’</a:t>
            </a:r>
            <a:r>
              <a:rPr lang="en-US" dirty="0" smtClean="0"/>
              <a:t>s projected cash flows</a:t>
            </a:r>
          </a:p>
          <a:p>
            <a:r>
              <a:rPr lang="en-US" dirty="0" smtClean="0"/>
              <a:t>Understand how to evaluate an estimated NPV</a:t>
            </a:r>
          </a:p>
          <a:p>
            <a:pPr marL="0" indent="0">
              <a:buNone/>
            </a:pPr>
            <a:endParaRPr lang="en-US" dirty="0"/>
          </a:p>
        </p:txBody>
      </p:sp>
    </p:spTree>
    <p:extLst>
      <p:ext uri="{BB962C8B-B14F-4D97-AF65-F5344CB8AC3E}">
        <p14:creationId xmlns:p14="http://schemas.microsoft.com/office/powerpoint/2010/main" val="10484816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3359"/>
            <a:ext cx="8229600" cy="5374641"/>
          </a:xfrm>
        </p:spPr>
        <p:txBody>
          <a:bodyPr>
            <a:noAutofit/>
          </a:bodyPr>
          <a:lstStyle/>
          <a:p>
            <a:pPr>
              <a:lnSpc>
                <a:spcPct val="120000"/>
              </a:lnSpc>
            </a:pPr>
            <a:r>
              <a:rPr lang="en-US" sz="2000" dirty="0">
                <a:latin typeface="Times"/>
                <a:cs typeface="Times"/>
              </a:rPr>
              <a:t>Most of cash income (cash in flow) = sales - increase in CA. </a:t>
            </a:r>
          </a:p>
          <a:p>
            <a:pPr>
              <a:lnSpc>
                <a:spcPct val="120000"/>
              </a:lnSpc>
            </a:pPr>
            <a:r>
              <a:rPr lang="en-US" sz="2000" dirty="0">
                <a:latin typeface="Times"/>
                <a:cs typeface="Times"/>
              </a:rPr>
              <a:t>During the year, we had sales of $500. However, accounts receivable rose by $30 over the same time period. What does this mean</a:t>
            </a:r>
            <a:r>
              <a:rPr lang="en-US" sz="2000" dirty="0" smtClean="0">
                <a:latin typeface="Times"/>
                <a:cs typeface="Times"/>
              </a:rPr>
              <a:t>?</a:t>
            </a:r>
            <a:endParaRPr lang="en-US" sz="2000" dirty="0">
              <a:latin typeface="Times"/>
              <a:cs typeface="Times"/>
            </a:endParaRPr>
          </a:p>
          <a:p>
            <a:pPr>
              <a:lnSpc>
                <a:spcPct val="120000"/>
              </a:lnSpc>
            </a:pPr>
            <a:r>
              <a:rPr lang="en-US" sz="2000" dirty="0">
                <a:latin typeface="Times"/>
                <a:cs typeface="Times"/>
              </a:rPr>
              <a:t>The $30 increase tells us that sales exceeded collections by $30. In other words, we haven’t yet received the cash from $30 of the $500 in sales. As a result, our cash inflow is $500 </a:t>
            </a:r>
            <a:r>
              <a:rPr lang="mr-IN" sz="2000" dirty="0">
                <a:latin typeface="Times"/>
                <a:cs typeface="Times"/>
              </a:rPr>
              <a:t>–</a:t>
            </a:r>
            <a:r>
              <a:rPr lang="en-US" sz="2000" dirty="0">
                <a:latin typeface="Times"/>
                <a:cs typeface="Times"/>
              </a:rPr>
              <a:t> 30 =  $470. </a:t>
            </a:r>
            <a:endParaRPr lang="en-US" sz="2000" dirty="0" smtClean="0">
              <a:latin typeface="Times"/>
              <a:cs typeface="Times"/>
            </a:endParaRPr>
          </a:p>
          <a:p>
            <a:pPr>
              <a:lnSpc>
                <a:spcPct val="120000"/>
              </a:lnSpc>
            </a:pPr>
            <a:endParaRPr lang="en-US" sz="2000" dirty="0">
              <a:latin typeface="Times"/>
              <a:cs typeface="Times"/>
            </a:endParaRPr>
          </a:p>
          <a:p>
            <a:pPr>
              <a:lnSpc>
                <a:spcPct val="120000"/>
              </a:lnSpc>
            </a:pPr>
            <a:r>
              <a:rPr lang="en-US" sz="2000" dirty="0">
                <a:latin typeface="Times"/>
                <a:cs typeface="Times"/>
              </a:rPr>
              <a:t>Most of Cash outflows =  Cost </a:t>
            </a:r>
            <a:r>
              <a:rPr lang="mr-IN" sz="2000" dirty="0">
                <a:latin typeface="Times"/>
                <a:cs typeface="Times"/>
              </a:rPr>
              <a:t>–</a:t>
            </a:r>
            <a:r>
              <a:rPr lang="en-US" sz="2000" dirty="0">
                <a:latin typeface="Times"/>
                <a:cs typeface="Times"/>
              </a:rPr>
              <a:t> Increase in </a:t>
            </a:r>
            <a:r>
              <a:rPr lang="en-US" sz="2000" dirty="0" smtClean="0">
                <a:latin typeface="Times"/>
                <a:cs typeface="Times"/>
              </a:rPr>
              <a:t>CL.</a:t>
            </a:r>
            <a:endParaRPr lang="en-US" sz="2000" dirty="0">
              <a:latin typeface="Times"/>
              <a:cs typeface="Times"/>
            </a:endParaRPr>
          </a:p>
          <a:p>
            <a:pPr>
              <a:lnSpc>
                <a:spcPct val="120000"/>
              </a:lnSpc>
            </a:pPr>
            <a:r>
              <a:rPr lang="en-US" sz="2000" dirty="0">
                <a:latin typeface="Times"/>
                <a:cs typeface="Times"/>
              </a:rPr>
              <a:t>We show costs of $310 on the income </a:t>
            </a:r>
            <a:r>
              <a:rPr lang="en-US" sz="2000" dirty="0" smtClean="0">
                <a:latin typeface="Times"/>
                <a:cs typeface="Times"/>
              </a:rPr>
              <a:t>statement</a:t>
            </a:r>
            <a:r>
              <a:rPr lang="en-US" sz="2000" dirty="0">
                <a:latin typeface="Times"/>
                <a:cs typeface="Times"/>
              </a:rPr>
              <a:t>, but accounts payable increased by $55 during the year. This means that we have not yet paid $55 of the $310, so cash costs for the period are </a:t>
            </a:r>
            <a:r>
              <a:rPr lang="en-US" sz="2000" dirty="0" smtClean="0">
                <a:latin typeface="Times"/>
                <a:cs typeface="Times"/>
              </a:rPr>
              <a:t>just,  310 </a:t>
            </a:r>
            <a:r>
              <a:rPr lang="mr-IN" sz="2000" dirty="0" smtClean="0">
                <a:latin typeface="Times"/>
                <a:cs typeface="Times"/>
              </a:rPr>
              <a:t>–</a:t>
            </a:r>
            <a:r>
              <a:rPr lang="en-US" sz="2000" dirty="0" smtClean="0">
                <a:latin typeface="Times"/>
                <a:cs typeface="Times"/>
              </a:rPr>
              <a:t> 55 = </a:t>
            </a:r>
            <a:r>
              <a:rPr lang="en-US" sz="2000" dirty="0" smtClean="0">
                <a:latin typeface="Times"/>
                <a:cs typeface="Times"/>
              </a:rPr>
              <a:t>255  </a:t>
            </a:r>
            <a:endParaRPr lang="en-US" sz="2000" dirty="0" smtClean="0">
              <a:latin typeface="Times"/>
              <a:cs typeface="Times"/>
            </a:endParaRPr>
          </a:p>
          <a:p>
            <a:pPr>
              <a:lnSpc>
                <a:spcPct val="120000"/>
              </a:lnSpc>
            </a:pPr>
            <a:endParaRPr lang="en-US" sz="2000" dirty="0" smtClean="0">
              <a:latin typeface="Times"/>
              <a:cs typeface="Times"/>
            </a:endParaRPr>
          </a:p>
          <a:p>
            <a:pPr>
              <a:lnSpc>
                <a:spcPct val="120000"/>
              </a:lnSpc>
            </a:pPr>
            <a:r>
              <a:rPr lang="en-US" sz="2000" dirty="0" smtClean="0">
                <a:latin typeface="Times"/>
                <a:cs typeface="Times"/>
              </a:rPr>
              <a:t>In this case : cash inflows less cash outflows are $</a:t>
            </a:r>
            <a:r>
              <a:rPr lang="en-US" sz="2000" dirty="0" smtClean="0">
                <a:latin typeface="Times"/>
                <a:cs typeface="Times"/>
              </a:rPr>
              <a:t>470- </a:t>
            </a:r>
            <a:r>
              <a:rPr lang="en-US" sz="2000" dirty="0" smtClean="0">
                <a:latin typeface="Times"/>
                <a:cs typeface="Times"/>
              </a:rPr>
              <a:t>255 </a:t>
            </a:r>
            <a:r>
              <a:rPr lang="en-US" sz="2000" dirty="0" smtClean="0">
                <a:latin typeface="Times"/>
                <a:cs typeface="Times"/>
              </a:rPr>
              <a:t>=  </a:t>
            </a:r>
            <a:r>
              <a:rPr lang="en-US" sz="2000" dirty="0" smtClean="0">
                <a:latin typeface="Times"/>
                <a:cs typeface="Times"/>
              </a:rPr>
              <a:t>$215, just as we had before</a:t>
            </a:r>
            <a:endParaRPr lang="en-US" sz="2000" dirty="0">
              <a:latin typeface="Times"/>
              <a:cs typeface="Times"/>
            </a:endParaRPr>
          </a:p>
          <a:p>
            <a:pPr>
              <a:lnSpc>
                <a:spcPct val="120000"/>
              </a:lnSpc>
            </a:pPr>
            <a:endParaRPr lang="en-US" sz="2000" dirty="0" smtClean="0">
              <a:latin typeface="Times"/>
              <a:cs typeface="Times"/>
            </a:endParaRPr>
          </a:p>
          <a:p>
            <a:pPr>
              <a:lnSpc>
                <a:spcPct val="120000"/>
              </a:lnSpc>
            </a:pPr>
            <a:endParaRPr lang="en-US" sz="2000" dirty="0" smtClean="0">
              <a:latin typeface="Times"/>
              <a:cs typeface="Times"/>
            </a:endParaRPr>
          </a:p>
          <a:p>
            <a:pPr>
              <a:lnSpc>
                <a:spcPct val="120000"/>
              </a:lnSpc>
            </a:pPr>
            <a:endParaRPr lang="en-US" sz="2000" dirty="0" smtClean="0">
              <a:latin typeface="Times"/>
              <a:cs typeface="Times"/>
            </a:endParaRPr>
          </a:p>
          <a:p>
            <a:pPr>
              <a:lnSpc>
                <a:spcPct val="120000"/>
              </a:lnSpc>
            </a:pPr>
            <a:endParaRPr lang="en-US" sz="2000" dirty="0">
              <a:latin typeface="Times"/>
              <a:cs typeface="Times"/>
            </a:endParaRPr>
          </a:p>
        </p:txBody>
      </p:sp>
      <p:graphicFrame>
        <p:nvGraphicFramePr>
          <p:cNvPr id="4" name="Table 3"/>
          <p:cNvGraphicFramePr>
            <a:graphicFrameLocks noGrp="1"/>
          </p:cNvGraphicFramePr>
          <p:nvPr>
            <p:extLst>
              <p:ext uri="{D42A27DB-BD31-4B8C-83A1-F6EECF244321}">
                <p14:modId xmlns:p14="http://schemas.microsoft.com/office/powerpoint/2010/main" val="4071446851"/>
              </p:ext>
            </p:extLst>
          </p:nvPr>
        </p:nvGraphicFramePr>
        <p:xfrm>
          <a:off x="457200" y="0"/>
          <a:ext cx="8229600" cy="1483360"/>
        </p:xfrm>
        <a:graphic>
          <a:graphicData uri="http://schemas.openxmlformats.org/drawingml/2006/table">
            <a:tbl>
              <a:tblPr rtl="1" firstRow="1" bandRow="1">
                <a:tableStyleId>{5C22544A-7EE6-4342-B048-85BDC9FD1C3A}</a:tableStyleId>
              </a:tblPr>
              <a:tblGrid>
                <a:gridCol w="2057400"/>
                <a:gridCol w="2057400"/>
                <a:gridCol w="2283688"/>
                <a:gridCol w="1831112"/>
              </a:tblGrid>
              <a:tr h="370840">
                <a:tc>
                  <a:txBody>
                    <a:bodyPr/>
                    <a:lstStyle/>
                    <a:p>
                      <a:pPr algn="ctr" rtl="1"/>
                      <a:r>
                        <a:rPr lang="en-US" dirty="0" smtClean="0"/>
                        <a:t>change</a:t>
                      </a:r>
                      <a:endParaRPr lang="x-none" dirty="0"/>
                    </a:p>
                  </a:txBody>
                  <a:tcPr/>
                </a:tc>
                <a:tc>
                  <a:txBody>
                    <a:bodyPr/>
                    <a:lstStyle/>
                    <a:p>
                      <a:pPr algn="ctr" rtl="1"/>
                      <a:r>
                        <a:rPr lang="en-US" dirty="0" smtClean="0"/>
                        <a:t>Ending of year</a:t>
                      </a:r>
                      <a:endParaRPr lang="x-none" dirty="0"/>
                    </a:p>
                  </a:txBody>
                  <a:tcPr/>
                </a:tc>
                <a:tc>
                  <a:txBody>
                    <a:bodyPr/>
                    <a:lstStyle/>
                    <a:p>
                      <a:pPr algn="ctr" rtl="1"/>
                      <a:r>
                        <a:rPr lang="en-US" dirty="0" smtClean="0"/>
                        <a:t>Beginning of year</a:t>
                      </a:r>
                      <a:endParaRPr lang="x-none" dirty="0"/>
                    </a:p>
                  </a:txBody>
                  <a:tcPr/>
                </a:tc>
                <a:tc>
                  <a:txBody>
                    <a:bodyPr/>
                    <a:lstStyle/>
                    <a:p>
                      <a:pPr algn="ctr" rtl="1"/>
                      <a:endParaRPr lang="x-none" dirty="0"/>
                    </a:p>
                  </a:txBody>
                  <a:tcPr/>
                </a:tc>
              </a:tr>
              <a:tr h="370840">
                <a:tc>
                  <a:txBody>
                    <a:bodyPr/>
                    <a:lstStyle/>
                    <a:p>
                      <a:pPr algn="ctr" rtl="1"/>
                      <a:r>
                        <a:rPr lang="en-US" dirty="0" smtClean="0"/>
                        <a:t>+30</a:t>
                      </a:r>
                      <a:endParaRPr lang="x-none" dirty="0"/>
                    </a:p>
                  </a:txBody>
                  <a:tcPr/>
                </a:tc>
                <a:tc>
                  <a:txBody>
                    <a:bodyPr/>
                    <a:lstStyle/>
                    <a:p>
                      <a:pPr algn="ctr" rtl="1"/>
                      <a:r>
                        <a:rPr lang="en-US" dirty="0" smtClean="0"/>
                        <a:t>910</a:t>
                      </a:r>
                      <a:endParaRPr lang="x-none" dirty="0"/>
                    </a:p>
                  </a:txBody>
                  <a:tcPr/>
                </a:tc>
                <a:tc>
                  <a:txBody>
                    <a:bodyPr/>
                    <a:lstStyle/>
                    <a:p>
                      <a:pPr algn="ctr" rtl="1"/>
                      <a:r>
                        <a:rPr lang="en-US" dirty="0" smtClean="0"/>
                        <a:t>880</a:t>
                      </a:r>
                      <a:endParaRPr lang="x-none" dirty="0"/>
                    </a:p>
                  </a:txBody>
                  <a:tcPr/>
                </a:tc>
                <a:tc>
                  <a:txBody>
                    <a:bodyPr/>
                    <a:lstStyle/>
                    <a:p>
                      <a:pPr algn="ctr" rtl="1"/>
                      <a:r>
                        <a:rPr lang="en-US" dirty="0" smtClean="0"/>
                        <a:t>AR</a:t>
                      </a:r>
                      <a:endParaRPr lang="x-none" dirty="0"/>
                    </a:p>
                  </a:txBody>
                  <a:tcPr/>
                </a:tc>
              </a:tr>
              <a:tr h="370840">
                <a:tc>
                  <a:txBody>
                    <a:bodyPr/>
                    <a:lstStyle/>
                    <a:p>
                      <a:pPr algn="ctr" rtl="1"/>
                      <a:r>
                        <a:rPr lang="en-US" dirty="0" smtClean="0"/>
                        <a:t>+55</a:t>
                      </a:r>
                      <a:endParaRPr lang="x-none" dirty="0"/>
                    </a:p>
                  </a:txBody>
                  <a:tcPr/>
                </a:tc>
                <a:tc>
                  <a:txBody>
                    <a:bodyPr/>
                    <a:lstStyle/>
                    <a:p>
                      <a:pPr algn="ctr" rtl="1"/>
                      <a:r>
                        <a:rPr lang="en-US" dirty="0" smtClean="0"/>
                        <a:t>605</a:t>
                      </a:r>
                      <a:endParaRPr lang="x-none" dirty="0"/>
                    </a:p>
                  </a:txBody>
                  <a:tcPr/>
                </a:tc>
                <a:tc>
                  <a:txBody>
                    <a:bodyPr/>
                    <a:lstStyle/>
                    <a:p>
                      <a:pPr algn="ctr" rtl="1"/>
                      <a:r>
                        <a:rPr lang="en-US" dirty="0" smtClean="0"/>
                        <a:t>550</a:t>
                      </a:r>
                      <a:endParaRPr lang="x-none" dirty="0"/>
                    </a:p>
                  </a:txBody>
                  <a:tcPr/>
                </a:tc>
                <a:tc>
                  <a:txBody>
                    <a:bodyPr/>
                    <a:lstStyle/>
                    <a:p>
                      <a:pPr algn="ctr" rtl="1"/>
                      <a:r>
                        <a:rPr lang="en-US" dirty="0" smtClean="0"/>
                        <a:t>AP</a:t>
                      </a:r>
                      <a:endParaRPr lang="x-none" dirty="0"/>
                    </a:p>
                  </a:txBody>
                  <a:tcPr/>
                </a:tc>
              </a:tr>
              <a:tr h="370840">
                <a:tc>
                  <a:txBody>
                    <a:bodyPr/>
                    <a:lstStyle/>
                    <a:p>
                      <a:pPr algn="ctr" rtl="1"/>
                      <a:r>
                        <a:rPr lang="en-US" dirty="0" smtClean="0"/>
                        <a:t>-25</a:t>
                      </a:r>
                      <a:endParaRPr lang="x-none" dirty="0"/>
                    </a:p>
                  </a:txBody>
                  <a:tcPr/>
                </a:tc>
                <a:tc>
                  <a:txBody>
                    <a:bodyPr/>
                    <a:lstStyle/>
                    <a:p>
                      <a:pPr algn="ctr" rtl="1"/>
                      <a:r>
                        <a:rPr lang="en-US" dirty="0" smtClean="0"/>
                        <a:t>305</a:t>
                      </a:r>
                      <a:endParaRPr lang="x-none" dirty="0"/>
                    </a:p>
                  </a:txBody>
                  <a:tcPr/>
                </a:tc>
                <a:tc>
                  <a:txBody>
                    <a:bodyPr/>
                    <a:lstStyle/>
                    <a:p>
                      <a:pPr algn="ctr" rtl="1"/>
                      <a:r>
                        <a:rPr lang="en-US" dirty="0" smtClean="0"/>
                        <a:t>330</a:t>
                      </a:r>
                      <a:endParaRPr lang="x-none" dirty="0"/>
                    </a:p>
                  </a:txBody>
                  <a:tcPr/>
                </a:tc>
                <a:tc>
                  <a:txBody>
                    <a:bodyPr/>
                    <a:lstStyle/>
                    <a:p>
                      <a:pPr algn="ctr" rtl="1"/>
                      <a:r>
                        <a:rPr lang="en-US" dirty="0" smtClean="0"/>
                        <a:t>NWC</a:t>
                      </a:r>
                      <a:endParaRPr lang="x-none" dirty="0"/>
                    </a:p>
                  </a:txBody>
                  <a:tcPr/>
                </a:tc>
              </a:tr>
            </a:tbl>
          </a:graphicData>
        </a:graphic>
      </p:graphicFrame>
    </p:spTree>
    <p:extLst>
      <p:ext uri="{BB962C8B-B14F-4D97-AF65-F5344CB8AC3E}">
        <p14:creationId xmlns:p14="http://schemas.microsoft.com/office/powerpoint/2010/main" val="39104550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4770"/>
            <a:ext cx="8229600" cy="3008077"/>
          </a:xfrm>
        </p:spPr>
        <p:txBody>
          <a:bodyPr/>
          <a:lstStyle/>
          <a:p>
            <a:r>
              <a:rPr lang="en-US" dirty="0">
                <a:latin typeface="Times"/>
                <a:cs typeface="Times"/>
              </a:rPr>
              <a:t>More generally, this example illustrates that including net working capital changes in our calculations has the effect of adjusting for the discrepancy between accounting sales and costs and actual cash receipts and payments. </a:t>
            </a:r>
            <a:endParaRPr lang="en-US" dirty="0" smtClean="0">
              <a:latin typeface="Times"/>
              <a:cs typeface="Times"/>
            </a:endParaRPr>
          </a:p>
          <a:p>
            <a:endParaRPr lang="en-US" dirty="0">
              <a:latin typeface="Times"/>
              <a:cs typeface="Times"/>
            </a:endParaRPr>
          </a:p>
        </p:txBody>
      </p:sp>
      <p:sp>
        <p:nvSpPr>
          <p:cNvPr id="4" name="TextBox 3"/>
          <p:cNvSpPr txBox="1"/>
          <p:nvPr/>
        </p:nvSpPr>
        <p:spPr>
          <a:xfrm>
            <a:off x="1303958" y="3542847"/>
            <a:ext cx="6749780" cy="3108544"/>
          </a:xfrm>
          <a:prstGeom prst="rect">
            <a:avLst/>
          </a:prstGeom>
          <a:noFill/>
        </p:spPr>
        <p:txBody>
          <a:bodyPr wrap="square" rtlCol="0">
            <a:spAutoFit/>
          </a:bodyPr>
          <a:lstStyle/>
          <a:p>
            <a:r>
              <a:rPr lang="en-US" sz="2800" dirty="0">
                <a:latin typeface="Times"/>
                <a:cs typeface="Times"/>
              </a:rPr>
              <a:t>Cash </a:t>
            </a:r>
            <a:r>
              <a:rPr lang="en-US" sz="2800" dirty="0" smtClean="0">
                <a:latin typeface="Times"/>
                <a:cs typeface="Times"/>
              </a:rPr>
              <a:t>flow = </a:t>
            </a:r>
            <a:r>
              <a:rPr lang="en-US" sz="2800" dirty="0">
                <a:latin typeface="Times"/>
                <a:cs typeface="Times"/>
              </a:rPr>
              <a:t>Cash </a:t>
            </a:r>
            <a:r>
              <a:rPr lang="en-US" sz="2800" dirty="0" smtClean="0">
                <a:latin typeface="Times"/>
                <a:cs typeface="Times"/>
              </a:rPr>
              <a:t>inflow - </a:t>
            </a:r>
            <a:r>
              <a:rPr lang="en-US" sz="2800" dirty="0">
                <a:latin typeface="Times"/>
                <a:cs typeface="Times"/>
              </a:rPr>
              <a:t>Cash </a:t>
            </a:r>
            <a:r>
              <a:rPr lang="en-US" sz="2800" dirty="0" smtClean="0">
                <a:latin typeface="Times"/>
                <a:cs typeface="Times"/>
              </a:rPr>
              <a:t>outflow </a:t>
            </a:r>
          </a:p>
          <a:p>
            <a:r>
              <a:rPr lang="en-US" sz="2800" dirty="0" smtClean="0">
                <a:latin typeface="Times"/>
                <a:cs typeface="Times"/>
              </a:rPr>
              <a:t>= (</a:t>
            </a:r>
            <a:r>
              <a:rPr lang="en-US" sz="2800" dirty="0">
                <a:latin typeface="Times"/>
                <a:cs typeface="Times"/>
              </a:rPr>
              <a:t>$</a:t>
            </a:r>
            <a:r>
              <a:rPr lang="en-US" sz="2800" dirty="0" smtClean="0">
                <a:latin typeface="Times"/>
                <a:cs typeface="Times"/>
              </a:rPr>
              <a:t>500 </a:t>
            </a:r>
            <a:r>
              <a:rPr lang="mr-IN" sz="2800" dirty="0" smtClean="0">
                <a:latin typeface="Times"/>
                <a:cs typeface="Times"/>
              </a:rPr>
              <a:t>–</a:t>
            </a:r>
            <a:r>
              <a:rPr lang="en-US" sz="2800" dirty="0" smtClean="0">
                <a:latin typeface="Times"/>
                <a:cs typeface="Times"/>
              </a:rPr>
              <a:t> 30</a:t>
            </a:r>
            <a:r>
              <a:rPr lang="en-US" sz="2800" dirty="0">
                <a:latin typeface="Times"/>
                <a:cs typeface="Times"/>
              </a:rPr>
              <a:t>) </a:t>
            </a:r>
            <a:r>
              <a:rPr lang="mr-IN" sz="2800" dirty="0" smtClean="0">
                <a:latin typeface="Times"/>
                <a:cs typeface="Times"/>
              </a:rPr>
              <a:t>–</a:t>
            </a:r>
            <a:r>
              <a:rPr lang="en-US" sz="2800" dirty="0" smtClean="0">
                <a:latin typeface="Times"/>
                <a:cs typeface="Times"/>
              </a:rPr>
              <a:t> (</a:t>
            </a:r>
            <a:r>
              <a:rPr lang="en-US" sz="2800" dirty="0">
                <a:latin typeface="Times"/>
                <a:cs typeface="Times"/>
              </a:rPr>
              <a:t>310 </a:t>
            </a:r>
            <a:r>
              <a:rPr lang="mr-IN" sz="2800" dirty="0">
                <a:latin typeface="Times"/>
                <a:cs typeface="Times"/>
              </a:rPr>
              <a:t>–</a:t>
            </a:r>
            <a:r>
              <a:rPr lang="en-US" sz="2800" dirty="0" smtClean="0">
                <a:latin typeface="Times"/>
                <a:cs typeface="Times"/>
              </a:rPr>
              <a:t>55</a:t>
            </a:r>
            <a:r>
              <a:rPr lang="en-US" sz="2800" dirty="0">
                <a:latin typeface="Times"/>
                <a:cs typeface="Times"/>
              </a:rPr>
              <a:t>) </a:t>
            </a:r>
            <a:endParaRPr lang="en-US" sz="2800" dirty="0" smtClean="0">
              <a:latin typeface="Times"/>
              <a:cs typeface="Times"/>
            </a:endParaRPr>
          </a:p>
          <a:p>
            <a:r>
              <a:rPr lang="en-US" sz="2800" dirty="0" smtClean="0">
                <a:latin typeface="Times"/>
                <a:cs typeface="Times"/>
              </a:rPr>
              <a:t>= (</a:t>
            </a:r>
            <a:r>
              <a:rPr lang="en-US" sz="2800" dirty="0">
                <a:latin typeface="Times"/>
                <a:cs typeface="Times"/>
              </a:rPr>
              <a:t>$500 </a:t>
            </a:r>
            <a:r>
              <a:rPr lang="mr-IN" sz="2800" dirty="0" smtClean="0">
                <a:latin typeface="Times"/>
                <a:cs typeface="Times"/>
              </a:rPr>
              <a:t>–</a:t>
            </a:r>
            <a:r>
              <a:rPr lang="en-US" sz="2800" dirty="0" smtClean="0">
                <a:latin typeface="Times"/>
                <a:cs typeface="Times"/>
              </a:rPr>
              <a:t> 310</a:t>
            </a:r>
            <a:r>
              <a:rPr lang="en-US" sz="2800" dirty="0">
                <a:latin typeface="Times"/>
                <a:cs typeface="Times"/>
              </a:rPr>
              <a:t>) </a:t>
            </a:r>
            <a:r>
              <a:rPr lang="mr-IN" sz="2800" dirty="0" smtClean="0">
                <a:latin typeface="Times"/>
                <a:cs typeface="Times"/>
              </a:rPr>
              <a:t>–</a:t>
            </a:r>
            <a:r>
              <a:rPr lang="en-US" sz="2800" dirty="0" smtClean="0">
                <a:latin typeface="Times"/>
                <a:cs typeface="Times"/>
              </a:rPr>
              <a:t> (30 </a:t>
            </a:r>
            <a:r>
              <a:rPr lang="mr-IN" sz="2800" dirty="0">
                <a:latin typeface="Times"/>
                <a:cs typeface="Times"/>
              </a:rPr>
              <a:t>–</a:t>
            </a:r>
            <a:r>
              <a:rPr lang="en-US" sz="2800" dirty="0" smtClean="0">
                <a:latin typeface="Times"/>
                <a:cs typeface="Times"/>
              </a:rPr>
              <a:t> </a:t>
            </a:r>
            <a:r>
              <a:rPr lang="en-US" sz="2800" dirty="0">
                <a:latin typeface="Times"/>
                <a:cs typeface="Times"/>
              </a:rPr>
              <a:t>55) </a:t>
            </a:r>
          </a:p>
          <a:p>
            <a:r>
              <a:rPr lang="en-US" sz="2800" dirty="0" smtClean="0">
                <a:latin typeface="Times"/>
                <a:cs typeface="Times"/>
              </a:rPr>
              <a:t>= Operating </a:t>
            </a:r>
            <a:r>
              <a:rPr lang="en-US" sz="2800" dirty="0">
                <a:latin typeface="Times"/>
                <a:cs typeface="Times"/>
              </a:rPr>
              <a:t>cash </a:t>
            </a:r>
            <a:r>
              <a:rPr lang="en-US" sz="2800" dirty="0" smtClean="0">
                <a:latin typeface="Times"/>
                <a:cs typeface="Times"/>
              </a:rPr>
              <a:t>flow </a:t>
            </a:r>
            <a:r>
              <a:rPr lang="mr-IN" sz="2800" dirty="0" smtClean="0">
                <a:latin typeface="Times"/>
                <a:cs typeface="Times"/>
              </a:rPr>
              <a:t>–</a:t>
            </a:r>
            <a:r>
              <a:rPr lang="en-US" sz="2800" dirty="0" smtClean="0">
                <a:latin typeface="Times"/>
                <a:cs typeface="Times"/>
              </a:rPr>
              <a:t> </a:t>
            </a:r>
            <a:r>
              <a:rPr lang="en-US" sz="2800" dirty="0">
                <a:latin typeface="Times"/>
                <a:cs typeface="Times"/>
              </a:rPr>
              <a:t>Change in </a:t>
            </a:r>
            <a:r>
              <a:rPr lang="en-US" sz="2800" dirty="0" smtClean="0">
                <a:latin typeface="Times"/>
                <a:cs typeface="Times"/>
              </a:rPr>
              <a:t>NWC</a:t>
            </a:r>
          </a:p>
          <a:p>
            <a:r>
              <a:rPr lang="en-US" sz="2800" dirty="0">
                <a:latin typeface="Times"/>
                <a:cs typeface="Times"/>
              </a:rPr>
              <a:t>=</a:t>
            </a:r>
            <a:r>
              <a:rPr lang="en-US" sz="2800" dirty="0" smtClean="0">
                <a:latin typeface="Times"/>
                <a:cs typeface="Times"/>
              </a:rPr>
              <a:t> </a:t>
            </a:r>
            <a:r>
              <a:rPr lang="en-US" sz="2800" dirty="0">
                <a:latin typeface="Times"/>
                <a:cs typeface="Times"/>
              </a:rPr>
              <a:t>$</a:t>
            </a:r>
            <a:r>
              <a:rPr lang="en-US" sz="2800" dirty="0" smtClean="0">
                <a:latin typeface="Times"/>
                <a:cs typeface="Times"/>
              </a:rPr>
              <a:t>190 </a:t>
            </a:r>
            <a:r>
              <a:rPr lang="mr-IN" sz="2800" dirty="0">
                <a:latin typeface="Times"/>
                <a:cs typeface="Times"/>
              </a:rPr>
              <a:t>–</a:t>
            </a:r>
            <a:r>
              <a:rPr lang="en-US" sz="2800" dirty="0" smtClean="0">
                <a:latin typeface="Times"/>
                <a:cs typeface="Times"/>
              </a:rPr>
              <a:t> (</a:t>
            </a:r>
            <a:r>
              <a:rPr lang="mr-IN" sz="2800" dirty="0">
                <a:latin typeface="Times"/>
                <a:cs typeface="Times"/>
              </a:rPr>
              <a:t>–</a:t>
            </a:r>
            <a:r>
              <a:rPr lang="en-US" sz="2800" dirty="0" smtClean="0">
                <a:latin typeface="Times"/>
                <a:cs typeface="Times"/>
              </a:rPr>
              <a:t>25)</a:t>
            </a:r>
          </a:p>
          <a:p>
            <a:r>
              <a:rPr lang="en-US" sz="2800" dirty="0" smtClean="0">
                <a:latin typeface="Times"/>
                <a:cs typeface="Times"/>
              </a:rPr>
              <a:t>= $</a:t>
            </a:r>
            <a:r>
              <a:rPr lang="en-US" sz="2800" dirty="0">
                <a:latin typeface="Times"/>
                <a:cs typeface="Times"/>
              </a:rPr>
              <a:t>215 </a:t>
            </a:r>
          </a:p>
          <a:p>
            <a:endParaRPr lang="en-US" sz="2800" dirty="0">
              <a:latin typeface="Times"/>
              <a:cs typeface="Times"/>
            </a:endParaRPr>
          </a:p>
        </p:txBody>
      </p:sp>
    </p:spTree>
    <p:extLst>
      <p:ext uri="{BB962C8B-B14F-4D97-AF65-F5344CB8AC3E}">
        <p14:creationId xmlns:p14="http://schemas.microsoft.com/office/powerpoint/2010/main" val="26246363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Depreciation</a:t>
            </a:r>
            <a:endParaRPr lang="en-US" dirty="0">
              <a:latin typeface="Times"/>
              <a:cs typeface="Times"/>
            </a:endParaRPr>
          </a:p>
        </p:txBody>
      </p:sp>
      <p:sp>
        <p:nvSpPr>
          <p:cNvPr id="3" name="Content Placeholder 2"/>
          <p:cNvSpPr>
            <a:spLocks noGrp="1"/>
          </p:cNvSpPr>
          <p:nvPr>
            <p:ph idx="1"/>
          </p:nvPr>
        </p:nvSpPr>
        <p:spPr/>
        <p:txBody>
          <a:bodyPr>
            <a:normAutofit lnSpcReduction="10000"/>
          </a:bodyPr>
          <a:lstStyle/>
          <a:p>
            <a:pPr>
              <a:lnSpc>
                <a:spcPct val="150000"/>
              </a:lnSpc>
            </a:pPr>
            <a:r>
              <a:rPr lang="en-US" sz="2400" dirty="0">
                <a:latin typeface="Times"/>
                <a:cs typeface="Times"/>
              </a:rPr>
              <a:t>The depreciation expense used for capital </a:t>
            </a:r>
            <a:r>
              <a:rPr lang="en-US" sz="2400" dirty="0" smtClean="0">
                <a:latin typeface="Times"/>
                <a:cs typeface="Times"/>
              </a:rPr>
              <a:t>budgeting (investment) </a:t>
            </a:r>
            <a:r>
              <a:rPr lang="en-US" sz="2400" dirty="0">
                <a:latin typeface="Times"/>
                <a:cs typeface="Times"/>
              </a:rPr>
              <a:t>should be the depreciation schedule required by the Tax Office for tax </a:t>
            </a:r>
            <a:r>
              <a:rPr lang="en-US" sz="2400" dirty="0" smtClean="0">
                <a:latin typeface="Times"/>
                <a:cs typeface="Times"/>
              </a:rPr>
              <a:t>purposes.</a:t>
            </a:r>
          </a:p>
          <a:p>
            <a:pPr>
              <a:lnSpc>
                <a:spcPct val="150000"/>
              </a:lnSpc>
            </a:pPr>
            <a:r>
              <a:rPr lang="en-US" sz="2400" dirty="0" smtClean="0">
                <a:latin typeface="Times"/>
                <a:cs typeface="Times"/>
              </a:rPr>
              <a:t>Depreciation itself is a non-cash expense; consequently, it is only relevant because it affects taxes</a:t>
            </a:r>
          </a:p>
          <a:p>
            <a:pPr>
              <a:lnSpc>
                <a:spcPct val="150000"/>
              </a:lnSpc>
            </a:pPr>
            <a:r>
              <a:rPr lang="en-US" sz="2400" dirty="0" smtClean="0">
                <a:latin typeface="Times"/>
                <a:cs typeface="Times"/>
              </a:rPr>
              <a:t>Depreciation tax shield = DT</a:t>
            </a:r>
          </a:p>
          <a:p>
            <a:pPr lvl="1">
              <a:lnSpc>
                <a:spcPct val="150000"/>
              </a:lnSpc>
            </a:pPr>
            <a:r>
              <a:rPr lang="en-US" sz="2000" dirty="0" smtClean="0">
                <a:latin typeface="Times"/>
                <a:cs typeface="Times"/>
              </a:rPr>
              <a:t>D = depreciation expense</a:t>
            </a:r>
          </a:p>
          <a:p>
            <a:pPr lvl="1">
              <a:lnSpc>
                <a:spcPct val="150000"/>
              </a:lnSpc>
            </a:pPr>
            <a:r>
              <a:rPr lang="en-US" sz="2000" dirty="0" smtClean="0">
                <a:latin typeface="Times"/>
                <a:cs typeface="Times"/>
              </a:rPr>
              <a:t>T = marginal tax rate</a:t>
            </a:r>
          </a:p>
          <a:p>
            <a:pPr>
              <a:lnSpc>
                <a:spcPct val="150000"/>
              </a:lnSpc>
            </a:pPr>
            <a:endParaRPr lang="x-none" sz="2000" dirty="0" smtClean="0">
              <a:latin typeface="Times"/>
              <a:cs typeface="Times"/>
            </a:endParaRPr>
          </a:p>
          <a:p>
            <a:endParaRPr lang="en-US" dirty="0">
              <a:latin typeface="Times"/>
              <a:cs typeface="Times"/>
            </a:endParaRPr>
          </a:p>
        </p:txBody>
      </p:sp>
    </p:spTree>
    <p:extLst>
      <p:ext uri="{BB962C8B-B14F-4D97-AF65-F5344CB8AC3E}">
        <p14:creationId xmlns:p14="http://schemas.microsoft.com/office/powerpoint/2010/main" val="25125951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Computing Depreciation</a:t>
            </a:r>
            <a:endParaRPr lang="en-US" dirty="0">
              <a:latin typeface="Times"/>
              <a:cs typeface="Times"/>
            </a:endParaRPr>
          </a:p>
        </p:txBody>
      </p:sp>
      <p:sp>
        <p:nvSpPr>
          <p:cNvPr id="3" name="Content Placeholder 2"/>
          <p:cNvSpPr>
            <a:spLocks noGrp="1"/>
          </p:cNvSpPr>
          <p:nvPr>
            <p:ph idx="1"/>
          </p:nvPr>
        </p:nvSpPr>
        <p:spPr/>
        <p:txBody>
          <a:bodyPr>
            <a:noAutofit/>
          </a:bodyPr>
          <a:lstStyle/>
          <a:p>
            <a:pPr>
              <a:lnSpc>
                <a:spcPct val="150000"/>
              </a:lnSpc>
            </a:pPr>
            <a:r>
              <a:rPr lang="en-US" sz="2800" dirty="0" smtClean="0">
                <a:latin typeface="Times"/>
                <a:cs typeface="Times"/>
              </a:rPr>
              <a:t>Straight-line depreciation</a:t>
            </a:r>
          </a:p>
          <a:p>
            <a:pPr lvl="1">
              <a:lnSpc>
                <a:spcPct val="150000"/>
              </a:lnSpc>
            </a:pPr>
            <a:r>
              <a:rPr lang="en-US" sz="2400" dirty="0" smtClean="0">
                <a:latin typeface="Times"/>
                <a:cs typeface="Times"/>
              </a:rPr>
              <a:t>D = (Initial cost – salvage) / number of years</a:t>
            </a:r>
          </a:p>
          <a:p>
            <a:pPr lvl="1">
              <a:lnSpc>
                <a:spcPct val="150000"/>
              </a:lnSpc>
              <a:buFont typeface="Wingdings" charset="2"/>
              <a:buChar char="Ø"/>
            </a:pPr>
            <a:r>
              <a:rPr lang="en-US" sz="2400" dirty="0" smtClean="0">
                <a:latin typeface="Times"/>
                <a:cs typeface="Times"/>
              </a:rPr>
              <a:t>Salvage value: what we think the asset will be worth when we dispose of it.</a:t>
            </a:r>
          </a:p>
          <a:p>
            <a:pPr lvl="1">
              <a:lnSpc>
                <a:spcPct val="150000"/>
              </a:lnSpc>
            </a:pPr>
            <a:r>
              <a:rPr lang="en-US" sz="2400" dirty="0" smtClean="0">
                <a:latin typeface="Times"/>
                <a:cs typeface="Times"/>
              </a:rPr>
              <a:t>Very few assets are depreciated straight-line for tax purposes</a:t>
            </a:r>
          </a:p>
          <a:p>
            <a:pPr>
              <a:lnSpc>
                <a:spcPct val="150000"/>
              </a:lnSpc>
            </a:pPr>
            <a:r>
              <a:rPr lang="en-US" sz="2800" dirty="0" smtClean="0">
                <a:latin typeface="Times"/>
                <a:cs typeface="Times"/>
              </a:rPr>
              <a:t>MACRS</a:t>
            </a:r>
          </a:p>
          <a:p>
            <a:pPr lvl="1">
              <a:lnSpc>
                <a:spcPct val="150000"/>
              </a:lnSpc>
            </a:pPr>
            <a:r>
              <a:rPr lang="en-US" sz="2400" dirty="0" smtClean="0">
                <a:latin typeface="Times"/>
                <a:cs typeface="Times"/>
              </a:rPr>
              <a:t>Need to know which asset class is appropriate for tax purposes</a:t>
            </a:r>
          </a:p>
          <a:p>
            <a:pPr lvl="1">
              <a:lnSpc>
                <a:spcPct val="150000"/>
              </a:lnSpc>
            </a:pPr>
            <a:r>
              <a:rPr lang="en-US" sz="2400" dirty="0" smtClean="0">
                <a:latin typeface="Times"/>
                <a:cs typeface="Times"/>
              </a:rPr>
              <a:t>Multiply percentage given in table by the initial cost</a:t>
            </a:r>
          </a:p>
          <a:p>
            <a:pPr>
              <a:lnSpc>
                <a:spcPct val="150000"/>
              </a:lnSpc>
            </a:pPr>
            <a:endParaRPr lang="x-none" sz="2800" dirty="0" smtClean="0">
              <a:latin typeface="Times"/>
              <a:cs typeface="Times"/>
            </a:endParaRPr>
          </a:p>
          <a:p>
            <a:endParaRPr lang="en-US" sz="3600" dirty="0">
              <a:latin typeface="Times"/>
              <a:cs typeface="Times"/>
            </a:endParaRPr>
          </a:p>
        </p:txBody>
      </p:sp>
    </p:spTree>
    <p:extLst>
      <p:ext uri="{BB962C8B-B14F-4D97-AF65-F5344CB8AC3E}">
        <p14:creationId xmlns:p14="http://schemas.microsoft.com/office/powerpoint/2010/main" val="31165714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1752" y="228600"/>
            <a:ext cx="8534400" cy="758952"/>
          </a:xfrm>
        </p:spPr>
        <p:txBody>
          <a:bodyPr>
            <a:normAutofit fontScale="90000"/>
          </a:bodyPr>
          <a:lstStyle/>
          <a:p>
            <a:r>
              <a:rPr lang="en-US" dirty="0" smtClean="0">
                <a:latin typeface="Times"/>
                <a:cs typeface="Times"/>
              </a:rPr>
              <a:t>Example</a:t>
            </a:r>
            <a:endParaRPr lang="x-none" dirty="0">
              <a:latin typeface="Times"/>
              <a:cs typeface="Times"/>
            </a:endParaRPr>
          </a:p>
        </p:txBody>
      </p:sp>
      <p:sp>
        <p:nvSpPr>
          <p:cNvPr id="5" name="Content Placeholder 2"/>
          <p:cNvSpPr>
            <a:spLocks noGrp="1"/>
          </p:cNvSpPr>
          <p:nvPr>
            <p:ph sz="quarter" idx="1"/>
          </p:nvPr>
        </p:nvSpPr>
        <p:spPr>
          <a:xfrm>
            <a:off x="301752" y="1371600"/>
            <a:ext cx="8503920" cy="4727448"/>
          </a:xfrm>
        </p:spPr>
        <p:txBody>
          <a:bodyPr>
            <a:normAutofit/>
          </a:bodyPr>
          <a:lstStyle/>
          <a:p>
            <a:pPr algn="l" rtl="0"/>
            <a:r>
              <a:rPr lang="en-US" sz="1800" dirty="0" smtClean="0">
                <a:latin typeface="Times"/>
                <a:cs typeface="Times"/>
              </a:rPr>
              <a:t>Consider an automobile costing 12,000$. What is the depreciation using the MACRS method?</a:t>
            </a:r>
            <a:endParaRPr lang="x-none" sz="1800" dirty="0">
              <a:latin typeface="Times"/>
              <a:cs typeface="Times"/>
            </a:endParaRPr>
          </a:p>
        </p:txBody>
      </p:sp>
      <p:graphicFrame>
        <p:nvGraphicFramePr>
          <p:cNvPr id="6" name="Table 5"/>
          <p:cNvGraphicFramePr>
            <a:graphicFrameLocks noGrp="1"/>
          </p:cNvGraphicFramePr>
          <p:nvPr>
            <p:extLst>
              <p:ext uri="{D42A27DB-BD31-4B8C-83A1-F6EECF244321}">
                <p14:modId xmlns:p14="http://schemas.microsoft.com/office/powerpoint/2010/main" val="870453207"/>
              </p:ext>
            </p:extLst>
          </p:nvPr>
        </p:nvGraphicFramePr>
        <p:xfrm>
          <a:off x="2743200" y="1752600"/>
          <a:ext cx="6096000" cy="1341120"/>
        </p:xfrm>
        <a:graphic>
          <a:graphicData uri="http://schemas.openxmlformats.org/drawingml/2006/table">
            <a:tbl>
              <a:tblPr rtl="1" firstRow="1" bandRow="1">
                <a:tableStyleId>{5C22544A-7EE6-4342-B048-85BDC9FD1C3A}</a:tableStyleId>
              </a:tblPr>
              <a:tblGrid>
                <a:gridCol w="3650342"/>
                <a:gridCol w="2445658"/>
              </a:tblGrid>
              <a:tr h="285750">
                <a:tc>
                  <a:txBody>
                    <a:bodyPr/>
                    <a:lstStyle/>
                    <a:p>
                      <a:pPr algn="ctr" rtl="1"/>
                      <a:r>
                        <a:rPr lang="en-US" sz="1600" dirty="0" smtClean="0"/>
                        <a:t>examples</a:t>
                      </a:r>
                      <a:endParaRPr lang="x-none" sz="1600" dirty="0"/>
                    </a:p>
                  </a:txBody>
                  <a:tcPr/>
                </a:tc>
                <a:tc>
                  <a:txBody>
                    <a:bodyPr/>
                    <a:lstStyle/>
                    <a:p>
                      <a:pPr algn="ctr" rtl="1"/>
                      <a:r>
                        <a:rPr lang="en-US" sz="1600" dirty="0" smtClean="0"/>
                        <a:t>class</a:t>
                      </a:r>
                      <a:endParaRPr lang="x-none" sz="1600" dirty="0"/>
                    </a:p>
                  </a:txBody>
                  <a:tcPr/>
                </a:tc>
              </a:tr>
              <a:tr h="285750">
                <a:tc>
                  <a:txBody>
                    <a:bodyPr/>
                    <a:lstStyle/>
                    <a:p>
                      <a:pPr algn="ctr" rtl="1"/>
                      <a:r>
                        <a:rPr lang="en-US" sz="1600" dirty="0" smtClean="0"/>
                        <a:t>Equipments used in research</a:t>
                      </a:r>
                      <a:endParaRPr lang="x-none" sz="1600" dirty="0"/>
                    </a:p>
                  </a:txBody>
                  <a:tcPr/>
                </a:tc>
                <a:tc>
                  <a:txBody>
                    <a:bodyPr/>
                    <a:lstStyle/>
                    <a:p>
                      <a:pPr algn="ctr" rtl="1"/>
                      <a:r>
                        <a:rPr lang="en-US" sz="1600" dirty="0" smtClean="0"/>
                        <a:t>Three-year</a:t>
                      </a:r>
                      <a:endParaRPr lang="x-none" sz="1600" dirty="0"/>
                    </a:p>
                  </a:txBody>
                  <a:tcPr/>
                </a:tc>
              </a:tr>
              <a:tr h="285750">
                <a:tc>
                  <a:txBody>
                    <a:bodyPr/>
                    <a:lstStyle/>
                    <a:p>
                      <a:pPr algn="ctr" rtl="1"/>
                      <a:r>
                        <a:rPr lang="en-US" sz="1600" dirty="0" smtClean="0"/>
                        <a:t>Autos, computers</a:t>
                      </a:r>
                      <a:endParaRPr lang="x-none" sz="1600" dirty="0"/>
                    </a:p>
                  </a:txBody>
                  <a:tcPr/>
                </a:tc>
                <a:tc>
                  <a:txBody>
                    <a:bodyPr/>
                    <a:lstStyle/>
                    <a:p>
                      <a:pPr algn="ctr" rtl="1"/>
                      <a:r>
                        <a:rPr lang="en-US" sz="1600" dirty="0" smtClean="0"/>
                        <a:t>Five-year</a:t>
                      </a:r>
                      <a:endParaRPr lang="x-none" sz="1600" dirty="0"/>
                    </a:p>
                  </a:txBody>
                  <a:tcPr/>
                </a:tc>
              </a:tr>
              <a:tr h="285750">
                <a:tc>
                  <a:txBody>
                    <a:bodyPr/>
                    <a:lstStyle/>
                    <a:p>
                      <a:pPr algn="ctr" rtl="1"/>
                      <a:r>
                        <a:rPr lang="en-US" sz="1600" dirty="0" smtClean="0"/>
                        <a:t>Most industrial industries</a:t>
                      </a:r>
                      <a:endParaRPr lang="x-none" sz="1600" dirty="0"/>
                    </a:p>
                  </a:txBody>
                  <a:tcPr/>
                </a:tc>
                <a:tc>
                  <a:txBody>
                    <a:bodyPr/>
                    <a:lstStyle/>
                    <a:p>
                      <a:pPr algn="ctr" rtl="1"/>
                      <a:r>
                        <a:rPr lang="en-US" sz="1600" dirty="0" smtClean="0"/>
                        <a:t>Seven-year</a:t>
                      </a:r>
                      <a:endParaRPr lang="x-none" sz="1600" dirty="0"/>
                    </a:p>
                  </a:txBody>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108082544"/>
              </p:ext>
            </p:extLst>
          </p:nvPr>
        </p:nvGraphicFramePr>
        <p:xfrm>
          <a:off x="1295400" y="3149600"/>
          <a:ext cx="6096000" cy="3708400"/>
        </p:xfrm>
        <a:graphic>
          <a:graphicData uri="http://schemas.openxmlformats.org/drawingml/2006/table">
            <a:tbl>
              <a:tblPr rtl="1" firstRow="1" bandRow="1">
                <a:tableStyleId>{5C22544A-7EE6-4342-B048-85BDC9FD1C3A}</a:tableStyleId>
              </a:tblPr>
              <a:tblGrid>
                <a:gridCol w="1524000"/>
                <a:gridCol w="1524000"/>
                <a:gridCol w="1524000"/>
                <a:gridCol w="1524000"/>
              </a:tblGrid>
              <a:tr h="370840">
                <a:tc gridSpan="4">
                  <a:txBody>
                    <a:bodyPr/>
                    <a:lstStyle/>
                    <a:p>
                      <a:pPr algn="ctr" rtl="1"/>
                      <a:r>
                        <a:rPr lang="en-US" sz="1600" dirty="0" smtClean="0"/>
                        <a:t>Property class</a:t>
                      </a:r>
                      <a:endParaRPr lang="x-none" sz="1600" dirty="0"/>
                    </a:p>
                  </a:txBody>
                  <a:tcPr/>
                </a:tc>
                <a:tc hMerge="1">
                  <a:txBody>
                    <a:bodyPr/>
                    <a:lstStyle/>
                    <a:p>
                      <a:pPr rtl="1"/>
                      <a:endParaRPr lang="x-none"/>
                    </a:p>
                  </a:txBody>
                  <a:tcPr/>
                </a:tc>
                <a:tc hMerge="1">
                  <a:txBody>
                    <a:bodyPr/>
                    <a:lstStyle/>
                    <a:p>
                      <a:pPr rtl="1"/>
                      <a:endParaRPr lang="x-none" dirty="0"/>
                    </a:p>
                  </a:txBody>
                  <a:tcPr/>
                </a:tc>
                <a:tc hMerge="1">
                  <a:txBody>
                    <a:bodyPr/>
                    <a:lstStyle/>
                    <a:p>
                      <a:pPr rtl="1"/>
                      <a:endParaRPr lang="x-none" dirty="0"/>
                    </a:p>
                  </a:txBody>
                  <a:tcPr/>
                </a:tc>
              </a:tr>
              <a:tr h="370840">
                <a:tc>
                  <a:txBody>
                    <a:bodyPr/>
                    <a:lstStyle/>
                    <a:p>
                      <a:pPr algn="ctr" rtl="1"/>
                      <a:r>
                        <a:rPr lang="en-US" sz="1600" dirty="0" smtClean="0"/>
                        <a:t>Seven-year</a:t>
                      </a:r>
                      <a:endParaRPr lang="x-none" sz="1600" dirty="0"/>
                    </a:p>
                  </a:txBody>
                  <a:tcPr/>
                </a:tc>
                <a:tc>
                  <a:txBody>
                    <a:bodyPr/>
                    <a:lstStyle/>
                    <a:p>
                      <a:pPr algn="ctr" rtl="1"/>
                      <a:r>
                        <a:rPr lang="en-US" sz="1600" dirty="0" smtClean="0"/>
                        <a:t>Five-year</a:t>
                      </a:r>
                      <a:endParaRPr lang="x-none" sz="1600" dirty="0"/>
                    </a:p>
                  </a:txBody>
                  <a:tcPr/>
                </a:tc>
                <a:tc>
                  <a:txBody>
                    <a:bodyPr/>
                    <a:lstStyle/>
                    <a:p>
                      <a:pPr algn="ctr" rtl="1"/>
                      <a:r>
                        <a:rPr lang="en-US" sz="1600" dirty="0" smtClean="0"/>
                        <a:t>Three-year</a:t>
                      </a:r>
                      <a:endParaRPr lang="x-none" sz="1600" dirty="0"/>
                    </a:p>
                  </a:txBody>
                  <a:tcPr/>
                </a:tc>
                <a:tc>
                  <a:txBody>
                    <a:bodyPr/>
                    <a:lstStyle/>
                    <a:p>
                      <a:pPr algn="ctr" rtl="1"/>
                      <a:r>
                        <a:rPr lang="en-US" sz="1600" dirty="0" smtClean="0"/>
                        <a:t>year</a:t>
                      </a:r>
                      <a:endParaRPr lang="x-none" sz="1600" dirty="0"/>
                    </a:p>
                  </a:txBody>
                  <a:tcPr/>
                </a:tc>
              </a:tr>
              <a:tr h="370840">
                <a:tc>
                  <a:txBody>
                    <a:bodyPr/>
                    <a:lstStyle/>
                    <a:p>
                      <a:pPr algn="ctr" rtl="1"/>
                      <a:r>
                        <a:rPr lang="en-US" sz="1600" dirty="0" smtClean="0"/>
                        <a:t>14.29%</a:t>
                      </a:r>
                      <a:endParaRPr lang="x-none" sz="1600" dirty="0"/>
                    </a:p>
                  </a:txBody>
                  <a:tcPr/>
                </a:tc>
                <a:tc>
                  <a:txBody>
                    <a:bodyPr/>
                    <a:lstStyle/>
                    <a:p>
                      <a:pPr algn="ctr" rtl="1"/>
                      <a:r>
                        <a:rPr lang="en-US" sz="1600" dirty="0" smtClean="0"/>
                        <a:t>20.00%</a:t>
                      </a:r>
                      <a:endParaRPr lang="x-none" sz="1600" dirty="0"/>
                    </a:p>
                  </a:txBody>
                  <a:tcPr/>
                </a:tc>
                <a:tc>
                  <a:txBody>
                    <a:bodyPr/>
                    <a:lstStyle/>
                    <a:p>
                      <a:pPr algn="ctr" rtl="1"/>
                      <a:r>
                        <a:rPr lang="en-US" sz="1600" dirty="0" smtClean="0"/>
                        <a:t>33.33%</a:t>
                      </a:r>
                      <a:endParaRPr lang="x-none" sz="1600" dirty="0"/>
                    </a:p>
                  </a:txBody>
                  <a:tcPr/>
                </a:tc>
                <a:tc>
                  <a:txBody>
                    <a:bodyPr/>
                    <a:lstStyle/>
                    <a:p>
                      <a:pPr algn="ctr" rtl="1"/>
                      <a:r>
                        <a:rPr lang="en-US" sz="1600" dirty="0" smtClean="0"/>
                        <a:t>1</a:t>
                      </a:r>
                      <a:endParaRPr lang="x-none" sz="1600" dirty="0"/>
                    </a:p>
                  </a:txBody>
                  <a:tcPr/>
                </a:tc>
              </a:tr>
              <a:tr h="370840">
                <a:tc>
                  <a:txBody>
                    <a:bodyPr/>
                    <a:lstStyle/>
                    <a:p>
                      <a:pPr algn="ctr" rtl="1"/>
                      <a:r>
                        <a:rPr lang="en-US" sz="1600" dirty="0" smtClean="0"/>
                        <a:t>24.49</a:t>
                      </a:r>
                      <a:endParaRPr lang="x-none" sz="1600" dirty="0"/>
                    </a:p>
                  </a:txBody>
                  <a:tcPr/>
                </a:tc>
                <a:tc>
                  <a:txBody>
                    <a:bodyPr/>
                    <a:lstStyle/>
                    <a:p>
                      <a:pPr algn="ctr" rtl="1"/>
                      <a:r>
                        <a:rPr lang="en-US" sz="1600" dirty="0" smtClean="0"/>
                        <a:t>32</a:t>
                      </a:r>
                      <a:endParaRPr lang="x-none" sz="1600" dirty="0"/>
                    </a:p>
                  </a:txBody>
                  <a:tcPr/>
                </a:tc>
                <a:tc>
                  <a:txBody>
                    <a:bodyPr/>
                    <a:lstStyle/>
                    <a:p>
                      <a:pPr algn="ctr" rtl="1"/>
                      <a:r>
                        <a:rPr lang="en-US" sz="1600" dirty="0" smtClean="0"/>
                        <a:t>44.45</a:t>
                      </a:r>
                      <a:endParaRPr lang="x-none" sz="1600" dirty="0"/>
                    </a:p>
                  </a:txBody>
                  <a:tcPr/>
                </a:tc>
                <a:tc>
                  <a:txBody>
                    <a:bodyPr/>
                    <a:lstStyle/>
                    <a:p>
                      <a:pPr algn="ctr" rtl="1"/>
                      <a:r>
                        <a:rPr lang="en-US" sz="1600" dirty="0" smtClean="0"/>
                        <a:t>2</a:t>
                      </a:r>
                      <a:endParaRPr lang="x-none" sz="1600" dirty="0"/>
                    </a:p>
                  </a:txBody>
                  <a:tcPr/>
                </a:tc>
              </a:tr>
              <a:tr h="370840">
                <a:tc>
                  <a:txBody>
                    <a:bodyPr/>
                    <a:lstStyle/>
                    <a:p>
                      <a:pPr algn="ctr" rtl="1"/>
                      <a:r>
                        <a:rPr lang="en-US" sz="1600" dirty="0" smtClean="0"/>
                        <a:t>17.49</a:t>
                      </a:r>
                      <a:endParaRPr lang="x-none" sz="1600" dirty="0"/>
                    </a:p>
                  </a:txBody>
                  <a:tcPr/>
                </a:tc>
                <a:tc>
                  <a:txBody>
                    <a:bodyPr/>
                    <a:lstStyle/>
                    <a:p>
                      <a:pPr algn="ctr" rtl="1"/>
                      <a:r>
                        <a:rPr lang="en-US" sz="1600" dirty="0" smtClean="0"/>
                        <a:t>19.20</a:t>
                      </a:r>
                      <a:endParaRPr lang="x-none" sz="1600" dirty="0"/>
                    </a:p>
                  </a:txBody>
                  <a:tcPr/>
                </a:tc>
                <a:tc>
                  <a:txBody>
                    <a:bodyPr/>
                    <a:lstStyle/>
                    <a:p>
                      <a:pPr algn="ctr" rtl="1"/>
                      <a:r>
                        <a:rPr lang="en-US" sz="1600" dirty="0" smtClean="0"/>
                        <a:t>14.81</a:t>
                      </a:r>
                      <a:endParaRPr lang="x-none" sz="1600" dirty="0"/>
                    </a:p>
                  </a:txBody>
                  <a:tcPr/>
                </a:tc>
                <a:tc>
                  <a:txBody>
                    <a:bodyPr/>
                    <a:lstStyle/>
                    <a:p>
                      <a:pPr algn="ctr" rtl="1"/>
                      <a:r>
                        <a:rPr lang="en-US" sz="1600" dirty="0" smtClean="0"/>
                        <a:t>3</a:t>
                      </a:r>
                      <a:endParaRPr lang="x-none" sz="1600" dirty="0"/>
                    </a:p>
                  </a:txBody>
                  <a:tcPr/>
                </a:tc>
              </a:tr>
              <a:tr h="370840">
                <a:tc>
                  <a:txBody>
                    <a:bodyPr/>
                    <a:lstStyle/>
                    <a:p>
                      <a:pPr algn="ctr" rtl="1"/>
                      <a:r>
                        <a:rPr lang="en-US" sz="1600" dirty="0" smtClean="0"/>
                        <a:t>12.49</a:t>
                      </a:r>
                      <a:endParaRPr lang="x-none" sz="1600" dirty="0"/>
                    </a:p>
                  </a:txBody>
                  <a:tcPr/>
                </a:tc>
                <a:tc>
                  <a:txBody>
                    <a:bodyPr/>
                    <a:lstStyle/>
                    <a:p>
                      <a:pPr algn="ctr" rtl="1"/>
                      <a:r>
                        <a:rPr lang="en-US" sz="1600" dirty="0" smtClean="0"/>
                        <a:t>11.52</a:t>
                      </a:r>
                      <a:endParaRPr lang="x-none" sz="1600" dirty="0"/>
                    </a:p>
                  </a:txBody>
                  <a:tcPr/>
                </a:tc>
                <a:tc>
                  <a:txBody>
                    <a:bodyPr/>
                    <a:lstStyle/>
                    <a:p>
                      <a:pPr algn="ctr" rtl="1"/>
                      <a:r>
                        <a:rPr lang="en-US" sz="1600" dirty="0" smtClean="0"/>
                        <a:t>7.41</a:t>
                      </a:r>
                      <a:endParaRPr lang="x-none" sz="1600" dirty="0"/>
                    </a:p>
                  </a:txBody>
                  <a:tcPr/>
                </a:tc>
                <a:tc>
                  <a:txBody>
                    <a:bodyPr/>
                    <a:lstStyle/>
                    <a:p>
                      <a:pPr algn="ctr" rtl="1"/>
                      <a:r>
                        <a:rPr lang="en-US" sz="1600" dirty="0" smtClean="0"/>
                        <a:t>4</a:t>
                      </a:r>
                      <a:endParaRPr lang="x-none" sz="1600" dirty="0"/>
                    </a:p>
                  </a:txBody>
                  <a:tcPr/>
                </a:tc>
              </a:tr>
              <a:tr h="370840">
                <a:tc>
                  <a:txBody>
                    <a:bodyPr/>
                    <a:lstStyle/>
                    <a:p>
                      <a:pPr algn="ctr" rtl="1"/>
                      <a:r>
                        <a:rPr lang="en-US" sz="1600" dirty="0" smtClean="0"/>
                        <a:t>8.93</a:t>
                      </a:r>
                      <a:endParaRPr lang="x-none" sz="1600" dirty="0"/>
                    </a:p>
                  </a:txBody>
                  <a:tcPr/>
                </a:tc>
                <a:tc>
                  <a:txBody>
                    <a:bodyPr/>
                    <a:lstStyle/>
                    <a:p>
                      <a:pPr algn="ctr" rtl="1"/>
                      <a:r>
                        <a:rPr lang="en-US" sz="1600" dirty="0" smtClean="0"/>
                        <a:t>11.52</a:t>
                      </a:r>
                      <a:endParaRPr lang="x-none" sz="1600" dirty="0"/>
                    </a:p>
                  </a:txBody>
                  <a:tcPr/>
                </a:tc>
                <a:tc>
                  <a:txBody>
                    <a:bodyPr/>
                    <a:lstStyle/>
                    <a:p>
                      <a:pPr algn="ctr" rtl="1"/>
                      <a:endParaRPr lang="x-none" sz="1600"/>
                    </a:p>
                  </a:txBody>
                  <a:tcPr/>
                </a:tc>
                <a:tc>
                  <a:txBody>
                    <a:bodyPr/>
                    <a:lstStyle/>
                    <a:p>
                      <a:pPr algn="ctr" rtl="1"/>
                      <a:r>
                        <a:rPr lang="en-US" sz="1600" dirty="0" smtClean="0"/>
                        <a:t>5</a:t>
                      </a:r>
                      <a:endParaRPr lang="x-none" sz="1600" dirty="0"/>
                    </a:p>
                  </a:txBody>
                  <a:tcPr/>
                </a:tc>
              </a:tr>
              <a:tr h="370840">
                <a:tc>
                  <a:txBody>
                    <a:bodyPr/>
                    <a:lstStyle/>
                    <a:p>
                      <a:pPr algn="ctr" rtl="1"/>
                      <a:r>
                        <a:rPr lang="en-US" sz="1600" dirty="0" smtClean="0"/>
                        <a:t>8.92</a:t>
                      </a:r>
                      <a:endParaRPr lang="x-none" sz="1600" dirty="0"/>
                    </a:p>
                  </a:txBody>
                  <a:tcPr/>
                </a:tc>
                <a:tc>
                  <a:txBody>
                    <a:bodyPr/>
                    <a:lstStyle/>
                    <a:p>
                      <a:pPr algn="ctr" rtl="1"/>
                      <a:r>
                        <a:rPr lang="en-US" sz="1600" dirty="0" smtClean="0"/>
                        <a:t>5.76</a:t>
                      </a:r>
                      <a:endParaRPr lang="x-none" sz="1600" dirty="0"/>
                    </a:p>
                  </a:txBody>
                  <a:tcPr/>
                </a:tc>
                <a:tc>
                  <a:txBody>
                    <a:bodyPr/>
                    <a:lstStyle/>
                    <a:p>
                      <a:pPr algn="ctr" rtl="1"/>
                      <a:endParaRPr lang="x-none" sz="1600"/>
                    </a:p>
                  </a:txBody>
                  <a:tcPr/>
                </a:tc>
                <a:tc>
                  <a:txBody>
                    <a:bodyPr/>
                    <a:lstStyle/>
                    <a:p>
                      <a:pPr algn="ctr" rtl="1"/>
                      <a:r>
                        <a:rPr lang="en-US" sz="1600" dirty="0" smtClean="0"/>
                        <a:t>6</a:t>
                      </a:r>
                      <a:endParaRPr lang="x-none" sz="1600" dirty="0"/>
                    </a:p>
                  </a:txBody>
                  <a:tcPr/>
                </a:tc>
              </a:tr>
              <a:tr h="370840">
                <a:tc>
                  <a:txBody>
                    <a:bodyPr/>
                    <a:lstStyle/>
                    <a:p>
                      <a:pPr algn="ctr" rtl="1"/>
                      <a:r>
                        <a:rPr lang="en-US" sz="1600" dirty="0" smtClean="0"/>
                        <a:t>8.93</a:t>
                      </a:r>
                      <a:endParaRPr lang="x-none" sz="1600" dirty="0"/>
                    </a:p>
                  </a:txBody>
                  <a:tcPr/>
                </a:tc>
                <a:tc>
                  <a:txBody>
                    <a:bodyPr/>
                    <a:lstStyle/>
                    <a:p>
                      <a:pPr algn="ctr" rtl="1"/>
                      <a:endParaRPr lang="x-none" sz="1600"/>
                    </a:p>
                  </a:txBody>
                  <a:tcPr/>
                </a:tc>
                <a:tc>
                  <a:txBody>
                    <a:bodyPr/>
                    <a:lstStyle/>
                    <a:p>
                      <a:pPr algn="ctr" rtl="1"/>
                      <a:endParaRPr lang="x-none" sz="1600"/>
                    </a:p>
                  </a:txBody>
                  <a:tcPr/>
                </a:tc>
                <a:tc>
                  <a:txBody>
                    <a:bodyPr/>
                    <a:lstStyle/>
                    <a:p>
                      <a:pPr algn="ctr" rtl="1"/>
                      <a:r>
                        <a:rPr lang="x-none" sz="1600" dirty="0" smtClean="0"/>
                        <a:t>7</a:t>
                      </a:r>
                      <a:endParaRPr lang="x-none" sz="1600" dirty="0"/>
                    </a:p>
                  </a:txBody>
                  <a:tcPr/>
                </a:tc>
              </a:tr>
              <a:tr h="370840">
                <a:tc>
                  <a:txBody>
                    <a:bodyPr/>
                    <a:lstStyle/>
                    <a:p>
                      <a:pPr algn="ctr" rtl="1"/>
                      <a:r>
                        <a:rPr lang="en-US" sz="1600" dirty="0" smtClean="0"/>
                        <a:t>4.46</a:t>
                      </a:r>
                      <a:endParaRPr lang="x-none" sz="1600" dirty="0"/>
                    </a:p>
                  </a:txBody>
                  <a:tcPr/>
                </a:tc>
                <a:tc>
                  <a:txBody>
                    <a:bodyPr/>
                    <a:lstStyle/>
                    <a:p>
                      <a:pPr algn="ctr" rtl="1"/>
                      <a:endParaRPr lang="x-none" sz="1600"/>
                    </a:p>
                  </a:txBody>
                  <a:tcPr/>
                </a:tc>
                <a:tc>
                  <a:txBody>
                    <a:bodyPr/>
                    <a:lstStyle/>
                    <a:p>
                      <a:pPr algn="ctr" rtl="1"/>
                      <a:endParaRPr lang="x-none" sz="1600"/>
                    </a:p>
                  </a:txBody>
                  <a:tcPr/>
                </a:tc>
                <a:tc>
                  <a:txBody>
                    <a:bodyPr/>
                    <a:lstStyle/>
                    <a:p>
                      <a:pPr algn="ctr" rtl="1"/>
                      <a:r>
                        <a:rPr lang="x-none" sz="1600" dirty="0" smtClean="0"/>
                        <a:t>8</a:t>
                      </a:r>
                      <a:endParaRPr lang="x-none" sz="1600" dirty="0"/>
                    </a:p>
                  </a:txBody>
                  <a:tcPr/>
                </a:tc>
              </a:tr>
            </a:tbl>
          </a:graphicData>
        </a:graphic>
      </p:graphicFrame>
    </p:spTree>
    <p:extLst>
      <p:ext uri="{BB962C8B-B14F-4D97-AF65-F5344CB8AC3E}">
        <p14:creationId xmlns:p14="http://schemas.microsoft.com/office/powerpoint/2010/main" val="323181329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Example</a:t>
            </a:r>
            <a:endParaRPr lang="en-US" dirty="0">
              <a:latin typeface="Times"/>
              <a:cs typeface="Times"/>
            </a:endParaRPr>
          </a:p>
        </p:txBody>
      </p:sp>
      <p:graphicFrame>
        <p:nvGraphicFramePr>
          <p:cNvPr id="4" name="Table 3"/>
          <p:cNvGraphicFramePr>
            <a:graphicFrameLocks noGrp="1"/>
          </p:cNvGraphicFramePr>
          <p:nvPr>
            <p:extLst>
              <p:ext uri="{D42A27DB-BD31-4B8C-83A1-F6EECF244321}">
                <p14:modId xmlns:p14="http://schemas.microsoft.com/office/powerpoint/2010/main" val="4166320048"/>
              </p:ext>
            </p:extLst>
          </p:nvPr>
        </p:nvGraphicFramePr>
        <p:xfrm>
          <a:off x="457200" y="1729119"/>
          <a:ext cx="8229600" cy="4536884"/>
        </p:xfrm>
        <a:graphic>
          <a:graphicData uri="http://schemas.openxmlformats.org/drawingml/2006/table">
            <a:tbl>
              <a:tblPr rtl="1" firstRow="1" bandRow="1">
                <a:tableStyleId>{5C22544A-7EE6-4342-B048-85BDC9FD1C3A}</a:tableStyleId>
              </a:tblPr>
              <a:tblGrid>
                <a:gridCol w="2057400"/>
                <a:gridCol w="2057400"/>
                <a:gridCol w="2057400"/>
                <a:gridCol w="2057400"/>
              </a:tblGrid>
              <a:tr h="410321">
                <a:tc gridSpan="2">
                  <a:txBody>
                    <a:bodyPr/>
                    <a:lstStyle/>
                    <a:p>
                      <a:pPr algn="ctr" rtl="1"/>
                      <a:r>
                        <a:rPr lang="en-US" sz="1600" dirty="0" smtClean="0">
                          <a:latin typeface="Times"/>
                          <a:cs typeface="Times"/>
                        </a:rPr>
                        <a:t>Deprecation </a:t>
                      </a:r>
                      <a:endParaRPr lang="x-none" sz="1600" dirty="0">
                        <a:latin typeface="Times"/>
                        <a:cs typeface="Times"/>
                      </a:endParaRPr>
                    </a:p>
                  </a:txBody>
                  <a:tcPr>
                    <a:lnR w="12700" cap="flat" cmpd="sng" algn="ctr">
                      <a:solidFill>
                        <a:srgbClr val="000000"/>
                      </a:solidFill>
                      <a:prstDash val="solid"/>
                      <a:round/>
                      <a:headEnd type="none" w="med" len="med"/>
                      <a:tailEnd type="none" w="med" len="med"/>
                    </a:lnR>
                  </a:tcPr>
                </a:tc>
                <a:tc hMerge="1">
                  <a:txBody>
                    <a:bodyPr/>
                    <a:lstStyle/>
                    <a:p>
                      <a:pPr algn="ctr" rtl="1"/>
                      <a:endParaRPr lang="x-none" sz="2400" dirty="0">
                        <a:latin typeface="Times"/>
                        <a:cs typeface="Times"/>
                      </a:endParaRPr>
                    </a:p>
                  </a:txBody>
                  <a:tcPr/>
                </a:tc>
                <a:tc>
                  <a:txBody>
                    <a:bodyPr/>
                    <a:lstStyle/>
                    <a:p>
                      <a:pPr algn="ctr" rtl="1"/>
                      <a:r>
                        <a:rPr lang="en-US" sz="1600" dirty="0" smtClean="0">
                          <a:latin typeface="Times"/>
                          <a:cs typeface="Times"/>
                        </a:rPr>
                        <a:t>MACRS Percentage</a:t>
                      </a:r>
                      <a:endParaRPr lang="x-none" sz="1600" dirty="0">
                        <a:latin typeface="Times"/>
                        <a:cs typeface="Times"/>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tcPr>
                </a:tc>
                <a:tc>
                  <a:txBody>
                    <a:bodyPr/>
                    <a:lstStyle/>
                    <a:p>
                      <a:pPr algn="ctr" rtl="1"/>
                      <a:r>
                        <a:rPr lang="en-US" sz="1600" dirty="0" smtClean="0">
                          <a:latin typeface="Times"/>
                          <a:cs typeface="Times"/>
                        </a:rPr>
                        <a:t>year</a:t>
                      </a:r>
                      <a:endParaRPr lang="x-none" sz="1600" dirty="0">
                        <a:latin typeface="Times"/>
                        <a:cs typeface="Times"/>
                      </a:endParaRPr>
                    </a:p>
                  </a:txBody>
                  <a:tcPr>
                    <a:lnL w="12700" cap="flat" cmpd="sng" algn="ctr">
                      <a:solidFill>
                        <a:srgbClr val="000000"/>
                      </a:solidFill>
                      <a:prstDash val="solid"/>
                      <a:round/>
                      <a:headEnd type="none" w="med" len="med"/>
                      <a:tailEnd type="none" w="med" len="med"/>
                    </a:lnL>
                  </a:tcPr>
                </a:tc>
              </a:tr>
              <a:tr h="410321">
                <a:tc>
                  <a:txBody>
                    <a:bodyPr/>
                    <a:lstStyle/>
                    <a:p>
                      <a:pPr algn="ctr" rtl="1"/>
                      <a:r>
                        <a:rPr lang="en-US" sz="1600" dirty="0" smtClean="0">
                          <a:latin typeface="Times"/>
                          <a:cs typeface="Times"/>
                        </a:rPr>
                        <a:t>$2,400</a:t>
                      </a:r>
                      <a:endParaRPr lang="x-none" sz="1600" dirty="0">
                        <a:latin typeface="Times"/>
                        <a:cs typeface="Times"/>
                      </a:endParaRPr>
                    </a:p>
                  </a:txBody>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sz="1600" dirty="0" smtClean="0">
                          <a:latin typeface="Times"/>
                          <a:cs typeface="Times"/>
                        </a:rPr>
                        <a:t>20.%*12000 =</a:t>
                      </a:r>
                      <a:r>
                        <a:rPr lang="en-US" sz="1600" baseline="0" dirty="0" smtClean="0">
                          <a:latin typeface="Times"/>
                          <a:cs typeface="Times"/>
                        </a:rPr>
                        <a:t> </a:t>
                      </a:r>
                      <a:endParaRPr lang="en-US" sz="1800" kern="1200" dirty="0" smtClean="0">
                        <a:solidFill>
                          <a:schemeClr val="dk1"/>
                        </a:solidFill>
                        <a:effectLst/>
                        <a:latin typeface="+mn-lt"/>
                        <a:ea typeface="+mn-ea"/>
                        <a:cs typeface="+mn-cs"/>
                      </a:endParaRPr>
                    </a:p>
                  </a:txBody>
                  <a:tcPr>
                    <a:lnR w="12700" cap="flat" cmpd="sng" algn="ctr">
                      <a:solidFill>
                        <a:srgbClr val="000000"/>
                      </a:solidFill>
                      <a:prstDash val="solid"/>
                      <a:round/>
                      <a:headEnd type="none" w="med" len="med"/>
                      <a:tailEnd type="none" w="med" len="med"/>
                    </a:lnR>
                  </a:tcPr>
                </a:tc>
                <a:tc>
                  <a:txBody>
                    <a:bodyPr/>
                    <a:lstStyle/>
                    <a:p>
                      <a:pPr algn="ctr" rtl="1"/>
                      <a:r>
                        <a:rPr lang="en-US" sz="1600" dirty="0" smtClean="0"/>
                        <a:t>20.00%</a:t>
                      </a:r>
                      <a:endParaRPr lang="x-none" sz="16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tcPr>
                </a:tc>
                <a:tc>
                  <a:txBody>
                    <a:bodyPr/>
                    <a:lstStyle/>
                    <a:p>
                      <a:pPr algn="ctr" rtl="1"/>
                      <a:r>
                        <a:rPr lang="en-US" sz="1600" dirty="0" smtClean="0">
                          <a:latin typeface="Times"/>
                          <a:cs typeface="Times"/>
                        </a:rPr>
                        <a:t>1</a:t>
                      </a:r>
                      <a:endParaRPr lang="x-none" sz="1600" dirty="0">
                        <a:latin typeface="Times"/>
                        <a:cs typeface="Times"/>
                      </a:endParaRPr>
                    </a:p>
                  </a:txBody>
                  <a:tcPr>
                    <a:lnL w="12700" cap="flat" cmpd="sng" algn="ctr">
                      <a:solidFill>
                        <a:srgbClr val="000000"/>
                      </a:solidFill>
                      <a:prstDash val="solid"/>
                      <a:round/>
                      <a:headEnd type="none" w="med" len="med"/>
                      <a:tailEnd type="none" w="med" len="med"/>
                    </a:lnL>
                  </a:tcPr>
                </a:tc>
              </a:tr>
              <a:tr h="410321">
                <a:tc>
                  <a:txBody>
                    <a:bodyPr/>
                    <a:lstStyle/>
                    <a:p>
                      <a:pPr algn="ctr" rtl="1"/>
                      <a:r>
                        <a:rPr lang="en-US" sz="1600" dirty="0" smtClean="0">
                          <a:latin typeface="Times"/>
                          <a:cs typeface="Times"/>
                        </a:rPr>
                        <a:t>3840</a:t>
                      </a:r>
                      <a:endParaRPr lang="x-none" sz="1600" dirty="0">
                        <a:latin typeface="Times"/>
                        <a:cs typeface="Times"/>
                      </a:endParaRPr>
                    </a:p>
                  </a:txBody>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sz="1600" dirty="0" smtClean="0"/>
                        <a:t>32%</a:t>
                      </a:r>
                      <a:r>
                        <a:rPr lang="en-US" sz="1600" dirty="0" smtClean="0">
                          <a:latin typeface="Times"/>
                          <a:cs typeface="Times"/>
                        </a:rPr>
                        <a:t>*12000 =</a:t>
                      </a:r>
                      <a:r>
                        <a:rPr lang="en-US" sz="1600" baseline="0" dirty="0" smtClean="0">
                          <a:latin typeface="Times"/>
                          <a:cs typeface="Times"/>
                        </a:rPr>
                        <a:t> </a:t>
                      </a:r>
                      <a:endParaRPr lang="x-none" sz="1600" dirty="0" smtClean="0"/>
                    </a:p>
                  </a:txBody>
                  <a:tcPr>
                    <a:lnR w="12700" cap="flat" cmpd="sng" algn="ctr">
                      <a:solidFill>
                        <a:srgbClr val="000000"/>
                      </a:solidFill>
                      <a:prstDash val="solid"/>
                      <a:round/>
                      <a:headEnd type="none" w="med" len="med"/>
                      <a:tailEnd type="none" w="med" len="med"/>
                    </a:lnR>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sz="1600" dirty="0" smtClean="0"/>
                        <a:t>32%</a:t>
                      </a:r>
                      <a:endParaRPr lang="x-none" sz="1600" dirty="0" smtClean="0"/>
                    </a:p>
                    <a:p>
                      <a:pPr algn="ctr" rtl="1"/>
                      <a:endParaRPr lang="x-none" sz="16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tcPr>
                </a:tc>
                <a:tc>
                  <a:txBody>
                    <a:bodyPr/>
                    <a:lstStyle/>
                    <a:p>
                      <a:pPr algn="ctr" rtl="1"/>
                      <a:r>
                        <a:rPr lang="en-US" sz="1600" dirty="0" smtClean="0">
                          <a:latin typeface="Times"/>
                          <a:cs typeface="Times"/>
                        </a:rPr>
                        <a:t>2</a:t>
                      </a:r>
                      <a:endParaRPr lang="x-none" sz="1600" dirty="0">
                        <a:latin typeface="Times"/>
                        <a:cs typeface="Times"/>
                      </a:endParaRPr>
                    </a:p>
                  </a:txBody>
                  <a:tcPr>
                    <a:lnL w="12700" cap="flat" cmpd="sng" algn="ctr">
                      <a:solidFill>
                        <a:srgbClr val="000000"/>
                      </a:solidFill>
                      <a:prstDash val="solid"/>
                      <a:round/>
                      <a:headEnd type="none" w="med" len="med"/>
                      <a:tailEnd type="none" w="med" len="med"/>
                    </a:lnL>
                  </a:tcPr>
                </a:tc>
              </a:tr>
              <a:tr h="410321">
                <a:tc>
                  <a:txBody>
                    <a:bodyPr/>
                    <a:lstStyle/>
                    <a:p>
                      <a:pPr algn="ctr" rtl="1"/>
                      <a:r>
                        <a:rPr lang="en-US" sz="1600" dirty="0" smtClean="0">
                          <a:latin typeface="Times"/>
                          <a:cs typeface="Times"/>
                        </a:rPr>
                        <a:t>2304</a:t>
                      </a:r>
                      <a:endParaRPr lang="x-none" sz="1600" dirty="0">
                        <a:latin typeface="Times"/>
                        <a:cs typeface="Times"/>
                      </a:endParaRPr>
                    </a:p>
                  </a:txBody>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sz="1600" dirty="0" smtClean="0"/>
                        <a:t>19.20%</a:t>
                      </a:r>
                      <a:r>
                        <a:rPr lang="en-US" sz="1600" dirty="0" smtClean="0">
                          <a:latin typeface="Times"/>
                          <a:cs typeface="Times"/>
                        </a:rPr>
                        <a:t>*12000 =</a:t>
                      </a:r>
                      <a:r>
                        <a:rPr lang="en-US" sz="1600" baseline="0" dirty="0" smtClean="0">
                          <a:latin typeface="Times"/>
                          <a:cs typeface="Times"/>
                        </a:rPr>
                        <a:t> </a:t>
                      </a:r>
                      <a:endParaRPr lang="x-none" sz="1600" dirty="0" smtClean="0"/>
                    </a:p>
                  </a:txBody>
                  <a:tcPr>
                    <a:lnR w="12700" cap="flat" cmpd="sng" algn="ctr">
                      <a:solidFill>
                        <a:srgbClr val="000000"/>
                      </a:solidFill>
                      <a:prstDash val="solid"/>
                      <a:round/>
                      <a:headEnd type="none" w="med" len="med"/>
                      <a:tailEnd type="none" w="med" len="med"/>
                    </a:lnR>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sz="1600" dirty="0" smtClean="0"/>
                        <a:t>19.20%</a:t>
                      </a:r>
                      <a:endParaRPr lang="x-none" sz="1600" dirty="0" smtClean="0"/>
                    </a:p>
                    <a:p>
                      <a:pPr algn="ctr" rtl="1"/>
                      <a:endParaRPr lang="x-none" sz="16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tcPr>
                </a:tc>
                <a:tc>
                  <a:txBody>
                    <a:bodyPr/>
                    <a:lstStyle/>
                    <a:p>
                      <a:pPr algn="ctr" rtl="1"/>
                      <a:r>
                        <a:rPr lang="en-US" sz="1600" dirty="0" smtClean="0">
                          <a:latin typeface="Times"/>
                          <a:cs typeface="Times"/>
                        </a:rPr>
                        <a:t>3</a:t>
                      </a:r>
                      <a:endParaRPr lang="x-none" sz="1600" dirty="0">
                        <a:latin typeface="Times"/>
                        <a:cs typeface="Times"/>
                      </a:endParaRPr>
                    </a:p>
                  </a:txBody>
                  <a:tcPr>
                    <a:lnL w="12700" cap="flat" cmpd="sng" algn="ctr">
                      <a:solidFill>
                        <a:srgbClr val="000000"/>
                      </a:solidFill>
                      <a:prstDash val="solid"/>
                      <a:round/>
                      <a:headEnd type="none" w="med" len="med"/>
                      <a:tailEnd type="none" w="med" len="med"/>
                    </a:lnL>
                  </a:tcPr>
                </a:tc>
              </a:tr>
              <a:tr h="410321">
                <a:tc>
                  <a:txBody>
                    <a:bodyPr/>
                    <a:lstStyle/>
                    <a:p>
                      <a:pPr algn="ctr" rtl="1"/>
                      <a:r>
                        <a:rPr lang="en-US" sz="1600" dirty="0" smtClean="0">
                          <a:latin typeface="Times"/>
                          <a:cs typeface="Times"/>
                        </a:rPr>
                        <a:t>1382.4</a:t>
                      </a:r>
                      <a:endParaRPr lang="x-none" sz="1600" dirty="0">
                        <a:latin typeface="Times"/>
                        <a:cs typeface="Times"/>
                      </a:endParaRPr>
                    </a:p>
                  </a:txBody>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sz="1600" dirty="0" smtClean="0"/>
                        <a:t>11.52%</a:t>
                      </a:r>
                      <a:r>
                        <a:rPr lang="en-US" sz="1600" dirty="0" smtClean="0">
                          <a:latin typeface="Times"/>
                          <a:cs typeface="Times"/>
                        </a:rPr>
                        <a:t>*12000 =</a:t>
                      </a:r>
                      <a:r>
                        <a:rPr lang="en-US" sz="1600" baseline="0" dirty="0" smtClean="0">
                          <a:latin typeface="Times"/>
                          <a:cs typeface="Times"/>
                        </a:rPr>
                        <a:t> </a:t>
                      </a:r>
                      <a:endParaRPr lang="x-none" sz="1600" dirty="0" smtClean="0"/>
                    </a:p>
                  </a:txBody>
                  <a:tcPr>
                    <a:lnR w="12700" cap="flat" cmpd="sng" algn="ctr">
                      <a:solidFill>
                        <a:srgbClr val="000000"/>
                      </a:solidFill>
                      <a:prstDash val="solid"/>
                      <a:round/>
                      <a:headEnd type="none" w="med" len="med"/>
                      <a:tailEnd type="none" w="med" len="med"/>
                    </a:lnR>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sz="1600" dirty="0" smtClean="0"/>
                        <a:t>11.52%</a:t>
                      </a:r>
                      <a:endParaRPr lang="x-none" sz="1600" dirty="0" smtClean="0"/>
                    </a:p>
                    <a:p>
                      <a:pPr algn="ctr" rtl="1"/>
                      <a:endParaRPr lang="x-none" sz="16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tcPr>
                </a:tc>
                <a:tc>
                  <a:txBody>
                    <a:bodyPr/>
                    <a:lstStyle/>
                    <a:p>
                      <a:pPr algn="ctr" rtl="1"/>
                      <a:r>
                        <a:rPr lang="en-US" sz="1600" dirty="0" smtClean="0">
                          <a:latin typeface="Times"/>
                          <a:cs typeface="Times"/>
                        </a:rPr>
                        <a:t>4</a:t>
                      </a:r>
                      <a:endParaRPr lang="x-none" sz="1600" dirty="0">
                        <a:latin typeface="Times"/>
                        <a:cs typeface="Times"/>
                      </a:endParaRPr>
                    </a:p>
                  </a:txBody>
                  <a:tcPr>
                    <a:lnL w="12700" cap="flat" cmpd="sng" algn="ctr">
                      <a:solidFill>
                        <a:srgbClr val="000000"/>
                      </a:solidFill>
                      <a:prstDash val="solid"/>
                      <a:round/>
                      <a:headEnd type="none" w="med" len="med"/>
                      <a:tailEnd type="none" w="med" len="med"/>
                    </a:lnL>
                  </a:tcPr>
                </a:tc>
              </a:tr>
              <a:tr h="410321">
                <a:tc>
                  <a:txBody>
                    <a:bodyPr/>
                    <a:lstStyle/>
                    <a:p>
                      <a:pPr algn="ctr" rtl="1"/>
                      <a:r>
                        <a:rPr lang="en-US" sz="1600" dirty="0" smtClean="0">
                          <a:latin typeface="Times"/>
                          <a:cs typeface="Times"/>
                        </a:rPr>
                        <a:t>1382.4</a:t>
                      </a:r>
                      <a:endParaRPr lang="x-none" sz="1600" dirty="0">
                        <a:latin typeface="Times"/>
                        <a:cs typeface="Times"/>
                      </a:endParaRPr>
                    </a:p>
                  </a:txBody>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sz="1600" dirty="0" smtClean="0"/>
                        <a:t>11.52%</a:t>
                      </a:r>
                      <a:r>
                        <a:rPr lang="en-US" sz="1600" dirty="0" smtClean="0">
                          <a:latin typeface="Times"/>
                          <a:cs typeface="Times"/>
                        </a:rPr>
                        <a:t>*12000 =</a:t>
                      </a:r>
                      <a:r>
                        <a:rPr lang="en-US" sz="1600" baseline="0" dirty="0" smtClean="0">
                          <a:latin typeface="Times"/>
                          <a:cs typeface="Times"/>
                        </a:rPr>
                        <a:t> </a:t>
                      </a:r>
                      <a:endParaRPr lang="x-none" sz="1600" dirty="0" smtClean="0"/>
                    </a:p>
                  </a:txBody>
                  <a:tcPr>
                    <a:lnR w="12700" cap="flat" cmpd="sng" algn="ctr">
                      <a:solidFill>
                        <a:srgbClr val="000000"/>
                      </a:solidFill>
                      <a:prstDash val="solid"/>
                      <a:round/>
                      <a:headEnd type="none" w="med" len="med"/>
                      <a:tailEnd type="none" w="med" len="med"/>
                    </a:lnR>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sz="1600" dirty="0" smtClean="0"/>
                        <a:t>11.52%</a:t>
                      </a:r>
                      <a:endParaRPr lang="x-none" sz="1600" dirty="0" smtClean="0"/>
                    </a:p>
                    <a:p>
                      <a:pPr algn="ctr" rtl="1"/>
                      <a:endParaRPr lang="x-none" sz="16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tcPr>
                </a:tc>
                <a:tc>
                  <a:txBody>
                    <a:bodyPr/>
                    <a:lstStyle/>
                    <a:p>
                      <a:pPr algn="ctr" rtl="1"/>
                      <a:r>
                        <a:rPr lang="en-US" sz="1600" dirty="0" smtClean="0">
                          <a:latin typeface="Times"/>
                          <a:cs typeface="Times"/>
                        </a:rPr>
                        <a:t>5</a:t>
                      </a:r>
                      <a:endParaRPr lang="x-none" sz="1600" dirty="0">
                        <a:latin typeface="Times"/>
                        <a:cs typeface="Times"/>
                      </a:endParaRPr>
                    </a:p>
                  </a:txBody>
                  <a:tcPr>
                    <a:lnL w="12700" cap="flat" cmpd="sng" algn="ctr">
                      <a:solidFill>
                        <a:srgbClr val="000000"/>
                      </a:solidFill>
                      <a:prstDash val="solid"/>
                      <a:round/>
                      <a:headEnd type="none" w="med" len="med"/>
                      <a:tailEnd type="none" w="med" len="med"/>
                    </a:lnL>
                  </a:tcPr>
                </a:tc>
              </a:tr>
              <a:tr h="410321">
                <a:tc>
                  <a:txBody>
                    <a:bodyPr/>
                    <a:lstStyle/>
                    <a:p>
                      <a:pPr algn="ctr" rtl="1"/>
                      <a:r>
                        <a:rPr lang="en-US" sz="1600" u="sng" dirty="0" smtClean="0">
                          <a:latin typeface="Times"/>
                          <a:cs typeface="Times"/>
                        </a:rPr>
                        <a:t>691.2</a:t>
                      </a:r>
                      <a:endParaRPr lang="x-none" sz="1600" u="sng" dirty="0">
                        <a:latin typeface="Times"/>
                        <a:cs typeface="Times"/>
                      </a:endParaRPr>
                    </a:p>
                  </a:txBody>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sz="1600" u="sng" dirty="0" smtClean="0"/>
                        <a:t>5.76%</a:t>
                      </a:r>
                      <a:r>
                        <a:rPr lang="en-US" sz="1600" u="sng" dirty="0" smtClean="0">
                          <a:latin typeface="Times"/>
                          <a:cs typeface="Times"/>
                        </a:rPr>
                        <a:t>*12000 =</a:t>
                      </a:r>
                      <a:r>
                        <a:rPr lang="en-US" sz="1600" u="sng" baseline="0" dirty="0" smtClean="0">
                          <a:latin typeface="Times"/>
                          <a:cs typeface="Times"/>
                        </a:rPr>
                        <a:t> </a:t>
                      </a:r>
                      <a:endParaRPr lang="x-none" sz="1600" u="sng" dirty="0" smtClean="0"/>
                    </a:p>
                  </a:txBody>
                  <a:tcPr>
                    <a:lnR w="12700" cap="flat" cmpd="sng" algn="ctr">
                      <a:solidFill>
                        <a:srgbClr val="000000"/>
                      </a:solidFill>
                      <a:prstDash val="solid"/>
                      <a:round/>
                      <a:headEnd type="none" w="med" len="med"/>
                      <a:tailEnd type="none" w="med" len="med"/>
                    </a:lnR>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sz="1600" u="sng" dirty="0" smtClean="0"/>
                        <a:t>5.76%</a:t>
                      </a:r>
                      <a:endParaRPr lang="x-none" sz="1600" u="sng" dirty="0" smtClean="0"/>
                    </a:p>
                    <a:p>
                      <a:pPr algn="ctr" rtl="1"/>
                      <a:endParaRPr lang="x-none" sz="1600" u="sng"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tcPr>
                </a:tc>
                <a:tc>
                  <a:txBody>
                    <a:bodyPr/>
                    <a:lstStyle/>
                    <a:p>
                      <a:pPr algn="ctr" rtl="1"/>
                      <a:r>
                        <a:rPr lang="en-US" sz="1600" dirty="0" smtClean="0">
                          <a:latin typeface="Times"/>
                          <a:cs typeface="Times"/>
                        </a:rPr>
                        <a:t>6</a:t>
                      </a:r>
                      <a:endParaRPr lang="x-none" sz="1600" dirty="0">
                        <a:latin typeface="Times"/>
                        <a:cs typeface="Times"/>
                      </a:endParaRPr>
                    </a:p>
                  </a:txBody>
                  <a:tcPr>
                    <a:lnL w="12700" cap="flat" cmpd="sng" algn="ctr">
                      <a:solidFill>
                        <a:srgbClr val="000000"/>
                      </a:solidFill>
                      <a:prstDash val="solid"/>
                      <a:round/>
                      <a:headEnd type="none" w="med" len="med"/>
                      <a:tailEnd type="none" w="med" len="med"/>
                    </a:lnL>
                  </a:tcPr>
                </a:tc>
              </a:tr>
              <a:tr h="410321">
                <a:tc>
                  <a:txBody>
                    <a:bodyPr/>
                    <a:lstStyle/>
                    <a:p>
                      <a:pPr algn="ctr" rtl="1"/>
                      <a:r>
                        <a:rPr lang="en-US" sz="1600" dirty="0" smtClean="0">
                          <a:latin typeface="Times"/>
                          <a:cs typeface="Times"/>
                        </a:rPr>
                        <a:t>$12,000</a:t>
                      </a:r>
                      <a:endParaRPr lang="x-none" sz="1600" dirty="0">
                        <a:latin typeface="Times"/>
                        <a:cs typeface="Times"/>
                      </a:endParaRPr>
                    </a:p>
                  </a:txBody>
                  <a:tcPr/>
                </a:tc>
                <a:tc>
                  <a:txBody>
                    <a:bodyPr/>
                    <a:lstStyle/>
                    <a:p>
                      <a:pPr algn="ctr" rtl="1"/>
                      <a:endParaRPr lang="x-none" sz="1600" dirty="0">
                        <a:latin typeface="Times"/>
                        <a:cs typeface="Times"/>
                      </a:endParaRPr>
                    </a:p>
                  </a:txBody>
                  <a:tcPr>
                    <a:lnR w="12700" cap="flat" cmpd="sng" algn="ctr">
                      <a:solidFill>
                        <a:srgbClr val="000000"/>
                      </a:solidFill>
                      <a:prstDash val="solid"/>
                      <a:round/>
                      <a:headEnd type="none" w="med" len="med"/>
                      <a:tailEnd type="none" w="med" len="med"/>
                    </a:lnR>
                  </a:tcPr>
                </a:tc>
                <a:tc>
                  <a:txBody>
                    <a:bodyPr/>
                    <a:lstStyle/>
                    <a:p>
                      <a:pPr algn="ctr" rtl="1"/>
                      <a:r>
                        <a:rPr lang="en-US" sz="1600" dirty="0" smtClean="0">
                          <a:latin typeface="Times"/>
                          <a:cs typeface="Times"/>
                        </a:rPr>
                        <a:t>100%</a:t>
                      </a:r>
                      <a:endParaRPr lang="x-none" sz="1600" dirty="0">
                        <a:latin typeface="Times"/>
                        <a:cs typeface="Times"/>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tcPr>
                </a:tc>
                <a:tc>
                  <a:txBody>
                    <a:bodyPr/>
                    <a:lstStyle/>
                    <a:p>
                      <a:pPr algn="ctr" rtl="1"/>
                      <a:endParaRPr lang="x-none" sz="1600" dirty="0">
                        <a:latin typeface="Times"/>
                        <a:cs typeface="Times"/>
                      </a:endParaRPr>
                    </a:p>
                  </a:txBody>
                  <a:tcPr>
                    <a:lnL w="12700" cap="flat" cmpd="sng" algn="ctr">
                      <a:solidFill>
                        <a:srgbClr val="000000"/>
                      </a:solidFill>
                      <a:prstDash val="solid"/>
                      <a:round/>
                      <a:headEnd type="none" w="med" len="med"/>
                      <a:tailEnd type="none" w="med" len="med"/>
                    </a:lnL>
                  </a:tcPr>
                </a:tc>
              </a:tr>
              <a:tr h="410321">
                <a:tc>
                  <a:txBody>
                    <a:bodyPr/>
                    <a:lstStyle/>
                    <a:p>
                      <a:pPr algn="ctr" rtl="1"/>
                      <a:endParaRPr lang="x-none" sz="1600" dirty="0">
                        <a:latin typeface="Times"/>
                        <a:cs typeface="Times"/>
                      </a:endParaRPr>
                    </a:p>
                  </a:txBody>
                  <a:tcPr/>
                </a:tc>
                <a:tc>
                  <a:txBody>
                    <a:bodyPr/>
                    <a:lstStyle/>
                    <a:p>
                      <a:pPr algn="ctr" rtl="1"/>
                      <a:endParaRPr lang="x-none" sz="1600">
                        <a:latin typeface="Times"/>
                        <a:cs typeface="Times"/>
                      </a:endParaRPr>
                    </a:p>
                  </a:txBody>
                  <a:tcPr>
                    <a:lnR w="12700" cap="flat" cmpd="sng" algn="ctr">
                      <a:solidFill>
                        <a:srgbClr val="000000"/>
                      </a:solidFill>
                      <a:prstDash val="solid"/>
                      <a:round/>
                      <a:headEnd type="none" w="med" len="med"/>
                      <a:tailEnd type="none" w="med" len="med"/>
                    </a:lnR>
                  </a:tcPr>
                </a:tc>
                <a:tc>
                  <a:txBody>
                    <a:bodyPr/>
                    <a:lstStyle/>
                    <a:p>
                      <a:pPr algn="ctr" rtl="1"/>
                      <a:endParaRPr lang="x-none" sz="1600">
                        <a:latin typeface="Times"/>
                        <a:cs typeface="Times"/>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tcPr>
                </a:tc>
                <a:tc>
                  <a:txBody>
                    <a:bodyPr/>
                    <a:lstStyle/>
                    <a:p>
                      <a:pPr algn="ctr" rtl="1"/>
                      <a:endParaRPr lang="x-none" sz="1600" dirty="0">
                        <a:latin typeface="Times"/>
                        <a:cs typeface="Times"/>
                      </a:endParaRPr>
                    </a:p>
                  </a:txBody>
                  <a:tcPr>
                    <a:lnL w="12700" cap="flat" cmpd="sng" algn="ctr">
                      <a:solidFill>
                        <a:srgbClr val="000000"/>
                      </a:solidFill>
                      <a:prstDash val="solid"/>
                      <a:round/>
                      <a:headEnd type="none" w="med" len="med"/>
                      <a:tailEnd type="none" w="med" len="med"/>
                    </a:lnL>
                  </a:tcPr>
                </a:tc>
              </a:tr>
            </a:tbl>
          </a:graphicData>
        </a:graphic>
      </p:graphicFrame>
    </p:spTree>
    <p:extLst>
      <p:ext uri="{BB962C8B-B14F-4D97-AF65-F5344CB8AC3E}">
        <p14:creationId xmlns:p14="http://schemas.microsoft.com/office/powerpoint/2010/main" val="11637693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600200"/>
            <a:ext cx="8498824" cy="4525963"/>
          </a:xfrm>
        </p:spPr>
        <p:txBody>
          <a:bodyPr>
            <a:noAutofit/>
          </a:bodyPr>
          <a:lstStyle/>
          <a:p>
            <a:pPr algn="l" rtl="0">
              <a:lnSpc>
                <a:spcPct val="150000"/>
              </a:lnSpc>
            </a:pPr>
            <a:r>
              <a:rPr lang="en-US" sz="2900" dirty="0" smtClean="0">
                <a:latin typeface="Times"/>
                <a:cs typeface="Times"/>
              </a:rPr>
              <a:t>If the salvage value is different from the book value of the asset, then there is a tax effect</a:t>
            </a:r>
          </a:p>
          <a:p>
            <a:pPr algn="l" rtl="0">
              <a:lnSpc>
                <a:spcPct val="150000"/>
              </a:lnSpc>
            </a:pPr>
            <a:r>
              <a:rPr lang="en-US" sz="2900" dirty="0" smtClean="0">
                <a:latin typeface="Times"/>
                <a:cs typeface="Times"/>
              </a:rPr>
              <a:t>Book value = initial cost – accumulated depreciation</a:t>
            </a:r>
          </a:p>
          <a:p>
            <a:pPr algn="l" rtl="0">
              <a:lnSpc>
                <a:spcPct val="150000"/>
              </a:lnSpc>
            </a:pPr>
            <a:r>
              <a:rPr lang="en-US" sz="2900" dirty="0" smtClean="0">
                <a:latin typeface="Times"/>
                <a:cs typeface="Times"/>
              </a:rPr>
              <a:t>After-tax salvage = salvage – T(salvage – book value)</a:t>
            </a:r>
          </a:p>
          <a:p>
            <a:pPr algn="l" rtl="0">
              <a:lnSpc>
                <a:spcPct val="150000"/>
              </a:lnSpc>
            </a:pPr>
            <a:endParaRPr lang="x-none" sz="2900" dirty="0">
              <a:latin typeface="Times"/>
              <a:cs typeface="Times"/>
            </a:endParaRPr>
          </a:p>
        </p:txBody>
      </p:sp>
      <p:sp>
        <p:nvSpPr>
          <p:cNvPr id="4" name="Rectangle 2"/>
          <p:cNvSpPr>
            <a:spLocks noGrp="1" noChangeArrowheads="1"/>
          </p:cNvSpPr>
          <p:nvPr>
            <p:ph type="title"/>
          </p:nvPr>
        </p:nvSpPr>
        <p:spPr/>
        <p:txBody>
          <a:bodyPr/>
          <a:lstStyle/>
          <a:p>
            <a:r>
              <a:rPr lang="en-US" dirty="0">
                <a:latin typeface="Times"/>
                <a:cs typeface="Times"/>
              </a:rPr>
              <a:t>After-tax Salvage</a:t>
            </a:r>
          </a:p>
        </p:txBody>
      </p:sp>
    </p:spTree>
    <p:extLst>
      <p:ext uri="{BB962C8B-B14F-4D97-AF65-F5344CB8AC3E}">
        <p14:creationId xmlns:p14="http://schemas.microsoft.com/office/powerpoint/2010/main" val="292159687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After-tax Salvage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45667963"/>
              </p:ext>
            </p:extLst>
          </p:nvPr>
        </p:nvGraphicFramePr>
        <p:xfrm>
          <a:off x="457200" y="1417638"/>
          <a:ext cx="8229600" cy="2865120"/>
        </p:xfrm>
        <a:graphic>
          <a:graphicData uri="http://schemas.openxmlformats.org/drawingml/2006/table">
            <a:tbl>
              <a:tblPr rtl="1" firstRow="1" bandRow="1">
                <a:tableStyleId>{5C22544A-7EE6-4342-B048-85BDC9FD1C3A}</a:tableStyleId>
              </a:tblPr>
              <a:tblGrid>
                <a:gridCol w="2057400"/>
                <a:gridCol w="2057400"/>
                <a:gridCol w="2057400"/>
                <a:gridCol w="2057400"/>
              </a:tblGrid>
              <a:tr h="370840">
                <a:tc>
                  <a:txBody>
                    <a:bodyPr/>
                    <a:lstStyle/>
                    <a:p>
                      <a:pPr algn="ctr" rtl="1"/>
                      <a:r>
                        <a:rPr lang="en-US" sz="1800" dirty="0" smtClean="0"/>
                        <a:t>Ending </a:t>
                      </a:r>
                      <a:r>
                        <a:rPr lang="en-US" sz="1800" dirty="0" smtClean="0">
                          <a:latin typeface="Times"/>
                          <a:cs typeface="Times"/>
                        </a:rPr>
                        <a:t>Book value </a:t>
                      </a:r>
                      <a:endParaRPr lang="x-none" sz="1800" dirty="0"/>
                    </a:p>
                  </a:txBody>
                  <a:tcPr/>
                </a:tc>
                <a:tc>
                  <a:txBody>
                    <a:bodyPr/>
                    <a:lstStyle/>
                    <a:p>
                      <a:pPr algn="ctr" rtl="1"/>
                      <a:r>
                        <a:rPr lang="en-US" sz="1800" dirty="0" smtClean="0">
                          <a:latin typeface="Times"/>
                          <a:cs typeface="Times"/>
                        </a:rPr>
                        <a:t>Deprecation </a:t>
                      </a:r>
                      <a:endParaRPr lang="x-none" sz="1800" dirty="0">
                        <a:latin typeface="Times"/>
                        <a:cs typeface="Times"/>
                      </a:endParaRPr>
                    </a:p>
                  </a:txBody>
                  <a:tcPr/>
                </a:tc>
                <a:tc>
                  <a:txBody>
                    <a:bodyPr/>
                    <a:lstStyle/>
                    <a:p>
                      <a:pPr algn="ctr" rtl="1"/>
                      <a:r>
                        <a:rPr lang="en-US" sz="1800" dirty="0" smtClean="0"/>
                        <a:t>Beginning </a:t>
                      </a:r>
                      <a:r>
                        <a:rPr lang="en-US" sz="1800" dirty="0" smtClean="0">
                          <a:latin typeface="Times"/>
                          <a:cs typeface="Times"/>
                        </a:rPr>
                        <a:t>Book value </a:t>
                      </a:r>
                      <a:endParaRPr lang="x-none" sz="1800" dirty="0"/>
                    </a:p>
                  </a:txBody>
                  <a:tcPr/>
                </a:tc>
                <a:tc>
                  <a:txBody>
                    <a:bodyPr/>
                    <a:lstStyle/>
                    <a:p>
                      <a:pPr algn="ctr" rtl="1"/>
                      <a:r>
                        <a:rPr lang="en-US" sz="1800" dirty="0" smtClean="0"/>
                        <a:t>year</a:t>
                      </a:r>
                      <a:endParaRPr lang="x-none" sz="1800" dirty="0"/>
                    </a:p>
                  </a:txBody>
                  <a:tcPr/>
                </a:tc>
              </a:tr>
              <a:tr h="370840">
                <a:tc>
                  <a:txBody>
                    <a:bodyPr/>
                    <a:lstStyle/>
                    <a:p>
                      <a:pPr algn="ctr" rtl="1"/>
                      <a:r>
                        <a:rPr lang="en-US" sz="1800" dirty="0" smtClean="0"/>
                        <a:t>9600</a:t>
                      </a:r>
                      <a:endParaRPr lang="x-none" sz="1800" dirty="0"/>
                    </a:p>
                  </a:txBody>
                  <a:tcPr/>
                </a:tc>
                <a:tc>
                  <a:txBody>
                    <a:bodyPr/>
                    <a:lstStyle/>
                    <a:p>
                      <a:pPr algn="ctr" rtl="1"/>
                      <a:r>
                        <a:rPr lang="en-US" sz="1800" dirty="0" smtClean="0">
                          <a:latin typeface="Times"/>
                          <a:cs typeface="Times"/>
                        </a:rPr>
                        <a:t>$2,400</a:t>
                      </a:r>
                      <a:endParaRPr lang="x-none" sz="1800" dirty="0">
                        <a:latin typeface="Times"/>
                        <a:cs typeface="Times"/>
                      </a:endParaRPr>
                    </a:p>
                  </a:txBody>
                  <a:tcPr/>
                </a:tc>
                <a:tc>
                  <a:txBody>
                    <a:bodyPr/>
                    <a:lstStyle/>
                    <a:p>
                      <a:pPr algn="ctr" rtl="1"/>
                      <a:r>
                        <a:rPr lang="en-US" sz="1800" dirty="0" smtClean="0"/>
                        <a:t>12000</a:t>
                      </a:r>
                      <a:endParaRPr lang="x-none" sz="1800" dirty="0"/>
                    </a:p>
                  </a:txBody>
                  <a:tcPr/>
                </a:tc>
                <a:tc>
                  <a:txBody>
                    <a:bodyPr/>
                    <a:lstStyle/>
                    <a:p>
                      <a:pPr algn="ctr" rtl="1"/>
                      <a:r>
                        <a:rPr lang="en-US" sz="1800" dirty="0" smtClean="0"/>
                        <a:t>1</a:t>
                      </a:r>
                      <a:endParaRPr lang="x-none" sz="1800" dirty="0"/>
                    </a:p>
                  </a:txBody>
                  <a:tcPr/>
                </a:tc>
              </a:tr>
              <a:tr h="370840">
                <a:tc>
                  <a:txBody>
                    <a:bodyPr/>
                    <a:lstStyle/>
                    <a:p>
                      <a:pPr algn="ctr" rtl="1"/>
                      <a:r>
                        <a:rPr lang="en-US" sz="1800" dirty="0" smtClean="0"/>
                        <a:t>5760</a:t>
                      </a:r>
                      <a:endParaRPr lang="x-none" sz="1800" dirty="0"/>
                    </a:p>
                  </a:txBody>
                  <a:tcPr/>
                </a:tc>
                <a:tc>
                  <a:txBody>
                    <a:bodyPr/>
                    <a:lstStyle/>
                    <a:p>
                      <a:pPr algn="ctr" rtl="1"/>
                      <a:r>
                        <a:rPr lang="en-US" sz="1800" dirty="0" smtClean="0">
                          <a:latin typeface="Times"/>
                          <a:cs typeface="Times"/>
                        </a:rPr>
                        <a:t>3840</a:t>
                      </a:r>
                      <a:endParaRPr lang="x-none" sz="1800" dirty="0">
                        <a:latin typeface="Times"/>
                        <a:cs typeface="Times"/>
                      </a:endParaRPr>
                    </a:p>
                  </a:txBody>
                  <a:tcPr/>
                </a:tc>
                <a:tc>
                  <a:txBody>
                    <a:bodyPr/>
                    <a:lstStyle/>
                    <a:p>
                      <a:pPr algn="ctr" rtl="1"/>
                      <a:r>
                        <a:rPr lang="en-US" sz="1800" dirty="0" smtClean="0"/>
                        <a:t>9600</a:t>
                      </a:r>
                      <a:endParaRPr lang="x-none" sz="1800" dirty="0"/>
                    </a:p>
                  </a:txBody>
                  <a:tcPr/>
                </a:tc>
                <a:tc>
                  <a:txBody>
                    <a:bodyPr/>
                    <a:lstStyle/>
                    <a:p>
                      <a:pPr algn="ctr" rtl="1"/>
                      <a:r>
                        <a:rPr lang="en-US" sz="1800" dirty="0" smtClean="0"/>
                        <a:t>2</a:t>
                      </a:r>
                      <a:endParaRPr lang="x-none" sz="1800" dirty="0"/>
                    </a:p>
                  </a:txBody>
                  <a:tcPr/>
                </a:tc>
              </a:tr>
              <a:tr h="370840">
                <a:tc>
                  <a:txBody>
                    <a:bodyPr/>
                    <a:lstStyle/>
                    <a:p>
                      <a:pPr algn="ctr" rtl="1"/>
                      <a:r>
                        <a:rPr lang="en-US" sz="1800" dirty="0" smtClean="0"/>
                        <a:t>2073.60</a:t>
                      </a:r>
                      <a:endParaRPr lang="x-none" sz="1800" dirty="0"/>
                    </a:p>
                  </a:txBody>
                  <a:tcPr/>
                </a:tc>
                <a:tc>
                  <a:txBody>
                    <a:bodyPr/>
                    <a:lstStyle/>
                    <a:p>
                      <a:pPr algn="ctr" rtl="1"/>
                      <a:r>
                        <a:rPr lang="en-US" sz="1800" dirty="0" smtClean="0">
                          <a:latin typeface="Times"/>
                          <a:cs typeface="Times"/>
                        </a:rPr>
                        <a:t>2304</a:t>
                      </a:r>
                      <a:endParaRPr lang="x-none" sz="1800" dirty="0">
                        <a:latin typeface="Times"/>
                        <a:cs typeface="Times"/>
                      </a:endParaRPr>
                    </a:p>
                  </a:txBody>
                  <a:tcPr/>
                </a:tc>
                <a:tc>
                  <a:txBody>
                    <a:bodyPr/>
                    <a:lstStyle/>
                    <a:p>
                      <a:pPr algn="ctr" rtl="1"/>
                      <a:r>
                        <a:rPr lang="en-US" sz="1800" dirty="0" smtClean="0"/>
                        <a:t>5760</a:t>
                      </a:r>
                      <a:endParaRPr lang="x-none" sz="1800" dirty="0"/>
                    </a:p>
                  </a:txBody>
                  <a:tcPr/>
                </a:tc>
                <a:tc>
                  <a:txBody>
                    <a:bodyPr/>
                    <a:lstStyle/>
                    <a:p>
                      <a:pPr algn="ctr" rtl="1"/>
                      <a:r>
                        <a:rPr lang="en-US" sz="1800" dirty="0" smtClean="0"/>
                        <a:t>3</a:t>
                      </a:r>
                      <a:endParaRPr lang="x-none" sz="1800" dirty="0"/>
                    </a:p>
                  </a:txBody>
                  <a:tcPr/>
                </a:tc>
              </a:tr>
              <a:tr h="370840">
                <a:tc>
                  <a:txBody>
                    <a:bodyPr/>
                    <a:lstStyle/>
                    <a:p>
                      <a:pPr algn="ctr" rtl="1"/>
                      <a:r>
                        <a:rPr lang="en-US" sz="1800" dirty="0" smtClean="0"/>
                        <a:t>2073.60</a:t>
                      </a:r>
                      <a:endParaRPr lang="x-none" sz="1800" dirty="0"/>
                    </a:p>
                  </a:txBody>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sz="1800" dirty="0" smtClean="0">
                          <a:latin typeface="Times"/>
                          <a:cs typeface="Times"/>
                        </a:rPr>
                        <a:t>1382.4</a:t>
                      </a:r>
                      <a:endParaRPr lang="x-none" sz="1800" dirty="0" smtClean="0">
                        <a:latin typeface="Times"/>
                        <a:cs typeface="Times"/>
                      </a:endParaRPr>
                    </a:p>
                  </a:txBody>
                  <a:tcPr/>
                </a:tc>
                <a:tc>
                  <a:txBody>
                    <a:bodyPr/>
                    <a:lstStyle/>
                    <a:p>
                      <a:pPr algn="ctr" rtl="1"/>
                      <a:r>
                        <a:rPr lang="en-US" sz="1800" dirty="0" smtClean="0"/>
                        <a:t>3456</a:t>
                      </a:r>
                      <a:endParaRPr lang="x-none" sz="1800" dirty="0"/>
                    </a:p>
                  </a:txBody>
                  <a:tcPr/>
                </a:tc>
                <a:tc>
                  <a:txBody>
                    <a:bodyPr/>
                    <a:lstStyle/>
                    <a:p>
                      <a:pPr algn="ctr" rtl="1"/>
                      <a:r>
                        <a:rPr lang="en-US" sz="1800" dirty="0" smtClean="0"/>
                        <a:t>4</a:t>
                      </a:r>
                      <a:endParaRPr lang="x-none" sz="1800" dirty="0"/>
                    </a:p>
                  </a:txBody>
                  <a:tcPr/>
                </a:tc>
              </a:tr>
              <a:tr h="370840">
                <a:tc>
                  <a:txBody>
                    <a:bodyPr/>
                    <a:lstStyle/>
                    <a:p>
                      <a:pPr algn="ctr" rtl="1"/>
                      <a:r>
                        <a:rPr lang="en-US" sz="1800" dirty="0" smtClean="0"/>
                        <a:t>691.20</a:t>
                      </a:r>
                      <a:endParaRPr lang="x-none" sz="1800" dirty="0"/>
                    </a:p>
                  </a:txBody>
                  <a:tcPr/>
                </a:tc>
                <a:tc>
                  <a:txBody>
                    <a:bodyPr/>
                    <a:lstStyle/>
                    <a:p>
                      <a:pPr algn="ctr" rtl="1"/>
                      <a:r>
                        <a:rPr lang="en-US" sz="1800" dirty="0" smtClean="0">
                          <a:latin typeface="Times"/>
                          <a:cs typeface="Times"/>
                        </a:rPr>
                        <a:t>1382.4</a:t>
                      </a:r>
                      <a:endParaRPr lang="x-none" sz="1800" dirty="0">
                        <a:latin typeface="Times"/>
                        <a:cs typeface="Times"/>
                      </a:endParaRPr>
                    </a:p>
                  </a:txBody>
                  <a:tcPr/>
                </a:tc>
                <a:tc>
                  <a:txBody>
                    <a:bodyPr/>
                    <a:lstStyle/>
                    <a:p>
                      <a:pPr algn="ctr" rtl="1"/>
                      <a:r>
                        <a:rPr lang="en-US" sz="1800" dirty="0" smtClean="0"/>
                        <a:t>2073.60</a:t>
                      </a:r>
                      <a:endParaRPr lang="x-none" sz="1800" dirty="0"/>
                    </a:p>
                  </a:txBody>
                  <a:tcPr/>
                </a:tc>
                <a:tc>
                  <a:txBody>
                    <a:bodyPr/>
                    <a:lstStyle/>
                    <a:p>
                      <a:pPr algn="ctr" rtl="1"/>
                      <a:r>
                        <a:rPr lang="en-US" sz="1800" dirty="0" smtClean="0"/>
                        <a:t>5</a:t>
                      </a:r>
                      <a:endParaRPr lang="x-none" sz="1800" dirty="0"/>
                    </a:p>
                  </a:txBody>
                  <a:tcPr/>
                </a:tc>
              </a:tr>
              <a:tr h="370840">
                <a:tc>
                  <a:txBody>
                    <a:bodyPr/>
                    <a:lstStyle/>
                    <a:p>
                      <a:pPr algn="ctr" rtl="1"/>
                      <a:r>
                        <a:rPr lang="en-US" sz="1800" dirty="0" smtClean="0"/>
                        <a:t>0</a:t>
                      </a:r>
                      <a:endParaRPr lang="x-none" sz="1800" dirty="0"/>
                    </a:p>
                  </a:txBody>
                  <a:tcPr/>
                </a:tc>
                <a:tc>
                  <a:txBody>
                    <a:bodyPr/>
                    <a:lstStyle/>
                    <a:p>
                      <a:pPr algn="ctr" rtl="1"/>
                      <a:r>
                        <a:rPr lang="en-US" sz="1800" dirty="0" smtClean="0"/>
                        <a:t>691.20</a:t>
                      </a:r>
                      <a:endParaRPr lang="x-none" sz="1800" dirty="0"/>
                    </a:p>
                  </a:txBody>
                  <a:tcPr/>
                </a:tc>
                <a:tc>
                  <a:txBody>
                    <a:bodyPr/>
                    <a:lstStyle/>
                    <a:p>
                      <a:pPr algn="ctr" rtl="1"/>
                      <a:r>
                        <a:rPr lang="en-US" sz="1800" dirty="0" smtClean="0"/>
                        <a:t>691.20</a:t>
                      </a:r>
                      <a:endParaRPr lang="x-none" sz="1800" dirty="0"/>
                    </a:p>
                  </a:txBody>
                  <a:tcPr/>
                </a:tc>
                <a:tc>
                  <a:txBody>
                    <a:bodyPr/>
                    <a:lstStyle/>
                    <a:p>
                      <a:pPr algn="ctr" rtl="1"/>
                      <a:r>
                        <a:rPr lang="en-US" sz="1800" dirty="0" smtClean="0"/>
                        <a:t>6</a:t>
                      </a:r>
                      <a:endParaRPr lang="x-none" sz="1800" dirty="0"/>
                    </a:p>
                  </a:txBody>
                  <a:tcPr/>
                </a:tc>
              </a:tr>
            </a:tbl>
          </a:graphicData>
        </a:graphic>
      </p:graphicFrame>
      <p:sp>
        <p:nvSpPr>
          <p:cNvPr id="5" name="TextBox 4"/>
          <p:cNvSpPr txBox="1"/>
          <p:nvPr/>
        </p:nvSpPr>
        <p:spPr>
          <a:xfrm>
            <a:off x="457200" y="4366315"/>
            <a:ext cx="8229600" cy="1938992"/>
          </a:xfrm>
          <a:prstGeom prst="rect">
            <a:avLst/>
          </a:prstGeom>
          <a:noFill/>
        </p:spPr>
        <p:txBody>
          <a:bodyPr wrap="square" rtlCol="0">
            <a:spAutoFit/>
          </a:bodyPr>
          <a:lstStyle/>
          <a:p>
            <a:r>
              <a:rPr lang="en-US" sz="2000" dirty="0" smtClean="0">
                <a:latin typeface="Times"/>
                <a:cs typeface="Times"/>
              </a:rPr>
              <a:t>Let’s assume that we want to sell the car after five years, and it’ll worth 25% of the purchase price (</a:t>
            </a:r>
            <a:r>
              <a:rPr lang="en-US" sz="2000" dirty="0">
                <a:latin typeface="Times"/>
                <a:cs typeface="Times"/>
              </a:rPr>
              <a:t>initial cost </a:t>
            </a:r>
            <a:r>
              <a:rPr lang="en-US" sz="2000" dirty="0" smtClean="0">
                <a:latin typeface="Times"/>
                <a:cs typeface="Times"/>
              </a:rPr>
              <a:t>) then</a:t>
            </a:r>
          </a:p>
          <a:p>
            <a:pPr marL="342900" indent="-342900">
              <a:buFont typeface="Arial"/>
              <a:buChar char="•"/>
            </a:pPr>
            <a:r>
              <a:rPr lang="en-US" sz="2000" dirty="0" smtClean="0">
                <a:latin typeface="Times"/>
                <a:cs typeface="Times"/>
              </a:rPr>
              <a:t>.25 * 12000 = $ 3000 .</a:t>
            </a:r>
          </a:p>
          <a:p>
            <a:pPr marL="342900" indent="-342900">
              <a:buFont typeface="Arial"/>
              <a:buChar char="•"/>
            </a:pPr>
            <a:r>
              <a:rPr lang="en-US" sz="2000" dirty="0" smtClean="0">
                <a:latin typeface="Times"/>
                <a:cs typeface="Times"/>
              </a:rPr>
              <a:t>Tax (tax </a:t>
            </a:r>
            <a:r>
              <a:rPr lang="en-US" sz="2000" dirty="0"/>
              <a:t>ordinary </a:t>
            </a:r>
            <a:r>
              <a:rPr lang="en-US" sz="2000" dirty="0" smtClean="0"/>
              <a:t>income</a:t>
            </a:r>
            <a:r>
              <a:rPr lang="en-US" sz="2000" dirty="0" smtClean="0">
                <a:latin typeface="Times"/>
                <a:cs typeface="Times"/>
              </a:rPr>
              <a:t>): 34% </a:t>
            </a:r>
          </a:p>
          <a:p>
            <a:pPr marL="342900" indent="-342900">
              <a:buFont typeface="Arial"/>
              <a:buChar char="•"/>
            </a:pPr>
            <a:r>
              <a:rPr lang="en-US" sz="2000" dirty="0" smtClean="0">
                <a:latin typeface="Times"/>
                <a:cs typeface="Times"/>
              </a:rPr>
              <a:t>Then the after</a:t>
            </a:r>
            <a:r>
              <a:rPr lang="en-US" sz="2000" dirty="0">
                <a:latin typeface="Times"/>
                <a:cs typeface="Times"/>
              </a:rPr>
              <a:t>-tax salvage = salvage – T(salvage – book value</a:t>
            </a:r>
            <a:r>
              <a:rPr lang="en-US" sz="2000" dirty="0" smtClean="0">
                <a:latin typeface="Times"/>
                <a:cs typeface="Times"/>
              </a:rPr>
              <a:t>) =</a:t>
            </a:r>
          </a:p>
          <a:p>
            <a:r>
              <a:rPr lang="en-US" sz="2000" dirty="0" smtClean="0">
                <a:latin typeface="Times"/>
                <a:cs typeface="Times"/>
              </a:rPr>
              <a:t>3000 - .34(3000-691.2) =  784.992.</a:t>
            </a:r>
          </a:p>
        </p:txBody>
      </p:sp>
    </p:spTree>
    <p:extLst>
      <p:ext uri="{BB962C8B-B14F-4D97-AF65-F5344CB8AC3E}">
        <p14:creationId xmlns:p14="http://schemas.microsoft.com/office/powerpoint/2010/main" val="2216128026"/>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After-tax Salvage</a:t>
            </a:r>
            <a:endParaRPr lang="en-US" dirty="0"/>
          </a:p>
        </p:txBody>
      </p:sp>
      <p:sp>
        <p:nvSpPr>
          <p:cNvPr id="3" name="Content Placeholder 2"/>
          <p:cNvSpPr>
            <a:spLocks noGrp="1"/>
          </p:cNvSpPr>
          <p:nvPr>
            <p:ph idx="1"/>
          </p:nvPr>
        </p:nvSpPr>
        <p:spPr/>
        <p:txBody>
          <a:bodyPr/>
          <a:lstStyle/>
          <a:p>
            <a:pPr>
              <a:lnSpc>
                <a:spcPct val="140000"/>
              </a:lnSpc>
            </a:pPr>
            <a:r>
              <a:rPr lang="en-US" dirty="0" smtClean="0">
                <a:latin typeface="Times"/>
                <a:cs typeface="Times"/>
              </a:rPr>
              <a:t>it turns out, we over depreciated the asset by $3,000 - 691.20= $2,308.80. Because we deducted $2,308.80 too much in depreciation, we paid $784.99 too little in taxes, and we simply have to make up the difference.</a:t>
            </a:r>
            <a:endParaRPr lang="en-US" dirty="0"/>
          </a:p>
        </p:txBody>
      </p:sp>
    </p:spTree>
    <p:extLst>
      <p:ext uri="{BB962C8B-B14F-4D97-AF65-F5344CB8AC3E}">
        <p14:creationId xmlns:p14="http://schemas.microsoft.com/office/powerpoint/2010/main" val="21078054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Book value versus Market value</a:t>
            </a:r>
            <a:endParaRPr lang="x-none" dirty="0">
              <a:latin typeface="Times"/>
              <a:cs typeface="Times"/>
            </a:endParaRPr>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latin typeface="Times"/>
                <a:cs typeface="Times"/>
              </a:rPr>
              <a:t>The book value of an asset can differ substantially from its actual market value</a:t>
            </a:r>
          </a:p>
          <a:p>
            <a:pPr algn="l" rtl="0">
              <a:lnSpc>
                <a:spcPct val="150000"/>
              </a:lnSpc>
            </a:pPr>
            <a:r>
              <a:rPr lang="en-US" sz="2400" dirty="0" smtClean="0">
                <a:latin typeface="Times"/>
                <a:cs typeface="Times"/>
              </a:rPr>
              <a:t>The difference between book and market value will affect taxes</a:t>
            </a:r>
            <a:endParaRPr lang="x-none" sz="2400" dirty="0">
              <a:latin typeface="Times"/>
              <a:cs typeface="Times"/>
            </a:endParaRPr>
          </a:p>
        </p:txBody>
      </p:sp>
    </p:spTree>
    <p:extLst>
      <p:ext uri="{BB962C8B-B14F-4D97-AF65-F5344CB8AC3E}">
        <p14:creationId xmlns:p14="http://schemas.microsoft.com/office/powerpoint/2010/main" val="192522382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Chapter Outline</a:t>
            </a:r>
            <a:endParaRPr lang="en-US" dirty="0">
              <a:latin typeface="Times"/>
              <a:cs typeface="Times"/>
            </a:endParaRPr>
          </a:p>
        </p:txBody>
      </p:sp>
      <p:sp>
        <p:nvSpPr>
          <p:cNvPr id="3" name="Content Placeholder 2"/>
          <p:cNvSpPr>
            <a:spLocks noGrp="1"/>
          </p:cNvSpPr>
          <p:nvPr>
            <p:ph idx="1"/>
          </p:nvPr>
        </p:nvSpPr>
        <p:spPr/>
        <p:txBody>
          <a:bodyPr>
            <a:normAutofit fontScale="92500" lnSpcReduction="10000"/>
          </a:bodyPr>
          <a:lstStyle/>
          <a:p>
            <a:r>
              <a:rPr lang="en-US" dirty="0" smtClean="0">
                <a:latin typeface="Times"/>
                <a:cs typeface="Times"/>
              </a:rPr>
              <a:t>Project Cash Flows: A First Look</a:t>
            </a:r>
          </a:p>
          <a:p>
            <a:r>
              <a:rPr lang="en-US" dirty="0" smtClean="0">
                <a:latin typeface="Times"/>
                <a:cs typeface="Times"/>
              </a:rPr>
              <a:t>Incremental Cash Flows</a:t>
            </a:r>
          </a:p>
          <a:p>
            <a:r>
              <a:rPr lang="en-US" dirty="0" smtClean="0">
                <a:latin typeface="Times"/>
                <a:cs typeface="Times"/>
              </a:rPr>
              <a:t>Pro Forma Financial Statements and Project Cash Flows</a:t>
            </a:r>
          </a:p>
          <a:p>
            <a:r>
              <a:rPr lang="en-US" dirty="0">
                <a:latin typeface="Times"/>
                <a:cs typeface="Times"/>
              </a:rPr>
              <a:t>More on Project Cash Flow</a:t>
            </a:r>
          </a:p>
          <a:p>
            <a:r>
              <a:rPr lang="en-US" dirty="0">
                <a:latin typeface="Times"/>
                <a:cs typeface="Times"/>
              </a:rPr>
              <a:t>Alternative Definitions of Operating Cash Flow </a:t>
            </a:r>
          </a:p>
          <a:p>
            <a:r>
              <a:rPr lang="en-US" dirty="0">
                <a:latin typeface="Times"/>
                <a:cs typeface="Times"/>
              </a:rPr>
              <a:t>Some Special Cases of Discounted Cash </a:t>
            </a:r>
          </a:p>
          <a:p>
            <a:r>
              <a:rPr lang="en-US" dirty="0">
                <a:latin typeface="Times"/>
                <a:cs typeface="Times"/>
              </a:rPr>
              <a:t>Flow Analysis</a:t>
            </a:r>
            <a:br>
              <a:rPr lang="en-US" dirty="0">
                <a:latin typeface="Times"/>
                <a:cs typeface="Times"/>
              </a:rPr>
            </a:br>
            <a:endParaRPr lang="en-US" dirty="0">
              <a:latin typeface="Times"/>
              <a:cs typeface="Times"/>
            </a:endParaRPr>
          </a:p>
          <a:p>
            <a:endParaRPr lang="en-US" dirty="0">
              <a:latin typeface="Times"/>
              <a:cs typeface="Times"/>
            </a:endParaRPr>
          </a:p>
        </p:txBody>
      </p:sp>
    </p:spTree>
    <p:extLst>
      <p:ext uri="{BB962C8B-B14F-4D97-AF65-F5344CB8AC3E}">
        <p14:creationId xmlns:p14="http://schemas.microsoft.com/office/powerpoint/2010/main" val="19740593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the company is investigating the feasibility of a new line of power mulching tools. MMCC projects unit sales as follows:</a:t>
            </a:r>
            <a:endParaRPr lang="x-none" sz="2400" dirty="0"/>
          </a:p>
        </p:txBody>
      </p:sp>
      <p:graphicFrame>
        <p:nvGraphicFramePr>
          <p:cNvPr id="4" name="Table 3"/>
          <p:cNvGraphicFramePr>
            <a:graphicFrameLocks noGrp="1"/>
          </p:cNvGraphicFramePr>
          <p:nvPr>
            <p:extLst>
              <p:ext uri="{D42A27DB-BD31-4B8C-83A1-F6EECF244321}">
                <p14:modId xmlns:p14="http://schemas.microsoft.com/office/powerpoint/2010/main" val="2577949548"/>
              </p:ext>
            </p:extLst>
          </p:nvPr>
        </p:nvGraphicFramePr>
        <p:xfrm>
          <a:off x="3296616" y="3211123"/>
          <a:ext cx="2514600" cy="3337560"/>
        </p:xfrm>
        <a:graphic>
          <a:graphicData uri="http://schemas.openxmlformats.org/drawingml/2006/table">
            <a:tbl>
              <a:tblPr rtl="1" firstRow="1" bandRow="1">
                <a:tableStyleId>{5C22544A-7EE6-4342-B048-85BDC9FD1C3A}</a:tableStyleId>
              </a:tblPr>
              <a:tblGrid>
                <a:gridCol w="1672772"/>
                <a:gridCol w="841828"/>
              </a:tblGrid>
              <a:tr h="370840">
                <a:tc>
                  <a:txBody>
                    <a:bodyPr/>
                    <a:lstStyle/>
                    <a:p>
                      <a:pPr algn="ctr" rtl="1"/>
                      <a:r>
                        <a:rPr lang="en-US" dirty="0" smtClean="0"/>
                        <a:t>Unit sales</a:t>
                      </a:r>
                      <a:endParaRPr lang="x-none" dirty="0"/>
                    </a:p>
                  </a:txBody>
                  <a:tcPr/>
                </a:tc>
                <a:tc>
                  <a:txBody>
                    <a:bodyPr/>
                    <a:lstStyle/>
                    <a:p>
                      <a:pPr algn="ctr" rtl="1"/>
                      <a:r>
                        <a:rPr lang="en-US" dirty="0" smtClean="0"/>
                        <a:t>year</a:t>
                      </a:r>
                      <a:endParaRPr lang="x-none" dirty="0"/>
                    </a:p>
                  </a:txBody>
                  <a:tcPr/>
                </a:tc>
              </a:tr>
              <a:tr h="370840">
                <a:tc>
                  <a:txBody>
                    <a:bodyPr/>
                    <a:lstStyle/>
                    <a:p>
                      <a:pPr algn="ctr" rtl="1"/>
                      <a:r>
                        <a:rPr lang="en-US" dirty="0" smtClean="0"/>
                        <a:t>3,000</a:t>
                      </a:r>
                      <a:endParaRPr lang="x-none" dirty="0"/>
                    </a:p>
                  </a:txBody>
                  <a:tcPr/>
                </a:tc>
                <a:tc>
                  <a:txBody>
                    <a:bodyPr/>
                    <a:lstStyle/>
                    <a:p>
                      <a:pPr algn="ctr" rtl="1"/>
                      <a:r>
                        <a:rPr lang="en-US" dirty="0" smtClean="0"/>
                        <a:t>1</a:t>
                      </a:r>
                      <a:endParaRPr lang="x-none" dirty="0"/>
                    </a:p>
                  </a:txBody>
                  <a:tcPr/>
                </a:tc>
              </a:tr>
              <a:tr h="370840">
                <a:tc>
                  <a:txBody>
                    <a:bodyPr/>
                    <a:lstStyle/>
                    <a:p>
                      <a:pPr algn="ctr" rtl="1"/>
                      <a:r>
                        <a:rPr lang="en-US" dirty="0" smtClean="0"/>
                        <a:t>5,000</a:t>
                      </a:r>
                      <a:endParaRPr lang="x-none" dirty="0"/>
                    </a:p>
                  </a:txBody>
                  <a:tcPr/>
                </a:tc>
                <a:tc>
                  <a:txBody>
                    <a:bodyPr/>
                    <a:lstStyle/>
                    <a:p>
                      <a:pPr algn="ctr" rtl="1"/>
                      <a:r>
                        <a:rPr lang="en-US" dirty="0" smtClean="0"/>
                        <a:t>2</a:t>
                      </a:r>
                      <a:endParaRPr lang="x-none" dirty="0"/>
                    </a:p>
                  </a:txBody>
                  <a:tcPr/>
                </a:tc>
              </a:tr>
              <a:tr h="370840">
                <a:tc>
                  <a:txBody>
                    <a:bodyPr/>
                    <a:lstStyle/>
                    <a:p>
                      <a:pPr algn="ctr" rtl="1"/>
                      <a:r>
                        <a:rPr lang="en-US" dirty="0" smtClean="0"/>
                        <a:t>6,000</a:t>
                      </a:r>
                      <a:endParaRPr lang="x-none" dirty="0"/>
                    </a:p>
                  </a:txBody>
                  <a:tcPr/>
                </a:tc>
                <a:tc>
                  <a:txBody>
                    <a:bodyPr/>
                    <a:lstStyle/>
                    <a:p>
                      <a:pPr algn="ctr" rtl="1"/>
                      <a:r>
                        <a:rPr lang="en-US" dirty="0" smtClean="0"/>
                        <a:t>3</a:t>
                      </a:r>
                      <a:endParaRPr lang="x-none" dirty="0"/>
                    </a:p>
                  </a:txBody>
                  <a:tcPr/>
                </a:tc>
              </a:tr>
              <a:tr h="370840">
                <a:tc>
                  <a:txBody>
                    <a:bodyPr/>
                    <a:lstStyle/>
                    <a:p>
                      <a:pPr algn="ctr" rtl="1"/>
                      <a:r>
                        <a:rPr lang="en-US" dirty="0" smtClean="0"/>
                        <a:t>6,500</a:t>
                      </a:r>
                      <a:endParaRPr lang="x-none" dirty="0"/>
                    </a:p>
                  </a:txBody>
                  <a:tcPr/>
                </a:tc>
                <a:tc>
                  <a:txBody>
                    <a:bodyPr/>
                    <a:lstStyle/>
                    <a:p>
                      <a:pPr algn="ctr" rtl="1"/>
                      <a:r>
                        <a:rPr lang="en-US" dirty="0" smtClean="0"/>
                        <a:t>4</a:t>
                      </a:r>
                      <a:endParaRPr lang="x-none" dirty="0"/>
                    </a:p>
                  </a:txBody>
                  <a:tcPr/>
                </a:tc>
              </a:tr>
              <a:tr h="370840">
                <a:tc>
                  <a:txBody>
                    <a:bodyPr/>
                    <a:lstStyle/>
                    <a:p>
                      <a:pPr algn="ctr" rtl="1"/>
                      <a:r>
                        <a:rPr lang="en-US" dirty="0" smtClean="0"/>
                        <a:t>6,000</a:t>
                      </a:r>
                      <a:endParaRPr lang="x-none" dirty="0"/>
                    </a:p>
                  </a:txBody>
                  <a:tcPr/>
                </a:tc>
                <a:tc>
                  <a:txBody>
                    <a:bodyPr/>
                    <a:lstStyle/>
                    <a:p>
                      <a:pPr algn="ctr" rtl="1"/>
                      <a:r>
                        <a:rPr lang="en-US" dirty="0" smtClean="0"/>
                        <a:t>5</a:t>
                      </a:r>
                      <a:endParaRPr lang="x-none" dirty="0"/>
                    </a:p>
                  </a:txBody>
                  <a:tcPr/>
                </a:tc>
              </a:tr>
              <a:tr h="370840">
                <a:tc>
                  <a:txBody>
                    <a:bodyPr/>
                    <a:lstStyle/>
                    <a:p>
                      <a:pPr algn="ctr" rtl="1"/>
                      <a:r>
                        <a:rPr lang="en-US" dirty="0" smtClean="0"/>
                        <a:t>5,000</a:t>
                      </a:r>
                      <a:endParaRPr lang="x-none" dirty="0"/>
                    </a:p>
                  </a:txBody>
                  <a:tcPr/>
                </a:tc>
                <a:tc>
                  <a:txBody>
                    <a:bodyPr/>
                    <a:lstStyle/>
                    <a:p>
                      <a:pPr algn="ctr" rtl="1"/>
                      <a:r>
                        <a:rPr lang="en-US" dirty="0" smtClean="0"/>
                        <a:t>6</a:t>
                      </a:r>
                      <a:endParaRPr lang="x-none" dirty="0"/>
                    </a:p>
                  </a:txBody>
                  <a:tcPr/>
                </a:tc>
              </a:tr>
              <a:tr h="370840">
                <a:tc>
                  <a:txBody>
                    <a:bodyPr/>
                    <a:lstStyle/>
                    <a:p>
                      <a:pPr algn="ctr" rtl="1"/>
                      <a:r>
                        <a:rPr lang="en-US" dirty="0" smtClean="0"/>
                        <a:t>4,000</a:t>
                      </a:r>
                      <a:endParaRPr lang="x-none" dirty="0"/>
                    </a:p>
                  </a:txBody>
                  <a:tcPr/>
                </a:tc>
                <a:tc>
                  <a:txBody>
                    <a:bodyPr/>
                    <a:lstStyle/>
                    <a:p>
                      <a:pPr algn="ctr" rtl="1"/>
                      <a:r>
                        <a:rPr lang="en-US" dirty="0" smtClean="0"/>
                        <a:t>7</a:t>
                      </a:r>
                      <a:endParaRPr lang="x-none" dirty="0"/>
                    </a:p>
                  </a:txBody>
                  <a:tcPr/>
                </a:tc>
              </a:tr>
              <a:tr h="370840">
                <a:tc>
                  <a:txBody>
                    <a:bodyPr/>
                    <a:lstStyle/>
                    <a:p>
                      <a:pPr algn="ctr" rtl="1"/>
                      <a:r>
                        <a:rPr lang="en-US" dirty="0" smtClean="0"/>
                        <a:t>3,000</a:t>
                      </a:r>
                      <a:endParaRPr lang="x-none" dirty="0"/>
                    </a:p>
                  </a:txBody>
                  <a:tcPr/>
                </a:tc>
                <a:tc>
                  <a:txBody>
                    <a:bodyPr/>
                    <a:lstStyle/>
                    <a:p>
                      <a:pPr algn="ctr" rtl="1"/>
                      <a:r>
                        <a:rPr lang="en-US" dirty="0" smtClean="0"/>
                        <a:t>8</a:t>
                      </a:r>
                      <a:endParaRPr lang="x-none" dirty="0"/>
                    </a:p>
                  </a:txBody>
                  <a:tcPr/>
                </a:tc>
              </a:tr>
            </a:tbl>
          </a:graphicData>
        </a:graphic>
      </p:graphicFrame>
    </p:spTree>
    <p:extLst>
      <p:ext uri="{BB962C8B-B14F-4D97-AF65-F5344CB8AC3E}">
        <p14:creationId xmlns:p14="http://schemas.microsoft.com/office/powerpoint/2010/main" val="2559588365"/>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92500" lnSpcReduction="20000"/>
          </a:bodyPr>
          <a:lstStyle/>
          <a:p>
            <a:pPr algn="l" rtl="0">
              <a:lnSpc>
                <a:spcPct val="150000"/>
              </a:lnSpc>
            </a:pPr>
            <a:r>
              <a:rPr lang="en-US" sz="2400" dirty="0" smtClean="0">
                <a:latin typeface="Times"/>
                <a:cs typeface="Times"/>
              </a:rPr>
              <a:t>The new </a:t>
            </a:r>
            <a:r>
              <a:rPr lang="en-US" sz="2400" dirty="0" err="1" smtClean="0">
                <a:latin typeface="Times"/>
                <a:cs typeface="Times"/>
              </a:rPr>
              <a:t>Mulcher</a:t>
            </a:r>
            <a:r>
              <a:rPr lang="en-US" sz="2400" dirty="0" smtClean="0">
                <a:latin typeface="Times"/>
                <a:cs typeface="Times"/>
              </a:rPr>
              <a:t> will sell for 120$ per unit to start. After three years MMCC anticipates that the price will drop to 110$ due to competition. The company will require 20,000$ networking capital at the start. After that the networking capital will be about 15 percent of sales for that year. The variable cost per unit is 60$, and the total fixed costs are 25,000$ per year. It will cost about 800,000$ to buy the equipment and it will be worth about 20 percent of its cost in eight years. The relevant tax rate is 34 percent ant the required return is 15 percent. Based on this information, should MMCC proceed?</a:t>
            </a:r>
            <a:endParaRPr lang="x-none" sz="2400" dirty="0">
              <a:latin typeface="Times"/>
              <a:cs typeface="Times"/>
            </a:endParaRPr>
          </a:p>
        </p:txBody>
      </p:sp>
      <p:sp>
        <p:nvSpPr>
          <p:cNvPr id="4" name="Title 1"/>
          <p:cNvSpPr>
            <a:spLocks noGrp="1"/>
          </p:cNvSpPr>
          <p:nvPr>
            <p:ph type="title"/>
          </p:nvPr>
        </p:nvSpPr>
        <p:spPr>
          <a:xfrm>
            <a:off x="228600" y="304800"/>
            <a:ext cx="8534400" cy="758952"/>
          </a:xfrm>
        </p:spPr>
        <p:txBody>
          <a:bodyPr>
            <a:normAutofit fontScale="90000"/>
          </a:bodyPr>
          <a:lstStyle/>
          <a:p>
            <a:r>
              <a:rPr lang="en-US" dirty="0" smtClean="0">
                <a:latin typeface="Times"/>
                <a:cs typeface="Times"/>
              </a:rPr>
              <a:t>The Majestic Mulch and Compost Company</a:t>
            </a:r>
            <a:br>
              <a:rPr lang="en-US" dirty="0" smtClean="0">
                <a:latin typeface="Times"/>
                <a:cs typeface="Times"/>
              </a:rPr>
            </a:br>
            <a:r>
              <a:rPr lang="en-US" dirty="0" smtClean="0">
                <a:latin typeface="Times"/>
                <a:cs typeface="Times"/>
              </a:rPr>
              <a:t>(Example)</a:t>
            </a:r>
            <a:endParaRPr lang="x-none" dirty="0">
              <a:latin typeface="Times"/>
              <a:cs typeface="Times"/>
            </a:endParaRPr>
          </a:p>
        </p:txBody>
      </p:sp>
    </p:spTree>
    <p:extLst>
      <p:ext uri="{BB962C8B-B14F-4D97-AF65-F5344CB8AC3E}">
        <p14:creationId xmlns:p14="http://schemas.microsoft.com/office/powerpoint/2010/main" val="18523084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dirty="0" smtClean="0"/>
              <a:t>Calculation of sales = unit price * number of units</a:t>
            </a:r>
          </a:p>
          <a:p>
            <a:pPr algn="l" rtl="0">
              <a:lnSpc>
                <a:spcPct val="150000"/>
              </a:lnSpc>
              <a:buNone/>
            </a:pPr>
            <a:endParaRPr lang="x-none" sz="2400" dirty="0"/>
          </a:p>
        </p:txBody>
      </p:sp>
      <p:sp>
        <p:nvSpPr>
          <p:cNvPr id="4" name="Title 1"/>
          <p:cNvSpPr>
            <a:spLocks noGrp="1"/>
          </p:cNvSpPr>
          <p:nvPr>
            <p:ph type="title"/>
          </p:nvPr>
        </p:nvSpPr>
        <p:spPr>
          <a:xfrm>
            <a:off x="304800" y="3810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graphicFrame>
        <p:nvGraphicFramePr>
          <p:cNvPr id="5" name="Table 4"/>
          <p:cNvGraphicFramePr>
            <a:graphicFrameLocks noGrp="1"/>
          </p:cNvGraphicFramePr>
          <p:nvPr/>
        </p:nvGraphicFramePr>
        <p:xfrm>
          <a:off x="304800" y="2438400"/>
          <a:ext cx="8458200" cy="3337560"/>
        </p:xfrm>
        <a:graphic>
          <a:graphicData uri="http://schemas.openxmlformats.org/drawingml/2006/table">
            <a:tbl>
              <a:tblPr rtl="1" firstRow="1" bandRow="1">
                <a:tableStyleId>{5C22544A-7EE6-4342-B048-85BDC9FD1C3A}</a:tableStyleId>
              </a:tblPr>
              <a:tblGrid>
                <a:gridCol w="2442028"/>
                <a:gridCol w="2594430"/>
                <a:gridCol w="1817914"/>
                <a:gridCol w="1603828"/>
              </a:tblGrid>
              <a:tr h="370840">
                <a:tc>
                  <a:txBody>
                    <a:bodyPr/>
                    <a:lstStyle/>
                    <a:p>
                      <a:pPr algn="ctr" rtl="1"/>
                      <a:r>
                        <a:rPr lang="en-US" dirty="0" smtClean="0"/>
                        <a:t>Revenues</a:t>
                      </a:r>
                      <a:endParaRPr lang="x-none" dirty="0"/>
                    </a:p>
                  </a:txBody>
                  <a:tcPr/>
                </a:tc>
                <a:tc>
                  <a:txBody>
                    <a:bodyPr/>
                    <a:lstStyle/>
                    <a:p>
                      <a:pPr algn="ctr" rtl="1"/>
                      <a:r>
                        <a:rPr lang="en-US" dirty="0" smtClean="0"/>
                        <a:t>Unit</a:t>
                      </a:r>
                      <a:r>
                        <a:rPr lang="en-US" baseline="0" dirty="0" smtClean="0"/>
                        <a:t> sales</a:t>
                      </a:r>
                      <a:endParaRPr lang="x-none" dirty="0"/>
                    </a:p>
                  </a:txBody>
                  <a:tcPr/>
                </a:tc>
                <a:tc>
                  <a:txBody>
                    <a:bodyPr/>
                    <a:lstStyle/>
                    <a:p>
                      <a:pPr algn="ctr" rtl="1"/>
                      <a:r>
                        <a:rPr lang="en-US" dirty="0" smtClean="0"/>
                        <a:t>Unit price</a:t>
                      </a:r>
                      <a:endParaRPr lang="x-none" dirty="0"/>
                    </a:p>
                  </a:txBody>
                  <a:tcPr/>
                </a:tc>
                <a:tc>
                  <a:txBody>
                    <a:bodyPr/>
                    <a:lstStyle/>
                    <a:p>
                      <a:pPr algn="ctr" rtl="1"/>
                      <a:r>
                        <a:rPr lang="en-US" dirty="0" smtClean="0"/>
                        <a:t>year</a:t>
                      </a:r>
                      <a:endParaRPr lang="x-none" dirty="0"/>
                    </a:p>
                  </a:txBody>
                  <a:tcPr/>
                </a:tc>
              </a:tr>
              <a:tr h="370840">
                <a:tc>
                  <a:txBody>
                    <a:bodyPr/>
                    <a:lstStyle/>
                    <a:p>
                      <a:pPr algn="ctr" rtl="1"/>
                      <a:r>
                        <a:rPr lang="en-US" dirty="0" smtClean="0"/>
                        <a:t>360,000$</a:t>
                      </a:r>
                      <a:endParaRPr lang="x-none" dirty="0"/>
                    </a:p>
                  </a:txBody>
                  <a:tcPr/>
                </a:tc>
                <a:tc>
                  <a:txBody>
                    <a:bodyPr/>
                    <a:lstStyle/>
                    <a:p>
                      <a:pPr algn="ctr" rtl="1"/>
                      <a:r>
                        <a:rPr lang="en-US" dirty="0" smtClean="0"/>
                        <a:t>3,000</a:t>
                      </a:r>
                      <a:endParaRPr lang="x-none" dirty="0"/>
                    </a:p>
                  </a:txBody>
                  <a:tcPr/>
                </a:tc>
                <a:tc>
                  <a:txBody>
                    <a:bodyPr/>
                    <a:lstStyle/>
                    <a:p>
                      <a:pPr algn="ctr" rtl="1"/>
                      <a:r>
                        <a:rPr lang="en-US" dirty="0" smtClean="0"/>
                        <a:t>120$</a:t>
                      </a:r>
                      <a:endParaRPr lang="x-none" dirty="0"/>
                    </a:p>
                  </a:txBody>
                  <a:tcPr/>
                </a:tc>
                <a:tc>
                  <a:txBody>
                    <a:bodyPr/>
                    <a:lstStyle/>
                    <a:p>
                      <a:pPr algn="ctr" rtl="1"/>
                      <a:r>
                        <a:rPr lang="en-US" dirty="0" smtClean="0"/>
                        <a:t>1</a:t>
                      </a:r>
                      <a:endParaRPr lang="x-none" dirty="0"/>
                    </a:p>
                  </a:txBody>
                  <a:tcPr/>
                </a:tc>
              </a:tr>
              <a:tr h="370840">
                <a:tc>
                  <a:txBody>
                    <a:bodyPr/>
                    <a:lstStyle/>
                    <a:p>
                      <a:pPr algn="ctr" rtl="1"/>
                      <a:r>
                        <a:rPr lang="en-US" dirty="0" smtClean="0"/>
                        <a:t>600,000</a:t>
                      </a:r>
                      <a:endParaRPr lang="x-none" dirty="0"/>
                    </a:p>
                  </a:txBody>
                  <a:tcPr/>
                </a:tc>
                <a:tc>
                  <a:txBody>
                    <a:bodyPr/>
                    <a:lstStyle/>
                    <a:p>
                      <a:pPr algn="ctr" rtl="1"/>
                      <a:r>
                        <a:rPr lang="en-US" dirty="0" smtClean="0"/>
                        <a:t>5,000</a:t>
                      </a:r>
                      <a:endParaRPr lang="x-none" dirty="0"/>
                    </a:p>
                  </a:txBody>
                  <a:tcPr/>
                </a:tc>
                <a:tc>
                  <a:txBody>
                    <a:bodyPr/>
                    <a:lstStyle/>
                    <a:p>
                      <a:pPr algn="ctr" rtl="1"/>
                      <a:r>
                        <a:rPr lang="en-US" dirty="0" smtClean="0"/>
                        <a:t>120</a:t>
                      </a:r>
                      <a:endParaRPr lang="x-none" dirty="0"/>
                    </a:p>
                  </a:txBody>
                  <a:tcPr/>
                </a:tc>
                <a:tc>
                  <a:txBody>
                    <a:bodyPr/>
                    <a:lstStyle/>
                    <a:p>
                      <a:pPr algn="ctr" rtl="1"/>
                      <a:r>
                        <a:rPr lang="en-US" dirty="0" smtClean="0"/>
                        <a:t>2</a:t>
                      </a:r>
                      <a:endParaRPr lang="x-none" dirty="0"/>
                    </a:p>
                  </a:txBody>
                  <a:tcPr/>
                </a:tc>
              </a:tr>
              <a:tr h="370840">
                <a:tc>
                  <a:txBody>
                    <a:bodyPr/>
                    <a:lstStyle/>
                    <a:p>
                      <a:pPr algn="ctr" rtl="1"/>
                      <a:r>
                        <a:rPr lang="en-US" dirty="0" smtClean="0"/>
                        <a:t>720,000</a:t>
                      </a:r>
                      <a:endParaRPr lang="x-none" dirty="0"/>
                    </a:p>
                  </a:txBody>
                  <a:tcPr/>
                </a:tc>
                <a:tc>
                  <a:txBody>
                    <a:bodyPr/>
                    <a:lstStyle/>
                    <a:p>
                      <a:pPr algn="ctr" rtl="1"/>
                      <a:r>
                        <a:rPr lang="en-US" dirty="0" smtClean="0"/>
                        <a:t>6,000</a:t>
                      </a:r>
                      <a:endParaRPr lang="x-none" dirty="0"/>
                    </a:p>
                  </a:txBody>
                  <a:tcPr/>
                </a:tc>
                <a:tc>
                  <a:txBody>
                    <a:bodyPr/>
                    <a:lstStyle/>
                    <a:p>
                      <a:pPr algn="ctr" rtl="1"/>
                      <a:r>
                        <a:rPr lang="en-US" dirty="0" smtClean="0"/>
                        <a:t>120</a:t>
                      </a:r>
                      <a:endParaRPr lang="x-none" dirty="0"/>
                    </a:p>
                  </a:txBody>
                  <a:tcPr/>
                </a:tc>
                <a:tc>
                  <a:txBody>
                    <a:bodyPr/>
                    <a:lstStyle/>
                    <a:p>
                      <a:pPr algn="ctr" rtl="1"/>
                      <a:r>
                        <a:rPr lang="en-US" dirty="0" smtClean="0"/>
                        <a:t>3</a:t>
                      </a:r>
                      <a:endParaRPr lang="x-none" dirty="0"/>
                    </a:p>
                  </a:txBody>
                  <a:tcPr/>
                </a:tc>
              </a:tr>
              <a:tr h="370840">
                <a:tc>
                  <a:txBody>
                    <a:bodyPr/>
                    <a:lstStyle/>
                    <a:p>
                      <a:pPr algn="ctr" rtl="1"/>
                      <a:r>
                        <a:rPr lang="en-US" dirty="0" smtClean="0"/>
                        <a:t>715,000</a:t>
                      </a:r>
                      <a:endParaRPr lang="x-none" dirty="0"/>
                    </a:p>
                  </a:txBody>
                  <a:tcPr/>
                </a:tc>
                <a:tc>
                  <a:txBody>
                    <a:bodyPr/>
                    <a:lstStyle/>
                    <a:p>
                      <a:pPr algn="ctr" rtl="1"/>
                      <a:r>
                        <a:rPr lang="en-US" dirty="0" smtClean="0"/>
                        <a:t>6,500</a:t>
                      </a:r>
                      <a:endParaRPr lang="x-none" dirty="0"/>
                    </a:p>
                  </a:txBody>
                  <a:tcPr/>
                </a:tc>
                <a:tc>
                  <a:txBody>
                    <a:bodyPr/>
                    <a:lstStyle/>
                    <a:p>
                      <a:pPr algn="ctr" rtl="1"/>
                      <a:r>
                        <a:rPr lang="en-US" dirty="0" smtClean="0">
                          <a:solidFill>
                            <a:srgbClr val="7030A0"/>
                          </a:solidFill>
                        </a:rPr>
                        <a:t>110</a:t>
                      </a:r>
                      <a:endParaRPr lang="x-none" dirty="0">
                        <a:solidFill>
                          <a:srgbClr val="7030A0"/>
                        </a:solidFill>
                      </a:endParaRPr>
                    </a:p>
                  </a:txBody>
                  <a:tcPr/>
                </a:tc>
                <a:tc>
                  <a:txBody>
                    <a:bodyPr/>
                    <a:lstStyle/>
                    <a:p>
                      <a:pPr algn="ctr" rtl="1"/>
                      <a:r>
                        <a:rPr lang="en-US" dirty="0" smtClean="0"/>
                        <a:t>4</a:t>
                      </a:r>
                      <a:endParaRPr lang="x-none" dirty="0"/>
                    </a:p>
                  </a:txBody>
                  <a:tcPr/>
                </a:tc>
              </a:tr>
              <a:tr h="370840">
                <a:tc>
                  <a:txBody>
                    <a:bodyPr/>
                    <a:lstStyle/>
                    <a:p>
                      <a:pPr algn="ctr" rtl="1"/>
                      <a:r>
                        <a:rPr lang="en-US" dirty="0" smtClean="0"/>
                        <a:t>660,000</a:t>
                      </a:r>
                      <a:endParaRPr lang="x-none" dirty="0"/>
                    </a:p>
                  </a:txBody>
                  <a:tcPr/>
                </a:tc>
                <a:tc>
                  <a:txBody>
                    <a:bodyPr/>
                    <a:lstStyle/>
                    <a:p>
                      <a:pPr algn="ctr" rtl="1"/>
                      <a:r>
                        <a:rPr lang="en-US" dirty="0" smtClean="0"/>
                        <a:t>6,000</a:t>
                      </a:r>
                      <a:endParaRPr lang="x-none" dirty="0"/>
                    </a:p>
                  </a:txBody>
                  <a:tcPr/>
                </a:tc>
                <a:tc>
                  <a:txBody>
                    <a:bodyPr/>
                    <a:lstStyle/>
                    <a:p>
                      <a:pPr algn="ctr" rtl="1"/>
                      <a:r>
                        <a:rPr lang="en-US" smtClean="0">
                          <a:solidFill>
                            <a:srgbClr val="7030A0"/>
                          </a:solidFill>
                        </a:rPr>
                        <a:t>110</a:t>
                      </a:r>
                      <a:endParaRPr lang="x-none" dirty="0">
                        <a:solidFill>
                          <a:srgbClr val="7030A0"/>
                        </a:solidFill>
                      </a:endParaRPr>
                    </a:p>
                  </a:txBody>
                  <a:tcPr/>
                </a:tc>
                <a:tc>
                  <a:txBody>
                    <a:bodyPr/>
                    <a:lstStyle/>
                    <a:p>
                      <a:pPr algn="ctr" rtl="1"/>
                      <a:r>
                        <a:rPr lang="en-US" dirty="0" smtClean="0"/>
                        <a:t>5</a:t>
                      </a:r>
                      <a:endParaRPr lang="x-none" dirty="0"/>
                    </a:p>
                  </a:txBody>
                  <a:tcPr/>
                </a:tc>
              </a:tr>
              <a:tr h="370840">
                <a:tc>
                  <a:txBody>
                    <a:bodyPr/>
                    <a:lstStyle/>
                    <a:p>
                      <a:pPr algn="ctr" rtl="1"/>
                      <a:r>
                        <a:rPr lang="en-US" dirty="0" smtClean="0"/>
                        <a:t>550,000</a:t>
                      </a:r>
                      <a:endParaRPr lang="x-none" dirty="0"/>
                    </a:p>
                  </a:txBody>
                  <a:tcPr/>
                </a:tc>
                <a:tc>
                  <a:txBody>
                    <a:bodyPr/>
                    <a:lstStyle/>
                    <a:p>
                      <a:pPr algn="ctr" rtl="1"/>
                      <a:r>
                        <a:rPr lang="en-US" dirty="0" smtClean="0"/>
                        <a:t>5,000</a:t>
                      </a:r>
                      <a:endParaRPr lang="x-none" dirty="0"/>
                    </a:p>
                  </a:txBody>
                  <a:tcPr/>
                </a:tc>
                <a:tc>
                  <a:txBody>
                    <a:bodyPr/>
                    <a:lstStyle/>
                    <a:p>
                      <a:pPr algn="ctr" rtl="1"/>
                      <a:r>
                        <a:rPr lang="en-US" smtClean="0">
                          <a:solidFill>
                            <a:srgbClr val="7030A0"/>
                          </a:solidFill>
                        </a:rPr>
                        <a:t>110</a:t>
                      </a:r>
                      <a:endParaRPr lang="x-none" dirty="0">
                        <a:solidFill>
                          <a:srgbClr val="7030A0"/>
                        </a:solidFill>
                      </a:endParaRPr>
                    </a:p>
                  </a:txBody>
                  <a:tcPr/>
                </a:tc>
                <a:tc>
                  <a:txBody>
                    <a:bodyPr/>
                    <a:lstStyle/>
                    <a:p>
                      <a:pPr algn="ctr" rtl="1"/>
                      <a:r>
                        <a:rPr lang="en-US" dirty="0" smtClean="0"/>
                        <a:t>6</a:t>
                      </a:r>
                      <a:endParaRPr lang="x-none" dirty="0"/>
                    </a:p>
                  </a:txBody>
                  <a:tcPr/>
                </a:tc>
              </a:tr>
              <a:tr h="370840">
                <a:tc>
                  <a:txBody>
                    <a:bodyPr/>
                    <a:lstStyle/>
                    <a:p>
                      <a:pPr algn="ctr" rtl="1"/>
                      <a:r>
                        <a:rPr lang="en-US" dirty="0" smtClean="0"/>
                        <a:t>440,000</a:t>
                      </a:r>
                      <a:endParaRPr lang="x-none" dirty="0"/>
                    </a:p>
                  </a:txBody>
                  <a:tcPr/>
                </a:tc>
                <a:tc>
                  <a:txBody>
                    <a:bodyPr/>
                    <a:lstStyle/>
                    <a:p>
                      <a:pPr algn="ctr" rtl="1"/>
                      <a:r>
                        <a:rPr lang="en-US" dirty="0" smtClean="0"/>
                        <a:t>4,000</a:t>
                      </a:r>
                      <a:endParaRPr lang="x-none" dirty="0"/>
                    </a:p>
                  </a:txBody>
                  <a:tcPr/>
                </a:tc>
                <a:tc>
                  <a:txBody>
                    <a:bodyPr/>
                    <a:lstStyle/>
                    <a:p>
                      <a:pPr algn="ctr" rtl="1"/>
                      <a:r>
                        <a:rPr lang="en-US" smtClean="0">
                          <a:solidFill>
                            <a:srgbClr val="7030A0"/>
                          </a:solidFill>
                        </a:rPr>
                        <a:t>110</a:t>
                      </a:r>
                      <a:endParaRPr lang="x-none" dirty="0">
                        <a:solidFill>
                          <a:srgbClr val="7030A0"/>
                        </a:solidFill>
                      </a:endParaRPr>
                    </a:p>
                  </a:txBody>
                  <a:tcPr/>
                </a:tc>
                <a:tc>
                  <a:txBody>
                    <a:bodyPr/>
                    <a:lstStyle/>
                    <a:p>
                      <a:pPr algn="ctr" rtl="1"/>
                      <a:r>
                        <a:rPr lang="en-US" dirty="0" smtClean="0"/>
                        <a:t>7</a:t>
                      </a:r>
                      <a:endParaRPr lang="x-none" dirty="0"/>
                    </a:p>
                  </a:txBody>
                  <a:tcPr/>
                </a:tc>
              </a:tr>
              <a:tr h="370840">
                <a:tc>
                  <a:txBody>
                    <a:bodyPr/>
                    <a:lstStyle/>
                    <a:p>
                      <a:pPr algn="ctr" rtl="1"/>
                      <a:r>
                        <a:rPr lang="en-US" dirty="0" smtClean="0"/>
                        <a:t>330,000</a:t>
                      </a:r>
                      <a:endParaRPr lang="x-none" dirty="0"/>
                    </a:p>
                  </a:txBody>
                  <a:tcPr/>
                </a:tc>
                <a:tc>
                  <a:txBody>
                    <a:bodyPr/>
                    <a:lstStyle/>
                    <a:p>
                      <a:pPr algn="ctr" rtl="1"/>
                      <a:r>
                        <a:rPr lang="en-US" dirty="0" smtClean="0"/>
                        <a:t>3,000</a:t>
                      </a:r>
                      <a:endParaRPr lang="x-none" dirty="0"/>
                    </a:p>
                  </a:txBody>
                  <a:tcPr/>
                </a:tc>
                <a:tc>
                  <a:txBody>
                    <a:bodyPr/>
                    <a:lstStyle/>
                    <a:p>
                      <a:pPr algn="ctr" rtl="1"/>
                      <a:r>
                        <a:rPr lang="en-US" dirty="0" smtClean="0">
                          <a:solidFill>
                            <a:srgbClr val="7030A0"/>
                          </a:solidFill>
                        </a:rPr>
                        <a:t>110</a:t>
                      </a:r>
                      <a:endParaRPr lang="x-none" dirty="0">
                        <a:solidFill>
                          <a:srgbClr val="7030A0"/>
                        </a:solidFill>
                      </a:endParaRPr>
                    </a:p>
                  </a:txBody>
                  <a:tcPr/>
                </a:tc>
                <a:tc>
                  <a:txBody>
                    <a:bodyPr/>
                    <a:lstStyle/>
                    <a:p>
                      <a:pPr algn="ctr" rtl="1"/>
                      <a:r>
                        <a:rPr lang="en-US" dirty="0" smtClean="0"/>
                        <a:t>8</a:t>
                      </a:r>
                      <a:endParaRPr lang="x-none" dirty="0"/>
                    </a:p>
                  </a:txBody>
                  <a:tcPr/>
                </a:tc>
              </a:tr>
            </a:tbl>
          </a:graphicData>
        </a:graphic>
      </p:graphicFrame>
    </p:spTree>
    <p:extLst>
      <p:ext uri="{BB962C8B-B14F-4D97-AF65-F5344CB8AC3E}">
        <p14:creationId xmlns:p14="http://schemas.microsoft.com/office/powerpoint/2010/main" val="39268862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
          </p:nvPr>
        </p:nvGraphicFramePr>
        <p:xfrm>
          <a:off x="228600" y="2590800"/>
          <a:ext cx="8504240" cy="3337560"/>
        </p:xfrm>
        <a:graphic>
          <a:graphicData uri="http://schemas.openxmlformats.org/drawingml/2006/table">
            <a:tbl>
              <a:tblPr rtl="1" firstRow="1" bandRow="1">
                <a:tableStyleId>{5C22544A-7EE6-4342-B048-85BDC9FD1C3A}</a:tableStyleId>
              </a:tblPr>
              <a:tblGrid>
                <a:gridCol w="2527982"/>
                <a:gridCol w="2046516"/>
                <a:gridCol w="2634342"/>
                <a:gridCol w="1295400"/>
              </a:tblGrid>
              <a:tr h="370840">
                <a:tc>
                  <a:txBody>
                    <a:bodyPr/>
                    <a:lstStyle/>
                    <a:p>
                      <a:pPr algn="ctr" rtl="1"/>
                      <a:r>
                        <a:rPr lang="en-US" dirty="0" smtClean="0"/>
                        <a:t>Ending book value</a:t>
                      </a:r>
                      <a:endParaRPr lang="x-none" dirty="0"/>
                    </a:p>
                  </a:txBody>
                  <a:tcPr/>
                </a:tc>
                <a:tc>
                  <a:txBody>
                    <a:bodyPr/>
                    <a:lstStyle/>
                    <a:p>
                      <a:pPr algn="ctr" rtl="1"/>
                      <a:r>
                        <a:rPr lang="en-US" dirty="0" smtClean="0"/>
                        <a:t>depreciation</a:t>
                      </a:r>
                      <a:endParaRPr lang="x-none" dirty="0"/>
                    </a:p>
                  </a:txBody>
                  <a:tcPr/>
                </a:tc>
                <a:tc>
                  <a:txBody>
                    <a:bodyPr/>
                    <a:lstStyle/>
                    <a:p>
                      <a:pPr algn="ctr" rtl="1"/>
                      <a:r>
                        <a:rPr lang="en-US" dirty="0" smtClean="0"/>
                        <a:t>MARCS</a:t>
                      </a:r>
                      <a:r>
                        <a:rPr lang="en-US" baseline="0" dirty="0" smtClean="0"/>
                        <a:t> percentage</a:t>
                      </a:r>
                      <a:endParaRPr lang="x-none" dirty="0"/>
                    </a:p>
                  </a:txBody>
                  <a:tcPr/>
                </a:tc>
                <a:tc>
                  <a:txBody>
                    <a:bodyPr/>
                    <a:lstStyle/>
                    <a:p>
                      <a:pPr algn="ctr" rtl="1"/>
                      <a:r>
                        <a:rPr lang="en-US" dirty="0" smtClean="0"/>
                        <a:t>year</a:t>
                      </a:r>
                      <a:endParaRPr lang="x-none" dirty="0"/>
                    </a:p>
                  </a:txBody>
                  <a:tcPr/>
                </a:tc>
              </a:tr>
              <a:tr h="370840">
                <a:tc>
                  <a:txBody>
                    <a:bodyPr/>
                    <a:lstStyle/>
                    <a:p>
                      <a:pPr algn="ctr" rtl="1"/>
                      <a:r>
                        <a:rPr lang="en-US" dirty="0" smtClean="0"/>
                        <a:t>685,680</a:t>
                      </a:r>
                      <a:endParaRPr lang="x-none" dirty="0"/>
                    </a:p>
                  </a:txBody>
                  <a:tcPr/>
                </a:tc>
                <a:tc>
                  <a:txBody>
                    <a:bodyPr/>
                    <a:lstStyle/>
                    <a:p>
                      <a:pPr algn="ctr" rtl="1"/>
                      <a:r>
                        <a:rPr lang="en-US" dirty="0" smtClean="0"/>
                        <a:t>114,320</a:t>
                      </a:r>
                      <a:endParaRPr lang="x-none" dirty="0"/>
                    </a:p>
                  </a:txBody>
                  <a:tcPr/>
                </a:tc>
                <a:tc>
                  <a:txBody>
                    <a:bodyPr/>
                    <a:lstStyle/>
                    <a:p>
                      <a:pPr algn="ctr" rtl="1"/>
                      <a:r>
                        <a:rPr lang="en-US" sz="1600" dirty="0" smtClean="0"/>
                        <a:t>14.29%</a:t>
                      </a:r>
                      <a:endParaRPr lang="x-none" sz="1600" dirty="0"/>
                    </a:p>
                  </a:txBody>
                  <a:tcPr/>
                </a:tc>
                <a:tc>
                  <a:txBody>
                    <a:bodyPr/>
                    <a:lstStyle/>
                    <a:p>
                      <a:pPr algn="ctr" rtl="1"/>
                      <a:r>
                        <a:rPr lang="en-US" dirty="0" smtClean="0"/>
                        <a:t>1</a:t>
                      </a:r>
                      <a:endParaRPr lang="x-none" dirty="0"/>
                    </a:p>
                  </a:txBody>
                  <a:tcPr/>
                </a:tc>
              </a:tr>
              <a:tr h="370840">
                <a:tc>
                  <a:txBody>
                    <a:bodyPr/>
                    <a:lstStyle/>
                    <a:p>
                      <a:pPr algn="ctr" rtl="1"/>
                      <a:r>
                        <a:rPr lang="en-US" dirty="0" smtClean="0"/>
                        <a:t>489,760</a:t>
                      </a:r>
                      <a:endParaRPr lang="x-none" dirty="0"/>
                    </a:p>
                  </a:txBody>
                  <a:tcPr/>
                </a:tc>
                <a:tc>
                  <a:txBody>
                    <a:bodyPr/>
                    <a:lstStyle/>
                    <a:p>
                      <a:pPr algn="ctr" rtl="1"/>
                      <a:r>
                        <a:rPr lang="en-US" dirty="0" smtClean="0"/>
                        <a:t>195,920</a:t>
                      </a:r>
                      <a:endParaRPr lang="x-none" dirty="0"/>
                    </a:p>
                  </a:txBody>
                  <a:tcPr/>
                </a:tc>
                <a:tc>
                  <a:txBody>
                    <a:bodyPr/>
                    <a:lstStyle/>
                    <a:p>
                      <a:pPr algn="ctr" rtl="1"/>
                      <a:r>
                        <a:rPr lang="en-US" sz="1600" dirty="0" smtClean="0"/>
                        <a:t>24.49</a:t>
                      </a:r>
                      <a:endParaRPr lang="x-none" sz="1600" dirty="0"/>
                    </a:p>
                  </a:txBody>
                  <a:tcPr/>
                </a:tc>
                <a:tc>
                  <a:txBody>
                    <a:bodyPr/>
                    <a:lstStyle/>
                    <a:p>
                      <a:pPr algn="ctr" rtl="1"/>
                      <a:r>
                        <a:rPr lang="en-US" dirty="0" smtClean="0"/>
                        <a:t>2</a:t>
                      </a:r>
                      <a:endParaRPr lang="x-none" dirty="0"/>
                    </a:p>
                  </a:txBody>
                  <a:tcPr/>
                </a:tc>
              </a:tr>
              <a:tr h="370840">
                <a:tc>
                  <a:txBody>
                    <a:bodyPr/>
                    <a:lstStyle/>
                    <a:p>
                      <a:pPr algn="ctr" rtl="1"/>
                      <a:r>
                        <a:rPr lang="en-US" dirty="0" smtClean="0"/>
                        <a:t>349,840</a:t>
                      </a:r>
                      <a:endParaRPr lang="x-none" dirty="0"/>
                    </a:p>
                  </a:txBody>
                  <a:tcPr/>
                </a:tc>
                <a:tc>
                  <a:txBody>
                    <a:bodyPr/>
                    <a:lstStyle/>
                    <a:p>
                      <a:pPr algn="ctr" rtl="1"/>
                      <a:r>
                        <a:rPr lang="en-US" dirty="0" smtClean="0"/>
                        <a:t>139,920</a:t>
                      </a:r>
                      <a:endParaRPr lang="x-none" dirty="0"/>
                    </a:p>
                  </a:txBody>
                  <a:tcPr/>
                </a:tc>
                <a:tc>
                  <a:txBody>
                    <a:bodyPr/>
                    <a:lstStyle/>
                    <a:p>
                      <a:pPr algn="ctr" rtl="1"/>
                      <a:r>
                        <a:rPr lang="en-US" sz="1600" dirty="0" smtClean="0"/>
                        <a:t>17.49</a:t>
                      </a:r>
                      <a:endParaRPr lang="x-none" sz="1600" dirty="0"/>
                    </a:p>
                  </a:txBody>
                  <a:tcPr/>
                </a:tc>
                <a:tc>
                  <a:txBody>
                    <a:bodyPr/>
                    <a:lstStyle/>
                    <a:p>
                      <a:pPr algn="ctr" rtl="1"/>
                      <a:r>
                        <a:rPr lang="en-US" dirty="0" smtClean="0"/>
                        <a:t>3</a:t>
                      </a:r>
                      <a:endParaRPr lang="x-none" dirty="0"/>
                    </a:p>
                  </a:txBody>
                  <a:tcPr/>
                </a:tc>
              </a:tr>
              <a:tr h="370840">
                <a:tc>
                  <a:txBody>
                    <a:bodyPr/>
                    <a:lstStyle/>
                    <a:p>
                      <a:pPr algn="ctr" rtl="1"/>
                      <a:r>
                        <a:rPr lang="en-US" dirty="0" smtClean="0"/>
                        <a:t>249,920</a:t>
                      </a:r>
                      <a:endParaRPr lang="x-none" dirty="0"/>
                    </a:p>
                  </a:txBody>
                  <a:tcPr/>
                </a:tc>
                <a:tc>
                  <a:txBody>
                    <a:bodyPr/>
                    <a:lstStyle/>
                    <a:p>
                      <a:pPr algn="ctr" rtl="1"/>
                      <a:r>
                        <a:rPr lang="en-US" dirty="0" smtClean="0"/>
                        <a:t>99,920</a:t>
                      </a:r>
                      <a:endParaRPr lang="x-none" dirty="0"/>
                    </a:p>
                  </a:txBody>
                  <a:tcPr/>
                </a:tc>
                <a:tc>
                  <a:txBody>
                    <a:bodyPr/>
                    <a:lstStyle/>
                    <a:p>
                      <a:pPr algn="ctr" rtl="1"/>
                      <a:r>
                        <a:rPr lang="en-US" sz="1600" dirty="0" smtClean="0"/>
                        <a:t>12.49</a:t>
                      </a:r>
                      <a:endParaRPr lang="x-none" sz="1600" dirty="0"/>
                    </a:p>
                  </a:txBody>
                  <a:tcPr/>
                </a:tc>
                <a:tc>
                  <a:txBody>
                    <a:bodyPr/>
                    <a:lstStyle/>
                    <a:p>
                      <a:pPr algn="ctr" rtl="1"/>
                      <a:r>
                        <a:rPr lang="en-US" dirty="0" smtClean="0"/>
                        <a:t>4</a:t>
                      </a:r>
                      <a:endParaRPr lang="x-none" dirty="0"/>
                    </a:p>
                  </a:txBody>
                  <a:tcPr/>
                </a:tc>
              </a:tr>
              <a:tr h="370840">
                <a:tc>
                  <a:txBody>
                    <a:bodyPr/>
                    <a:lstStyle/>
                    <a:p>
                      <a:pPr algn="ctr" rtl="1"/>
                      <a:r>
                        <a:rPr lang="en-US" dirty="0" smtClean="0"/>
                        <a:t>178,480</a:t>
                      </a:r>
                      <a:endParaRPr lang="x-none" dirty="0"/>
                    </a:p>
                  </a:txBody>
                  <a:tcPr/>
                </a:tc>
                <a:tc>
                  <a:txBody>
                    <a:bodyPr/>
                    <a:lstStyle/>
                    <a:p>
                      <a:pPr algn="ctr" rtl="1"/>
                      <a:r>
                        <a:rPr lang="en-US" dirty="0" smtClean="0"/>
                        <a:t>71,440</a:t>
                      </a:r>
                      <a:endParaRPr lang="x-none" dirty="0"/>
                    </a:p>
                  </a:txBody>
                  <a:tcPr/>
                </a:tc>
                <a:tc>
                  <a:txBody>
                    <a:bodyPr/>
                    <a:lstStyle/>
                    <a:p>
                      <a:pPr algn="ctr" rtl="1"/>
                      <a:r>
                        <a:rPr lang="en-US" sz="1600" dirty="0" smtClean="0"/>
                        <a:t>8.93</a:t>
                      </a:r>
                      <a:endParaRPr lang="x-none" sz="1600" dirty="0"/>
                    </a:p>
                  </a:txBody>
                  <a:tcPr/>
                </a:tc>
                <a:tc>
                  <a:txBody>
                    <a:bodyPr/>
                    <a:lstStyle/>
                    <a:p>
                      <a:pPr algn="ctr" rtl="1"/>
                      <a:r>
                        <a:rPr lang="en-US" dirty="0" smtClean="0"/>
                        <a:t>5</a:t>
                      </a:r>
                      <a:endParaRPr lang="x-none" dirty="0"/>
                    </a:p>
                  </a:txBody>
                  <a:tcPr/>
                </a:tc>
              </a:tr>
              <a:tr h="370840">
                <a:tc>
                  <a:txBody>
                    <a:bodyPr/>
                    <a:lstStyle/>
                    <a:p>
                      <a:pPr algn="ctr" rtl="1"/>
                      <a:r>
                        <a:rPr lang="en-US" dirty="0" smtClean="0"/>
                        <a:t>107,120</a:t>
                      </a:r>
                      <a:endParaRPr lang="x-none" dirty="0"/>
                    </a:p>
                  </a:txBody>
                  <a:tcPr/>
                </a:tc>
                <a:tc>
                  <a:txBody>
                    <a:bodyPr/>
                    <a:lstStyle/>
                    <a:p>
                      <a:pPr algn="ctr" rtl="1"/>
                      <a:r>
                        <a:rPr lang="en-US" dirty="0" smtClean="0"/>
                        <a:t>71,360</a:t>
                      </a:r>
                      <a:endParaRPr lang="x-none" dirty="0"/>
                    </a:p>
                  </a:txBody>
                  <a:tcPr/>
                </a:tc>
                <a:tc>
                  <a:txBody>
                    <a:bodyPr/>
                    <a:lstStyle/>
                    <a:p>
                      <a:pPr algn="ctr" rtl="1"/>
                      <a:r>
                        <a:rPr lang="en-US" sz="1600" dirty="0" smtClean="0"/>
                        <a:t>8.92</a:t>
                      </a:r>
                      <a:endParaRPr lang="x-none" sz="1600" dirty="0"/>
                    </a:p>
                  </a:txBody>
                  <a:tcPr/>
                </a:tc>
                <a:tc>
                  <a:txBody>
                    <a:bodyPr/>
                    <a:lstStyle/>
                    <a:p>
                      <a:pPr algn="ctr" rtl="1"/>
                      <a:r>
                        <a:rPr lang="en-US" dirty="0" smtClean="0"/>
                        <a:t>6</a:t>
                      </a:r>
                      <a:endParaRPr lang="x-none" dirty="0"/>
                    </a:p>
                  </a:txBody>
                  <a:tcPr/>
                </a:tc>
              </a:tr>
              <a:tr h="370840">
                <a:tc>
                  <a:txBody>
                    <a:bodyPr/>
                    <a:lstStyle/>
                    <a:p>
                      <a:pPr algn="ctr" rtl="1"/>
                      <a:r>
                        <a:rPr lang="en-US" dirty="0" smtClean="0"/>
                        <a:t>35,680</a:t>
                      </a:r>
                      <a:endParaRPr lang="x-none" dirty="0"/>
                    </a:p>
                  </a:txBody>
                  <a:tcPr/>
                </a:tc>
                <a:tc>
                  <a:txBody>
                    <a:bodyPr/>
                    <a:lstStyle/>
                    <a:p>
                      <a:pPr algn="ctr" rtl="1"/>
                      <a:r>
                        <a:rPr lang="en-US" dirty="0" smtClean="0"/>
                        <a:t>71,440</a:t>
                      </a:r>
                      <a:endParaRPr lang="x-none" dirty="0"/>
                    </a:p>
                  </a:txBody>
                  <a:tcPr/>
                </a:tc>
                <a:tc>
                  <a:txBody>
                    <a:bodyPr/>
                    <a:lstStyle/>
                    <a:p>
                      <a:pPr algn="ctr" rtl="1"/>
                      <a:r>
                        <a:rPr lang="en-US" sz="1600" dirty="0" smtClean="0"/>
                        <a:t>8.93</a:t>
                      </a:r>
                      <a:endParaRPr lang="x-none" sz="1600" dirty="0"/>
                    </a:p>
                  </a:txBody>
                  <a:tcPr/>
                </a:tc>
                <a:tc>
                  <a:txBody>
                    <a:bodyPr/>
                    <a:lstStyle/>
                    <a:p>
                      <a:pPr algn="ctr" rtl="1"/>
                      <a:r>
                        <a:rPr lang="en-US" dirty="0" smtClean="0"/>
                        <a:t>7</a:t>
                      </a:r>
                      <a:endParaRPr lang="x-none" dirty="0"/>
                    </a:p>
                  </a:txBody>
                  <a:tcPr/>
                </a:tc>
              </a:tr>
              <a:tr h="370840">
                <a:tc>
                  <a:txBody>
                    <a:bodyPr/>
                    <a:lstStyle/>
                    <a:p>
                      <a:pPr algn="ctr" rtl="1"/>
                      <a:r>
                        <a:rPr lang="en-US" dirty="0" smtClean="0"/>
                        <a:t>0</a:t>
                      </a:r>
                      <a:endParaRPr lang="x-none" dirty="0"/>
                    </a:p>
                  </a:txBody>
                  <a:tcPr/>
                </a:tc>
                <a:tc>
                  <a:txBody>
                    <a:bodyPr/>
                    <a:lstStyle/>
                    <a:p>
                      <a:pPr algn="ctr" rtl="1"/>
                      <a:r>
                        <a:rPr lang="en-US" dirty="0" smtClean="0"/>
                        <a:t>35,680</a:t>
                      </a:r>
                      <a:endParaRPr lang="x-none" dirty="0"/>
                    </a:p>
                  </a:txBody>
                  <a:tcPr/>
                </a:tc>
                <a:tc>
                  <a:txBody>
                    <a:bodyPr/>
                    <a:lstStyle/>
                    <a:p>
                      <a:pPr algn="ctr" rtl="1"/>
                      <a:r>
                        <a:rPr lang="en-US" sz="1600" dirty="0" smtClean="0"/>
                        <a:t>4.46</a:t>
                      </a:r>
                      <a:endParaRPr lang="x-none" sz="1600" dirty="0"/>
                    </a:p>
                  </a:txBody>
                  <a:tcPr/>
                </a:tc>
                <a:tc>
                  <a:txBody>
                    <a:bodyPr/>
                    <a:lstStyle/>
                    <a:p>
                      <a:pPr algn="ctr" rtl="1"/>
                      <a:r>
                        <a:rPr lang="en-US" dirty="0" smtClean="0"/>
                        <a:t>8</a:t>
                      </a:r>
                      <a:endParaRPr lang="x-none" dirty="0"/>
                    </a:p>
                  </a:txBody>
                  <a:tcPr/>
                </a:tc>
              </a:tr>
            </a:tbl>
          </a:graphicData>
        </a:graphic>
      </p:graphicFrame>
      <p:sp>
        <p:nvSpPr>
          <p:cNvPr id="4" name="Title 1"/>
          <p:cNvSpPr>
            <a:spLocks noGrp="1"/>
          </p:cNvSpPr>
          <p:nvPr>
            <p:ph type="title"/>
          </p:nvPr>
        </p:nvSpPr>
        <p:spPr>
          <a:xfrm>
            <a:off x="304800" y="3810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sp>
        <p:nvSpPr>
          <p:cNvPr id="6" name="TextBox 5"/>
          <p:cNvSpPr txBox="1"/>
          <p:nvPr/>
        </p:nvSpPr>
        <p:spPr>
          <a:xfrm>
            <a:off x="304800" y="1524000"/>
            <a:ext cx="8534400" cy="461665"/>
          </a:xfrm>
          <a:prstGeom prst="rect">
            <a:avLst/>
          </a:prstGeom>
          <a:noFill/>
        </p:spPr>
        <p:txBody>
          <a:bodyPr wrap="square" rtlCol="1">
            <a:spAutoFit/>
          </a:bodyPr>
          <a:lstStyle/>
          <a:p>
            <a:pPr algn="l"/>
            <a:r>
              <a:rPr lang="en-US" sz="2400" dirty="0" smtClean="0"/>
              <a:t>Calculation of depreciation= MARCS percentage * initial cost</a:t>
            </a:r>
            <a:endParaRPr lang="x-none" sz="2400" dirty="0"/>
          </a:p>
        </p:txBody>
      </p:sp>
    </p:spTree>
    <p:extLst>
      <p:ext uri="{BB962C8B-B14F-4D97-AF65-F5344CB8AC3E}">
        <p14:creationId xmlns:p14="http://schemas.microsoft.com/office/powerpoint/2010/main" val="29555603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
          </p:nvPr>
        </p:nvGraphicFramePr>
        <p:xfrm>
          <a:off x="152399" y="1527175"/>
          <a:ext cx="8653464" cy="3337560"/>
        </p:xfrm>
        <a:graphic>
          <a:graphicData uri="http://schemas.openxmlformats.org/drawingml/2006/table">
            <a:tbl>
              <a:tblPr rtl="1" firstRow="1" bandRow="1">
                <a:tableStyleId>{5C22544A-7EE6-4342-B048-85BDC9FD1C3A}</a:tableStyleId>
              </a:tblPr>
              <a:tblGrid>
                <a:gridCol w="961496"/>
                <a:gridCol w="961496"/>
                <a:gridCol w="961496"/>
                <a:gridCol w="961496"/>
                <a:gridCol w="961496"/>
                <a:gridCol w="939497"/>
                <a:gridCol w="983495"/>
                <a:gridCol w="878551"/>
                <a:gridCol w="1044441"/>
              </a:tblGrid>
              <a:tr h="370840">
                <a:tc gridSpan="9">
                  <a:txBody>
                    <a:bodyPr/>
                    <a:lstStyle/>
                    <a:p>
                      <a:pPr algn="ctr" rtl="1"/>
                      <a:r>
                        <a:rPr lang="en-US" dirty="0" smtClean="0"/>
                        <a:t>year</a:t>
                      </a:r>
                      <a:endParaRPr lang="x-none" dirty="0"/>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dirty="0"/>
                    </a:p>
                  </a:txBody>
                  <a:tcPr/>
                </a:tc>
              </a:tr>
              <a:tr h="370840">
                <a:tc>
                  <a:txBody>
                    <a:bodyPr/>
                    <a:lstStyle/>
                    <a:p>
                      <a:pPr algn="ctr" rtl="1"/>
                      <a:r>
                        <a:rPr lang="en-US" sz="1600" b="1" dirty="0" smtClean="0"/>
                        <a:t>8</a:t>
                      </a:r>
                      <a:endParaRPr lang="x-none" sz="1600" b="1" dirty="0"/>
                    </a:p>
                  </a:txBody>
                  <a:tcPr/>
                </a:tc>
                <a:tc>
                  <a:txBody>
                    <a:bodyPr/>
                    <a:lstStyle/>
                    <a:p>
                      <a:pPr algn="ctr" rtl="1"/>
                      <a:r>
                        <a:rPr lang="en-US" sz="1600" b="1" dirty="0" smtClean="0"/>
                        <a:t>7</a:t>
                      </a:r>
                      <a:endParaRPr lang="x-none" sz="1600" b="1" dirty="0"/>
                    </a:p>
                  </a:txBody>
                  <a:tcPr/>
                </a:tc>
                <a:tc>
                  <a:txBody>
                    <a:bodyPr/>
                    <a:lstStyle/>
                    <a:p>
                      <a:pPr algn="ctr" rtl="1"/>
                      <a:r>
                        <a:rPr lang="en-US" sz="1600" b="1" dirty="0" smtClean="0"/>
                        <a:t>6</a:t>
                      </a:r>
                      <a:endParaRPr lang="x-none" sz="1600" b="1" dirty="0"/>
                    </a:p>
                  </a:txBody>
                  <a:tcPr/>
                </a:tc>
                <a:tc>
                  <a:txBody>
                    <a:bodyPr/>
                    <a:lstStyle/>
                    <a:p>
                      <a:pPr algn="ctr" rtl="1"/>
                      <a:r>
                        <a:rPr lang="en-US" sz="1600" b="1" dirty="0" smtClean="0"/>
                        <a:t>5</a:t>
                      </a:r>
                      <a:endParaRPr lang="x-none" sz="1600" b="1" dirty="0"/>
                    </a:p>
                  </a:txBody>
                  <a:tcPr/>
                </a:tc>
                <a:tc>
                  <a:txBody>
                    <a:bodyPr/>
                    <a:lstStyle/>
                    <a:p>
                      <a:pPr algn="ctr" rtl="1"/>
                      <a:r>
                        <a:rPr lang="en-US" sz="1600" b="1" dirty="0" smtClean="0"/>
                        <a:t>4</a:t>
                      </a:r>
                      <a:endParaRPr lang="x-none" sz="1600" b="1" dirty="0"/>
                    </a:p>
                  </a:txBody>
                  <a:tcPr/>
                </a:tc>
                <a:tc>
                  <a:txBody>
                    <a:bodyPr/>
                    <a:lstStyle/>
                    <a:p>
                      <a:pPr algn="ctr" rtl="1"/>
                      <a:r>
                        <a:rPr lang="en-US" sz="1600" b="1" dirty="0" smtClean="0"/>
                        <a:t>3</a:t>
                      </a:r>
                      <a:endParaRPr lang="x-none" sz="1600" b="1" dirty="0"/>
                    </a:p>
                  </a:txBody>
                  <a:tcPr/>
                </a:tc>
                <a:tc>
                  <a:txBody>
                    <a:bodyPr/>
                    <a:lstStyle/>
                    <a:p>
                      <a:pPr algn="ctr" rtl="1"/>
                      <a:r>
                        <a:rPr lang="en-US" sz="1600" b="1" dirty="0" smtClean="0"/>
                        <a:t>2</a:t>
                      </a:r>
                      <a:endParaRPr lang="x-none" sz="1600" b="1" dirty="0"/>
                    </a:p>
                  </a:txBody>
                  <a:tcPr/>
                </a:tc>
                <a:tc>
                  <a:txBody>
                    <a:bodyPr/>
                    <a:lstStyle/>
                    <a:p>
                      <a:pPr algn="ctr" rtl="1"/>
                      <a:r>
                        <a:rPr lang="en-US" sz="1600" b="1" dirty="0" smtClean="0"/>
                        <a:t>1</a:t>
                      </a:r>
                      <a:endParaRPr lang="x-none" sz="1600" b="1" dirty="0"/>
                    </a:p>
                  </a:txBody>
                  <a:tcPr/>
                </a:tc>
                <a:tc>
                  <a:txBody>
                    <a:bodyPr/>
                    <a:lstStyle/>
                    <a:p>
                      <a:pPr algn="ctr" rtl="1"/>
                      <a:endParaRPr lang="x-none" dirty="0"/>
                    </a:p>
                  </a:txBody>
                  <a:tcPr/>
                </a:tc>
              </a:tr>
              <a:tr h="370840">
                <a:tc>
                  <a:txBody>
                    <a:bodyPr/>
                    <a:lstStyle/>
                    <a:p>
                      <a:pPr algn="ctr"/>
                      <a:r>
                        <a:rPr lang="en-US" sz="1400" dirty="0" smtClean="0"/>
                        <a:t>330,000</a:t>
                      </a:r>
                      <a:endParaRPr lang="x-none" sz="1400" dirty="0"/>
                    </a:p>
                  </a:txBody>
                  <a:tcPr/>
                </a:tc>
                <a:tc>
                  <a:txBody>
                    <a:bodyPr/>
                    <a:lstStyle/>
                    <a:p>
                      <a:pPr algn="ctr"/>
                      <a:r>
                        <a:rPr lang="en-US" sz="1400" dirty="0" smtClean="0"/>
                        <a:t>440,000</a:t>
                      </a:r>
                      <a:endParaRPr lang="x-none" sz="1400" dirty="0"/>
                    </a:p>
                  </a:txBody>
                  <a:tcPr/>
                </a:tc>
                <a:tc>
                  <a:txBody>
                    <a:bodyPr/>
                    <a:lstStyle/>
                    <a:p>
                      <a:pPr algn="ctr"/>
                      <a:r>
                        <a:rPr lang="en-US" sz="1400" dirty="0" smtClean="0"/>
                        <a:t>550,000</a:t>
                      </a:r>
                      <a:endParaRPr lang="x-none" sz="1400" dirty="0"/>
                    </a:p>
                  </a:txBody>
                  <a:tcPr/>
                </a:tc>
                <a:tc>
                  <a:txBody>
                    <a:bodyPr/>
                    <a:lstStyle/>
                    <a:p>
                      <a:pPr algn="ctr"/>
                      <a:r>
                        <a:rPr lang="en-US" sz="1400" dirty="0" smtClean="0"/>
                        <a:t>660,000</a:t>
                      </a:r>
                      <a:endParaRPr lang="x-none" sz="1400" dirty="0"/>
                    </a:p>
                  </a:txBody>
                  <a:tcPr/>
                </a:tc>
                <a:tc>
                  <a:txBody>
                    <a:bodyPr/>
                    <a:lstStyle/>
                    <a:p>
                      <a:pPr algn="ctr"/>
                      <a:r>
                        <a:rPr lang="en-US" sz="1400" dirty="0" smtClean="0"/>
                        <a:t>715,000</a:t>
                      </a:r>
                      <a:endParaRPr lang="x-none" sz="1400" dirty="0"/>
                    </a:p>
                  </a:txBody>
                  <a:tcPr/>
                </a:tc>
                <a:tc>
                  <a:txBody>
                    <a:bodyPr/>
                    <a:lstStyle/>
                    <a:p>
                      <a:pPr algn="ctr"/>
                      <a:r>
                        <a:rPr lang="en-US" sz="1400" dirty="0" smtClean="0"/>
                        <a:t>720,000</a:t>
                      </a:r>
                      <a:endParaRPr lang="x-none" sz="1400" dirty="0"/>
                    </a:p>
                  </a:txBody>
                  <a:tcPr/>
                </a:tc>
                <a:tc>
                  <a:txBody>
                    <a:bodyPr/>
                    <a:lstStyle/>
                    <a:p>
                      <a:pPr algn="ctr"/>
                      <a:r>
                        <a:rPr lang="en-US" sz="1400" dirty="0" smtClean="0"/>
                        <a:t>600,000</a:t>
                      </a:r>
                      <a:endParaRPr lang="x-none" sz="1400" dirty="0"/>
                    </a:p>
                  </a:txBody>
                  <a:tcPr/>
                </a:tc>
                <a:tc>
                  <a:txBody>
                    <a:bodyPr/>
                    <a:lstStyle/>
                    <a:p>
                      <a:pPr algn="ctr"/>
                      <a:r>
                        <a:rPr lang="en-US" sz="1400" dirty="0" smtClean="0"/>
                        <a:t>36,000</a:t>
                      </a:r>
                      <a:endParaRPr lang="x-none" sz="1400" dirty="0"/>
                    </a:p>
                  </a:txBody>
                  <a:tcPr/>
                </a:tc>
                <a:tc>
                  <a:txBody>
                    <a:bodyPr/>
                    <a:lstStyle/>
                    <a:p>
                      <a:pPr algn="ctr" rtl="1"/>
                      <a:r>
                        <a:rPr lang="en-US" sz="1400" dirty="0" smtClean="0"/>
                        <a:t>revenues</a:t>
                      </a:r>
                      <a:endParaRPr lang="x-none" sz="1400" dirty="0"/>
                    </a:p>
                  </a:txBody>
                  <a:tcPr/>
                </a:tc>
              </a:tr>
              <a:tr h="370840">
                <a:tc>
                  <a:txBody>
                    <a:bodyPr/>
                    <a:lstStyle/>
                    <a:p>
                      <a:pPr algn="ctr" rtl="1"/>
                      <a:r>
                        <a:rPr lang="en-US" sz="1400" dirty="0" smtClean="0"/>
                        <a:t>180,000</a:t>
                      </a:r>
                      <a:endParaRPr lang="x-none" sz="1400" dirty="0"/>
                    </a:p>
                  </a:txBody>
                  <a:tcPr/>
                </a:tc>
                <a:tc>
                  <a:txBody>
                    <a:bodyPr/>
                    <a:lstStyle/>
                    <a:p>
                      <a:pPr algn="ctr" rtl="1"/>
                      <a:r>
                        <a:rPr lang="en-US" sz="1400" dirty="0" smtClean="0"/>
                        <a:t>240,000</a:t>
                      </a:r>
                      <a:endParaRPr lang="x-none" sz="1400" dirty="0"/>
                    </a:p>
                  </a:txBody>
                  <a:tcPr/>
                </a:tc>
                <a:tc>
                  <a:txBody>
                    <a:bodyPr/>
                    <a:lstStyle/>
                    <a:p>
                      <a:pPr algn="ctr" rtl="1"/>
                      <a:r>
                        <a:rPr lang="en-US" sz="1400" dirty="0" smtClean="0"/>
                        <a:t>300,000</a:t>
                      </a:r>
                      <a:endParaRPr lang="x-none" sz="1400" dirty="0"/>
                    </a:p>
                  </a:txBody>
                  <a:tcPr/>
                </a:tc>
                <a:tc>
                  <a:txBody>
                    <a:bodyPr/>
                    <a:lstStyle/>
                    <a:p>
                      <a:pPr algn="ctr" rtl="1"/>
                      <a:r>
                        <a:rPr lang="en-US" sz="1400" dirty="0" smtClean="0"/>
                        <a:t>360,000</a:t>
                      </a:r>
                      <a:endParaRPr lang="x-none" sz="1400" dirty="0"/>
                    </a:p>
                  </a:txBody>
                  <a:tcPr/>
                </a:tc>
                <a:tc>
                  <a:txBody>
                    <a:bodyPr/>
                    <a:lstStyle/>
                    <a:p>
                      <a:pPr algn="ctr" rtl="1"/>
                      <a:r>
                        <a:rPr lang="en-US" sz="1400" dirty="0" smtClean="0"/>
                        <a:t>390,000</a:t>
                      </a:r>
                      <a:endParaRPr lang="x-none" sz="1400" dirty="0"/>
                    </a:p>
                  </a:txBody>
                  <a:tcPr/>
                </a:tc>
                <a:tc>
                  <a:txBody>
                    <a:bodyPr/>
                    <a:lstStyle/>
                    <a:p>
                      <a:pPr algn="ctr" rtl="1"/>
                      <a:r>
                        <a:rPr lang="en-US" sz="1400" dirty="0" smtClean="0"/>
                        <a:t>360,000</a:t>
                      </a:r>
                      <a:endParaRPr lang="x-none" sz="1400" dirty="0"/>
                    </a:p>
                  </a:txBody>
                  <a:tcPr/>
                </a:tc>
                <a:tc>
                  <a:txBody>
                    <a:bodyPr/>
                    <a:lstStyle/>
                    <a:p>
                      <a:pPr algn="ctr" rtl="1"/>
                      <a:r>
                        <a:rPr lang="en-US" sz="1400" dirty="0" smtClean="0"/>
                        <a:t>300,000</a:t>
                      </a:r>
                      <a:endParaRPr lang="x-none" sz="1400" dirty="0"/>
                    </a:p>
                  </a:txBody>
                  <a:tcPr/>
                </a:tc>
                <a:tc>
                  <a:txBody>
                    <a:bodyPr/>
                    <a:lstStyle/>
                    <a:p>
                      <a:pPr algn="ctr" rtl="1"/>
                      <a:r>
                        <a:rPr lang="en-US" sz="1400" dirty="0" smtClean="0"/>
                        <a:t>180,000</a:t>
                      </a:r>
                      <a:endParaRPr lang="x-none" sz="1400" dirty="0"/>
                    </a:p>
                  </a:txBody>
                  <a:tcPr/>
                </a:tc>
                <a:tc>
                  <a:txBody>
                    <a:bodyPr/>
                    <a:lstStyle/>
                    <a:p>
                      <a:pPr algn="ctr" rtl="1"/>
                      <a:r>
                        <a:rPr lang="en-US" sz="1400" dirty="0" smtClean="0"/>
                        <a:t>VC</a:t>
                      </a:r>
                      <a:endParaRPr lang="x-none" sz="1400" dirty="0"/>
                    </a:p>
                  </a:txBody>
                  <a:tcPr/>
                </a:tc>
              </a:tr>
              <a:tr h="370840">
                <a:tc>
                  <a:txBody>
                    <a:bodyPr/>
                    <a:lstStyle/>
                    <a:p>
                      <a:pPr algn="ctr" rtl="1"/>
                      <a:r>
                        <a:rPr lang="en-US" sz="1400" smtClean="0"/>
                        <a:t>25,000</a:t>
                      </a:r>
                      <a:endParaRPr lang="x-none" sz="1400" dirty="0"/>
                    </a:p>
                  </a:txBody>
                  <a:tcPr/>
                </a:tc>
                <a:tc>
                  <a:txBody>
                    <a:bodyPr/>
                    <a:lstStyle/>
                    <a:p>
                      <a:pPr algn="ctr" rtl="1"/>
                      <a:r>
                        <a:rPr lang="en-US" sz="1400" smtClean="0"/>
                        <a:t>25,000</a:t>
                      </a:r>
                      <a:endParaRPr lang="x-none" sz="1400" dirty="0"/>
                    </a:p>
                  </a:txBody>
                  <a:tcPr/>
                </a:tc>
                <a:tc>
                  <a:txBody>
                    <a:bodyPr/>
                    <a:lstStyle/>
                    <a:p>
                      <a:pPr algn="ctr" rtl="1"/>
                      <a:r>
                        <a:rPr lang="en-US" sz="1400" smtClean="0"/>
                        <a:t>25,000</a:t>
                      </a:r>
                      <a:endParaRPr lang="x-none" sz="1400" dirty="0"/>
                    </a:p>
                  </a:txBody>
                  <a:tcPr/>
                </a:tc>
                <a:tc>
                  <a:txBody>
                    <a:bodyPr/>
                    <a:lstStyle/>
                    <a:p>
                      <a:pPr algn="ctr" rtl="1"/>
                      <a:r>
                        <a:rPr lang="en-US" sz="1400" smtClean="0"/>
                        <a:t>25,000</a:t>
                      </a:r>
                      <a:endParaRPr lang="x-none" sz="1400" dirty="0"/>
                    </a:p>
                  </a:txBody>
                  <a:tcPr/>
                </a:tc>
                <a:tc>
                  <a:txBody>
                    <a:bodyPr/>
                    <a:lstStyle/>
                    <a:p>
                      <a:pPr algn="ctr" rtl="1"/>
                      <a:r>
                        <a:rPr lang="en-US" sz="1400" smtClean="0"/>
                        <a:t>25,000</a:t>
                      </a:r>
                      <a:endParaRPr lang="x-none" sz="1400" dirty="0"/>
                    </a:p>
                  </a:txBody>
                  <a:tcPr/>
                </a:tc>
                <a:tc>
                  <a:txBody>
                    <a:bodyPr/>
                    <a:lstStyle/>
                    <a:p>
                      <a:pPr algn="ctr" rtl="1"/>
                      <a:r>
                        <a:rPr lang="en-US" sz="1400" smtClean="0"/>
                        <a:t>25,000</a:t>
                      </a:r>
                      <a:endParaRPr lang="x-none" sz="1400" dirty="0"/>
                    </a:p>
                  </a:txBody>
                  <a:tcPr/>
                </a:tc>
                <a:tc>
                  <a:txBody>
                    <a:bodyPr/>
                    <a:lstStyle/>
                    <a:p>
                      <a:pPr algn="ctr" rtl="1"/>
                      <a:r>
                        <a:rPr lang="en-US" sz="1400" dirty="0" smtClean="0"/>
                        <a:t>25,000</a:t>
                      </a:r>
                      <a:endParaRPr lang="x-none" sz="1400" dirty="0"/>
                    </a:p>
                  </a:txBody>
                  <a:tcPr/>
                </a:tc>
                <a:tc>
                  <a:txBody>
                    <a:bodyPr/>
                    <a:lstStyle/>
                    <a:p>
                      <a:pPr algn="ctr" rtl="1"/>
                      <a:r>
                        <a:rPr lang="en-US" sz="1400" dirty="0" smtClean="0"/>
                        <a:t>25,000</a:t>
                      </a:r>
                      <a:endParaRPr lang="x-none" sz="1400" dirty="0"/>
                    </a:p>
                  </a:txBody>
                  <a:tcPr/>
                </a:tc>
                <a:tc>
                  <a:txBody>
                    <a:bodyPr/>
                    <a:lstStyle/>
                    <a:p>
                      <a:pPr algn="ctr" rtl="1"/>
                      <a:r>
                        <a:rPr lang="en-US" sz="1400" dirty="0" smtClean="0"/>
                        <a:t>FC</a:t>
                      </a:r>
                      <a:endParaRPr lang="x-none" sz="1400" dirty="0"/>
                    </a:p>
                  </a:txBody>
                  <a:tcPr/>
                </a:tc>
              </a:tr>
              <a:tr h="370840">
                <a:tc>
                  <a:txBody>
                    <a:bodyPr/>
                    <a:lstStyle/>
                    <a:p>
                      <a:pPr algn="ctr" rtl="1"/>
                      <a:r>
                        <a:rPr lang="en-US" sz="1400" dirty="0" smtClean="0">
                          <a:solidFill>
                            <a:srgbClr val="7030A0"/>
                          </a:solidFill>
                        </a:rPr>
                        <a:t>35,680</a:t>
                      </a:r>
                      <a:endParaRPr lang="x-none" sz="1400" dirty="0">
                        <a:solidFill>
                          <a:srgbClr val="7030A0"/>
                        </a:solidFill>
                      </a:endParaRPr>
                    </a:p>
                  </a:txBody>
                  <a:tcPr/>
                </a:tc>
                <a:tc>
                  <a:txBody>
                    <a:bodyPr/>
                    <a:lstStyle/>
                    <a:p>
                      <a:pPr algn="ctr" rtl="1"/>
                      <a:r>
                        <a:rPr lang="en-US" sz="1400" dirty="0" smtClean="0">
                          <a:solidFill>
                            <a:srgbClr val="7030A0"/>
                          </a:solidFill>
                        </a:rPr>
                        <a:t>71,440</a:t>
                      </a:r>
                      <a:endParaRPr lang="x-none" sz="1400" dirty="0">
                        <a:solidFill>
                          <a:srgbClr val="7030A0"/>
                        </a:solidFill>
                      </a:endParaRPr>
                    </a:p>
                  </a:txBody>
                  <a:tcPr/>
                </a:tc>
                <a:tc>
                  <a:txBody>
                    <a:bodyPr/>
                    <a:lstStyle/>
                    <a:p>
                      <a:pPr algn="ctr" rtl="1"/>
                      <a:r>
                        <a:rPr lang="en-US" sz="1400" dirty="0" smtClean="0">
                          <a:solidFill>
                            <a:srgbClr val="7030A0"/>
                          </a:solidFill>
                        </a:rPr>
                        <a:t>71,360</a:t>
                      </a:r>
                      <a:endParaRPr lang="x-none" sz="1400" dirty="0">
                        <a:solidFill>
                          <a:srgbClr val="7030A0"/>
                        </a:solidFill>
                      </a:endParaRPr>
                    </a:p>
                  </a:txBody>
                  <a:tcPr/>
                </a:tc>
                <a:tc>
                  <a:txBody>
                    <a:bodyPr/>
                    <a:lstStyle/>
                    <a:p>
                      <a:pPr algn="ctr" rtl="1"/>
                      <a:r>
                        <a:rPr lang="en-US" sz="1400" dirty="0" smtClean="0">
                          <a:solidFill>
                            <a:srgbClr val="7030A0"/>
                          </a:solidFill>
                        </a:rPr>
                        <a:t>71,440</a:t>
                      </a:r>
                      <a:endParaRPr lang="x-none" sz="1400" dirty="0">
                        <a:solidFill>
                          <a:srgbClr val="7030A0"/>
                        </a:solidFill>
                      </a:endParaRPr>
                    </a:p>
                  </a:txBody>
                  <a:tcPr/>
                </a:tc>
                <a:tc>
                  <a:txBody>
                    <a:bodyPr/>
                    <a:lstStyle/>
                    <a:p>
                      <a:pPr algn="ctr" rtl="1"/>
                      <a:r>
                        <a:rPr lang="en-US" sz="1400" dirty="0" smtClean="0">
                          <a:solidFill>
                            <a:srgbClr val="7030A0"/>
                          </a:solidFill>
                        </a:rPr>
                        <a:t>99,920</a:t>
                      </a:r>
                      <a:endParaRPr lang="x-none" sz="1400" dirty="0">
                        <a:solidFill>
                          <a:srgbClr val="7030A0"/>
                        </a:solidFill>
                      </a:endParaRPr>
                    </a:p>
                  </a:txBody>
                  <a:tcPr/>
                </a:tc>
                <a:tc>
                  <a:txBody>
                    <a:bodyPr/>
                    <a:lstStyle/>
                    <a:p>
                      <a:pPr algn="ctr" rtl="1"/>
                      <a:r>
                        <a:rPr lang="en-US" sz="1400" dirty="0" smtClean="0">
                          <a:solidFill>
                            <a:srgbClr val="7030A0"/>
                          </a:solidFill>
                        </a:rPr>
                        <a:t>139,920</a:t>
                      </a:r>
                      <a:endParaRPr lang="x-none" sz="1400" dirty="0">
                        <a:solidFill>
                          <a:srgbClr val="7030A0"/>
                        </a:solidFill>
                      </a:endParaRPr>
                    </a:p>
                  </a:txBody>
                  <a:tcPr/>
                </a:tc>
                <a:tc>
                  <a:txBody>
                    <a:bodyPr/>
                    <a:lstStyle/>
                    <a:p>
                      <a:pPr algn="ctr" rtl="1"/>
                      <a:r>
                        <a:rPr lang="en-US" sz="1400" dirty="0" smtClean="0">
                          <a:solidFill>
                            <a:srgbClr val="7030A0"/>
                          </a:solidFill>
                        </a:rPr>
                        <a:t>195,920</a:t>
                      </a:r>
                      <a:endParaRPr lang="x-none" sz="1400" dirty="0">
                        <a:solidFill>
                          <a:srgbClr val="7030A0"/>
                        </a:solidFill>
                      </a:endParaRPr>
                    </a:p>
                  </a:txBody>
                  <a:tcPr/>
                </a:tc>
                <a:tc>
                  <a:txBody>
                    <a:bodyPr/>
                    <a:lstStyle/>
                    <a:p>
                      <a:pPr algn="ctr" rtl="1"/>
                      <a:r>
                        <a:rPr lang="en-US" sz="1400" dirty="0" smtClean="0">
                          <a:solidFill>
                            <a:srgbClr val="7030A0"/>
                          </a:solidFill>
                        </a:rPr>
                        <a:t>114,320</a:t>
                      </a:r>
                      <a:endParaRPr lang="x-none" sz="1400" dirty="0">
                        <a:solidFill>
                          <a:srgbClr val="7030A0"/>
                        </a:solidFill>
                      </a:endParaRPr>
                    </a:p>
                  </a:txBody>
                  <a:tcPr/>
                </a:tc>
                <a:tc>
                  <a:txBody>
                    <a:bodyPr/>
                    <a:lstStyle/>
                    <a:p>
                      <a:pPr algn="ctr" rtl="1"/>
                      <a:r>
                        <a:rPr lang="en-US" sz="1400" dirty="0" err="1" smtClean="0">
                          <a:solidFill>
                            <a:srgbClr val="7030A0"/>
                          </a:solidFill>
                        </a:rPr>
                        <a:t>Dep</a:t>
                      </a:r>
                      <a:endParaRPr lang="x-none" sz="1400" dirty="0">
                        <a:solidFill>
                          <a:srgbClr val="7030A0"/>
                        </a:solidFill>
                      </a:endParaRPr>
                    </a:p>
                  </a:txBody>
                  <a:tcPr/>
                </a:tc>
              </a:tr>
              <a:tr h="370840">
                <a:tc>
                  <a:txBody>
                    <a:bodyPr/>
                    <a:lstStyle/>
                    <a:p>
                      <a:pPr algn="ctr" rtl="1"/>
                      <a:r>
                        <a:rPr lang="en-US" sz="1400" dirty="0" smtClean="0">
                          <a:solidFill>
                            <a:srgbClr val="7030A0"/>
                          </a:solidFill>
                        </a:rPr>
                        <a:t>89,320</a:t>
                      </a:r>
                      <a:endParaRPr lang="x-none" sz="1400" dirty="0">
                        <a:solidFill>
                          <a:srgbClr val="7030A0"/>
                        </a:solidFill>
                      </a:endParaRPr>
                    </a:p>
                  </a:txBody>
                  <a:tcPr/>
                </a:tc>
                <a:tc>
                  <a:txBody>
                    <a:bodyPr/>
                    <a:lstStyle/>
                    <a:p>
                      <a:pPr algn="ctr" rtl="1"/>
                      <a:r>
                        <a:rPr lang="en-US" sz="1400" dirty="0" smtClean="0">
                          <a:solidFill>
                            <a:srgbClr val="7030A0"/>
                          </a:solidFill>
                        </a:rPr>
                        <a:t>103,560</a:t>
                      </a:r>
                      <a:endParaRPr lang="x-none" sz="1400" dirty="0">
                        <a:solidFill>
                          <a:srgbClr val="7030A0"/>
                        </a:solidFill>
                      </a:endParaRPr>
                    </a:p>
                  </a:txBody>
                  <a:tcPr/>
                </a:tc>
                <a:tc>
                  <a:txBody>
                    <a:bodyPr/>
                    <a:lstStyle/>
                    <a:p>
                      <a:pPr algn="ctr" rtl="1"/>
                      <a:r>
                        <a:rPr lang="en-US" sz="1400" dirty="0" smtClean="0">
                          <a:solidFill>
                            <a:srgbClr val="7030A0"/>
                          </a:solidFill>
                        </a:rPr>
                        <a:t>153,640</a:t>
                      </a:r>
                      <a:endParaRPr lang="x-none" sz="1400" dirty="0">
                        <a:solidFill>
                          <a:srgbClr val="7030A0"/>
                        </a:solidFill>
                      </a:endParaRPr>
                    </a:p>
                  </a:txBody>
                  <a:tcPr/>
                </a:tc>
                <a:tc>
                  <a:txBody>
                    <a:bodyPr/>
                    <a:lstStyle/>
                    <a:p>
                      <a:pPr algn="ctr" rtl="1"/>
                      <a:r>
                        <a:rPr lang="en-US" sz="1400" dirty="0" smtClean="0">
                          <a:solidFill>
                            <a:srgbClr val="7030A0"/>
                          </a:solidFill>
                        </a:rPr>
                        <a:t>203,560</a:t>
                      </a:r>
                      <a:endParaRPr lang="x-none" sz="1400" dirty="0">
                        <a:solidFill>
                          <a:srgbClr val="7030A0"/>
                        </a:solidFill>
                      </a:endParaRPr>
                    </a:p>
                  </a:txBody>
                  <a:tcPr/>
                </a:tc>
                <a:tc>
                  <a:txBody>
                    <a:bodyPr/>
                    <a:lstStyle/>
                    <a:p>
                      <a:pPr algn="ctr" rtl="1"/>
                      <a:r>
                        <a:rPr lang="en-US" sz="1400" dirty="0" smtClean="0">
                          <a:solidFill>
                            <a:srgbClr val="7030A0"/>
                          </a:solidFill>
                        </a:rPr>
                        <a:t>200,080</a:t>
                      </a:r>
                      <a:endParaRPr lang="x-none" sz="1400" dirty="0">
                        <a:solidFill>
                          <a:srgbClr val="7030A0"/>
                        </a:solidFill>
                      </a:endParaRPr>
                    </a:p>
                  </a:txBody>
                  <a:tcPr/>
                </a:tc>
                <a:tc>
                  <a:txBody>
                    <a:bodyPr/>
                    <a:lstStyle/>
                    <a:p>
                      <a:pPr algn="ctr" rtl="1"/>
                      <a:r>
                        <a:rPr lang="en-US" sz="1400" dirty="0" smtClean="0">
                          <a:solidFill>
                            <a:srgbClr val="7030A0"/>
                          </a:solidFill>
                        </a:rPr>
                        <a:t>195,080</a:t>
                      </a:r>
                      <a:endParaRPr lang="x-none" sz="1400" dirty="0">
                        <a:solidFill>
                          <a:srgbClr val="7030A0"/>
                        </a:solidFill>
                      </a:endParaRPr>
                    </a:p>
                  </a:txBody>
                  <a:tcPr/>
                </a:tc>
                <a:tc>
                  <a:txBody>
                    <a:bodyPr/>
                    <a:lstStyle/>
                    <a:p>
                      <a:pPr algn="ctr" rtl="1"/>
                      <a:r>
                        <a:rPr lang="en-US" sz="1400" dirty="0" smtClean="0">
                          <a:solidFill>
                            <a:srgbClr val="7030A0"/>
                          </a:solidFill>
                        </a:rPr>
                        <a:t>79,080</a:t>
                      </a:r>
                      <a:endParaRPr lang="x-none" sz="1400" dirty="0">
                        <a:solidFill>
                          <a:srgbClr val="7030A0"/>
                        </a:solidFill>
                      </a:endParaRPr>
                    </a:p>
                  </a:txBody>
                  <a:tcPr/>
                </a:tc>
                <a:tc>
                  <a:txBody>
                    <a:bodyPr/>
                    <a:lstStyle/>
                    <a:p>
                      <a:pPr algn="ctr" rtl="1"/>
                      <a:r>
                        <a:rPr lang="en-US" sz="1400" dirty="0" smtClean="0">
                          <a:solidFill>
                            <a:srgbClr val="7030A0"/>
                          </a:solidFill>
                        </a:rPr>
                        <a:t>40,680</a:t>
                      </a:r>
                      <a:endParaRPr lang="x-none" sz="1400" dirty="0">
                        <a:solidFill>
                          <a:srgbClr val="7030A0"/>
                        </a:solidFill>
                      </a:endParaRPr>
                    </a:p>
                  </a:txBody>
                  <a:tcPr/>
                </a:tc>
                <a:tc>
                  <a:txBody>
                    <a:bodyPr/>
                    <a:lstStyle/>
                    <a:p>
                      <a:pPr algn="ctr" rtl="1"/>
                      <a:r>
                        <a:rPr lang="en-US" sz="1400" dirty="0" smtClean="0">
                          <a:solidFill>
                            <a:srgbClr val="7030A0"/>
                          </a:solidFill>
                        </a:rPr>
                        <a:t>EBIT</a:t>
                      </a:r>
                      <a:endParaRPr lang="x-none" sz="1400" dirty="0">
                        <a:solidFill>
                          <a:srgbClr val="7030A0"/>
                        </a:solidFill>
                      </a:endParaRPr>
                    </a:p>
                  </a:txBody>
                  <a:tcPr/>
                </a:tc>
              </a:tr>
              <a:tr h="370840">
                <a:tc>
                  <a:txBody>
                    <a:bodyPr/>
                    <a:lstStyle/>
                    <a:p>
                      <a:pPr algn="ctr" rtl="1"/>
                      <a:r>
                        <a:rPr lang="en-US" sz="1400" dirty="0" smtClean="0">
                          <a:solidFill>
                            <a:srgbClr val="7030A0"/>
                          </a:solidFill>
                        </a:rPr>
                        <a:t>30,369</a:t>
                      </a:r>
                      <a:endParaRPr lang="x-none" sz="1400" dirty="0">
                        <a:solidFill>
                          <a:srgbClr val="7030A0"/>
                        </a:solidFill>
                      </a:endParaRPr>
                    </a:p>
                  </a:txBody>
                  <a:tcPr/>
                </a:tc>
                <a:tc>
                  <a:txBody>
                    <a:bodyPr/>
                    <a:lstStyle/>
                    <a:p>
                      <a:pPr algn="ctr" rtl="1"/>
                      <a:r>
                        <a:rPr lang="en-US" sz="1400" dirty="0" smtClean="0">
                          <a:solidFill>
                            <a:srgbClr val="7030A0"/>
                          </a:solidFill>
                        </a:rPr>
                        <a:t>35,210</a:t>
                      </a:r>
                      <a:endParaRPr lang="x-none" sz="1400" dirty="0">
                        <a:solidFill>
                          <a:srgbClr val="7030A0"/>
                        </a:solidFill>
                      </a:endParaRPr>
                    </a:p>
                  </a:txBody>
                  <a:tcPr/>
                </a:tc>
                <a:tc>
                  <a:txBody>
                    <a:bodyPr/>
                    <a:lstStyle/>
                    <a:p>
                      <a:pPr algn="ctr" rtl="1"/>
                      <a:r>
                        <a:rPr lang="en-US" sz="1400" dirty="0" smtClean="0">
                          <a:solidFill>
                            <a:srgbClr val="7030A0"/>
                          </a:solidFill>
                        </a:rPr>
                        <a:t>52,238</a:t>
                      </a:r>
                      <a:endParaRPr lang="x-none" sz="1400" dirty="0">
                        <a:solidFill>
                          <a:srgbClr val="7030A0"/>
                        </a:solidFill>
                      </a:endParaRPr>
                    </a:p>
                  </a:txBody>
                  <a:tcPr/>
                </a:tc>
                <a:tc>
                  <a:txBody>
                    <a:bodyPr/>
                    <a:lstStyle/>
                    <a:p>
                      <a:pPr algn="ctr" rtl="1"/>
                      <a:r>
                        <a:rPr lang="en-US" sz="1400" dirty="0" smtClean="0">
                          <a:solidFill>
                            <a:srgbClr val="7030A0"/>
                          </a:solidFill>
                        </a:rPr>
                        <a:t>69,210</a:t>
                      </a:r>
                      <a:endParaRPr lang="x-none" sz="1400" dirty="0">
                        <a:solidFill>
                          <a:srgbClr val="7030A0"/>
                        </a:solidFill>
                      </a:endParaRPr>
                    </a:p>
                  </a:txBody>
                  <a:tcPr/>
                </a:tc>
                <a:tc>
                  <a:txBody>
                    <a:bodyPr/>
                    <a:lstStyle/>
                    <a:p>
                      <a:pPr algn="ctr" rtl="1"/>
                      <a:r>
                        <a:rPr lang="en-US" sz="1400" dirty="0" smtClean="0">
                          <a:solidFill>
                            <a:srgbClr val="7030A0"/>
                          </a:solidFill>
                        </a:rPr>
                        <a:t>68,027</a:t>
                      </a:r>
                      <a:endParaRPr lang="x-none" sz="1400" dirty="0">
                        <a:solidFill>
                          <a:srgbClr val="7030A0"/>
                        </a:solidFill>
                      </a:endParaRPr>
                    </a:p>
                  </a:txBody>
                  <a:tcPr/>
                </a:tc>
                <a:tc>
                  <a:txBody>
                    <a:bodyPr/>
                    <a:lstStyle/>
                    <a:p>
                      <a:pPr algn="ctr" rtl="1"/>
                      <a:r>
                        <a:rPr lang="en-US" sz="1400" dirty="0" smtClean="0">
                          <a:solidFill>
                            <a:srgbClr val="7030A0"/>
                          </a:solidFill>
                        </a:rPr>
                        <a:t>66,327</a:t>
                      </a:r>
                      <a:endParaRPr lang="x-none" sz="1400" dirty="0">
                        <a:solidFill>
                          <a:srgbClr val="7030A0"/>
                        </a:solidFill>
                      </a:endParaRPr>
                    </a:p>
                  </a:txBody>
                  <a:tcPr/>
                </a:tc>
                <a:tc>
                  <a:txBody>
                    <a:bodyPr/>
                    <a:lstStyle/>
                    <a:p>
                      <a:pPr algn="ctr" rtl="1"/>
                      <a:r>
                        <a:rPr lang="en-US" sz="1400" dirty="0" smtClean="0">
                          <a:solidFill>
                            <a:srgbClr val="7030A0"/>
                          </a:solidFill>
                        </a:rPr>
                        <a:t>26,887</a:t>
                      </a:r>
                      <a:endParaRPr lang="x-none" sz="1400" dirty="0">
                        <a:solidFill>
                          <a:srgbClr val="7030A0"/>
                        </a:solidFill>
                      </a:endParaRPr>
                    </a:p>
                  </a:txBody>
                  <a:tcPr/>
                </a:tc>
                <a:tc>
                  <a:txBody>
                    <a:bodyPr/>
                    <a:lstStyle/>
                    <a:p>
                      <a:pPr algn="ctr" rtl="1"/>
                      <a:r>
                        <a:rPr lang="en-US" sz="1400" dirty="0" smtClean="0">
                          <a:solidFill>
                            <a:srgbClr val="7030A0"/>
                          </a:solidFill>
                        </a:rPr>
                        <a:t>13,831</a:t>
                      </a:r>
                      <a:endParaRPr lang="x-none" sz="1400" dirty="0">
                        <a:solidFill>
                          <a:srgbClr val="7030A0"/>
                        </a:solidFill>
                      </a:endParaRPr>
                    </a:p>
                  </a:txBody>
                  <a:tcPr/>
                </a:tc>
                <a:tc>
                  <a:txBody>
                    <a:bodyPr/>
                    <a:lstStyle/>
                    <a:p>
                      <a:pPr algn="ctr" rtl="1"/>
                      <a:r>
                        <a:rPr lang="en-US" sz="1400" dirty="0" smtClean="0">
                          <a:solidFill>
                            <a:srgbClr val="7030A0"/>
                          </a:solidFill>
                        </a:rPr>
                        <a:t>Tax(34%)</a:t>
                      </a:r>
                      <a:endParaRPr lang="x-none" sz="1400" dirty="0">
                        <a:solidFill>
                          <a:srgbClr val="7030A0"/>
                        </a:solidFill>
                      </a:endParaRPr>
                    </a:p>
                  </a:txBody>
                  <a:tcPr/>
                </a:tc>
              </a:tr>
              <a:tr h="370840">
                <a:tc>
                  <a:txBody>
                    <a:bodyPr/>
                    <a:lstStyle/>
                    <a:p>
                      <a:pPr algn="ctr" rtl="1"/>
                      <a:r>
                        <a:rPr lang="en-US" sz="1400" dirty="0" smtClean="0"/>
                        <a:t>58,951</a:t>
                      </a:r>
                      <a:endParaRPr lang="x-none" sz="1400" dirty="0"/>
                    </a:p>
                  </a:txBody>
                  <a:tcPr/>
                </a:tc>
                <a:tc>
                  <a:txBody>
                    <a:bodyPr/>
                    <a:lstStyle/>
                    <a:p>
                      <a:pPr algn="ctr" rtl="1"/>
                      <a:r>
                        <a:rPr lang="en-US" sz="1400" dirty="0" smtClean="0"/>
                        <a:t>68,350</a:t>
                      </a:r>
                      <a:endParaRPr lang="x-none" sz="1400" dirty="0"/>
                    </a:p>
                  </a:txBody>
                  <a:tcPr/>
                </a:tc>
                <a:tc>
                  <a:txBody>
                    <a:bodyPr/>
                    <a:lstStyle/>
                    <a:p>
                      <a:pPr algn="ctr" rtl="1"/>
                      <a:r>
                        <a:rPr lang="en-US" sz="1400" dirty="0" smtClean="0"/>
                        <a:t>101,402</a:t>
                      </a:r>
                      <a:endParaRPr lang="x-none" sz="1400" dirty="0"/>
                    </a:p>
                  </a:txBody>
                  <a:tcPr/>
                </a:tc>
                <a:tc>
                  <a:txBody>
                    <a:bodyPr/>
                    <a:lstStyle/>
                    <a:p>
                      <a:pPr algn="ctr" rtl="1"/>
                      <a:r>
                        <a:rPr lang="en-US" sz="1400" dirty="0" smtClean="0"/>
                        <a:t>134,350</a:t>
                      </a:r>
                      <a:endParaRPr lang="x-none" sz="1400" dirty="0"/>
                    </a:p>
                  </a:txBody>
                  <a:tcPr/>
                </a:tc>
                <a:tc>
                  <a:txBody>
                    <a:bodyPr/>
                    <a:lstStyle/>
                    <a:p>
                      <a:pPr algn="ctr" rtl="1"/>
                      <a:r>
                        <a:rPr lang="en-US" sz="1400" dirty="0" smtClean="0"/>
                        <a:t>132,053</a:t>
                      </a:r>
                      <a:endParaRPr lang="x-none" sz="1400" dirty="0"/>
                    </a:p>
                  </a:txBody>
                  <a:tcPr/>
                </a:tc>
                <a:tc>
                  <a:txBody>
                    <a:bodyPr/>
                    <a:lstStyle/>
                    <a:p>
                      <a:pPr algn="ctr" rtl="1"/>
                      <a:r>
                        <a:rPr lang="en-US" sz="1400" dirty="0" smtClean="0"/>
                        <a:t>128,753</a:t>
                      </a:r>
                      <a:endParaRPr lang="x-none" sz="1400" dirty="0"/>
                    </a:p>
                  </a:txBody>
                  <a:tcPr/>
                </a:tc>
                <a:tc>
                  <a:txBody>
                    <a:bodyPr/>
                    <a:lstStyle/>
                    <a:p>
                      <a:pPr algn="ctr" rtl="1"/>
                      <a:r>
                        <a:rPr lang="en-US" sz="1400" dirty="0" smtClean="0"/>
                        <a:t>52,193</a:t>
                      </a:r>
                      <a:endParaRPr lang="x-none" sz="1400" dirty="0"/>
                    </a:p>
                  </a:txBody>
                  <a:tcPr/>
                </a:tc>
                <a:tc>
                  <a:txBody>
                    <a:bodyPr/>
                    <a:lstStyle/>
                    <a:p>
                      <a:pPr algn="ctr" rtl="1"/>
                      <a:r>
                        <a:rPr lang="en-US" sz="1400" dirty="0" smtClean="0"/>
                        <a:t>26,849</a:t>
                      </a:r>
                      <a:endParaRPr lang="x-none" sz="1400" dirty="0"/>
                    </a:p>
                  </a:txBody>
                  <a:tcPr/>
                </a:tc>
                <a:tc>
                  <a:txBody>
                    <a:bodyPr/>
                    <a:lstStyle/>
                    <a:p>
                      <a:pPr algn="ctr" rtl="1"/>
                      <a:r>
                        <a:rPr lang="en-US" sz="1400" dirty="0" smtClean="0"/>
                        <a:t>NI</a:t>
                      </a:r>
                      <a:endParaRPr lang="x-none" sz="1400" dirty="0"/>
                    </a:p>
                  </a:txBody>
                  <a:tcPr/>
                </a:tc>
              </a:tr>
            </a:tbl>
          </a:graphicData>
        </a:graphic>
      </p:graphicFrame>
      <p:sp>
        <p:nvSpPr>
          <p:cNvPr id="4" name="Title 1"/>
          <p:cNvSpPr>
            <a:spLocks noGrp="1"/>
          </p:cNvSpPr>
          <p:nvPr>
            <p:ph type="title"/>
          </p:nvPr>
        </p:nvSpPr>
        <p:spPr>
          <a:xfrm>
            <a:off x="304800" y="3048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spTree>
    <p:extLst>
      <p:ext uri="{BB962C8B-B14F-4D97-AF65-F5344CB8AC3E}">
        <p14:creationId xmlns:p14="http://schemas.microsoft.com/office/powerpoint/2010/main" val="36381821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r>
              <a:rPr lang="en-US" sz="2400" dirty="0" smtClean="0"/>
              <a:t>Calculation of OCF = EBIT + </a:t>
            </a:r>
            <a:r>
              <a:rPr lang="en-US" sz="2400" dirty="0" err="1" smtClean="0"/>
              <a:t>Dep</a:t>
            </a:r>
            <a:r>
              <a:rPr lang="en-US" sz="2400" dirty="0" smtClean="0"/>
              <a:t> - Tax</a:t>
            </a:r>
            <a:endParaRPr lang="x-none" sz="2400" dirty="0" smtClean="0"/>
          </a:p>
          <a:p>
            <a:pPr algn="l" rtl="0"/>
            <a:endParaRPr lang="x-none" sz="2400" dirty="0"/>
          </a:p>
        </p:txBody>
      </p:sp>
      <p:sp>
        <p:nvSpPr>
          <p:cNvPr id="4" name="Title 1"/>
          <p:cNvSpPr>
            <a:spLocks noGrp="1"/>
          </p:cNvSpPr>
          <p:nvPr>
            <p:ph type="title"/>
          </p:nvPr>
        </p:nvSpPr>
        <p:spPr>
          <a:xfrm>
            <a:off x="304800" y="3810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graphicFrame>
        <p:nvGraphicFramePr>
          <p:cNvPr id="5" name="Table 4"/>
          <p:cNvGraphicFramePr>
            <a:graphicFrameLocks noGrp="1"/>
          </p:cNvGraphicFramePr>
          <p:nvPr/>
        </p:nvGraphicFramePr>
        <p:xfrm>
          <a:off x="304803" y="2286000"/>
          <a:ext cx="8839197" cy="2225040"/>
        </p:xfrm>
        <a:graphic>
          <a:graphicData uri="http://schemas.openxmlformats.org/drawingml/2006/table">
            <a:tbl>
              <a:tblPr rtl="1" firstRow="1" bandRow="1">
                <a:tableStyleId>{5C22544A-7EE6-4342-B048-85BDC9FD1C3A}</a:tableStyleId>
              </a:tblPr>
              <a:tblGrid>
                <a:gridCol w="982133"/>
                <a:gridCol w="982133"/>
                <a:gridCol w="982133"/>
                <a:gridCol w="982133"/>
                <a:gridCol w="982133"/>
                <a:gridCol w="982133"/>
                <a:gridCol w="982133"/>
                <a:gridCol w="982133"/>
                <a:gridCol w="982133"/>
              </a:tblGrid>
              <a:tr h="370840">
                <a:tc gridSpan="9">
                  <a:txBody>
                    <a:bodyPr/>
                    <a:lstStyle/>
                    <a:p>
                      <a:pPr algn="ctr" rtl="1"/>
                      <a:r>
                        <a:rPr lang="en-US" dirty="0" smtClean="0"/>
                        <a:t>year</a:t>
                      </a:r>
                      <a:endParaRPr lang="x-none" dirty="0"/>
                    </a:p>
                  </a:txBody>
                  <a:tcPr/>
                </a:tc>
                <a:tc hMerge="1">
                  <a:txBody>
                    <a:bodyPr/>
                    <a:lstStyle/>
                    <a:p>
                      <a:pPr rtl="1"/>
                      <a:endParaRPr lang="x-none"/>
                    </a:p>
                  </a:txBody>
                  <a:tcPr/>
                </a:tc>
                <a:tc hMerge="1">
                  <a:txBody>
                    <a:bodyPr/>
                    <a:lstStyle/>
                    <a:p>
                      <a:pPr rtl="1"/>
                      <a:endParaRPr lang="x-none"/>
                    </a:p>
                  </a:txBody>
                  <a:tcPr/>
                </a:tc>
                <a:tc hMerge="1">
                  <a:txBody>
                    <a:bodyPr/>
                    <a:lstStyle/>
                    <a:p>
                      <a:pPr algn="ctr" rtl="1"/>
                      <a:endParaRPr lang="x-none" dirty="0"/>
                    </a:p>
                  </a:txBody>
                  <a:tcPr/>
                </a:tc>
                <a:tc hMerge="1">
                  <a:txBody>
                    <a:bodyPr/>
                    <a:lstStyle/>
                    <a:p>
                      <a:pPr algn="ctr" rtl="1"/>
                      <a:endParaRPr lang="x-none" dirty="0"/>
                    </a:p>
                  </a:txBody>
                  <a:tcPr/>
                </a:tc>
                <a:tc hMerge="1">
                  <a:txBody>
                    <a:bodyPr/>
                    <a:lstStyle/>
                    <a:p>
                      <a:pPr algn="ctr" rtl="1"/>
                      <a:endParaRPr lang="x-none" dirty="0"/>
                    </a:p>
                  </a:txBody>
                  <a:tcPr/>
                </a:tc>
                <a:tc hMerge="1">
                  <a:txBody>
                    <a:bodyPr/>
                    <a:lstStyle/>
                    <a:p>
                      <a:pPr algn="ctr" rtl="1"/>
                      <a:endParaRPr lang="x-none"/>
                    </a:p>
                  </a:txBody>
                  <a:tcPr/>
                </a:tc>
                <a:tc hMerge="1">
                  <a:txBody>
                    <a:bodyPr/>
                    <a:lstStyle/>
                    <a:p>
                      <a:pPr algn="ctr" rtl="1"/>
                      <a:endParaRPr lang="x-none" dirty="0"/>
                    </a:p>
                  </a:txBody>
                  <a:tcPr/>
                </a:tc>
                <a:tc hMerge="1">
                  <a:txBody>
                    <a:bodyPr/>
                    <a:lstStyle/>
                    <a:p>
                      <a:pPr algn="ctr" rtl="1"/>
                      <a:endParaRPr lang="x-none" dirty="0"/>
                    </a:p>
                  </a:txBody>
                  <a:tcPr/>
                </a:tc>
              </a:tr>
              <a:tr h="370840">
                <a:tc>
                  <a:txBody>
                    <a:bodyPr/>
                    <a:lstStyle/>
                    <a:p>
                      <a:pPr algn="ctr" rtl="1"/>
                      <a:r>
                        <a:rPr lang="en-US" sz="1600" b="1" dirty="0" smtClean="0"/>
                        <a:t>8</a:t>
                      </a:r>
                      <a:endParaRPr lang="x-none" sz="1600" b="1" dirty="0"/>
                    </a:p>
                  </a:txBody>
                  <a:tcPr/>
                </a:tc>
                <a:tc>
                  <a:txBody>
                    <a:bodyPr/>
                    <a:lstStyle/>
                    <a:p>
                      <a:pPr algn="ctr" rtl="1"/>
                      <a:r>
                        <a:rPr lang="en-US" sz="1600" b="1" dirty="0" smtClean="0"/>
                        <a:t>7</a:t>
                      </a:r>
                      <a:endParaRPr lang="x-none" sz="1600" b="1" dirty="0"/>
                    </a:p>
                  </a:txBody>
                  <a:tcPr/>
                </a:tc>
                <a:tc>
                  <a:txBody>
                    <a:bodyPr/>
                    <a:lstStyle/>
                    <a:p>
                      <a:pPr algn="ctr" rtl="1"/>
                      <a:r>
                        <a:rPr lang="en-US" sz="1600" b="1" dirty="0" smtClean="0"/>
                        <a:t>6</a:t>
                      </a:r>
                      <a:endParaRPr lang="x-none" sz="1600" b="1" dirty="0"/>
                    </a:p>
                  </a:txBody>
                  <a:tcPr/>
                </a:tc>
                <a:tc>
                  <a:txBody>
                    <a:bodyPr/>
                    <a:lstStyle/>
                    <a:p>
                      <a:pPr algn="ctr" rtl="1"/>
                      <a:r>
                        <a:rPr lang="en-US" sz="1600" b="1" dirty="0" smtClean="0"/>
                        <a:t>5</a:t>
                      </a:r>
                      <a:endParaRPr lang="x-none" sz="1600" b="1" dirty="0"/>
                    </a:p>
                  </a:txBody>
                  <a:tcPr/>
                </a:tc>
                <a:tc>
                  <a:txBody>
                    <a:bodyPr/>
                    <a:lstStyle/>
                    <a:p>
                      <a:pPr algn="ctr" rtl="1"/>
                      <a:r>
                        <a:rPr lang="en-US" sz="1600" b="1" dirty="0" smtClean="0"/>
                        <a:t>4</a:t>
                      </a:r>
                      <a:endParaRPr lang="x-none" sz="1600" b="1" dirty="0"/>
                    </a:p>
                  </a:txBody>
                  <a:tcPr/>
                </a:tc>
                <a:tc>
                  <a:txBody>
                    <a:bodyPr/>
                    <a:lstStyle/>
                    <a:p>
                      <a:pPr algn="ctr" rtl="1"/>
                      <a:r>
                        <a:rPr lang="en-US" sz="1600" b="1" dirty="0" smtClean="0"/>
                        <a:t>3</a:t>
                      </a:r>
                      <a:endParaRPr lang="x-none" sz="1600" b="1" dirty="0"/>
                    </a:p>
                  </a:txBody>
                  <a:tcPr/>
                </a:tc>
                <a:tc>
                  <a:txBody>
                    <a:bodyPr/>
                    <a:lstStyle/>
                    <a:p>
                      <a:pPr algn="ctr" rtl="1"/>
                      <a:r>
                        <a:rPr lang="en-US" sz="1600" b="1" dirty="0" smtClean="0"/>
                        <a:t>2</a:t>
                      </a:r>
                      <a:endParaRPr lang="x-none" sz="1600" b="1" dirty="0"/>
                    </a:p>
                  </a:txBody>
                  <a:tcPr/>
                </a:tc>
                <a:tc>
                  <a:txBody>
                    <a:bodyPr/>
                    <a:lstStyle/>
                    <a:p>
                      <a:pPr algn="ctr" rtl="1"/>
                      <a:r>
                        <a:rPr lang="en-US" sz="1600" b="1" dirty="0" smtClean="0"/>
                        <a:t>1</a:t>
                      </a:r>
                      <a:endParaRPr lang="x-none" sz="1600" b="1" dirty="0"/>
                    </a:p>
                  </a:txBody>
                  <a:tcPr/>
                </a:tc>
                <a:tc>
                  <a:txBody>
                    <a:bodyPr/>
                    <a:lstStyle/>
                    <a:p>
                      <a:pPr algn="ctr" rtl="1"/>
                      <a:endParaRPr lang="x-none" dirty="0"/>
                    </a:p>
                  </a:txBody>
                  <a:tcPr/>
                </a:tc>
              </a:tr>
              <a:tr h="370840">
                <a:tc>
                  <a:txBody>
                    <a:bodyPr/>
                    <a:lstStyle/>
                    <a:p>
                      <a:pPr algn="ctr" rtl="1"/>
                      <a:r>
                        <a:rPr lang="en-US" sz="1400" dirty="0" smtClean="0">
                          <a:solidFill>
                            <a:srgbClr val="7030A0"/>
                          </a:solidFill>
                        </a:rPr>
                        <a:t>89,320</a:t>
                      </a:r>
                      <a:endParaRPr lang="x-none" sz="1400" dirty="0">
                        <a:solidFill>
                          <a:srgbClr val="7030A0"/>
                        </a:solidFill>
                      </a:endParaRPr>
                    </a:p>
                  </a:txBody>
                  <a:tcPr/>
                </a:tc>
                <a:tc>
                  <a:txBody>
                    <a:bodyPr/>
                    <a:lstStyle/>
                    <a:p>
                      <a:pPr algn="ctr" rtl="1"/>
                      <a:r>
                        <a:rPr lang="en-US" sz="1400" dirty="0" smtClean="0">
                          <a:solidFill>
                            <a:srgbClr val="7030A0"/>
                          </a:solidFill>
                        </a:rPr>
                        <a:t>103,560</a:t>
                      </a:r>
                      <a:endParaRPr lang="x-none" sz="1400" dirty="0">
                        <a:solidFill>
                          <a:srgbClr val="7030A0"/>
                        </a:solidFill>
                      </a:endParaRPr>
                    </a:p>
                  </a:txBody>
                  <a:tcPr/>
                </a:tc>
                <a:tc>
                  <a:txBody>
                    <a:bodyPr/>
                    <a:lstStyle/>
                    <a:p>
                      <a:pPr algn="ctr" rtl="1"/>
                      <a:r>
                        <a:rPr lang="en-US" sz="1400" dirty="0" smtClean="0">
                          <a:solidFill>
                            <a:srgbClr val="7030A0"/>
                          </a:solidFill>
                        </a:rPr>
                        <a:t>153,640</a:t>
                      </a:r>
                      <a:endParaRPr lang="x-none" sz="1400" dirty="0">
                        <a:solidFill>
                          <a:srgbClr val="7030A0"/>
                        </a:solidFill>
                      </a:endParaRPr>
                    </a:p>
                  </a:txBody>
                  <a:tcPr/>
                </a:tc>
                <a:tc>
                  <a:txBody>
                    <a:bodyPr/>
                    <a:lstStyle/>
                    <a:p>
                      <a:pPr algn="ctr" rtl="1"/>
                      <a:r>
                        <a:rPr lang="en-US" sz="1400" dirty="0" smtClean="0">
                          <a:solidFill>
                            <a:srgbClr val="7030A0"/>
                          </a:solidFill>
                        </a:rPr>
                        <a:t>203,560</a:t>
                      </a:r>
                      <a:endParaRPr lang="x-none" sz="1400" dirty="0">
                        <a:solidFill>
                          <a:srgbClr val="7030A0"/>
                        </a:solidFill>
                      </a:endParaRPr>
                    </a:p>
                  </a:txBody>
                  <a:tcPr/>
                </a:tc>
                <a:tc>
                  <a:txBody>
                    <a:bodyPr/>
                    <a:lstStyle/>
                    <a:p>
                      <a:pPr algn="ctr" rtl="1"/>
                      <a:r>
                        <a:rPr lang="en-US" sz="1400" dirty="0" smtClean="0">
                          <a:solidFill>
                            <a:srgbClr val="7030A0"/>
                          </a:solidFill>
                        </a:rPr>
                        <a:t>200,080</a:t>
                      </a:r>
                      <a:endParaRPr lang="x-none" sz="1400" dirty="0">
                        <a:solidFill>
                          <a:srgbClr val="7030A0"/>
                        </a:solidFill>
                      </a:endParaRPr>
                    </a:p>
                  </a:txBody>
                  <a:tcPr/>
                </a:tc>
                <a:tc>
                  <a:txBody>
                    <a:bodyPr/>
                    <a:lstStyle/>
                    <a:p>
                      <a:pPr algn="ctr" rtl="1"/>
                      <a:r>
                        <a:rPr lang="en-US" sz="1400" dirty="0" smtClean="0">
                          <a:solidFill>
                            <a:srgbClr val="7030A0"/>
                          </a:solidFill>
                        </a:rPr>
                        <a:t>195,080</a:t>
                      </a:r>
                      <a:endParaRPr lang="x-none" sz="1400" dirty="0">
                        <a:solidFill>
                          <a:srgbClr val="7030A0"/>
                        </a:solidFill>
                      </a:endParaRPr>
                    </a:p>
                  </a:txBody>
                  <a:tcPr/>
                </a:tc>
                <a:tc>
                  <a:txBody>
                    <a:bodyPr/>
                    <a:lstStyle/>
                    <a:p>
                      <a:pPr algn="ctr" rtl="1"/>
                      <a:r>
                        <a:rPr lang="en-US" sz="1400" dirty="0" smtClean="0">
                          <a:solidFill>
                            <a:srgbClr val="7030A0"/>
                          </a:solidFill>
                        </a:rPr>
                        <a:t>79,080</a:t>
                      </a:r>
                      <a:endParaRPr lang="x-none" sz="1400" dirty="0">
                        <a:solidFill>
                          <a:srgbClr val="7030A0"/>
                        </a:solidFill>
                      </a:endParaRPr>
                    </a:p>
                  </a:txBody>
                  <a:tcPr/>
                </a:tc>
                <a:tc>
                  <a:txBody>
                    <a:bodyPr/>
                    <a:lstStyle/>
                    <a:p>
                      <a:pPr algn="ctr" rtl="1"/>
                      <a:r>
                        <a:rPr lang="en-US" sz="1400" dirty="0" smtClean="0">
                          <a:solidFill>
                            <a:srgbClr val="7030A0"/>
                          </a:solidFill>
                        </a:rPr>
                        <a:t>40,680</a:t>
                      </a:r>
                      <a:endParaRPr lang="x-none" sz="1400" dirty="0">
                        <a:solidFill>
                          <a:srgbClr val="7030A0"/>
                        </a:solidFill>
                      </a:endParaRPr>
                    </a:p>
                  </a:txBody>
                  <a:tcPr/>
                </a:tc>
                <a:tc>
                  <a:txBody>
                    <a:bodyPr/>
                    <a:lstStyle/>
                    <a:p>
                      <a:pPr algn="ctr" rtl="1"/>
                      <a:r>
                        <a:rPr lang="en-US" sz="1400" dirty="0" smtClean="0">
                          <a:solidFill>
                            <a:srgbClr val="7030A0"/>
                          </a:solidFill>
                        </a:rPr>
                        <a:t>EBIT</a:t>
                      </a:r>
                      <a:endParaRPr lang="x-none" sz="1400" dirty="0">
                        <a:solidFill>
                          <a:srgbClr val="7030A0"/>
                        </a:solidFill>
                      </a:endParaRPr>
                    </a:p>
                  </a:txBody>
                  <a:tcPr/>
                </a:tc>
              </a:tr>
              <a:tr h="370840">
                <a:tc>
                  <a:txBody>
                    <a:bodyPr/>
                    <a:lstStyle/>
                    <a:p>
                      <a:pPr algn="ctr" rtl="1"/>
                      <a:r>
                        <a:rPr lang="en-US" sz="1400" dirty="0" smtClean="0">
                          <a:solidFill>
                            <a:srgbClr val="7030A0"/>
                          </a:solidFill>
                        </a:rPr>
                        <a:t>35,680</a:t>
                      </a:r>
                      <a:endParaRPr lang="x-none" sz="1400" dirty="0">
                        <a:solidFill>
                          <a:srgbClr val="7030A0"/>
                        </a:solidFill>
                      </a:endParaRPr>
                    </a:p>
                  </a:txBody>
                  <a:tcPr/>
                </a:tc>
                <a:tc>
                  <a:txBody>
                    <a:bodyPr/>
                    <a:lstStyle/>
                    <a:p>
                      <a:pPr algn="ctr" rtl="1"/>
                      <a:r>
                        <a:rPr lang="en-US" sz="1400" dirty="0" smtClean="0">
                          <a:solidFill>
                            <a:srgbClr val="7030A0"/>
                          </a:solidFill>
                        </a:rPr>
                        <a:t>71,440</a:t>
                      </a:r>
                      <a:endParaRPr lang="x-none" sz="1400" dirty="0">
                        <a:solidFill>
                          <a:srgbClr val="7030A0"/>
                        </a:solidFill>
                      </a:endParaRPr>
                    </a:p>
                  </a:txBody>
                  <a:tcPr/>
                </a:tc>
                <a:tc>
                  <a:txBody>
                    <a:bodyPr/>
                    <a:lstStyle/>
                    <a:p>
                      <a:pPr algn="ctr" rtl="1"/>
                      <a:r>
                        <a:rPr lang="en-US" sz="1400" dirty="0" smtClean="0">
                          <a:solidFill>
                            <a:srgbClr val="7030A0"/>
                          </a:solidFill>
                        </a:rPr>
                        <a:t>71,360</a:t>
                      </a:r>
                      <a:endParaRPr lang="x-none" sz="1400" dirty="0">
                        <a:solidFill>
                          <a:srgbClr val="7030A0"/>
                        </a:solidFill>
                      </a:endParaRPr>
                    </a:p>
                  </a:txBody>
                  <a:tcPr/>
                </a:tc>
                <a:tc>
                  <a:txBody>
                    <a:bodyPr/>
                    <a:lstStyle/>
                    <a:p>
                      <a:pPr algn="ctr" rtl="1"/>
                      <a:r>
                        <a:rPr lang="en-US" sz="1400" dirty="0" smtClean="0">
                          <a:solidFill>
                            <a:srgbClr val="7030A0"/>
                          </a:solidFill>
                        </a:rPr>
                        <a:t>71,440</a:t>
                      </a:r>
                      <a:endParaRPr lang="x-none" sz="1400" dirty="0">
                        <a:solidFill>
                          <a:srgbClr val="7030A0"/>
                        </a:solidFill>
                      </a:endParaRPr>
                    </a:p>
                  </a:txBody>
                  <a:tcPr/>
                </a:tc>
                <a:tc>
                  <a:txBody>
                    <a:bodyPr/>
                    <a:lstStyle/>
                    <a:p>
                      <a:pPr algn="ctr" rtl="1"/>
                      <a:r>
                        <a:rPr lang="en-US" sz="1400" dirty="0" smtClean="0">
                          <a:solidFill>
                            <a:srgbClr val="7030A0"/>
                          </a:solidFill>
                        </a:rPr>
                        <a:t>99,920</a:t>
                      </a:r>
                      <a:endParaRPr lang="x-none" sz="1400" dirty="0">
                        <a:solidFill>
                          <a:srgbClr val="7030A0"/>
                        </a:solidFill>
                      </a:endParaRPr>
                    </a:p>
                  </a:txBody>
                  <a:tcPr/>
                </a:tc>
                <a:tc>
                  <a:txBody>
                    <a:bodyPr/>
                    <a:lstStyle/>
                    <a:p>
                      <a:pPr algn="ctr" rtl="1"/>
                      <a:r>
                        <a:rPr lang="en-US" sz="1400" dirty="0" smtClean="0">
                          <a:solidFill>
                            <a:srgbClr val="7030A0"/>
                          </a:solidFill>
                        </a:rPr>
                        <a:t>139,920</a:t>
                      </a:r>
                      <a:endParaRPr lang="x-none" sz="1400" dirty="0">
                        <a:solidFill>
                          <a:srgbClr val="7030A0"/>
                        </a:solidFill>
                      </a:endParaRPr>
                    </a:p>
                  </a:txBody>
                  <a:tcPr/>
                </a:tc>
                <a:tc>
                  <a:txBody>
                    <a:bodyPr/>
                    <a:lstStyle/>
                    <a:p>
                      <a:pPr algn="ctr" rtl="1"/>
                      <a:r>
                        <a:rPr lang="en-US" sz="1400" dirty="0" smtClean="0">
                          <a:solidFill>
                            <a:srgbClr val="7030A0"/>
                          </a:solidFill>
                        </a:rPr>
                        <a:t>195,920</a:t>
                      </a:r>
                      <a:endParaRPr lang="x-none" sz="1400" dirty="0">
                        <a:solidFill>
                          <a:srgbClr val="7030A0"/>
                        </a:solidFill>
                      </a:endParaRPr>
                    </a:p>
                  </a:txBody>
                  <a:tcPr/>
                </a:tc>
                <a:tc>
                  <a:txBody>
                    <a:bodyPr/>
                    <a:lstStyle/>
                    <a:p>
                      <a:pPr algn="ctr" rtl="1"/>
                      <a:r>
                        <a:rPr lang="en-US" sz="1400" dirty="0" smtClean="0">
                          <a:solidFill>
                            <a:srgbClr val="7030A0"/>
                          </a:solidFill>
                        </a:rPr>
                        <a:t>114,320</a:t>
                      </a:r>
                      <a:endParaRPr lang="x-none" sz="1400" dirty="0">
                        <a:solidFill>
                          <a:srgbClr val="7030A0"/>
                        </a:solidFill>
                      </a:endParaRPr>
                    </a:p>
                  </a:txBody>
                  <a:tcPr/>
                </a:tc>
                <a:tc>
                  <a:txBody>
                    <a:bodyPr/>
                    <a:lstStyle/>
                    <a:p>
                      <a:pPr algn="ctr" rtl="1"/>
                      <a:r>
                        <a:rPr lang="en-US" sz="1400" dirty="0" err="1" smtClean="0">
                          <a:solidFill>
                            <a:srgbClr val="7030A0"/>
                          </a:solidFill>
                        </a:rPr>
                        <a:t>Dep</a:t>
                      </a:r>
                      <a:endParaRPr lang="x-none" sz="1400" dirty="0">
                        <a:solidFill>
                          <a:srgbClr val="7030A0"/>
                        </a:solidFill>
                      </a:endParaRPr>
                    </a:p>
                  </a:txBody>
                  <a:tcPr/>
                </a:tc>
              </a:tr>
              <a:tr h="370840">
                <a:tc>
                  <a:txBody>
                    <a:bodyPr/>
                    <a:lstStyle/>
                    <a:p>
                      <a:pPr algn="ctr" rtl="1"/>
                      <a:r>
                        <a:rPr lang="en-US" sz="1400" dirty="0" smtClean="0">
                          <a:solidFill>
                            <a:srgbClr val="7030A0"/>
                          </a:solidFill>
                        </a:rPr>
                        <a:t>30,369</a:t>
                      </a:r>
                      <a:endParaRPr lang="x-none" sz="1400" dirty="0">
                        <a:solidFill>
                          <a:srgbClr val="7030A0"/>
                        </a:solidFill>
                      </a:endParaRPr>
                    </a:p>
                  </a:txBody>
                  <a:tcPr/>
                </a:tc>
                <a:tc>
                  <a:txBody>
                    <a:bodyPr/>
                    <a:lstStyle/>
                    <a:p>
                      <a:pPr algn="ctr" rtl="1"/>
                      <a:r>
                        <a:rPr lang="en-US" sz="1400" dirty="0" smtClean="0">
                          <a:solidFill>
                            <a:srgbClr val="7030A0"/>
                          </a:solidFill>
                        </a:rPr>
                        <a:t>35,210</a:t>
                      </a:r>
                      <a:endParaRPr lang="x-none" sz="1400" dirty="0">
                        <a:solidFill>
                          <a:srgbClr val="7030A0"/>
                        </a:solidFill>
                      </a:endParaRPr>
                    </a:p>
                  </a:txBody>
                  <a:tcPr/>
                </a:tc>
                <a:tc>
                  <a:txBody>
                    <a:bodyPr/>
                    <a:lstStyle/>
                    <a:p>
                      <a:pPr algn="ctr" rtl="1"/>
                      <a:r>
                        <a:rPr lang="en-US" sz="1400" dirty="0" smtClean="0">
                          <a:solidFill>
                            <a:srgbClr val="7030A0"/>
                          </a:solidFill>
                        </a:rPr>
                        <a:t>52,238</a:t>
                      </a:r>
                      <a:endParaRPr lang="x-none" sz="1400" dirty="0">
                        <a:solidFill>
                          <a:srgbClr val="7030A0"/>
                        </a:solidFill>
                      </a:endParaRPr>
                    </a:p>
                  </a:txBody>
                  <a:tcPr/>
                </a:tc>
                <a:tc>
                  <a:txBody>
                    <a:bodyPr/>
                    <a:lstStyle/>
                    <a:p>
                      <a:pPr algn="ctr" rtl="1"/>
                      <a:r>
                        <a:rPr lang="en-US" sz="1400" dirty="0" smtClean="0">
                          <a:solidFill>
                            <a:srgbClr val="7030A0"/>
                          </a:solidFill>
                        </a:rPr>
                        <a:t>69,210</a:t>
                      </a:r>
                      <a:endParaRPr lang="x-none" sz="1400" dirty="0">
                        <a:solidFill>
                          <a:srgbClr val="7030A0"/>
                        </a:solidFill>
                      </a:endParaRPr>
                    </a:p>
                  </a:txBody>
                  <a:tcPr/>
                </a:tc>
                <a:tc>
                  <a:txBody>
                    <a:bodyPr/>
                    <a:lstStyle/>
                    <a:p>
                      <a:pPr algn="ctr" rtl="1"/>
                      <a:r>
                        <a:rPr lang="en-US" sz="1400" dirty="0" smtClean="0">
                          <a:solidFill>
                            <a:srgbClr val="7030A0"/>
                          </a:solidFill>
                        </a:rPr>
                        <a:t>68,027</a:t>
                      </a:r>
                      <a:endParaRPr lang="x-none" sz="1400" dirty="0">
                        <a:solidFill>
                          <a:srgbClr val="7030A0"/>
                        </a:solidFill>
                      </a:endParaRPr>
                    </a:p>
                  </a:txBody>
                  <a:tcPr/>
                </a:tc>
                <a:tc>
                  <a:txBody>
                    <a:bodyPr/>
                    <a:lstStyle/>
                    <a:p>
                      <a:pPr algn="ctr" rtl="1"/>
                      <a:r>
                        <a:rPr lang="en-US" sz="1400" dirty="0" smtClean="0">
                          <a:solidFill>
                            <a:srgbClr val="7030A0"/>
                          </a:solidFill>
                        </a:rPr>
                        <a:t>66,327</a:t>
                      </a:r>
                      <a:endParaRPr lang="x-none" sz="1400" dirty="0">
                        <a:solidFill>
                          <a:srgbClr val="7030A0"/>
                        </a:solidFill>
                      </a:endParaRPr>
                    </a:p>
                  </a:txBody>
                  <a:tcPr/>
                </a:tc>
                <a:tc>
                  <a:txBody>
                    <a:bodyPr/>
                    <a:lstStyle/>
                    <a:p>
                      <a:pPr algn="ctr" rtl="1"/>
                      <a:r>
                        <a:rPr lang="en-US" sz="1400" dirty="0" smtClean="0">
                          <a:solidFill>
                            <a:srgbClr val="7030A0"/>
                          </a:solidFill>
                        </a:rPr>
                        <a:t>26,887</a:t>
                      </a:r>
                      <a:endParaRPr lang="x-none" sz="1400" dirty="0">
                        <a:solidFill>
                          <a:srgbClr val="7030A0"/>
                        </a:solidFill>
                      </a:endParaRPr>
                    </a:p>
                  </a:txBody>
                  <a:tcPr/>
                </a:tc>
                <a:tc>
                  <a:txBody>
                    <a:bodyPr/>
                    <a:lstStyle/>
                    <a:p>
                      <a:pPr algn="ctr" rtl="1"/>
                      <a:r>
                        <a:rPr lang="en-US" sz="1400" dirty="0" smtClean="0">
                          <a:solidFill>
                            <a:srgbClr val="7030A0"/>
                          </a:solidFill>
                        </a:rPr>
                        <a:t>13,831</a:t>
                      </a:r>
                      <a:endParaRPr lang="x-none" sz="1400" dirty="0">
                        <a:solidFill>
                          <a:srgbClr val="7030A0"/>
                        </a:solidFill>
                      </a:endParaRPr>
                    </a:p>
                  </a:txBody>
                  <a:tcPr/>
                </a:tc>
                <a:tc>
                  <a:txBody>
                    <a:bodyPr/>
                    <a:lstStyle/>
                    <a:p>
                      <a:pPr algn="ctr" rtl="1"/>
                      <a:r>
                        <a:rPr lang="en-US" sz="1400" dirty="0" smtClean="0">
                          <a:solidFill>
                            <a:srgbClr val="7030A0"/>
                          </a:solidFill>
                        </a:rPr>
                        <a:t>Tax(34%)</a:t>
                      </a:r>
                      <a:endParaRPr lang="x-none" sz="1400" dirty="0">
                        <a:solidFill>
                          <a:srgbClr val="7030A0"/>
                        </a:solidFill>
                      </a:endParaRPr>
                    </a:p>
                  </a:txBody>
                  <a:tcPr/>
                </a:tc>
              </a:tr>
              <a:tr h="370840">
                <a:tc>
                  <a:txBody>
                    <a:bodyPr/>
                    <a:lstStyle/>
                    <a:p>
                      <a:pPr algn="ctr" rtl="1"/>
                      <a:r>
                        <a:rPr lang="en-US" sz="1600" dirty="0" smtClean="0"/>
                        <a:t>94,631</a:t>
                      </a:r>
                      <a:endParaRPr lang="x-none" sz="1600" dirty="0"/>
                    </a:p>
                  </a:txBody>
                  <a:tcPr/>
                </a:tc>
                <a:tc>
                  <a:txBody>
                    <a:bodyPr/>
                    <a:lstStyle/>
                    <a:p>
                      <a:pPr algn="ctr" rtl="1"/>
                      <a:r>
                        <a:rPr lang="en-US" sz="1600" dirty="0" smtClean="0"/>
                        <a:t>139,790</a:t>
                      </a:r>
                      <a:endParaRPr lang="x-none" sz="1600" dirty="0"/>
                    </a:p>
                  </a:txBody>
                  <a:tcPr/>
                </a:tc>
                <a:tc>
                  <a:txBody>
                    <a:bodyPr/>
                    <a:lstStyle/>
                    <a:p>
                      <a:pPr algn="ctr" rtl="1"/>
                      <a:r>
                        <a:rPr lang="en-US" sz="1600" dirty="0" smtClean="0"/>
                        <a:t>172,762</a:t>
                      </a:r>
                      <a:endParaRPr lang="x-none" sz="1600" dirty="0"/>
                    </a:p>
                  </a:txBody>
                  <a:tcPr/>
                </a:tc>
                <a:tc>
                  <a:txBody>
                    <a:bodyPr/>
                    <a:lstStyle/>
                    <a:p>
                      <a:pPr algn="ctr" rtl="1"/>
                      <a:r>
                        <a:rPr lang="en-US" sz="1600" dirty="0" smtClean="0"/>
                        <a:t>205,790</a:t>
                      </a:r>
                      <a:endParaRPr lang="x-none" sz="1600" dirty="0"/>
                    </a:p>
                  </a:txBody>
                  <a:tcPr/>
                </a:tc>
                <a:tc>
                  <a:txBody>
                    <a:bodyPr/>
                    <a:lstStyle/>
                    <a:p>
                      <a:pPr algn="ctr" rtl="1"/>
                      <a:r>
                        <a:rPr lang="en-US" sz="1600" dirty="0" smtClean="0"/>
                        <a:t>231,973</a:t>
                      </a:r>
                      <a:endParaRPr lang="x-none" sz="1600" dirty="0"/>
                    </a:p>
                  </a:txBody>
                  <a:tcPr/>
                </a:tc>
                <a:tc>
                  <a:txBody>
                    <a:bodyPr/>
                    <a:lstStyle/>
                    <a:p>
                      <a:pPr algn="ctr" rtl="1"/>
                      <a:r>
                        <a:rPr lang="en-US" sz="1600" dirty="0" smtClean="0"/>
                        <a:t>268,673</a:t>
                      </a:r>
                      <a:endParaRPr lang="x-none" sz="1600" dirty="0"/>
                    </a:p>
                  </a:txBody>
                  <a:tcPr/>
                </a:tc>
                <a:tc>
                  <a:txBody>
                    <a:bodyPr/>
                    <a:lstStyle/>
                    <a:p>
                      <a:pPr algn="ctr" rtl="1"/>
                      <a:r>
                        <a:rPr lang="en-US" sz="1600" dirty="0" smtClean="0"/>
                        <a:t>248,113</a:t>
                      </a:r>
                      <a:endParaRPr lang="x-none" sz="1600" dirty="0"/>
                    </a:p>
                  </a:txBody>
                  <a:tcPr/>
                </a:tc>
                <a:tc>
                  <a:txBody>
                    <a:bodyPr/>
                    <a:lstStyle/>
                    <a:p>
                      <a:pPr algn="ctr" rtl="1"/>
                      <a:r>
                        <a:rPr lang="en-US" sz="1600" dirty="0" smtClean="0"/>
                        <a:t>141,169</a:t>
                      </a:r>
                      <a:endParaRPr lang="x-none" sz="1600" dirty="0"/>
                    </a:p>
                  </a:txBody>
                  <a:tcPr/>
                </a:tc>
                <a:tc>
                  <a:txBody>
                    <a:bodyPr/>
                    <a:lstStyle/>
                    <a:p>
                      <a:pPr algn="ctr" rtl="1"/>
                      <a:r>
                        <a:rPr lang="en-US" sz="1600" dirty="0" smtClean="0"/>
                        <a:t>OCF</a:t>
                      </a:r>
                      <a:endParaRPr lang="x-none" sz="1600" dirty="0"/>
                    </a:p>
                  </a:txBody>
                  <a:tcPr/>
                </a:tc>
              </a:tr>
            </a:tbl>
          </a:graphicData>
        </a:graphic>
      </p:graphicFrame>
    </p:spTree>
    <p:extLst>
      <p:ext uri="{BB962C8B-B14F-4D97-AF65-F5344CB8AC3E}">
        <p14:creationId xmlns:p14="http://schemas.microsoft.com/office/powerpoint/2010/main" val="37027958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r>
              <a:rPr lang="en-US" sz="2400" dirty="0" smtClean="0"/>
              <a:t>Calculation of NWC for each year= sales * 0.15</a:t>
            </a:r>
          </a:p>
          <a:p>
            <a:pPr algn="l" rtl="0"/>
            <a:r>
              <a:rPr lang="en-US" sz="2400" dirty="0" smtClean="0"/>
              <a:t>Change in NWC= ending NWC – Beg NWC</a:t>
            </a:r>
            <a:endParaRPr lang="x-none" sz="2400" dirty="0"/>
          </a:p>
        </p:txBody>
      </p:sp>
      <p:sp>
        <p:nvSpPr>
          <p:cNvPr id="4" name="Title 1"/>
          <p:cNvSpPr>
            <a:spLocks noGrp="1"/>
          </p:cNvSpPr>
          <p:nvPr>
            <p:ph type="title"/>
          </p:nvPr>
        </p:nvSpPr>
        <p:spPr>
          <a:xfrm>
            <a:off x="304800" y="3810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graphicFrame>
        <p:nvGraphicFramePr>
          <p:cNvPr id="5" name="Table 4"/>
          <p:cNvGraphicFramePr>
            <a:graphicFrameLocks noGrp="1"/>
          </p:cNvGraphicFramePr>
          <p:nvPr/>
        </p:nvGraphicFramePr>
        <p:xfrm>
          <a:off x="1447800" y="2667000"/>
          <a:ext cx="6096000" cy="3708400"/>
        </p:xfrm>
        <a:graphic>
          <a:graphicData uri="http://schemas.openxmlformats.org/drawingml/2006/table">
            <a:tbl>
              <a:tblPr rtl="1" firstRow="1" bandRow="1">
                <a:tableStyleId>{5C22544A-7EE6-4342-B048-85BDC9FD1C3A}</a:tableStyleId>
              </a:tblPr>
              <a:tblGrid>
                <a:gridCol w="1524000"/>
                <a:gridCol w="1524000"/>
                <a:gridCol w="1524000"/>
                <a:gridCol w="1524000"/>
              </a:tblGrid>
              <a:tr h="370840">
                <a:tc>
                  <a:txBody>
                    <a:bodyPr/>
                    <a:lstStyle/>
                    <a:p>
                      <a:pPr algn="ctr" rtl="1"/>
                      <a:r>
                        <a:rPr lang="en-US" dirty="0" smtClean="0"/>
                        <a:t>Cash flow</a:t>
                      </a:r>
                      <a:endParaRPr lang="x-none" dirty="0"/>
                    </a:p>
                  </a:txBody>
                  <a:tcPr/>
                </a:tc>
                <a:tc>
                  <a:txBody>
                    <a:bodyPr/>
                    <a:lstStyle/>
                    <a:p>
                      <a:pPr algn="ctr" rtl="1"/>
                      <a:r>
                        <a:rPr lang="en-US" dirty="0" smtClean="0"/>
                        <a:t>NWC</a:t>
                      </a:r>
                      <a:endParaRPr lang="x-none" dirty="0"/>
                    </a:p>
                  </a:txBody>
                  <a:tcPr/>
                </a:tc>
                <a:tc>
                  <a:txBody>
                    <a:bodyPr/>
                    <a:lstStyle/>
                    <a:p>
                      <a:pPr algn="ctr" rtl="1"/>
                      <a:r>
                        <a:rPr lang="en-US" dirty="0" smtClean="0"/>
                        <a:t>Revenues</a:t>
                      </a:r>
                      <a:endParaRPr lang="x-none" dirty="0"/>
                    </a:p>
                  </a:txBody>
                  <a:tcPr/>
                </a:tc>
                <a:tc>
                  <a:txBody>
                    <a:bodyPr/>
                    <a:lstStyle/>
                    <a:p>
                      <a:pPr algn="ctr" rtl="1"/>
                      <a:r>
                        <a:rPr lang="en-US" dirty="0" smtClean="0"/>
                        <a:t>year</a:t>
                      </a:r>
                      <a:endParaRPr lang="x-none" dirty="0"/>
                    </a:p>
                  </a:txBody>
                  <a:tcPr/>
                </a:tc>
              </a:tr>
              <a:tr h="370840">
                <a:tc>
                  <a:txBody>
                    <a:bodyPr/>
                    <a:lstStyle/>
                    <a:p>
                      <a:pPr algn="ctr" rtl="1"/>
                      <a:endParaRPr lang="x-none"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dirty="0" smtClean="0"/>
                        <a:t>20,000</a:t>
                      </a:r>
                      <a:endParaRPr lang="x-none" dirty="0" smtClean="0"/>
                    </a:p>
                  </a:txBody>
                  <a:tcPr/>
                </a:tc>
                <a:tc>
                  <a:txBody>
                    <a:bodyPr/>
                    <a:lstStyle/>
                    <a:p>
                      <a:pPr algn="ctr" rtl="1"/>
                      <a:endParaRPr lang="x-none" dirty="0"/>
                    </a:p>
                  </a:txBody>
                  <a:tcPr/>
                </a:tc>
                <a:tc>
                  <a:txBody>
                    <a:bodyPr/>
                    <a:lstStyle/>
                    <a:p>
                      <a:pPr algn="ctr" rtl="1"/>
                      <a:r>
                        <a:rPr lang="en-US" dirty="0" smtClean="0"/>
                        <a:t>0</a:t>
                      </a:r>
                      <a:endParaRPr lang="x-none" dirty="0"/>
                    </a:p>
                  </a:txBody>
                  <a:tcPr/>
                </a:tc>
              </a:tr>
              <a:tr h="370840">
                <a:tc>
                  <a:txBody>
                    <a:bodyPr/>
                    <a:lstStyle/>
                    <a:p>
                      <a:pPr algn="ctr" rtl="1"/>
                      <a:endParaRPr lang="x-none" dirty="0"/>
                    </a:p>
                  </a:txBody>
                  <a:tcPr/>
                </a:tc>
                <a:tc>
                  <a:txBody>
                    <a:bodyPr/>
                    <a:lstStyle/>
                    <a:p>
                      <a:pPr algn="ctr" rtl="1"/>
                      <a:endParaRPr lang="x-none" dirty="0"/>
                    </a:p>
                  </a:txBody>
                  <a:tcPr/>
                </a:tc>
                <a:tc>
                  <a:txBody>
                    <a:bodyPr/>
                    <a:lstStyle/>
                    <a:p>
                      <a:pPr algn="ctr" rtl="1"/>
                      <a:r>
                        <a:rPr lang="en-US" dirty="0" smtClean="0"/>
                        <a:t>360,000$</a:t>
                      </a:r>
                      <a:endParaRPr lang="x-none" dirty="0"/>
                    </a:p>
                  </a:txBody>
                  <a:tcPr/>
                </a:tc>
                <a:tc>
                  <a:txBody>
                    <a:bodyPr/>
                    <a:lstStyle/>
                    <a:p>
                      <a:pPr algn="ctr" rtl="1"/>
                      <a:r>
                        <a:rPr lang="en-US" dirty="0" smtClean="0"/>
                        <a:t>1</a:t>
                      </a:r>
                      <a:endParaRPr lang="x-none" dirty="0"/>
                    </a:p>
                  </a:txBody>
                  <a:tcPr/>
                </a:tc>
              </a:tr>
              <a:tr h="370840">
                <a:tc>
                  <a:txBody>
                    <a:bodyPr/>
                    <a:lstStyle/>
                    <a:p>
                      <a:pPr algn="ctr" rtl="1"/>
                      <a:endParaRPr lang="x-none"/>
                    </a:p>
                  </a:txBody>
                  <a:tcPr/>
                </a:tc>
                <a:tc>
                  <a:txBody>
                    <a:bodyPr/>
                    <a:lstStyle/>
                    <a:p>
                      <a:pPr algn="ctr" rtl="1"/>
                      <a:endParaRPr lang="x-none" dirty="0"/>
                    </a:p>
                  </a:txBody>
                  <a:tcPr/>
                </a:tc>
                <a:tc>
                  <a:txBody>
                    <a:bodyPr/>
                    <a:lstStyle/>
                    <a:p>
                      <a:pPr algn="ctr" rtl="1"/>
                      <a:r>
                        <a:rPr lang="en-US" dirty="0" smtClean="0"/>
                        <a:t>600,000</a:t>
                      </a:r>
                      <a:endParaRPr lang="x-none" dirty="0"/>
                    </a:p>
                  </a:txBody>
                  <a:tcPr/>
                </a:tc>
                <a:tc>
                  <a:txBody>
                    <a:bodyPr/>
                    <a:lstStyle/>
                    <a:p>
                      <a:pPr algn="ctr" rtl="1"/>
                      <a:r>
                        <a:rPr lang="en-US" dirty="0" smtClean="0"/>
                        <a:t>2</a:t>
                      </a:r>
                      <a:endParaRPr lang="x-none" dirty="0"/>
                    </a:p>
                  </a:txBody>
                  <a:tcPr/>
                </a:tc>
              </a:tr>
              <a:tr h="370840">
                <a:tc>
                  <a:txBody>
                    <a:bodyPr/>
                    <a:lstStyle/>
                    <a:p>
                      <a:pPr algn="ctr" rtl="1"/>
                      <a:endParaRPr lang="x-none"/>
                    </a:p>
                  </a:txBody>
                  <a:tcPr/>
                </a:tc>
                <a:tc>
                  <a:txBody>
                    <a:bodyPr/>
                    <a:lstStyle/>
                    <a:p>
                      <a:pPr algn="ctr" rtl="1"/>
                      <a:endParaRPr lang="x-none" dirty="0"/>
                    </a:p>
                  </a:txBody>
                  <a:tcPr/>
                </a:tc>
                <a:tc>
                  <a:txBody>
                    <a:bodyPr/>
                    <a:lstStyle/>
                    <a:p>
                      <a:pPr algn="ctr" rtl="1"/>
                      <a:r>
                        <a:rPr lang="en-US" dirty="0" smtClean="0"/>
                        <a:t>720,000</a:t>
                      </a:r>
                      <a:endParaRPr lang="x-none" dirty="0"/>
                    </a:p>
                  </a:txBody>
                  <a:tcPr/>
                </a:tc>
                <a:tc>
                  <a:txBody>
                    <a:bodyPr/>
                    <a:lstStyle/>
                    <a:p>
                      <a:pPr algn="ctr" rtl="1"/>
                      <a:r>
                        <a:rPr lang="en-US" dirty="0" smtClean="0"/>
                        <a:t>3</a:t>
                      </a:r>
                      <a:endParaRPr lang="x-none" dirty="0"/>
                    </a:p>
                  </a:txBody>
                  <a:tcPr/>
                </a:tc>
              </a:tr>
              <a:tr h="370840">
                <a:tc>
                  <a:txBody>
                    <a:bodyPr/>
                    <a:lstStyle/>
                    <a:p>
                      <a:pPr algn="ctr" rtl="1"/>
                      <a:endParaRPr lang="x-none"/>
                    </a:p>
                  </a:txBody>
                  <a:tcPr/>
                </a:tc>
                <a:tc>
                  <a:txBody>
                    <a:bodyPr/>
                    <a:lstStyle/>
                    <a:p>
                      <a:pPr algn="ctr" rtl="1"/>
                      <a:endParaRPr lang="x-none"/>
                    </a:p>
                  </a:txBody>
                  <a:tcPr/>
                </a:tc>
                <a:tc>
                  <a:txBody>
                    <a:bodyPr/>
                    <a:lstStyle/>
                    <a:p>
                      <a:pPr algn="ctr" rtl="1"/>
                      <a:r>
                        <a:rPr lang="en-US" dirty="0" smtClean="0"/>
                        <a:t>715,000</a:t>
                      </a:r>
                      <a:endParaRPr lang="x-none" dirty="0"/>
                    </a:p>
                  </a:txBody>
                  <a:tcPr/>
                </a:tc>
                <a:tc>
                  <a:txBody>
                    <a:bodyPr/>
                    <a:lstStyle/>
                    <a:p>
                      <a:pPr algn="ctr" rtl="1"/>
                      <a:r>
                        <a:rPr lang="en-US" dirty="0" smtClean="0"/>
                        <a:t>4</a:t>
                      </a:r>
                      <a:endParaRPr lang="x-none" dirty="0"/>
                    </a:p>
                  </a:txBody>
                  <a:tcPr/>
                </a:tc>
              </a:tr>
              <a:tr h="370840">
                <a:tc>
                  <a:txBody>
                    <a:bodyPr/>
                    <a:lstStyle/>
                    <a:p>
                      <a:pPr algn="ctr" rtl="1"/>
                      <a:endParaRPr lang="x-none"/>
                    </a:p>
                  </a:txBody>
                  <a:tcPr/>
                </a:tc>
                <a:tc>
                  <a:txBody>
                    <a:bodyPr/>
                    <a:lstStyle/>
                    <a:p>
                      <a:pPr algn="ctr" rtl="1"/>
                      <a:endParaRPr lang="x-none"/>
                    </a:p>
                  </a:txBody>
                  <a:tcPr/>
                </a:tc>
                <a:tc>
                  <a:txBody>
                    <a:bodyPr/>
                    <a:lstStyle/>
                    <a:p>
                      <a:pPr algn="ctr" rtl="1"/>
                      <a:r>
                        <a:rPr lang="en-US" dirty="0" smtClean="0"/>
                        <a:t>660,000</a:t>
                      </a:r>
                      <a:endParaRPr lang="x-none" dirty="0"/>
                    </a:p>
                  </a:txBody>
                  <a:tcPr/>
                </a:tc>
                <a:tc>
                  <a:txBody>
                    <a:bodyPr/>
                    <a:lstStyle/>
                    <a:p>
                      <a:pPr algn="ctr" rtl="1"/>
                      <a:r>
                        <a:rPr lang="en-US" dirty="0" smtClean="0"/>
                        <a:t>5</a:t>
                      </a:r>
                      <a:endParaRPr lang="x-none" dirty="0"/>
                    </a:p>
                  </a:txBody>
                  <a:tcPr/>
                </a:tc>
              </a:tr>
              <a:tr h="370840">
                <a:tc>
                  <a:txBody>
                    <a:bodyPr/>
                    <a:lstStyle/>
                    <a:p>
                      <a:pPr algn="ctr" rtl="1"/>
                      <a:endParaRPr lang="x-none"/>
                    </a:p>
                  </a:txBody>
                  <a:tcPr/>
                </a:tc>
                <a:tc>
                  <a:txBody>
                    <a:bodyPr/>
                    <a:lstStyle/>
                    <a:p>
                      <a:pPr algn="ctr" rtl="1"/>
                      <a:endParaRPr lang="x-none"/>
                    </a:p>
                  </a:txBody>
                  <a:tcPr/>
                </a:tc>
                <a:tc>
                  <a:txBody>
                    <a:bodyPr/>
                    <a:lstStyle/>
                    <a:p>
                      <a:pPr algn="ctr" rtl="1"/>
                      <a:r>
                        <a:rPr lang="en-US" dirty="0" smtClean="0"/>
                        <a:t>550,000</a:t>
                      </a:r>
                      <a:endParaRPr lang="x-none" dirty="0"/>
                    </a:p>
                  </a:txBody>
                  <a:tcPr/>
                </a:tc>
                <a:tc>
                  <a:txBody>
                    <a:bodyPr/>
                    <a:lstStyle/>
                    <a:p>
                      <a:pPr algn="ctr" rtl="1"/>
                      <a:r>
                        <a:rPr lang="en-US" dirty="0" smtClean="0"/>
                        <a:t>6</a:t>
                      </a:r>
                      <a:endParaRPr lang="x-none" dirty="0"/>
                    </a:p>
                  </a:txBody>
                  <a:tcPr/>
                </a:tc>
              </a:tr>
              <a:tr h="370840">
                <a:tc>
                  <a:txBody>
                    <a:bodyPr/>
                    <a:lstStyle/>
                    <a:p>
                      <a:pPr algn="ctr" rtl="1"/>
                      <a:endParaRPr lang="x-none"/>
                    </a:p>
                  </a:txBody>
                  <a:tcPr/>
                </a:tc>
                <a:tc>
                  <a:txBody>
                    <a:bodyPr/>
                    <a:lstStyle/>
                    <a:p>
                      <a:pPr algn="ctr" rtl="1"/>
                      <a:endParaRPr lang="x-none"/>
                    </a:p>
                  </a:txBody>
                  <a:tcPr/>
                </a:tc>
                <a:tc>
                  <a:txBody>
                    <a:bodyPr/>
                    <a:lstStyle/>
                    <a:p>
                      <a:pPr algn="ctr" rtl="1"/>
                      <a:r>
                        <a:rPr lang="en-US" dirty="0" smtClean="0"/>
                        <a:t>440,000</a:t>
                      </a:r>
                      <a:endParaRPr lang="x-none" dirty="0"/>
                    </a:p>
                  </a:txBody>
                  <a:tcPr/>
                </a:tc>
                <a:tc>
                  <a:txBody>
                    <a:bodyPr/>
                    <a:lstStyle/>
                    <a:p>
                      <a:pPr algn="ctr" rtl="1"/>
                      <a:r>
                        <a:rPr lang="en-US" dirty="0" smtClean="0"/>
                        <a:t>7</a:t>
                      </a:r>
                      <a:endParaRPr lang="x-none" dirty="0"/>
                    </a:p>
                  </a:txBody>
                  <a:tcPr/>
                </a:tc>
              </a:tr>
              <a:tr h="370840">
                <a:tc>
                  <a:txBody>
                    <a:bodyPr/>
                    <a:lstStyle/>
                    <a:p>
                      <a:pPr algn="ctr" rtl="1"/>
                      <a:endParaRPr lang="x-none"/>
                    </a:p>
                  </a:txBody>
                  <a:tcPr/>
                </a:tc>
                <a:tc>
                  <a:txBody>
                    <a:bodyPr/>
                    <a:lstStyle/>
                    <a:p>
                      <a:pPr algn="ctr" rtl="1"/>
                      <a:endParaRPr lang="x-none"/>
                    </a:p>
                  </a:txBody>
                  <a:tcPr/>
                </a:tc>
                <a:tc>
                  <a:txBody>
                    <a:bodyPr/>
                    <a:lstStyle/>
                    <a:p>
                      <a:pPr algn="ctr" rtl="1"/>
                      <a:r>
                        <a:rPr lang="en-US" dirty="0" smtClean="0"/>
                        <a:t>330,000</a:t>
                      </a:r>
                      <a:endParaRPr lang="x-none" dirty="0"/>
                    </a:p>
                  </a:txBody>
                  <a:tcPr/>
                </a:tc>
                <a:tc>
                  <a:txBody>
                    <a:bodyPr/>
                    <a:lstStyle/>
                    <a:p>
                      <a:pPr algn="ctr" rtl="1"/>
                      <a:r>
                        <a:rPr lang="en-US" dirty="0" smtClean="0"/>
                        <a:t>8</a:t>
                      </a:r>
                      <a:endParaRPr lang="x-none" dirty="0"/>
                    </a:p>
                  </a:txBody>
                  <a:tcPr/>
                </a:tc>
              </a:tr>
            </a:tbl>
          </a:graphicData>
        </a:graphic>
      </p:graphicFrame>
    </p:spTree>
    <p:extLst>
      <p:ext uri="{BB962C8B-B14F-4D97-AF65-F5344CB8AC3E}">
        <p14:creationId xmlns:p14="http://schemas.microsoft.com/office/powerpoint/2010/main" val="24563371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
          </p:nvPr>
        </p:nvGraphicFramePr>
        <p:xfrm>
          <a:off x="0" y="2057400"/>
          <a:ext cx="9144000" cy="3027679"/>
        </p:xfrm>
        <a:graphic>
          <a:graphicData uri="http://schemas.openxmlformats.org/drawingml/2006/table">
            <a:tbl>
              <a:tblPr rtl="1" firstRow="1" bandRow="1">
                <a:tableStyleId>{5C22544A-7EE6-4342-B048-85BDC9FD1C3A}</a:tableStyleId>
              </a:tblPr>
              <a:tblGrid>
                <a:gridCol w="914400"/>
                <a:gridCol w="914400"/>
                <a:gridCol w="914400"/>
                <a:gridCol w="914400"/>
                <a:gridCol w="914400"/>
                <a:gridCol w="914400"/>
                <a:gridCol w="914400"/>
                <a:gridCol w="914400"/>
                <a:gridCol w="943427"/>
                <a:gridCol w="885373"/>
              </a:tblGrid>
              <a:tr h="370840">
                <a:tc gridSpan="10">
                  <a:txBody>
                    <a:bodyPr/>
                    <a:lstStyle/>
                    <a:p>
                      <a:pPr algn="ctr" rtl="1"/>
                      <a:r>
                        <a:rPr lang="en-US" sz="1400" dirty="0" smtClean="0"/>
                        <a:t>year</a:t>
                      </a:r>
                      <a:endParaRPr lang="x-none" sz="1400" dirty="0"/>
                    </a:p>
                  </a:txBody>
                  <a:tcPr/>
                </a:tc>
                <a:tc hMerge="1">
                  <a:txBody>
                    <a:bodyPr/>
                    <a:lstStyle/>
                    <a:p>
                      <a:pPr algn="ctr" rtl="1"/>
                      <a:endParaRPr lang="x-none" sz="1400"/>
                    </a:p>
                  </a:txBody>
                  <a:tcPr/>
                </a:tc>
                <a:tc hMerge="1">
                  <a:txBody>
                    <a:bodyPr/>
                    <a:lstStyle/>
                    <a:p>
                      <a:pPr algn="ctr" rtl="1"/>
                      <a:endParaRPr lang="x-none" sz="1400"/>
                    </a:p>
                  </a:txBody>
                  <a:tcPr/>
                </a:tc>
                <a:tc hMerge="1">
                  <a:txBody>
                    <a:bodyPr/>
                    <a:lstStyle/>
                    <a:p>
                      <a:pPr algn="ctr" rtl="1"/>
                      <a:endParaRPr lang="x-none" sz="1400"/>
                    </a:p>
                  </a:txBody>
                  <a:tcPr/>
                </a:tc>
                <a:tc hMerge="1">
                  <a:txBody>
                    <a:bodyPr/>
                    <a:lstStyle/>
                    <a:p>
                      <a:pPr algn="ctr" rtl="1"/>
                      <a:endParaRPr lang="x-none" sz="1400"/>
                    </a:p>
                  </a:txBody>
                  <a:tcPr/>
                </a:tc>
                <a:tc hMerge="1">
                  <a:txBody>
                    <a:bodyPr/>
                    <a:lstStyle/>
                    <a:p>
                      <a:pPr algn="ctr" rtl="1"/>
                      <a:endParaRPr lang="x-none" sz="1400"/>
                    </a:p>
                  </a:txBody>
                  <a:tcPr/>
                </a:tc>
                <a:tc hMerge="1">
                  <a:txBody>
                    <a:bodyPr/>
                    <a:lstStyle/>
                    <a:p>
                      <a:pPr algn="ctr" rtl="1"/>
                      <a:endParaRPr lang="x-none" sz="1400"/>
                    </a:p>
                  </a:txBody>
                  <a:tcPr/>
                </a:tc>
                <a:tc hMerge="1">
                  <a:txBody>
                    <a:bodyPr/>
                    <a:lstStyle/>
                    <a:p>
                      <a:pPr algn="ctr" rtl="1"/>
                      <a:endParaRPr lang="x-none" sz="1400"/>
                    </a:p>
                  </a:txBody>
                  <a:tcPr/>
                </a:tc>
                <a:tc hMerge="1">
                  <a:txBody>
                    <a:bodyPr/>
                    <a:lstStyle/>
                    <a:p>
                      <a:pPr algn="ctr" rtl="1"/>
                      <a:endParaRPr lang="x-none" sz="1400" dirty="0"/>
                    </a:p>
                  </a:txBody>
                  <a:tcPr/>
                </a:tc>
                <a:tc hMerge="1">
                  <a:txBody>
                    <a:bodyPr/>
                    <a:lstStyle/>
                    <a:p>
                      <a:pPr algn="ctr" rtl="1"/>
                      <a:endParaRPr lang="x-none" sz="1400" dirty="0"/>
                    </a:p>
                  </a:txBody>
                  <a:tcPr/>
                </a:tc>
              </a:tr>
              <a:tr h="370840">
                <a:tc>
                  <a:txBody>
                    <a:bodyPr/>
                    <a:lstStyle/>
                    <a:p>
                      <a:pPr algn="ctr" rtl="1"/>
                      <a:r>
                        <a:rPr lang="en-US" sz="1400" b="1" dirty="0" smtClean="0"/>
                        <a:t>8</a:t>
                      </a:r>
                      <a:endParaRPr lang="x-none" sz="1400" b="1" dirty="0"/>
                    </a:p>
                  </a:txBody>
                  <a:tcPr/>
                </a:tc>
                <a:tc>
                  <a:txBody>
                    <a:bodyPr/>
                    <a:lstStyle/>
                    <a:p>
                      <a:pPr algn="ctr" rtl="1"/>
                      <a:r>
                        <a:rPr lang="en-US" sz="1400" b="1" dirty="0" smtClean="0"/>
                        <a:t>7</a:t>
                      </a:r>
                      <a:endParaRPr lang="x-none" sz="1400" b="1" dirty="0"/>
                    </a:p>
                  </a:txBody>
                  <a:tcPr/>
                </a:tc>
                <a:tc>
                  <a:txBody>
                    <a:bodyPr/>
                    <a:lstStyle/>
                    <a:p>
                      <a:pPr algn="ctr" rtl="1"/>
                      <a:r>
                        <a:rPr lang="en-US" sz="1400" b="1" dirty="0" smtClean="0"/>
                        <a:t>6</a:t>
                      </a:r>
                      <a:endParaRPr lang="x-none" sz="1400" b="1" dirty="0"/>
                    </a:p>
                  </a:txBody>
                  <a:tcPr/>
                </a:tc>
                <a:tc>
                  <a:txBody>
                    <a:bodyPr/>
                    <a:lstStyle/>
                    <a:p>
                      <a:pPr algn="ctr" rtl="1"/>
                      <a:r>
                        <a:rPr lang="en-US" sz="1400" b="1" dirty="0" smtClean="0"/>
                        <a:t>5</a:t>
                      </a:r>
                      <a:endParaRPr lang="x-none" sz="1400" b="1" dirty="0"/>
                    </a:p>
                  </a:txBody>
                  <a:tcPr/>
                </a:tc>
                <a:tc>
                  <a:txBody>
                    <a:bodyPr/>
                    <a:lstStyle/>
                    <a:p>
                      <a:pPr algn="ctr" rtl="1"/>
                      <a:r>
                        <a:rPr lang="en-US" sz="1400" b="1" dirty="0" smtClean="0"/>
                        <a:t>4</a:t>
                      </a:r>
                      <a:endParaRPr lang="x-none" sz="1400" b="1" dirty="0"/>
                    </a:p>
                  </a:txBody>
                  <a:tcPr/>
                </a:tc>
                <a:tc>
                  <a:txBody>
                    <a:bodyPr/>
                    <a:lstStyle/>
                    <a:p>
                      <a:pPr algn="ctr" rtl="1"/>
                      <a:r>
                        <a:rPr lang="en-US" sz="1400" b="1" dirty="0" smtClean="0"/>
                        <a:t>3</a:t>
                      </a:r>
                      <a:endParaRPr lang="x-none" sz="1400" b="1" dirty="0"/>
                    </a:p>
                  </a:txBody>
                  <a:tcPr/>
                </a:tc>
                <a:tc>
                  <a:txBody>
                    <a:bodyPr/>
                    <a:lstStyle/>
                    <a:p>
                      <a:pPr algn="ctr" rtl="1"/>
                      <a:r>
                        <a:rPr lang="en-US" sz="1400" b="1" dirty="0" smtClean="0"/>
                        <a:t>2</a:t>
                      </a:r>
                      <a:endParaRPr lang="x-none" sz="1400" b="1" dirty="0"/>
                    </a:p>
                  </a:txBody>
                  <a:tcPr/>
                </a:tc>
                <a:tc>
                  <a:txBody>
                    <a:bodyPr/>
                    <a:lstStyle/>
                    <a:p>
                      <a:pPr algn="ctr" rtl="1"/>
                      <a:r>
                        <a:rPr lang="en-US" sz="1400" b="1" dirty="0" smtClean="0"/>
                        <a:t>1</a:t>
                      </a:r>
                      <a:endParaRPr lang="x-none" sz="1400" b="1" dirty="0"/>
                    </a:p>
                  </a:txBody>
                  <a:tcPr/>
                </a:tc>
                <a:tc>
                  <a:txBody>
                    <a:bodyPr/>
                    <a:lstStyle/>
                    <a:p>
                      <a:pPr algn="ctr" rtl="1"/>
                      <a:r>
                        <a:rPr lang="en-US" sz="1600" dirty="0" smtClean="0"/>
                        <a:t>0</a:t>
                      </a:r>
                      <a:endParaRPr lang="x-none" sz="1600" dirty="0"/>
                    </a:p>
                  </a:txBody>
                  <a:tcPr/>
                </a:tc>
                <a:tc>
                  <a:txBody>
                    <a:bodyPr/>
                    <a:lstStyle/>
                    <a:p>
                      <a:pPr algn="ctr" rtl="1"/>
                      <a:endParaRPr lang="x-none" sz="1400" b="1" dirty="0"/>
                    </a:p>
                  </a:txBody>
                  <a:tcPr/>
                </a:tc>
              </a:tr>
              <a:tr h="370840">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r>
                        <a:rPr lang="en-US" sz="1400" dirty="0" smtClean="0"/>
                        <a:t>-20,000</a:t>
                      </a:r>
                      <a:endParaRPr lang="x-none" sz="1400" dirty="0"/>
                    </a:p>
                  </a:txBody>
                  <a:tcPr/>
                </a:tc>
                <a:tc>
                  <a:txBody>
                    <a:bodyPr/>
                    <a:lstStyle/>
                    <a:p>
                      <a:pPr algn="ctr" rtl="1"/>
                      <a:r>
                        <a:rPr lang="en-US" sz="1400" dirty="0" smtClean="0"/>
                        <a:t>Initial</a:t>
                      </a:r>
                      <a:r>
                        <a:rPr lang="en-US" sz="1400" baseline="0" dirty="0" smtClean="0"/>
                        <a:t> NWC</a:t>
                      </a:r>
                      <a:endParaRPr lang="x-none" sz="1400" dirty="0"/>
                    </a:p>
                  </a:txBody>
                  <a:tcPr/>
                </a:tc>
              </a:tr>
              <a:tr h="370840">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r>
                        <a:rPr lang="en-US" sz="1400" dirty="0" smtClean="0"/>
                        <a:t>Change in NWC</a:t>
                      </a:r>
                      <a:endParaRPr lang="x-none" sz="1400" dirty="0"/>
                    </a:p>
                  </a:txBody>
                  <a:tcPr/>
                </a:tc>
              </a:tr>
              <a:tr h="370840">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r>
                        <a:rPr lang="en-US" sz="1400" dirty="0" smtClean="0"/>
                        <a:t>NWC recovery</a:t>
                      </a:r>
                      <a:endParaRPr lang="x-none" sz="1400" dirty="0"/>
                    </a:p>
                  </a:txBody>
                  <a:tcPr/>
                </a:tc>
              </a:tr>
              <a:tr h="370840">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r>
                        <a:rPr lang="en-US" sz="1400" dirty="0" smtClean="0"/>
                        <a:t>Total change in NWC</a:t>
                      </a:r>
                      <a:endParaRPr lang="x-none" sz="1400" dirty="0"/>
                    </a:p>
                  </a:txBody>
                  <a:tcPr/>
                </a:tc>
              </a:tr>
            </a:tbl>
          </a:graphicData>
        </a:graphic>
      </p:graphicFrame>
      <p:sp>
        <p:nvSpPr>
          <p:cNvPr id="4" name="Title 1"/>
          <p:cNvSpPr>
            <a:spLocks noGrp="1"/>
          </p:cNvSpPr>
          <p:nvPr>
            <p:ph type="title"/>
          </p:nvPr>
        </p:nvSpPr>
        <p:spPr>
          <a:xfrm>
            <a:off x="304800" y="3048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spTree>
    <p:extLst>
      <p:ext uri="{BB962C8B-B14F-4D97-AF65-F5344CB8AC3E}">
        <p14:creationId xmlns:p14="http://schemas.microsoft.com/office/powerpoint/2010/main" val="179651720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
          </p:nvPr>
        </p:nvGraphicFramePr>
        <p:xfrm>
          <a:off x="228600" y="2819400"/>
          <a:ext cx="8504240" cy="2148839"/>
        </p:xfrm>
        <a:graphic>
          <a:graphicData uri="http://schemas.openxmlformats.org/drawingml/2006/table">
            <a:tbl>
              <a:tblPr rtl="1" firstRow="1" bandRow="1">
                <a:tableStyleId>{5C22544A-7EE6-4342-B048-85BDC9FD1C3A}</a:tableStyleId>
              </a:tblPr>
              <a:tblGrid>
                <a:gridCol w="850424"/>
                <a:gridCol w="850424"/>
                <a:gridCol w="850424"/>
                <a:gridCol w="850424"/>
                <a:gridCol w="850424"/>
                <a:gridCol w="850424"/>
                <a:gridCol w="850424"/>
                <a:gridCol w="639467"/>
                <a:gridCol w="914400"/>
                <a:gridCol w="997405"/>
              </a:tblGrid>
              <a:tr h="370840">
                <a:tc gridSpan="10">
                  <a:txBody>
                    <a:bodyPr/>
                    <a:lstStyle/>
                    <a:p>
                      <a:pPr algn="ctr" rtl="1"/>
                      <a:r>
                        <a:rPr lang="en-US" dirty="0" smtClean="0"/>
                        <a:t>year</a:t>
                      </a:r>
                      <a:endParaRPr lang="x-none" dirty="0"/>
                    </a:p>
                  </a:txBody>
                  <a:tcPr/>
                </a:tc>
                <a:tc hMerge="1">
                  <a:txBody>
                    <a:bodyPr/>
                    <a:lstStyle/>
                    <a:p>
                      <a:pPr rtl="1"/>
                      <a:endParaRPr lang="x-none"/>
                    </a:p>
                  </a:txBody>
                  <a:tcPr/>
                </a:tc>
                <a:tc hMerge="1">
                  <a:txBody>
                    <a:bodyPr/>
                    <a:lstStyle/>
                    <a:p>
                      <a:pPr rtl="1"/>
                      <a:endParaRPr lang="x-none"/>
                    </a:p>
                  </a:txBody>
                  <a:tcPr/>
                </a:tc>
                <a:tc hMerge="1">
                  <a:txBody>
                    <a:bodyPr/>
                    <a:lstStyle/>
                    <a:p>
                      <a:pPr rtl="1"/>
                      <a:endParaRPr lang="x-none"/>
                    </a:p>
                  </a:txBody>
                  <a:tcPr/>
                </a:tc>
                <a:tc hMerge="1">
                  <a:txBody>
                    <a:bodyPr/>
                    <a:lstStyle/>
                    <a:p>
                      <a:pPr rtl="1"/>
                      <a:endParaRPr lang="x-none"/>
                    </a:p>
                  </a:txBody>
                  <a:tcPr/>
                </a:tc>
                <a:tc hMerge="1">
                  <a:txBody>
                    <a:bodyPr/>
                    <a:lstStyle/>
                    <a:p>
                      <a:pPr rtl="1"/>
                      <a:endParaRPr lang="x-none"/>
                    </a:p>
                  </a:txBody>
                  <a:tcPr/>
                </a:tc>
                <a:tc hMerge="1">
                  <a:txBody>
                    <a:bodyPr/>
                    <a:lstStyle/>
                    <a:p>
                      <a:pPr rtl="1"/>
                      <a:endParaRPr lang="x-none"/>
                    </a:p>
                  </a:txBody>
                  <a:tcPr/>
                </a:tc>
                <a:tc hMerge="1">
                  <a:txBody>
                    <a:bodyPr/>
                    <a:lstStyle/>
                    <a:p>
                      <a:pPr rtl="1"/>
                      <a:endParaRPr lang="x-none" dirty="0"/>
                    </a:p>
                  </a:txBody>
                  <a:tcPr/>
                </a:tc>
                <a:tc hMerge="1">
                  <a:txBody>
                    <a:bodyPr/>
                    <a:lstStyle/>
                    <a:p>
                      <a:pPr algn="ctr" rtl="1"/>
                      <a:endParaRPr lang="x-none" dirty="0"/>
                    </a:p>
                  </a:txBody>
                  <a:tcPr/>
                </a:tc>
                <a:tc hMerge="1">
                  <a:txBody>
                    <a:bodyPr/>
                    <a:lstStyle/>
                    <a:p>
                      <a:pPr algn="ctr" rtl="1"/>
                      <a:endParaRPr lang="x-none" dirty="0"/>
                    </a:p>
                  </a:txBody>
                  <a:tcPr/>
                </a:tc>
              </a:tr>
              <a:tr h="370840">
                <a:tc>
                  <a:txBody>
                    <a:bodyPr/>
                    <a:lstStyle/>
                    <a:p>
                      <a:pPr algn="ctr" rtl="1"/>
                      <a:r>
                        <a:rPr lang="en-US" sz="1400" b="1" dirty="0" smtClean="0"/>
                        <a:t>8</a:t>
                      </a:r>
                      <a:endParaRPr lang="x-none" sz="1400" b="1" dirty="0"/>
                    </a:p>
                  </a:txBody>
                  <a:tcPr/>
                </a:tc>
                <a:tc>
                  <a:txBody>
                    <a:bodyPr/>
                    <a:lstStyle/>
                    <a:p>
                      <a:pPr algn="ctr" rtl="1"/>
                      <a:r>
                        <a:rPr lang="en-US" sz="1400" b="1" dirty="0" smtClean="0"/>
                        <a:t>7</a:t>
                      </a:r>
                      <a:endParaRPr lang="x-none" sz="1400" b="1" dirty="0"/>
                    </a:p>
                  </a:txBody>
                  <a:tcPr/>
                </a:tc>
                <a:tc>
                  <a:txBody>
                    <a:bodyPr/>
                    <a:lstStyle/>
                    <a:p>
                      <a:pPr algn="ctr" rtl="1"/>
                      <a:r>
                        <a:rPr lang="en-US" sz="1400" b="1" dirty="0" smtClean="0"/>
                        <a:t>6</a:t>
                      </a:r>
                      <a:endParaRPr lang="x-none" sz="1400" b="1" dirty="0"/>
                    </a:p>
                  </a:txBody>
                  <a:tcPr/>
                </a:tc>
                <a:tc>
                  <a:txBody>
                    <a:bodyPr/>
                    <a:lstStyle/>
                    <a:p>
                      <a:pPr algn="ctr" rtl="1"/>
                      <a:r>
                        <a:rPr lang="en-US" sz="1400" b="1" dirty="0" smtClean="0"/>
                        <a:t>5</a:t>
                      </a:r>
                      <a:endParaRPr lang="x-none" sz="1400" b="1" dirty="0"/>
                    </a:p>
                  </a:txBody>
                  <a:tcPr/>
                </a:tc>
                <a:tc>
                  <a:txBody>
                    <a:bodyPr/>
                    <a:lstStyle/>
                    <a:p>
                      <a:pPr algn="ctr" rtl="1"/>
                      <a:r>
                        <a:rPr lang="en-US" sz="1400" b="1" dirty="0" smtClean="0"/>
                        <a:t>4</a:t>
                      </a:r>
                      <a:endParaRPr lang="x-none" sz="1400" b="1" dirty="0"/>
                    </a:p>
                  </a:txBody>
                  <a:tcPr/>
                </a:tc>
                <a:tc>
                  <a:txBody>
                    <a:bodyPr/>
                    <a:lstStyle/>
                    <a:p>
                      <a:pPr algn="ctr" rtl="1"/>
                      <a:r>
                        <a:rPr lang="en-US" sz="1400" b="1" dirty="0" smtClean="0"/>
                        <a:t>3</a:t>
                      </a:r>
                      <a:endParaRPr lang="x-none" sz="1400" b="1" dirty="0"/>
                    </a:p>
                  </a:txBody>
                  <a:tcPr/>
                </a:tc>
                <a:tc>
                  <a:txBody>
                    <a:bodyPr/>
                    <a:lstStyle/>
                    <a:p>
                      <a:pPr algn="ctr" rtl="1"/>
                      <a:r>
                        <a:rPr lang="en-US" sz="1400" b="1" dirty="0" smtClean="0"/>
                        <a:t>2</a:t>
                      </a:r>
                      <a:endParaRPr lang="x-none" sz="1400" b="1" dirty="0"/>
                    </a:p>
                  </a:txBody>
                  <a:tcPr/>
                </a:tc>
                <a:tc>
                  <a:txBody>
                    <a:bodyPr/>
                    <a:lstStyle/>
                    <a:p>
                      <a:pPr algn="ctr" rtl="1"/>
                      <a:r>
                        <a:rPr lang="en-US" sz="1400" b="1" dirty="0" smtClean="0"/>
                        <a:t>1</a:t>
                      </a:r>
                      <a:endParaRPr lang="x-none" sz="1400" b="1" dirty="0"/>
                    </a:p>
                  </a:txBody>
                  <a:tcPr/>
                </a:tc>
                <a:tc>
                  <a:txBody>
                    <a:bodyPr/>
                    <a:lstStyle/>
                    <a:p>
                      <a:pPr algn="ctr" rtl="1"/>
                      <a:r>
                        <a:rPr lang="en-US" sz="1400" b="1" dirty="0" smtClean="0"/>
                        <a:t>0</a:t>
                      </a:r>
                      <a:endParaRPr lang="x-none" sz="1400" b="1" dirty="0"/>
                    </a:p>
                  </a:txBody>
                  <a:tcPr/>
                </a:tc>
                <a:tc>
                  <a:txBody>
                    <a:bodyPr/>
                    <a:lstStyle/>
                    <a:p>
                      <a:pPr algn="ctr" rtl="1"/>
                      <a:endParaRPr lang="x-none" sz="1400" b="1" dirty="0"/>
                    </a:p>
                  </a:txBody>
                  <a:tcPr/>
                </a:tc>
              </a:tr>
              <a:tr h="370840">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r>
                        <a:rPr lang="en-US" sz="1400" dirty="0" smtClean="0"/>
                        <a:t>-800,000</a:t>
                      </a:r>
                      <a:endParaRPr lang="x-none" sz="1400" dirty="0"/>
                    </a:p>
                  </a:txBody>
                  <a:tcPr/>
                </a:tc>
                <a:tc>
                  <a:txBody>
                    <a:bodyPr/>
                    <a:lstStyle/>
                    <a:p>
                      <a:pPr algn="ctr" rtl="1"/>
                      <a:r>
                        <a:rPr lang="en-US" sz="1400" dirty="0" smtClean="0"/>
                        <a:t>Initial</a:t>
                      </a:r>
                      <a:r>
                        <a:rPr lang="en-US" sz="1400" baseline="0" dirty="0" smtClean="0"/>
                        <a:t> cost</a:t>
                      </a:r>
                      <a:endParaRPr lang="x-none" sz="1400" dirty="0"/>
                    </a:p>
                  </a:txBody>
                  <a:tcPr/>
                </a:tc>
              </a:tr>
              <a:tr h="370840">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r>
                        <a:rPr lang="en-US" sz="1400" dirty="0" smtClean="0"/>
                        <a:t>After-tax salvage</a:t>
                      </a:r>
                      <a:endParaRPr lang="x-none" sz="1400" dirty="0"/>
                    </a:p>
                  </a:txBody>
                  <a:tcPr/>
                </a:tc>
              </a:tr>
              <a:tr h="370840">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dirty="0"/>
                    </a:p>
                  </a:txBody>
                  <a:tcPr/>
                </a:tc>
                <a:tc>
                  <a:txBody>
                    <a:bodyPr/>
                    <a:lstStyle/>
                    <a:p>
                      <a:pPr algn="ctr" rtl="1"/>
                      <a:endParaRPr lang="x-none" dirty="0"/>
                    </a:p>
                  </a:txBody>
                  <a:tcPr/>
                </a:tc>
                <a:tc>
                  <a:txBody>
                    <a:bodyPr/>
                    <a:lstStyle/>
                    <a:p>
                      <a:pPr algn="ctr" rtl="1"/>
                      <a:r>
                        <a:rPr lang="en-US" sz="1400" dirty="0" smtClean="0"/>
                        <a:t>Capital</a:t>
                      </a:r>
                      <a:r>
                        <a:rPr lang="en-US" sz="1400" baseline="0" dirty="0" smtClean="0"/>
                        <a:t> spending</a:t>
                      </a:r>
                      <a:endParaRPr lang="x-none" sz="1400" dirty="0"/>
                    </a:p>
                  </a:txBody>
                  <a:tcPr/>
                </a:tc>
              </a:tr>
            </a:tbl>
          </a:graphicData>
        </a:graphic>
      </p:graphicFrame>
      <p:sp>
        <p:nvSpPr>
          <p:cNvPr id="4" name="Title 1"/>
          <p:cNvSpPr>
            <a:spLocks noGrp="1"/>
          </p:cNvSpPr>
          <p:nvPr>
            <p:ph type="title"/>
          </p:nvPr>
        </p:nvSpPr>
        <p:spPr>
          <a:xfrm>
            <a:off x="304800" y="3810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sp>
        <p:nvSpPr>
          <p:cNvPr id="6" name="TextBox 5"/>
          <p:cNvSpPr txBox="1"/>
          <p:nvPr/>
        </p:nvSpPr>
        <p:spPr>
          <a:xfrm>
            <a:off x="381000" y="1600200"/>
            <a:ext cx="8305800" cy="830997"/>
          </a:xfrm>
          <a:prstGeom prst="rect">
            <a:avLst/>
          </a:prstGeom>
          <a:noFill/>
        </p:spPr>
        <p:txBody>
          <a:bodyPr wrap="square" rtlCol="1">
            <a:spAutoFit/>
          </a:bodyPr>
          <a:lstStyle/>
          <a:p>
            <a:pPr algn="l"/>
            <a:r>
              <a:rPr lang="en-US" sz="2400" dirty="0" smtClean="0"/>
              <a:t>Calculation of salvage = 0.2 * initial cost</a:t>
            </a:r>
          </a:p>
          <a:p>
            <a:pPr algn="l"/>
            <a:r>
              <a:rPr lang="en-US" sz="2400" dirty="0" smtClean="0"/>
              <a:t>After-tax salvage = salvage – T  (salvage – BV)</a:t>
            </a:r>
            <a:endParaRPr lang="x-none" sz="2400" dirty="0"/>
          </a:p>
        </p:txBody>
      </p:sp>
    </p:spTree>
    <p:extLst>
      <p:ext uri="{BB962C8B-B14F-4D97-AF65-F5344CB8AC3E}">
        <p14:creationId xmlns:p14="http://schemas.microsoft.com/office/powerpoint/2010/main" val="8385245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dirty="0" smtClean="0"/>
              <a:t>If you have the following information:</a:t>
            </a:r>
          </a:p>
          <a:p>
            <a:pPr algn="l" rtl="0">
              <a:lnSpc>
                <a:spcPct val="150000"/>
              </a:lnSpc>
            </a:pPr>
            <a:r>
              <a:rPr lang="en-US" sz="2400" dirty="0" smtClean="0"/>
              <a:t>Sales = 1,500$</a:t>
            </a:r>
          </a:p>
          <a:p>
            <a:pPr algn="l" rtl="0">
              <a:lnSpc>
                <a:spcPct val="150000"/>
              </a:lnSpc>
            </a:pPr>
            <a:r>
              <a:rPr lang="en-US" sz="2400" dirty="0" smtClean="0"/>
              <a:t>Costs = 700$</a:t>
            </a:r>
          </a:p>
          <a:p>
            <a:pPr algn="l" rtl="0">
              <a:lnSpc>
                <a:spcPct val="150000"/>
              </a:lnSpc>
            </a:pPr>
            <a:r>
              <a:rPr lang="en-US" sz="2400" dirty="0" smtClean="0"/>
              <a:t>Depreciation = 600$</a:t>
            </a:r>
          </a:p>
          <a:p>
            <a:pPr algn="l" rtl="0">
              <a:lnSpc>
                <a:spcPct val="150000"/>
              </a:lnSpc>
            </a:pPr>
            <a:r>
              <a:rPr lang="en-US" sz="2400" dirty="0" smtClean="0"/>
              <a:t>Tax rate = 34%</a:t>
            </a:r>
          </a:p>
          <a:p>
            <a:pPr algn="l" rtl="0">
              <a:lnSpc>
                <a:spcPct val="150000"/>
              </a:lnSpc>
            </a:pPr>
            <a:r>
              <a:rPr lang="en-US" sz="2400" dirty="0" smtClean="0"/>
              <a:t>No interest</a:t>
            </a:r>
          </a:p>
          <a:p>
            <a:pPr algn="l" rtl="0">
              <a:lnSpc>
                <a:spcPct val="150000"/>
              </a:lnSpc>
            </a:pPr>
            <a:r>
              <a:rPr lang="en-US" sz="2400" dirty="0" smtClean="0"/>
              <a:t>Calculate the OCF</a:t>
            </a:r>
            <a:endParaRPr lang="x-none" sz="2400" dirty="0"/>
          </a:p>
        </p:txBody>
      </p:sp>
      <p:sp>
        <p:nvSpPr>
          <p:cNvPr id="4" name="Rectangle 2"/>
          <p:cNvSpPr>
            <a:spLocks noGrp="1" noChangeArrowheads="1"/>
          </p:cNvSpPr>
          <p:nvPr>
            <p:ph type="title"/>
          </p:nvPr>
        </p:nvSpPr>
        <p:spPr/>
        <p:txBody>
          <a:bodyPr>
            <a:normAutofit/>
          </a:bodyPr>
          <a:lstStyle/>
          <a:p>
            <a:pPr eaLnBrk="1" hangingPunct="1"/>
            <a:r>
              <a:rPr lang="en-US" sz="3000" dirty="0" smtClean="0"/>
              <a:t>Other Methods for Computing OCF</a:t>
            </a:r>
          </a:p>
        </p:txBody>
      </p:sp>
    </p:spTree>
    <p:extLst>
      <p:ext uri="{BB962C8B-B14F-4D97-AF65-F5344CB8AC3E}">
        <p14:creationId xmlns:p14="http://schemas.microsoft.com/office/powerpoint/2010/main" val="30943575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Relevant Cash Flows</a:t>
            </a:r>
            <a:endParaRPr lang="en-US" dirty="0">
              <a:latin typeface="Times"/>
              <a:cs typeface="Times"/>
            </a:endParaRPr>
          </a:p>
        </p:txBody>
      </p:sp>
      <p:sp>
        <p:nvSpPr>
          <p:cNvPr id="3" name="Content Placeholder 2"/>
          <p:cNvSpPr>
            <a:spLocks noGrp="1"/>
          </p:cNvSpPr>
          <p:nvPr>
            <p:ph idx="1"/>
          </p:nvPr>
        </p:nvSpPr>
        <p:spPr/>
        <p:txBody>
          <a:bodyPr>
            <a:normAutofit fontScale="77500" lnSpcReduction="20000"/>
          </a:bodyPr>
          <a:lstStyle/>
          <a:p>
            <a:pPr>
              <a:lnSpc>
                <a:spcPct val="150000"/>
              </a:lnSpc>
            </a:pPr>
            <a:r>
              <a:rPr lang="en-US" dirty="0" smtClean="0">
                <a:latin typeface="Times"/>
                <a:cs typeface="Times"/>
              </a:rPr>
              <a:t>A change in the firm’s overall future cash flow that comes about as a direct consequence of the decision to take that project.</a:t>
            </a:r>
          </a:p>
          <a:p>
            <a:pPr>
              <a:lnSpc>
                <a:spcPct val="150000"/>
              </a:lnSpc>
            </a:pPr>
            <a:r>
              <a:rPr lang="en-US" dirty="0" smtClean="0">
                <a:latin typeface="Times"/>
                <a:cs typeface="Times"/>
              </a:rPr>
              <a:t>These cash flows are called </a:t>
            </a:r>
            <a:r>
              <a:rPr lang="en-US" i="1" dirty="0" smtClean="0">
                <a:latin typeface="Times"/>
                <a:cs typeface="Times"/>
              </a:rPr>
              <a:t>incremental cash flows</a:t>
            </a:r>
            <a:endParaRPr lang="en-US" dirty="0" smtClean="0">
              <a:latin typeface="Times"/>
              <a:cs typeface="Times"/>
            </a:endParaRPr>
          </a:p>
          <a:p>
            <a:pPr>
              <a:lnSpc>
                <a:spcPct val="150000"/>
              </a:lnSpc>
            </a:pPr>
            <a:r>
              <a:rPr lang="en-US" b="1" u="sng" dirty="0" smtClean="0">
                <a:latin typeface="Times"/>
                <a:cs typeface="Times"/>
              </a:rPr>
              <a:t>Incremental cash flows: </a:t>
            </a:r>
            <a:r>
              <a:rPr lang="en-US" dirty="0" smtClean="0">
                <a:latin typeface="Times"/>
                <a:cs typeface="Times"/>
              </a:rPr>
              <a:t>the difference between a firm’s future cash flows with a project and those without the project</a:t>
            </a:r>
          </a:p>
          <a:p>
            <a:pPr>
              <a:lnSpc>
                <a:spcPct val="150000"/>
              </a:lnSpc>
            </a:pPr>
            <a:r>
              <a:rPr lang="en-US" dirty="0" smtClean="0">
                <a:latin typeface="Times"/>
                <a:cs typeface="Times"/>
              </a:rPr>
              <a:t>Irrelevant cash flows</a:t>
            </a:r>
            <a:endParaRPr lang="x-none" dirty="0" smtClean="0">
              <a:latin typeface="Times"/>
              <a:cs typeface="Times"/>
            </a:endParaRPr>
          </a:p>
          <a:p>
            <a:endParaRPr lang="en-US" dirty="0">
              <a:latin typeface="Times"/>
              <a:cs typeface="Times"/>
            </a:endParaRPr>
          </a:p>
        </p:txBody>
      </p:sp>
    </p:spTree>
    <p:extLst>
      <p:ext uri="{BB962C8B-B14F-4D97-AF65-F5344CB8AC3E}">
        <p14:creationId xmlns:p14="http://schemas.microsoft.com/office/powerpoint/2010/main" val="13425116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lnSpcReduction="10000"/>
          </a:bodyPr>
          <a:lstStyle/>
          <a:p>
            <a:pPr algn="l" rtl="0">
              <a:lnSpc>
                <a:spcPct val="150000"/>
              </a:lnSpc>
            </a:pPr>
            <a:r>
              <a:rPr lang="en-US" sz="2400" dirty="0" smtClean="0"/>
              <a:t>Bottom-Up Approach</a:t>
            </a:r>
          </a:p>
          <a:p>
            <a:pPr lvl="1" algn="l" rtl="0">
              <a:lnSpc>
                <a:spcPct val="150000"/>
              </a:lnSpc>
            </a:pPr>
            <a:r>
              <a:rPr lang="en-US" dirty="0" smtClean="0"/>
              <a:t>Works only when there is no interest expense</a:t>
            </a:r>
          </a:p>
          <a:p>
            <a:pPr lvl="1" algn="l" rtl="0">
              <a:lnSpc>
                <a:spcPct val="150000"/>
              </a:lnSpc>
            </a:pPr>
            <a:r>
              <a:rPr lang="en-US" dirty="0" smtClean="0"/>
              <a:t>OCF = NI + depreciation</a:t>
            </a:r>
          </a:p>
          <a:p>
            <a:pPr algn="l" rtl="0"/>
            <a:r>
              <a:rPr lang="en-US" sz="2400" dirty="0" smtClean="0"/>
              <a:t>Top-Down Approach</a:t>
            </a:r>
          </a:p>
          <a:p>
            <a:pPr lvl="1" algn="l" rtl="0">
              <a:lnSpc>
                <a:spcPct val="150000"/>
              </a:lnSpc>
            </a:pPr>
            <a:r>
              <a:rPr lang="en-US" sz="2000" dirty="0" smtClean="0"/>
              <a:t>OCF = Sales – Costs – Taxes</a:t>
            </a:r>
          </a:p>
          <a:p>
            <a:pPr lvl="1" algn="l" rtl="0">
              <a:lnSpc>
                <a:spcPct val="150000"/>
              </a:lnSpc>
            </a:pPr>
            <a:r>
              <a:rPr lang="en-US" sz="2000" dirty="0" smtClean="0"/>
              <a:t>Don’t subtract non-cash deductions</a:t>
            </a:r>
          </a:p>
          <a:p>
            <a:pPr algn="l" rtl="0">
              <a:lnSpc>
                <a:spcPct val="150000"/>
              </a:lnSpc>
            </a:pPr>
            <a:r>
              <a:rPr lang="en-US" sz="2400" dirty="0" smtClean="0"/>
              <a:t>Tax Shield Approach</a:t>
            </a:r>
          </a:p>
          <a:p>
            <a:pPr lvl="1" algn="l" rtl="0">
              <a:lnSpc>
                <a:spcPct val="150000"/>
              </a:lnSpc>
            </a:pPr>
            <a:r>
              <a:rPr lang="en-US" sz="2000" dirty="0" smtClean="0"/>
              <a:t>OCF = (Sales – Costs)(1 – T) + Depreciation*T</a:t>
            </a:r>
          </a:p>
          <a:p>
            <a:pPr lvl="1" algn="l" rtl="0">
              <a:lnSpc>
                <a:spcPct val="150000"/>
              </a:lnSpc>
              <a:buNone/>
            </a:pPr>
            <a:endParaRPr lang="en-US" sz="2000" dirty="0" smtClean="0"/>
          </a:p>
          <a:p>
            <a:pPr algn="l" rtl="0">
              <a:lnSpc>
                <a:spcPct val="150000"/>
              </a:lnSpc>
            </a:pPr>
            <a:endParaRPr lang="x-none" dirty="0"/>
          </a:p>
        </p:txBody>
      </p:sp>
      <p:sp>
        <p:nvSpPr>
          <p:cNvPr id="4" name="Rectangle 2"/>
          <p:cNvSpPr>
            <a:spLocks noGrp="1" noChangeArrowheads="1"/>
          </p:cNvSpPr>
          <p:nvPr>
            <p:ph type="title"/>
          </p:nvPr>
        </p:nvSpPr>
        <p:spPr/>
        <p:txBody>
          <a:bodyPr>
            <a:normAutofit/>
          </a:bodyPr>
          <a:lstStyle/>
          <a:p>
            <a:pPr eaLnBrk="1" hangingPunct="1"/>
            <a:r>
              <a:rPr lang="en-US" sz="3000" dirty="0" smtClean="0"/>
              <a:t>Other Methods for Computing OCF</a:t>
            </a:r>
          </a:p>
        </p:txBody>
      </p:sp>
    </p:spTree>
    <p:extLst>
      <p:ext uri="{BB962C8B-B14F-4D97-AF65-F5344CB8AC3E}">
        <p14:creationId xmlns:p14="http://schemas.microsoft.com/office/powerpoint/2010/main" val="19161382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Depreciation tax shield</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The tax saving that results from the depreciation deduction</a:t>
            </a:r>
          </a:p>
          <a:p>
            <a:pPr algn="l" rtl="0">
              <a:lnSpc>
                <a:spcPct val="150000"/>
              </a:lnSpc>
            </a:pPr>
            <a:r>
              <a:rPr lang="en-US" sz="2400" dirty="0" smtClean="0"/>
              <a:t>Depreciation * tax rate</a:t>
            </a:r>
            <a:endParaRPr lang="x-none" sz="2400" dirty="0"/>
          </a:p>
        </p:txBody>
      </p:sp>
    </p:spTree>
    <p:extLst>
      <p:ext uri="{BB962C8B-B14F-4D97-AF65-F5344CB8AC3E}">
        <p14:creationId xmlns:p14="http://schemas.microsoft.com/office/powerpoint/2010/main" val="205818915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8 Page 328</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An asset used in a four-year project falls in the five-year MARCS class for tax purpose. The asset has an acquisition cost of 7,900,000$ and will be sold for 1,400,000$ at the end of the project. If the tax rate is 35 percent. What is the after tax salvage value of the asset?</a:t>
            </a:r>
            <a:endParaRPr lang="x-none" sz="2400" dirty="0"/>
          </a:p>
        </p:txBody>
      </p:sp>
    </p:spTree>
    <p:extLst>
      <p:ext uri="{BB962C8B-B14F-4D97-AF65-F5344CB8AC3E}">
        <p14:creationId xmlns:p14="http://schemas.microsoft.com/office/powerpoint/2010/main" val="164205554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32 Page 332</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Aguilera Acoustics, Inc. (AAI), projects unit sales for a new seven-octave voice emulation implant as follows</a:t>
            </a:r>
          </a:p>
          <a:p>
            <a:pPr algn="l" rtl="0">
              <a:lnSpc>
                <a:spcPct val="150000"/>
              </a:lnSpc>
            </a:pPr>
            <a:endParaRPr lang="en-US" sz="2400" dirty="0" smtClean="0"/>
          </a:p>
          <a:p>
            <a:pPr algn="l" rtl="0">
              <a:lnSpc>
                <a:spcPct val="150000"/>
              </a:lnSpc>
            </a:pPr>
            <a:endParaRPr lang="en-US" sz="2400" dirty="0" smtClean="0"/>
          </a:p>
          <a:p>
            <a:pPr algn="l" rtl="0">
              <a:lnSpc>
                <a:spcPct val="150000"/>
              </a:lnSpc>
            </a:pPr>
            <a:endParaRPr lang="en-US" sz="2400" dirty="0" smtClean="0"/>
          </a:p>
          <a:p>
            <a:pPr algn="l" rtl="0">
              <a:lnSpc>
                <a:spcPct val="150000"/>
              </a:lnSpc>
            </a:pPr>
            <a:endParaRPr lang="en-US" sz="2400" dirty="0" smtClean="0"/>
          </a:p>
        </p:txBody>
      </p:sp>
      <p:graphicFrame>
        <p:nvGraphicFramePr>
          <p:cNvPr id="4" name="Table 3"/>
          <p:cNvGraphicFramePr>
            <a:graphicFrameLocks noGrp="1"/>
          </p:cNvGraphicFramePr>
          <p:nvPr/>
        </p:nvGraphicFramePr>
        <p:xfrm>
          <a:off x="2438400" y="2743200"/>
          <a:ext cx="3886200" cy="2225040"/>
        </p:xfrm>
        <a:graphic>
          <a:graphicData uri="http://schemas.openxmlformats.org/drawingml/2006/table">
            <a:tbl>
              <a:tblPr rtl="1" firstRow="1" bandRow="1">
                <a:tableStyleId>{5C22544A-7EE6-4342-B048-85BDC9FD1C3A}</a:tableStyleId>
              </a:tblPr>
              <a:tblGrid>
                <a:gridCol w="1943100"/>
                <a:gridCol w="1943100"/>
              </a:tblGrid>
              <a:tr h="370840">
                <a:tc>
                  <a:txBody>
                    <a:bodyPr/>
                    <a:lstStyle/>
                    <a:p>
                      <a:pPr algn="ctr" rtl="1"/>
                      <a:r>
                        <a:rPr lang="en-US" dirty="0" smtClean="0"/>
                        <a:t>Unit sales</a:t>
                      </a:r>
                      <a:endParaRPr lang="x-none" dirty="0"/>
                    </a:p>
                  </a:txBody>
                  <a:tcPr/>
                </a:tc>
                <a:tc>
                  <a:txBody>
                    <a:bodyPr/>
                    <a:lstStyle/>
                    <a:p>
                      <a:pPr algn="ctr" rtl="1"/>
                      <a:r>
                        <a:rPr lang="en-US" dirty="0" smtClean="0"/>
                        <a:t>year</a:t>
                      </a:r>
                      <a:endParaRPr lang="x-none" dirty="0"/>
                    </a:p>
                  </a:txBody>
                  <a:tcPr/>
                </a:tc>
              </a:tr>
              <a:tr h="370840">
                <a:tc>
                  <a:txBody>
                    <a:bodyPr/>
                    <a:lstStyle/>
                    <a:p>
                      <a:pPr algn="ctr" rtl="1"/>
                      <a:r>
                        <a:rPr lang="en-US" dirty="0" smtClean="0"/>
                        <a:t>93,000</a:t>
                      </a:r>
                      <a:endParaRPr lang="x-none" dirty="0"/>
                    </a:p>
                  </a:txBody>
                  <a:tcPr/>
                </a:tc>
                <a:tc>
                  <a:txBody>
                    <a:bodyPr/>
                    <a:lstStyle/>
                    <a:p>
                      <a:pPr algn="ctr" rtl="1"/>
                      <a:r>
                        <a:rPr lang="en-US" dirty="0" smtClean="0"/>
                        <a:t>1</a:t>
                      </a:r>
                      <a:endParaRPr lang="x-none" dirty="0"/>
                    </a:p>
                  </a:txBody>
                  <a:tcPr/>
                </a:tc>
              </a:tr>
              <a:tr h="370840">
                <a:tc>
                  <a:txBody>
                    <a:bodyPr/>
                    <a:lstStyle/>
                    <a:p>
                      <a:pPr algn="ctr" rtl="1"/>
                      <a:r>
                        <a:rPr lang="en-US" dirty="0" smtClean="0"/>
                        <a:t>105,000</a:t>
                      </a:r>
                      <a:endParaRPr lang="x-none" dirty="0"/>
                    </a:p>
                  </a:txBody>
                  <a:tcPr/>
                </a:tc>
                <a:tc>
                  <a:txBody>
                    <a:bodyPr/>
                    <a:lstStyle/>
                    <a:p>
                      <a:pPr algn="ctr" rtl="1"/>
                      <a:r>
                        <a:rPr lang="en-US" dirty="0" smtClean="0"/>
                        <a:t>2</a:t>
                      </a:r>
                      <a:endParaRPr lang="x-none" dirty="0"/>
                    </a:p>
                  </a:txBody>
                  <a:tcPr/>
                </a:tc>
              </a:tr>
              <a:tr h="370840">
                <a:tc>
                  <a:txBody>
                    <a:bodyPr/>
                    <a:lstStyle/>
                    <a:p>
                      <a:pPr algn="ctr" rtl="1"/>
                      <a:r>
                        <a:rPr lang="en-US" dirty="0" smtClean="0"/>
                        <a:t>128,000</a:t>
                      </a:r>
                      <a:endParaRPr lang="x-none" dirty="0"/>
                    </a:p>
                  </a:txBody>
                  <a:tcPr/>
                </a:tc>
                <a:tc>
                  <a:txBody>
                    <a:bodyPr/>
                    <a:lstStyle/>
                    <a:p>
                      <a:pPr algn="ctr" rtl="1"/>
                      <a:r>
                        <a:rPr lang="en-US" dirty="0" smtClean="0"/>
                        <a:t>3</a:t>
                      </a:r>
                      <a:endParaRPr lang="x-none" dirty="0"/>
                    </a:p>
                  </a:txBody>
                  <a:tcPr/>
                </a:tc>
              </a:tr>
              <a:tr h="370840">
                <a:tc>
                  <a:txBody>
                    <a:bodyPr/>
                    <a:lstStyle/>
                    <a:p>
                      <a:pPr algn="ctr" rtl="1"/>
                      <a:r>
                        <a:rPr lang="en-US" dirty="0" smtClean="0"/>
                        <a:t>134,000</a:t>
                      </a:r>
                      <a:endParaRPr lang="x-none" dirty="0"/>
                    </a:p>
                  </a:txBody>
                  <a:tcPr/>
                </a:tc>
                <a:tc>
                  <a:txBody>
                    <a:bodyPr/>
                    <a:lstStyle/>
                    <a:p>
                      <a:pPr algn="ctr" rtl="1"/>
                      <a:r>
                        <a:rPr lang="en-US" dirty="0" smtClean="0"/>
                        <a:t>4</a:t>
                      </a:r>
                      <a:endParaRPr lang="x-none" dirty="0"/>
                    </a:p>
                  </a:txBody>
                  <a:tcPr/>
                </a:tc>
              </a:tr>
              <a:tr h="370840">
                <a:tc>
                  <a:txBody>
                    <a:bodyPr/>
                    <a:lstStyle/>
                    <a:p>
                      <a:pPr algn="ctr" rtl="1"/>
                      <a:r>
                        <a:rPr lang="en-US" dirty="0" smtClean="0"/>
                        <a:t>87,000</a:t>
                      </a:r>
                      <a:endParaRPr lang="x-none" dirty="0"/>
                    </a:p>
                  </a:txBody>
                  <a:tcPr/>
                </a:tc>
                <a:tc>
                  <a:txBody>
                    <a:bodyPr/>
                    <a:lstStyle/>
                    <a:p>
                      <a:pPr algn="ctr" rtl="1"/>
                      <a:r>
                        <a:rPr lang="en-US" dirty="0" smtClean="0"/>
                        <a:t>5</a:t>
                      </a:r>
                      <a:endParaRPr lang="x-none" dirty="0"/>
                    </a:p>
                  </a:txBody>
                  <a:tcPr/>
                </a:tc>
              </a:tr>
            </a:tbl>
          </a:graphicData>
        </a:graphic>
      </p:graphicFrame>
    </p:spTree>
    <p:extLst>
      <p:ext uri="{BB962C8B-B14F-4D97-AF65-F5344CB8AC3E}">
        <p14:creationId xmlns:p14="http://schemas.microsoft.com/office/powerpoint/2010/main" val="37649749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85000" lnSpcReduction="20000"/>
          </a:bodyPr>
          <a:lstStyle/>
          <a:p>
            <a:pPr algn="l" rtl="0">
              <a:lnSpc>
                <a:spcPct val="150000"/>
              </a:lnSpc>
            </a:pPr>
            <a:r>
              <a:rPr lang="en-US" sz="2400" dirty="0" smtClean="0"/>
              <a:t>Production of the implants will require 1,800,000$ in networking capital to start and additional networking capital investments each year equal to 15 percent of the projected sales increase for the following year. Total fixed costs are 1,200,000$ per year, variable production costs are 265$ per unit, and the units priced at 380$ each. The equipment needed to begin production has an installed cost of 24,000,000$.becasue the implants are intended for professional singers, this equipment is considered industrial machinery and thus qualified as seven-year MARCS property. In five years, this equipment can be sold about 20 percent of its acquisition cost.AAI is in the 35 percent marginal tax and has a required return on all its projects of 18 percent. Based on these estimates, what is the NPV?</a:t>
            </a:r>
            <a:endParaRPr lang="x-none" sz="2400" dirty="0" smtClean="0"/>
          </a:p>
          <a:p>
            <a:pPr algn="l" rtl="0">
              <a:lnSpc>
                <a:spcPct val="150000"/>
              </a:lnSpc>
            </a:pPr>
            <a:endParaRPr lang="x-none" sz="2400" dirty="0"/>
          </a:p>
        </p:txBody>
      </p:sp>
      <p:sp>
        <p:nvSpPr>
          <p:cNvPr id="4" name="Title 1"/>
          <p:cNvSpPr>
            <a:spLocks noGrp="1"/>
          </p:cNvSpPr>
          <p:nvPr>
            <p:ph type="title"/>
          </p:nvPr>
        </p:nvSpPr>
        <p:spPr/>
        <p:txBody>
          <a:bodyPr/>
          <a:lstStyle/>
          <a:p>
            <a:r>
              <a:rPr lang="en-US" dirty="0" smtClean="0"/>
              <a:t>Ex 32 Page 332</a:t>
            </a:r>
            <a:endParaRPr lang="x-none" dirty="0"/>
          </a:p>
        </p:txBody>
      </p:sp>
    </p:spTree>
    <p:extLst>
      <p:ext uri="{BB962C8B-B14F-4D97-AF65-F5344CB8AC3E}">
        <p14:creationId xmlns:p14="http://schemas.microsoft.com/office/powerpoint/2010/main" val="28281338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The stand-alone principle</a:t>
            </a:r>
            <a:endParaRPr lang="en-US" dirty="0">
              <a:latin typeface="Times"/>
              <a:cs typeface="Times"/>
            </a:endParaRPr>
          </a:p>
        </p:txBody>
      </p:sp>
      <p:sp>
        <p:nvSpPr>
          <p:cNvPr id="3" name="Content Placeholder 2"/>
          <p:cNvSpPr>
            <a:spLocks noGrp="1"/>
          </p:cNvSpPr>
          <p:nvPr>
            <p:ph idx="1"/>
          </p:nvPr>
        </p:nvSpPr>
        <p:spPr/>
        <p:txBody>
          <a:bodyPr>
            <a:normAutofit/>
          </a:bodyPr>
          <a:lstStyle/>
          <a:p>
            <a:r>
              <a:rPr lang="en-US" sz="4000" dirty="0" smtClean="0">
                <a:latin typeface="Times"/>
                <a:cs typeface="Times"/>
              </a:rPr>
              <a:t>The </a:t>
            </a:r>
            <a:r>
              <a:rPr lang="en-US" sz="4000" i="1" dirty="0" smtClean="0">
                <a:latin typeface="Times"/>
                <a:cs typeface="Times"/>
              </a:rPr>
              <a:t>stand-alone principle</a:t>
            </a:r>
            <a:r>
              <a:rPr lang="en-US" sz="4000" dirty="0" smtClean="0">
                <a:latin typeface="Times"/>
                <a:cs typeface="Times"/>
              </a:rPr>
              <a:t> allows us to analyze each project in isolation from the firm simply by focusing on incremental cash flows</a:t>
            </a:r>
          </a:p>
          <a:p>
            <a:endParaRPr lang="en-US" sz="4000" dirty="0">
              <a:latin typeface="Times"/>
              <a:cs typeface="Times"/>
            </a:endParaRPr>
          </a:p>
        </p:txBody>
      </p:sp>
    </p:spTree>
    <p:extLst>
      <p:ext uri="{BB962C8B-B14F-4D97-AF65-F5344CB8AC3E}">
        <p14:creationId xmlns:p14="http://schemas.microsoft.com/office/powerpoint/2010/main" val="29732747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Asking the Right Question</a:t>
            </a:r>
            <a:endParaRPr lang="en-US" dirty="0">
              <a:latin typeface="Times"/>
              <a:cs typeface="Times"/>
            </a:endParaRPr>
          </a:p>
        </p:txBody>
      </p:sp>
      <p:sp>
        <p:nvSpPr>
          <p:cNvPr id="3" name="Content Placeholder 2"/>
          <p:cNvSpPr>
            <a:spLocks noGrp="1"/>
          </p:cNvSpPr>
          <p:nvPr>
            <p:ph idx="1"/>
          </p:nvPr>
        </p:nvSpPr>
        <p:spPr/>
        <p:txBody>
          <a:bodyPr>
            <a:normAutofit lnSpcReduction="10000"/>
          </a:bodyPr>
          <a:lstStyle/>
          <a:p>
            <a:pPr>
              <a:lnSpc>
                <a:spcPct val="150000"/>
              </a:lnSpc>
            </a:pPr>
            <a:r>
              <a:rPr lang="en-US" sz="2400" dirty="0" smtClean="0">
                <a:latin typeface="Times"/>
                <a:cs typeface="Times"/>
              </a:rPr>
              <a:t>You should always ask yourself “Will this cash flow occur ONLY if we accept the project?”</a:t>
            </a:r>
          </a:p>
          <a:p>
            <a:pPr lvl="1">
              <a:lnSpc>
                <a:spcPct val="150000"/>
              </a:lnSpc>
            </a:pPr>
            <a:r>
              <a:rPr lang="en-US" sz="2400" dirty="0" smtClean="0">
                <a:latin typeface="Times"/>
                <a:cs typeface="Times"/>
              </a:rPr>
              <a:t>If the answer is “yes,” it should be included in the analysis because it is incremental</a:t>
            </a:r>
          </a:p>
          <a:p>
            <a:pPr lvl="1">
              <a:lnSpc>
                <a:spcPct val="150000"/>
              </a:lnSpc>
            </a:pPr>
            <a:r>
              <a:rPr lang="en-US" sz="2400" dirty="0" smtClean="0">
                <a:latin typeface="Times"/>
                <a:cs typeface="Times"/>
              </a:rPr>
              <a:t>If the answer is “no,” it should not be included in the analysis because it will occur anyway</a:t>
            </a:r>
          </a:p>
          <a:p>
            <a:pPr lvl="1">
              <a:lnSpc>
                <a:spcPct val="150000"/>
              </a:lnSpc>
            </a:pPr>
            <a:r>
              <a:rPr lang="en-US" sz="2400" dirty="0" smtClean="0">
                <a:latin typeface="Times"/>
                <a:cs typeface="Times"/>
              </a:rPr>
              <a:t>If the answer is “part of it,” then we should include the part that occurs because of the project</a:t>
            </a:r>
          </a:p>
          <a:p>
            <a:endParaRPr lang="en-US" dirty="0">
              <a:latin typeface="Times"/>
              <a:cs typeface="Times"/>
            </a:endParaRPr>
          </a:p>
        </p:txBody>
      </p:sp>
    </p:spTree>
    <p:extLst>
      <p:ext uri="{BB962C8B-B14F-4D97-AF65-F5344CB8AC3E}">
        <p14:creationId xmlns:p14="http://schemas.microsoft.com/office/powerpoint/2010/main" val="13156676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Common Types of Cash Flows</a:t>
            </a:r>
            <a:endParaRPr lang="en-US" dirty="0">
              <a:latin typeface="Times"/>
              <a:cs typeface="Times"/>
            </a:endParaRPr>
          </a:p>
        </p:txBody>
      </p:sp>
      <p:sp>
        <p:nvSpPr>
          <p:cNvPr id="3" name="Content Placeholder 2"/>
          <p:cNvSpPr>
            <a:spLocks noGrp="1"/>
          </p:cNvSpPr>
          <p:nvPr>
            <p:ph idx="1"/>
          </p:nvPr>
        </p:nvSpPr>
        <p:spPr>
          <a:xfrm>
            <a:off x="457200" y="1600200"/>
            <a:ext cx="8229600" cy="4967437"/>
          </a:xfrm>
        </p:spPr>
        <p:txBody>
          <a:bodyPr>
            <a:normAutofit fontScale="62500" lnSpcReduction="20000"/>
          </a:bodyPr>
          <a:lstStyle/>
          <a:p>
            <a:pPr>
              <a:lnSpc>
                <a:spcPct val="150000"/>
              </a:lnSpc>
            </a:pPr>
            <a:r>
              <a:rPr lang="en-US" b="1" u="sng" dirty="0" smtClean="0">
                <a:latin typeface="Times"/>
                <a:cs typeface="Times"/>
              </a:rPr>
              <a:t>Sunk cost</a:t>
            </a:r>
            <a:r>
              <a:rPr lang="en-US" dirty="0" smtClean="0">
                <a:latin typeface="Times"/>
                <a:cs typeface="Times"/>
              </a:rPr>
              <a:t>: a cost that has already been incurred and can’t be removed.</a:t>
            </a:r>
          </a:p>
          <a:p>
            <a:pPr>
              <a:lnSpc>
                <a:spcPct val="150000"/>
              </a:lnSpc>
            </a:pPr>
            <a:r>
              <a:rPr lang="en-US" b="1" u="sng" dirty="0" smtClean="0">
                <a:latin typeface="Times"/>
                <a:cs typeface="Times"/>
              </a:rPr>
              <a:t>Opportunity cost: </a:t>
            </a:r>
            <a:r>
              <a:rPr lang="en-US" dirty="0" smtClean="0">
                <a:latin typeface="Times"/>
                <a:cs typeface="Times"/>
              </a:rPr>
              <a:t>the cost of giving up a valuable alternative if a particular investment is undertaken (costs of lost options</a:t>
            </a:r>
            <a:r>
              <a:rPr lang="en-US" dirty="0" smtClean="0"/>
              <a:t>).</a:t>
            </a:r>
            <a:endParaRPr lang="en-US" dirty="0" smtClean="0">
              <a:latin typeface="Times"/>
              <a:cs typeface="Times"/>
            </a:endParaRPr>
          </a:p>
          <a:p>
            <a:pPr>
              <a:lnSpc>
                <a:spcPct val="150000"/>
              </a:lnSpc>
            </a:pPr>
            <a:r>
              <a:rPr lang="en-US" b="1" u="sng" dirty="0" smtClean="0">
                <a:latin typeface="Times"/>
                <a:cs typeface="Times"/>
              </a:rPr>
              <a:t>Side effects: </a:t>
            </a:r>
          </a:p>
          <a:p>
            <a:pPr marL="914400" lvl="1" indent="-514350">
              <a:lnSpc>
                <a:spcPct val="150000"/>
              </a:lnSpc>
              <a:buFont typeface="+mj-lt"/>
              <a:buAutoNum type="alphaLcPeriod"/>
            </a:pPr>
            <a:r>
              <a:rPr lang="en-US" sz="3400" dirty="0" smtClean="0">
                <a:latin typeface="Times"/>
                <a:cs typeface="Times"/>
              </a:rPr>
              <a:t>negative impact on the cash flows of an existing product from the introduction of a new product </a:t>
            </a:r>
            <a:r>
              <a:rPr lang="en-US" sz="3400" i="1" u="sng" dirty="0" smtClean="0">
                <a:latin typeface="Times"/>
                <a:cs typeface="Times"/>
              </a:rPr>
              <a:t>(erosion) (</a:t>
            </a:r>
            <a:r>
              <a:rPr lang="en-US" sz="2900" dirty="0" smtClean="0">
                <a:latin typeface="Times"/>
                <a:cs typeface="Times"/>
              </a:rPr>
              <a:t>costs </a:t>
            </a:r>
            <a:r>
              <a:rPr lang="en-US" sz="2900" dirty="0">
                <a:latin typeface="Times"/>
                <a:cs typeface="Times"/>
              </a:rPr>
              <a:t>to other </a:t>
            </a:r>
            <a:r>
              <a:rPr lang="en-US" sz="2900" dirty="0" smtClean="0">
                <a:latin typeface="Times"/>
                <a:cs typeface="Times"/>
              </a:rPr>
              <a:t>projects)</a:t>
            </a:r>
            <a:endParaRPr lang="en-US" sz="2900" dirty="0">
              <a:latin typeface="Times"/>
              <a:cs typeface="Times"/>
            </a:endParaRPr>
          </a:p>
          <a:p>
            <a:pPr marL="914400" lvl="1" indent="-514350">
              <a:lnSpc>
                <a:spcPct val="150000"/>
              </a:lnSpc>
              <a:buFont typeface="+mj-lt"/>
              <a:buAutoNum type="alphaLcPeriod"/>
            </a:pPr>
            <a:r>
              <a:rPr lang="en-US" sz="3400" dirty="0" smtClean="0">
                <a:latin typeface="Times"/>
                <a:cs typeface="Times"/>
              </a:rPr>
              <a:t> Positive impact (</a:t>
            </a:r>
            <a:r>
              <a:rPr lang="en-US" dirty="0" smtClean="0">
                <a:latin typeface="Times"/>
                <a:cs typeface="Times"/>
              </a:rPr>
              <a:t>benefits to other projects)</a:t>
            </a:r>
          </a:p>
          <a:p>
            <a:pPr>
              <a:lnSpc>
                <a:spcPct val="150000"/>
              </a:lnSpc>
            </a:pPr>
            <a:r>
              <a:rPr lang="en-US" b="1" u="sng" dirty="0">
                <a:latin typeface="Times"/>
                <a:cs typeface="Times"/>
              </a:rPr>
              <a:t>Changes in net working capital</a:t>
            </a:r>
          </a:p>
          <a:p>
            <a:pPr>
              <a:lnSpc>
                <a:spcPct val="150000"/>
              </a:lnSpc>
            </a:pPr>
            <a:r>
              <a:rPr lang="en-US" b="1" u="sng" dirty="0">
                <a:latin typeface="Times"/>
                <a:cs typeface="Times"/>
              </a:rPr>
              <a:t>Financing costs</a:t>
            </a:r>
          </a:p>
          <a:p>
            <a:pPr>
              <a:lnSpc>
                <a:spcPct val="150000"/>
              </a:lnSpc>
            </a:pPr>
            <a:r>
              <a:rPr lang="en-US" b="1" u="sng" dirty="0">
                <a:latin typeface="Times"/>
                <a:cs typeface="Times"/>
              </a:rPr>
              <a:t>Taxes</a:t>
            </a:r>
          </a:p>
          <a:p>
            <a:pPr marL="400050" lvl="1" indent="0">
              <a:lnSpc>
                <a:spcPct val="150000"/>
              </a:lnSpc>
              <a:buNone/>
            </a:pPr>
            <a:endParaRPr lang="x-none" sz="3400" dirty="0" smtClean="0">
              <a:latin typeface="Times"/>
              <a:cs typeface="Times"/>
            </a:endParaRPr>
          </a:p>
          <a:p>
            <a:endParaRPr lang="en-US" dirty="0">
              <a:latin typeface="Times"/>
              <a:cs typeface="Times"/>
            </a:endParaRPr>
          </a:p>
        </p:txBody>
      </p:sp>
    </p:spTree>
    <p:extLst>
      <p:ext uri="{BB962C8B-B14F-4D97-AF65-F5344CB8AC3E}">
        <p14:creationId xmlns:p14="http://schemas.microsoft.com/office/powerpoint/2010/main" val="18675801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Notes</a:t>
            </a:r>
            <a:endParaRPr lang="en-US" dirty="0">
              <a:latin typeface="Times"/>
              <a:cs typeface="Times"/>
            </a:endParaRPr>
          </a:p>
        </p:txBody>
      </p:sp>
      <p:sp>
        <p:nvSpPr>
          <p:cNvPr id="3" name="Content Placeholder 2"/>
          <p:cNvSpPr>
            <a:spLocks noGrp="1"/>
          </p:cNvSpPr>
          <p:nvPr>
            <p:ph idx="1"/>
          </p:nvPr>
        </p:nvSpPr>
        <p:spPr/>
        <p:txBody>
          <a:bodyPr>
            <a:normAutofit fontScale="77500" lnSpcReduction="20000"/>
          </a:bodyPr>
          <a:lstStyle/>
          <a:p>
            <a:pPr marL="457200" indent="-457200">
              <a:lnSpc>
                <a:spcPct val="150000"/>
              </a:lnSpc>
              <a:buNone/>
            </a:pPr>
            <a:r>
              <a:rPr lang="en-US" dirty="0" smtClean="0">
                <a:latin typeface="Times"/>
                <a:cs typeface="Times"/>
              </a:rPr>
              <a:t>Financial manager is interested in:</a:t>
            </a:r>
          </a:p>
          <a:p>
            <a:pPr marL="457200" indent="-457200">
              <a:lnSpc>
                <a:spcPct val="150000"/>
              </a:lnSpc>
              <a:buFont typeface="+mj-lt"/>
              <a:buAutoNum type="arabicPeriod"/>
            </a:pPr>
            <a:r>
              <a:rPr lang="en-US" dirty="0" smtClean="0">
                <a:latin typeface="Times"/>
                <a:cs typeface="Times"/>
              </a:rPr>
              <a:t>Cash flows</a:t>
            </a:r>
          </a:p>
          <a:p>
            <a:pPr marL="457200" indent="-457200">
              <a:lnSpc>
                <a:spcPct val="150000"/>
              </a:lnSpc>
              <a:buFont typeface="+mj-lt"/>
              <a:buAutoNum type="arabicPeriod"/>
            </a:pPr>
            <a:r>
              <a:rPr lang="en-US" dirty="0" smtClean="0">
                <a:latin typeface="Times"/>
                <a:cs typeface="Times"/>
              </a:rPr>
              <a:t>When these cash flows  actually occurs</a:t>
            </a:r>
          </a:p>
          <a:p>
            <a:pPr marL="457200" indent="-457200">
              <a:lnSpc>
                <a:spcPct val="150000"/>
              </a:lnSpc>
              <a:buFont typeface="+mj-lt"/>
              <a:buAutoNum type="arabicPeriod"/>
            </a:pPr>
            <a:r>
              <a:rPr lang="en-US" dirty="0" smtClean="0">
                <a:latin typeface="Times"/>
                <a:cs typeface="Times"/>
              </a:rPr>
              <a:t>After-tax cash flows</a:t>
            </a:r>
          </a:p>
          <a:p>
            <a:pPr marL="457200" indent="-457200">
              <a:lnSpc>
                <a:spcPct val="150000"/>
              </a:lnSpc>
              <a:buNone/>
            </a:pPr>
            <a:r>
              <a:rPr lang="en-US" dirty="0" smtClean="0">
                <a:latin typeface="Times"/>
                <a:cs typeface="Times"/>
              </a:rPr>
              <a:t>Note that</a:t>
            </a:r>
          </a:p>
          <a:p>
            <a:pPr marL="457200" indent="-457200">
              <a:lnSpc>
                <a:spcPct val="150000"/>
              </a:lnSpc>
            </a:pPr>
            <a:r>
              <a:rPr lang="en-US" dirty="0" smtClean="0">
                <a:latin typeface="Times"/>
                <a:cs typeface="Times"/>
              </a:rPr>
              <a:t>Incremental cash flows are after-tax cash flows</a:t>
            </a:r>
          </a:p>
          <a:p>
            <a:pPr marL="457200" indent="-457200">
              <a:lnSpc>
                <a:spcPct val="150000"/>
              </a:lnSpc>
            </a:pPr>
            <a:r>
              <a:rPr lang="en-US" dirty="0" smtClean="0">
                <a:latin typeface="Times"/>
                <a:cs typeface="Times"/>
              </a:rPr>
              <a:t>Differentiate between: after-tax cash flows, accounting profit and net income</a:t>
            </a:r>
            <a:endParaRPr lang="x-none" dirty="0" smtClean="0">
              <a:latin typeface="Times"/>
              <a:cs typeface="Times"/>
            </a:endParaRPr>
          </a:p>
          <a:p>
            <a:endParaRPr lang="en-US" dirty="0">
              <a:latin typeface="Times"/>
              <a:cs typeface="Times"/>
            </a:endParaRPr>
          </a:p>
        </p:txBody>
      </p:sp>
    </p:spTree>
    <p:extLst>
      <p:ext uri="{BB962C8B-B14F-4D97-AF65-F5344CB8AC3E}">
        <p14:creationId xmlns:p14="http://schemas.microsoft.com/office/powerpoint/2010/main" val="22876494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a:cs typeface="Times"/>
              </a:rPr>
              <a:t>Pro Forma Statements and Cash Flow</a:t>
            </a:r>
            <a:endParaRPr lang="en-US" dirty="0">
              <a:latin typeface="Times"/>
              <a:cs typeface="Times"/>
            </a:endParaRPr>
          </a:p>
        </p:txBody>
      </p:sp>
      <p:sp>
        <p:nvSpPr>
          <p:cNvPr id="3" name="Content Placeholder 2"/>
          <p:cNvSpPr>
            <a:spLocks noGrp="1"/>
          </p:cNvSpPr>
          <p:nvPr>
            <p:ph idx="1"/>
          </p:nvPr>
        </p:nvSpPr>
        <p:spPr/>
        <p:txBody>
          <a:bodyPr>
            <a:normAutofit fontScale="92500" lnSpcReduction="20000"/>
          </a:bodyPr>
          <a:lstStyle/>
          <a:p>
            <a:pPr>
              <a:lnSpc>
                <a:spcPct val="150000"/>
              </a:lnSpc>
            </a:pPr>
            <a:r>
              <a:rPr lang="en-US" sz="2400" dirty="0" smtClean="0">
                <a:latin typeface="Times"/>
                <a:cs typeface="Times"/>
              </a:rPr>
              <a:t>Financial statements projecting future years’ operations</a:t>
            </a:r>
          </a:p>
          <a:p>
            <a:pPr>
              <a:lnSpc>
                <a:spcPct val="150000"/>
              </a:lnSpc>
            </a:pPr>
            <a:r>
              <a:rPr lang="en-US" sz="2400" dirty="0" smtClean="0">
                <a:latin typeface="Times"/>
                <a:cs typeface="Times"/>
              </a:rPr>
              <a:t>Capital budgeting relies heavily on pro forma accounting statements, particularly income statements</a:t>
            </a:r>
          </a:p>
          <a:p>
            <a:pPr>
              <a:lnSpc>
                <a:spcPct val="150000"/>
              </a:lnSpc>
            </a:pPr>
            <a:r>
              <a:rPr lang="en-US" sz="2400" dirty="0" smtClean="0">
                <a:latin typeface="Times"/>
                <a:cs typeface="Times"/>
              </a:rPr>
              <a:t>Computing cash flows – refresher</a:t>
            </a:r>
          </a:p>
          <a:p>
            <a:pPr lvl="1">
              <a:lnSpc>
                <a:spcPct val="150000"/>
              </a:lnSpc>
            </a:pPr>
            <a:r>
              <a:rPr lang="en-US" sz="2400" dirty="0" smtClean="0">
                <a:latin typeface="Times"/>
                <a:cs typeface="Times"/>
              </a:rPr>
              <a:t>Operating Cash Flow (OCF) = EBIT + depreciation – taxes</a:t>
            </a:r>
          </a:p>
          <a:p>
            <a:pPr lvl="1">
              <a:lnSpc>
                <a:spcPct val="150000"/>
              </a:lnSpc>
            </a:pPr>
            <a:r>
              <a:rPr lang="en-US" sz="2400" dirty="0" smtClean="0">
                <a:latin typeface="Times"/>
                <a:cs typeface="Times"/>
              </a:rPr>
              <a:t>OCF = Net income + depreciation (when there is no interest expense)</a:t>
            </a:r>
          </a:p>
          <a:p>
            <a:pPr lvl="1">
              <a:lnSpc>
                <a:spcPct val="150000"/>
              </a:lnSpc>
            </a:pPr>
            <a:r>
              <a:rPr lang="en-US" sz="2400" dirty="0" smtClean="0">
                <a:latin typeface="Times"/>
                <a:cs typeface="Times"/>
              </a:rPr>
              <a:t>Cash Flow From Assets (CFFA) = OCF – net capital spending (NCS) – changes in NWC</a:t>
            </a:r>
          </a:p>
          <a:p>
            <a:pPr>
              <a:lnSpc>
                <a:spcPct val="150000"/>
              </a:lnSpc>
            </a:pPr>
            <a:endParaRPr lang="x-none" sz="2400" dirty="0" smtClean="0">
              <a:latin typeface="Times"/>
              <a:cs typeface="Times"/>
            </a:endParaRPr>
          </a:p>
          <a:p>
            <a:endParaRPr lang="en-US" dirty="0">
              <a:latin typeface="Times"/>
              <a:cs typeface="Times"/>
            </a:endParaRPr>
          </a:p>
        </p:txBody>
      </p:sp>
    </p:spTree>
    <p:extLst>
      <p:ext uri="{BB962C8B-B14F-4D97-AF65-F5344CB8AC3E}">
        <p14:creationId xmlns:p14="http://schemas.microsoft.com/office/powerpoint/2010/main" val="39742085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3953</TotalTime>
  <Words>2951</Words>
  <Application>Microsoft Macintosh PowerPoint</Application>
  <PresentationFormat>On-screen Show (4:3)</PresentationFormat>
  <Paragraphs>662</Paragraphs>
  <Slides>44</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46" baseType="lpstr">
      <vt:lpstr>Office Theme</vt:lpstr>
      <vt:lpstr>Microsoft Excel 97 - 2004 Worksheet</vt:lpstr>
      <vt:lpstr>Corporate Finance (FIN 210)</vt:lpstr>
      <vt:lpstr>Key Concepts and Skills</vt:lpstr>
      <vt:lpstr>Chapter Outline</vt:lpstr>
      <vt:lpstr>Relevant Cash Flows</vt:lpstr>
      <vt:lpstr>The stand-alone principle</vt:lpstr>
      <vt:lpstr>Asking the Right Question</vt:lpstr>
      <vt:lpstr>Common Types of Cash Flows</vt:lpstr>
      <vt:lpstr>Notes</vt:lpstr>
      <vt:lpstr>Pro Forma Statements and Cash Flow</vt:lpstr>
      <vt:lpstr>Example 10.3: Page; 302  </vt:lpstr>
      <vt:lpstr>Table 10.1 Pro Forma Income Statement</vt:lpstr>
      <vt:lpstr>Table 10.2 Projected Capital Requirements</vt:lpstr>
      <vt:lpstr>Projected Operating Cash Flow </vt:lpstr>
      <vt:lpstr>Table 10.5 Projected Total Cash Flows</vt:lpstr>
      <vt:lpstr>Making the Decision</vt:lpstr>
      <vt:lpstr>Example 1: Page; 327</vt:lpstr>
      <vt:lpstr> A CLOSER LOOK AT NET WORKING CAPITAL</vt:lpstr>
      <vt:lpstr>Example </vt:lpstr>
      <vt:lpstr>PowerPoint Presentation</vt:lpstr>
      <vt:lpstr>PowerPoint Presentation</vt:lpstr>
      <vt:lpstr>PowerPoint Presentation</vt:lpstr>
      <vt:lpstr>Depreciation</vt:lpstr>
      <vt:lpstr>Computing Depreciation</vt:lpstr>
      <vt:lpstr>Example</vt:lpstr>
      <vt:lpstr>Example</vt:lpstr>
      <vt:lpstr>After-tax Salvage</vt:lpstr>
      <vt:lpstr>After-tax Salvage</vt:lpstr>
      <vt:lpstr>After-tax Salvage</vt:lpstr>
      <vt:lpstr>Book value versus Market value</vt:lpstr>
      <vt:lpstr>The Majestic Mulch and Compost Company (Example)</vt:lpstr>
      <vt:lpstr>The Majestic Mulch and Compost Company (Example)</vt:lpstr>
      <vt:lpstr>The Majestic Mulch and Compost Company (Example)</vt:lpstr>
      <vt:lpstr>The Majestic Mulch and Compost Company (Example)</vt:lpstr>
      <vt:lpstr>The Majestic Mulch and Compost Company (Example)</vt:lpstr>
      <vt:lpstr>The Majestic Mulch and Compost Company (Example)</vt:lpstr>
      <vt:lpstr>The Majestic Mulch and Compost Company (Example)</vt:lpstr>
      <vt:lpstr>The Majestic Mulch and Compost Company (Example)</vt:lpstr>
      <vt:lpstr>The Majestic Mulch and Compost Company (Example)</vt:lpstr>
      <vt:lpstr>Other Methods for Computing OCF</vt:lpstr>
      <vt:lpstr>Other Methods for Computing OCF</vt:lpstr>
      <vt:lpstr>Depreciation tax shield</vt:lpstr>
      <vt:lpstr>Ex 8 Page 328</vt:lpstr>
      <vt:lpstr>Ex 32 Page 332</vt:lpstr>
      <vt:lpstr>Ex 32 Page 332</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Corporate Finance(FIN 210)</dc:title>
  <dc:creator>Abdullah</dc:creator>
  <cp:lastModifiedBy>Abdullah</cp:lastModifiedBy>
  <cp:revision>51</cp:revision>
  <dcterms:created xsi:type="dcterms:W3CDTF">2017-10-01T01:00:35Z</dcterms:created>
  <dcterms:modified xsi:type="dcterms:W3CDTF">2017-10-08T04:50:59Z</dcterms:modified>
</cp:coreProperties>
</file>