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65" r:id="rId2"/>
    <p:sldId id="266" r:id="rId3"/>
    <p:sldId id="279" r:id="rId4"/>
    <p:sldId id="267" r:id="rId5"/>
    <p:sldId id="280" r:id="rId6"/>
    <p:sldId id="281" r:id="rId7"/>
    <p:sldId id="284" r:id="rId8"/>
    <p:sldId id="268" r:id="rId9"/>
    <p:sldId id="285" r:id="rId10"/>
    <p:sldId id="286" r:id="rId11"/>
    <p:sldId id="282" r:id="rId12"/>
    <p:sldId id="287" r:id="rId13"/>
    <p:sldId id="269" r:id="rId14"/>
    <p:sldId id="288" r:id="rId15"/>
    <p:sldId id="289" r:id="rId16"/>
    <p:sldId id="290" r:id="rId17"/>
    <p:sldId id="270" r:id="rId18"/>
    <p:sldId id="292" r:id="rId19"/>
    <p:sldId id="283" r:id="rId20"/>
    <p:sldId id="291" r:id="rId21"/>
    <p:sldId id="293" r:id="rId22"/>
    <p:sldId id="304" r:id="rId23"/>
    <p:sldId id="295" r:id="rId24"/>
    <p:sldId id="294" r:id="rId25"/>
    <p:sldId id="296" r:id="rId26"/>
    <p:sldId id="297" r:id="rId27"/>
    <p:sldId id="277" r:id="rId28"/>
    <p:sldId id="298" r:id="rId29"/>
    <p:sldId id="299" r:id="rId30"/>
    <p:sldId id="300" r:id="rId31"/>
    <p:sldId id="301" r:id="rId32"/>
    <p:sldId id="302" r:id="rId33"/>
    <p:sldId id="303" r:id="rId34"/>
    <p:sldId id="305" r:id="rId35"/>
    <p:sldId id="306" r:id="rId36"/>
    <p:sldId id="307" r:id="rId37"/>
    <p:sldId id="308" r:id="rId38"/>
    <p:sldId id="309" r:id="rId39"/>
    <p:sldId id="310"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resh, Anandan" initials="SA" lastIdx="2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EA5633"/>
    <a:srgbClr val="18293A"/>
    <a:srgbClr val="00A4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20" autoAdjust="0"/>
    <p:restoredTop sz="90409" autoAdjust="0"/>
  </p:normalViewPr>
  <p:slideViewPr>
    <p:cSldViewPr>
      <p:cViewPr>
        <p:scale>
          <a:sx n="90" d="100"/>
          <a:sy n="90" d="100"/>
        </p:scale>
        <p:origin x="-1200" y="-66"/>
      </p:cViewPr>
      <p:guideLst>
        <p:guide orient="horz" pos="2160"/>
        <p:guide pos="2880"/>
      </p:guideLst>
    </p:cSldViewPr>
  </p:slideViewPr>
  <p:outlineViewPr>
    <p:cViewPr>
      <p:scale>
        <a:sx n="33" d="100"/>
        <a:sy n="33" d="100"/>
      </p:scale>
      <p:origin x="0" y="45192"/>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53" d="100"/>
          <a:sy n="53" d="100"/>
        </p:scale>
        <p:origin x="-285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9BE231-3047-46CC-8EB7-0A9C6A23B5E3}" type="datetimeFigureOut">
              <a:rPr lang="en-GB" smtClean="0"/>
              <a:pPr/>
              <a:t>17/10/2019</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0D405B-D0BD-49FD-B9CE-587CD7BE6392}" type="slidenum">
              <a:rPr lang="en-GB" smtClean="0"/>
              <a:pPr/>
              <a:t>‹#›</a:t>
            </a:fld>
            <a:endParaRPr lang="en-GB"/>
          </a:p>
        </p:txBody>
      </p:sp>
    </p:spTree>
    <p:extLst>
      <p:ext uri="{BB962C8B-B14F-4D97-AF65-F5344CB8AC3E}">
        <p14:creationId xmlns:p14="http://schemas.microsoft.com/office/powerpoint/2010/main" val="1930238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D29C7B-D5A1-4F4F-81D6-26274366EFEE}" type="datetimeFigureOut">
              <a:rPr lang="en-GB" smtClean="0"/>
              <a:t>17/10/2019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0C9930-0A10-4D51-BF8B-58A66CF9DE84}" type="slidenum">
              <a:rPr lang="en-GB" smtClean="0"/>
              <a:t>‹#›</a:t>
            </a:fld>
            <a:endParaRPr lang="en-GB"/>
          </a:p>
        </p:txBody>
      </p:sp>
    </p:spTree>
    <p:extLst>
      <p:ext uri="{BB962C8B-B14F-4D97-AF65-F5344CB8AC3E}">
        <p14:creationId xmlns:p14="http://schemas.microsoft.com/office/powerpoint/2010/main" val="1891546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C9930-0A10-4D51-BF8B-58A66CF9DE84}" type="slidenum">
              <a:rPr lang="en-GB" smtClean="0"/>
              <a:t>8</a:t>
            </a:fld>
            <a:endParaRPr lang="en-GB"/>
          </a:p>
        </p:txBody>
      </p:sp>
    </p:spTree>
    <p:extLst>
      <p:ext uri="{BB962C8B-B14F-4D97-AF65-F5344CB8AC3E}">
        <p14:creationId xmlns:p14="http://schemas.microsoft.com/office/powerpoint/2010/main" val="1278106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0C9930-0A10-4D51-BF8B-58A66CF9DE84}" type="slidenum">
              <a:rPr lang="en-GB" smtClean="0"/>
              <a:t>31</a:t>
            </a:fld>
            <a:endParaRPr lang="en-GB"/>
          </a:p>
        </p:txBody>
      </p:sp>
    </p:spTree>
    <p:extLst>
      <p:ext uri="{BB962C8B-B14F-4D97-AF65-F5344CB8AC3E}">
        <p14:creationId xmlns:p14="http://schemas.microsoft.com/office/powerpoint/2010/main" val="3969130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0C9930-0A10-4D51-BF8B-58A66CF9DE84}" type="slidenum">
              <a:rPr lang="en-GB" smtClean="0"/>
              <a:t>32</a:t>
            </a:fld>
            <a:endParaRPr lang="en-GB"/>
          </a:p>
        </p:txBody>
      </p:sp>
    </p:spTree>
    <p:extLst>
      <p:ext uri="{BB962C8B-B14F-4D97-AF65-F5344CB8AC3E}">
        <p14:creationId xmlns:p14="http://schemas.microsoft.com/office/powerpoint/2010/main" val="3969130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0C9930-0A10-4D51-BF8B-58A66CF9DE84}" type="slidenum">
              <a:rPr lang="en-GB" smtClean="0"/>
              <a:t>34</a:t>
            </a:fld>
            <a:endParaRPr lang="en-GB"/>
          </a:p>
        </p:txBody>
      </p:sp>
    </p:spTree>
    <p:extLst>
      <p:ext uri="{BB962C8B-B14F-4D97-AF65-F5344CB8AC3E}">
        <p14:creationId xmlns:p14="http://schemas.microsoft.com/office/powerpoint/2010/main" val="2661544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0C9930-0A10-4D51-BF8B-58A66CF9DE84}" type="slidenum">
              <a:rPr lang="en-GB" smtClean="0"/>
              <a:t>35</a:t>
            </a:fld>
            <a:endParaRPr lang="en-GB"/>
          </a:p>
        </p:txBody>
      </p:sp>
    </p:spTree>
    <p:extLst>
      <p:ext uri="{BB962C8B-B14F-4D97-AF65-F5344CB8AC3E}">
        <p14:creationId xmlns:p14="http://schemas.microsoft.com/office/powerpoint/2010/main" val="3969130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0C9930-0A10-4D51-BF8B-58A66CF9DE84}" type="slidenum">
              <a:rPr lang="en-GB" smtClean="0"/>
              <a:t>36</a:t>
            </a:fld>
            <a:endParaRPr lang="en-GB"/>
          </a:p>
        </p:txBody>
      </p:sp>
    </p:spTree>
    <p:extLst>
      <p:ext uri="{BB962C8B-B14F-4D97-AF65-F5344CB8AC3E}">
        <p14:creationId xmlns:p14="http://schemas.microsoft.com/office/powerpoint/2010/main" val="3969130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0C9930-0A10-4D51-BF8B-58A66CF9DE84}" type="slidenum">
              <a:rPr lang="en-GB" smtClean="0"/>
              <a:t>37</a:t>
            </a:fld>
            <a:endParaRPr lang="en-GB"/>
          </a:p>
        </p:txBody>
      </p:sp>
    </p:spTree>
    <p:extLst>
      <p:ext uri="{BB962C8B-B14F-4D97-AF65-F5344CB8AC3E}">
        <p14:creationId xmlns:p14="http://schemas.microsoft.com/office/powerpoint/2010/main" val="3969130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0C9930-0A10-4D51-BF8B-58A66CF9DE84}" type="slidenum">
              <a:rPr lang="en-GB" smtClean="0"/>
              <a:t>38</a:t>
            </a:fld>
            <a:endParaRPr lang="en-GB"/>
          </a:p>
        </p:txBody>
      </p:sp>
    </p:spTree>
    <p:extLst>
      <p:ext uri="{BB962C8B-B14F-4D97-AF65-F5344CB8AC3E}">
        <p14:creationId xmlns:p14="http://schemas.microsoft.com/office/powerpoint/2010/main" val="3969130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0C9930-0A10-4D51-BF8B-58A66CF9DE84}" type="slidenum">
              <a:rPr lang="en-GB" smtClean="0"/>
              <a:t>39</a:t>
            </a:fld>
            <a:endParaRPr lang="en-GB"/>
          </a:p>
        </p:txBody>
      </p:sp>
    </p:spTree>
    <p:extLst>
      <p:ext uri="{BB962C8B-B14F-4D97-AF65-F5344CB8AC3E}">
        <p14:creationId xmlns:p14="http://schemas.microsoft.com/office/powerpoint/2010/main" val="3969130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C9930-0A10-4D51-BF8B-58A66CF9DE84}" type="slidenum">
              <a:rPr lang="en-GB" smtClean="0"/>
              <a:t>9</a:t>
            </a:fld>
            <a:endParaRPr lang="en-GB"/>
          </a:p>
        </p:txBody>
      </p:sp>
    </p:spTree>
    <p:extLst>
      <p:ext uri="{BB962C8B-B14F-4D97-AF65-F5344CB8AC3E}">
        <p14:creationId xmlns:p14="http://schemas.microsoft.com/office/powerpoint/2010/main" val="2852670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C9930-0A10-4D51-BF8B-58A66CF9DE84}" type="slidenum">
              <a:rPr lang="en-GB" smtClean="0"/>
              <a:t>10</a:t>
            </a:fld>
            <a:endParaRPr lang="en-GB"/>
          </a:p>
        </p:txBody>
      </p:sp>
    </p:spTree>
    <p:extLst>
      <p:ext uri="{BB962C8B-B14F-4D97-AF65-F5344CB8AC3E}">
        <p14:creationId xmlns:p14="http://schemas.microsoft.com/office/powerpoint/2010/main" val="2852670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Figure 10.3 shows a framework of measures, which can be applied to a range of different companies. The groupings of measures remain relevant; although they are </a:t>
            </a:r>
            <a:r>
              <a:rPr lang="en-US" dirty="0" err="1" smtClean="0">
                <a:effectLst/>
              </a:rPr>
              <a:t>centred</a:t>
            </a:r>
            <a:r>
              <a:rPr lang="en-US" dirty="0" smtClean="0">
                <a:effectLst/>
              </a:rPr>
              <a:t> on sites or online presence, measures for engagement with social media should also be considered.</a:t>
            </a:r>
          </a:p>
          <a:p>
            <a:endParaRPr lang="en-US" dirty="0"/>
          </a:p>
        </p:txBody>
      </p:sp>
      <p:sp>
        <p:nvSpPr>
          <p:cNvPr id="4" name="Slide Number Placeholder 3"/>
          <p:cNvSpPr>
            <a:spLocks noGrp="1"/>
          </p:cNvSpPr>
          <p:nvPr>
            <p:ph type="sldNum" sz="quarter" idx="10"/>
          </p:nvPr>
        </p:nvSpPr>
        <p:spPr/>
        <p:txBody>
          <a:bodyPr/>
          <a:lstStyle/>
          <a:p>
            <a:fld id="{C00C9930-0A10-4D51-BF8B-58A66CF9DE84}" type="slidenum">
              <a:rPr lang="en-GB" smtClean="0"/>
              <a:t>13</a:t>
            </a:fld>
            <a:endParaRPr lang="en-GB"/>
          </a:p>
        </p:txBody>
      </p:sp>
    </p:spTree>
    <p:extLst>
      <p:ext uri="{BB962C8B-B14F-4D97-AF65-F5344CB8AC3E}">
        <p14:creationId xmlns:p14="http://schemas.microsoft.com/office/powerpoint/2010/main" val="2830779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Figure 10.4 shows that, for a set time period, only a proportion of site visitors will make their way to product information, a small proportion will add an item to a basket and a smaller proportion still will actually make the purchase. A key feature of e-commerce sites is that there is a high attrition rate between a customer adding an item to a basket and subsequently making a purchase. Rea-sons for this may include usability problems, fears about security or because customers are browsing products with the intention of buying them offline or in another channel. </a:t>
            </a:r>
          </a:p>
          <a:p>
            <a:endParaRPr lang="en-US" dirty="0"/>
          </a:p>
        </p:txBody>
      </p:sp>
      <p:sp>
        <p:nvSpPr>
          <p:cNvPr id="4" name="Slide Number Placeholder 3"/>
          <p:cNvSpPr>
            <a:spLocks noGrp="1"/>
          </p:cNvSpPr>
          <p:nvPr>
            <p:ph type="sldNum" sz="quarter" idx="10"/>
          </p:nvPr>
        </p:nvSpPr>
        <p:spPr/>
        <p:txBody>
          <a:bodyPr/>
          <a:lstStyle/>
          <a:p>
            <a:fld id="{C00C9930-0A10-4D51-BF8B-58A66CF9DE84}" type="slidenum">
              <a:rPr lang="en-GB" smtClean="0"/>
              <a:t>17</a:t>
            </a:fld>
            <a:endParaRPr lang="en-GB"/>
          </a:p>
        </p:txBody>
      </p:sp>
    </p:spTree>
    <p:extLst>
      <p:ext uri="{BB962C8B-B14F-4D97-AF65-F5344CB8AC3E}">
        <p14:creationId xmlns:p14="http://schemas.microsoft.com/office/powerpoint/2010/main" val="2978265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Figure 10.12 A web document review and update process</a:t>
            </a:r>
            <a:endParaRPr lang="en-IN"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0C9930-0A10-4D51-BF8B-58A66CF9DE84}" type="slidenum">
              <a:rPr lang="en-GB" smtClean="0"/>
              <a:t>27</a:t>
            </a:fld>
            <a:endParaRPr lang="en-GB"/>
          </a:p>
        </p:txBody>
      </p:sp>
    </p:spTree>
    <p:extLst>
      <p:ext uri="{BB962C8B-B14F-4D97-AF65-F5344CB8AC3E}">
        <p14:creationId xmlns:p14="http://schemas.microsoft.com/office/powerpoint/2010/main" val="3969130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Figure 10.12 A web document review and update process</a:t>
            </a:r>
          </a:p>
          <a:p>
            <a:endPar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A simple model of the work involved in maintenance is shown in Figure 10.12. It is assumed that the needs of the users and design features of the site have already been defined when the site was originally created . The model only applies to minor updates </a:t>
            </a:r>
            <a:r>
              <a:rPr lang="en-US" dirty="0" smtClean="0">
                <a:effectLst/>
              </a:rPr>
              <a:t>to copy, or perhaps updating product or company information.</a:t>
            </a:r>
          </a:p>
          <a:p>
            <a:endParaRPr lang="en-IN"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0C9930-0A10-4D51-BF8B-58A66CF9DE84}" type="slidenum">
              <a:rPr lang="en-GB" smtClean="0"/>
              <a:t>28</a:t>
            </a:fld>
            <a:endParaRPr lang="en-GB"/>
          </a:p>
        </p:txBody>
      </p:sp>
    </p:spTree>
    <p:extLst>
      <p:ext uri="{BB962C8B-B14F-4D97-AF65-F5344CB8AC3E}">
        <p14:creationId xmlns:p14="http://schemas.microsoft.com/office/powerpoint/2010/main" val="3969130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0C9930-0A10-4D51-BF8B-58A66CF9DE84}" type="slidenum">
              <a:rPr lang="en-GB" smtClean="0"/>
              <a:t>29</a:t>
            </a:fld>
            <a:endParaRPr lang="en-GB"/>
          </a:p>
        </p:txBody>
      </p:sp>
    </p:spTree>
    <p:extLst>
      <p:ext uri="{BB962C8B-B14F-4D97-AF65-F5344CB8AC3E}">
        <p14:creationId xmlns:p14="http://schemas.microsoft.com/office/powerpoint/2010/main" val="3969130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0C9930-0A10-4D51-BF8B-58A66CF9DE84}" type="slidenum">
              <a:rPr lang="en-GB" smtClean="0"/>
              <a:t>30</a:t>
            </a:fld>
            <a:endParaRPr lang="en-GB"/>
          </a:p>
        </p:txBody>
      </p:sp>
    </p:spTree>
    <p:extLst>
      <p:ext uri="{BB962C8B-B14F-4D97-AF65-F5344CB8AC3E}">
        <p14:creationId xmlns:p14="http://schemas.microsoft.com/office/powerpoint/2010/main" val="3969130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3595292-198D-4F24-8B6A-A6F01A44986E}" type="datetime1">
              <a:rPr lang="en-GB" smtClean="0"/>
              <a:t>17/10/2019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638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2D165E-2ED9-4DA9-99B2-16E4DB74B7D0}" type="datetimeFigureOut">
              <a:rPr lang="en-GB" smtClean="0"/>
              <a:pPr/>
              <a:t>17/10/2019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14E08-3E27-4330-BBCC-108ACDB8E4C7}" type="slidenum">
              <a:rPr lang="en-GB" smtClean="0"/>
              <a:pPr/>
              <a:t>‹#›</a:t>
            </a:fld>
            <a:endParaRPr lang="en-GB"/>
          </a:p>
        </p:txBody>
      </p:sp>
    </p:spTree>
    <p:extLst>
      <p:ext uri="{BB962C8B-B14F-4D97-AF65-F5344CB8AC3E}">
        <p14:creationId xmlns:p14="http://schemas.microsoft.com/office/powerpoint/2010/main" val="4245441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2D165E-2ED9-4DA9-99B2-16E4DB74B7D0}" type="datetimeFigureOut">
              <a:rPr lang="en-GB" smtClean="0"/>
              <a:pPr/>
              <a:t>17/10/2019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14E08-3E27-4330-BBCC-108ACDB8E4C7}" type="slidenum">
              <a:rPr lang="en-GB" smtClean="0"/>
              <a:pPr/>
              <a:t>‹#›</a:t>
            </a:fld>
            <a:endParaRPr lang="en-GB"/>
          </a:p>
        </p:txBody>
      </p:sp>
    </p:spTree>
    <p:extLst>
      <p:ext uri="{BB962C8B-B14F-4D97-AF65-F5344CB8AC3E}">
        <p14:creationId xmlns:p14="http://schemas.microsoft.com/office/powerpoint/2010/main" val="2058866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60648"/>
            <a:ext cx="7772400" cy="1470025"/>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1259632" y="198884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8" name="Picture Placeholder 7"/>
          <p:cNvSpPr>
            <a:spLocks noGrp="1"/>
          </p:cNvSpPr>
          <p:nvPr>
            <p:ph type="pic" sz="quarter" idx="13"/>
          </p:nvPr>
        </p:nvSpPr>
        <p:spPr>
          <a:xfrm>
            <a:off x="1115616" y="4077072"/>
            <a:ext cx="3528392" cy="1944216"/>
          </a:xfrm>
        </p:spPr>
        <p:txBody>
          <a:bodyPr/>
          <a:lstStyle/>
          <a:p>
            <a:r>
              <a:rPr lang="en-US" smtClean="0"/>
              <a:t>Click icon to add picture</a:t>
            </a:r>
            <a:endParaRPr lang="en-GB"/>
          </a:p>
        </p:txBody>
      </p:sp>
      <p:sp>
        <p:nvSpPr>
          <p:cNvPr id="5" name="Text Placeholder 4"/>
          <p:cNvSpPr>
            <a:spLocks noGrp="1"/>
          </p:cNvSpPr>
          <p:nvPr>
            <p:ph type="body" sz="quarter" idx="14"/>
          </p:nvPr>
        </p:nvSpPr>
        <p:spPr>
          <a:xfrm>
            <a:off x="5003800" y="3860800"/>
            <a:ext cx="3240088" cy="223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17098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60648"/>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259632" y="198884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8" name="Picture Placeholder 7"/>
          <p:cNvSpPr>
            <a:spLocks noGrp="1"/>
          </p:cNvSpPr>
          <p:nvPr>
            <p:ph type="pic" sz="quarter" idx="13"/>
          </p:nvPr>
        </p:nvSpPr>
        <p:spPr>
          <a:xfrm>
            <a:off x="1115616" y="4077072"/>
            <a:ext cx="3528392" cy="1944216"/>
          </a:xfrm>
        </p:spPr>
        <p:txBody>
          <a:bodyPr/>
          <a:lstStyle/>
          <a:p>
            <a:endParaRPr lang="en-GB"/>
          </a:p>
        </p:txBody>
      </p:sp>
      <p:sp>
        <p:nvSpPr>
          <p:cNvPr id="5" name="Text Placeholder 4"/>
          <p:cNvSpPr>
            <a:spLocks noGrp="1"/>
          </p:cNvSpPr>
          <p:nvPr>
            <p:ph type="body" sz="quarter" idx="14"/>
          </p:nvPr>
        </p:nvSpPr>
        <p:spPr>
          <a:xfrm>
            <a:off x="5003800" y="3860800"/>
            <a:ext cx="3240088" cy="223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8187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2D165E-2ED9-4DA9-99B2-16E4DB74B7D0}" type="datetimeFigureOut">
              <a:rPr lang="en-GB" smtClean="0"/>
              <a:pPr/>
              <a:t>17/10/2019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14E08-3E27-4330-BBCC-108ACDB8E4C7}" type="slidenum">
              <a:rPr lang="en-GB" smtClean="0"/>
              <a:pPr/>
              <a:t>‹#›</a:t>
            </a:fld>
            <a:endParaRPr lang="en-GB"/>
          </a:p>
        </p:txBody>
      </p:sp>
    </p:spTree>
    <p:extLst>
      <p:ext uri="{BB962C8B-B14F-4D97-AF65-F5344CB8AC3E}">
        <p14:creationId xmlns:p14="http://schemas.microsoft.com/office/powerpoint/2010/main" val="2683800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2D165E-2ED9-4DA9-99B2-16E4DB74B7D0}" type="datetimeFigureOut">
              <a:rPr lang="en-GB" smtClean="0"/>
              <a:pPr/>
              <a:t>17/10/2019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14E08-3E27-4330-BBCC-108ACDB8E4C7}" type="slidenum">
              <a:rPr lang="en-GB" smtClean="0"/>
              <a:pPr/>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787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12D165E-2ED9-4DA9-99B2-16E4DB74B7D0}" type="datetimeFigureOut">
              <a:rPr lang="en-GB" smtClean="0"/>
              <a:pPr/>
              <a:t>17/10/2019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F14E08-3E27-4330-BBCC-108ACDB8E4C7}" type="slidenum">
              <a:rPr lang="en-GB" smtClean="0"/>
              <a:pPr/>
              <a:t>‹#›</a:t>
            </a:fld>
            <a:endParaRPr lang="en-GB"/>
          </a:p>
        </p:txBody>
      </p:sp>
    </p:spTree>
    <p:extLst>
      <p:ext uri="{BB962C8B-B14F-4D97-AF65-F5344CB8AC3E}">
        <p14:creationId xmlns:p14="http://schemas.microsoft.com/office/powerpoint/2010/main" val="2734246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12D165E-2ED9-4DA9-99B2-16E4DB74B7D0}" type="datetimeFigureOut">
              <a:rPr lang="en-GB" smtClean="0"/>
              <a:pPr/>
              <a:t>17/10/2019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F14E08-3E27-4330-BBCC-108ACDB8E4C7}" type="slidenum">
              <a:rPr lang="en-GB" smtClean="0"/>
              <a:pPr/>
              <a:t>‹#›</a:t>
            </a:fld>
            <a:endParaRPr lang="en-GB"/>
          </a:p>
        </p:txBody>
      </p:sp>
    </p:spTree>
    <p:extLst>
      <p:ext uri="{BB962C8B-B14F-4D97-AF65-F5344CB8AC3E}">
        <p14:creationId xmlns:p14="http://schemas.microsoft.com/office/powerpoint/2010/main" val="1965350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12D165E-2ED9-4DA9-99B2-16E4DB74B7D0}" type="datetimeFigureOut">
              <a:rPr lang="en-GB" smtClean="0"/>
              <a:pPr/>
              <a:t>17/10/2019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F14E08-3E27-4330-BBCC-108ACDB8E4C7}" type="slidenum">
              <a:rPr lang="en-GB" smtClean="0"/>
              <a:pPr/>
              <a:t>‹#›</a:t>
            </a:fld>
            <a:endParaRPr lang="en-GB"/>
          </a:p>
        </p:txBody>
      </p:sp>
    </p:spTree>
    <p:extLst>
      <p:ext uri="{BB962C8B-B14F-4D97-AF65-F5344CB8AC3E}">
        <p14:creationId xmlns:p14="http://schemas.microsoft.com/office/powerpoint/2010/main" val="2861460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12D165E-2ED9-4DA9-99B2-16E4DB74B7D0}" type="datetimeFigureOut">
              <a:rPr lang="en-GB" smtClean="0"/>
              <a:pPr/>
              <a:t>17/10/2019</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8DF14E08-3E27-4330-BBCC-108ACDB8E4C7}" type="slidenum">
              <a:rPr lang="en-GB" smtClean="0"/>
              <a:pPr/>
              <a:t>‹#›</a:t>
            </a:fld>
            <a:endParaRPr lang="en-GB"/>
          </a:p>
        </p:txBody>
      </p:sp>
    </p:spTree>
    <p:extLst>
      <p:ext uri="{BB962C8B-B14F-4D97-AF65-F5344CB8AC3E}">
        <p14:creationId xmlns:p14="http://schemas.microsoft.com/office/powerpoint/2010/main" val="1817949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412D165E-2ED9-4DA9-99B2-16E4DB74B7D0}" type="datetimeFigureOut">
              <a:rPr lang="en-GB" smtClean="0"/>
              <a:pPr/>
              <a:t>17/10/2019</a:t>
            </a:fld>
            <a:endParaRPr lang="en-GB"/>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DF14E08-3E27-4330-BBCC-108ACDB8E4C7}" type="slidenum">
              <a:rPr lang="en-GB" smtClean="0"/>
              <a:pPr/>
              <a:t>‹#›</a:t>
            </a:fld>
            <a:endParaRPr lang="en-GB"/>
          </a:p>
        </p:txBody>
      </p:sp>
    </p:spTree>
    <p:extLst>
      <p:ext uri="{BB962C8B-B14F-4D97-AF65-F5344CB8AC3E}">
        <p14:creationId xmlns:p14="http://schemas.microsoft.com/office/powerpoint/2010/main" val="27318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2D165E-2ED9-4DA9-99B2-16E4DB74B7D0}" type="datetimeFigureOut">
              <a:rPr lang="en-GB" smtClean="0"/>
              <a:pPr/>
              <a:t>17/10/2019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F14E08-3E27-4330-BBCC-108ACDB8E4C7}" type="slidenum">
              <a:rPr lang="en-GB" smtClean="0"/>
              <a:pPr/>
              <a:t>‹#›</a:t>
            </a:fld>
            <a:endParaRPr lang="en-GB"/>
          </a:p>
        </p:txBody>
      </p:sp>
    </p:spTree>
    <p:extLst>
      <p:ext uri="{BB962C8B-B14F-4D97-AF65-F5344CB8AC3E}">
        <p14:creationId xmlns:p14="http://schemas.microsoft.com/office/powerpoint/2010/main" val="1327862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D9392CC5-81F0-448F-A6F9-29F3B1840140}" type="datetime1">
              <a:rPr lang="en-GB" smtClean="0"/>
              <a:t>17/10/2019</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91CFCE29-E544-4207-9EC6-C3B7E17075A4}"/>
              </a:ext>
            </a:extLst>
          </p:cNvPr>
          <p:cNvSpPr txBox="1"/>
          <p:nvPr/>
        </p:nvSpPr>
        <p:spPr>
          <a:xfrm>
            <a:off x="1600200" y="6429345"/>
            <a:ext cx="7162800" cy="276999"/>
          </a:xfrm>
          <a:prstGeom prst="rect">
            <a:avLst/>
          </a:prstGeom>
          <a:noFill/>
        </p:spPr>
        <p:txBody>
          <a:bodyPr wrap="square" rtlCol="0">
            <a:spAutoFit/>
          </a:bodyPr>
          <a:lstStyle/>
          <a:p>
            <a:pPr algn="r">
              <a:buClrTx/>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2019, 2016, 2012</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12" name="Picture 11" descr="Pearson Logo">
            <a:extLst>
              <a:ext uri="{FF2B5EF4-FFF2-40B4-BE49-F238E27FC236}">
                <a16:creationId xmlns:a16="http://schemas.microsoft.com/office/drawing/2014/main" xmlns="" id="{5A78E52F-A9C9-4808-A50C-7CAC9AEDEBC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76999"/>
          </a:xfrm>
          <a:prstGeom prst="rect">
            <a:avLst/>
          </a:prstGeom>
          <a:noFill/>
        </p:spPr>
        <p:txBody>
          <a:bodyPr wrap="square" rtlCol="0">
            <a:spAutoFit/>
          </a:bodyPr>
          <a:lstStyle/>
          <a:p>
            <a:pPr algn="r">
              <a:buClrTx/>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a:t>
            </a:r>
            <a:r>
              <a:rPr lang="en-IN" sz="1200" b="0" i="0" u="none" strike="noStrike"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2019, 2016, 2012</a:t>
            </a:r>
            <a:r>
              <a:rPr lang="en-US" altLang="en-US" sz="120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pic>
        <p:nvPicPr>
          <p:cNvPr id="14" name="Picture 13" descr="Pearson Logo"/>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1110283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856" y="2060848"/>
            <a:ext cx="2111989" cy="2871318"/>
          </a:xfrm>
          <a:prstGeom prst="rect">
            <a:avLst/>
          </a:prstGeom>
        </p:spPr>
      </p:pic>
      <p:sp>
        <p:nvSpPr>
          <p:cNvPr id="9" name="Text Placeholder 4">
            <a:extLst>
              <a:ext uri="{FF2B5EF4-FFF2-40B4-BE49-F238E27FC236}">
                <a16:creationId xmlns:a16="http://schemas.microsoft.com/office/drawing/2014/main" xmlns="" id="{1F7EB6F3-A41E-4D17-8801-90AAAD8F406A}"/>
              </a:ext>
            </a:extLst>
          </p:cNvPr>
          <p:cNvSpPr txBox="1">
            <a:spLocks/>
          </p:cNvSpPr>
          <p:nvPr/>
        </p:nvSpPr>
        <p:spPr bwMode="auto">
          <a:xfrm>
            <a:off x="2595521" y="2686119"/>
            <a:ext cx="6264696"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ctr">
              <a:lnSpc>
                <a:spcPct val="100000"/>
              </a:lnSpc>
              <a:spcBef>
                <a:spcPts val="1200"/>
              </a:spcBef>
              <a:buClrTx/>
              <a:buSzTx/>
              <a:buNone/>
              <a:tabLst/>
              <a:defRPr/>
            </a:pPr>
            <a:r>
              <a:rPr lang="en-US" sz="4000" b="1" spc="-50" dirty="0">
                <a:solidFill>
                  <a:srgbClr val="007BA4"/>
                </a:solidFill>
                <a:latin typeface="+mj-lt"/>
                <a:ea typeface="+mj-ea"/>
                <a:cs typeface="+mj-cs"/>
              </a:rPr>
              <a:t>Chapter 10</a:t>
            </a:r>
          </a:p>
          <a:p>
            <a:pPr marL="0" lvl="0" indent="0" algn="ctr">
              <a:spcBef>
                <a:spcPts val="1200"/>
              </a:spcBef>
              <a:buNone/>
              <a:defRPr/>
            </a:pPr>
            <a:r>
              <a:rPr lang="en-US" sz="4000" spc="-50" dirty="0">
                <a:solidFill>
                  <a:srgbClr val="007BA4"/>
                </a:solidFill>
                <a:latin typeface="+mj-lt"/>
                <a:ea typeface="+mj-ea"/>
                <a:cs typeface="+mj-cs"/>
              </a:rPr>
              <a:t>Evaluation and improvement of digital channel performance</a:t>
            </a:r>
          </a:p>
        </p:txBody>
      </p:sp>
    </p:spTree>
    <p:extLst>
      <p:ext uri="{BB962C8B-B14F-4D97-AF65-F5344CB8AC3E}">
        <p14:creationId xmlns:p14="http://schemas.microsoft.com/office/powerpoint/2010/main" val="14041139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385392"/>
            <a:ext cx="7565465" cy="5472608"/>
          </a:xfrm>
        </p:spPr>
        <p:txBody>
          <a:bodyPr>
            <a:noAutofit/>
          </a:bodyPr>
          <a:lstStyle/>
          <a:p>
            <a:endParaRPr lang="en-US" sz="2400" dirty="0"/>
          </a:p>
          <a:p>
            <a:r>
              <a:rPr lang="en-US" sz="2400" dirty="0"/>
              <a:t>Stage 3, performance diagnosis, is the analysis of results to understand the reasons for variance from objectives and selection of marketing solutions to reduce variance.</a:t>
            </a:r>
          </a:p>
          <a:p>
            <a:endParaRPr lang="en-US" sz="2400" dirty="0"/>
          </a:p>
          <a:p>
            <a:r>
              <a:rPr lang="en-US" sz="2400" dirty="0"/>
              <a:t>In a digital marketing context, Stage 4, corrective action, is the implementation of these solutions as updates to content, design, ongoing marketing communications and CRO. After this stage the continuous cycle repeats, possibly with modified goals.</a:t>
            </a:r>
          </a:p>
          <a:p>
            <a:endParaRPr lang="en-US" sz="2400" dirty="0"/>
          </a:p>
        </p:txBody>
      </p:sp>
    </p:spTree>
    <p:extLst>
      <p:ext uri="{BB962C8B-B14F-4D97-AF65-F5344CB8AC3E}">
        <p14:creationId xmlns:p14="http://schemas.microsoft.com/office/powerpoint/2010/main" val="267359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317800"/>
            <a:ext cx="9052561" cy="645195"/>
          </a:xfrm>
        </p:spPr>
        <p:txBody>
          <a:bodyPr>
            <a:normAutofit/>
          </a:bodyPr>
          <a:lstStyle/>
          <a:p>
            <a:r>
              <a:rPr lang="en-GB" sz="3200" b="1" dirty="0">
                <a:solidFill>
                  <a:schemeClr val="bg2">
                    <a:lumMod val="75000"/>
                  </a:schemeClr>
                </a:solidFill>
              </a:rPr>
              <a:t>Stage 2: Defining the performance metrics framework</a:t>
            </a:r>
          </a:p>
        </p:txBody>
      </p:sp>
      <p:sp>
        <p:nvSpPr>
          <p:cNvPr id="3" name="Content Placeholder 2"/>
          <p:cNvSpPr>
            <a:spLocks noGrp="1"/>
          </p:cNvSpPr>
          <p:nvPr>
            <p:ph idx="1"/>
          </p:nvPr>
        </p:nvSpPr>
        <p:spPr>
          <a:xfrm>
            <a:off x="251520" y="2219152"/>
            <a:ext cx="8583526" cy="2260848"/>
          </a:xfrm>
        </p:spPr>
        <p:txBody>
          <a:bodyPr>
            <a:noAutofit/>
          </a:bodyPr>
          <a:lstStyle/>
          <a:p>
            <a:r>
              <a:rPr lang="en-US" sz="2400" dirty="0">
                <a:solidFill>
                  <a:schemeClr val="tx1"/>
                </a:solidFill>
              </a:rPr>
              <a:t>Measurement for assessing the effectiveness of digital marketing should assess the contribution of digital marketing at different levels: </a:t>
            </a:r>
            <a:endParaRPr lang="en-US" sz="2400" dirty="0" smtClean="0">
              <a:solidFill>
                <a:schemeClr val="tx1"/>
              </a:solidFill>
            </a:endParaRPr>
          </a:p>
          <a:p>
            <a:r>
              <a:rPr lang="en-US" sz="2400" dirty="0" smtClean="0">
                <a:solidFill>
                  <a:schemeClr val="tx1"/>
                </a:solidFill>
              </a:rPr>
              <a:t>1.  Are </a:t>
            </a:r>
            <a:r>
              <a:rPr lang="en-US" sz="2400" dirty="0">
                <a:solidFill>
                  <a:schemeClr val="tx1"/>
                </a:solidFill>
              </a:rPr>
              <a:t>business objectives defined in the digital marketing strategy being met? </a:t>
            </a:r>
            <a:endParaRPr lang="en-US" sz="2400" dirty="0" smtClean="0">
              <a:solidFill>
                <a:schemeClr val="tx1"/>
              </a:solidFill>
            </a:endParaRPr>
          </a:p>
          <a:p>
            <a:r>
              <a:rPr lang="en-US" sz="2400" dirty="0" smtClean="0">
                <a:solidFill>
                  <a:schemeClr val="tx1"/>
                </a:solidFill>
              </a:rPr>
              <a:t>2.  Are </a:t>
            </a:r>
            <a:r>
              <a:rPr lang="en-US" sz="2400" dirty="0">
                <a:solidFill>
                  <a:schemeClr val="tx1"/>
                </a:solidFill>
              </a:rPr>
              <a:t>marketing objectives plans achieved? </a:t>
            </a:r>
            <a:endParaRPr lang="en-US" sz="2400" dirty="0" smtClean="0">
              <a:solidFill>
                <a:schemeClr val="tx1"/>
              </a:solidFill>
            </a:endParaRPr>
          </a:p>
          <a:p>
            <a:r>
              <a:rPr lang="en-US" sz="2400" dirty="0" smtClean="0">
                <a:solidFill>
                  <a:schemeClr val="tx1"/>
                </a:solidFill>
              </a:rPr>
              <a:t>3.  </a:t>
            </a:r>
            <a:r>
              <a:rPr lang="en-US" sz="2400" dirty="0">
                <a:solidFill>
                  <a:schemeClr val="tx1"/>
                </a:solidFill>
              </a:rPr>
              <a:t>Are marketing communications objectives achieved</a:t>
            </a:r>
            <a:endParaRPr lang="en-GB" sz="2400" dirty="0">
              <a:solidFill>
                <a:schemeClr val="tx1"/>
              </a:solidFill>
            </a:endParaRPr>
          </a:p>
        </p:txBody>
      </p:sp>
    </p:spTree>
    <p:extLst>
      <p:ext uri="{BB962C8B-B14F-4D97-AF65-F5344CB8AC3E}">
        <p14:creationId xmlns:p14="http://schemas.microsoft.com/office/powerpoint/2010/main" val="2729822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317800"/>
            <a:ext cx="9052561" cy="645195"/>
          </a:xfrm>
        </p:spPr>
        <p:txBody>
          <a:bodyPr>
            <a:normAutofit/>
          </a:bodyPr>
          <a:lstStyle/>
          <a:p>
            <a:r>
              <a:rPr lang="en-GB" sz="3200" b="1" dirty="0">
                <a:solidFill>
                  <a:schemeClr val="bg2">
                    <a:lumMod val="75000"/>
                  </a:schemeClr>
                </a:solidFill>
              </a:rPr>
              <a:t>Stage 2: Defining the performance metrics framework</a:t>
            </a:r>
          </a:p>
        </p:txBody>
      </p:sp>
      <p:sp>
        <p:nvSpPr>
          <p:cNvPr id="3" name="Content Placeholder 2"/>
          <p:cNvSpPr>
            <a:spLocks noGrp="1"/>
          </p:cNvSpPr>
          <p:nvPr>
            <p:ph idx="1"/>
          </p:nvPr>
        </p:nvSpPr>
        <p:spPr>
          <a:xfrm>
            <a:off x="251520" y="1700808"/>
            <a:ext cx="8583526" cy="2260848"/>
          </a:xfrm>
        </p:spPr>
        <p:txBody>
          <a:bodyPr>
            <a:noAutofit/>
          </a:bodyPr>
          <a:lstStyle/>
          <a:p>
            <a:r>
              <a:rPr lang="en-US" sz="2400" dirty="0">
                <a:solidFill>
                  <a:schemeClr val="tx1"/>
                </a:solidFill>
              </a:rPr>
              <a:t>Chaffey (2000) suggested that </a:t>
            </a:r>
            <a:r>
              <a:rPr lang="en-US" sz="2400" dirty="0" err="1">
                <a:solidFill>
                  <a:schemeClr val="tx1"/>
                </a:solidFill>
              </a:rPr>
              <a:t>organisations</a:t>
            </a:r>
            <a:r>
              <a:rPr lang="en-US" sz="2400" dirty="0">
                <a:solidFill>
                  <a:schemeClr val="tx1"/>
                </a:solidFill>
              </a:rPr>
              <a:t> define a measurement framework or create a management dashboard that defines groupings of specific metrics used to assess digital marketing performance. He suggested that suitable measurement frameworks will </a:t>
            </a:r>
            <a:r>
              <a:rPr lang="en-US" sz="2400" dirty="0" err="1">
                <a:solidFill>
                  <a:schemeClr val="tx1"/>
                </a:solidFill>
              </a:rPr>
              <a:t>fulfil</a:t>
            </a:r>
            <a:r>
              <a:rPr lang="en-US" sz="2400" dirty="0">
                <a:solidFill>
                  <a:schemeClr val="tx1"/>
                </a:solidFill>
              </a:rPr>
              <a:t> these criteria</a:t>
            </a:r>
            <a:r>
              <a:rPr lang="en-US" sz="2400" dirty="0" smtClean="0">
                <a:solidFill>
                  <a:schemeClr val="tx1"/>
                </a:solidFill>
              </a:rPr>
              <a:t>:</a:t>
            </a:r>
          </a:p>
          <a:p>
            <a:pPr marL="342900" indent="-342900">
              <a:buClr>
                <a:srgbClr val="007BA4"/>
              </a:buClr>
              <a:buFont typeface="Arial" panose="020B0604020202020204" pitchFamily="34" charset="0"/>
              <a:buChar char="•"/>
            </a:pPr>
            <a:r>
              <a:rPr lang="en-US" sz="2400" dirty="0">
                <a:solidFill>
                  <a:schemeClr val="tx1"/>
                </a:solidFill>
              </a:rPr>
              <a:t>Include macro-level effectiveness metrics </a:t>
            </a:r>
          </a:p>
          <a:p>
            <a:pPr marL="342900" indent="-342900">
              <a:buClr>
                <a:srgbClr val="007BA4"/>
              </a:buClr>
              <a:buFont typeface="Arial" panose="020B0604020202020204" pitchFamily="34" charset="0"/>
              <a:buChar char="•"/>
            </a:pPr>
            <a:r>
              <a:rPr lang="en-US" sz="2400" dirty="0">
                <a:solidFill>
                  <a:schemeClr val="tx1"/>
                </a:solidFill>
              </a:rPr>
              <a:t>Include micro-level metrics </a:t>
            </a:r>
          </a:p>
          <a:p>
            <a:pPr marL="342900" indent="-342900">
              <a:buClr>
                <a:srgbClr val="007BA4"/>
              </a:buClr>
              <a:buFont typeface="Arial" panose="020B0604020202020204" pitchFamily="34" charset="0"/>
              <a:buChar char="•"/>
            </a:pPr>
            <a:r>
              <a:rPr lang="en-US" sz="2400" dirty="0">
                <a:solidFill>
                  <a:schemeClr val="tx1"/>
                </a:solidFill>
              </a:rPr>
              <a:t>Assess the impact of digital marketing on the satisfaction, loyalty and contribution of key stakeholders (customers, investors, employees and partners)</a:t>
            </a:r>
          </a:p>
          <a:p>
            <a:pPr marL="342900" indent="-342900">
              <a:buClr>
                <a:srgbClr val="007BA4"/>
              </a:buClr>
              <a:buFont typeface="Arial" panose="020B0604020202020204" pitchFamily="34" charset="0"/>
              <a:buChar char="•"/>
            </a:pPr>
            <a:r>
              <a:rPr lang="en-US" sz="2400" dirty="0">
                <a:solidFill>
                  <a:schemeClr val="tx1"/>
                </a:solidFill>
              </a:rPr>
              <a:t>Enable comparison of performance of different digital channels with other channels </a:t>
            </a:r>
          </a:p>
          <a:p>
            <a:endParaRPr lang="en-GB" sz="2400" dirty="0">
              <a:solidFill>
                <a:schemeClr val="tx1"/>
              </a:solidFill>
            </a:endParaRPr>
          </a:p>
        </p:txBody>
      </p:sp>
    </p:spTree>
    <p:extLst>
      <p:ext uri="{BB962C8B-B14F-4D97-AF65-F5344CB8AC3E}">
        <p14:creationId xmlns:p14="http://schemas.microsoft.com/office/powerpoint/2010/main" val="19190045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837" y="288926"/>
            <a:ext cx="8786326" cy="1143000"/>
          </a:xfrm>
        </p:spPr>
        <p:txBody>
          <a:bodyPr>
            <a:noAutofit/>
          </a:bodyPr>
          <a:lstStyle/>
          <a:p>
            <a:pPr algn="ctr"/>
            <a:r>
              <a:rPr lang="en-GB" sz="3200">
                <a:solidFill>
                  <a:srgbClr val="007BA4"/>
                </a:solidFill>
              </a:rPr>
              <a:t>Figure 10.3 The five diagnostic categories for digital marketing measurement </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55576" y="1556792"/>
            <a:ext cx="7632848" cy="44907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3006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317800"/>
            <a:ext cx="9052561" cy="645195"/>
          </a:xfrm>
        </p:spPr>
        <p:txBody>
          <a:bodyPr>
            <a:normAutofit/>
          </a:bodyPr>
          <a:lstStyle/>
          <a:p>
            <a:r>
              <a:rPr lang="en-GB" sz="3200" b="1" dirty="0">
                <a:solidFill>
                  <a:schemeClr val="bg2">
                    <a:lumMod val="75000"/>
                  </a:schemeClr>
                </a:solidFill>
              </a:rPr>
              <a:t>Stage 2: Defining the performance metrics framework</a:t>
            </a:r>
          </a:p>
        </p:txBody>
      </p:sp>
      <p:sp>
        <p:nvSpPr>
          <p:cNvPr id="3" name="Content Placeholder 2"/>
          <p:cNvSpPr>
            <a:spLocks noGrp="1"/>
          </p:cNvSpPr>
          <p:nvPr>
            <p:ph idx="1"/>
          </p:nvPr>
        </p:nvSpPr>
        <p:spPr>
          <a:xfrm>
            <a:off x="251520" y="1700808"/>
            <a:ext cx="8583526" cy="2260848"/>
          </a:xfrm>
        </p:spPr>
        <p:txBody>
          <a:bodyPr>
            <a:noAutofit/>
          </a:bodyPr>
          <a:lstStyle/>
          <a:p>
            <a:pPr>
              <a:buFont typeface="Wingdings" pitchFamily="2" charset="2"/>
              <a:buChar char="Ø"/>
            </a:pPr>
            <a:r>
              <a:rPr lang="en-US" sz="2400" b="1" dirty="0" smtClean="0">
                <a:solidFill>
                  <a:schemeClr val="tx1"/>
                </a:solidFill>
              </a:rPr>
              <a:t> Channel </a:t>
            </a:r>
            <a:r>
              <a:rPr lang="en-US" sz="2400" b="1" dirty="0">
                <a:solidFill>
                  <a:schemeClr val="tx1"/>
                </a:solidFill>
              </a:rPr>
              <a:t>promotion: </a:t>
            </a:r>
            <a:r>
              <a:rPr lang="en-US" sz="2400" dirty="0">
                <a:solidFill>
                  <a:schemeClr val="tx1"/>
                </a:solidFill>
              </a:rPr>
              <a:t>Measures that assess why customers visit a site – which adverts they have seen, which sites they have been referred </a:t>
            </a:r>
            <a:r>
              <a:rPr lang="en-US" sz="2400" dirty="0" smtClean="0">
                <a:solidFill>
                  <a:schemeClr val="tx1"/>
                </a:solidFill>
              </a:rPr>
              <a:t>from.</a:t>
            </a:r>
            <a:endParaRPr lang="en-US" sz="2400" dirty="0">
              <a:solidFill>
                <a:schemeClr val="tx1"/>
              </a:solidFill>
            </a:endParaRPr>
          </a:p>
          <a:p>
            <a:r>
              <a:rPr lang="en-US" sz="2400" i="1" u="sng" dirty="0">
                <a:solidFill>
                  <a:schemeClr val="accent5">
                    <a:lumMod val="75000"/>
                  </a:schemeClr>
                </a:solidFill>
              </a:rPr>
              <a:t>Key measure </a:t>
            </a:r>
          </a:p>
          <a:p>
            <a:r>
              <a:rPr lang="en-US" sz="2400" dirty="0">
                <a:solidFill>
                  <a:schemeClr val="tx1"/>
                </a:solidFill>
              </a:rPr>
              <a:t>Referral mix. For each referral source such as paid search or display ads it should be possible to calculate:</a:t>
            </a:r>
          </a:p>
          <a:p>
            <a:r>
              <a:rPr lang="en-US" sz="2400" dirty="0">
                <a:solidFill>
                  <a:schemeClr val="tx1"/>
                </a:solidFill>
              </a:rPr>
              <a:t> • percentage of all referrals or sales (and influence in achieving sale last click or assist); </a:t>
            </a:r>
          </a:p>
          <a:p>
            <a:r>
              <a:rPr lang="en-US" sz="2400" dirty="0">
                <a:solidFill>
                  <a:schemeClr val="tx1"/>
                </a:solidFill>
              </a:rPr>
              <a:t>• cost-per-acquisition (CPA) or cost-per-sale (CPS); </a:t>
            </a:r>
          </a:p>
          <a:p>
            <a:r>
              <a:rPr lang="en-US" sz="2400" dirty="0">
                <a:solidFill>
                  <a:schemeClr val="tx1"/>
                </a:solidFill>
              </a:rPr>
              <a:t>• contribution to sales or other </a:t>
            </a:r>
            <a:r>
              <a:rPr lang="en-US" sz="2400" dirty="0" smtClean="0">
                <a:solidFill>
                  <a:schemeClr val="tx1"/>
                </a:solidFill>
              </a:rPr>
              <a:t>outcomes.</a:t>
            </a:r>
            <a:endParaRPr lang="en-GB" sz="2400" dirty="0">
              <a:solidFill>
                <a:schemeClr val="tx1"/>
              </a:solidFill>
            </a:endParaRPr>
          </a:p>
        </p:txBody>
      </p:sp>
    </p:spTree>
    <p:extLst>
      <p:ext uri="{BB962C8B-B14F-4D97-AF65-F5344CB8AC3E}">
        <p14:creationId xmlns:p14="http://schemas.microsoft.com/office/powerpoint/2010/main" val="25677998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317800"/>
            <a:ext cx="9052561" cy="645195"/>
          </a:xfrm>
        </p:spPr>
        <p:txBody>
          <a:bodyPr>
            <a:normAutofit/>
          </a:bodyPr>
          <a:lstStyle/>
          <a:p>
            <a:r>
              <a:rPr lang="en-GB" sz="3200" b="1" dirty="0">
                <a:solidFill>
                  <a:schemeClr val="bg2">
                    <a:lumMod val="75000"/>
                  </a:schemeClr>
                </a:solidFill>
              </a:rPr>
              <a:t>Stage 2: Defining the performance metrics framework</a:t>
            </a:r>
          </a:p>
        </p:txBody>
      </p:sp>
      <p:sp>
        <p:nvSpPr>
          <p:cNvPr id="3" name="Content Placeholder 2"/>
          <p:cNvSpPr>
            <a:spLocks noGrp="1"/>
          </p:cNvSpPr>
          <p:nvPr>
            <p:ph idx="1"/>
          </p:nvPr>
        </p:nvSpPr>
        <p:spPr>
          <a:xfrm>
            <a:off x="251520" y="1700808"/>
            <a:ext cx="8583526" cy="2260848"/>
          </a:xfrm>
        </p:spPr>
        <p:txBody>
          <a:bodyPr>
            <a:noAutofit/>
          </a:bodyPr>
          <a:lstStyle/>
          <a:p>
            <a:pPr>
              <a:buFont typeface="Wingdings" pitchFamily="2" charset="2"/>
              <a:buChar char="Ø"/>
            </a:pPr>
            <a:r>
              <a:rPr lang="en-US" sz="2400" b="1" dirty="0" smtClean="0">
                <a:solidFill>
                  <a:schemeClr val="tx1"/>
                </a:solidFill>
              </a:rPr>
              <a:t> Channel </a:t>
            </a:r>
            <a:r>
              <a:rPr lang="en-US" sz="2400" b="1" dirty="0">
                <a:solidFill>
                  <a:schemeClr val="tx1"/>
                </a:solidFill>
              </a:rPr>
              <a:t>buyer </a:t>
            </a:r>
            <a:r>
              <a:rPr lang="en-US" sz="2400" b="1" dirty="0" err="1">
                <a:solidFill>
                  <a:schemeClr val="tx1"/>
                </a:solidFill>
              </a:rPr>
              <a:t>behaviour</a:t>
            </a:r>
            <a:r>
              <a:rPr lang="en-US" sz="2400" b="1" dirty="0">
                <a:solidFill>
                  <a:schemeClr val="tx1"/>
                </a:solidFill>
              </a:rPr>
              <a:t>: </a:t>
            </a:r>
            <a:r>
              <a:rPr lang="en-US" sz="2400" dirty="0">
                <a:solidFill>
                  <a:schemeClr val="tx1"/>
                </a:solidFill>
              </a:rPr>
              <a:t>Describes which content is visited and the </a:t>
            </a:r>
            <a:r>
              <a:rPr lang="en-US" sz="2400" dirty="0" smtClean="0">
                <a:solidFill>
                  <a:schemeClr val="tx1"/>
                </a:solidFill>
              </a:rPr>
              <a:t>time </a:t>
            </a:r>
            <a:r>
              <a:rPr lang="en-US" sz="2400" dirty="0">
                <a:solidFill>
                  <a:schemeClr val="tx1"/>
                </a:solidFill>
              </a:rPr>
              <a:t>and duration</a:t>
            </a:r>
            <a:r>
              <a:rPr lang="en-US" sz="2400" dirty="0" smtClean="0">
                <a:solidFill>
                  <a:schemeClr val="tx1"/>
                </a:solidFill>
              </a:rPr>
              <a:t>.</a:t>
            </a:r>
          </a:p>
          <a:p>
            <a:r>
              <a:rPr lang="en-US" sz="2400" i="1" u="sng" dirty="0">
                <a:solidFill>
                  <a:schemeClr val="accent5">
                    <a:lumMod val="75000"/>
                  </a:schemeClr>
                </a:solidFill>
              </a:rPr>
              <a:t>Key </a:t>
            </a:r>
            <a:r>
              <a:rPr lang="en-US" sz="2400" i="1" u="sng" dirty="0" smtClean="0">
                <a:solidFill>
                  <a:schemeClr val="accent5">
                    <a:lumMod val="75000"/>
                  </a:schemeClr>
                </a:solidFill>
              </a:rPr>
              <a:t>ratios </a:t>
            </a:r>
            <a:endParaRPr lang="en-US" sz="2400" i="1" u="sng" dirty="0">
              <a:solidFill>
                <a:schemeClr val="accent5">
                  <a:lumMod val="75000"/>
                </a:schemeClr>
              </a:solidFill>
            </a:endParaRPr>
          </a:p>
          <a:p>
            <a:r>
              <a:rPr lang="en-US" sz="2400" dirty="0"/>
              <a:t>• </a:t>
            </a:r>
            <a:r>
              <a:rPr lang="en-US" sz="2400" dirty="0" smtClean="0"/>
              <a:t>Bounce </a:t>
            </a:r>
            <a:r>
              <a:rPr lang="en-US" sz="2400" dirty="0"/>
              <a:t>rates for different pages, i.e. proportion of single page visits. </a:t>
            </a:r>
            <a:endParaRPr lang="en-US" sz="2400" dirty="0" smtClean="0"/>
          </a:p>
          <a:p>
            <a:r>
              <a:rPr lang="en-US" sz="2400" dirty="0" smtClean="0"/>
              <a:t>• </a:t>
            </a:r>
            <a:r>
              <a:rPr lang="en-US" sz="2400" dirty="0"/>
              <a:t>Home page views/all page views, e.g. 20 per cent = (2,000/10,000). </a:t>
            </a:r>
            <a:endParaRPr lang="en-US" sz="2400" dirty="0" smtClean="0"/>
          </a:p>
          <a:p>
            <a:r>
              <a:rPr lang="en-US" sz="2400" dirty="0" smtClean="0"/>
              <a:t>• </a:t>
            </a:r>
            <a:r>
              <a:rPr lang="en-US" sz="2400" dirty="0"/>
              <a:t>Stickiness: page views/visitor sessions, e.g. 2 = 10,000/5,000. </a:t>
            </a:r>
            <a:endParaRPr lang="en-US" sz="2400" dirty="0" smtClean="0"/>
          </a:p>
          <a:p>
            <a:r>
              <a:rPr lang="en-US" sz="2400" dirty="0" smtClean="0"/>
              <a:t>• </a:t>
            </a:r>
            <a:r>
              <a:rPr lang="en-US" sz="2400" dirty="0"/>
              <a:t>Repeats: visitor sessions/visitors, e.g. 20 per cent = 1,000/5,000.</a:t>
            </a:r>
          </a:p>
          <a:p>
            <a:endParaRPr lang="en-GB" sz="2400" dirty="0">
              <a:solidFill>
                <a:schemeClr val="tx1"/>
              </a:solidFill>
            </a:endParaRPr>
          </a:p>
        </p:txBody>
      </p:sp>
    </p:spTree>
    <p:extLst>
      <p:ext uri="{BB962C8B-B14F-4D97-AF65-F5344CB8AC3E}">
        <p14:creationId xmlns:p14="http://schemas.microsoft.com/office/powerpoint/2010/main" val="5041886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 y="116632"/>
            <a:ext cx="9052561" cy="645195"/>
          </a:xfrm>
        </p:spPr>
        <p:txBody>
          <a:bodyPr>
            <a:normAutofit/>
          </a:bodyPr>
          <a:lstStyle/>
          <a:p>
            <a:r>
              <a:rPr lang="en-GB" sz="3200" b="1" dirty="0">
                <a:solidFill>
                  <a:schemeClr val="bg2">
                    <a:lumMod val="75000"/>
                  </a:schemeClr>
                </a:solidFill>
              </a:rPr>
              <a:t>Stage 2: Defining the performance metrics framework</a:t>
            </a:r>
          </a:p>
        </p:txBody>
      </p:sp>
      <p:sp>
        <p:nvSpPr>
          <p:cNvPr id="3" name="Content Placeholder 2"/>
          <p:cNvSpPr>
            <a:spLocks noGrp="1"/>
          </p:cNvSpPr>
          <p:nvPr>
            <p:ph idx="1"/>
          </p:nvPr>
        </p:nvSpPr>
        <p:spPr>
          <a:xfrm>
            <a:off x="251520" y="764704"/>
            <a:ext cx="8583526" cy="2260848"/>
          </a:xfrm>
        </p:spPr>
        <p:txBody>
          <a:bodyPr>
            <a:noAutofit/>
          </a:bodyPr>
          <a:lstStyle/>
          <a:p>
            <a:pPr>
              <a:buFont typeface="Wingdings" pitchFamily="2" charset="2"/>
              <a:buChar char="Ø"/>
            </a:pPr>
            <a:r>
              <a:rPr lang="en-US" sz="2400" b="1" dirty="0" smtClean="0"/>
              <a:t> Channel satisfaction: </a:t>
            </a:r>
            <a:r>
              <a:rPr lang="en-US" sz="2400" dirty="0"/>
              <a:t>Evaluation of the customer’s opinion of the service quality on the site and supporting services such as </a:t>
            </a:r>
            <a:r>
              <a:rPr lang="en-US" sz="2400" dirty="0" smtClean="0"/>
              <a:t>email.</a:t>
            </a:r>
            <a:endParaRPr lang="en-US" sz="2400" i="1" u="sng" dirty="0">
              <a:solidFill>
                <a:schemeClr val="accent5">
                  <a:lumMod val="75000"/>
                </a:schemeClr>
              </a:solidFill>
            </a:endParaRPr>
          </a:p>
          <a:p>
            <a:r>
              <a:rPr lang="en-US" sz="2400" i="1" u="sng" dirty="0" smtClean="0">
                <a:solidFill>
                  <a:schemeClr val="accent5">
                    <a:lumMod val="75000"/>
                  </a:schemeClr>
                </a:solidFill>
              </a:rPr>
              <a:t>Key </a:t>
            </a:r>
            <a:r>
              <a:rPr lang="en-US" sz="2400" i="1" u="sng" dirty="0">
                <a:solidFill>
                  <a:schemeClr val="accent5">
                    <a:lumMod val="75000"/>
                  </a:schemeClr>
                </a:solidFill>
              </a:rPr>
              <a:t>measure</a:t>
            </a:r>
          </a:p>
          <a:p>
            <a:r>
              <a:rPr lang="en-US" sz="2400" dirty="0"/>
              <a:t>include ease of use, </a:t>
            </a:r>
            <a:r>
              <a:rPr lang="en-US" sz="2400" dirty="0" smtClean="0"/>
              <a:t>site </a:t>
            </a:r>
            <a:r>
              <a:rPr lang="en-US" sz="2400" dirty="0"/>
              <a:t>availability and performance, and email response</a:t>
            </a:r>
            <a:r>
              <a:rPr lang="en-US" sz="2400" dirty="0" smtClean="0"/>
              <a:t>.</a:t>
            </a:r>
            <a:endParaRPr lang="en-US" sz="2400" dirty="0"/>
          </a:p>
          <a:p>
            <a:pPr>
              <a:buFont typeface="Wingdings" pitchFamily="2" charset="2"/>
              <a:buChar char="Ø"/>
            </a:pPr>
            <a:r>
              <a:rPr lang="en-US" sz="2400" b="1" dirty="0" smtClean="0"/>
              <a:t> Channel outcomes</a:t>
            </a:r>
            <a:r>
              <a:rPr lang="en-US" sz="2400" dirty="0" smtClean="0"/>
              <a:t>: </a:t>
            </a:r>
            <a:r>
              <a:rPr lang="en-US" sz="2400" dirty="0"/>
              <a:t>Record of customer actions taken as a consequence of a visit to a </a:t>
            </a:r>
            <a:r>
              <a:rPr lang="en-US" sz="2400" dirty="0" smtClean="0"/>
              <a:t>site.</a:t>
            </a:r>
            <a:r>
              <a:rPr lang="en-US" sz="2400" i="1" u="sng" dirty="0">
                <a:solidFill>
                  <a:schemeClr val="accent5">
                    <a:lumMod val="75000"/>
                  </a:schemeClr>
                </a:solidFill>
              </a:rPr>
              <a:t> </a:t>
            </a:r>
            <a:endParaRPr lang="en-US" sz="2400" i="1" u="sng" dirty="0" smtClean="0">
              <a:solidFill>
                <a:schemeClr val="accent5">
                  <a:lumMod val="75000"/>
                </a:schemeClr>
              </a:solidFill>
            </a:endParaRPr>
          </a:p>
          <a:p>
            <a:pPr marL="0" indent="0">
              <a:buNone/>
            </a:pPr>
            <a:r>
              <a:rPr lang="en-US" sz="2400" i="1" u="sng" dirty="0" smtClean="0">
                <a:solidFill>
                  <a:schemeClr val="accent5">
                    <a:lumMod val="75000"/>
                  </a:schemeClr>
                </a:solidFill>
              </a:rPr>
              <a:t>Key measure</a:t>
            </a:r>
            <a:endParaRPr lang="en-US" sz="2400" dirty="0"/>
          </a:p>
          <a:p>
            <a:r>
              <a:rPr lang="en-US" sz="2400" dirty="0" smtClean="0"/>
              <a:t> • Channel </a:t>
            </a:r>
            <a:r>
              <a:rPr lang="en-US" sz="2400" dirty="0"/>
              <a:t>contribution (direct and indirect). </a:t>
            </a:r>
          </a:p>
          <a:p>
            <a:r>
              <a:rPr lang="en-US" sz="2400" dirty="0"/>
              <a:t> • Conversion rate, visitors to purchase = 2 per cent (10,000 visitors, of which 200 make purchases).</a:t>
            </a:r>
          </a:p>
          <a:p>
            <a:r>
              <a:rPr lang="en-US" sz="2400" dirty="0"/>
              <a:t> • Conversion rate, visitors to registration = 5 per cent (10,000 visitors, of which 500 register</a:t>
            </a:r>
            <a:r>
              <a:rPr lang="en-US" sz="2400" dirty="0" smtClean="0"/>
              <a:t>)</a:t>
            </a:r>
          </a:p>
          <a:p>
            <a:endParaRPr lang="en-US" sz="2400" dirty="0"/>
          </a:p>
          <a:p>
            <a:endParaRPr lang="en-GB" sz="2400" dirty="0">
              <a:solidFill>
                <a:schemeClr val="tx1"/>
              </a:solidFill>
            </a:endParaRPr>
          </a:p>
        </p:txBody>
      </p:sp>
    </p:spTree>
    <p:extLst>
      <p:ext uri="{BB962C8B-B14F-4D97-AF65-F5344CB8AC3E}">
        <p14:creationId xmlns:p14="http://schemas.microsoft.com/office/powerpoint/2010/main" val="28530684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8926"/>
            <a:ext cx="8229600" cy="1143000"/>
          </a:xfrm>
        </p:spPr>
        <p:txBody>
          <a:bodyPr>
            <a:normAutofit/>
          </a:bodyPr>
          <a:lstStyle/>
          <a:p>
            <a:pPr algn="ctr"/>
            <a:r>
              <a:rPr lang="en-GB" sz="3200">
                <a:solidFill>
                  <a:srgbClr val="007BA4"/>
                </a:solidFill>
              </a:rPr>
              <a:t>Figure 10.4 potential reasons for causing attrition on an e-commerce site</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11561" y="1484491"/>
            <a:ext cx="7920880" cy="47334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594368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317800"/>
            <a:ext cx="9052561" cy="645195"/>
          </a:xfrm>
        </p:spPr>
        <p:txBody>
          <a:bodyPr>
            <a:normAutofit/>
          </a:bodyPr>
          <a:lstStyle/>
          <a:p>
            <a:r>
              <a:rPr lang="en-GB" sz="3200" b="1" dirty="0">
                <a:solidFill>
                  <a:schemeClr val="bg2">
                    <a:lumMod val="75000"/>
                  </a:schemeClr>
                </a:solidFill>
              </a:rPr>
              <a:t>Stage 2: Defining the performance metrics framework</a:t>
            </a:r>
          </a:p>
        </p:txBody>
      </p:sp>
      <p:sp>
        <p:nvSpPr>
          <p:cNvPr id="3" name="Content Placeholder 2"/>
          <p:cNvSpPr>
            <a:spLocks noGrp="1"/>
          </p:cNvSpPr>
          <p:nvPr>
            <p:ph idx="1"/>
          </p:nvPr>
        </p:nvSpPr>
        <p:spPr>
          <a:xfrm>
            <a:off x="251520" y="980728"/>
            <a:ext cx="8583526" cy="2260848"/>
          </a:xfrm>
        </p:spPr>
        <p:txBody>
          <a:bodyPr>
            <a:noAutofit/>
          </a:bodyPr>
          <a:lstStyle/>
          <a:p>
            <a:endParaRPr lang="en-US" sz="2400" dirty="0"/>
          </a:p>
          <a:p>
            <a:pPr>
              <a:buFont typeface="Wingdings" pitchFamily="2" charset="2"/>
              <a:buChar char="Ø"/>
            </a:pPr>
            <a:endParaRPr lang="en-US" sz="2400" b="1" dirty="0" smtClean="0">
              <a:solidFill>
                <a:schemeClr val="tx1"/>
              </a:solidFill>
            </a:endParaRPr>
          </a:p>
          <a:p>
            <a:pPr>
              <a:buFont typeface="Wingdings" pitchFamily="2" charset="2"/>
              <a:buChar char="§"/>
            </a:pPr>
            <a:r>
              <a:rPr lang="en-US" sz="2400" b="1" dirty="0"/>
              <a:t>Conversion </a:t>
            </a:r>
            <a:r>
              <a:rPr lang="en-US" sz="2400" b="1" dirty="0" smtClean="0"/>
              <a:t>rate: </a:t>
            </a:r>
            <a:r>
              <a:rPr lang="en-US" sz="2400" dirty="0" smtClean="0"/>
              <a:t>Percentage </a:t>
            </a:r>
            <a:r>
              <a:rPr lang="en-US" sz="2400" dirty="0"/>
              <a:t>of site visitors who perform a particular action such as making a purchase. </a:t>
            </a:r>
          </a:p>
          <a:p>
            <a:pPr>
              <a:buFont typeface="Wingdings" pitchFamily="2" charset="2"/>
              <a:buChar char="§"/>
            </a:pPr>
            <a:r>
              <a:rPr lang="en-US" sz="2400" b="1" dirty="0"/>
              <a:t>Attrition </a:t>
            </a:r>
            <a:r>
              <a:rPr lang="en-US" sz="2400" b="1" dirty="0" smtClean="0"/>
              <a:t>rate: </a:t>
            </a:r>
            <a:r>
              <a:rPr lang="en-US" sz="2400" dirty="0" smtClean="0"/>
              <a:t>Percentage of </a:t>
            </a:r>
            <a:r>
              <a:rPr lang="en-US" sz="2400" dirty="0"/>
              <a:t>site visitors lost at each stage in making a purchase.</a:t>
            </a:r>
          </a:p>
          <a:p>
            <a:pPr marL="0" indent="0">
              <a:buNone/>
            </a:pPr>
            <a:endParaRPr lang="en-US" sz="2400" b="1" dirty="0" smtClean="0">
              <a:solidFill>
                <a:schemeClr val="tx1"/>
              </a:solidFill>
            </a:endParaRPr>
          </a:p>
          <a:p>
            <a:pPr>
              <a:buFont typeface="Wingdings" pitchFamily="2" charset="2"/>
              <a:buChar char="Ø"/>
            </a:pPr>
            <a:r>
              <a:rPr lang="en-US" sz="2400" b="1" dirty="0" smtClean="0">
                <a:solidFill>
                  <a:schemeClr val="tx1"/>
                </a:solidFill>
              </a:rPr>
              <a:t>Channel profitability: </a:t>
            </a:r>
            <a:r>
              <a:rPr lang="en-US" sz="2400" dirty="0" smtClean="0">
                <a:solidFill>
                  <a:schemeClr val="tx1"/>
                </a:solidFill>
              </a:rPr>
              <a:t>The profitability of the website, taking into account revenue and cost and discounted cash flow.</a:t>
            </a:r>
            <a:endParaRPr lang="en-GB" sz="2400" dirty="0" smtClean="0">
              <a:solidFill>
                <a:schemeClr val="tx1"/>
              </a:solidFill>
            </a:endParaRPr>
          </a:p>
          <a:p>
            <a:endParaRPr lang="en-GB" sz="2400" dirty="0">
              <a:solidFill>
                <a:schemeClr val="tx1"/>
              </a:solidFill>
            </a:endParaRPr>
          </a:p>
        </p:txBody>
      </p:sp>
    </p:spTree>
    <p:extLst>
      <p:ext uri="{BB962C8B-B14F-4D97-AF65-F5344CB8AC3E}">
        <p14:creationId xmlns:p14="http://schemas.microsoft.com/office/powerpoint/2010/main" val="39499612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317800"/>
            <a:ext cx="9052561" cy="645195"/>
          </a:xfrm>
        </p:spPr>
        <p:txBody>
          <a:bodyPr>
            <a:normAutofit fontScale="90000"/>
          </a:bodyPr>
          <a:lstStyle/>
          <a:p>
            <a:r>
              <a:rPr lang="en-GB" sz="3200" b="1" dirty="0">
                <a:solidFill>
                  <a:schemeClr val="bg2">
                    <a:lumMod val="75000"/>
                  </a:schemeClr>
                </a:solidFill>
              </a:rPr>
              <a:t>Stage 3: Tools and techniques for collecting insight, running processes and summarising results </a:t>
            </a:r>
          </a:p>
        </p:txBody>
      </p:sp>
      <p:sp>
        <p:nvSpPr>
          <p:cNvPr id="3" name="Content Placeholder 2"/>
          <p:cNvSpPr>
            <a:spLocks noGrp="1"/>
          </p:cNvSpPr>
          <p:nvPr>
            <p:ph idx="1"/>
          </p:nvPr>
        </p:nvSpPr>
        <p:spPr>
          <a:xfrm>
            <a:off x="251520" y="2219152"/>
            <a:ext cx="8583526" cy="2260848"/>
          </a:xfrm>
        </p:spPr>
        <p:txBody>
          <a:bodyPr>
            <a:noAutofit/>
          </a:bodyPr>
          <a:lstStyle/>
          <a:p>
            <a:pPr>
              <a:buFont typeface="Wingdings" pitchFamily="2" charset="2"/>
              <a:buChar char="Ø"/>
            </a:pPr>
            <a:r>
              <a:rPr lang="en-US" sz="2400" dirty="0" smtClean="0"/>
              <a:t> </a:t>
            </a:r>
            <a:r>
              <a:rPr lang="en-US" sz="2400" dirty="0" err="1" smtClean="0"/>
              <a:t>Organisations</a:t>
            </a:r>
            <a:r>
              <a:rPr lang="en-US" sz="2400" dirty="0" smtClean="0"/>
              <a:t> </a:t>
            </a:r>
            <a:r>
              <a:rPr lang="en-US" sz="2400" dirty="0"/>
              <a:t>need to select the most appropriate tools for collecting and reporting metrics that meet requirements, such as reporting of marketing performance, accuracy, analysis and </a:t>
            </a:r>
            <a:r>
              <a:rPr lang="en-US" sz="2400" dirty="0" err="1"/>
              <a:t>visualisation</a:t>
            </a:r>
            <a:r>
              <a:rPr lang="en-US" sz="2400" dirty="0"/>
              <a:t> tools, integration with other marketing information systems (import, export and integration using XML standards), ease of use, configuration (e.g. creation of custom dashboards and email alerts), support quality, cost of purchase, configuration and ongoing support. </a:t>
            </a:r>
          </a:p>
          <a:p>
            <a:endParaRPr lang="en-GB" sz="2400" dirty="0">
              <a:solidFill>
                <a:schemeClr val="tx1"/>
              </a:solidFill>
            </a:endParaRPr>
          </a:p>
        </p:txBody>
      </p:sp>
    </p:spTree>
    <p:extLst>
      <p:ext uri="{BB962C8B-B14F-4D97-AF65-F5344CB8AC3E}">
        <p14:creationId xmlns:p14="http://schemas.microsoft.com/office/powerpoint/2010/main" val="2729822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3214"/>
            <a:ext cx="8229600" cy="1143000"/>
          </a:xfrm>
        </p:spPr>
        <p:txBody>
          <a:bodyPr>
            <a:normAutofit/>
          </a:bodyPr>
          <a:lstStyle/>
          <a:p>
            <a:pPr algn="ctr"/>
            <a:r>
              <a:rPr lang="en-GB" sz="3200" dirty="0">
                <a:solidFill>
                  <a:srgbClr val="007BA4"/>
                </a:solidFill>
              </a:rPr>
              <a:t>Chapter 10 Evaluation and improvement of digital channel performance</a:t>
            </a:r>
          </a:p>
        </p:txBody>
      </p:sp>
      <p:sp>
        <p:nvSpPr>
          <p:cNvPr id="5" name="Content Placeholder 4"/>
          <p:cNvSpPr>
            <a:spLocks noGrp="1"/>
          </p:cNvSpPr>
          <p:nvPr>
            <p:ph idx="1"/>
          </p:nvPr>
        </p:nvSpPr>
        <p:spPr>
          <a:xfrm>
            <a:off x="1835696" y="2204864"/>
            <a:ext cx="7200800" cy="3356272"/>
          </a:xfrm>
        </p:spPr>
        <p:txBody>
          <a:bodyPr>
            <a:normAutofit/>
          </a:bodyPr>
          <a:lstStyle/>
          <a:p>
            <a:r>
              <a:rPr lang="en-GB" b="1" dirty="0"/>
              <a:t>Main topics</a:t>
            </a:r>
          </a:p>
          <a:p>
            <a:pPr marL="342900" lvl="0" indent="-342900">
              <a:buClr>
                <a:srgbClr val="007BA4"/>
              </a:buClr>
              <a:buFont typeface="Arial" panose="020B0604020202020204" pitchFamily="34" charset="0"/>
              <a:buChar char="•"/>
            </a:pPr>
            <a:r>
              <a:rPr lang="en-GB" dirty="0"/>
              <a:t>Performance management for digital channel</a:t>
            </a:r>
          </a:p>
          <a:p>
            <a:pPr marL="342900" lvl="0" indent="-342900">
              <a:buClr>
                <a:srgbClr val="007BA4"/>
              </a:buClr>
              <a:buFont typeface="Arial" panose="020B0604020202020204" pitchFamily="34" charset="0"/>
              <a:buChar char="•"/>
            </a:pPr>
            <a:r>
              <a:rPr lang="en-GB" dirty="0"/>
              <a:t>Content management process</a:t>
            </a:r>
          </a:p>
          <a:p>
            <a:pPr marL="342900" lvl="0" indent="-342900">
              <a:buClr>
                <a:srgbClr val="007BA4"/>
              </a:buClr>
              <a:buFont typeface="Arial" panose="020B0604020202020204" pitchFamily="34" charset="0"/>
              <a:buChar char="•"/>
            </a:pPr>
            <a:r>
              <a:rPr lang="en-GB" dirty="0"/>
              <a:t>Responsibilities for customer experience and site management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171" y="1865997"/>
            <a:ext cx="1080119" cy="1087043"/>
          </a:xfrm>
          <a:prstGeom prst="rect">
            <a:avLst/>
          </a:prstGeom>
        </p:spPr>
      </p:pic>
    </p:spTree>
    <p:extLst>
      <p:ext uri="{BB962C8B-B14F-4D97-AF65-F5344CB8AC3E}">
        <p14:creationId xmlns:p14="http://schemas.microsoft.com/office/powerpoint/2010/main" val="12525108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317800"/>
            <a:ext cx="9052561" cy="645195"/>
          </a:xfrm>
        </p:spPr>
        <p:txBody>
          <a:bodyPr>
            <a:normAutofit fontScale="90000"/>
          </a:bodyPr>
          <a:lstStyle/>
          <a:p>
            <a:r>
              <a:rPr lang="en-GB" sz="3200" b="1" dirty="0">
                <a:solidFill>
                  <a:schemeClr val="bg2">
                    <a:lumMod val="75000"/>
                  </a:schemeClr>
                </a:solidFill>
              </a:rPr>
              <a:t>Stage 3: Tools and techniques for collecting insight, running processes and summarising results </a:t>
            </a:r>
          </a:p>
        </p:txBody>
      </p:sp>
      <p:sp>
        <p:nvSpPr>
          <p:cNvPr id="3" name="Content Placeholder 2"/>
          <p:cNvSpPr>
            <a:spLocks noGrp="1"/>
          </p:cNvSpPr>
          <p:nvPr>
            <p:ph idx="1"/>
          </p:nvPr>
        </p:nvSpPr>
        <p:spPr>
          <a:xfrm>
            <a:off x="251520" y="2219152"/>
            <a:ext cx="8583526" cy="2260848"/>
          </a:xfrm>
        </p:spPr>
        <p:txBody>
          <a:bodyPr>
            <a:noAutofit/>
          </a:bodyPr>
          <a:lstStyle/>
          <a:p>
            <a:pPr>
              <a:buFont typeface="Wingdings" pitchFamily="2" charset="2"/>
              <a:buChar char="Ø"/>
            </a:pPr>
            <a:r>
              <a:rPr lang="en-US" sz="2400" dirty="0" smtClean="0">
                <a:solidFill>
                  <a:schemeClr val="tx1"/>
                </a:solidFill>
              </a:rPr>
              <a:t> Techniques </a:t>
            </a:r>
            <a:r>
              <a:rPr lang="en-US" sz="2400" dirty="0">
                <a:solidFill>
                  <a:schemeClr val="tx1"/>
                </a:solidFill>
              </a:rPr>
              <a:t>to collect metrics include:</a:t>
            </a:r>
          </a:p>
          <a:p>
            <a:pPr>
              <a:buFont typeface="Wingdings" pitchFamily="2" charset="2"/>
              <a:buChar char="§"/>
            </a:pPr>
            <a:r>
              <a:rPr lang="en-US" sz="2400" dirty="0" smtClean="0">
                <a:solidFill>
                  <a:schemeClr val="tx1"/>
                </a:solidFill>
              </a:rPr>
              <a:t>the </a:t>
            </a:r>
            <a:r>
              <a:rPr lang="en-US" sz="2400" dirty="0">
                <a:solidFill>
                  <a:schemeClr val="tx1"/>
                </a:solidFill>
              </a:rPr>
              <a:t>collection of site-visitor activity data such as that stored in web analytics systems such as Google Analytics and Adobe Analytics </a:t>
            </a:r>
          </a:p>
          <a:p>
            <a:pPr>
              <a:buFont typeface="Wingdings" pitchFamily="2" charset="2"/>
              <a:buChar char="§"/>
            </a:pPr>
            <a:r>
              <a:rPr lang="en-US" sz="2400" dirty="0">
                <a:solidFill>
                  <a:schemeClr val="tx1"/>
                </a:solidFill>
              </a:rPr>
              <a:t>and in site log files; </a:t>
            </a:r>
          </a:p>
          <a:p>
            <a:pPr>
              <a:buFont typeface="Wingdings" pitchFamily="2" charset="2"/>
              <a:buChar char="§"/>
            </a:pPr>
            <a:r>
              <a:rPr lang="en-US" sz="2400" dirty="0">
                <a:solidFill>
                  <a:schemeClr val="tx1"/>
                </a:solidFill>
              </a:rPr>
              <a:t>and the collection of metrics about outcomes such as online sales or email enquiries and traditional marketing research techniques such as questionnaires and focus groups, which collect information on the customer’s experience on the </a:t>
            </a:r>
            <a:r>
              <a:rPr lang="en-US" sz="2400" dirty="0" smtClean="0">
                <a:solidFill>
                  <a:schemeClr val="tx1"/>
                </a:solidFill>
              </a:rPr>
              <a:t>website.</a:t>
            </a:r>
            <a:endParaRPr lang="en-GB" sz="2400" dirty="0">
              <a:solidFill>
                <a:schemeClr val="tx1"/>
              </a:solidFill>
            </a:endParaRPr>
          </a:p>
        </p:txBody>
      </p:sp>
    </p:spTree>
    <p:extLst>
      <p:ext uri="{BB962C8B-B14F-4D97-AF65-F5344CB8AC3E}">
        <p14:creationId xmlns:p14="http://schemas.microsoft.com/office/powerpoint/2010/main" val="36592286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 y="764704"/>
            <a:ext cx="9052561" cy="645195"/>
          </a:xfrm>
        </p:spPr>
        <p:txBody>
          <a:bodyPr>
            <a:normAutofit fontScale="90000"/>
          </a:bodyPr>
          <a:lstStyle/>
          <a:p>
            <a:r>
              <a:rPr lang="en-US" sz="3200" b="1" dirty="0">
                <a:solidFill>
                  <a:srgbClr val="FFC000"/>
                </a:solidFill>
              </a:rPr>
              <a:t>Marketing research using the Internet and digital media</a:t>
            </a:r>
            <a:br>
              <a:rPr lang="en-US" sz="3200" b="1" dirty="0">
                <a:solidFill>
                  <a:srgbClr val="FFC000"/>
                </a:solidFill>
              </a:rPr>
            </a:br>
            <a:endParaRPr lang="en-GB" sz="3200" b="1" dirty="0">
              <a:solidFill>
                <a:srgbClr val="FFC000"/>
              </a:solidFill>
            </a:endParaRPr>
          </a:p>
        </p:txBody>
      </p:sp>
      <p:sp>
        <p:nvSpPr>
          <p:cNvPr id="3" name="Content Placeholder 2"/>
          <p:cNvSpPr>
            <a:spLocks noGrp="1"/>
          </p:cNvSpPr>
          <p:nvPr>
            <p:ph idx="1"/>
          </p:nvPr>
        </p:nvSpPr>
        <p:spPr>
          <a:xfrm>
            <a:off x="323528" y="1988840"/>
            <a:ext cx="8583526" cy="2260848"/>
          </a:xfrm>
        </p:spPr>
        <p:txBody>
          <a:bodyPr>
            <a:noAutofit/>
          </a:bodyPr>
          <a:lstStyle/>
          <a:p>
            <a:pPr>
              <a:buFont typeface="Wingdings" pitchFamily="2" charset="2"/>
              <a:buChar char="Ø"/>
            </a:pPr>
            <a:r>
              <a:rPr lang="en-US" sz="2400" b="1" dirty="0">
                <a:solidFill>
                  <a:schemeClr val="tx1"/>
                </a:solidFill>
              </a:rPr>
              <a:t>internet-based market research: </a:t>
            </a:r>
            <a:r>
              <a:rPr lang="en-US" sz="2400" dirty="0">
                <a:solidFill>
                  <a:schemeClr val="tx1"/>
                </a:solidFill>
              </a:rPr>
              <a:t>The use of online questionnaires and focus groups to assess customer perceptions of a website or broader marketing issues</a:t>
            </a:r>
            <a:r>
              <a:rPr lang="en-US" sz="2400" dirty="0" smtClean="0">
                <a:solidFill>
                  <a:schemeClr val="tx1"/>
                </a:solidFill>
              </a:rPr>
              <a:t>.</a:t>
            </a:r>
          </a:p>
          <a:p>
            <a:pPr>
              <a:buFont typeface="Wingdings" pitchFamily="2" charset="2"/>
              <a:buChar char="Ø"/>
            </a:pPr>
            <a:r>
              <a:rPr lang="en-US" sz="2400" dirty="0">
                <a:solidFill>
                  <a:schemeClr val="tx1"/>
                </a:solidFill>
              </a:rPr>
              <a:t>internet-based market </a:t>
            </a:r>
            <a:r>
              <a:rPr lang="en-US" sz="2400" dirty="0" smtClean="0">
                <a:solidFill>
                  <a:schemeClr val="tx1"/>
                </a:solidFill>
              </a:rPr>
              <a:t>research </a:t>
            </a:r>
            <a:r>
              <a:rPr lang="en-US" sz="2400" dirty="0"/>
              <a:t>has wider applications of gaining feedback from customers about a brand and how it could develop in future. Smart Insights (2010) identifies </a:t>
            </a:r>
            <a:r>
              <a:rPr lang="en-US" sz="2400" dirty="0" smtClean="0"/>
              <a:t> </a:t>
            </a:r>
            <a:r>
              <a:rPr lang="en-US" sz="2400" dirty="0"/>
              <a:t>different classes of online feedback tools: </a:t>
            </a:r>
          </a:p>
          <a:p>
            <a:pPr>
              <a:buFont typeface="Wingdings" pitchFamily="2" charset="2"/>
              <a:buChar char="§"/>
            </a:pPr>
            <a:r>
              <a:rPr lang="en-US" sz="2400" dirty="0" smtClean="0">
                <a:solidFill>
                  <a:schemeClr val="accent5">
                    <a:lumMod val="75000"/>
                  </a:schemeClr>
                </a:solidFill>
              </a:rPr>
              <a:t>Website </a:t>
            </a:r>
            <a:r>
              <a:rPr lang="en-US" sz="2400" dirty="0">
                <a:solidFill>
                  <a:schemeClr val="accent5">
                    <a:lumMod val="75000"/>
                  </a:schemeClr>
                </a:solidFill>
              </a:rPr>
              <a:t>feedback tools. </a:t>
            </a:r>
            <a:r>
              <a:rPr lang="en-US" sz="2400" dirty="0">
                <a:solidFill>
                  <a:schemeClr val="tx1"/>
                </a:solidFill>
              </a:rPr>
              <a:t>Provide a permanent facility for customers to give feedback by prompts on every page. They are run continuously to enable continuous feedback, including ratings on page content and also products and services. </a:t>
            </a:r>
          </a:p>
        </p:txBody>
      </p:sp>
    </p:spTree>
    <p:extLst>
      <p:ext uri="{BB962C8B-B14F-4D97-AF65-F5344CB8AC3E}">
        <p14:creationId xmlns:p14="http://schemas.microsoft.com/office/powerpoint/2010/main" val="38735082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buFont typeface="Wingdings" pitchFamily="2" charset="2"/>
              <a:buChar char="§"/>
            </a:pPr>
            <a:r>
              <a:rPr lang="en-US" sz="2400" dirty="0">
                <a:solidFill>
                  <a:schemeClr val="accent5">
                    <a:lumMod val="75000"/>
                  </a:schemeClr>
                </a:solidFill>
              </a:rPr>
              <a:t>Site-user intent-satisfaction surveys. </a:t>
            </a:r>
            <a:r>
              <a:rPr lang="en-US" sz="2400" dirty="0">
                <a:solidFill>
                  <a:schemeClr val="tx1"/>
                </a:solidFill>
              </a:rPr>
              <a:t>These tools measure the gap between what the user had hoped to do on the site and what they actually achieved.  </a:t>
            </a:r>
          </a:p>
          <a:p>
            <a:pPr>
              <a:buFont typeface="Wingdings" pitchFamily="2" charset="2"/>
              <a:buChar char="§"/>
            </a:pPr>
            <a:r>
              <a:rPr lang="en-US" sz="2400" dirty="0">
                <a:solidFill>
                  <a:schemeClr val="accent5">
                    <a:lumMod val="75000"/>
                  </a:schemeClr>
                </a:solidFill>
              </a:rPr>
              <a:t>Crowdsourcing product-opinion software. </a:t>
            </a:r>
            <a:r>
              <a:rPr lang="en-US" sz="2400" dirty="0">
                <a:solidFill>
                  <a:schemeClr val="tx1"/>
                </a:solidFill>
              </a:rPr>
              <a:t>These are broader than web feedback, enabling customers to comment about potential new services. </a:t>
            </a:r>
          </a:p>
          <a:p>
            <a:pPr>
              <a:buFont typeface="Wingdings" pitchFamily="2" charset="2"/>
              <a:buChar char="§"/>
            </a:pPr>
            <a:r>
              <a:rPr lang="en-US" sz="2400" dirty="0">
                <a:solidFill>
                  <a:schemeClr val="accent5">
                    <a:lumMod val="75000"/>
                  </a:schemeClr>
                </a:solidFill>
              </a:rPr>
              <a:t>General online survey tools. </a:t>
            </a:r>
            <a:r>
              <a:rPr lang="en-US" sz="2400" dirty="0">
                <a:solidFill>
                  <a:schemeClr val="tx1"/>
                </a:solidFill>
              </a:rPr>
              <a:t>Tools such as </a:t>
            </a:r>
            <a:r>
              <a:rPr lang="en-US" sz="2400" dirty="0" err="1">
                <a:solidFill>
                  <a:schemeClr val="tx1"/>
                </a:solidFill>
              </a:rPr>
              <a:t>Zoomerang</a:t>
            </a:r>
            <a:r>
              <a:rPr lang="en-US" sz="2400" dirty="0">
                <a:solidFill>
                  <a:schemeClr val="tx1"/>
                </a:solidFill>
              </a:rPr>
              <a:t>® (www.zoomerang.com) and Survey-</a:t>
            </a:r>
            <a:r>
              <a:rPr lang="en-US" sz="2400" dirty="0" err="1">
                <a:solidFill>
                  <a:schemeClr val="tx1"/>
                </a:solidFill>
              </a:rPr>
              <a:t>MonkeyTM</a:t>
            </a:r>
            <a:r>
              <a:rPr lang="en-US" sz="2400" dirty="0">
                <a:solidFill>
                  <a:schemeClr val="tx1"/>
                </a:solidFill>
              </a:rPr>
              <a:t> (www.surveymonkey.com) enable companies to survey their audience at a low cost. The full options for conducting survey research include interviews, questionnaires and focus groups.</a:t>
            </a:r>
            <a:endParaRPr lang="en-GB" sz="2400" dirty="0">
              <a:solidFill>
                <a:schemeClr val="tx1"/>
              </a:solidFill>
            </a:endParaRPr>
          </a:p>
          <a:p>
            <a:endParaRPr lang="en-US" sz="2400" dirty="0"/>
          </a:p>
        </p:txBody>
      </p:sp>
    </p:spTree>
    <p:extLst>
      <p:ext uri="{BB962C8B-B14F-4D97-AF65-F5344CB8AC3E}">
        <p14:creationId xmlns:p14="http://schemas.microsoft.com/office/powerpoint/2010/main" val="34230070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60648"/>
            <a:ext cx="8424936" cy="5832648"/>
          </a:xfrm>
        </p:spPr>
        <p:txBody>
          <a:bodyPr>
            <a:noAutofit/>
          </a:bodyPr>
          <a:lstStyle/>
          <a:p>
            <a:r>
              <a:rPr lang="en-US" sz="2400" dirty="0"/>
              <a:t>Questionnaires often take the form of pop-up surveys. The key </a:t>
            </a:r>
            <a:r>
              <a:rPr lang="en-US" sz="2400" u="sng" dirty="0">
                <a:solidFill>
                  <a:srgbClr val="990033"/>
                </a:solidFill>
                <a:effectLst>
                  <a:outerShdw blurRad="38100" dist="38100" dir="2700000" algn="tl">
                    <a:srgbClr val="000000">
                      <a:alpha val="43137"/>
                    </a:srgbClr>
                  </a:outerShdw>
                </a:effectLst>
              </a:rPr>
              <a:t>issues</a:t>
            </a:r>
            <a:r>
              <a:rPr lang="en-US" sz="2400" dirty="0"/>
              <a:t> are:</a:t>
            </a:r>
          </a:p>
          <a:p>
            <a:r>
              <a:rPr lang="en-US" sz="2400" dirty="0">
                <a:solidFill>
                  <a:srgbClr val="C00000"/>
                </a:solidFill>
                <a:effectLst>
                  <a:outerShdw blurRad="38100" dist="38100" dir="2700000" algn="tl">
                    <a:srgbClr val="000000">
                      <a:alpha val="43137"/>
                    </a:srgbClr>
                  </a:outerShdw>
                </a:effectLst>
              </a:rPr>
              <a:t>A/ Encouraging participation</a:t>
            </a:r>
            <a:r>
              <a:rPr lang="en-US" sz="2400" dirty="0"/>
              <a:t>. Techniques that can be used are: </a:t>
            </a:r>
          </a:p>
          <a:p>
            <a:r>
              <a:rPr lang="en-US" sz="2400" dirty="0"/>
              <a:t>• interruption on entry – a common approach where every 100th customer is prompted; </a:t>
            </a:r>
          </a:p>
          <a:p>
            <a:r>
              <a:rPr lang="en-US" sz="2400" dirty="0"/>
              <a:t>• continuous, for example ‘click on a button to complete survey’; </a:t>
            </a:r>
          </a:p>
          <a:p>
            <a:r>
              <a:rPr lang="en-US" sz="2400" dirty="0"/>
              <a:t>• on registration on-site the customer can be profiled; </a:t>
            </a:r>
          </a:p>
          <a:p>
            <a:r>
              <a:rPr lang="en-US" sz="2400" dirty="0"/>
              <a:t>• after an activity such as sale or customer support, the customer can be prompted for their opinion about the service; </a:t>
            </a:r>
          </a:p>
          <a:p>
            <a:r>
              <a:rPr lang="en-US" sz="2400" dirty="0"/>
              <a:t>• incentives and promotions (this can also be executed on independent sites); </a:t>
            </a:r>
          </a:p>
          <a:p>
            <a:r>
              <a:rPr lang="en-US" sz="2400" dirty="0"/>
              <a:t>• by email (an email prompt to visit a website to fill in a survey or a simple email survey</a:t>
            </a:r>
            <a:r>
              <a:rPr lang="en-US" sz="2400" dirty="0" smtClean="0"/>
              <a:t>).</a:t>
            </a:r>
          </a:p>
          <a:p>
            <a:endParaRPr lang="en-US" dirty="0"/>
          </a:p>
        </p:txBody>
      </p:sp>
    </p:spTree>
    <p:extLst>
      <p:ext uri="{BB962C8B-B14F-4D97-AF65-F5344CB8AC3E}">
        <p14:creationId xmlns:p14="http://schemas.microsoft.com/office/powerpoint/2010/main" val="14785250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556792"/>
            <a:ext cx="8424936" cy="5832648"/>
          </a:xfrm>
        </p:spPr>
        <p:txBody>
          <a:bodyPr>
            <a:noAutofit/>
          </a:bodyPr>
          <a:lstStyle/>
          <a:p>
            <a:endParaRPr lang="en-US" sz="2400" dirty="0"/>
          </a:p>
          <a:p>
            <a:r>
              <a:rPr lang="en-US" sz="2400" dirty="0">
                <a:solidFill>
                  <a:srgbClr val="C00000"/>
                </a:solidFill>
                <a:effectLst>
                  <a:outerShdw blurRad="38100" dist="38100" dir="2700000" algn="tl">
                    <a:srgbClr val="000000">
                      <a:alpha val="43137"/>
                    </a:srgbClr>
                  </a:outerShdw>
                </a:effectLst>
              </a:rPr>
              <a:t>B/ Stages in execution</a:t>
            </a:r>
            <a:r>
              <a:rPr lang="en-US" sz="2400" dirty="0"/>
              <a:t>. It is suggested that there are five stages to a successful questionnaire survey: </a:t>
            </a:r>
          </a:p>
          <a:p>
            <a:r>
              <a:rPr lang="en-US" sz="2400" dirty="0" smtClean="0"/>
              <a:t>1. </a:t>
            </a:r>
            <a:r>
              <a:rPr lang="en-US" sz="2400" dirty="0"/>
              <a:t>attract (button, pop-up, email as above); </a:t>
            </a:r>
          </a:p>
          <a:p>
            <a:r>
              <a:rPr lang="en-US" sz="2400" dirty="0" smtClean="0"/>
              <a:t>2. </a:t>
            </a:r>
            <a:r>
              <a:rPr lang="en-US" sz="2400" dirty="0" err="1"/>
              <a:t>incentivise</a:t>
            </a:r>
            <a:r>
              <a:rPr lang="en-US" sz="2400" dirty="0"/>
              <a:t> (prize or offer consistent with required sample and audience); </a:t>
            </a:r>
          </a:p>
          <a:p>
            <a:r>
              <a:rPr lang="en-US" sz="2400" dirty="0" smtClean="0"/>
              <a:t>3. </a:t>
            </a:r>
            <a:r>
              <a:rPr lang="en-US" sz="2400" dirty="0"/>
              <a:t>reassure (why the company is doing it – to learn, not too long and that confidentiality is protected); </a:t>
            </a:r>
          </a:p>
          <a:p>
            <a:r>
              <a:rPr lang="en-US" sz="2400" dirty="0" smtClean="0"/>
              <a:t>4. </a:t>
            </a:r>
            <a:r>
              <a:rPr lang="en-US" sz="2400" dirty="0"/>
              <a:t>design and execute (brevity, relevance, position); </a:t>
            </a:r>
          </a:p>
          <a:p>
            <a:r>
              <a:rPr lang="en-US" sz="2400" dirty="0" smtClean="0"/>
              <a:t>5. </a:t>
            </a:r>
            <a:r>
              <a:rPr lang="en-US" sz="2400" dirty="0"/>
              <a:t>follow-up (feedback)</a:t>
            </a:r>
          </a:p>
        </p:txBody>
      </p:sp>
    </p:spTree>
    <p:extLst>
      <p:ext uri="{BB962C8B-B14F-4D97-AF65-F5344CB8AC3E}">
        <p14:creationId xmlns:p14="http://schemas.microsoft.com/office/powerpoint/2010/main" val="30104996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556792"/>
            <a:ext cx="8424936" cy="5832648"/>
          </a:xfrm>
        </p:spPr>
        <p:txBody>
          <a:bodyPr>
            <a:noAutofit/>
          </a:bodyPr>
          <a:lstStyle/>
          <a:p>
            <a:endParaRPr lang="en-US" sz="2400" dirty="0"/>
          </a:p>
          <a:p>
            <a:r>
              <a:rPr lang="en-US" sz="2400" dirty="0" smtClean="0">
                <a:solidFill>
                  <a:srgbClr val="C00000"/>
                </a:solidFill>
                <a:effectLst>
                  <a:outerShdw blurRad="38100" dist="38100" dir="2700000" algn="tl">
                    <a:srgbClr val="000000">
                      <a:alpha val="43137"/>
                    </a:srgbClr>
                  </a:outerShdw>
                </a:effectLst>
              </a:rPr>
              <a:t>C</a:t>
            </a:r>
            <a:r>
              <a:rPr lang="en-US" sz="2400" dirty="0">
                <a:solidFill>
                  <a:srgbClr val="C00000"/>
                </a:solidFill>
                <a:effectLst>
                  <a:outerShdw blurRad="38100" dist="38100" dir="2700000" algn="tl">
                    <a:srgbClr val="000000">
                      <a:alpha val="43137"/>
                    </a:srgbClr>
                  </a:outerShdw>
                </a:effectLst>
              </a:rPr>
              <a:t>/ Design</a:t>
            </a:r>
            <a:r>
              <a:rPr lang="en-US" sz="2400" dirty="0"/>
              <a:t>. </a:t>
            </a:r>
            <a:r>
              <a:rPr lang="en-US" sz="2400" dirty="0" err="1"/>
              <a:t>Grossnickle</a:t>
            </a:r>
            <a:r>
              <a:rPr lang="en-US" sz="2400" dirty="0"/>
              <a:t> and </a:t>
            </a:r>
            <a:r>
              <a:rPr lang="en-US" sz="2400" dirty="0" err="1"/>
              <a:t>Raskin</a:t>
            </a:r>
            <a:r>
              <a:rPr lang="en-US" sz="2400" dirty="0"/>
              <a:t> (2001) suggest the following approach to structuring questionnaires: </a:t>
            </a:r>
          </a:p>
          <a:p>
            <a:r>
              <a:rPr lang="en-US" sz="2400" dirty="0"/>
              <a:t>• easy, interesting questions first; </a:t>
            </a:r>
          </a:p>
          <a:p>
            <a:r>
              <a:rPr lang="en-US" sz="2400" dirty="0"/>
              <a:t>• cluster questions on same topic;</a:t>
            </a:r>
          </a:p>
          <a:p>
            <a:r>
              <a:rPr lang="en-US" sz="2400" dirty="0"/>
              <a:t>• flow topic from general to specific; </a:t>
            </a:r>
          </a:p>
          <a:p>
            <a:r>
              <a:rPr lang="en-US" sz="2400" dirty="0"/>
              <a:t>• flow topic from easier </a:t>
            </a:r>
            <a:r>
              <a:rPr lang="en-US" sz="2400" dirty="0" err="1"/>
              <a:t>behavioural</a:t>
            </a:r>
            <a:r>
              <a:rPr lang="en-US" sz="2400" dirty="0"/>
              <a:t> to more difficult attitudinal questions; </a:t>
            </a:r>
          </a:p>
          <a:p>
            <a:r>
              <a:rPr lang="en-US" sz="2400" dirty="0"/>
              <a:t>• easy questions last, e.g. demographics or off-putting questions. </a:t>
            </a:r>
          </a:p>
        </p:txBody>
      </p:sp>
    </p:spTree>
    <p:extLst>
      <p:ext uri="{BB962C8B-B14F-4D97-AF65-F5344CB8AC3E}">
        <p14:creationId xmlns:p14="http://schemas.microsoft.com/office/powerpoint/2010/main" val="34211210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400" dirty="0"/>
              <a:t>Typical questions that can be asked for determining the effectiveness of Internet marketing are: </a:t>
            </a:r>
          </a:p>
          <a:p>
            <a:r>
              <a:rPr lang="en-US" sz="2400" dirty="0"/>
              <a:t>• Who is visiting the site? For example, role in buying decision? Online experience? Access location and speed? Demographics segment?</a:t>
            </a:r>
          </a:p>
          <a:p>
            <a:r>
              <a:rPr lang="en-US" sz="2400" dirty="0"/>
              <a:t> • Why are they visiting? How often do they visit? Which information or service? Did they find it? Actions taken? (Can be determined through web analytics).</a:t>
            </a:r>
          </a:p>
          <a:p>
            <a:r>
              <a:rPr lang="en-US" sz="2400" dirty="0"/>
              <a:t> • What do they think? Overall opinion? Key areas of satisfaction? Specific likes or dislikes? What was missing that was expected.</a:t>
            </a:r>
          </a:p>
        </p:txBody>
      </p:sp>
    </p:spTree>
    <p:extLst>
      <p:ext uri="{BB962C8B-B14F-4D97-AF65-F5344CB8AC3E}">
        <p14:creationId xmlns:p14="http://schemas.microsoft.com/office/powerpoint/2010/main" val="26325256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1339" y="258916"/>
            <a:ext cx="6801323" cy="709714"/>
          </a:xfrm>
        </p:spPr>
        <p:txBody>
          <a:bodyPr vert="horz" lIns="91440" tIns="45720" rIns="91440" bIns="45720" rtlCol="0" anchor="b">
            <a:normAutofit/>
          </a:bodyPr>
          <a:lstStyle/>
          <a:p>
            <a:pPr algn="ctr"/>
            <a:r>
              <a:rPr lang="en-GB" sz="3200" b="1" dirty="0">
                <a:solidFill>
                  <a:schemeClr val="accent2">
                    <a:lumMod val="60000"/>
                    <a:lumOff val="40000"/>
                  </a:schemeClr>
                </a:solidFill>
              </a:rPr>
              <a:t>Content management process</a:t>
            </a:r>
          </a:p>
        </p:txBody>
      </p:sp>
      <p:sp>
        <p:nvSpPr>
          <p:cNvPr id="3" name="Content Placeholder 2"/>
          <p:cNvSpPr>
            <a:spLocks noGrp="1"/>
          </p:cNvSpPr>
          <p:nvPr>
            <p:ph idx="1"/>
          </p:nvPr>
        </p:nvSpPr>
        <p:spPr>
          <a:xfrm>
            <a:off x="467544" y="1988840"/>
            <a:ext cx="8229600" cy="3484984"/>
          </a:xfrm>
        </p:spPr>
        <p:txBody>
          <a:bodyPr>
            <a:normAutofit/>
          </a:bodyPr>
          <a:lstStyle/>
          <a:p>
            <a:pPr>
              <a:buFont typeface="Wingdings" pitchFamily="2" charset="2"/>
              <a:buChar char="Ø"/>
            </a:pPr>
            <a:r>
              <a:rPr lang="en-US" sz="2400" dirty="0"/>
              <a:t>The key to keeping a website dynamic is to have a clear content and communications strategy based on a regularly updated content or social hub. </a:t>
            </a:r>
          </a:p>
          <a:p>
            <a:pPr>
              <a:buFont typeface="Wingdings" pitchFamily="2" charset="2"/>
              <a:buChar char="Ø"/>
            </a:pPr>
            <a:r>
              <a:rPr lang="en-US" sz="2400" dirty="0"/>
              <a:t>The site and content update process should be understood by all staff contributing content to the site, with their responsibilities clearly identified in their job descriptions.</a:t>
            </a:r>
            <a:endParaRPr lang="en-GB" sz="2400" dirty="0"/>
          </a:p>
        </p:txBody>
      </p:sp>
    </p:spTree>
    <p:extLst>
      <p:ext uri="{BB962C8B-B14F-4D97-AF65-F5344CB8AC3E}">
        <p14:creationId xmlns:p14="http://schemas.microsoft.com/office/powerpoint/2010/main" val="10156631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1339" y="258916"/>
            <a:ext cx="6801323" cy="709714"/>
          </a:xfrm>
        </p:spPr>
        <p:txBody>
          <a:bodyPr vert="horz" lIns="91440" tIns="45720" rIns="91440" bIns="45720" rtlCol="0" anchor="b">
            <a:normAutofit/>
          </a:bodyPr>
          <a:lstStyle/>
          <a:p>
            <a:pPr algn="ctr"/>
            <a:r>
              <a:rPr lang="en-GB" sz="3200" b="1" dirty="0">
                <a:solidFill>
                  <a:schemeClr val="accent2">
                    <a:lumMod val="60000"/>
                    <a:lumOff val="40000"/>
                  </a:schemeClr>
                </a:solidFill>
              </a:rPr>
              <a:t>Content management process</a:t>
            </a:r>
          </a:p>
        </p:txBody>
      </p:sp>
      <p:sp>
        <p:nvSpPr>
          <p:cNvPr id="3" name="Content Placeholder 2"/>
          <p:cNvSpPr>
            <a:spLocks noGrp="1"/>
          </p:cNvSpPr>
          <p:nvPr>
            <p:ph idx="1"/>
          </p:nvPr>
        </p:nvSpPr>
        <p:spPr>
          <a:xfrm>
            <a:off x="539552" y="1974540"/>
            <a:ext cx="8229600" cy="3484984"/>
          </a:xfrm>
        </p:spPr>
        <p:txBody>
          <a:bodyPr>
            <a:noAutofit/>
          </a:bodyPr>
          <a:lstStyle/>
          <a:p>
            <a:r>
              <a:rPr lang="en-GB" sz="2400" dirty="0"/>
              <a:t>A process of continuous improvement in online marketing, which involves:</a:t>
            </a:r>
          </a:p>
          <a:p>
            <a:pPr marL="457200" lvl="0" indent="-457200">
              <a:buClr>
                <a:srgbClr val="007BA4"/>
              </a:buClr>
              <a:buFont typeface="+mj-lt"/>
              <a:buAutoNum type="arabicPeriod"/>
            </a:pPr>
            <a:r>
              <a:rPr lang="en-GB" sz="2400" dirty="0"/>
              <a:t>Write</a:t>
            </a:r>
          </a:p>
          <a:p>
            <a:pPr marL="457200" lvl="0" indent="-457200">
              <a:buClr>
                <a:srgbClr val="007BA4"/>
              </a:buClr>
              <a:buFont typeface="+mj-lt"/>
              <a:buAutoNum type="arabicPeriod"/>
            </a:pPr>
            <a:r>
              <a:rPr lang="en-GB" sz="2400" dirty="0"/>
              <a:t>Review</a:t>
            </a:r>
          </a:p>
          <a:p>
            <a:pPr marL="457200" lvl="0" indent="-457200">
              <a:buClr>
                <a:srgbClr val="007BA4"/>
              </a:buClr>
              <a:buFont typeface="+mj-lt"/>
              <a:buAutoNum type="arabicPeriod"/>
            </a:pPr>
            <a:r>
              <a:rPr lang="en-GB" sz="2400" dirty="0"/>
              <a:t>Correct</a:t>
            </a:r>
          </a:p>
          <a:p>
            <a:pPr marL="457200" indent="-457200">
              <a:buClr>
                <a:srgbClr val="007BA4"/>
              </a:buClr>
              <a:buFont typeface="+mj-lt"/>
              <a:buAutoNum type="arabicPeriod"/>
            </a:pPr>
            <a:r>
              <a:rPr lang="en-GB" sz="2400" dirty="0" smtClean="0"/>
              <a:t>Publish</a:t>
            </a:r>
            <a:r>
              <a:rPr lang="en-US" sz="2400" dirty="0"/>
              <a:t>(to test environment</a:t>
            </a:r>
            <a:r>
              <a:rPr lang="en-US" sz="2400" dirty="0" smtClean="0"/>
              <a:t>)</a:t>
            </a:r>
            <a:endParaRPr lang="en-GB" sz="2400" dirty="0"/>
          </a:p>
          <a:p>
            <a:pPr marL="457200" lvl="0" indent="-457200">
              <a:buClr>
                <a:srgbClr val="007BA4"/>
              </a:buClr>
              <a:buFont typeface="+mj-lt"/>
              <a:buAutoNum type="arabicPeriod"/>
            </a:pPr>
            <a:r>
              <a:rPr lang="en-GB" sz="2400" dirty="0"/>
              <a:t>Test</a:t>
            </a:r>
          </a:p>
          <a:p>
            <a:pPr marL="457200" indent="-457200">
              <a:buClr>
                <a:srgbClr val="007BA4"/>
              </a:buClr>
              <a:buFont typeface="+mj-lt"/>
              <a:buAutoNum type="arabicPeriod"/>
            </a:pPr>
            <a:r>
              <a:rPr lang="en-GB" sz="2400" dirty="0" smtClean="0"/>
              <a:t>Publish</a:t>
            </a:r>
            <a:r>
              <a:rPr lang="en-US" sz="2400" dirty="0"/>
              <a:t>(to live environment)</a:t>
            </a:r>
          </a:p>
          <a:p>
            <a:pPr marL="342900" lvl="0" indent="-342900">
              <a:buClr>
                <a:srgbClr val="007BA4"/>
              </a:buClr>
              <a:buFont typeface="Arial" panose="020B0604020202020204" pitchFamily="34" charset="0"/>
              <a:buChar char="•"/>
            </a:pPr>
            <a:endParaRPr lang="en-GB" sz="2400" dirty="0"/>
          </a:p>
          <a:p>
            <a:endParaRPr lang="en-GB" sz="2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2555359"/>
            <a:ext cx="4375227" cy="35283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366267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1339" y="258916"/>
            <a:ext cx="6801323" cy="709714"/>
          </a:xfrm>
        </p:spPr>
        <p:txBody>
          <a:bodyPr vert="horz" lIns="91440" tIns="45720" rIns="91440" bIns="45720" rtlCol="0" anchor="b">
            <a:normAutofit/>
          </a:bodyPr>
          <a:lstStyle/>
          <a:p>
            <a:pPr algn="ctr"/>
            <a:r>
              <a:rPr lang="en-GB" sz="3200" b="1" dirty="0">
                <a:solidFill>
                  <a:schemeClr val="accent2">
                    <a:lumMod val="60000"/>
                    <a:lumOff val="40000"/>
                  </a:schemeClr>
                </a:solidFill>
              </a:rPr>
              <a:t>Content management process</a:t>
            </a:r>
          </a:p>
        </p:txBody>
      </p:sp>
      <p:sp>
        <p:nvSpPr>
          <p:cNvPr id="3" name="Content Placeholder 2"/>
          <p:cNvSpPr>
            <a:spLocks noGrp="1"/>
          </p:cNvSpPr>
          <p:nvPr>
            <p:ph idx="1"/>
          </p:nvPr>
        </p:nvSpPr>
        <p:spPr>
          <a:xfrm>
            <a:off x="539552" y="1874700"/>
            <a:ext cx="8229600" cy="4983300"/>
          </a:xfrm>
        </p:spPr>
        <p:txBody>
          <a:bodyPr>
            <a:noAutofit/>
          </a:bodyPr>
          <a:lstStyle/>
          <a:p>
            <a:r>
              <a:rPr lang="en-US" sz="2400" dirty="0" smtClean="0">
                <a:solidFill>
                  <a:schemeClr val="accent1"/>
                </a:solidFill>
              </a:rPr>
              <a:t>1. </a:t>
            </a:r>
            <a:r>
              <a:rPr lang="en-US" sz="2400" dirty="0">
                <a:solidFill>
                  <a:schemeClr val="bg2">
                    <a:lumMod val="75000"/>
                  </a:schemeClr>
                </a:solidFill>
              </a:rPr>
              <a:t>Write. </a:t>
            </a:r>
            <a:r>
              <a:rPr lang="en-US" sz="2400" dirty="0"/>
              <a:t>This stage involves writing the marketing copy and, if necessary, designing the layout of copy and associated images. </a:t>
            </a:r>
          </a:p>
          <a:p>
            <a:r>
              <a:rPr lang="en-US" sz="2400" dirty="0" smtClean="0">
                <a:solidFill>
                  <a:schemeClr val="accent1"/>
                </a:solidFill>
              </a:rPr>
              <a:t>2. </a:t>
            </a:r>
            <a:r>
              <a:rPr lang="en-US" sz="2400" dirty="0">
                <a:solidFill>
                  <a:schemeClr val="bg2">
                    <a:lumMod val="75000"/>
                  </a:schemeClr>
                </a:solidFill>
              </a:rPr>
              <a:t>Review. </a:t>
            </a:r>
            <a:r>
              <a:rPr lang="en-US" sz="2400" dirty="0"/>
              <a:t>An independent review of the copy is necessary to check for errors before a document is published. Depending on the size of </a:t>
            </a:r>
            <a:r>
              <a:rPr lang="en-US" sz="2400" dirty="0" err="1"/>
              <a:t>organisation</a:t>
            </a:r>
            <a:r>
              <a:rPr lang="en-US" sz="2400" dirty="0"/>
              <a:t>, review may be necessary by one person or several people covering different aspects of content quality such as corporate image, copy-editing text to identify grammatical errors, marketing copy, branding and legality. </a:t>
            </a:r>
          </a:p>
          <a:p>
            <a:r>
              <a:rPr lang="en-US" sz="2400" dirty="0" smtClean="0">
                <a:solidFill>
                  <a:schemeClr val="accent1"/>
                </a:solidFill>
              </a:rPr>
              <a:t>3. </a:t>
            </a:r>
            <a:r>
              <a:rPr lang="en-US" sz="2400" dirty="0">
                <a:solidFill>
                  <a:schemeClr val="bg2">
                    <a:lumMod val="75000"/>
                  </a:schemeClr>
                </a:solidFill>
              </a:rPr>
              <a:t>Correct</a:t>
            </a:r>
            <a:r>
              <a:rPr lang="en-US" sz="2400" dirty="0"/>
              <a:t>. This stage is straightforward and involves updates necessary as a result of stage 2</a:t>
            </a:r>
            <a:r>
              <a:rPr lang="en-US" sz="2400" dirty="0" smtClean="0"/>
              <a:t>.</a:t>
            </a:r>
            <a:endParaRPr lang="en-US" sz="2400" dirty="0"/>
          </a:p>
          <a:p>
            <a:endParaRPr lang="en-GB" sz="2400" dirty="0"/>
          </a:p>
        </p:txBody>
      </p:sp>
    </p:spTree>
    <p:extLst>
      <p:ext uri="{BB962C8B-B14F-4D97-AF65-F5344CB8AC3E}">
        <p14:creationId xmlns:p14="http://schemas.microsoft.com/office/powerpoint/2010/main" val="753486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60000"/>
                    <a:lumOff val="40000"/>
                  </a:schemeClr>
                </a:solidFill>
              </a:rPr>
              <a:t>Introduction</a:t>
            </a:r>
            <a:endParaRPr lang="en-US" dirty="0"/>
          </a:p>
        </p:txBody>
      </p:sp>
      <p:sp>
        <p:nvSpPr>
          <p:cNvPr id="3" name="Content Placeholder 2"/>
          <p:cNvSpPr>
            <a:spLocks noGrp="1"/>
          </p:cNvSpPr>
          <p:nvPr>
            <p:ph idx="1"/>
          </p:nvPr>
        </p:nvSpPr>
        <p:spPr/>
        <p:txBody>
          <a:bodyPr>
            <a:noAutofit/>
          </a:bodyPr>
          <a:lstStyle/>
          <a:p>
            <a:pPr>
              <a:buFont typeface="Wingdings" pitchFamily="2" charset="2"/>
              <a:buChar char="Ø"/>
            </a:pPr>
            <a:r>
              <a:rPr lang="en-US" sz="2400" dirty="0" smtClean="0"/>
              <a:t> Companies </a:t>
            </a:r>
            <a:r>
              <a:rPr lang="en-US" sz="2400" dirty="0"/>
              <a:t>that have a successful approach to digital marketing often seem to share </a:t>
            </a:r>
            <a:r>
              <a:rPr lang="en-US" sz="2400" dirty="0" smtClean="0"/>
              <a:t>common </a:t>
            </a:r>
            <a:r>
              <a:rPr lang="en-US" sz="2400" dirty="0"/>
              <a:t>characteristics. They attach great importance and devote resources to monitoring the success of their online marketing, putting in place the processes to continuously improve the performance of their digital </a:t>
            </a:r>
            <a:r>
              <a:rPr lang="en-US" sz="2400" dirty="0" smtClean="0"/>
              <a:t>channels</a:t>
            </a:r>
            <a:r>
              <a:rPr lang="en-US" sz="2400" dirty="0"/>
              <a:t>. </a:t>
            </a:r>
            <a:endParaRPr lang="en-US" sz="2400" dirty="0" smtClean="0"/>
          </a:p>
          <a:p>
            <a:pPr>
              <a:buFont typeface="Wingdings" pitchFamily="2" charset="2"/>
              <a:buChar char="Ø"/>
            </a:pPr>
            <a:r>
              <a:rPr lang="en-US" sz="2400" b="1" dirty="0" smtClean="0"/>
              <a:t> Web </a:t>
            </a:r>
            <a:r>
              <a:rPr lang="en-US" sz="2400" b="1" dirty="0"/>
              <a:t>or digital </a:t>
            </a:r>
            <a:r>
              <a:rPr lang="en-US" sz="2400" b="1" dirty="0" smtClean="0"/>
              <a:t>analytics: </a:t>
            </a:r>
            <a:r>
              <a:rPr lang="en-US" sz="2400" dirty="0"/>
              <a:t>Techniques used to assess and improve the contribution of digital marketing to a business, including reviewing traffic volume, referrals, clickstreams, online reach data, customer satisfaction surveys, leads and sales. </a:t>
            </a:r>
          </a:p>
          <a:p>
            <a:pPr>
              <a:buFont typeface="Wingdings" pitchFamily="2" charset="2"/>
              <a:buChar char="Ø"/>
            </a:pPr>
            <a:endParaRPr lang="en-US" sz="2400" dirty="0"/>
          </a:p>
        </p:txBody>
      </p:sp>
    </p:spTree>
    <p:extLst>
      <p:ext uri="{BB962C8B-B14F-4D97-AF65-F5344CB8AC3E}">
        <p14:creationId xmlns:p14="http://schemas.microsoft.com/office/powerpoint/2010/main" val="17386230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1339" y="258916"/>
            <a:ext cx="6801323" cy="709714"/>
          </a:xfrm>
        </p:spPr>
        <p:txBody>
          <a:bodyPr vert="horz" lIns="91440" tIns="45720" rIns="91440" bIns="45720" rtlCol="0" anchor="b">
            <a:normAutofit/>
          </a:bodyPr>
          <a:lstStyle/>
          <a:p>
            <a:pPr algn="ctr"/>
            <a:r>
              <a:rPr lang="en-GB" sz="3200" b="1" dirty="0">
                <a:solidFill>
                  <a:schemeClr val="accent2">
                    <a:lumMod val="60000"/>
                    <a:lumOff val="40000"/>
                  </a:schemeClr>
                </a:solidFill>
              </a:rPr>
              <a:t>Content management process</a:t>
            </a:r>
          </a:p>
        </p:txBody>
      </p:sp>
      <p:sp>
        <p:nvSpPr>
          <p:cNvPr id="3" name="Content Placeholder 2"/>
          <p:cNvSpPr>
            <a:spLocks noGrp="1"/>
          </p:cNvSpPr>
          <p:nvPr>
            <p:ph idx="1"/>
          </p:nvPr>
        </p:nvSpPr>
        <p:spPr>
          <a:xfrm>
            <a:off x="539552" y="1849998"/>
            <a:ext cx="8229600" cy="4983300"/>
          </a:xfrm>
        </p:spPr>
        <p:txBody>
          <a:bodyPr>
            <a:noAutofit/>
          </a:bodyPr>
          <a:lstStyle/>
          <a:p>
            <a:r>
              <a:rPr lang="en-US" sz="2400" dirty="0" smtClean="0">
                <a:solidFill>
                  <a:schemeClr val="accent1"/>
                </a:solidFill>
              </a:rPr>
              <a:t>4. </a:t>
            </a:r>
            <a:r>
              <a:rPr lang="en-US" sz="2400" dirty="0">
                <a:solidFill>
                  <a:schemeClr val="bg2">
                    <a:lumMod val="75000"/>
                  </a:schemeClr>
                </a:solidFill>
              </a:rPr>
              <a:t>Publish</a:t>
            </a:r>
            <a:r>
              <a:rPr lang="en-US" sz="2400" dirty="0"/>
              <a:t> </a:t>
            </a:r>
            <a:r>
              <a:rPr lang="en-US" sz="2400" dirty="0">
                <a:solidFill>
                  <a:schemeClr val="bg2">
                    <a:lumMod val="75000"/>
                  </a:schemeClr>
                </a:solidFill>
              </a:rPr>
              <a:t>(to test environment). </a:t>
            </a:r>
            <a:r>
              <a:rPr lang="en-US" sz="2400" dirty="0"/>
              <a:t>The publication stage involves putting the corrected copy on a web page that can be checked further. This will be in a test environment that can only be viewed from inside the company</a:t>
            </a:r>
            <a:r>
              <a:rPr lang="en-US" sz="2400" dirty="0" smtClean="0"/>
              <a:t>.</a:t>
            </a:r>
            <a:endParaRPr lang="en-US" sz="2400" dirty="0"/>
          </a:p>
          <a:p>
            <a:r>
              <a:rPr lang="en-US" sz="2400" dirty="0" smtClean="0">
                <a:solidFill>
                  <a:schemeClr val="accent1"/>
                </a:solidFill>
              </a:rPr>
              <a:t>5. </a:t>
            </a:r>
            <a:r>
              <a:rPr lang="en-US" sz="2400" dirty="0">
                <a:solidFill>
                  <a:schemeClr val="bg2">
                    <a:lumMod val="75000"/>
                  </a:schemeClr>
                </a:solidFill>
              </a:rPr>
              <a:t>Test</a:t>
            </a:r>
            <a:r>
              <a:rPr lang="en-US" sz="2400" dirty="0"/>
              <a:t>. Before the completed web page is made available over the World Wide Web a final test will be required for technical issues, such as whether the page loads successfully on different browsers. </a:t>
            </a:r>
          </a:p>
          <a:p>
            <a:r>
              <a:rPr lang="en-US" sz="2400" dirty="0" smtClean="0">
                <a:solidFill>
                  <a:schemeClr val="accent1"/>
                </a:solidFill>
              </a:rPr>
              <a:t>6. </a:t>
            </a:r>
            <a:r>
              <a:rPr lang="en-US" sz="2400" dirty="0">
                <a:solidFill>
                  <a:schemeClr val="bg2">
                    <a:lumMod val="75000"/>
                  </a:schemeClr>
                </a:solidFill>
              </a:rPr>
              <a:t>Publish (to live environment). </a:t>
            </a:r>
            <a:r>
              <a:rPr lang="en-US" sz="2400" dirty="0"/>
              <a:t>Once the material has been reviewed and tested and is signed off as satisfactory, it will be published to the main website and will be accessible by </a:t>
            </a:r>
            <a:r>
              <a:rPr lang="en-US" sz="2400" dirty="0" smtClean="0"/>
              <a:t>customers.</a:t>
            </a:r>
            <a:endParaRPr lang="en-GB" sz="2400" dirty="0"/>
          </a:p>
        </p:txBody>
      </p:sp>
    </p:spTree>
    <p:extLst>
      <p:ext uri="{BB962C8B-B14F-4D97-AF65-F5344CB8AC3E}">
        <p14:creationId xmlns:p14="http://schemas.microsoft.com/office/powerpoint/2010/main" val="39390947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052736"/>
            <a:ext cx="8229600" cy="4983300"/>
          </a:xfrm>
        </p:spPr>
        <p:txBody>
          <a:bodyPr>
            <a:noAutofit/>
          </a:bodyPr>
          <a:lstStyle/>
          <a:p>
            <a:r>
              <a:rPr lang="en-US" sz="2400" dirty="0" smtClean="0"/>
              <a:t>To </a:t>
            </a:r>
            <a:r>
              <a:rPr lang="en-US" sz="2400" dirty="0"/>
              <a:t>ensure site content remains ‘fresh’, i.e. relevant for the audience and effective for the business, it is useful to consider different types of content and their purpose. Consider, for example, different content types for an online retailer. These will include: </a:t>
            </a:r>
          </a:p>
          <a:p>
            <a:r>
              <a:rPr lang="en-US" sz="2400" dirty="0"/>
              <a:t>• </a:t>
            </a:r>
            <a:r>
              <a:rPr lang="en-US" sz="2400" dirty="0">
                <a:solidFill>
                  <a:schemeClr val="accent5">
                    <a:lumMod val="75000"/>
                  </a:schemeClr>
                </a:solidFill>
              </a:rPr>
              <a:t>Product information</a:t>
            </a:r>
            <a:r>
              <a:rPr lang="en-US" sz="2400" dirty="0"/>
              <a:t>: product details on product pages and higher-level groupings of data as category pages. This includes both product descriptions and specifications that are relatively static for a given product and product pricing and availability information that is more dynamic.</a:t>
            </a:r>
          </a:p>
          <a:p>
            <a:r>
              <a:rPr lang="en-US" sz="2400" dirty="0"/>
              <a:t> • </a:t>
            </a:r>
            <a:r>
              <a:rPr lang="en-US" sz="2400" dirty="0">
                <a:solidFill>
                  <a:schemeClr val="accent5">
                    <a:lumMod val="75000"/>
                  </a:schemeClr>
                </a:solidFill>
              </a:rPr>
              <a:t>Brand content (product brands): </a:t>
            </a:r>
            <a:r>
              <a:rPr lang="en-US" sz="2400" dirty="0"/>
              <a:t>content about an individual brand available, as different products may be grouped together. </a:t>
            </a:r>
          </a:p>
          <a:p>
            <a:r>
              <a:rPr lang="en-US" sz="2400" dirty="0"/>
              <a:t>• </a:t>
            </a:r>
            <a:r>
              <a:rPr lang="en-US" sz="2400" dirty="0">
                <a:solidFill>
                  <a:schemeClr val="accent5">
                    <a:lumMod val="75000"/>
                  </a:schemeClr>
                </a:solidFill>
              </a:rPr>
              <a:t>Brand content (retailer brand): </a:t>
            </a:r>
            <a:r>
              <a:rPr lang="en-US" sz="2400" dirty="0"/>
              <a:t>content about the company, such as its value proposition, trust and history. </a:t>
            </a:r>
            <a:endParaRPr lang="en-GB" sz="2400" dirty="0"/>
          </a:p>
        </p:txBody>
      </p:sp>
      <p:sp>
        <p:nvSpPr>
          <p:cNvPr id="4" name="Title 3"/>
          <p:cNvSpPr>
            <a:spLocks noGrp="1"/>
          </p:cNvSpPr>
          <p:nvPr>
            <p:ph type="title"/>
          </p:nvPr>
        </p:nvSpPr>
        <p:spPr>
          <a:xfrm>
            <a:off x="827584" y="0"/>
            <a:ext cx="7543800" cy="1450757"/>
          </a:xfrm>
        </p:spPr>
        <p:txBody>
          <a:bodyPr>
            <a:normAutofit fontScale="90000"/>
          </a:bodyPr>
          <a:lstStyle/>
          <a:p>
            <a:r>
              <a:rPr lang="en-US" sz="4000" dirty="0">
                <a:solidFill>
                  <a:schemeClr val="bg2">
                    <a:lumMod val="50000"/>
                  </a:schemeClr>
                </a:solidFill>
              </a:rPr>
              <a:t>How often should content be </a:t>
            </a:r>
            <a:r>
              <a:rPr lang="en-US" sz="4000" dirty="0" smtClean="0">
                <a:solidFill>
                  <a:schemeClr val="bg2">
                    <a:lumMod val="50000"/>
                  </a:schemeClr>
                </a:solidFill>
              </a:rPr>
              <a:t>updated?</a:t>
            </a:r>
            <a:r>
              <a:rPr lang="en-US" dirty="0"/>
              <a:t/>
            </a:r>
            <a:br>
              <a:rPr lang="en-US" dirty="0"/>
            </a:br>
            <a:endParaRPr lang="en-US" dirty="0"/>
          </a:p>
        </p:txBody>
      </p:sp>
    </p:spTree>
    <p:extLst>
      <p:ext uri="{BB962C8B-B14F-4D97-AF65-F5344CB8AC3E}">
        <p14:creationId xmlns:p14="http://schemas.microsoft.com/office/powerpoint/2010/main" val="8429227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68760"/>
            <a:ext cx="8229600" cy="4983300"/>
          </a:xfrm>
        </p:spPr>
        <p:txBody>
          <a:bodyPr>
            <a:noAutofit/>
          </a:bodyPr>
          <a:lstStyle/>
          <a:p>
            <a:endParaRPr lang="en-US" sz="2400" dirty="0"/>
          </a:p>
          <a:p>
            <a:r>
              <a:rPr lang="en-US" sz="2400" dirty="0"/>
              <a:t>• </a:t>
            </a:r>
            <a:r>
              <a:rPr lang="en-US" sz="2400" dirty="0">
                <a:solidFill>
                  <a:schemeClr val="accent5">
                    <a:lumMod val="75000"/>
                  </a:schemeClr>
                </a:solidFill>
              </a:rPr>
              <a:t>Promotional content</a:t>
            </a:r>
            <a:r>
              <a:rPr lang="en-US" sz="2400" dirty="0"/>
              <a:t>: ‘promotion’ in this context referring to information about sales and discounts. </a:t>
            </a:r>
          </a:p>
          <a:p>
            <a:r>
              <a:rPr lang="en-US" sz="2400" dirty="0"/>
              <a:t>• </a:t>
            </a:r>
            <a:r>
              <a:rPr lang="en-US" sz="2400" dirty="0">
                <a:solidFill>
                  <a:schemeClr val="accent5">
                    <a:lumMod val="75000"/>
                  </a:schemeClr>
                </a:solidFill>
              </a:rPr>
              <a:t>Support content</a:t>
            </a:r>
            <a:r>
              <a:rPr lang="en-US" sz="2400" dirty="0"/>
              <a:t>: information about ordering and returns, for example. </a:t>
            </a:r>
          </a:p>
          <a:p>
            <a:r>
              <a:rPr lang="en-US" sz="2400" dirty="0"/>
              <a:t>• </a:t>
            </a:r>
            <a:r>
              <a:rPr lang="en-US" sz="2400" dirty="0">
                <a:solidFill>
                  <a:schemeClr val="accent5">
                    <a:lumMod val="75000"/>
                  </a:schemeClr>
                </a:solidFill>
              </a:rPr>
              <a:t>Community</a:t>
            </a:r>
            <a:r>
              <a:rPr lang="en-US" sz="2400" dirty="0"/>
              <a:t> content: user-generated content that may be in a community area or </a:t>
            </a:r>
            <a:r>
              <a:rPr lang="en-US" sz="2400" dirty="0" err="1"/>
              <a:t>associ-ated</a:t>
            </a:r>
            <a:r>
              <a:rPr lang="en-US" sz="2400" dirty="0"/>
              <a:t> with products as reviews and rating.</a:t>
            </a:r>
          </a:p>
          <a:p>
            <a:r>
              <a:rPr lang="en-US" sz="2400" dirty="0"/>
              <a:t> • </a:t>
            </a:r>
            <a:r>
              <a:rPr lang="en-US" sz="2400" dirty="0">
                <a:solidFill>
                  <a:schemeClr val="accent5">
                    <a:lumMod val="75000"/>
                  </a:schemeClr>
                </a:solidFill>
              </a:rPr>
              <a:t>Blog content</a:t>
            </a:r>
            <a:r>
              <a:rPr lang="en-US" sz="2400" dirty="0"/>
              <a:t>: regularly updated content aimed at engaging customers and products, for example showing the latest fashion trends for a clothing retailer. This content may also be useful for search engine </a:t>
            </a:r>
            <a:r>
              <a:rPr lang="en-US" sz="2400" dirty="0" err="1"/>
              <a:t>optimisation</a:t>
            </a:r>
            <a:r>
              <a:rPr lang="en-US" sz="2400" dirty="0"/>
              <a:t>.</a:t>
            </a:r>
            <a:endParaRPr lang="en-GB" sz="2400" dirty="0"/>
          </a:p>
        </p:txBody>
      </p:sp>
    </p:spTree>
    <p:extLst>
      <p:ext uri="{BB962C8B-B14F-4D97-AF65-F5344CB8AC3E}">
        <p14:creationId xmlns:p14="http://schemas.microsoft.com/office/powerpoint/2010/main" val="38872762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sz="2400" dirty="0" smtClean="0"/>
          </a:p>
          <a:p>
            <a:pPr>
              <a:buFont typeface="Wingdings" pitchFamily="2" charset="2"/>
              <a:buChar char="Ø"/>
            </a:pPr>
            <a:r>
              <a:rPr lang="en-US" sz="2400" dirty="0" smtClean="0"/>
              <a:t> As </a:t>
            </a:r>
            <a:r>
              <a:rPr lang="en-US" sz="2400" dirty="0"/>
              <a:t>part of content marketing, which requires that existing businesses must act more like publishers, an editorial </a:t>
            </a:r>
            <a:r>
              <a:rPr lang="en-US" sz="2400" dirty="0" smtClean="0"/>
              <a:t>calendar.</a:t>
            </a:r>
            <a:endParaRPr lang="en-US" sz="2400" dirty="0"/>
          </a:p>
          <a:p>
            <a:endParaRPr lang="en-US" sz="2400" dirty="0"/>
          </a:p>
          <a:p>
            <a:pPr>
              <a:buFont typeface="Wingdings" pitchFamily="2" charset="2"/>
              <a:buChar char="Ø"/>
            </a:pPr>
            <a:r>
              <a:rPr lang="en-US" sz="2400" dirty="0" smtClean="0"/>
              <a:t> </a:t>
            </a:r>
            <a:r>
              <a:rPr lang="en-US" sz="2400" b="1" dirty="0" smtClean="0"/>
              <a:t>Editorial calendar: </a:t>
            </a:r>
            <a:r>
              <a:rPr lang="en-US" sz="2400" dirty="0"/>
              <a:t>A plan for scheduling the creation of new or updated content for different audiences to support business goals for new visitors or increased conversion as part of content marketing.</a:t>
            </a:r>
          </a:p>
          <a:p>
            <a:endParaRPr lang="en-US" sz="2400" dirty="0"/>
          </a:p>
        </p:txBody>
      </p:sp>
    </p:spTree>
    <p:extLst>
      <p:ext uri="{BB962C8B-B14F-4D97-AF65-F5344CB8AC3E}">
        <p14:creationId xmlns:p14="http://schemas.microsoft.com/office/powerpoint/2010/main" val="40254245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134"/>
            <a:ext cx="8229600" cy="1143000"/>
          </a:xfrm>
        </p:spPr>
        <p:txBody>
          <a:bodyPr vert="horz" lIns="91440" tIns="45720" rIns="91440" bIns="45720" rtlCol="0" anchor="b">
            <a:normAutofit/>
          </a:bodyPr>
          <a:lstStyle/>
          <a:p>
            <a:pPr algn="ctr"/>
            <a:r>
              <a:rPr lang="en-GB" sz="3200" b="1">
                <a:solidFill>
                  <a:schemeClr val="accent2">
                    <a:lumMod val="60000"/>
                    <a:lumOff val="40000"/>
                  </a:schemeClr>
                </a:solidFill>
              </a:rPr>
              <a:t>Responsibilities for customer experience and site management</a:t>
            </a:r>
          </a:p>
        </p:txBody>
      </p:sp>
      <p:sp>
        <p:nvSpPr>
          <p:cNvPr id="3" name="Content Placeholder 2"/>
          <p:cNvSpPr>
            <a:spLocks noGrp="1"/>
          </p:cNvSpPr>
          <p:nvPr>
            <p:ph idx="1"/>
          </p:nvPr>
        </p:nvSpPr>
        <p:spPr>
          <a:xfrm>
            <a:off x="539552" y="1844824"/>
            <a:ext cx="7854812" cy="4320480"/>
          </a:xfrm>
        </p:spPr>
        <p:txBody>
          <a:bodyPr>
            <a:normAutofit/>
          </a:bodyPr>
          <a:lstStyle/>
          <a:p>
            <a:pPr>
              <a:buFont typeface="Wingdings" pitchFamily="2" charset="2"/>
              <a:buChar char="Ø"/>
            </a:pPr>
            <a:r>
              <a:rPr lang="en-US" dirty="0" smtClean="0"/>
              <a:t> Maintenance </a:t>
            </a:r>
            <a:r>
              <a:rPr lang="en-US" dirty="0"/>
              <a:t>is relatively easy in a small company with a single person updating the website. Although they may be working on many tasks, one person is able to ensure that the style of the whole site remains consistent. </a:t>
            </a:r>
          </a:p>
          <a:p>
            <a:pPr>
              <a:buFont typeface="Wingdings" pitchFamily="2" charset="2"/>
              <a:buChar char="Ø"/>
            </a:pPr>
            <a:r>
              <a:rPr lang="en-US" dirty="0" smtClean="0"/>
              <a:t> For </a:t>
            </a:r>
            <a:r>
              <a:rPr lang="en-US" dirty="0"/>
              <a:t>a large </a:t>
            </a:r>
            <a:r>
              <a:rPr lang="en-US" dirty="0" err="1"/>
              <a:t>organisation</a:t>
            </a:r>
            <a:r>
              <a:rPr lang="en-US" dirty="0"/>
              <a:t> with many different departments and offices in different countries, site maintenance becomes very difficult, and production of a quality site is only possible when there is strong control to establish a team who all follow the same standards. </a:t>
            </a:r>
          </a:p>
          <a:p>
            <a:pPr>
              <a:buFont typeface="Wingdings" pitchFamily="2" charset="2"/>
              <a:buChar char="Ø"/>
            </a:pPr>
            <a:r>
              <a:rPr lang="en-US" dirty="0" smtClean="0"/>
              <a:t> Sterne </a:t>
            </a:r>
            <a:r>
              <a:rPr lang="en-US" dirty="0"/>
              <a:t>(2001) suggests that the essence of successful maintenance is to have clearly identified responsibilities for different aspects of updating the website. The questions to ask are:</a:t>
            </a:r>
            <a:endParaRPr lang="en-GB" sz="2000" dirty="0"/>
          </a:p>
        </p:txBody>
      </p:sp>
      <p:sp>
        <p:nvSpPr>
          <p:cNvPr id="8" name="Rectangle 7"/>
          <p:cNvSpPr/>
          <p:nvPr/>
        </p:nvSpPr>
        <p:spPr>
          <a:xfrm>
            <a:off x="683568" y="5125740"/>
            <a:ext cx="4572000" cy="769441"/>
          </a:xfrm>
          <a:prstGeom prst="rect">
            <a:avLst/>
          </a:prstGeom>
        </p:spPr>
        <p:txBody>
          <a:bodyPr vert="horz" lIns="91440" tIns="45720" rIns="91440" bIns="45720" rtlCol="0">
            <a:normAutofit/>
          </a:bodyPr>
          <a:lstStyle/>
          <a:p>
            <a:pPr>
              <a:spcBef>
                <a:spcPct val="20000"/>
              </a:spcBef>
              <a:buFont typeface="Arial" panose="020B0604020202020204" pitchFamily="34" charset="0"/>
              <a:buNone/>
            </a:pPr>
            <a:r>
              <a:rPr lang="en-GB" sz="2000" dirty="0">
                <a:solidFill>
                  <a:srgbClr val="18293A"/>
                </a:solidFill>
              </a:rPr>
              <a:t>Who owns the process?</a:t>
            </a:r>
          </a:p>
          <a:p>
            <a:pPr>
              <a:spcBef>
                <a:spcPct val="20000"/>
              </a:spcBef>
              <a:buFont typeface="Arial" panose="020B0604020202020204" pitchFamily="34" charset="0"/>
              <a:buNone/>
            </a:pPr>
            <a:r>
              <a:rPr lang="en-GB" sz="2000" dirty="0">
                <a:solidFill>
                  <a:srgbClr val="18293A"/>
                </a:solidFill>
              </a:rPr>
              <a:t>Who owns the content?</a:t>
            </a:r>
          </a:p>
        </p:txBody>
      </p:sp>
      <p:sp>
        <p:nvSpPr>
          <p:cNvPr id="9" name="Content Placeholder 2"/>
          <p:cNvSpPr txBox="1">
            <a:spLocks/>
          </p:cNvSpPr>
          <p:nvPr/>
        </p:nvSpPr>
        <p:spPr>
          <a:xfrm>
            <a:off x="4648412" y="5135982"/>
            <a:ext cx="3682752" cy="759199"/>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anose="020B0604020202020204" pitchFamily="34" charset="0"/>
              <a:buNone/>
              <a:defRPr sz="2400" kern="1200">
                <a:solidFill>
                  <a:srgbClr val="18293A"/>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18293A"/>
                </a:solidFill>
                <a:latin typeface="+mn-lt"/>
                <a:ea typeface="+mn-ea"/>
                <a:cs typeface="+mn-cs"/>
              </a:defRPr>
            </a:lvl2pPr>
            <a:lvl3pPr marL="1143000" indent="-228600" algn="l" defTabSz="914400" rtl="0" eaLnBrk="1" latinLnBrk="0" hangingPunct="1">
              <a:spcBef>
                <a:spcPct val="20000"/>
              </a:spcBef>
              <a:buClr>
                <a:srgbClr val="EA5633"/>
              </a:buClr>
              <a:buFont typeface="Arial" panose="020B0604020202020204" pitchFamily="34" charset="0"/>
              <a:buChar char="•"/>
              <a:defRPr sz="2000" kern="1200">
                <a:solidFill>
                  <a:srgbClr val="18293A"/>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18293A"/>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18293A"/>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t>Who owns the format?</a:t>
            </a:r>
          </a:p>
          <a:p>
            <a:r>
              <a:rPr lang="en-GB" sz="2000" dirty="0"/>
              <a:t>Who owns the technology?</a:t>
            </a:r>
          </a:p>
        </p:txBody>
      </p:sp>
    </p:spTree>
    <p:extLst>
      <p:ext uri="{BB962C8B-B14F-4D97-AF65-F5344CB8AC3E}">
        <p14:creationId xmlns:p14="http://schemas.microsoft.com/office/powerpoint/2010/main" val="28576752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052736"/>
            <a:ext cx="8229600" cy="4983300"/>
          </a:xfrm>
        </p:spPr>
        <p:txBody>
          <a:bodyPr>
            <a:noAutofit/>
          </a:bodyPr>
          <a:lstStyle/>
          <a:p>
            <a:r>
              <a:rPr lang="en-US" dirty="0"/>
              <a:t>How will this process actually occur? The following process stages need to be followed:</a:t>
            </a:r>
          </a:p>
          <a:p>
            <a:r>
              <a:rPr lang="en-US" dirty="0"/>
              <a:t>1. Graduate reviews promotional literature and rewrites copy on a word processor and modifies graphical elements as appropriate for the website. This is the write stage . </a:t>
            </a:r>
          </a:p>
          <a:p>
            <a:r>
              <a:rPr lang="en-US" dirty="0"/>
              <a:t>2. Product and/or marketing manager reviews the revised web-based copy. This is part of the review stage . </a:t>
            </a:r>
          </a:p>
          <a:p>
            <a:r>
              <a:rPr lang="en-US" dirty="0"/>
              <a:t>3. Corporate communications manager reviews the copy for suitability. This is also part of the review stage . </a:t>
            </a:r>
          </a:p>
          <a:p>
            <a:r>
              <a:rPr lang="en-US" dirty="0"/>
              <a:t>4. Legal adviser reviews copy. This is also part of the review stage . </a:t>
            </a:r>
          </a:p>
          <a:p>
            <a:r>
              <a:rPr lang="en-US" dirty="0"/>
              <a:t>5. Copy revised and corrected and then re-reviewed as necessary. This is the correct stage </a:t>
            </a:r>
            <a:r>
              <a:rPr lang="en-US" dirty="0" smtClean="0"/>
              <a:t>.</a:t>
            </a:r>
            <a:endParaRPr lang="en-US" dirty="0"/>
          </a:p>
          <a:p>
            <a:r>
              <a:rPr lang="en-US" dirty="0"/>
              <a:t>6. Copy converted to web format and then published. This will be performed by a technical person such as a site developer. This is the first publish stage. </a:t>
            </a:r>
            <a:endParaRPr lang="en-GB" dirty="0"/>
          </a:p>
        </p:txBody>
      </p:sp>
      <p:sp>
        <p:nvSpPr>
          <p:cNvPr id="4" name="Title 3"/>
          <p:cNvSpPr>
            <a:spLocks noGrp="1"/>
          </p:cNvSpPr>
          <p:nvPr>
            <p:ph type="title"/>
          </p:nvPr>
        </p:nvSpPr>
        <p:spPr>
          <a:xfrm>
            <a:off x="827584" y="0"/>
            <a:ext cx="7543800" cy="1450757"/>
          </a:xfrm>
        </p:spPr>
        <p:txBody>
          <a:bodyPr>
            <a:normAutofit/>
          </a:bodyPr>
          <a:lstStyle/>
          <a:p>
            <a:r>
              <a:rPr lang="en-GB" sz="4000" dirty="0" smtClean="0">
                <a:solidFill>
                  <a:schemeClr val="bg2">
                    <a:lumMod val="50000"/>
                  </a:schemeClr>
                </a:solidFill>
              </a:rPr>
              <a:t>Who </a:t>
            </a:r>
            <a:r>
              <a:rPr lang="en-GB" sz="4000" dirty="0">
                <a:solidFill>
                  <a:schemeClr val="bg2">
                    <a:lumMod val="50000"/>
                  </a:schemeClr>
                </a:solidFill>
              </a:rPr>
              <a:t>owns the process?</a:t>
            </a:r>
            <a:r>
              <a:rPr lang="en-GB" sz="4000" dirty="0">
                <a:solidFill>
                  <a:srgbClr val="18293A"/>
                </a:solidFill>
              </a:rPr>
              <a:t/>
            </a:r>
            <a:br>
              <a:rPr lang="en-GB" sz="4000" dirty="0">
                <a:solidFill>
                  <a:srgbClr val="18293A"/>
                </a:solidFill>
              </a:rPr>
            </a:br>
            <a:endParaRPr lang="en-US" dirty="0"/>
          </a:p>
        </p:txBody>
      </p:sp>
    </p:spTree>
    <p:extLst>
      <p:ext uri="{BB962C8B-B14F-4D97-AF65-F5344CB8AC3E}">
        <p14:creationId xmlns:p14="http://schemas.microsoft.com/office/powerpoint/2010/main" val="27984213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860569"/>
            <a:ext cx="8229600" cy="4983300"/>
          </a:xfrm>
        </p:spPr>
        <p:txBody>
          <a:bodyPr>
            <a:noAutofit/>
          </a:bodyPr>
          <a:lstStyle/>
          <a:p>
            <a:r>
              <a:rPr lang="en-US" dirty="0"/>
              <a:t>7. The new copy on the site will be reviewed by the graduate for accuracy, and needs to be tested on different web browsers and screen resolutions if it uses a graphical design different from the standard site template. This type of technical testing will need to be carried out by the webmaster. The new version could also be reviewed on the site by the </a:t>
            </a:r>
            <a:r>
              <a:rPr lang="en-US" dirty="0" smtClean="0"/>
              <a:t>communications </a:t>
            </a:r>
            <a:r>
              <a:rPr lang="en-US" dirty="0"/>
              <a:t>manager or legal adviser at this point. This is part of the test stage . </a:t>
            </a:r>
          </a:p>
          <a:p>
            <a:endParaRPr lang="en-US" dirty="0"/>
          </a:p>
          <a:p>
            <a:r>
              <a:rPr lang="en-US" dirty="0"/>
              <a:t>8. Once all interested parties agree the new copy is suitable, the pages on the test website can be transferred to the live website and are then available for customers to view. This is the second publish stage.</a:t>
            </a:r>
            <a:endParaRPr lang="en-GB" dirty="0"/>
          </a:p>
        </p:txBody>
      </p:sp>
    </p:spTree>
    <p:extLst>
      <p:ext uri="{BB962C8B-B14F-4D97-AF65-F5344CB8AC3E}">
        <p14:creationId xmlns:p14="http://schemas.microsoft.com/office/powerpoint/2010/main" val="36878582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72816"/>
            <a:ext cx="8229600" cy="4983300"/>
          </a:xfrm>
        </p:spPr>
        <p:txBody>
          <a:bodyPr>
            <a:noAutofit/>
          </a:bodyPr>
          <a:lstStyle/>
          <a:p>
            <a:pPr>
              <a:buFont typeface="Wingdings" pitchFamily="2" charset="2"/>
              <a:buChar char="Ø"/>
            </a:pPr>
            <a:r>
              <a:rPr lang="en-US" sz="2400" dirty="0" smtClean="0"/>
              <a:t> For </a:t>
            </a:r>
            <a:r>
              <a:rPr lang="en-US" sz="2400" dirty="0"/>
              <a:t>a medium-to-large site where the content is updated regularly,  it will soon become impossible for one person to update all the content. It is logical and practical to distribute the responsibility for owning and developing different sections of the site to the people in an </a:t>
            </a:r>
            <a:r>
              <a:rPr lang="en-US" sz="2400" dirty="0" err="1"/>
              <a:t>organisation</a:t>
            </a:r>
            <a:r>
              <a:rPr lang="en-US" sz="2400" dirty="0"/>
              <a:t> who have the best skills and knowledge to </a:t>
            </a:r>
            <a:r>
              <a:rPr lang="en-US" sz="2400" dirty="0" smtClean="0"/>
              <a:t>develop </a:t>
            </a:r>
            <a:r>
              <a:rPr lang="en-US" sz="2400" dirty="0"/>
              <a:t>that content</a:t>
            </a:r>
            <a:r>
              <a:rPr lang="en-US" sz="2400" dirty="0" smtClean="0"/>
              <a:t>.</a:t>
            </a:r>
          </a:p>
          <a:p>
            <a:pPr>
              <a:buFont typeface="Wingdings" pitchFamily="2" charset="2"/>
              <a:buChar char="Ø"/>
            </a:pPr>
            <a:endParaRPr lang="en-US" sz="2400" dirty="0"/>
          </a:p>
          <a:p>
            <a:pPr>
              <a:buFont typeface="Wingdings" pitchFamily="2" charset="2"/>
              <a:buChar char="Ø"/>
            </a:pPr>
            <a:r>
              <a:rPr lang="en-US" sz="2400" b="1" dirty="0" smtClean="0"/>
              <a:t> Content developer: </a:t>
            </a:r>
            <a:r>
              <a:rPr lang="en-US" sz="2400" dirty="0"/>
              <a:t>A person responsible for updating web pages within part of an </a:t>
            </a:r>
            <a:r>
              <a:rPr lang="en-US" sz="2400" dirty="0" err="1" smtClean="0"/>
              <a:t>organisation</a:t>
            </a:r>
            <a:r>
              <a:rPr lang="en-US" sz="2400" dirty="0" smtClean="0"/>
              <a:t>.</a:t>
            </a:r>
            <a:endParaRPr lang="en-US" sz="2400" dirty="0"/>
          </a:p>
          <a:p>
            <a:endParaRPr lang="en-GB" sz="2400" dirty="0"/>
          </a:p>
        </p:txBody>
      </p:sp>
      <p:sp>
        <p:nvSpPr>
          <p:cNvPr id="4" name="Title 3"/>
          <p:cNvSpPr>
            <a:spLocks noGrp="1"/>
          </p:cNvSpPr>
          <p:nvPr>
            <p:ph type="title"/>
          </p:nvPr>
        </p:nvSpPr>
        <p:spPr>
          <a:xfrm>
            <a:off x="827584" y="188640"/>
            <a:ext cx="7543800" cy="1450757"/>
          </a:xfrm>
        </p:spPr>
        <p:txBody>
          <a:bodyPr>
            <a:normAutofit/>
          </a:bodyPr>
          <a:lstStyle/>
          <a:p>
            <a:r>
              <a:rPr lang="en-US" sz="4000" dirty="0" smtClean="0">
                <a:solidFill>
                  <a:schemeClr val="bg2">
                    <a:lumMod val="50000"/>
                  </a:schemeClr>
                </a:solidFill>
              </a:rPr>
              <a:t>Who </a:t>
            </a:r>
            <a:r>
              <a:rPr lang="en-US" sz="4000" dirty="0">
                <a:solidFill>
                  <a:schemeClr val="bg2">
                    <a:lumMod val="50000"/>
                  </a:schemeClr>
                </a:solidFill>
              </a:rPr>
              <a:t>owns the content</a:t>
            </a:r>
            <a:r>
              <a:rPr lang="en-US" sz="4000" dirty="0" smtClean="0">
                <a:solidFill>
                  <a:schemeClr val="bg2">
                    <a:lumMod val="50000"/>
                  </a:schemeClr>
                </a:solidFill>
              </a:rPr>
              <a:t>?</a:t>
            </a:r>
            <a:r>
              <a:rPr lang="en-GB" sz="4000" dirty="0">
                <a:solidFill>
                  <a:srgbClr val="18293A"/>
                </a:solidFill>
              </a:rPr>
              <a:t/>
            </a:r>
            <a:br>
              <a:rPr lang="en-GB" sz="4000" dirty="0">
                <a:solidFill>
                  <a:srgbClr val="18293A"/>
                </a:solidFill>
              </a:rPr>
            </a:br>
            <a:endParaRPr lang="en-US" dirty="0"/>
          </a:p>
        </p:txBody>
      </p:sp>
    </p:spTree>
    <p:extLst>
      <p:ext uri="{BB962C8B-B14F-4D97-AF65-F5344CB8AC3E}">
        <p14:creationId xmlns:p14="http://schemas.microsoft.com/office/powerpoint/2010/main" val="22853302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68760"/>
            <a:ext cx="8229600" cy="4983300"/>
          </a:xfrm>
        </p:spPr>
        <p:txBody>
          <a:bodyPr>
            <a:noAutofit/>
          </a:bodyPr>
          <a:lstStyle/>
          <a:p>
            <a:pPr>
              <a:buFont typeface="Wingdings" pitchFamily="2" charset="2"/>
              <a:buChar char="Ø"/>
            </a:pPr>
            <a:r>
              <a:rPr lang="en-US" dirty="0" smtClean="0"/>
              <a:t> The </a:t>
            </a:r>
            <a:r>
              <a:rPr lang="en-US" dirty="0"/>
              <a:t>format refers to different aspects of the design and layout of the site, commonly referred to as its ‘look and feel’. </a:t>
            </a:r>
          </a:p>
          <a:p>
            <a:pPr>
              <a:buFont typeface="Wingdings" pitchFamily="2" charset="2"/>
              <a:buChar char="Ø"/>
            </a:pPr>
            <a:r>
              <a:rPr lang="en-US" dirty="0" smtClean="0"/>
              <a:t> The </a:t>
            </a:r>
            <a:r>
              <a:rPr lang="en-US" dirty="0"/>
              <a:t>key aim is consistency of format across the whole website. For a large corporate site, with different staff working on different parts of the site, there is a risk that the different areas of the site will not be consistent. </a:t>
            </a:r>
          </a:p>
          <a:p>
            <a:pPr>
              <a:buFont typeface="Wingdings" pitchFamily="2" charset="2"/>
              <a:buChar char="Ø"/>
            </a:pPr>
            <a:r>
              <a:rPr lang="en-US" dirty="0" smtClean="0"/>
              <a:t> Defining </a:t>
            </a:r>
            <a:r>
              <a:rPr lang="en-US" dirty="0"/>
              <a:t>a clear format or site design templates for the different page or content types means that the quality of the site and customer experience will be better: </a:t>
            </a:r>
          </a:p>
          <a:p>
            <a:r>
              <a:rPr lang="en-US" dirty="0"/>
              <a:t>• The site will be easier to use.</a:t>
            </a:r>
          </a:p>
          <a:p>
            <a:r>
              <a:rPr lang="en-US" dirty="0"/>
              <a:t>•  The design elements of the site will be similar. </a:t>
            </a:r>
          </a:p>
          <a:p>
            <a:r>
              <a:rPr lang="en-US" dirty="0"/>
              <a:t> • The corporate image and branding will be consistent. </a:t>
            </a:r>
            <a:endParaRPr lang="en-US" dirty="0" smtClean="0"/>
          </a:p>
          <a:p>
            <a:pPr>
              <a:buFont typeface="Wingdings" pitchFamily="2" charset="2"/>
              <a:buChar char="Ø"/>
            </a:pPr>
            <a:r>
              <a:rPr lang="en-US" dirty="0" smtClean="0"/>
              <a:t> </a:t>
            </a:r>
            <a:r>
              <a:rPr lang="en-US" b="1" dirty="0" smtClean="0"/>
              <a:t>Site </a:t>
            </a:r>
            <a:r>
              <a:rPr lang="en-US" b="1" dirty="0"/>
              <a:t>design template(s</a:t>
            </a:r>
            <a:r>
              <a:rPr lang="en-US" b="1" dirty="0" smtClean="0"/>
              <a:t>): </a:t>
            </a:r>
            <a:r>
              <a:rPr lang="en-US" dirty="0"/>
              <a:t>A standard page layout format that is applied to each page of a website for particular page types, e.g. category pages, product or blog pages.</a:t>
            </a:r>
          </a:p>
          <a:p>
            <a:endParaRPr lang="en-GB" dirty="0"/>
          </a:p>
        </p:txBody>
      </p:sp>
      <p:sp>
        <p:nvSpPr>
          <p:cNvPr id="4" name="Title 3"/>
          <p:cNvSpPr>
            <a:spLocks noGrp="1"/>
          </p:cNvSpPr>
          <p:nvPr>
            <p:ph type="title"/>
          </p:nvPr>
        </p:nvSpPr>
        <p:spPr>
          <a:xfrm>
            <a:off x="827584" y="188640"/>
            <a:ext cx="7543800" cy="1450757"/>
          </a:xfrm>
        </p:spPr>
        <p:txBody>
          <a:bodyPr>
            <a:normAutofit/>
          </a:bodyPr>
          <a:lstStyle/>
          <a:p>
            <a:r>
              <a:rPr lang="en-US" sz="4000" dirty="0" smtClean="0">
                <a:solidFill>
                  <a:schemeClr val="bg2">
                    <a:lumMod val="50000"/>
                  </a:schemeClr>
                </a:solidFill>
              </a:rPr>
              <a:t>Who </a:t>
            </a:r>
            <a:r>
              <a:rPr lang="en-US" sz="4000" dirty="0">
                <a:solidFill>
                  <a:schemeClr val="bg2">
                    <a:lumMod val="50000"/>
                  </a:schemeClr>
                </a:solidFill>
              </a:rPr>
              <a:t>owns the </a:t>
            </a:r>
            <a:r>
              <a:rPr lang="en-US" sz="4000" dirty="0" smtClean="0">
                <a:solidFill>
                  <a:schemeClr val="bg2">
                    <a:lumMod val="50000"/>
                  </a:schemeClr>
                </a:solidFill>
              </a:rPr>
              <a:t>format?</a:t>
            </a:r>
            <a:r>
              <a:rPr lang="en-GB" sz="4000" dirty="0">
                <a:solidFill>
                  <a:srgbClr val="18293A"/>
                </a:solidFill>
              </a:rPr>
              <a:t/>
            </a:r>
            <a:br>
              <a:rPr lang="en-GB" sz="4000" dirty="0">
                <a:solidFill>
                  <a:srgbClr val="18293A"/>
                </a:solidFill>
              </a:rPr>
            </a:br>
            <a:endParaRPr lang="en-US" dirty="0"/>
          </a:p>
        </p:txBody>
      </p:sp>
    </p:spTree>
    <p:extLst>
      <p:ext uri="{BB962C8B-B14F-4D97-AF65-F5344CB8AC3E}">
        <p14:creationId xmlns:p14="http://schemas.microsoft.com/office/powerpoint/2010/main" val="27233249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132856"/>
            <a:ext cx="8229600" cy="4983300"/>
          </a:xfrm>
        </p:spPr>
        <p:txBody>
          <a:bodyPr>
            <a:noAutofit/>
          </a:bodyPr>
          <a:lstStyle/>
          <a:p>
            <a:endParaRPr lang="en-US" sz="2400" dirty="0" smtClean="0"/>
          </a:p>
          <a:p>
            <a:r>
              <a:rPr lang="en-US" sz="2400" dirty="0" smtClean="0"/>
              <a:t>There </a:t>
            </a:r>
            <a:r>
              <a:rPr lang="en-US" sz="2400" dirty="0"/>
              <a:t>are detailed technical issues for which the technical staff in the company need to be made responsible. These include: </a:t>
            </a:r>
          </a:p>
          <a:p>
            <a:r>
              <a:rPr lang="en-US" sz="2400" dirty="0"/>
              <a:t>• availability and performance of the website server;</a:t>
            </a:r>
          </a:p>
          <a:p>
            <a:r>
              <a:rPr lang="en-US" sz="2400" dirty="0" smtClean="0"/>
              <a:t>• </a:t>
            </a:r>
            <a:r>
              <a:rPr lang="en-US" sz="2400" dirty="0"/>
              <a:t>checking HTML for validity and correcting broken links; </a:t>
            </a:r>
          </a:p>
          <a:p>
            <a:r>
              <a:rPr lang="en-US" sz="2400" dirty="0"/>
              <a:t>• managing different versions of web pages in the test and live environments and content management.</a:t>
            </a:r>
            <a:endParaRPr lang="en-GB" sz="2400" dirty="0"/>
          </a:p>
        </p:txBody>
      </p:sp>
      <p:sp>
        <p:nvSpPr>
          <p:cNvPr id="4" name="Title 3"/>
          <p:cNvSpPr>
            <a:spLocks noGrp="1"/>
          </p:cNvSpPr>
          <p:nvPr>
            <p:ph type="title"/>
          </p:nvPr>
        </p:nvSpPr>
        <p:spPr>
          <a:xfrm>
            <a:off x="395536" y="548680"/>
            <a:ext cx="7975848" cy="1450757"/>
          </a:xfrm>
        </p:spPr>
        <p:txBody>
          <a:bodyPr>
            <a:normAutofit/>
          </a:bodyPr>
          <a:lstStyle/>
          <a:p>
            <a:r>
              <a:rPr lang="en-US" sz="4000" dirty="0" smtClean="0">
                <a:solidFill>
                  <a:schemeClr val="bg2">
                    <a:lumMod val="50000"/>
                  </a:schemeClr>
                </a:solidFill>
              </a:rPr>
              <a:t>Who </a:t>
            </a:r>
            <a:r>
              <a:rPr lang="en-US" sz="4000" dirty="0">
                <a:solidFill>
                  <a:schemeClr val="bg2">
                    <a:lumMod val="50000"/>
                  </a:schemeClr>
                </a:solidFill>
              </a:rPr>
              <a:t>owns </a:t>
            </a:r>
            <a:r>
              <a:rPr lang="en-US" sz="4000" dirty="0" smtClean="0">
                <a:solidFill>
                  <a:schemeClr val="bg2">
                    <a:lumMod val="50000"/>
                  </a:schemeClr>
                </a:solidFill>
              </a:rPr>
              <a:t>the technology?</a:t>
            </a:r>
            <a:r>
              <a:rPr lang="en-US" sz="4000" dirty="0" smtClean="0"/>
              <a:t/>
            </a:r>
            <a:br>
              <a:rPr lang="en-US" sz="4000" dirty="0" smtClean="0"/>
            </a:br>
            <a:endParaRPr lang="en-US" dirty="0"/>
          </a:p>
        </p:txBody>
      </p:sp>
    </p:spTree>
    <p:extLst>
      <p:ext uri="{BB962C8B-B14F-4D97-AF65-F5344CB8AC3E}">
        <p14:creationId xmlns:p14="http://schemas.microsoft.com/office/powerpoint/2010/main" val="3636861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317800"/>
            <a:ext cx="9052561" cy="645195"/>
          </a:xfrm>
        </p:spPr>
        <p:txBody>
          <a:bodyPr>
            <a:normAutofit/>
          </a:bodyPr>
          <a:lstStyle/>
          <a:p>
            <a:pPr algn="ctr"/>
            <a:r>
              <a:rPr lang="en-GB" sz="3200" b="1" dirty="0">
                <a:solidFill>
                  <a:schemeClr val="accent2">
                    <a:lumMod val="60000"/>
                    <a:lumOff val="40000"/>
                  </a:schemeClr>
                </a:solidFill>
              </a:rPr>
              <a:t>Performance </a:t>
            </a:r>
            <a:r>
              <a:rPr lang="en-GB" sz="3200" b="1" dirty="0" smtClean="0">
                <a:solidFill>
                  <a:schemeClr val="accent2">
                    <a:lumMod val="60000"/>
                    <a:lumOff val="40000"/>
                  </a:schemeClr>
                </a:solidFill>
              </a:rPr>
              <a:t>management for </a:t>
            </a:r>
            <a:r>
              <a:rPr lang="en-GB" sz="3200" b="1" dirty="0">
                <a:solidFill>
                  <a:schemeClr val="accent2">
                    <a:lumMod val="60000"/>
                    <a:lumOff val="40000"/>
                  </a:schemeClr>
                </a:solidFill>
              </a:rPr>
              <a:t>digital channels</a:t>
            </a:r>
          </a:p>
        </p:txBody>
      </p:sp>
      <p:sp>
        <p:nvSpPr>
          <p:cNvPr id="3" name="Content Placeholder 2"/>
          <p:cNvSpPr>
            <a:spLocks noGrp="1"/>
          </p:cNvSpPr>
          <p:nvPr>
            <p:ph idx="1"/>
          </p:nvPr>
        </p:nvSpPr>
        <p:spPr>
          <a:xfrm>
            <a:off x="605446" y="2219152"/>
            <a:ext cx="8229600" cy="2260848"/>
          </a:xfrm>
        </p:spPr>
        <p:txBody>
          <a:bodyPr>
            <a:noAutofit/>
          </a:bodyPr>
          <a:lstStyle/>
          <a:p>
            <a:pPr>
              <a:buFont typeface="Wingdings" pitchFamily="2" charset="2"/>
              <a:buChar char="Ø"/>
            </a:pPr>
            <a:r>
              <a:rPr lang="en-US" sz="2400" dirty="0" smtClean="0">
                <a:solidFill>
                  <a:schemeClr val="tx1"/>
                </a:solidFill>
              </a:rPr>
              <a:t>  The </a:t>
            </a:r>
            <a:r>
              <a:rPr lang="en-US" sz="2400" dirty="0">
                <a:solidFill>
                  <a:schemeClr val="tx1"/>
                </a:solidFill>
              </a:rPr>
              <a:t>processes and systems intended to monitor and improve the performance of an </a:t>
            </a:r>
            <a:r>
              <a:rPr lang="en-US" sz="2400" dirty="0" err="1">
                <a:solidFill>
                  <a:schemeClr val="tx1"/>
                </a:solidFill>
              </a:rPr>
              <a:t>organisation</a:t>
            </a:r>
            <a:r>
              <a:rPr lang="en-US" sz="2400" dirty="0">
                <a:solidFill>
                  <a:schemeClr val="tx1"/>
                </a:solidFill>
              </a:rPr>
              <a:t> are known by business operations researchers as </a:t>
            </a:r>
            <a:r>
              <a:rPr lang="en-US" sz="2400" dirty="0">
                <a:solidFill>
                  <a:schemeClr val="tx1"/>
                </a:solidFill>
                <a:effectLst>
                  <a:outerShdw blurRad="38100" dist="38100" dir="2700000" algn="tl">
                    <a:srgbClr val="000000">
                      <a:alpha val="43137"/>
                    </a:srgbClr>
                  </a:outerShdw>
                </a:effectLst>
              </a:rPr>
              <a:t>performance management systems </a:t>
            </a:r>
            <a:r>
              <a:rPr lang="en-US" sz="2400" dirty="0">
                <a:solidFill>
                  <a:schemeClr val="tx1"/>
                </a:solidFill>
              </a:rPr>
              <a:t>and are based on the study of </a:t>
            </a:r>
            <a:r>
              <a:rPr lang="en-US" sz="2400" dirty="0">
                <a:solidFill>
                  <a:schemeClr val="tx1"/>
                </a:solidFill>
                <a:effectLst>
                  <a:outerShdw blurRad="38100" dist="38100" dir="2700000" algn="tl">
                    <a:srgbClr val="000000">
                      <a:alpha val="43137"/>
                    </a:srgbClr>
                  </a:outerShdw>
                </a:effectLst>
              </a:rPr>
              <a:t>performance measurement systems </a:t>
            </a:r>
            <a:r>
              <a:rPr lang="en-US" sz="2400" dirty="0">
                <a:solidFill>
                  <a:schemeClr val="tx1"/>
                </a:solidFill>
              </a:rPr>
              <a:t>. </a:t>
            </a:r>
            <a:endParaRPr lang="en-US" sz="2400" dirty="0" smtClean="0">
              <a:solidFill>
                <a:schemeClr val="tx1"/>
              </a:solidFill>
            </a:endParaRPr>
          </a:p>
          <a:p>
            <a:pPr>
              <a:buFont typeface="Wingdings" pitchFamily="2" charset="2"/>
              <a:buChar char="Ø"/>
            </a:pPr>
            <a:r>
              <a:rPr lang="en-US" sz="2400" dirty="0">
                <a:solidFill>
                  <a:schemeClr val="tx1"/>
                </a:solidFill>
              </a:rPr>
              <a:t> </a:t>
            </a:r>
            <a:r>
              <a:rPr lang="en-US" sz="2400" dirty="0" smtClean="0">
                <a:solidFill>
                  <a:schemeClr val="tx1"/>
                </a:solidFill>
              </a:rPr>
              <a:t> </a:t>
            </a:r>
            <a:r>
              <a:rPr lang="en-US" sz="2400" b="1" dirty="0"/>
              <a:t>Performance management </a:t>
            </a:r>
            <a:r>
              <a:rPr lang="en-US" sz="2400" b="1" dirty="0" smtClean="0"/>
              <a:t>system: </a:t>
            </a:r>
            <a:r>
              <a:rPr lang="en-US" sz="2400" dirty="0"/>
              <a:t>A process used to evaluate and improve the efficiency and effectiveness of an </a:t>
            </a:r>
            <a:r>
              <a:rPr lang="en-US" sz="2400" dirty="0" err="1"/>
              <a:t>organisation</a:t>
            </a:r>
            <a:r>
              <a:rPr lang="en-US" sz="2400" dirty="0"/>
              <a:t> and its processes.</a:t>
            </a:r>
          </a:p>
          <a:p>
            <a:pPr>
              <a:buFont typeface="Wingdings" pitchFamily="2" charset="2"/>
              <a:buChar char="Ø"/>
            </a:pPr>
            <a:r>
              <a:rPr lang="en-US" sz="2400" b="1" dirty="0" smtClean="0"/>
              <a:t>  Performance </a:t>
            </a:r>
            <a:r>
              <a:rPr lang="en-US" sz="2400" b="1" dirty="0"/>
              <a:t>measurement </a:t>
            </a:r>
            <a:r>
              <a:rPr lang="en-US" sz="2400" b="1" dirty="0" smtClean="0"/>
              <a:t>system: </a:t>
            </a:r>
            <a:r>
              <a:rPr lang="en-US" sz="2400" dirty="0"/>
              <a:t>The process by which metrics are defined, collected, disseminated and </a:t>
            </a:r>
            <a:r>
              <a:rPr lang="en-US" sz="2400" dirty="0" err="1"/>
              <a:t>actioned</a:t>
            </a:r>
            <a:r>
              <a:rPr lang="en-US" sz="2400" dirty="0"/>
              <a:t>. </a:t>
            </a:r>
          </a:p>
          <a:p>
            <a:pPr>
              <a:buFont typeface="Wingdings" pitchFamily="2" charset="2"/>
              <a:buChar char="Ø"/>
            </a:pPr>
            <a:endParaRPr lang="en-US" sz="2400" dirty="0" smtClean="0">
              <a:solidFill>
                <a:schemeClr val="tx1"/>
              </a:solidFill>
            </a:endParaRPr>
          </a:p>
          <a:p>
            <a:pPr>
              <a:buFont typeface="Wingdings" pitchFamily="2" charset="2"/>
              <a:buChar char="Ø"/>
            </a:pPr>
            <a:endParaRPr lang="en-GB" sz="2400" dirty="0">
              <a:solidFill>
                <a:schemeClr val="tx1"/>
              </a:solidFill>
            </a:endParaRPr>
          </a:p>
        </p:txBody>
      </p:sp>
    </p:spTree>
    <p:extLst>
      <p:ext uri="{BB962C8B-B14F-4D97-AF65-F5344CB8AC3E}">
        <p14:creationId xmlns:p14="http://schemas.microsoft.com/office/powerpoint/2010/main" val="921958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317800"/>
            <a:ext cx="9052561" cy="645195"/>
          </a:xfrm>
        </p:spPr>
        <p:txBody>
          <a:bodyPr>
            <a:normAutofit/>
          </a:bodyPr>
          <a:lstStyle/>
          <a:p>
            <a:pPr algn="ctr"/>
            <a:r>
              <a:rPr lang="en-GB" sz="3200" b="1" dirty="0">
                <a:solidFill>
                  <a:schemeClr val="accent2">
                    <a:lumMod val="60000"/>
                    <a:lumOff val="40000"/>
                  </a:schemeClr>
                </a:solidFill>
              </a:rPr>
              <a:t>Performance management for digital channels</a:t>
            </a:r>
          </a:p>
        </p:txBody>
      </p:sp>
      <p:sp>
        <p:nvSpPr>
          <p:cNvPr id="3" name="Content Placeholder 2"/>
          <p:cNvSpPr>
            <a:spLocks noGrp="1"/>
          </p:cNvSpPr>
          <p:nvPr>
            <p:ph idx="1"/>
          </p:nvPr>
        </p:nvSpPr>
        <p:spPr>
          <a:xfrm>
            <a:off x="251520" y="2219152"/>
            <a:ext cx="8583526" cy="2260848"/>
          </a:xfrm>
        </p:spPr>
        <p:txBody>
          <a:bodyPr>
            <a:noAutofit/>
          </a:bodyPr>
          <a:lstStyle/>
          <a:p>
            <a:r>
              <a:rPr lang="en-US" sz="2400" dirty="0">
                <a:solidFill>
                  <a:schemeClr val="tx1"/>
                </a:solidFill>
              </a:rPr>
              <a:t>There are three stages of creating and implementing a performance management system</a:t>
            </a:r>
            <a:r>
              <a:rPr lang="en-GB" sz="2400" dirty="0" smtClean="0">
                <a:solidFill>
                  <a:schemeClr val="tx1"/>
                </a:solidFill>
              </a:rPr>
              <a:t>: </a:t>
            </a:r>
            <a:endParaRPr lang="en-GB" sz="2400" dirty="0">
              <a:solidFill>
                <a:schemeClr val="tx1"/>
              </a:solidFill>
            </a:endParaRPr>
          </a:p>
          <a:p>
            <a:r>
              <a:rPr lang="en-GB" sz="2400" dirty="0">
                <a:solidFill>
                  <a:schemeClr val="tx1"/>
                </a:solidFill>
              </a:rPr>
              <a:t>Stage </a:t>
            </a:r>
            <a:r>
              <a:rPr lang="en-GB" sz="2400" dirty="0" smtClean="0">
                <a:solidFill>
                  <a:schemeClr val="tx1"/>
                </a:solidFill>
              </a:rPr>
              <a:t>1: </a:t>
            </a:r>
            <a:r>
              <a:rPr lang="en-GB" sz="2400" dirty="0">
                <a:solidFill>
                  <a:schemeClr val="tx1"/>
                </a:solidFill>
              </a:rPr>
              <a:t>Creating a performance </a:t>
            </a:r>
            <a:r>
              <a:rPr lang="en-GB" sz="2400" dirty="0" smtClean="0">
                <a:solidFill>
                  <a:schemeClr val="tx1"/>
                </a:solidFill>
              </a:rPr>
              <a:t>management </a:t>
            </a:r>
            <a:r>
              <a:rPr lang="en-GB" sz="2400" dirty="0">
                <a:solidFill>
                  <a:schemeClr val="tx1"/>
                </a:solidFill>
              </a:rPr>
              <a:t>system</a:t>
            </a:r>
          </a:p>
          <a:p>
            <a:r>
              <a:rPr lang="en-GB" sz="2400" dirty="0">
                <a:solidFill>
                  <a:schemeClr val="tx1"/>
                </a:solidFill>
              </a:rPr>
              <a:t>Stage </a:t>
            </a:r>
            <a:r>
              <a:rPr lang="en-GB" sz="2400" dirty="0" smtClean="0">
                <a:solidFill>
                  <a:schemeClr val="tx1"/>
                </a:solidFill>
              </a:rPr>
              <a:t>2: </a:t>
            </a:r>
            <a:r>
              <a:rPr lang="en-GB" sz="2400" dirty="0">
                <a:solidFill>
                  <a:schemeClr val="tx1"/>
                </a:solidFill>
              </a:rPr>
              <a:t>Defining the performance metrics framework</a:t>
            </a:r>
          </a:p>
          <a:p>
            <a:r>
              <a:rPr lang="en-GB" sz="2400" dirty="0">
                <a:solidFill>
                  <a:schemeClr val="tx1"/>
                </a:solidFill>
              </a:rPr>
              <a:t>Stage </a:t>
            </a:r>
            <a:r>
              <a:rPr lang="en-GB" sz="2400" dirty="0" smtClean="0">
                <a:solidFill>
                  <a:schemeClr val="tx1"/>
                </a:solidFill>
              </a:rPr>
              <a:t>3: </a:t>
            </a:r>
            <a:r>
              <a:rPr lang="en-GB" sz="2400" dirty="0">
                <a:solidFill>
                  <a:schemeClr val="tx1"/>
                </a:solidFill>
              </a:rPr>
              <a:t>Tools and techniques for collecting </a:t>
            </a:r>
            <a:r>
              <a:rPr lang="en-GB" sz="2400" dirty="0" smtClean="0">
                <a:solidFill>
                  <a:schemeClr val="tx1"/>
                </a:solidFill>
              </a:rPr>
              <a:t>insight, </a:t>
            </a:r>
            <a:r>
              <a:rPr lang="en-GB" sz="2400" dirty="0">
                <a:solidFill>
                  <a:schemeClr val="tx1"/>
                </a:solidFill>
              </a:rPr>
              <a:t>running processes and </a:t>
            </a:r>
            <a:r>
              <a:rPr lang="en-GB" sz="2400" dirty="0" smtClean="0">
                <a:solidFill>
                  <a:schemeClr val="tx1"/>
                </a:solidFill>
              </a:rPr>
              <a:t>summarising results </a:t>
            </a:r>
            <a:endParaRPr lang="en-GB" sz="2400"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6256" y="4581127"/>
            <a:ext cx="1958790" cy="16596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23291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317800"/>
            <a:ext cx="9052561" cy="645195"/>
          </a:xfrm>
        </p:spPr>
        <p:txBody>
          <a:bodyPr>
            <a:normAutofit/>
          </a:bodyPr>
          <a:lstStyle/>
          <a:p>
            <a:r>
              <a:rPr lang="en-GB" sz="3200" b="1" dirty="0">
                <a:solidFill>
                  <a:schemeClr val="bg2">
                    <a:lumMod val="75000"/>
                  </a:schemeClr>
                </a:solidFill>
              </a:rPr>
              <a:t>Stage 1: Creating a performance </a:t>
            </a:r>
            <a:r>
              <a:rPr lang="en-GB" sz="3200" b="1" dirty="0" smtClean="0">
                <a:solidFill>
                  <a:schemeClr val="bg2">
                    <a:lumMod val="75000"/>
                  </a:schemeClr>
                </a:solidFill>
              </a:rPr>
              <a:t>management </a:t>
            </a:r>
            <a:r>
              <a:rPr lang="en-GB" sz="3200" b="1" dirty="0">
                <a:solidFill>
                  <a:schemeClr val="bg2">
                    <a:lumMod val="75000"/>
                  </a:schemeClr>
                </a:solidFill>
              </a:rPr>
              <a:t>system</a:t>
            </a:r>
          </a:p>
        </p:txBody>
      </p:sp>
      <p:sp>
        <p:nvSpPr>
          <p:cNvPr id="3" name="Content Placeholder 2"/>
          <p:cNvSpPr>
            <a:spLocks noGrp="1"/>
          </p:cNvSpPr>
          <p:nvPr>
            <p:ph idx="1"/>
          </p:nvPr>
        </p:nvSpPr>
        <p:spPr>
          <a:xfrm>
            <a:off x="251520" y="2276872"/>
            <a:ext cx="8583526" cy="2260848"/>
          </a:xfrm>
        </p:spPr>
        <p:txBody>
          <a:bodyPr>
            <a:noAutofit/>
          </a:bodyPr>
          <a:lstStyle/>
          <a:p>
            <a:pPr marL="0" indent="0">
              <a:buNone/>
            </a:pPr>
            <a:r>
              <a:rPr lang="en-US" sz="2400" dirty="0" smtClean="0"/>
              <a:t>The </a:t>
            </a:r>
            <a:r>
              <a:rPr lang="en-US" sz="2400" dirty="0"/>
              <a:t>need for a structured performance management process is clear when we examine the repercussions if an </a:t>
            </a:r>
            <a:r>
              <a:rPr lang="en-US" sz="2400" dirty="0" err="1"/>
              <a:t>organisation</a:t>
            </a:r>
            <a:r>
              <a:rPr lang="en-US" sz="2400" dirty="0"/>
              <a:t> does not have one. </a:t>
            </a:r>
            <a:r>
              <a:rPr lang="en-US" sz="2400" dirty="0" smtClean="0"/>
              <a:t>These </a:t>
            </a:r>
            <a:r>
              <a:rPr lang="en-US" sz="2400" dirty="0"/>
              <a:t>include: poor linkage of measures with strategic objectives or even absence of objectives; key data not collected; data </a:t>
            </a:r>
            <a:r>
              <a:rPr lang="en-US" sz="2400" dirty="0" smtClean="0"/>
              <a:t>inaccuracies</a:t>
            </a:r>
            <a:r>
              <a:rPr lang="en-US" sz="2400" dirty="0"/>
              <a:t>; data not disseminated or </a:t>
            </a:r>
            <a:r>
              <a:rPr lang="en-US" sz="2400" dirty="0" err="1"/>
              <a:t>analysed</a:t>
            </a:r>
            <a:r>
              <a:rPr lang="en-US" sz="2400" dirty="0"/>
              <a:t>; or no corrective action. </a:t>
            </a:r>
            <a:endParaRPr lang="en-US" sz="2400" dirty="0" smtClean="0"/>
          </a:p>
          <a:p>
            <a:pPr>
              <a:buFont typeface="Wingdings" pitchFamily="2" charset="2"/>
              <a:buChar char="Ø"/>
            </a:pPr>
            <a:endParaRPr lang="en-GB" sz="2400" dirty="0">
              <a:solidFill>
                <a:schemeClr val="tx1"/>
              </a:solidFill>
            </a:endParaRPr>
          </a:p>
        </p:txBody>
      </p:sp>
    </p:spTree>
    <p:extLst>
      <p:ext uri="{BB962C8B-B14F-4D97-AF65-F5344CB8AC3E}">
        <p14:creationId xmlns:p14="http://schemas.microsoft.com/office/powerpoint/2010/main" val="2427186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317800"/>
            <a:ext cx="9052561" cy="645195"/>
          </a:xfrm>
        </p:spPr>
        <p:txBody>
          <a:bodyPr>
            <a:normAutofit/>
          </a:bodyPr>
          <a:lstStyle/>
          <a:p>
            <a:r>
              <a:rPr lang="en-GB" sz="3200" b="1" dirty="0">
                <a:solidFill>
                  <a:schemeClr val="bg2">
                    <a:lumMod val="75000"/>
                  </a:schemeClr>
                </a:solidFill>
              </a:rPr>
              <a:t>Stage 1: Creating a performance management</a:t>
            </a:r>
            <a:r>
              <a:rPr lang="en-GB" sz="3200" b="1" dirty="0" smtClean="0">
                <a:solidFill>
                  <a:schemeClr val="bg2">
                    <a:lumMod val="75000"/>
                  </a:schemeClr>
                </a:solidFill>
              </a:rPr>
              <a:t> </a:t>
            </a:r>
            <a:r>
              <a:rPr lang="en-GB" sz="3200" b="1" dirty="0">
                <a:solidFill>
                  <a:schemeClr val="bg2">
                    <a:lumMod val="75000"/>
                  </a:schemeClr>
                </a:solidFill>
              </a:rPr>
              <a:t>system</a:t>
            </a:r>
          </a:p>
        </p:txBody>
      </p:sp>
      <p:sp>
        <p:nvSpPr>
          <p:cNvPr id="3" name="Content Placeholder 2"/>
          <p:cNvSpPr>
            <a:spLocks noGrp="1"/>
          </p:cNvSpPr>
          <p:nvPr>
            <p:ph idx="1"/>
          </p:nvPr>
        </p:nvSpPr>
        <p:spPr>
          <a:xfrm>
            <a:off x="251520" y="1124744"/>
            <a:ext cx="8583526" cy="2260848"/>
          </a:xfrm>
        </p:spPr>
        <p:txBody>
          <a:bodyPr>
            <a:noAutofit/>
          </a:bodyPr>
          <a:lstStyle/>
          <a:p>
            <a:pPr marL="0" indent="0">
              <a:buNone/>
            </a:pPr>
            <a:endParaRPr lang="en-US" sz="2400" dirty="0" smtClean="0"/>
          </a:p>
          <a:p>
            <a:pPr marL="0" indent="0">
              <a:buNone/>
            </a:pPr>
            <a:r>
              <a:rPr lang="en-US" sz="2400" dirty="0" smtClean="0"/>
              <a:t>Many </a:t>
            </a:r>
            <a:r>
              <a:rPr lang="en-US" sz="2400" dirty="0"/>
              <a:t>of the barriers to improvement of measurement systems reported by respondents in Adams et al. (2000) also indicate the lack of an effective process. The barriers can be grouped as </a:t>
            </a:r>
            <a:r>
              <a:rPr lang="en-US" sz="2400" dirty="0" smtClean="0"/>
              <a:t>follows:</a:t>
            </a:r>
            <a:endParaRPr lang="en-US" sz="2400" dirty="0"/>
          </a:p>
          <a:p>
            <a:r>
              <a:rPr lang="en-US" sz="2400" dirty="0"/>
              <a:t>• </a:t>
            </a:r>
            <a:r>
              <a:rPr lang="en-US" sz="2400" dirty="0">
                <a:solidFill>
                  <a:schemeClr val="accent1"/>
                </a:solidFill>
              </a:rPr>
              <a:t>Senior management myopia: </a:t>
            </a:r>
            <a:r>
              <a:rPr lang="en-US" sz="2400" dirty="0"/>
              <a:t>performance measurement not seen as a priority, not </a:t>
            </a:r>
            <a:r>
              <a:rPr lang="en-US" sz="2400" dirty="0" smtClean="0"/>
              <a:t>understood </a:t>
            </a:r>
            <a:r>
              <a:rPr lang="en-US" sz="2400" dirty="0"/>
              <a:t>or targeted at the wrong area </a:t>
            </a:r>
            <a:r>
              <a:rPr lang="en-US" sz="2400" dirty="0" smtClean="0"/>
              <a:t>reducing </a:t>
            </a:r>
            <a:r>
              <a:rPr lang="en-US" sz="2400" dirty="0"/>
              <a:t>costs rather than improving performance. </a:t>
            </a:r>
            <a:endParaRPr lang="en-US" sz="2400" dirty="0" smtClean="0"/>
          </a:p>
          <a:p>
            <a:r>
              <a:rPr lang="en-US" sz="2400" dirty="0" smtClean="0"/>
              <a:t>•</a:t>
            </a:r>
            <a:r>
              <a:rPr lang="en-US" sz="2400" dirty="0" smtClean="0">
                <a:solidFill>
                  <a:schemeClr val="accent1"/>
                </a:solidFill>
              </a:rPr>
              <a:t> </a:t>
            </a:r>
            <a:r>
              <a:rPr lang="en-US" sz="2400" dirty="0">
                <a:solidFill>
                  <a:schemeClr val="accent1"/>
                </a:solidFill>
              </a:rPr>
              <a:t>Unclear responsibilities: </a:t>
            </a:r>
            <a:r>
              <a:rPr lang="en-US" sz="2400" dirty="0"/>
              <a:t>for delivering and improving the measurement system. </a:t>
            </a:r>
            <a:endParaRPr lang="en-US" sz="2400" dirty="0" smtClean="0"/>
          </a:p>
          <a:p>
            <a:r>
              <a:rPr lang="en-US" sz="2400" dirty="0" smtClean="0"/>
              <a:t>• </a:t>
            </a:r>
            <a:r>
              <a:rPr lang="en-US" sz="2400" dirty="0">
                <a:solidFill>
                  <a:schemeClr val="accent1"/>
                </a:solidFill>
              </a:rPr>
              <a:t>Resourcing issues: </a:t>
            </a:r>
            <a:r>
              <a:rPr lang="en-US" sz="2400" dirty="0"/>
              <a:t>lack of time (perhaps suggesting lack of staff motivation), the </a:t>
            </a:r>
            <a:r>
              <a:rPr lang="en-US" sz="2400" dirty="0" smtClean="0"/>
              <a:t>necessary </a:t>
            </a:r>
            <a:r>
              <a:rPr lang="en-US" sz="2400" dirty="0"/>
              <a:t>technology and integrated systems. </a:t>
            </a:r>
            <a:endParaRPr lang="en-US" sz="2400" dirty="0" smtClean="0"/>
          </a:p>
          <a:p>
            <a:r>
              <a:rPr lang="en-US" sz="2400" dirty="0" smtClean="0"/>
              <a:t>• </a:t>
            </a:r>
            <a:r>
              <a:rPr lang="en-US" sz="2400" dirty="0">
                <a:solidFill>
                  <a:schemeClr val="accent1"/>
                </a:solidFill>
              </a:rPr>
              <a:t>Data problems: </a:t>
            </a:r>
            <a:r>
              <a:rPr lang="en-US" sz="2400" dirty="0"/>
              <a:t>data overload or of poor quality, limited data for benchmarking</a:t>
            </a:r>
          </a:p>
          <a:p>
            <a:endParaRPr lang="en-GB" sz="2400" dirty="0">
              <a:solidFill>
                <a:schemeClr val="tx1"/>
              </a:solidFill>
            </a:endParaRPr>
          </a:p>
        </p:txBody>
      </p:sp>
    </p:spTree>
    <p:extLst>
      <p:ext uri="{BB962C8B-B14F-4D97-AF65-F5344CB8AC3E}">
        <p14:creationId xmlns:p14="http://schemas.microsoft.com/office/powerpoint/2010/main" val="3095317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3214"/>
            <a:ext cx="8229600" cy="1143000"/>
          </a:xfrm>
        </p:spPr>
        <p:txBody>
          <a:bodyPr>
            <a:normAutofit/>
          </a:bodyPr>
          <a:lstStyle/>
          <a:p>
            <a:pPr algn="ctr"/>
            <a:r>
              <a:rPr lang="en-GB" sz="3200" dirty="0">
                <a:solidFill>
                  <a:srgbClr val="007BA4"/>
                </a:solidFill>
              </a:rPr>
              <a:t>Figure 10.2 A summary of the performance measurement process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3569" y="2204864"/>
            <a:ext cx="7724440" cy="33475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39458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59" y="404664"/>
            <a:ext cx="7565465" cy="5472608"/>
          </a:xfrm>
        </p:spPr>
        <p:txBody>
          <a:bodyPr>
            <a:noAutofit/>
          </a:bodyPr>
          <a:lstStyle/>
          <a:p>
            <a:r>
              <a:rPr lang="en-US" sz="2400" dirty="0"/>
              <a:t>Figure 10.2 indicates four key stages in a measurement process. These were defined as key aspects of annual marketing plan control by </a:t>
            </a:r>
            <a:r>
              <a:rPr lang="en-US" sz="2400" dirty="0" err="1"/>
              <a:t>Kotler</a:t>
            </a:r>
            <a:r>
              <a:rPr lang="en-US" sz="2400" dirty="0"/>
              <a:t> (1997): </a:t>
            </a:r>
          </a:p>
          <a:p>
            <a:endParaRPr lang="en-US" sz="2400" dirty="0"/>
          </a:p>
          <a:p>
            <a:r>
              <a:rPr lang="en-US" sz="2400" dirty="0"/>
              <a:t>Stage 1 is a goal-setting stage where the aims of the measurement system are defined – this will usually take the strategic digital marketing objectives as an input to the measurement system. The aim of the measurement system will be to assess whether these goals are achieved and specify corrective marketing actions to reduce variance between target and actual key performance indicators. </a:t>
            </a:r>
          </a:p>
          <a:p>
            <a:endParaRPr lang="en-US" sz="2400" dirty="0"/>
          </a:p>
          <a:p>
            <a:r>
              <a:rPr lang="en-US" sz="2400" dirty="0"/>
              <a:t>Stage 2, performance measurement, involves collecting data to determine the different metrics that are part of a measurement </a:t>
            </a:r>
            <a:r>
              <a:rPr lang="en-US" sz="2400" dirty="0" smtClean="0"/>
              <a:t>framework.</a:t>
            </a:r>
            <a:endParaRPr lang="en-US" sz="2400" dirty="0"/>
          </a:p>
          <a:p>
            <a:endParaRPr lang="en-US" sz="2400" dirty="0"/>
          </a:p>
        </p:txBody>
      </p:sp>
    </p:spTree>
    <p:extLst>
      <p:ext uri="{BB962C8B-B14F-4D97-AF65-F5344CB8AC3E}">
        <p14:creationId xmlns:p14="http://schemas.microsoft.com/office/powerpoint/2010/main" val="127768982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1">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Theme11</Template>
  <TotalTime>3159</TotalTime>
  <Words>3526</Words>
  <Application>Microsoft Office PowerPoint</Application>
  <PresentationFormat>عرض على الشاشة (3:4)‏</PresentationFormat>
  <Paragraphs>214</Paragraphs>
  <Slides>39</Slides>
  <Notes>17</Notes>
  <HiddenSlides>0</HiddenSlides>
  <MMClips>0</MMClips>
  <ScaleCrop>false</ScaleCrop>
  <HeadingPairs>
    <vt:vector size="4" baseType="variant">
      <vt:variant>
        <vt:lpstr>نسق</vt:lpstr>
      </vt:variant>
      <vt:variant>
        <vt:i4>1</vt:i4>
      </vt:variant>
      <vt:variant>
        <vt:lpstr>عناوين الشرائح</vt:lpstr>
      </vt:variant>
      <vt:variant>
        <vt:i4>39</vt:i4>
      </vt:variant>
    </vt:vector>
  </HeadingPairs>
  <TitlesOfParts>
    <vt:vector size="40" baseType="lpstr">
      <vt:lpstr>Theme11</vt:lpstr>
      <vt:lpstr>عرض تقديمي في PowerPoint</vt:lpstr>
      <vt:lpstr>Chapter 10 Evaluation and improvement of digital channel performance</vt:lpstr>
      <vt:lpstr>Introduction</vt:lpstr>
      <vt:lpstr>Performance management for digital channels</vt:lpstr>
      <vt:lpstr>Performance management for digital channels</vt:lpstr>
      <vt:lpstr>Stage 1: Creating a performance management system</vt:lpstr>
      <vt:lpstr>Stage 1: Creating a performance management system</vt:lpstr>
      <vt:lpstr>Figure 10.2 A summary of the performance measurement process</vt:lpstr>
      <vt:lpstr>عرض تقديمي في PowerPoint</vt:lpstr>
      <vt:lpstr>عرض تقديمي في PowerPoint</vt:lpstr>
      <vt:lpstr>Stage 2: Defining the performance metrics framework</vt:lpstr>
      <vt:lpstr>Stage 2: Defining the performance metrics framework</vt:lpstr>
      <vt:lpstr>Figure 10.3 The five diagnostic categories for digital marketing measurement </vt:lpstr>
      <vt:lpstr>Stage 2: Defining the performance metrics framework</vt:lpstr>
      <vt:lpstr>Stage 2: Defining the performance metrics framework</vt:lpstr>
      <vt:lpstr>Stage 2: Defining the performance metrics framework</vt:lpstr>
      <vt:lpstr>Figure 10.4 potential reasons for causing attrition on an e-commerce site</vt:lpstr>
      <vt:lpstr>Stage 2: Defining the performance metrics framework</vt:lpstr>
      <vt:lpstr>Stage 3: Tools and techniques for collecting insight, running processes and summarising results </vt:lpstr>
      <vt:lpstr>Stage 3: Tools and techniques for collecting insight, running processes and summarising results </vt:lpstr>
      <vt:lpstr>Marketing research using the Internet and digital media </vt:lpstr>
      <vt:lpstr>عرض تقديمي في PowerPoint</vt:lpstr>
      <vt:lpstr>عرض تقديمي في PowerPoint</vt:lpstr>
      <vt:lpstr>عرض تقديمي في PowerPoint</vt:lpstr>
      <vt:lpstr>عرض تقديمي في PowerPoint</vt:lpstr>
      <vt:lpstr>عرض تقديمي في PowerPoint</vt:lpstr>
      <vt:lpstr>Content management process</vt:lpstr>
      <vt:lpstr>Content management process</vt:lpstr>
      <vt:lpstr>Content management process</vt:lpstr>
      <vt:lpstr>Content management process</vt:lpstr>
      <vt:lpstr>How often should content be updated? </vt:lpstr>
      <vt:lpstr>عرض تقديمي في PowerPoint</vt:lpstr>
      <vt:lpstr>عرض تقديمي في PowerPoint</vt:lpstr>
      <vt:lpstr>Responsibilities for customer experience and site management</vt:lpstr>
      <vt:lpstr>Who owns the process? </vt:lpstr>
      <vt:lpstr>عرض تقديمي في PowerPoint</vt:lpstr>
      <vt:lpstr>Who owns the content? </vt:lpstr>
      <vt:lpstr>Who owns the format? </vt:lpstr>
      <vt:lpstr>Who owns the technology?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Marketing Powerpoint Slides</dc:title>
  <dc:subject>Digital Marketing</dc:subject>
  <dc:creator>Kirsty Farrelly</dc:creator>
  <cp:keywords>Digital Marketing</cp:keywords>
  <cp:lastModifiedBy>‏‏مستخدم Windows</cp:lastModifiedBy>
  <cp:revision>284</cp:revision>
  <dcterms:created xsi:type="dcterms:W3CDTF">2019-02-27T10:38:23Z</dcterms:created>
  <dcterms:modified xsi:type="dcterms:W3CDTF">2019-10-17T07:36:33Z</dcterms:modified>
</cp:coreProperties>
</file>