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174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AD8D91A-A2EE-4B54-B3C6-F6C67903BA9C}" type="datetime1">
              <a:rPr lang="en-US" smtClean="0"/>
              <a:pPr/>
              <a:t>2/24/16 </a:t>
            </a:fld>
            <a:endParaRPr lang="en-US" dirty="0"/>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A84A37A-AFC2-4A01-80A1-FC20F2C0D5B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9785C6-EBAF-49D5-AD4D-BABF4DFAAD59}" type="datetime1">
              <a:rPr lang="en-US" smtClean="0"/>
              <a:pPr/>
              <a:t>2/24/16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404122-9A3A-4FD8-98B8-22631F32846C}" type="datetime1">
              <a:rPr lang="en-US" smtClean="0"/>
              <a:pPr/>
              <a:t>2/24/16 </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59A7B8-0EC4-44C9-AFEF-25E144F11C06}" type="datetime1">
              <a:rPr lang="en-US" smtClean="0"/>
              <a:pPr/>
              <a:t>2/24/16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BB47B5-C739-4DAE-AACD-CC58CA843AC4}" type="datetime1">
              <a:rPr lang="en-US" smtClean="0"/>
              <a:pPr/>
              <a:t>2/24/16 </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72AE48-94E6-46E0-BE32-5F0716DE9115}" type="datetime1">
              <a:rPr lang="en-US" smtClean="0"/>
              <a:pPr/>
              <a:t>2/24/16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884C285-8BCE-48FC-97D9-E2837AF38351}" type="datetime1">
              <a:rPr lang="en-US" smtClean="0"/>
              <a:pPr/>
              <a:t>2/24/16 </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70D3E6-EF16-4488-94A4-211508FE4682}" type="datetime1">
              <a:rPr lang="en-US" smtClean="0"/>
              <a:pPr/>
              <a:t>2/24/16 </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077FB3B-20DA-4D0E-BF16-8262B7156612}" type="datetime1">
              <a:rPr lang="en-US" smtClean="0"/>
              <a:pPr/>
              <a:t>2/24/16 </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C273C2C-6BD0-40EC-8D8D-4D51F089C5EB}" type="datetime1">
              <a:rPr lang="en-US" smtClean="0"/>
              <a:pPr/>
              <a:t>2/24/16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5" name="Date Placeholder 4"/>
          <p:cNvSpPr>
            <a:spLocks noGrp="1"/>
          </p:cNvSpPr>
          <p:nvPr>
            <p:ph type="dt" sz="half" idx="10"/>
          </p:nvPr>
        </p:nvSpPr>
        <p:spPr/>
        <p:txBody>
          <a:bodyPr/>
          <a:lstStyle/>
          <a:p>
            <a:fld id="{2D377F5C-EDA7-4864-9756-35769B0E62CF}" type="datetime1">
              <a:rPr lang="en-US" smtClean="0"/>
              <a:pPr/>
              <a:t>2/24/16 </a:t>
            </a:fld>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8B99C93-F56F-46AB-9EB8-53614A95B15F}" type="datetime1">
              <a:rPr lang="en-US" smtClean="0"/>
              <a:pPr/>
              <a:t>2/24/16 </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A84A37A-AFC2-4A01-80A1-FC20F2C0D5B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sldNum="0" hdr="0" ft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 Id="rId3" Type="http://schemas.openxmlformats.org/officeDocument/2006/relationships/image" Target="../media/image5.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err="1" smtClean="0"/>
              <a:t>Ch</a:t>
            </a:r>
            <a:r>
              <a:rPr lang="en-US" dirty="0" smtClean="0"/>
              <a:t> 11</a:t>
            </a:r>
            <a:endParaRPr lang="en-US" dirty="0"/>
          </a:p>
        </p:txBody>
      </p:sp>
      <p:sp>
        <p:nvSpPr>
          <p:cNvPr id="3" name="Title 2"/>
          <p:cNvSpPr>
            <a:spLocks noGrp="1"/>
          </p:cNvSpPr>
          <p:nvPr>
            <p:ph type="ctrTitle"/>
          </p:nvPr>
        </p:nvSpPr>
        <p:spPr/>
        <p:txBody>
          <a:bodyPr/>
          <a:lstStyle/>
          <a:p>
            <a:r>
              <a:rPr lang="en-US" dirty="0" smtClean="0"/>
              <a:t>Project analysis and evaluation</a:t>
            </a:r>
            <a:endParaRPr lang="en-US" dirty="0"/>
          </a:p>
        </p:txBody>
      </p:sp>
    </p:spTree>
    <p:extLst>
      <p:ext uri="{BB962C8B-B14F-4D97-AF65-F5344CB8AC3E}">
        <p14:creationId xmlns:p14="http://schemas.microsoft.com/office/powerpoint/2010/main" val="2255175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457200" y="1609725"/>
            <a:ext cx="8229600" cy="4373563"/>
          </a:xfrm>
        </p:spPr>
        <p:txBody>
          <a:bodyPr/>
          <a:lstStyle/>
          <a:p>
            <a:r>
              <a:rPr lang="en-US" dirty="0"/>
              <a:t>The project under consideration costs $200,000, has a five-year life, and has no salvage value. Depreciation is straight-line to zero. The required return is 12 percent, and the tax rate is 34 percent. In addition, we have compiled the following information: </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36177115"/>
              </p:ext>
            </p:extLst>
          </p:nvPr>
        </p:nvGraphicFramePr>
        <p:xfrm>
          <a:off x="888998" y="3968751"/>
          <a:ext cx="7239001" cy="1901825"/>
        </p:xfrm>
        <a:graphic>
          <a:graphicData uri="http://schemas.openxmlformats.org/drawingml/2006/table">
            <a:tbl>
              <a:tblPr firstRow="1" bandRow="1">
                <a:tableStyleId>{5C22544A-7EE6-4342-B048-85BDC9FD1C3A}</a:tableStyleId>
              </a:tblPr>
              <a:tblGrid>
                <a:gridCol w="2555877"/>
                <a:gridCol w="1539875"/>
                <a:gridCol w="1524000"/>
                <a:gridCol w="1619249"/>
              </a:tblGrid>
              <a:tr h="418465">
                <a:tc>
                  <a:txBody>
                    <a:bodyPr/>
                    <a:lstStyle/>
                    <a:p>
                      <a:endParaRPr lang="en-US" dirty="0"/>
                    </a:p>
                  </a:txBody>
                  <a:tcPr/>
                </a:tc>
                <a:tc>
                  <a:txBody>
                    <a:bodyPr/>
                    <a:lstStyle/>
                    <a:p>
                      <a:pPr algn="ctr"/>
                      <a:r>
                        <a:rPr lang="en-US" dirty="0" smtClean="0"/>
                        <a:t>Base case</a:t>
                      </a:r>
                      <a:endParaRPr lang="en-US" dirty="0"/>
                    </a:p>
                  </a:txBody>
                  <a:tcPr/>
                </a:tc>
                <a:tc>
                  <a:txBody>
                    <a:bodyPr/>
                    <a:lstStyle/>
                    <a:p>
                      <a:pPr algn="ctr"/>
                      <a:r>
                        <a:rPr lang="en-US" dirty="0" smtClean="0"/>
                        <a:t>Lowe case</a:t>
                      </a:r>
                      <a:endParaRPr lang="en-US" dirty="0"/>
                    </a:p>
                  </a:txBody>
                  <a:tcPr/>
                </a:tc>
                <a:tc>
                  <a:txBody>
                    <a:bodyPr/>
                    <a:lstStyle/>
                    <a:p>
                      <a:pPr algn="ctr"/>
                      <a:r>
                        <a:rPr lang="en-US" dirty="0" smtClean="0"/>
                        <a:t>Upper case</a:t>
                      </a:r>
                      <a:endParaRPr lang="en-US" dirty="0"/>
                    </a:p>
                  </a:txBody>
                  <a:tcPr/>
                </a:tc>
              </a:tr>
              <a:tr h="370840">
                <a:tc>
                  <a:txBody>
                    <a:bodyPr/>
                    <a:lstStyle/>
                    <a:p>
                      <a:r>
                        <a:rPr lang="en-US" dirty="0" smtClean="0"/>
                        <a:t>Unit sale</a:t>
                      </a:r>
                      <a:endParaRPr lang="en-US" dirty="0"/>
                    </a:p>
                  </a:txBody>
                  <a:tcPr/>
                </a:tc>
                <a:tc>
                  <a:txBody>
                    <a:bodyPr/>
                    <a:lstStyle/>
                    <a:p>
                      <a:pPr algn="ctr"/>
                      <a:r>
                        <a:rPr lang="en-US" dirty="0" smtClean="0">
                          <a:effectLst/>
                        </a:rPr>
                        <a:t>6,000</a:t>
                      </a:r>
                      <a:endParaRPr lang="en-US" dirty="0">
                        <a:effectLst/>
                      </a:endParaRPr>
                    </a:p>
                  </a:txBody>
                  <a:tcPr anchor="ctr"/>
                </a:tc>
                <a:tc>
                  <a:txBody>
                    <a:bodyPr/>
                    <a:lstStyle/>
                    <a:p>
                      <a:pPr algn="ctr"/>
                      <a:r>
                        <a:rPr lang="en-US" dirty="0" smtClean="0">
                          <a:effectLst/>
                        </a:rPr>
                        <a:t>5,500</a:t>
                      </a:r>
                      <a:endParaRPr lang="en-US" dirty="0">
                        <a:effectLst/>
                      </a:endParaRPr>
                    </a:p>
                  </a:txBody>
                  <a:tcPr anchor="ctr"/>
                </a:tc>
                <a:tc>
                  <a:txBody>
                    <a:bodyPr/>
                    <a:lstStyle/>
                    <a:p>
                      <a:pPr algn="ctr"/>
                      <a:r>
                        <a:rPr lang="en-US" dirty="0" smtClean="0">
                          <a:effectLst/>
                        </a:rPr>
                        <a:t>6,500</a:t>
                      </a:r>
                      <a:endParaRPr lang="en-US" dirty="0">
                        <a:effectLst/>
                      </a:endParaRPr>
                    </a:p>
                  </a:txBody>
                  <a:tcPr anchor="ctr"/>
                </a:tc>
              </a:tr>
              <a:tr h="370840">
                <a:tc>
                  <a:txBody>
                    <a:bodyPr/>
                    <a:lstStyle/>
                    <a:p>
                      <a:r>
                        <a:rPr lang="en-US" dirty="0" smtClean="0"/>
                        <a:t>Price per unit</a:t>
                      </a:r>
                      <a:endParaRPr lang="en-US" dirty="0"/>
                    </a:p>
                  </a:txBody>
                  <a:tcPr/>
                </a:tc>
                <a:tc>
                  <a:txBody>
                    <a:bodyPr/>
                    <a:lstStyle/>
                    <a:p>
                      <a:pPr algn="ctr"/>
                      <a:r>
                        <a:rPr lang="en-US" dirty="0" smtClean="0"/>
                        <a:t>$80</a:t>
                      </a:r>
                      <a:endParaRPr lang="en-US" dirty="0"/>
                    </a:p>
                  </a:txBody>
                  <a:tcPr/>
                </a:tc>
                <a:tc>
                  <a:txBody>
                    <a:bodyPr/>
                    <a:lstStyle/>
                    <a:p>
                      <a:pPr algn="ctr"/>
                      <a:r>
                        <a:rPr lang="en-US" dirty="0" smtClean="0"/>
                        <a:t>$75</a:t>
                      </a:r>
                      <a:endParaRPr lang="en-US" dirty="0"/>
                    </a:p>
                  </a:txBody>
                  <a:tcPr/>
                </a:tc>
                <a:tc>
                  <a:txBody>
                    <a:bodyPr/>
                    <a:lstStyle/>
                    <a:p>
                      <a:pPr algn="ctr"/>
                      <a:r>
                        <a:rPr lang="en-US" dirty="0" smtClean="0"/>
                        <a:t>$85</a:t>
                      </a:r>
                      <a:endParaRPr lang="en-US" dirty="0"/>
                    </a:p>
                  </a:txBody>
                  <a:tcPr/>
                </a:tc>
              </a:tr>
              <a:tr h="370840">
                <a:tc>
                  <a:txBody>
                    <a:bodyPr/>
                    <a:lstStyle/>
                    <a:p>
                      <a:r>
                        <a:rPr lang="en-US" dirty="0" smtClean="0"/>
                        <a:t>Variable cost per unit</a:t>
                      </a:r>
                      <a:endParaRPr lang="en-US" dirty="0"/>
                    </a:p>
                  </a:txBody>
                  <a:tcPr/>
                </a:tc>
                <a:tc>
                  <a:txBody>
                    <a:bodyPr/>
                    <a:lstStyle/>
                    <a:p>
                      <a:pPr algn="ctr"/>
                      <a:r>
                        <a:rPr lang="en-US" dirty="0" smtClean="0"/>
                        <a:t>$60</a:t>
                      </a:r>
                      <a:endParaRPr lang="en-US" dirty="0"/>
                    </a:p>
                  </a:txBody>
                  <a:tcPr/>
                </a:tc>
                <a:tc>
                  <a:txBody>
                    <a:bodyPr/>
                    <a:lstStyle/>
                    <a:p>
                      <a:pPr algn="ctr"/>
                      <a:r>
                        <a:rPr lang="en-US" dirty="0" smtClean="0"/>
                        <a:t>$58</a:t>
                      </a:r>
                      <a:endParaRPr lang="en-US" dirty="0"/>
                    </a:p>
                  </a:txBody>
                  <a:tcPr/>
                </a:tc>
                <a:tc>
                  <a:txBody>
                    <a:bodyPr/>
                    <a:lstStyle/>
                    <a:p>
                      <a:pPr algn="ctr"/>
                      <a:r>
                        <a:rPr lang="en-US" dirty="0" smtClean="0"/>
                        <a:t>$62</a:t>
                      </a:r>
                      <a:endParaRPr lang="en-US" dirty="0"/>
                    </a:p>
                  </a:txBody>
                  <a:tcPr/>
                </a:tc>
              </a:tr>
              <a:tr h="370840">
                <a:tc>
                  <a:txBody>
                    <a:bodyPr/>
                    <a:lstStyle/>
                    <a:p>
                      <a:r>
                        <a:rPr lang="en-US" dirty="0" smtClean="0"/>
                        <a:t>Fixed</a:t>
                      </a:r>
                      <a:r>
                        <a:rPr lang="en-US" baseline="0" dirty="0" smtClean="0"/>
                        <a:t> cost per unit</a:t>
                      </a:r>
                      <a:endParaRPr lang="en-US" dirty="0"/>
                    </a:p>
                  </a:txBody>
                  <a:tcPr/>
                </a:tc>
                <a:tc>
                  <a:txBody>
                    <a:bodyPr/>
                    <a:lstStyle/>
                    <a:p>
                      <a:pPr algn="ctr"/>
                      <a:r>
                        <a:rPr lang="en-US" dirty="0" smtClean="0"/>
                        <a:t>%50,000</a:t>
                      </a:r>
                      <a:endParaRPr lang="en-US" dirty="0"/>
                    </a:p>
                  </a:txBody>
                  <a:tcPr/>
                </a:tc>
                <a:tc>
                  <a:txBody>
                    <a:bodyPr/>
                    <a:lstStyle/>
                    <a:p>
                      <a:pPr algn="ctr"/>
                      <a:r>
                        <a:rPr lang="en-US" dirty="0" smtClean="0"/>
                        <a:t>$45,000</a:t>
                      </a:r>
                      <a:endParaRPr lang="en-US" dirty="0"/>
                    </a:p>
                  </a:txBody>
                  <a:tcPr/>
                </a:tc>
                <a:tc>
                  <a:txBody>
                    <a:bodyPr/>
                    <a:lstStyle/>
                    <a:p>
                      <a:pPr algn="ctr"/>
                      <a:r>
                        <a:rPr lang="en-US" dirty="0" smtClean="0"/>
                        <a:t>%55,000</a:t>
                      </a:r>
                      <a:endParaRPr lang="en-US" dirty="0"/>
                    </a:p>
                  </a:txBody>
                  <a:tcPr/>
                </a:tc>
              </a:tr>
            </a:tbl>
          </a:graphicData>
        </a:graphic>
      </p:graphicFrame>
    </p:spTree>
    <p:extLst>
      <p:ext uri="{BB962C8B-B14F-4D97-AF65-F5344CB8AC3E}">
        <p14:creationId xmlns:p14="http://schemas.microsoft.com/office/powerpoint/2010/main" val="473944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With this information, we can calculate the base-case NPV by first calculating net income: </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19529778"/>
              </p:ext>
            </p:extLst>
          </p:nvPr>
        </p:nvGraphicFramePr>
        <p:xfrm>
          <a:off x="1524000" y="2682875"/>
          <a:ext cx="6096000" cy="2590800"/>
        </p:xfrm>
        <a:graphic>
          <a:graphicData uri="http://schemas.openxmlformats.org/drawingml/2006/table">
            <a:tbl>
              <a:tblPr firstRow="1" bandRow="1">
                <a:tableStyleId>{5C22544A-7EE6-4342-B048-85BDC9FD1C3A}</a:tableStyleId>
              </a:tblPr>
              <a:tblGrid>
                <a:gridCol w="3048000"/>
                <a:gridCol w="3048000"/>
              </a:tblGrid>
              <a:tr h="291465">
                <a:tc>
                  <a:txBody>
                    <a:bodyPr/>
                    <a:lstStyle/>
                    <a:p>
                      <a:pPr algn="ctr"/>
                      <a:r>
                        <a:rPr lang="en-US" dirty="0" smtClean="0"/>
                        <a:t>sales</a:t>
                      </a:r>
                      <a:endParaRPr lang="en-US" dirty="0"/>
                    </a:p>
                  </a:txBody>
                  <a:tcPr/>
                </a:tc>
                <a:tc>
                  <a:txBody>
                    <a:bodyPr/>
                    <a:lstStyle/>
                    <a:p>
                      <a:pPr algn="ctr"/>
                      <a:r>
                        <a:rPr lang="en-US" dirty="0" smtClean="0"/>
                        <a:t>$480,000</a:t>
                      </a:r>
                      <a:endParaRPr lang="en-US" dirty="0"/>
                    </a:p>
                  </a:txBody>
                  <a:tcPr/>
                </a:tc>
              </a:tr>
              <a:tr h="370840">
                <a:tc>
                  <a:txBody>
                    <a:bodyPr/>
                    <a:lstStyle/>
                    <a:p>
                      <a:pPr algn="ctr"/>
                      <a:r>
                        <a:rPr lang="en-US" dirty="0" smtClean="0"/>
                        <a:t>Variable cost</a:t>
                      </a:r>
                      <a:endParaRPr lang="en-US" dirty="0"/>
                    </a:p>
                  </a:txBody>
                  <a:tcPr/>
                </a:tc>
                <a:tc>
                  <a:txBody>
                    <a:bodyPr/>
                    <a:lstStyle/>
                    <a:p>
                      <a:pPr algn="ctr"/>
                      <a:r>
                        <a:rPr lang="en-US" dirty="0" smtClean="0"/>
                        <a:t>360,000</a:t>
                      </a:r>
                      <a:endParaRPr lang="en-US" dirty="0"/>
                    </a:p>
                  </a:txBody>
                  <a:tcPr/>
                </a:tc>
              </a:tr>
              <a:tr h="370840">
                <a:tc>
                  <a:txBody>
                    <a:bodyPr/>
                    <a:lstStyle/>
                    <a:p>
                      <a:pPr algn="ctr"/>
                      <a:r>
                        <a:rPr lang="en-US" dirty="0" smtClean="0"/>
                        <a:t>Fixed cost</a:t>
                      </a:r>
                      <a:endParaRPr lang="en-US" dirty="0"/>
                    </a:p>
                  </a:txBody>
                  <a:tcPr/>
                </a:tc>
                <a:tc>
                  <a:txBody>
                    <a:bodyPr/>
                    <a:lstStyle/>
                    <a:p>
                      <a:pPr algn="ctr"/>
                      <a:r>
                        <a:rPr lang="en-US" dirty="0" smtClean="0"/>
                        <a:t>50,000</a:t>
                      </a:r>
                      <a:endParaRPr lang="en-US" dirty="0"/>
                    </a:p>
                  </a:txBody>
                  <a:tcPr/>
                </a:tc>
              </a:tr>
              <a:tr h="370840">
                <a:tc>
                  <a:txBody>
                    <a:bodyPr/>
                    <a:lstStyle/>
                    <a:p>
                      <a:pPr algn="ctr"/>
                      <a:r>
                        <a:rPr lang="en-US" dirty="0" smtClean="0"/>
                        <a:t>depreciation</a:t>
                      </a:r>
                      <a:endParaRPr lang="en-US" dirty="0"/>
                    </a:p>
                  </a:txBody>
                  <a:tcPr/>
                </a:tc>
                <a:tc>
                  <a:txBody>
                    <a:bodyPr/>
                    <a:lstStyle/>
                    <a:p>
                      <a:pPr algn="ctr"/>
                      <a:r>
                        <a:rPr lang="en-US" dirty="0" smtClean="0"/>
                        <a:t>40,000</a:t>
                      </a:r>
                      <a:endParaRPr lang="en-US" dirty="0"/>
                    </a:p>
                  </a:txBody>
                  <a:tcPr/>
                </a:tc>
              </a:tr>
              <a:tr h="370840">
                <a:tc>
                  <a:txBody>
                    <a:bodyPr/>
                    <a:lstStyle/>
                    <a:p>
                      <a:pPr algn="ctr"/>
                      <a:r>
                        <a:rPr lang="en-US" dirty="0" smtClean="0"/>
                        <a:t>EBIT</a:t>
                      </a:r>
                      <a:endParaRPr lang="en-US" dirty="0"/>
                    </a:p>
                  </a:txBody>
                  <a:tcPr/>
                </a:tc>
                <a:tc>
                  <a:txBody>
                    <a:bodyPr/>
                    <a:lstStyle/>
                    <a:p>
                      <a:pPr algn="ctr"/>
                      <a:r>
                        <a:rPr lang="en-US" dirty="0" smtClean="0"/>
                        <a:t>30,000</a:t>
                      </a:r>
                      <a:endParaRPr lang="en-US" dirty="0"/>
                    </a:p>
                  </a:txBody>
                  <a:tcPr/>
                </a:tc>
              </a:tr>
              <a:tr h="370840">
                <a:tc>
                  <a:txBody>
                    <a:bodyPr/>
                    <a:lstStyle/>
                    <a:p>
                      <a:pPr algn="ctr"/>
                      <a:r>
                        <a:rPr lang="en-US" dirty="0" smtClean="0"/>
                        <a:t>Tax (34%)</a:t>
                      </a:r>
                      <a:endParaRPr lang="en-US" dirty="0"/>
                    </a:p>
                  </a:txBody>
                  <a:tcPr/>
                </a:tc>
                <a:tc>
                  <a:txBody>
                    <a:bodyPr/>
                    <a:lstStyle/>
                    <a:p>
                      <a:pPr algn="ctr"/>
                      <a:r>
                        <a:rPr lang="en-US" dirty="0" smtClean="0"/>
                        <a:t>10,200</a:t>
                      </a:r>
                      <a:endParaRPr lang="en-US" dirty="0"/>
                    </a:p>
                  </a:txBody>
                  <a:tcPr/>
                </a:tc>
              </a:tr>
              <a:tr h="370840">
                <a:tc>
                  <a:txBody>
                    <a:bodyPr/>
                    <a:lstStyle/>
                    <a:p>
                      <a:pPr algn="ctr"/>
                      <a:r>
                        <a:rPr lang="en-US" dirty="0" smtClean="0"/>
                        <a:t>Net income</a:t>
                      </a:r>
                      <a:endParaRPr lang="en-US" dirty="0"/>
                    </a:p>
                  </a:txBody>
                  <a:tcPr/>
                </a:tc>
                <a:tc>
                  <a:txBody>
                    <a:bodyPr/>
                    <a:lstStyle/>
                    <a:p>
                      <a:pPr algn="ctr"/>
                      <a:r>
                        <a:rPr lang="en-US" dirty="0" smtClean="0"/>
                        <a:t>19,800</a:t>
                      </a:r>
                      <a:endParaRPr lang="en-US" dirty="0"/>
                    </a:p>
                  </a:txBody>
                  <a:tcPr/>
                </a:tc>
              </a:tr>
            </a:tbl>
          </a:graphicData>
        </a:graphic>
      </p:graphicFrame>
    </p:spTree>
    <p:extLst>
      <p:ext uri="{BB962C8B-B14F-4D97-AF65-F5344CB8AC3E}">
        <p14:creationId xmlns:p14="http://schemas.microsoft.com/office/powerpoint/2010/main" val="580901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Operating cash flow is thus $30,000 􏰂 40,000 􏰃 10,200 􏰁 $59,800 per year. At 12 percent, the five-year annuity factor is 3.6048, so the base-case NPV is: </a:t>
            </a:r>
          </a:p>
          <a:p>
            <a:r>
              <a:rPr lang="en-US" dirty="0"/>
              <a:t>Base-case NPV 􏰁 􏰃$200,000 􏰂 59,800 􏰀 3.6048 􏰁 $15,567 </a:t>
            </a:r>
          </a:p>
          <a:p>
            <a:r>
              <a:rPr lang="en-US" dirty="0"/>
              <a:t>Thus, the project looks good so far. </a:t>
            </a:r>
          </a:p>
          <a:p>
            <a:endParaRPr lang="en-US" dirty="0" smtClean="0"/>
          </a:p>
          <a:p>
            <a:r>
              <a:rPr lang="en-US" dirty="0" smtClean="0"/>
              <a:t>Annuity PV factor= [1-(1+r)</a:t>
            </a:r>
            <a:r>
              <a:rPr lang="en-US" baseline="30000" dirty="0" smtClean="0"/>
              <a:t>-n</a:t>
            </a:r>
            <a:r>
              <a:rPr lang="en-US" dirty="0" smtClean="0"/>
              <a:t>]/r</a:t>
            </a:r>
            <a:endParaRPr lang="en-US" dirty="0"/>
          </a:p>
        </p:txBody>
      </p:sp>
    </p:spTree>
    <p:extLst>
      <p:ext uri="{BB962C8B-B14F-4D97-AF65-F5344CB8AC3E}">
        <p14:creationId xmlns:p14="http://schemas.microsoft.com/office/powerpoint/2010/main" val="162619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SCENARIO ANALYSIS </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scenario analysis </a:t>
            </a:r>
            <a:r>
              <a:rPr lang="en-US" dirty="0" smtClean="0"/>
              <a:t> The </a:t>
            </a:r>
            <a:r>
              <a:rPr lang="en-US" dirty="0"/>
              <a:t>determination of what happens to NPV estimates when we ask what-if questions. </a:t>
            </a:r>
            <a:endParaRPr lang="en-US" dirty="0" smtClean="0"/>
          </a:p>
          <a:p>
            <a:r>
              <a:rPr lang="en-US" dirty="0"/>
              <a:t>We can consider a number of possible scenarios. A good place to start is with the worst- case scenario. This will tell us the minimum NPV of the project. If this turns out to be </a:t>
            </a:r>
            <a:r>
              <a:rPr lang="en-US" dirty="0" smtClean="0"/>
              <a:t>positive</a:t>
            </a:r>
            <a:r>
              <a:rPr lang="en-US" dirty="0"/>
              <a:t>, we will be in good shape. While we are at it, we will go ahead and determine the other extreme, the best case. This puts an upper bound on our NPV. </a:t>
            </a:r>
          </a:p>
          <a:p>
            <a:r>
              <a:rPr lang="en-US" dirty="0"/>
              <a:t>To get the worst case, we assign the least favorable value to each item. This means </a:t>
            </a:r>
            <a:r>
              <a:rPr lang="en-US" i="1" dirty="0"/>
              <a:t>low </a:t>
            </a:r>
            <a:r>
              <a:rPr lang="en-US" dirty="0"/>
              <a:t>values for items like units sold and price per unit and </a:t>
            </a:r>
            <a:r>
              <a:rPr lang="en-US" i="1" dirty="0"/>
              <a:t>high </a:t>
            </a:r>
            <a:r>
              <a:rPr lang="en-US" dirty="0"/>
              <a:t>values for costs. We do the reverse for the best case. For our project, these values would be the following: </a:t>
            </a:r>
          </a:p>
          <a:p>
            <a:endParaRPr lang="en-US" dirty="0"/>
          </a:p>
          <a:p>
            <a:endParaRPr lang="en-US" dirty="0"/>
          </a:p>
        </p:txBody>
      </p:sp>
    </p:spTree>
    <p:extLst>
      <p:ext uri="{BB962C8B-B14F-4D97-AF65-F5344CB8AC3E}">
        <p14:creationId xmlns:p14="http://schemas.microsoft.com/office/powerpoint/2010/main" val="549944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srcRect t="-32300" b="-32300"/>
          <a:stretch>
            <a:fillRect/>
          </a:stretch>
        </p:blipFill>
        <p:spPr>
          <a:xfrm>
            <a:off x="426128" y="1022350"/>
            <a:ext cx="8229600" cy="4373563"/>
          </a:xfrm>
        </p:spPr>
      </p:pic>
      <p:sp>
        <p:nvSpPr>
          <p:cNvPr id="6" name="TextBox 5"/>
          <p:cNvSpPr txBox="1"/>
          <p:nvPr/>
        </p:nvSpPr>
        <p:spPr>
          <a:xfrm>
            <a:off x="426128" y="5062488"/>
            <a:ext cx="7783139" cy="666849"/>
          </a:xfrm>
          <a:prstGeom prst="rect">
            <a:avLst/>
          </a:prstGeom>
          <a:noFill/>
        </p:spPr>
        <p:txBody>
          <a:bodyPr wrap="square" rtlCol="0">
            <a:spAutoFit/>
          </a:bodyPr>
          <a:lstStyle/>
          <a:p>
            <a:r>
              <a:rPr lang="en-US" sz="2800" baseline="30000" dirty="0"/>
              <a:t>With this information, we can calculate the net income and cash flows under each scenario (check these for yourself</a:t>
            </a:r>
            <a:r>
              <a:rPr lang="en-US" sz="2800" baseline="30000" dirty="0" smtClean="0"/>
              <a:t>)</a:t>
            </a:r>
            <a:endParaRPr lang="en-US" sz="2800" dirty="0"/>
          </a:p>
        </p:txBody>
      </p:sp>
    </p:spTree>
    <p:extLst>
      <p:ext uri="{BB962C8B-B14F-4D97-AF65-F5344CB8AC3E}">
        <p14:creationId xmlns:p14="http://schemas.microsoft.com/office/powerpoint/2010/main" val="3166399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4" name="Picture 3"/>
          <p:cNvPicPr>
            <a:picLocks noChangeAspect="1"/>
          </p:cNvPicPr>
          <p:nvPr/>
        </p:nvPicPr>
        <p:blipFill>
          <a:blip r:embed="rId2"/>
          <a:stretch>
            <a:fillRect/>
          </a:stretch>
        </p:blipFill>
        <p:spPr>
          <a:xfrm>
            <a:off x="285749" y="2155824"/>
            <a:ext cx="8401051" cy="1543051"/>
          </a:xfrm>
          <a:prstGeom prst="rect">
            <a:avLst/>
          </a:prstGeom>
        </p:spPr>
      </p:pic>
      <p:sp>
        <p:nvSpPr>
          <p:cNvPr id="6" name="TextBox 5"/>
          <p:cNvSpPr txBox="1"/>
          <p:nvPr/>
        </p:nvSpPr>
        <p:spPr>
          <a:xfrm>
            <a:off x="158750" y="3779659"/>
            <a:ext cx="7354537" cy="379591"/>
          </a:xfrm>
          <a:prstGeom prst="rect">
            <a:avLst/>
          </a:prstGeom>
          <a:noFill/>
        </p:spPr>
        <p:txBody>
          <a:bodyPr wrap="none" rtlCol="0">
            <a:spAutoFit/>
          </a:bodyPr>
          <a:lstStyle/>
          <a:p>
            <a:r>
              <a:rPr lang="en-US" sz="2800" baseline="30000" dirty="0"/>
              <a:t>*We assume a tax credit is created in our worst-case scenario.</a:t>
            </a:r>
            <a:endParaRPr lang="en-US" sz="2800" dirty="0"/>
          </a:p>
        </p:txBody>
      </p:sp>
    </p:spTree>
    <p:extLst>
      <p:ext uri="{BB962C8B-B14F-4D97-AF65-F5344CB8AC3E}">
        <p14:creationId xmlns:p14="http://schemas.microsoft.com/office/powerpoint/2010/main" val="4144304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What we learn is that under the worst scenario, the cash flow is still positive at $24,490. That’s good news. The bad news is that the return is 􏰂14.4 percent in this case, and the NPV is 􏰂$111,719. Because the project costs $200,000, we stand to lose a little more than half of the original investment under the worst possible scenario. The best case offers an attractive 41 percent return. </a:t>
            </a:r>
          </a:p>
          <a:p>
            <a:endParaRPr lang="en-US" dirty="0"/>
          </a:p>
        </p:txBody>
      </p:sp>
    </p:spTree>
    <p:extLst>
      <p:ext uri="{BB962C8B-B14F-4D97-AF65-F5344CB8AC3E}">
        <p14:creationId xmlns:p14="http://schemas.microsoft.com/office/powerpoint/2010/main" val="3393182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85751" y="1606550"/>
            <a:ext cx="8747124" cy="5060950"/>
          </a:xfrm>
        </p:spPr>
        <p:txBody>
          <a:bodyPr>
            <a:normAutofit/>
          </a:bodyPr>
          <a:lstStyle/>
          <a:p>
            <a:endParaRPr lang="en-US" dirty="0" smtClean="0"/>
          </a:p>
          <a:p>
            <a:r>
              <a:rPr lang="en-US" dirty="0" smtClean="0"/>
              <a:t>The </a:t>
            </a:r>
            <a:r>
              <a:rPr lang="en-US" dirty="0"/>
              <a:t>terms </a:t>
            </a:r>
            <a:r>
              <a:rPr lang="en-US" i="1" dirty="0"/>
              <a:t>best case </a:t>
            </a:r>
            <a:r>
              <a:rPr lang="en-US" dirty="0"/>
              <a:t>and </a:t>
            </a:r>
            <a:r>
              <a:rPr lang="en-US" i="1" dirty="0"/>
              <a:t>worst case </a:t>
            </a:r>
            <a:r>
              <a:rPr lang="en-US" dirty="0"/>
              <a:t>are commonly used, and we will stick with them; but they are somewhat misleading. The absolutely best thing that could happen would be something absurdly </a:t>
            </a:r>
            <a:r>
              <a:rPr lang="en-US" dirty="0" smtClean="0"/>
              <a:t>unlikely. </a:t>
            </a:r>
          </a:p>
          <a:p>
            <a:r>
              <a:rPr lang="en-US" dirty="0" smtClean="0"/>
              <a:t>Our </a:t>
            </a:r>
            <a:r>
              <a:rPr lang="en-US" dirty="0"/>
              <a:t>point is that in assessing the reasonableness of an NPV estimate, we need to stick to cases that are </a:t>
            </a:r>
            <a:r>
              <a:rPr lang="en-US" dirty="0" smtClean="0"/>
              <a:t>reasonably </a:t>
            </a:r>
            <a:r>
              <a:rPr lang="en-US" dirty="0"/>
              <a:t>likely to occur. </a:t>
            </a:r>
          </a:p>
          <a:p>
            <a:endParaRPr lang="en-US" dirty="0"/>
          </a:p>
        </p:txBody>
      </p:sp>
    </p:spTree>
    <p:extLst>
      <p:ext uri="{BB962C8B-B14F-4D97-AF65-F5344CB8AC3E}">
        <p14:creationId xmlns:p14="http://schemas.microsoft.com/office/powerpoint/2010/main" val="4036098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883150"/>
          </a:xfrm>
        </p:spPr>
        <p:txBody>
          <a:bodyPr>
            <a:normAutofit/>
          </a:bodyPr>
          <a:lstStyle/>
          <a:p>
            <a:r>
              <a:rPr lang="en-US" dirty="0"/>
              <a:t>Instead of </a:t>
            </a:r>
            <a:r>
              <a:rPr lang="en-US" i="1" dirty="0"/>
              <a:t>best </a:t>
            </a:r>
            <a:r>
              <a:rPr lang="en-US" dirty="0"/>
              <a:t>and </a:t>
            </a:r>
            <a:r>
              <a:rPr lang="en-US" i="1" dirty="0"/>
              <a:t>worst, </a:t>
            </a:r>
            <a:r>
              <a:rPr lang="en-US" dirty="0"/>
              <a:t>then, it is probably more accurate to use the words </a:t>
            </a:r>
            <a:r>
              <a:rPr lang="en-US" i="1" dirty="0"/>
              <a:t>optimistic </a:t>
            </a:r>
            <a:r>
              <a:rPr lang="en-US" dirty="0"/>
              <a:t>and </a:t>
            </a:r>
            <a:r>
              <a:rPr lang="en-US" i="1" dirty="0"/>
              <a:t>pessimistic</a:t>
            </a:r>
            <a:r>
              <a:rPr lang="en-US" dirty="0"/>
              <a:t>. In broad terms, if we were thinking about a reasonable range for, say, unit sales, then what we call the best case would correspond to something near the upper end of that range. The worst case would simply correspond to the lower end. </a:t>
            </a:r>
          </a:p>
          <a:p>
            <a:r>
              <a:rPr lang="en-US" dirty="0"/>
              <a:t>here are an unlimited number of different scenarios that we could examine </a:t>
            </a:r>
          </a:p>
          <a:p>
            <a:r>
              <a:rPr lang="en-US" dirty="0"/>
              <a:t>Unfortunately, in practice, even the worst-case scenarios may not be low enough </a:t>
            </a:r>
          </a:p>
          <a:p>
            <a:endParaRPr lang="en-US" dirty="0"/>
          </a:p>
        </p:txBody>
      </p:sp>
    </p:spTree>
    <p:extLst>
      <p:ext uri="{BB962C8B-B14F-4D97-AF65-F5344CB8AC3E}">
        <p14:creationId xmlns:p14="http://schemas.microsoft.com/office/powerpoint/2010/main" val="1868871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a:t>SENSITIVITY ANALYSIS </a:t>
            </a:r>
            <a:r>
              <a:rPr lang="en-US"/>
              <a:t/>
            </a:r>
            <a:br>
              <a:rPr lang="en-US"/>
            </a:br>
            <a:endParaRPr lang="en-US"/>
          </a:p>
        </p:txBody>
      </p:sp>
      <p:sp>
        <p:nvSpPr>
          <p:cNvPr id="3" name="Content Placeholder 2"/>
          <p:cNvSpPr>
            <a:spLocks noGrp="1"/>
          </p:cNvSpPr>
          <p:nvPr>
            <p:ph idx="1"/>
          </p:nvPr>
        </p:nvSpPr>
        <p:spPr/>
        <p:txBody>
          <a:bodyPr/>
          <a:lstStyle/>
          <a:p>
            <a:r>
              <a:rPr lang="en-US" b="1" dirty="0"/>
              <a:t>Sensitivity analysis </a:t>
            </a:r>
            <a:r>
              <a:rPr lang="en-US" dirty="0"/>
              <a:t>is a variation on scenario analysis that is useful in pinpointing the areas where forecasting risk is especially severe. </a:t>
            </a:r>
          </a:p>
          <a:p>
            <a:r>
              <a:rPr lang="en-US" dirty="0"/>
              <a:t>The basic idea with a sensitivity analysis is to freeze all of the variables except one and then see how sensitive our estimate of NPV is to changes in that one variable. </a:t>
            </a:r>
          </a:p>
          <a:p>
            <a:endParaRPr lang="en-US" dirty="0"/>
          </a:p>
        </p:txBody>
      </p:sp>
    </p:spTree>
    <p:extLst>
      <p:ext uri="{BB962C8B-B14F-4D97-AF65-F5344CB8AC3E}">
        <p14:creationId xmlns:p14="http://schemas.microsoft.com/office/powerpoint/2010/main" val="1590628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114300" indent="0">
              <a:buNone/>
            </a:pPr>
            <a:r>
              <a:rPr lang="en-US" dirty="0" smtClean="0"/>
              <a:t>We focus on assessing the reliability of such an estimate and on some additional considerations in project analysis</a:t>
            </a:r>
            <a:endParaRPr lang="en-US" dirty="0"/>
          </a:p>
        </p:txBody>
      </p:sp>
    </p:spTree>
    <p:extLst>
      <p:ext uri="{BB962C8B-B14F-4D97-AF65-F5344CB8AC3E}">
        <p14:creationId xmlns:p14="http://schemas.microsoft.com/office/powerpoint/2010/main" val="2202110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We can </a:t>
            </a:r>
            <a:r>
              <a:rPr lang="en-US" dirty="0" smtClean="0"/>
              <a:t>calculate </a:t>
            </a:r>
            <a:r>
              <a:rPr lang="en-US" dirty="0"/>
              <a:t>cash flow and NPV using the largest and smallest unit </a:t>
            </a:r>
            <a:r>
              <a:rPr lang="en-US" dirty="0" smtClean="0"/>
              <a:t>sales. </a:t>
            </a:r>
            <a:endParaRPr lang="en-US" dirty="0"/>
          </a:p>
          <a:p>
            <a:endParaRPr lang="ar-sa" dirty="0" smtClean="0"/>
          </a:p>
          <a:p>
            <a:endParaRPr lang="ar-sa" dirty="0"/>
          </a:p>
          <a:p>
            <a:endParaRPr lang="ar-sa" dirty="0" smtClean="0"/>
          </a:p>
          <a:p>
            <a:r>
              <a:rPr lang="en-US" dirty="0"/>
              <a:t>For comparison, we now freeze everything except fixed costs and repeat the analysis: </a:t>
            </a:r>
          </a:p>
          <a:p>
            <a:endParaRPr lang="en-US" dirty="0"/>
          </a:p>
        </p:txBody>
      </p:sp>
      <p:pic>
        <p:nvPicPr>
          <p:cNvPr id="4" name="Picture 3"/>
          <p:cNvPicPr>
            <a:picLocks noChangeAspect="1"/>
          </p:cNvPicPr>
          <p:nvPr/>
        </p:nvPicPr>
        <p:blipFill>
          <a:blip r:embed="rId2"/>
          <a:stretch>
            <a:fillRect/>
          </a:stretch>
        </p:blipFill>
        <p:spPr>
          <a:xfrm>
            <a:off x="663018" y="2647950"/>
            <a:ext cx="7118907" cy="1130300"/>
          </a:xfrm>
          <a:prstGeom prst="rect">
            <a:avLst/>
          </a:prstGeom>
        </p:spPr>
      </p:pic>
      <p:pic>
        <p:nvPicPr>
          <p:cNvPr id="5" name="Picture 4"/>
          <p:cNvPicPr>
            <a:picLocks noChangeAspect="1"/>
          </p:cNvPicPr>
          <p:nvPr/>
        </p:nvPicPr>
        <p:blipFill>
          <a:blip r:embed="rId3"/>
          <a:stretch>
            <a:fillRect/>
          </a:stretch>
        </p:blipFill>
        <p:spPr>
          <a:xfrm>
            <a:off x="426128" y="4854575"/>
            <a:ext cx="8592207" cy="1384300"/>
          </a:xfrm>
          <a:prstGeom prst="rect">
            <a:avLst/>
          </a:prstGeom>
        </p:spPr>
      </p:pic>
    </p:spTree>
    <p:extLst>
      <p:ext uri="{BB962C8B-B14F-4D97-AF65-F5344CB8AC3E}">
        <p14:creationId xmlns:p14="http://schemas.microsoft.com/office/powerpoint/2010/main" val="1769790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estimated NPV of this project is more </a:t>
            </a:r>
            <a:r>
              <a:rPr lang="en-US" dirty="0" err="1"/>
              <a:t>sensi</a:t>
            </a:r>
            <a:r>
              <a:rPr lang="en-US" dirty="0"/>
              <a:t>- </a:t>
            </a:r>
            <a:r>
              <a:rPr lang="en-US" dirty="0" err="1"/>
              <a:t>tive</a:t>
            </a:r>
            <a:r>
              <a:rPr lang="en-US" dirty="0"/>
              <a:t> to changes in projected unit sales than it is to changes in projected fixed costs. In fact, under the worst case for fixed costs, the NPV is still positive. </a:t>
            </a:r>
          </a:p>
          <a:p>
            <a:endParaRPr lang="en-US" dirty="0"/>
          </a:p>
        </p:txBody>
      </p:sp>
    </p:spTree>
    <p:extLst>
      <p:ext uri="{BB962C8B-B14F-4D97-AF65-F5344CB8AC3E}">
        <p14:creationId xmlns:p14="http://schemas.microsoft.com/office/powerpoint/2010/main" val="1417655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Sensitivity Analysis for Unit Sales </a:t>
            </a:r>
          </a:p>
        </p:txBody>
      </p:sp>
      <p:pic>
        <p:nvPicPr>
          <p:cNvPr id="4" name="Content Placeholder 3"/>
          <p:cNvPicPr>
            <a:picLocks noGrp="1" noChangeAspect="1"/>
          </p:cNvPicPr>
          <p:nvPr>
            <p:ph idx="1"/>
          </p:nvPr>
        </p:nvPicPr>
        <p:blipFill>
          <a:blip r:embed="rId2"/>
          <a:srcRect l="-17634" r="-17634"/>
          <a:stretch>
            <a:fillRect/>
          </a:stretch>
        </p:blipFill>
        <p:spPr>
          <a:xfrm>
            <a:off x="426128" y="1695231"/>
            <a:ext cx="7904001" cy="4200525"/>
          </a:xfrm>
        </p:spPr>
      </p:pic>
      <p:sp>
        <p:nvSpPr>
          <p:cNvPr id="5" name="TextBox 4"/>
          <p:cNvSpPr txBox="1"/>
          <p:nvPr/>
        </p:nvSpPr>
        <p:spPr>
          <a:xfrm>
            <a:off x="127789" y="6072173"/>
            <a:ext cx="9438878" cy="830997"/>
          </a:xfrm>
          <a:prstGeom prst="rect">
            <a:avLst/>
          </a:prstGeom>
          <a:noFill/>
        </p:spPr>
        <p:txBody>
          <a:bodyPr wrap="square" rtlCol="0">
            <a:spAutoFit/>
          </a:bodyPr>
          <a:lstStyle/>
          <a:p>
            <a:r>
              <a:rPr lang="en-US" sz="3600" baseline="30000" dirty="0"/>
              <a:t>Here we place NPV on the vertical axis and unit sales on the horizontal axis.</a:t>
            </a:r>
            <a:endParaRPr lang="en-US" sz="3600" dirty="0"/>
          </a:p>
        </p:txBody>
      </p:sp>
    </p:spTree>
    <p:extLst>
      <p:ext uri="{BB962C8B-B14F-4D97-AF65-F5344CB8AC3E}">
        <p14:creationId xmlns:p14="http://schemas.microsoft.com/office/powerpoint/2010/main" val="39090379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Here we place NPV on the vertical axis and unit sales on the horizontal axis. When we plot the combinations of unit sales versus NPV, we see that all possible </a:t>
            </a:r>
            <a:r>
              <a:rPr lang="en-US" dirty="0" smtClean="0"/>
              <a:t>combinations </a:t>
            </a:r>
            <a:r>
              <a:rPr lang="en-US" dirty="0"/>
              <a:t>fall on a straight line. The steeper the resulting line is, the greater the sensitivity of the estimated NPV to changes in the projected value of the variable being investigated. </a:t>
            </a:r>
          </a:p>
          <a:p>
            <a:endParaRPr lang="en-US" dirty="0"/>
          </a:p>
        </p:txBody>
      </p:sp>
    </p:spTree>
    <p:extLst>
      <p:ext uri="{BB962C8B-B14F-4D97-AF65-F5344CB8AC3E}">
        <p14:creationId xmlns:p14="http://schemas.microsoft.com/office/powerpoint/2010/main" val="882339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SIMULATION ANALYSIS </a:t>
            </a:r>
            <a:endParaRPr lang="en-US" dirty="0"/>
          </a:p>
        </p:txBody>
      </p:sp>
      <p:sp>
        <p:nvSpPr>
          <p:cNvPr id="3" name="Content Placeholder 2"/>
          <p:cNvSpPr>
            <a:spLocks noGrp="1"/>
          </p:cNvSpPr>
          <p:nvPr>
            <p:ph idx="1"/>
          </p:nvPr>
        </p:nvSpPr>
        <p:spPr/>
        <p:txBody>
          <a:bodyPr/>
          <a:lstStyle/>
          <a:p>
            <a:r>
              <a:rPr lang="en-US" dirty="0"/>
              <a:t>simulation </a:t>
            </a:r>
            <a:r>
              <a:rPr lang="en-US" dirty="0" smtClean="0"/>
              <a:t>analysis</a:t>
            </a:r>
            <a:r>
              <a:rPr lang="ar-sa" dirty="0" smtClean="0"/>
              <a:t>: </a:t>
            </a:r>
            <a:r>
              <a:rPr lang="en-US" dirty="0" smtClean="0"/>
              <a:t>a combination </a:t>
            </a:r>
            <a:r>
              <a:rPr lang="en-US" dirty="0"/>
              <a:t>of scenario and sensitivity analysis. </a:t>
            </a:r>
          </a:p>
          <a:p>
            <a:r>
              <a:rPr lang="en-US" dirty="0"/>
              <a:t>he use of simulation is somewhat limited in practice. However, recent advances in computer software and hardware </a:t>
            </a:r>
            <a:r>
              <a:rPr lang="en-US" dirty="0" smtClean="0"/>
              <a:t>lead </a:t>
            </a:r>
            <a:r>
              <a:rPr lang="en-US" dirty="0"/>
              <a:t>us to believe it may become more common in the </a:t>
            </a:r>
            <a:r>
              <a:rPr lang="en-US" dirty="0" smtClean="0"/>
              <a:t>future. </a:t>
            </a:r>
            <a:endParaRPr lang="en-US" dirty="0"/>
          </a:p>
        </p:txBody>
      </p:sp>
    </p:spTree>
    <p:extLst>
      <p:ext uri="{BB962C8B-B14F-4D97-AF65-F5344CB8AC3E}">
        <p14:creationId xmlns:p14="http://schemas.microsoft.com/office/powerpoint/2010/main" val="2196865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3.11 </a:t>
            </a:r>
            <a:r>
              <a:rPr lang="en-US" dirty="0"/>
              <a:t>Break-Even Analysis </a:t>
            </a:r>
          </a:p>
        </p:txBody>
      </p:sp>
      <p:sp>
        <p:nvSpPr>
          <p:cNvPr id="3" name="Content Placeholder 2"/>
          <p:cNvSpPr>
            <a:spLocks noGrp="1"/>
          </p:cNvSpPr>
          <p:nvPr>
            <p:ph idx="1"/>
          </p:nvPr>
        </p:nvSpPr>
        <p:spPr/>
        <p:txBody>
          <a:bodyPr/>
          <a:lstStyle/>
          <a:p>
            <a:r>
              <a:rPr lang="en-US" dirty="0"/>
              <a:t>Break-even analysis is a popular and commonly used tool for analyzing the relationship between sales volume and profitability. </a:t>
            </a:r>
          </a:p>
          <a:p>
            <a:endParaRPr lang="en-US" dirty="0"/>
          </a:p>
        </p:txBody>
      </p:sp>
    </p:spTree>
    <p:extLst>
      <p:ext uri="{BB962C8B-B14F-4D97-AF65-F5344CB8AC3E}">
        <p14:creationId xmlns:p14="http://schemas.microsoft.com/office/powerpoint/2010/main" val="3691361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a:t>FIXED AND VARIABLE COSTS </a:t>
            </a:r>
            <a:endParaRPr lang="en-US"/>
          </a:p>
        </p:txBody>
      </p:sp>
      <p:sp>
        <p:nvSpPr>
          <p:cNvPr id="3" name="Content Placeholder 2"/>
          <p:cNvSpPr>
            <a:spLocks noGrp="1"/>
          </p:cNvSpPr>
          <p:nvPr>
            <p:ph idx="1"/>
          </p:nvPr>
        </p:nvSpPr>
        <p:spPr/>
        <p:txBody>
          <a:bodyPr/>
          <a:lstStyle/>
          <a:p>
            <a:r>
              <a:rPr lang="en-US" dirty="0"/>
              <a:t>In discussing break-even, the difference between fixed and variable costs becomes very important. As a result, we need to be a little more explicit about the difference than we have been so far. </a:t>
            </a:r>
            <a:endParaRPr lang="ar-sa" dirty="0" smtClean="0"/>
          </a:p>
          <a:p>
            <a:pPr marL="571500" indent="-457200">
              <a:buFont typeface="+mj-lt"/>
              <a:buAutoNum type="arabicPeriod"/>
            </a:pPr>
            <a:r>
              <a:rPr lang="en-US" dirty="0"/>
              <a:t>variable </a:t>
            </a:r>
            <a:r>
              <a:rPr lang="en-US" dirty="0" smtClean="0"/>
              <a:t>costs</a:t>
            </a:r>
            <a:r>
              <a:rPr lang="ar-sa" dirty="0" smtClean="0"/>
              <a:t>: </a:t>
            </a:r>
            <a:r>
              <a:rPr lang="en-US" dirty="0" smtClean="0"/>
              <a:t>Costs </a:t>
            </a:r>
            <a:r>
              <a:rPr lang="en-US" dirty="0"/>
              <a:t>that change when the quantity of output changes. </a:t>
            </a:r>
          </a:p>
          <a:p>
            <a:r>
              <a:rPr lang="en-US" dirty="0"/>
              <a:t>Total variable cost 􏰁 Total quantity of output 􏰀 Cost per unit of output VC 􏰁 </a:t>
            </a:r>
            <a:r>
              <a:rPr lang="en-US" i="1" dirty="0"/>
              <a:t>Q </a:t>
            </a:r>
            <a:r>
              <a:rPr lang="en-US" dirty="0"/>
              <a:t>􏰀 </a:t>
            </a:r>
            <a:r>
              <a:rPr lang="en-US" i="1" dirty="0"/>
              <a:t>v </a:t>
            </a:r>
            <a:endParaRPr lang="en-US" dirty="0"/>
          </a:p>
          <a:p>
            <a:endParaRPr lang="en-US" dirty="0"/>
          </a:p>
        </p:txBody>
      </p:sp>
    </p:spTree>
    <p:extLst>
      <p:ext uri="{BB962C8B-B14F-4D97-AF65-F5344CB8AC3E}">
        <p14:creationId xmlns:p14="http://schemas.microsoft.com/office/powerpoint/2010/main" val="37467348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For example, suppose variable costs (</a:t>
            </a:r>
            <a:r>
              <a:rPr lang="en-US" i="1" dirty="0"/>
              <a:t>v</a:t>
            </a:r>
            <a:r>
              <a:rPr lang="en-US" dirty="0"/>
              <a:t>) are $2 per unit. If total output (</a:t>
            </a:r>
            <a:r>
              <a:rPr lang="en-US" i="1" dirty="0"/>
              <a:t>Q</a:t>
            </a:r>
            <a:r>
              <a:rPr lang="en-US" dirty="0"/>
              <a:t>) is 1,000 units, what will total variable costs (VC) be? </a:t>
            </a:r>
          </a:p>
          <a:p>
            <a:r>
              <a:rPr lang="en-US" dirty="0" smtClean="0"/>
              <a:t>VC</a:t>
            </a:r>
            <a:r>
              <a:rPr lang="ar-sa" dirty="0" smtClean="0"/>
              <a:t>=</a:t>
            </a:r>
            <a:r>
              <a:rPr lang="en-US" i="1" dirty="0" smtClean="0"/>
              <a:t>Q</a:t>
            </a:r>
            <a:r>
              <a:rPr lang="ar-sa" i="1" dirty="0" smtClean="0"/>
              <a:t>*</a:t>
            </a:r>
            <a:r>
              <a:rPr lang="en-US" i="1" dirty="0" smtClean="0"/>
              <a:t>v</a:t>
            </a:r>
            <a:r>
              <a:rPr lang="en-US" i="1" dirty="0"/>
              <a:t/>
            </a:r>
            <a:br>
              <a:rPr lang="en-US" i="1" dirty="0"/>
            </a:br>
            <a:r>
              <a:rPr lang="en-US" dirty="0"/>
              <a:t>􏰁 </a:t>
            </a:r>
            <a:r>
              <a:rPr lang="ar-sa" dirty="0" smtClean="0"/>
              <a:t>      =</a:t>
            </a:r>
            <a:r>
              <a:rPr lang="en-US" dirty="0" smtClean="0"/>
              <a:t>1,000</a:t>
            </a:r>
            <a:r>
              <a:rPr lang="ar-sa" dirty="0" smtClean="0"/>
              <a:t>*</a:t>
            </a:r>
            <a:r>
              <a:rPr lang="en-US" dirty="0" smtClean="0"/>
              <a:t>$</a:t>
            </a:r>
            <a:r>
              <a:rPr lang="en-US" dirty="0"/>
              <a:t>2 </a:t>
            </a:r>
          </a:p>
          <a:p>
            <a:pPr marL="114300" indent="0">
              <a:buNone/>
            </a:pPr>
            <a:r>
              <a:rPr lang="ar-sa" dirty="0"/>
              <a:t> </a:t>
            </a:r>
            <a:r>
              <a:rPr lang="ar-sa" dirty="0" smtClean="0"/>
              <a:t>          =</a:t>
            </a:r>
            <a:r>
              <a:rPr lang="en-US" dirty="0" smtClean="0"/>
              <a:t> </a:t>
            </a:r>
            <a:r>
              <a:rPr lang="en-US" dirty="0"/>
              <a:t>$2,000 </a:t>
            </a:r>
            <a:endParaRPr lang="ar-sa" dirty="0" smtClean="0"/>
          </a:p>
          <a:p>
            <a:pPr marL="114300" indent="0">
              <a:buNone/>
            </a:pPr>
            <a:r>
              <a:rPr lang="en-US" dirty="0"/>
              <a:t>Similarly, if </a:t>
            </a:r>
            <a:r>
              <a:rPr lang="en-US" i="1" dirty="0"/>
              <a:t>Q </a:t>
            </a:r>
            <a:r>
              <a:rPr lang="en-US" dirty="0"/>
              <a:t>is 5,000 units, then VC will be 5,000 􏰀 $2 􏰁 $10,000. </a:t>
            </a:r>
          </a:p>
          <a:p>
            <a:pPr marL="114300" indent="0">
              <a:buNone/>
            </a:pPr>
            <a:endParaRPr lang="en-US" dirty="0"/>
          </a:p>
          <a:p>
            <a:endParaRPr lang="en-US" dirty="0"/>
          </a:p>
        </p:txBody>
      </p:sp>
    </p:spTree>
    <p:extLst>
      <p:ext uri="{BB962C8B-B14F-4D97-AF65-F5344CB8AC3E}">
        <p14:creationId xmlns:p14="http://schemas.microsoft.com/office/powerpoint/2010/main" val="2040323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increasing output by one unit results in variable costs rising by $2, so “the rise over the run” (the slope of the line) is given by $2􏰐1 􏰁 $2. </a:t>
            </a:r>
          </a:p>
          <a:p>
            <a:endParaRPr lang="en-US" dirty="0"/>
          </a:p>
        </p:txBody>
      </p:sp>
      <p:pic>
        <p:nvPicPr>
          <p:cNvPr id="4" name="Picture 3"/>
          <p:cNvPicPr>
            <a:picLocks noChangeAspect="1"/>
          </p:cNvPicPr>
          <p:nvPr/>
        </p:nvPicPr>
        <p:blipFill>
          <a:blip r:embed="rId2"/>
          <a:stretch>
            <a:fillRect/>
          </a:stretch>
        </p:blipFill>
        <p:spPr>
          <a:xfrm>
            <a:off x="2301875" y="2972921"/>
            <a:ext cx="4378325" cy="3713629"/>
          </a:xfrm>
          <a:prstGeom prst="rect">
            <a:avLst/>
          </a:prstGeom>
        </p:spPr>
      </p:pic>
    </p:spTree>
    <p:extLst>
      <p:ext uri="{BB962C8B-B14F-4D97-AF65-F5344CB8AC3E}">
        <p14:creationId xmlns:p14="http://schemas.microsoft.com/office/powerpoint/2010/main" val="315414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946650"/>
          </a:xfrm>
        </p:spPr>
        <p:txBody>
          <a:bodyPr>
            <a:normAutofit/>
          </a:bodyPr>
          <a:lstStyle/>
          <a:p>
            <a:pPr marL="571500" indent="-457200">
              <a:buFont typeface="+mj-lt"/>
              <a:buAutoNum type="arabicPeriod" startAt="2"/>
            </a:pPr>
            <a:r>
              <a:rPr lang="en-US" dirty="0"/>
              <a:t>fixed </a:t>
            </a:r>
            <a:r>
              <a:rPr lang="en-US" dirty="0" smtClean="0"/>
              <a:t>costs</a:t>
            </a:r>
            <a:r>
              <a:rPr lang="ar-sa" dirty="0" smtClean="0"/>
              <a:t>: </a:t>
            </a:r>
            <a:r>
              <a:rPr lang="en-US" dirty="0" smtClean="0"/>
              <a:t>Costs </a:t>
            </a:r>
            <a:r>
              <a:rPr lang="en-US" dirty="0"/>
              <a:t>that do not change when the quantity of output changes during a particular time period. </a:t>
            </a:r>
            <a:endParaRPr lang="en-US" dirty="0" smtClean="0"/>
          </a:p>
          <a:p>
            <a:r>
              <a:rPr lang="en-US" dirty="0"/>
              <a:t>or example, the lease payment on a pro- </a:t>
            </a:r>
            <a:r>
              <a:rPr lang="en-US" dirty="0" err="1"/>
              <a:t>duction</a:t>
            </a:r>
            <a:r>
              <a:rPr lang="en-US" dirty="0"/>
              <a:t> facility and the company president’s salary are fixed costs, at least over some period. </a:t>
            </a:r>
          </a:p>
          <a:p>
            <a:r>
              <a:rPr lang="en-US" dirty="0"/>
              <a:t>fixed costs are not fixed forever. They are fixed only during some particular time, say, a quarter or a year. </a:t>
            </a:r>
          </a:p>
          <a:p>
            <a:r>
              <a:rPr lang="en-US" dirty="0"/>
              <a:t>fixed costs are not fixed forever. They are fixed only during some particular time, say, a quarter or a year. </a:t>
            </a:r>
          </a:p>
          <a:p>
            <a:endParaRPr lang="en-US" dirty="0"/>
          </a:p>
          <a:p>
            <a:pPr marL="114300" indent="0">
              <a:buNone/>
            </a:pPr>
            <a:endParaRPr lang="en-US" dirty="0"/>
          </a:p>
        </p:txBody>
      </p:sp>
    </p:spTree>
    <p:extLst>
      <p:ext uri="{BB962C8B-B14F-4D97-AF65-F5344CB8AC3E}">
        <p14:creationId xmlns:p14="http://schemas.microsoft.com/office/powerpoint/2010/main" val="3845525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11.1 evaluation NPV estimates</a:t>
            </a:r>
            <a:endParaRPr lang="en-US" dirty="0"/>
          </a:p>
        </p:txBody>
      </p:sp>
      <p:sp>
        <p:nvSpPr>
          <p:cNvPr id="3" name="Content Placeholder 2"/>
          <p:cNvSpPr>
            <a:spLocks noGrp="1"/>
          </p:cNvSpPr>
          <p:nvPr>
            <p:ph idx="1"/>
          </p:nvPr>
        </p:nvSpPr>
        <p:spPr/>
        <p:txBody>
          <a:bodyPr/>
          <a:lstStyle/>
          <a:p>
            <a:r>
              <a:rPr lang="en-US" dirty="0" smtClean="0"/>
              <a:t>An investment has positive net present value if its market value exceed its cost.</a:t>
            </a:r>
          </a:p>
          <a:p>
            <a:r>
              <a:rPr lang="en-US" dirty="0" smtClean="0"/>
              <a:t>Such investment is desirable because it create value for its owners.</a:t>
            </a:r>
          </a:p>
          <a:p>
            <a:r>
              <a:rPr lang="en-US" dirty="0" smtClean="0"/>
              <a:t>Most of the time we can't actually observe the relevant market value.</a:t>
            </a:r>
          </a:p>
          <a:p>
            <a:endParaRPr lang="en-US" dirty="0"/>
          </a:p>
        </p:txBody>
      </p:sp>
    </p:spTree>
    <p:extLst>
      <p:ext uri="{BB962C8B-B14F-4D97-AF65-F5344CB8AC3E}">
        <p14:creationId xmlns:p14="http://schemas.microsoft.com/office/powerpoint/2010/main" val="5054646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71500" indent="-457200">
              <a:buFont typeface="+mj-lt"/>
              <a:buAutoNum type="arabicPeriod" startAt="3"/>
            </a:pPr>
            <a:r>
              <a:rPr lang="en-US" b="1" dirty="0"/>
              <a:t>Total Costs </a:t>
            </a:r>
            <a:r>
              <a:rPr lang="en-US" dirty="0"/>
              <a:t>Total costs (TC) for a given level of output are the sum of variable costs (VC) and fixed costs (FC): </a:t>
            </a:r>
            <a:endParaRPr lang="en-US" dirty="0" smtClean="0"/>
          </a:p>
          <a:p>
            <a:pPr marL="114300" indent="0">
              <a:buNone/>
            </a:pPr>
            <a:endParaRPr lang="en-US" dirty="0"/>
          </a:p>
          <a:p>
            <a:r>
              <a:rPr lang="en-US" dirty="0" smtClean="0"/>
              <a:t>TC=VC+FC</a:t>
            </a:r>
            <a:endParaRPr lang="en-US" dirty="0"/>
          </a:p>
          <a:p>
            <a:pPr marL="114300" indent="0">
              <a:buNone/>
            </a:pPr>
            <a:r>
              <a:rPr lang="en-US" i="1" dirty="0"/>
              <a:t>	</a:t>
            </a:r>
            <a:r>
              <a:rPr lang="en-US" i="1" dirty="0" smtClean="0"/>
              <a:t>=(v*Q)+</a:t>
            </a:r>
            <a:r>
              <a:rPr lang="en-US" dirty="0" smtClean="0"/>
              <a:t>FC </a:t>
            </a:r>
            <a:endParaRPr lang="en-US" dirty="0"/>
          </a:p>
          <a:p>
            <a:endParaRPr lang="en-US" dirty="0"/>
          </a:p>
        </p:txBody>
      </p:sp>
    </p:spTree>
    <p:extLst>
      <p:ext uri="{BB962C8B-B14F-4D97-AF65-F5344CB8AC3E}">
        <p14:creationId xmlns:p14="http://schemas.microsoft.com/office/powerpoint/2010/main" val="19489820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for example, if we have variable costs of $3 per unit and fixed costs of $8,000 per year, our total cost is: </a:t>
            </a:r>
          </a:p>
          <a:p>
            <a:r>
              <a:rPr lang="en-US" dirty="0" smtClean="0"/>
              <a:t>TC=$3*</a:t>
            </a:r>
            <a:r>
              <a:rPr lang="en-US" i="1" dirty="0" smtClean="0"/>
              <a:t>Q+</a:t>
            </a:r>
            <a:r>
              <a:rPr lang="en-US" dirty="0" smtClean="0"/>
              <a:t>$</a:t>
            </a:r>
            <a:r>
              <a:rPr lang="en-US" dirty="0"/>
              <a:t>8,000 </a:t>
            </a:r>
          </a:p>
          <a:p>
            <a:r>
              <a:rPr lang="en-US" dirty="0"/>
              <a:t>If we produce 6,000 units, our total production cost will be $</a:t>
            </a:r>
            <a:r>
              <a:rPr lang="en-US" dirty="0" smtClean="0"/>
              <a:t>3*6,000+$8,000=$</a:t>
            </a:r>
            <a:r>
              <a:rPr lang="en-US" dirty="0"/>
              <a:t>26,000. At other production levels, we have the following: </a:t>
            </a:r>
          </a:p>
          <a:p>
            <a:endParaRPr lang="en-US" dirty="0"/>
          </a:p>
        </p:txBody>
      </p:sp>
      <p:pic>
        <p:nvPicPr>
          <p:cNvPr id="4" name="Picture 3"/>
          <p:cNvPicPr>
            <a:picLocks noChangeAspect="1"/>
          </p:cNvPicPr>
          <p:nvPr/>
        </p:nvPicPr>
        <p:blipFill>
          <a:blip r:embed="rId2"/>
          <a:stretch>
            <a:fillRect/>
          </a:stretch>
        </p:blipFill>
        <p:spPr>
          <a:xfrm>
            <a:off x="457200" y="4460875"/>
            <a:ext cx="8248380" cy="1665288"/>
          </a:xfrm>
          <a:prstGeom prst="rect">
            <a:avLst/>
          </a:prstGeom>
        </p:spPr>
      </p:pic>
    </p:spTree>
    <p:extLst>
      <p:ext uri="{BB962C8B-B14F-4D97-AF65-F5344CB8AC3E}">
        <p14:creationId xmlns:p14="http://schemas.microsoft.com/office/powerpoint/2010/main" val="12096554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srcRect l="-21024" r="-21024"/>
          <a:stretch>
            <a:fillRect/>
          </a:stretch>
        </p:blipFill>
        <p:spPr/>
      </p:pic>
    </p:spTree>
    <p:extLst>
      <p:ext uri="{BB962C8B-B14F-4D97-AF65-F5344CB8AC3E}">
        <p14:creationId xmlns:p14="http://schemas.microsoft.com/office/powerpoint/2010/main" val="19441062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ACCOUNTING BREAK-EVEN </a:t>
            </a:r>
            <a:endParaRPr lang="en-US" dirty="0"/>
          </a:p>
        </p:txBody>
      </p:sp>
      <p:sp>
        <p:nvSpPr>
          <p:cNvPr id="3" name="Content Placeholder 2"/>
          <p:cNvSpPr>
            <a:spLocks noGrp="1"/>
          </p:cNvSpPr>
          <p:nvPr>
            <p:ph idx="1"/>
          </p:nvPr>
        </p:nvSpPr>
        <p:spPr>
          <a:xfrm>
            <a:off x="0" y="1558924"/>
            <a:ext cx="9144000" cy="4949825"/>
          </a:xfrm>
        </p:spPr>
        <p:txBody>
          <a:bodyPr>
            <a:normAutofit/>
          </a:bodyPr>
          <a:lstStyle/>
          <a:p>
            <a:r>
              <a:rPr lang="en-US" dirty="0"/>
              <a:t>accounting break-</a:t>
            </a:r>
            <a:r>
              <a:rPr lang="en-US" dirty="0" smtClean="0"/>
              <a:t>even: The </a:t>
            </a:r>
            <a:r>
              <a:rPr lang="en-US" dirty="0"/>
              <a:t>sales level that results in zero project net income. </a:t>
            </a:r>
          </a:p>
          <a:p>
            <a:r>
              <a:rPr lang="en-US" dirty="0"/>
              <a:t>Suppose we retail one-petabyte computer disks for $5 apiece. We can buy disks from a wholesale supplier for $3 apiece. We have accounting expenses of $600 in fixed costs and $300 in depreciation. How many disks do we have to sell to break even—that is, for net income to be zero? </a:t>
            </a:r>
          </a:p>
          <a:p>
            <a:endParaRPr lang="en-US" dirty="0"/>
          </a:p>
        </p:txBody>
      </p:sp>
    </p:spTree>
    <p:extLst>
      <p:ext uri="{BB962C8B-B14F-4D97-AF65-F5344CB8AC3E}">
        <p14:creationId xmlns:p14="http://schemas.microsoft.com/office/powerpoint/2010/main" val="35451668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30088" r="-30088"/>
          <a:stretch>
            <a:fillRect/>
          </a:stretch>
        </p:blipFill>
        <p:spPr>
          <a:xfrm>
            <a:off x="3182070" y="4229100"/>
            <a:ext cx="4946721" cy="2628900"/>
          </a:xfrm>
        </p:spPr>
      </p:pic>
      <p:sp>
        <p:nvSpPr>
          <p:cNvPr id="5" name="TextBox 4"/>
          <p:cNvSpPr txBox="1"/>
          <p:nvPr/>
        </p:nvSpPr>
        <p:spPr>
          <a:xfrm>
            <a:off x="115081" y="1864401"/>
            <a:ext cx="8822544" cy="2554545"/>
          </a:xfrm>
          <a:prstGeom prst="rect">
            <a:avLst/>
          </a:prstGeom>
          <a:noFill/>
        </p:spPr>
        <p:txBody>
          <a:bodyPr wrap="square" rtlCol="0">
            <a:spAutoFit/>
          </a:bodyPr>
          <a:lstStyle/>
          <a:p>
            <a:r>
              <a:rPr lang="en-US" sz="2000" dirty="0"/>
              <a:t>For every disk we sell, we pick up $5 􏰃 3 􏰁 $2 toward covering our other expenses (this $2 difference between the selling price and the variable cost is often called the </a:t>
            </a:r>
            <a:r>
              <a:rPr lang="en-US" sz="2000" i="1" dirty="0"/>
              <a:t>contribution margin per unit</a:t>
            </a:r>
            <a:r>
              <a:rPr lang="en-US" sz="2000" dirty="0"/>
              <a:t>). We have to cover a total of $600 􏰂 300 􏰁 $900 in accounting expenses, so we obviously need to sell $900􏰐2 􏰁 450 disks. We can check this by noting that at a sales level of 450 units, our revenues are $5 􏰀 450 􏰁 $2,250 and our variable costs are $3 􏰀 450 􏰁 $1,350. Thus, here is the income statement: </a:t>
            </a:r>
          </a:p>
        </p:txBody>
      </p:sp>
    </p:spTree>
    <p:extLst>
      <p:ext uri="{BB962C8B-B14F-4D97-AF65-F5344CB8AC3E}">
        <p14:creationId xmlns:p14="http://schemas.microsoft.com/office/powerpoint/2010/main" val="38615342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28248" r="-28248"/>
          <a:stretch>
            <a:fillRect/>
          </a:stretch>
        </p:blipFill>
        <p:spPr/>
      </p:pic>
    </p:spTree>
    <p:extLst>
      <p:ext uri="{BB962C8B-B14F-4D97-AF65-F5344CB8AC3E}">
        <p14:creationId xmlns:p14="http://schemas.microsoft.com/office/powerpoint/2010/main" val="133212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ACCOUNTING BREAK-EVEN: A CLOSER LOOK </a:t>
            </a:r>
            <a:endParaRPr lang="en-US" dirty="0"/>
          </a:p>
        </p:txBody>
      </p:sp>
      <p:sp>
        <p:nvSpPr>
          <p:cNvPr id="3" name="Content Placeholder 2"/>
          <p:cNvSpPr>
            <a:spLocks noGrp="1"/>
          </p:cNvSpPr>
          <p:nvPr>
            <p:ph idx="1"/>
          </p:nvPr>
        </p:nvSpPr>
        <p:spPr/>
        <p:txBody>
          <a:bodyPr/>
          <a:lstStyle/>
          <a:p>
            <a:r>
              <a:rPr lang="en-US" i="1" dirty="0" smtClean="0"/>
              <a:t>P=</a:t>
            </a:r>
            <a:r>
              <a:rPr lang="en-US" dirty="0" smtClean="0"/>
              <a:t>Selling </a:t>
            </a:r>
            <a:r>
              <a:rPr lang="en-US" dirty="0"/>
              <a:t>price per unit</a:t>
            </a:r>
            <a:br>
              <a:rPr lang="en-US" dirty="0"/>
            </a:br>
            <a:r>
              <a:rPr lang="en-US" i="1" dirty="0" smtClean="0"/>
              <a:t>v=</a:t>
            </a:r>
            <a:r>
              <a:rPr lang="en-US" dirty="0" smtClean="0"/>
              <a:t>Variable </a:t>
            </a:r>
            <a:r>
              <a:rPr lang="en-US" dirty="0"/>
              <a:t>cost per unit</a:t>
            </a:r>
            <a:br>
              <a:rPr lang="en-US" dirty="0"/>
            </a:br>
            <a:r>
              <a:rPr lang="en-US" i="1" dirty="0" smtClean="0"/>
              <a:t>Q=</a:t>
            </a:r>
            <a:r>
              <a:rPr lang="en-US" dirty="0" smtClean="0"/>
              <a:t>Total </a:t>
            </a:r>
            <a:r>
              <a:rPr lang="en-US" dirty="0"/>
              <a:t>units sold</a:t>
            </a:r>
            <a:br>
              <a:rPr lang="en-US" dirty="0"/>
            </a:br>
            <a:r>
              <a:rPr lang="en-US" i="1" dirty="0" smtClean="0"/>
              <a:t>S=</a:t>
            </a:r>
            <a:r>
              <a:rPr lang="en-US" dirty="0" smtClean="0"/>
              <a:t>Total sales=</a:t>
            </a:r>
            <a:r>
              <a:rPr lang="en-US" i="1" dirty="0" smtClean="0"/>
              <a:t>P*Q</a:t>
            </a:r>
            <a:r>
              <a:rPr lang="en-US" i="1" dirty="0"/>
              <a:t/>
            </a:r>
            <a:br>
              <a:rPr lang="en-US" i="1" dirty="0"/>
            </a:br>
            <a:r>
              <a:rPr lang="en-US" dirty="0" smtClean="0"/>
              <a:t>VC=Total </a:t>
            </a:r>
            <a:r>
              <a:rPr lang="en-US" dirty="0"/>
              <a:t>variable </a:t>
            </a:r>
            <a:r>
              <a:rPr lang="en-US" dirty="0" smtClean="0"/>
              <a:t>costs=</a:t>
            </a:r>
            <a:r>
              <a:rPr lang="en-US" i="1" dirty="0" smtClean="0"/>
              <a:t>v*Q </a:t>
            </a:r>
            <a:endParaRPr lang="en-US" dirty="0"/>
          </a:p>
          <a:p>
            <a:pPr marL="114300" indent="0">
              <a:buNone/>
            </a:pPr>
            <a:r>
              <a:rPr lang="en-US" dirty="0" smtClean="0"/>
              <a:t>FC=Fixed </a:t>
            </a:r>
            <a:r>
              <a:rPr lang="en-US" dirty="0"/>
              <a:t>costs </a:t>
            </a:r>
            <a:endParaRPr lang="en-US" dirty="0" smtClean="0"/>
          </a:p>
          <a:p>
            <a:pPr marL="114300" indent="0">
              <a:buNone/>
            </a:pPr>
            <a:r>
              <a:rPr lang="en-US" i="1" dirty="0" smtClean="0"/>
              <a:t>D=</a:t>
            </a:r>
            <a:r>
              <a:rPr lang="en-US" dirty="0" smtClean="0"/>
              <a:t>Depreciation </a:t>
            </a:r>
          </a:p>
          <a:p>
            <a:pPr marL="114300" indent="0">
              <a:buNone/>
            </a:pPr>
            <a:r>
              <a:rPr lang="en-US" i="1" dirty="0" smtClean="0"/>
              <a:t>T=</a:t>
            </a:r>
            <a:r>
              <a:rPr lang="en-US" dirty="0" smtClean="0"/>
              <a:t>Tax </a:t>
            </a:r>
            <a:r>
              <a:rPr lang="en-US" dirty="0"/>
              <a:t>rate </a:t>
            </a:r>
          </a:p>
          <a:p>
            <a:endParaRPr lang="en-US" dirty="0"/>
          </a:p>
        </p:txBody>
      </p:sp>
    </p:spTree>
    <p:extLst>
      <p:ext uri="{BB962C8B-B14F-4D97-AF65-F5344CB8AC3E}">
        <p14:creationId xmlns:p14="http://schemas.microsoft.com/office/powerpoint/2010/main" val="1237765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930775"/>
          </a:xfrm>
        </p:spPr>
        <p:txBody>
          <a:bodyPr>
            <a:normAutofit fontScale="92500" lnSpcReduction="10000"/>
          </a:bodyPr>
          <a:lstStyle/>
          <a:p>
            <a:r>
              <a:rPr lang="en-US" dirty="0"/>
              <a:t>Project net income is given by:</a:t>
            </a:r>
            <a:br>
              <a:rPr lang="en-US" dirty="0"/>
            </a:br>
            <a:endParaRPr lang="en-US" dirty="0"/>
          </a:p>
          <a:p>
            <a:r>
              <a:rPr lang="en-US" dirty="0"/>
              <a:t>Net </a:t>
            </a:r>
            <a:r>
              <a:rPr lang="en-US" dirty="0" smtClean="0"/>
              <a:t>income=(Sales-Variable costs-Fixed costs-Depreciation)*(1-</a:t>
            </a:r>
            <a:r>
              <a:rPr lang="en-US" i="1" dirty="0" smtClean="0"/>
              <a:t>T</a:t>
            </a:r>
            <a:r>
              <a:rPr lang="en-US" dirty="0"/>
              <a:t>) </a:t>
            </a:r>
          </a:p>
          <a:p>
            <a:r>
              <a:rPr lang="en-US" dirty="0"/>
              <a:t>􏰁 </a:t>
            </a:r>
            <a:r>
              <a:rPr lang="en-US" dirty="0" smtClean="0"/>
              <a:t>NI=(</a:t>
            </a:r>
            <a:r>
              <a:rPr lang="en-US" i="1" dirty="0" smtClean="0"/>
              <a:t>S-</a:t>
            </a:r>
            <a:r>
              <a:rPr lang="en-US" dirty="0" smtClean="0"/>
              <a:t>VC-FC-</a:t>
            </a:r>
            <a:r>
              <a:rPr lang="en-US" i="1" dirty="0" smtClean="0"/>
              <a:t>D</a:t>
            </a:r>
            <a:r>
              <a:rPr lang="en-US" dirty="0" smtClean="0"/>
              <a:t>)*(1-</a:t>
            </a:r>
            <a:r>
              <a:rPr lang="en-US" i="1" dirty="0" smtClean="0"/>
              <a:t>T</a:t>
            </a:r>
            <a:r>
              <a:rPr lang="en-US" dirty="0"/>
              <a:t>) </a:t>
            </a:r>
          </a:p>
          <a:p>
            <a:r>
              <a:rPr lang="en-US" dirty="0" smtClean="0"/>
              <a:t>Net income = zero</a:t>
            </a:r>
          </a:p>
          <a:p>
            <a:pPr marL="114300" indent="0">
              <a:buNone/>
            </a:pPr>
            <a:r>
              <a:rPr lang="en-US" dirty="0" smtClean="0"/>
              <a:t>0=</a:t>
            </a:r>
            <a:r>
              <a:rPr lang="en-US" dirty="0"/>
              <a:t>(</a:t>
            </a:r>
            <a:r>
              <a:rPr lang="en-US" i="1" dirty="0"/>
              <a:t>S-</a:t>
            </a:r>
            <a:r>
              <a:rPr lang="en-US" dirty="0"/>
              <a:t>VC-FC-</a:t>
            </a:r>
            <a:r>
              <a:rPr lang="en-US" i="1" dirty="0"/>
              <a:t>D</a:t>
            </a:r>
            <a:r>
              <a:rPr lang="en-US" dirty="0"/>
              <a:t>)*(1-</a:t>
            </a:r>
            <a:r>
              <a:rPr lang="en-US" i="1" dirty="0"/>
              <a:t>T</a:t>
            </a:r>
            <a:r>
              <a:rPr lang="en-US" dirty="0"/>
              <a:t>) </a:t>
            </a:r>
            <a:endParaRPr lang="en-US" dirty="0" smtClean="0"/>
          </a:p>
          <a:p>
            <a:pPr marL="114300" indent="0">
              <a:buNone/>
            </a:pPr>
            <a:r>
              <a:rPr lang="en-US" dirty="0" smtClean="0"/>
              <a:t>Divide both side by (1-T)</a:t>
            </a:r>
          </a:p>
          <a:p>
            <a:pPr marL="114300" indent="0">
              <a:buNone/>
            </a:pPr>
            <a:r>
              <a:rPr lang="en-US" i="1" dirty="0"/>
              <a:t>S-</a:t>
            </a:r>
            <a:r>
              <a:rPr lang="en-US" dirty="0"/>
              <a:t>VC-FC-</a:t>
            </a:r>
            <a:r>
              <a:rPr lang="en-US" i="1" dirty="0" smtClean="0"/>
              <a:t>D=0</a:t>
            </a:r>
          </a:p>
          <a:p>
            <a:pPr marL="114300" indent="0">
              <a:buNone/>
            </a:pPr>
            <a:r>
              <a:rPr lang="en-US" i="1" dirty="0" smtClean="0"/>
              <a:t>S-</a:t>
            </a:r>
            <a:r>
              <a:rPr lang="en-US" dirty="0" smtClean="0"/>
              <a:t>VC=FC+</a:t>
            </a:r>
            <a:r>
              <a:rPr lang="en-US" i="1" dirty="0" smtClean="0"/>
              <a:t>D</a:t>
            </a:r>
          </a:p>
          <a:p>
            <a:pPr marL="114300" indent="0">
              <a:buNone/>
            </a:pPr>
            <a:r>
              <a:rPr lang="en-US" i="1" dirty="0" smtClean="0"/>
              <a:t> </a:t>
            </a:r>
            <a:r>
              <a:rPr lang="sk-SK" i="1" dirty="0" smtClean="0"/>
              <a:t>P*Q-v*Q=</a:t>
            </a:r>
            <a:r>
              <a:rPr lang="sk-SK" dirty="0" smtClean="0"/>
              <a:t>FC+</a:t>
            </a:r>
            <a:r>
              <a:rPr lang="sk-SK" i="1" dirty="0" smtClean="0"/>
              <a:t>D</a:t>
            </a:r>
          </a:p>
          <a:p>
            <a:pPr marL="114300" indent="0">
              <a:buNone/>
            </a:pPr>
            <a:r>
              <a:rPr lang="sk-SK" dirty="0"/>
              <a:t>(</a:t>
            </a:r>
            <a:r>
              <a:rPr lang="sk-SK" i="1" dirty="0" smtClean="0"/>
              <a:t>P-v</a:t>
            </a:r>
            <a:r>
              <a:rPr lang="sk-SK" dirty="0" smtClean="0"/>
              <a:t>)*</a:t>
            </a:r>
            <a:r>
              <a:rPr lang="sk-SK" i="1" dirty="0" smtClean="0"/>
              <a:t>Q=</a:t>
            </a:r>
            <a:r>
              <a:rPr lang="sk-SK" dirty="0" smtClean="0"/>
              <a:t>FC+</a:t>
            </a:r>
            <a:r>
              <a:rPr lang="sk-SK" i="1" dirty="0" smtClean="0"/>
              <a:t>D </a:t>
            </a:r>
          </a:p>
          <a:p>
            <a:pPr marL="114300" indent="0">
              <a:buNone/>
            </a:pPr>
            <a:r>
              <a:rPr lang="sk-SK" i="1" dirty="0" smtClean="0"/>
              <a:t>Q=</a:t>
            </a:r>
            <a:r>
              <a:rPr lang="sk-SK" dirty="0" smtClean="0"/>
              <a:t>(FC+</a:t>
            </a:r>
            <a:r>
              <a:rPr lang="sk-SK" i="1" dirty="0" smtClean="0"/>
              <a:t>D</a:t>
            </a:r>
            <a:r>
              <a:rPr lang="sk-SK" dirty="0" smtClean="0"/>
              <a:t>)/(</a:t>
            </a:r>
            <a:r>
              <a:rPr lang="sk-SK" i="1" dirty="0" smtClean="0"/>
              <a:t>P-v</a:t>
            </a:r>
            <a:r>
              <a:rPr lang="sk-SK" dirty="0"/>
              <a:t>) </a:t>
            </a:r>
          </a:p>
          <a:p>
            <a:pPr marL="114300" indent="0">
              <a:buNone/>
            </a:pPr>
            <a:endParaRPr lang="sk-SK" dirty="0"/>
          </a:p>
          <a:p>
            <a:pPr marL="114300" indent="0">
              <a:buNone/>
            </a:pPr>
            <a:endParaRPr lang="sk-SK" dirty="0"/>
          </a:p>
          <a:p>
            <a:pPr marL="114300" indent="0">
              <a:buNone/>
            </a:pPr>
            <a:endParaRPr lang="en-US" dirty="0"/>
          </a:p>
          <a:p>
            <a:pPr marL="114300" indent="0">
              <a:buNone/>
            </a:pPr>
            <a:endParaRPr lang="en-US" dirty="0" smtClean="0"/>
          </a:p>
        </p:txBody>
      </p:sp>
    </p:spTree>
    <p:extLst>
      <p:ext uri="{BB962C8B-B14F-4D97-AF65-F5344CB8AC3E}">
        <p14:creationId xmlns:p14="http://schemas.microsoft.com/office/powerpoint/2010/main" val="21382242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11.4 </a:t>
            </a:r>
            <a:r>
              <a:rPr lang="en-US" dirty="0"/>
              <a:t>Operating Cash Flow, Sales Volume, and Break-Even </a:t>
            </a:r>
          </a:p>
        </p:txBody>
      </p:sp>
      <p:sp>
        <p:nvSpPr>
          <p:cNvPr id="3" name="Content Placeholder 2"/>
          <p:cNvSpPr>
            <a:spLocks noGrp="1"/>
          </p:cNvSpPr>
          <p:nvPr>
            <p:ph idx="1"/>
          </p:nvPr>
        </p:nvSpPr>
        <p:spPr/>
        <p:txBody>
          <a:bodyPr/>
          <a:lstStyle/>
          <a:p>
            <a:r>
              <a:rPr lang="en-US" dirty="0"/>
              <a:t>Accounting break-even is one tool that is useful for project analysis. Ultimately, however, we are more interested in cash flow than accounting income. So, for example, if sales volume is the critical variable, then we need to know more about the relationship between sales volume and cash flow than just the accounting break-even. </a:t>
            </a:r>
          </a:p>
          <a:p>
            <a:r>
              <a:rPr lang="en-US" dirty="0" smtClean="0"/>
              <a:t>We want to understand </a:t>
            </a:r>
            <a:r>
              <a:rPr lang="en-US" dirty="0"/>
              <a:t>the relationship between operating cash flow and sales volume </a:t>
            </a:r>
          </a:p>
          <a:p>
            <a:endParaRPr lang="en-US" dirty="0"/>
          </a:p>
        </p:txBody>
      </p:sp>
    </p:spTree>
    <p:extLst>
      <p:ext uri="{BB962C8B-B14F-4D97-AF65-F5344CB8AC3E}">
        <p14:creationId xmlns:p14="http://schemas.microsoft.com/office/powerpoint/2010/main" val="35303606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ACCOUNTING BREAK-EVEN AND CASH FLOW </a:t>
            </a:r>
            <a:endParaRPr lang="en-US" dirty="0"/>
          </a:p>
        </p:txBody>
      </p:sp>
      <p:sp>
        <p:nvSpPr>
          <p:cNvPr id="3" name="Content Placeholder 2"/>
          <p:cNvSpPr>
            <a:spLocks noGrp="1"/>
          </p:cNvSpPr>
          <p:nvPr>
            <p:ph idx="1"/>
          </p:nvPr>
        </p:nvSpPr>
        <p:spPr>
          <a:xfrm>
            <a:off x="197931" y="1629249"/>
            <a:ext cx="8946069" cy="5410201"/>
          </a:xfrm>
        </p:spPr>
        <p:txBody>
          <a:bodyPr>
            <a:normAutofit fontScale="92500" lnSpcReduction="20000"/>
          </a:bodyPr>
          <a:lstStyle/>
          <a:p>
            <a:r>
              <a:rPr lang="en-US" b="1" dirty="0"/>
              <a:t>The Base Case </a:t>
            </a:r>
            <a:r>
              <a:rPr lang="en-US" dirty="0"/>
              <a:t>The total investment needed to undertake the project is $3,500,000. This amount will be depreciated straight-line to zero over the five-year life of the equipment. The salvage value is zero, and there are no working capital consequences. </a:t>
            </a:r>
            <a:r>
              <a:rPr lang="en-US" dirty="0" err="1"/>
              <a:t>Wettway</a:t>
            </a:r>
            <a:r>
              <a:rPr lang="en-US" dirty="0"/>
              <a:t> has a 20 percent required return on new projects. </a:t>
            </a:r>
          </a:p>
          <a:p>
            <a:r>
              <a:rPr lang="en-US" dirty="0"/>
              <a:t>Based on market surveys and historical experience, </a:t>
            </a:r>
            <a:r>
              <a:rPr lang="en-US" dirty="0" err="1"/>
              <a:t>Wettway</a:t>
            </a:r>
            <a:r>
              <a:rPr lang="en-US" dirty="0"/>
              <a:t> projects total sales for the five years at 425 boats, or about 85 boats per year. Ignoring taxes, should this project be launched</a:t>
            </a:r>
            <a:r>
              <a:rPr lang="en-US" dirty="0" smtClean="0"/>
              <a:t>?</a:t>
            </a:r>
          </a:p>
          <a:p>
            <a:r>
              <a:rPr lang="en-US" dirty="0" smtClean="0"/>
              <a:t> </a:t>
            </a:r>
            <a:endParaRPr lang="en-US" dirty="0"/>
          </a:p>
          <a:p>
            <a:r>
              <a:rPr lang="en-US" dirty="0"/>
              <a:t>o begin, ignoring taxes, the operating cash flow at 85 boats per year is: </a:t>
            </a:r>
          </a:p>
          <a:p>
            <a:r>
              <a:rPr lang="en-US" dirty="0"/>
              <a:t>Operating cash </a:t>
            </a:r>
            <a:r>
              <a:rPr lang="en-US" dirty="0" smtClean="0"/>
              <a:t>flow=</a:t>
            </a:r>
            <a:r>
              <a:rPr lang="en-US" dirty="0" err="1" smtClean="0"/>
              <a:t>EBIT+Depreciation</a:t>
            </a:r>
            <a:r>
              <a:rPr lang="en-US" dirty="0" err="1"/>
              <a:t>-</a:t>
            </a:r>
            <a:r>
              <a:rPr lang="en-US" dirty="0" err="1" smtClean="0"/>
              <a:t>Taxes</a:t>
            </a:r>
            <a:r>
              <a:rPr lang="en-US" dirty="0" smtClean="0"/>
              <a:t> </a:t>
            </a:r>
          </a:p>
          <a:p>
            <a:pPr marL="114300" indent="0">
              <a:buNone/>
            </a:pPr>
            <a:r>
              <a:rPr lang="en-US" dirty="0"/>
              <a:t>	</a:t>
            </a:r>
            <a:r>
              <a:rPr lang="en-US" dirty="0" smtClean="0"/>
              <a:t>	=(</a:t>
            </a:r>
            <a:r>
              <a:rPr lang="en-US" i="1" dirty="0"/>
              <a:t>S-</a:t>
            </a:r>
            <a:r>
              <a:rPr lang="en-US" dirty="0"/>
              <a:t>VC-FC-</a:t>
            </a:r>
            <a:r>
              <a:rPr lang="en-US" i="1" dirty="0" smtClean="0"/>
              <a:t>D)+D-0</a:t>
            </a:r>
          </a:p>
          <a:p>
            <a:pPr marL="114300" indent="0">
              <a:buNone/>
            </a:pPr>
            <a:r>
              <a:rPr lang="en-US" i="1" dirty="0"/>
              <a:t>	</a:t>
            </a:r>
            <a:r>
              <a:rPr lang="en-US" i="1" dirty="0" smtClean="0"/>
              <a:t>	=</a:t>
            </a:r>
            <a:r>
              <a:rPr lang="en-US" dirty="0" smtClean="0"/>
              <a:t>85*($40,000-20,000)-500,000 </a:t>
            </a:r>
          </a:p>
          <a:p>
            <a:pPr marL="114300" indent="0">
              <a:buNone/>
            </a:pPr>
            <a:r>
              <a:rPr lang="en-US" dirty="0"/>
              <a:t>	</a:t>
            </a:r>
            <a:r>
              <a:rPr lang="en-US" dirty="0" smtClean="0"/>
              <a:t>	=</a:t>
            </a:r>
            <a:r>
              <a:rPr lang="en-US" dirty="0"/>
              <a:t>􏰁 $1,200,000 per year </a:t>
            </a:r>
          </a:p>
        </p:txBody>
      </p:sp>
    </p:spTree>
    <p:extLst>
      <p:ext uri="{BB962C8B-B14F-4D97-AF65-F5344CB8AC3E}">
        <p14:creationId xmlns:p14="http://schemas.microsoft.com/office/powerpoint/2010/main" val="4066197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problem</a:t>
            </a:r>
            <a:endParaRPr lang="en-US" dirty="0"/>
          </a:p>
        </p:txBody>
      </p:sp>
      <p:sp>
        <p:nvSpPr>
          <p:cNvPr id="3" name="Content Placeholder 2"/>
          <p:cNvSpPr>
            <a:spLocks noGrp="1"/>
          </p:cNvSpPr>
          <p:nvPr>
            <p:ph idx="1"/>
          </p:nvPr>
        </p:nvSpPr>
        <p:spPr/>
        <p:txBody>
          <a:bodyPr>
            <a:normAutofit lnSpcReduction="10000"/>
          </a:bodyPr>
          <a:lstStyle/>
          <a:p>
            <a:r>
              <a:rPr lang="en-US" dirty="0" smtClean="0"/>
              <a:t>If we have two or more proposal, and we estimate NPV for the first one and it was positive.</a:t>
            </a:r>
          </a:p>
          <a:p>
            <a:r>
              <a:rPr lang="en-US" dirty="0" smtClean="0"/>
              <a:t>Do we stop here and move on to the next proposal? (probably not)</a:t>
            </a:r>
          </a:p>
          <a:p>
            <a:r>
              <a:rPr lang="en-US" dirty="0" smtClean="0"/>
              <a:t>The fact that the estimated NPV is positive is a good sign, but this till us that we need to take a close look.</a:t>
            </a:r>
          </a:p>
          <a:p>
            <a:r>
              <a:rPr lang="en-US" dirty="0" smtClean="0"/>
              <a:t>There are two important possibility:</a:t>
            </a:r>
          </a:p>
          <a:p>
            <a:pPr marL="571500" indent="-457200">
              <a:buFont typeface="+mj-lt"/>
              <a:buAutoNum type="arabicPeriod"/>
            </a:pPr>
            <a:r>
              <a:rPr lang="en-US" dirty="0" smtClean="0"/>
              <a:t>Is the project really does have a positive NPV?</a:t>
            </a:r>
          </a:p>
          <a:p>
            <a:pPr marL="571500" indent="-457200">
              <a:buFont typeface="+mj-lt"/>
              <a:buAutoNum type="arabicPeriod"/>
            </a:pPr>
            <a:r>
              <a:rPr lang="en-US" dirty="0" smtClean="0"/>
              <a:t>A project may appear to have positive NPV because our estimate is inaccurate.</a:t>
            </a:r>
            <a:endParaRPr lang="en-US" dirty="0"/>
          </a:p>
        </p:txBody>
      </p:sp>
    </p:spTree>
    <p:extLst>
      <p:ext uri="{BB962C8B-B14F-4D97-AF65-F5344CB8AC3E}">
        <p14:creationId xmlns:p14="http://schemas.microsoft.com/office/powerpoint/2010/main" val="37930954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At 20 percent, the five-year annuity factor is 2.9906, so the NPV is: </a:t>
            </a:r>
          </a:p>
          <a:p>
            <a:r>
              <a:rPr lang="en-US" dirty="0" smtClean="0"/>
              <a:t>NPV=-$3,500,000-1,200,000*2.9906 </a:t>
            </a:r>
            <a:endParaRPr lang="en-US" dirty="0"/>
          </a:p>
          <a:p>
            <a:r>
              <a:rPr lang="en-US" dirty="0"/>
              <a:t>􏰁 </a:t>
            </a:r>
            <a:r>
              <a:rPr lang="en-US" dirty="0" smtClean="0"/>
              <a:t>=-􏰃</a:t>
            </a:r>
            <a:r>
              <a:rPr lang="en-US" dirty="0"/>
              <a:t>$</a:t>
            </a:r>
            <a:r>
              <a:rPr lang="en-US" dirty="0" smtClean="0"/>
              <a:t>3,500,000+3,588,720</a:t>
            </a:r>
            <a:r>
              <a:rPr lang="en-US" dirty="0"/>
              <a:t/>
            </a:r>
            <a:br>
              <a:rPr lang="en-US" dirty="0"/>
            </a:br>
            <a:r>
              <a:rPr lang="en-US" dirty="0"/>
              <a:t> </a:t>
            </a:r>
            <a:r>
              <a:rPr lang="en-US" dirty="0" smtClean="0"/>
              <a:t>=</a:t>
            </a:r>
            <a:r>
              <a:rPr lang="en-US" dirty="0"/>
              <a:t>$88,720 </a:t>
            </a:r>
          </a:p>
          <a:p>
            <a:r>
              <a:rPr lang="en-US" dirty="0"/>
              <a:t>the project should be launched. </a:t>
            </a:r>
          </a:p>
          <a:p>
            <a:endParaRPr lang="en-US" dirty="0"/>
          </a:p>
        </p:txBody>
      </p:sp>
    </p:spTree>
    <p:extLst>
      <p:ext uri="{BB962C8B-B14F-4D97-AF65-F5344CB8AC3E}">
        <p14:creationId xmlns:p14="http://schemas.microsoft.com/office/powerpoint/2010/main" val="40370345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SALES VOLUME AND OPERATING CASH FLOW </a:t>
            </a:r>
            <a:endParaRPr lang="en-US" dirty="0"/>
          </a:p>
        </p:txBody>
      </p:sp>
      <p:sp>
        <p:nvSpPr>
          <p:cNvPr id="3" name="Content Placeholder 2"/>
          <p:cNvSpPr>
            <a:spLocks noGrp="1"/>
          </p:cNvSpPr>
          <p:nvPr>
            <p:ph idx="1"/>
          </p:nvPr>
        </p:nvSpPr>
        <p:spPr/>
        <p:txBody>
          <a:bodyPr/>
          <a:lstStyle/>
          <a:p>
            <a:r>
              <a:rPr lang="en-US" dirty="0" smtClean="0"/>
              <a:t>OCF=</a:t>
            </a:r>
            <a:r>
              <a:rPr lang="en-US" dirty="0"/>
              <a:t>(</a:t>
            </a:r>
            <a:r>
              <a:rPr lang="en-US" i="1" dirty="0" smtClean="0"/>
              <a:t>P-v</a:t>
            </a:r>
            <a:r>
              <a:rPr lang="en-US" dirty="0" smtClean="0"/>
              <a:t>)*</a:t>
            </a:r>
            <a:r>
              <a:rPr lang="en-US" i="1" dirty="0" smtClean="0"/>
              <a:t>Q-</a:t>
            </a:r>
            <a:r>
              <a:rPr lang="en-US" dirty="0" smtClean="0"/>
              <a:t>FC </a:t>
            </a:r>
            <a:endParaRPr lang="en-US" dirty="0"/>
          </a:p>
          <a:p>
            <a:pPr marL="114300" indent="0">
              <a:buNone/>
            </a:pPr>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3430804" y="2458724"/>
            <a:ext cx="4892788" cy="3881881"/>
          </a:xfrm>
          <a:prstGeom prst="rect">
            <a:avLst/>
          </a:prstGeom>
        </p:spPr>
      </p:pic>
    </p:spTree>
    <p:extLst>
      <p:ext uri="{BB962C8B-B14F-4D97-AF65-F5344CB8AC3E}">
        <p14:creationId xmlns:p14="http://schemas.microsoft.com/office/powerpoint/2010/main" val="31201921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5" name="Content Placeholder 4"/>
          <p:cNvSpPr>
            <a:spLocks noGrp="1"/>
          </p:cNvSpPr>
          <p:nvPr>
            <p:ph idx="1"/>
          </p:nvPr>
        </p:nvSpPr>
        <p:spPr/>
        <p:txBody>
          <a:bodyPr>
            <a:normAutofit/>
          </a:bodyPr>
          <a:lstStyle/>
          <a:p>
            <a:pPr marL="114300" indent="0" algn="ctr">
              <a:buNone/>
            </a:pPr>
            <a:r>
              <a:rPr lang="en-US" sz="4800" b="1" dirty="0"/>
              <a:t>CASH FLOW, ACCOUNTING, AND FINANCIAL BREAK-EVEN POINTS </a:t>
            </a:r>
            <a:endParaRPr lang="en-US" sz="4800" dirty="0"/>
          </a:p>
        </p:txBody>
      </p:sp>
    </p:spTree>
    <p:extLst>
      <p:ext uri="{BB962C8B-B14F-4D97-AF65-F5344CB8AC3E}">
        <p14:creationId xmlns:p14="http://schemas.microsoft.com/office/powerpoint/2010/main" val="8703793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202478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11.5 </a:t>
            </a:r>
            <a:r>
              <a:rPr lang="en-US" dirty="0"/>
              <a:t>Operating Leverage </a:t>
            </a:r>
          </a:p>
        </p:txBody>
      </p:sp>
      <p:sp>
        <p:nvSpPr>
          <p:cNvPr id="3" name="Content Placeholder 2"/>
          <p:cNvSpPr>
            <a:spLocks noGrp="1"/>
          </p:cNvSpPr>
          <p:nvPr>
            <p:ph idx="1"/>
          </p:nvPr>
        </p:nvSpPr>
        <p:spPr/>
        <p:txBody>
          <a:bodyPr/>
          <a:lstStyle/>
          <a:p>
            <a:r>
              <a:rPr lang="en-US" b="1" dirty="0"/>
              <a:t>THE BASIC IDEA </a:t>
            </a:r>
            <a:endParaRPr lang="en-US" dirty="0"/>
          </a:p>
          <a:p>
            <a:r>
              <a:rPr lang="en-US" dirty="0"/>
              <a:t>operating leverage </a:t>
            </a:r>
          </a:p>
          <a:p>
            <a:r>
              <a:rPr lang="en-US" dirty="0"/>
              <a:t>The degree to which a firm or project relies on fixed costs. </a:t>
            </a:r>
          </a:p>
          <a:p>
            <a:r>
              <a:rPr lang="en-US" b="1" dirty="0"/>
              <a:t>MEASURING OPERATING LEVERAGE </a:t>
            </a:r>
            <a:endParaRPr lang="en-US" dirty="0"/>
          </a:p>
          <a:p>
            <a:r>
              <a:rPr lang="en-US" dirty="0"/>
              <a:t>degree of operating leverage (DOL)</a:t>
            </a:r>
            <a:br>
              <a:rPr lang="en-US" dirty="0"/>
            </a:br>
            <a:r>
              <a:rPr lang="en-US" dirty="0"/>
              <a:t>The percentage change in operating cash flow relative to the percentage change in quantity sold. </a:t>
            </a:r>
          </a:p>
          <a:p>
            <a:r>
              <a:rPr lang="en-US" dirty="0" smtClean="0"/>
              <a:t>DOL=1+FC/OCF </a:t>
            </a:r>
            <a:endParaRPr lang="en-US" dirty="0"/>
          </a:p>
          <a:p>
            <a:endParaRPr lang="en-US" dirty="0"/>
          </a:p>
        </p:txBody>
      </p:sp>
    </p:spTree>
    <p:extLst>
      <p:ext uri="{BB962C8B-B14F-4D97-AF65-F5344CB8AC3E}">
        <p14:creationId xmlns:p14="http://schemas.microsoft.com/office/powerpoint/2010/main" val="28631905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a:t>The Sasha Corp. currently sells gourmet dog food for $1.20 per can. The variable cost is 80 cents per can, and the packaging and marketing operations have fixed costs of $360,000 per year. Depreciation is $60,000 per year. What is the accounting break-even? Ignoring taxes, what will be the increase in operating cash flow if the quantity sold rises to 10 per- cent above the break-even point? </a:t>
            </a:r>
          </a:p>
          <a:p>
            <a:pPr marL="114300" indent="0">
              <a:buNone/>
            </a:pPr>
            <a:r>
              <a:rPr lang="en-US" dirty="0" smtClean="0"/>
              <a:t>DOL=1+FC/OCF</a:t>
            </a:r>
            <a:endParaRPr lang="en-US" dirty="0"/>
          </a:p>
          <a:p>
            <a:pPr marL="114300" indent="0">
              <a:buNone/>
            </a:pPr>
            <a:r>
              <a:rPr lang="en-US" dirty="0" smtClean="0"/>
              <a:t>	=1+$360,000/60,000 􏰁</a:t>
            </a:r>
          </a:p>
          <a:p>
            <a:pPr marL="114300" indent="0">
              <a:buNone/>
            </a:pPr>
            <a:r>
              <a:rPr lang="en-US" dirty="0" smtClean="0"/>
              <a:t>	=7 </a:t>
            </a:r>
            <a:endParaRPr lang="en-US" dirty="0"/>
          </a:p>
          <a:p>
            <a:endParaRPr lang="en-US" dirty="0"/>
          </a:p>
        </p:txBody>
      </p:sp>
    </p:spTree>
    <p:extLst>
      <p:ext uri="{BB962C8B-B14F-4D97-AF65-F5344CB8AC3E}">
        <p14:creationId xmlns:p14="http://schemas.microsoft.com/office/powerpoint/2010/main" val="30853970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8372"/>
            <a:ext cx="8260672" cy="1039427"/>
          </a:xfrm>
        </p:spPr>
        <p:txBody>
          <a:bodyPr>
            <a:normAutofit/>
          </a:bodyPr>
          <a:lstStyle/>
          <a:p>
            <a:r>
              <a:rPr lang="en-US" dirty="0" smtClean="0"/>
              <a:t>6.11 </a:t>
            </a:r>
            <a:r>
              <a:rPr lang="en-US" dirty="0"/>
              <a:t>Capital Rationing </a:t>
            </a:r>
          </a:p>
        </p:txBody>
      </p:sp>
      <p:sp>
        <p:nvSpPr>
          <p:cNvPr id="3" name="Content Placeholder 2"/>
          <p:cNvSpPr>
            <a:spLocks noGrp="1"/>
          </p:cNvSpPr>
          <p:nvPr>
            <p:ph idx="1"/>
          </p:nvPr>
        </p:nvSpPr>
        <p:spPr/>
        <p:txBody>
          <a:bodyPr/>
          <a:lstStyle/>
          <a:p>
            <a:r>
              <a:rPr lang="en-US" b="1" u="sng" dirty="0"/>
              <a:t>capital </a:t>
            </a:r>
            <a:r>
              <a:rPr lang="en-US" b="1" u="sng" dirty="0" smtClean="0"/>
              <a:t>rationing</a:t>
            </a:r>
            <a:r>
              <a:rPr lang="en-US" dirty="0" smtClean="0"/>
              <a:t>: The </a:t>
            </a:r>
            <a:r>
              <a:rPr lang="en-US" dirty="0"/>
              <a:t>situation that exists</a:t>
            </a:r>
            <a:br>
              <a:rPr lang="en-US" dirty="0"/>
            </a:br>
            <a:r>
              <a:rPr lang="en-US" dirty="0"/>
              <a:t>if a firm has positive NPV projects but cannot find the necessary financing. </a:t>
            </a:r>
          </a:p>
          <a:p>
            <a:r>
              <a:rPr lang="en-US" u="sng" dirty="0"/>
              <a:t>soft </a:t>
            </a:r>
            <a:r>
              <a:rPr lang="en-US" u="sng" dirty="0" smtClean="0"/>
              <a:t>rationing</a:t>
            </a:r>
            <a:r>
              <a:rPr lang="en-US" dirty="0" smtClean="0"/>
              <a:t>: The </a:t>
            </a:r>
            <a:r>
              <a:rPr lang="en-US" dirty="0"/>
              <a:t>situation that occurs when units in a business are allocated a certain amount of financing for capital budgeting. </a:t>
            </a:r>
          </a:p>
          <a:p>
            <a:r>
              <a:rPr lang="en-US" u="sng" dirty="0"/>
              <a:t>hard </a:t>
            </a:r>
            <a:r>
              <a:rPr lang="en-US" u="sng" dirty="0" smtClean="0"/>
              <a:t>rationing</a:t>
            </a:r>
            <a:r>
              <a:rPr lang="en-US" dirty="0" smtClean="0"/>
              <a:t>: The </a:t>
            </a:r>
            <a:r>
              <a:rPr lang="en-US" dirty="0"/>
              <a:t>situation that occurs when a business cannot raise financing for a project under any circumstances. </a:t>
            </a:r>
          </a:p>
          <a:p>
            <a:endParaRPr lang="en-US" dirty="0"/>
          </a:p>
        </p:txBody>
      </p:sp>
    </p:spTree>
    <p:extLst>
      <p:ext uri="{BB962C8B-B14F-4D97-AF65-F5344CB8AC3E}">
        <p14:creationId xmlns:p14="http://schemas.microsoft.com/office/powerpoint/2010/main" val="1137947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Project versus actual cash flows</a:t>
            </a:r>
            <a:endParaRPr lang="en-US" dirty="0"/>
          </a:p>
        </p:txBody>
      </p:sp>
      <p:sp>
        <p:nvSpPr>
          <p:cNvPr id="3" name="Content Placeholder 2"/>
          <p:cNvSpPr>
            <a:spLocks noGrp="1"/>
          </p:cNvSpPr>
          <p:nvPr>
            <p:ph idx="1"/>
          </p:nvPr>
        </p:nvSpPr>
        <p:spPr/>
        <p:txBody>
          <a:bodyPr/>
          <a:lstStyle/>
          <a:p>
            <a:r>
              <a:rPr lang="en-US" dirty="0" smtClean="0"/>
              <a:t>When we say: “the project cash flow is year 4 is $700” what exactly do we mean? Dose this mean that we thing the cash flow will actually be $700? (not really).</a:t>
            </a:r>
          </a:p>
          <a:p>
            <a:r>
              <a:rPr lang="en-US" dirty="0" smtClean="0"/>
              <a:t>The reason is that the $700 is based on only what we know today?</a:t>
            </a:r>
          </a:p>
          <a:p>
            <a:r>
              <a:rPr lang="en-US" dirty="0" smtClean="0"/>
              <a:t>Any thing could happen between now and then to change that cash flow.</a:t>
            </a:r>
            <a:endParaRPr lang="en-US" dirty="0"/>
          </a:p>
        </p:txBody>
      </p:sp>
    </p:spTree>
    <p:extLst>
      <p:ext uri="{BB962C8B-B14F-4D97-AF65-F5344CB8AC3E}">
        <p14:creationId xmlns:p14="http://schemas.microsoft.com/office/powerpoint/2010/main" val="2286060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Forecasting risk</a:t>
            </a:r>
            <a:endParaRPr lang="en-US" dirty="0"/>
          </a:p>
        </p:txBody>
      </p:sp>
      <p:sp>
        <p:nvSpPr>
          <p:cNvPr id="3" name="Content Placeholder 2"/>
          <p:cNvSpPr>
            <a:spLocks noGrp="1"/>
          </p:cNvSpPr>
          <p:nvPr>
            <p:ph idx="1"/>
          </p:nvPr>
        </p:nvSpPr>
        <p:spPr/>
        <p:txBody>
          <a:bodyPr/>
          <a:lstStyle/>
          <a:p>
            <a:endParaRPr lang="en-US" dirty="0" smtClean="0"/>
          </a:p>
          <a:p>
            <a:r>
              <a:rPr lang="en-US" dirty="0" smtClean="0"/>
              <a:t>The possibility that error in project cash flow will lead to incorrect decisions. </a:t>
            </a:r>
          </a:p>
          <a:p>
            <a:r>
              <a:rPr lang="en-US" dirty="0" smtClean="0"/>
              <a:t>Because of forecasting risk, there is the danger that we will think a project has a positive NPV when it really </a:t>
            </a:r>
            <a:r>
              <a:rPr lang="en-US" dirty="0"/>
              <a:t>d</a:t>
            </a:r>
            <a:r>
              <a:rPr lang="en-US" dirty="0" smtClean="0"/>
              <a:t>oes not. </a:t>
            </a:r>
          </a:p>
          <a:p>
            <a:r>
              <a:rPr lang="en-US" dirty="0" smtClean="0"/>
              <a:t>How this possible? It happen if we are overly optimistic about the future. As a result, our project cash flow don’t realistically reflect the possible future cash flow. </a:t>
            </a:r>
          </a:p>
          <a:p>
            <a:pPr marL="114300" indent="0">
              <a:buNone/>
            </a:pPr>
            <a:endParaRPr lang="en-US" dirty="0"/>
          </a:p>
        </p:txBody>
      </p:sp>
    </p:spTree>
    <p:extLst>
      <p:ext uri="{BB962C8B-B14F-4D97-AF65-F5344CB8AC3E}">
        <p14:creationId xmlns:p14="http://schemas.microsoft.com/office/powerpoint/2010/main" val="1222147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11.2 scenario and other what-if analysis</a:t>
            </a:r>
            <a:endParaRPr lang="en-US" dirty="0"/>
          </a:p>
        </p:txBody>
      </p:sp>
      <p:sp>
        <p:nvSpPr>
          <p:cNvPr id="3" name="Content Placeholder 2"/>
          <p:cNvSpPr>
            <a:spLocks noGrp="1"/>
          </p:cNvSpPr>
          <p:nvPr>
            <p:ph idx="1"/>
          </p:nvPr>
        </p:nvSpPr>
        <p:spPr/>
        <p:txBody>
          <a:bodyPr/>
          <a:lstStyle/>
          <a:p>
            <a:r>
              <a:rPr lang="en-US" dirty="0" smtClean="0"/>
              <a:t>Our goal in performing analysis is to assess the degree of forecasting risk and to identify the most critical components of the success or failure of an investment.</a:t>
            </a:r>
            <a:endParaRPr lang="en-US" dirty="0"/>
          </a:p>
        </p:txBody>
      </p:sp>
    </p:spTree>
    <p:extLst>
      <p:ext uri="{BB962C8B-B14F-4D97-AF65-F5344CB8AC3E}">
        <p14:creationId xmlns:p14="http://schemas.microsoft.com/office/powerpoint/2010/main" val="28033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
        <p:nvSpPr>
          <p:cNvPr id="3" name="Content Placeholder 2"/>
          <p:cNvSpPr>
            <a:spLocks noGrp="1"/>
          </p:cNvSpPr>
          <p:nvPr>
            <p:ph idx="1"/>
          </p:nvPr>
        </p:nvSpPr>
        <p:spPr/>
        <p:txBody>
          <a:bodyPr/>
          <a:lstStyle/>
          <a:p>
            <a:r>
              <a:rPr lang="en-US" dirty="0" smtClean="0"/>
              <a:t>If we want to invest in a new project, the first thing we do is estimate NPV based on our project cash flow. We will call this initial set of projection the </a:t>
            </a:r>
            <a:r>
              <a:rPr lang="en-US" u="sng" dirty="0" smtClean="0"/>
              <a:t>base case.</a:t>
            </a:r>
          </a:p>
          <a:p>
            <a:r>
              <a:rPr lang="en-US" dirty="0" smtClean="0"/>
              <a:t>After completing the base case, we wish to investigate the impact of different assumption about the future on our estimate.</a:t>
            </a:r>
          </a:p>
          <a:p>
            <a:r>
              <a:rPr lang="en-US" dirty="0" smtClean="0"/>
              <a:t>One way to organize this this investigation is to put upper and lower bounds on the various component of the project.</a:t>
            </a:r>
          </a:p>
          <a:p>
            <a:endParaRPr lang="en-US" dirty="0" smtClean="0"/>
          </a:p>
        </p:txBody>
      </p:sp>
    </p:spTree>
    <p:extLst>
      <p:ext uri="{BB962C8B-B14F-4D97-AF65-F5344CB8AC3E}">
        <p14:creationId xmlns:p14="http://schemas.microsoft.com/office/powerpoint/2010/main" val="2909878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t>Suppose we forecast sale at 100 units per year. We know this estimate may be high or low, but we are relatively certain it is not off by more than 10 units in either direction. </a:t>
            </a:r>
          </a:p>
          <a:p>
            <a:r>
              <a:rPr lang="en-US" dirty="0" smtClean="0"/>
              <a:t>We pick a lower bound of 90 units and upper bound of 110. </a:t>
            </a:r>
          </a:p>
          <a:p>
            <a:r>
              <a:rPr lang="en-US" dirty="0" smtClean="0"/>
              <a:t>What we mean is: it is unlikely (but not impossible) </a:t>
            </a:r>
            <a:r>
              <a:rPr lang="en-US" dirty="0"/>
              <a:t>that the true average </a:t>
            </a:r>
            <a:r>
              <a:rPr lang="en-US" dirty="0" smtClean="0"/>
              <a:t>of </a:t>
            </a:r>
            <a:r>
              <a:rPr lang="en-US" dirty="0"/>
              <a:t>the </a:t>
            </a:r>
            <a:r>
              <a:rPr lang="en-US" dirty="0" smtClean="0"/>
              <a:t>possible </a:t>
            </a:r>
            <a:r>
              <a:rPr lang="en-US" dirty="0"/>
              <a:t>values is outside this range. </a:t>
            </a:r>
            <a:endParaRPr lang="en-US" dirty="0" smtClean="0"/>
          </a:p>
          <a:p>
            <a:endParaRPr lang="en-US" dirty="0"/>
          </a:p>
          <a:p>
            <a:endParaRPr lang="en-US" dirty="0" smtClean="0"/>
          </a:p>
        </p:txBody>
      </p:sp>
    </p:spTree>
    <p:extLst>
      <p:ext uri="{BB962C8B-B14F-4D97-AF65-F5344CB8AC3E}">
        <p14:creationId xmlns:p14="http://schemas.microsoft.com/office/powerpoint/2010/main" val="4586445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Apothecary.thmx</Template>
  <TotalTime>418</TotalTime>
  <Words>2445</Words>
  <Application>Microsoft Macintosh PowerPoint</Application>
  <PresentationFormat>On-screen Show (4:3)</PresentationFormat>
  <Paragraphs>189</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Apothecary</vt:lpstr>
      <vt:lpstr>Project analysis and evaluation</vt:lpstr>
      <vt:lpstr>introduction</vt:lpstr>
      <vt:lpstr>11.1 evaluation NPV estimates</vt:lpstr>
      <vt:lpstr>The basic problem</vt:lpstr>
      <vt:lpstr>Project versus actual cash flows</vt:lpstr>
      <vt:lpstr>Forecasting risk</vt:lpstr>
      <vt:lpstr>11.2 scenario and other what-if analysis</vt:lpstr>
      <vt:lpstr>Getting started</vt:lpstr>
      <vt:lpstr>example</vt:lpstr>
      <vt:lpstr>example</vt:lpstr>
      <vt:lpstr>PowerPoint Presentation</vt:lpstr>
      <vt:lpstr>PowerPoint Presentation</vt:lpstr>
      <vt:lpstr>SCENARIO ANALYSIS  </vt:lpstr>
      <vt:lpstr>PowerPoint Presentation</vt:lpstr>
      <vt:lpstr>PowerPoint Presentation</vt:lpstr>
      <vt:lpstr>PowerPoint Presentation</vt:lpstr>
      <vt:lpstr>PowerPoint Presentation</vt:lpstr>
      <vt:lpstr>PowerPoint Presentation</vt:lpstr>
      <vt:lpstr>SENSITIVITY ANALYSIS  </vt:lpstr>
      <vt:lpstr>PowerPoint Presentation</vt:lpstr>
      <vt:lpstr>PowerPoint Presentation</vt:lpstr>
      <vt:lpstr>Sensitivity Analysis for Unit Sales </vt:lpstr>
      <vt:lpstr>PowerPoint Presentation</vt:lpstr>
      <vt:lpstr>SIMULATION ANALYSIS </vt:lpstr>
      <vt:lpstr>3.11 Break-Even Analysis </vt:lpstr>
      <vt:lpstr>FIXED AND VARIABLE COSTS </vt:lpstr>
      <vt:lpstr>PowerPoint Presentation</vt:lpstr>
      <vt:lpstr>PowerPoint Presentation</vt:lpstr>
      <vt:lpstr>PowerPoint Presentation</vt:lpstr>
      <vt:lpstr>PowerPoint Presentation</vt:lpstr>
      <vt:lpstr>PowerPoint Presentation</vt:lpstr>
      <vt:lpstr>PowerPoint Presentation</vt:lpstr>
      <vt:lpstr>ACCOUNTING BREAK-EVEN </vt:lpstr>
      <vt:lpstr>PowerPoint Presentation</vt:lpstr>
      <vt:lpstr>PowerPoint Presentation</vt:lpstr>
      <vt:lpstr>ACCOUNTING BREAK-EVEN: A CLOSER LOOK </vt:lpstr>
      <vt:lpstr>PowerPoint Presentation</vt:lpstr>
      <vt:lpstr>11.4 Operating Cash Flow, Sales Volume, and Break-Even </vt:lpstr>
      <vt:lpstr>ACCOUNTING BREAK-EVEN AND CASH FLOW </vt:lpstr>
      <vt:lpstr>PowerPoint Presentation</vt:lpstr>
      <vt:lpstr>SALES VOLUME AND OPERATING CASH FLOW </vt:lpstr>
      <vt:lpstr>PowerPoint Presentation</vt:lpstr>
      <vt:lpstr>PowerPoint Presentation</vt:lpstr>
      <vt:lpstr>11.5 Operating Leverage </vt:lpstr>
      <vt:lpstr>example</vt:lpstr>
      <vt:lpstr>6.11 Capital Rationing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analysis and evaluation</dc:title>
  <dc:creator>Me Stc</dc:creator>
  <cp:lastModifiedBy>Me Stc</cp:lastModifiedBy>
  <cp:revision>37</cp:revision>
  <dcterms:created xsi:type="dcterms:W3CDTF">2016-02-05T06:48:36Z</dcterms:created>
  <dcterms:modified xsi:type="dcterms:W3CDTF">2016-02-24T17:10:28Z</dcterms:modified>
</cp:coreProperties>
</file>