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6"/>
  </p:notesMasterIdLst>
  <p:sldIdLst>
    <p:sldId id="256" r:id="rId2"/>
    <p:sldId id="257" r:id="rId3"/>
    <p:sldId id="258" r:id="rId4"/>
    <p:sldId id="259" r:id="rId5"/>
    <p:sldId id="260" r:id="rId6"/>
    <p:sldId id="261" r:id="rId7"/>
    <p:sldId id="283" r:id="rId8"/>
    <p:sldId id="263" r:id="rId9"/>
    <p:sldId id="264" r:id="rId10"/>
    <p:sldId id="290" r:id="rId11"/>
    <p:sldId id="271" r:id="rId12"/>
    <p:sldId id="292" r:id="rId13"/>
    <p:sldId id="291" r:id="rId14"/>
    <p:sldId id="289" r:id="rId15"/>
    <p:sldId id="269" r:id="rId16"/>
    <p:sldId id="268" r:id="rId17"/>
    <p:sldId id="278" r:id="rId18"/>
    <p:sldId id="284" r:id="rId19"/>
    <p:sldId id="273" r:id="rId20"/>
    <p:sldId id="274" r:id="rId21"/>
    <p:sldId id="279" r:id="rId22"/>
    <p:sldId id="281" r:id="rId23"/>
    <p:sldId id="280" r:id="rId24"/>
    <p:sldId id="287"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BA42C"/>
    <a:srgbClr val="E6A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نمط فاتح 3 - تميي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70" d="100"/>
          <a:sy n="70" d="100"/>
        </p:scale>
        <p:origin x="-138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CEC070-B054-42A0-AE51-CB94C815D425}" type="doc">
      <dgm:prSet loTypeId="urn:microsoft.com/office/officeart/2005/8/layout/orgChart1" loCatId="hierarchy" qsTypeId="urn:microsoft.com/office/officeart/2005/8/quickstyle/simple3" qsCatId="simple" csTypeId="urn:microsoft.com/office/officeart/2005/8/colors/accent2_1" csCatId="accent2" phldr="1"/>
      <dgm:spPr/>
      <dgm:t>
        <a:bodyPr/>
        <a:lstStyle/>
        <a:p>
          <a:pPr rtl="1"/>
          <a:endParaRPr lang="ar-SA"/>
        </a:p>
      </dgm:t>
    </dgm:pt>
    <dgm:pt modelId="{B50BE118-8B76-44E9-AD7F-39424411EE4C}">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endParaRPr lang="ar-SA" sz="2400" b="1" dirty="0" smtClean="0">
            <a:cs typeface="+mn-cs"/>
          </a:endParaRPr>
        </a:p>
        <a:p>
          <a:pPr marL="0" marR="0" indent="0" defTabSz="914400" rtl="1" eaLnBrk="1" fontAlgn="auto" latinLnBrk="0" hangingPunct="1">
            <a:lnSpc>
              <a:spcPct val="100000"/>
            </a:lnSpc>
            <a:spcBef>
              <a:spcPts val="0"/>
            </a:spcBef>
            <a:spcAft>
              <a:spcPts val="0"/>
            </a:spcAft>
            <a:buClrTx/>
            <a:buSzTx/>
            <a:buFontTx/>
            <a:buNone/>
            <a:tabLst/>
            <a:defRPr/>
          </a:pPr>
          <a:r>
            <a:rPr lang="ar-SA" sz="2400" b="1" dirty="0" smtClean="0">
              <a:solidFill>
                <a:schemeClr val="accent5">
                  <a:lumMod val="75000"/>
                </a:schemeClr>
              </a:solidFill>
              <a:cs typeface="+mn-cs"/>
            </a:rPr>
            <a:t>حالات خاصة في صرف الرواتب</a:t>
          </a:r>
          <a:r>
            <a:rPr lang="en-US" sz="2400" dirty="0" smtClean="0">
              <a:solidFill>
                <a:schemeClr val="accent5">
                  <a:lumMod val="75000"/>
                </a:schemeClr>
              </a:solidFill>
              <a:cs typeface="+mn-cs"/>
            </a:rPr>
            <a:t/>
          </a:r>
          <a:br>
            <a:rPr lang="en-US" sz="2400" dirty="0" smtClean="0">
              <a:solidFill>
                <a:schemeClr val="accent5">
                  <a:lumMod val="75000"/>
                </a:schemeClr>
              </a:solidFill>
              <a:cs typeface="+mn-cs"/>
            </a:rPr>
          </a:br>
          <a:endParaRPr lang="ar-SA" sz="2400" dirty="0" smtClean="0">
            <a:solidFill>
              <a:schemeClr val="accent5">
                <a:lumMod val="75000"/>
              </a:schemeClr>
            </a:solidFill>
            <a:cs typeface="+mn-cs"/>
          </a:endParaRPr>
        </a:p>
        <a:p>
          <a:pPr defTabSz="2889250" rtl="1">
            <a:lnSpc>
              <a:spcPct val="90000"/>
            </a:lnSpc>
            <a:spcBef>
              <a:spcPct val="0"/>
            </a:spcBef>
            <a:spcAft>
              <a:spcPct val="35000"/>
            </a:spcAft>
          </a:pPr>
          <a:endParaRPr lang="ar-SA" sz="1800" dirty="0">
            <a:cs typeface="+mn-cs"/>
          </a:endParaRPr>
        </a:p>
      </dgm:t>
    </dgm:pt>
    <dgm:pt modelId="{711303E9-ECD0-4405-920F-5B21282556D8}" type="parTrans" cxnId="{20B6F578-2125-422C-A229-F1CEAFC2D54C}">
      <dgm:prSet/>
      <dgm:spPr/>
      <dgm:t>
        <a:bodyPr/>
        <a:lstStyle/>
        <a:p>
          <a:pPr rtl="1"/>
          <a:endParaRPr lang="ar-SA" sz="2000">
            <a:cs typeface="+mn-cs"/>
          </a:endParaRPr>
        </a:p>
      </dgm:t>
    </dgm:pt>
    <dgm:pt modelId="{59C81E85-A51A-4BAB-93A0-EEBA895CB6A9}" type="sibTrans" cxnId="{20B6F578-2125-422C-A229-F1CEAFC2D54C}">
      <dgm:prSet/>
      <dgm:spPr/>
      <dgm:t>
        <a:bodyPr/>
        <a:lstStyle/>
        <a:p>
          <a:pPr rtl="1"/>
          <a:endParaRPr lang="ar-SA" sz="2000">
            <a:cs typeface="+mn-cs"/>
          </a:endParaRPr>
        </a:p>
      </dgm:t>
    </dgm:pt>
    <dgm:pt modelId="{51FED730-447C-4BD0-ABE1-E3FF74190470}">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1800" b="1" dirty="0" smtClean="0">
              <a:cs typeface="+mn-cs"/>
            </a:rPr>
            <a:t>ب-فقد لا يظهـر اسم الموظف أو العامل ضمن مسير الرواتب والأجور رغم استحقاقهـ للراتب أو الأجر هـنا يتم قيدهـا بالصورة التالية:</a:t>
          </a:r>
          <a:endParaRPr lang="en-US" sz="1800" b="1" dirty="0" smtClean="0">
            <a:cs typeface="+mn-cs"/>
          </a:endParaRPr>
        </a:p>
        <a:p>
          <a:pPr defTabSz="666750" rtl="1">
            <a:lnSpc>
              <a:spcPct val="90000"/>
            </a:lnSpc>
            <a:spcBef>
              <a:spcPct val="0"/>
            </a:spcBef>
            <a:spcAft>
              <a:spcPct val="35000"/>
            </a:spcAft>
          </a:pPr>
          <a:endParaRPr lang="ar-SA" sz="1800" dirty="0">
            <a:cs typeface="+mn-cs"/>
          </a:endParaRPr>
        </a:p>
      </dgm:t>
    </dgm:pt>
    <dgm:pt modelId="{F4FDB8C2-6C03-4D6B-A7B7-5B6CE3DB92D6}" type="parTrans" cxnId="{C66E88DA-ED08-42AE-84B1-7DB3AF3AAEF0}">
      <dgm:prSet/>
      <dgm:spPr/>
      <dgm:t>
        <a:bodyPr/>
        <a:lstStyle/>
        <a:p>
          <a:pPr rtl="1"/>
          <a:endParaRPr lang="ar-SA" sz="2000">
            <a:cs typeface="+mn-cs"/>
          </a:endParaRPr>
        </a:p>
      </dgm:t>
    </dgm:pt>
    <dgm:pt modelId="{305F9B4D-A65E-40EB-B862-8AD4E72954A5}" type="sibTrans" cxnId="{C66E88DA-ED08-42AE-84B1-7DB3AF3AAEF0}">
      <dgm:prSet/>
      <dgm:spPr/>
      <dgm:t>
        <a:bodyPr/>
        <a:lstStyle/>
        <a:p>
          <a:pPr rtl="1"/>
          <a:endParaRPr lang="ar-SA" sz="2000">
            <a:cs typeface="+mn-cs"/>
          </a:endParaRPr>
        </a:p>
      </dgm:t>
    </dgm:pt>
    <dgm:pt modelId="{14AA0060-4941-46C8-85A3-E87806E2B63C}">
      <dgm:prSet custT="1"/>
      <dgm:spPr/>
      <dgm:t>
        <a:bodyPr/>
        <a:lstStyle/>
        <a:p>
          <a:pPr rtl="1"/>
          <a:r>
            <a:rPr lang="ar-SA" sz="1800" b="1" dirty="0" smtClean="0">
              <a:cs typeface="+mn-cs"/>
            </a:rPr>
            <a:t>أ-أن يظهـر اسم الموظف أو العامل ضمن مسير الرواتب والأجور </a:t>
          </a:r>
          <a:r>
            <a:rPr lang="ar-SA" sz="1800" b="1" dirty="0" err="1" smtClean="0">
              <a:cs typeface="+mn-cs"/>
            </a:rPr>
            <a:t>و</a:t>
          </a:r>
          <a:r>
            <a:rPr lang="ar-SA" sz="1800" b="1" dirty="0" smtClean="0">
              <a:cs typeface="+mn-cs"/>
            </a:rPr>
            <a:t> يظهـر استحقاقاتهـ ضمن جملة استحقاق الموظفين والعاملين وهـنا أيضا نفرق بين حالتين</a:t>
          </a:r>
          <a:endParaRPr lang="ar-SA" sz="1800" b="1" dirty="0">
            <a:cs typeface="+mn-cs"/>
          </a:endParaRPr>
        </a:p>
      </dgm:t>
    </dgm:pt>
    <dgm:pt modelId="{AE346551-F18E-474B-AF5C-870A4AB9810E}" type="parTrans" cxnId="{1595BCD8-5FB6-4BFC-A6A2-AB7B43E59A2F}">
      <dgm:prSet/>
      <dgm:spPr/>
      <dgm:t>
        <a:bodyPr/>
        <a:lstStyle/>
        <a:p>
          <a:pPr rtl="1"/>
          <a:endParaRPr lang="ar-SA" sz="2000">
            <a:cs typeface="+mn-cs"/>
          </a:endParaRPr>
        </a:p>
      </dgm:t>
    </dgm:pt>
    <dgm:pt modelId="{903A8F23-896A-4FB8-A31B-D11110CE7337}" type="sibTrans" cxnId="{1595BCD8-5FB6-4BFC-A6A2-AB7B43E59A2F}">
      <dgm:prSet/>
      <dgm:spPr/>
      <dgm:t>
        <a:bodyPr/>
        <a:lstStyle/>
        <a:p>
          <a:pPr rtl="1"/>
          <a:endParaRPr lang="ar-SA" sz="2000">
            <a:cs typeface="+mn-cs"/>
          </a:endParaRPr>
        </a:p>
      </dgm:t>
    </dgm:pt>
    <dgm:pt modelId="{5810588F-F318-4E62-8CE4-3609F3727479}">
      <dgm:prSet custT="1"/>
      <dgm:spPr/>
      <dgm:t>
        <a:bodyPr/>
        <a:lstStyle/>
        <a:p>
          <a:pPr rtl="1"/>
          <a:r>
            <a:rPr lang="ar-SA" sz="2000" b="1" dirty="0" smtClean="0">
              <a:solidFill>
                <a:schemeClr val="accent2">
                  <a:lumMod val="75000"/>
                </a:schemeClr>
              </a:solidFill>
              <a:cs typeface="+mn-cs"/>
            </a:rPr>
            <a:t>1-في حالة وجود مأمور صرف</a:t>
          </a:r>
          <a:endParaRPr lang="ar-SA" sz="2000" b="1" dirty="0">
            <a:solidFill>
              <a:schemeClr val="accent2">
                <a:lumMod val="75000"/>
              </a:schemeClr>
            </a:solidFill>
            <a:cs typeface="+mn-cs"/>
          </a:endParaRPr>
        </a:p>
      </dgm:t>
    </dgm:pt>
    <dgm:pt modelId="{941EBB23-D22C-4CB2-83FC-91854AC5DB5B}" type="parTrans" cxnId="{26065B7F-587F-4F57-88EB-F350137459BA}">
      <dgm:prSet/>
      <dgm:spPr/>
      <dgm:t>
        <a:bodyPr/>
        <a:lstStyle/>
        <a:p>
          <a:pPr rtl="1"/>
          <a:endParaRPr lang="ar-SA" sz="2000">
            <a:cs typeface="+mn-cs"/>
          </a:endParaRPr>
        </a:p>
      </dgm:t>
    </dgm:pt>
    <dgm:pt modelId="{821F4D8D-8099-4836-8545-1CC0D3D983D1}" type="sibTrans" cxnId="{26065B7F-587F-4F57-88EB-F350137459BA}">
      <dgm:prSet/>
      <dgm:spPr/>
      <dgm:t>
        <a:bodyPr/>
        <a:lstStyle/>
        <a:p>
          <a:pPr rtl="1"/>
          <a:endParaRPr lang="ar-SA" sz="2000">
            <a:cs typeface="+mn-cs"/>
          </a:endParaRPr>
        </a:p>
      </dgm:t>
    </dgm:pt>
    <dgm:pt modelId="{3AC08035-48C2-475F-897A-BD248908290C}">
      <dgm:prSet custT="1"/>
      <dgm:spPr/>
      <dgm:t>
        <a:bodyPr/>
        <a:lstStyle/>
        <a:p>
          <a:pPr rtl="1"/>
          <a:r>
            <a:rPr lang="ar-SA" sz="2000" b="1" dirty="0" smtClean="0">
              <a:solidFill>
                <a:schemeClr val="accent2">
                  <a:lumMod val="75000"/>
                </a:schemeClr>
              </a:solidFill>
              <a:cs typeface="+mn-cs"/>
            </a:rPr>
            <a:t>2-إن يتم الصرف لكل موظف أو عامل من خزينة المنشاة إي لا يوسط مأمور صرف </a:t>
          </a:r>
          <a:endParaRPr lang="ar-SA" sz="2000" b="1" dirty="0">
            <a:solidFill>
              <a:schemeClr val="accent2">
                <a:lumMod val="75000"/>
              </a:schemeClr>
            </a:solidFill>
            <a:cs typeface="+mn-cs"/>
          </a:endParaRPr>
        </a:p>
      </dgm:t>
    </dgm:pt>
    <dgm:pt modelId="{0C46153B-2818-4381-BF35-9678CCDD279A}" type="parTrans" cxnId="{AD24C8D7-DE60-416E-B888-86ACD9371969}">
      <dgm:prSet/>
      <dgm:spPr/>
      <dgm:t>
        <a:bodyPr/>
        <a:lstStyle/>
        <a:p>
          <a:pPr rtl="1"/>
          <a:endParaRPr lang="ar-SA" sz="2000">
            <a:cs typeface="+mn-cs"/>
          </a:endParaRPr>
        </a:p>
      </dgm:t>
    </dgm:pt>
    <dgm:pt modelId="{802346FD-5F48-4B68-B169-313F2CC98855}" type="sibTrans" cxnId="{AD24C8D7-DE60-416E-B888-86ACD9371969}">
      <dgm:prSet/>
      <dgm:spPr/>
      <dgm:t>
        <a:bodyPr/>
        <a:lstStyle/>
        <a:p>
          <a:pPr rtl="1"/>
          <a:endParaRPr lang="ar-SA" sz="2000">
            <a:cs typeface="+mn-cs"/>
          </a:endParaRPr>
        </a:p>
      </dgm:t>
    </dgm:pt>
    <dgm:pt modelId="{FC3AB279-0319-4AE2-A52A-6E9C9BCD5434}" type="pres">
      <dgm:prSet presAssocID="{7ACEC070-B054-42A0-AE51-CB94C815D425}" presName="hierChild1" presStyleCnt="0">
        <dgm:presLayoutVars>
          <dgm:orgChart val="1"/>
          <dgm:chPref val="1"/>
          <dgm:dir/>
          <dgm:animOne val="branch"/>
          <dgm:animLvl val="lvl"/>
          <dgm:resizeHandles/>
        </dgm:presLayoutVars>
      </dgm:prSet>
      <dgm:spPr/>
      <dgm:t>
        <a:bodyPr/>
        <a:lstStyle/>
        <a:p>
          <a:pPr rtl="1"/>
          <a:endParaRPr lang="ar-SA"/>
        </a:p>
      </dgm:t>
    </dgm:pt>
    <dgm:pt modelId="{9A735DD0-6AF8-4CBE-AEF3-40BA045A0A50}" type="pres">
      <dgm:prSet presAssocID="{B50BE118-8B76-44E9-AD7F-39424411EE4C}" presName="hierRoot1" presStyleCnt="0">
        <dgm:presLayoutVars>
          <dgm:hierBranch val="init"/>
        </dgm:presLayoutVars>
      </dgm:prSet>
      <dgm:spPr/>
    </dgm:pt>
    <dgm:pt modelId="{47690E66-5B60-41E3-9FDF-637E3B8B6E97}" type="pres">
      <dgm:prSet presAssocID="{B50BE118-8B76-44E9-AD7F-39424411EE4C}" presName="rootComposite1" presStyleCnt="0"/>
      <dgm:spPr/>
    </dgm:pt>
    <dgm:pt modelId="{9A102FF5-16A7-490A-A1A3-ADBBF9268290}" type="pres">
      <dgm:prSet presAssocID="{B50BE118-8B76-44E9-AD7F-39424411EE4C}" presName="rootText1" presStyleLbl="node0" presStyleIdx="0" presStyleCnt="1" custScaleX="237534" custScaleY="64151">
        <dgm:presLayoutVars>
          <dgm:chPref val="3"/>
        </dgm:presLayoutVars>
      </dgm:prSet>
      <dgm:spPr/>
      <dgm:t>
        <a:bodyPr/>
        <a:lstStyle/>
        <a:p>
          <a:pPr rtl="1"/>
          <a:endParaRPr lang="ar-SA"/>
        </a:p>
      </dgm:t>
    </dgm:pt>
    <dgm:pt modelId="{C947A52E-E269-466E-A720-698F05A436DB}" type="pres">
      <dgm:prSet presAssocID="{B50BE118-8B76-44E9-AD7F-39424411EE4C}" presName="rootConnector1" presStyleLbl="node1" presStyleIdx="0" presStyleCnt="0"/>
      <dgm:spPr/>
      <dgm:t>
        <a:bodyPr/>
        <a:lstStyle/>
        <a:p>
          <a:pPr rtl="1"/>
          <a:endParaRPr lang="ar-SA"/>
        </a:p>
      </dgm:t>
    </dgm:pt>
    <dgm:pt modelId="{9ACEB462-AF4A-405C-B8EB-6EA26E3F07A7}" type="pres">
      <dgm:prSet presAssocID="{B50BE118-8B76-44E9-AD7F-39424411EE4C}" presName="hierChild2" presStyleCnt="0"/>
      <dgm:spPr/>
    </dgm:pt>
    <dgm:pt modelId="{E6C21D81-0148-4073-867B-505F69F480D7}" type="pres">
      <dgm:prSet presAssocID="{F4FDB8C2-6C03-4D6B-A7B7-5B6CE3DB92D6}" presName="Name37" presStyleLbl="parChTrans1D2" presStyleIdx="0" presStyleCnt="2"/>
      <dgm:spPr/>
      <dgm:t>
        <a:bodyPr/>
        <a:lstStyle/>
        <a:p>
          <a:pPr rtl="1"/>
          <a:endParaRPr lang="ar-SA"/>
        </a:p>
      </dgm:t>
    </dgm:pt>
    <dgm:pt modelId="{7AA70EB8-342E-487C-B0C8-1CB2977BB05E}" type="pres">
      <dgm:prSet presAssocID="{51FED730-447C-4BD0-ABE1-E3FF74190470}" presName="hierRoot2" presStyleCnt="0">
        <dgm:presLayoutVars>
          <dgm:hierBranch val="init"/>
        </dgm:presLayoutVars>
      </dgm:prSet>
      <dgm:spPr/>
    </dgm:pt>
    <dgm:pt modelId="{B30DD774-97F8-465B-88B6-C743EE5F481B}" type="pres">
      <dgm:prSet presAssocID="{51FED730-447C-4BD0-ABE1-E3FF74190470}" presName="rootComposite" presStyleCnt="0"/>
      <dgm:spPr/>
    </dgm:pt>
    <dgm:pt modelId="{D33DF0C2-15F0-4AE0-A96C-EF562E3F19F0}" type="pres">
      <dgm:prSet presAssocID="{51FED730-447C-4BD0-ABE1-E3FF74190470}" presName="rootText" presStyleLbl="node2" presStyleIdx="0" presStyleCnt="2" custScaleX="146392" custScaleY="180599">
        <dgm:presLayoutVars>
          <dgm:chPref val="3"/>
        </dgm:presLayoutVars>
      </dgm:prSet>
      <dgm:spPr/>
      <dgm:t>
        <a:bodyPr/>
        <a:lstStyle/>
        <a:p>
          <a:pPr rtl="1"/>
          <a:endParaRPr lang="ar-SA"/>
        </a:p>
      </dgm:t>
    </dgm:pt>
    <dgm:pt modelId="{3F21AE75-314D-41E8-9D43-FB35EAA49D8D}" type="pres">
      <dgm:prSet presAssocID="{51FED730-447C-4BD0-ABE1-E3FF74190470}" presName="rootConnector" presStyleLbl="node2" presStyleIdx="0" presStyleCnt="2"/>
      <dgm:spPr/>
      <dgm:t>
        <a:bodyPr/>
        <a:lstStyle/>
        <a:p>
          <a:pPr rtl="1"/>
          <a:endParaRPr lang="ar-SA"/>
        </a:p>
      </dgm:t>
    </dgm:pt>
    <dgm:pt modelId="{420821A7-F612-41A7-B745-0B7D11F9D6C7}" type="pres">
      <dgm:prSet presAssocID="{51FED730-447C-4BD0-ABE1-E3FF74190470}" presName="hierChild4" presStyleCnt="0"/>
      <dgm:spPr/>
    </dgm:pt>
    <dgm:pt modelId="{513ED9E1-1538-475F-939D-7F52AFFE1429}" type="pres">
      <dgm:prSet presAssocID="{51FED730-447C-4BD0-ABE1-E3FF74190470}" presName="hierChild5" presStyleCnt="0"/>
      <dgm:spPr/>
    </dgm:pt>
    <dgm:pt modelId="{752C976F-FED1-4F18-A2B9-54C49284D084}" type="pres">
      <dgm:prSet presAssocID="{AE346551-F18E-474B-AF5C-870A4AB9810E}" presName="Name37" presStyleLbl="parChTrans1D2" presStyleIdx="1" presStyleCnt="2"/>
      <dgm:spPr/>
      <dgm:t>
        <a:bodyPr/>
        <a:lstStyle/>
        <a:p>
          <a:pPr rtl="1"/>
          <a:endParaRPr lang="ar-SA"/>
        </a:p>
      </dgm:t>
    </dgm:pt>
    <dgm:pt modelId="{FEB4C287-37C2-4A05-9592-599776844C95}" type="pres">
      <dgm:prSet presAssocID="{14AA0060-4941-46C8-85A3-E87806E2B63C}" presName="hierRoot2" presStyleCnt="0">
        <dgm:presLayoutVars>
          <dgm:hierBranch val="init"/>
        </dgm:presLayoutVars>
      </dgm:prSet>
      <dgm:spPr/>
    </dgm:pt>
    <dgm:pt modelId="{CEAE5E5B-8782-49A2-9274-B1EE67681BA6}" type="pres">
      <dgm:prSet presAssocID="{14AA0060-4941-46C8-85A3-E87806E2B63C}" presName="rootComposite" presStyleCnt="0"/>
      <dgm:spPr/>
    </dgm:pt>
    <dgm:pt modelId="{01E1331F-53D9-43C7-A1E0-BC4DA04147C8}" type="pres">
      <dgm:prSet presAssocID="{14AA0060-4941-46C8-85A3-E87806E2B63C}" presName="rootText" presStyleLbl="node2" presStyleIdx="1" presStyleCnt="2" custScaleX="194885" custScaleY="130686">
        <dgm:presLayoutVars>
          <dgm:chPref val="3"/>
        </dgm:presLayoutVars>
      </dgm:prSet>
      <dgm:spPr/>
      <dgm:t>
        <a:bodyPr/>
        <a:lstStyle/>
        <a:p>
          <a:pPr rtl="1"/>
          <a:endParaRPr lang="ar-SA"/>
        </a:p>
      </dgm:t>
    </dgm:pt>
    <dgm:pt modelId="{EFF044D4-B97F-4D23-B8D8-8AE0EDBA4C43}" type="pres">
      <dgm:prSet presAssocID="{14AA0060-4941-46C8-85A3-E87806E2B63C}" presName="rootConnector" presStyleLbl="node2" presStyleIdx="1" presStyleCnt="2"/>
      <dgm:spPr/>
      <dgm:t>
        <a:bodyPr/>
        <a:lstStyle/>
        <a:p>
          <a:pPr rtl="1"/>
          <a:endParaRPr lang="ar-SA"/>
        </a:p>
      </dgm:t>
    </dgm:pt>
    <dgm:pt modelId="{810E2D84-464C-4145-9DFD-F5DE24F70C44}" type="pres">
      <dgm:prSet presAssocID="{14AA0060-4941-46C8-85A3-E87806E2B63C}" presName="hierChild4" presStyleCnt="0"/>
      <dgm:spPr/>
    </dgm:pt>
    <dgm:pt modelId="{A83A4FB1-1DCB-4082-89D8-C135C824C2D8}" type="pres">
      <dgm:prSet presAssocID="{941EBB23-D22C-4CB2-83FC-91854AC5DB5B}" presName="Name37" presStyleLbl="parChTrans1D3" presStyleIdx="0" presStyleCnt="2"/>
      <dgm:spPr/>
      <dgm:t>
        <a:bodyPr/>
        <a:lstStyle/>
        <a:p>
          <a:pPr rtl="1"/>
          <a:endParaRPr lang="ar-SA"/>
        </a:p>
      </dgm:t>
    </dgm:pt>
    <dgm:pt modelId="{9976D9D2-D961-4F5B-9A0D-D98CC881013E}" type="pres">
      <dgm:prSet presAssocID="{5810588F-F318-4E62-8CE4-3609F3727479}" presName="hierRoot2" presStyleCnt="0">
        <dgm:presLayoutVars>
          <dgm:hierBranch val="init"/>
        </dgm:presLayoutVars>
      </dgm:prSet>
      <dgm:spPr/>
    </dgm:pt>
    <dgm:pt modelId="{091CEFB7-36D1-4376-8B84-B4F8BA3039CA}" type="pres">
      <dgm:prSet presAssocID="{5810588F-F318-4E62-8CE4-3609F3727479}" presName="rootComposite" presStyleCnt="0"/>
      <dgm:spPr/>
    </dgm:pt>
    <dgm:pt modelId="{CA8D79FA-3B56-4378-862E-ECB175589C79}" type="pres">
      <dgm:prSet presAssocID="{5810588F-F318-4E62-8CE4-3609F3727479}" presName="rootText" presStyleLbl="node3" presStyleIdx="0" presStyleCnt="2" custScaleX="153999">
        <dgm:presLayoutVars>
          <dgm:chPref val="3"/>
        </dgm:presLayoutVars>
      </dgm:prSet>
      <dgm:spPr/>
      <dgm:t>
        <a:bodyPr/>
        <a:lstStyle/>
        <a:p>
          <a:pPr rtl="1"/>
          <a:endParaRPr lang="ar-SA"/>
        </a:p>
      </dgm:t>
    </dgm:pt>
    <dgm:pt modelId="{AFCA23E2-E05D-45CB-B261-67572A115763}" type="pres">
      <dgm:prSet presAssocID="{5810588F-F318-4E62-8CE4-3609F3727479}" presName="rootConnector" presStyleLbl="node3" presStyleIdx="0" presStyleCnt="2"/>
      <dgm:spPr/>
      <dgm:t>
        <a:bodyPr/>
        <a:lstStyle/>
        <a:p>
          <a:pPr rtl="1"/>
          <a:endParaRPr lang="ar-SA"/>
        </a:p>
      </dgm:t>
    </dgm:pt>
    <dgm:pt modelId="{0E0D8C81-DDB7-4BDD-8539-40731E1F2E63}" type="pres">
      <dgm:prSet presAssocID="{5810588F-F318-4E62-8CE4-3609F3727479}" presName="hierChild4" presStyleCnt="0"/>
      <dgm:spPr/>
    </dgm:pt>
    <dgm:pt modelId="{1842DA6E-DD86-4285-B678-C738312760AB}" type="pres">
      <dgm:prSet presAssocID="{5810588F-F318-4E62-8CE4-3609F3727479}" presName="hierChild5" presStyleCnt="0"/>
      <dgm:spPr/>
    </dgm:pt>
    <dgm:pt modelId="{CEA95D4A-38B4-45FC-B9B9-A1F738E71C3F}" type="pres">
      <dgm:prSet presAssocID="{0C46153B-2818-4381-BF35-9678CCDD279A}" presName="Name37" presStyleLbl="parChTrans1D3" presStyleIdx="1" presStyleCnt="2"/>
      <dgm:spPr/>
      <dgm:t>
        <a:bodyPr/>
        <a:lstStyle/>
        <a:p>
          <a:pPr rtl="1"/>
          <a:endParaRPr lang="ar-SA"/>
        </a:p>
      </dgm:t>
    </dgm:pt>
    <dgm:pt modelId="{7F204248-E29F-4DCD-8B51-14BDEAD89F86}" type="pres">
      <dgm:prSet presAssocID="{3AC08035-48C2-475F-897A-BD248908290C}" presName="hierRoot2" presStyleCnt="0">
        <dgm:presLayoutVars>
          <dgm:hierBranch val="init"/>
        </dgm:presLayoutVars>
      </dgm:prSet>
      <dgm:spPr/>
    </dgm:pt>
    <dgm:pt modelId="{F9C9228E-28D4-497F-876B-3AF1C514D935}" type="pres">
      <dgm:prSet presAssocID="{3AC08035-48C2-475F-897A-BD248908290C}" presName="rootComposite" presStyleCnt="0"/>
      <dgm:spPr/>
    </dgm:pt>
    <dgm:pt modelId="{87093DB6-4019-4F11-875D-6173CA4F1C36}" type="pres">
      <dgm:prSet presAssocID="{3AC08035-48C2-475F-897A-BD248908290C}" presName="rootText" presStyleLbl="node3" presStyleIdx="1" presStyleCnt="2" custScaleX="153732" custScaleY="114063">
        <dgm:presLayoutVars>
          <dgm:chPref val="3"/>
        </dgm:presLayoutVars>
      </dgm:prSet>
      <dgm:spPr/>
      <dgm:t>
        <a:bodyPr/>
        <a:lstStyle/>
        <a:p>
          <a:pPr rtl="1"/>
          <a:endParaRPr lang="ar-SA"/>
        </a:p>
      </dgm:t>
    </dgm:pt>
    <dgm:pt modelId="{29A72235-6681-4B58-AD26-28349CB5FD5A}" type="pres">
      <dgm:prSet presAssocID="{3AC08035-48C2-475F-897A-BD248908290C}" presName="rootConnector" presStyleLbl="node3" presStyleIdx="1" presStyleCnt="2"/>
      <dgm:spPr/>
      <dgm:t>
        <a:bodyPr/>
        <a:lstStyle/>
        <a:p>
          <a:pPr rtl="1"/>
          <a:endParaRPr lang="ar-SA"/>
        </a:p>
      </dgm:t>
    </dgm:pt>
    <dgm:pt modelId="{81367C34-AFD9-4178-91D1-BB7168A95312}" type="pres">
      <dgm:prSet presAssocID="{3AC08035-48C2-475F-897A-BD248908290C}" presName="hierChild4" presStyleCnt="0"/>
      <dgm:spPr/>
    </dgm:pt>
    <dgm:pt modelId="{21CA6474-4769-4679-AACD-5B01C3D6EDDE}" type="pres">
      <dgm:prSet presAssocID="{3AC08035-48C2-475F-897A-BD248908290C}" presName="hierChild5" presStyleCnt="0"/>
      <dgm:spPr/>
    </dgm:pt>
    <dgm:pt modelId="{E5BC26BA-28F1-443E-9974-B65CBE23AFEF}" type="pres">
      <dgm:prSet presAssocID="{14AA0060-4941-46C8-85A3-E87806E2B63C}" presName="hierChild5" presStyleCnt="0"/>
      <dgm:spPr/>
    </dgm:pt>
    <dgm:pt modelId="{D42E982F-4E2F-443F-AD48-91450022A90C}" type="pres">
      <dgm:prSet presAssocID="{B50BE118-8B76-44E9-AD7F-39424411EE4C}" presName="hierChild3" presStyleCnt="0"/>
      <dgm:spPr/>
    </dgm:pt>
  </dgm:ptLst>
  <dgm:cxnLst>
    <dgm:cxn modelId="{464F1355-3371-49B0-99E7-B9086606905A}" type="presOf" srcId="{0C46153B-2818-4381-BF35-9678CCDD279A}" destId="{CEA95D4A-38B4-45FC-B9B9-A1F738E71C3F}" srcOrd="0" destOrd="0" presId="urn:microsoft.com/office/officeart/2005/8/layout/orgChart1"/>
    <dgm:cxn modelId="{C66E88DA-ED08-42AE-84B1-7DB3AF3AAEF0}" srcId="{B50BE118-8B76-44E9-AD7F-39424411EE4C}" destId="{51FED730-447C-4BD0-ABE1-E3FF74190470}" srcOrd="0" destOrd="0" parTransId="{F4FDB8C2-6C03-4D6B-A7B7-5B6CE3DB92D6}" sibTransId="{305F9B4D-A65E-40EB-B862-8AD4E72954A5}"/>
    <dgm:cxn modelId="{1595BCD8-5FB6-4BFC-A6A2-AB7B43E59A2F}" srcId="{B50BE118-8B76-44E9-AD7F-39424411EE4C}" destId="{14AA0060-4941-46C8-85A3-E87806E2B63C}" srcOrd="1" destOrd="0" parTransId="{AE346551-F18E-474B-AF5C-870A4AB9810E}" sibTransId="{903A8F23-896A-4FB8-A31B-D11110CE7337}"/>
    <dgm:cxn modelId="{7ABEC52C-5297-4BC4-835D-0DA28CEB5AF1}" type="presOf" srcId="{B50BE118-8B76-44E9-AD7F-39424411EE4C}" destId="{9A102FF5-16A7-490A-A1A3-ADBBF9268290}" srcOrd="0" destOrd="0" presId="urn:microsoft.com/office/officeart/2005/8/layout/orgChart1"/>
    <dgm:cxn modelId="{C816EB27-5245-4FAC-90CE-632EA2B3C371}" type="presOf" srcId="{51FED730-447C-4BD0-ABE1-E3FF74190470}" destId="{3F21AE75-314D-41E8-9D43-FB35EAA49D8D}" srcOrd="1" destOrd="0" presId="urn:microsoft.com/office/officeart/2005/8/layout/orgChart1"/>
    <dgm:cxn modelId="{AD24C8D7-DE60-416E-B888-86ACD9371969}" srcId="{14AA0060-4941-46C8-85A3-E87806E2B63C}" destId="{3AC08035-48C2-475F-897A-BD248908290C}" srcOrd="1" destOrd="0" parTransId="{0C46153B-2818-4381-BF35-9678CCDD279A}" sibTransId="{802346FD-5F48-4B68-B169-313F2CC98855}"/>
    <dgm:cxn modelId="{F82CD983-5C1A-4167-8585-8CDCC3107B70}" type="presOf" srcId="{7ACEC070-B054-42A0-AE51-CB94C815D425}" destId="{FC3AB279-0319-4AE2-A52A-6E9C9BCD5434}" srcOrd="0" destOrd="0" presId="urn:microsoft.com/office/officeart/2005/8/layout/orgChart1"/>
    <dgm:cxn modelId="{26065B7F-587F-4F57-88EB-F350137459BA}" srcId="{14AA0060-4941-46C8-85A3-E87806E2B63C}" destId="{5810588F-F318-4E62-8CE4-3609F3727479}" srcOrd="0" destOrd="0" parTransId="{941EBB23-D22C-4CB2-83FC-91854AC5DB5B}" sibTransId="{821F4D8D-8099-4836-8545-1CC0D3D983D1}"/>
    <dgm:cxn modelId="{2BC205E0-B6E3-4CED-BA0E-9548FF561737}" type="presOf" srcId="{51FED730-447C-4BD0-ABE1-E3FF74190470}" destId="{D33DF0C2-15F0-4AE0-A96C-EF562E3F19F0}" srcOrd="0" destOrd="0" presId="urn:microsoft.com/office/officeart/2005/8/layout/orgChart1"/>
    <dgm:cxn modelId="{44BCB9D7-32D4-40D3-A29B-D3C112048CDC}" type="presOf" srcId="{3AC08035-48C2-475F-897A-BD248908290C}" destId="{29A72235-6681-4B58-AD26-28349CB5FD5A}" srcOrd="1" destOrd="0" presId="urn:microsoft.com/office/officeart/2005/8/layout/orgChart1"/>
    <dgm:cxn modelId="{A75C573D-551E-4E18-A241-BB54B55186D7}" type="presOf" srcId="{B50BE118-8B76-44E9-AD7F-39424411EE4C}" destId="{C947A52E-E269-466E-A720-698F05A436DB}" srcOrd="1" destOrd="0" presId="urn:microsoft.com/office/officeart/2005/8/layout/orgChart1"/>
    <dgm:cxn modelId="{378AABF6-09EE-43CE-BE1A-6812E4187C27}" type="presOf" srcId="{F4FDB8C2-6C03-4D6B-A7B7-5B6CE3DB92D6}" destId="{E6C21D81-0148-4073-867B-505F69F480D7}" srcOrd="0" destOrd="0" presId="urn:microsoft.com/office/officeart/2005/8/layout/orgChart1"/>
    <dgm:cxn modelId="{0A0E93E3-FB80-4245-910E-07CA05100835}" type="presOf" srcId="{5810588F-F318-4E62-8CE4-3609F3727479}" destId="{AFCA23E2-E05D-45CB-B261-67572A115763}" srcOrd="1" destOrd="0" presId="urn:microsoft.com/office/officeart/2005/8/layout/orgChart1"/>
    <dgm:cxn modelId="{04763BC2-8106-4957-A598-98438F98A77C}" type="presOf" srcId="{14AA0060-4941-46C8-85A3-E87806E2B63C}" destId="{01E1331F-53D9-43C7-A1E0-BC4DA04147C8}" srcOrd="0" destOrd="0" presId="urn:microsoft.com/office/officeart/2005/8/layout/orgChart1"/>
    <dgm:cxn modelId="{FCBD0FA1-8B22-4F83-BBD8-11C04D471677}" type="presOf" srcId="{14AA0060-4941-46C8-85A3-E87806E2B63C}" destId="{EFF044D4-B97F-4D23-B8D8-8AE0EDBA4C43}" srcOrd="1" destOrd="0" presId="urn:microsoft.com/office/officeart/2005/8/layout/orgChart1"/>
    <dgm:cxn modelId="{B99EAD80-FB47-4837-8425-6CFB5C68ED01}" type="presOf" srcId="{941EBB23-D22C-4CB2-83FC-91854AC5DB5B}" destId="{A83A4FB1-1DCB-4082-89D8-C135C824C2D8}" srcOrd="0" destOrd="0" presId="urn:microsoft.com/office/officeart/2005/8/layout/orgChart1"/>
    <dgm:cxn modelId="{4DAC216A-3BBF-4903-BEED-C4BC4FF2F629}" type="presOf" srcId="{AE346551-F18E-474B-AF5C-870A4AB9810E}" destId="{752C976F-FED1-4F18-A2B9-54C49284D084}" srcOrd="0" destOrd="0" presId="urn:microsoft.com/office/officeart/2005/8/layout/orgChart1"/>
    <dgm:cxn modelId="{013CF3F8-A3B3-49EB-8607-6907C08BBB49}" type="presOf" srcId="{3AC08035-48C2-475F-897A-BD248908290C}" destId="{87093DB6-4019-4F11-875D-6173CA4F1C36}" srcOrd="0" destOrd="0" presId="urn:microsoft.com/office/officeart/2005/8/layout/orgChart1"/>
    <dgm:cxn modelId="{20B6F578-2125-422C-A229-F1CEAFC2D54C}" srcId="{7ACEC070-B054-42A0-AE51-CB94C815D425}" destId="{B50BE118-8B76-44E9-AD7F-39424411EE4C}" srcOrd="0" destOrd="0" parTransId="{711303E9-ECD0-4405-920F-5B21282556D8}" sibTransId="{59C81E85-A51A-4BAB-93A0-EEBA895CB6A9}"/>
    <dgm:cxn modelId="{25C6FFBE-096F-41C7-9676-CD75081A2E98}" type="presOf" srcId="{5810588F-F318-4E62-8CE4-3609F3727479}" destId="{CA8D79FA-3B56-4378-862E-ECB175589C79}" srcOrd="0" destOrd="0" presId="urn:microsoft.com/office/officeart/2005/8/layout/orgChart1"/>
    <dgm:cxn modelId="{3931FDDD-A4A0-4635-A49B-37A5BA4F7C61}" type="presParOf" srcId="{FC3AB279-0319-4AE2-A52A-6E9C9BCD5434}" destId="{9A735DD0-6AF8-4CBE-AEF3-40BA045A0A50}" srcOrd="0" destOrd="0" presId="urn:microsoft.com/office/officeart/2005/8/layout/orgChart1"/>
    <dgm:cxn modelId="{01B3819A-CE28-406E-B1BA-E3CA87E58671}" type="presParOf" srcId="{9A735DD0-6AF8-4CBE-AEF3-40BA045A0A50}" destId="{47690E66-5B60-41E3-9FDF-637E3B8B6E97}" srcOrd="0" destOrd="0" presId="urn:microsoft.com/office/officeart/2005/8/layout/orgChart1"/>
    <dgm:cxn modelId="{0412A1D2-4BEF-4504-879B-D9005F4B492B}" type="presParOf" srcId="{47690E66-5B60-41E3-9FDF-637E3B8B6E97}" destId="{9A102FF5-16A7-490A-A1A3-ADBBF9268290}" srcOrd="0" destOrd="0" presId="urn:microsoft.com/office/officeart/2005/8/layout/orgChart1"/>
    <dgm:cxn modelId="{1A3DDC07-3485-42FF-99C2-951202ED28B6}" type="presParOf" srcId="{47690E66-5B60-41E3-9FDF-637E3B8B6E97}" destId="{C947A52E-E269-466E-A720-698F05A436DB}" srcOrd="1" destOrd="0" presId="urn:microsoft.com/office/officeart/2005/8/layout/orgChart1"/>
    <dgm:cxn modelId="{F75EAE15-FAFE-4BBE-9B19-6455B4306286}" type="presParOf" srcId="{9A735DD0-6AF8-4CBE-AEF3-40BA045A0A50}" destId="{9ACEB462-AF4A-405C-B8EB-6EA26E3F07A7}" srcOrd="1" destOrd="0" presId="urn:microsoft.com/office/officeart/2005/8/layout/orgChart1"/>
    <dgm:cxn modelId="{E540F430-76C2-46AC-A897-301BDC5E3065}" type="presParOf" srcId="{9ACEB462-AF4A-405C-B8EB-6EA26E3F07A7}" destId="{E6C21D81-0148-4073-867B-505F69F480D7}" srcOrd="0" destOrd="0" presId="urn:microsoft.com/office/officeart/2005/8/layout/orgChart1"/>
    <dgm:cxn modelId="{FB285E9B-41AA-4E18-B311-440058D60DEA}" type="presParOf" srcId="{9ACEB462-AF4A-405C-B8EB-6EA26E3F07A7}" destId="{7AA70EB8-342E-487C-B0C8-1CB2977BB05E}" srcOrd="1" destOrd="0" presId="urn:microsoft.com/office/officeart/2005/8/layout/orgChart1"/>
    <dgm:cxn modelId="{3E9B3D8C-E865-4C4C-9815-CBFD6A0C34DF}" type="presParOf" srcId="{7AA70EB8-342E-487C-B0C8-1CB2977BB05E}" destId="{B30DD774-97F8-465B-88B6-C743EE5F481B}" srcOrd="0" destOrd="0" presId="urn:microsoft.com/office/officeart/2005/8/layout/orgChart1"/>
    <dgm:cxn modelId="{166E6778-4988-46A7-BED7-0FB948E9FB4D}" type="presParOf" srcId="{B30DD774-97F8-465B-88B6-C743EE5F481B}" destId="{D33DF0C2-15F0-4AE0-A96C-EF562E3F19F0}" srcOrd="0" destOrd="0" presId="urn:microsoft.com/office/officeart/2005/8/layout/orgChart1"/>
    <dgm:cxn modelId="{BC0B4F9C-8086-4F11-A89D-0D9E19EE8E65}" type="presParOf" srcId="{B30DD774-97F8-465B-88B6-C743EE5F481B}" destId="{3F21AE75-314D-41E8-9D43-FB35EAA49D8D}" srcOrd="1" destOrd="0" presId="urn:microsoft.com/office/officeart/2005/8/layout/orgChart1"/>
    <dgm:cxn modelId="{2B92A5B1-1594-4361-BCA3-64843638D355}" type="presParOf" srcId="{7AA70EB8-342E-487C-B0C8-1CB2977BB05E}" destId="{420821A7-F612-41A7-B745-0B7D11F9D6C7}" srcOrd="1" destOrd="0" presId="urn:microsoft.com/office/officeart/2005/8/layout/orgChart1"/>
    <dgm:cxn modelId="{946DE28E-472A-4E7E-AAA1-F9449A407647}" type="presParOf" srcId="{7AA70EB8-342E-487C-B0C8-1CB2977BB05E}" destId="{513ED9E1-1538-475F-939D-7F52AFFE1429}" srcOrd="2" destOrd="0" presId="urn:microsoft.com/office/officeart/2005/8/layout/orgChart1"/>
    <dgm:cxn modelId="{C8256D20-F411-431D-A64D-43ABE8DE9266}" type="presParOf" srcId="{9ACEB462-AF4A-405C-B8EB-6EA26E3F07A7}" destId="{752C976F-FED1-4F18-A2B9-54C49284D084}" srcOrd="2" destOrd="0" presId="urn:microsoft.com/office/officeart/2005/8/layout/orgChart1"/>
    <dgm:cxn modelId="{C594071D-74DB-4E35-BB6A-29B380F0B94A}" type="presParOf" srcId="{9ACEB462-AF4A-405C-B8EB-6EA26E3F07A7}" destId="{FEB4C287-37C2-4A05-9592-599776844C95}" srcOrd="3" destOrd="0" presId="urn:microsoft.com/office/officeart/2005/8/layout/orgChart1"/>
    <dgm:cxn modelId="{03F3CF3E-C0BE-4534-BB3F-34FFFF5ED1AB}" type="presParOf" srcId="{FEB4C287-37C2-4A05-9592-599776844C95}" destId="{CEAE5E5B-8782-49A2-9274-B1EE67681BA6}" srcOrd="0" destOrd="0" presId="urn:microsoft.com/office/officeart/2005/8/layout/orgChart1"/>
    <dgm:cxn modelId="{F85BEF71-B926-490D-9BF3-5353A8E99A4D}" type="presParOf" srcId="{CEAE5E5B-8782-49A2-9274-B1EE67681BA6}" destId="{01E1331F-53D9-43C7-A1E0-BC4DA04147C8}" srcOrd="0" destOrd="0" presId="urn:microsoft.com/office/officeart/2005/8/layout/orgChart1"/>
    <dgm:cxn modelId="{F9AA8827-6075-4D9D-92E5-4DEE5EDDFCAB}" type="presParOf" srcId="{CEAE5E5B-8782-49A2-9274-B1EE67681BA6}" destId="{EFF044D4-B97F-4D23-B8D8-8AE0EDBA4C43}" srcOrd="1" destOrd="0" presId="urn:microsoft.com/office/officeart/2005/8/layout/orgChart1"/>
    <dgm:cxn modelId="{0DFD100F-1499-48E1-BC3C-A7FE74D0272F}" type="presParOf" srcId="{FEB4C287-37C2-4A05-9592-599776844C95}" destId="{810E2D84-464C-4145-9DFD-F5DE24F70C44}" srcOrd="1" destOrd="0" presId="urn:microsoft.com/office/officeart/2005/8/layout/orgChart1"/>
    <dgm:cxn modelId="{05E87105-A66B-47F1-855C-D7CF676202B6}" type="presParOf" srcId="{810E2D84-464C-4145-9DFD-F5DE24F70C44}" destId="{A83A4FB1-1DCB-4082-89D8-C135C824C2D8}" srcOrd="0" destOrd="0" presId="urn:microsoft.com/office/officeart/2005/8/layout/orgChart1"/>
    <dgm:cxn modelId="{C9B56E8E-6B53-4ECC-AB57-3C0504E01202}" type="presParOf" srcId="{810E2D84-464C-4145-9DFD-F5DE24F70C44}" destId="{9976D9D2-D961-4F5B-9A0D-D98CC881013E}" srcOrd="1" destOrd="0" presId="urn:microsoft.com/office/officeart/2005/8/layout/orgChart1"/>
    <dgm:cxn modelId="{700F9F8A-889B-4C54-BD9C-FA6A7E7C87B2}" type="presParOf" srcId="{9976D9D2-D961-4F5B-9A0D-D98CC881013E}" destId="{091CEFB7-36D1-4376-8B84-B4F8BA3039CA}" srcOrd="0" destOrd="0" presId="urn:microsoft.com/office/officeart/2005/8/layout/orgChart1"/>
    <dgm:cxn modelId="{0CDF0860-B3A6-4275-9F62-243BAFE1F745}" type="presParOf" srcId="{091CEFB7-36D1-4376-8B84-B4F8BA3039CA}" destId="{CA8D79FA-3B56-4378-862E-ECB175589C79}" srcOrd="0" destOrd="0" presId="urn:microsoft.com/office/officeart/2005/8/layout/orgChart1"/>
    <dgm:cxn modelId="{12F1ECEA-2DD4-459B-82D1-F3735C57C823}" type="presParOf" srcId="{091CEFB7-36D1-4376-8B84-B4F8BA3039CA}" destId="{AFCA23E2-E05D-45CB-B261-67572A115763}" srcOrd="1" destOrd="0" presId="urn:microsoft.com/office/officeart/2005/8/layout/orgChart1"/>
    <dgm:cxn modelId="{EE8FB3EA-DA4A-4476-9BA6-F447DCFA1302}" type="presParOf" srcId="{9976D9D2-D961-4F5B-9A0D-D98CC881013E}" destId="{0E0D8C81-DDB7-4BDD-8539-40731E1F2E63}" srcOrd="1" destOrd="0" presId="urn:microsoft.com/office/officeart/2005/8/layout/orgChart1"/>
    <dgm:cxn modelId="{A3F53D42-23AB-47E4-8611-496C92AFC7B7}" type="presParOf" srcId="{9976D9D2-D961-4F5B-9A0D-D98CC881013E}" destId="{1842DA6E-DD86-4285-B678-C738312760AB}" srcOrd="2" destOrd="0" presId="urn:microsoft.com/office/officeart/2005/8/layout/orgChart1"/>
    <dgm:cxn modelId="{5C1AF20F-6C67-46AD-BF3E-46F1922A4975}" type="presParOf" srcId="{810E2D84-464C-4145-9DFD-F5DE24F70C44}" destId="{CEA95D4A-38B4-45FC-B9B9-A1F738E71C3F}" srcOrd="2" destOrd="0" presId="urn:microsoft.com/office/officeart/2005/8/layout/orgChart1"/>
    <dgm:cxn modelId="{C38DD9D7-3FF3-475C-90F9-C1824A74FBAB}" type="presParOf" srcId="{810E2D84-464C-4145-9DFD-F5DE24F70C44}" destId="{7F204248-E29F-4DCD-8B51-14BDEAD89F86}" srcOrd="3" destOrd="0" presId="urn:microsoft.com/office/officeart/2005/8/layout/orgChart1"/>
    <dgm:cxn modelId="{0F6C4FC9-7E70-4F14-88EE-C96609723A71}" type="presParOf" srcId="{7F204248-E29F-4DCD-8B51-14BDEAD89F86}" destId="{F9C9228E-28D4-497F-876B-3AF1C514D935}" srcOrd="0" destOrd="0" presId="urn:microsoft.com/office/officeart/2005/8/layout/orgChart1"/>
    <dgm:cxn modelId="{D3B33567-0370-4D30-A5A8-8F350CB0E942}" type="presParOf" srcId="{F9C9228E-28D4-497F-876B-3AF1C514D935}" destId="{87093DB6-4019-4F11-875D-6173CA4F1C36}" srcOrd="0" destOrd="0" presId="urn:microsoft.com/office/officeart/2005/8/layout/orgChart1"/>
    <dgm:cxn modelId="{5506E06B-D2EA-419E-A250-093102F981A0}" type="presParOf" srcId="{F9C9228E-28D4-497F-876B-3AF1C514D935}" destId="{29A72235-6681-4B58-AD26-28349CB5FD5A}" srcOrd="1" destOrd="0" presId="urn:microsoft.com/office/officeart/2005/8/layout/orgChart1"/>
    <dgm:cxn modelId="{9AC33AA8-374B-49D5-8951-447BFB571D94}" type="presParOf" srcId="{7F204248-E29F-4DCD-8B51-14BDEAD89F86}" destId="{81367C34-AFD9-4178-91D1-BB7168A95312}" srcOrd="1" destOrd="0" presId="urn:microsoft.com/office/officeart/2005/8/layout/orgChart1"/>
    <dgm:cxn modelId="{8959D6B6-000D-48EC-8DC2-195B63ED03B8}" type="presParOf" srcId="{7F204248-E29F-4DCD-8B51-14BDEAD89F86}" destId="{21CA6474-4769-4679-AACD-5B01C3D6EDDE}" srcOrd="2" destOrd="0" presId="urn:microsoft.com/office/officeart/2005/8/layout/orgChart1"/>
    <dgm:cxn modelId="{710FD587-7EF0-4725-9AFF-FA55A99A6493}" type="presParOf" srcId="{FEB4C287-37C2-4A05-9592-599776844C95}" destId="{E5BC26BA-28F1-443E-9974-B65CBE23AFEF}" srcOrd="2" destOrd="0" presId="urn:microsoft.com/office/officeart/2005/8/layout/orgChart1"/>
    <dgm:cxn modelId="{83CF8F28-1105-46E8-855B-2EF749831B49}" type="presParOf" srcId="{9A735DD0-6AF8-4CBE-AEF3-40BA045A0A50}" destId="{D42E982F-4E2F-443F-AD48-91450022A90C}"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2F30FE-211A-4686-867A-6D7FAC73FA7F}"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pPr rtl="1"/>
          <a:endParaRPr lang="ar-SA"/>
        </a:p>
      </dgm:t>
    </dgm:pt>
    <dgm:pt modelId="{5BC15FEC-74DE-409B-B5D4-90E5D46F4C73}">
      <dgm:prSet phldrT="[نص]" phldr="1"/>
      <dgm:spPr/>
      <dgm:t>
        <a:bodyPr/>
        <a:lstStyle/>
        <a:p>
          <a:pPr rtl="1"/>
          <a:endParaRPr lang="ar-SA"/>
        </a:p>
      </dgm:t>
    </dgm:pt>
    <dgm:pt modelId="{22EBC83F-EE39-413A-986E-CCB72FA172F5}" type="parTrans" cxnId="{81F0BB6E-D61F-4260-9A54-4F244602BCC5}">
      <dgm:prSet/>
      <dgm:spPr/>
      <dgm:t>
        <a:bodyPr/>
        <a:lstStyle/>
        <a:p>
          <a:pPr rtl="1"/>
          <a:endParaRPr lang="ar-SA"/>
        </a:p>
      </dgm:t>
    </dgm:pt>
    <dgm:pt modelId="{77AB4F32-86DC-451A-BFCB-CB3FF82A504B}" type="sibTrans" cxnId="{81F0BB6E-D61F-4260-9A54-4F244602BCC5}">
      <dgm:prSet/>
      <dgm:spPr/>
      <dgm:t>
        <a:bodyPr/>
        <a:lstStyle/>
        <a:p>
          <a:pPr rtl="1"/>
          <a:endParaRPr lang="ar-SA"/>
        </a:p>
      </dgm:t>
    </dgm:pt>
    <dgm:pt modelId="{75906908-A38A-425F-B266-5E5C284F71C5}">
      <dgm:prSet phldrT="[نص]" phldr="1"/>
      <dgm:spPr/>
      <dgm:t>
        <a:bodyPr/>
        <a:lstStyle/>
        <a:p>
          <a:pPr rtl="1"/>
          <a:endParaRPr lang="ar-SA" dirty="0"/>
        </a:p>
      </dgm:t>
    </dgm:pt>
    <dgm:pt modelId="{E980D90C-216C-4B98-B078-CB3D1F37FAAC}" type="parTrans" cxnId="{8C092BB0-B211-48FA-B913-52898D6BF885}">
      <dgm:prSet/>
      <dgm:spPr/>
      <dgm:t>
        <a:bodyPr/>
        <a:lstStyle/>
        <a:p>
          <a:pPr rtl="1"/>
          <a:endParaRPr lang="ar-SA"/>
        </a:p>
      </dgm:t>
    </dgm:pt>
    <dgm:pt modelId="{5E8F5A3B-E00C-44B2-89C7-A565D4B67C92}" type="sibTrans" cxnId="{8C092BB0-B211-48FA-B913-52898D6BF885}">
      <dgm:prSet/>
      <dgm:spPr/>
      <dgm:t>
        <a:bodyPr/>
        <a:lstStyle/>
        <a:p>
          <a:pPr rtl="1"/>
          <a:endParaRPr lang="ar-SA"/>
        </a:p>
      </dgm:t>
    </dgm:pt>
    <dgm:pt modelId="{A16FBE65-C146-44BD-9EEC-0F11F8F2CE16}" type="pres">
      <dgm:prSet presAssocID="{042F30FE-211A-4686-867A-6D7FAC73FA7F}" presName="compositeShape" presStyleCnt="0">
        <dgm:presLayoutVars>
          <dgm:chMax val="2"/>
          <dgm:dir/>
          <dgm:resizeHandles val="exact"/>
        </dgm:presLayoutVars>
      </dgm:prSet>
      <dgm:spPr/>
      <dgm:t>
        <a:bodyPr/>
        <a:lstStyle/>
        <a:p>
          <a:pPr rtl="1"/>
          <a:endParaRPr lang="ar-SA"/>
        </a:p>
      </dgm:t>
    </dgm:pt>
    <dgm:pt modelId="{2628F975-92E6-4E68-9CFC-04FB5E16CA4C}" type="pres">
      <dgm:prSet presAssocID="{042F30FE-211A-4686-867A-6D7FAC73FA7F}" presName="ribbon" presStyleLbl="node1" presStyleIdx="0" presStyleCnt="1" custScaleX="121263" custLinFactNeighborX="-105">
        <dgm:style>
          <a:lnRef idx="2">
            <a:schemeClr val="accent2"/>
          </a:lnRef>
          <a:fillRef idx="1">
            <a:schemeClr val="lt1"/>
          </a:fillRef>
          <a:effectRef idx="0">
            <a:schemeClr val="accent2"/>
          </a:effectRef>
          <a:fontRef idx="minor">
            <a:schemeClr val="dk1"/>
          </a:fontRef>
        </dgm:style>
      </dgm:prSet>
      <dgm:spPr/>
    </dgm:pt>
    <dgm:pt modelId="{2174D4B0-4745-4996-A758-B9901A76816D}" type="pres">
      <dgm:prSet presAssocID="{042F30FE-211A-4686-867A-6D7FAC73FA7F}" presName="leftArrowText" presStyleLbl="node1" presStyleIdx="0" presStyleCnt="1">
        <dgm:presLayoutVars>
          <dgm:chMax val="0"/>
          <dgm:bulletEnabled val="1"/>
        </dgm:presLayoutVars>
      </dgm:prSet>
      <dgm:spPr/>
      <dgm:t>
        <a:bodyPr/>
        <a:lstStyle/>
        <a:p>
          <a:pPr rtl="1"/>
          <a:endParaRPr lang="ar-SA"/>
        </a:p>
      </dgm:t>
    </dgm:pt>
    <dgm:pt modelId="{D32666A4-D4CB-4A9C-9B6C-2617CC25B14D}" type="pres">
      <dgm:prSet presAssocID="{042F30FE-211A-4686-867A-6D7FAC73FA7F}" presName="rightArrowText" presStyleLbl="node1" presStyleIdx="0" presStyleCnt="1">
        <dgm:presLayoutVars>
          <dgm:chMax val="0"/>
          <dgm:bulletEnabled val="1"/>
        </dgm:presLayoutVars>
      </dgm:prSet>
      <dgm:spPr/>
      <dgm:t>
        <a:bodyPr/>
        <a:lstStyle/>
        <a:p>
          <a:pPr rtl="1"/>
          <a:endParaRPr lang="ar-SA"/>
        </a:p>
      </dgm:t>
    </dgm:pt>
  </dgm:ptLst>
  <dgm:cxnLst>
    <dgm:cxn modelId="{8C092BB0-B211-48FA-B913-52898D6BF885}" srcId="{042F30FE-211A-4686-867A-6D7FAC73FA7F}" destId="{75906908-A38A-425F-B266-5E5C284F71C5}" srcOrd="1" destOrd="0" parTransId="{E980D90C-216C-4B98-B078-CB3D1F37FAAC}" sibTransId="{5E8F5A3B-E00C-44B2-89C7-A565D4B67C92}"/>
    <dgm:cxn modelId="{AE257A7F-365A-4A01-A510-59D0730FBE07}" type="presOf" srcId="{042F30FE-211A-4686-867A-6D7FAC73FA7F}" destId="{A16FBE65-C146-44BD-9EEC-0F11F8F2CE16}" srcOrd="0" destOrd="0" presId="urn:microsoft.com/office/officeart/2005/8/layout/arrow6"/>
    <dgm:cxn modelId="{321B589A-EB8E-41E2-BBC9-21E95008BB30}" type="presOf" srcId="{75906908-A38A-425F-B266-5E5C284F71C5}" destId="{D32666A4-D4CB-4A9C-9B6C-2617CC25B14D}" srcOrd="0" destOrd="0" presId="urn:microsoft.com/office/officeart/2005/8/layout/arrow6"/>
    <dgm:cxn modelId="{81F0BB6E-D61F-4260-9A54-4F244602BCC5}" srcId="{042F30FE-211A-4686-867A-6D7FAC73FA7F}" destId="{5BC15FEC-74DE-409B-B5D4-90E5D46F4C73}" srcOrd="0" destOrd="0" parTransId="{22EBC83F-EE39-413A-986E-CCB72FA172F5}" sibTransId="{77AB4F32-86DC-451A-BFCB-CB3FF82A504B}"/>
    <dgm:cxn modelId="{89BFC92B-399C-42C6-8969-BD7C4FDD4FB8}" type="presOf" srcId="{5BC15FEC-74DE-409B-B5D4-90E5D46F4C73}" destId="{2174D4B0-4745-4996-A758-B9901A76816D}" srcOrd="0" destOrd="0" presId="urn:microsoft.com/office/officeart/2005/8/layout/arrow6"/>
    <dgm:cxn modelId="{56FC09AD-ECEF-4A7D-8CF8-28FFE5032D60}" type="presParOf" srcId="{A16FBE65-C146-44BD-9EEC-0F11F8F2CE16}" destId="{2628F975-92E6-4E68-9CFC-04FB5E16CA4C}" srcOrd="0" destOrd="0" presId="urn:microsoft.com/office/officeart/2005/8/layout/arrow6"/>
    <dgm:cxn modelId="{7D0EA5D7-DF05-442E-ABAC-68295B774E74}" type="presParOf" srcId="{A16FBE65-C146-44BD-9EEC-0F11F8F2CE16}" destId="{2174D4B0-4745-4996-A758-B9901A76816D}" srcOrd="1" destOrd="0" presId="urn:microsoft.com/office/officeart/2005/8/layout/arrow6"/>
    <dgm:cxn modelId="{877D25FA-5033-48B0-8C0D-A9328101FF71}" type="presParOf" srcId="{A16FBE65-C146-44BD-9EEC-0F11F8F2CE16}" destId="{D32666A4-D4CB-4A9C-9B6C-2617CC25B14D}" srcOrd="2" destOrd="0" presId="urn:microsoft.com/office/officeart/2005/8/layout/arrow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A95D4A-38B4-45FC-B9B9-A1F738E71C3F}">
      <dsp:nvSpPr>
        <dsp:cNvPr id="0" name=""/>
        <dsp:cNvSpPr/>
      </dsp:nvSpPr>
      <dsp:spPr>
        <a:xfrm>
          <a:off x="4153745" y="2530763"/>
          <a:ext cx="624047" cy="2572714"/>
        </a:xfrm>
        <a:custGeom>
          <a:avLst/>
          <a:gdLst/>
          <a:ahLst/>
          <a:cxnLst/>
          <a:rect l="0" t="0" r="0" b="0"/>
          <a:pathLst>
            <a:path>
              <a:moveTo>
                <a:pt x="0" y="0"/>
              </a:moveTo>
              <a:lnTo>
                <a:pt x="0" y="2572714"/>
              </a:lnTo>
              <a:lnTo>
                <a:pt x="624047" y="2572714"/>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3A4FB1-1DCB-4082-89D8-C135C824C2D8}">
      <dsp:nvSpPr>
        <dsp:cNvPr id="0" name=""/>
        <dsp:cNvSpPr/>
      </dsp:nvSpPr>
      <dsp:spPr>
        <a:xfrm>
          <a:off x="4153745" y="2530763"/>
          <a:ext cx="624047" cy="981986"/>
        </a:xfrm>
        <a:custGeom>
          <a:avLst/>
          <a:gdLst/>
          <a:ahLst/>
          <a:cxnLst/>
          <a:rect l="0" t="0" r="0" b="0"/>
          <a:pathLst>
            <a:path>
              <a:moveTo>
                <a:pt x="0" y="0"/>
              </a:moveTo>
              <a:lnTo>
                <a:pt x="0" y="981986"/>
              </a:lnTo>
              <a:lnTo>
                <a:pt x="624047" y="981986"/>
              </a:lnTo>
            </a:path>
          </a:pathLst>
        </a:custGeom>
        <a:noFill/>
        <a:ln w="1905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2C976F-FED1-4F18-A2B9-54C49284D084}">
      <dsp:nvSpPr>
        <dsp:cNvPr id="0" name=""/>
        <dsp:cNvSpPr/>
      </dsp:nvSpPr>
      <dsp:spPr>
        <a:xfrm>
          <a:off x="4031168" y="687553"/>
          <a:ext cx="1786703" cy="448298"/>
        </a:xfrm>
        <a:custGeom>
          <a:avLst/>
          <a:gdLst/>
          <a:ahLst/>
          <a:cxnLst/>
          <a:rect l="0" t="0" r="0" b="0"/>
          <a:pathLst>
            <a:path>
              <a:moveTo>
                <a:pt x="0" y="0"/>
              </a:moveTo>
              <a:lnTo>
                <a:pt x="0" y="224149"/>
              </a:lnTo>
              <a:lnTo>
                <a:pt x="1786703" y="224149"/>
              </a:lnTo>
              <a:lnTo>
                <a:pt x="1786703" y="448298"/>
              </a:lnTo>
            </a:path>
          </a:pathLst>
        </a:custGeom>
        <a:noFill/>
        <a:ln w="1905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C21D81-0148-4073-867B-505F69F480D7}">
      <dsp:nvSpPr>
        <dsp:cNvPr id="0" name=""/>
        <dsp:cNvSpPr/>
      </dsp:nvSpPr>
      <dsp:spPr>
        <a:xfrm>
          <a:off x="1726862" y="687553"/>
          <a:ext cx="2304306" cy="448298"/>
        </a:xfrm>
        <a:custGeom>
          <a:avLst/>
          <a:gdLst/>
          <a:ahLst/>
          <a:cxnLst/>
          <a:rect l="0" t="0" r="0" b="0"/>
          <a:pathLst>
            <a:path>
              <a:moveTo>
                <a:pt x="2304306" y="0"/>
              </a:moveTo>
              <a:lnTo>
                <a:pt x="2304306" y="224149"/>
              </a:lnTo>
              <a:lnTo>
                <a:pt x="0" y="224149"/>
              </a:lnTo>
              <a:lnTo>
                <a:pt x="0" y="448298"/>
              </a:lnTo>
            </a:path>
          </a:pathLst>
        </a:custGeom>
        <a:noFill/>
        <a:ln w="1905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102FF5-16A7-490A-A1A3-ADBBF9268290}">
      <dsp:nvSpPr>
        <dsp:cNvPr id="0" name=""/>
        <dsp:cNvSpPr/>
      </dsp:nvSpPr>
      <dsp:spPr>
        <a:xfrm>
          <a:off x="1495785" y="2820"/>
          <a:ext cx="5070765" cy="684732"/>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lang="ar-SA" sz="2400" b="1" kern="1200" dirty="0" smtClean="0">
            <a:cs typeface="+mn-cs"/>
          </a:endParaRPr>
        </a:p>
        <a:p>
          <a:pPr marL="0" marR="0" lvl="0" indent="0" algn="ctr" defTabSz="914400" rtl="1" eaLnBrk="1" fontAlgn="auto" latinLnBrk="0" hangingPunct="1">
            <a:lnSpc>
              <a:spcPct val="100000"/>
            </a:lnSpc>
            <a:spcBef>
              <a:spcPct val="0"/>
            </a:spcBef>
            <a:spcAft>
              <a:spcPts val="0"/>
            </a:spcAft>
            <a:buClrTx/>
            <a:buSzTx/>
            <a:buFontTx/>
            <a:buNone/>
            <a:tabLst/>
            <a:defRPr/>
          </a:pPr>
          <a:r>
            <a:rPr lang="ar-SA" sz="2400" b="1" kern="1200" dirty="0" smtClean="0">
              <a:solidFill>
                <a:schemeClr val="accent5">
                  <a:lumMod val="75000"/>
                </a:schemeClr>
              </a:solidFill>
              <a:cs typeface="+mn-cs"/>
            </a:rPr>
            <a:t>حالات خاصة في صرف الرواتب</a:t>
          </a:r>
          <a:r>
            <a:rPr lang="en-US" sz="2400" kern="1200" dirty="0" smtClean="0">
              <a:solidFill>
                <a:schemeClr val="accent5">
                  <a:lumMod val="75000"/>
                </a:schemeClr>
              </a:solidFill>
              <a:cs typeface="+mn-cs"/>
            </a:rPr>
            <a:t/>
          </a:r>
          <a:br>
            <a:rPr lang="en-US" sz="2400" kern="1200" dirty="0" smtClean="0">
              <a:solidFill>
                <a:schemeClr val="accent5">
                  <a:lumMod val="75000"/>
                </a:schemeClr>
              </a:solidFill>
              <a:cs typeface="+mn-cs"/>
            </a:rPr>
          </a:br>
          <a:endParaRPr lang="ar-SA" sz="2400" kern="1200" dirty="0" smtClean="0">
            <a:solidFill>
              <a:schemeClr val="accent5">
                <a:lumMod val="75000"/>
              </a:schemeClr>
            </a:solidFill>
            <a:cs typeface="+mn-cs"/>
          </a:endParaRPr>
        </a:p>
        <a:p>
          <a:pPr lvl="0" algn="ctr" defTabSz="2889250" rtl="1">
            <a:lnSpc>
              <a:spcPct val="90000"/>
            </a:lnSpc>
            <a:spcBef>
              <a:spcPct val="0"/>
            </a:spcBef>
            <a:spcAft>
              <a:spcPct val="35000"/>
            </a:spcAft>
          </a:pPr>
          <a:endParaRPr lang="ar-SA" sz="1800" kern="1200" dirty="0">
            <a:cs typeface="+mn-cs"/>
          </a:endParaRPr>
        </a:p>
      </dsp:txBody>
      <dsp:txXfrm>
        <a:off x="1495785" y="2820"/>
        <a:ext cx="5070765" cy="684732"/>
      </dsp:txXfrm>
    </dsp:sp>
    <dsp:sp modelId="{D33DF0C2-15F0-4AE0-A96C-EF562E3F19F0}">
      <dsp:nvSpPr>
        <dsp:cNvPr id="0" name=""/>
        <dsp:cNvSpPr/>
      </dsp:nvSpPr>
      <dsp:spPr>
        <a:xfrm>
          <a:off x="164308" y="1135852"/>
          <a:ext cx="3125108" cy="1927671"/>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1800" b="1" kern="1200" dirty="0" smtClean="0">
              <a:cs typeface="+mn-cs"/>
            </a:rPr>
            <a:t>ب-فقد لا يظهـر اسم الموظف أو العامل ضمن مسير الرواتب والأجور رغم استحقاقهـ للراتب أو الأجر هـنا يتم قيدهـا بالصورة التالية:</a:t>
          </a:r>
          <a:endParaRPr lang="en-US" sz="1800" b="1" kern="1200" dirty="0" smtClean="0">
            <a:cs typeface="+mn-cs"/>
          </a:endParaRPr>
        </a:p>
        <a:p>
          <a:pPr lvl="0" algn="ctr" defTabSz="666750" rtl="1">
            <a:lnSpc>
              <a:spcPct val="90000"/>
            </a:lnSpc>
            <a:spcBef>
              <a:spcPct val="0"/>
            </a:spcBef>
            <a:spcAft>
              <a:spcPct val="35000"/>
            </a:spcAft>
          </a:pPr>
          <a:endParaRPr lang="ar-SA" sz="1800" kern="1200" dirty="0">
            <a:cs typeface="+mn-cs"/>
          </a:endParaRPr>
        </a:p>
      </dsp:txBody>
      <dsp:txXfrm>
        <a:off x="164308" y="1135852"/>
        <a:ext cx="3125108" cy="1927671"/>
      </dsp:txXfrm>
    </dsp:sp>
    <dsp:sp modelId="{01E1331F-53D9-43C7-A1E0-BC4DA04147C8}">
      <dsp:nvSpPr>
        <dsp:cNvPr id="0" name=""/>
        <dsp:cNvSpPr/>
      </dsp:nvSpPr>
      <dsp:spPr>
        <a:xfrm>
          <a:off x="3737714" y="1135852"/>
          <a:ext cx="4160314" cy="1394911"/>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cs typeface="+mn-cs"/>
            </a:rPr>
            <a:t>أ-أن يظهـر اسم الموظف أو العامل ضمن مسير الرواتب والأجور </a:t>
          </a:r>
          <a:r>
            <a:rPr lang="ar-SA" sz="1800" b="1" kern="1200" dirty="0" err="1" smtClean="0">
              <a:cs typeface="+mn-cs"/>
            </a:rPr>
            <a:t>و</a:t>
          </a:r>
          <a:r>
            <a:rPr lang="ar-SA" sz="1800" b="1" kern="1200" dirty="0" smtClean="0">
              <a:cs typeface="+mn-cs"/>
            </a:rPr>
            <a:t> يظهـر استحقاقاتهـ ضمن جملة استحقاق الموظفين والعاملين وهـنا أيضا نفرق بين حالتين</a:t>
          </a:r>
          <a:endParaRPr lang="ar-SA" sz="1800" b="1" kern="1200" dirty="0">
            <a:cs typeface="+mn-cs"/>
          </a:endParaRPr>
        </a:p>
      </dsp:txBody>
      <dsp:txXfrm>
        <a:off x="3737714" y="1135852"/>
        <a:ext cx="4160314" cy="1394911"/>
      </dsp:txXfrm>
    </dsp:sp>
    <dsp:sp modelId="{CA8D79FA-3B56-4378-862E-ECB175589C79}">
      <dsp:nvSpPr>
        <dsp:cNvPr id="0" name=""/>
        <dsp:cNvSpPr/>
      </dsp:nvSpPr>
      <dsp:spPr>
        <a:xfrm>
          <a:off x="4777793" y="2979062"/>
          <a:ext cx="3287498" cy="1067376"/>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accent2">
                  <a:lumMod val="75000"/>
                </a:schemeClr>
              </a:solidFill>
              <a:cs typeface="+mn-cs"/>
            </a:rPr>
            <a:t>1-في حالة وجود مأمور صرف</a:t>
          </a:r>
          <a:endParaRPr lang="ar-SA" sz="2000" b="1" kern="1200" dirty="0">
            <a:solidFill>
              <a:schemeClr val="accent2">
                <a:lumMod val="75000"/>
              </a:schemeClr>
            </a:solidFill>
            <a:cs typeface="+mn-cs"/>
          </a:endParaRPr>
        </a:p>
      </dsp:txBody>
      <dsp:txXfrm>
        <a:off x="4777793" y="2979062"/>
        <a:ext cx="3287498" cy="1067376"/>
      </dsp:txXfrm>
    </dsp:sp>
    <dsp:sp modelId="{87093DB6-4019-4F11-875D-6173CA4F1C36}">
      <dsp:nvSpPr>
        <dsp:cNvPr id="0" name=""/>
        <dsp:cNvSpPr/>
      </dsp:nvSpPr>
      <dsp:spPr>
        <a:xfrm>
          <a:off x="4777793" y="4494737"/>
          <a:ext cx="3281799" cy="1217481"/>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accent2">
                  <a:lumMod val="75000"/>
                </a:schemeClr>
              </a:solidFill>
              <a:cs typeface="+mn-cs"/>
            </a:rPr>
            <a:t>2-إن يتم الصرف لكل موظف أو عامل من خزينة المنشاة إي لا يوسط مأمور صرف </a:t>
          </a:r>
          <a:endParaRPr lang="ar-SA" sz="2000" b="1" kern="1200" dirty="0">
            <a:solidFill>
              <a:schemeClr val="accent2">
                <a:lumMod val="75000"/>
              </a:schemeClr>
            </a:solidFill>
            <a:cs typeface="+mn-cs"/>
          </a:endParaRPr>
        </a:p>
      </dsp:txBody>
      <dsp:txXfrm>
        <a:off x="4777793" y="4494737"/>
        <a:ext cx="3281799" cy="12174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28F975-92E6-4E68-9CFC-04FB5E16CA4C}">
      <dsp:nvSpPr>
        <dsp:cNvPr id="0" name=""/>
        <dsp:cNvSpPr/>
      </dsp:nvSpPr>
      <dsp:spPr>
        <a:xfrm>
          <a:off x="-888606" y="7143"/>
          <a:ext cx="10135459" cy="3343298"/>
        </a:xfrm>
        <a:prstGeom prst="leftRightRibbon">
          <a:avLst/>
        </a:prstGeom>
        <a:solidFill>
          <a:schemeClr val="lt1"/>
        </a:solidFill>
        <a:ln w="1905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sp>
    <dsp:sp modelId="{2174D4B0-4745-4996-A758-B9901A76816D}">
      <dsp:nvSpPr>
        <dsp:cNvPr id="0" name=""/>
        <dsp:cNvSpPr/>
      </dsp:nvSpPr>
      <dsp:spPr>
        <a:xfrm>
          <a:off x="1002989" y="592221"/>
          <a:ext cx="2758221" cy="1638216"/>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31140" rIns="0" bIns="247650" numCol="1" spcCol="1270" anchor="ctr" anchorCtr="0">
          <a:noAutofit/>
        </a:bodyPr>
        <a:lstStyle/>
        <a:p>
          <a:pPr lvl="0" algn="ctr" defTabSz="2889250" rtl="1">
            <a:lnSpc>
              <a:spcPct val="90000"/>
            </a:lnSpc>
            <a:spcBef>
              <a:spcPct val="0"/>
            </a:spcBef>
            <a:spcAft>
              <a:spcPct val="35000"/>
            </a:spcAft>
          </a:pPr>
          <a:endParaRPr lang="ar-SA" sz="6500" kern="1200"/>
        </a:p>
      </dsp:txBody>
      <dsp:txXfrm>
        <a:off x="1002989" y="592221"/>
        <a:ext cx="2758221" cy="1638216"/>
      </dsp:txXfrm>
    </dsp:sp>
    <dsp:sp modelId="{D32666A4-D4CB-4A9C-9B6C-2617CC25B14D}">
      <dsp:nvSpPr>
        <dsp:cNvPr id="0" name=""/>
        <dsp:cNvSpPr/>
      </dsp:nvSpPr>
      <dsp:spPr>
        <a:xfrm>
          <a:off x="4179123" y="1127148"/>
          <a:ext cx="3259715" cy="1638216"/>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231140" rIns="0" bIns="247650" numCol="1" spcCol="1270" anchor="ctr" anchorCtr="0">
          <a:noAutofit/>
        </a:bodyPr>
        <a:lstStyle/>
        <a:p>
          <a:pPr lvl="0" algn="ctr" defTabSz="2889250" rtl="1">
            <a:lnSpc>
              <a:spcPct val="90000"/>
            </a:lnSpc>
            <a:spcBef>
              <a:spcPct val="0"/>
            </a:spcBef>
            <a:spcAft>
              <a:spcPct val="35000"/>
            </a:spcAft>
          </a:pPr>
          <a:endParaRPr lang="ar-SA" sz="6500" kern="1200" dirty="0"/>
        </a:p>
      </dsp:txBody>
      <dsp:txXfrm>
        <a:off x="4179123" y="1127148"/>
        <a:ext cx="3259715" cy="163821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FC29694-F321-4A79-A5BA-527E6E1687E7}" type="datetimeFigureOut">
              <a:rPr lang="ar-SA" smtClean="0"/>
              <a:pPr/>
              <a:t>06/05/37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3CEFAF6-7588-4ACE-8C7F-A67508B523B2}" type="slidenum">
              <a:rPr lang="ar-SA" smtClean="0"/>
              <a:pPr/>
              <a:t>‹#›</a:t>
            </a:fld>
            <a:endParaRPr lang="ar-SA"/>
          </a:p>
        </p:txBody>
      </p:sp>
    </p:spTree>
    <p:extLst>
      <p:ext uri="{BB962C8B-B14F-4D97-AF65-F5344CB8AC3E}">
        <p14:creationId xmlns:p14="http://schemas.microsoft.com/office/powerpoint/2010/main" xmlns="" val="383541205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73CEFAF6-7588-4ACE-8C7F-A67508B523B2}" type="slidenum">
              <a:rPr lang="ar-SA" smtClean="0"/>
              <a:pPr/>
              <a:t>10</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DCF5CA23-3F80-454C-BA8C-1238D503D3F0}" type="datetimeFigureOut">
              <a:rPr lang="ar-SA" smtClean="0"/>
              <a:pPr/>
              <a:t>06/05/37</a:t>
            </a:fld>
            <a:endParaRPr lang="ar-SA"/>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AD3F4F23-F1DC-4BB8-9E39-E80F3B5D789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F5CA23-3F80-454C-BA8C-1238D503D3F0}" type="datetimeFigureOut">
              <a:rPr lang="ar-SA" smtClean="0"/>
              <a:pPr/>
              <a:t>06/05/37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3F4F23-F1DC-4BB8-9E39-E80F3B5D789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F5CA23-3F80-454C-BA8C-1238D503D3F0}" type="datetimeFigureOut">
              <a:rPr lang="ar-SA" smtClean="0"/>
              <a:pPr/>
              <a:t>06/05/37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3F4F23-F1DC-4BB8-9E39-E80F3B5D789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F5CA23-3F80-454C-BA8C-1238D503D3F0}" type="datetimeFigureOut">
              <a:rPr lang="ar-SA" smtClean="0"/>
              <a:pPr/>
              <a:t>06/05/37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3F4F23-F1DC-4BB8-9E39-E80F3B5D789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CF5CA23-3F80-454C-BA8C-1238D503D3F0}" type="datetimeFigureOut">
              <a:rPr lang="ar-SA" smtClean="0"/>
              <a:pPr/>
              <a:t>06/05/37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3F4F23-F1DC-4BB8-9E39-E80F3B5D789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CF5CA23-3F80-454C-BA8C-1238D503D3F0}" type="datetimeFigureOut">
              <a:rPr lang="ar-SA" smtClean="0"/>
              <a:pPr/>
              <a:t>06/05/37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3F4F23-F1DC-4BB8-9E39-E80F3B5D789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DCF5CA23-3F80-454C-BA8C-1238D503D3F0}" type="datetimeFigureOut">
              <a:rPr lang="ar-SA" smtClean="0"/>
              <a:pPr/>
              <a:t>06/05/37</a:t>
            </a:fld>
            <a:endParaRPr lang="ar-SA"/>
          </a:p>
        </p:txBody>
      </p:sp>
      <p:sp>
        <p:nvSpPr>
          <p:cNvPr id="27" name="عنصر نائب لرقم الشريحة 26"/>
          <p:cNvSpPr>
            <a:spLocks noGrp="1"/>
          </p:cNvSpPr>
          <p:nvPr>
            <p:ph type="sldNum" sz="quarter" idx="11"/>
          </p:nvPr>
        </p:nvSpPr>
        <p:spPr/>
        <p:txBody>
          <a:bodyPr rtlCol="0"/>
          <a:lstStyle/>
          <a:p>
            <a:fld id="{AD3F4F23-F1DC-4BB8-9E39-E80F3B5D7894}" type="slidenum">
              <a:rPr lang="ar-SA" smtClean="0"/>
              <a:pPr/>
              <a:t>‹#›</a:t>
            </a:fld>
            <a:endParaRPr lang="ar-SA"/>
          </a:p>
        </p:txBody>
      </p:sp>
      <p:sp>
        <p:nvSpPr>
          <p:cNvPr id="28" name="عنصر نائب للتذييل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DCF5CA23-3F80-454C-BA8C-1238D503D3F0}" type="datetimeFigureOut">
              <a:rPr lang="ar-SA" smtClean="0"/>
              <a:pPr/>
              <a:t>06/05/37</a:t>
            </a:fld>
            <a:endParaRPr lang="ar-SA"/>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a:p>
        </p:txBody>
      </p:sp>
      <p:sp>
        <p:nvSpPr>
          <p:cNvPr id="5" name="عنصر نائب لرقم الشريحة 4"/>
          <p:cNvSpPr>
            <a:spLocks noGrp="1"/>
          </p:cNvSpPr>
          <p:nvPr>
            <p:ph type="sldNum" sz="quarter" idx="12"/>
          </p:nvPr>
        </p:nvSpPr>
        <p:spPr>
          <a:xfrm>
            <a:off x="8174736" y="2272"/>
            <a:ext cx="762000" cy="365760"/>
          </a:xfrm>
        </p:spPr>
        <p:txBody>
          <a:bodyPr/>
          <a:lstStyle/>
          <a:p>
            <a:fld id="{AD3F4F23-F1DC-4BB8-9E39-E80F3B5D789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CF5CA23-3F80-454C-BA8C-1238D503D3F0}" type="datetimeFigureOut">
              <a:rPr lang="ar-SA" smtClean="0"/>
              <a:pPr/>
              <a:t>06/05/37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D3F4F23-F1DC-4BB8-9E39-E80F3B5D789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CF5CA23-3F80-454C-BA8C-1238D503D3F0}" type="datetimeFigureOut">
              <a:rPr lang="ar-SA" smtClean="0"/>
              <a:pPr/>
              <a:t>06/05/37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3F4F23-F1DC-4BB8-9E39-E80F3B5D789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F5CA23-3F80-454C-BA8C-1238D503D3F0}" type="datetimeFigureOut">
              <a:rPr lang="ar-SA" smtClean="0"/>
              <a:pPr/>
              <a:t>06/05/37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3F4F23-F1DC-4BB8-9E39-E80F3B5D789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DCF5CA23-3F80-454C-BA8C-1238D503D3F0}" type="datetimeFigureOut">
              <a:rPr lang="ar-SA" smtClean="0"/>
              <a:pPr/>
              <a:t>06/05/37</a:t>
            </a:fld>
            <a:endParaRPr lang="ar-SA"/>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AD3F4F23-F1DC-4BB8-9E39-E80F3B5D789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latin typeface="Arial" pitchFamily="34" charset="0"/>
                <a:cs typeface="Arial" pitchFamily="34" charset="0"/>
              </a:rPr>
              <a:t>محاسبة الرواتب والأجور</a:t>
            </a:r>
            <a:endParaRPr lang="ar-SA" dirty="0">
              <a:latin typeface="Arial" pitchFamily="34" charset="0"/>
              <a:cs typeface="Arial" pitchFamily="34" charset="0"/>
            </a:endParaRPr>
          </a:p>
        </p:txBody>
      </p:sp>
      <p:sp>
        <p:nvSpPr>
          <p:cNvPr id="3" name="عنوان فرعي 2"/>
          <p:cNvSpPr>
            <a:spLocks noGrp="1"/>
          </p:cNvSpPr>
          <p:nvPr>
            <p:ph type="subTitle" idx="1"/>
          </p:nvPr>
        </p:nvSpPr>
        <p:spPr/>
        <p:txBody>
          <a:bodyPr/>
          <a:lstStyle/>
          <a:p>
            <a:r>
              <a:rPr lang="ar-SA" dirty="0" smtClean="0">
                <a:latin typeface="Arial" pitchFamily="34" charset="0"/>
                <a:cs typeface="Arial" pitchFamily="34" charset="0"/>
              </a:rPr>
              <a:t>الفصل 11</a:t>
            </a:r>
          </a:p>
          <a:p>
            <a:r>
              <a:rPr lang="ar-SA" dirty="0" smtClean="0">
                <a:latin typeface="Arial" pitchFamily="34" charset="0"/>
                <a:cs typeface="Arial" pitchFamily="34" charset="0"/>
              </a:rPr>
              <a:t>أ</a:t>
            </a:r>
            <a:r>
              <a:rPr lang="en-US" dirty="0" smtClean="0">
                <a:latin typeface="Arial" pitchFamily="34" charset="0"/>
                <a:cs typeface="Arial" pitchFamily="34" charset="0"/>
              </a:rPr>
              <a:t>.</a:t>
            </a:r>
            <a:r>
              <a:rPr lang="ar-SA" dirty="0" smtClean="0">
                <a:latin typeface="Arial" pitchFamily="34" charset="0"/>
                <a:cs typeface="Arial" pitchFamily="34" charset="0"/>
              </a:rPr>
              <a:t>نهـى عمر بن زقر</a:t>
            </a:r>
            <a:endParaRPr lang="ar-SA"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85918" y="1000108"/>
            <a:ext cx="5357850" cy="642926"/>
          </a:xfrm>
        </p:spPr>
        <p:txBody>
          <a:bodyPr>
            <a:normAutofit/>
          </a:bodyPr>
          <a:lstStyle/>
          <a:p>
            <a:r>
              <a:rPr lang="ar-SA" sz="3200" dirty="0" smtClean="0"/>
              <a:t>تصور فكرة مكافئة نهاية الخدمة</a:t>
            </a:r>
            <a:endParaRPr lang="ar-SA" sz="3200" dirty="0"/>
          </a:p>
        </p:txBody>
      </p:sp>
      <p:pic>
        <p:nvPicPr>
          <p:cNvPr id="37891" name="Picture 3" descr="C:\Users\saad\AppData\Local\Microsoft\Windows\Temporary Internet Files\Content.IE5\N1CCGISE\MC900441914[1].wmf"/>
          <p:cNvPicPr>
            <a:picLocks noChangeAspect="1" noChangeArrowheads="1"/>
          </p:cNvPicPr>
          <p:nvPr/>
        </p:nvPicPr>
        <p:blipFill>
          <a:blip r:embed="rId3"/>
          <a:srcRect/>
          <a:stretch>
            <a:fillRect/>
          </a:stretch>
        </p:blipFill>
        <p:spPr bwMode="auto">
          <a:xfrm>
            <a:off x="4786314" y="4143380"/>
            <a:ext cx="2786082" cy="1643074"/>
          </a:xfrm>
          <a:prstGeom prst="rect">
            <a:avLst/>
          </a:prstGeom>
          <a:noFill/>
        </p:spPr>
      </p:pic>
      <p:sp>
        <p:nvSpPr>
          <p:cNvPr id="7" name="وسيلة شرح مع سهم إلى اليمين 6"/>
          <p:cNvSpPr/>
          <p:nvPr/>
        </p:nvSpPr>
        <p:spPr>
          <a:xfrm>
            <a:off x="285720" y="3214686"/>
            <a:ext cx="3286148" cy="3429024"/>
          </a:xfrm>
          <a:prstGeom prst="rightArrowCallout">
            <a:avLst>
              <a:gd name="adj1" fmla="val 10689"/>
              <a:gd name="adj2" fmla="val 12818"/>
              <a:gd name="adj3" fmla="val 10340"/>
              <a:gd name="adj4" fmla="val 88485"/>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000" dirty="0" smtClean="0"/>
              <a:t>أن نحسب مكافأة نهاية الخدمة</a:t>
            </a:r>
          </a:p>
          <a:p>
            <a:pPr algn="ctr"/>
            <a:r>
              <a:rPr lang="ar-SA" sz="2000" dirty="0" smtClean="0"/>
              <a:t>لـــ </a:t>
            </a:r>
            <a:r>
              <a:rPr lang="ar-SA" sz="2000" b="1" dirty="0" smtClean="0">
                <a:solidFill>
                  <a:srgbClr val="FF0000"/>
                </a:solidFill>
              </a:rPr>
              <a:t>كل سنة </a:t>
            </a:r>
          </a:p>
          <a:p>
            <a:pPr algn="ctr"/>
            <a:r>
              <a:rPr lang="ar-SA" sz="2000" dirty="0" smtClean="0"/>
              <a:t>ونفتح مخصص يسمى:</a:t>
            </a:r>
          </a:p>
          <a:p>
            <a:pPr algn="ctr"/>
            <a:r>
              <a:rPr lang="ar-SA" sz="2000" b="1" dirty="0" smtClean="0">
                <a:solidFill>
                  <a:schemeClr val="accent2">
                    <a:lumMod val="75000"/>
                  </a:schemeClr>
                </a:solidFill>
              </a:rPr>
              <a:t> مكافأة نهاية خدمة</a:t>
            </a:r>
          </a:p>
          <a:p>
            <a:pPr algn="ctr"/>
            <a:r>
              <a:rPr lang="ar-SA" sz="2000" dirty="0" smtClean="0"/>
              <a:t> هو بمثابة </a:t>
            </a:r>
            <a:r>
              <a:rPr lang="ar-SA" sz="2400" b="1" dirty="0" smtClean="0">
                <a:solidFill>
                  <a:srgbClr val="6BA42C"/>
                </a:solidFill>
              </a:rPr>
              <a:t>الحصالة</a:t>
            </a:r>
            <a:r>
              <a:rPr lang="ar-SA" sz="2400" dirty="0" smtClean="0"/>
              <a:t> </a:t>
            </a:r>
            <a:r>
              <a:rPr lang="ar-SA" sz="2000" dirty="0" smtClean="0"/>
              <a:t>نجمع فيه المبالغ الخاصة به </a:t>
            </a:r>
          </a:p>
          <a:p>
            <a:pPr algn="ctr"/>
            <a:r>
              <a:rPr lang="ar-SA" sz="2000" dirty="0" smtClean="0"/>
              <a:t>وسيظهر لنا هنا </a:t>
            </a:r>
            <a:r>
              <a:rPr lang="ar-SA" sz="2000" dirty="0" err="1" smtClean="0"/>
              <a:t>ان</a:t>
            </a:r>
            <a:r>
              <a:rPr lang="ar-SA" sz="2000" dirty="0" smtClean="0"/>
              <a:t> مبلغ المخصص بداية </a:t>
            </a:r>
            <a:r>
              <a:rPr lang="ar-SA" sz="2000" dirty="0" err="1" smtClean="0"/>
              <a:t>السنه</a:t>
            </a:r>
            <a:r>
              <a:rPr lang="ar-SA" sz="2000" dirty="0" smtClean="0"/>
              <a:t> يختلف عن نهاية </a:t>
            </a:r>
            <a:r>
              <a:rPr lang="ar-SA" sz="2000" dirty="0" err="1" smtClean="0"/>
              <a:t>السنه</a:t>
            </a:r>
            <a:r>
              <a:rPr lang="ar-SA" sz="2000" dirty="0" smtClean="0"/>
              <a:t> ؟؟؟ </a:t>
            </a:r>
            <a:r>
              <a:rPr lang="ar-SA" sz="1400" dirty="0" smtClean="0"/>
              <a:t>ستعالج لاحقا هذه المشكلة</a:t>
            </a:r>
            <a:endParaRPr lang="ar-SA" sz="2000" dirty="0" smtClean="0"/>
          </a:p>
        </p:txBody>
      </p:sp>
      <p:sp>
        <p:nvSpPr>
          <p:cNvPr id="8" name="وسيلة شرح مع سهم إلى الأسفل 7"/>
          <p:cNvSpPr/>
          <p:nvPr/>
        </p:nvSpPr>
        <p:spPr>
          <a:xfrm>
            <a:off x="4643438" y="3143248"/>
            <a:ext cx="2857520" cy="1285884"/>
          </a:xfrm>
          <a:prstGeom prst="downArrowCallou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dirty="0" smtClean="0"/>
              <a:t>إذا هدف صاحب العمل أن يكون مستعد لدفع مكافئة فأي وقت</a:t>
            </a:r>
            <a:endParaRPr lang="ar-SA" dirty="0"/>
          </a:p>
        </p:txBody>
      </p:sp>
      <p:sp>
        <p:nvSpPr>
          <p:cNvPr id="9" name="زر إجراء: تعليمات 8">
            <a:hlinkClick r:id="" action="ppaction://noaction" highlightClick="1"/>
          </p:cNvPr>
          <p:cNvSpPr/>
          <p:nvPr/>
        </p:nvSpPr>
        <p:spPr>
          <a:xfrm>
            <a:off x="3643306" y="4143380"/>
            <a:ext cx="1000132" cy="1500198"/>
          </a:xfrm>
          <a:prstGeom prst="actionButtonHelp">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200" b="1" dirty="0" smtClean="0"/>
              <a:t>الحل</a:t>
            </a:r>
            <a:endParaRPr lang="ar-SA" b="1" dirty="0"/>
          </a:p>
        </p:txBody>
      </p:sp>
      <p:pic>
        <p:nvPicPr>
          <p:cNvPr id="37893" name="Picture 5" descr="C:\Users\saad\AppData\Local\Microsoft\Windows\Temporary Internet Files\Content.IE5\479RIUG2\MC900441986[1].wmf"/>
          <p:cNvPicPr>
            <a:picLocks noChangeAspect="1" noChangeArrowheads="1"/>
          </p:cNvPicPr>
          <p:nvPr/>
        </p:nvPicPr>
        <p:blipFill>
          <a:blip r:embed="rId4"/>
          <a:srcRect/>
          <a:stretch>
            <a:fillRect/>
          </a:stretch>
        </p:blipFill>
        <p:spPr bwMode="auto">
          <a:xfrm>
            <a:off x="7143768" y="714356"/>
            <a:ext cx="1382709" cy="1259128"/>
          </a:xfrm>
          <a:prstGeom prst="rect">
            <a:avLst/>
          </a:prstGeom>
          <a:noFill/>
        </p:spPr>
      </p:pic>
      <p:pic>
        <p:nvPicPr>
          <p:cNvPr id="1027" name="Picture 3" descr="C:\Users\saad\AppData\Local\Microsoft\Windows\Temporary Internet Files\Content.IE5\N1CCGISE\MC900441314[1].png"/>
          <p:cNvPicPr>
            <a:picLocks noChangeAspect="1" noChangeArrowheads="1"/>
          </p:cNvPicPr>
          <p:nvPr/>
        </p:nvPicPr>
        <p:blipFill>
          <a:blip r:embed="rId5" cstate="print"/>
          <a:srcRect/>
          <a:stretch>
            <a:fillRect/>
          </a:stretch>
        </p:blipFill>
        <p:spPr bwMode="auto">
          <a:xfrm>
            <a:off x="7500958" y="5000636"/>
            <a:ext cx="928694" cy="928694"/>
          </a:xfrm>
          <a:prstGeom prst="rect">
            <a:avLst/>
          </a:prstGeom>
          <a:noFill/>
        </p:spPr>
      </p:pic>
      <p:sp>
        <p:nvSpPr>
          <p:cNvPr id="12" name="مربع نص 11"/>
          <p:cNvSpPr txBox="1"/>
          <p:nvPr/>
        </p:nvSpPr>
        <p:spPr>
          <a:xfrm>
            <a:off x="928662" y="2143116"/>
            <a:ext cx="7572428" cy="923330"/>
          </a:xfrm>
          <a:prstGeom prst="rect">
            <a:avLst/>
          </a:prstGeom>
          <a:noFill/>
        </p:spPr>
        <p:txBody>
          <a:bodyPr wrap="square" rtlCol="1">
            <a:spAutoFit/>
          </a:bodyPr>
          <a:lstStyle/>
          <a:p>
            <a:r>
              <a:rPr lang="ar-SA" dirty="0" err="1" smtClean="0">
                <a:cs typeface="+mj-cs"/>
              </a:rPr>
              <a:t>ينص</a:t>
            </a:r>
            <a:r>
              <a:rPr lang="ar-SA" dirty="0" smtClean="0">
                <a:cs typeface="+mj-cs"/>
              </a:rPr>
              <a:t> النظام انه </a:t>
            </a:r>
            <a:r>
              <a:rPr lang="ar-SA" dirty="0" err="1" smtClean="0">
                <a:cs typeface="+mj-cs"/>
              </a:rPr>
              <a:t>اذا</a:t>
            </a:r>
            <a:r>
              <a:rPr lang="ar-SA" dirty="0" smtClean="0">
                <a:cs typeface="+mj-cs"/>
              </a:rPr>
              <a:t> انتهت مدة </a:t>
            </a:r>
            <a:r>
              <a:rPr lang="ar-SA" dirty="0" err="1" smtClean="0">
                <a:cs typeface="+mj-cs"/>
              </a:rPr>
              <a:t>او</a:t>
            </a:r>
            <a:r>
              <a:rPr lang="ar-SA" dirty="0" smtClean="0">
                <a:cs typeface="+mj-cs"/>
              </a:rPr>
              <a:t> عقد موظف </a:t>
            </a:r>
            <a:r>
              <a:rPr lang="ar-SA" dirty="0" err="1" smtClean="0">
                <a:cs typeface="+mj-cs"/>
              </a:rPr>
              <a:t>او</a:t>
            </a:r>
            <a:r>
              <a:rPr lang="ar-SA" dirty="0" smtClean="0">
                <a:cs typeface="+mj-cs"/>
              </a:rPr>
              <a:t> عامل وجب على صاحب العمل دفع مكافأة نهاية الخدمة كما </a:t>
            </a:r>
            <a:r>
              <a:rPr lang="ar-SA" dirty="0" err="1" smtClean="0">
                <a:cs typeface="+mj-cs"/>
              </a:rPr>
              <a:t>ان</a:t>
            </a:r>
            <a:r>
              <a:rPr lang="ar-SA" dirty="0" smtClean="0">
                <a:cs typeface="+mj-cs"/>
              </a:rPr>
              <a:t> وفاة العامل </a:t>
            </a:r>
            <a:r>
              <a:rPr lang="ar-SA" dirty="0" err="1" smtClean="0">
                <a:cs typeface="+mj-cs"/>
              </a:rPr>
              <a:t>او</a:t>
            </a:r>
            <a:r>
              <a:rPr lang="ar-SA" dirty="0" smtClean="0">
                <a:cs typeface="+mj-cs"/>
              </a:rPr>
              <a:t> عجزة عن أداء عمله لأسباب صحية لا تحرمه </a:t>
            </a:r>
            <a:r>
              <a:rPr lang="ar-SA" dirty="0" err="1" smtClean="0">
                <a:cs typeface="+mj-cs"/>
              </a:rPr>
              <a:t>او</a:t>
            </a:r>
            <a:r>
              <a:rPr lang="ar-SA" dirty="0" smtClean="0">
                <a:cs typeface="+mj-cs"/>
              </a:rPr>
              <a:t> الورثة من التمتع بمكافأة نهاية الخدمة</a:t>
            </a:r>
            <a:endParaRPr lang="ar-SA" dirty="0">
              <a:cs typeface="+mj-cs"/>
            </a:endParaRPr>
          </a:p>
        </p:txBody>
      </p:sp>
      <p:sp>
        <p:nvSpPr>
          <p:cNvPr id="13" name="زر إجراء: تعليمات 12">
            <a:hlinkClick r:id="" action="ppaction://noaction" highlightClick="1"/>
          </p:cNvPr>
          <p:cNvSpPr/>
          <p:nvPr/>
        </p:nvSpPr>
        <p:spPr>
          <a:xfrm>
            <a:off x="7643834" y="3143248"/>
            <a:ext cx="1000132" cy="785818"/>
          </a:xfrm>
          <a:prstGeom prst="actionButtonHelp">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4400" b="1" dirty="0" smtClean="0"/>
              <a:t>إذا</a:t>
            </a:r>
            <a:endParaRPr lang="ar-SA" sz="44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642918"/>
            <a:ext cx="8401080" cy="1066800"/>
          </a:xfrm>
        </p:spPr>
        <p:txBody>
          <a:bodyPr>
            <a:normAutofit/>
          </a:bodyPr>
          <a:lstStyle/>
          <a:p>
            <a:r>
              <a:rPr lang="ar-SA" sz="3200" b="1" dirty="0" smtClean="0"/>
              <a:t>مكافئة نهـاية الخدمة:</a:t>
            </a:r>
            <a:r>
              <a:rPr lang="en-US" sz="3200" dirty="0" smtClean="0"/>
              <a:t/>
            </a:r>
            <a:br>
              <a:rPr lang="en-US" sz="3200" dirty="0" smtClean="0"/>
            </a:br>
            <a:endParaRPr lang="ar-SA" sz="3200" dirty="0"/>
          </a:p>
        </p:txBody>
      </p:sp>
      <p:sp>
        <p:nvSpPr>
          <p:cNvPr id="3" name="عنصر نائب للمحتوى 2"/>
          <p:cNvSpPr>
            <a:spLocks noGrp="1"/>
          </p:cNvSpPr>
          <p:nvPr>
            <p:ph idx="1"/>
          </p:nvPr>
        </p:nvSpPr>
        <p:spPr>
          <a:xfrm>
            <a:off x="457200" y="1285860"/>
            <a:ext cx="8229600" cy="5286412"/>
          </a:xfrm>
        </p:spPr>
        <p:txBody>
          <a:bodyPr>
            <a:normAutofit/>
          </a:bodyPr>
          <a:lstStyle/>
          <a:p>
            <a:pPr>
              <a:buNone/>
            </a:pPr>
            <a:r>
              <a:rPr lang="ar-SA" u="sng" dirty="0" smtClean="0">
                <a:solidFill>
                  <a:schemeClr val="accent5">
                    <a:lumMod val="75000"/>
                  </a:schemeClr>
                </a:solidFill>
              </a:rPr>
              <a:t>إذا على الشركة أن تأخذ بعين الاعتبار وتتحميل :</a:t>
            </a:r>
            <a:endParaRPr lang="en-US" dirty="0" smtClean="0">
              <a:solidFill>
                <a:schemeClr val="accent5">
                  <a:lumMod val="75000"/>
                </a:schemeClr>
              </a:solidFill>
            </a:endParaRPr>
          </a:p>
          <a:p>
            <a:pPr>
              <a:buNone/>
            </a:pPr>
            <a:endParaRPr lang="ar-SA" dirty="0" smtClean="0"/>
          </a:p>
          <a:p>
            <a:pPr algn="justLow">
              <a:buNone/>
            </a:pPr>
            <a:r>
              <a:rPr lang="ar-SA" dirty="0" smtClean="0"/>
              <a:t>تجميع المبالغ الخاصة بمصروف المكافئة لجميع السنوات في مخصص خاص يسمى "</a:t>
            </a:r>
            <a:r>
              <a:rPr lang="ar-SA" b="1" dirty="0" smtClean="0">
                <a:solidFill>
                  <a:schemeClr val="accent2">
                    <a:lumMod val="75000"/>
                  </a:schemeClr>
                </a:solidFill>
              </a:rPr>
              <a:t>مخصص مكافئة نهـاية الخدمة</a:t>
            </a:r>
            <a:r>
              <a:rPr lang="ar-SA" dirty="0" smtClean="0"/>
              <a:t>”</a:t>
            </a:r>
          </a:p>
          <a:p>
            <a:pPr>
              <a:buNone/>
            </a:pPr>
            <a:endParaRPr lang="ar-SA" dirty="0" smtClean="0"/>
          </a:p>
          <a:p>
            <a:pPr lvl="0">
              <a:buNone/>
            </a:pPr>
            <a:endParaRPr lang="ar-SA" b="1" dirty="0" smtClean="0"/>
          </a:p>
          <a:p>
            <a:pPr>
              <a:buNone/>
            </a:pPr>
            <a:endParaRPr lang="ar-SA"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1428736"/>
            <a:ext cx="8229600" cy="571504"/>
          </a:xfrm>
        </p:spPr>
        <p:txBody>
          <a:bodyPr>
            <a:normAutofit fontScale="90000"/>
          </a:bodyPr>
          <a:lstStyle/>
          <a:p>
            <a:pPr algn="r"/>
            <a:r>
              <a:rPr lang="ar-SA" sz="3600" dirty="0" smtClean="0">
                <a:solidFill>
                  <a:schemeClr val="accent2">
                    <a:lumMod val="60000"/>
                    <a:lumOff val="40000"/>
                  </a:schemeClr>
                </a:solidFill>
              </a:rPr>
              <a:t>وبما أن المخصص تجمع فيه كل المبلغ أذا يجب التفرقة بين ما يلي:</a:t>
            </a:r>
            <a:br>
              <a:rPr lang="ar-SA" sz="3600" dirty="0" smtClean="0">
                <a:solidFill>
                  <a:schemeClr val="accent2">
                    <a:lumMod val="60000"/>
                    <a:lumOff val="40000"/>
                  </a:schemeClr>
                </a:solidFill>
              </a:rPr>
            </a:br>
            <a:endParaRPr lang="ar-SA" dirty="0">
              <a:solidFill>
                <a:schemeClr val="accent2">
                  <a:lumMod val="60000"/>
                  <a:lumOff val="40000"/>
                </a:schemeClr>
              </a:solidFill>
            </a:endParaRPr>
          </a:p>
        </p:txBody>
      </p:sp>
      <p:sp>
        <p:nvSpPr>
          <p:cNvPr id="3" name="عنصر نائب للمحتوى 2"/>
          <p:cNvSpPr>
            <a:spLocks noGrp="1"/>
          </p:cNvSpPr>
          <p:nvPr>
            <p:ph idx="1"/>
          </p:nvPr>
        </p:nvSpPr>
        <p:spPr>
          <a:xfrm>
            <a:off x="457200" y="2249424"/>
            <a:ext cx="8472518" cy="4325112"/>
          </a:xfrm>
        </p:spPr>
        <p:txBody>
          <a:bodyPr/>
          <a:lstStyle/>
          <a:p>
            <a:pPr marL="624078" indent="-514350">
              <a:buNone/>
            </a:pPr>
            <a:r>
              <a:rPr lang="ar-SA" dirty="0" smtClean="0">
                <a:solidFill>
                  <a:schemeClr val="accent2">
                    <a:lumMod val="75000"/>
                  </a:schemeClr>
                </a:solidFill>
                <a:sym typeface="Wingdings 2"/>
              </a:rPr>
              <a:t>- </a:t>
            </a:r>
            <a:r>
              <a:rPr lang="ar-SA" dirty="0" smtClean="0"/>
              <a:t>مخصص مكافئة نهاية الخدمة </a:t>
            </a:r>
            <a:r>
              <a:rPr lang="ar-SA" dirty="0" smtClean="0">
                <a:solidFill>
                  <a:schemeClr val="accent1">
                    <a:lumMod val="75000"/>
                  </a:schemeClr>
                </a:solidFill>
              </a:rPr>
              <a:t>للسنة الحالية </a:t>
            </a:r>
            <a:r>
              <a:rPr lang="ar-SA" sz="1400" b="1" dirty="0" smtClean="0">
                <a:solidFill>
                  <a:srgbClr val="7030A0"/>
                </a:solidFill>
                <a:latin typeface="Courier New" pitchFamily="49" charset="0"/>
              </a:rPr>
              <a:t>((المبلغ المفترض الوصول إليه))</a:t>
            </a:r>
          </a:p>
          <a:p>
            <a:pPr marL="624078" indent="-514350">
              <a:buNone/>
            </a:pPr>
            <a:endParaRPr lang="ar-SA" sz="1400" b="1" dirty="0" smtClean="0">
              <a:solidFill>
                <a:srgbClr val="7030A0"/>
              </a:solidFill>
              <a:latin typeface="Courier New" pitchFamily="49" charset="0"/>
            </a:endParaRPr>
          </a:p>
          <a:p>
            <a:pPr marL="624078" indent="-514350">
              <a:buNone/>
            </a:pPr>
            <a:r>
              <a:rPr lang="ar-SA" dirty="0" smtClean="0">
                <a:solidFill>
                  <a:schemeClr val="accent2">
                    <a:lumMod val="75000"/>
                  </a:schemeClr>
                </a:solidFill>
                <a:sym typeface="Wingdings 2"/>
              </a:rPr>
              <a:t>- </a:t>
            </a:r>
            <a:r>
              <a:rPr lang="ar-SA" dirty="0" smtClean="0"/>
              <a:t>مخصص مكافئة نهاية الخدمة </a:t>
            </a:r>
            <a:r>
              <a:rPr lang="ar-SA" dirty="0" smtClean="0">
                <a:solidFill>
                  <a:schemeClr val="accent1">
                    <a:lumMod val="75000"/>
                  </a:schemeClr>
                </a:solidFill>
              </a:rPr>
              <a:t>بداية السنة </a:t>
            </a:r>
            <a:r>
              <a:rPr lang="ar-SA" sz="2400" dirty="0" smtClean="0">
                <a:solidFill>
                  <a:schemeClr val="bg1">
                    <a:lumMod val="50000"/>
                  </a:schemeClr>
                </a:solidFill>
              </a:rPr>
              <a:t>”السنة السابقة</a:t>
            </a:r>
            <a:r>
              <a:rPr lang="ar-SA" sz="1400" b="1" dirty="0" smtClean="0">
                <a:solidFill>
                  <a:srgbClr val="7030A0"/>
                </a:solidFill>
                <a:latin typeface="Courier New" pitchFamily="49" charset="0"/>
              </a:rPr>
              <a:t>“&gt;&gt;&gt;&gt;&gt;((حصالة))</a:t>
            </a:r>
          </a:p>
          <a:p>
            <a:pPr marL="624078" indent="-514350">
              <a:buNone/>
            </a:pPr>
            <a:endParaRPr lang="ar-SA" sz="1400" b="1" dirty="0" smtClean="0">
              <a:solidFill>
                <a:srgbClr val="7030A0"/>
              </a:solidFill>
              <a:latin typeface="Courier New" pitchFamily="49" charset="0"/>
            </a:endParaRPr>
          </a:p>
          <a:p>
            <a:pPr marL="624078" indent="-514350">
              <a:buNone/>
            </a:pPr>
            <a:r>
              <a:rPr lang="ar-SA" dirty="0" smtClean="0">
                <a:solidFill>
                  <a:schemeClr val="accent2">
                    <a:lumMod val="75000"/>
                  </a:schemeClr>
                </a:solidFill>
                <a:sym typeface="Wingdings 2"/>
              </a:rPr>
              <a:t>- </a:t>
            </a:r>
            <a:r>
              <a:rPr lang="ar-SA" dirty="0" smtClean="0"/>
              <a:t>مصروف مكافئة نهـاية الخدمة </a:t>
            </a:r>
            <a:r>
              <a:rPr lang="ar-SA" sz="1400" b="1" dirty="0" smtClean="0">
                <a:solidFill>
                  <a:srgbClr val="7030A0"/>
                </a:solidFill>
                <a:latin typeface="Courier New" pitchFamily="49" charset="0"/>
              </a:rPr>
              <a:t>((المبلغ </a:t>
            </a:r>
            <a:r>
              <a:rPr lang="ar-SA" sz="1400" b="1" dirty="0" err="1" smtClean="0">
                <a:solidFill>
                  <a:srgbClr val="7030A0"/>
                </a:solidFill>
                <a:latin typeface="Courier New" pitchFamily="49" charset="0"/>
              </a:rPr>
              <a:t>او</a:t>
            </a:r>
            <a:r>
              <a:rPr lang="ar-SA" sz="1400" b="1" dirty="0" smtClean="0">
                <a:solidFill>
                  <a:srgbClr val="7030A0"/>
                </a:solidFill>
                <a:latin typeface="Courier New" pitchFamily="49" charset="0"/>
              </a:rPr>
              <a:t> المصروف الذي يجب دفعه هذه السنة))</a:t>
            </a:r>
            <a:endParaRPr lang="ar-SA" dirty="0" smtClean="0">
              <a:latin typeface="Courier New" pitchFamily="49" charset="0"/>
            </a:endParaRPr>
          </a:p>
          <a:p>
            <a:pPr marL="624078" indent="-514350">
              <a:buNone/>
            </a:pPr>
            <a:r>
              <a:rPr lang="ar-SA" dirty="0" smtClean="0"/>
              <a:t> </a:t>
            </a:r>
            <a:r>
              <a:rPr lang="ar-SA" sz="2000" dirty="0" smtClean="0"/>
              <a:t>وهو المبلغ الذي يضاف على المخصص السنة السابقة أو بداية السنة كمصروف للسنة لاكتمال مبلغ مكافئة بما يجب أن يسدد للعاملين كمكافأة أن حان وقت المنشاة لدفعه.</a:t>
            </a:r>
            <a:endParaRPr lang="en-US" b="1" dirty="0" smtClean="0">
              <a:solidFill>
                <a:srgbClr val="7030A0"/>
              </a:solidFill>
              <a:latin typeface="Courier New" pitchFamily="49" charset="0"/>
              <a:cs typeface="Courier New" pitchFamily="49" charset="0"/>
            </a:endParaRPr>
          </a:p>
          <a:p>
            <a:endParaRPr lang="ar-SA" dirty="0"/>
          </a:p>
        </p:txBody>
      </p:sp>
      <p:sp>
        <p:nvSpPr>
          <p:cNvPr id="4" name="مستطيل 3"/>
          <p:cNvSpPr/>
          <p:nvPr/>
        </p:nvSpPr>
        <p:spPr>
          <a:xfrm>
            <a:off x="1643042" y="5643578"/>
            <a:ext cx="6572280" cy="646331"/>
          </a:xfrm>
          <a:prstGeom prst="rect">
            <a:avLst/>
          </a:prstGeom>
        </p:spPr>
        <p:txBody>
          <a:bodyPr wrap="square">
            <a:spAutoFit/>
          </a:bodyPr>
          <a:lstStyle/>
          <a:p>
            <a:pPr lvl="0" algn="ctr">
              <a:buNone/>
            </a:pPr>
            <a:r>
              <a:rPr lang="ar-SA" b="1" dirty="0" smtClean="0">
                <a:solidFill>
                  <a:srgbClr val="FF0000"/>
                </a:solidFill>
              </a:rPr>
              <a:t>هـنا عند انتهـاء خدمة احد الموظفين يستلم المكافئة وتتكون المنشاة مستعد لدفع المبلغ لأخذهـا ذلك بعين الاعتبار منذ البداية</a:t>
            </a:r>
            <a:endParaRPr lang="en-US" dirty="0" smtClean="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Scan0009.jpg"/>
          <p:cNvPicPr>
            <a:picLocks noGrp="1" noChangeAspect="1"/>
          </p:cNvPicPr>
          <p:nvPr>
            <p:ph idx="1"/>
          </p:nvPr>
        </p:nvPicPr>
        <p:blipFill>
          <a:blip r:embed="rId2"/>
          <a:srcRect l="13949" t="4878" r="21395" b="6723"/>
          <a:stretch>
            <a:fillRect/>
          </a:stretch>
        </p:blipFill>
        <p:spPr>
          <a:xfrm rot="16200000">
            <a:off x="1919051" y="-418909"/>
            <a:ext cx="5357851" cy="8767390"/>
          </a:xfrm>
        </p:spPr>
      </p:pic>
      <p:sp>
        <p:nvSpPr>
          <p:cNvPr id="3" name="مربع نص 2"/>
          <p:cNvSpPr txBox="1"/>
          <p:nvPr/>
        </p:nvSpPr>
        <p:spPr>
          <a:xfrm>
            <a:off x="2786050" y="642918"/>
            <a:ext cx="5643602" cy="523220"/>
          </a:xfrm>
          <a:prstGeom prst="rect">
            <a:avLst/>
          </a:prstGeom>
          <a:noFill/>
        </p:spPr>
        <p:txBody>
          <a:bodyPr wrap="square" rtlCol="1">
            <a:spAutoFit/>
          </a:bodyPr>
          <a:lstStyle/>
          <a:p>
            <a:r>
              <a:rPr lang="ar-SA" sz="2800" dirty="0" smtClean="0">
                <a:solidFill>
                  <a:schemeClr val="accent2">
                    <a:lumMod val="60000"/>
                    <a:lumOff val="40000"/>
                  </a:schemeClr>
                </a:solidFill>
              </a:rPr>
              <a:t>طريقة حساب مكافأة نهاية الخدمة:</a:t>
            </a:r>
            <a:endParaRPr lang="ar-SA" sz="2800" dirty="0">
              <a:solidFill>
                <a:schemeClr val="accent2">
                  <a:lumMod val="60000"/>
                  <a:lumOff val="40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8229600" cy="642942"/>
          </a:xfrm>
        </p:spPr>
        <p:txBody>
          <a:bodyPr>
            <a:normAutofit fontScale="90000"/>
          </a:bodyPr>
          <a:lstStyle/>
          <a:p>
            <a:r>
              <a:rPr lang="ar-SA" dirty="0" smtClean="0"/>
              <a:t>كيفية حساب مكافئة نهائية</a:t>
            </a:r>
            <a:endParaRPr lang="ar-SA" dirty="0"/>
          </a:p>
        </p:txBody>
      </p:sp>
      <p:graphicFrame>
        <p:nvGraphicFramePr>
          <p:cNvPr id="4" name="عنصر نائب للمحتوى 3"/>
          <p:cNvGraphicFramePr>
            <a:graphicFrameLocks noGrp="1"/>
          </p:cNvGraphicFramePr>
          <p:nvPr>
            <p:ph idx="1"/>
          </p:nvPr>
        </p:nvGraphicFramePr>
        <p:xfrm>
          <a:off x="428596" y="1142984"/>
          <a:ext cx="8358246" cy="3357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سهم للأسفل 4"/>
          <p:cNvSpPr/>
          <p:nvPr/>
        </p:nvSpPr>
        <p:spPr>
          <a:xfrm>
            <a:off x="3929058" y="1643050"/>
            <a:ext cx="1357322" cy="2857520"/>
          </a:xfrm>
          <a:prstGeom prst="downArrow">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a:p>
        </p:txBody>
      </p:sp>
      <p:sp>
        <p:nvSpPr>
          <p:cNvPr id="7" name="مربع نص 6"/>
          <p:cNvSpPr txBox="1"/>
          <p:nvPr/>
        </p:nvSpPr>
        <p:spPr>
          <a:xfrm>
            <a:off x="285720" y="4643446"/>
            <a:ext cx="8358246" cy="646331"/>
          </a:xfrm>
          <a:prstGeom prst="rect">
            <a:avLst/>
          </a:prstGeom>
          <a:noFill/>
        </p:spPr>
        <p:txBody>
          <a:bodyPr wrap="square" rtlCol="1">
            <a:spAutoFit/>
          </a:bodyPr>
          <a:lstStyle/>
          <a:p>
            <a:r>
              <a:rPr lang="ar-SA" dirty="0" smtClean="0">
                <a:solidFill>
                  <a:schemeClr val="accent5">
                    <a:lumMod val="75000"/>
                  </a:schemeClr>
                </a:solidFill>
              </a:rPr>
              <a:t>السنة	السنة	السنة	السنة	  السنة</a:t>
            </a:r>
            <a:r>
              <a:rPr lang="ar-SA" dirty="0" smtClean="0"/>
              <a:t>	</a:t>
            </a:r>
            <a:r>
              <a:rPr lang="ar-SA" dirty="0" smtClean="0">
                <a:solidFill>
                  <a:schemeClr val="accent2">
                    <a:lumMod val="75000"/>
                  </a:schemeClr>
                </a:solidFill>
              </a:rPr>
              <a:t>السنة	السنة	السنة          السنة...</a:t>
            </a:r>
          </a:p>
          <a:p>
            <a:r>
              <a:rPr lang="ar-SA" dirty="0" smtClean="0"/>
              <a:t>  </a:t>
            </a:r>
            <a:r>
              <a:rPr lang="ar-SA" dirty="0" smtClean="0">
                <a:solidFill>
                  <a:schemeClr val="accent5">
                    <a:lumMod val="75000"/>
                  </a:schemeClr>
                </a:solidFill>
              </a:rPr>
              <a:t>1	  2	   3	  4 	    5</a:t>
            </a:r>
            <a:r>
              <a:rPr lang="ar-SA" dirty="0" smtClean="0"/>
              <a:t> 	 </a:t>
            </a:r>
            <a:r>
              <a:rPr lang="ar-SA" dirty="0" smtClean="0">
                <a:solidFill>
                  <a:schemeClr val="accent2">
                    <a:lumMod val="75000"/>
                  </a:schemeClr>
                </a:solidFill>
              </a:rPr>
              <a:t>6	  7	  8	   9  ...الخ</a:t>
            </a:r>
            <a:endParaRPr lang="ar-SA" dirty="0">
              <a:solidFill>
                <a:schemeClr val="accent2">
                  <a:lumMod val="75000"/>
                </a:schemeClr>
              </a:solidFill>
            </a:endParaRPr>
          </a:p>
        </p:txBody>
      </p:sp>
      <p:sp>
        <p:nvSpPr>
          <p:cNvPr id="8" name="مربع نص 7"/>
          <p:cNvSpPr txBox="1"/>
          <p:nvPr/>
        </p:nvSpPr>
        <p:spPr>
          <a:xfrm>
            <a:off x="4857752" y="2357431"/>
            <a:ext cx="4071966" cy="2092881"/>
          </a:xfrm>
          <a:prstGeom prst="rect">
            <a:avLst/>
          </a:prstGeom>
          <a:noFill/>
        </p:spPr>
        <p:txBody>
          <a:bodyPr wrap="square" rtlCol="1">
            <a:spAutoFit/>
          </a:bodyPr>
          <a:lstStyle/>
          <a:p>
            <a:r>
              <a:rPr lang="ar-SA" sz="1600" b="1" dirty="0" smtClean="0">
                <a:solidFill>
                  <a:schemeClr val="accent5">
                    <a:lumMod val="75000"/>
                  </a:schemeClr>
                </a:solidFill>
              </a:rPr>
              <a:t>وتحسب مكافئة نهاية عن الخمس السنوات الأولى بوقع نصف راتب كالتالي: </a:t>
            </a:r>
          </a:p>
          <a:p>
            <a:endParaRPr lang="ar-SA" sz="1600" b="1" dirty="0" smtClean="0">
              <a:solidFill>
                <a:schemeClr val="accent5">
                  <a:lumMod val="75000"/>
                </a:schemeClr>
              </a:solidFill>
            </a:endParaRPr>
          </a:p>
          <a:p>
            <a:r>
              <a:rPr lang="ar-SA" sz="1600" b="1" dirty="0" smtClean="0"/>
              <a:t>= مدة أو عدد السنوات×[½×الراتب] ×عدد العمال</a:t>
            </a:r>
            <a:endParaRPr lang="en-US" sz="1600" dirty="0" smtClean="0"/>
          </a:p>
          <a:p>
            <a:r>
              <a:rPr lang="ar-SA" sz="1600" b="1" dirty="0" smtClean="0"/>
              <a:t>= مدة أو عدد السنوات×[½× إجمالي الرواتب]</a:t>
            </a:r>
            <a:endParaRPr lang="en-US" sz="1600" dirty="0" smtClean="0"/>
          </a:p>
          <a:p>
            <a:endParaRPr lang="ar-SA" sz="1600" b="1" dirty="0" smtClean="0"/>
          </a:p>
          <a:p>
            <a:endParaRPr lang="ar-SA" sz="1600" b="1" dirty="0" smtClean="0"/>
          </a:p>
          <a:p>
            <a:endParaRPr lang="ar-SA" dirty="0"/>
          </a:p>
        </p:txBody>
      </p:sp>
      <p:sp>
        <p:nvSpPr>
          <p:cNvPr id="9" name="مربع نص 8"/>
          <p:cNvSpPr txBox="1"/>
          <p:nvPr/>
        </p:nvSpPr>
        <p:spPr>
          <a:xfrm>
            <a:off x="357158" y="1857364"/>
            <a:ext cx="3786214" cy="1661993"/>
          </a:xfrm>
          <a:prstGeom prst="rect">
            <a:avLst/>
          </a:prstGeom>
          <a:noFill/>
        </p:spPr>
        <p:txBody>
          <a:bodyPr wrap="square" rtlCol="1">
            <a:spAutoFit/>
          </a:bodyPr>
          <a:lstStyle/>
          <a:p>
            <a:r>
              <a:rPr lang="ar-SA" dirty="0" smtClean="0">
                <a:solidFill>
                  <a:schemeClr val="accent5">
                    <a:lumMod val="75000"/>
                  </a:schemeClr>
                </a:solidFill>
              </a:rPr>
              <a:t>من السنة السادسة وما بعد تحسب المكافئة بواقع راتب كامل كالتالي:</a:t>
            </a:r>
          </a:p>
          <a:p>
            <a:endParaRPr lang="en-US" sz="1600" dirty="0" smtClean="0"/>
          </a:p>
          <a:p>
            <a:r>
              <a:rPr lang="ar-SA" sz="1600" b="1" dirty="0" smtClean="0"/>
              <a:t>=مدة أو عدد السنوات×[1×الراتب]×عدد العمال</a:t>
            </a:r>
            <a:endParaRPr lang="en-US" sz="1600" dirty="0" smtClean="0"/>
          </a:p>
          <a:p>
            <a:r>
              <a:rPr lang="ar-SA" sz="1600" b="1" dirty="0" smtClean="0"/>
              <a:t>=مدة أو عدد السنوات×[1× إجمالي الرواتب]</a:t>
            </a:r>
            <a:endParaRPr lang="en-US" sz="1600" dirty="0" smtClean="0"/>
          </a:p>
          <a:p>
            <a:endParaRPr lang="ar-SA" dirty="0"/>
          </a:p>
        </p:txBody>
      </p:sp>
      <p:sp>
        <p:nvSpPr>
          <p:cNvPr id="10" name="دائرة مجوفة 9"/>
          <p:cNvSpPr/>
          <p:nvPr/>
        </p:nvSpPr>
        <p:spPr>
          <a:xfrm>
            <a:off x="4071934" y="4500570"/>
            <a:ext cx="1071570" cy="928694"/>
          </a:xfrm>
          <a:prstGeom prst="donut">
            <a:avLst>
              <a:gd name="adj" fmla="val 13025"/>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714356"/>
            <a:ext cx="8229600" cy="1066800"/>
          </a:xfrm>
        </p:spPr>
        <p:txBody>
          <a:bodyPr>
            <a:normAutofit/>
          </a:bodyPr>
          <a:lstStyle/>
          <a:p>
            <a:r>
              <a:rPr lang="ar-SA" sz="3200" b="1" dirty="0" smtClean="0"/>
              <a:t>تنويه</a:t>
            </a:r>
            <a:endParaRPr lang="ar-SA" sz="3200" dirty="0"/>
          </a:p>
        </p:txBody>
      </p:sp>
      <p:sp>
        <p:nvSpPr>
          <p:cNvPr id="3" name="عنصر نائب للمحتوى 2"/>
          <p:cNvSpPr>
            <a:spLocks noGrp="1"/>
          </p:cNvSpPr>
          <p:nvPr>
            <p:ph idx="1"/>
          </p:nvPr>
        </p:nvSpPr>
        <p:spPr>
          <a:xfrm>
            <a:off x="457200" y="1500174"/>
            <a:ext cx="8401080" cy="5074362"/>
          </a:xfrm>
        </p:spPr>
        <p:txBody>
          <a:bodyPr/>
          <a:lstStyle/>
          <a:p>
            <a:pPr lvl="0"/>
            <a:r>
              <a:rPr lang="ar-SA" b="1" dirty="0" smtClean="0">
                <a:solidFill>
                  <a:schemeClr val="accent5">
                    <a:lumMod val="75000"/>
                  </a:schemeClr>
                </a:solidFill>
              </a:rPr>
              <a:t>تشمل مكافئة نهـاية الخدمة للموظف </a:t>
            </a:r>
            <a:r>
              <a:rPr lang="ar-SA" b="1" i="1" u="sng" dirty="0" smtClean="0">
                <a:solidFill>
                  <a:schemeClr val="accent5">
                    <a:lumMod val="75000"/>
                  </a:schemeClr>
                </a:solidFill>
              </a:rPr>
              <a:t>السعودي </a:t>
            </a:r>
            <a:r>
              <a:rPr lang="ar-SA" b="1" i="1" u="sng" dirty="0" err="1" smtClean="0">
                <a:solidFill>
                  <a:schemeClr val="accent5">
                    <a:lumMod val="75000"/>
                  </a:schemeClr>
                </a:solidFill>
              </a:rPr>
              <a:t>و</a:t>
            </a:r>
            <a:r>
              <a:rPr lang="ar-SA" b="1" i="1" u="sng" dirty="0" smtClean="0">
                <a:solidFill>
                  <a:schemeClr val="accent5">
                    <a:lumMod val="75000"/>
                  </a:schemeClr>
                </a:solidFill>
              </a:rPr>
              <a:t> الغير سعودي</a:t>
            </a:r>
            <a:r>
              <a:rPr lang="ar-SA" b="1" dirty="0" smtClean="0">
                <a:solidFill>
                  <a:schemeClr val="accent5">
                    <a:lumMod val="75000"/>
                  </a:schemeClr>
                </a:solidFill>
              </a:rPr>
              <a:t>.</a:t>
            </a:r>
          </a:p>
          <a:p>
            <a:pPr lvl="0">
              <a:buNone/>
            </a:pPr>
            <a:endParaRPr lang="ar-SA" dirty="0" smtClean="0"/>
          </a:p>
          <a:p>
            <a:pPr lvl="0">
              <a:buNone/>
            </a:pPr>
            <a:r>
              <a:rPr lang="ar-SA" dirty="0" smtClean="0"/>
              <a:t>------------------------------------------------------------------</a:t>
            </a:r>
            <a:endParaRPr lang="en-US" dirty="0" smtClean="0"/>
          </a:p>
          <a:p>
            <a:pPr lvl="0">
              <a:buNone/>
            </a:pPr>
            <a:r>
              <a:rPr lang="ar-SA" b="1" dirty="0" smtClean="0">
                <a:solidFill>
                  <a:schemeClr val="accent2">
                    <a:lumMod val="75000"/>
                  </a:schemeClr>
                </a:solidFill>
              </a:rPr>
              <a:t>لحساب مكافئة نهـاية الخدمة لابد من تحديد كل من:</a:t>
            </a:r>
            <a:endParaRPr lang="en-US" dirty="0" smtClean="0">
              <a:solidFill>
                <a:schemeClr val="accent2">
                  <a:lumMod val="75000"/>
                </a:schemeClr>
              </a:solidFill>
            </a:endParaRPr>
          </a:p>
          <a:p>
            <a:pPr lvl="0">
              <a:buNone/>
            </a:pPr>
            <a:r>
              <a:rPr lang="ar-SA" b="1" dirty="0" smtClean="0"/>
              <a:t>	1-عدد العاملين الذين قدموا استقالتهـم=×× عمال</a:t>
            </a:r>
            <a:endParaRPr lang="en-US" dirty="0" smtClean="0"/>
          </a:p>
          <a:p>
            <a:pPr lvl="0">
              <a:buNone/>
            </a:pPr>
            <a:r>
              <a:rPr lang="ar-SA" b="1" dirty="0" smtClean="0"/>
              <a:t>	2-الراتـــــــــــــــــــــــــــــــــــب </a:t>
            </a:r>
            <a:r>
              <a:rPr lang="ar-SA" sz="3200" b="1" dirty="0" smtClean="0">
                <a:solidFill>
                  <a:srgbClr val="7030A0"/>
                </a:solidFill>
              </a:rPr>
              <a:t>الأخير</a:t>
            </a:r>
            <a:r>
              <a:rPr lang="ar-SA" b="1" dirty="0" smtClean="0"/>
              <a:t>=×× ريال</a:t>
            </a:r>
            <a:endParaRPr lang="en-US" dirty="0" smtClean="0"/>
          </a:p>
          <a:p>
            <a:pPr lvl="0">
              <a:buNone/>
            </a:pPr>
            <a:r>
              <a:rPr lang="ar-SA" b="1" dirty="0" smtClean="0"/>
              <a:t>	3-مـــــــــــــــــــــــــــــــــــــــدة الخدمة=×× سنوات</a:t>
            </a:r>
          </a:p>
          <a:p>
            <a:pPr lvl="0">
              <a:buNone/>
            </a:pPr>
            <a:endParaRPr lang="en-US" dirty="0" smtClean="0"/>
          </a:p>
          <a:p>
            <a:pPr>
              <a:buNone/>
            </a:pPr>
            <a:endParaRPr lang="ar-SA" dirty="0"/>
          </a:p>
        </p:txBody>
      </p:sp>
      <p:sp>
        <p:nvSpPr>
          <p:cNvPr id="5" name="وسيلة شرح مستطيلة 4"/>
          <p:cNvSpPr/>
          <p:nvPr/>
        </p:nvSpPr>
        <p:spPr>
          <a:xfrm>
            <a:off x="285720" y="4143380"/>
            <a:ext cx="2143140" cy="1500198"/>
          </a:xfrm>
          <a:prstGeom prst="wedgeRectCallout">
            <a:avLst>
              <a:gd name="adj1" fmla="val 73575"/>
              <a:gd name="adj2" fmla="val -77786"/>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b="1" dirty="0" smtClean="0"/>
              <a:t>إذا كان المعطى إجمالي رواتب جميع الموظفين فلا حاجهـ هـنا في الضرب عدد الموظفين </a:t>
            </a:r>
            <a:r>
              <a:rPr lang="ar-SA" b="1" dirty="0" err="1" smtClean="0"/>
              <a:t>او</a:t>
            </a:r>
            <a:r>
              <a:rPr lang="ar-SA" b="1" dirty="0" smtClean="0"/>
              <a:t> العمال</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357166"/>
            <a:ext cx="1357322" cy="1066800"/>
          </a:xfrm>
        </p:spPr>
        <p:txBody>
          <a:bodyPr>
            <a:normAutofit/>
          </a:bodyPr>
          <a:lstStyle/>
          <a:p>
            <a:r>
              <a:rPr lang="ar-SA" b="1" u="sng" dirty="0" smtClean="0"/>
              <a:t>مثال</a:t>
            </a:r>
            <a:endParaRPr lang="ar-SA" b="1" u="sng" dirty="0"/>
          </a:p>
        </p:txBody>
      </p:sp>
      <p:sp>
        <p:nvSpPr>
          <p:cNvPr id="3" name="عنصر نائب للمحتوى 2"/>
          <p:cNvSpPr>
            <a:spLocks noGrp="1"/>
          </p:cNvSpPr>
          <p:nvPr>
            <p:ph idx="1"/>
          </p:nvPr>
        </p:nvSpPr>
        <p:spPr>
          <a:xfrm>
            <a:off x="500034" y="1214422"/>
            <a:ext cx="8229600" cy="5286412"/>
          </a:xfrm>
          <a:ln>
            <a:noFill/>
          </a:ln>
        </p:spPr>
        <p:txBody>
          <a:bodyPr>
            <a:noAutofit/>
          </a:bodyPr>
          <a:lstStyle/>
          <a:p>
            <a:pPr>
              <a:buNone/>
            </a:pPr>
            <a:r>
              <a:rPr lang="ar-SA" b="1" dirty="0" smtClean="0">
                <a:solidFill>
                  <a:schemeClr val="accent5">
                    <a:lumMod val="75000"/>
                  </a:schemeClr>
                </a:solidFill>
              </a:rPr>
              <a:t>نفرض أن أحد العمال عمل لمدة سنتين </a:t>
            </a:r>
            <a:r>
              <a:rPr lang="ar-SA" b="1" dirty="0" err="1" smtClean="0">
                <a:solidFill>
                  <a:schemeClr val="accent5">
                    <a:lumMod val="75000"/>
                  </a:schemeClr>
                </a:solidFill>
              </a:rPr>
              <a:t>و</a:t>
            </a:r>
            <a:r>
              <a:rPr lang="ar-SA" b="1" dirty="0" smtClean="0">
                <a:solidFill>
                  <a:schemeClr val="accent5">
                    <a:lumMod val="75000"/>
                  </a:schemeClr>
                </a:solidFill>
              </a:rPr>
              <a:t> نصف </a:t>
            </a:r>
            <a:r>
              <a:rPr lang="ar-SA" b="1" dirty="0" err="1" smtClean="0">
                <a:solidFill>
                  <a:schemeClr val="accent5">
                    <a:lumMod val="75000"/>
                  </a:schemeClr>
                </a:solidFill>
              </a:rPr>
              <a:t>و</a:t>
            </a:r>
            <a:r>
              <a:rPr lang="ar-SA" b="1" dirty="0" smtClean="0">
                <a:solidFill>
                  <a:schemeClr val="accent5">
                    <a:lumMod val="75000"/>
                  </a:schemeClr>
                </a:solidFill>
              </a:rPr>
              <a:t> كان آخر راتب تقضاهـ يبلغ 2,500ريال </a:t>
            </a:r>
            <a:endParaRPr lang="en-US" dirty="0" smtClean="0">
              <a:solidFill>
                <a:schemeClr val="accent5">
                  <a:lumMod val="75000"/>
                </a:schemeClr>
              </a:solidFill>
            </a:endParaRPr>
          </a:p>
          <a:p>
            <a:pPr>
              <a:buNone/>
            </a:pPr>
            <a:r>
              <a:rPr lang="ar-SA" b="1" dirty="0" smtClean="0">
                <a:solidFill>
                  <a:schemeClr val="accent5">
                    <a:lumMod val="75000"/>
                  </a:schemeClr>
                </a:solidFill>
              </a:rPr>
              <a:t>المطلوب</a:t>
            </a:r>
            <a:r>
              <a:rPr lang="ar-SA" b="1" dirty="0" smtClean="0"/>
              <a:t>: كم مكافئة نهـاية الخدمة ؟</a:t>
            </a:r>
          </a:p>
          <a:p>
            <a:pPr>
              <a:buNone/>
            </a:pPr>
            <a:endParaRPr lang="ar-SA" b="1" dirty="0" smtClean="0"/>
          </a:p>
          <a:p>
            <a:pPr>
              <a:buNone/>
            </a:pPr>
            <a:r>
              <a:rPr lang="ar-SA" b="1" dirty="0" smtClean="0">
                <a:solidFill>
                  <a:schemeClr val="accent2">
                    <a:lumMod val="75000"/>
                  </a:schemeClr>
                </a:solidFill>
              </a:rPr>
              <a:t>الحل:</a:t>
            </a:r>
            <a:endParaRPr lang="en-US" b="1" dirty="0" smtClean="0"/>
          </a:p>
          <a:p>
            <a:pPr lvl="0">
              <a:buNone/>
            </a:pPr>
            <a:r>
              <a:rPr lang="ar-SA" b="1" dirty="0" smtClean="0"/>
              <a:t> 1-عدد العاملين الذين قدموا استقالتهـم=</a:t>
            </a:r>
            <a:r>
              <a:rPr lang="ar-SA" b="1" dirty="0" smtClean="0">
                <a:solidFill>
                  <a:schemeClr val="accent2">
                    <a:lumMod val="75000"/>
                  </a:schemeClr>
                </a:solidFill>
              </a:rPr>
              <a:t>1</a:t>
            </a:r>
            <a:r>
              <a:rPr lang="ar-SA" b="1" dirty="0" smtClean="0"/>
              <a:t> عمال</a:t>
            </a:r>
            <a:endParaRPr lang="en-US" dirty="0" smtClean="0"/>
          </a:p>
          <a:p>
            <a:pPr lvl="0">
              <a:buNone/>
            </a:pPr>
            <a:r>
              <a:rPr lang="ar-SA" b="1" dirty="0" smtClean="0"/>
              <a:t>	2-الراتـــــــــــــــــــــــــــــــــــب الأخير=</a:t>
            </a:r>
            <a:r>
              <a:rPr lang="ar-SA" b="1" dirty="0" smtClean="0">
                <a:solidFill>
                  <a:schemeClr val="accent2">
                    <a:lumMod val="75000"/>
                  </a:schemeClr>
                </a:solidFill>
              </a:rPr>
              <a:t>2500</a:t>
            </a:r>
            <a:r>
              <a:rPr lang="ar-SA" b="1" dirty="0" smtClean="0"/>
              <a:t> ريال</a:t>
            </a:r>
            <a:endParaRPr lang="en-US" dirty="0" smtClean="0"/>
          </a:p>
          <a:p>
            <a:pPr lvl="0">
              <a:buNone/>
            </a:pPr>
            <a:r>
              <a:rPr lang="ar-SA" b="1" dirty="0" smtClean="0"/>
              <a:t>	3-مـــــــــــــــــــــــــــــــــــــــدة الخدمة=</a:t>
            </a:r>
            <a:r>
              <a:rPr lang="ar-SA" b="1" dirty="0" smtClean="0">
                <a:solidFill>
                  <a:schemeClr val="accent2">
                    <a:lumMod val="75000"/>
                  </a:schemeClr>
                </a:solidFill>
              </a:rPr>
              <a:t>2.5</a:t>
            </a:r>
            <a:r>
              <a:rPr lang="ar-SA" b="1" dirty="0" smtClean="0"/>
              <a:t> سنوات</a:t>
            </a:r>
          </a:p>
          <a:p>
            <a:pPr>
              <a:buNone/>
            </a:pPr>
            <a:endParaRPr lang="ar-SA" dirty="0" smtClean="0"/>
          </a:p>
          <a:p>
            <a:pPr>
              <a:buNone/>
            </a:pPr>
            <a:r>
              <a:rPr lang="ar-SA" dirty="0" smtClean="0"/>
              <a:t>مكافئة نهـاية الخدمة = المدة × عدد العاملين×</a:t>
            </a:r>
            <a:r>
              <a:rPr lang="ar-SA" dirty="0" err="1" smtClean="0"/>
              <a:t>اخر</a:t>
            </a:r>
            <a:r>
              <a:rPr lang="ar-SA" dirty="0" smtClean="0"/>
              <a:t> راتب× </a:t>
            </a:r>
            <a:r>
              <a:rPr lang="ar-SA" dirty="0" smtClean="0">
                <a:solidFill>
                  <a:srgbClr val="FF0000"/>
                </a:solidFill>
              </a:rPr>
              <a:t>½ </a:t>
            </a:r>
            <a:r>
              <a:rPr lang="ar-SA" dirty="0" smtClean="0"/>
              <a:t>=</a:t>
            </a:r>
            <a:endParaRPr lang="en-US" dirty="0" smtClean="0"/>
          </a:p>
          <a:p>
            <a:pPr>
              <a:buNone/>
            </a:pPr>
            <a:r>
              <a:rPr lang="ar-SA" dirty="0" smtClean="0"/>
              <a:t>                         =  2.5 ×1×</a:t>
            </a:r>
            <a:r>
              <a:rPr lang="ar-SA" b="1" dirty="0" smtClean="0"/>
              <a:t> </a:t>
            </a:r>
            <a:r>
              <a:rPr lang="ar-SA" dirty="0" smtClean="0"/>
              <a:t>× 2,500×</a:t>
            </a:r>
            <a:r>
              <a:rPr lang="ar-SA" sz="3600" b="1" dirty="0" smtClean="0">
                <a:solidFill>
                  <a:srgbClr val="FF0000"/>
                </a:solidFill>
              </a:rPr>
              <a:t>½</a:t>
            </a:r>
            <a:r>
              <a:rPr lang="ar-SA" dirty="0" smtClean="0"/>
              <a:t>  = 3,125 ريال</a:t>
            </a:r>
            <a:endParaRPr lang="en-US" dirty="0" smtClean="0"/>
          </a:p>
          <a:p>
            <a:pPr>
              <a:buNone/>
            </a:pPr>
            <a:r>
              <a:rPr lang="ar-SA" dirty="0" smtClean="0"/>
              <a:t> </a:t>
            </a:r>
            <a:endParaRPr lang="en-US" dirty="0" smtClean="0"/>
          </a:p>
        </p:txBody>
      </p:sp>
      <p:sp>
        <p:nvSpPr>
          <p:cNvPr id="4" name="وسيلة شرح مستطيلة 3"/>
          <p:cNvSpPr/>
          <p:nvPr/>
        </p:nvSpPr>
        <p:spPr>
          <a:xfrm>
            <a:off x="214282" y="3929066"/>
            <a:ext cx="1428760" cy="1214446"/>
          </a:xfrm>
          <a:prstGeom prst="wedgeRectCallout">
            <a:avLst>
              <a:gd name="adj1" fmla="val 39496"/>
              <a:gd name="adj2" fmla="val 73738"/>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000" b="1" dirty="0" smtClean="0"/>
              <a:t>لأنه ضمن </a:t>
            </a:r>
            <a:r>
              <a:rPr lang="ar-SA" sz="2000" b="1" dirty="0" err="1" smtClean="0"/>
              <a:t>الـ</a:t>
            </a:r>
            <a:r>
              <a:rPr lang="ar-SA" sz="2000" b="1" dirty="0" smtClean="0"/>
              <a:t> 5 سنوات واقل</a:t>
            </a:r>
            <a:endParaRPr lang="ar-SA" sz="20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357166"/>
            <a:ext cx="8229600" cy="785818"/>
          </a:xfrm>
        </p:spPr>
        <p:txBody>
          <a:bodyPr>
            <a:normAutofit/>
          </a:bodyPr>
          <a:lstStyle/>
          <a:p>
            <a:r>
              <a:rPr lang="ar-SA" sz="3200" dirty="0" smtClean="0"/>
              <a:t>معالجة مكافئة نهـاية الخدمة عند دفعهـا</a:t>
            </a:r>
            <a:endParaRPr lang="ar-SA" sz="3200" dirty="0"/>
          </a:p>
        </p:txBody>
      </p:sp>
      <p:sp>
        <p:nvSpPr>
          <p:cNvPr id="5" name="عنصر نائب للمحتوى 4"/>
          <p:cNvSpPr>
            <a:spLocks noGrp="1"/>
          </p:cNvSpPr>
          <p:nvPr>
            <p:ph idx="1"/>
          </p:nvPr>
        </p:nvSpPr>
        <p:spPr>
          <a:xfrm>
            <a:off x="457200" y="1214422"/>
            <a:ext cx="8229600" cy="5429288"/>
          </a:xfrm>
        </p:spPr>
        <p:txBody>
          <a:bodyPr>
            <a:normAutofit fontScale="77500" lnSpcReduction="20000"/>
          </a:bodyPr>
          <a:lstStyle/>
          <a:p>
            <a:pPr>
              <a:buNone/>
            </a:pPr>
            <a:r>
              <a:rPr lang="ar-SA" dirty="0" smtClean="0"/>
              <a:t>عند الدفع يجعل:</a:t>
            </a:r>
          </a:p>
          <a:p>
            <a:pPr>
              <a:buNone/>
            </a:pPr>
            <a:r>
              <a:rPr lang="ar-SA" b="1" dirty="0" smtClean="0">
                <a:solidFill>
                  <a:schemeClr val="accent2">
                    <a:lumMod val="75000"/>
                  </a:schemeClr>
                </a:solidFill>
              </a:rPr>
              <a:t>×××ح\مخصص مكافئة نهاية الخدمة ... مدينا    </a:t>
            </a:r>
            <a:r>
              <a:rPr lang="ar-SA" dirty="0" smtClean="0"/>
              <a:t>بالمبالغ</a:t>
            </a:r>
          </a:p>
          <a:p>
            <a:pPr>
              <a:buNone/>
            </a:pPr>
            <a:r>
              <a:rPr lang="ar-SA" b="1" dirty="0" smtClean="0">
                <a:solidFill>
                  <a:schemeClr val="accent2">
                    <a:lumMod val="75000"/>
                  </a:schemeClr>
                </a:solidFill>
              </a:rPr>
              <a:t>		×××ح\ البنك </a:t>
            </a:r>
            <a:r>
              <a:rPr lang="ar-SA" b="1" dirty="0" err="1" smtClean="0">
                <a:solidFill>
                  <a:schemeClr val="accent2">
                    <a:lumMod val="75000"/>
                  </a:schemeClr>
                </a:solidFill>
              </a:rPr>
              <a:t>او</a:t>
            </a:r>
            <a:r>
              <a:rPr lang="ar-SA" b="1" dirty="0" smtClean="0">
                <a:solidFill>
                  <a:schemeClr val="accent2">
                    <a:lumMod val="75000"/>
                  </a:schemeClr>
                </a:solidFill>
              </a:rPr>
              <a:t> النقدية .... دائنا </a:t>
            </a:r>
            <a:r>
              <a:rPr lang="ar-SA" dirty="0" smtClean="0"/>
              <a:t>بما يدفع للموظف </a:t>
            </a:r>
            <a:r>
              <a:rPr lang="ar-SA" dirty="0" err="1" smtClean="0"/>
              <a:t>او</a:t>
            </a:r>
            <a:r>
              <a:rPr lang="ar-SA" dirty="0" smtClean="0"/>
              <a:t> العامل.</a:t>
            </a:r>
            <a:endParaRPr lang="en-US" dirty="0" smtClean="0"/>
          </a:p>
          <a:p>
            <a:pPr>
              <a:buNone/>
            </a:pPr>
            <a:r>
              <a:rPr lang="ar-SA" b="1" u="sng" dirty="0" smtClean="0">
                <a:solidFill>
                  <a:schemeClr val="accent5">
                    <a:lumMod val="75000"/>
                  </a:schemeClr>
                </a:solidFill>
              </a:rPr>
              <a:t>مثال:</a:t>
            </a:r>
            <a:endParaRPr lang="en-US" dirty="0" smtClean="0">
              <a:solidFill>
                <a:schemeClr val="accent5">
                  <a:lumMod val="75000"/>
                </a:schemeClr>
              </a:solidFill>
            </a:endParaRPr>
          </a:p>
          <a:p>
            <a:pPr>
              <a:buNone/>
            </a:pPr>
            <a:r>
              <a:rPr lang="ar-SA" b="1" dirty="0" smtClean="0">
                <a:solidFill>
                  <a:schemeClr val="accent5">
                    <a:lumMod val="75000"/>
                  </a:schemeClr>
                </a:solidFill>
              </a:rPr>
              <a:t>إذا كان أحد العمال أمضى 6 سنوات ثم ترك الخدمة </a:t>
            </a:r>
            <a:r>
              <a:rPr lang="ar-SA" b="1" dirty="0" err="1" smtClean="0">
                <a:solidFill>
                  <a:schemeClr val="accent5">
                    <a:lumMod val="75000"/>
                  </a:schemeClr>
                </a:solidFill>
              </a:rPr>
              <a:t>و</a:t>
            </a:r>
            <a:r>
              <a:rPr lang="ar-SA" b="1" dirty="0" smtClean="0">
                <a:solidFill>
                  <a:schemeClr val="accent5">
                    <a:lumMod val="75000"/>
                  </a:schemeClr>
                </a:solidFill>
              </a:rPr>
              <a:t> استحق مكافئة </a:t>
            </a:r>
            <a:r>
              <a:rPr lang="ar-SA" b="1" dirty="0" err="1" smtClean="0">
                <a:solidFill>
                  <a:schemeClr val="accent5">
                    <a:lumMod val="75000"/>
                  </a:schemeClr>
                </a:solidFill>
              </a:rPr>
              <a:t>و</a:t>
            </a:r>
            <a:r>
              <a:rPr lang="ar-SA" b="1" dirty="0" smtClean="0">
                <a:solidFill>
                  <a:schemeClr val="accent5">
                    <a:lumMod val="75000"/>
                  </a:schemeClr>
                </a:solidFill>
              </a:rPr>
              <a:t> كان راتبهـ وقت تركهـ الخدمة 4,500 ريال شهـريا؟</a:t>
            </a:r>
          </a:p>
          <a:p>
            <a:pPr>
              <a:buNone/>
            </a:pPr>
            <a:r>
              <a:rPr lang="ar-SA" b="1" dirty="0" smtClean="0">
                <a:solidFill>
                  <a:schemeClr val="accent2">
                    <a:lumMod val="75000"/>
                  </a:schemeClr>
                </a:solidFill>
              </a:rPr>
              <a:t>الحل:</a:t>
            </a:r>
          </a:p>
          <a:p>
            <a:pPr lvl="0">
              <a:buNone/>
            </a:pPr>
            <a:r>
              <a:rPr lang="ar-SA" b="1" dirty="0" smtClean="0"/>
              <a:t>	1-عدد العاملين الذين قدموا استقالتهـم= 1 عمال</a:t>
            </a:r>
            <a:endParaRPr lang="en-US" dirty="0" smtClean="0"/>
          </a:p>
          <a:p>
            <a:pPr lvl="0">
              <a:buNone/>
            </a:pPr>
            <a:r>
              <a:rPr lang="ar-SA" b="1" dirty="0" smtClean="0"/>
              <a:t>	2-الراتـــــــــــــــــــــــــــــــــــب الأخير=4500 ريال</a:t>
            </a:r>
            <a:endParaRPr lang="en-US" dirty="0" smtClean="0"/>
          </a:p>
          <a:p>
            <a:pPr lvl="0">
              <a:buNone/>
            </a:pPr>
            <a:r>
              <a:rPr lang="ar-SA" b="1" dirty="0" smtClean="0"/>
              <a:t>	3-مـــــــــــــــــــــــــــــــــــــــدة الخدمة=6  سنوات</a:t>
            </a:r>
          </a:p>
          <a:p>
            <a:pPr>
              <a:buNone/>
            </a:pPr>
            <a:endParaRPr lang="en-US" dirty="0" smtClean="0"/>
          </a:p>
          <a:p>
            <a:pPr>
              <a:buNone/>
            </a:pPr>
            <a:r>
              <a:rPr lang="ar-SA" b="1" dirty="0" smtClean="0"/>
              <a:t>مكافئة نهـاية الخدمة = المدة × معدل التعويض</a:t>
            </a:r>
            <a:endParaRPr lang="en-US" dirty="0" smtClean="0"/>
          </a:p>
          <a:p>
            <a:pPr>
              <a:buNone/>
            </a:pPr>
            <a:r>
              <a:rPr lang="ar-SA" dirty="0" smtClean="0"/>
              <a:t>  = (5×1× 4,500  × ½) +( 1×1×4,500 × 1)</a:t>
            </a:r>
          </a:p>
          <a:p>
            <a:pPr>
              <a:buNone/>
            </a:pPr>
            <a:r>
              <a:rPr lang="ar-SA" dirty="0" smtClean="0"/>
              <a:t>  = 11250 + 4500= 15750ريال</a:t>
            </a:r>
            <a:endParaRPr lang="en-US" dirty="0" smtClean="0"/>
          </a:p>
          <a:p>
            <a:pPr>
              <a:buNone/>
            </a:pPr>
            <a:r>
              <a:rPr lang="ar-SA" b="1" dirty="0" smtClean="0"/>
              <a:t>يكون القيد:</a:t>
            </a:r>
            <a:endParaRPr lang="en-US" dirty="0" smtClean="0"/>
          </a:p>
          <a:p>
            <a:pPr>
              <a:buNone/>
            </a:pPr>
            <a:r>
              <a:rPr lang="ar-SA" dirty="0" smtClean="0"/>
              <a:t>               15750  من </a:t>
            </a:r>
            <a:r>
              <a:rPr lang="ar-SA" dirty="0" err="1" smtClean="0"/>
              <a:t>ح</a:t>
            </a:r>
            <a:r>
              <a:rPr lang="ar-SA" dirty="0" smtClean="0"/>
              <a:t>/ مخصص مكافئة نهـاية الخدمة لسنة 1405هـ</a:t>
            </a:r>
            <a:endParaRPr lang="en-US" dirty="0" smtClean="0"/>
          </a:p>
          <a:p>
            <a:pPr>
              <a:buNone/>
            </a:pPr>
            <a:r>
              <a:rPr lang="ar-SA" dirty="0" smtClean="0"/>
              <a:t>                                 15750   إلى </a:t>
            </a:r>
            <a:r>
              <a:rPr lang="ar-SA" dirty="0" err="1" smtClean="0"/>
              <a:t>ح</a:t>
            </a:r>
            <a:r>
              <a:rPr lang="ar-SA" dirty="0" smtClean="0"/>
              <a:t>/ النقدية أو البنك</a:t>
            </a:r>
            <a:endParaRPr lang="en-US" dirty="0" smtClean="0"/>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a:t>
            </a:r>
            <a:endParaRPr lang="ar-SA" dirty="0"/>
          </a:p>
        </p:txBody>
      </p:sp>
      <p:sp>
        <p:nvSpPr>
          <p:cNvPr id="3" name="عنصر نائب للمحتوى 2"/>
          <p:cNvSpPr>
            <a:spLocks noGrp="1"/>
          </p:cNvSpPr>
          <p:nvPr>
            <p:ph idx="1"/>
          </p:nvPr>
        </p:nvSpPr>
        <p:spPr/>
        <p:txBody>
          <a:bodyPr/>
          <a:lstStyle/>
          <a:p>
            <a:r>
              <a:rPr lang="ar-SA" b="1" dirty="0" smtClean="0"/>
              <a:t>لدينا منشأة بدأت مزاولة أعمالهـا بتاريخ 1 /1/1405هــ </a:t>
            </a:r>
            <a:r>
              <a:rPr lang="ar-SA" b="1" dirty="0" err="1" smtClean="0"/>
              <a:t>و</a:t>
            </a:r>
            <a:r>
              <a:rPr lang="ar-SA" b="1" dirty="0" smtClean="0"/>
              <a:t> تعاقدت مع خمسة عمال فنيين بلغ إجمالي الرواتب شهـر ذو الحجة 1405هـ مبلغ 3,000 ريال</a:t>
            </a:r>
            <a:endParaRPr lang="en-US" dirty="0" smtClean="0"/>
          </a:p>
          <a:p>
            <a:r>
              <a:rPr lang="ar-SA" b="1" dirty="0" smtClean="0"/>
              <a:t>و في بداية 1407 هـ منحوا علاوة أصبحت معهـا إجمالي الرواتب  كل منهـم 3,500 ريال شهـريا</a:t>
            </a:r>
            <a:endParaRPr lang="en-US" dirty="0" smtClean="0"/>
          </a:p>
          <a:p>
            <a:r>
              <a:rPr lang="ar-SA" b="1" dirty="0" smtClean="0"/>
              <a:t>و في بداية عام 1409هـ منحوا علاوة أخرى أصبحت إجمالي رواتب كل منهـم 4,000ريال ؟</a:t>
            </a:r>
            <a:endParaRPr lang="en-US" dirty="0" smtClean="0"/>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357166"/>
            <a:ext cx="7943880" cy="714380"/>
          </a:xfrm>
        </p:spPr>
        <p:txBody>
          <a:bodyPr>
            <a:normAutofit/>
          </a:bodyPr>
          <a:lstStyle/>
          <a:p>
            <a:r>
              <a:rPr lang="ar-SA" dirty="0" smtClean="0"/>
              <a:t>الحل</a:t>
            </a:r>
            <a:endParaRPr lang="ar-SA" dirty="0"/>
          </a:p>
        </p:txBody>
      </p:sp>
      <p:graphicFrame>
        <p:nvGraphicFramePr>
          <p:cNvPr id="4" name="عنصر نائب للمحتوى 3"/>
          <p:cNvGraphicFramePr>
            <a:graphicFrameLocks noGrp="1"/>
          </p:cNvGraphicFramePr>
          <p:nvPr>
            <p:ph idx="1"/>
          </p:nvPr>
        </p:nvGraphicFramePr>
        <p:xfrm>
          <a:off x="500037" y="1305234"/>
          <a:ext cx="8429681" cy="4212443"/>
        </p:xfrm>
        <a:graphic>
          <a:graphicData uri="http://schemas.openxmlformats.org/drawingml/2006/table">
            <a:tbl>
              <a:tblPr rtl="1" firstRow="1" bandRow="1">
                <a:tableStyleId>{5DA37D80-6434-44D0-A028-1B22A696006F}</a:tableStyleId>
              </a:tblPr>
              <a:tblGrid>
                <a:gridCol w="552462"/>
                <a:gridCol w="552462"/>
                <a:gridCol w="747594"/>
                <a:gridCol w="725886"/>
                <a:gridCol w="2752203"/>
                <a:gridCol w="1267300"/>
                <a:gridCol w="1831774"/>
              </a:tblGrid>
              <a:tr h="1340323">
                <a:tc>
                  <a:txBody>
                    <a:bodyPr/>
                    <a:lstStyle/>
                    <a:p>
                      <a:pPr algn="ctr" rtl="1">
                        <a:spcAft>
                          <a:spcPts val="0"/>
                        </a:spcAft>
                      </a:pPr>
                      <a:r>
                        <a:rPr lang="ar-SA" sz="1400" dirty="0"/>
                        <a:t>السنة</a:t>
                      </a:r>
                      <a:endParaRPr lang="en-US" sz="1200" dirty="0">
                        <a:latin typeface="Times New Roman"/>
                        <a:ea typeface="Times New Roman"/>
                      </a:endParaRPr>
                    </a:p>
                  </a:txBody>
                  <a:tcPr marL="68580" marR="68580" marT="0" marB="0">
                    <a:solidFill>
                      <a:schemeClr val="accent1"/>
                    </a:solidFill>
                  </a:tcPr>
                </a:tc>
                <a:tc>
                  <a:txBody>
                    <a:bodyPr/>
                    <a:lstStyle/>
                    <a:p>
                      <a:pPr algn="ctr"/>
                      <a:r>
                        <a:rPr lang="ar-SA" sz="1600" dirty="0" smtClean="0"/>
                        <a:t>عدد العمال</a:t>
                      </a:r>
                      <a:endParaRPr lang="ar-SA" sz="1600" dirty="0"/>
                    </a:p>
                  </a:txBody>
                  <a:tcPr marL="68580" marR="68580" marT="0" marB="0">
                    <a:solidFill>
                      <a:schemeClr val="accent1"/>
                    </a:solidFill>
                  </a:tcPr>
                </a:tc>
                <a:tc>
                  <a:txBody>
                    <a:bodyPr/>
                    <a:lstStyle/>
                    <a:p>
                      <a:pPr algn="ctr" rtl="1">
                        <a:spcAft>
                          <a:spcPts val="0"/>
                        </a:spcAft>
                      </a:pPr>
                      <a:r>
                        <a:rPr lang="ar-SA" sz="1400" dirty="0"/>
                        <a:t>مدة </a:t>
                      </a:r>
                      <a:r>
                        <a:rPr lang="ar-SA" sz="1400" dirty="0" smtClean="0"/>
                        <a:t>=</a:t>
                      </a:r>
                      <a:endParaRPr lang="en-US" sz="1200" dirty="0"/>
                    </a:p>
                    <a:p>
                      <a:pPr algn="ctr" rtl="1">
                        <a:spcAft>
                          <a:spcPts val="0"/>
                        </a:spcAft>
                      </a:pPr>
                      <a:r>
                        <a:rPr lang="ar-SA" sz="1400" dirty="0" smtClean="0"/>
                        <a:t>عدد </a:t>
                      </a:r>
                      <a:r>
                        <a:rPr lang="ar-SA" sz="1400" dirty="0"/>
                        <a:t>السنوات</a:t>
                      </a:r>
                      <a:endParaRPr lang="en-US" sz="1200" dirty="0">
                        <a:latin typeface="Times New Roman"/>
                        <a:ea typeface="Times New Roman"/>
                      </a:endParaRPr>
                    </a:p>
                  </a:txBody>
                  <a:tcPr marL="68580" marR="68580" marT="0" marB="0">
                    <a:solidFill>
                      <a:schemeClr val="accent1"/>
                    </a:solidFill>
                  </a:tcPr>
                </a:tc>
                <a:tc>
                  <a:txBody>
                    <a:bodyPr/>
                    <a:lstStyle/>
                    <a:p>
                      <a:pPr algn="ctr" rtl="1">
                        <a:spcAft>
                          <a:spcPts val="0"/>
                        </a:spcAft>
                      </a:pPr>
                      <a:r>
                        <a:rPr lang="ar-SA" sz="1400" dirty="0" smtClean="0"/>
                        <a:t>الراتب</a:t>
                      </a:r>
                    </a:p>
                    <a:p>
                      <a:pPr algn="ctr" rtl="1">
                        <a:spcAft>
                          <a:spcPts val="0"/>
                        </a:spcAft>
                      </a:pPr>
                      <a:r>
                        <a:rPr lang="ar-SA" sz="1400" dirty="0" smtClean="0"/>
                        <a:t> </a:t>
                      </a:r>
                      <a:r>
                        <a:rPr lang="ar-SA" sz="1400" dirty="0"/>
                        <a:t>الشهري</a:t>
                      </a:r>
                      <a:endParaRPr lang="en-US" sz="1200" dirty="0">
                        <a:latin typeface="Times New Roman"/>
                        <a:ea typeface="Times New Roman"/>
                      </a:endParaRPr>
                    </a:p>
                  </a:txBody>
                  <a:tcPr marL="68580" marR="68580" marT="0" marB="0">
                    <a:solidFill>
                      <a:schemeClr val="accent1"/>
                    </a:solidFill>
                  </a:tcPr>
                </a:tc>
                <a:tc>
                  <a:txBody>
                    <a:bodyPr/>
                    <a:lstStyle/>
                    <a:p>
                      <a:pPr algn="ctr" rtl="1">
                        <a:spcAft>
                          <a:spcPts val="0"/>
                        </a:spcAft>
                      </a:pPr>
                      <a:r>
                        <a:rPr lang="ar-SA" sz="1400" dirty="0"/>
                        <a:t>رصيد المخصص المرحل في نهاية المدة الحالية للسنة التي </a:t>
                      </a:r>
                      <a:r>
                        <a:rPr lang="ar-SA" sz="1400" dirty="0" smtClean="0"/>
                        <a:t>تليها</a:t>
                      </a:r>
                    </a:p>
                    <a:p>
                      <a:pPr algn="ctr" rtl="1">
                        <a:spcAft>
                          <a:spcPts val="0"/>
                        </a:spcAft>
                      </a:pPr>
                      <a:endParaRPr lang="en-US" sz="1200" dirty="0"/>
                    </a:p>
                    <a:p>
                      <a:pPr algn="ctr" rtl="1">
                        <a:spcAft>
                          <a:spcPts val="0"/>
                        </a:spcAft>
                      </a:pPr>
                      <a:r>
                        <a:rPr lang="ar-SA" sz="2400" b="1" u="sng" dirty="0">
                          <a:solidFill>
                            <a:schemeClr val="accent5">
                              <a:lumMod val="75000"/>
                            </a:schemeClr>
                          </a:solidFill>
                          <a:highlight>
                            <a:srgbClr val="FFFF00"/>
                          </a:highlight>
                        </a:rPr>
                        <a:t>"أ"</a:t>
                      </a:r>
                      <a:endParaRPr lang="en-US" sz="2000" b="1" dirty="0">
                        <a:solidFill>
                          <a:schemeClr val="accent5">
                            <a:lumMod val="75000"/>
                          </a:schemeClr>
                        </a:solidFill>
                        <a:latin typeface="Times New Roman"/>
                        <a:ea typeface="Times New Roman"/>
                      </a:endParaRPr>
                    </a:p>
                  </a:txBody>
                  <a:tcPr marL="68580" marR="68580" marT="0" marB="0"/>
                </a:tc>
                <a:tc>
                  <a:txBody>
                    <a:bodyPr/>
                    <a:lstStyle/>
                    <a:p>
                      <a:pPr algn="ctr" rtl="1">
                        <a:spcAft>
                          <a:spcPts val="0"/>
                        </a:spcAft>
                      </a:pPr>
                      <a:r>
                        <a:rPr lang="ar-SA" sz="1400" dirty="0"/>
                        <a:t>رصيد المخصص في بداية </a:t>
                      </a:r>
                      <a:r>
                        <a:rPr lang="ar-SA" sz="1400" dirty="0" smtClean="0"/>
                        <a:t>السنة</a:t>
                      </a:r>
                    </a:p>
                    <a:p>
                      <a:pPr algn="ctr" rtl="1">
                        <a:spcAft>
                          <a:spcPts val="0"/>
                        </a:spcAft>
                      </a:pPr>
                      <a:r>
                        <a:rPr lang="ar-SA" sz="1400" dirty="0" smtClean="0">
                          <a:solidFill>
                            <a:srgbClr val="FF0000"/>
                          </a:solidFill>
                        </a:rPr>
                        <a:t>من السنة السابقة</a:t>
                      </a:r>
                    </a:p>
                    <a:p>
                      <a:pPr algn="ctr" rtl="1">
                        <a:spcAft>
                          <a:spcPts val="0"/>
                        </a:spcAft>
                      </a:pPr>
                      <a:endParaRPr lang="en-US" sz="1200" dirty="0"/>
                    </a:p>
                    <a:p>
                      <a:pPr algn="ctr" rtl="1">
                        <a:spcAft>
                          <a:spcPts val="0"/>
                        </a:spcAft>
                      </a:pPr>
                      <a:r>
                        <a:rPr lang="ar-SA" sz="2400" b="1" u="sng" dirty="0">
                          <a:solidFill>
                            <a:srgbClr val="FF0000"/>
                          </a:solidFill>
                          <a:highlight>
                            <a:srgbClr val="FFFF00"/>
                          </a:highlight>
                        </a:rPr>
                        <a:t>"ب"</a:t>
                      </a:r>
                      <a:endParaRPr lang="en-US" sz="2000" b="1" dirty="0">
                        <a:solidFill>
                          <a:srgbClr val="FF0000"/>
                        </a:solidFill>
                        <a:latin typeface="Times New Roman"/>
                        <a:ea typeface="Times New Roman"/>
                      </a:endParaRPr>
                    </a:p>
                  </a:txBody>
                  <a:tcPr marL="68580" marR="68580" marT="0" marB="0"/>
                </a:tc>
                <a:tc>
                  <a:txBody>
                    <a:bodyPr/>
                    <a:lstStyle/>
                    <a:p>
                      <a:pPr algn="r" rtl="1">
                        <a:spcAft>
                          <a:spcPts val="0"/>
                        </a:spcAft>
                      </a:pPr>
                      <a:r>
                        <a:rPr lang="ar-SA" sz="1400" dirty="0"/>
                        <a:t>مصروف مخصص مكافئة نهاية الخدمة "قسط الواجب </a:t>
                      </a:r>
                      <a:r>
                        <a:rPr lang="ar-SA" sz="1400" dirty="0" err="1"/>
                        <a:t>تحميلة</a:t>
                      </a:r>
                      <a:r>
                        <a:rPr lang="ar-SA" sz="1400" dirty="0"/>
                        <a:t> للسنة </a:t>
                      </a:r>
                      <a:r>
                        <a:rPr lang="ar-SA" sz="1400" dirty="0" smtClean="0"/>
                        <a:t>الحالية”</a:t>
                      </a:r>
                    </a:p>
                    <a:p>
                      <a:pPr algn="r" rtl="1">
                        <a:spcAft>
                          <a:spcPts val="0"/>
                        </a:spcAft>
                      </a:pPr>
                      <a:r>
                        <a:rPr lang="ar-SA" sz="1400" dirty="0" smtClean="0"/>
                        <a:t>= </a:t>
                      </a:r>
                      <a:r>
                        <a:rPr lang="ar-SA" sz="2400" dirty="0" err="1">
                          <a:solidFill>
                            <a:schemeClr val="accent5">
                              <a:lumMod val="75000"/>
                            </a:schemeClr>
                          </a:solidFill>
                        </a:rPr>
                        <a:t>أ</a:t>
                      </a:r>
                      <a:r>
                        <a:rPr lang="ar-SA" sz="2400" dirty="0">
                          <a:solidFill>
                            <a:schemeClr val="accent5">
                              <a:lumMod val="75000"/>
                            </a:schemeClr>
                          </a:solidFill>
                        </a:rPr>
                        <a:t> </a:t>
                      </a:r>
                      <a:r>
                        <a:rPr lang="ar-SA" sz="1600" dirty="0"/>
                        <a:t>– </a:t>
                      </a:r>
                      <a:r>
                        <a:rPr lang="ar-SA" sz="2800" dirty="0" err="1">
                          <a:solidFill>
                            <a:srgbClr val="FF0000"/>
                          </a:solidFill>
                        </a:rPr>
                        <a:t>ب</a:t>
                      </a:r>
                      <a:endParaRPr lang="en-US" sz="1200" dirty="0">
                        <a:solidFill>
                          <a:srgbClr val="FF0000"/>
                        </a:solidFill>
                      </a:endParaRPr>
                    </a:p>
                    <a:p>
                      <a:pPr algn="r" rtl="1">
                        <a:spcAft>
                          <a:spcPts val="0"/>
                        </a:spcAft>
                      </a:pPr>
                      <a:r>
                        <a:rPr lang="ar-SA" sz="1400" dirty="0"/>
                        <a:t>يخص القيد </a:t>
                      </a:r>
                      <a:r>
                        <a:rPr lang="ar-SA" sz="1400" dirty="0" smtClean="0"/>
                        <a:t>أيضا</a:t>
                      </a:r>
                      <a:endParaRPr lang="en-US" sz="1200" dirty="0">
                        <a:latin typeface="Times New Roman"/>
                        <a:ea typeface="Times New Roman"/>
                      </a:endParaRPr>
                    </a:p>
                  </a:txBody>
                  <a:tcPr marL="68580" marR="68580" marT="0" marB="0"/>
                </a:tc>
              </a:tr>
              <a:tr h="574424">
                <a:tc>
                  <a:txBody>
                    <a:bodyPr/>
                    <a:lstStyle/>
                    <a:p>
                      <a:pPr algn="ctr" rtl="1">
                        <a:spcAft>
                          <a:spcPts val="0"/>
                        </a:spcAft>
                      </a:pPr>
                      <a:r>
                        <a:rPr lang="ar-SA" sz="1400" b="1" dirty="0"/>
                        <a:t>1405</a:t>
                      </a:r>
                      <a:endParaRPr lang="en-US" sz="1400" b="1" dirty="0">
                        <a:latin typeface="Times New Roman"/>
                        <a:ea typeface="Times New Roman"/>
                      </a:endParaRPr>
                    </a:p>
                  </a:txBody>
                  <a:tcPr marL="68580" marR="68580" marT="0" marB="0"/>
                </a:tc>
                <a:tc>
                  <a:txBody>
                    <a:bodyPr/>
                    <a:lstStyle/>
                    <a:p>
                      <a:pPr algn="ctr"/>
                      <a:r>
                        <a:rPr lang="ar-SA" sz="2000" b="1" dirty="0" smtClean="0"/>
                        <a:t>5</a:t>
                      </a:r>
                      <a:endParaRPr lang="ar-SA" sz="2000" b="1" dirty="0"/>
                    </a:p>
                  </a:txBody>
                  <a:tcPr marL="68580" marR="68580" marT="0" marB="0"/>
                </a:tc>
                <a:tc>
                  <a:txBody>
                    <a:bodyPr/>
                    <a:lstStyle/>
                    <a:p>
                      <a:pPr algn="ctr" rtl="1">
                        <a:spcAft>
                          <a:spcPts val="0"/>
                        </a:spcAft>
                      </a:pPr>
                      <a:r>
                        <a:rPr lang="ar-SA" sz="2000" b="1"/>
                        <a:t>1</a:t>
                      </a:r>
                      <a:endParaRPr lang="en-US" sz="1800" b="1">
                        <a:latin typeface="Times New Roman"/>
                        <a:ea typeface="Times New Roman"/>
                      </a:endParaRPr>
                    </a:p>
                  </a:txBody>
                  <a:tcPr marL="68580" marR="68580" marT="0" marB="0"/>
                </a:tc>
                <a:tc>
                  <a:txBody>
                    <a:bodyPr/>
                    <a:lstStyle/>
                    <a:p>
                      <a:pPr algn="ctr" rtl="1">
                        <a:spcAft>
                          <a:spcPts val="0"/>
                        </a:spcAft>
                      </a:pPr>
                      <a:r>
                        <a:rPr lang="ar-SA" sz="1800" b="1" dirty="0"/>
                        <a:t>3000</a:t>
                      </a:r>
                      <a:endParaRPr lang="en-US" sz="1600" b="1" dirty="0">
                        <a:latin typeface="Times New Roman"/>
                        <a:ea typeface="Times New Roman"/>
                      </a:endParaRPr>
                    </a:p>
                  </a:txBody>
                  <a:tcPr marL="68580" marR="68580" marT="0" marB="0"/>
                </a:tc>
                <a:tc>
                  <a:txBody>
                    <a:bodyPr/>
                    <a:lstStyle/>
                    <a:p>
                      <a:pPr algn="r" rtl="1">
                        <a:spcAft>
                          <a:spcPts val="0"/>
                        </a:spcAft>
                      </a:pPr>
                      <a:r>
                        <a:rPr lang="ar-SA" sz="1200" b="1"/>
                        <a:t>[1سنة× (3000×1/2)×5 عمال] =</a:t>
                      </a:r>
                      <a:r>
                        <a:rPr lang="ar-SA" sz="1200" b="1" u="sng"/>
                        <a:t>7500 ريال</a:t>
                      </a:r>
                      <a:endParaRPr lang="en-US" sz="1200" b="1">
                        <a:latin typeface="Times New Roman"/>
                        <a:ea typeface="Times New Roman"/>
                      </a:endParaRPr>
                    </a:p>
                  </a:txBody>
                  <a:tcPr marL="68580" marR="68580" marT="0" marB="0"/>
                </a:tc>
                <a:tc>
                  <a:txBody>
                    <a:bodyPr/>
                    <a:lstStyle/>
                    <a:p>
                      <a:pPr algn="ctr" rtl="1">
                        <a:spcAft>
                          <a:spcPts val="0"/>
                        </a:spcAft>
                      </a:pPr>
                      <a:r>
                        <a:rPr lang="ar-SA" sz="1800" b="1"/>
                        <a:t>0</a:t>
                      </a:r>
                      <a:endParaRPr lang="en-US" sz="1600" b="1">
                        <a:latin typeface="Times New Roman"/>
                        <a:ea typeface="Times New Roman"/>
                      </a:endParaRPr>
                    </a:p>
                  </a:txBody>
                  <a:tcPr marL="68580" marR="68580" marT="0" marB="0"/>
                </a:tc>
                <a:tc>
                  <a:txBody>
                    <a:bodyPr/>
                    <a:lstStyle/>
                    <a:p>
                      <a:pPr algn="ctr" rtl="1">
                        <a:spcAft>
                          <a:spcPts val="0"/>
                        </a:spcAft>
                      </a:pPr>
                      <a:r>
                        <a:rPr lang="ar-SA" sz="1400" b="1" dirty="0"/>
                        <a:t>7500-0=7500</a:t>
                      </a:r>
                      <a:endParaRPr lang="en-US" sz="1400" b="1" dirty="0">
                        <a:latin typeface="Times New Roman"/>
                        <a:ea typeface="Times New Roman"/>
                      </a:endParaRPr>
                    </a:p>
                  </a:txBody>
                  <a:tcPr marL="68580" marR="68580" marT="0" marB="0"/>
                </a:tc>
              </a:tr>
              <a:tr h="574424">
                <a:tc>
                  <a:txBody>
                    <a:bodyPr/>
                    <a:lstStyle/>
                    <a:p>
                      <a:pPr algn="ctr" rtl="1">
                        <a:spcAft>
                          <a:spcPts val="0"/>
                        </a:spcAft>
                      </a:pPr>
                      <a:r>
                        <a:rPr lang="ar-SA" sz="1400" b="1" dirty="0"/>
                        <a:t>1406</a:t>
                      </a:r>
                      <a:endParaRPr lang="en-US" sz="1400" b="1" dirty="0">
                        <a:latin typeface="Times New Roman"/>
                        <a:ea typeface="Times New Roman"/>
                      </a:endParaRPr>
                    </a:p>
                  </a:txBody>
                  <a:tcPr marL="68580" marR="68580" marT="0" marB="0"/>
                </a:tc>
                <a:tc>
                  <a:txBody>
                    <a:bodyPr/>
                    <a:lstStyle/>
                    <a:p>
                      <a:pPr algn="ctr"/>
                      <a:r>
                        <a:rPr lang="ar-SA" sz="2000" b="1" dirty="0" smtClean="0"/>
                        <a:t>5</a:t>
                      </a:r>
                      <a:endParaRPr lang="ar-SA" sz="2000" b="1" dirty="0"/>
                    </a:p>
                  </a:txBody>
                  <a:tcPr marL="68580" marR="68580" marT="0" marB="0"/>
                </a:tc>
                <a:tc>
                  <a:txBody>
                    <a:bodyPr/>
                    <a:lstStyle/>
                    <a:p>
                      <a:pPr algn="ctr" rtl="1">
                        <a:spcAft>
                          <a:spcPts val="0"/>
                        </a:spcAft>
                      </a:pPr>
                      <a:r>
                        <a:rPr lang="ar-SA" sz="2000" b="1"/>
                        <a:t>2</a:t>
                      </a:r>
                      <a:endParaRPr lang="en-US" sz="1800" b="1">
                        <a:latin typeface="Times New Roman"/>
                        <a:ea typeface="Times New Roman"/>
                      </a:endParaRPr>
                    </a:p>
                  </a:txBody>
                  <a:tcPr marL="68580" marR="68580" marT="0" marB="0"/>
                </a:tc>
                <a:tc>
                  <a:txBody>
                    <a:bodyPr/>
                    <a:lstStyle/>
                    <a:p>
                      <a:pPr algn="ctr" rtl="1">
                        <a:spcAft>
                          <a:spcPts val="0"/>
                        </a:spcAft>
                      </a:pPr>
                      <a:r>
                        <a:rPr lang="ar-SA" sz="1800" b="1"/>
                        <a:t>3000</a:t>
                      </a:r>
                      <a:endParaRPr lang="en-US" sz="1600" b="1">
                        <a:latin typeface="Times New Roman"/>
                        <a:ea typeface="Times New Roman"/>
                      </a:endParaRPr>
                    </a:p>
                  </a:txBody>
                  <a:tcPr marL="68580" marR="68580" marT="0" marB="0"/>
                </a:tc>
                <a:tc>
                  <a:txBody>
                    <a:bodyPr/>
                    <a:lstStyle/>
                    <a:p>
                      <a:pPr algn="r" rtl="1">
                        <a:spcAft>
                          <a:spcPts val="0"/>
                        </a:spcAft>
                      </a:pPr>
                      <a:r>
                        <a:rPr lang="ar-SA" sz="1200" b="1" dirty="0"/>
                        <a:t>[2سنة× (3000×1/2)×5 عمال] =</a:t>
                      </a:r>
                      <a:r>
                        <a:rPr lang="ar-SA" sz="1200" b="1" u="sng" dirty="0" smtClean="0"/>
                        <a:t>15,000ريال</a:t>
                      </a:r>
                      <a:endParaRPr lang="en-US" sz="1200" b="1" dirty="0">
                        <a:latin typeface="Times New Roman"/>
                        <a:ea typeface="Times New Roman"/>
                      </a:endParaRPr>
                    </a:p>
                  </a:txBody>
                  <a:tcPr marL="68580" marR="68580" marT="0" marB="0"/>
                </a:tc>
                <a:tc>
                  <a:txBody>
                    <a:bodyPr/>
                    <a:lstStyle/>
                    <a:p>
                      <a:pPr algn="ctr" rtl="1">
                        <a:spcAft>
                          <a:spcPts val="0"/>
                        </a:spcAft>
                      </a:pPr>
                      <a:r>
                        <a:rPr lang="ar-SA" sz="1800" b="1"/>
                        <a:t>7500</a:t>
                      </a:r>
                      <a:endParaRPr lang="en-US" sz="1600" b="1">
                        <a:latin typeface="Times New Roman"/>
                        <a:ea typeface="Times New Roman"/>
                      </a:endParaRPr>
                    </a:p>
                  </a:txBody>
                  <a:tcPr marL="68580" marR="68580" marT="0" marB="0"/>
                </a:tc>
                <a:tc>
                  <a:txBody>
                    <a:bodyPr/>
                    <a:lstStyle/>
                    <a:p>
                      <a:pPr algn="ctr" rtl="1">
                        <a:spcAft>
                          <a:spcPts val="0"/>
                        </a:spcAft>
                      </a:pPr>
                      <a:r>
                        <a:rPr lang="ar-SA" sz="1400" b="1" dirty="0"/>
                        <a:t>15000-7500=7500</a:t>
                      </a:r>
                      <a:endParaRPr lang="en-US" sz="1400" b="1" dirty="0">
                        <a:latin typeface="Times New Roman"/>
                        <a:ea typeface="Times New Roman"/>
                      </a:endParaRPr>
                    </a:p>
                  </a:txBody>
                  <a:tcPr marL="68580" marR="68580" marT="0" marB="0"/>
                </a:tc>
              </a:tr>
              <a:tr h="574424">
                <a:tc>
                  <a:txBody>
                    <a:bodyPr/>
                    <a:lstStyle/>
                    <a:p>
                      <a:pPr algn="ctr" rtl="1">
                        <a:spcAft>
                          <a:spcPts val="0"/>
                        </a:spcAft>
                      </a:pPr>
                      <a:r>
                        <a:rPr lang="ar-SA" sz="1400" b="1" dirty="0"/>
                        <a:t>1407</a:t>
                      </a:r>
                      <a:endParaRPr lang="en-US" sz="1400" b="1" dirty="0">
                        <a:latin typeface="Times New Roman"/>
                        <a:ea typeface="Times New Roman"/>
                      </a:endParaRPr>
                    </a:p>
                  </a:txBody>
                  <a:tcPr marL="68580" marR="68580" marT="0" marB="0"/>
                </a:tc>
                <a:tc>
                  <a:txBody>
                    <a:bodyPr/>
                    <a:lstStyle/>
                    <a:p>
                      <a:pPr algn="ctr"/>
                      <a:r>
                        <a:rPr lang="ar-SA" sz="2000" b="1" dirty="0" smtClean="0"/>
                        <a:t>5</a:t>
                      </a:r>
                      <a:endParaRPr lang="ar-SA" sz="2000" b="1" dirty="0"/>
                    </a:p>
                  </a:txBody>
                  <a:tcPr marL="68580" marR="68580" marT="0" marB="0"/>
                </a:tc>
                <a:tc>
                  <a:txBody>
                    <a:bodyPr/>
                    <a:lstStyle/>
                    <a:p>
                      <a:pPr algn="ctr" rtl="1">
                        <a:spcAft>
                          <a:spcPts val="0"/>
                        </a:spcAft>
                      </a:pPr>
                      <a:r>
                        <a:rPr lang="ar-SA" sz="2000" b="1"/>
                        <a:t>3</a:t>
                      </a:r>
                      <a:endParaRPr lang="en-US" sz="1800" b="1">
                        <a:latin typeface="Times New Roman"/>
                        <a:ea typeface="Times New Roman"/>
                      </a:endParaRPr>
                    </a:p>
                  </a:txBody>
                  <a:tcPr marL="68580" marR="68580" marT="0" marB="0"/>
                </a:tc>
                <a:tc>
                  <a:txBody>
                    <a:bodyPr/>
                    <a:lstStyle/>
                    <a:p>
                      <a:pPr algn="ctr" rtl="1">
                        <a:spcAft>
                          <a:spcPts val="0"/>
                        </a:spcAft>
                      </a:pPr>
                      <a:r>
                        <a:rPr lang="ar-SA" sz="1800" b="1"/>
                        <a:t>3500</a:t>
                      </a:r>
                      <a:endParaRPr lang="en-US" sz="1600" b="1">
                        <a:latin typeface="Times New Roman"/>
                        <a:ea typeface="Times New Roman"/>
                      </a:endParaRPr>
                    </a:p>
                  </a:txBody>
                  <a:tcPr marL="68580" marR="68580" marT="0" marB="0"/>
                </a:tc>
                <a:tc>
                  <a:txBody>
                    <a:bodyPr/>
                    <a:lstStyle/>
                    <a:p>
                      <a:pPr algn="r" rtl="1">
                        <a:spcAft>
                          <a:spcPts val="0"/>
                        </a:spcAft>
                      </a:pPr>
                      <a:r>
                        <a:rPr lang="ar-SA" sz="1200" b="1" dirty="0"/>
                        <a:t>[3سنة× (3500×1/2)×5 عمال]=</a:t>
                      </a:r>
                      <a:r>
                        <a:rPr lang="ar-SA" sz="1200" b="1" u="sng" dirty="0" smtClean="0"/>
                        <a:t>26,250 ريال</a:t>
                      </a:r>
                      <a:endParaRPr lang="en-US" sz="1200" b="1" dirty="0">
                        <a:latin typeface="Times New Roman"/>
                        <a:ea typeface="Times New Roman"/>
                      </a:endParaRPr>
                    </a:p>
                  </a:txBody>
                  <a:tcPr marL="68580" marR="68580" marT="0" marB="0"/>
                </a:tc>
                <a:tc>
                  <a:txBody>
                    <a:bodyPr/>
                    <a:lstStyle/>
                    <a:p>
                      <a:pPr algn="ctr" rtl="1">
                        <a:spcAft>
                          <a:spcPts val="0"/>
                        </a:spcAft>
                      </a:pPr>
                      <a:r>
                        <a:rPr lang="ar-SA" sz="1800" b="1" dirty="0"/>
                        <a:t>15000</a:t>
                      </a:r>
                      <a:endParaRPr lang="en-US" sz="1600" b="1" dirty="0">
                        <a:latin typeface="Times New Roman"/>
                        <a:ea typeface="Times New Roman"/>
                      </a:endParaRPr>
                    </a:p>
                  </a:txBody>
                  <a:tcPr marL="68580" marR="68580" marT="0" marB="0"/>
                </a:tc>
                <a:tc>
                  <a:txBody>
                    <a:bodyPr/>
                    <a:lstStyle/>
                    <a:p>
                      <a:pPr algn="ctr" rtl="1">
                        <a:spcAft>
                          <a:spcPts val="0"/>
                        </a:spcAft>
                      </a:pPr>
                      <a:r>
                        <a:rPr lang="ar-SA" sz="1400" b="1" dirty="0"/>
                        <a:t>26250-15000=11250</a:t>
                      </a:r>
                      <a:endParaRPr lang="en-US" sz="1400" b="1" dirty="0">
                        <a:latin typeface="Times New Roman"/>
                        <a:ea typeface="Times New Roman"/>
                      </a:endParaRPr>
                    </a:p>
                  </a:txBody>
                  <a:tcPr marL="68580" marR="68580" marT="0" marB="0"/>
                </a:tc>
              </a:tr>
              <a:tr h="574424">
                <a:tc>
                  <a:txBody>
                    <a:bodyPr/>
                    <a:lstStyle/>
                    <a:p>
                      <a:pPr algn="ctr" rtl="1">
                        <a:spcAft>
                          <a:spcPts val="0"/>
                        </a:spcAft>
                      </a:pPr>
                      <a:r>
                        <a:rPr lang="ar-SA" sz="1400" b="1" dirty="0"/>
                        <a:t>1408</a:t>
                      </a:r>
                      <a:endParaRPr lang="en-US" sz="1400" b="1" dirty="0">
                        <a:latin typeface="Times New Roman"/>
                        <a:ea typeface="Times New Roman"/>
                      </a:endParaRPr>
                    </a:p>
                  </a:txBody>
                  <a:tcPr marL="68580" marR="68580" marT="0" marB="0"/>
                </a:tc>
                <a:tc>
                  <a:txBody>
                    <a:bodyPr/>
                    <a:lstStyle/>
                    <a:p>
                      <a:pPr algn="ctr"/>
                      <a:r>
                        <a:rPr lang="ar-SA" sz="2000" b="1" dirty="0" smtClean="0"/>
                        <a:t>5</a:t>
                      </a:r>
                      <a:endParaRPr lang="ar-SA" sz="2000" b="1" dirty="0"/>
                    </a:p>
                  </a:txBody>
                  <a:tcPr marL="68580" marR="68580" marT="0" marB="0"/>
                </a:tc>
                <a:tc>
                  <a:txBody>
                    <a:bodyPr/>
                    <a:lstStyle/>
                    <a:p>
                      <a:pPr algn="ctr" rtl="1">
                        <a:spcAft>
                          <a:spcPts val="0"/>
                        </a:spcAft>
                      </a:pPr>
                      <a:r>
                        <a:rPr lang="ar-SA" sz="2000" b="1"/>
                        <a:t>4</a:t>
                      </a:r>
                      <a:endParaRPr lang="en-US" sz="1800" b="1">
                        <a:latin typeface="Times New Roman"/>
                        <a:ea typeface="Times New Roman"/>
                      </a:endParaRPr>
                    </a:p>
                  </a:txBody>
                  <a:tcPr marL="68580" marR="68580" marT="0" marB="0"/>
                </a:tc>
                <a:tc>
                  <a:txBody>
                    <a:bodyPr/>
                    <a:lstStyle/>
                    <a:p>
                      <a:pPr algn="ctr" rtl="1">
                        <a:spcAft>
                          <a:spcPts val="0"/>
                        </a:spcAft>
                      </a:pPr>
                      <a:r>
                        <a:rPr lang="ar-SA" sz="1800" b="1"/>
                        <a:t>3500</a:t>
                      </a:r>
                      <a:endParaRPr lang="en-US" sz="1600" b="1">
                        <a:latin typeface="Times New Roman"/>
                        <a:ea typeface="Times New Roman"/>
                      </a:endParaRPr>
                    </a:p>
                  </a:txBody>
                  <a:tcPr marL="68580" marR="68580" marT="0" marB="0"/>
                </a:tc>
                <a:tc>
                  <a:txBody>
                    <a:bodyPr/>
                    <a:lstStyle/>
                    <a:p>
                      <a:pPr algn="r" rtl="1">
                        <a:spcAft>
                          <a:spcPts val="0"/>
                        </a:spcAft>
                      </a:pPr>
                      <a:r>
                        <a:rPr lang="ar-SA" sz="1200" b="1" dirty="0"/>
                        <a:t>[4سنة× (3500×1/2)×5 عمال]=</a:t>
                      </a:r>
                      <a:r>
                        <a:rPr lang="ar-SA" sz="1200" b="1" u="sng" dirty="0" smtClean="0"/>
                        <a:t>35000ريال</a:t>
                      </a:r>
                      <a:endParaRPr lang="en-US" sz="1200" b="1" dirty="0">
                        <a:latin typeface="Times New Roman"/>
                        <a:ea typeface="Times New Roman"/>
                      </a:endParaRPr>
                    </a:p>
                  </a:txBody>
                  <a:tcPr marL="68580" marR="68580" marT="0" marB="0"/>
                </a:tc>
                <a:tc>
                  <a:txBody>
                    <a:bodyPr/>
                    <a:lstStyle/>
                    <a:p>
                      <a:pPr algn="ctr" rtl="1">
                        <a:spcAft>
                          <a:spcPts val="0"/>
                        </a:spcAft>
                      </a:pPr>
                      <a:r>
                        <a:rPr lang="ar-SA" sz="1800" b="1"/>
                        <a:t>26250</a:t>
                      </a:r>
                      <a:endParaRPr lang="en-US" sz="1600" b="1">
                        <a:latin typeface="Times New Roman"/>
                        <a:ea typeface="Times New Roman"/>
                      </a:endParaRPr>
                    </a:p>
                  </a:txBody>
                  <a:tcPr marL="68580" marR="68580" marT="0" marB="0"/>
                </a:tc>
                <a:tc>
                  <a:txBody>
                    <a:bodyPr/>
                    <a:lstStyle/>
                    <a:p>
                      <a:pPr algn="ctr" rtl="1">
                        <a:spcAft>
                          <a:spcPts val="0"/>
                        </a:spcAft>
                      </a:pPr>
                      <a:r>
                        <a:rPr lang="ar-SA" sz="1400" b="1" dirty="0"/>
                        <a:t>35000-26250=8750</a:t>
                      </a:r>
                      <a:endParaRPr lang="en-US" sz="1400" b="1" dirty="0">
                        <a:latin typeface="Times New Roman"/>
                        <a:ea typeface="Times New Roman"/>
                      </a:endParaRPr>
                    </a:p>
                  </a:txBody>
                  <a:tcPr marL="68580" marR="68580" marT="0" marB="0"/>
                </a:tc>
              </a:tr>
              <a:tr h="574424">
                <a:tc>
                  <a:txBody>
                    <a:bodyPr/>
                    <a:lstStyle/>
                    <a:p>
                      <a:pPr algn="ctr" rtl="1">
                        <a:spcAft>
                          <a:spcPts val="0"/>
                        </a:spcAft>
                      </a:pPr>
                      <a:r>
                        <a:rPr lang="ar-SA" sz="1400" b="1" dirty="0"/>
                        <a:t>1409</a:t>
                      </a:r>
                      <a:endParaRPr lang="en-US" sz="1400" b="1" dirty="0">
                        <a:latin typeface="Times New Roman"/>
                        <a:ea typeface="Times New Roman"/>
                      </a:endParaRPr>
                    </a:p>
                  </a:txBody>
                  <a:tcPr marL="68580" marR="68580" marT="0" marB="0"/>
                </a:tc>
                <a:tc>
                  <a:txBody>
                    <a:bodyPr/>
                    <a:lstStyle/>
                    <a:p>
                      <a:pPr algn="ctr"/>
                      <a:r>
                        <a:rPr lang="ar-SA" sz="2000" b="1" dirty="0" smtClean="0"/>
                        <a:t>5</a:t>
                      </a:r>
                      <a:endParaRPr lang="ar-SA" sz="2000" b="1" dirty="0"/>
                    </a:p>
                  </a:txBody>
                  <a:tcPr marL="68580" marR="68580" marT="0" marB="0"/>
                </a:tc>
                <a:tc>
                  <a:txBody>
                    <a:bodyPr/>
                    <a:lstStyle/>
                    <a:p>
                      <a:pPr algn="ctr" rtl="1">
                        <a:spcAft>
                          <a:spcPts val="0"/>
                        </a:spcAft>
                      </a:pPr>
                      <a:r>
                        <a:rPr lang="ar-SA" sz="2000" b="1" dirty="0"/>
                        <a:t>5</a:t>
                      </a:r>
                      <a:endParaRPr lang="en-US" sz="1800" b="1" dirty="0">
                        <a:latin typeface="Times New Roman"/>
                        <a:ea typeface="Times New Roman"/>
                      </a:endParaRPr>
                    </a:p>
                  </a:txBody>
                  <a:tcPr marL="68580" marR="68580" marT="0" marB="0"/>
                </a:tc>
                <a:tc>
                  <a:txBody>
                    <a:bodyPr/>
                    <a:lstStyle/>
                    <a:p>
                      <a:pPr algn="ctr" rtl="1">
                        <a:spcAft>
                          <a:spcPts val="0"/>
                        </a:spcAft>
                      </a:pPr>
                      <a:r>
                        <a:rPr lang="ar-SA" sz="1800" b="1" dirty="0"/>
                        <a:t>4000</a:t>
                      </a:r>
                      <a:endParaRPr lang="en-US" sz="1600" b="1" dirty="0">
                        <a:latin typeface="Times New Roman"/>
                        <a:ea typeface="Times New Roman"/>
                      </a:endParaRPr>
                    </a:p>
                  </a:txBody>
                  <a:tcPr marL="68580" marR="68580" marT="0" marB="0"/>
                </a:tc>
                <a:tc>
                  <a:txBody>
                    <a:bodyPr/>
                    <a:lstStyle/>
                    <a:p>
                      <a:pPr algn="r" rtl="1">
                        <a:spcAft>
                          <a:spcPts val="0"/>
                        </a:spcAft>
                      </a:pPr>
                      <a:r>
                        <a:rPr lang="ar-SA" sz="1200" b="1" dirty="0"/>
                        <a:t>[5سنة× (4000×1/2)×5 عمال]=</a:t>
                      </a:r>
                      <a:r>
                        <a:rPr lang="ar-SA" sz="1200" b="1" u="sng" dirty="0" smtClean="0"/>
                        <a:t>50000ريال</a:t>
                      </a:r>
                      <a:endParaRPr lang="en-US" sz="1200" b="1" dirty="0">
                        <a:latin typeface="Times New Roman"/>
                        <a:ea typeface="Times New Roman"/>
                      </a:endParaRPr>
                    </a:p>
                  </a:txBody>
                  <a:tcPr marL="68580" marR="68580" marT="0" marB="0"/>
                </a:tc>
                <a:tc>
                  <a:txBody>
                    <a:bodyPr/>
                    <a:lstStyle/>
                    <a:p>
                      <a:pPr algn="ctr" rtl="1">
                        <a:spcAft>
                          <a:spcPts val="0"/>
                        </a:spcAft>
                      </a:pPr>
                      <a:r>
                        <a:rPr lang="ar-SA" sz="1800" b="1" dirty="0"/>
                        <a:t>35000</a:t>
                      </a:r>
                      <a:endParaRPr lang="en-US" sz="1600" b="1" dirty="0">
                        <a:latin typeface="Times New Roman"/>
                        <a:ea typeface="Times New Roman"/>
                      </a:endParaRPr>
                    </a:p>
                  </a:txBody>
                  <a:tcPr marL="68580" marR="68580" marT="0" marB="0"/>
                </a:tc>
                <a:tc>
                  <a:txBody>
                    <a:bodyPr/>
                    <a:lstStyle/>
                    <a:p>
                      <a:pPr algn="ctr" rtl="1">
                        <a:spcAft>
                          <a:spcPts val="0"/>
                        </a:spcAft>
                      </a:pPr>
                      <a:r>
                        <a:rPr lang="ar-SA" sz="1400" b="1" dirty="0"/>
                        <a:t>50000-35000=15000</a:t>
                      </a:r>
                      <a:endParaRPr lang="en-US" sz="1400" b="1" dirty="0">
                        <a:latin typeface="Times New Roman"/>
                        <a:ea typeface="Times New Roman"/>
                      </a:endParaRPr>
                    </a:p>
                  </a:txBody>
                  <a:tcPr marL="68580" marR="68580" marT="0" marB="0"/>
                </a:tc>
              </a:tr>
            </a:tbl>
          </a:graphicData>
        </a:graphic>
      </p:graphicFrame>
      <p:cxnSp>
        <p:nvCxnSpPr>
          <p:cNvPr id="6" name="رابط كسهم مستقيم 5"/>
          <p:cNvCxnSpPr/>
          <p:nvPr/>
        </p:nvCxnSpPr>
        <p:spPr>
          <a:xfrm rot="10800000" flipV="1">
            <a:off x="3500430" y="2857496"/>
            <a:ext cx="571504" cy="50006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 name="رابط كسهم مستقيم 6"/>
          <p:cNvCxnSpPr/>
          <p:nvPr/>
        </p:nvCxnSpPr>
        <p:spPr>
          <a:xfrm rot="10800000" flipV="1">
            <a:off x="3500430" y="3429000"/>
            <a:ext cx="714380" cy="57150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رابط كسهم مستقيم 9"/>
          <p:cNvCxnSpPr/>
          <p:nvPr/>
        </p:nvCxnSpPr>
        <p:spPr>
          <a:xfrm rot="10800000" flipV="1">
            <a:off x="3571868" y="3929066"/>
            <a:ext cx="642942" cy="57150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رابط كسهم مستقيم 10"/>
          <p:cNvCxnSpPr/>
          <p:nvPr/>
        </p:nvCxnSpPr>
        <p:spPr>
          <a:xfrm rot="10800000" flipV="1">
            <a:off x="3500430" y="4500570"/>
            <a:ext cx="714380" cy="57150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المواضيع الرئيسية:</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a:bodyPr>
          <a:lstStyle/>
          <a:p>
            <a:pPr lvl="0" algn="ctr"/>
            <a:r>
              <a:rPr lang="ar-SA" sz="3600" dirty="0" smtClean="0"/>
              <a:t>المحاضرة الثانية:</a:t>
            </a:r>
            <a:endParaRPr lang="en-US" sz="3600" dirty="0" smtClean="0"/>
          </a:p>
          <a:p>
            <a:pPr lvl="0"/>
            <a:r>
              <a:rPr lang="ar-SA" sz="3600" dirty="0" smtClean="0"/>
              <a:t>حالات خاصة في صرف الرواتب</a:t>
            </a:r>
          </a:p>
          <a:p>
            <a:pPr lvl="0"/>
            <a:r>
              <a:rPr lang="ar-SA" sz="3600" dirty="0" smtClean="0"/>
              <a:t>مكافئة نهـاية الخدمة "تحديدهـا-معالجتهـا المحاسبية-طريقة دفع-إظهـارهـا في قائمة المركز المالي"</a:t>
            </a:r>
            <a:endParaRPr lang="en-US" sz="3600" dirty="0" smtClean="0"/>
          </a:p>
          <a:p>
            <a:pPr>
              <a:buNone/>
            </a:pPr>
            <a:endParaRPr lang="ar-SA" sz="3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642918"/>
            <a:ext cx="8229600" cy="714380"/>
          </a:xfrm>
        </p:spPr>
        <p:txBody>
          <a:bodyPr>
            <a:normAutofit/>
          </a:bodyPr>
          <a:lstStyle/>
          <a:p>
            <a:r>
              <a:rPr lang="ar-SA" sz="3200" b="1" dirty="0" smtClean="0"/>
              <a:t>القيد</a:t>
            </a:r>
            <a:endParaRPr lang="ar-SA" sz="3200" dirty="0"/>
          </a:p>
        </p:txBody>
      </p:sp>
      <p:sp>
        <p:nvSpPr>
          <p:cNvPr id="4" name="عنصر نائب للمحتوى 2"/>
          <p:cNvSpPr>
            <a:spLocks noGrp="1"/>
          </p:cNvSpPr>
          <p:nvPr>
            <p:ph idx="1"/>
          </p:nvPr>
        </p:nvSpPr>
        <p:spPr>
          <a:xfrm>
            <a:off x="457200" y="1285860"/>
            <a:ext cx="8229600" cy="5572140"/>
          </a:xfrm>
          <a:noFill/>
        </p:spPr>
        <p:txBody>
          <a:bodyPr>
            <a:normAutofit fontScale="62500" lnSpcReduction="20000"/>
          </a:bodyPr>
          <a:lstStyle/>
          <a:p>
            <a:r>
              <a:rPr lang="ar-SA" dirty="0" smtClean="0">
                <a:solidFill>
                  <a:schemeClr val="accent5">
                    <a:lumMod val="75000"/>
                  </a:schemeClr>
                </a:solidFill>
              </a:rPr>
              <a:t>لسنة 1405:</a:t>
            </a:r>
            <a:endParaRPr lang="en-US" dirty="0" smtClean="0">
              <a:solidFill>
                <a:schemeClr val="accent5">
                  <a:lumMod val="75000"/>
                </a:schemeClr>
              </a:solidFill>
            </a:endParaRPr>
          </a:p>
          <a:p>
            <a:pPr>
              <a:buNone/>
            </a:pPr>
            <a:r>
              <a:rPr lang="ar-SA" b="1" dirty="0" smtClean="0"/>
              <a:t> 7500</a:t>
            </a:r>
            <a:r>
              <a:rPr lang="ar-SA" dirty="0" smtClean="0"/>
              <a:t>من </a:t>
            </a:r>
            <a:r>
              <a:rPr lang="ar-SA" dirty="0" err="1" smtClean="0"/>
              <a:t>ح</a:t>
            </a:r>
            <a:r>
              <a:rPr lang="ar-SA" dirty="0" smtClean="0"/>
              <a:t>/  مصروف </a:t>
            </a:r>
            <a:r>
              <a:rPr lang="ar-SA" dirty="0" smtClean="0"/>
              <a:t>الرواتب </a:t>
            </a:r>
            <a:r>
              <a:rPr lang="ar-SA" dirty="0" err="1" smtClean="0"/>
              <a:t>والاجور</a:t>
            </a:r>
            <a:endParaRPr lang="en-US" dirty="0" smtClean="0"/>
          </a:p>
          <a:p>
            <a:pPr>
              <a:buNone/>
            </a:pPr>
            <a:r>
              <a:rPr lang="ar-SA" b="1" dirty="0" smtClean="0"/>
              <a:t>		7500</a:t>
            </a:r>
            <a:r>
              <a:rPr lang="ar-SA" dirty="0" smtClean="0"/>
              <a:t> إلى </a:t>
            </a:r>
            <a:r>
              <a:rPr lang="ar-SA" dirty="0" err="1" smtClean="0"/>
              <a:t>ح</a:t>
            </a:r>
            <a:r>
              <a:rPr lang="ar-SA" dirty="0" smtClean="0"/>
              <a:t>/ مخصص مكافئة نهـاية الخدمة</a:t>
            </a:r>
            <a:endParaRPr lang="en-US" dirty="0" smtClean="0"/>
          </a:p>
          <a:p>
            <a:pPr>
              <a:buNone/>
            </a:pPr>
            <a:r>
              <a:rPr lang="ar-SA" b="1" dirty="0" smtClean="0"/>
              <a:t> قسط مكافئة نهـاية الخدمة الواجب </a:t>
            </a:r>
            <a:r>
              <a:rPr lang="ar-SA" b="1" dirty="0" err="1" smtClean="0"/>
              <a:t>تحميلة</a:t>
            </a:r>
            <a:r>
              <a:rPr lang="ar-SA" b="1" dirty="0" smtClean="0"/>
              <a:t> لسنة 1405</a:t>
            </a:r>
            <a:endParaRPr lang="en-US" b="1" dirty="0" smtClean="0"/>
          </a:p>
          <a:p>
            <a:r>
              <a:rPr lang="ar-SA" dirty="0" smtClean="0">
                <a:solidFill>
                  <a:schemeClr val="accent5">
                    <a:lumMod val="75000"/>
                  </a:schemeClr>
                </a:solidFill>
              </a:rPr>
              <a:t>لسنة 1406:</a:t>
            </a:r>
            <a:endParaRPr lang="en-US" dirty="0" smtClean="0">
              <a:solidFill>
                <a:schemeClr val="accent5">
                  <a:lumMod val="75000"/>
                </a:schemeClr>
              </a:solidFill>
            </a:endParaRPr>
          </a:p>
          <a:p>
            <a:pPr>
              <a:buNone/>
            </a:pPr>
            <a:r>
              <a:rPr lang="ar-SA" b="1" dirty="0" smtClean="0"/>
              <a:t>7500</a:t>
            </a:r>
            <a:r>
              <a:rPr lang="ar-SA" dirty="0" smtClean="0"/>
              <a:t>من </a:t>
            </a:r>
            <a:r>
              <a:rPr lang="ar-SA" dirty="0" err="1" smtClean="0"/>
              <a:t>ح</a:t>
            </a:r>
            <a:r>
              <a:rPr lang="ar-SA" dirty="0" smtClean="0"/>
              <a:t>/ مصروف </a:t>
            </a:r>
            <a:r>
              <a:rPr lang="ar-SA" dirty="0" smtClean="0"/>
              <a:t>الرواتب </a:t>
            </a:r>
            <a:r>
              <a:rPr lang="ar-SA" dirty="0" err="1" smtClean="0"/>
              <a:t>والاجور</a:t>
            </a:r>
            <a:endParaRPr lang="en-US" dirty="0" smtClean="0"/>
          </a:p>
          <a:p>
            <a:pPr>
              <a:buNone/>
            </a:pPr>
            <a:r>
              <a:rPr lang="ar-SA" b="1" dirty="0" smtClean="0"/>
              <a:t>		7500</a:t>
            </a:r>
            <a:r>
              <a:rPr lang="ar-SA" dirty="0" smtClean="0"/>
              <a:t> إلى </a:t>
            </a:r>
            <a:r>
              <a:rPr lang="ar-SA" dirty="0" err="1" smtClean="0"/>
              <a:t>ح</a:t>
            </a:r>
            <a:r>
              <a:rPr lang="ar-SA" dirty="0" smtClean="0"/>
              <a:t>/ مخصص مكافئة نهـاية الخدمة</a:t>
            </a:r>
            <a:endParaRPr lang="en-US" dirty="0" smtClean="0"/>
          </a:p>
          <a:p>
            <a:pPr>
              <a:buNone/>
            </a:pPr>
            <a:r>
              <a:rPr lang="ar-SA" b="1" dirty="0" smtClean="0"/>
              <a:t> </a:t>
            </a:r>
            <a:r>
              <a:rPr lang="ar-SA" b="1" dirty="0" smtClean="0"/>
              <a:t>قسط مكافئة نهـاية الخدمة الواجب </a:t>
            </a:r>
            <a:r>
              <a:rPr lang="ar-SA" b="1" dirty="0" err="1" smtClean="0"/>
              <a:t>تحميلة</a:t>
            </a:r>
            <a:r>
              <a:rPr lang="ar-SA" b="1" dirty="0" smtClean="0"/>
              <a:t> لسنة 1406</a:t>
            </a:r>
            <a:endParaRPr lang="en-US" b="1" dirty="0" smtClean="0"/>
          </a:p>
          <a:p>
            <a:r>
              <a:rPr lang="ar-SA" dirty="0" smtClean="0">
                <a:solidFill>
                  <a:schemeClr val="accent5">
                    <a:lumMod val="75000"/>
                  </a:schemeClr>
                </a:solidFill>
              </a:rPr>
              <a:t>لسنة 1407:</a:t>
            </a:r>
            <a:endParaRPr lang="en-US" dirty="0" smtClean="0">
              <a:solidFill>
                <a:schemeClr val="accent5">
                  <a:lumMod val="75000"/>
                </a:schemeClr>
              </a:solidFill>
            </a:endParaRPr>
          </a:p>
          <a:p>
            <a:pPr>
              <a:buNone/>
            </a:pPr>
            <a:r>
              <a:rPr lang="ar-SA" b="1" dirty="0" smtClean="0"/>
              <a:t>11250</a:t>
            </a:r>
            <a:r>
              <a:rPr lang="ar-SA" dirty="0" smtClean="0"/>
              <a:t>من </a:t>
            </a:r>
            <a:r>
              <a:rPr lang="ar-SA" dirty="0" err="1" smtClean="0"/>
              <a:t>ح</a:t>
            </a:r>
            <a:r>
              <a:rPr lang="ar-SA" dirty="0" smtClean="0"/>
              <a:t>/ مصروف </a:t>
            </a:r>
            <a:r>
              <a:rPr lang="ar-SA" dirty="0" smtClean="0"/>
              <a:t>الرواتب </a:t>
            </a:r>
            <a:r>
              <a:rPr lang="ar-SA" dirty="0" err="1" smtClean="0"/>
              <a:t>والاجور</a:t>
            </a:r>
            <a:endParaRPr lang="en-US" dirty="0" smtClean="0"/>
          </a:p>
          <a:p>
            <a:pPr>
              <a:buNone/>
            </a:pPr>
            <a:r>
              <a:rPr lang="ar-SA" b="1" dirty="0" smtClean="0"/>
              <a:t>		11250</a:t>
            </a:r>
            <a:r>
              <a:rPr lang="ar-SA" dirty="0" smtClean="0"/>
              <a:t> إلى </a:t>
            </a:r>
            <a:r>
              <a:rPr lang="ar-SA" dirty="0" err="1" smtClean="0"/>
              <a:t>ح</a:t>
            </a:r>
            <a:r>
              <a:rPr lang="ar-SA" dirty="0" smtClean="0"/>
              <a:t>/ مخصص مكافئة نهـاية الخدمة</a:t>
            </a:r>
            <a:endParaRPr lang="en-US" dirty="0" smtClean="0"/>
          </a:p>
          <a:p>
            <a:pPr>
              <a:buNone/>
            </a:pPr>
            <a:r>
              <a:rPr lang="ar-SA" b="1" dirty="0" smtClean="0"/>
              <a:t> قسط مكافئة نهـاية الخدمة الواجب </a:t>
            </a:r>
            <a:r>
              <a:rPr lang="ar-SA" b="1" dirty="0" err="1" smtClean="0"/>
              <a:t>تحميلة</a:t>
            </a:r>
            <a:r>
              <a:rPr lang="ar-SA" b="1" dirty="0" smtClean="0"/>
              <a:t> لسنة 1407</a:t>
            </a:r>
            <a:endParaRPr lang="en-US" b="1" dirty="0" smtClean="0"/>
          </a:p>
          <a:p>
            <a:r>
              <a:rPr lang="ar-SA" dirty="0" smtClean="0">
                <a:solidFill>
                  <a:schemeClr val="accent5">
                    <a:lumMod val="75000"/>
                  </a:schemeClr>
                </a:solidFill>
              </a:rPr>
              <a:t>لسنة 1408:</a:t>
            </a:r>
            <a:endParaRPr lang="en-US" dirty="0" smtClean="0">
              <a:solidFill>
                <a:schemeClr val="accent5">
                  <a:lumMod val="75000"/>
                </a:schemeClr>
              </a:solidFill>
            </a:endParaRPr>
          </a:p>
          <a:p>
            <a:pPr>
              <a:buNone/>
            </a:pPr>
            <a:r>
              <a:rPr lang="ar-SA" b="1" dirty="0" smtClean="0"/>
              <a:t>8750 </a:t>
            </a:r>
            <a:r>
              <a:rPr lang="ar-SA" dirty="0" smtClean="0"/>
              <a:t>من </a:t>
            </a:r>
            <a:r>
              <a:rPr lang="ar-SA" dirty="0" err="1" smtClean="0"/>
              <a:t>ح</a:t>
            </a:r>
            <a:r>
              <a:rPr lang="ar-SA" dirty="0" smtClean="0"/>
              <a:t>/ </a:t>
            </a:r>
            <a:r>
              <a:rPr lang="ar-SA" smtClean="0"/>
              <a:t>مصروف </a:t>
            </a:r>
            <a:r>
              <a:rPr lang="ar-SA" smtClean="0"/>
              <a:t>الرواتب </a:t>
            </a:r>
            <a:r>
              <a:rPr lang="ar-SA" dirty="0" err="1" smtClean="0"/>
              <a:t>والاجور</a:t>
            </a:r>
            <a:endParaRPr lang="en-US" dirty="0" smtClean="0"/>
          </a:p>
          <a:p>
            <a:pPr>
              <a:buNone/>
            </a:pPr>
            <a:r>
              <a:rPr lang="ar-SA" b="1" dirty="0" smtClean="0"/>
              <a:t>		8750</a:t>
            </a:r>
            <a:r>
              <a:rPr lang="ar-SA" dirty="0" smtClean="0"/>
              <a:t> إلى </a:t>
            </a:r>
            <a:r>
              <a:rPr lang="ar-SA" dirty="0" err="1" smtClean="0"/>
              <a:t>ح</a:t>
            </a:r>
            <a:r>
              <a:rPr lang="ar-SA" dirty="0" smtClean="0"/>
              <a:t>/ مخصص مكافئة نهـاية الخدمة</a:t>
            </a:r>
            <a:endParaRPr lang="en-US" dirty="0" smtClean="0"/>
          </a:p>
          <a:p>
            <a:pPr>
              <a:buNone/>
            </a:pPr>
            <a:r>
              <a:rPr lang="ar-SA" b="1" dirty="0" smtClean="0"/>
              <a:t> قسط مكافئة نهـاية الخدمة الواجب </a:t>
            </a:r>
            <a:r>
              <a:rPr lang="ar-SA" b="1" dirty="0" err="1" smtClean="0"/>
              <a:t>تحميلة</a:t>
            </a:r>
            <a:r>
              <a:rPr lang="ar-SA" b="1" dirty="0" smtClean="0"/>
              <a:t> لسنة 1408</a:t>
            </a:r>
            <a:endParaRPr lang="en-US" b="1" dirty="0" smtClean="0"/>
          </a:p>
          <a:p>
            <a:r>
              <a:rPr lang="ar-SA" dirty="0" smtClean="0">
                <a:solidFill>
                  <a:schemeClr val="accent5">
                    <a:lumMod val="75000"/>
                  </a:schemeClr>
                </a:solidFill>
              </a:rPr>
              <a:t>لسنة 1409:</a:t>
            </a:r>
            <a:endParaRPr lang="en-US" dirty="0" smtClean="0">
              <a:solidFill>
                <a:schemeClr val="accent5">
                  <a:lumMod val="75000"/>
                </a:schemeClr>
              </a:solidFill>
            </a:endParaRPr>
          </a:p>
          <a:p>
            <a:pPr>
              <a:buNone/>
            </a:pPr>
            <a:r>
              <a:rPr lang="ar-SA" b="1" dirty="0" smtClean="0"/>
              <a:t>15000 من</a:t>
            </a:r>
            <a:r>
              <a:rPr lang="ar-SA" dirty="0" smtClean="0"/>
              <a:t> </a:t>
            </a:r>
            <a:r>
              <a:rPr lang="ar-SA" dirty="0" err="1" smtClean="0"/>
              <a:t>ح</a:t>
            </a:r>
            <a:r>
              <a:rPr lang="ar-SA" dirty="0" smtClean="0"/>
              <a:t>/ مصروف </a:t>
            </a:r>
            <a:r>
              <a:rPr lang="ar-SA" dirty="0" smtClean="0"/>
              <a:t>الرواتب </a:t>
            </a:r>
            <a:r>
              <a:rPr lang="ar-SA" dirty="0" err="1" smtClean="0"/>
              <a:t>والاجور</a:t>
            </a:r>
            <a:endParaRPr lang="en-US" dirty="0" smtClean="0"/>
          </a:p>
          <a:p>
            <a:pPr>
              <a:buNone/>
            </a:pPr>
            <a:r>
              <a:rPr lang="ar-SA" b="1" dirty="0" smtClean="0"/>
              <a:t>		15000</a:t>
            </a:r>
            <a:r>
              <a:rPr lang="ar-SA" dirty="0" smtClean="0"/>
              <a:t> إلى </a:t>
            </a:r>
            <a:r>
              <a:rPr lang="ar-SA" dirty="0" err="1" smtClean="0"/>
              <a:t>ح</a:t>
            </a:r>
            <a:r>
              <a:rPr lang="ar-SA" dirty="0" smtClean="0"/>
              <a:t>/ مخصص مكافئة نهـاية الخدمة</a:t>
            </a:r>
            <a:endParaRPr lang="en-US" dirty="0" smtClean="0"/>
          </a:p>
          <a:p>
            <a:pPr>
              <a:buNone/>
            </a:pPr>
            <a:r>
              <a:rPr lang="ar-SA" b="1" dirty="0" smtClean="0"/>
              <a:t> قسط مكافئة نهـاية الخدمة الواجب تحميلهـ لسنة 1409</a:t>
            </a:r>
            <a:endParaRPr lang="en-US" b="1" dirty="0" smtClean="0"/>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928670"/>
            <a:ext cx="8229600" cy="1066800"/>
          </a:xfrm>
        </p:spPr>
        <p:txBody>
          <a:bodyPr>
            <a:normAutofit/>
          </a:bodyPr>
          <a:lstStyle/>
          <a:p>
            <a:pPr lvl="0"/>
            <a:r>
              <a:rPr lang="ar-SA" sz="3200" dirty="0" smtClean="0"/>
              <a:t>إظهـار مكافئة نهـاية الخدمة في القوائم المالية:</a:t>
            </a:r>
            <a:r>
              <a:rPr lang="en-US" sz="3200" dirty="0" smtClean="0"/>
              <a:t/>
            </a:r>
            <a:br>
              <a:rPr lang="en-US" sz="3200" dirty="0" smtClean="0"/>
            </a:br>
            <a:endParaRPr lang="ar-SA" sz="3200" dirty="0"/>
          </a:p>
        </p:txBody>
      </p:sp>
      <p:sp>
        <p:nvSpPr>
          <p:cNvPr id="4" name="عنصر نائب للمحتوى 3"/>
          <p:cNvSpPr>
            <a:spLocks noGrp="1"/>
          </p:cNvSpPr>
          <p:nvPr>
            <p:ph idx="1"/>
          </p:nvPr>
        </p:nvSpPr>
        <p:spPr/>
        <p:txBody>
          <a:bodyPr>
            <a:normAutofit/>
          </a:bodyPr>
          <a:lstStyle/>
          <a:p>
            <a:pPr algn="just"/>
            <a:r>
              <a:rPr lang="ar-SA" sz="3200" dirty="0" smtClean="0"/>
              <a:t>مكافئة نهـاية الخدمة هـي التزام غير محدد بوقت إذا يظهـر ضمن </a:t>
            </a:r>
            <a:r>
              <a:rPr lang="ar-SA" sz="3600" b="1" dirty="0" smtClean="0">
                <a:solidFill>
                  <a:schemeClr val="accent2">
                    <a:lumMod val="75000"/>
                  </a:schemeClr>
                </a:solidFill>
              </a:rPr>
              <a:t>مطلوباتهـا أو الالتزامات طويلة الأجل </a:t>
            </a:r>
            <a:r>
              <a:rPr lang="ar-SA" sz="3200" dirty="0" smtClean="0"/>
              <a:t>في قائمة المركز المالي, ووفقا لمعيار العرض والإفصاح إذا كان جزءا من الالتزام بدفع مكافئة نهـاية الخدمة سيتم خلال اقل من سنة فان ذلك الجزء سيظهـر  ضمن المطلوبات قصيرة الأجل.</a:t>
            </a:r>
            <a:endParaRPr lang="ar-SA" sz="32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4348" y="642918"/>
            <a:ext cx="8229600" cy="928694"/>
          </a:xfrm>
        </p:spPr>
        <p:txBody>
          <a:bodyPr/>
          <a:lstStyle/>
          <a:p>
            <a:pPr algn="ctr"/>
            <a:r>
              <a:rPr lang="ar-SA" sz="3200" dirty="0" smtClean="0"/>
              <a:t>الواجب</a:t>
            </a:r>
            <a:endParaRPr lang="ar-SA" dirty="0"/>
          </a:p>
        </p:txBody>
      </p:sp>
      <p:sp>
        <p:nvSpPr>
          <p:cNvPr id="3" name="عنصر نائب للمحتوى 2"/>
          <p:cNvSpPr>
            <a:spLocks noGrp="1"/>
          </p:cNvSpPr>
          <p:nvPr>
            <p:ph idx="1"/>
          </p:nvPr>
        </p:nvSpPr>
        <p:spPr>
          <a:xfrm>
            <a:off x="457200" y="1571612"/>
            <a:ext cx="8229600" cy="5002924"/>
          </a:xfrm>
        </p:spPr>
        <p:txBody>
          <a:bodyPr>
            <a:normAutofit/>
          </a:bodyPr>
          <a:lstStyle/>
          <a:p>
            <a:r>
              <a:rPr lang="ar-SA" sz="4400" dirty="0" smtClean="0"/>
              <a:t>6-11 صفحة 27</a:t>
            </a:r>
          </a:p>
          <a:p>
            <a:r>
              <a:rPr lang="ar-SA" sz="4400" dirty="0" smtClean="0"/>
              <a:t>مثال التالي:</a:t>
            </a:r>
            <a:r>
              <a:rPr lang="ar-SA" sz="6600" dirty="0" smtClean="0">
                <a:sym typeface="Wingdings 2"/>
              </a:rPr>
              <a:t></a:t>
            </a:r>
            <a:endParaRPr lang="ar-SA" sz="4400" dirty="0" smtClean="0"/>
          </a:p>
          <a:p>
            <a:pPr>
              <a:buNone/>
            </a:pPr>
            <a:endParaRPr lang="ar-SA" sz="4400" dirty="0" smtClean="0"/>
          </a:p>
          <a:p>
            <a:pPr>
              <a:buNone/>
            </a:pPr>
            <a:endParaRPr lang="ar-SA" sz="4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457200" y="642918"/>
            <a:ext cx="8229600" cy="5931618"/>
          </a:xfrm>
        </p:spPr>
        <p:txBody>
          <a:bodyPr>
            <a:normAutofit fontScale="92500" lnSpcReduction="10000"/>
          </a:bodyPr>
          <a:lstStyle/>
          <a:p>
            <a:pPr>
              <a:buNone/>
            </a:pPr>
            <a:r>
              <a:rPr lang="ar-SA" sz="3500" b="1" u="sng" dirty="0" smtClean="0">
                <a:solidFill>
                  <a:schemeClr val="accent2">
                    <a:lumMod val="75000"/>
                  </a:schemeClr>
                </a:solidFill>
              </a:rPr>
              <a:t>مثال:</a:t>
            </a:r>
            <a:endParaRPr lang="en-US" sz="3500" dirty="0" smtClean="0">
              <a:solidFill>
                <a:schemeClr val="accent2">
                  <a:lumMod val="75000"/>
                </a:schemeClr>
              </a:solidFill>
            </a:endParaRPr>
          </a:p>
          <a:p>
            <a:pPr>
              <a:buNone/>
            </a:pPr>
            <a:r>
              <a:rPr lang="ar-SA" b="1" dirty="0" smtClean="0"/>
              <a:t>بدأت شركة الفهـد نشاطهـا في أول محرم1418هــ , فإذا علمتي ما يلي:</a:t>
            </a:r>
            <a:endParaRPr lang="en-US" dirty="0" smtClean="0"/>
          </a:p>
          <a:p>
            <a:pPr lvl="0">
              <a:buNone/>
            </a:pPr>
            <a:r>
              <a:rPr lang="ar-SA" b="1" dirty="0" smtClean="0"/>
              <a:t>تعاقدت المؤسسة مع عدد من العاملين في أول محرم من عام 1418هــ مجموع رواتبهـم السنوية 3,600,000 ريال موزعة بين السعوديين وغير السعوديين بنسبة 3:1 على التوالي.</a:t>
            </a:r>
            <a:endParaRPr lang="en-US" dirty="0" smtClean="0"/>
          </a:p>
          <a:p>
            <a:pPr lvl="0"/>
            <a:r>
              <a:rPr lang="ar-SA" b="1" dirty="0" smtClean="0"/>
              <a:t>مع أول محرم من عام 1426هــ أصبح مجموع رواتبهـم السنوية4,800,000 ريال</a:t>
            </a:r>
            <a:endParaRPr lang="en-US" dirty="0" smtClean="0"/>
          </a:p>
          <a:p>
            <a:pPr lvl="0"/>
            <a:r>
              <a:rPr lang="ar-SA" b="1" dirty="0" smtClean="0"/>
              <a:t>في نهـاية شهـر ذي الحجة 1426 قدم عاملين استقالتهـما "احدهـما سعودي والأخر غير سعودي" وكان الراتب الشهـري للسعودي في هـذا التاريخ 10,000 ريال والأخر 8000ريال وسددت لهـم المكافئة نهـاية الخدمة بشيك.</a:t>
            </a:r>
            <a:endParaRPr lang="en-US" dirty="0" smtClean="0"/>
          </a:p>
          <a:p>
            <a:pPr>
              <a:buNone/>
            </a:pPr>
            <a:r>
              <a:rPr lang="ar-SA" b="1" dirty="0" smtClean="0">
                <a:solidFill>
                  <a:schemeClr val="accent5">
                    <a:lumMod val="75000"/>
                  </a:schemeClr>
                </a:solidFill>
              </a:rPr>
              <a:t>المطلوب:</a:t>
            </a:r>
            <a:endParaRPr lang="en-US" dirty="0" smtClean="0">
              <a:solidFill>
                <a:schemeClr val="accent5">
                  <a:lumMod val="75000"/>
                </a:schemeClr>
              </a:solidFill>
            </a:endParaRPr>
          </a:p>
          <a:p>
            <a:pPr lvl="0">
              <a:buNone/>
            </a:pPr>
            <a:r>
              <a:rPr lang="ar-SA" b="1" dirty="0" smtClean="0"/>
              <a:t>1-القيد للازم لإثبات نصيب عام 1425هــ  </a:t>
            </a:r>
            <a:endParaRPr lang="en-US" dirty="0" smtClean="0"/>
          </a:p>
          <a:p>
            <a:pPr lvl="0">
              <a:buNone/>
            </a:pPr>
            <a:r>
              <a:rPr lang="ar-SA" b="1" dirty="0" smtClean="0"/>
              <a:t>2-لقيد اللازم لإثبات مصروف مكافئة نهـاية الخدمة عن عام 1425هــ</a:t>
            </a:r>
            <a:endParaRPr lang="en-US" dirty="0" smtClean="0"/>
          </a:p>
          <a:p>
            <a:pPr lvl="0">
              <a:buNone/>
            </a:pPr>
            <a:r>
              <a:rPr lang="ar-SA" b="1" dirty="0" smtClean="0"/>
              <a:t>3-القيد اللازم لإثبات سداد المكافئة في 30\12\1426هــ</a:t>
            </a:r>
            <a:endParaRPr lang="en-US" dirty="0" smtClean="0"/>
          </a:p>
          <a:p>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428604"/>
            <a:ext cx="8229600" cy="1066800"/>
          </a:xfrm>
        </p:spPr>
        <p:txBody>
          <a:bodyPr/>
          <a:lstStyle/>
          <a:p>
            <a:r>
              <a:rPr lang="ar-SA" dirty="0" smtClean="0"/>
              <a:t>بداية الحل للتسهيل</a:t>
            </a:r>
            <a:endParaRPr lang="ar-SA" dirty="0"/>
          </a:p>
        </p:txBody>
      </p:sp>
      <p:sp>
        <p:nvSpPr>
          <p:cNvPr id="3" name="عنصر نائب للمحتوى 2"/>
          <p:cNvSpPr>
            <a:spLocks noGrp="1"/>
          </p:cNvSpPr>
          <p:nvPr>
            <p:ph idx="1"/>
          </p:nvPr>
        </p:nvSpPr>
        <p:spPr>
          <a:xfrm>
            <a:off x="457200" y="1285860"/>
            <a:ext cx="8229600" cy="5288676"/>
          </a:xfrm>
        </p:spPr>
        <p:txBody>
          <a:bodyPr/>
          <a:lstStyle/>
          <a:p>
            <a:pPr lvl="0">
              <a:buNone/>
            </a:pPr>
            <a:r>
              <a:rPr lang="ar-SA" b="1" dirty="0" smtClean="0">
                <a:solidFill>
                  <a:schemeClr val="accent2">
                    <a:lumMod val="75000"/>
                  </a:schemeClr>
                </a:solidFill>
              </a:rPr>
              <a:t>أولا نوجد الرتب الشهري من الراتب السنوي:</a:t>
            </a:r>
            <a:endParaRPr lang="en-US" dirty="0" smtClean="0">
              <a:solidFill>
                <a:schemeClr val="accent2">
                  <a:lumMod val="75000"/>
                </a:schemeClr>
              </a:solidFill>
            </a:endParaRPr>
          </a:p>
          <a:p>
            <a:pPr algn="just">
              <a:buNone/>
            </a:pPr>
            <a:r>
              <a:rPr lang="ar-SA" b="1" dirty="0" smtClean="0"/>
              <a:t>هـنا على الطالبة الانتباهـ إلي أن المعطى هـو الراتب السنوي وليس الشهـري ومكافئة نهـاية الخدمة تحسب على أساس شهـري إذا يلزم تحويل الراتب من سنوي إلى شهـري...</a:t>
            </a:r>
            <a:endParaRPr lang="en-US" dirty="0" smtClean="0"/>
          </a:p>
          <a:p>
            <a:endParaRPr lang="ar-SA" dirty="0"/>
          </a:p>
        </p:txBody>
      </p:sp>
      <p:graphicFrame>
        <p:nvGraphicFramePr>
          <p:cNvPr id="4" name="جدول 3"/>
          <p:cNvGraphicFramePr>
            <a:graphicFrameLocks noGrp="1"/>
          </p:cNvGraphicFramePr>
          <p:nvPr/>
        </p:nvGraphicFramePr>
        <p:xfrm>
          <a:off x="205498" y="3786191"/>
          <a:ext cx="8652782" cy="1857387"/>
        </p:xfrm>
        <a:graphic>
          <a:graphicData uri="http://schemas.openxmlformats.org/drawingml/2006/table">
            <a:tbl>
              <a:tblPr rtl="1" firstRow="1" bandRow="1">
                <a:tableStyleId>{21E4AEA4-8DFA-4A89-87EB-49C32662AFE0}</a:tableStyleId>
              </a:tblPr>
              <a:tblGrid>
                <a:gridCol w="598770"/>
                <a:gridCol w="1002840"/>
                <a:gridCol w="871078"/>
                <a:gridCol w="956336"/>
                <a:gridCol w="857256"/>
                <a:gridCol w="857256"/>
                <a:gridCol w="857256"/>
                <a:gridCol w="857256"/>
                <a:gridCol w="857256"/>
                <a:gridCol w="937478"/>
              </a:tblGrid>
              <a:tr h="436895">
                <a:tc>
                  <a:txBody>
                    <a:bodyPr/>
                    <a:lstStyle/>
                    <a:p>
                      <a:pPr algn="r" rtl="1">
                        <a:spcAft>
                          <a:spcPts val="0"/>
                        </a:spcAft>
                        <a:tabLst>
                          <a:tab pos="2743200" algn="ctr"/>
                          <a:tab pos="5486400" algn="r"/>
                          <a:tab pos="457200" algn="l"/>
                        </a:tabLst>
                      </a:pPr>
                      <a:r>
                        <a:rPr lang="ar-SA" sz="1600" dirty="0">
                          <a:latin typeface="Cambria"/>
                          <a:ea typeface="Times New Roman"/>
                          <a:cs typeface="Traditional Arabic"/>
                        </a:rPr>
                        <a:t>الراتب</a:t>
                      </a:r>
                      <a:endParaRPr lang="en-US" sz="180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a:latin typeface="Cambria"/>
                          <a:ea typeface="Times New Roman"/>
                          <a:cs typeface="Traditional Arabic"/>
                        </a:rPr>
                        <a:t>1418</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a:latin typeface="Cambria"/>
                          <a:ea typeface="Times New Roman"/>
                          <a:cs typeface="Traditional Arabic"/>
                        </a:rPr>
                        <a:t>1419</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a:latin typeface="Cambria"/>
                          <a:ea typeface="Times New Roman"/>
                          <a:cs typeface="Traditional Arabic"/>
                        </a:rPr>
                        <a:t>1420</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a:latin typeface="Cambria"/>
                          <a:ea typeface="Times New Roman"/>
                          <a:cs typeface="Traditional Arabic"/>
                        </a:rPr>
                        <a:t>1421</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a:latin typeface="Cambria"/>
                          <a:ea typeface="Times New Roman"/>
                          <a:cs typeface="Traditional Arabic"/>
                        </a:rPr>
                        <a:t>1422</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a:latin typeface="Cambria"/>
                          <a:ea typeface="Times New Roman"/>
                          <a:cs typeface="Traditional Arabic"/>
                        </a:rPr>
                        <a:t>1423</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a:latin typeface="Cambria"/>
                          <a:ea typeface="Times New Roman"/>
                          <a:cs typeface="Traditional Arabic"/>
                        </a:rPr>
                        <a:t>1424</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a:latin typeface="Cambria"/>
                          <a:ea typeface="Times New Roman"/>
                          <a:cs typeface="Traditional Arabic"/>
                        </a:rPr>
                        <a:t>1425</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dirty="0">
                          <a:latin typeface="Cambria"/>
                          <a:ea typeface="Times New Roman"/>
                          <a:cs typeface="Traditional Arabic"/>
                        </a:rPr>
                        <a:t>1426</a:t>
                      </a:r>
                      <a:endParaRPr lang="en-US" sz="1800" dirty="0">
                        <a:latin typeface="Times New Roman"/>
                        <a:ea typeface="Times New Roman"/>
                      </a:endParaRPr>
                    </a:p>
                  </a:txBody>
                  <a:tcPr marL="68580" marR="68580" marT="0" marB="0"/>
                </a:tc>
              </a:tr>
              <a:tr h="710246">
                <a:tc>
                  <a:txBody>
                    <a:bodyPr/>
                    <a:lstStyle/>
                    <a:p>
                      <a:pPr algn="r" rtl="1">
                        <a:spcAft>
                          <a:spcPts val="0"/>
                        </a:spcAft>
                        <a:tabLst>
                          <a:tab pos="2743200" algn="ctr"/>
                          <a:tab pos="5486400" algn="r"/>
                          <a:tab pos="457200" algn="l"/>
                        </a:tabLst>
                      </a:pPr>
                      <a:r>
                        <a:rPr lang="ar-SA" sz="1600">
                          <a:latin typeface="Cambria"/>
                          <a:ea typeface="Times New Roman"/>
                          <a:cs typeface="Traditional Arabic"/>
                        </a:rPr>
                        <a:t>السنوي</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400" b="0" dirty="0">
                          <a:latin typeface="Times New Roman"/>
                          <a:ea typeface="Times New Roman"/>
                          <a:cs typeface="Traditional Arabic"/>
                        </a:rPr>
                        <a:t>3,600,000</a:t>
                      </a:r>
                      <a:endParaRPr lang="en-US" sz="1600" b="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400" b="0" dirty="0">
                          <a:latin typeface="Times New Roman"/>
                          <a:ea typeface="Times New Roman"/>
                          <a:cs typeface="Traditional Arabic"/>
                        </a:rPr>
                        <a:t>3,600,000</a:t>
                      </a:r>
                      <a:endParaRPr lang="en-US" sz="1600" b="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400" b="0" dirty="0">
                          <a:latin typeface="Times New Roman"/>
                          <a:ea typeface="Times New Roman"/>
                          <a:cs typeface="Traditional Arabic"/>
                        </a:rPr>
                        <a:t>3,600,000</a:t>
                      </a:r>
                      <a:endParaRPr lang="en-US" sz="1600" b="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400" b="0" dirty="0">
                          <a:latin typeface="Times New Roman"/>
                          <a:ea typeface="Times New Roman"/>
                          <a:cs typeface="Traditional Arabic"/>
                        </a:rPr>
                        <a:t>3,600,000</a:t>
                      </a:r>
                      <a:endParaRPr lang="en-US" sz="1600" b="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400" b="0" dirty="0">
                          <a:latin typeface="Times New Roman"/>
                          <a:ea typeface="Times New Roman"/>
                          <a:cs typeface="Traditional Arabic"/>
                        </a:rPr>
                        <a:t>3,600,000</a:t>
                      </a:r>
                      <a:endParaRPr lang="en-US" sz="1600" b="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400" b="0" dirty="0">
                          <a:latin typeface="Times New Roman"/>
                          <a:ea typeface="Times New Roman"/>
                          <a:cs typeface="Traditional Arabic"/>
                        </a:rPr>
                        <a:t>3,600,000</a:t>
                      </a:r>
                      <a:endParaRPr lang="en-US" sz="1600" b="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400" b="0" dirty="0">
                          <a:latin typeface="Times New Roman"/>
                          <a:ea typeface="Times New Roman"/>
                          <a:cs typeface="Traditional Arabic"/>
                        </a:rPr>
                        <a:t>3,600,000</a:t>
                      </a:r>
                      <a:endParaRPr lang="en-US" sz="1600" b="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400" b="0" dirty="0">
                          <a:latin typeface="Times New Roman"/>
                          <a:ea typeface="Times New Roman"/>
                          <a:cs typeface="Traditional Arabic"/>
                        </a:rPr>
                        <a:t>3,600,000</a:t>
                      </a:r>
                      <a:endParaRPr lang="en-US" sz="1600" b="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400" b="0" dirty="0">
                          <a:latin typeface="Times New Roman"/>
                          <a:ea typeface="Times New Roman"/>
                          <a:cs typeface="Traditional Arabic"/>
                        </a:rPr>
                        <a:t>4,800,000</a:t>
                      </a:r>
                      <a:endParaRPr lang="en-US" sz="1600" b="0" dirty="0">
                        <a:latin typeface="Times New Roman"/>
                        <a:ea typeface="Times New Roman"/>
                      </a:endParaRPr>
                    </a:p>
                  </a:txBody>
                  <a:tcPr marL="68580" marR="68580" marT="0" marB="0"/>
                </a:tc>
              </a:tr>
              <a:tr h="710246">
                <a:tc>
                  <a:txBody>
                    <a:bodyPr/>
                    <a:lstStyle/>
                    <a:p>
                      <a:pPr algn="r" rtl="1">
                        <a:spcAft>
                          <a:spcPts val="0"/>
                        </a:spcAft>
                        <a:tabLst>
                          <a:tab pos="2743200" algn="ctr"/>
                          <a:tab pos="5486400" algn="r"/>
                          <a:tab pos="457200" algn="l"/>
                        </a:tabLst>
                      </a:pPr>
                      <a:r>
                        <a:rPr lang="ar-SA" sz="1600" dirty="0" smtClean="0">
                          <a:latin typeface="Cambria"/>
                          <a:ea typeface="Times New Roman"/>
                          <a:cs typeface="Traditional Arabic"/>
                        </a:rPr>
                        <a:t>الشهـري</a:t>
                      </a:r>
                      <a:endParaRPr lang="en-US" sz="180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b="1" dirty="0">
                          <a:latin typeface="Times New Roman"/>
                          <a:ea typeface="Times New Roman"/>
                          <a:cs typeface="Traditional Arabic"/>
                        </a:rPr>
                        <a:t>300,000</a:t>
                      </a:r>
                      <a:endParaRPr lang="en-US" sz="180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b="1">
                          <a:latin typeface="Times New Roman"/>
                          <a:ea typeface="Times New Roman"/>
                          <a:cs typeface="Traditional Arabic"/>
                        </a:rPr>
                        <a:t>300,000</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b="1">
                          <a:latin typeface="Times New Roman"/>
                          <a:ea typeface="Times New Roman"/>
                          <a:cs typeface="Traditional Arabic"/>
                        </a:rPr>
                        <a:t>300,000</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b="1" dirty="0">
                          <a:latin typeface="Times New Roman"/>
                          <a:ea typeface="Times New Roman"/>
                          <a:cs typeface="Traditional Arabic"/>
                        </a:rPr>
                        <a:t>300,000</a:t>
                      </a:r>
                      <a:endParaRPr lang="en-US" sz="1800" dirty="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b="1">
                          <a:latin typeface="Times New Roman"/>
                          <a:ea typeface="Times New Roman"/>
                          <a:cs typeface="Traditional Arabic"/>
                        </a:rPr>
                        <a:t>300,000</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b="1">
                          <a:latin typeface="Times New Roman"/>
                          <a:ea typeface="Times New Roman"/>
                          <a:cs typeface="Traditional Arabic"/>
                        </a:rPr>
                        <a:t>300,000</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b="1">
                          <a:latin typeface="Times New Roman"/>
                          <a:ea typeface="Times New Roman"/>
                          <a:cs typeface="Traditional Arabic"/>
                        </a:rPr>
                        <a:t>300,000</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b="1">
                          <a:latin typeface="Times New Roman"/>
                          <a:ea typeface="Times New Roman"/>
                          <a:cs typeface="Traditional Arabic"/>
                        </a:rPr>
                        <a:t>300,000</a:t>
                      </a:r>
                      <a:endParaRPr lang="en-US" sz="1800">
                        <a:latin typeface="Times New Roman"/>
                        <a:ea typeface="Times New Roman"/>
                      </a:endParaRPr>
                    </a:p>
                  </a:txBody>
                  <a:tcPr marL="68580" marR="68580" marT="0" marB="0"/>
                </a:tc>
                <a:tc>
                  <a:txBody>
                    <a:bodyPr/>
                    <a:lstStyle/>
                    <a:p>
                      <a:pPr algn="r" rtl="1">
                        <a:spcAft>
                          <a:spcPts val="0"/>
                        </a:spcAft>
                        <a:tabLst>
                          <a:tab pos="2743200" algn="ctr"/>
                          <a:tab pos="5486400" algn="r"/>
                          <a:tab pos="457200" algn="l"/>
                        </a:tabLst>
                      </a:pPr>
                      <a:r>
                        <a:rPr lang="ar-SA" sz="1600" b="1" dirty="0">
                          <a:latin typeface="Times New Roman"/>
                          <a:ea typeface="Times New Roman"/>
                          <a:cs typeface="Traditional Arabic"/>
                        </a:rPr>
                        <a:t>400,000</a:t>
                      </a:r>
                      <a:endParaRPr lang="en-US" sz="1800" dirty="0">
                        <a:latin typeface="Times New Roman"/>
                        <a:ea typeface="Times New Roman"/>
                      </a:endParaRPr>
                    </a:p>
                  </a:txBody>
                  <a:tcPr marL="68580" marR="68580" marT="0" marB="0"/>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28596" y="714356"/>
          <a:ext cx="8229600" cy="5715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714356"/>
            <a:ext cx="8229600" cy="1066800"/>
          </a:xfrm>
        </p:spPr>
        <p:txBody>
          <a:bodyPr>
            <a:normAutofit fontScale="90000"/>
          </a:bodyPr>
          <a:lstStyle/>
          <a:p>
            <a:r>
              <a:rPr lang="ar-SA" b="1" dirty="0" smtClean="0"/>
              <a:t>حالات خاصة في صرف الرواتب:</a:t>
            </a:r>
            <a:r>
              <a:rPr lang="en-US" dirty="0" smtClean="0"/>
              <a:t/>
            </a:r>
            <a:br>
              <a:rPr lang="en-US" dirty="0" smtClean="0"/>
            </a:br>
            <a:endParaRPr lang="ar-SA" dirty="0"/>
          </a:p>
        </p:txBody>
      </p:sp>
      <p:sp>
        <p:nvSpPr>
          <p:cNvPr id="3" name="عنصر نائب للمحتوى 2"/>
          <p:cNvSpPr>
            <a:spLocks noGrp="1"/>
          </p:cNvSpPr>
          <p:nvPr>
            <p:ph idx="1"/>
          </p:nvPr>
        </p:nvSpPr>
        <p:spPr>
          <a:xfrm>
            <a:off x="457200" y="1571612"/>
            <a:ext cx="8229600" cy="5002924"/>
          </a:xfrm>
        </p:spPr>
        <p:txBody>
          <a:bodyPr>
            <a:normAutofit fontScale="77500" lnSpcReduction="20000"/>
          </a:bodyPr>
          <a:lstStyle/>
          <a:p>
            <a:r>
              <a:rPr lang="ar-SA" dirty="0" smtClean="0"/>
              <a:t>هـنا يمكن أن يحدث ولا يستلم جميع الموظفين رواتبهـم بسبب ظروف مختلفة كالإجازة وغيرهـا وهـنا نفرق بين </a:t>
            </a:r>
            <a:r>
              <a:rPr lang="ar-SA" sz="3400" b="1" dirty="0" smtClean="0">
                <a:solidFill>
                  <a:schemeClr val="accent2">
                    <a:lumMod val="75000"/>
                  </a:schemeClr>
                </a:solidFill>
              </a:rPr>
              <a:t>حالتين</a:t>
            </a:r>
            <a:r>
              <a:rPr lang="ar-SA" dirty="0" smtClean="0"/>
              <a:t>:</a:t>
            </a:r>
            <a:endParaRPr lang="en-US" dirty="0" smtClean="0"/>
          </a:p>
          <a:p>
            <a:endParaRPr lang="en-US" dirty="0" smtClean="0"/>
          </a:p>
          <a:p>
            <a:pPr lvl="0">
              <a:buNone/>
            </a:pPr>
            <a:r>
              <a:rPr lang="ar-SA" dirty="0" smtClean="0">
                <a:solidFill>
                  <a:schemeClr val="accent5">
                    <a:lumMod val="75000"/>
                  </a:schemeClr>
                </a:solidFill>
              </a:rPr>
              <a:t>أ- </a:t>
            </a:r>
            <a:r>
              <a:rPr lang="ar-SA" dirty="0" err="1" smtClean="0">
                <a:solidFill>
                  <a:schemeClr val="accent5">
                    <a:lumMod val="75000"/>
                  </a:schemeClr>
                </a:solidFill>
              </a:rPr>
              <a:t>أ</a:t>
            </a:r>
            <a:r>
              <a:rPr lang="ar-SA" dirty="0" smtClean="0">
                <a:solidFill>
                  <a:schemeClr val="accent5">
                    <a:lumMod val="75000"/>
                  </a:schemeClr>
                </a:solidFill>
              </a:rPr>
              <a:t>ن يظهـر اسم الموظف أو العامل ضمن مسير الرواتب والأجور ويظهـر استحقاقاتهـ ضمن جملة استحقاق الموظفين والعاملين وهـنا أيضا نفرق بين حالتين:</a:t>
            </a:r>
            <a:endParaRPr lang="en-US" dirty="0" smtClean="0">
              <a:solidFill>
                <a:schemeClr val="accent5">
                  <a:lumMod val="75000"/>
                </a:schemeClr>
              </a:solidFill>
            </a:endParaRPr>
          </a:p>
          <a:p>
            <a:pPr>
              <a:buNone/>
            </a:pPr>
            <a:r>
              <a:rPr lang="en-US" dirty="0" smtClean="0"/>
              <a:t> </a:t>
            </a:r>
          </a:p>
          <a:p>
            <a:pPr lvl="0">
              <a:buNone/>
            </a:pPr>
            <a:r>
              <a:rPr lang="ar-SA" dirty="0" smtClean="0"/>
              <a:t>	</a:t>
            </a:r>
            <a:r>
              <a:rPr lang="ar-SA" dirty="0" smtClean="0">
                <a:solidFill>
                  <a:schemeClr val="accent5">
                    <a:lumMod val="75000"/>
                  </a:schemeClr>
                </a:solidFill>
              </a:rPr>
              <a:t>أ-</a:t>
            </a:r>
            <a:r>
              <a:rPr lang="ar-SA" dirty="0" smtClean="0"/>
              <a:t>	1-في حالة وجود مأمور صرف: يتم إعداد المسير الرواتب ثم جملة صافي الاستحقاقات الموظفين والعمال لمأمور صرف يصرف لهـم أول بأول خلال مدة معينة على إن يعيد الباقي إلي خزينة المنشاة وتقيد كالتالي:</a:t>
            </a:r>
            <a:endParaRPr lang="en-US" dirty="0" smtClean="0"/>
          </a:p>
          <a:p>
            <a:pPr>
              <a:buNone/>
            </a:pPr>
            <a:r>
              <a:rPr lang="ar-SA" dirty="0" smtClean="0"/>
              <a:t>			×××  من </a:t>
            </a:r>
            <a:r>
              <a:rPr lang="ar-SA" dirty="0" err="1" smtClean="0"/>
              <a:t>ح</a:t>
            </a:r>
            <a:r>
              <a:rPr lang="ar-SA" dirty="0" smtClean="0"/>
              <a:t>/ البنك </a:t>
            </a:r>
            <a:endParaRPr lang="en-US" dirty="0" smtClean="0"/>
          </a:p>
          <a:p>
            <a:pPr>
              <a:buNone/>
            </a:pPr>
            <a:r>
              <a:rPr lang="ar-SA" dirty="0" smtClean="0">
                <a:solidFill>
                  <a:srgbClr val="FF0000"/>
                </a:solidFill>
              </a:rPr>
              <a:t>      			       ×××  إلى </a:t>
            </a:r>
            <a:r>
              <a:rPr lang="ar-SA" dirty="0" err="1" smtClean="0">
                <a:solidFill>
                  <a:srgbClr val="FF0000"/>
                </a:solidFill>
              </a:rPr>
              <a:t>ح</a:t>
            </a:r>
            <a:r>
              <a:rPr lang="ar-SA" dirty="0" smtClean="0">
                <a:solidFill>
                  <a:srgbClr val="FF0000"/>
                </a:solidFill>
              </a:rPr>
              <a:t>/ رواتب والأجور المستحقة</a:t>
            </a:r>
            <a:endParaRPr lang="en-US" dirty="0" smtClean="0">
              <a:solidFill>
                <a:srgbClr val="FF0000"/>
              </a:solidFill>
            </a:endParaRPr>
          </a:p>
          <a:p>
            <a:pPr>
              <a:buNone/>
            </a:pPr>
            <a:r>
              <a:rPr lang="ar-SA" dirty="0" smtClean="0"/>
              <a:t> </a:t>
            </a:r>
            <a:endParaRPr lang="en-US" dirty="0" smtClean="0"/>
          </a:p>
          <a:p>
            <a:pPr>
              <a:buNone/>
            </a:pPr>
            <a:r>
              <a:rPr lang="ar-SA" dirty="0" smtClean="0"/>
              <a:t>		وعندما يتقدم صاحب الحق لقبضة يتم عكس القيد السابق كما يلي:</a:t>
            </a:r>
            <a:endParaRPr lang="en-US" dirty="0" smtClean="0"/>
          </a:p>
          <a:p>
            <a:pPr>
              <a:buNone/>
            </a:pPr>
            <a:r>
              <a:rPr lang="ar-SA" dirty="0" smtClean="0">
                <a:solidFill>
                  <a:srgbClr val="FF0000"/>
                </a:solidFill>
              </a:rPr>
              <a:t>			×××  من </a:t>
            </a:r>
            <a:r>
              <a:rPr lang="ar-SA" dirty="0" err="1" smtClean="0">
                <a:solidFill>
                  <a:srgbClr val="FF0000"/>
                </a:solidFill>
              </a:rPr>
              <a:t>ح</a:t>
            </a:r>
            <a:r>
              <a:rPr lang="ar-SA" dirty="0" smtClean="0">
                <a:solidFill>
                  <a:srgbClr val="FF0000"/>
                </a:solidFill>
              </a:rPr>
              <a:t>/ رواتب والأجور المستحقة</a:t>
            </a:r>
            <a:endParaRPr lang="en-US" dirty="0" smtClean="0">
              <a:solidFill>
                <a:srgbClr val="FF0000"/>
              </a:solidFill>
            </a:endParaRPr>
          </a:p>
          <a:p>
            <a:pPr>
              <a:buNone/>
            </a:pPr>
            <a:r>
              <a:rPr lang="ar-SA" dirty="0" smtClean="0"/>
              <a:t>				       ×××  إلى </a:t>
            </a:r>
            <a:r>
              <a:rPr lang="ar-SA" dirty="0" err="1" smtClean="0"/>
              <a:t>ح</a:t>
            </a:r>
            <a:r>
              <a:rPr lang="ar-SA" dirty="0" smtClean="0"/>
              <a:t>/ البنك </a:t>
            </a:r>
            <a:endParaRPr lang="en-US" dirty="0" smtClean="0"/>
          </a:p>
          <a:p>
            <a:pPr>
              <a:buNone/>
            </a:pP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785794"/>
            <a:ext cx="8229600" cy="5860180"/>
          </a:xfrm>
        </p:spPr>
        <p:txBody>
          <a:bodyPr>
            <a:normAutofit fontScale="77500" lnSpcReduction="20000"/>
          </a:bodyPr>
          <a:lstStyle/>
          <a:p>
            <a:pPr lvl="0">
              <a:buNone/>
            </a:pPr>
            <a:r>
              <a:rPr lang="ar-SA" dirty="0" smtClean="0"/>
              <a:t>	</a:t>
            </a:r>
            <a:r>
              <a:rPr lang="ar-SA" dirty="0" smtClean="0">
                <a:solidFill>
                  <a:schemeClr val="accent5">
                    <a:lumMod val="75000"/>
                  </a:schemeClr>
                </a:solidFill>
              </a:rPr>
              <a:t>أ-</a:t>
            </a:r>
            <a:r>
              <a:rPr lang="ar-SA" dirty="0" smtClean="0"/>
              <a:t>	2-إن يتم الصرف لكل موظف أو عامل من خزينة المنشاة إي لا يوسط مأمور 	صرف في هـذهـ الحالة تجعل الأجور المستحقة هـي البند الدائن بدلا من البنك كما 	في الحالة السابقة ويكون القيد كالتالي:</a:t>
            </a:r>
            <a:br>
              <a:rPr lang="ar-SA" dirty="0" smtClean="0"/>
            </a:br>
            <a:r>
              <a:rPr lang="en-US" dirty="0" smtClean="0"/>
              <a:t> </a:t>
            </a:r>
          </a:p>
          <a:p>
            <a:pPr>
              <a:buNone/>
            </a:pPr>
            <a:r>
              <a:rPr lang="ar-SA" b="1" dirty="0" smtClean="0"/>
              <a:t>			من مذكورين</a:t>
            </a:r>
            <a:endParaRPr lang="en-US" dirty="0" smtClean="0"/>
          </a:p>
          <a:p>
            <a:pPr>
              <a:buNone/>
            </a:pPr>
            <a:r>
              <a:rPr lang="ar-SA" dirty="0" smtClean="0"/>
              <a:t>    		 ××× </a:t>
            </a:r>
            <a:r>
              <a:rPr lang="ar-SA" dirty="0" err="1" smtClean="0"/>
              <a:t>ح</a:t>
            </a:r>
            <a:r>
              <a:rPr lang="ar-SA" dirty="0" smtClean="0"/>
              <a:t>/ مصاريف الرواتب والأجور الصناعية</a:t>
            </a:r>
            <a:endParaRPr lang="en-US" dirty="0" smtClean="0"/>
          </a:p>
          <a:p>
            <a:pPr>
              <a:buNone/>
            </a:pPr>
            <a:r>
              <a:rPr lang="ar-SA" dirty="0" smtClean="0"/>
              <a:t>    		 ××× </a:t>
            </a:r>
            <a:r>
              <a:rPr lang="ar-SA" dirty="0" err="1" smtClean="0"/>
              <a:t>ح</a:t>
            </a:r>
            <a:r>
              <a:rPr lang="ar-SA" dirty="0" smtClean="0"/>
              <a:t>/ مصاريف الرواتب والأجور البيعة </a:t>
            </a:r>
            <a:endParaRPr lang="en-US" dirty="0" smtClean="0"/>
          </a:p>
          <a:p>
            <a:pPr>
              <a:buNone/>
            </a:pPr>
            <a:r>
              <a:rPr lang="ar-SA" dirty="0" smtClean="0"/>
              <a:t>    		 ××× </a:t>
            </a:r>
            <a:r>
              <a:rPr lang="ar-SA" dirty="0" err="1" smtClean="0"/>
              <a:t>ح</a:t>
            </a:r>
            <a:r>
              <a:rPr lang="ar-SA" dirty="0" smtClean="0"/>
              <a:t>/ مصاريف الرواتب والأجور الإدارية </a:t>
            </a:r>
            <a:r>
              <a:rPr lang="ar-SA" dirty="0" err="1" smtClean="0"/>
              <a:t>و</a:t>
            </a:r>
            <a:r>
              <a:rPr lang="ar-SA" dirty="0" smtClean="0"/>
              <a:t> العامة</a:t>
            </a:r>
            <a:endParaRPr lang="en-US" dirty="0" smtClean="0"/>
          </a:p>
          <a:p>
            <a:pPr>
              <a:buNone/>
            </a:pPr>
            <a:r>
              <a:rPr lang="ar-SA" b="1" dirty="0" smtClean="0"/>
              <a:t>           	                    إلى مذكورين</a:t>
            </a:r>
            <a:endParaRPr lang="en-US" dirty="0" smtClean="0"/>
          </a:p>
          <a:p>
            <a:pPr>
              <a:buNone/>
            </a:pPr>
            <a:r>
              <a:rPr lang="ar-SA" dirty="0" smtClean="0"/>
              <a:t>				××× </a:t>
            </a:r>
            <a:r>
              <a:rPr lang="ar-SA" dirty="0" err="1" smtClean="0"/>
              <a:t>ح</a:t>
            </a:r>
            <a:r>
              <a:rPr lang="ar-SA" dirty="0" smtClean="0"/>
              <a:t>/  البنك </a:t>
            </a:r>
            <a:endParaRPr lang="en-US" dirty="0" smtClean="0"/>
          </a:p>
          <a:p>
            <a:pPr>
              <a:buNone/>
            </a:pPr>
            <a:r>
              <a:rPr lang="ar-SA" dirty="0" smtClean="0"/>
              <a:t>                                  ××× </a:t>
            </a:r>
            <a:r>
              <a:rPr lang="ar-SA" dirty="0" err="1" smtClean="0"/>
              <a:t>ح</a:t>
            </a:r>
            <a:r>
              <a:rPr lang="ar-SA" dirty="0" smtClean="0"/>
              <a:t>/ المؤسسة العامة للتأمينات الاجتماعية</a:t>
            </a:r>
            <a:endParaRPr lang="en-US" dirty="0" smtClean="0"/>
          </a:p>
          <a:p>
            <a:pPr>
              <a:buNone/>
            </a:pPr>
            <a:r>
              <a:rPr lang="ar-SA" dirty="0" smtClean="0"/>
              <a:t>                                  ××× </a:t>
            </a:r>
            <a:r>
              <a:rPr lang="ar-SA" dirty="0" err="1" smtClean="0"/>
              <a:t>ح</a:t>
            </a:r>
            <a:r>
              <a:rPr lang="ar-SA" dirty="0" smtClean="0"/>
              <a:t>/ لجنة رعاية أسر مجاهـدي </a:t>
            </a:r>
            <a:r>
              <a:rPr lang="ar-SA" dirty="0" err="1" smtClean="0"/>
              <a:t>و</a:t>
            </a:r>
            <a:r>
              <a:rPr lang="ar-SA" dirty="0" smtClean="0"/>
              <a:t> شهـداء فلسطين</a:t>
            </a:r>
            <a:endParaRPr lang="en-US" dirty="0" smtClean="0"/>
          </a:p>
          <a:p>
            <a:pPr>
              <a:buNone/>
            </a:pPr>
            <a:r>
              <a:rPr lang="ar-SA" dirty="0" smtClean="0"/>
              <a:t>                                  ××× </a:t>
            </a:r>
            <a:r>
              <a:rPr lang="ar-SA" dirty="0" err="1" smtClean="0"/>
              <a:t>ح</a:t>
            </a:r>
            <a:r>
              <a:rPr lang="ar-SA" dirty="0" smtClean="0"/>
              <a:t>/ سلف موظفين</a:t>
            </a:r>
            <a:endParaRPr lang="en-US" dirty="0" smtClean="0"/>
          </a:p>
          <a:p>
            <a:pPr>
              <a:buNone/>
            </a:pPr>
            <a:r>
              <a:rPr lang="ar-SA" dirty="0" smtClean="0">
                <a:solidFill>
                  <a:srgbClr val="FF0000"/>
                </a:solidFill>
              </a:rPr>
              <a:t>		         		××× </a:t>
            </a:r>
            <a:r>
              <a:rPr lang="ar-SA" dirty="0" err="1" smtClean="0">
                <a:solidFill>
                  <a:srgbClr val="FF0000"/>
                </a:solidFill>
              </a:rPr>
              <a:t>ح</a:t>
            </a:r>
            <a:r>
              <a:rPr lang="ar-SA" dirty="0" smtClean="0">
                <a:solidFill>
                  <a:srgbClr val="FF0000"/>
                </a:solidFill>
              </a:rPr>
              <a:t>/ رواتب والأجور المستحقة</a:t>
            </a:r>
            <a:endParaRPr lang="en-US" dirty="0" smtClean="0">
              <a:solidFill>
                <a:srgbClr val="FF0000"/>
              </a:solidFill>
            </a:endParaRPr>
          </a:p>
          <a:p>
            <a:pPr algn="ctr">
              <a:buNone/>
            </a:pPr>
            <a:r>
              <a:rPr lang="ar-SA" sz="2600" b="1" dirty="0" smtClean="0"/>
              <a:t>              الرواتب والأجور خلال الفترة من</a:t>
            </a:r>
            <a:r>
              <a:rPr lang="en-US" sz="2600" b="1" dirty="0" smtClean="0"/>
              <a:t>------</a:t>
            </a:r>
          </a:p>
          <a:p>
            <a:pPr>
              <a:buNone/>
            </a:pPr>
            <a:r>
              <a:rPr lang="en-US" dirty="0" smtClean="0"/>
              <a:t> </a:t>
            </a:r>
          </a:p>
          <a:p>
            <a:pPr>
              <a:buNone/>
            </a:pPr>
            <a:r>
              <a:rPr lang="ar-SA" dirty="0" smtClean="0"/>
              <a:t>		وعندما يتقدم الموظف أو العامل الاستلام حقهـ فانهـ يتم بالقيد التالي:</a:t>
            </a:r>
            <a:endParaRPr lang="en-US" dirty="0" smtClean="0"/>
          </a:p>
          <a:p>
            <a:pPr>
              <a:buNone/>
            </a:pPr>
            <a:r>
              <a:rPr lang="ar-SA" dirty="0" smtClean="0">
                <a:solidFill>
                  <a:srgbClr val="FF0000"/>
                </a:solidFill>
              </a:rPr>
              <a:t>			×××  من </a:t>
            </a:r>
            <a:r>
              <a:rPr lang="ar-SA" dirty="0" err="1" smtClean="0">
                <a:solidFill>
                  <a:srgbClr val="FF0000"/>
                </a:solidFill>
              </a:rPr>
              <a:t>ح</a:t>
            </a:r>
            <a:r>
              <a:rPr lang="ar-SA" dirty="0" smtClean="0">
                <a:solidFill>
                  <a:srgbClr val="FF0000"/>
                </a:solidFill>
              </a:rPr>
              <a:t>/ رواتب والأجور المستحقة</a:t>
            </a:r>
            <a:endParaRPr lang="en-US" dirty="0" smtClean="0">
              <a:solidFill>
                <a:srgbClr val="FF0000"/>
              </a:solidFill>
            </a:endParaRPr>
          </a:p>
          <a:p>
            <a:pPr>
              <a:buNone/>
            </a:pPr>
            <a:r>
              <a:rPr lang="ar-SA" dirty="0" smtClean="0"/>
              <a:t>  			                     ×××  إلى </a:t>
            </a:r>
            <a:r>
              <a:rPr lang="ar-SA" dirty="0" err="1" smtClean="0"/>
              <a:t>ح</a:t>
            </a:r>
            <a:r>
              <a:rPr lang="ar-SA" dirty="0" smtClean="0"/>
              <a:t>/ البنك </a:t>
            </a:r>
            <a:endParaRPr lang="en-US" dirty="0" smtClean="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2984"/>
            <a:ext cx="8229600" cy="5431552"/>
          </a:xfrm>
        </p:spPr>
        <p:txBody>
          <a:bodyPr/>
          <a:lstStyle/>
          <a:p>
            <a:pPr lvl="0">
              <a:buNone/>
            </a:pPr>
            <a:r>
              <a:rPr lang="ar-SA" dirty="0" smtClean="0">
                <a:solidFill>
                  <a:schemeClr val="accent5">
                    <a:lumMod val="75000"/>
                  </a:schemeClr>
                </a:solidFill>
              </a:rPr>
              <a:t>ب- فقد لا يظهـر اسم الموظف أو العامل ضمن مسير الرواتب والأجور رغم استحقاقهـ للراتب أو الأجر هـنا يتم قيدهـا بالصورة التالية:</a:t>
            </a:r>
          </a:p>
          <a:p>
            <a:pPr lvl="0"/>
            <a:endParaRPr lang="en-US" dirty="0" smtClean="0"/>
          </a:p>
          <a:p>
            <a:pPr>
              <a:buNone/>
            </a:pPr>
            <a:r>
              <a:rPr lang="ar-SA" dirty="0" smtClean="0"/>
              <a:t>××× من </a:t>
            </a:r>
            <a:r>
              <a:rPr lang="ar-SA" dirty="0" err="1" smtClean="0"/>
              <a:t>ح</a:t>
            </a:r>
            <a:r>
              <a:rPr lang="ar-SA" dirty="0" smtClean="0"/>
              <a:t>/ مصاريف الرواتب والأجور الإدارية </a:t>
            </a:r>
            <a:r>
              <a:rPr lang="ar-SA" dirty="0" err="1" smtClean="0"/>
              <a:t>و</a:t>
            </a:r>
            <a:r>
              <a:rPr lang="ar-SA" dirty="0" smtClean="0"/>
              <a:t> العامة</a:t>
            </a:r>
            <a:endParaRPr lang="en-US" dirty="0" smtClean="0"/>
          </a:p>
          <a:p>
            <a:pPr>
              <a:buNone/>
            </a:pPr>
            <a:r>
              <a:rPr lang="ar-SA" b="1" dirty="0" smtClean="0"/>
              <a:t>                               إلى مذكورين</a:t>
            </a:r>
            <a:endParaRPr lang="en-US" dirty="0" smtClean="0"/>
          </a:p>
          <a:p>
            <a:pPr>
              <a:buNone/>
            </a:pPr>
            <a:r>
              <a:rPr lang="ar-SA" dirty="0" smtClean="0"/>
              <a:t>			  ××× </a:t>
            </a:r>
            <a:r>
              <a:rPr lang="ar-SA" dirty="0" err="1" smtClean="0"/>
              <a:t>ح</a:t>
            </a:r>
            <a:r>
              <a:rPr lang="ar-SA" dirty="0" smtClean="0"/>
              <a:t>/  البنك                                       		  ××× </a:t>
            </a:r>
            <a:r>
              <a:rPr lang="ar-SA" dirty="0" err="1" smtClean="0"/>
              <a:t>ح</a:t>
            </a:r>
            <a:r>
              <a:rPr lang="ar-SA" dirty="0" smtClean="0"/>
              <a:t>/ المؤسسة العامة للتأمينات الاجتماعية</a:t>
            </a:r>
            <a:endParaRPr lang="en-US" dirty="0" smtClean="0"/>
          </a:p>
          <a:p>
            <a:pPr>
              <a:buNone/>
            </a:pPr>
            <a:r>
              <a:rPr lang="ar-SA" dirty="0" smtClean="0"/>
              <a:t>   		  ××× </a:t>
            </a:r>
            <a:r>
              <a:rPr lang="ar-SA" dirty="0" err="1" smtClean="0"/>
              <a:t>ح</a:t>
            </a:r>
            <a:r>
              <a:rPr lang="ar-SA" dirty="0" smtClean="0"/>
              <a:t>/ سلف موظفين</a:t>
            </a:r>
            <a:endParaRPr lang="en-US" dirty="0" smtClean="0"/>
          </a:p>
          <a:p>
            <a:pPr lvl="0" algn="just"/>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428604"/>
            <a:ext cx="8229600" cy="500066"/>
          </a:xfrm>
        </p:spPr>
        <p:txBody>
          <a:bodyPr>
            <a:normAutofit fontScale="90000"/>
          </a:bodyPr>
          <a:lstStyle/>
          <a:p>
            <a:r>
              <a:rPr lang="ar-SA" dirty="0" smtClean="0"/>
              <a:t>تطبيق</a:t>
            </a:r>
            <a:endParaRPr lang="ar-SA" dirty="0"/>
          </a:p>
        </p:txBody>
      </p:sp>
      <p:sp>
        <p:nvSpPr>
          <p:cNvPr id="3" name="عنصر نائب للمحتوى 2"/>
          <p:cNvSpPr>
            <a:spLocks noGrp="1"/>
          </p:cNvSpPr>
          <p:nvPr>
            <p:ph idx="1"/>
          </p:nvPr>
        </p:nvSpPr>
        <p:spPr>
          <a:xfrm>
            <a:off x="142844" y="857232"/>
            <a:ext cx="8858312" cy="5717304"/>
          </a:xfrm>
        </p:spPr>
        <p:txBody>
          <a:bodyPr/>
          <a:lstStyle/>
          <a:p>
            <a:r>
              <a:rPr lang="ar-SA" dirty="0" smtClean="0"/>
              <a:t>بفرض أن ماهر جلال لم يستلم صافي مستحقاته لشهر ما البالغة 2500 ريال ”صافي راتب“ وان إجمالي الرواتب 10,000 ريال لذالك الشهر:</a:t>
            </a:r>
          </a:p>
          <a:p>
            <a:r>
              <a:rPr lang="ar-SA" dirty="0" smtClean="0"/>
              <a:t>نطبق الحالات السابقة:</a:t>
            </a:r>
          </a:p>
          <a:p>
            <a:pPr>
              <a:buNone/>
            </a:pPr>
            <a:endParaRPr lang="ar-SA" dirty="0" smtClean="0"/>
          </a:p>
        </p:txBody>
      </p:sp>
      <p:graphicFrame>
        <p:nvGraphicFramePr>
          <p:cNvPr id="4" name="جدول 3"/>
          <p:cNvGraphicFramePr>
            <a:graphicFrameLocks noGrp="1"/>
          </p:cNvGraphicFramePr>
          <p:nvPr>
            <p:extLst>
              <p:ext uri="{D42A27DB-BD31-4B8C-83A1-F6EECF244321}">
                <p14:modId xmlns:p14="http://schemas.microsoft.com/office/powerpoint/2010/main" xmlns="" val="1816708346"/>
              </p:ext>
            </p:extLst>
          </p:nvPr>
        </p:nvGraphicFramePr>
        <p:xfrm>
          <a:off x="214282" y="2285992"/>
          <a:ext cx="8715436" cy="4273200"/>
        </p:xfrm>
        <a:graphic>
          <a:graphicData uri="http://schemas.openxmlformats.org/drawingml/2006/table">
            <a:tbl>
              <a:tblPr rtl="1" firstRow="1" bandRow="1">
                <a:tableStyleId>{5DA37D80-6434-44D0-A028-1B22A696006F}</a:tableStyleId>
              </a:tblPr>
              <a:tblGrid>
                <a:gridCol w="2925375"/>
                <a:gridCol w="2884917"/>
                <a:gridCol w="2905144"/>
              </a:tblGrid>
              <a:tr h="400332">
                <a:tc gridSpan="2">
                  <a:txBody>
                    <a:bodyPr/>
                    <a:lstStyle/>
                    <a:p>
                      <a:pPr rtl="1"/>
                      <a:r>
                        <a:rPr lang="ar-SA" dirty="0" smtClean="0"/>
                        <a:t>أدرج أسمه ضمن مسير الرواتب</a:t>
                      </a:r>
                      <a:endParaRPr lang="ar-SA" dirty="0"/>
                    </a:p>
                  </a:txBody>
                  <a:tcPr/>
                </a:tc>
                <a:tc hMerge="1">
                  <a:txBody>
                    <a:bodyPr/>
                    <a:lstStyle/>
                    <a:p>
                      <a:pPr rtl="1"/>
                      <a:endParaRPr lang="ar-SA" dirty="0"/>
                    </a:p>
                  </a:txBody>
                  <a:tcPr/>
                </a:tc>
                <a:tc rowSpan="2">
                  <a:txBody>
                    <a:bodyPr/>
                    <a:lstStyle/>
                    <a:p>
                      <a:pPr rtl="1"/>
                      <a:r>
                        <a:rPr lang="ar-SA" dirty="0" smtClean="0"/>
                        <a:t>لم</a:t>
                      </a:r>
                      <a:r>
                        <a:rPr lang="ar-SA" baseline="0" dirty="0" smtClean="0"/>
                        <a:t> يدرج الاسم ضمن المسيرات</a:t>
                      </a:r>
                      <a:r>
                        <a:rPr lang="en-US" baseline="0" dirty="0" smtClean="0"/>
                        <a:t> </a:t>
                      </a:r>
                      <a:r>
                        <a:rPr lang="ar-SA" baseline="0" dirty="0" smtClean="0"/>
                        <a:t>علماً أن إجمالي استحقاقاته 2747 .</a:t>
                      </a:r>
                      <a:endParaRPr lang="ar-SA" dirty="0"/>
                    </a:p>
                  </a:txBody>
                  <a:tcPr/>
                </a:tc>
              </a:tr>
              <a:tr h="428628">
                <a:tc>
                  <a:txBody>
                    <a:bodyPr/>
                    <a:lstStyle/>
                    <a:p>
                      <a:pPr rtl="1"/>
                      <a:r>
                        <a:rPr lang="ar-SA" dirty="0" smtClean="0"/>
                        <a:t>بوجود مأمور صرف</a:t>
                      </a:r>
                      <a:endParaRPr lang="ar-SA" dirty="0"/>
                    </a:p>
                  </a:txBody>
                  <a:tcPr/>
                </a:tc>
                <a:tc>
                  <a:txBody>
                    <a:bodyPr/>
                    <a:lstStyle/>
                    <a:p>
                      <a:pPr rtl="1"/>
                      <a:r>
                        <a:rPr lang="ar-SA" dirty="0" smtClean="0"/>
                        <a:t>الصرف</a:t>
                      </a:r>
                      <a:r>
                        <a:rPr lang="ar-SA" baseline="0" dirty="0" smtClean="0"/>
                        <a:t> مباشرة من الخزينة</a:t>
                      </a:r>
                      <a:endParaRPr lang="ar-SA" dirty="0"/>
                    </a:p>
                  </a:txBody>
                  <a:tcPr/>
                </a:tc>
                <a:tc vMerge="1">
                  <a:txBody>
                    <a:bodyPr/>
                    <a:lstStyle/>
                    <a:p>
                      <a:pPr rtl="1"/>
                      <a:endParaRPr lang="ar-SA" dirty="0"/>
                    </a:p>
                  </a:txBody>
                  <a:tcPr/>
                </a:tc>
              </a:tr>
              <a:tr h="2922942">
                <a:tc>
                  <a:txBody>
                    <a:bodyPr/>
                    <a:lstStyle/>
                    <a:p>
                      <a:pPr>
                        <a:buNone/>
                      </a:pPr>
                      <a:r>
                        <a:rPr lang="ar-SA" sz="1800" b="1" dirty="0" smtClean="0">
                          <a:solidFill>
                            <a:schemeClr val="accent2">
                              <a:lumMod val="75000"/>
                            </a:schemeClr>
                          </a:solidFill>
                        </a:rPr>
                        <a:t>قيد </a:t>
                      </a:r>
                      <a:r>
                        <a:rPr lang="ar-SA" sz="1800" b="1" dirty="0" err="1" smtClean="0">
                          <a:solidFill>
                            <a:schemeClr val="accent2">
                              <a:lumMod val="75000"/>
                            </a:schemeClr>
                          </a:solidFill>
                        </a:rPr>
                        <a:t>اثبات</a:t>
                      </a:r>
                      <a:r>
                        <a:rPr lang="ar-SA" sz="1800" b="1" dirty="0" smtClean="0">
                          <a:solidFill>
                            <a:schemeClr val="accent2">
                              <a:lumMod val="75000"/>
                            </a:schemeClr>
                          </a:solidFill>
                        </a:rPr>
                        <a:t> الرواتب قبل</a:t>
                      </a:r>
                      <a:r>
                        <a:rPr lang="ar-SA" sz="1800" b="1" baseline="0" dirty="0" smtClean="0">
                          <a:solidFill>
                            <a:schemeClr val="accent2">
                              <a:lumMod val="75000"/>
                            </a:schemeClr>
                          </a:solidFill>
                        </a:rPr>
                        <a:t> غياب:</a:t>
                      </a:r>
                    </a:p>
                    <a:p>
                      <a:pPr rtl="1"/>
                      <a:r>
                        <a:rPr lang="ar-SA" dirty="0" smtClean="0"/>
                        <a:t>10,000</a:t>
                      </a:r>
                      <a:r>
                        <a:rPr lang="ar-SA" baseline="0" dirty="0" smtClean="0"/>
                        <a:t> من </a:t>
                      </a:r>
                      <a:r>
                        <a:rPr lang="ar-SA" baseline="0" dirty="0" err="1" smtClean="0"/>
                        <a:t>ح</a:t>
                      </a:r>
                      <a:r>
                        <a:rPr lang="ar-SA" baseline="0" dirty="0" smtClean="0"/>
                        <a:t>\م.رواتب والأجور</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        </a:t>
                      </a:r>
                      <a:r>
                        <a:rPr lang="ar-SA" dirty="0" err="1" smtClean="0"/>
                        <a:t>الى</a:t>
                      </a:r>
                      <a:r>
                        <a:rPr lang="ar-SA" dirty="0" smtClean="0"/>
                        <a:t> مذكورين</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        900 </a:t>
                      </a:r>
                      <a:r>
                        <a:rPr lang="ar-SA" dirty="0" err="1" smtClean="0"/>
                        <a:t>ح</a:t>
                      </a:r>
                      <a:r>
                        <a:rPr lang="ar-SA" dirty="0" smtClean="0"/>
                        <a:t>\ التأمينات الاجتماعية</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        </a:t>
                      </a:r>
                      <a:r>
                        <a:rPr lang="ar-SA" dirty="0" smtClean="0">
                          <a:solidFill>
                            <a:srgbClr val="FF0000"/>
                          </a:solidFill>
                        </a:rPr>
                        <a:t>9100</a:t>
                      </a:r>
                      <a:r>
                        <a:rPr lang="ar-SA" dirty="0" smtClean="0"/>
                        <a:t>ح\ البنك</a:t>
                      </a:r>
                    </a:p>
                    <a:p>
                      <a:pPr marL="0" marR="0" indent="0" algn="r" defTabSz="914400" rtl="1" eaLnBrk="1" fontAlgn="auto" latinLnBrk="0" hangingPunct="1">
                        <a:lnSpc>
                          <a:spcPct val="100000"/>
                        </a:lnSpc>
                        <a:spcBef>
                          <a:spcPts val="0"/>
                        </a:spcBef>
                        <a:spcAft>
                          <a:spcPts val="0"/>
                        </a:spcAft>
                        <a:buClrTx/>
                        <a:buSzTx/>
                        <a:buFontTx/>
                        <a:buNone/>
                        <a:tabLst/>
                        <a:defRPr/>
                      </a:pPr>
                      <a:endParaRPr lang="ar-SA" sz="1100" dirty="0" smtClean="0"/>
                    </a:p>
                    <a:p>
                      <a:pPr>
                        <a:buNone/>
                      </a:pPr>
                      <a:r>
                        <a:rPr lang="ar-SA" sz="1800" b="1" dirty="0" smtClean="0">
                          <a:solidFill>
                            <a:schemeClr val="accent2">
                              <a:lumMod val="75000"/>
                            </a:schemeClr>
                          </a:solidFill>
                        </a:rPr>
                        <a:t>قيد إعادة الراتب الغير مستلم:</a:t>
                      </a:r>
                    </a:p>
                    <a:p>
                      <a:pPr>
                        <a:buNone/>
                      </a:pPr>
                      <a:r>
                        <a:rPr lang="ar-SA" sz="1800" dirty="0" smtClean="0"/>
                        <a:t>2500 من </a:t>
                      </a:r>
                      <a:r>
                        <a:rPr lang="ar-SA" sz="1800" dirty="0" err="1" smtClean="0"/>
                        <a:t>ح</a:t>
                      </a:r>
                      <a:r>
                        <a:rPr lang="ar-SA" sz="1800" dirty="0" smtClean="0"/>
                        <a:t>\ البنك</a:t>
                      </a:r>
                    </a:p>
                    <a:p>
                      <a:pPr>
                        <a:buNone/>
                      </a:pPr>
                      <a:r>
                        <a:rPr lang="ar-SA" sz="1800" dirty="0" smtClean="0">
                          <a:solidFill>
                            <a:srgbClr val="FF0000"/>
                          </a:solidFill>
                        </a:rPr>
                        <a:t>2500 </a:t>
                      </a:r>
                      <a:r>
                        <a:rPr lang="ar-SA" sz="1800" dirty="0" err="1" smtClean="0">
                          <a:solidFill>
                            <a:srgbClr val="FF0000"/>
                          </a:solidFill>
                        </a:rPr>
                        <a:t>الى</a:t>
                      </a:r>
                      <a:r>
                        <a:rPr lang="ar-SA" sz="1800" baseline="0" dirty="0" smtClean="0">
                          <a:solidFill>
                            <a:srgbClr val="FF0000"/>
                          </a:solidFill>
                        </a:rPr>
                        <a:t> </a:t>
                      </a:r>
                      <a:r>
                        <a:rPr lang="ar-SA" sz="1800" dirty="0" smtClean="0">
                          <a:solidFill>
                            <a:srgbClr val="FF0000"/>
                          </a:solidFill>
                        </a:rPr>
                        <a:t>ح\ رواتب </a:t>
                      </a:r>
                      <a:r>
                        <a:rPr lang="ar-SA" sz="1800" dirty="0" err="1" smtClean="0">
                          <a:solidFill>
                            <a:srgbClr val="FF0000"/>
                          </a:solidFill>
                        </a:rPr>
                        <a:t>واجور</a:t>
                      </a:r>
                      <a:r>
                        <a:rPr lang="ar-SA" sz="1800" dirty="0" smtClean="0">
                          <a:solidFill>
                            <a:srgbClr val="FF0000"/>
                          </a:solidFill>
                        </a:rPr>
                        <a:t> مستحقة</a:t>
                      </a:r>
                    </a:p>
                    <a:p>
                      <a:pPr>
                        <a:buNone/>
                      </a:pPr>
                      <a:endParaRPr lang="ar-SA" sz="1100" dirty="0" smtClean="0"/>
                    </a:p>
                    <a:p>
                      <a:pPr>
                        <a:buNone/>
                      </a:pPr>
                      <a:r>
                        <a:rPr lang="ar-SA" sz="1800" b="1" dirty="0" smtClean="0">
                          <a:solidFill>
                            <a:schemeClr val="accent2">
                              <a:lumMod val="75000"/>
                            </a:schemeClr>
                          </a:solidFill>
                        </a:rPr>
                        <a:t>وعند قبضها يكون القيد:</a:t>
                      </a:r>
                    </a:p>
                    <a:p>
                      <a:pPr>
                        <a:buNone/>
                      </a:pPr>
                      <a:r>
                        <a:rPr lang="ar-SA" sz="1800" dirty="0" smtClean="0">
                          <a:solidFill>
                            <a:srgbClr val="FF0000"/>
                          </a:solidFill>
                        </a:rPr>
                        <a:t>2500من </a:t>
                      </a:r>
                      <a:r>
                        <a:rPr lang="ar-SA" sz="1800" dirty="0" err="1" smtClean="0">
                          <a:solidFill>
                            <a:srgbClr val="FF0000"/>
                          </a:solidFill>
                        </a:rPr>
                        <a:t>ح</a:t>
                      </a:r>
                      <a:r>
                        <a:rPr lang="ar-SA" sz="1800" dirty="0" smtClean="0">
                          <a:solidFill>
                            <a:srgbClr val="FF0000"/>
                          </a:solidFill>
                        </a:rPr>
                        <a:t>\ رواتب </a:t>
                      </a:r>
                      <a:r>
                        <a:rPr lang="ar-SA" sz="1800" dirty="0" err="1" smtClean="0">
                          <a:solidFill>
                            <a:srgbClr val="FF0000"/>
                          </a:solidFill>
                        </a:rPr>
                        <a:t>واجور</a:t>
                      </a:r>
                      <a:r>
                        <a:rPr lang="ar-SA" sz="1800" dirty="0" smtClean="0">
                          <a:solidFill>
                            <a:srgbClr val="FF0000"/>
                          </a:solidFill>
                        </a:rPr>
                        <a:t> مستحقة</a:t>
                      </a:r>
                    </a:p>
                    <a:p>
                      <a:pPr>
                        <a:buNone/>
                      </a:pPr>
                      <a:r>
                        <a:rPr lang="ar-SA" sz="1800" dirty="0" smtClean="0"/>
                        <a:t>          2500الي</a:t>
                      </a:r>
                      <a:r>
                        <a:rPr lang="ar-SA" sz="1800" baseline="0" dirty="0" smtClean="0"/>
                        <a:t> </a:t>
                      </a:r>
                      <a:r>
                        <a:rPr lang="ar-SA" sz="1800" dirty="0" err="1" smtClean="0"/>
                        <a:t>ح</a:t>
                      </a:r>
                      <a:r>
                        <a:rPr lang="ar-SA" sz="1800" dirty="0" smtClean="0"/>
                        <a:t>\ البنك</a:t>
                      </a:r>
                    </a:p>
                  </a:txBody>
                  <a:tcPr/>
                </a:tc>
                <a:tc>
                  <a:txBody>
                    <a:bodyPr/>
                    <a:lstStyle/>
                    <a:p>
                      <a:pPr rtl="1"/>
                      <a:r>
                        <a:rPr lang="ar-SA" b="1" dirty="0" smtClean="0">
                          <a:solidFill>
                            <a:schemeClr val="accent2">
                              <a:lumMod val="75000"/>
                            </a:schemeClr>
                          </a:solidFill>
                        </a:rPr>
                        <a:t>قيد الرواتب:</a:t>
                      </a:r>
                    </a:p>
                    <a:p>
                      <a:pPr rtl="1"/>
                      <a:r>
                        <a:rPr lang="ar-SA" dirty="0" smtClean="0"/>
                        <a:t>10,000</a:t>
                      </a:r>
                      <a:r>
                        <a:rPr lang="ar-SA" baseline="0" dirty="0" smtClean="0"/>
                        <a:t> من </a:t>
                      </a:r>
                      <a:r>
                        <a:rPr lang="ar-SA" baseline="0" dirty="0" err="1" smtClean="0"/>
                        <a:t>ح</a:t>
                      </a:r>
                      <a:r>
                        <a:rPr lang="ar-SA" baseline="0" dirty="0" smtClean="0"/>
                        <a:t>\م.رواتب والأجور</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        إلى مذكورين</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        900 </a:t>
                      </a:r>
                      <a:r>
                        <a:rPr lang="ar-SA" dirty="0" err="1" smtClean="0"/>
                        <a:t>ح</a:t>
                      </a:r>
                      <a:r>
                        <a:rPr lang="ar-SA" dirty="0" smtClean="0"/>
                        <a:t>\ التأمينات الاجتماعية</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        6600ح\ البنك</a:t>
                      </a:r>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solidFill>
                            <a:srgbClr val="FF0000"/>
                          </a:solidFill>
                        </a:rPr>
                        <a:t>        2500 </a:t>
                      </a:r>
                      <a:r>
                        <a:rPr lang="ar-SA" dirty="0" err="1" smtClean="0">
                          <a:solidFill>
                            <a:srgbClr val="FF0000"/>
                          </a:solidFill>
                        </a:rPr>
                        <a:t>ح</a:t>
                      </a:r>
                      <a:r>
                        <a:rPr lang="ar-SA" dirty="0" smtClean="0">
                          <a:solidFill>
                            <a:srgbClr val="FF0000"/>
                          </a:solidFill>
                        </a:rPr>
                        <a:t>\ رواتب مستحقة</a:t>
                      </a:r>
                    </a:p>
                    <a:p>
                      <a:pPr rtl="1"/>
                      <a:endParaRPr lang="ar-SA" dirty="0" smtClean="0"/>
                    </a:p>
                    <a:p>
                      <a:pPr rtl="1"/>
                      <a:r>
                        <a:rPr lang="ar-SA" b="1" dirty="0" smtClean="0">
                          <a:solidFill>
                            <a:schemeClr val="accent2">
                              <a:lumMod val="75000"/>
                            </a:schemeClr>
                          </a:solidFill>
                        </a:rPr>
                        <a:t>وعند القبض مباشرة:</a:t>
                      </a:r>
                    </a:p>
                    <a:p>
                      <a:pPr>
                        <a:buNone/>
                      </a:pPr>
                      <a:r>
                        <a:rPr lang="ar-SA" sz="1800" dirty="0" smtClean="0">
                          <a:solidFill>
                            <a:srgbClr val="FF0000"/>
                          </a:solidFill>
                        </a:rPr>
                        <a:t>2500من </a:t>
                      </a:r>
                      <a:r>
                        <a:rPr lang="ar-SA" sz="1800" dirty="0" err="1" smtClean="0">
                          <a:solidFill>
                            <a:srgbClr val="FF0000"/>
                          </a:solidFill>
                        </a:rPr>
                        <a:t>ح</a:t>
                      </a:r>
                      <a:r>
                        <a:rPr lang="ar-SA" sz="1800" dirty="0" smtClean="0">
                          <a:solidFill>
                            <a:srgbClr val="FF0000"/>
                          </a:solidFill>
                        </a:rPr>
                        <a:t>\ رواتب وأجور مستحقة</a:t>
                      </a:r>
                    </a:p>
                    <a:p>
                      <a:pPr>
                        <a:buNone/>
                      </a:pPr>
                      <a:r>
                        <a:rPr lang="ar-SA" sz="1800" dirty="0" smtClean="0"/>
                        <a:t>          2500الي</a:t>
                      </a:r>
                      <a:r>
                        <a:rPr lang="ar-SA" sz="1800" baseline="0" dirty="0" smtClean="0"/>
                        <a:t> </a:t>
                      </a:r>
                      <a:r>
                        <a:rPr lang="ar-SA" sz="1800" dirty="0" err="1" smtClean="0"/>
                        <a:t>ح</a:t>
                      </a:r>
                      <a:r>
                        <a:rPr lang="ar-SA" sz="1800" dirty="0" smtClean="0"/>
                        <a:t>\ البنك</a:t>
                      </a:r>
                    </a:p>
                    <a:p>
                      <a:pPr rtl="1"/>
                      <a:endParaRPr lang="ar-SA" dirty="0"/>
                    </a:p>
                  </a:txBody>
                  <a:tcPr/>
                </a:tc>
                <a:tc>
                  <a:txBody>
                    <a:bodyPr/>
                    <a:lstStyle/>
                    <a:p>
                      <a:pPr rtl="1"/>
                      <a:r>
                        <a:rPr lang="ar-SA" b="1" dirty="0" smtClean="0">
                          <a:solidFill>
                            <a:schemeClr val="accent2">
                              <a:lumMod val="75000"/>
                            </a:schemeClr>
                          </a:solidFill>
                        </a:rPr>
                        <a:t>هنا قيد واحد لصرف</a:t>
                      </a:r>
                      <a:r>
                        <a:rPr lang="ar-SA" b="1" baseline="0" dirty="0" smtClean="0">
                          <a:solidFill>
                            <a:schemeClr val="accent2">
                              <a:lumMod val="75000"/>
                            </a:schemeClr>
                          </a:solidFill>
                        </a:rPr>
                        <a:t> وإثباتها لأنها لم تثبت قبل ذالك:</a:t>
                      </a:r>
                    </a:p>
                    <a:p>
                      <a:pPr rtl="1"/>
                      <a:endParaRPr lang="ar-SA" dirty="0" smtClean="0"/>
                    </a:p>
                    <a:p>
                      <a:pPr rtl="1"/>
                      <a:r>
                        <a:rPr lang="ar-SA" dirty="0" smtClean="0"/>
                        <a:t>2747</a:t>
                      </a:r>
                      <a:r>
                        <a:rPr lang="ar-SA" baseline="0" dirty="0" smtClean="0"/>
                        <a:t>ح\ </a:t>
                      </a:r>
                      <a:r>
                        <a:rPr lang="ar-SA" baseline="0" dirty="0" err="1" smtClean="0"/>
                        <a:t>م</a:t>
                      </a:r>
                      <a:r>
                        <a:rPr lang="ar-SA" baseline="0" dirty="0" smtClean="0"/>
                        <a:t>.الرواتب والأجور</a:t>
                      </a:r>
                    </a:p>
                    <a:p>
                      <a:pPr rtl="1"/>
                      <a:r>
                        <a:rPr lang="ar-SA" baseline="0" dirty="0" smtClean="0"/>
                        <a:t>         إلي مذكورين </a:t>
                      </a:r>
                    </a:p>
                    <a:p>
                      <a:pPr rtl="1"/>
                      <a:r>
                        <a:rPr lang="ar-SA" baseline="0" dirty="0" smtClean="0"/>
                        <a:t>          247ح\ التأمينات الاجتماعية</a:t>
                      </a:r>
                    </a:p>
                    <a:p>
                      <a:pPr rtl="1"/>
                      <a:r>
                        <a:rPr lang="ar-SA" baseline="0" dirty="0" smtClean="0">
                          <a:solidFill>
                            <a:srgbClr val="FF0000"/>
                          </a:solidFill>
                        </a:rPr>
                        <a:t>          2500ح\ البنك</a:t>
                      </a:r>
                      <a:endParaRPr lang="ar-SA" dirty="0">
                        <a:solidFill>
                          <a:srgbClr val="FF0000"/>
                        </a:solidFill>
                      </a:endParaRPr>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مكافئة نهـاية الخدمة:</a:t>
            </a:r>
            <a:r>
              <a:rPr lang="en-US" dirty="0" smtClean="0"/>
              <a:t/>
            </a:r>
            <a:br>
              <a:rPr lang="en-US" dirty="0" smtClean="0"/>
            </a:br>
            <a:endParaRPr lang="ar-SA" dirty="0"/>
          </a:p>
        </p:txBody>
      </p:sp>
      <p:sp>
        <p:nvSpPr>
          <p:cNvPr id="3" name="عنصر نائب للمحتوى 2"/>
          <p:cNvSpPr>
            <a:spLocks noGrp="1"/>
          </p:cNvSpPr>
          <p:nvPr>
            <p:ph idx="1"/>
          </p:nvPr>
        </p:nvSpPr>
        <p:spPr>
          <a:xfrm>
            <a:off x="457200" y="2249424"/>
            <a:ext cx="8229600" cy="2394022"/>
          </a:xfrm>
        </p:spPr>
        <p:txBody>
          <a:bodyPr>
            <a:normAutofit fontScale="85000" lnSpcReduction="10000"/>
          </a:bodyPr>
          <a:lstStyle/>
          <a:p>
            <a:pPr>
              <a:buNone/>
            </a:pPr>
            <a:r>
              <a:rPr lang="ar-SA" dirty="0" smtClean="0">
                <a:solidFill>
                  <a:schemeClr val="accent5">
                    <a:lumMod val="75000"/>
                  </a:schemeClr>
                </a:solidFill>
              </a:rPr>
              <a:t>المفهـوم:</a:t>
            </a:r>
          </a:p>
          <a:p>
            <a:pPr algn="just">
              <a:buNone/>
            </a:pPr>
            <a:r>
              <a:rPr lang="ar-SA" sz="3200" dirty="0" smtClean="0"/>
              <a:t>متى </a:t>
            </a:r>
            <a:r>
              <a:rPr lang="ar-SA" sz="3200" dirty="0" err="1" smtClean="0"/>
              <a:t>و</a:t>
            </a:r>
            <a:r>
              <a:rPr lang="ar-SA" sz="3200" dirty="0" smtClean="0"/>
              <a:t> لمن تحسب: لكل موظف سعودي أو غير سعودي عند نهـاية عقدهـ أو نهـاية مدة خدمتهـ عند بلوغ العمر القانوني للتقاعد أو عجزهـ عن العمل لأسباب صحية أو ظروف توافق عليها منشاة.</a:t>
            </a:r>
          </a:p>
          <a:p>
            <a:pPr algn="just">
              <a:buNone/>
            </a:pPr>
            <a:endParaRPr lang="ar-SA" sz="3200" dirty="0" smtClean="0">
              <a:solidFill>
                <a:schemeClr val="accent5">
                  <a:lumMod val="75000"/>
                </a:schemeClr>
              </a:solidFill>
            </a:endParaRPr>
          </a:p>
          <a:p>
            <a:pPr algn="just">
              <a:buNone/>
            </a:pPr>
            <a:r>
              <a:rPr lang="ar-SA" sz="3200" b="1" dirty="0" smtClean="0">
                <a:solidFill>
                  <a:srgbClr val="FF0000"/>
                </a:solidFill>
              </a:rPr>
              <a:t>وللعلم</a:t>
            </a:r>
            <a:r>
              <a:rPr lang="ar-SA" sz="3200" dirty="0" smtClean="0">
                <a:solidFill>
                  <a:schemeClr val="accent5">
                    <a:lumMod val="75000"/>
                  </a:schemeClr>
                </a:solidFill>
              </a:rPr>
              <a:t> يحرم منهـا من ترك العمل لأسباب أخرى.</a:t>
            </a:r>
            <a:endParaRPr lang="ar-SA" sz="3200" dirty="0">
              <a:solidFill>
                <a:schemeClr val="accent5">
                  <a:lumMod val="75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مكافئة نهـاية الخدمة:</a:t>
            </a:r>
            <a:endParaRPr lang="en-US" dirty="0"/>
          </a:p>
        </p:txBody>
      </p:sp>
      <p:sp>
        <p:nvSpPr>
          <p:cNvPr id="3" name="عنصر نائب للمحتوى 2"/>
          <p:cNvSpPr>
            <a:spLocks noGrp="1"/>
          </p:cNvSpPr>
          <p:nvPr>
            <p:ph idx="1"/>
          </p:nvPr>
        </p:nvSpPr>
        <p:spPr/>
        <p:txBody>
          <a:bodyPr>
            <a:normAutofit/>
          </a:bodyPr>
          <a:lstStyle/>
          <a:p>
            <a:r>
              <a:rPr lang="ar-SA" dirty="0" smtClean="0">
                <a:solidFill>
                  <a:schemeClr val="accent5">
                    <a:lumMod val="75000"/>
                  </a:schemeClr>
                </a:solidFill>
              </a:rPr>
              <a:t>تحديدهـا</a:t>
            </a:r>
          </a:p>
          <a:p>
            <a:pPr>
              <a:buNone/>
            </a:pPr>
            <a:r>
              <a:rPr lang="ar-SA" dirty="0" smtClean="0"/>
              <a:t>حدد نظام العمل بان مقدار مكافئة نهـاية الخدمة = ½ راتب عن كل سنة من الخمس سنوات الأولى + راتب شهـر عن كل سنة من سنوات الخدمة المتبقية "من بعد الخمس سنوات".</a:t>
            </a:r>
          </a:p>
          <a:p>
            <a:pPr>
              <a:buNone/>
            </a:pPr>
            <a:endParaRPr lang="en-US" dirty="0" smtClean="0"/>
          </a:p>
          <a:p>
            <a:pPr lvl="0">
              <a:buFont typeface="Wingdings" pitchFamily="2" charset="2"/>
              <a:buChar char="ü"/>
            </a:pPr>
            <a:r>
              <a:rPr lang="ar-SA" dirty="0" smtClean="0"/>
              <a:t>للعلم تحسب من</a:t>
            </a:r>
            <a:r>
              <a:rPr lang="ar-SA" u="sng" dirty="0" smtClean="0"/>
              <a:t> </a:t>
            </a:r>
            <a:r>
              <a:rPr lang="ar-SA" u="sng" dirty="0" smtClean="0">
                <a:solidFill>
                  <a:srgbClr val="FF0000"/>
                </a:solidFill>
              </a:rPr>
              <a:t>أخر راتب</a:t>
            </a:r>
            <a:r>
              <a:rPr lang="ar-SA" dirty="0" smtClean="0">
                <a:solidFill>
                  <a:srgbClr val="FF0000"/>
                </a:solidFill>
              </a:rPr>
              <a:t> </a:t>
            </a:r>
            <a:r>
              <a:rPr lang="ar-SA" dirty="0" smtClean="0"/>
              <a:t>حصل عليهـ الموظف.</a:t>
            </a:r>
            <a:endParaRPr lang="en-US" dirty="0" smtClean="0"/>
          </a:p>
          <a:p>
            <a:pPr>
              <a:buNone/>
            </a:pPr>
            <a:endParaRPr lang="ar-SA" dirty="0">
              <a:solidFill>
                <a:schemeClr val="accent5">
                  <a:lumMod val="7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1269</TotalTime>
  <Words>1316</Words>
  <Application>Microsoft Office PowerPoint</Application>
  <PresentationFormat>عرض على الشاشة (3:4)‏</PresentationFormat>
  <Paragraphs>294</Paragraphs>
  <Slides>24</Slides>
  <Notes>1</Notes>
  <HiddenSlides>0</HiddenSlides>
  <MMClips>0</MMClips>
  <ScaleCrop>false</ScaleCrop>
  <HeadingPairs>
    <vt:vector size="4" baseType="variant">
      <vt:variant>
        <vt:lpstr>سمة</vt:lpstr>
      </vt:variant>
      <vt:variant>
        <vt:i4>1</vt:i4>
      </vt:variant>
      <vt:variant>
        <vt:lpstr>عناوين الشرائح</vt:lpstr>
      </vt:variant>
      <vt:variant>
        <vt:i4>24</vt:i4>
      </vt:variant>
    </vt:vector>
  </HeadingPairs>
  <TitlesOfParts>
    <vt:vector size="25" baseType="lpstr">
      <vt:lpstr>حضري</vt:lpstr>
      <vt:lpstr>محاسبة الرواتب والأجور</vt:lpstr>
      <vt:lpstr>المواضيع الرئيسية: </vt:lpstr>
      <vt:lpstr>الشريحة 3</vt:lpstr>
      <vt:lpstr>حالات خاصة في صرف الرواتب: </vt:lpstr>
      <vt:lpstr>الشريحة 5</vt:lpstr>
      <vt:lpstr>الشريحة 6</vt:lpstr>
      <vt:lpstr>تطبيق</vt:lpstr>
      <vt:lpstr>مكافئة نهـاية الخدمة: </vt:lpstr>
      <vt:lpstr>مكافئة نهـاية الخدمة:</vt:lpstr>
      <vt:lpstr>تصور فكرة مكافئة نهاية الخدمة</vt:lpstr>
      <vt:lpstr>مكافئة نهـاية الخدمة: </vt:lpstr>
      <vt:lpstr>وبما أن المخصص تجمع فيه كل المبلغ أذا يجب التفرقة بين ما يلي: </vt:lpstr>
      <vt:lpstr>الشريحة 13</vt:lpstr>
      <vt:lpstr>كيفية حساب مكافئة نهائية</vt:lpstr>
      <vt:lpstr>تنويه</vt:lpstr>
      <vt:lpstr>مثال</vt:lpstr>
      <vt:lpstr>معالجة مكافئة نهـاية الخدمة عند دفعهـا</vt:lpstr>
      <vt:lpstr>مثال</vt:lpstr>
      <vt:lpstr>الحل</vt:lpstr>
      <vt:lpstr>القيد</vt:lpstr>
      <vt:lpstr>إظهـار مكافئة نهـاية الخدمة في القوائم المالية: </vt:lpstr>
      <vt:lpstr>الواجب</vt:lpstr>
      <vt:lpstr>الشريحة 23</vt:lpstr>
      <vt:lpstr>بداية الحل للتسهيل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محاسبة الرواتب والأجور</dc:title>
  <dc:creator>saad</dc:creator>
  <cp:lastModifiedBy>saad</cp:lastModifiedBy>
  <cp:revision>83</cp:revision>
  <dcterms:created xsi:type="dcterms:W3CDTF">2014-02-02T09:59:37Z</dcterms:created>
  <dcterms:modified xsi:type="dcterms:W3CDTF">2016-02-14T11:11:45Z</dcterms:modified>
</cp:coreProperties>
</file>