
<file path=[Content_Types].xml><?xml version="1.0" encoding="utf-8"?>
<Types xmlns="http://schemas.openxmlformats.org/package/2006/content-types">
  <Default Extension="xml" ContentType="application/xml"/>
  <Default Extension="wmf" ContentType="image/x-wmf"/>
  <Default Extension="doc" ContentType="application/msword"/>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embeddings/oleObject1.bin" ContentType="application/vnd.openxmlformats-officedocument.oleObject"/>
  <Override PartName="/ppt/embeddings/Microsoft_Equation1.bin" ContentType="application/vnd.openxmlformats-officedocument.oleObject"/>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embeddings/Microsoft_Equation2.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190" r:id="rId1"/>
  </p:sldMasterIdLst>
  <p:notesMasterIdLst>
    <p:notesMasterId r:id="rId81"/>
  </p:notes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 id="311" r:id="rId55"/>
    <p:sldId id="312" r:id="rId56"/>
    <p:sldId id="313" r:id="rId57"/>
    <p:sldId id="314" r:id="rId58"/>
    <p:sldId id="315" r:id="rId59"/>
    <p:sldId id="316" r:id="rId60"/>
    <p:sldId id="317" r:id="rId61"/>
    <p:sldId id="318" r:id="rId62"/>
    <p:sldId id="319" r:id="rId63"/>
    <p:sldId id="320" r:id="rId64"/>
    <p:sldId id="321" r:id="rId65"/>
    <p:sldId id="322" r:id="rId66"/>
    <p:sldId id="323" r:id="rId67"/>
    <p:sldId id="324" r:id="rId68"/>
    <p:sldId id="325" r:id="rId69"/>
    <p:sldId id="326" r:id="rId70"/>
    <p:sldId id="327" r:id="rId71"/>
    <p:sldId id="328" r:id="rId72"/>
    <p:sldId id="329" r:id="rId73"/>
    <p:sldId id="330" r:id="rId74"/>
    <p:sldId id="331" r:id="rId75"/>
    <p:sldId id="332" r:id="rId76"/>
    <p:sldId id="333" r:id="rId77"/>
    <p:sldId id="334" r:id="rId78"/>
    <p:sldId id="335" r:id="rId79"/>
    <p:sldId id="257" r:id="rId8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86F7D64-0C8C-7947-8EA3-F7783A337648}">
          <p14:sldIdLst>
            <p14:sldId id="258"/>
            <p14:sldId id="259"/>
            <p14:sldId id="260"/>
            <p14:sldId id="261"/>
            <p14:sldId id="262"/>
            <p14:sldId id="263"/>
            <p14:sldId id="264"/>
            <p14:sldId id="265"/>
            <p14:sldId id="266"/>
            <p14:sldId id="267"/>
            <p14:sldId id="268"/>
            <p14:sldId id="269"/>
            <p14:sldId id="270"/>
            <p14:sldId id="271"/>
            <p14:sldId id="272"/>
            <p14:sldId id="273"/>
            <p14:sldId id="274"/>
            <p14:sldId id="275"/>
            <p14:sldId id="276"/>
            <p14:sldId id="277"/>
            <p14:sldId id="278"/>
            <p14:sldId id="279"/>
            <p14:sldId id="280"/>
            <p14:sldId id="281"/>
            <p14:sldId id="282"/>
            <p14:sldId id="283"/>
            <p14:sldId id="284"/>
            <p14:sldId id="285"/>
            <p14:sldId id="286"/>
            <p14:sldId id="287"/>
            <p14:sldId id="288"/>
            <p14:sldId id="289"/>
            <p14:sldId id="290"/>
            <p14:sldId id="291"/>
            <p14:sldId id="292"/>
            <p14:sldId id="293"/>
            <p14:sldId id="294"/>
            <p14:sldId id="295"/>
            <p14:sldId id="296"/>
            <p14:sldId id="297"/>
            <p14:sldId id="298"/>
            <p14:sldId id="299"/>
            <p14:sldId id="300"/>
            <p14:sldId id="301"/>
            <p14:sldId id="302"/>
            <p14:sldId id="303"/>
            <p14:sldId id="304"/>
            <p14:sldId id="305"/>
            <p14:sldId id="306"/>
            <p14:sldId id="307"/>
            <p14:sldId id="308"/>
            <p14:sldId id="309"/>
            <p14:sldId id="310"/>
            <p14:sldId id="311"/>
            <p14:sldId id="312"/>
            <p14:sldId id="313"/>
            <p14:sldId id="314"/>
            <p14:sldId id="315"/>
            <p14:sldId id="316"/>
            <p14:sldId id="317"/>
            <p14:sldId id="318"/>
            <p14:sldId id="319"/>
            <p14:sldId id="320"/>
            <p14:sldId id="321"/>
            <p14:sldId id="322"/>
            <p14:sldId id="323"/>
            <p14:sldId id="324"/>
            <p14:sldId id="325"/>
            <p14:sldId id="326"/>
            <p14:sldId id="327"/>
            <p14:sldId id="328"/>
            <p14:sldId id="329"/>
            <p14:sldId id="330"/>
            <p14:sldId id="331"/>
            <p14:sldId id="332"/>
            <p14:sldId id="333"/>
            <p14:sldId id="334"/>
            <p14:sldId id="335"/>
            <p14:sldId id="25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2" d="100"/>
          <a:sy n="72" d="100"/>
        </p:scale>
        <p:origin x="-304"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notesMaster" Target="notesMasters/notesMaster1.xml"/><Relationship Id="rId82" Type="http://schemas.openxmlformats.org/officeDocument/2006/relationships/printerSettings" Target="printerSettings/printerSettings1.bin"/><Relationship Id="rId83" Type="http://schemas.openxmlformats.org/officeDocument/2006/relationships/presProps" Target="presProps.xml"/><Relationship Id="rId84" Type="http://schemas.openxmlformats.org/officeDocument/2006/relationships/viewProps" Target="viewProps.xml"/><Relationship Id="rId85" Type="http://schemas.openxmlformats.org/officeDocument/2006/relationships/theme" Target="theme/theme1.xml"/><Relationship Id="rId86"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4584CB-6C15-4AD4-9D11-B4FFB8C48EAA}" type="doc">
      <dgm:prSet loTypeId="urn:microsoft.com/office/officeart/2005/8/layout/cycle8" loCatId="cycle" qsTypeId="urn:microsoft.com/office/officeart/2005/8/quickstyle/simple1" qsCatId="simple" csTypeId="urn:microsoft.com/office/officeart/2005/8/colors/accent1_2" csCatId="accent1" phldr="1"/>
      <dgm:spPr/>
    </dgm:pt>
    <dgm:pt modelId="{40DB8F7D-ADE6-493F-A821-775B156B17B8}">
      <dgm:prSet phldrT="[Text]"/>
      <dgm:spPr/>
      <dgm:t>
        <a:bodyPr/>
        <a:lstStyle/>
        <a:p>
          <a:r>
            <a:rPr lang="en-US" dirty="0" smtClean="0"/>
            <a:t>Common stock</a:t>
          </a:r>
          <a:endParaRPr lang="en-US" dirty="0"/>
        </a:p>
      </dgm:t>
    </dgm:pt>
    <dgm:pt modelId="{3EF46040-CE1D-42B6-8EA0-B759495A983D}" type="parTrans" cxnId="{F14A4B9A-CEA4-491F-B95E-7A607CD48E43}">
      <dgm:prSet/>
      <dgm:spPr/>
      <dgm:t>
        <a:bodyPr/>
        <a:lstStyle/>
        <a:p>
          <a:endParaRPr lang="en-US"/>
        </a:p>
      </dgm:t>
    </dgm:pt>
    <dgm:pt modelId="{DD8FA93E-735A-4944-BD1B-802C76F0EBF8}" type="sibTrans" cxnId="{F14A4B9A-CEA4-491F-B95E-7A607CD48E43}">
      <dgm:prSet/>
      <dgm:spPr/>
      <dgm:t>
        <a:bodyPr/>
        <a:lstStyle/>
        <a:p>
          <a:endParaRPr lang="en-US"/>
        </a:p>
      </dgm:t>
    </dgm:pt>
    <dgm:pt modelId="{70FB5BD7-7160-43D5-AD81-F4462A395714}">
      <dgm:prSet phldrT="[Text]"/>
      <dgm:spPr/>
      <dgm:t>
        <a:bodyPr/>
        <a:lstStyle/>
        <a:p>
          <a:r>
            <a:rPr lang="en-US" dirty="0" smtClean="0"/>
            <a:t>Debt</a:t>
          </a:r>
          <a:endParaRPr lang="en-US" dirty="0"/>
        </a:p>
      </dgm:t>
    </dgm:pt>
    <dgm:pt modelId="{FE42270C-D07D-44B2-8471-30C62E298191}" type="parTrans" cxnId="{B14D3892-D148-4AA7-8412-9E4376517990}">
      <dgm:prSet/>
      <dgm:spPr/>
      <dgm:t>
        <a:bodyPr/>
        <a:lstStyle/>
        <a:p>
          <a:endParaRPr lang="en-US"/>
        </a:p>
      </dgm:t>
    </dgm:pt>
    <dgm:pt modelId="{4F852369-34BB-4200-8D6A-2571037FC74B}" type="sibTrans" cxnId="{B14D3892-D148-4AA7-8412-9E4376517990}">
      <dgm:prSet/>
      <dgm:spPr/>
      <dgm:t>
        <a:bodyPr/>
        <a:lstStyle/>
        <a:p>
          <a:endParaRPr lang="en-US"/>
        </a:p>
      </dgm:t>
    </dgm:pt>
    <dgm:pt modelId="{197EDAFD-53FB-49DD-AFA4-600C6EDF1B0F}">
      <dgm:prSet phldrT="[Text]"/>
      <dgm:spPr/>
      <dgm:t>
        <a:bodyPr/>
        <a:lstStyle/>
        <a:p>
          <a:r>
            <a:rPr lang="en-US" dirty="0" smtClean="0"/>
            <a:t>Preferred stock</a:t>
          </a:r>
          <a:endParaRPr lang="en-US" dirty="0"/>
        </a:p>
      </dgm:t>
    </dgm:pt>
    <dgm:pt modelId="{4E1C208A-60D9-4E50-9F45-01158F8C9790}" type="parTrans" cxnId="{01AB46C1-56D5-4F02-932E-62D9C8E46E8E}">
      <dgm:prSet/>
      <dgm:spPr/>
      <dgm:t>
        <a:bodyPr/>
        <a:lstStyle/>
        <a:p>
          <a:endParaRPr lang="en-US"/>
        </a:p>
      </dgm:t>
    </dgm:pt>
    <dgm:pt modelId="{C4CBBED2-55E4-40B2-AC8B-91E49C0E4798}" type="sibTrans" cxnId="{01AB46C1-56D5-4F02-932E-62D9C8E46E8E}">
      <dgm:prSet/>
      <dgm:spPr/>
      <dgm:t>
        <a:bodyPr/>
        <a:lstStyle/>
        <a:p>
          <a:endParaRPr lang="en-US"/>
        </a:p>
      </dgm:t>
    </dgm:pt>
    <dgm:pt modelId="{59CC40E9-1839-49D6-9C12-9CCD995543A9}" type="pres">
      <dgm:prSet presAssocID="{EB4584CB-6C15-4AD4-9D11-B4FFB8C48EAA}" presName="compositeShape" presStyleCnt="0">
        <dgm:presLayoutVars>
          <dgm:chMax val="7"/>
          <dgm:dir/>
          <dgm:resizeHandles val="exact"/>
        </dgm:presLayoutVars>
      </dgm:prSet>
      <dgm:spPr/>
    </dgm:pt>
    <dgm:pt modelId="{9754D2B6-4CBC-475A-BC3D-E324B7483B57}" type="pres">
      <dgm:prSet presAssocID="{EB4584CB-6C15-4AD4-9D11-B4FFB8C48EAA}" presName="wedge1" presStyleLbl="node1" presStyleIdx="0" presStyleCnt="3"/>
      <dgm:spPr/>
      <dgm:t>
        <a:bodyPr/>
        <a:lstStyle/>
        <a:p>
          <a:pPr rtl="1"/>
          <a:endParaRPr lang="x-none"/>
        </a:p>
      </dgm:t>
    </dgm:pt>
    <dgm:pt modelId="{8D666BD0-FE12-413C-A27F-1597DC323CD6}" type="pres">
      <dgm:prSet presAssocID="{EB4584CB-6C15-4AD4-9D11-B4FFB8C48EAA}" presName="dummy1a" presStyleCnt="0"/>
      <dgm:spPr/>
    </dgm:pt>
    <dgm:pt modelId="{1DA21454-CC9A-4BC8-95D3-46C7AF0C4F37}" type="pres">
      <dgm:prSet presAssocID="{EB4584CB-6C15-4AD4-9D11-B4FFB8C48EAA}" presName="dummy1b" presStyleCnt="0"/>
      <dgm:spPr/>
    </dgm:pt>
    <dgm:pt modelId="{93F816CA-6FC4-43B4-8664-046199C95DDC}" type="pres">
      <dgm:prSet presAssocID="{EB4584CB-6C15-4AD4-9D11-B4FFB8C48EAA}" presName="wedge1Tx" presStyleLbl="node1" presStyleIdx="0" presStyleCnt="3">
        <dgm:presLayoutVars>
          <dgm:chMax val="0"/>
          <dgm:chPref val="0"/>
          <dgm:bulletEnabled val="1"/>
        </dgm:presLayoutVars>
      </dgm:prSet>
      <dgm:spPr/>
      <dgm:t>
        <a:bodyPr/>
        <a:lstStyle/>
        <a:p>
          <a:pPr rtl="1"/>
          <a:endParaRPr lang="x-none"/>
        </a:p>
      </dgm:t>
    </dgm:pt>
    <dgm:pt modelId="{890E0FC4-C566-4B9E-8B22-A089ECA87F5D}" type="pres">
      <dgm:prSet presAssocID="{EB4584CB-6C15-4AD4-9D11-B4FFB8C48EAA}" presName="wedge2" presStyleLbl="node1" presStyleIdx="1" presStyleCnt="3"/>
      <dgm:spPr/>
      <dgm:t>
        <a:bodyPr/>
        <a:lstStyle/>
        <a:p>
          <a:pPr rtl="1"/>
          <a:endParaRPr lang="x-none"/>
        </a:p>
      </dgm:t>
    </dgm:pt>
    <dgm:pt modelId="{AAD974A8-2F0C-41DC-9956-AF23248F8AF5}" type="pres">
      <dgm:prSet presAssocID="{EB4584CB-6C15-4AD4-9D11-B4FFB8C48EAA}" presName="dummy2a" presStyleCnt="0"/>
      <dgm:spPr/>
    </dgm:pt>
    <dgm:pt modelId="{0A7F8C2C-0F8B-4584-9838-93310A4C04C8}" type="pres">
      <dgm:prSet presAssocID="{EB4584CB-6C15-4AD4-9D11-B4FFB8C48EAA}" presName="dummy2b" presStyleCnt="0"/>
      <dgm:spPr/>
    </dgm:pt>
    <dgm:pt modelId="{E80846E9-1C3A-4F21-B31F-4FB18FAD4BF4}" type="pres">
      <dgm:prSet presAssocID="{EB4584CB-6C15-4AD4-9D11-B4FFB8C48EAA}" presName="wedge2Tx" presStyleLbl="node1" presStyleIdx="1" presStyleCnt="3">
        <dgm:presLayoutVars>
          <dgm:chMax val="0"/>
          <dgm:chPref val="0"/>
          <dgm:bulletEnabled val="1"/>
        </dgm:presLayoutVars>
      </dgm:prSet>
      <dgm:spPr/>
      <dgm:t>
        <a:bodyPr/>
        <a:lstStyle/>
        <a:p>
          <a:pPr rtl="1"/>
          <a:endParaRPr lang="x-none"/>
        </a:p>
      </dgm:t>
    </dgm:pt>
    <dgm:pt modelId="{D79A80EE-BF1B-43BA-BDF9-D9AB730709CC}" type="pres">
      <dgm:prSet presAssocID="{EB4584CB-6C15-4AD4-9D11-B4FFB8C48EAA}" presName="wedge3" presStyleLbl="node1" presStyleIdx="2" presStyleCnt="3"/>
      <dgm:spPr/>
      <dgm:t>
        <a:bodyPr/>
        <a:lstStyle/>
        <a:p>
          <a:pPr rtl="1"/>
          <a:endParaRPr lang="x-none"/>
        </a:p>
      </dgm:t>
    </dgm:pt>
    <dgm:pt modelId="{2D197CFD-0809-414D-A7B9-4301328DC79C}" type="pres">
      <dgm:prSet presAssocID="{EB4584CB-6C15-4AD4-9D11-B4FFB8C48EAA}" presName="dummy3a" presStyleCnt="0"/>
      <dgm:spPr/>
    </dgm:pt>
    <dgm:pt modelId="{DBBF72CD-0F29-469D-B755-8B518196031B}" type="pres">
      <dgm:prSet presAssocID="{EB4584CB-6C15-4AD4-9D11-B4FFB8C48EAA}" presName="dummy3b" presStyleCnt="0"/>
      <dgm:spPr/>
    </dgm:pt>
    <dgm:pt modelId="{35E8A00E-B25C-4E07-B250-ECEE57462413}" type="pres">
      <dgm:prSet presAssocID="{EB4584CB-6C15-4AD4-9D11-B4FFB8C48EAA}" presName="wedge3Tx" presStyleLbl="node1" presStyleIdx="2" presStyleCnt="3">
        <dgm:presLayoutVars>
          <dgm:chMax val="0"/>
          <dgm:chPref val="0"/>
          <dgm:bulletEnabled val="1"/>
        </dgm:presLayoutVars>
      </dgm:prSet>
      <dgm:spPr/>
      <dgm:t>
        <a:bodyPr/>
        <a:lstStyle/>
        <a:p>
          <a:pPr rtl="1"/>
          <a:endParaRPr lang="x-none"/>
        </a:p>
      </dgm:t>
    </dgm:pt>
    <dgm:pt modelId="{7D12655B-8B9D-4FA5-B13D-41FB603CE805}" type="pres">
      <dgm:prSet presAssocID="{DD8FA93E-735A-4944-BD1B-802C76F0EBF8}" presName="arrowWedge1" presStyleLbl="fgSibTrans2D1" presStyleIdx="0" presStyleCnt="3"/>
      <dgm:spPr/>
    </dgm:pt>
    <dgm:pt modelId="{F743A02A-B7D6-4AC5-8345-EB9303FD1C0C}" type="pres">
      <dgm:prSet presAssocID="{4F852369-34BB-4200-8D6A-2571037FC74B}" presName="arrowWedge2" presStyleLbl="fgSibTrans2D1" presStyleIdx="1" presStyleCnt="3"/>
      <dgm:spPr/>
    </dgm:pt>
    <dgm:pt modelId="{539DF19F-6C02-4463-8148-A3C20FBB2631}" type="pres">
      <dgm:prSet presAssocID="{C4CBBED2-55E4-40B2-AC8B-91E49C0E4798}" presName="arrowWedge3" presStyleLbl="fgSibTrans2D1" presStyleIdx="2" presStyleCnt="3"/>
      <dgm:spPr/>
    </dgm:pt>
  </dgm:ptLst>
  <dgm:cxnLst>
    <dgm:cxn modelId="{B14D3892-D148-4AA7-8412-9E4376517990}" srcId="{EB4584CB-6C15-4AD4-9D11-B4FFB8C48EAA}" destId="{70FB5BD7-7160-43D5-AD81-F4462A395714}" srcOrd="1" destOrd="0" parTransId="{FE42270C-D07D-44B2-8471-30C62E298191}" sibTransId="{4F852369-34BB-4200-8D6A-2571037FC74B}"/>
    <dgm:cxn modelId="{CBAEBDE9-36F3-E645-8251-23261DA58EC6}" type="presOf" srcId="{70FB5BD7-7160-43D5-AD81-F4462A395714}" destId="{E80846E9-1C3A-4F21-B31F-4FB18FAD4BF4}" srcOrd="1" destOrd="0" presId="urn:microsoft.com/office/officeart/2005/8/layout/cycle8"/>
    <dgm:cxn modelId="{6938EF6F-0D63-0C4B-812E-C9463B0062E3}" type="presOf" srcId="{40DB8F7D-ADE6-493F-A821-775B156B17B8}" destId="{93F816CA-6FC4-43B4-8664-046199C95DDC}" srcOrd="1" destOrd="0" presId="urn:microsoft.com/office/officeart/2005/8/layout/cycle8"/>
    <dgm:cxn modelId="{F14A4B9A-CEA4-491F-B95E-7A607CD48E43}" srcId="{EB4584CB-6C15-4AD4-9D11-B4FFB8C48EAA}" destId="{40DB8F7D-ADE6-493F-A821-775B156B17B8}" srcOrd="0" destOrd="0" parTransId="{3EF46040-CE1D-42B6-8EA0-B759495A983D}" sibTransId="{DD8FA93E-735A-4944-BD1B-802C76F0EBF8}"/>
    <dgm:cxn modelId="{179F04AA-C7BA-0A46-A5F6-DBA5624C8468}" type="presOf" srcId="{197EDAFD-53FB-49DD-AFA4-600C6EDF1B0F}" destId="{35E8A00E-B25C-4E07-B250-ECEE57462413}" srcOrd="1" destOrd="0" presId="urn:microsoft.com/office/officeart/2005/8/layout/cycle8"/>
    <dgm:cxn modelId="{0D11B773-70C4-B14A-BDFA-665E4B0D38BF}" type="presOf" srcId="{EB4584CB-6C15-4AD4-9D11-B4FFB8C48EAA}" destId="{59CC40E9-1839-49D6-9C12-9CCD995543A9}" srcOrd="0" destOrd="0" presId="urn:microsoft.com/office/officeart/2005/8/layout/cycle8"/>
    <dgm:cxn modelId="{3302CE65-983C-3B49-9599-F468C898C739}" type="presOf" srcId="{197EDAFD-53FB-49DD-AFA4-600C6EDF1B0F}" destId="{D79A80EE-BF1B-43BA-BDF9-D9AB730709CC}" srcOrd="0" destOrd="0" presId="urn:microsoft.com/office/officeart/2005/8/layout/cycle8"/>
    <dgm:cxn modelId="{40C2A3D6-CD39-C24F-8E64-503E127970F9}" type="presOf" srcId="{40DB8F7D-ADE6-493F-A821-775B156B17B8}" destId="{9754D2B6-4CBC-475A-BC3D-E324B7483B57}" srcOrd="0" destOrd="0" presId="urn:microsoft.com/office/officeart/2005/8/layout/cycle8"/>
    <dgm:cxn modelId="{D78E9744-7083-BA40-8AAF-617AD057664B}" type="presOf" srcId="{70FB5BD7-7160-43D5-AD81-F4462A395714}" destId="{890E0FC4-C566-4B9E-8B22-A089ECA87F5D}" srcOrd="0" destOrd="0" presId="urn:microsoft.com/office/officeart/2005/8/layout/cycle8"/>
    <dgm:cxn modelId="{01AB46C1-56D5-4F02-932E-62D9C8E46E8E}" srcId="{EB4584CB-6C15-4AD4-9D11-B4FFB8C48EAA}" destId="{197EDAFD-53FB-49DD-AFA4-600C6EDF1B0F}" srcOrd="2" destOrd="0" parTransId="{4E1C208A-60D9-4E50-9F45-01158F8C9790}" sibTransId="{C4CBBED2-55E4-40B2-AC8B-91E49C0E4798}"/>
    <dgm:cxn modelId="{161581A9-EA3D-0D46-A74E-753C4330D7BA}" type="presParOf" srcId="{59CC40E9-1839-49D6-9C12-9CCD995543A9}" destId="{9754D2B6-4CBC-475A-BC3D-E324B7483B57}" srcOrd="0" destOrd="0" presId="urn:microsoft.com/office/officeart/2005/8/layout/cycle8"/>
    <dgm:cxn modelId="{AC7A4CEB-E295-9F46-A63B-88D122A7F234}" type="presParOf" srcId="{59CC40E9-1839-49D6-9C12-9CCD995543A9}" destId="{8D666BD0-FE12-413C-A27F-1597DC323CD6}" srcOrd="1" destOrd="0" presId="urn:microsoft.com/office/officeart/2005/8/layout/cycle8"/>
    <dgm:cxn modelId="{D1ECBD11-BF2A-F142-8FAF-7066EF198195}" type="presParOf" srcId="{59CC40E9-1839-49D6-9C12-9CCD995543A9}" destId="{1DA21454-CC9A-4BC8-95D3-46C7AF0C4F37}" srcOrd="2" destOrd="0" presId="urn:microsoft.com/office/officeart/2005/8/layout/cycle8"/>
    <dgm:cxn modelId="{5DA666B5-0C1F-714F-B36A-6D6B5AFC588F}" type="presParOf" srcId="{59CC40E9-1839-49D6-9C12-9CCD995543A9}" destId="{93F816CA-6FC4-43B4-8664-046199C95DDC}" srcOrd="3" destOrd="0" presId="urn:microsoft.com/office/officeart/2005/8/layout/cycle8"/>
    <dgm:cxn modelId="{5B01EEF5-1F8E-9E45-989D-1176242703F5}" type="presParOf" srcId="{59CC40E9-1839-49D6-9C12-9CCD995543A9}" destId="{890E0FC4-C566-4B9E-8B22-A089ECA87F5D}" srcOrd="4" destOrd="0" presId="urn:microsoft.com/office/officeart/2005/8/layout/cycle8"/>
    <dgm:cxn modelId="{47CA4F94-5B8D-4F4C-9FE6-FE29F1273164}" type="presParOf" srcId="{59CC40E9-1839-49D6-9C12-9CCD995543A9}" destId="{AAD974A8-2F0C-41DC-9956-AF23248F8AF5}" srcOrd="5" destOrd="0" presId="urn:microsoft.com/office/officeart/2005/8/layout/cycle8"/>
    <dgm:cxn modelId="{94992DC8-19C6-7946-950D-06930536C000}" type="presParOf" srcId="{59CC40E9-1839-49D6-9C12-9CCD995543A9}" destId="{0A7F8C2C-0F8B-4584-9838-93310A4C04C8}" srcOrd="6" destOrd="0" presId="urn:microsoft.com/office/officeart/2005/8/layout/cycle8"/>
    <dgm:cxn modelId="{3C19B123-DDAF-8344-8B9F-ACFE84BD42A0}" type="presParOf" srcId="{59CC40E9-1839-49D6-9C12-9CCD995543A9}" destId="{E80846E9-1C3A-4F21-B31F-4FB18FAD4BF4}" srcOrd="7" destOrd="0" presId="urn:microsoft.com/office/officeart/2005/8/layout/cycle8"/>
    <dgm:cxn modelId="{E00EC7AE-5291-114C-BA2A-C28D5B96F298}" type="presParOf" srcId="{59CC40E9-1839-49D6-9C12-9CCD995543A9}" destId="{D79A80EE-BF1B-43BA-BDF9-D9AB730709CC}" srcOrd="8" destOrd="0" presId="urn:microsoft.com/office/officeart/2005/8/layout/cycle8"/>
    <dgm:cxn modelId="{77DCABBD-FF52-4D4D-83A6-4F5ADB1CBB0E}" type="presParOf" srcId="{59CC40E9-1839-49D6-9C12-9CCD995543A9}" destId="{2D197CFD-0809-414D-A7B9-4301328DC79C}" srcOrd="9" destOrd="0" presId="urn:microsoft.com/office/officeart/2005/8/layout/cycle8"/>
    <dgm:cxn modelId="{1FF0D88D-E4C1-444E-827A-036090314CE7}" type="presParOf" srcId="{59CC40E9-1839-49D6-9C12-9CCD995543A9}" destId="{DBBF72CD-0F29-469D-B755-8B518196031B}" srcOrd="10" destOrd="0" presId="urn:microsoft.com/office/officeart/2005/8/layout/cycle8"/>
    <dgm:cxn modelId="{1A81C41C-5773-2641-9EB9-7B73A47FA2DE}" type="presParOf" srcId="{59CC40E9-1839-49D6-9C12-9CCD995543A9}" destId="{35E8A00E-B25C-4E07-B250-ECEE57462413}" srcOrd="11" destOrd="0" presId="urn:microsoft.com/office/officeart/2005/8/layout/cycle8"/>
    <dgm:cxn modelId="{79D4A8F2-D816-B84D-A567-EE212AE1CC0F}" type="presParOf" srcId="{59CC40E9-1839-49D6-9C12-9CCD995543A9}" destId="{7D12655B-8B9D-4FA5-B13D-41FB603CE805}" srcOrd="12" destOrd="0" presId="urn:microsoft.com/office/officeart/2005/8/layout/cycle8"/>
    <dgm:cxn modelId="{45304C5D-1037-7543-97E0-8667DCC8D84C}" type="presParOf" srcId="{59CC40E9-1839-49D6-9C12-9CCD995543A9}" destId="{F743A02A-B7D6-4AC5-8345-EB9303FD1C0C}" srcOrd="13" destOrd="0" presId="urn:microsoft.com/office/officeart/2005/8/layout/cycle8"/>
    <dgm:cxn modelId="{9295A3A7-91EB-1849-AFB4-DE6C1DF1DE2B}" type="presParOf" srcId="{59CC40E9-1839-49D6-9C12-9CCD995543A9}" destId="{539DF19F-6C02-4463-8148-A3C20FBB2631}"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64EE5E8-CD5E-4D5F-A4ED-C90438486599}"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n-US"/>
        </a:p>
      </dgm:t>
    </dgm:pt>
    <dgm:pt modelId="{E74D2455-5FA3-4427-8B54-1BF2230AA070}">
      <dgm:prSet phldrT="[Text]"/>
      <dgm:spPr/>
      <dgm:t>
        <a:bodyPr/>
        <a:lstStyle/>
        <a:p>
          <a:r>
            <a:rPr lang="en-US" dirty="0" smtClean="0"/>
            <a:t>Debt</a:t>
          </a:r>
          <a:endParaRPr lang="en-US" dirty="0"/>
        </a:p>
      </dgm:t>
    </dgm:pt>
    <dgm:pt modelId="{01F3C77E-D3D5-4F9A-B01C-B9E02D255FF0}" type="parTrans" cxnId="{E9BC6B91-C45E-4E90-AD41-17584B85B8B2}">
      <dgm:prSet/>
      <dgm:spPr/>
      <dgm:t>
        <a:bodyPr/>
        <a:lstStyle/>
        <a:p>
          <a:endParaRPr lang="en-US"/>
        </a:p>
      </dgm:t>
    </dgm:pt>
    <dgm:pt modelId="{ED1D2B7C-5B02-419D-A4DE-1AB4C63A1201}" type="sibTrans" cxnId="{E9BC6B91-C45E-4E90-AD41-17584B85B8B2}">
      <dgm:prSet/>
      <dgm:spPr/>
      <dgm:t>
        <a:bodyPr/>
        <a:lstStyle/>
        <a:p>
          <a:endParaRPr lang="en-US"/>
        </a:p>
      </dgm:t>
    </dgm:pt>
    <dgm:pt modelId="{D2C49002-3797-4300-BABB-965D5937FB87}">
      <dgm:prSet phldrT="[Text]" custT="1"/>
      <dgm:spPr/>
      <dgm:t>
        <a:bodyPr/>
        <a:lstStyle/>
        <a:p>
          <a:r>
            <a:rPr lang="en-US" sz="2400" dirty="0" smtClean="0"/>
            <a:t>Interest</a:t>
          </a:r>
          <a:endParaRPr lang="en-US" sz="2400" dirty="0"/>
        </a:p>
      </dgm:t>
    </dgm:pt>
    <dgm:pt modelId="{4B228AE4-FB21-49E5-ABC7-E37CD313EA88}" type="parTrans" cxnId="{3142D7F2-C32C-40A1-9E3E-6918D8897200}">
      <dgm:prSet/>
      <dgm:spPr/>
      <dgm:t>
        <a:bodyPr/>
        <a:lstStyle/>
        <a:p>
          <a:endParaRPr lang="en-US"/>
        </a:p>
      </dgm:t>
    </dgm:pt>
    <dgm:pt modelId="{8FA3E815-8DD6-4ADA-89B0-5D3544B26742}" type="sibTrans" cxnId="{3142D7F2-C32C-40A1-9E3E-6918D8897200}">
      <dgm:prSet/>
      <dgm:spPr/>
      <dgm:t>
        <a:bodyPr/>
        <a:lstStyle/>
        <a:p>
          <a:endParaRPr lang="en-US"/>
        </a:p>
      </dgm:t>
    </dgm:pt>
    <dgm:pt modelId="{8821CE68-F8A2-410D-A682-E798D23C4157}">
      <dgm:prSet phldrT="[Text]"/>
      <dgm:spPr/>
      <dgm:t>
        <a:bodyPr/>
        <a:lstStyle/>
        <a:p>
          <a:r>
            <a:rPr lang="en-US" dirty="0" smtClean="0"/>
            <a:t>Preferred stock</a:t>
          </a:r>
          <a:endParaRPr lang="en-US" dirty="0"/>
        </a:p>
      </dgm:t>
    </dgm:pt>
    <dgm:pt modelId="{4E36F450-2170-44A3-B24D-94AF4B1CA694}" type="parTrans" cxnId="{BEB0B190-0DDC-46C1-8565-64FFEABA1DD7}">
      <dgm:prSet/>
      <dgm:spPr/>
      <dgm:t>
        <a:bodyPr/>
        <a:lstStyle/>
        <a:p>
          <a:endParaRPr lang="en-US"/>
        </a:p>
      </dgm:t>
    </dgm:pt>
    <dgm:pt modelId="{3BAB7C0F-647A-427F-A571-B7C98CB07261}" type="sibTrans" cxnId="{BEB0B190-0DDC-46C1-8565-64FFEABA1DD7}">
      <dgm:prSet/>
      <dgm:spPr/>
      <dgm:t>
        <a:bodyPr/>
        <a:lstStyle/>
        <a:p>
          <a:endParaRPr lang="en-US"/>
        </a:p>
      </dgm:t>
    </dgm:pt>
    <dgm:pt modelId="{F7B32B7E-2149-424B-B40E-426741EF11A4}">
      <dgm:prSet phldrT="[Text]" custT="1"/>
      <dgm:spPr/>
      <dgm:t>
        <a:bodyPr/>
        <a:lstStyle/>
        <a:p>
          <a:r>
            <a:rPr lang="en-US" sz="2400" b="0" dirty="0" smtClean="0"/>
            <a:t>Preferred dividends</a:t>
          </a:r>
          <a:endParaRPr lang="en-US" sz="2400" b="0" dirty="0"/>
        </a:p>
      </dgm:t>
    </dgm:pt>
    <dgm:pt modelId="{EF211E38-0F83-4267-B978-BA1FFA4A4A51}" type="parTrans" cxnId="{4FE4D984-69D9-4619-A13F-9114A76BACE7}">
      <dgm:prSet/>
      <dgm:spPr/>
      <dgm:t>
        <a:bodyPr/>
        <a:lstStyle/>
        <a:p>
          <a:endParaRPr lang="en-US"/>
        </a:p>
      </dgm:t>
    </dgm:pt>
    <dgm:pt modelId="{7B7598A2-1BCD-4257-B0B3-A3DA16AF7A1F}" type="sibTrans" cxnId="{4FE4D984-69D9-4619-A13F-9114A76BACE7}">
      <dgm:prSet/>
      <dgm:spPr/>
      <dgm:t>
        <a:bodyPr/>
        <a:lstStyle/>
        <a:p>
          <a:endParaRPr lang="en-US"/>
        </a:p>
      </dgm:t>
    </dgm:pt>
    <dgm:pt modelId="{15949A02-62B3-427F-8942-20F822BF3306}">
      <dgm:prSet phldrT="[Text]"/>
      <dgm:spPr/>
      <dgm:t>
        <a:bodyPr/>
        <a:lstStyle/>
        <a:p>
          <a:r>
            <a:rPr lang="en-US" dirty="0" smtClean="0"/>
            <a:t>Common stock</a:t>
          </a:r>
          <a:endParaRPr lang="en-US" dirty="0"/>
        </a:p>
      </dgm:t>
    </dgm:pt>
    <dgm:pt modelId="{D3CEF089-2B1C-4E31-BD6C-3FC846CCCBFC}" type="parTrans" cxnId="{D172C39E-A5B5-42DA-A050-131DACA1C762}">
      <dgm:prSet/>
      <dgm:spPr/>
      <dgm:t>
        <a:bodyPr/>
        <a:lstStyle/>
        <a:p>
          <a:endParaRPr lang="en-US"/>
        </a:p>
      </dgm:t>
    </dgm:pt>
    <dgm:pt modelId="{C17132DB-895B-48C7-9304-7D57FE5D4B3E}" type="sibTrans" cxnId="{D172C39E-A5B5-42DA-A050-131DACA1C762}">
      <dgm:prSet/>
      <dgm:spPr/>
      <dgm:t>
        <a:bodyPr/>
        <a:lstStyle/>
        <a:p>
          <a:endParaRPr lang="en-US"/>
        </a:p>
      </dgm:t>
    </dgm:pt>
    <dgm:pt modelId="{C934BEDC-991B-44A1-A9E9-96421F508D85}">
      <dgm:prSet phldrT="[Text]" custT="1"/>
      <dgm:spPr/>
      <dgm:t>
        <a:bodyPr/>
        <a:lstStyle/>
        <a:p>
          <a:r>
            <a:rPr lang="en-US" sz="2400" dirty="0" smtClean="0"/>
            <a:t>Dividends</a:t>
          </a:r>
          <a:endParaRPr lang="en-US" sz="2400" dirty="0"/>
        </a:p>
      </dgm:t>
    </dgm:pt>
    <dgm:pt modelId="{D39D29F0-1717-44FC-9ECE-7DBE3AB9DDFA}" type="parTrans" cxnId="{71E51145-D718-40A4-8AE1-083327BEF02A}">
      <dgm:prSet/>
      <dgm:spPr/>
      <dgm:t>
        <a:bodyPr/>
        <a:lstStyle/>
        <a:p>
          <a:endParaRPr lang="en-US"/>
        </a:p>
      </dgm:t>
    </dgm:pt>
    <dgm:pt modelId="{FF80A0DC-5796-47A1-80D9-0BD77DD26A93}" type="sibTrans" cxnId="{71E51145-D718-40A4-8AE1-083327BEF02A}">
      <dgm:prSet/>
      <dgm:spPr/>
      <dgm:t>
        <a:bodyPr/>
        <a:lstStyle/>
        <a:p>
          <a:endParaRPr lang="en-US"/>
        </a:p>
      </dgm:t>
    </dgm:pt>
    <dgm:pt modelId="{418C1417-488B-4C00-B66C-29555BEA6EC8}">
      <dgm:prSet phldrT="[Text]" custT="1"/>
      <dgm:spPr/>
      <dgm:t>
        <a:bodyPr/>
        <a:lstStyle/>
        <a:p>
          <a:r>
            <a:rPr lang="en-US" sz="2400" dirty="0" smtClean="0"/>
            <a:t>Capital gain</a:t>
          </a:r>
          <a:endParaRPr lang="en-US" sz="2400" dirty="0"/>
        </a:p>
      </dgm:t>
    </dgm:pt>
    <dgm:pt modelId="{FE4654A9-85E2-4969-895F-488E0714769B}" type="parTrans" cxnId="{3A86F197-9C6A-47B2-8F13-1C21B6C5A565}">
      <dgm:prSet/>
      <dgm:spPr/>
      <dgm:t>
        <a:bodyPr/>
        <a:lstStyle/>
        <a:p>
          <a:endParaRPr lang="en-US"/>
        </a:p>
      </dgm:t>
    </dgm:pt>
    <dgm:pt modelId="{60E6742B-9447-4F8F-A358-E73B577A2CD7}" type="sibTrans" cxnId="{3A86F197-9C6A-47B2-8F13-1C21B6C5A565}">
      <dgm:prSet/>
      <dgm:spPr/>
      <dgm:t>
        <a:bodyPr/>
        <a:lstStyle/>
        <a:p>
          <a:endParaRPr lang="en-US"/>
        </a:p>
      </dgm:t>
    </dgm:pt>
    <dgm:pt modelId="{67B07CFB-A383-4887-9193-AF7D2AEF7BED}" type="pres">
      <dgm:prSet presAssocID="{364EE5E8-CD5E-4D5F-A4ED-C90438486599}" presName="composite" presStyleCnt="0">
        <dgm:presLayoutVars>
          <dgm:chMax val="5"/>
          <dgm:dir/>
          <dgm:animLvl val="ctr"/>
          <dgm:resizeHandles val="exact"/>
        </dgm:presLayoutVars>
      </dgm:prSet>
      <dgm:spPr/>
      <dgm:t>
        <a:bodyPr/>
        <a:lstStyle/>
        <a:p>
          <a:pPr rtl="1"/>
          <a:endParaRPr lang="x-none"/>
        </a:p>
      </dgm:t>
    </dgm:pt>
    <dgm:pt modelId="{BA0E8CE4-1810-4DA8-976C-6705017963DD}" type="pres">
      <dgm:prSet presAssocID="{364EE5E8-CD5E-4D5F-A4ED-C90438486599}" presName="cycle" presStyleCnt="0"/>
      <dgm:spPr/>
    </dgm:pt>
    <dgm:pt modelId="{579D03A3-0009-450E-BFC5-1883082EC19F}" type="pres">
      <dgm:prSet presAssocID="{364EE5E8-CD5E-4D5F-A4ED-C90438486599}" presName="centerShape" presStyleCnt="0"/>
      <dgm:spPr/>
    </dgm:pt>
    <dgm:pt modelId="{8512DB51-7A96-4CE8-AA84-A13DDB40CCA7}" type="pres">
      <dgm:prSet presAssocID="{364EE5E8-CD5E-4D5F-A4ED-C90438486599}" presName="connSite" presStyleLbl="node1" presStyleIdx="0" presStyleCnt="4"/>
      <dgm:spPr/>
    </dgm:pt>
    <dgm:pt modelId="{3C25D502-3B8B-4957-86CD-EFEBA2568FC0}" type="pres">
      <dgm:prSet presAssocID="{364EE5E8-CD5E-4D5F-A4ED-C90438486599}" presName="visible" presStyleLbl="node1" presStyleIdx="0" presStyleCnt="4"/>
      <dgm:spPr>
        <a:blipFill rotWithShape="0">
          <a:blip xmlns:r="http://schemas.openxmlformats.org/officeDocument/2006/relationships"/>
          <a:stretch>
            <a:fillRect/>
          </a:stretch>
        </a:blipFill>
      </dgm:spPr>
    </dgm:pt>
    <dgm:pt modelId="{C1A277D6-D5CB-4D80-865D-FD6081431B1F}" type="pres">
      <dgm:prSet presAssocID="{01F3C77E-D3D5-4F9A-B01C-B9E02D255FF0}" presName="Name25" presStyleLbl="parChTrans1D1" presStyleIdx="0" presStyleCnt="3"/>
      <dgm:spPr/>
      <dgm:t>
        <a:bodyPr/>
        <a:lstStyle/>
        <a:p>
          <a:pPr rtl="1"/>
          <a:endParaRPr lang="x-none"/>
        </a:p>
      </dgm:t>
    </dgm:pt>
    <dgm:pt modelId="{9E3031BF-1EE8-44D2-89B5-6172819334E3}" type="pres">
      <dgm:prSet presAssocID="{E74D2455-5FA3-4427-8B54-1BF2230AA070}" presName="node" presStyleCnt="0"/>
      <dgm:spPr/>
    </dgm:pt>
    <dgm:pt modelId="{47A3E61C-F9BB-4DE4-B881-A806A25557D6}" type="pres">
      <dgm:prSet presAssocID="{E74D2455-5FA3-4427-8B54-1BF2230AA070}" presName="parentNode" presStyleLbl="node1" presStyleIdx="1" presStyleCnt="4" custScaleY="75009">
        <dgm:presLayoutVars>
          <dgm:chMax val="1"/>
          <dgm:bulletEnabled val="1"/>
        </dgm:presLayoutVars>
      </dgm:prSet>
      <dgm:spPr/>
      <dgm:t>
        <a:bodyPr/>
        <a:lstStyle/>
        <a:p>
          <a:pPr rtl="1"/>
          <a:endParaRPr lang="x-none"/>
        </a:p>
      </dgm:t>
    </dgm:pt>
    <dgm:pt modelId="{3F45D9B6-ADDC-4927-A645-0707891C1482}" type="pres">
      <dgm:prSet presAssocID="{E74D2455-5FA3-4427-8B54-1BF2230AA070}" presName="childNode" presStyleLbl="revTx" presStyleIdx="0" presStyleCnt="3">
        <dgm:presLayoutVars>
          <dgm:bulletEnabled val="1"/>
        </dgm:presLayoutVars>
      </dgm:prSet>
      <dgm:spPr/>
      <dgm:t>
        <a:bodyPr/>
        <a:lstStyle/>
        <a:p>
          <a:endParaRPr lang="en-US"/>
        </a:p>
      </dgm:t>
    </dgm:pt>
    <dgm:pt modelId="{D200B14A-44FF-43FC-9EF8-C04B866F0DE9}" type="pres">
      <dgm:prSet presAssocID="{4E36F450-2170-44A3-B24D-94AF4B1CA694}" presName="Name25" presStyleLbl="parChTrans1D1" presStyleIdx="1" presStyleCnt="3"/>
      <dgm:spPr/>
      <dgm:t>
        <a:bodyPr/>
        <a:lstStyle/>
        <a:p>
          <a:pPr rtl="1"/>
          <a:endParaRPr lang="x-none"/>
        </a:p>
      </dgm:t>
    </dgm:pt>
    <dgm:pt modelId="{16D5B2EE-6A38-4CB3-9BEB-E0217A799999}" type="pres">
      <dgm:prSet presAssocID="{8821CE68-F8A2-410D-A682-E798D23C4157}" presName="node" presStyleCnt="0"/>
      <dgm:spPr/>
    </dgm:pt>
    <dgm:pt modelId="{1775A27E-C433-4A17-82A3-289BECA87A3C}" type="pres">
      <dgm:prSet presAssocID="{8821CE68-F8A2-410D-A682-E798D23C4157}" presName="parentNode" presStyleLbl="node1" presStyleIdx="2" presStyleCnt="4">
        <dgm:presLayoutVars>
          <dgm:chMax val="1"/>
          <dgm:bulletEnabled val="1"/>
        </dgm:presLayoutVars>
      </dgm:prSet>
      <dgm:spPr/>
      <dgm:t>
        <a:bodyPr/>
        <a:lstStyle/>
        <a:p>
          <a:pPr rtl="1"/>
          <a:endParaRPr lang="x-none"/>
        </a:p>
      </dgm:t>
    </dgm:pt>
    <dgm:pt modelId="{1E735DEE-4950-4220-B815-1EBE10BC4FA7}" type="pres">
      <dgm:prSet presAssocID="{8821CE68-F8A2-410D-A682-E798D23C4157}" presName="childNode" presStyleLbl="revTx" presStyleIdx="1" presStyleCnt="3">
        <dgm:presLayoutVars>
          <dgm:bulletEnabled val="1"/>
        </dgm:presLayoutVars>
      </dgm:prSet>
      <dgm:spPr/>
      <dgm:t>
        <a:bodyPr/>
        <a:lstStyle/>
        <a:p>
          <a:endParaRPr lang="en-US"/>
        </a:p>
      </dgm:t>
    </dgm:pt>
    <dgm:pt modelId="{1F95BD52-2280-468F-9965-41819187AC4F}" type="pres">
      <dgm:prSet presAssocID="{D3CEF089-2B1C-4E31-BD6C-3FC846CCCBFC}" presName="Name25" presStyleLbl="parChTrans1D1" presStyleIdx="2" presStyleCnt="3"/>
      <dgm:spPr/>
      <dgm:t>
        <a:bodyPr/>
        <a:lstStyle/>
        <a:p>
          <a:pPr rtl="1"/>
          <a:endParaRPr lang="x-none"/>
        </a:p>
      </dgm:t>
    </dgm:pt>
    <dgm:pt modelId="{EC012FC2-D418-4F2E-9147-9F27F9FD4A55}" type="pres">
      <dgm:prSet presAssocID="{15949A02-62B3-427F-8942-20F822BF3306}" presName="node" presStyleCnt="0"/>
      <dgm:spPr/>
    </dgm:pt>
    <dgm:pt modelId="{3F7D18B9-23CF-4667-994E-BF2AC88F1969}" type="pres">
      <dgm:prSet presAssocID="{15949A02-62B3-427F-8942-20F822BF3306}" presName="parentNode" presStyleLbl="node1" presStyleIdx="3" presStyleCnt="4">
        <dgm:presLayoutVars>
          <dgm:chMax val="1"/>
          <dgm:bulletEnabled val="1"/>
        </dgm:presLayoutVars>
      </dgm:prSet>
      <dgm:spPr/>
      <dgm:t>
        <a:bodyPr/>
        <a:lstStyle/>
        <a:p>
          <a:pPr rtl="1"/>
          <a:endParaRPr lang="x-none"/>
        </a:p>
      </dgm:t>
    </dgm:pt>
    <dgm:pt modelId="{55ED85C1-ABE2-4427-A828-AB7AAA12C155}" type="pres">
      <dgm:prSet presAssocID="{15949A02-62B3-427F-8942-20F822BF3306}" presName="childNode" presStyleLbl="revTx" presStyleIdx="2" presStyleCnt="3">
        <dgm:presLayoutVars>
          <dgm:bulletEnabled val="1"/>
        </dgm:presLayoutVars>
      </dgm:prSet>
      <dgm:spPr/>
      <dgm:t>
        <a:bodyPr/>
        <a:lstStyle/>
        <a:p>
          <a:endParaRPr lang="en-US"/>
        </a:p>
      </dgm:t>
    </dgm:pt>
  </dgm:ptLst>
  <dgm:cxnLst>
    <dgm:cxn modelId="{389523E2-9BC1-994D-9C85-24C5035D2E75}" type="presOf" srcId="{418C1417-488B-4C00-B66C-29555BEA6EC8}" destId="{55ED85C1-ABE2-4427-A828-AB7AAA12C155}" srcOrd="0" destOrd="1" presId="urn:microsoft.com/office/officeart/2005/8/layout/radial2"/>
    <dgm:cxn modelId="{71E51145-D718-40A4-8AE1-083327BEF02A}" srcId="{15949A02-62B3-427F-8942-20F822BF3306}" destId="{C934BEDC-991B-44A1-A9E9-96421F508D85}" srcOrd="0" destOrd="0" parTransId="{D39D29F0-1717-44FC-9ECE-7DBE3AB9DDFA}" sibTransId="{FF80A0DC-5796-47A1-80D9-0BD77DD26A93}"/>
    <dgm:cxn modelId="{BEB0B190-0DDC-46C1-8565-64FFEABA1DD7}" srcId="{364EE5E8-CD5E-4D5F-A4ED-C90438486599}" destId="{8821CE68-F8A2-410D-A682-E798D23C4157}" srcOrd="1" destOrd="0" parTransId="{4E36F450-2170-44A3-B24D-94AF4B1CA694}" sibTransId="{3BAB7C0F-647A-427F-A571-B7C98CB07261}"/>
    <dgm:cxn modelId="{793CFC51-943B-AB40-9948-DFA6081D258F}" type="presOf" srcId="{E74D2455-5FA3-4427-8B54-1BF2230AA070}" destId="{47A3E61C-F9BB-4DE4-B881-A806A25557D6}" srcOrd="0" destOrd="0" presId="urn:microsoft.com/office/officeart/2005/8/layout/radial2"/>
    <dgm:cxn modelId="{677303D1-D300-BF43-B334-1F6B09145B00}" type="presOf" srcId="{D2C49002-3797-4300-BABB-965D5937FB87}" destId="{3F45D9B6-ADDC-4927-A645-0707891C1482}" srcOrd="0" destOrd="0" presId="urn:microsoft.com/office/officeart/2005/8/layout/radial2"/>
    <dgm:cxn modelId="{D172C39E-A5B5-42DA-A050-131DACA1C762}" srcId="{364EE5E8-CD5E-4D5F-A4ED-C90438486599}" destId="{15949A02-62B3-427F-8942-20F822BF3306}" srcOrd="2" destOrd="0" parTransId="{D3CEF089-2B1C-4E31-BD6C-3FC846CCCBFC}" sibTransId="{C17132DB-895B-48C7-9304-7D57FE5D4B3E}"/>
    <dgm:cxn modelId="{C8E44FB1-E238-4443-813D-D36D75C038BC}" type="presOf" srcId="{8821CE68-F8A2-410D-A682-E798D23C4157}" destId="{1775A27E-C433-4A17-82A3-289BECA87A3C}" srcOrd="0" destOrd="0" presId="urn:microsoft.com/office/officeart/2005/8/layout/radial2"/>
    <dgm:cxn modelId="{4FE4D984-69D9-4619-A13F-9114A76BACE7}" srcId="{8821CE68-F8A2-410D-A682-E798D23C4157}" destId="{F7B32B7E-2149-424B-B40E-426741EF11A4}" srcOrd="0" destOrd="0" parTransId="{EF211E38-0F83-4267-B978-BA1FFA4A4A51}" sibTransId="{7B7598A2-1BCD-4257-B0B3-A3DA16AF7A1F}"/>
    <dgm:cxn modelId="{EAC4FE45-FEE9-E749-82EE-6423FEADE5B3}" type="presOf" srcId="{D3CEF089-2B1C-4E31-BD6C-3FC846CCCBFC}" destId="{1F95BD52-2280-468F-9965-41819187AC4F}" srcOrd="0" destOrd="0" presId="urn:microsoft.com/office/officeart/2005/8/layout/radial2"/>
    <dgm:cxn modelId="{9604C6B7-73C5-FE46-B194-3D560D1198FA}" type="presOf" srcId="{364EE5E8-CD5E-4D5F-A4ED-C90438486599}" destId="{67B07CFB-A383-4887-9193-AF7D2AEF7BED}" srcOrd="0" destOrd="0" presId="urn:microsoft.com/office/officeart/2005/8/layout/radial2"/>
    <dgm:cxn modelId="{E9BC6B91-C45E-4E90-AD41-17584B85B8B2}" srcId="{364EE5E8-CD5E-4D5F-A4ED-C90438486599}" destId="{E74D2455-5FA3-4427-8B54-1BF2230AA070}" srcOrd="0" destOrd="0" parTransId="{01F3C77E-D3D5-4F9A-B01C-B9E02D255FF0}" sibTransId="{ED1D2B7C-5B02-419D-A4DE-1AB4C63A1201}"/>
    <dgm:cxn modelId="{4329FAD3-C25E-2348-8719-89C24D4EC383}" type="presOf" srcId="{C934BEDC-991B-44A1-A9E9-96421F508D85}" destId="{55ED85C1-ABE2-4427-A828-AB7AAA12C155}" srcOrd="0" destOrd="0" presId="urn:microsoft.com/office/officeart/2005/8/layout/radial2"/>
    <dgm:cxn modelId="{3142D7F2-C32C-40A1-9E3E-6918D8897200}" srcId="{E74D2455-5FA3-4427-8B54-1BF2230AA070}" destId="{D2C49002-3797-4300-BABB-965D5937FB87}" srcOrd="0" destOrd="0" parTransId="{4B228AE4-FB21-49E5-ABC7-E37CD313EA88}" sibTransId="{8FA3E815-8DD6-4ADA-89B0-5D3544B26742}"/>
    <dgm:cxn modelId="{DF697E8B-1D58-1C46-B258-0EEBF55DA1BF}" type="presOf" srcId="{15949A02-62B3-427F-8942-20F822BF3306}" destId="{3F7D18B9-23CF-4667-994E-BF2AC88F1969}" srcOrd="0" destOrd="0" presId="urn:microsoft.com/office/officeart/2005/8/layout/radial2"/>
    <dgm:cxn modelId="{066F8194-FD9F-1747-ABC0-6B56B020903B}" type="presOf" srcId="{4E36F450-2170-44A3-B24D-94AF4B1CA694}" destId="{D200B14A-44FF-43FC-9EF8-C04B866F0DE9}" srcOrd="0" destOrd="0" presId="urn:microsoft.com/office/officeart/2005/8/layout/radial2"/>
    <dgm:cxn modelId="{AFC8261C-4702-CE4F-924F-F1BCD0632500}" type="presOf" srcId="{F7B32B7E-2149-424B-B40E-426741EF11A4}" destId="{1E735DEE-4950-4220-B815-1EBE10BC4FA7}" srcOrd="0" destOrd="0" presId="urn:microsoft.com/office/officeart/2005/8/layout/radial2"/>
    <dgm:cxn modelId="{D8675D7C-BACD-364F-9167-41AE0E420BC5}" type="presOf" srcId="{01F3C77E-D3D5-4F9A-B01C-B9E02D255FF0}" destId="{C1A277D6-D5CB-4D80-865D-FD6081431B1F}" srcOrd="0" destOrd="0" presId="urn:microsoft.com/office/officeart/2005/8/layout/radial2"/>
    <dgm:cxn modelId="{3A86F197-9C6A-47B2-8F13-1C21B6C5A565}" srcId="{15949A02-62B3-427F-8942-20F822BF3306}" destId="{418C1417-488B-4C00-B66C-29555BEA6EC8}" srcOrd="1" destOrd="0" parTransId="{FE4654A9-85E2-4969-895F-488E0714769B}" sibTransId="{60E6742B-9447-4F8F-A358-E73B577A2CD7}"/>
    <dgm:cxn modelId="{7D1E77CC-4009-AD45-8B84-E0BCAC8C8DDE}" type="presParOf" srcId="{67B07CFB-A383-4887-9193-AF7D2AEF7BED}" destId="{BA0E8CE4-1810-4DA8-976C-6705017963DD}" srcOrd="0" destOrd="0" presId="urn:microsoft.com/office/officeart/2005/8/layout/radial2"/>
    <dgm:cxn modelId="{6D07F928-3013-2741-9E1E-414370C7933F}" type="presParOf" srcId="{BA0E8CE4-1810-4DA8-976C-6705017963DD}" destId="{579D03A3-0009-450E-BFC5-1883082EC19F}" srcOrd="0" destOrd="0" presId="urn:microsoft.com/office/officeart/2005/8/layout/radial2"/>
    <dgm:cxn modelId="{6021615F-FE8F-7641-8860-6F12E3CAA29E}" type="presParOf" srcId="{579D03A3-0009-450E-BFC5-1883082EC19F}" destId="{8512DB51-7A96-4CE8-AA84-A13DDB40CCA7}" srcOrd="0" destOrd="0" presId="urn:microsoft.com/office/officeart/2005/8/layout/radial2"/>
    <dgm:cxn modelId="{B13F4270-2019-F744-80C1-338BA6A67335}" type="presParOf" srcId="{579D03A3-0009-450E-BFC5-1883082EC19F}" destId="{3C25D502-3B8B-4957-86CD-EFEBA2568FC0}" srcOrd="1" destOrd="0" presId="urn:microsoft.com/office/officeart/2005/8/layout/radial2"/>
    <dgm:cxn modelId="{C2CC7319-3498-3942-9384-E782BC5CDED0}" type="presParOf" srcId="{BA0E8CE4-1810-4DA8-976C-6705017963DD}" destId="{C1A277D6-D5CB-4D80-865D-FD6081431B1F}" srcOrd="1" destOrd="0" presId="urn:microsoft.com/office/officeart/2005/8/layout/radial2"/>
    <dgm:cxn modelId="{85A7577F-BF1A-9143-B018-E0CDBAD24B40}" type="presParOf" srcId="{BA0E8CE4-1810-4DA8-976C-6705017963DD}" destId="{9E3031BF-1EE8-44D2-89B5-6172819334E3}" srcOrd="2" destOrd="0" presId="urn:microsoft.com/office/officeart/2005/8/layout/radial2"/>
    <dgm:cxn modelId="{FB52CDE1-28CC-D94B-9EB0-BD7B58666E5D}" type="presParOf" srcId="{9E3031BF-1EE8-44D2-89B5-6172819334E3}" destId="{47A3E61C-F9BB-4DE4-B881-A806A25557D6}" srcOrd="0" destOrd="0" presId="urn:microsoft.com/office/officeart/2005/8/layout/radial2"/>
    <dgm:cxn modelId="{A457D94F-5835-9046-A19C-1337E7F57BFB}" type="presParOf" srcId="{9E3031BF-1EE8-44D2-89B5-6172819334E3}" destId="{3F45D9B6-ADDC-4927-A645-0707891C1482}" srcOrd="1" destOrd="0" presId="urn:microsoft.com/office/officeart/2005/8/layout/radial2"/>
    <dgm:cxn modelId="{A91B31D6-AE87-4441-B5AF-DB8F239BE96E}" type="presParOf" srcId="{BA0E8CE4-1810-4DA8-976C-6705017963DD}" destId="{D200B14A-44FF-43FC-9EF8-C04B866F0DE9}" srcOrd="3" destOrd="0" presId="urn:microsoft.com/office/officeart/2005/8/layout/radial2"/>
    <dgm:cxn modelId="{A85A74C6-BDD8-324F-BF41-BC01310FE586}" type="presParOf" srcId="{BA0E8CE4-1810-4DA8-976C-6705017963DD}" destId="{16D5B2EE-6A38-4CB3-9BEB-E0217A799999}" srcOrd="4" destOrd="0" presId="urn:microsoft.com/office/officeart/2005/8/layout/radial2"/>
    <dgm:cxn modelId="{BFA04395-5CC9-BF44-BD6B-802F787F1C87}" type="presParOf" srcId="{16D5B2EE-6A38-4CB3-9BEB-E0217A799999}" destId="{1775A27E-C433-4A17-82A3-289BECA87A3C}" srcOrd="0" destOrd="0" presId="urn:microsoft.com/office/officeart/2005/8/layout/radial2"/>
    <dgm:cxn modelId="{B352CC14-EA2B-4C4B-98E4-9258D36369A9}" type="presParOf" srcId="{16D5B2EE-6A38-4CB3-9BEB-E0217A799999}" destId="{1E735DEE-4950-4220-B815-1EBE10BC4FA7}" srcOrd="1" destOrd="0" presId="urn:microsoft.com/office/officeart/2005/8/layout/radial2"/>
    <dgm:cxn modelId="{6AE15B25-739E-0549-A412-61C838ECCC18}" type="presParOf" srcId="{BA0E8CE4-1810-4DA8-976C-6705017963DD}" destId="{1F95BD52-2280-468F-9965-41819187AC4F}" srcOrd="5" destOrd="0" presId="urn:microsoft.com/office/officeart/2005/8/layout/radial2"/>
    <dgm:cxn modelId="{DD76CEA8-EF16-A648-83E6-0B1F66011193}" type="presParOf" srcId="{BA0E8CE4-1810-4DA8-976C-6705017963DD}" destId="{EC012FC2-D418-4F2E-9147-9F27F9FD4A55}" srcOrd="6" destOrd="0" presId="urn:microsoft.com/office/officeart/2005/8/layout/radial2"/>
    <dgm:cxn modelId="{5ED7B382-6455-1E4F-A594-842F7A12894A}" type="presParOf" srcId="{EC012FC2-D418-4F2E-9147-9F27F9FD4A55}" destId="{3F7D18B9-23CF-4667-994E-BF2AC88F1969}" srcOrd="0" destOrd="0" presId="urn:microsoft.com/office/officeart/2005/8/layout/radial2"/>
    <dgm:cxn modelId="{A9CAE084-E538-754A-A094-72B881DD6294}" type="presParOf" srcId="{EC012FC2-D418-4F2E-9147-9F27F9FD4A55}" destId="{55ED85C1-ABE2-4427-A828-AB7AAA12C155}"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60005A8-720E-44BF-B784-50E1CD5F9C62}" type="doc">
      <dgm:prSet loTypeId="urn:microsoft.com/office/officeart/2005/8/layout/arrow1" loCatId="process" qsTypeId="urn:microsoft.com/office/officeart/2005/8/quickstyle/simple1" qsCatId="simple" csTypeId="urn:microsoft.com/office/officeart/2005/8/colors/accent1_2" csCatId="accent1" phldr="1"/>
      <dgm:spPr/>
      <dgm:t>
        <a:bodyPr/>
        <a:lstStyle/>
        <a:p>
          <a:endParaRPr lang="en-US"/>
        </a:p>
      </dgm:t>
    </dgm:pt>
    <dgm:pt modelId="{E6E0C460-B407-465C-8091-E4300FA1060E}">
      <dgm:prSet phldrT="[Text]"/>
      <dgm:spPr/>
      <dgm:t>
        <a:bodyPr/>
        <a:lstStyle/>
        <a:p>
          <a:r>
            <a:rPr lang="en-US" dirty="0" smtClean="0"/>
            <a:t>Cost </a:t>
          </a:r>
          <a:endParaRPr lang="en-US" dirty="0"/>
        </a:p>
      </dgm:t>
    </dgm:pt>
    <dgm:pt modelId="{47941248-518F-4FEA-948A-D5E107C19965}" type="parTrans" cxnId="{3A55EC53-9A97-4BCC-99B7-0E32F281B1E9}">
      <dgm:prSet/>
      <dgm:spPr/>
      <dgm:t>
        <a:bodyPr/>
        <a:lstStyle/>
        <a:p>
          <a:endParaRPr lang="en-US"/>
        </a:p>
      </dgm:t>
    </dgm:pt>
    <dgm:pt modelId="{459E9F07-2DA4-4412-B3E9-C4560C9F3A04}" type="sibTrans" cxnId="{3A55EC53-9A97-4BCC-99B7-0E32F281B1E9}">
      <dgm:prSet/>
      <dgm:spPr/>
      <dgm:t>
        <a:bodyPr/>
        <a:lstStyle/>
        <a:p>
          <a:endParaRPr lang="en-US"/>
        </a:p>
      </dgm:t>
    </dgm:pt>
    <dgm:pt modelId="{15ADD589-2C1A-4734-838A-95F2114CE815}">
      <dgm:prSet phldrT="[Text]"/>
      <dgm:spPr/>
      <dgm:t>
        <a:bodyPr/>
        <a:lstStyle/>
        <a:p>
          <a:r>
            <a:rPr lang="en-US" dirty="0" smtClean="0"/>
            <a:t>Required return</a:t>
          </a:r>
          <a:endParaRPr lang="en-US" dirty="0"/>
        </a:p>
      </dgm:t>
    </dgm:pt>
    <dgm:pt modelId="{9877AFCF-8CB7-4B1B-B728-CACF09047C9A}" type="parTrans" cxnId="{97245F90-12F6-4DA9-85C8-C190C9D2BEF2}">
      <dgm:prSet/>
      <dgm:spPr/>
      <dgm:t>
        <a:bodyPr/>
        <a:lstStyle/>
        <a:p>
          <a:endParaRPr lang="en-US"/>
        </a:p>
      </dgm:t>
    </dgm:pt>
    <dgm:pt modelId="{352A35D7-FC1C-4A81-A455-3DD2812EB3D8}" type="sibTrans" cxnId="{97245F90-12F6-4DA9-85C8-C190C9D2BEF2}">
      <dgm:prSet/>
      <dgm:spPr/>
      <dgm:t>
        <a:bodyPr/>
        <a:lstStyle/>
        <a:p>
          <a:endParaRPr lang="en-US"/>
        </a:p>
      </dgm:t>
    </dgm:pt>
    <dgm:pt modelId="{B177861D-CC1C-41F0-BBA5-31B56054D528}" type="pres">
      <dgm:prSet presAssocID="{F60005A8-720E-44BF-B784-50E1CD5F9C62}" presName="cycle" presStyleCnt="0">
        <dgm:presLayoutVars>
          <dgm:dir/>
          <dgm:resizeHandles val="exact"/>
        </dgm:presLayoutVars>
      </dgm:prSet>
      <dgm:spPr/>
      <dgm:t>
        <a:bodyPr/>
        <a:lstStyle/>
        <a:p>
          <a:endParaRPr lang="en-US"/>
        </a:p>
      </dgm:t>
    </dgm:pt>
    <dgm:pt modelId="{F3457C8C-EE8F-427D-ADC5-CFC97A99FD23}" type="pres">
      <dgm:prSet presAssocID="{E6E0C460-B407-465C-8091-E4300FA1060E}" presName="arrow" presStyleLbl="node1" presStyleIdx="0" presStyleCnt="2">
        <dgm:presLayoutVars>
          <dgm:bulletEnabled val="1"/>
        </dgm:presLayoutVars>
      </dgm:prSet>
      <dgm:spPr/>
      <dgm:t>
        <a:bodyPr/>
        <a:lstStyle/>
        <a:p>
          <a:endParaRPr lang="en-US"/>
        </a:p>
      </dgm:t>
    </dgm:pt>
    <dgm:pt modelId="{EB6F60FF-DE8F-46FD-A94D-B9D3491A7C86}" type="pres">
      <dgm:prSet presAssocID="{15ADD589-2C1A-4734-838A-95F2114CE815}" presName="arrow" presStyleLbl="node1" presStyleIdx="1" presStyleCnt="2">
        <dgm:presLayoutVars>
          <dgm:bulletEnabled val="1"/>
        </dgm:presLayoutVars>
      </dgm:prSet>
      <dgm:spPr/>
      <dgm:t>
        <a:bodyPr/>
        <a:lstStyle/>
        <a:p>
          <a:endParaRPr lang="en-US"/>
        </a:p>
      </dgm:t>
    </dgm:pt>
  </dgm:ptLst>
  <dgm:cxnLst>
    <dgm:cxn modelId="{929A325F-8C25-0B48-BF01-1766291A1C9C}" type="presOf" srcId="{F60005A8-720E-44BF-B784-50E1CD5F9C62}" destId="{B177861D-CC1C-41F0-BBA5-31B56054D528}" srcOrd="0" destOrd="0" presId="urn:microsoft.com/office/officeart/2005/8/layout/arrow1"/>
    <dgm:cxn modelId="{E95E8706-AEBF-6441-9C6D-7B3AE7410E33}" type="presOf" srcId="{E6E0C460-B407-465C-8091-E4300FA1060E}" destId="{F3457C8C-EE8F-427D-ADC5-CFC97A99FD23}" srcOrd="0" destOrd="0" presId="urn:microsoft.com/office/officeart/2005/8/layout/arrow1"/>
    <dgm:cxn modelId="{3A55EC53-9A97-4BCC-99B7-0E32F281B1E9}" srcId="{F60005A8-720E-44BF-B784-50E1CD5F9C62}" destId="{E6E0C460-B407-465C-8091-E4300FA1060E}" srcOrd="0" destOrd="0" parTransId="{47941248-518F-4FEA-948A-D5E107C19965}" sibTransId="{459E9F07-2DA4-4412-B3E9-C4560C9F3A04}"/>
    <dgm:cxn modelId="{2AC402EA-1491-6C4B-BAC2-12D24EA51D5C}" type="presOf" srcId="{15ADD589-2C1A-4734-838A-95F2114CE815}" destId="{EB6F60FF-DE8F-46FD-A94D-B9D3491A7C86}" srcOrd="0" destOrd="0" presId="urn:microsoft.com/office/officeart/2005/8/layout/arrow1"/>
    <dgm:cxn modelId="{97245F90-12F6-4DA9-85C8-C190C9D2BEF2}" srcId="{F60005A8-720E-44BF-B784-50E1CD5F9C62}" destId="{15ADD589-2C1A-4734-838A-95F2114CE815}" srcOrd="1" destOrd="0" parTransId="{9877AFCF-8CB7-4B1B-B728-CACF09047C9A}" sibTransId="{352A35D7-FC1C-4A81-A455-3DD2812EB3D8}"/>
    <dgm:cxn modelId="{AADF16F1-DBEF-304E-BEC8-23227E3758BA}" type="presParOf" srcId="{B177861D-CC1C-41F0-BBA5-31B56054D528}" destId="{F3457C8C-EE8F-427D-ADC5-CFC97A99FD23}" srcOrd="0" destOrd="0" presId="urn:microsoft.com/office/officeart/2005/8/layout/arrow1"/>
    <dgm:cxn modelId="{2A1BEA29-2837-B64C-BB61-F855C03A328F}" type="presParOf" srcId="{B177861D-CC1C-41F0-BBA5-31B56054D528}" destId="{EB6F60FF-DE8F-46FD-A94D-B9D3491A7C86}" srcOrd="1"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C8E3923-0EBD-4D97-96FD-4B2AEA918358}" type="doc">
      <dgm:prSet loTypeId="urn:microsoft.com/office/officeart/2005/8/layout/arrow1" loCatId="relationship" qsTypeId="urn:microsoft.com/office/officeart/2005/8/quickstyle/simple1" qsCatId="simple" csTypeId="urn:microsoft.com/office/officeart/2005/8/colors/accent1_2" csCatId="accent1" phldr="1"/>
      <dgm:spPr/>
      <dgm:t>
        <a:bodyPr/>
        <a:lstStyle/>
        <a:p>
          <a:endParaRPr lang="en-US"/>
        </a:p>
      </dgm:t>
    </dgm:pt>
    <dgm:pt modelId="{D80AADBE-816A-45D6-9B14-A13E1710458C}">
      <dgm:prSet phldrT="[Text]"/>
      <dgm:spPr/>
      <dgm:t>
        <a:bodyPr/>
        <a:lstStyle/>
        <a:p>
          <a:r>
            <a:rPr lang="en-US" dirty="0" smtClean="0"/>
            <a:t>ERR 20%</a:t>
          </a:r>
          <a:endParaRPr lang="en-US" dirty="0"/>
        </a:p>
      </dgm:t>
    </dgm:pt>
    <dgm:pt modelId="{0B3A14C6-06D6-4428-B9EC-B63918C39D39}" type="parTrans" cxnId="{C040DA89-B73E-4B11-894B-D7899B89D167}">
      <dgm:prSet/>
      <dgm:spPr/>
      <dgm:t>
        <a:bodyPr/>
        <a:lstStyle/>
        <a:p>
          <a:endParaRPr lang="en-US"/>
        </a:p>
      </dgm:t>
    </dgm:pt>
    <dgm:pt modelId="{FC044B08-8F7B-44C4-935B-1844C219BC77}" type="sibTrans" cxnId="{C040DA89-B73E-4B11-894B-D7899B89D167}">
      <dgm:prSet/>
      <dgm:spPr/>
      <dgm:t>
        <a:bodyPr/>
        <a:lstStyle/>
        <a:p>
          <a:endParaRPr lang="en-US"/>
        </a:p>
      </dgm:t>
    </dgm:pt>
    <dgm:pt modelId="{23B958E8-70D9-40AC-8AC8-7F6072AF1C80}">
      <dgm:prSet phldrT="[Text]"/>
      <dgm:spPr/>
      <dgm:t>
        <a:bodyPr/>
        <a:lstStyle/>
        <a:p>
          <a:r>
            <a:rPr lang="en-US" dirty="0" smtClean="0"/>
            <a:t>RRR 25%</a:t>
          </a:r>
          <a:endParaRPr lang="en-US" dirty="0"/>
        </a:p>
      </dgm:t>
    </dgm:pt>
    <dgm:pt modelId="{9EC34415-D1F3-4E54-91BA-303F713C3060}" type="parTrans" cxnId="{539CC813-CF55-4BF5-9BA4-80A0CF181ECC}">
      <dgm:prSet/>
      <dgm:spPr/>
      <dgm:t>
        <a:bodyPr/>
        <a:lstStyle/>
        <a:p>
          <a:endParaRPr lang="en-US"/>
        </a:p>
      </dgm:t>
    </dgm:pt>
    <dgm:pt modelId="{9C172718-3B00-4A26-9C99-93698B98C934}" type="sibTrans" cxnId="{539CC813-CF55-4BF5-9BA4-80A0CF181ECC}">
      <dgm:prSet/>
      <dgm:spPr/>
      <dgm:t>
        <a:bodyPr/>
        <a:lstStyle/>
        <a:p>
          <a:endParaRPr lang="en-US"/>
        </a:p>
      </dgm:t>
    </dgm:pt>
    <dgm:pt modelId="{E0950E47-EBB4-4F00-8127-1A3F0A6F39FE}" type="pres">
      <dgm:prSet presAssocID="{0C8E3923-0EBD-4D97-96FD-4B2AEA918358}" presName="cycle" presStyleCnt="0">
        <dgm:presLayoutVars>
          <dgm:dir/>
          <dgm:resizeHandles val="exact"/>
        </dgm:presLayoutVars>
      </dgm:prSet>
      <dgm:spPr/>
      <dgm:t>
        <a:bodyPr/>
        <a:lstStyle/>
        <a:p>
          <a:endParaRPr lang="en-US"/>
        </a:p>
      </dgm:t>
    </dgm:pt>
    <dgm:pt modelId="{1CE6BF54-7DB4-42DC-83E3-82B0C2D97986}" type="pres">
      <dgm:prSet presAssocID="{D80AADBE-816A-45D6-9B14-A13E1710458C}" presName="arrow" presStyleLbl="node1" presStyleIdx="0" presStyleCnt="2">
        <dgm:presLayoutVars>
          <dgm:bulletEnabled val="1"/>
        </dgm:presLayoutVars>
      </dgm:prSet>
      <dgm:spPr/>
      <dgm:t>
        <a:bodyPr/>
        <a:lstStyle/>
        <a:p>
          <a:endParaRPr lang="en-US"/>
        </a:p>
      </dgm:t>
    </dgm:pt>
    <dgm:pt modelId="{B7E9DC4C-C95F-411E-A68E-8B34247E0993}" type="pres">
      <dgm:prSet presAssocID="{23B958E8-70D9-40AC-8AC8-7F6072AF1C80}" presName="arrow" presStyleLbl="node1" presStyleIdx="1" presStyleCnt="2">
        <dgm:presLayoutVars>
          <dgm:bulletEnabled val="1"/>
        </dgm:presLayoutVars>
      </dgm:prSet>
      <dgm:spPr/>
      <dgm:t>
        <a:bodyPr/>
        <a:lstStyle/>
        <a:p>
          <a:endParaRPr lang="en-US"/>
        </a:p>
      </dgm:t>
    </dgm:pt>
  </dgm:ptLst>
  <dgm:cxnLst>
    <dgm:cxn modelId="{7E7D1C41-8E89-A042-8E54-2AD5AE4FF135}" type="presOf" srcId="{D80AADBE-816A-45D6-9B14-A13E1710458C}" destId="{1CE6BF54-7DB4-42DC-83E3-82B0C2D97986}" srcOrd="0" destOrd="0" presId="urn:microsoft.com/office/officeart/2005/8/layout/arrow1"/>
    <dgm:cxn modelId="{539CC813-CF55-4BF5-9BA4-80A0CF181ECC}" srcId="{0C8E3923-0EBD-4D97-96FD-4B2AEA918358}" destId="{23B958E8-70D9-40AC-8AC8-7F6072AF1C80}" srcOrd="1" destOrd="0" parTransId="{9EC34415-D1F3-4E54-91BA-303F713C3060}" sibTransId="{9C172718-3B00-4A26-9C99-93698B98C934}"/>
    <dgm:cxn modelId="{B98E9D36-2F52-AA42-8B00-BDE24D896861}" type="presOf" srcId="{23B958E8-70D9-40AC-8AC8-7F6072AF1C80}" destId="{B7E9DC4C-C95F-411E-A68E-8B34247E0993}" srcOrd="0" destOrd="0" presId="urn:microsoft.com/office/officeart/2005/8/layout/arrow1"/>
    <dgm:cxn modelId="{C040DA89-B73E-4B11-894B-D7899B89D167}" srcId="{0C8E3923-0EBD-4D97-96FD-4B2AEA918358}" destId="{D80AADBE-816A-45D6-9B14-A13E1710458C}" srcOrd="0" destOrd="0" parTransId="{0B3A14C6-06D6-4428-B9EC-B63918C39D39}" sibTransId="{FC044B08-8F7B-44C4-935B-1844C219BC77}"/>
    <dgm:cxn modelId="{BA990BCD-F70C-9941-B14F-3FD747060042}" type="presOf" srcId="{0C8E3923-0EBD-4D97-96FD-4B2AEA918358}" destId="{E0950E47-EBB4-4F00-8127-1A3F0A6F39FE}" srcOrd="0" destOrd="0" presId="urn:microsoft.com/office/officeart/2005/8/layout/arrow1"/>
    <dgm:cxn modelId="{C0718C12-73D4-5E44-9C68-E24078EADC1A}" type="presParOf" srcId="{E0950E47-EBB4-4F00-8127-1A3F0A6F39FE}" destId="{1CE6BF54-7DB4-42DC-83E3-82B0C2D97986}" srcOrd="0" destOrd="0" presId="urn:microsoft.com/office/officeart/2005/8/layout/arrow1"/>
    <dgm:cxn modelId="{EA6F5140-DBD1-AF49-AE0A-2935C112DBB3}" type="presParOf" srcId="{E0950E47-EBB4-4F00-8127-1A3F0A6F39FE}" destId="{B7E9DC4C-C95F-411E-A68E-8B34247E0993}" srcOrd="1"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C8E3923-0EBD-4D97-96FD-4B2AEA918358}" type="doc">
      <dgm:prSet loTypeId="urn:microsoft.com/office/officeart/2005/8/layout/arrow1" loCatId="relationship" qsTypeId="urn:microsoft.com/office/officeart/2005/8/quickstyle/simple1" qsCatId="simple" csTypeId="urn:microsoft.com/office/officeart/2005/8/colors/accent1_2" csCatId="accent1" phldr="1"/>
      <dgm:spPr/>
      <dgm:t>
        <a:bodyPr/>
        <a:lstStyle/>
        <a:p>
          <a:endParaRPr lang="en-US"/>
        </a:p>
      </dgm:t>
    </dgm:pt>
    <dgm:pt modelId="{D80AADBE-816A-45D6-9B14-A13E1710458C}">
      <dgm:prSet phldrT="[Text]"/>
      <dgm:spPr/>
      <dgm:t>
        <a:bodyPr/>
        <a:lstStyle/>
        <a:p>
          <a:r>
            <a:rPr lang="en-US" dirty="0" smtClean="0"/>
            <a:t>ERR 30%</a:t>
          </a:r>
          <a:endParaRPr lang="en-US" dirty="0"/>
        </a:p>
      </dgm:t>
    </dgm:pt>
    <dgm:pt modelId="{0B3A14C6-06D6-4428-B9EC-B63918C39D39}" type="parTrans" cxnId="{C040DA89-B73E-4B11-894B-D7899B89D167}">
      <dgm:prSet/>
      <dgm:spPr/>
      <dgm:t>
        <a:bodyPr/>
        <a:lstStyle/>
        <a:p>
          <a:endParaRPr lang="en-US"/>
        </a:p>
      </dgm:t>
    </dgm:pt>
    <dgm:pt modelId="{FC044B08-8F7B-44C4-935B-1844C219BC77}" type="sibTrans" cxnId="{C040DA89-B73E-4B11-894B-D7899B89D167}">
      <dgm:prSet/>
      <dgm:spPr/>
      <dgm:t>
        <a:bodyPr/>
        <a:lstStyle/>
        <a:p>
          <a:endParaRPr lang="en-US"/>
        </a:p>
      </dgm:t>
    </dgm:pt>
    <dgm:pt modelId="{23B958E8-70D9-40AC-8AC8-7F6072AF1C80}">
      <dgm:prSet phldrT="[Text]"/>
      <dgm:spPr/>
      <dgm:t>
        <a:bodyPr/>
        <a:lstStyle/>
        <a:p>
          <a:r>
            <a:rPr lang="en-US" dirty="0" smtClean="0"/>
            <a:t>RRR 25%</a:t>
          </a:r>
          <a:endParaRPr lang="en-US" dirty="0"/>
        </a:p>
      </dgm:t>
    </dgm:pt>
    <dgm:pt modelId="{9EC34415-D1F3-4E54-91BA-303F713C3060}" type="parTrans" cxnId="{539CC813-CF55-4BF5-9BA4-80A0CF181ECC}">
      <dgm:prSet/>
      <dgm:spPr/>
      <dgm:t>
        <a:bodyPr/>
        <a:lstStyle/>
        <a:p>
          <a:endParaRPr lang="en-US"/>
        </a:p>
      </dgm:t>
    </dgm:pt>
    <dgm:pt modelId="{9C172718-3B00-4A26-9C99-93698B98C934}" type="sibTrans" cxnId="{539CC813-CF55-4BF5-9BA4-80A0CF181ECC}">
      <dgm:prSet/>
      <dgm:spPr/>
      <dgm:t>
        <a:bodyPr/>
        <a:lstStyle/>
        <a:p>
          <a:endParaRPr lang="en-US"/>
        </a:p>
      </dgm:t>
    </dgm:pt>
    <dgm:pt modelId="{E0950E47-EBB4-4F00-8127-1A3F0A6F39FE}" type="pres">
      <dgm:prSet presAssocID="{0C8E3923-0EBD-4D97-96FD-4B2AEA918358}" presName="cycle" presStyleCnt="0">
        <dgm:presLayoutVars>
          <dgm:dir/>
          <dgm:resizeHandles val="exact"/>
        </dgm:presLayoutVars>
      </dgm:prSet>
      <dgm:spPr/>
      <dgm:t>
        <a:bodyPr/>
        <a:lstStyle/>
        <a:p>
          <a:endParaRPr lang="en-US"/>
        </a:p>
      </dgm:t>
    </dgm:pt>
    <dgm:pt modelId="{1CE6BF54-7DB4-42DC-83E3-82B0C2D97986}" type="pres">
      <dgm:prSet presAssocID="{D80AADBE-816A-45D6-9B14-A13E1710458C}" presName="arrow" presStyleLbl="node1" presStyleIdx="0" presStyleCnt="2">
        <dgm:presLayoutVars>
          <dgm:bulletEnabled val="1"/>
        </dgm:presLayoutVars>
      </dgm:prSet>
      <dgm:spPr/>
      <dgm:t>
        <a:bodyPr/>
        <a:lstStyle/>
        <a:p>
          <a:endParaRPr lang="en-US"/>
        </a:p>
      </dgm:t>
    </dgm:pt>
    <dgm:pt modelId="{B7E9DC4C-C95F-411E-A68E-8B34247E0993}" type="pres">
      <dgm:prSet presAssocID="{23B958E8-70D9-40AC-8AC8-7F6072AF1C80}" presName="arrow" presStyleLbl="node1" presStyleIdx="1" presStyleCnt="2">
        <dgm:presLayoutVars>
          <dgm:bulletEnabled val="1"/>
        </dgm:presLayoutVars>
      </dgm:prSet>
      <dgm:spPr/>
      <dgm:t>
        <a:bodyPr/>
        <a:lstStyle/>
        <a:p>
          <a:endParaRPr lang="en-US"/>
        </a:p>
      </dgm:t>
    </dgm:pt>
  </dgm:ptLst>
  <dgm:cxnLst>
    <dgm:cxn modelId="{539CC813-CF55-4BF5-9BA4-80A0CF181ECC}" srcId="{0C8E3923-0EBD-4D97-96FD-4B2AEA918358}" destId="{23B958E8-70D9-40AC-8AC8-7F6072AF1C80}" srcOrd="1" destOrd="0" parTransId="{9EC34415-D1F3-4E54-91BA-303F713C3060}" sibTransId="{9C172718-3B00-4A26-9C99-93698B98C934}"/>
    <dgm:cxn modelId="{9C6E8DCD-8648-614F-9858-B63B933BC18A}" type="presOf" srcId="{0C8E3923-0EBD-4D97-96FD-4B2AEA918358}" destId="{E0950E47-EBB4-4F00-8127-1A3F0A6F39FE}" srcOrd="0" destOrd="0" presId="urn:microsoft.com/office/officeart/2005/8/layout/arrow1"/>
    <dgm:cxn modelId="{145BDB7C-8A0D-B143-842D-809D6AB137EE}" type="presOf" srcId="{D80AADBE-816A-45D6-9B14-A13E1710458C}" destId="{1CE6BF54-7DB4-42DC-83E3-82B0C2D97986}" srcOrd="0" destOrd="0" presId="urn:microsoft.com/office/officeart/2005/8/layout/arrow1"/>
    <dgm:cxn modelId="{C040DA89-B73E-4B11-894B-D7899B89D167}" srcId="{0C8E3923-0EBD-4D97-96FD-4B2AEA918358}" destId="{D80AADBE-816A-45D6-9B14-A13E1710458C}" srcOrd="0" destOrd="0" parTransId="{0B3A14C6-06D6-4428-B9EC-B63918C39D39}" sibTransId="{FC044B08-8F7B-44C4-935B-1844C219BC77}"/>
    <dgm:cxn modelId="{5F6065C5-0CF0-7E45-B578-CAC27E481405}" type="presOf" srcId="{23B958E8-70D9-40AC-8AC8-7F6072AF1C80}" destId="{B7E9DC4C-C95F-411E-A68E-8B34247E0993}" srcOrd="0" destOrd="0" presId="urn:microsoft.com/office/officeart/2005/8/layout/arrow1"/>
    <dgm:cxn modelId="{F21631FD-21A6-4943-9B71-65F748826EFD}" type="presParOf" srcId="{E0950E47-EBB4-4F00-8127-1A3F0A6F39FE}" destId="{1CE6BF54-7DB4-42DC-83E3-82B0C2D97986}" srcOrd="0" destOrd="0" presId="urn:microsoft.com/office/officeart/2005/8/layout/arrow1"/>
    <dgm:cxn modelId="{A8B527B4-F75A-184C-8EC0-34EC73876415}" type="presParOf" srcId="{E0950E47-EBB4-4F00-8127-1A3F0A6F39FE}" destId="{B7E9DC4C-C95F-411E-A68E-8B34247E0993}" srcOrd="1"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54D2B6-4CBC-475A-BC3D-E324B7483B57}">
      <dsp:nvSpPr>
        <dsp:cNvPr id="0" name=""/>
        <dsp:cNvSpPr/>
      </dsp:nvSpPr>
      <dsp:spPr>
        <a:xfrm>
          <a:off x="2410974" y="297179"/>
          <a:ext cx="3840480" cy="3840480"/>
        </a:xfrm>
        <a:prstGeom prst="pie">
          <a:avLst>
            <a:gd name="adj1" fmla="val 16200000"/>
            <a:gd name="adj2" fmla="val 18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n-US" sz="2600" kern="1200" dirty="0" smtClean="0"/>
            <a:t>Common stock</a:t>
          </a:r>
          <a:endParaRPr lang="en-US" sz="2600" kern="1200" dirty="0"/>
        </a:p>
      </dsp:txBody>
      <dsp:txXfrm>
        <a:off x="4434998" y="1110995"/>
        <a:ext cx="1371600" cy="1143000"/>
      </dsp:txXfrm>
    </dsp:sp>
    <dsp:sp modelId="{890E0FC4-C566-4B9E-8B22-A089ECA87F5D}">
      <dsp:nvSpPr>
        <dsp:cNvPr id="0" name=""/>
        <dsp:cNvSpPr/>
      </dsp:nvSpPr>
      <dsp:spPr>
        <a:xfrm>
          <a:off x="2331879" y="434339"/>
          <a:ext cx="3840480" cy="3840480"/>
        </a:xfrm>
        <a:prstGeom prst="pie">
          <a:avLst>
            <a:gd name="adj1" fmla="val 1800000"/>
            <a:gd name="adj2" fmla="val 90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n-US" sz="2600" kern="1200" dirty="0" smtClean="0"/>
            <a:t>Debt</a:t>
          </a:r>
          <a:endParaRPr lang="en-US" sz="2600" kern="1200" dirty="0"/>
        </a:p>
      </dsp:txBody>
      <dsp:txXfrm>
        <a:off x="3246279" y="2926080"/>
        <a:ext cx="2057400" cy="1005840"/>
      </dsp:txXfrm>
    </dsp:sp>
    <dsp:sp modelId="{D79A80EE-BF1B-43BA-BDF9-D9AB730709CC}">
      <dsp:nvSpPr>
        <dsp:cNvPr id="0" name=""/>
        <dsp:cNvSpPr/>
      </dsp:nvSpPr>
      <dsp:spPr>
        <a:xfrm>
          <a:off x="2252783" y="297179"/>
          <a:ext cx="3840480" cy="3840480"/>
        </a:xfrm>
        <a:prstGeom prst="pie">
          <a:avLst>
            <a:gd name="adj1" fmla="val 90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n-US" sz="2600" kern="1200" dirty="0" smtClean="0"/>
            <a:t>Preferred stock</a:t>
          </a:r>
          <a:endParaRPr lang="en-US" sz="2600" kern="1200" dirty="0"/>
        </a:p>
      </dsp:txBody>
      <dsp:txXfrm>
        <a:off x="2697639" y="1110995"/>
        <a:ext cx="1371600" cy="1143000"/>
      </dsp:txXfrm>
    </dsp:sp>
    <dsp:sp modelId="{7D12655B-8B9D-4FA5-B13D-41FB603CE805}">
      <dsp:nvSpPr>
        <dsp:cNvPr id="0" name=""/>
        <dsp:cNvSpPr/>
      </dsp:nvSpPr>
      <dsp:spPr>
        <a:xfrm>
          <a:off x="2173547" y="59435"/>
          <a:ext cx="4315968" cy="4315968"/>
        </a:xfrm>
        <a:prstGeom prst="circularArrow">
          <a:avLst>
            <a:gd name="adj1" fmla="val 5085"/>
            <a:gd name="adj2" fmla="val 327528"/>
            <a:gd name="adj3" fmla="val 1472472"/>
            <a:gd name="adj4" fmla="val 1619943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743A02A-B7D6-4AC5-8345-EB9303FD1C0C}">
      <dsp:nvSpPr>
        <dsp:cNvPr id="0" name=""/>
        <dsp:cNvSpPr/>
      </dsp:nvSpPr>
      <dsp:spPr>
        <a:xfrm>
          <a:off x="2094135" y="196353"/>
          <a:ext cx="4315968" cy="4315968"/>
        </a:xfrm>
        <a:prstGeom prst="circularArrow">
          <a:avLst>
            <a:gd name="adj1" fmla="val 5085"/>
            <a:gd name="adj2" fmla="val 327528"/>
            <a:gd name="adj3" fmla="val 8671970"/>
            <a:gd name="adj4" fmla="val 180050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39DF19F-6C02-4463-8148-A3C20FBB2631}">
      <dsp:nvSpPr>
        <dsp:cNvPr id="0" name=""/>
        <dsp:cNvSpPr/>
      </dsp:nvSpPr>
      <dsp:spPr>
        <a:xfrm>
          <a:off x="2014722" y="59435"/>
          <a:ext cx="4315968" cy="4315968"/>
        </a:xfrm>
        <a:prstGeom prst="circularArrow">
          <a:avLst>
            <a:gd name="adj1" fmla="val 5085"/>
            <a:gd name="adj2" fmla="val 327528"/>
            <a:gd name="adj3" fmla="val 15873039"/>
            <a:gd name="adj4" fmla="val 90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95BD52-2280-468F-9965-41819187AC4F}">
      <dsp:nvSpPr>
        <dsp:cNvPr id="0" name=""/>
        <dsp:cNvSpPr/>
      </dsp:nvSpPr>
      <dsp:spPr>
        <a:xfrm rot="2561897">
          <a:off x="2995135" y="3124871"/>
          <a:ext cx="693228" cy="46494"/>
        </a:xfrm>
        <a:custGeom>
          <a:avLst/>
          <a:gdLst/>
          <a:ahLst/>
          <a:cxnLst/>
          <a:rect l="0" t="0" r="0" b="0"/>
          <a:pathLst>
            <a:path>
              <a:moveTo>
                <a:pt x="0" y="23247"/>
              </a:moveTo>
              <a:lnTo>
                <a:pt x="693228" y="2324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00B14A-44FF-43FC-9EF8-C04B866F0DE9}">
      <dsp:nvSpPr>
        <dsp:cNvPr id="0" name=""/>
        <dsp:cNvSpPr/>
      </dsp:nvSpPr>
      <dsp:spPr>
        <a:xfrm>
          <a:off x="3087010" y="2180408"/>
          <a:ext cx="770594" cy="46494"/>
        </a:xfrm>
        <a:custGeom>
          <a:avLst/>
          <a:gdLst/>
          <a:ahLst/>
          <a:cxnLst/>
          <a:rect l="0" t="0" r="0" b="0"/>
          <a:pathLst>
            <a:path>
              <a:moveTo>
                <a:pt x="0" y="23247"/>
              </a:moveTo>
              <a:lnTo>
                <a:pt x="770594" y="2324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A277D6-D5CB-4D80-865D-FD6081431B1F}">
      <dsp:nvSpPr>
        <dsp:cNvPr id="0" name=""/>
        <dsp:cNvSpPr/>
      </dsp:nvSpPr>
      <dsp:spPr>
        <a:xfrm rot="19038103">
          <a:off x="2982758" y="1204279"/>
          <a:ext cx="786615" cy="46494"/>
        </a:xfrm>
        <a:custGeom>
          <a:avLst/>
          <a:gdLst/>
          <a:ahLst/>
          <a:cxnLst/>
          <a:rect l="0" t="0" r="0" b="0"/>
          <a:pathLst>
            <a:path>
              <a:moveTo>
                <a:pt x="0" y="23247"/>
              </a:moveTo>
              <a:lnTo>
                <a:pt x="786615" y="2324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25D502-3B8B-4957-86CD-EFEBA2568FC0}">
      <dsp:nvSpPr>
        <dsp:cNvPr id="0" name=""/>
        <dsp:cNvSpPr/>
      </dsp:nvSpPr>
      <dsp:spPr>
        <a:xfrm>
          <a:off x="1219856" y="1105329"/>
          <a:ext cx="2196651" cy="2196651"/>
        </a:xfrm>
        <a:prstGeom prst="ellipse">
          <a:avLst/>
        </a:prstGeom>
        <a:blipFill rotWithShape="0">
          <a:blip xmlns:r="http://schemas.openxmlformats.org/officeDocument/2006/relationships"/>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A3E61C-F9BB-4DE4-B881-A806A25557D6}">
      <dsp:nvSpPr>
        <dsp:cNvPr id="0" name=""/>
        <dsp:cNvSpPr/>
      </dsp:nvSpPr>
      <dsp:spPr>
        <a:xfrm>
          <a:off x="3421811" y="82943"/>
          <a:ext cx="1317990" cy="9886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Debt</a:t>
          </a:r>
          <a:endParaRPr lang="en-US" sz="1800" kern="1200" dirty="0"/>
        </a:p>
      </dsp:txBody>
      <dsp:txXfrm>
        <a:off x="3614826" y="227722"/>
        <a:ext cx="931960" cy="699053"/>
      </dsp:txXfrm>
    </dsp:sp>
    <dsp:sp modelId="{3F45D9B6-ADDC-4927-A645-0707891C1482}">
      <dsp:nvSpPr>
        <dsp:cNvPr id="0" name=""/>
        <dsp:cNvSpPr/>
      </dsp:nvSpPr>
      <dsp:spPr>
        <a:xfrm>
          <a:off x="4871601" y="82943"/>
          <a:ext cx="1976986" cy="9886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t>Interest</a:t>
          </a:r>
          <a:endParaRPr lang="en-US" sz="2400" kern="1200" dirty="0"/>
        </a:p>
      </dsp:txBody>
      <dsp:txXfrm>
        <a:off x="4871601" y="82943"/>
        <a:ext cx="1976986" cy="988611"/>
      </dsp:txXfrm>
    </dsp:sp>
    <dsp:sp modelId="{1775A27E-C433-4A17-82A3-289BECA87A3C}">
      <dsp:nvSpPr>
        <dsp:cNvPr id="0" name=""/>
        <dsp:cNvSpPr/>
      </dsp:nvSpPr>
      <dsp:spPr>
        <a:xfrm>
          <a:off x="3857605" y="1544659"/>
          <a:ext cx="1317990" cy="131799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Preferred stock</a:t>
          </a:r>
          <a:endParaRPr lang="en-US" sz="1800" kern="1200" dirty="0"/>
        </a:p>
      </dsp:txBody>
      <dsp:txXfrm>
        <a:off x="4050620" y="1737674"/>
        <a:ext cx="931960" cy="931960"/>
      </dsp:txXfrm>
    </dsp:sp>
    <dsp:sp modelId="{1E735DEE-4950-4220-B815-1EBE10BC4FA7}">
      <dsp:nvSpPr>
        <dsp:cNvPr id="0" name=""/>
        <dsp:cNvSpPr/>
      </dsp:nvSpPr>
      <dsp:spPr>
        <a:xfrm>
          <a:off x="5307395" y="1544659"/>
          <a:ext cx="1976986" cy="13179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l" defTabSz="1066800">
            <a:lnSpc>
              <a:spcPct val="90000"/>
            </a:lnSpc>
            <a:spcBef>
              <a:spcPct val="0"/>
            </a:spcBef>
            <a:spcAft>
              <a:spcPct val="15000"/>
            </a:spcAft>
            <a:buChar char="••"/>
          </a:pPr>
          <a:r>
            <a:rPr lang="en-US" sz="2400" b="0" kern="1200" dirty="0" smtClean="0"/>
            <a:t>Preferred dividends</a:t>
          </a:r>
          <a:endParaRPr lang="en-US" sz="2400" b="0" kern="1200" dirty="0"/>
        </a:p>
      </dsp:txBody>
      <dsp:txXfrm>
        <a:off x="5307395" y="1544659"/>
        <a:ext cx="1976986" cy="1317990"/>
      </dsp:txXfrm>
    </dsp:sp>
    <dsp:sp modelId="{3F7D18B9-23CF-4667-994E-BF2AC88F1969}">
      <dsp:nvSpPr>
        <dsp:cNvPr id="0" name=""/>
        <dsp:cNvSpPr/>
      </dsp:nvSpPr>
      <dsp:spPr>
        <a:xfrm>
          <a:off x="3421811" y="3171065"/>
          <a:ext cx="1317990" cy="131799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Common stock</a:t>
          </a:r>
          <a:endParaRPr lang="en-US" sz="1800" kern="1200" dirty="0"/>
        </a:p>
      </dsp:txBody>
      <dsp:txXfrm>
        <a:off x="3614826" y="3364080"/>
        <a:ext cx="931960" cy="931960"/>
      </dsp:txXfrm>
    </dsp:sp>
    <dsp:sp modelId="{55ED85C1-ABE2-4427-A828-AB7AAA12C155}">
      <dsp:nvSpPr>
        <dsp:cNvPr id="0" name=""/>
        <dsp:cNvSpPr/>
      </dsp:nvSpPr>
      <dsp:spPr>
        <a:xfrm>
          <a:off x="4871601" y="3171065"/>
          <a:ext cx="1976986" cy="13179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t>Dividends</a:t>
          </a:r>
          <a:endParaRPr lang="en-US" sz="2400" kern="1200" dirty="0"/>
        </a:p>
        <a:p>
          <a:pPr marL="228600" lvl="1" indent="-228600" algn="l" defTabSz="1066800">
            <a:lnSpc>
              <a:spcPct val="90000"/>
            </a:lnSpc>
            <a:spcBef>
              <a:spcPct val="0"/>
            </a:spcBef>
            <a:spcAft>
              <a:spcPct val="15000"/>
            </a:spcAft>
            <a:buChar char="••"/>
          </a:pPr>
          <a:r>
            <a:rPr lang="en-US" sz="2400" kern="1200" dirty="0" smtClean="0"/>
            <a:t>Capital gain</a:t>
          </a:r>
          <a:endParaRPr lang="en-US" sz="2400" kern="1200" dirty="0"/>
        </a:p>
      </dsp:txBody>
      <dsp:txXfrm>
        <a:off x="4871601" y="3171065"/>
        <a:ext cx="1976986" cy="131799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457C8C-EE8F-427D-ADC5-CFC97A99FD23}">
      <dsp:nvSpPr>
        <dsp:cNvPr id="0" name=""/>
        <dsp:cNvSpPr/>
      </dsp:nvSpPr>
      <dsp:spPr>
        <a:xfrm rot="16200000">
          <a:off x="90" y="205918"/>
          <a:ext cx="1042069" cy="1042069"/>
        </a:xfrm>
        <a:prstGeom prst="up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Cost </a:t>
          </a:r>
          <a:endParaRPr lang="en-US" sz="1200" kern="1200" dirty="0"/>
        </a:p>
      </dsp:txBody>
      <dsp:txXfrm rot="5400000">
        <a:off x="182452" y="466435"/>
        <a:ext cx="859707" cy="521035"/>
      </dsp:txXfrm>
    </dsp:sp>
    <dsp:sp modelId="{EB6F60FF-DE8F-46FD-A94D-B9D3491A7C86}">
      <dsp:nvSpPr>
        <dsp:cNvPr id="0" name=""/>
        <dsp:cNvSpPr/>
      </dsp:nvSpPr>
      <dsp:spPr>
        <a:xfrm rot="5400000">
          <a:off x="1146719" y="205918"/>
          <a:ext cx="1042069" cy="1042069"/>
        </a:xfrm>
        <a:prstGeom prst="up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Required return</a:t>
          </a:r>
          <a:endParaRPr lang="en-US" sz="1200" kern="1200" dirty="0"/>
        </a:p>
      </dsp:txBody>
      <dsp:txXfrm rot="-5400000">
        <a:off x="1146719" y="466435"/>
        <a:ext cx="859707" cy="52103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E6BF54-7DB4-42DC-83E3-82B0C2D97986}">
      <dsp:nvSpPr>
        <dsp:cNvPr id="0" name=""/>
        <dsp:cNvSpPr/>
      </dsp:nvSpPr>
      <dsp:spPr>
        <a:xfrm rot="16200000">
          <a:off x="342" y="75431"/>
          <a:ext cx="3917900" cy="3917900"/>
        </a:xfrm>
        <a:prstGeom prst="up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4048" tIns="384048" rIns="384048" bIns="384048" numCol="1" spcCol="1270" anchor="ctr" anchorCtr="0">
          <a:noAutofit/>
        </a:bodyPr>
        <a:lstStyle/>
        <a:p>
          <a:pPr lvl="0" algn="ctr" defTabSz="2400300">
            <a:lnSpc>
              <a:spcPct val="90000"/>
            </a:lnSpc>
            <a:spcBef>
              <a:spcPct val="0"/>
            </a:spcBef>
            <a:spcAft>
              <a:spcPct val="35000"/>
            </a:spcAft>
          </a:pPr>
          <a:r>
            <a:rPr lang="en-US" sz="5400" kern="1200" dirty="0" smtClean="0"/>
            <a:t>ERR 20%</a:t>
          </a:r>
          <a:endParaRPr lang="en-US" sz="5400" kern="1200" dirty="0"/>
        </a:p>
      </dsp:txBody>
      <dsp:txXfrm rot="5400000">
        <a:off x="685976" y="1054906"/>
        <a:ext cx="3232267" cy="1958950"/>
      </dsp:txXfrm>
    </dsp:sp>
    <dsp:sp modelId="{B7E9DC4C-C95F-411E-A68E-8B34247E0993}">
      <dsp:nvSpPr>
        <dsp:cNvPr id="0" name=""/>
        <dsp:cNvSpPr/>
      </dsp:nvSpPr>
      <dsp:spPr>
        <a:xfrm rot="5400000">
          <a:off x="4311357" y="75431"/>
          <a:ext cx="3917900" cy="3917900"/>
        </a:xfrm>
        <a:prstGeom prst="up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4048" tIns="384048" rIns="384048" bIns="384048" numCol="1" spcCol="1270" anchor="ctr" anchorCtr="0">
          <a:noAutofit/>
        </a:bodyPr>
        <a:lstStyle/>
        <a:p>
          <a:pPr lvl="0" algn="ctr" defTabSz="2400300">
            <a:lnSpc>
              <a:spcPct val="90000"/>
            </a:lnSpc>
            <a:spcBef>
              <a:spcPct val="0"/>
            </a:spcBef>
            <a:spcAft>
              <a:spcPct val="35000"/>
            </a:spcAft>
          </a:pPr>
          <a:r>
            <a:rPr lang="en-US" sz="5400" kern="1200" dirty="0" smtClean="0"/>
            <a:t>RRR 25%</a:t>
          </a:r>
          <a:endParaRPr lang="en-US" sz="5400" kern="1200" dirty="0"/>
        </a:p>
      </dsp:txBody>
      <dsp:txXfrm rot="-5400000">
        <a:off x="4311358" y="1054906"/>
        <a:ext cx="3232267" cy="195895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E6BF54-7DB4-42DC-83E3-82B0C2D97986}">
      <dsp:nvSpPr>
        <dsp:cNvPr id="0" name=""/>
        <dsp:cNvSpPr/>
      </dsp:nvSpPr>
      <dsp:spPr>
        <a:xfrm rot="16200000">
          <a:off x="2007" y="1314"/>
          <a:ext cx="3837533" cy="3837533"/>
        </a:xfrm>
        <a:prstGeom prst="up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6936" tIns="376936" rIns="376936" bIns="376936" numCol="1" spcCol="1270" anchor="ctr" anchorCtr="0">
          <a:noAutofit/>
        </a:bodyPr>
        <a:lstStyle/>
        <a:p>
          <a:pPr lvl="0" algn="ctr" defTabSz="2355850">
            <a:lnSpc>
              <a:spcPct val="90000"/>
            </a:lnSpc>
            <a:spcBef>
              <a:spcPct val="0"/>
            </a:spcBef>
            <a:spcAft>
              <a:spcPct val="35000"/>
            </a:spcAft>
          </a:pPr>
          <a:r>
            <a:rPr lang="en-US" sz="5300" kern="1200" dirty="0" smtClean="0"/>
            <a:t>ERR 30%</a:t>
          </a:r>
          <a:endParaRPr lang="en-US" sz="5300" kern="1200" dirty="0"/>
        </a:p>
      </dsp:txBody>
      <dsp:txXfrm rot="5400000">
        <a:off x="673575" y="960697"/>
        <a:ext cx="3165965" cy="1918767"/>
      </dsp:txXfrm>
    </dsp:sp>
    <dsp:sp modelId="{B7E9DC4C-C95F-411E-A68E-8B34247E0993}">
      <dsp:nvSpPr>
        <dsp:cNvPr id="0" name=""/>
        <dsp:cNvSpPr/>
      </dsp:nvSpPr>
      <dsp:spPr>
        <a:xfrm rot="5400000">
          <a:off x="4390059" y="1314"/>
          <a:ext cx="3837533" cy="3837533"/>
        </a:xfrm>
        <a:prstGeom prst="up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6936" tIns="376936" rIns="376936" bIns="376936" numCol="1" spcCol="1270" anchor="ctr" anchorCtr="0">
          <a:noAutofit/>
        </a:bodyPr>
        <a:lstStyle/>
        <a:p>
          <a:pPr lvl="0" algn="ctr" defTabSz="2355850">
            <a:lnSpc>
              <a:spcPct val="90000"/>
            </a:lnSpc>
            <a:spcBef>
              <a:spcPct val="0"/>
            </a:spcBef>
            <a:spcAft>
              <a:spcPct val="35000"/>
            </a:spcAft>
          </a:pPr>
          <a:r>
            <a:rPr lang="en-US" sz="5300" kern="1200" dirty="0" smtClean="0"/>
            <a:t>RRR 25%</a:t>
          </a:r>
          <a:endParaRPr lang="en-US" sz="5300" kern="1200" dirty="0"/>
        </a:p>
      </dsp:txBody>
      <dsp:txXfrm rot="-5400000">
        <a:off x="4390059" y="960697"/>
        <a:ext cx="3165965" cy="1918767"/>
      </dsp:txXfrm>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 Id="rId2"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3145D7-FEB9-6840-B07E-3AF1D28DF4E9}" type="datetimeFigureOut">
              <a:rPr lang="en-US" smtClean="0"/>
              <a:t>10/25/17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56BCA2-43F4-2444-90A0-5E3A1961DD33}" type="slidenum">
              <a:rPr lang="en-US" smtClean="0"/>
              <a:t>‹#›</a:t>
            </a:fld>
            <a:endParaRPr lang="en-US"/>
          </a:p>
        </p:txBody>
      </p:sp>
    </p:spTree>
    <p:extLst>
      <p:ext uri="{BB962C8B-B14F-4D97-AF65-F5344CB8AC3E}">
        <p14:creationId xmlns:p14="http://schemas.microsoft.com/office/powerpoint/2010/main" val="299148016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r-IN" sz="1200" b="0" i="0" u="none" strike="noStrike" kern="1200" baseline="0" dirty="0" smtClean="0">
                <a:solidFill>
                  <a:schemeClr val="tx1"/>
                </a:solidFill>
                <a:latin typeface="+mn-lt"/>
                <a:ea typeface="+mn-ea"/>
                <a:cs typeface="+mn-cs"/>
              </a:rPr>
              <a:t> D 1 </a:t>
            </a:r>
            <a:r>
              <a:rPr lang="en-US" sz="1200" b="0" i="0" u="none" strike="noStrike" kern="1200" baseline="0" dirty="0" smtClean="0">
                <a:solidFill>
                  <a:schemeClr val="tx1"/>
                </a:solidFill>
                <a:latin typeface="+mn-lt"/>
                <a:ea typeface="+mn-ea"/>
                <a:cs typeface="+mn-cs"/>
              </a:rPr>
              <a:t>=</a:t>
            </a:r>
            <a:r>
              <a:rPr lang="mr-IN" sz="1200" b="0" i="0" u="none" strike="noStrike" kern="1200" baseline="0" dirty="0" smtClean="0">
                <a:solidFill>
                  <a:schemeClr val="tx1"/>
                </a:solidFill>
                <a:latin typeface="+mn-lt"/>
                <a:ea typeface="+mn-ea"/>
                <a:cs typeface="+mn-cs"/>
              </a:rPr>
              <a:t>  D 0 </a:t>
            </a:r>
            <a:r>
              <a:rPr lang="en-US" sz="1200" b="0" i="0" u="none" strike="noStrike" kern="1200" baseline="0" dirty="0" smtClean="0">
                <a:solidFill>
                  <a:schemeClr val="tx1"/>
                </a:solidFill>
                <a:latin typeface="+mn-lt"/>
                <a:ea typeface="+mn-ea"/>
                <a:cs typeface="+mn-cs"/>
              </a:rPr>
              <a:t>*</a:t>
            </a:r>
            <a:r>
              <a:rPr lang="mr-IN" sz="1200" b="0" i="0" u="none" strike="noStrike" kern="1200" baseline="0" dirty="0" smtClean="0">
                <a:solidFill>
                  <a:schemeClr val="tx1"/>
                </a:solidFill>
                <a:latin typeface="+mn-lt"/>
                <a:ea typeface="+mn-ea"/>
                <a:cs typeface="+mn-cs"/>
              </a:rPr>
              <a:t> (1 </a:t>
            </a:r>
            <a:r>
              <a:rPr lang="en-US" sz="1200" b="0" i="0" u="none" strike="noStrike" kern="1200" baseline="0" dirty="0" smtClean="0">
                <a:solidFill>
                  <a:schemeClr val="tx1"/>
                </a:solidFill>
                <a:latin typeface="+mn-lt"/>
                <a:ea typeface="+mn-ea"/>
                <a:cs typeface="+mn-cs"/>
              </a:rPr>
              <a:t>+</a:t>
            </a:r>
            <a:r>
              <a:rPr lang="mr-IN" sz="1200" b="0" i="0" u="none" strike="noStrike" kern="1200" baseline="0" dirty="0" smtClean="0">
                <a:solidFill>
                  <a:schemeClr val="tx1"/>
                </a:solidFill>
                <a:latin typeface="+mn-lt"/>
                <a:ea typeface="+mn-ea"/>
                <a:cs typeface="+mn-cs"/>
              </a:rPr>
              <a:t> g)</a:t>
            </a:r>
          </a:p>
          <a:p>
            <a:r>
              <a:rPr lang="en-US" sz="1200" b="0" i="0" u="none" strike="noStrike" kern="1200" baseline="0" dirty="0" smtClean="0">
                <a:solidFill>
                  <a:schemeClr val="tx1"/>
                </a:solidFill>
                <a:latin typeface="+mn-lt"/>
                <a:ea typeface="+mn-ea"/>
                <a:cs typeface="+mn-cs"/>
              </a:rPr>
              <a:t>= $4* 1.06</a:t>
            </a:r>
          </a:p>
          <a:p>
            <a:r>
              <a:rPr lang="en-US" sz="1200" b="0" i="0" u="none" strike="noStrike" kern="1200" baseline="0" dirty="0" smtClean="0">
                <a:solidFill>
                  <a:schemeClr val="tx1"/>
                </a:solidFill>
                <a:latin typeface="+mn-lt"/>
                <a:ea typeface="+mn-ea"/>
                <a:cs typeface="+mn-cs"/>
              </a:rPr>
              <a:t>“=$4.24</a:t>
            </a:r>
          </a:p>
          <a:p>
            <a:r>
              <a:rPr lang="en-US" sz="1200" b="0" i="0" u="none" strike="noStrike" kern="1200" baseline="0" dirty="0" smtClean="0">
                <a:solidFill>
                  <a:schemeClr val="tx1"/>
                </a:solidFill>
                <a:latin typeface="+mn-lt"/>
                <a:ea typeface="+mn-ea"/>
                <a:cs typeface="+mn-cs"/>
              </a:rPr>
              <a:t>Given this, the cost of equity, RE ,is:</a:t>
            </a:r>
          </a:p>
          <a:p>
            <a:r>
              <a:rPr lang="mr-IN" sz="1200" b="0" i="0" u="none" strike="noStrike" kern="1200" baseline="0" dirty="0" smtClean="0">
                <a:solidFill>
                  <a:schemeClr val="tx1"/>
                </a:solidFill>
                <a:latin typeface="+mn-lt"/>
                <a:ea typeface="+mn-ea"/>
                <a:cs typeface="+mn-cs"/>
              </a:rPr>
              <a:t> R E </a:t>
            </a:r>
            <a:r>
              <a:rPr lang="en-US" sz="1200" b="0" i="0" u="none" strike="noStrike" kern="1200" baseline="0" dirty="0" smtClean="0">
                <a:solidFill>
                  <a:schemeClr val="tx1"/>
                </a:solidFill>
                <a:latin typeface="+mn-lt"/>
                <a:ea typeface="+mn-ea"/>
                <a:cs typeface="+mn-cs"/>
              </a:rPr>
              <a:t>=</a:t>
            </a:r>
            <a:r>
              <a:rPr lang="mr-IN" sz="1200" b="0" i="0" u="none" strike="noStrike" kern="1200" baseline="0" dirty="0" smtClean="0">
                <a:solidFill>
                  <a:schemeClr val="tx1"/>
                </a:solidFill>
                <a:latin typeface="+mn-lt"/>
                <a:ea typeface="+mn-ea"/>
                <a:cs typeface="+mn-cs"/>
              </a:rPr>
              <a:t> D1</a:t>
            </a:r>
            <a:r>
              <a:rPr lang="en-US" sz="1200" b="0" i="0" u="none" strike="noStrike" kern="1200" baseline="0" dirty="0" smtClean="0">
                <a:solidFill>
                  <a:schemeClr val="tx1"/>
                </a:solidFill>
                <a:latin typeface="+mn-lt"/>
                <a:ea typeface="+mn-ea"/>
                <a:cs typeface="+mn-cs"/>
              </a:rPr>
              <a:t>/</a:t>
            </a:r>
            <a:r>
              <a:rPr lang="mr-IN" sz="1200" b="0" i="0" u="none" strike="noStrike" kern="1200" baseline="0" dirty="0" smtClean="0">
                <a:solidFill>
                  <a:schemeClr val="tx1"/>
                </a:solidFill>
                <a:latin typeface="+mn-lt"/>
                <a:ea typeface="+mn-ea"/>
                <a:cs typeface="+mn-cs"/>
              </a:rPr>
              <a:t>P0</a:t>
            </a:r>
            <a:r>
              <a:rPr lang="en-US" sz="1200" b="0" i="0" u="none" strike="noStrike" kern="1200" baseline="0" dirty="0" smtClean="0">
                <a:solidFill>
                  <a:schemeClr val="tx1"/>
                </a:solidFill>
                <a:latin typeface="+mn-lt"/>
                <a:ea typeface="+mn-ea"/>
                <a:cs typeface="+mn-cs"/>
              </a:rPr>
              <a:t>+</a:t>
            </a:r>
            <a:r>
              <a:rPr lang="mr-IN" sz="1200" b="0" i="0" u="none" strike="noStrike" kern="1200" baseline="0" dirty="0" smtClean="0">
                <a:solidFill>
                  <a:schemeClr val="tx1"/>
                </a:solidFill>
                <a:latin typeface="+mn-lt"/>
                <a:ea typeface="+mn-ea"/>
                <a:cs typeface="+mn-cs"/>
              </a:rPr>
              <a:t>g</a:t>
            </a:r>
          </a:p>
          <a:p>
            <a:r>
              <a:rPr lang="en-US" sz="1200" b="0" i="0" u="none" strike="noStrike" kern="1200" baseline="0" dirty="0" smtClean="0">
                <a:solidFill>
                  <a:schemeClr val="tx1"/>
                </a:solidFill>
                <a:latin typeface="+mn-lt"/>
                <a:ea typeface="+mn-ea"/>
                <a:cs typeface="+mn-cs"/>
              </a:rPr>
              <a:t>= $4.24/60$+.06</a:t>
            </a:r>
          </a:p>
          <a:p>
            <a:r>
              <a:rPr lang="en-US" sz="1200" b="0" i="0" u="none" strike="noStrike" kern="1200" baseline="0" dirty="0" smtClean="0">
                <a:solidFill>
                  <a:schemeClr val="tx1"/>
                </a:solidFill>
                <a:latin typeface="+mn-lt"/>
                <a:ea typeface="+mn-ea"/>
                <a:cs typeface="+mn-cs"/>
              </a:rPr>
              <a:t>=</a:t>
            </a:r>
            <a:r>
              <a:rPr lang="mr-IN" sz="1200" b="0" i="0" u="none" strike="noStrike" kern="1200" baseline="0" dirty="0" smtClean="0">
                <a:solidFill>
                  <a:schemeClr val="tx1"/>
                </a:solidFill>
                <a:latin typeface="+mn-lt"/>
                <a:ea typeface="+mn-ea"/>
                <a:cs typeface="+mn-cs"/>
              </a:rPr>
              <a:t>13.07%</a:t>
            </a:r>
          </a:p>
          <a:p>
            <a:r>
              <a:rPr lang="en-US" sz="1200" b="0" i="0" u="none" strike="noStrike" kern="1200" baseline="0" dirty="0" smtClean="0">
                <a:solidFill>
                  <a:schemeClr val="tx1"/>
                </a:solidFill>
                <a:latin typeface="+mn-lt"/>
                <a:ea typeface="+mn-ea"/>
                <a:cs typeface="+mn-cs"/>
              </a:rPr>
              <a:t>The cost of equity is thus 13.07 percent.</a:t>
            </a:r>
            <a:endParaRPr lang="en-US" dirty="0"/>
          </a:p>
        </p:txBody>
      </p:sp>
      <p:sp>
        <p:nvSpPr>
          <p:cNvPr id="4" name="Slide Number Placeholder 3"/>
          <p:cNvSpPr>
            <a:spLocks noGrp="1"/>
          </p:cNvSpPr>
          <p:nvPr>
            <p:ph type="sldNum" sz="quarter" idx="10"/>
          </p:nvPr>
        </p:nvSpPr>
        <p:spPr/>
        <p:txBody>
          <a:bodyPr/>
          <a:lstStyle/>
          <a:p>
            <a:fld id="{36A3ACBA-C7C4-2341-9BD1-3122ED94D205}" type="slidenum">
              <a:rPr lang="en-US" smtClean="0"/>
              <a:t>11</a:t>
            </a:fld>
            <a:endParaRPr lang="en-US"/>
          </a:p>
        </p:txBody>
      </p:sp>
    </p:spTree>
    <p:extLst>
      <p:ext uri="{BB962C8B-B14F-4D97-AF65-F5344CB8AC3E}">
        <p14:creationId xmlns:p14="http://schemas.microsoft.com/office/powerpoint/2010/main" val="11025588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D4D6FCE-6477-3545-84EC-62355B622078}" type="datetimeFigureOut">
              <a:rPr lang="en-US" smtClean="0"/>
              <a:t>10/25/17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9CFB20-03AC-0040-9E76-4A6DB4DD6F4D}" type="slidenum">
              <a:rPr lang="en-US" smtClean="0"/>
              <a:t>‹#›</a:t>
            </a:fld>
            <a:endParaRPr lang="en-US"/>
          </a:p>
        </p:txBody>
      </p:sp>
    </p:spTree>
    <p:extLst>
      <p:ext uri="{BB962C8B-B14F-4D97-AF65-F5344CB8AC3E}">
        <p14:creationId xmlns:p14="http://schemas.microsoft.com/office/powerpoint/2010/main" val="22857701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B10746-DE5B-8F47-8026-B17285C32133}" type="datetimeFigureOut">
              <a:rPr lang="en-US" smtClean="0"/>
              <a:t>10/25/17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BCCD41-AEF7-5948-8A6E-B77667F287B4}" type="slidenum">
              <a:rPr lang="en-US" smtClean="0"/>
              <a:t>‹#›</a:t>
            </a:fld>
            <a:endParaRPr lang="en-US"/>
          </a:p>
        </p:txBody>
      </p:sp>
    </p:spTree>
    <p:extLst>
      <p:ext uri="{BB962C8B-B14F-4D97-AF65-F5344CB8AC3E}">
        <p14:creationId xmlns:p14="http://schemas.microsoft.com/office/powerpoint/2010/main" val="8223906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B10746-DE5B-8F47-8026-B17285C32133}" type="datetimeFigureOut">
              <a:rPr lang="en-US" smtClean="0"/>
              <a:t>10/25/17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BCCD41-AEF7-5948-8A6E-B77667F287B4}" type="slidenum">
              <a:rPr lang="en-US" smtClean="0"/>
              <a:t>‹#›</a:t>
            </a:fld>
            <a:endParaRPr lang="en-US"/>
          </a:p>
        </p:txBody>
      </p:sp>
    </p:spTree>
    <p:extLst>
      <p:ext uri="{BB962C8B-B14F-4D97-AF65-F5344CB8AC3E}">
        <p14:creationId xmlns:p14="http://schemas.microsoft.com/office/powerpoint/2010/main" val="4015978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B10746-DE5B-8F47-8026-B17285C32133}" type="datetimeFigureOut">
              <a:rPr lang="en-US" smtClean="0"/>
              <a:t>10/25/17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BCCD41-AEF7-5948-8A6E-B77667F287B4}" type="slidenum">
              <a:rPr lang="en-US" smtClean="0"/>
              <a:t>‹#›</a:t>
            </a:fld>
            <a:endParaRPr lang="en-US"/>
          </a:p>
        </p:txBody>
      </p:sp>
    </p:spTree>
    <p:extLst>
      <p:ext uri="{BB962C8B-B14F-4D97-AF65-F5344CB8AC3E}">
        <p14:creationId xmlns:p14="http://schemas.microsoft.com/office/powerpoint/2010/main" val="2965733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4D6FCE-6477-3545-84EC-62355B622078}" type="datetimeFigureOut">
              <a:rPr lang="en-US" smtClean="0"/>
              <a:t>10/25/17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9CFB20-03AC-0040-9E76-4A6DB4DD6F4D}" type="slidenum">
              <a:rPr lang="en-US" smtClean="0"/>
              <a:t>‹#›</a:t>
            </a:fld>
            <a:endParaRPr lang="en-US"/>
          </a:p>
        </p:txBody>
      </p:sp>
    </p:spTree>
    <p:extLst>
      <p:ext uri="{BB962C8B-B14F-4D97-AF65-F5344CB8AC3E}">
        <p14:creationId xmlns:p14="http://schemas.microsoft.com/office/powerpoint/2010/main" val="3803665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2B10746-DE5B-8F47-8026-B17285C32133}" type="datetimeFigureOut">
              <a:rPr lang="en-US" smtClean="0"/>
              <a:t>10/25/17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BCCD41-AEF7-5948-8A6E-B77667F287B4}" type="slidenum">
              <a:rPr lang="en-US" smtClean="0"/>
              <a:t>‹#›</a:t>
            </a:fld>
            <a:endParaRPr lang="en-US"/>
          </a:p>
        </p:txBody>
      </p:sp>
    </p:spTree>
    <p:extLst>
      <p:ext uri="{BB962C8B-B14F-4D97-AF65-F5344CB8AC3E}">
        <p14:creationId xmlns:p14="http://schemas.microsoft.com/office/powerpoint/2010/main" val="31565022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2B10746-DE5B-8F47-8026-B17285C32133}" type="datetimeFigureOut">
              <a:rPr lang="en-US" smtClean="0"/>
              <a:t>10/25/17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BCCD41-AEF7-5948-8A6E-B77667F287B4}" type="slidenum">
              <a:rPr lang="en-US" smtClean="0"/>
              <a:t>‹#›</a:t>
            </a:fld>
            <a:endParaRPr lang="en-US"/>
          </a:p>
        </p:txBody>
      </p:sp>
    </p:spTree>
    <p:extLst>
      <p:ext uri="{BB962C8B-B14F-4D97-AF65-F5344CB8AC3E}">
        <p14:creationId xmlns:p14="http://schemas.microsoft.com/office/powerpoint/2010/main" val="915663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2B10746-DE5B-8F47-8026-B17285C32133}" type="datetimeFigureOut">
              <a:rPr lang="en-US" smtClean="0"/>
              <a:t>10/25/17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BCCD41-AEF7-5948-8A6E-B77667F287B4}" type="slidenum">
              <a:rPr lang="en-US" smtClean="0"/>
              <a:t>‹#›</a:t>
            </a:fld>
            <a:endParaRPr lang="en-US"/>
          </a:p>
        </p:txBody>
      </p:sp>
    </p:spTree>
    <p:extLst>
      <p:ext uri="{BB962C8B-B14F-4D97-AF65-F5344CB8AC3E}">
        <p14:creationId xmlns:p14="http://schemas.microsoft.com/office/powerpoint/2010/main" val="4046050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B10746-DE5B-8F47-8026-B17285C32133}" type="datetimeFigureOut">
              <a:rPr lang="en-US" smtClean="0"/>
              <a:t>10/25/17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BCCD41-AEF7-5948-8A6E-B77667F287B4}" type="slidenum">
              <a:rPr lang="en-US" smtClean="0"/>
              <a:t>‹#›</a:t>
            </a:fld>
            <a:endParaRPr lang="en-US"/>
          </a:p>
        </p:txBody>
      </p:sp>
    </p:spTree>
    <p:extLst>
      <p:ext uri="{BB962C8B-B14F-4D97-AF65-F5344CB8AC3E}">
        <p14:creationId xmlns:p14="http://schemas.microsoft.com/office/powerpoint/2010/main" val="20332296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B10746-DE5B-8F47-8026-B17285C32133}" type="datetimeFigureOut">
              <a:rPr lang="en-US" smtClean="0"/>
              <a:t>10/25/17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Tree>
    <p:extLst>
      <p:ext uri="{BB962C8B-B14F-4D97-AF65-F5344CB8AC3E}">
        <p14:creationId xmlns:p14="http://schemas.microsoft.com/office/powerpoint/2010/main" val="36217091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B10746-DE5B-8F47-8026-B17285C32133}" type="datetimeFigureOut">
              <a:rPr lang="en-US" smtClean="0"/>
              <a:t>10/25/17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BCCD41-AEF7-5948-8A6E-B77667F287B4}" type="slidenum">
              <a:rPr lang="en-US" smtClean="0"/>
              <a:t>‹#›</a:t>
            </a:fld>
            <a:endParaRPr lang="en-US"/>
          </a:p>
        </p:txBody>
      </p:sp>
    </p:spTree>
    <p:extLst>
      <p:ext uri="{BB962C8B-B14F-4D97-AF65-F5344CB8AC3E}">
        <p14:creationId xmlns:p14="http://schemas.microsoft.com/office/powerpoint/2010/main" val="211071597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B10746-DE5B-8F47-8026-B17285C32133}" type="datetimeFigureOut">
              <a:rPr lang="en-US" smtClean="0"/>
              <a:t>10/25/17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BCCD41-AEF7-5948-8A6E-B77667F287B4}" type="slidenum">
              <a:rPr lang="en-US" smtClean="0"/>
              <a:t>‹#›</a:t>
            </a:fld>
            <a:endParaRPr lang="en-US"/>
          </a:p>
        </p:txBody>
      </p:sp>
    </p:spTree>
    <p:extLst>
      <p:ext uri="{BB962C8B-B14F-4D97-AF65-F5344CB8AC3E}">
        <p14:creationId xmlns:p14="http://schemas.microsoft.com/office/powerpoint/2010/main" val="3624295637"/>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wmf"/><Relationship Id="rId5" Type="http://schemas.openxmlformats.org/officeDocument/2006/relationships/oleObject" Target="../embeddings/Microsoft_Equation1.bin"/><Relationship Id="rId6" Type="http://schemas.openxmlformats.org/officeDocument/2006/relationships/image" Target="../media/image3.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Microsoft_Equation2.bin"/><Relationship Id="rId4" Type="http://schemas.openxmlformats.org/officeDocument/2006/relationships/image" Target="../media/image4.w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oleObject" Target="../embeddings/Microsoft_Word_97_-_2004_Document3.doc"/><Relationship Id="rId4" Type="http://schemas.openxmlformats.org/officeDocument/2006/relationships/image" Target="../media/image5.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oleObject" Target="../embeddings/Microsoft_Word_97_-_2004_Document4.doc"/><Relationship Id="rId4" Type="http://schemas.openxmlformats.org/officeDocument/2006/relationships/image" Target="../media/image6.e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Times"/>
                <a:cs typeface="Times"/>
              </a:rPr>
              <a:t>Corporate Finance (FIN 210)</a:t>
            </a:r>
            <a:endParaRPr lang="en-US" dirty="0">
              <a:latin typeface="Times"/>
              <a:cs typeface="Times"/>
            </a:endParaRPr>
          </a:p>
        </p:txBody>
      </p:sp>
      <p:sp>
        <p:nvSpPr>
          <p:cNvPr id="3" name="Subtitle 2"/>
          <p:cNvSpPr>
            <a:spLocks noGrp="1"/>
          </p:cNvSpPr>
          <p:nvPr>
            <p:ph type="subTitle" idx="1"/>
          </p:nvPr>
        </p:nvSpPr>
        <p:spPr>
          <a:xfrm>
            <a:off x="1371600" y="3600450"/>
            <a:ext cx="6400800" cy="1752600"/>
          </a:xfrm>
        </p:spPr>
        <p:txBody>
          <a:bodyPr>
            <a:normAutofit/>
          </a:bodyPr>
          <a:lstStyle/>
          <a:p>
            <a:r>
              <a:rPr lang="en-US" dirty="0" smtClean="0">
                <a:solidFill>
                  <a:schemeClr val="tx1"/>
                </a:solidFill>
                <a:latin typeface="Times"/>
                <a:cs typeface="Times"/>
              </a:rPr>
              <a:t>COST </a:t>
            </a:r>
            <a:r>
              <a:rPr lang="en-US" dirty="0">
                <a:solidFill>
                  <a:schemeClr val="tx1"/>
                </a:solidFill>
                <a:latin typeface="Times"/>
                <a:cs typeface="Times"/>
              </a:rPr>
              <a:t>OF CAPITAL</a:t>
            </a:r>
          </a:p>
          <a:p>
            <a:r>
              <a:rPr lang="en-US" dirty="0" smtClean="0">
                <a:solidFill>
                  <a:schemeClr val="tx1"/>
                </a:solidFill>
                <a:latin typeface="Times"/>
                <a:cs typeface="Times"/>
              </a:rPr>
              <a:t>CH 14</a:t>
            </a:r>
            <a:endParaRPr lang="en-US" dirty="0">
              <a:solidFill>
                <a:schemeClr val="tx1"/>
              </a:solidFill>
              <a:latin typeface="Times"/>
              <a:cs typeface="Times"/>
            </a:endParaRPr>
          </a:p>
        </p:txBody>
      </p:sp>
      <p:pic>
        <p:nvPicPr>
          <p:cNvPr id="4" name="Picture 3" descr="e7a19612002c61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45501" y="5638800"/>
            <a:ext cx="4298499" cy="1434773"/>
          </a:xfrm>
          <a:prstGeom prst="rect">
            <a:avLst/>
          </a:prstGeom>
        </p:spPr>
      </p:pic>
      <p:sp>
        <p:nvSpPr>
          <p:cNvPr id="6" name="TextBox 5"/>
          <p:cNvSpPr txBox="1"/>
          <p:nvPr/>
        </p:nvSpPr>
        <p:spPr>
          <a:xfrm>
            <a:off x="0" y="6175244"/>
            <a:ext cx="4034118" cy="477054"/>
          </a:xfrm>
          <a:prstGeom prst="rect">
            <a:avLst/>
          </a:prstGeom>
          <a:noFill/>
        </p:spPr>
        <p:txBody>
          <a:bodyPr wrap="square" rtlCol="0">
            <a:spAutoFit/>
          </a:bodyPr>
          <a:lstStyle/>
          <a:p>
            <a:r>
              <a:rPr lang="en-US" sz="2500" dirty="0" smtClean="0">
                <a:solidFill>
                  <a:schemeClr val="tx2">
                    <a:lumMod val="60000"/>
                    <a:lumOff val="40000"/>
                  </a:schemeClr>
                </a:solidFill>
                <a:latin typeface="Times"/>
                <a:cs typeface="Times"/>
              </a:rPr>
              <a:t>ABDULLAH  ALSHEHRI</a:t>
            </a:r>
            <a:endParaRPr lang="en-US" sz="2500" dirty="0">
              <a:solidFill>
                <a:schemeClr val="tx2">
                  <a:lumMod val="60000"/>
                  <a:lumOff val="40000"/>
                </a:schemeClr>
              </a:solidFill>
              <a:latin typeface="Times"/>
              <a:cs typeface="Times"/>
            </a:endParaRPr>
          </a:p>
        </p:txBody>
      </p:sp>
    </p:spTree>
    <p:extLst>
      <p:ext uri="{BB962C8B-B14F-4D97-AF65-F5344CB8AC3E}">
        <p14:creationId xmlns:p14="http://schemas.microsoft.com/office/powerpoint/2010/main" val="317627030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527048"/>
            <a:ext cx="8503920" cy="606552"/>
          </a:xfrm>
        </p:spPr>
        <p:txBody>
          <a:bodyPr>
            <a:normAutofit/>
          </a:bodyPr>
          <a:lstStyle/>
          <a:p>
            <a:pPr marL="514350" indent="-514350" algn="l" rtl="0">
              <a:buFont typeface="+mj-lt"/>
              <a:buAutoNum type="arabicPeriod"/>
            </a:pPr>
            <a:r>
              <a:rPr lang="en-US" sz="2400" b="1" u="sng" dirty="0" smtClean="0">
                <a:latin typeface="Times"/>
                <a:cs typeface="Times"/>
              </a:rPr>
              <a:t>Dividend growth model</a:t>
            </a:r>
          </a:p>
          <a:p>
            <a:pPr marL="514350" indent="-514350" algn="l" rtl="0">
              <a:buFont typeface="+mj-lt"/>
              <a:buAutoNum type="arabicPeriod"/>
            </a:pPr>
            <a:endParaRPr lang="en-US" sz="2400" b="1" u="sng" dirty="0" smtClean="0">
              <a:latin typeface="Times"/>
              <a:cs typeface="Times"/>
            </a:endParaRPr>
          </a:p>
          <a:p>
            <a:pPr marL="514350" indent="-514350" algn="l" rtl="0">
              <a:buFont typeface="+mj-lt"/>
              <a:buAutoNum type="arabicPeriod"/>
            </a:pPr>
            <a:endParaRPr lang="en-US" sz="2400" b="1" u="sng" dirty="0" smtClean="0">
              <a:latin typeface="Times"/>
              <a:cs typeface="Times"/>
            </a:endParaRPr>
          </a:p>
          <a:p>
            <a:pPr marL="514350" indent="-514350" algn="l" rtl="0">
              <a:buFont typeface="+mj-lt"/>
              <a:buAutoNum type="arabicPeriod"/>
            </a:pPr>
            <a:endParaRPr lang="en-US" sz="2400" b="1" u="sng" dirty="0" smtClean="0">
              <a:latin typeface="Times"/>
              <a:cs typeface="Times"/>
            </a:endParaRPr>
          </a:p>
          <a:p>
            <a:pPr marL="514350" indent="-514350" algn="l" rtl="0">
              <a:buNone/>
            </a:pPr>
            <a:endParaRPr lang="en-US" sz="2400" b="1" u="sng" dirty="0" smtClean="0">
              <a:latin typeface="Times"/>
              <a:cs typeface="Times"/>
            </a:endParaRPr>
          </a:p>
          <a:p>
            <a:pPr marL="514350" indent="-514350" algn="l" rtl="0">
              <a:buNone/>
            </a:pPr>
            <a:endParaRPr lang="x-none" sz="2400" b="1" u="sng" dirty="0">
              <a:latin typeface="Times"/>
              <a:cs typeface="Times"/>
            </a:endParaRPr>
          </a:p>
        </p:txBody>
      </p:sp>
      <p:sp>
        <p:nvSpPr>
          <p:cNvPr id="4" name="Title 1"/>
          <p:cNvSpPr>
            <a:spLocks noGrp="1"/>
          </p:cNvSpPr>
          <p:nvPr>
            <p:ph type="title"/>
          </p:nvPr>
        </p:nvSpPr>
        <p:spPr/>
        <p:txBody>
          <a:bodyPr/>
          <a:lstStyle/>
          <a:p>
            <a:r>
              <a:rPr lang="en-US" dirty="0" smtClean="0">
                <a:latin typeface="Times"/>
                <a:cs typeface="Times"/>
              </a:rPr>
              <a:t>Cost of equity</a:t>
            </a:r>
            <a:endParaRPr lang="x-none" dirty="0">
              <a:latin typeface="Times"/>
              <a:cs typeface="Times"/>
            </a:endParaRPr>
          </a:p>
        </p:txBody>
      </p:sp>
      <p:graphicFrame>
        <p:nvGraphicFramePr>
          <p:cNvPr id="1028" name="Object 4"/>
          <p:cNvGraphicFramePr>
            <a:graphicFrameLocks noChangeAspect="1"/>
          </p:cNvGraphicFramePr>
          <p:nvPr/>
        </p:nvGraphicFramePr>
        <p:xfrm>
          <a:off x="1600200" y="3810000"/>
          <a:ext cx="5181600" cy="987425"/>
        </p:xfrm>
        <a:graphic>
          <a:graphicData uri="http://schemas.openxmlformats.org/presentationml/2006/ole">
            <mc:AlternateContent xmlns:mc="http://schemas.openxmlformats.org/markup-compatibility/2006">
              <mc:Choice xmlns:v="urn:schemas-microsoft-com:vml" Requires="v">
                <p:oleObj spid="_x0000_s1025" name="Equation" r:id="rId3" imgW="825480" imgH="444240" progId="Equation.3">
                  <p:embed/>
                </p:oleObj>
              </mc:Choice>
              <mc:Fallback>
                <p:oleObj name="Equation" r:id="rId3" imgW="825480" imgH="4442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3810000"/>
                        <a:ext cx="5181600" cy="987425"/>
                      </a:xfrm>
                      <a:prstGeom prst="rect">
                        <a:avLst/>
                      </a:prstGeom>
                      <a:solidFill>
                        <a:schemeClr val="bg1"/>
                      </a:solidFill>
                    </p:spPr>
                  </p:pic>
                </p:oleObj>
              </mc:Fallback>
            </mc:AlternateContent>
          </a:graphicData>
        </a:graphic>
      </p:graphicFrame>
      <p:sp>
        <p:nvSpPr>
          <p:cNvPr id="8" name="Title 1"/>
          <p:cNvSpPr txBox="1">
            <a:spLocks/>
          </p:cNvSpPr>
          <p:nvPr/>
        </p:nvSpPr>
        <p:spPr>
          <a:xfrm>
            <a:off x="228600" y="4953000"/>
            <a:ext cx="8229600" cy="1447800"/>
          </a:xfrm>
          <a:prstGeom prst="rect">
            <a:avLst/>
          </a:prstGeom>
        </p:spPr>
        <p:txBody>
          <a:bodyPr vert="horz" anchor="b">
            <a:normAutofit fontScale="90000" lnSpcReduction="20000"/>
          </a:bodyPr>
          <a:lstStyle/>
          <a:p>
            <a:pPr marL="0" marR="0" lvl="0" indent="0" algn="l" defTabSz="914400" rtl="1" eaLnBrk="1" fontAlgn="auto" latinLnBrk="0" hangingPunct="1">
              <a:lnSpc>
                <a:spcPct val="150000"/>
              </a:lnSpc>
              <a:spcBef>
                <a:spcPct val="0"/>
              </a:spcBef>
              <a:spcAft>
                <a:spcPts val="0"/>
              </a:spcAft>
              <a:buClrTx/>
              <a:buSzTx/>
              <a:buFontTx/>
              <a:buNone/>
              <a:tabLst/>
              <a:defRPr/>
            </a:pPr>
            <a:r>
              <a:rPr kumimoji="0" lang="en-US" sz="2400" b="0" i="0" u="none" strike="noStrike" kern="1200" cap="none" spc="0" normalizeH="0" baseline="0" noProof="0" dirty="0" smtClean="0">
                <a:ln>
                  <a:noFill/>
                </a:ln>
                <a:effectLst/>
                <a:uLnTx/>
                <a:uFillTx/>
                <a:latin typeface="+mj-lt"/>
                <a:ea typeface="+mj-ea"/>
                <a:cs typeface="+mj-cs"/>
              </a:rPr>
              <a:t>D</a:t>
            </a:r>
            <a:r>
              <a:rPr kumimoji="0" lang="en-US" sz="1400" b="0" i="0" u="none" strike="noStrike" kern="1200" cap="none" spc="0" normalizeH="0" baseline="0" noProof="0" dirty="0" smtClean="0">
                <a:ln>
                  <a:noFill/>
                </a:ln>
                <a:effectLst/>
                <a:uLnTx/>
                <a:uFillTx/>
                <a:latin typeface="+mj-lt"/>
                <a:ea typeface="+mj-ea"/>
                <a:cs typeface="+mj-cs"/>
              </a:rPr>
              <a:t>1</a:t>
            </a:r>
            <a:r>
              <a:rPr kumimoji="0" lang="en-US" sz="2400" b="0" i="0" u="none" strike="noStrike" kern="1200" cap="none" spc="0" normalizeH="0" baseline="0" noProof="0" dirty="0" smtClean="0">
                <a:ln>
                  <a:noFill/>
                </a:ln>
                <a:effectLst/>
                <a:uLnTx/>
                <a:uFillTx/>
                <a:latin typeface="+mj-lt"/>
                <a:ea typeface="+mj-ea"/>
                <a:cs typeface="+mj-cs"/>
              </a:rPr>
              <a:t>: expected dividend for upcoming year</a:t>
            </a:r>
            <a:br>
              <a:rPr kumimoji="0" lang="en-US" sz="2400" b="0" i="0" u="none" strike="noStrike" kern="1200" cap="none" spc="0" normalizeH="0" baseline="0" noProof="0" dirty="0" smtClean="0">
                <a:ln>
                  <a:noFill/>
                </a:ln>
                <a:effectLst/>
                <a:uLnTx/>
                <a:uFillTx/>
                <a:latin typeface="+mj-lt"/>
                <a:ea typeface="+mj-ea"/>
                <a:cs typeface="+mj-cs"/>
              </a:rPr>
            </a:br>
            <a:r>
              <a:rPr kumimoji="0" lang="en-US" sz="2400" b="0" i="0" u="none" strike="noStrike" kern="1200" cap="none" spc="0" normalizeH="0" baseline="0" noProof="0" dirty="0" smtClean="0">
                <a:ln>
                  <a:noFill/>
                </a:ln>
                <a:effectLst/>
                <a:uLnTx/>
                <a:uFillTx/>
                <a:latin typeface="+mj-lt"/>
                <a:ea typeface="+mj-ea"/>
                <a:cs typeface="+mj-cs"/>
              </a:rPr>
              <a:t>Po: current share price</a:t>
            </a:r>
            <a:br>
              <a:rPr kumimoji="0" lang="en-US" sz="2400" b="0" i="0" u="none" strike="noStrike" kern="1200" cap="none" spc="0" normalizeH="0" baseline="0" noProof="0" dirty="0" smtClean="0">
                <a:ln>
                  <a:noFill/>
                </a:ln>
                <a:effectLst/>
                <a:uLnTx/>
                <a:uFillTx/>
                <a:latin typeface="+mj-lt"/>
                <a:ea typeface="+mj-ea"/>
                <a:cs typeface="+mj-cs"/>
              </a:rPr>
            </a:br>
            <a:r>
              <a:rPr kumimoji="0" lang="en-US" sz="2400" b="0" i="0" u="none" strike="noStrike" kern="1200" cap="none" spc="0" normalizeH="0" baseline="0" noProof="0" dirty="0" smtClean="0">
                <a:ln>
                  <a:noFill/>
                </a:ln>
                <a:effectLst/>
                <a:uLnTx/>
                <a:uFillTx/>
                <a:latin typeface="+mj-lt"/>
                <a:ea typeface="+mj-ea"/>
                <a:cs typeface="+mj-cs"/>
              </a:rPr>
              <a:t>g: growth rate</a:t>
            </a:r>
            <a:endParaRPr kumimoji="0" lang="en-US" sz="2400" b="0" i="0" u="none" strike="noStrike" kern="1200" cap="none" spc="0" normalizeH="0" baseline="0" noProof="0" dirty="0">
              <a:ln>
                <a:noFill/>
              </a:ln>
              <a:effectLst/>
              <a:uLnTx/>
              <a:uFillTx/>
              <a:latin typeface="+mj-lt"/>
              <a:ea typeface="+mj-ea"/>
              <a:cs typeface="+mj-cs"/>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2648186756"/>
              </p:ext>
            </p:extLst>
          </p:nvPr>
        </p:nvGraphicFramePr>
        <p:xfrm>
          <a:off x="2019663" y="2356329"/>
          <a:ext cx="4513555" cy="1294922"/>
        </p:xfrm>
        <a:graphic>
          <a:graphicData uri="http://schemas.openxmlformats.org/presentationml/2006/ole">
            <mc:AlternateContent xmlns:mc="http://schemas.openxmlformats.org/markup-compatibility/2006">
              <mc:Choice xmlns:v="urn:schemas-microsoft-com:vml" Requires="v">
                <p:oleObj spid="_x0000_s1026" name="Equation" r:id="rId5" imgW="1244600" imgH="444500" progId="Equation.3">
                  <p:embed/>
                </p:oleObj>
              </mc:Choice>
              <mc:Fallback>
                <p:oleObj name="Equation" r:id="rId5" imgW="1244600" imgH="444500" progId="Equation.3">
                  <p:embed/>
                  <p:pic>
                    <p:nvPicPr>
                      <p:cNvPr id="0" name=""/>
                      <p:cNvPicPr/>
                      <p:nvPr/>
                    </p:nvPicPr>
                    <p:blipFill>
                      <a:blip r:embed="rId6"/>
                      <a:stretch>
                        <a:fillRect/>
                      </a:stretch>
                    </p:blipFill>
                    <p:spPr>
                      <a:xfrm>
                        <a:off x="2019663" y="2356329"/>
                        <a:ext cx="4513555" cy="1294922"/>
                      </a:xfrm>
                      <a:prstGeom prst="rect">
                        <a:avLst/>
                      </a:prstGeom>
                    </p:spPr>
                  </p:pic>
                </p:oleObj>
              </mc:Fallback>
            </mc:AlternateContent>
          </a:graphicData>
        </a:graphic>
      </p:graphicFrame>
    </p:spTree>
    <p:extLst>
      <p:ext uri="{BB962C8B-B14F-4D97-AF65-F5344CB8AC3E}">
        <p14:creationId xmlns:p14="http://schemas.microsoft.com/office/powerpoint/2010/main" val="2736013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 calcmode="lin" valueType="num">
                                      <p:cBhvr additive="base">
                                        <p:cTn id="7" dur="500" fill="hold"/>
                                        <p:tgtEl>
                                          <p:spTgt spid="1028"/>
                                        </p:tgtEl>
                                        <p:attrNameLst>
                                          <p:attrName>ppt_x</p:attrName>
                                        </p:attrNameLst>
                                      </p:cBhvr>
                                      <p:tavLst>
                                        <p:tav tm="0">
                                          <p:val>
                                            <p:strVal val="0-#ppt_w/2"/>
                                          </p:val>
                                        </p:tav>
                                        <p:tav tm="100000">
                                          <p:val>
                                            <p:strVal val="#ppt_x"/>
                                          </p:val>
                                        </p:tav>
                                      </p:tavLst>
                                    </p:anim>
                                    <p:anim calcmode="lin" valueType="num">
                                      <p:cBhvr additive="base">
                                        <p:cTn id="8" dur="500" fill="hold"/>
                                        <p:tgtEl>
                                          <p:spTgt spid="10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p:txBody>
          <a:bodyPr>
            <a:normAutofit/>
          </a:bodyPr>
          <a:lstStyle/>
          <a:p>
            <a:pPr algn="l" rtl="0">
              <a:lnSpc>
                <a:spcPct val="150000"/>
              </a:lnSpc>
            </a:pPr>
            <a:r>
              <a:rPr lang="en-US" sz="2400" dirty="0" smtClean="0">
                <a:latin typeface="Times"/>
                <a:cs typeface="Times"/>
              </a:rPr>
              <a:t>Suppose STC paid a dividend of 4$ per share last year. The stock is currently sells for 60 $ per share. You estimate that the dividend will grow steadily at a rate if 6% per year into the infinite future. What is the cost of equity for STC?</a:t>
            </a:r>
            <a:endParaRPr lang="x-none" sz="2400" dirty="0">
              <a:latin typeface="Times"/>
              <a:cs typeface="Times"/>
            </a:endParaRPr>
          </a:p>
        </p:txBody>
      </p:sp>
      <p:sp>
        <p:nvSpPr>
          <p:cNvPr id="7" name="Title 1"/>
          <p:cNvSpPr>
            <a:spLocks noGrp="1"/>
          </p:cNvSpPr>
          <p:nvPr>
            <p:ph type="title"/>
          </p:nvPr>
        </p:nvSpPr>
        <p:spPr>
          <a:xfrm>
            <a:off x="301752" y="307848"/>
            <a:ext cx="8534400" cy="758952"/>
          </a:xfrm>
        </p:spPr>
        <p:txBody>
          <a:bodyPr>
            <a:normAutofit fontScale="90000"/>
          </a:bodyPr>
          <a:lstStyle/>
          <a:p>
            <a:r>
              <a:rPr lang="en-US" dirty="0" smtClean="0">
                <a:latin typeface="Times"/>
                <a:cs typeface="Times"/>
              </a:rPr>
              <a:t>Cost of equity</a:t>
            </a:r>
            <a:endParaRPr lang="x-none" dirty="0">
              <a:latin typeface="Times"/>
              <a:cs typeface="Times"/>
            </a:endParaRPr>
          </a:p>
        </p:txBody>
      </p:sp>
    </p:spTree>
    <p:extLst>
      <p:ext uri="{BB962C8B-B14F-4D97-AF65-F5344CB8AC3E}">
        <p14:creationId xmlns:p14="http://schemas.microsoft.com/office/powerpoint/2010/main" val="223097497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dirty="0" smtClean="0">
                <a:latin typeface="Times"/>
                <a:cs typeface="Times"/>
              </a:rPr>
              <a:t>Suppose that your company is </a:t>
            </a:r>
            <a:r>
              <a:rPr lang="en-US" sz="2400" u="sng" dirty="0" smtClean="0">
                <a:latin typeface="Times"/>
                <a:cs typeface="Times"/>
              </a:rPr>
              <a:t>expected</a:t>
            </a:r>
            <a:r>
              <a:rPr lang="en-US" sz="2400" dirty="0" smtClean="0">
                <a:latin typeface="Times"/>
                <a:cs typeface="Times"/>
              </a:rPr>
              <a:t> to pay a dividend of $1.50 per share next year. You bought the common stock for 20 and expect to sell it next year worth $25. What is your required rate of return?</a:t>
            </a:r>
          </a:p>
          <a:p>
            <a:pPr algn="l" rtl="0">
              <a:lnSpc>
                <a:spcPct val="150000"/>
              </a:lnSpc>
            </a:pPr>
            <a:endParaRPr lang="x-none" sz="2400" dirty="0">
              <a:latin typeface="Times"/>
              <a:cs typeface="Times"/>
            </a:endParaRPr>
          </a:p>
        </p:txBody>
      </p:sp>
      <p:sp>
        <p:nvSpPr>
          <p:cNvPr id="4" name="Title 1"/>
          <p:cNvSpPr>
            <a:spLocks noGrp="1"/>
          </p:cNvSpPr>
          <p:nvPr>
            <p:ph type="title"/>
          </p:nvPr>
        </p:nvSpPr>
        <p:spPr/>
        <p:txBody>
          <a:bodyPr/>
          <a:lstStyle/>
          <a:p>
            <a:r>
              <a:rPr lang="en-US" dirty="0" smtClean="0">
                <a:latin typeface="Times"/>
                <a:cs typeface="Times"/>
              </a:rPr>
              <a:t>Cost of equity</a:t>
            </a:r>
            <a:endParaRPr lang="x-none" dirty="0">
              <a:latin typeface="Times"/>
              <a:cs typeface="Times"/>
            </a:endParaRPr>
          </a:p>
        </p:txBody>
      </p:sp>
    </p:spTree>
    <p:extLst>
      <p:ext uri="{BB962C8B-B14F-4D97-AF65-F5344CB8AC3E}">
        <p14:creationId xmlns:p14="http://schemas.microsoft.com/office/powerpoint/2010/main" val="32762649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buNone/>
            </a:pPr>
            <a:r>
              <a:rPr lang="en-US" sz="2400" b="1" u="sng" dirty="0" smtClean="0">
                <a:latin typeface="Times"/>
                <a:cs typeface="Times"/>
              </a:rPr>
              <a:t>Estimating g:</a:t>
            </a:r>
          </a:p>
          <a:p>
            <a:pPr algn="l" rtl="0">
              <a:lnSpc>
                <a:spcPct val="150000"/>
              </a:lnSpc>
            </a:pPr>
            <a:r>
              <a:rPr lang="en-US" sz="2400" dirty="0" smtClean="0">
                <a:latin typeface="Times"/>
                <a:cs typeface="Times"/>
              </a:rPr>
              <a:t>There are two ways of estimating g</a:t>
            </a:r>
          </a:p>
          <a:p>
            <a:pPr marL="514350" indent="-514350" algn="l" rtl="0">
              <a:lnSpc>
                <a:spcPct val="150000"/>
              </a:lnSpc>
              <a:buFont typeface="+mj-lt"/>
              <a:buAutoNum type="arabicPeriod"/>
            </a:pPr>
            <a:r>
              <a:rPr lang="en-US" sz="2400" dirty="0" smtClean="0">
                <a:latin typeface="Times"/>
                <a:cs typeface="Times"/>
              </a:rPr>
              <a:t>Use historical growth rates</a:t>
            </a:r>
          </a:p>
          <a:p>
            <a:pPr marL="514350" indent="-514350" algn="l" rtl="0">
              <a:lnSpc>
                <a:spcPct val="150000"/>
              </a:lnSpc>
              <a:buFont typeface="+mj-lt"/>
              <a:buAutoNum type="arabicPeriod"/>
            </a:pPr>
            <a:r>
              <a:rPr lang="en-US" sz="2400" dirty="0" smtClean="0">
                <a:latin typeface="Times"/>
                <a:cs typeface="Times"/>
              </a:rPr>
              <a:t>Use analysts’ forecasts of future growth rates </a:t>
            </a:r>
          </a:p>
          <a:p>
            <a:pPr algn="l" rtl="0">
              <a:lnSpc>
                <a:spcPct val="150000"/>
              </a:lnSpc>
            </a:pPr>
            <a:endParaRPr lang="x-none" sz="2400" dirty="0">
              <a:latin typeface="Times"/>
              <a:cs typeface="Times"/>
            </a:endParaRPr>
          </a:p>
        </p:txBody>
      </p:sp>
      <p:sp>
        <p:nvSpPr>
          <p:cNvPr id="4" name="Title 1"/>
          <p:cNvSpPr>
            <a:spLocks noGrp="1"/>
          </p:cNvSpPr>
          <p:nvPr>
            <p:ph type="title"/>
          </p:nvPr>
        </p:nvSpPr>
        <p:spPr/>
        <p:txBody>
          <a:bodyPr/>
          <a:lstStyle/>
          <a:p>
            <a:r>
              <a:rPr lang="en-US" dirty="0" smtClean="0">
                <a:latin typeface="Times"/>
                <a:cs typeface="Times"/>
              </a:rPr>
              <a:t>Cost of equity</a:t>
            </a:r>
            <a:endParaRPr lang="x-none" dirty="0">
              <a:latin typeface="Times"/>
              <a:cs typeface="Times"/>
            </a:endParaRPr>
          </a:p>
        </p:txBody>
      </p:sp>
      <p:graphicFrame>
        <p:nvGraphicFramePr>
          <p:cNvPr id="5" name="Table 4"/>
          <p:cNvGraphicFramePr>
            <a:graphicFrameLocks noGrp="1"/>
          </p:cNvGraphicFramePr>
          <p:nvPr>
            <p:extLst>
              <p:ext uri="{D42A27DB-BD31-4B8C-83A1-F6EECF244321}">
                <p14:modId xmlns:p14="http://schemas.microsoft.com/office/powerpoint/2010/main" val="722537974"/>
              </p:ext>
            </p:extLst>
          </p:nvPr>
        </p:nvGraphicFramePr>
        <p:xfrm>
          <a:off x="2514600" y="4422966"/>
          <a:ext cx="3581400" cy="2225040"/>
        </p:xfrm>
        <a:graphic>
          <a:graphicData uri="http://schemas.openxmlformats.org/drawingml/2006/table">
            <a:tbl>
              <a:tblPr rtl="1" firstRow="1" bandRow="1">
                <a:tableStyleId>{5C22544A-7EE6-4342-B048-85BDC9FD1C3A}</a:tableStyleId>
              </a:tblPr>
              <a:tblGrid>
                <a:gridCol w="1790700"/>
                <a:gridCol w="1790700"/>
              </a:tblGrid>
              <a:tr h="370840">
                <a:tc>
                  <a:txBody>
                    <a:bodyPr/>
                    <a:lstStyle/>
                    <a:p>
                      <a:pPr algn="ctr" rtl="1"/>
                      <a:r>
                        <a:rPr lang="en-US" dirty="0" smtClean="0"/>
                        <a:t>dividend</a:t>
                      </a:r>
                      <a:endParaRPr lang="x-none" dirty="0"/>
                    </a:p>
                  </a:txBody>
                  <a:tcPr/>
                </a:tc>
                <a:tc>
                  <a:txBody>
                    <a:bodyPr/>
                    <a:lstStyle/>
                    <a:p>
                      <a:pPr algn="ctr" rtl="0"/>
                      <a:r>
                        <a:rPr lang="en-US" dirty="0" smtClean="0"/>
                        <a:t>Year</a:t>
                      </a:r>
                      <a:endParaRPr lang="x-none" dirty="0"/>
                    </a:p>
                  </a:txBody>
                  <a:tcPr/>
                </a:tc>
              </a:tr>
              <a:tr h="370840">
                <a:tc>
                  <a:txBody>
                    <a:bodyPr/>
                    <a:lstStyle/>
                    <a:p>
                      <a:pPr algn="ctr" rtl="1"/>
                      <a:r>
                        <a:rPr lang="en-US" dirty="0" smtClean="0"/>
                        <a:t>1.10$</a:t>
                      </a:r>
                      <a:endParaRPr lang="x-none" dirty="0"/>
                    </a:p>
                  </a:txBody>
                  <a:tcPr/>
                </a:tc>
                <a:tc>
                  <a:txBody>
                    <a:bodyPr/>
                    <a:lstStyle/>
                    <a:p>
                      <a:pPr algn="ctr" rtl="1"/>
                      <a:r>
                        <a:rPr lang="en-US" dirty="0" smtClean="0"/>
                        <a:t>2005</a:t>
                      </a:r>
                      <a:endParaRPr lang="x-none" dirty="0"/>
                    </a:p>
                  </a:txBody>
                  <a:tcPr/>
                </a:tc>
              </a:tr>
              <a:tr h="370840">
                <a:tc>
                  <a:txBody>
                    <a:bodyPr/>
                    <a:lstStyle/>
                    <a:p>
                      <a:pPr algn="ctr" rtl="1"/>
                      <a:r>
                        <a:rPr lang="en-US" dirty="0" smtClean="0"/>
                        <a:t>1.20</a:t>
                      </a:r>
                      <a:endParaRPr lang="x-none" dirty="0"/>
                    </a:p>
                  </a:txBody>
                  <a:tcPr/>
                </a:tc>
                <a:tc>
                  <a:txBody>
                    <a:bodyPr/>
                    <a:lstStyle/>
                    <a:p>
                      <a:pPr algn="ctr" rtl="1"/>
                      <a:r>
                        <a:rPr lang="en-US" dirty="0" smtClean="0"/>
                        <a:t>2006</a:t>
                      </a:r>
                      <a:endParaRPr lang="x-none" dirty="0"/>
                    </a:p>
                  </a:txBody>
                  <a:tcPr/>
                </a:tc>
              </a:tr>
              <a:tr h="370840">
                <a:tc>
                  <a:txBody>
                    <a:bodyPr/>
                    <a:lstStyle/>
                    <a:p>
                      <a:pPr algn="ctr" rtl="1"/>
                      <a:r>
                        <a:rPr lang="en-US" dirty="0" smtClean="0"/>
                        <a:t>1.35</a:t>
                      </a:r>
                      <a:endParaRPr lang="x-none" dirty="0"/>
                    </a:p>
                  </a:txBody>
                  <a:tcPr/>
                </a:tc>
                <a:tc>
                  <a:txBody>
                    <a:bodyPr/>
                    <a:lstStyle/>
                    <a:p>
                      <a:pPr algn="ctr" rtl="1"/>
                      <a:r>
                        <a:rPr lang="en-US" dirty="0" smtClean="0"/>
                        <a:t>2007</a:t>
                      </a:r>
                      <a:endParaRPr lang="x-none" dirty="0"/>
                    </a:p>
                  </a:txBody>
                  <a:tcPr/>
                </a:tc>
              </a:tr>
              <a:tr h="370840">
                <a:tc>
                  <a:txBody>
                    <a:bodyPr/>
                    <a:lstStyle/>
                    <a:p>
                      <a:pPr algn="ctr" rtl="1"/>
                      <a:r>
                        <a:rPr lang="en-US" dirty="0" smtClean="0"/>
                        <a:t>1.40</a:t>
                      </a:r>
                      <a:endParaRPr lang="x-none" dirty="0"/>
                    </a:p>
                  </a:txBody>
                  <a:tcPr/>
                </a:tc>
                <a:tc>
                  <a:txBody>
                    <a:bodyPr/>
                    <a:lstStyle/>
                    <a:p>
                      <a:pPr algn="ctr" rtl="1"/>
                      <a:r>
                        <a:rPr lang="en-US" dirty="0" smtClean="0"/>
                        <a:t>2008</a:t>
                      </a:r>
                      <a:endParaRPr lang="x-none" dirty="0"/>
                    </a:p>
                  </a:txBody>
                  <a:tcPr/>
                </a:tc>
              </a:tr>
              <a:tr h="370840">
                <a:tc>
                  <a:txBody>
                    <a:bodyPr/>
                    <a:lstStyle/>
                    <a:p>
                      <a:pPr algn="ctr" rtl="1"/>
                      <a:r>
                        <a:rPr lang="en-US" dirty="0" smtClean="0"/>
                        <a:t>1.55</a:t>
                      </a:r>
                      <a:endParaRPr lang="x-none" dirty="0"/>
                    </a:p>
                  </a:txBody>
                  <a:tcPr/>
                </a:tc>
                <a:tc>
                  <a:txBody>
                    <a:bodyPr/>
                    <a:lstStyle/>
                    <a:p>
                      <a:pPr algn="ctr" rtl="1"/>
                      <a:r>
                        <a:rPr lang="en-US" dirty="0" smtClean="0"/>
                        <a:t>2009</a:t>
                      </a:r>
                      <a:endParaRPr lang="x-none" dirty="0"/>
                    </a:p>
                  </a:txBody>
                  <a:tcPr/>
                </a:tc>
              </a:tr>
            </a:tbl>
          </a:graphicData>
        </a:graphic>
      </p:graphicFrame>
    </p:spTree>
    <p:extLst>
      <p:ext uri="{BB962C8B-B14F-4D97-AF65-F5344CB8AC3E}">
        <p14:creationId xmlns:p14="http://schemas.microsoft.com/office/powerpoint/2010/main" val="22333830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latin typeface="Times"/>
                <a:cs typeface="Times"/>
              </a:rPr>
              <a:t>Cost of equity</a:t>
            </a:r>
            <a:endParaRPr lang="x-none" dirty="0">
              <a:latin typeface="Times"/>
              <a:cs typeface="Times"/>
            </a:endParaRPr>
          </a:p>
        </p:txBody>
      </p:sp>
      <p:sp>
        <p:nvSpPr>
          <p:cNvPr id="5" name="Title 1"/>
          <p:cNvSpPr>
            <a:spLocks noGrp="1"/>
          </p:cNvSpPr>
          <p:nvPr>
            <p:ph sz="quarter" idx="1"/>
          </p:nvPr>
        </p:nvSpPr>
        <p:spPr>
          <a:xfrm>
            <a:off x="228600" y="1524000"/>
            <a:ext cx="8610600" cy="4876800"/>
          </a:xfrm>
        </p:spPr>
        <p:txBody>
          <a:bodyPr>
            <a:normAutofit fontScale="97500" lnSpcReduction="10000"/>
          </a:bodyPr>
          <a:lstStyle/>
          <a:p>
            <a:pPr algn="l" rtl="0">
              <a:lnSpc>
                <a:spcPct val="150000"/>
              </a:lnSpc>
              <a:buNone/>
            </a:pPr>
            <a:r>
              <a:rPr lang="en-US" sz="2200" b="1" u="sng" dirty="0" smtClean="0">
                <a:latin typeface="Times"/>
                <a:cs typeface="Times"/>
              </a:rPr>
              <a:t>Advantages and Disadvantages of Dividend Growth Model</a:t>
            </a:r>
          </a:p>
          <a:p>
            <a:pPr algn="l" rtl="0">
              <a:lnSpc>
                <a:spcPct val="150000"/>
              </a:lnSpc>
            </a:pPr>
            <a:r>
              <a:rPr lang="en-US" sz="2100" b="1" i="1" dirty="0" smtClean="0">
                <a:latin typeface="Times"/>
                <a:cs typeface="Times"/>
              </a:rPr>
              <a:t>Advantages: </a:t>
            </a:r>
            <a:r>
              <a:rPr lang="en-US" sz="2100" dirty="0" smtClean="0">
                <a:latin typeface="Times"/>
                <a:cs typeface="Times"/>
              </a:rPr>
              <a:t>simplicity</a:t>
            </a:r>
          </a:p>
          <a:p>
            <a:pPr algn="l" rtl="0">
              <a:lnSpc>
                <a:spcPct val="150000"/>
              </a:lnSpc>
            </a:pPr>
            <a:r>
              <a:rPr lang="en-US" sz="2100" b="1" i="1" dirty="0" smtClean="0">
                <a:latin typeface="Times"/>
                <a:cs typeface="Times"/>
              </a:rPr>
              <a:t>Disadvantages:</a:t>
            </a:r>
          </a:p>
          <a:p>
            <a:pPr marL="731520" lvl="1" indent="-457200" algn="l" rtl="0">
              <a:lnSpc>
                <a:spcPct val="150000"/>
              </a:lnSpc>
              <a:buFont typeface="+mj-lt"/>
              <a:buAutoNum type="arabicPeriod"/>
            </a:pPr>
            <a:r>
              <a:rPr lang="en-US" sz="2400" dirty="0" smtClean="0">
                <a:latin typeface="Times"/>
                <a:cs typeface="Times"/>
              </a:rPr>
              <a:t>Only applicable to companies currently paying dividends</a:t>
            </a:r>
          </a:p>
          <a:p>
            <a:pPr marL="731520" lvl="1" indent="-457200" algn="l" rtl="0">
              <a:lnSpc>
                <a:spcPct val="150000"/>
              </a:lnSpc>
              <a:buFont typeface="+mj-lt"/>
              <a:buAutoNum type="arabicPeriod"/>
            </a:pPr>
            <a:r>
              <a:rPr lang="en-US" sz="2400" dirty="0" smtClean="0">
                <a:latin typeface="Times"/>
                <a:cs typeface="Times"/>
              </a:rPr>
              <a:t>Not applicable if dividends aren’t growing at a reasonably constant rate</a:t>
            </a:r>
          </a:p>
          <a:p>
            <a:pPr marL="731520" lvl="1" indent="-457200" algn="l" rtl="0">
              <a:lnSpc>
                <a:spcPct val="150000"/>
              </a:lnSpc>
              <a:buFont typeface="+mj-lt"/>
              <a:buAutoNum type="arabicPeriod"/>
            </a:pPr>
            <a:r>
              <a:rPr lang="en-US" sz="2400" dirty="0" smtClean="0">
                <a:latin typeface="Times"/>
                <a:cs typeface="Times"/>
              </a:rPr>
              <a:t>Extremely sensitive to the estimated growth rate – an increase in g of 1% increases the cost of equity by 1%</a:t>
            </a:r>
          </a:p>
          <a:p>
            <a:pPr marL="731520" lvl="1" indent="-457200" algn="l" rtl="0">
              <a:lnSpc>
                <a:spcPct val="150000"/>
              </a:lnSpc>
              <a:buFont typeface="+mj-lt"/>
              <a:buAutoNum type="arabicPeriod"/>
            </a:pPr>
            <a:r>
              <a:rPr lang="en-US" sz="2400" dirty="0" smtClean="0">
                <a:latin typeface="Times"/>
                <a:cs typeface="Times"/>
              </a:rPr>
              <a:t>Does not explicitly consider risk</a:t>
            </a:r>
          </a:p>
          <a:p>
            <a:pPr marL="457200" indent="-457200" algn="l" rtl="0">
              <a:lnSpc>
                <a:spcPct val="150000"/>
              </a:lnSpc>
              <a:buFont typeface="+mj-lt"/>
              <a:buAutoNum type="arabicPeriod"/>
            </a:pPr>
            <a:endParaRPr lang="en-US" sz="2100" b="1" i="1" dirty="0" smtClean="0">
              <a:latin typeface="Times"/>
              <a:cs typeface="Times"/>
            </a:endParaRPr>
          </a:p>
          <a:p>
            <a:pPr algn="l" rtl="0"/>
            <a:endParaRPr lang="en-US" sz="2100" dirty="0">
              <a:latin typeface="Times"/>
              <a:cs typeface="Times"/>
            </a:endParaRPr>
          </a:p>
        </p:txBody>
      </p:sp>
    </p:spTree>
    <p:extLst>
      <p:ext uri="{BB962C8B-B14F-4D97-AF65-F5344CB8AC3E}">
        <p14:creationId xmlns:p14="http://schemas.microsoft.com/office/powerpoint/2010/main" val="8244467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527048"/>
            <a:ext cx="8503920" cy="4721352"/>
          </a:xfrm>
        </p:spPr>
        <p:txBody>
          <a:bodyPr>
            <a:normAutofit fontScale="92500" lnSpcReduction="20000"/>
          </a:bodyPr>
          <a:lstStyle/>
          <a:p>
            <a:pPr marL="514350" indent="-514350" algn="l" rtl="0">
              <a:buAutoNum type="arabicPeriod" startAt="2"/>
            </a:pPr>
            <a:r>
              <a:rPr lang="en-US" sz="2400" b="1" u="sng" dirty="0" smtClean="0">
                <a:latin typeface="Times"/>
                <a:cs typeface="Times"/>
              </a:rPr>
              <a:t>The Security Market Line Approach (SML)</a:t>
            </a:r>
          </a:p>
          <a:p>
            <a:pPr lvl="1" algn="l" rtl="0">
              <a:lnSpc>
                <a:spcPct val="150000"/>
              </a:lnSpc>
            </a:pPr>
            <a:r>
              <a:rPr lang="en-US" dirty="0" smtClean="0">
                <a:latin typeface="Times"/>
                <a:cs typeface="Times"/>
              </a:rPr>
              <a:t>The SML essentially tells us the reward (return) for bearing risk in financial markets – what return is expected for a given level of risk</a:t>
            </a:r>
          </a:p>
          <a:p>
            <a:pPr lvl="1" algn="l" rtl="0">
              <a:lnSpc>
                <a:spcPct val="150000"/>
              </a:lnSpc>
            </a:pPr>
            <a:r>
              <a:rPr lang="en-US" dirty="0" smtClean="0">
                <a:latin typeface="Times"/>
                <a:cs typeface="Times"/>
              </a:rPr>
              <a:t>required return is a function of 3 things:</a:t>
            </a:r>
          </a:p>
          <a:p>
            <a:pPr marL="1051560" lvl="2" indent="-457200" algn="l" rtl="0">
              <a:lnSpc>
                <a:spcPct val="150000"/>
              </a:lnSpc>
              <a:buFont typeface="+mj-lt"/>
              <a:buAutoNum type="arabicPeriod"/>
            </a:pPr>
            <a:r>
              <a:rPr lang="en-US" dirty="0" smtClean="0">
                <a:latin typeface="Times"/>
                <a:cs typeface="Times"/>
              </a:rPr>
              <a:t>risk free rate</a:t>
            </a:r>
          </a:p>
          <a:p>
            <a:pPr marL="1051560" lvl="2" indent="-457200" algn="l" rtl="0">
              <a:lnSpc>
                <a:spcPct val="150000"/>
              </a:lnSpc>
              <a:buFont typeface="+mj-lt"/>
              <a:buAutoNum type="arabicPeriod"/>
            </a:pPr>
            <a:r>
              <a:rPr lang="en-US" dirty="0" smtClean="0">
                <a:latin typeface="Times"/>
                <a:cs typeface="Times"/>
              </a:rPr>
              <a:t>market risk premium</a:t>
            </a:r>
          </a:p>
          <a:p>
            <a:pPr marL="1051560" lvl="2" indent="-457200" algn="l" rtl="0">
              <a:lnSpc>
                <a:spcPct val="150000"/>
              </a:lnSpc>
              <a:buFont typeface="+mj-lt"/>
              <a:buAutoNum type="arabicPeriod"/>
            </a:pPr>
            <a:r>
              <a:rPr lang="en-US" dirty="0" smtClean="0">
                <a:latin typeface="Times"/>
                <a:cs typeface="Times"/>
              </a:rPr>
              <a:t>systematic risk of the asset relative to the average risk - called the ‘beta’ coefficient</a:t>
            </a:r>
          </a:p>
          <a:p>
            <a:pPr marL="514350" indent="-514350" algn="l" rtl="0">
              <a:buNone/>
            </a:pPr>
            <a:endParaRPr lang="en-US" dirty="0" smtClean="0">
              <a:latin typeface="Times"/>
              <a:cs typeface="Times"/>
            </a:endParaRPr>
          </a:p>
        </p:txBody>
      </p:sp>
      <p:sp>
        <p:nvSpPr>
          <p:cNvPr id="4" name="Title 1"/>
          <p:cNvSpPr>
            <a:spLocks noGrp="1"/>
          </p:cNvSpPr>
          <p:nvPr>
            <p:ph type="title"/>
          </p:nvPr>
        </p:nvSpPr>
        <p:spPr/>
        <p:txBody>
          <a:bodyPr/>
          <a:lstStyle/>
          <a:p>
            <a:r>
              <a:rPr lang="en-US" dirty="0" smtClean="0">
                <a:latin typeface="Times"/>
                <a:cs typeface="Times"/>
              </a:rPr>
              <a:t>Cost of equity</a:t>
            </a:r>
            <a:endParaRPr lang="x-none" dirty="0">
              <a:latin typeface="Times"/>
              <a:cs typeface="Times"/>
            </a:endParaRPr>
          </a:p>
        </p:txBody>
      </p:sp>
    </p:spTree>
    <p:extLst>
      <p:ext uri="{BB962C8B-B14F-4D97-AF65-F5344CB8AC3E}">
        <p14:creationId xmlns:p14="http://schemas.microsoft.com/office/powerpoint/2010/main" val="42931661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371600"/>
            <a:ext cx="8503920" cy="5334000"/>
          </a:xfrm>
        </p:spPr>
        <p:txBody>
          <a:bodyPr>
            <a:normAutofit/>
          </a:bodyPr>
          <a:lstStyle/>
          <a:p>
            <a:pPr marL="731520" lvl="1" indent="-457200" algn="l" rtl="0">
              <a:lnSpc>
                <a:spcPct val="150000"/>
              </a:lnSpc>
              <a:buFont typeface="+mj-lt"/>
              <a:buAutoNum type="arabicPeriod"/>
            </a:pPr>
            <a:r>
              <a:rPr lang="en-US" sz="2400" b="1" u="sng" dirty="0" smtClean="0">
                <a:latin typeface="Times"/>
                <a:cs typeface="Times"/>
              </a:rPr>
              <a:t>risk free rate: </a:t>
            </a:r>
            <a:r>
              <a:rPr lang="en-US" sz="2400" dirty="0" smtClean="0">
                <a:latin typeface="Times"/>
                <a:cs typeface="Times"/>
              </a:rPr>
              <a:t>return on a risk free asset</a:t>
            </a:r>
          </a:p>
          <a:p>
            <a:pPr marL="731520" lvl="1" indent="-457200" algn="l" rtl="0">
              <a:lnSpc>
                <a:spcPct val="150000"/>
              </a:lnSpc>
              <a:buFont typeface="+mj-lt"/>
              <a:buAutoNum type="arabicPeriod"/>
            </a:pPr>
            <a:r>
              <a:rPr lang="en-US" sz="2400" b="1" u="sng" dirty="0" smtClean="0">
                <a:latin typeface="Times"/>
                <a:cs typeface="Times"/>
              </a:rPr>
              <a:t>market risk premium </a:t>
            </a:r>
            <a:r>
              <a:rPr lang="en-US" sz="2400" dirty="0" smtClean="0">
                <a:latin typeface="Times"/>
                <a:cs typeface="Times"/>
              </a:rPr>
              <a:t>- reflecting the return associated with the market as a whole e.g. the Saudi market return</a:t>
            </a:r>
          </a:p>
          <a:p>
            <a:pPr marL="731520" lvl="1" indent="-457200" algn="l" rtl="0">
              <a:lnSpc>
                <a:spcPct val="150000"/>
              </a:lnSpc>
              <a:buFont typeface="+mj-lt"/>
              <a:buAutoNum type="arabicPeriod"/>
            </a:pPr>
            <a:r>
              <a:rPr lang="en-US" sz="2400" i="1" dirty="0" smtClean="0">
                <a:latin typeface="Times"/>
                <a:cs typeface="Times"/>
              </a:rPr>
              <a:t>systematic risk </a:t>
            </a:r>
            <a:r>
              <a:rPr lang="en-US" sz="2400" dirty="0" smtClean="0">
                <a:latin typeface="Times"/>
                <a:cs typeface="Times"/>
              </a:rPr>
              <a:t>of the asset relative to the average risk called the ‘</a:t>
            </a:r>
            <a:r>
              <a:rPr lang="en-US" sz="2400" b="1" u="sng" dirty="0" smtClean="0">
                <a:latin typeface="Times"/>
                <a:cs typeface="Times"/>
              </a:rPr>
              <a:t>beta’ coefficient </a:t>
            </a:r>
            <a:r>
              <a:rPr lang="en-US" sz="2400" dirty="0" smtClean="0">
                <a:latin typeface="Times"/>
                <a:cs typeface="Times"/>
              </a:rPr>
              <a:t>: A measure of the systematic risk, of a security or a portfolio in comparison to the market as a whole - so if the stock historically is much more volatile (risky) than the market then the return should reflect that incremental risk </a:t>
            </a:r>
            <a:br>
              <a:rPr lang="en-US" sz="2400" dirty="0" smtClean="0">
                <a:latin typeface="Times"/>
                <a:cs typeface="Times"/>
              </a:rPr>
            </a:br>
            <a:endParaRPr lang="en-US" sz="2400" dirty="0" smtClean="0">
              <a:latin typeface="Times"/>
              <a:cs typeface="Times"/>
            </a:endParaRPr>
          </a:p>
          <a:p>
            <a:pPr algn="l" rtl="0">
              <a:lnSpc>
                <a:spcPct val="150000"/>
              </a:lnSpc>
            </a:pPr>
            <a:endParaRPr lang="x-none" sz="2800" dirty="0">
              <a:latin typeface="Times"/>
              <a:cs typeface="Times"/>
            </a:endParaRPr>
          </a:p>
        </p:txBody>
      </p:sp>
      <p:sp>
        <p:nvSpPr>
          <p:cNvPr id="4" name="Title 1"/>
          <p:cNvSpPr>
            <a:spLocks noGrp="1"/>
          </p:cNvSpPr>
          <p:nvPr>
            <p:ph type="title"/>
          </p:nvPr>
        </p:nvSpPr>
        <p:spPr>
          <a:xfrm>
            <a:off x="301752" y="307848"/>
            <a:ext cx="8534400" cy="758952"/>
          </a:xfrm>
        </p:spPr>
        <p:txBody>
          <a:bodyPr>
            <a:normAutofit fontScale="90000"/>
          </a:bodyPr>
          <a:lstStyle/>
          <a:p>
            <a:r>
              <a:rPr lang="en-US" dirty="0" smtClean="0">
                <a:latin typeface="Times"/>
                <a:cs typeface="Times"/>
              </a:rPr>
              <a:t>Cost of equity</a:t>
            </a:r>
            <a:endParaRPr lang="x-none" dirty="0">
              <a:latin typeface="Times"/>
              <a:cs typeface="Times"/>
            </a:endParaRPr>
          </a:p>
        </p:txBody>
      </p:sp>
    </p:spTree>
    <p:extLst>
      <p:ext uri="{BB962C8B-B14F-4D97-AF65-F5344CB8AC3E}">
        <p14:creationId xmlns:p14="http://schemas.microsoft.com/office/powerpoint/2010/main" val="37604819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sz="quarter" idx="1"/>
          </p:nvPr>
        </p:nvSpPr>
        <p:spPr>
          <a:xfrm>
            <a:off x="301752" y="1527048"/>
            <a:ext cx="8503920" cy="4949952"/>
          </a:xfrm>
        </p:spPr>
        <p:txBody>
          <a:bodyPr>
            <a:normAutofit/>
          </a:bodyPr>
          <a:lstStyle/>
          <a:p>
            <a:pPr algn="l" rtl="0">
              <a:lnSpc>
                <a:spcPct val="150000"/>
              </a:lnSpc>
              <a:tabLst>
                <a:tab pos="742950" algn="l"/>
                <a:tab pos="1085850" algn="l"/>
              </a:tabLst>
            </a:pPr>
            <a:r>
              <a:rPr lang="en-US" sz="2400" dirty="0" smtClean="0">
                <a:latin typeface="Times"/>
                <a:cs typeface="Times"/>
              </a:rPr>
              <a:t>From the SML comes the Capital Asset Pricing Model (CAPM)</a:t>
            </a:r>
          </a:p>
          <a:p>
            <a:pPr algn="l" rtl="0">
              <a:lnSpc>
                <a:spcPct val="150000"/>
              </a:lnSpc>
              <a:tabLst>
                <a:tab pos="742950" algn="l"/>
                <a:tab pos="1085850" algn="l"/>
              </a:tabLst>
            </a:pPr>
            <a:r>
              <a:rPr lang="en-US" sz="2400" dirty="0" smtClean="0">
                <a:latin typeface="Times"/>
                <a:cs typeface="Times"/>
              </a:rPr>
              <a:t>According to the CAPM: </a:t>
            </a:r>
          </a:p>
          <a:p>
            <a:pPr algn="ctr" rtl="0">
              <a:lnSpc>
                <a:spcPct val="150000"/>
              </a:lnSpc>
              <a:buNone/>
              <a:tabLst>
                <a:tab pos="742950" algn="l"/>
                <a:tab pos="1085850" algn="l"/>
              </a:tabLst>
            </a:pPr>
            <a:r>
              <a:rPr lang="en-US" sz="2400" dirty="0" smtClean="0">
                <a:latin typeface="Times"/>
                <a:cs typeface="Times"/>
              </a:rPr>
              <a:t>	 </a:t>
            </a:r>
            <a:r>
              <a:rPr lang="en-US" sz="2400" i="1" dirty="0" smtClean="0">
                <a:solidFill>
                  <a:schemeClr val="tx2"/>
                </a:solidFill>
                <a:latin typeface="Times"/>
                <a:cs typeface="Times"/>
              </a:rPr>
              <a:t>R</a:t>
            </a:r>
            <a:r>
              <a:rPr lang="en-US" sz="2400" i="1" baseline="-25000" dirty="0" smtClean="0">
                <a:solidFill>
                  <a:schemeClr val="tx2"/>
                </a:solidFill>
                <a:latin typeface="Times"/>
                <a:cs typeface="Times"/>
              </a:rPr>
              <a:t>E</a:t>
            </a:r>
            <a:r>
              <a:rPr lang="en-US" sz="2400" dirty="0" smtClean="0">
                <a:solidFill>
                  <a:schemeClr val="tx2"/>
                </a:solidFill>
                <a:latin typeface="Times"/>
                <a:cs typeface="Times"/>
              </a:rPr>
              <a:t> = </a:t>
            </a:r>
            <a:r>
              <a:rPr lang="en-US" sz="2400" i="1" dirty="0" err="1" smtClean="0">
                <a:solidFill>
                  <a:schemeClr val="tx2"/>
                </a:solidFill>
                <a:latin typeface="Times"/>
                <a:cs typeface="Times"/>
              </a:rPr>
              <a:t>R</a:t>
            </a:r>
            <a:r>
              <a:rPr lang="en-US" sz="2400" i="1" baseline="-25000" dirty="0" err="1" smtClean="0">
                <a:solidFill>
                  <a:schemeClr val="tx2"/>
                </a:solidFill>
                <a:latin typeface="Times"/>
                <a:cs typeface="Times"/>
              </a:rPr>
              <a:t>f</a:t>
            </a:r>
            <a:r>
              <a:rPr lang="en-US" sz="2400" dirty="0" smtClean="0">
                <a:solidFill>
                  <a:schemeClr val="tx2"/>
                </a:solidFill>
                <a:latin typeface="Times"/>
                <a:cs typeface="Times"/>
              </a:rPr>
              <a:t>  +  </a:t>
            </a:r>
            <a:r>
              <a:rPr lang="en-US" sz="2400" dirty="0" err="1" smtClean="0">
                <a:solidFill>
                  <a:schemeClr val="tx2"/>
                </a:solidFill>
                <a:latin typeface="Times"/>
                <a:cs typeface="Times"/>
              </a:rPr>
              <a:t>b</a:t>
            </a:r>
            <a:r>
              <a:rPr lang="en-US" sz="2400" i="1" baseline="-25000" dirty="0" err="1" smtClean="0">
                <a:latin typeface="Times"/>
                <a:cs typeface="Times"/>
              </a:rPr>
              <a:t>E</a:t>
            </a:r>
            <a:r>
              <a:rPr lang="en-US" sz="2400" i="1" baseline="-25000" dirty="0" smtClean="0">
                <a:solidFill>
                  <a:schemeClr val="tx2"/>
                </a:solidFill>
                <a:latin typeface="Times"/>
                <a:cs typeface="Times"/>
              </a:rPr>
              <a:t>   </a:t>
            </a:r>
            <a:r>
              <a:rPr lang="en-US" sz="2400" smtClean="0">
                <a:solidFill>
                  <a:schemeClr val="tx2"/>
                </a:solidFill>
                <a:latin typeface="Times"/>
                <a:cs typeface="Times"/>
                <a:sym typeface="Symbol" pitchFamily="18" charset="2"/>
              </a:rPr>
              <a:t></a:t>
            </a:r>
            <a:r>
              <a:rPr lang="en-US" sz="2400" smtClean="0">
                <a:solidFill>
                  <a:schemeClr val="tx2"/>
                </a:solidFill>
                <a:latin typeface="Times"/>
                <a:cs typeface="Times"/>
              </a:rPr>
              <a:t>  [E</a:t>
            </a:r>
            <a:r>
              <a:rPr lang="en-US" sz="2400" dirty="0" smtClean="0">
                <a:solidFill>
                  <a:schemeClr val="tx2"/>
                </a:solidFill>
                <a:latin typeface="Times"/>
                <a:cs typeface="Times"/>
              </a:rPr>
              <a:t>(</a:t>
            </a:r>
            <a:r>
              <a:rPr lang="en-US" sz="2400" i="1" dirty="0" smtClean="0">
                <a:solidFill>
                  <a:schemeClr val="tx2"/>
                </a:solidFill>
                <a:latin typeface="Times"/>
                <a:cs typeface="Times"/>
              </a:rPr>
              <a:t>R</a:t>
            </a:r>
            <a:r>
              <a:rPr lang="en-US" sz="2400" i="1" baseline="-25000" dirty="0" smtClean="0">
                <a:solidFill>
                  <a:schemeClr val="tx2"/>
                </a:solidFill>
                <a:latin typeface="Times"/>
                <a:cs typeface="Times"/>
              </a:rPr>
              <a:t>M</a:t>
            </a:r>
            <a:r>
              <a:rPr lang="en-US" sz="2400" dirty="0" smtClean="0">
                <a:solidFill>
                  <a:schemeClr val="tx2"/>
                </a:solidFill>
                <a:latin typeface="Times"/>
                <a:cs typeface="Times"/>
              </a:rPr>
              <a:t>)- </a:t>
            </a:r>
            <a:r>
              <a:rPr lang="en-US" sz="2400" i="1" dirty="0" err="1" smtClean="0">
                <a:solidFill>
                  <a:schemeClr val="tx2"/>
                </a:solidFill>
                <a:latin typeface="Times"/>
                <a:cs typeface="Times"/>
              </a:rPr>
              <a:t>R</a:t>
            </a:r>
            <a:r>
              <a:rPr lang="en-US" sz="2400" i="1" baseline="-25000" dirty="0" err="1" smtClean="0">
                <a:solidFill>
                  <a:schemeClr val="tx2"/>
                </a:solidFill>
                <a:latin typeface="Times"/>
                <a:cs typeface="Times"/>
              </a:rPr>
              <a:t>f</a:t>
            </a:r>
            <a:r>
              <a:rPr lang="en-US" sz="2400" i="1" dirty="0" smtClean="0">
                <a:solidFill>
                  <a:schemeClr val="tx2"/>
                </a:solidFill>
                <a:latin typeface="Times"/>
                <a:cs typeface="Times"/>
              </a:rPr>
              <a:t>]</a:t>
            </a:r>
            <a:r>
              <a:rPr lang="en-US" sz="2400" dirty="0" smtClean="0">
                <a:solidFill>
                  <a:schemeClr val="tx2"/>
                </a:solidFill>
                <a:latin typeface="Times"/>
                <a:cs typeface="Times"/>
              </a:rPr>
              <a:t> </a:t>
            </a:r>
          </a:p>
          <a:p>
            <a:pPr algn="l" rtl="0">
              <a:lnSpc>
                <a:spcPct val="150000"/>
              </a:lnSpc>
              <a:buFont typeface="Wingdings" pitchFamily="2" charset="2"/>
              <a:buNone/>
              <a:tabLst>
                <a:tab pos="742950" algn="l"/>
                <a:tab pos="1085850" algn="l"/>
              </a:tabLst>
            </a:pPr>
            <a:r>
              <a:rPr lang="en-US" sz="2400" dirty="0" err="1" smtClean="0">
                <a:latin typeface="Times"/>
                <a:cs typeface="Times"/>
              </a:rPr>
              <a:t>R</a:t>
            </a:r>
            <a:r>
              <a:rPr lang="en-US" sz="2400" baseline="-25000" dirty="0" err="1" smtClean="0">
                <a:latin typeface="Times"/>
                <a:cs typeface="Times"/>
              </a:rPr>
              <a:t>f</a:t>
            </a:r>
            <a:r>
              <a:rPr lang="en-US" sz="2400" baseline="-25000" dirty="0" smtClean="0">
                <a:latin typeface="Times"/>
                <a:cs typeface="Times"/>
              </a:rPr>
              <a:t> </a:t>
            </a:r>
            <a:r>
              <a:rPr lang="en-US" sz="2400" dirty="0" smtClean="0">
                <a:latin typeface="Times"/>
                <a:cs typeface="Times"/>
              </a:rPr>
              <a:t>= risk free rate of return</a:t>
            </a:r>
          </a:p>
          <a:p>
            <a:pPr algn="l" rtl="0">
              <a:lnSpc>
                <a:spcPct val="150000"/>
              </a:lnSpc>
              <a:buFont typeface="Wingdings" pitchFamily="2" charset="2"/>
              <a:buNone/>
              <a:tabLst>
                <a:tab pos="742950" algn="l"/>
                <a:tab pos="1085850" algn="l"/>
              </a:tabLst>
            </a:pPr>
            <a:r>
              <a:rPr lang="en-US" sz="2400" dirty="0" err="1" smtClean="0">
                <a:latin typeface="Times"/>
                <a:cs typeface="Times"/>
              </a:rPr>
              <a:t>R</a:t>
            </a:r>
            <a:r>
              <a:rPr lang="en-US" sz="2400" baseline="-25000" dirty="0" err="1" smtClean="0">
                <a:latin typeface="Times"/>
                <a:cs typeface="Times"/>
              </a:rPr>
              <a:t>m</a:t>
            </a:r>
            <a:r>
              <a:rPr lang="en-US" sz="2400" dirty="0" smtClean="0">
                <a:latin typeface="Times"/>
                <a:cs typeface="Times"/>
              </a:rPr>
              <a:t> = expected market return </a:t>
            </a:r>
          </a:p>
          <a:p>
            <a:pPr algn="l" rtl="0">
              <a:lnSpc>
                <a:spcPct val="150000"/>
              </a:lnSpc>
              <a:buFont typeface="Wingdings" pitchFamily="2" charset="2"/>
              <a:buNone/>
              <a:tabLst>
                <a:tab pos="742950" algn="l"/>
                <a:tab pos="1085850" algn="l"/>
              </a:tabLst>
            </a:pPr>
            <a:r>
              <a:rPr lang="en-US" sz="2400" dirty="0" err="1" smtClean="0">
                <a:latin typeface="Times"/>
                <a:cs typeface="Times"/>
              </a:rPr>
              <a:t>R</a:t>
            </a:r>
            <a:r>
              <a:rPr lang="en-US" sz="2400" baseline="-25000" dirty="0" err="1" smtClean="0">
                <a:latin typeface="Times"/>
                <a:cs typeface="Times"/>
              </a:rPr>
              <a:t>m</a:t>
            </a:r>
            <a:r>
              <a:rPr lang="en-US" sz="2400" dirty="0" smtClean="0">
                <a:latin typeface="Times"/>
                <a:cs typeface="Times"/>
              </a:rPr>
              <a:t>-RF = market risk premium</a:t>
            </a:r>
          </a:p>
          <a:p>
            <a:pPr algn="l" rtl="0">
              <a:lnSpc>
                <a:spcPct val="150000"/>
              </a:lnSpc>
              <a:buFont typeface="Wingdings" pitchFamily="2" charset="2"/>
              <a:buNone/>
              <a:tabLst>
                <a:tab pos="742950" algn="l"/>
                <a:tab pos="1085850" algn="l"/>
              </a:tabLst>
            </a:pPr>
            <a:r>
              <a:rPr lang="en-US" sz="2400" dirty="0" smtClean="0">
                <a:latin typeface="Times"/>
                <a:cs typeface="Times"/>
              </a:rPr>
              <a:t>B</a:t>
            </a:r>
            <a:r>
              <a:rPr lang="en-US" sz="2400" baseline="-25000" dirty="0" smtClean="0">
                <a:latin typeface="Times"/>
                <a:cs typeface="Times"/>
              </a:rPr>
              <a:t>E </a:t>
            </a:r>
            <a:r>
              <a:rPr lang="en-US" sz="2400" dirty="0" smtClean="0">
                <a:latin typeface="Times"/>
                <a:cs typeface="Times"/>
              </a:rPr>
              <a:t>= estimate of systematic risk, the risk for an individual security relative to the market risk as a whole</a:t>
            </a:r>
          </a:p>
          <a:p>
            <a:pPr algn="l" rtl="0">
              <a:lnSpc>
                <a:spcPct val="150000"/>
              </a:lnSpc>
            </a:pPr>
            <a:endParaRPr lang="en-US" sz="2400" dirty="0">
              <a:latin typeface="Times"/>
              <a:cs typeface="Times"/>
            </a:endParaRPr>
          </a:p>
        </p:txBody>
      </p:sp>
      <p:sp>
        <p:nvSpPr>
          <p:cNvPr id="5" name="Title 1"/>
          <p:cNvSpPr>
            <a:spLocks noGrp="1"/>
          </p:cNvSpPr>
          <p:nvPr>
            <p:ph type="title"/>
          </p:nvPr>
        </p:nvSpPr>
        <p:spPr/>
        <p:txBody>
          <a:bodyPr/>
          <a:lstStyle/>
          <a:p>
            <a:r>
              <a:rPr lang="en-US" dirty="0" smtClean="0">
                <a:latin typeface="Times"/>
                <a:cs typeface="Times"/>
              </a:rPr>
              <a:t>Cost of equity</a:t>
            </a:r>
            <a:endParaRPr lang="x-none" dirty="0">
              <a:latin typeface="Times"/>
              <a:cs typeface="Times"/>
            </a:endParaRPr>
          </a:p>
        </p:txBody>
      </p:sp>
    </p:spTree>
    <p:extLst>
      <p:ext uri="{BB962C8B-B14F-4D97-AF65-F5344CB8AC3E}">
        <p14:creationId xmlns:p14="http://schemas.microsoft.com/office/powerpoint/2010/main" val="30023027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spcBef>
                <a:spcPct val="95000"/>
              </a:spcBef>
            </a:pPr>
            <a:r>
              <a:rPr lang="en-US" sz="2400" dirty="0" smtClean="0">
                <a:latin typeface="Times"/>
                <a:cs typeface="Times"/>
              </a:rPr>
              <a:t>Get the </a:t>
            </a:r>
            <a:r>
              <a:rPr lang="en-US" sz="2400" i="1" dirty="0" smtClean="0">
                <a:latin typeface="Times"/>
                <a:cs typeface="Times"/>
              </a:rPr>
              <a:t>risk-free rate </a:t>
            </a:r>
            <a:r>
              <a:rPr lang="en-US" sz="2400" dirty="0" smtClean="0">
                <a:latin typeface="Times"/>
                <a:cs typeface="Times"/>
              </a:rPr>
              <a:t>(</a:t>
            </a:r>
            <a:r>
              <a:rPr lang="en-US" sz="2400" dirty="0" err="1" smtClean="0">
                <a:latin typeface="Times"/>
                <a:cs typeface="Times"/>
              </a:rPr>
              <a:t>R</a:t>
            </a:r>
            <a:r>
              <a:rPr lang="en-US" sz="2400" baseline="-25000" dirty="0" err="1" smtClean="0">
                <a:latin typeface="Times"/>
                <a:cs typeface="Times"/>
              </a:rPr>
              <a:t>f</a:t>
            </a:r>
            <a:r>
              <a:rPr lang="en-US" sz="2400" dirty="0" smtClean="0">
                <a:latin typeface="Times"/>
                <a:cs typeface="Times"/>
              </a:rPr>
              <a:t> ) from financial press—many use the  1-year Treasury bill rate, T-bond rates</a:t>
            </a:r>
          </a:p>
          <a:p>
            <a:pPr algn="l" rtl="0">
              <a:lnSpc>
                <a:spcPct val="150000"/>
              </a:lnSpc>
              <a:spcBef>
                <a:spcPct val="95000"/>
              </a:spcBef>
            </a:pPr>
            <a:r>
              <a:rPr lang="en-US" sz="2400" dirty="0" smtClean="0">
                <a:latin typeface="Times"/>
                <a:cs typeface="Times"/>
              </a:rPr>
              <a:t>Get </a:t>
            </a:r>
            <a:r>
              <a:rPr lang="en-US" sz="2400" i="1" dirty="0" smtClean="0">
                <a:latin typeface="Times"/>
                <a:cs typeface="Times"/>
              </a:rPr>
              <a:t>estimates</a:t>
            </a:r>
            <a:r>
              <a:rPr lang="en-US" sz="2400" dirty="0" smtClean="0">
                <a:latin typeface="Times"/>
                <a:cs typeface="Times"/>
              </a:rPr>
              <a:t> of </a:t>
            </a:r>
            <a:r>
              <a:rPr lang="en-US" sz="2400" i="1" dirty="0" smtClean="0">
                <a:latin typeface="Times"/>
                <a:cs typeface="Times"/>
              </a:rPr>
              <a:t>market risk premium and security beta</a:t>
            </a:r>
            <a:r>
              <a:rPr lang="en-US" sz="2400" dirty="0" smtClean="0">
                <a:latin typeface="Times"/>
                <a:cs typeface="Times"/>
              </a:rPr>
              <a:t>.</a:t>
            </a:r>
            <a:br>
              <a:rPr lang="en-US" sz="2400" dirty="0" smtClean="0">
                <a:latin typeface="Times"/>
                <a:cs typeface="Times"/>
              </a:rPr>
            </a:br>
            <a:endParaRPr lang="en-US" sz="300" dirty="0" smtClean="0">
              <a:latin typeface="Times"/>
              <a:cs typeface="Times"/>
            </a:endParaRPr>
          </a:p>
          <a:p>
            <a:pPr algn="l" rtl="0">
              <a:lnSpc>
                <a:spcPct val="150000"/>
              </a:lnSpc>
              <a:spcBef>
                <a:spcPct val="25000"/>
              </a:spcBef>
            </a:pPr>
            <a:r>
              <a:rPr lang="en-US" sz="300" dirty="0" smtClean="0">
                <a:latin typeface="Times"/>
                <a:cs typeface="Times"/>
              </a:rPr>
              <a:t> </a:t>
            </a:r>
            <a:r>
              <a:rPr lang="en-US" sz="2400" dirty="0" smtClean="0">
                <a:latin typeface="Times"/>
                <a:cs typeface="Times"/>
              </a:rPr>
              <a:t>		Historical risk premium </a:t>
            </a:r>
            <a:r>
              <a:rPr lang="en-US" sz="2400" b="1" dirty="0" smtClean="0">
                <a:latin typeface="Times"/>
                <a:cs typeface="Times"/>
              </a:rPr>
              <a:t>— R</a:t>
            </a:r>
            <a:r>
              <a:rPr lang="en-US" sz="2400" b="1" baseline="-25000" dirty="0" smtClean="0">
                <a:latin typeface="Times"/>
                <a:cs typeface="Times"/>
              </a:rPr>
              <a:t>M</a:t>
            </a:r>
            <a:r>
              <a:rPr lang="en-US" sz="2400" b="1" dirty="0" smtClean="0">
                <a:latin typeface="Times"/>
                <a:cs typeface="Times"/>
              </a:rPr>
              <a:t> - </a:t>
            </a:r>
            <a:r>
              <a:rPr lang="en-US" sz="2400" b="1" dirty="0" err="1" smtClean="0">
                <a:latin typeface="Times"/>
                <a:cs typeface="Times"/>
              </a:rPr>
              <a:t>R</a:t>
            </a:r>
            <a:r>
              <a:rPr lang="en-US" sz="2400" b="1" baseline="-25000" dirty="0" err="1" smtClean="0">
                <a:latin typeface="Times"/>
                <a:cs typeface="Times"/>
              </a:rPr>
              <a:t>f</a:t>
            </a:r>
            <a:r>
              <a:rPr lang="en-US" sz="2400" b="1" dirty="0" smtClean="0">
                <a:latin typeface="Times"/>
                <a:cs typeface="Times"/>
              </a:rPr>
              <a:t>  </a:t>
            </a:r>
            <a:r>
              <a:rPr lang="en-US" sz="2400" dirty="0" smtClean="0">
                <a:latin typeface="Times"/>
                <a:cs typeface="Times"/>
              </a:rPr>
              <a:t>=</a:t>
            </a:r>
            <a:br>
              <a:rPr lang="en-US" sz="2400" dirty="0" smtClean="0">
                <a:latin typeface="Times"/>
                <a:cs typeface="Times"/>
              </a:rPr>
            </a:br>
            <a:r>
              <a:rPr lang="en-US" sz="2400" dirty="0" smtClean="0">
                <a:latin typeface="Times"/>
                <a:cs typeface="Times"/>
              </a:rPr>
              <a:t>	Beta — historical</a:t>
            </a:r>
            <a:br>
              <a:rPr lang="en-US" sz="2400" dirty="0" smtClean="0">
                <a:latin typeface="Times"/>
                <a:cs typeface="Times"/>
              </a:rPr>
            </a:br>
            <a:r>
              <a:rPr lang="en-US" sz="2400" dirty="0" smtClean="0">
                <a:latin typeface="Times"/>
                <a:cs typeface="Times"/>
              </a:rPr>
              <a:t>	(1)	Investment information services </a:t>
            </a:r>
            <a:br>
              <a:rPr lang="en-US" sz="2400" dirty="0" smtClean="0">
                <a:latin typeface="Times"/>
                <a:cs typeface="Times"/>
              </a:rPr>
            </a:br>
            <a:r>
              <a:rPr lang="en-US" sz="2400" dirty="0" smtClean="0">
                <a:latin typeface="Times"/>
                <a:cs typeface="Times"/>
              </a:rPr>
              <a:t>	(2)	Estimate from historical data</a:t>
            </a:r>
          </a:p>
          <a:p>
            <a:pPr algn="l" rtl="0">
              <a:lnSpc>
                <a:spcPct val="150000"/>
              </a:lnSpc>
            </a:pPr>
            <a:endParaRPr lang="x-none" sz="2400" dirty="0">
              <a:latin typeface="Times"/>
              <a:cs typeface="Times"/>
            </a:endParaRPr>
          </a:p>
        </p:txBody>
      </p:sp>
      <p:sp>
        <p:nvSpPr>
          <p:cNvPr id="4" name="Title 1"/>
          <p:cNvSpPr>
            <a:spLocks noGrp="1"/>
          </p:cNvSpPr>
          <p:nvPr>
            <p:ph type="title"/>
          </p:nvPr>
        </p:nvSpPr>
        <p:spPr/>
        <p:txBody>
          <a:bodyPr/>
          <a:lstStyle/>
          <a:p>
            <a:r>
              <a:rPr lang="en-US" dirty="0" smtClean="0">
                <a:latin typeface="Times"/>
                <a:cs typeface="Times"/>
              </a:rPr>
              <a:t>Cost of equity</a:t>
            </a:r>
            <a:endParaRPr lang="x-none" dirty="0">
              <a:latin typeface="Times"/>
              <a:cs typeface="Times"/>
            </a:endParaRPr>
          </a:p>
        </p:txBody>
      </p:sp>
    </p:spTree>
    <p:extLst>
      <p:ext uri="{BB962C8B-B14F-4D97-AF65-F5344CB8AC3E}">
        <p14:creationId xmlns:p14="http://schemas.microsoft.com/office/powerpoint/2010/main" val="5685157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dirty="0" smtClean="0">
                <a:latin typeface="Times"/>
                <a:cs typeface="Times"/>
              </a:rPr>
              <a:t>Suppose your company has an equity beta of .58 and the current risk-free rate is 6.1%. If the expected market risk premium is 8.6%, what is your cost of equity capital?</a:t>
            </a:r>
          </a:p>
          <a:p>
            <a:pPr algn="l" rtl="0">
              <a:lnSpc>
                <a:spcPct val="150000"/>
              </a:lnSpc>
            </a:pPr>
            <a:endParaRPr lang="x-none" sz="2400" dirty="0">
              <a:latin typeface="Times"/>
              <a:cs typeface="Times"/>
            </a:endParaRPr>
          </a:p>
        </p:txBody>
      </p:sp>
      <p:sp>
        <p:nvSpPr>
          <p:cNvPr id="4" name="Title 1"/>
          <p:cNvSpPr>
            <a:spLocks noGrp="1"/>
          </p:cNvSpPr>
          <p:nvPr>
            <p:ph type="title"/>
          </p:nvPr>
        </p:nvSpPr>
        <p:spPr/>
        <p:txBody>
          <a:bodyPr/>
          <a:lstStyle/>
          <a:p>
            <a:r>
              <a:rPr lang="en-US" dirty="0" smtClean="0">
                <a:latin typeface="Times"/>
                <a:cs typeface="Times"/>
              </a:rPr>
              <a:t>Cost of equity</a:t>
            </a:r>
            <a:endParaRPr lang="x-none" dirty="0">
              <a:latin typeface="Times"/>
              <a:cs typeface="Times"/>
            </a:endParaRPr>
          </a:p>
        </p:txBody>
      </p:sp>
    </p:spTree>
    <p:extLst>
      <p:ext uri="{BB962C8B-B14F-4D97-AF65-F5344CB8AC3E}">
        <p14:creationId xmlns:p14="http://schemas.microsoft.com/office/powerpoint/2010/main" val="8797214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a:cs typeface="Times"/>
              </a:rPr>
              <a:t>The Cost of Capital</a:t>
            </a:r>
            <a:endParaRPr lang="en-US" dirty="0"/>
          </a:p>
        </p:txBody>
      </p:sp>
      <p:sp>
        <p:nvSpPr>
          <p:cNvPr id="3" name="Content Placeholder 2"/>
          <p:cNvSpPr>
            <a:spLocks noGrp="1"/>
          </p:cNvSpPr>
          <p:nvPr>
            <p:ph idx="1"/>
          </p:nvPr>
        </p:nvSpPr>
        <p:spPr/>
        <p:txBody>
          <a:bodyPr>
            <a:normAutofit fontScale="77500" lnSpcReduction="20000"/>
          </a:bodyPr>
          <a:lstStyle/>
          <a:p>
            <a:pPr>
              <a:lnSpc>
                <a:spcPct val="120000"/>
              </a:lnSpc>
            </a:pPr>
            <a:r>
              <a:rPr lang="en-US" dirty="0">
                <a:latin typeface="Times"/>
                <a:cs typeface="Times"/>
              </a:rPr>
              <a:t>The cost of funds used for financing a business. Cost of capital depends on the mode of financing used – it refers to the cost of equity if the business is financed solely through equity, or to the cost of debt if it is financed solely through debt</a:t>
            </a:r>
            <a:r>
              <a:rPr lang="en-US" dirty="0" smtClean="0">
                <a:latin typeface="Times"/>
                <a:cs typeface="Times"/>
              </a:rPr>
              <a:t>.</a:t>
            </a:r>
          </a:p>
          <a:p>
            <a:pPr>
              <a:lnSpc>
                <a:spcPct val="120000"/>
              </a:lnSpc>
            </a:pPr>
            <a:endParaRPr lang="en-US" dirty="0">
              <a:latin typeface="Times"/>
              <a:cs typeface="Times"/>
            </a:endParaRPr>
          </a:p>
          <a:p>
            <a:pPr>
              <a:lnSpc>
                <a:spcPct val="120000"/>
              </a:lnSpc>
            </a:pPr>
            <a:r>
              <a:rPr lang="en-US" dirty="0">
                <a:latin typeface="Times"/>
                <a:cs typeface="Times"/>
              </a:rPr>
              <a:t>Since the cost of capital represents a hurdle rate that a company must overcome before it can generate value, it is extensively used in the capital budgeting process to determine whether the company should proceed with a project.</a:t>
            </a:r>
          </a:p>
        </p:txBody>
      </p:sp>
    </p:spTree>
    <p:extLst>
      <p:ext uri="{BB962C8B-B14F-4D97-AF65-F5344CB8AC3E}">
        <p14:creationId xmlns:p14="http://schemas.microsoft.com/office/powerpoint/2010/main" val="37647940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527048"/>
            <a:ext cx="8503920" cy="4873752"/>
          </a:xfrm>
        </p:spPr>
        <p:txBody>
          <a:bodyPr>
            <a:normAutofit lnSpcReduction="10000"/>
          </a:bodyPr>
          <a:lstStyle/>
          <a:p>
            <a:pPr algn="l" rtl="0">
              <a:lnSpc>
                <a:spcPct val="150000"/>
              </a:lnSpc>
              <a:buNone/>
            </a:pPr>
            <a:r>
              <a:rPr lang="en-US" sz="2400" b="1" u="sng" dirty="0" smtClean="0">
                <a:latin typeface="Times"/>
                <a:cs typeface="Times"/>
              </a:rPr>
              <a:t>Advantages and Disadvantages of SML</a:t>
            </a:r>
          </a:p>
          <a:p>
            <a:pPr algn="l" rtl="0">
              <a:lnSpc>
                <a:spcPct val="150000"/>
              </a:lnSpc>
            </a:pPr>
            <a:r>
              <a:rPr lang="en-US" sz="2400" dirty="0" smtClean="0">
                <a:latin typeface="Times"/>
                <a:cs typeface="Times"/>
              </a:rPr>
              <a:t>Advantages</a:t>
            </a:r>
          </a:p>
          <a:p>
            <a:pPr lvl="1" algn="l" rtl="0">
              <a:lnSpc>
                <a:spcPct val="150000"/>
              </a:lnSpc>
            </a:pPr>
            <a:r>
              <a:rPr lang="en-US" sz="2000" dirty="0" smtClean="0">
                <a:latin typeface="Times"/>
                <a:cs typeface="Times"/>
              </a:rPr>
              <a:t>Explicitly adjusts for systematic risk</a:t>
            </a:r>
          </a:p>
          <a:p>
            <a:pPr lvl="1" algn="l" rtl="0">
              <a:lnSpc>
                <a:spcPct val="150000"/>
              </a:lnSpc>
            </a:pPr>
            <a:r>
              <a:rPr lang="en-US" sz="2000" dirty="0" smtClean="0">
                <a:latin typeface="Times"/>
                <a:cs typeface="Times"/>
              </a:rPr>
              <a:t>Applicable to all companies, as long as we can estimate beta</a:t>
            </a:r>
          </a:p>
          <a:p>
            <a:pPr algn="l" rtl="0">
              <a:lnSpc>
                <a:spcPct val="150000"/>
              </a:lnSpc>
            </a:pPr>
            <a:r>
              <a:rPr lang="en-US" sz="2400" dirty="0" smtClean="0">
                <a:latin typeface="Times"/>
                <a:cs typeface="Times"/>
              </a:rPr>
              <a:t>Disadvantages</a:t>
            </a:r>
          </a:p>
          <a:p>
            <a:pPr lvl="1" algn="l" rtl="0">
              <a:lnSpc>
                <a:spcPct val="150000"/>
              </a:lnSpc>
            </a:pPr>
            <a:r>
              <a:rPr lang="en-US" sz="2000" dirty="0" smtClean="0">
                <a:latin typeface="Times"/>
                <a:cs typeface="Times"/>
              </a:rPr>
              <a:t>Have to estimate the </a:t>
            </a:r>
            <a:r>
              <a:rPr lang="en-US" sz="2000" i="1" dirty="0" smtClean="0">
                <a:latin typeface="Times"/>
                <a:cs typeface="Times"/>
              </a:rPr>
              <a:t>expected</a:t>
            </a:r>
            <a:r>
              <a:rPr lang="en-US" sz="2000" dirty="0" smtClean="0">
                <a:latin typeface="Times"/>
                <a:cs typeface="Times"/>
              </a:rPr>
              <a:t> market risk premium, which does vary over time</a:t>
            </a:r>
          </a:p>
          <a:p>
            <a:pPr lvl="1" algn="l" rtl="0">
              <a:lnSpc>
                <a:spcPct val="150000"/>
              </a:lnSpc>
            </a:pPr>
            <a:r>
              <a:rPr lang="en-US" sz="2000" dirty="0" smtClean="0">
                <a:latin typeface="Times"/>
                <a:cs typeface="Times"/>
              </a:rPr>
              <a:t>Have to estimate beta, which also varies over time</a:t>
            </a:r>
          </a:p>
          <a:p>
            <a:pPr lvl="1" algn="l" rtl="0">
              <a:lnSpc>
                <a:spcPct val="150000"/>
              </a:lnSpc>
            </a:pPr>
            <a:r>
              <a:rPr lang="en-US" sz="2000" dirty="0" smtClean="0">
                <a:latin typeface="Times"/>
                <a:cs typeface="Times"/>
              </a:rPr>
              <a:t>We are using the past to predict the future, which is not always reliable</a:t>
            </a:r>
          </a:p>
          <a:p>
            <a:pPr algn="l" rtl="0">
              <a:lnSpc>
                <a:spcPct val="150000"/>
              </a:lnSpc>
            </a:pPr>
            <a:endParaRPr lang="x-none" sz="2400" dirty="0">
              <a:latin typeface="Times"/>
              <a:cs typeface="Times"/>
            </a:endParaRPr>
          </a:p>
        </p:txBody>
      </p:sp>
      <p:sp>
        <p:nvSpPr>
          <p:cNvPr id="4" name="Title 1"/>
          <p:cNvSpPr>
            <a:spLocks noGrp="1"/>
          </p:cNvSpPr>
          <p:nvPr>
            <p:ph type="title"/>
          </p:nvPr>
        </p:nvSpPr>
        <p:spPr/>
        <p:txBody>
          <a:bodyPr/>
          <a:lstStyle/>
          <a:p>
            <a:r>
              <a:rPr lang="en-US" dirty="0" smtClean="0">
                <a:latin typeface="Times"/>
                <a:cs typeface="Times"/>
              </a:rPr>
              <a:t>Cost of equity</a:t>
            </a:r>
            <a:endParaRPr lang="x-none" dirty="0">
              <a:latin typeface="Times"/>
              <a:cs typeface="Times"/>
            </a:endParaRPr>
          </a:p>
        </p:txBody>
      </p:sp>
    </p:spTree>
    <p:extLst>
      <p:ext uri="{BB962C8B-B14F-4D97-AF65-F5344CB8AC3E}">
        <p14:creationId xmlns:p14="http://schemas.microsoft.com/office/powerpoint/2010/main" val="3472301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Ex 1 Page 465</a:t>
            </a:r>
            <a:endParaRPr lang="x-none" dirty="0">
              <a:latin typeface="Times"/>
              <a:cs typeface="Times"/>
            </a:endParaRPr>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latin typeface="Times"/>
                <a:cs typeface="Times"/>
              </a:rPr>
              <a:t>The Down and Out Co. just issued a dividend of 2.40$ per share on its common stock. The company is expected to maintain a constant 5.5 percent growth rate in its dividends indefinitely. If the stock sells for 52$ a share , what is the company’s cost of capital?</a:t>
            </a:r>
            <a:endParaRPr lang="x-none" sz="2400" dirty="0">
              <a:latin typeface="Times"/>
              <a:cs typeface="Times"/>
            </a:endParaRPr>
          </a:p>
        </p:txBody>
      </p:sp>
    </p:spTree>
    <p:extLst>
      <p:ext uri="{BB962C8B-B14F-4D97-AF65-F5344CB8AC3E}">
        <p14:creationId xmlns:p14="http://schemas.microsoft.com/office/powerpoint/2010/main" val="11659735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Ex3 Page 465</a:t>
            </a:r>
            <a:endParaRPr lang="x-none" dirty="0">
              <a:latin typeface="Times"/>
              <a:cs typeface="Times"/>
            </a:endParaRPr>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latin typeface="Times"/>
                <a:cs typeface="Times"/>
              </a:rPr>
              <a:t>Stock in Country Road Industries has a beta of 0.85. the market risk premium is 8 percent, and T-bills are currently yielding 5 percent. The company’s most recent dividend was 1.6$ per share, and dividends are expected to grow at a 6 percent annual rate indefinitely. If the stock sells for 37$ per share, what is your best estimate of the company’s cost of capital?</a:t>
            </a:r>
            <a:endParaRPr lang="x-none" sz="2400" dirty="0">
              <a:latin typeface="Times"/>
              <a:cs typeface="Times"/>
            </a:endParaRPr>
          </a:p>
        </p:txBody>
      </p:sp>
    </p:spTree>
    <p:extLst>
      <p:ext uri="{BB962C8B-B14F-4D97-AF65-F5344CB8AC3E}">
        <p14:creationId xmlns:p14="http://schemas.microsoft.com/office/powerpoint/2010/main" val="12525352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Ex4 Page 465</a:t>
            </a:r>
            <a:endParaRPr lang="x-none" dirty="0">
              <a:latin typeface="Times"/>
              <a:cs typeface="Times"/>
            </a:endParaRPr>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latin typeface="Times"/>
                <a:cs typeface="Times"/>
              </a:rPr>
              <a:t>Suppose In a Found Ltd. Just issued a dividend  of 1.43$ per share on its common stocks. The company paid dividends of 1.05$ , 1.12$, 1.19$, and 1.30$ per share in the last four years. If the stock currently sells for 45$, what is your best estimate of the company’s cost of equity?</a:t>
            </a:r>
            <a:endParaRPr lang="x-none" sz="2400" dirty="0">
              <a:latin typeface="Times"/>
              <a:cs typeface="Times"/>
            </a:endParaRPr>
          </a:p>
        </p:txBody>
      </p:sp>
    </p:spTree>
    <p:extLst>
      <p:ext uri="{BB962C8B-B14F-4D97-AF65-F5344CB8AC3E}">
        <p14:creationId xmlns:p14="http://schemas.microsoft.com/office/powerpoint/2010/main" val="39468597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Reminder</a:t>
            </a:r>
            <a:endParaRPr lang="x-none" dirty="0">
              <a:latin typeface="Times"/>
              <a:cs typeface="Times"/>
            </a:endParaRPr>
          </a:p>
        </p:txBody>
      </p:sp>
      <p:sp>
        <p:nvSpPr>
          <p:cNvPr id="3" name="Content Placeholder 2"/>
          <p:cNvSpPr>
            <a:spLocks noGrp="1"/>
          </p:cNvSpPr>
          <p:nvPr>
            <p:ph sz="quarter" idx="1"/>
          </p:nvPr>
        </p:nvSpPr>
        <p:spPr/>
        <p:txBody>
          <a:bodyPr>
            <a:normAutofit/>
          </a:bodyPr>
          <a:lstStyle/>
          <a:p>
            <a:pPr algn="l" rtl="0">
              <a:lnSpc>
                <a:spcPct val="150000"/>
              </a:lnSpc>
            </a:pPr>
            <a:r>
              <a:rPr lang="en-US" sz="2400" b="1" i="1" u="sng" dirty="0" smtClean="0">
                <a:latin typeface="Times"/>
                <a:cs typeface="Times"/>
              </a:rPr>
              <a:t>Debt </a:t>
            </a:r>
          </a:p>
          <a:p>
            <a:pPr marL="457200" indent="-457200" algn="l" rtl="0">
              <a:lnSpc>
                <a:spcPct val="150000"/>
              </a:lnSpc>
              <a:buFont typeface="+mj-lt"/>
              <a:buAutoNum type="arabicPeriod"/>
            </a:pPr>
            <a:r>
              <a:rPr lang="en-US" sz="2400" dirty="0" smtClean="0">
                <a:latin typeface="Times"/>
                <a:cs typeface="Times"/>
              </a:rPr>
              <a:t>Bank loans</a:t>
            </a:r>
          </a:p>
          <a:p>
            <a:pPr marL="457200" indent="-457200" algn="l" rtl="0">
              <a:lnSpc>
                <a:spcPct val="150000"/>
              </a:lnSpc>
              <a:buFont typeface="+mj-lt"/>
              <a:buAutoNum type="arabicPeriod"/>
            </a:pPr>
            <a:r>
              <a:rPr lang="en-US" sz="2400" dirty="0" smtClean="0">
                <a:latin typeface="Times"/>
                <a:cs typeface="Times"/>
              </a:rPr>
              <a:t>Bonds</a:t>
            </a:r>
          </a:p>
          <a:p>
            <a:pPr algn="l" rtl="0">
              <a:lnSpc>
                <a:spcPct val="150000"/>
              </a:lnSpc>
            </a:pPr>
            <a:r>
              <a:rPr lang="en-US" sz="2400" b="1" i="1" u="sng" dirty="0" smtClean="0">
                <a:latin typeface="Times"/>
                <a:cs typeface="Times"/>
              </a:rPr>
              <a:t>Equity</a:t>
            </a:r>
          </a:p>
          <a:p>
            <a:pPr marL="457200" indent="-457200" algn="l" rtl="0">
              <a:lnSpc>
                <a:spcPct val="150000"/>
              </a:lnSpc>
              <a:buFont typeface="+mj-lt"/>
              <a:buAutoNum type="arabicPeriod"/>
            </a:pPr>
            <a:r>
              <a:rPr lang="en-US" sz="2400" dirty="0" smtClean="0">
                <a:latin typeface="Times"/>
                <a:cs typeface="Times"/>
              </a:rPr>
              <a:t>Preferred stock</a:t>
            </a:r>
          </a:p>
          <a:p>
            <a:pPr marL="457200" indent="-457200" algn="l" rtl="0">
              <a:lnSpc>
                <a:spcPct val="150000"/>
              </a:lnSpc>
              <a:buFont typeface="+mj-lt"/>
              <a:buAutoNum type="arabicPeriod"/>
            </a:pPr>
            <a:r>
              <a:rPr lang="en-US" sz="2400" dirty="0" smtClean="0">
                <a:latin typeface="Times"/>
                <a:cs typeface="Times"/>
              </a:rPr>
              <a:t>Common stock</a:t>
            </a:r>
          </a:p>
          <a:p>
            <a:pPr algn="l" rtl="0">
              <a:lnSpc>
                <a:spcPct val="150000"/>
              </a:lnSpc>
            </a:pPr>
            <a:endParaRPr lang="x-none" sz="2400" dirty="0">
              <a:latin typeface="Times"/>
              <a:cs typeface="Times"/>
            </a:endParaRPr>
          </a:p>
        </p:txBody>
      </p:sp>
    </p:spTree>
    <p:extLst>
      <p:ext uri="{BB962C8B-B14F-4D97-AF65-F5344CB8AC3E}">
        <p14:creationId xmlns:p14="http://schemas.microsoft.com/office/powerpoint/2010/main" val="13411423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Cost of Debt</a:t>
            </a:r>
            <a:endParaRPr lang="x-none" dirty="0">
              <a:latin typeface="Times"/>
              <a:cs typeface="Times"/>
            </a:endParaRPr>
          </a:p>
        </p:txBody>
      </p:sp>
      <p:sp>
        <p:nvSpPr>
          <p:cNvPr id="3" name="Content Placeholder 2"/>
          <p:cNvSpPr>
            <a:spLocks noGrp="1"/>
          </p:cNvSpPr>
          <p:nvPr>
            <p:ph sz="quarter" idx="1"/>
          </p:nvPr>
        </p:nvSpPr>
        <p:spPr/>
        <p:txBody>
          <a:bodyPr>
            <a:normAutofit/>
          </a:bodyPr>
          <a:lstStyle/>
          <a:p>
            <a:pPr algn="l" rtl="0">
              <a:lnSpc>
                <a:spcPct val="150000"/>
              </a:lnSpc>
            </a:pPr>
            <a:r>
              <a:rPr lang="en-US" sz="2400" b="1" u="sng" dirty="0" smtClean="0">
                <a:latin typeface="Times"/>
                <a:cs typeface="Times"/>
              </a:rPr>
              <a:t>Cost of capital: </a:t>
            </a:r>
            <a:r>
              <a:rPr lang="en-US" sz="2400" dirty="0" smtClean="0">
                <a:latin typeface="Times"/>
                <a:cs typeface="Times"/>
              </a:rPr>
              <a:t>is the rate that must be earned to satisfy the required rate of return of the firm's investors ( fund providers)</a:t>
            </a:r>
            <a:endParaRPr lang="x-none" sz="2400" dirty="0">
              <a:latin typeface="Times"/>
              <a:cs typeface="Times"/>
            </a:endParaRPr>
          </a:p>
        </p:txBody>
      </p:sp>
      <p:graphicFrame>
        <p:nvGraphicFramePr>
          <p:cNvPr id="4" name="Content Placeholder 3"/>
          <p:cNvGraphicFramePr>
            <a:graphicFrameLocks/>
          </p:cNvGraphicFramePr>
          <p:nvPr>
            <p:extLst>
              <p:ext uri="{D42A27DB-BD31-4B8C-83A1-F6EECF244321}">
                <p14:modId xmlns:p14="http://schemas.microsoft.com/office/powerpoint/2010/main" val="2545815956"/>
              </p:ext>
            </p:extLst>
          </p:nvPr>
        </p:nvGraphicFramePr>
        <p:xfrm>
          <a:off x="3492181" y="2602702"/>
          <a:ext cx="2188880" cy="14539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491653" y="3906203"/>
            <a:ext cx="8195147" cy="2831544"/>
          </a:xfrm>
          <a:prstGeom prst="rect">
            <a:avLst/>
          </a:prstGeom>
          <a:noFill/>
        </p:spPr>
        <p:txBody>
          <a:bodyPr wrap="square" rtlCol="0">
            <a:spAutoFit/>
          </a:bodyPr>
          <a:lstStyle/>
          <a:p>
            <a:pPr marL="342900" lvl="0" indent="-342900">
              <a:lnSpc>
                <a:spcPct val="150000"/>
              </a:lnSpc>
              <a:buFont typeface="Arial"/>
              <a:buChar char="•"/>
            </a:pPr>
            <a:r>
              <a:rPr lang="en-US" sz="2400" b="1" u="sng" dirty="0">
                <a:latin typeface="Times"/>
                <a:cs typeface="Times"/>
              </a:rPr>
              <a:t>Rate of return</a:t>
            </a:r>
            <a:r>
              <a:rPr lang="en-US" sz="2400" dirty="0">
                <a:latin typeface="Times"/>
                <a:cs typeface="Times"/>
              </a:rPr>
              <a:t>: The gain or loss of an investment over a specified period, expressed as a percentage increase over the initial investment cost.</a:t>
            </a:r>
          </a:p>
          <a:p>
            <a:pPr lvl="0" indent="-342900">
              <a:lnSpc>
                <a:spcPct val="150000"/>
              </a:lnSpc>
              <a:buFont typeface="Symbol"/>
              <a:buChar char=""/>
            </a:pPr>
            <a:r>
              <a:rPr lang="en-US" sz="2400" b="1" u="sng" dirty="0">
                <a:latin typeface="Times"/>
                <a:cs typeface="Times"/>
              </a:rPr>
              <a:t>Required rate of return (RRR) versus expected rate of return</a:t>
            </a:r>
            <a:r>
              <a:rPr lang="en-US" sz="2400" b="1" u="sng" dirty="0" smtClean="0">
                <a:latin typeface="Times"/>
                <a:cs typeface="Times"/>
              </a:rPr>
              <a:t>:</a:t>
            </a:r>
            <a:r>
              <a:rPr lang="en-US" sz="2400" dirty="0">
                <a:latin typeface="Times"/>
                <a:cs typeface="Times"/>
              </a:rPr>
              <a:t> </a:t>
            </a:r>
            <a:endParaRPr lang="en-US" sz="2400" b="1" u="sng" dirty="0">
              <a:latin typeface="Times"/>
              <a:cs typeface="Times"/>
            </a:endParaRPr>
          </a:p>
        </p:txBody>
      </p:sp>
    </p:spTree>
    <p:extLst>
      <p:ext uri="{BB962C8B-B14F-4D97-AF65-F5344CB8AC3E}">
        <p14:creationId xmlns:p14="http://schemas.microsoft.com/office/powerpoint/2010/main" val="1958112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14757"/>
            <a:ext cx="8229600" cy="5318380"/>
          </a:xfrm>
        </p:spPr>
        <p:txBody>
          <a:bodyPr>
            <a:normAutofit fontScale="77500" lnSpcReduction="20000"/>
          </a:bodyPr>
          <a:lstStyle/>
          <a:p>
            <a:pPr marL="457200">
              <a:lnSpc>
                <a:spcPct val="150000"/>
              </a:lnSpc>
              <a:spcAft>
                <a:spcPts val="0"/>
              </a:spcAft>
            </a:pPr>
            <a:r>
              <a:rPr lang="en-US" dirty="0">
                <a:latin typeface="Times"/>
                <a:cs typeface="Times"/>
              </a:rPr>
              <a:t>RRR: is the minimum annual percentage earned by an investment that will induce individuals or companies to put money into a particular security or a project.</a:t>
            </a:r>
          </a:p>
          <a:p>
            <a:pPr marL="457200">
              <a:lnSpc>
                <a:spcPct val="150000"/>
              </a:lnSpc>
              <a:spcAft>
                <a:spcPts val="0"/>
              </a:spcAft>
            </a:pPr>
            <a:r>
              <a:rPr lang="en-US" dirty="0">
                <a:latin typeface="Times"/>
                <a:cs typeface="Times"/>
              </a:rPr>
              <a:t>In other words, RRR sets the minimum return an investor should accept given all other options available and the capital structure of the firm </a:t>
            </a:r>
            <a:endParaRPr lang="en-US" dirty="0" smtClean="0">
              <a:latin typeface="Times"/>
              <a:cs typeface="Times"/>
            </a:endParaRPr>
          </a:p>
          <a:p>
            <a:pPr marL="457200">
              <a:lnSpc>
                <a:spcPct val="150000"/>
              </a:lnSpc>
              <a:spcAft>
                <a:spcPts val="0"/>
              </a:spcAft>
            </a:pPr>
            <a:endParaRPr lang="en-US" dirty="0">
              <a:latin typeface="Times"/>
              <a:cs typeface="Times"/>
            </a:endParaRPr>
          </a:p>
          <a:p>
            <a:pPr marL="457200">
              <a:lnSpc>
                <a:spcPct val="150000"/>
              </a:lnSpc>
            </a:pPr>
            <a:r>
              <a:rPr lang="en-US" sz="3100" b="1" u="sng" dirty="0">
                <a:latin typeface="Times"/>
                <a:cs typeface="Times"/>
              </a:rPr>
              <a:t>Expected rate of return (ERR): </a:t>
            </a:r>
            <a:r>
              <a:rPr lang="en-US" sz="3100" dirty="0">
                <a:latin typeface="Times"/>
                <a:cs typeface="Times"/>
              </a:rPr>
              <a:t>The projected percentage return on an investment, based on the weighted probability of all-possible rates of return.</a:t>
            </a:r>
          </a:p>
          <a:p>
            <a:endParaRPr lang="en-US" dirty="0"/>
          </a:p>
        </p:txBody>
      </p:sp>
    </p:spTree>
    <p:extLst>
      <p:ext uri="{BB962C8B-B14F-4D97-AF65-F5344CB8AC3E}">
        <p14:creationId xmlns:p14="http://schemas.microsoft.com/office/powerpoint/2010/main" val="3499140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sz="quarter" idx="1"/>
          </p:nvPr>
        </p:nvSpPr>
        <p:spPr/>
        <p:txBody>
          <a:bodyPr>
            <a:normAutofit/>
          </a:bodyPr>
          <a:lstStyle/>
          <a:p>
            <a:pPr algn="l" rtl="0"/>
            <a:r>
              <a:rPr lang="en-US" sz="2400" dirty="0" smtClean="0">
                <a:latin typeface="Times"/>
                <a:cs typeface="Times"/>
              </a:rPr>
              <a:t>Do you accept the project?</a:t>
            </a:r>
            <a:endParaRPr lang="en-US" sz="2400" dirty="0">
              <a:latin typeface="Times"/>
              <a:cs typeface="Times"/>
            </a:endParaRPr>
          </a:p>
        </p:txBody>
      </p:sp>
      <p:graphicFrame>
        <p:nvGraphicFramePr>
          <p:cNvPr id="5" name="Content Placeholder 3"/>
          <p:cNvGraphicFramePr>
            <a:graphicFrameLocks/>
          </p:cNvGraphicFramePr>
          <p:nvPr/>
        </p:nvGraphicFramePr>
        <p:xfrm>
          <a:off x="457200" y="2438400"/>
          <a:ext cx="8229600" cy="40687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1"/>
          <p:cNvSpPr>
            <a:spLocks noGrp="1"/>
          </p:cNvSpPr>
          <p:nvPr>
            <p:ph type="title"/>
          </p:nvPr>
        </p:nvSpPr>
        <p:spPr/>
        <p:txBody>
          <a:bodyPr/>
          <a:lstStyle/>
          <a:p>
            <a:r>
              <a:rPr lang="en-US" dirty="0" smtClean="0">
                <a:latin typeface="Times"/>
                <a:cs typeface="Times"/>
              </a:rPr>
              <a:t>Cost of Debt</a:t>
            </a:r>
            <a:endParaRPr lang="x-none" dirty="0">
              <a:latin typeface="Times"/>
              <a:cs typeface="Times"/>
            </a:endParaRPr>
          </a:p>
        </p:txBody>
      </p:sp>
    </p:spTree>
    <p:extLst>
      <p:ext uri="{BB962C8B-B14F-4D97-AF65-F5344CB8AC3E}">
        <p14:creationId xmlns:p14="http://schemas.microsoft.com/office/powerpoint/2010/main" val="35466651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Cost of Debt</a:t>
            </a:r>
            <a:endParaRPr lang="x-none" dirty="0">
              <a:latin typeface="Times"/>
              <a:cs typeface="Times"/>
            </a:endParaRPr>
          </a:p>
        </p:txBody>
      </p:sp>
      <p:sp>
        <p:nvSpPr>
          <p:cNvPr id="3" name="Content Placeholder 2"/>
          <p:cNvSpPr>
            <a:spLocks noGrp="1"/>
          </p:cNvSpPr>
          <p:nvPr>
            <p:ph sz="quarter" idx="1"/>
          </p:nvPr>
        </p:nvSpPr>
        <p:spPr/>
        <p:txBody>
          <a:bodyPr>
            <a:normAutofit/>
          </a:bodyPr>
          <a:lstStyle/>
          <a:p>
            <a:pPr algn="l" rtl="0"/>
            <a:r>
              <a:rPr lang="en-US" sz="2400" dirty="0" smtClean="0">
                <a:latin typeface="Times"/>
                <a:cs typeface="Times"/>
              </a:rPr>
              <a:t>Do you accept the project?</a:t>
            </a:r>
            <a:endParaRPr lang="x-none" sz="2400" dirty="0">
              <a:latin typeface="Times"/>
              <a:cs typeface="Times"/>
            </a:endParaRPr>
          </a:p>
        </p:txBody>
      </p:sp>
      <p:graphicFrame>
        <p:nvGraphicFramePr>
          <p:cNvPr id="5" name="Content Placeholder 3"/>
          <p:cNvGraphicFramePr>
            <a:graphicFrameLocks/>
          </p:cNvGraphicFramePr>
          <p:nvPr/>
        </p:nvGraphicFramePr>
        <p:xfrm>
          <a:off x="457200" y="2286000"/>
          <a:ext cx="8229600" cy="3840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819377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nSpc>
                <a:spcPct val="150000"/>
              </a:lnSpc>
            </a:pPr>
            <a:r>
              <a:rPr lang="en-US" sz="2400" b="1" u="sng" dirty="0">
                <a:solidFill>
                  <a:srgbClr val="000000"/>
                </a:solidFill>
                <a:latin typeface="Cambria"/>
                <a:ea typeface="MS Mincho"/>
                <a:cs typeface="Arial"/>
              </a:rPr>
              <a:t>Why the required rate of return is important? </a:t>
            </a:r>
            <a:endParaRPr lang="en-US" sz="2400" b="1" u="sng" dirty="0" smtClean="0">
              <a:solidFill>
                <a:srgbClr val="000000"/>
              </a:solidFill>
              <a:latin typeface="Cambria"/>
              <a:ea typeface="MS Mincho"/>
              <a:cs typeface="Arial"/>
            </a:endParaRPr>
          </a:p>
          <a:p>
            <a:pPr>
              <a:lnSpc>
                <a:spcPct val="150000"/>
              </a:lnSpc>
            </a:pPr>
            <a:r>
              <a:rPr lang="en-US" sz="2400" dirty="0" smtClean="0">
                <a:latin typeface="Cambria"/>
                <a:ea typeface="MS Mincho"/>
                <a:cs typeface="Arial"/>
              </a:rPr>
              <a:t>To </a:t>
            </a:r>
            <a:r>
              <a:rPr lang="en-US" sz="2400" dirty="0">
                <a:latin typeface="Cambria"/>
                <a:ea typeface="MS Mincho"/>
                <a:cs typeface="Arial"/>
              </a:rPr>
              <a:t>determine if the reward is worth the </a:t>
            </a:r>
            <a:r>
              <a:rPr lang="en-US" sz="2400" dirty="0" smtClean="0">
                <a:latin typeface="Cambria"/>
                <a:ea typeface="MS Mincho"/>
                <a:cs typeface="Arial"/>
              </a:rPr>
              <a:t>risk </a:t>
            </a:r>
          </a:p>
          <a:p>
            <a:pPr>
              <a:lnSpc>
                <a:spcPct val="150000"/>
              </a:lnSpc>
            </a:pPr>
            <a:r>
              <a:rPr lang="en-US" sz="2400" b="1" u="sng" dirty="0" smtClean="0">
                <a:latin typeface="Cambria"/>
                <a:ea typeface="MS Mincho"/>
                <a:cs typeface="Arial"/>
              </a:rPr>
              <a:t>Example: </a:t>
            </a:r>
            <a:r>
              <a:rPr lang="en-US" sz="2400" dirty="0" smtClean="0">
                <a:latin typeface="Times"/>
                <a:cs typeface="Times"/>
              </a:rPr>
              <a:t>Risk free rate is required return on a risk-free asset, it is implied that any additional risk taken by an investor should be rewarded with an interest rate higher than the risk-free rate</a:t>
            </a:r>
            <a:endParaRPr lang="x-none" sz="2400" dirty="0">
              <a:latin typeface="Times"/>
              <a:cs typeface="Times"/>
            </a:endParaRPr>
          </a:p>
        </p:txBody>
      </p:sp>
      <p:sp>
        <p:nvSpPr>
          <p:cNvPr id="4" name="Title 1"/>
          <p:cNvSpPr>
            <a:spLocks noGrp="1"/>
          </p:cNvSpPr>
          <p:nvPr>
            <p:ph type="title"/>
          </p:nvPr>
        </p:nvSpPr>
        <p:spPr/>
        <p:txBody>
          <a:bodyPr/>
          <a:lstStyle/>
          <a:p>
            <a:r>
              <a:rPr lang="en-US" dirty="0" smtClean="0">
                <a:latin typeface="Times"/>
                <a:cs typeface="Times"/>
              </a:rPr>
              <a:t>Cost of Debt</a:t>
            </a:r>
            <a:endParaRPr lang="x-none" dirty="0">
              <a:latin typeface="Times"/>
              <a:cs typeface="Times"/>
            </a:endParaRPr>
          </a:p>
        </p:txBody>
      </p:sp>
    </p:spTree>
    <p:extLst>
      <p:ext uri="{BB962C8B-B14F-4D97-AF65-F5344CB8AC3E}">
        <p14:creationId xmlns:p14="http://schemas.microsoft.com/office/powerpoint/2010/main" val="3606888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a:cs typeface="Times"/>
              </a:rPr>
              <a:t>The Cost of Capital</a:t>
            </a:r>
          </a:p>
        </p:txBody>
      </p:sp>
      <p:sp>
        <p:nvSpPr>
          <p:cNvPr id="3" name="Content Placeholder 2"/>
          <p:cNvSpPr>
            <a:spLocks noGrp="1"/>
          </p:cNvSpPr>
          <p:nvPr>
            <p:ph idx="1"/>
          </p:nvPr>
        </p:nvSpPr>
        <p:spPr/>
        <p:txBody>
          <a:bodyPr>
            <a:normAutofit fontScale="92500"/>
          </a:bodyPr>
          <a:lstStyle/>
          <a:p>
            <a:r>
              <a:rPr lang="en-US" dirty="0">
                <a:latin typeface="Times"/>
                <a:cs typeface="Times"/>
              </a:rPr>
              <a:t> When we say that the required return on an investment is, say, 10 percent, we usually </a:t>
            </a:r>
            <a:r>
              <a:rPr lang="en-US" dirty="0" smtClean="0">
                <a:latin typeface="Times"/>
                <a:cs typeface="Times"/>
              </a:rPr>
              <a:t>mean that </a:t>
            </a:r>
            <a:r>
              <a:rPr lang="en-US" dirty="0">
                <a:latin typeface="Times"/>
                <a:cs typeface="Times"/>
              </a:rPr>
              <a:t>the investment will have a positive NPV only if its return exceeds 10 </a:t>
            </a:r>
            <a:r>
              <a:rPr lang="en-US" dirty="0" smtClean="0">
                <a:latin typeface="Times"/>
                <a:cs typeface="Times"/>
              </a:rPr>
              <a:t>percent</a:t>
            </a:r>
            <a:r>
              <a:rPr lang="en-US" dirty="0">
                <a:latin typeface="Times"/>
                <a:cs typeface="Times"/>
              </a:rPr>
              <a:t> </a:t>
            </a:r>
            <a:r>
              <a:rPr lang="en-US" dirty="0" smtClean="0">
                <a:latin typeface="Times"/>
                <a:cs typeface="Times"/>
              </a:rPr>
              <a:t>which means that </a:t>
            </a:r>
            <a:r>
              <a:rPr lang="en-US" dirty="0">
                <a:latin typeface="Times"/>
                <a:cs typeface="Times"/>
              </a:rPr>
              <a:t>the </a:t>
            </a:r>
            <a:r>
              <a:rPr lang="en-US" dirty="0" smtClean="0">
                <a:latin typeface="Times"/>
                <a:cs typeface="Times"/>
              </a:rPr>
              <a:t>firm </a:t>
            </a:r>
            <a:r>
              <a:rPr lang="en-US" dirty="0">
                <a:latin typeface="Times"/>
                <a:cs typeface="Times"/>
              </a:rPr>
              <a:t>must earn 10 percent </a:t>
            </a:r>
            <a:r>
              <a:rPr lang="en-US" dirty="0" smtClean="0">
                <a:latin typeface="Times"/>
                <a:cs typeface="Times"/>
              </a:rPr>
              <a:t>on the </a:t>
            </a:r>
            <a:r>
              <a:rPr lang="en-US" dirty="0">
                <a:latin typeface="Times"/>
                <a:cs typeface="Times"/>
              </a:rPr>
              <a:t>investment just to compensate its investors for the use of the capital needed to </a:t>
            </a:r>
            <a:r>
              <a:rPr lang="en-US" dirty="0" smtClean="0">
                <a:latin typeface="Times"/>
                <a:cs typeface="Times"/>
              </a:rPr>
              <a:t>finance</a:t>
            </a:r>
            <a:r>
              <a:rPr lang="en-US" dirty="0">
                <a:latin typeface="Times"/>
                <a:cs typeface="Times"/>
              </a:rPr>
              <a:t> </a:t>
            </a:r>
            <a:r>
              <a:rPr lang="en-US" dirty="0" smtClean="0">
                <a:latin typeface="Times"/>
                <a:cs typeface="Times"/>
              </a:rPr>
              <a:t>the </a:t>
            </a:r>
            <a:r>
              <a:rPr lang="en-US" dirty="0">
                <a:latin typeface="Times"/>
                <a:cs typeface="Times"/>
              </a:rPr>
              <a:t>project</a:t>
            </a:r>
            <a:r>
              <a:rPr lang="en-US" dirty="0" smtClean="0">
                <a:latin typeface="Times"/>
                <a:cs typeface="Times"/>
              </a:rPr>
              <a:t>.</a:t>
            </a:r>
          </a:p>
          <a:p>
            <a:r>
              <a:rPr lang="en-US" dirty="0" smtClean="0">
                <a:latin typeface="Times"/>
                <a:cs typeface="Times"/>
              </a:rPr>
              <a:t> </a:t>
            </a:r>
            <a:r>
              <a:rPr lang="en-US" dirty="0">
                <a:latin typeface="Times"/>
                <a:cs typeface="Times"/>
              </a:rPr>
              <a:t>This is why we could also say that 10 percent is the cost of capital </a:t>
            </a:r>
            <a:r>
              <a:rPr lang="en-US" dirty="0" smtClean="0">
                <a:latin typeface="Times"/>
                <a:cs typeface="Times"/>
              </a:rPr>
              <a:t>associated with </a:t>
            </a:r>
            <a:r>
              <a:rPr lang="en-US" dirty="0">
                <a:latin typeface="Times"/>
                <a:cs typeface="Times"/>
              </a:rPr>
              <a:t>the investment.</a:t>
            </a:r>
          </a:p>
        </p:txBody>
      </p:sp>
    </p:spTree>
    <p:extLst>
      <p:ext uri="{BB962C8B-B14F-4D97-AF65-F5344CB8AC3E}">
        <p14:creationId xmlns:p14="http://schemas.microsoft.com/office/powerpoint/2010/main" val="38633289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nSpc>
                <a:spcPct val="150000"/>
              </a:lnSpc>
            </a:pPr>
            <a:r>
              <a:rPr lang="en-US" sz="2400" b="1" i="1" dirty="0" smtClean="0">
                <a:latin typeface="Times"/>
                <a:cs typeface="Times"/>
              </a:rPr>
              <a:t>Cost of debt </a:t>
            </a:r>
            <a:r>
              <a:rPr lang="en-US" sz="2400" dirty="0" smtClean="0">
                <a:latin typeface="Times"/>
                <a:cs typeface="Times"/>
              </a:rPr>
              <a:t>is simply the interest rate the firm must pay on new </a:t>
            </a:r>
            <a:r>
              <a:rPr lang="en-US" sz="2400" dirty="0">
                <a:latin typeface="Times"/>
                <a:cs typeface="Times"/>
              </a:rPr>
              <a:t>borrowing </a:t>
            </a:r>
            <a:r>
              <a:rPr lang="en-US" sz="2400" dirty="0" smtClean="0">
                <a:latin typeface="Times"/>
                <a:cs typeface="Times"/>
              </a:rPr>
              <a:t>or </a:t>
            </a:r>
            <a:r>
              <a:rPr lang="en-US" sz="2400" dirty="0">
                <a:latin typeface="Times"/>
                <a:cs typeface="Times"/>
              </a:rPr>
              <a:t>the required return on a company’s </a:t>
            </a:r>
            <a:r>
              <a:rPr lang="en-US" sz="2400" dirty="0" smtClean="0">
                <a:latin typeface="Times"/>
                <a:cs typeface="Times"/>
              </a:rPr>
              <a:t>liabilities. </a:t>
            </a:r>
            <a:r>
              <a:rPr lang="en-US" sz="2400" dirty="0">
                <a:latin typeface="Times"/>
                <a:ea typeface="MS Mincho"/>
                <a:cs typeface="Times"/>
              </a:rPr>
              <a:t>Cost of debt is usually in a form of bonds.</a:t>
            </a:r>
          </a:p>
          <a:p>
            <a:pPr>
              <a:lnSpc>
                <a:spcPct val="150000"/>
              </a:lnSpc>
            </a:pPr>
            <a:endParaRPr lang="en-US" sz="2400" dirty="0">
              <a:latin typeface="Times"/>
              <a:cs typeface="Times"/>
            </a:endParaRPr>
          </a:p>
          <a:p>
            <a:pPr algn="l" rtl="0">
              <a:lnSpc>
                <a:spcPct val="150000"/>
              </a:lnSpc>
            </a:pPr>
            <a:endParaRPr lang="en-US" sz="2400" dirty="0" smtClean="0">
              <a:latin typeface="Times"/>
              <a:cs typeface="Times"/>
            </a:endParaRPr>
          </a:p>
          <a:p>
            <a:pPr algn="l" rtl="0">
              <a:lnSpc>
                <a:spcPct val="150000"/>
              </a:lnSpc>
            </a:pPr>
            <a:r>
              <a:rPr lang="en-US" sz="2400" dirty="0" smtClean="0">
                <a:latin typeface="Times"/>
                <a:cs typeface="Times"/>
              </a:rPr>
              <a:t>The </a:t>
            </a:r>
            <a:r>
              <a:rPr lang="en-US" sz="2400" b="1" i="1" dirty="0" smtClean="0">
                <a:latin typeface="Times"/>
                <a:cs typeface="Times"/>
              </a:rPr>
              <a:t>current interest rate </a:t>
            </a:r>
            <a:r>
              <a:rPr lang="en-US" sz="2400" dirty="0" smtClean="0">
                <a:latin typeface="Times"/>
                <a:cs typeface="Times"/>
              </a:rPr>
              <a:t>in the market</a:t>
            </a:r>
          </a:p>
          <a:p>
            <a:pPr algn="l" rtl="0">
              <a:lnSpc>
                <a:spcPct val="150000"/>
              </a:lnSpc>
            </a:pPr>
            <a:endParaRPr lang="x-none" sz="2400" dirty="0">
              <a:latin typeface="Times"/>
              <a:cs typeface="Times"/>
            </a:endParaRPr>
          </a:p>
        </p:txBody>
      </p:sp>
      <p:sp>
        <p:nvSpPr>
          <p:cNvPr id="4" name="Title 1"/>
          <p:cNvSpPr>
            <a:spLocks noGrp="1"/>
          </p:cNvSpPr>
          <p:nvPr>
            <p:ph type="title"/>
          </p:nvPr>
        </p:nvSpPr>
        <p:spPr/>
        <p:txBody>
          <a:bodyPr/>
          <a:lstStyle/>
          <a:p>
            <a:r>
              <a:rPr lang="en-US" dirty="0" smtClean="0">
                <a:latin typeface="Times"/>
                <a:cs typeface="Times"/>
              </a:rPr>
              <a:t>Cost of Debt</a:t>
            </a:r>
            <a:endParaRPr lang="en-US" dirty="0">
              <a:latin typeface="Times"/>
              <a:cs typeface="Times"/>
            </a:endParaRPr>
          </a:p>
        </p:txBody>
      </p:sp>
    </p:spTree>
    <p:extLst>
      <p:ext uri="{BB962C8B-B14F-4D97-AF65-F5344CB8AC3E}">
        <p14:creationId xmlns:p14="http://schemas.microsoft.com/office/powerpoint/2010/main" val="38806459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lgn="l" rtl="0">
              <a:lnSpc>
                <a:spcPct val="150000"/>
              </a:lnSpc>
            </a:pPr>
            <a:r>
              <a:rPr lang="en-US" sz="2400" b="1" u="sng" dirty="0" smtClean="0">
                <a:latin typeface="Times"/>
                <a:cs typeface="Times"/>
              </a:rPr>
              <a:t>Loans:</a:t>
            </a:r>
            <a:r>
              <a:rPr lang="en-US" sz="2400" dirty="0" smtClean="0">
                <a:latin typeface="Times"/>
                <a:cs typeface="Times"/>
              </a:rPr>
              <a:t> Decreasing interest</a:t>
            </a:r>
          </a:p>
          <a:p>
            <a:pPr algn="l" rtl="0">
              <a:lnSpc>
                <a:spcPct val="150000"/>
              </a:lnSpc>
            </a:pPr>
            <a:r>
              <a:rPr lang="en-US" sz="2400" dirty="0" smtClean="0">
                <a:latin typeface="Times"/>
                <a:cs typeface="Times"/>
              </a:rPr>
              <a:t> </a:t>
            </a:r>
            <a:r>
              <a:rPr lang="en-US" sz="2400" b="1" u="sng" dirty="0" smtClean="0">
                <a:latin typeface="Times"/>
                <a:cs typeface="Times"/>
              </a:rPr>
              <a:t>Bonds:</a:t>
            </a:r>
            <a:r>
              <a:rPr lang="en-US" sz="2400" dirty="0" smtClean="0">
                <a:latin typeface="Times"/>
                <a:cs typeface="Times"/>
              </a:rPr>
              <a:t> Fixed interest</a:t>
            </a:r>
          </a:p>
          <a:p>
            <a:endParaRPr lang="x-none" dirty="0">
              <a:latin typeface="Times"/>
              <a:cs typeface="Times"/>
            </a:endParaRPr>
          </a:p>
        </p:txBody>
      </p:sp>
      <p:sp>
        <p:nvSpPr>
          <p:cNvPr id="4" name="Title 1"/>
          <p:cNvSpPr>
            <a:spLocks noGrp="1"/>
          </p:cNvSpPr>
          <p:nvPr>
            <p:ph type="title"/>
          </p:nvPr>
        </p:nvSpPr>
        <p:spPr/>
        <p:txBody>
          <a:bodyPr/>
          <a:lstStyle/>
          <a:p>
            <a:r>
              <a:rPr lang="en-US" dirty="0" smtClean="0">
                <a:latin typeface="Times"/>
                <a:cs typeface="Times"/>
              </a:rPr>
              <a:t>Cost of Debt</a:t>
            </a:r>
            <a:endParaRPr lang="en-US" dirty="0">
              <a:latin typeface="Times"/>
              <a:cs typeface="Times"/>
            </a:endParaRPr>
          </a:p>
        </p:txBody>
      </p:sp>
    </p:spTree>
    <p:extLst>
      <p:ext uri="{BB962C8B-B14F-4D97-AF65-F5344CB8AC3E}">
        <p14:creationId xmlns:p14="http://schemas.microsoft.com/office/powerpoint/2010/main" val="3648488132"/>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Cost of debt</a:t>
            </a:r>
            <a:endParaRPr lang="x-none" dirty="0">
              <a:latin typeface="Times"/>
              <a:cs typeface="Times"/>
            </a:endParaRPr>
          </a:p>
        </p:txBody>
      </p:sp>
      <p:sp>
        <p:nvSpPr>
          <p:cNvPr id="3" name="Content Placeholder 2"/>
          <p:cNvSpPr>
            <a:spLocks noGrp="1"/>
          </p:cNvSpPr>
          <p:nvPr>
            <p:ph sz="quarter" idx="1"/>
          </p:nvPr>
        </p:nvSpPr>
        <p:spPr/>
        <p:txBody>
          <a:bodyPr>
            <a:normAutofit fontScale="92500" lnSpcReduction="20000"/>
          </a:bodyPr>
          <a:lstStyle/>
          <a:p>
            <a:pPr algn="ctr" rtl="0">
              <a:lnSpc>
                <a:spcPct val="150000"/>
              </a:lnSpc>
              <a:buNone/>
            </a:pPr>
            <a:r>
              <a:rPr lang="en-US" sz="3000" b="1" u="sng" dirty="0" smtClean="0">
                <a:latin typeface="Times"/>
                <a:cs typeface="Times"/>
              </a:rPr>
              <a:t>Loans</a:t>
            </a:r>
          </a:p>
          <a:p>
            <a:pPr algn="ctr" rtl="0">
              <a:lnSpc>
                <a:spcPct val="150000"/>
              </a:lnSpc>
              <a:buNone/>
            </a:pPr>
            <a:endParaRPr lang="en-US" sz="3000" b="1" u="sng" dirty="0" smtClean="0">
              <a:latin typeface="Times"/>
              <a:cs typeface="Times"/>
            </a:endParaRPr>
          </a:p>
          <a:p>
            <a:pPr algn="ctr" rtl="0">
              <a:lnSpc>
                <a:spcPct val="150000"/>
              </a:lnSpc>
              <a:buNone/>
            </a:pPr>
            <a:r>
              <a:rPr lang="en-US" sz="3000" dirty="0" err="1" smtClean="0">
                <a:latin typeface="Times"/>
                <a:cs typeface="Times"/>
              </a:rPr>
              <a:t>Ki</a:t>
            </a:r>
            <a:r>
              <a:rPr lang="en-US" sz="3000" dirty="0" smtClean="0">
                <a:latin typeface="Times"/>
                <a:cs typeface="Times"/>
              </a:rPr>
              <a:t>= 2mD/ P(n+1)</a:t>
            </a:r>
          </a:p>
          <a:p>
            <a:pPr algn="l" rtl="0">
              <a:lnSpc>
                <a:spcPct val="150000"/>
              </a:lnSpc>
              <a:buNone/>
            </a:pPr>
            <a:endParaRPr lang="en-US" dirty="0" smtClean="0">
              <a:latin typeface="Times"/>
              <a:cs typeface="Times"/>
            </a:endParaRPr>
          </a:p>
          <a:p>
            <a:pPr algn="l" rtl="0">
              <a:lnSpc>
                <a:spcPct val="150000"/>
              </a:lnSpc>
              <a:buNone/>
            </a:pPr>
            <a:r>
              <a:rPr lang="en-US" sz="2000" dirty="0" smtClean="0">
                <a:latin typeface="Times"/>
                <a:cs typeface="Times"/>
              </a:rPr>
              <a:t>    m= number of payments per-year</a:t>
            </a:r>
          </a:p>
          <a:p>
            <a:pPr algn="l" rtl="0">
              <a:lnSpc>
                <a:spcPct val="150000"/>
              </a:lnSpc>
              <a:buNone/>
            </a:pPr>
            <a:r>
              <a:rPr lang="en-US" sz="2000" dirty="0" smtClean="0">
                <a:latin typeface="Times"/>
                <a:cs typeface="Times"/>
              </a:rPr>
              <a:t>    D= total interest amount</a:t>
            </a:r>
          </a:p>
          <a:p>
            <a:pPr algn="l" rtl="0">
              <a:lnSpc>
                <a:spcPct val="150000"/>
              </a:lnSpc>
              <a:buNone/>
            </a:pPr>
            <a:r>
              <a:rPr lang="en-US" sz="2000" dirty="0" smtClean="0">
                <a:latin typeface="Times"/>
                <a:cs typeface="Times"/>
              </a:rPr>
              <a:t>    P= value of loan</a:t>
            </a:r>
          </a:p>
          <a:p>
            <a:pPr algn="l" rtl="0">
              <a:lnSpc>
                <a:spcPct val="150000"/>
              </a:lnSpc>
              <a:buNone/>
            </a:pPr>
            <a:r>
              <a:rPr lang="en-US" sz="2000" dirty="0" smtClean="0">
                <a:latin typeface="Times"/>
                <a:cs typeface="Times"/>
              </a:rPr>
              <a:t>    n= total number of payments throughout loan period</a:t>
            </a:r>
          </a:p>
          <a:p>
            <a:pPr algn="l" rtl="0"/>
            <a:endParaRPr lang="x-none" dirty="0">
              <a:latin typeface="Times"/>
              <a:cs typeface="Times"/>
            </a:endParaRPr>
          </a:p>
        </p:txBody>
      </p:sp>
    </p:spTree>
    <p:extLst>
      <p:ext uri="{BB962C8B-B14F-4D97-AF65-F5344CB8AC3E}">
        <p14:creationId xmlns:p14="http://schemas.microsoft.com/office/powerpoint/2010/main" val="12951608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Example</a:t>
            </a:r>
            <a:endParaRPr lang="x-none" dirty="0">
              <a:latin typeface="Times"/>
              <a:cs typeface="Times"/>
            </a:endParaRPr>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latin typeface="Times"/>
                <a:cs typeface="Times"/>
              </a:rPr>
              <a:t>You borrowed 10m$ with a 5% interest rate for 5 years from a bank were you will be repaying the loan as fixed payments. These payments include the principal and interest of the loan. What is the cost of your debt if you are to pay the payments every 3 months across the 5 year period.</a:t>
            </a:r>
          </a:p>
          <a:p>
            <a:pPr algn="l" rtl="0">
              <a:lnSpc>
                <a:spcPct val="150000"/>
              </a:lnSpc>
            </a:pPr>
            <a:endParaRPr lang="x-none" sz="2400" dirty="0">
              <a:latin typeface="Times"/>
              <a:cs typeface="Times"/>
            </a:endParaRPr>
          </a:p>
        </p:txBody>
      </p:sp>
    </p:spTree>
    <p:extLst>
      <p:ext uri="{BB962C8B-B14F-4D97-AF65-F5344CB8AC3E}">
        <p14:creationId xmlns:p14="http://schemas.microsoft.com/office/powerpoint/2010/main" val="27871534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Bonds</a:t>
            </a:r>
            <a:endParaRPr lang="x-none" dirty="0">
              <a:latin typeface="Times"/>
              <a:cs typeface="Times"/>
            </a:endParaRPr>
          </a:p>
        </p:txBody>
      </p:sp>
      <p:sp>
        <p:nvSpPr>
          <p:cNvPr id="3" name="Content Placeholder 2"/>
          <p:cNvSpPr>
            <a:spLocks noGrp="1"/>
          </p:cNvSpPr>
          <p:nvPr>
            <p:ph sz="quarter" idx="1"/>
          </p:nvPr>
        </p:nvSpPr>
        <p:spPr/>
        <p:txBody>
          <a:bodyPr>
            <a:normAutofit/>
          </a:bodyPr>
          <a:lstStyle/>
          <a:p>
            <a:pPr algn="l" rtl="0">
              <a:lnSpc>
                <a:spcPct val="150000"/>
              </a:lnSpc>
            </a:pPr>
            <a:r>
              <a:rPr lang="en-US" sz="2400" b="1" u="sng" dirty="0" smtClean="0">
                <a:latin typeface="Times"/>
                <a:cs typeface="Times"/>
              </a:rPr>
              <a:t>Bond:</a:t>
            </a:r>
            <a:r>
              <a:rPr lang="en-US" sz="2400" dirty="0" smtClean="0">
                <a:latin typeface="Times"/>
                <a:cs typeface="Times"/>
              </a:rPr>
              <a:t> is an interest only loan</a:t>
            </a:r>
          </a:p>
          <a:p>
            <a:pPr algn="l" rtl="0">
              <a:lnSpc>
                <a:spcPct val="150000"/>
              </a:lnSpc>
            </a:pPr>
            <a:r>
              <a:rPr lang="en-US" sz="2400" b="1" u="sng" dirty="0" smtClean="0">
                <a:latin typeface="Times"/>
                <a:cs typeface="Times"/>
              </a:rPr>
              <a:t>Bonds features and prices:</a:t>
            </a:r>
          </a:p>
          <a:p>
            <a:pPr algn="l" rtl="0">
              <a:lnSpc>
                <a:spcPct val="150000"/>
              </a:lnSpc>
              <a:buNone/>
            </a:pPr>
            <a:r>
              <a:rPr lang="en-US" sz="2400" dirty="0" smtClean="0">
                <a:latin typeface="Times"/>
                <a:cs typeface="Times"/>
              </a:rPr>
              <a:t>For example: suppose the Beck Corporation wants to borrow 1,000$ for 30 years. The interest rate on similar corporation is 12 percent.</a:t>
            </a:r>
            <a:endParaRPr lang="x-none" sz="2400" dirty="0">
              <a:latin typeface="Times"/>
              <a:cs typeface="Times"/>
            </a:endParaRPr>
          </a:p>
        </p:txBody>
      </p:sp>
    </p:spTree>
    <p:extLst>
      <p:ext uri="{BB962C8B-B14F-4D97-AF65-F5344CB8AC3E}">
        <p14:creationId xmlns:p14="http://schemas.microsoft.com/office/powerpoint/2010/main" val="1903918028"/>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Bonds</a:t>
            </a:r>
            <a:endParaRPr lang="x-none" dirty="0">
              <a:latin typeface="Times"/>
              <a:cs typeface="Times"/>
            </a:endParaRPr>
          </a:p>
        </p:txBody>
      </p:sp>
      <p:sp>
        <p:nvSpPr>
          <p:cNvPr id="3" name="Content Placeholder 2"/>
          <p:cNvSpPr>
            <a:spLocks noGrp="1"/>
          </p:cNvSpPr>
          <p:nvPr>
            <p:ph sz="quarter" idx="1"/>
          </p:nvPr>
        </p:nvSpPr>
        <p:spPr>
          <a:xfrm>
            <a:off x="301752" y="1371600"/>
            <a:ext cx="8503920" cy="5029200"/>
          </a:xfrm>
        </p:spPr>
        <p:txBody>
          <a:bodyPr>
            <a:normAutofit/>
          </a:bodyPr>
          <a:lstStyle/>
          <a:p>
            <a:pPr algn="l" rtl="0">
              <a:lnSpc>
                <a:spcPct val="150000"/>
              </a:lnSpc>
              <a:buNone/>
            </a:pPr>
            <a:r>
              <a:rPr lang="en-US" sz="2400" b="1" u="sng" dirty="0" smtClean="0">
                <a:latin typeface="Times"/>
                <a:cs typeface="Times"/>
              </a:rPr>
              <a:t>Features:</a:t>
            </a:r>
          </a:p>
          <a:p>
            <a:pPr marL="457200" indent="-457200" algn="l" rtl="0">
              <a:lnSpc>
                <a:spcPct val="150000"/>
              </a:lnSpc>
              <a:buFont typeface="+mj-lt"/>
              <a:buAutoNum type="arabicPeriod"/>
            </a:pPr>
            <a:r>
              <a:rPr lang="en-US" sz="2400" i="1" u="sng" dirty="0" smtClean="0">
                <a:latin typeface="Times"/>
                <a:cs typeface="Times"/>
              </a:rPr>
              <a:t>Coupon:</a:t>
            </a:r>
            <a:r>
              <a:rPr lang="en-US" sz="2400" dirty="0" smtClean="0">
                <a:latin typeface="Times"/>
                <a:cs typeface="Times"/>
              </a:rPr>
              <a:t> the stated interest payment made on a bond (120$) </a:t>
            </a:r>
          </a:p>
          <a:p>
            <a:pPr marL="457200" indent="-457200" algn="l" rtl="0">
              <a:lnSpc>
                <a:spcPct val="150000"/>
              </a:lnSpc>
              <a:buFont typeface="+mj-lt"/>
              <a:buAutoNum type="arabicPeriod"/>
            </a:pPr>
            <a:r>
              <a:rPr lang="en-US" sz="2400" i="1" u="sng" dirty="0" smtClean="0">
                <a:latin typeface="Times"/>
                <a:cs typeface="Times"/>
              </a:rPr>
              <a:t>Face value</a:t>
            </a:r>
            <a:r>
              <a:rPr lang="en-US" sz="2400" dirty="0" smtClean="0">
                <a:latin typeface="Times"/>
                <a:cs typeface="Times"/>
              </a:rPr>
              <a:t>: the principle amount of a bond that is repaid at the end of the term. Also called par value (1,000$)</a:t>
            </a:r>
          </a:p>
          <a:p>
            <a:pPr marL="457200" indent="-457200" algn="l" rtl="0">
              <a:lnSpc>
                <a:spcPct val="150000"/>
              </a:lnSpc>
              <a:buFont typeface="+mj-lt"/>
              <a:buAutoNum type="arabicPeriod"/>
            </a:pPr>
            <a:r>
              <a:rPr lang="en-US" sz="2400" i="1" u="sng" dirty="0" smtClean="0">
                <a:latin typeface="Times"/>
                <a:cs typeface="Times"/>
              </a:rPr>
              <a:t>Coupon rate</a:t>
            </a:r>
            <a:r>
              <a:rPr lang="en-US" sz="2400" dirty="0" smtClean="0">
                <a:latin typeface="Times"/>
                <a:cs typeface="Times"/>
              </a:rPr>
              <a:t>: the annual coupon divided by the face value of a bond. 120$/ 1,000$ = (12%)</a:t>
            </a:r>
          </a:p>
          <a:p>
            <a:pPr marL="457200" indent="-457200" algn="l" rtl="0">
              <a:lnSpc>
                <a:spcPct val="150000"/>
              </a:lnSpc>
              <a:buFont typeface="+mj-lt"/>
              <a:buAutoNum type="arabicPeriod"/>
            </a:pPr>
            <a:r>
              <a:rPr lang="en-US" sz="2400" i="1" u="sng" dirty="0" smtClean="0">
                <a:latin typeface="Times"/>
                <a:cs typeface="Times"/>
              </a:rPr>
              <a:t>Maturity:</a:t>
            </a:r>
            <a:r>
              <a:rPr lang="en-US" sz="2400" dirty="0" smtClean="0">
                <a:latin typeface="Times"/>
                <a:cs typeface="Times"/>
              </a:rPr>
              <a:t> the specified date on which the principle amount of a bond is paid.</a:t>
            </a:r>
          </a:p>
          <a:p>
            <a:pPr marL="457200" indent="-457200" algn="l" rtl="0">
              <a:lnSpc>
                <a:spcPct val="150000"/>
              </a:lnSpc>
              <a:buFont typeface="+mj-lt"/>
              <a:buAutoNum type="arabicPeriod"/>
            </a:pPr>
            <a:endParaRPr lang="x-none" sz="2400" dirty="0">
              <a:latin typeface="Times"/>
              <a:cs typeface="Times"/>
            </a:endParaRPr>
          </a:p>
        </p:txBody>
      </p:sp>
    </p:spTree>
    <p:extLst>
      <p:ext uri="{BB962C8B-B14F-4D97-AF65-F5344CB8AC3E}">
        <p14:creationId xmlns:p14="http://schemas.microsoft.com/office/powerpoint/2010/main" val="22519148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Bond values and yields</a:t>
            </a:r>
            <a:endParaRPr lang="x-none" dirty="0">
              <a:latin typeface="Times"/>
              <a:cs typeface="Times"/>
            </a:endParaRPr>
          </a:p>
        </p:txBody>
      </p:sp>
      <p:sp>
        <p:nvSpPr>
          <p:cNvPr id="3" name="Content Placeholder 2"/>
          <p:cNvSpPr>
            <a:spLocks noGrp="1"/>
          </p:cNvSpPr>
          <p:nvPr>
            <p:ph sz="quarter" idx="1"/>
          </p:nvPr>
        </p:nvSpPr>
        <p:spPr/>
        <p:txBody>
          <a:bodyPr>
            <a:normAutofit/>
          </a:bodyPr>
          <a:lstStyle/>
          <a:p>
            <a:pPr algn="l" rtl="0">
              <a:lnSpc>
                <a:spcPct val="150000"/>
              </a:lnSpc>
            </a:pPr>
            <a:r>
              <a:rPr lang="en-US" sz="2400" b="1" dirty="0" smtClean="0">
                <a:latin typeface="Times"/>
                <a:cs typeface="Times"/>
              </a:rPr>
              <a:t>There is an </a:t>
            </a:r>
            <a:r>
              <a:rPr lang="en-US" sz="2400" b="1" i="1" u="sng" dirty="0" smtClean="0">
                <a:latin typeface="Times"/>
                <a:cs typeface="Times"/>
              </a:rPr>
              <a:t>inverse</a:t>
            </a:r>
            <a:r>
              <a:rPr lang="en-US" sz="2400" b="1" dirty="0" smtClean="0">
                <a:latin typeface="Times"/>
                <a:cs typeface="Times"/>
              </a:rPr>
              <a:t> relation ship between interest rates and the present value of a bond</a:t>
            </a:r>
          </a:p>
          <a:p>
            <a:pPr algn="l" rtl="0">
              <a:lnSpc>
                <a:spcPct val="150000"/>
              </a:lnSpc>
            </a:pPr>
            <a:r>
              <a:rPr lang="en-US" sz="2400" dirty="0" smtClean="0">
                <a:latin typeface="Times"/>
                <a:cs typeface="Times"/>
              </a:rPr>
              <a:t>To determine the value of a bond we need to know:</a:t>
            </a:r>
          </a:p>
          <a:p>
            <a:pPr marL="457200" indent="-457200" algn="l" rtl="0">
              <a:lnSpc>
                <a:spcPct val="150000"/>
              </a:lnSpc>
              <a:buFont typeface="+mj-lt"/>
              <a:buAutoNum type="arabicPeriod"/>
            </a:pPr>
            <a:r>
              <a:rPr lang="en-US" sz="2400" dirty="0" smtClean="0">
                <a:latin typeface="Times"/>
                <a:cs typeface="Times"/>
              </a:rPr>
              <a:t>The number of periods left to maturity</a:t>
            </a:r>
          </a:p>
          <a:p>
            <a:pPr marL="457200" indent="-457200" algn="l" rtl="0">
              <a:lnSpc>
                <a:spcPct val="150000"/>
              </a:lnSpc>
              <a:buFont typeface="+mj-lt"/>
              <a:buAutoNum type="arabicPeriod"/>
            </a:pPr>
            <a:r>
              <a:rPr lang="en-US" sz="2400" dirty="0" smtClean="0">
                <a:latin typeface="Times"/>
                <a:cs typeface="Times"/>
              </a:rPr>
              <a:t>Par value</a:t>
            </a:r>
          </a:p>
          <a:p>
            <a:pPr marL="457200" indent="-457200" algn="l" rtl="0">
              <a:lnSpc>
                <a:spcPct val="150000"/>
              </a:lnSpc>
              <a:buFont typeface="+mj-lt"/>
              <a:buAutoNum type="arabicPeriod"/>
            </a:pPr>
            <a:r>
              <a:rPr lang="en-US" sz="2400" dirty="0" smtClean="0">
                <a:latin typeface="Times"/>
                <a:cs typeface="Times"/>
              </a:rPr>
              <a:t>Interest rate</a:t>
            </a:r>
          </a:p>
          <a:p>
            <a:pPr marL="457200" indent="-457200" algn="l" rtl="0">
              <a:lnSpc>
                <a:spcPct val="150000"/>
              </a:lnSpc>
              <a:buFont typeface="+mj-lt"/>
              <a:buAutoNum type="arabicPeriod"/>
            </a:pPr>
            <a:r>
              <a:rPr lang="en-US" sz="2400" dirty="0" smtClean="0">
                <a:latin typeface="Times"/>
                <a:cs typeface="Times"/>
              </a:rPr>
              <a:t>coupon</a:t>
            </a:r>
            <a:endParaRPr lang="x-none" sz="2400" dirty="0">
              <a:latin typeface="Times"/>
              <a:cs typeface="Times"/>
            </a:endParaRPr>
          </a:p>
        </p:txBody>
      </p:sp>
    </p:spTree>
    <p:extLst>
      <p:ext uri="{BB962C8B-B14F-4D97-AF65-F5344CB8AC3E}">
        <p14:creationId xmlns:p14="http://schemas.microsoft.com/office/powerpoint/2010/main" val="5334181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527048"/>
            <a:ext cx="8503920" cy="5102352"/>
          </a:xfrm>
        </p:spPr>
        <p:txBody>
          <a:bodyPr>
            <a:noAutofit/>
          </a:bodyPr>
          <a:lstStyle/>
          <a:p>
            <a:pPr algn="l" rtl="0">
              <a:lnSpc>
                <a:spcPct val="150000"/>
              </a:lnSpc>
            </a:pPr>
            <a:r>
              <a:rPr lang="en-US" sz="2100" b="1" u="sng" dirty="0" smtClean="0">
                <a:latin typeface="Times"/>
                <a:cs typeface="Times"/>
              </a:rPr>
              <a:t>Yield to maturity (YTM):  </a:t>
            </a:r>
            <a:r>
              <a:rPr lang="en-US" sz="2100" dirty="0" smtClean="0">
                <a:latin typeface="Times"/>
                <a:cs typeface="Times"/>
              </a:rPr>
              <a:t>the rate required in the market on a bond</a:t>
            </a:r>
          </a:p>
        </p:txBody>
      </p:sp>
      <p:sp>
        <p:nvSpPr>
          <p:cNvPr id="4" name="Title 1"/>
          <p:cNvSpPr>
            <a:spLocks noGrp="1"/>
          </p:cNvSpPr>
          <p:nvPr>
            <p:ph type="title"/>
          </p:nvPr>
        </p:nvSpPr>
        <p:spPr/>
        <p:txBody>
          <a:bodyPr/>
          <a:lstStyle/>
          <a:p>
            <a:r>
              <a:rPr lang="en-US" dirty="0" smtClean="0">
                <a:latin typeface="Times"/>
                <a:cs typeface="Times"/>
              </a:rPr>
              <a:t>Bond values and yields</a:t>
            </a:r>
            <a:endParaRPr lang="x-none" dirty="0">
              <a:latin typeface="Times"/>
              <a:cs typeface="Times"/>
            </a:endParaRPr>
          </a:p>
        </p:txBody>
      </p:sp>
      <p:graphicFrame>
        <p:nvGraphicFramePr>
          <p:cNvPr id="21506" name="Object 2"/>
          <p:cNvGraphicFramePr>
            <a:graphicFrameLocks/>
          </p:cNvGraphicFramePr>
          <p:nvPr/>
        </p:nvGraphicFramePr>
        <p:xfrm>
          <a:off x="914400" y="2971800"/>
          <a:ext cx="7391400" cy="2133600"/>
        </p:xfrm>
        <a:graphic>
          <a:graphicData uri="http://schemas.openxmlformats.org/presentationml/2006/ole">
            <mc:AlternateContent xmlns:mc="http://schemas.openxmlformats.org/markup-compatibility/2006">
              <mc:Choice xmlns:v="urn:schemas-microsoft-com:vml" Requires="v">
                <p:oleObj spid="_x0000_s5121" name="Equation" r:id="rId3" imgW="6094080" imgH="4063680" progId="Equation.3">
                  <p:embed/>
                </p:oleObj>
              </mc:Choice>
              <mc:Fallback>
                <p:oleObj name="Equation" r:id="rId3" imgW="6094080" imgH="4063680" progId="Equation.3">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r="69630" b="84531"/>
                      <a:stretch>
                        <a:fillRect/>
                      </a:stretch>
                    </p:blipFill>
                    <p:spPr bwMode="auto">
                      <a:xfrm>
                        <a:off x="914400" y="2971800"/>
                        <a:ext cx="739140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extLst>
      <p:ext uri="{BB962C8B-B14F-4D97-AF65-F5344CB8AC3E}">
        <p14:creationId xmlns:p14="http://schemas.microsoft.com/office/powerpoint/2010/main" val="10748049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Autofit/>
          </a:bodyPr>
          <a:lstStyle/>
          <a:p>
            <a:pPr algn="l" rtl="0">
              <a:lnSpc>
                <a:spcPct val="150000"/>
              </a:lnSpc>
            </a:pPr>
            <a:r>
              <a:rPr lang="en-US" sz="2400" b="1" u="sng" dirty="0" smtClean="0">
                <a:latin typeface="Times"/>
                <a:cs typeface="Times"/>
              </a:rPr>
              <a:t>Example:</a:t>
            </a:r>
            <a:r>
              <a:rPr lang="en-US" sz="2400" dirty="0" smtClean="0">
                <a:latin typeface="Times"/>
                <a:cs typeface="Times"/>
              </a:rPr>
              <a:t> suppose a company were to issue a bond with 10 years to maturity. This company has an annual coupon of 80$. Similar bonds have a yield of maturity of 8%. What will the bond sell for?</a:t>
            </a:r>
          </a:p>
          <a:p>
            <a:pPr algn="l" rtl="0">
              <a:lnSpc>
                <a:spcPct val="150000"/>
              </a:lnSpc>
            </a:pPr>
            <a:r>
              <a:rPr lang="en-US" sz="2400" dirty="0" smtClean="0">
                <a:latin typeface="Times"/>
                <a:cs typeface="Times"/>
              </a:rPr>
              <a:t>Suppose a year has gone by. And interest rate has risen to 10 percent, what will the bond be worth?</a:t>
            </a:r>
          </a:p>
          <a:p>
            <a:pPr algn="l" rtl="0">
              <a:lnSpc>
                <a:spcPct val="150000"/>
              </a:lnSpc>
            </a:pPr>
            <a:r>
              <a:rPr lang="en-US" sz="2400" dirty="0" smtClean="0">
                <a:latin typeface="Times"/>
                <a:cs typeface="Times"/>
              </a:rPr>
              <a:t>What would the bond sell for if interest rates had dropped by 2 percent?</a:t>
            </a:r>
          </a:p>
          <a:p>
            <a:endParaRPr lang="x-none" sz="2400" dirty="0">
              <a:latin typeface="Times"/>
              <a:cs typeface="Times"/>
            </a:endParaRPr>
          </a:p>
        </p:txBody>
      </p:sp>
      <p:sp>
        <p:nvSpPr>
          <p:cNvPr id="4" name="Title 1"/>
          <p:cNvSpPr>
            <a:spLocks noGrp="1"/>
          </p:cNvSpPr>
          <p:nvPr>
            <p:ph type="title"/>
          </p:nvPr>
        </p:nvSpPr>
        <p:spPr/>
        <p:txBody>
          <a:bodyPr/>
          <a:lstStyle/>
          <a:p>
            <a:r>
              <a:rPr lang="en-US" dirty="0" smtClean="0">
                <a:latin typeface="Times"/>
                <a:cs typeface="Times"/>
              </a:rPr>
              <a:t>Bond values and yields</a:t>
            </a:r>
            <a:endParaRPr lang="x-none" dirty="0">
              <a:latin typeface="Times"/>
              <a:cs typeface="Times"/>
            </a:endParaRPr>
          </a:p>
        </p:txBody>
      </p:sp>
    </p:spTree>
    <p:extLst>
      <p:ext uri="{BB962C8B-B14F-4D97-AF65-F5344CB8AC3E}">
        <p14:creationId xmlns:p14="http://schemas.microsoft.com/office/powerpoint/2010/main" val="42483404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Cost of debt</a:t>
            </a:r>
            <a:endParaRPr lang="x-none" dirty="0">
              <a:latin typeface="Times"/>
              <a:cs typeface="Times"/>
            </a:endParaRPr>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latin typeface="Times"/>
                <a:cs typeface="Times"/>
              </a:rPr>
              <a:t>The required return is best estimated by computing the yield-to-maturity on the existing debt</a:t>
            </a:r>
          </a:p>
          <a:p>
            <a:pPr algn="l" rtl="0">
              <a:lnSpc>
                <a:spcPct val="150000"/>
              </a:lnSpc>
            </a:pPr>
            <a:r>
              <a:rPr lang="en-US" sz="2400" dirty="0" smtClean="0">
                <a:latin typeface="Times"/>
                <a:cs typeface="Times"/>
              </a:rPr>
              <a:t>The cost of debt is NOT the coupon rate</a:t>
            </a:r>
          </a:p>
          <a:p>
            <a:pPr algn="l" rtl="0">
              <a:lnSpc>
                <a:spcPct val="150000"/>
              </a:lnSpc>
            </a:pPr>
            <a:r>
              <a:rPr lang="en-US" sz="2400" dirty="0" smtClean="0">
                <a:latin typeface="Times"/>
                <a:cs typeface="Times"/>
              </a:rPr>
              <a:t>What is the cost of new debt Rd for a company if the current interest rate is 12%?</a:t>
            </a:r>
          </a:p>
          <a:p>
            <a:pPr algn="l" rtl="0">
              <a:lnSpc>
                <a:spcPct val="150000"/>
              </a:lnSpc>
            </a:pPr>
            <a:endParaRPr lang="en-US" sz="2400" dirty="0" smtClean="0">
              <a:latin typeface="Times"/>
              <a:cs typeface="Times"/>
            </a:endParaRPr>
          </a:p>
          <a:p>
            <a:pPr algn="l" rtl="0">
              <a:lnSpc>
                <a:spcPct val="150000"/>
              </a:lnSpc>
            </a:pPr>
            <a:endParaRPr lang="x-none" sz="2400" dirty="0">
              <a:latin typeface="Times"/>
              <a:cs typeface="Times"/>
            </a:endParaRPr>
          </a:p>
        </p:txBody>
      </p:sp>
    </p:spTree>
    <p:extLst>
      <p:ext uri="{BB962C8B-B14F-4D97-AF65-F5344CB8AC3E}">
        <p14:creationId xmlns:p14="http://schemas.microsoft.com/office/powerpoint/2010/main" val="1537524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a:cs typeface="Times"/>
              </a:rPr>
              <a:t>The Cost of Capital</a:t>
            </a:r>
            <a:endParaRPr lang="en-US" dirty="0"/>
          </a:p>
        </p:txBody>
      </p:sp>
      <p:sp>
        <p:nvSpPr>
          <p:cNvPr id="3" name="Content Placeholder 2"/>
          <p:cNvSpPr>
            <a:spLocks noGrp="1"/>
          </p:cNvSpPr>
          <p:nvPr>
            <p:ph idx="1"/>
          </p:nvPr>
        </p:nvSpPr>
        <p:spPr/>
        <p:txBody>
          <a:bodyPr/>
          <a:lstStyle/>
          <a:p>
            <a:r>
              <a:rPr lang="en-US" dirty="0">
                <a:latin typeface="Times"/>
                <a:cs typeface="Times"/>
              </a:rPr>
              <a:t>We will henceforth use the terms required return, appropriate discount rate , and cost </a:t>
            </a:r>
            <a:r>
              <a:rPr lang="en-US" dirty="0" smtClean="0">
                <a:latin typeface="Times"/>
                <a:cs typeface="Times"/>
              </a:rPr>
              <a:t>of capital </a:t>
            </a:r>
            <a:r>
              <a:rPr lang="en-US" dirty="0">
                <a:latin typeface="Times"/>
                <a:cs typeface="Times"/>
              </a:rPr>
              <a:t>more or less interchangeably </a:t>
            </a:r>
            <a:r>
              <a:rPr lang="en-US" dirty="0" smtClean="0">
                <a:latin typeface="Times"/>
                <a:cs typeface="Times"/>
              </a:rPr>
              <a:t>because</a:t>
            </a:r>
            <a:r>
              <a:rPr lang="en-US" dirty="0">
                <a:latin typeface="Times"/>
                <a:cs typeface="Times"/>
              </a:rPr>
              <a:t> </a:t>
            </a:r>
            <a:r>
              <a:rPr lang="en-US" dirty="0" smtClean="0">
                <a:latin typeface="Times"/>
                <a:cs typeface="Times"/>
              </a:rPr>
              <a:t>they </a:t>
            </a:r>
            <a:r>
              <a:rPr lang="en-US" dirty="0">
                <a:latin typeface="Times"/>
                <a:cs typeface="Times"/>
              </a:rPr>
              <a:t>all mean essentially the same </a:t>
            </a:r>
            <a:r>
              <a:rPr lang="en-US" dirty="0" smtClean="0">
                <a:latin typeface="Times"/>
                <a:cs typeface="Times"/>
              </a:rPr>
              <a:t>thing</a:t>
            </a:r>
          </a:p>
          <a:p>
            <a:endParaRPr lang="en-US" dirty="0">
              <a:latin typeface="Times"/>
              <a:cs typeface="Times"/>
            </a:endParaRPr>
          </a:p>
          <a:p>
            <a:r>
              <a:rPr lang="en-US" dirty="0">
                <a:latin typeface="Times"/>
                <a:cs typeface="Times"/>
              </a:rPr>
              <a:t> The cost of capital depends primarily on the use of the funds, not the source.</a:t>
            </a:r>
          </a:p>
        </p:txBody>
      </p:sp>
    </p:spTree>
    <p:extLst>
      <p:ext uri="{BB962C8B-B14F-4D97-AF65-F5344CB8AC3E}">
        <p14:creationId xmlns:p14="http://schemas.microsoft.com/office/powerpoint/2010/main" val="25142942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ctr" rtl="0">
              <a:lnSpc>
                <a:spcPct val="150000"/>
              </a:lnSpc>
              <a:buNone/>
            </a:pPr>
            <a:r>
              <a:rPr lang="en-US" sz="2400" b="1" u="sng" dirty="0" smtClean="0">
                <a:latin typeface="Times"/>
                <a:cs typeface="Times"/>
              </a:rPr>
              <a:t>Trial and Error</a:t>
            </a:r>
          </a:p>
          <a:p>
            <a:pPr algn="l" rtl="0">
              <a:lnSpc>
                <a:spcPct val="150000"/>
              </a:lnSpc>
            </a:pPr>
            <a:r>
              <a:rPr lang="en-US" sz="2400" dirty="0" smtClean="0">
                <a:latin typeface="Times"/>
                <a:cs typeface="Times"/>
              </a:rPr>
              <a:t>Suppose we have a bond issue currently outstanding that has 10 years left to maturity and a face value of $1,000. The coupon rate is 10% and coupons are paid annually. The bond is currently selling for $941. What is the cost of debt Rd? </a:t>
            </a:r>
          </a:p>
          <a:p>
            <a:pPr algn="l" rtl="0">
              <a:lnSpc>
                <a:spcPct val="150000"/>
              </a:lnSpc>
            </a:pPr>
            <a:endParaRPr lang="x-none" sz="2400" dirty="0">
              <a:latin typeface="Times"/>
              <a:cs typeface="Times"/>
            </a:endParaRPr>
          </a:p>
        </p:txBody>
      </p:sp>
      <p:sp>
        <p:nvSpPr>
          <p:cNvPr id="4" name="Title 1"/>
          <p:cNvSpPr>
            <a:spLocks noGrp="1"/>
          </p:cNvSpPr>
          <p:nvPr>
            <p:ph type="title"/>
          </p:nvPr>
        </p:nvSpPr>
        <p:spPr/>
        <p:txBody>
          <a:bodyPr/>
          <a:lstStyle/>
          <a:p>
            <a:r>
              <a:rPr lang="en-US" dirty="0" smtClean="0">
                <a:latin typeface="Times"/>
                <a:cs typeface="Times"/>
              </a:rPr>
              <a:t>Cost of debt </a:t>
            </a:r>
            <a:endParaRPr lang="x-none" dirty="0">
              <a:latin typeface="Times"/>
              <a:cs typeface="Times"/>
            </a:endParaRPr>
          </a:p>
        </p:txBody>
      </p:sp>
    </p:spTree>
    <p:extLst>
      <p:ext uri="{BB962C8B-B14F-4D97-AF65-F5344CB8AC3E}">
        <p14:creationId xmlns:p14="http://schemas.microsoft.com/office/powerpoint/2010/main" val="20342276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Cost of debt </a:t>
            </a:r>
            <a:endParaRPr lang="x-none" dirty="0">
              <a:latin typeface="Times"/>
              <a:cs typeface="Times"/>
            </a:endParaRPr>
          </a:p>
        </p:txBody>
      </p:sp>
      <p:sp>
        <p:nvSpPr>
          <p:cNvPr id="3" name="Content Placeholder 2"/>
          <p:cNvSpPr>
            <a:spLocks noGrp="1"/>
          </p:cNvSpPr>
          <p:nvPr>
            <p:ph sz="quarter" idx="1"/>
          </p:nvPr>
        </p:nvSpPr>
        <p:spPr/>
        <p:txBody>
          <a:bodyPr>
            <a:normAutofit fontScale="92500" lnSpcReduction="10000"/>
          </a:bodyPr>
          <a:lstStyle/>
          <a:p>
            <a:pPr algn="ctr" rtl="0">
              <a:buNone/>
            </a:pPr>
            <a:r>
              <a:rPr lang="en-US" sz="2800" b="1" dirty="0" smtClean="0">
                <a:solidFill>
                  <a:srgbClr val="FFC000"/>
                </a:solidFill>
                <a:latin typeface="Times"/>
                <a:cs typeface="Times"/>
              </a:rPr>
              <a:t>If the Price is </a:t>
            </a:r>
            <a:r>
              <a:rPr lang="en-US" sz="2800" b="1" u="sng" dirty="0" smtClean="0">
                <a:solidFill>
                  <a:srgbClr val="FFC000"/>
                </a:solidFill>
                <a:latin typeface="Times"/>
                <a:cs typeface="Times"/>
              </a:rPr>
              <a:t>lower </a:t>
            </a:r>
            <a:r>
              <a:rPr lang="en-US" sz="2800" b="1" dirty="0" smtClean="0">
                <a:solidFill>
                  <a:srgbClr val="FFC000"/>
                </a:solidFill>
                <a:latin typeface="Times"/>
                <a:cs typeface="Times"/>
              </a:rPr>
              <a:t>than face value</a:t>
            </a:r>
          </a:p>
          <a:p>
            <a:pPr algn="ctr" rtl="0">
              <a:buNone/>
            </a:pPr>
            <a:r>
              <a:rPr lang="en-US" sz="2800" b="1" dirty="0" smtClean="0">
                <a:solidFill>
                  <a:srgbClr val="FFC000"/>
                </a:solidFill>
                <a:latin typeface="Times"/>
                <a:cs typeface="Times"/>
              </a:rPr>
              <a:t> </a:t>
            </a:r>
          </a:p>
          <a:p>
            <a:pPr algn="ctr" rtl="0">
              <a:buNone/>
            </a:pPr>
            <a:r>
              <a:rPr lang="en-US" sz="2600" dirty="0" smtClean="0">
                <a:latin typeface="Times"/>
                <a:cs typeface="Times"/>
              </a:rPr>
              <a:t>Rd= YTM =  </a:t>
            </a:r>
            <a:r>
              <a:rPr lang="en-US" sz="2600" u="sng" dirty="0" err="1" smtClean="0">
                <a:latin typeface="Times"/>
                <a:cs typeface="Times"/>
              </a:rPr>
              <a:t>int</a:t>
            </a:r>
            <a:r>
              <a:rPr lang="en-US" sz="2600" u="sng" dirty="0" smtClean="0">
                <a:latin typeface="Times"/>
                <a:cs typeface="Times"/>
              </a:rPr>
              <a:t> +( d/n)</a:t>
            </a:r>
          </a:p>
          <a:p>
            <a:pPr algn="ctr" rtl="0">
              <a:buNone/>
            </a:pPr>
            <a:r>
              <a:rPr lang="en-US" sz="2600" dirty="0" smtClean="0">
                <a:latin typeface="Times"/>
                <a:cs typeface="Times"/>
              </a:rPr>
              <a:t>                         (</a:t>
            </a:r>
            <a:r>
              <a:rPr lang="en-US" sz="2600" dirty="0" err="1" smtClean="0">
                <a:latin typeface="Times"/>
                <a:cs typeface="Times"/>
              </a:rPr>
              <a:t>p+FV</a:t>
            </a:r>
            <a:r>
              <a:rPr lang="en-US" sz="2600" dirty="0" smtClean="0">
                <a:latin typeface="Times"/>
                <a:cs typeface="Times"/>
              </a:rPr>
              <a:t>) / 2</a:t>
            </a:r>
          </a:p>
          <a:p>
            <a:pPr algn="l" rtl="0">
              <a:buNone/>
            </a:pPr>
            <a:r>
              <a:rPr lang="en-US" sz="2400" dirty="0" smtClean="0">
                <a:latin typeface="Times"/>
                <a:cs typeface="Times"/>
              </a:rPr>
              <a:t> </a:t>
            </a:r>
          </a:p>
          <a:p>
            <a:pPr algn="l" rtl="0">
              <a:lnSpc>
                <a:spcPct val="150000"/>
              </a:lnSpc>
              <a:buNone/>
            </a:pPr>
            <a:r>
              <a:rPr lang="en-US" sz="2000" dirty="0" err="1" smtClean="0">
                <a:latin typeface="Times"/>
                <a:cs typeface="Times"/>
              </a:rPr>
              <a:t>int</a:t>
            </a:r>
            <a:r>
              <a:rPr lang="en-US" sz="2000" dirty="0" smtClean="0">
                <a:latin typeface="Times"/>
                <a:cs typeface="Times"/>
              </a:rPr>
              <a:t>= interest payment</a:t>
            </a:r>
          </a:p>
          <a:p>
            <a:pPr algn="l" rtl="0">
              <a:lnSpc>
                <a:spcPct val="150000"/>
              </a:lnSpc>
              <a:buNone/>
            </a:pPr>
            <a:r>
              <a:rPr lang="en-US" sz="2000" dirty="0" smtClean="0">
                <a:latin typeface="Times"/>
                <a:cs typeface="Times"/>
              </a:rPr>
              <a:t>d= decrease in value of bond</a:t>
            </a:r>
          </a:p>
          <a:p>
            <a:pPr algn="l" rtl="0">
              <a:lnSpc>
                <a:spcPct val="150000"/>
              </a:lnSpc>
              <a:buNone/>
            </a:pPr>
            <a:r>
              <a:rPr lang="en-US" sz="2000" dirty="0" smtClean="0">
                <a:latin typeface="Times"/>
                <a:cs typeface="Times"/>
              </a:rPr>
              <a:t>n= years to maturity</a:t>
            </a:r>
          </a:p>
          <a:p>
            <a:pPr algn="l" rtl="0">
              <a:lnSpc>
                <a:spcPct val="150000"/>
              </a:lnSpc>
              <a:buNone/>
            </a:pPr>
            <a:r>
              <a:rPr lang="en-US" sz="2000" dirty="0" smtClean="0">
                <a:latin typeface="Times"/>
                <a:cs typeface="Times"/>
              </a:rPr>
              <a:t>p= market value of bond</a:t>
            </a:r>
          </a:p>
          <a:p>
            <a:pPr algn="l" rtl="0">
              <a:lnSpc>
                <a:spcPct val="150000"/>
              </a:lnSpc>
              <a:buNone/>
            </a:pPr>
            <a:r>
              <a:rPr lang="en-US" sz="2000" dirty="0" smtClean="0">
                <a:latin typeface="Times"/>
                <a:cs typeface="Times"/>
              </a:rPr>
              <a:t>FV= face value of bond</a:t>
            </a:r>
            <a:endParaRPr lang="en-US" sz="2400" dirty="0" smtClean="0">
              <a:latin typeface="Times"/>
              <a:cs typeface="Times"/>
            </a:endParaRPr>
          </a:p>
          <a:p>
            <a:pPr algn="l" rtl="0"/>
            <a:endParaRPr lang="x-none" sz="2400" dirty="0">
              <a:latin typeface="Times"/>
              <a:cs typeface="Times"/>
            </a:endParaRPr>
          </a:p>
        </p:txBody>
      </p:sp>
    </p:spTree>
    <p:extLst>
      <p:ext uri="{BB962C8B-B14F-4D97-AF65-F5344CB8AC3E}">
        <p14:creationId xmlns:p14="http://schemas.microsoft.com/office/powerpoint/2010/main" val="6626971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ctr" rtl="0">
              <a:lnSpc>
                <a:spcPct val="150000"/>
              </a:lnSpc>
              <a:buNone/>
            </a:pPr>
            <a:r>
              <a:rPr lang="en-US" sz="2400" b="1" u="sng" dirty="0" smtClean="0">
                <a:latin typeface="Times"/>
                <a:cs typeface="Times"/>
              </a:rPr>
              <a:t>Trial and Error</a:t>
            </a:r>
          </a:p>
          <a:p>
            <a:pPr algn="l" rtl="0">
              <a:lnSpc>
                <a:spcPct val="150000"/>
              </a:lnSpc>
            </a:pPr>
            <a:r>
              <a:rPr lang="en-US" sz="2400" dirty="0" smtClean="0">
                <a:latin typeface="Times"/>
                <a:cs typeface="Times"/>
              </a:rPr>
              <a:t>Suppose we have a bond issue currently outstanding that has 10 years left to maturity and a face value of $1,000. The coupon rate is 10% and coupons are paid annually. The bond is currently selling for $1,134. What is the cost of debt Rd? </a:t>
            </a:r>
          </a:p>
          <a:p>
            <a:pPr algn="l" rtl="0">
              <a:lnSpc>
                <a:spcPct val="150000"/>
              </a:lnSpc>
            </a:pPr>
            <a:endParaRPr lang="x-none" sz="2400" dirty="0">
              <a:latin typeface="Times"/>
              <a:cs typeface="Times"/>
            </a:endParaRPr>
          </a:p>
        </p:txBody>
      </p:sp>
      <p:sp>
        <p:nvSpPr>
          <p:cNvPr id="4" name="Title 1"/>
          <p:cNvSpPr>
            <a:spLocks noGrp="1"/>
          </p:cNvSpPr>
          <p:nvPr>
            <p:ph type="title"/>
          </p:nvPr>
        </p:nvSpPr>
        <p:spPr/>
        <p:txBody>
          <a:bodyPr/>
          <a:lstStyle/>
          <a:p>
            <a:r>
              <a:rPr lang="en-US" dirty="0" smtClean="0">
                <a:latin typeface="Times"/>
                <a:cs typeface="Times"/>
              </a:rPr>
              <a:t>Cost of debt </a:t>
            </a:r>
            <a:endParaRPr lang="x-none" dirty="0">
              <a:latin typeface="Times"/>
              <a:cs typeface="Times"/>
            </a:endParaRPr>
          </a:p>
        </p:txBody>
      </p:sp>
    </p:spTree>
    <p:extLst>
      <p:ext uri="{BB962C8B-B14F-4D97-AF65-F5344CB8AC3E}">
        <p14:creationId xmlns:p14="http://schemas.microsoft.com/office/powerpoint/2010/main" val="40956247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Cost of debt </a:t>
            </a:r>
            <a:endParaRPr lang="x-none" dirty="0">
              <a:latin typeface="Times"/>
              <a:cs typeface="Times"/>
            </a:endParaRPr>
          </a:p>
        </p:txBody>
      </p:sp>
      <p:sp>
        <p:nvSpPr>
          <p:cNvPr id="3" name="Content Placeholder 2"/>
          <p:cNvSpPr>
            <a:spLocks noGrp="1"/>
          </p:cNvSpPr>
          <p:nvPr>
            <p:ph sz="quarter" idx="1"/>
          </p:nvPr>
        </p:nvSpPr>
        <p:spPr/>
        <p:txBody>
          <a:bodyPr>
            <a:normAutofit fontScale="92500" lnSpcReduction="20000"/>
          </a:bodyPr>
          <a:lstStyle/>
          <a:p>
            <a:pPr algn="ctr" rtl="0">
              <a:lnSpc>
                <a:spcPct val="150000"/>
              </a:lnSpc>
              <a:buNone/>
            </a:pPr>
            <a:r>
              <a:rPr lang="en-US" sz="2600" b="1" dirty="0" smtClean="0">
                <a:solidFill>
                  <a:srgbClr val="FFC000"/>
                </a:solidFill>
                <a:latin typeface="Times"/>
                <a:cs typeface="Times"/>
              </a:rPr>
              <a:t>If the Price is </a:t>
            </a:r>
            <a:r>
              <a:rPr lang="en-US" sz="2600" b="1" u="sng" dirty="0" smtClean="0">
                <a:solidFill>
                  <a:srgbClr val="FFC000"/>
                </a:solidFill>
                <a:latin typeface="Times"/>
                <a:cs typeface="Times"/>
              </a:rPr>
              <a:t>Higher</a:t>
            </a:r>
            <a:r>
              <a:rPr lang="en-US" sz="2600" b="1" dirty="0" smtClean="0">
                <a:solidFill>
                  <a:srgbClr val="FFC000"/>
                </a:solidFill>
                <a:latin typeface="Times"/>
                <a:cs typeface="Times"/>
              </a:rPr>
              <a:t> than face value </a:t>
            </a:r>
          </a:p>
          <a:p>
            <a:pPr algn="ctr" rtl="0">
              <a:lnSpc>
                <a:spcPct val="150000"/>
              </a:lnSpc>
              <a:buNone/>
            </a:pPr>
            <a:r>
              <a:rPr lang="en-US" sz="2400" dirty="0" smtClean="0">
                <a:latin typeface="Times"/>
                <a:cs typeface="Times"/>
              </a:rPr>
              <a:t>Rd= YTM = </a:t>
            </a:r>
            <a:r>
              <a:rPr lang="en-US" sz="2400" u="sng" dirty="0" err="1" smtClean="0">
                <a:latin typeface="Times"/>
                <a:cs typeface="Times"/>
              </a:rPr>
              <a:t>int</a:t>
            </a:r>
            <a:r>
              <a:rPr lang="en-US" sz="2400" u="sng" dirty="0" smtClean="0">
                <a:latin typeface="Times"/>
                <a:cs typeface="Times"/>
              </a:rPr>
              <a:t> - ( </a:t>
            </a:r>
            <a:r>
              <a:rPr lang="en-US" sz="2400" u="sng" dirty="0" err="1" smtClean="0">
                <a:latin typeface="Times"/>
                <a:cs typeface="Times"/>
              </a:rPr>
              <a:t>rs</a:t>
            </a:r>
            <a:r>
              <a:rPr lang="en-US" sz="2400" u="sng" dirty="0" smtClean="0">
                <a:latin typeface="Times"/>
                <a:cs typeface="Times"/>
              </a:rPr>
              <a:t>/n)</a:t>
            </a:r>
          </a:p>
          <a:p>
            <a:pPr algn="ctr" rtl="0">
              <a:lnSpc>
                <a:spcPct val="150000"/>
              </a:lnSpc>
              <a:buNone/>
            </a:pPr>
            <a:r>
              <a:rPr lang="en-US" sz="2400" dirty="0" smtClean="0">
                <a:latin typeface="Times"/>
                <a:cs typeface="Times"/>
              </a:rPr>
              <a:t>                        (</a:t>
            </a:r>
            <a:r>
              <a:rPr lang="en-US" sz="2400" dirty="0" err="1" smtClean="0">
                <a:latin typeface="Times"/>
                <a:cs typeface="Times"/>
              </a:rPr>
              <a:t>p+FV</a:t>
            </a:r>
            <a:r>
              <a:rPr lang="en-US" sz="2400" dirty="0" smtClean="0">
                <a:latin typeface="Times"/>
                <a:cs typeface="Times"/>
              </a:rPr>
              <a:t>) / 2</a:t>
            </a:r>
          </a:p>
          <a:p>
            <a:pPr algn="l" rtl="0">
              <a:lnSpc>
                <a:spcPct val="150000"/>
              </a:lnSpc>
              <a:buNone/>
            </a:pPr>
            <a:r>
              <a:rPr lang="en-US" sz="2400" dirty="0" smtClean="0">
                <a:latin typeface="Times"/>
                <a:cs typeface="Times"/>
              </a:rPr>
              <a:t> </a:t>
            </a:r>
          </a:p>
          <a:p>
            <a:pPr algn="l" rtl="0">
              <a:lnSpc>
                <a:spcPct val="150000"/>
              </a:lnSpc>
              <a:buNone/>
            </a:pPr>
            <a:r>
              <a:rPr lang="en-US" sz="2000" dirty="0" err="1" smtClean="0">
                <a:latin typeface="Times"/>
                <a:cs typeface="Times"/>
              </a:rPr>
              <a:t>int</a:t>
            </a:r>
            <a:r>
              <a:rPr lang="en-US" sz="2000" dirty="0" smtClean="0">
                <a:latin typeface="Times"/>
                <a:cs typeface="Times"/>
              </a:rPr>
              <a:t>= interest payment</a:t>
            </a:r>
          </a:p>
          <a:p>
            <a:pPr algn="l" rtl="0">
              <a:lnSpc>
                <a:spcPct val="150000"/>
              </a:lnSpc>
              <a:buNone/>
            </a:pPr>
            <a:r>
              <a:rPr lang="en-US" sz="2000" dirty="0" err="1" smtClean="0">
                <a:latin typeface="Times"/>
                <a:cs typeface="Times"/>
              </a:rPr>
              <a:t>rs</a:t>
            </a:r>
            <a:r>
              <a:rPr lang="en-US" sz="2000" dirty="0" smtClean="0">
                <a:latin typeface="Times"/>
                <a:cs typeface="Times"/>
              </a:rPr>
              <a:t>= raise in value of bond</a:t>
            </a:r>
          </a:p>
          <a:p>
            <a:pPr algn="l" rtl="0">
              <a:lnSpc>
                <a:spcPct val="150000"/>
              </a:lnSpc>
              <a:buNone/>
            </a:pPr>
            <a:r>
              <a:rPr lang="en-US" sz="2000" dirty="0" smtClean="0">
                <a:latin typeface="Times"/>
                <a:cs typeface="Times"/>
              </a:rPr>
              <a:t>n= years to maturity</a:t>
            </a:r>
          </a:p>
          <a:p>
            <a:pPr algn="l" rtl="0">
              <a:lnSpc>
                <a:spcPct val="150000"/>
              </a:lnSpc>
              <a:buNone/>
            </a:pPr>
            <a:r>
              <a:rPr lang="en-US" sz="2000" dirty="0" smtClean="0">
                <a:latin typeface="Times"/>
                <a:cs typeface="Times"/>
              </a:rPr>
              <a:t>p= market value of bond</a:t>
            </a:r>
          </a:p>
          <a:p>
            <a:pPr algn="l" rtl="0">
              <a:lnSpc>
                <a:spcPct val="150000"/>
              </a:lnSpc>
              <a:buNone/>
            </a:pPr>
            <a:r>
              <a:rPr lang="en-US" sz="2000" dirty="0" smtClean="0">
                <a:latin typeface="Times"/>
                <a:cs typeface="Times"/>
              </a:rPr>
              <a:t>FV= face value of bond</a:t>
            </a:r>
          </a:p>
          <a:p>
            <a:pPr algn="l" rtl="0">
              <a:lnSpc>
                <a:spcPct val="150000"/>
              </a:lnSpc>
              <a:buNone/>
            </a:pPr>
            <a:endParaRPr lang="x-none" sz="2400" dirty="0">
              <a:latin typeface="Times"/>
              <a:cs typeface="Times"/>
            </a:endParaRPr>
          </a:p>
        </p:txBody>
      </p:sp>
    </p:spTree>
    <p:extLst>
      <p:ext uri="{BB962C8B-B14F-4D97-AF65-F5344CB8AC3E}">
        <p14:creationId xmlns:p14="http://schemas.microsoft.com/office/powerpoint/2010/main" val="42626855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dirty="0" smtClean="0">
                <a:latin typeface="Times"/>
                <a:cs typeface="Times"/>
              </a:rPr>
              <a:t>Suppose we are interested in a six-year , 8 percent coupon bond that is paid annually with a face value of 1,000$. The current price is 955.14$. What is the yield to maturity on this bond?</a:t>
            </a:r>
          </a:p>
          <a:p>
            <a:pPr algn="l" rtl="0">
              <a:lnSpc>
                <a:spcPct val="150000"/>
              </a:lnSpc>
            </a:pPr>
            <a:r>
              <a:rPr lang="en-US" sz="2400" dirty="0" smtClean="0">
                <a:latin typeface="Times"/>
                <a:cs typeface="Times"/>
              </a:rPr>
              <a:t>Suppose that the current price for the bond is 1250$. What is the yield to maturity on this bond?</a:t>
            </a:r>
            <a:endParaRPr lang="x-none" sz="2400" dirty="0">
              <a:latin typeface="Times"/>
              <a:cs typeface="Times"/>
            </a:endParaRPr>
          </a:p>
        </p:txBody>
      </p:sp>
      <p:sp>
        <p:nvSpPr>
          <p:cNvPr id="4" name="Title 1"/>
          <p:cNvSpPr>
            <a:spLocks noGrp="1"/>
          </p:cNvSpPr>
          <p:nvPr>
            <p:ph type="title"/>
          </p:nvPr>
        </p:nvSpPr>
        <p:spPr/>
        <p:txBody>
          <a:bodyPr/>
          <a:lstStyle/>
          <a:p>
            <a:r>
              <a:rPr lang="en-US" dirty="0" smtClean="0">
                <a:latin typeface="Times"/>
                <a:cs typeface="Times"/>
              </a:rPr>
              <a:t>Cost of debt </a:t>
            </a:r>
            <a:endParaRPr lang="x-none" dirty="0">
              <a:latin typeface="Times"/>
              <a:cs typeface="Times"/>
            </a:endParaRPr>
          </a:p>
        </p:txBody>
      </p:sp>
    </p:spTree>
    <p:extLst>
      <p:ext uri="{BB962C8B-B14F-4D97-AF65-F5344CB8AC3E}">
        <p14:creationId xmlns:p14="http://schemas.microsoft.com/office/powerpoint/2010/main" val="60331589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Cost of debt </a:t>
            </a:r>
            <a:endParaRPr lang="x-none" dirty="0">
              <a:latin typeface="Times"/>
              <a:cs typeface="Times"/>
            </a:endParaRPr>
          </a:p>
        </p:txBody>
      </p:sp>
      <p:sp>
        <p:nvSpPr>
          <p:cNvPr id="3" name="Content Placeholder 2"/>
          <p:cNvSpPr>
            <a:spLocks noGrp="1"/>
          </p:cNvSpPr>
          <p:nvPr>
            <p:ph sz="quarter" idx="1"/>
          </p:nvPr>
        </p:nvSpPr>
        <p:spPr/>
        <p:txBody>
          <a:bodyPr>
            <a:normAutofit/>
          </a:bodyPr>
          <a:lstStyle/>
          <a:p>
            <a:pPr algn="l" rtl="0">
              <a:buNone/>
            </a:pPr>
            <a:r>
              <a:rPr lang="en-US" sz="2400" b="1" u="sng" dirty="0" smtClean="0">
                <a:latin typeface="Times"/>
                <a:cs typeface="Times"/>
              </a:rPr>
              <a:t>Tax Deduction:</a:t>
            </a:r>
          </a:p>
          <a:p>
            <a:pPr algn="l" rtl="0">
              <a:lnSpc>
                <a:spcPct val="150000"/>
              </a:lnSpc>
            </a:pPr>
            <a:r>
              <a:rPr lang="en-US" sz="2400" dirty="0" smtClean="0">
                <a:latin typeface="Times"/>
                <a:cs typeface="Times"/>
              </a:rPr>
              <a:t>An item or expense subtracted from gross income to reduce the amount of income subject to tax. </a:t>
            </a:r>
          </a:p>
          <a:p>
            <a:pPr algn="l" rtl="0">
              <a:lnSpc>
                <a:spcPct val="150000"/>
              </a:lnSpc>
            </a:pPr>
            <a:r>
              <a:rPr lang="en-US" sz="2400" dirty="0" smtClean="0">
                <a:latin typeface="Times"/>
                <a:cs typeface="Times"/>
              </a:rPr>
              <a:t>Interest expense is tax deductible</a:t>
            </a:r>
          </a:p>
          <a:p>
            <a:pPr algn="l" rtl="0">
              <a:lnSpc>
                <a:spcPct val="150000"/>
              </a:lnSpc>
            </a:pPr>
            <a:r>
              <a:rPr lang="en-US" sz="2400" dirty="0" smtClean="0">
                <a:latin typeface="Times"/>
                <a:cs typeface="Times"/>
              </a:rPr>
              <a:t>Therefore, when a company pays interest, the actual cost is less than the expense</a:t>
            </a:r>
          </a:p>
          <a:p>
            <a:pPr algn="l" rtl="0">
              <a:buNone/>
            </a:pPr>
            <a:endParaRPr lang="x-none" sz="2400" b="1" u="sng" dirty="0">
              <a:latin typeface="Times"/>
              <a:cs typeface="Times"/>
            </a:endParaRPr>
          </a:p>
        </p:txBody>
      </p:sp>
    </p:spTree>
    <p:extLst>
      <p:ext uri="{BB962C8B-B14F-4D97-AF65-F5344CB8AC3E}">
        <p14:creationId xmlns:p14="http://schemas.microsoft.com/office/powerpoint/2010/main" val="149894743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Cost of debt</a:t>
            </a:r>
            <a:endParaRPr lang="x-none" dirty="0">
              <a:latin typeface="Times"/>
              <a:cs typeface="Times"/>
            </a:endParaRPr>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latin typeface="Times"/>
                <a:cs typeface="Times"/>
              </a:rPr>
              <a:t>Note that R</a:t>
            </a:r>
            <a:r>
              <a:rPr lang="en-US" sz="2400" baseline="-25000" dirty="0" smtClean="0">
                <a:latin typeface="Times"/>
                <a:cs typeface="Times"/>
              </a:rPr>
              <a:t>d</a:t>
            </a:r>
            <a:r>
              <a:rPr lang="en-US" sz="2400" dirty="0" smtClean="0">
                <a:latin typeface="Times"/>
                <a:cs typeface="Times"/>
              </a:rPr>
              <a:t> is not the appropriate cost of debt to use in calculating the WACC, instead we should use the </a:t>
            </a:r>
            <a:r>
              <a:rPr lang="en-US" sz="2400" i="1" dirty="0" smtClean="0">
                <a:latin typeface="Times"/>
                <a:cs typeface="Times"/>
              </a:rPr>
              <a:t>after-tax</a:t>
            </a:r>
            <a:r>
              <a:rPr lang="en-US" sz="2400" dirty="0" smtClean="0">
                <a:latin typeface="Times"/>
                <a:cs typeface="Times"/>
              </a:rPr>
              <a:t> cost of debt</a:t>
            </a:r>
          </a:p>
          <a:p>
            <a:pPr algn="ctr" rtl="0">
              <a:lnSpc>
                <a:spcPct val="150000"/>
              </a:lnSpc>
              <a:buNone/>
            </a:pPr>
            <a:r>
              <a:rPr lang="en-US" sz="2400" dirty="0" err="1" smtClean="0">
                <a:solidFill>
                  <a:schemeClr val="tx2">
                    <a:lumMod val="60000"/>
                    <a:lumOff val="40000"/>
                  </a:schemeClr>
                </a:solidFill>
                <a:latin typeface="Times"/>
                <a:cs typeface="Times"/>
              </a:rPr>
              <a:t>R</a:t>
            </a:r>
            <a:r>
              <a:rPr lang="en-US" sz="1600" dirty="0" err="1" smtClean="0">
                <a:solidFill>
                  <a:schemeClr val="tx2">
                    <a:lumMod val="60000"/>
                    <a:lumOff val="40000"/>
                  </a:schemeClr>
                </a:solidFill>
                <a:latin typeface="Times"/>
                <a:cs typeface="Times"/>
              </a:rPr>
              <a:t>dt</a:t>
            </a:r>
            <a:r>
              <a:rPr lang="en-US" sz="2400" dirty="0" smtClean="0">
                <a:solidFill>
                  <a:schemeClr val="tx2">
                    <a:lumMod val="60000"/>
                    <a:lumOff val="40000"/>
                  </a:schemeClr>
                </a:solidFill>
                <a:latin typeface="Times"/>
                <a:cs typeface="Times"/>
              </a:rPr>
              <a:t> = R</a:t>
            </a:r>
            <a:r>
              <a:rPr lang="en-US" sz="1600" dirty="0" smtClean="0">
                <a:solidFill>
                  <a:schemeClr val="tx2">
                    <a:lumMod val="60000"/>
                    <a:lumOff val="40000"/>
                  </a:schemeClr>
                </a:solidFill>
                <a:latin typeface="Times"/>
                <a:cs typeface="Times"/>
              </a:rPr>
              <a:t>d</a:t>
            </a:r>
            <a:r>
              <a:rPr lang="en-US" sz="2400" dirty="0" smtClean="0">
                <a:solidFill>
                  <a:schemeClr val="tx2">
                    <a:lumMod val="60000"/>
                    <a:lumOff val="40000"/>
                  </a:schemeClr>
                </a:solidFill>
                <a:latin typeface="Times"/>
                <a:cs typeface="Times"/>
              </a:rPr>
              <a:t> ( 1- T) </a:t>
            </a:r>
          </a:p>
          <a:p>
            <a:pPr algn="l" rtl="0">
              <a:lnSpc>
                <a:spcPct val="150000"/>
              </a:lnSpc>
            </a:pPr>
            <a:endParaRPr lang="x-none" sz="2400" dirty="0">
              <a:latin typeface="Times"/>
              <a:cs typeface="Times"/>
            </a:endParaRPr>
          </a:p>
        </p:txBody>
      </p:sp>
    </p:spTree>
    <p:extLst>
      <p:ext uri="{BB962C8B-B14F-4D97-AF65-F5344CB8AC3E}">
        <p14:creationId xmlns:p14="http://schemas.microsoft.com/office/powerpoint/2010/main" val="6466866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Cost of preferred stocks</a:t>
            </a:r>
            <a:endParaRPr lang="x-none" dirty="0">
              <a:latin typeface="Times"/>
              <a:cs typeface="Times"/>
            </a:endParaRPr>
          </a:p>
        </p:txBody>
      </p:sp>
      <p:sp>
        <p:nvSpPr>
          <p:cNvPr id="4" name="Content Placeholder 2"/>
          <p:cNvSpPr>
            <a:spLocks noGrp="1"/>
          </p:cNvSpPr>
          <p:nvPr>
            <p:ph sz="quarter" idx="1"/>
          </p:nvPr>
        </p:nvSpPr>
        <p:spPr>
          <a:xfrm>
            <a:off x="301752" y="1527048"/>
            <a:ext cx="8503920" cy="4721352"/>
          </a:xfrm>
        </p:spPr>
        <p:txBody>
          <a:bodyPr>
            <a:normAutofit/>
          </a:bodyPr>
          <a:lstStyle/>
          <a:p>
            <a:pPr algn="l" rtl="0">
              <a:lnSpc>
                <a:spcPct val="150000"/>
              </a:lnSpc>
            </a:pPr>
            <a:r>
              <a:rPr lang="en-US" sz="2400" dirty="0" smtClean="0">
                <a:latin typeface="Times"/>
                <a:cs typeface="Times"/>
              </a:rPr>
              <a:t>Reminders</a:t>
            </a:r>
          </a:p>
          <a:p>
            <a:pPr lvl="1" algn="l" rtl="0">
              <a:lnSpc>
                <a:spcPct val="150000"/>
              </a:lnSpc>
            </a:pPr>
            <a:r>
              <a:rPr lang="en-US" sz="2000" dirty="0" smtClean="0">
                <a:latin typeface="Times"/>
                <a:cs typeface="Times"/>
              </a:rPr>
              <a:t>Preferred stock generally pays a constant dividend each period</a:t>
            </a:r>
          </a:p>
          <a:p>
            <a:pPr lvl="1" algn="l" rtl="0">
              <a:lnSpc>
                <a:spcPct val="150000"/>
              </a:lnSpc>
            </a:pPr>
            <a:r>
              <a:rPr lang="en-US" sz="2000" dirty="0" smtClean="0">
                <a:latin typeface="Times"/>
                <a:cs typeface="Times"/>
              </a:rPr>
              <a:t>Dividends are expected to be paid every period forever</a:t>
            </a:r>
          </a:p>
          <a:p>
            <a:pPr algn="l" rtl="0">
              <a:lnSpc>
                <a:spcPct val="150000"/>
              </a:lnSpc>
            </a:pPr>
            <a:r>
              <a:rPr lang="en-US" sz="2400" dirty="0" smtClean="0">
                <a:latin typeface="Times"/>
                <a:cs typeface="Times"/>
              </a:rPr>
              <a:t>Preferred stock is a perpetuity, so we take the perpetuity formula, rearrange and solve for R</a:t>
            </a:r>
            <a:r>
              <a:rPr lang="en-US" sz="2400" baseline="-25000" dirty="0" smtClean="0">
                <a:latin typeface="Times"/>
                <a:cs typeface="Times"/>
              </a:rPr>
              <a:t>P</a:t>
            </a:r>
            <a:endParaRPr lang="en-US" sz="2400" dirty="0" smtClean="0">
              <a:latin typeface="Times"/>
              <a:cs typeface="Times"/>
            </a:endParaRPr>
          </a:p>
          <a:p>
            <a:pPr algn="l" rtl="0">
              <a:lnSpc>
                <a:spcPct val="150000"/>
              </a:lnSpc>
              <a:buNone/>
            </a:pPr>
            <a:r>
              <a:rPr lang="en-US" sz="2400" dirty="0" smtClean="0">
                <a:latin typeface="Times"/>
                <a:cs typeface="Times"/>
                <a:sym typeface="Wingdings" pitchFamily="2" charset="2"/>
              </a:rPr>
              <a:t>                  </a:t>
            </a:r>
          </a:p>
          <a:p>
            <a:pPr algn="l" rtl="0">
              <a:lnSpc>
                <a:spcPct val="150000"/>
              </a:lnSpc>
              <a:buNone/>
            </a:pPr>
            <a:r>
              <a:rPr lang="en-US" sz="2400" dirty="0">
                <a:latin typeface="Times"/>
                <a:cs typeface="Times"/>
                <a:sym typeface="Wingdings" pitchFamily="2" charset="2"/>
              </a:rPr>
              <a:t> </a:t>
            </a:r>
            <a:r>
              <a:rPr lang="en-US" sz="2400" dirty="0" smtClean="0">
                <a:latin typeface="Times"/>
                <a:cs typeface="Times"/>
                <a:sym typeface="Wingdings" pitchFamily="2" charset="2"/>
              </a:rPr>
              <a:t>                        </a:t>
            </a:r>
            <a:r>
              <a:rPr lang="en-US" sz="2400" dirty="0" err="1" smtClean="0">
                <a:latin typeface="Times"/>
                <a:cs typeface="Times"/>
                <a:sym typeface="Wingdings" pitchFamily="2" charset="2"/>
              </a:rPr>
              <a:t>p</a:t>
            </a:r>
            <a:r>
              <a:rPr lang="en-US" sz="1600" dirty="0" err="1" smtClean="0">
                <a:latin typeface="Times"/>
                <a:cs typeface="Times"/>
                <a:sym typeface="Wingdings" pitchFamily="2" charset="2"/>
              </a:rPr>
              <a:t>o</a:t>
            </a:r>
            <a:r>
              <a:rPr lang="en-US" sz="1600" dirty="0" smtClean="0">
                <a:latin typeface="Times"/>
                <a:cs typeface="Times"/>
                <a:sym typeface="Wingdings" pitchFamily="2" charset="2"/>
              </a:rPr>
              <a:t> </a:t>
            </a:r>
            <a:r>
              <a:rPr lang="en-US" sz="2400" dirty="0" smtClean="0">
                <a:latin typeface="Times"/>
                <a:cs typeface="Times"/>
                <a:sym typeface="Wingdings" pitchFamily="2" charset="2"/>
              </a:rPr>
              <a:t>= </a:t>
            </a:r>
            <a:r>
              <a:rPr lang="en-US" sz="2400" dirty="0" err="1" smtClean="0">
                <a:latin typeface="Times"/>
                <a:cs typeface="Times"/>
                <a:sym typeface="Wingdings" pitchFamily="2" charset="2"/>
              </a:rPr>
              <a:t>D</a:t>
            </a:r>
            <a:r>
              <a:rPr lang="en-US" sz="1200" dirty="0" err="1" smtClean="0">
                <a:latin typeface="Times"/>
                <a:cs typeface="Times"/>
                <a:sym typeface="Wingdings" pitchFamily="2" charset="2"/>
              </a:rPr>
              <a:t>p</a:t>
            </a:r>
            <a:r>
              <a:rPr lang="en-US" sz="2400" dirty="0" smtClean="0">
                <a:latin typeface="Times"/>
                <a:cs typeface="Times"/>
                <a:sym typeface="Wingdings" pitchFamily="2" charset="2"/>
              </a:rPr>
              <a:t>/</a:t>
            </a:r>
            <a:r>
              <a:rPr lang="en-US" sz="2400" dirty="0" err="1" smtClean="0">
                <a:latin typeface="Times"/>
                <a:cs typeface="Times"/>
                <a:sym typeface="Wingdings" pitchFamily="2" charset="2"/>
              </a:rPr>
              <a:t>R</a:t>
            </a:r>
            <a:r>
              <a:rPr lang="en-US" sz="1400" dirty="0" err="1" smtClean="0">
                <a:latin typeface="Times"/>
                <a:cs typeface="Times"/>
                <a:sym typeface="Wingdings" pitchFamily="2" charset="2"/>
              </a:rPr>
              <a:t>p</a:t>
            </a:r>
            <a:r>
              <a:rPr lang="en-US" sz="1400" dirty="0" smtClean="0">
                <a:latin typeface="Times"/>
                <a:cs typeface="Times"/>
                <a:sym typeface="Wingdings" pitchFamily="2" charset="2"/>
              </a:rPr>
              <a:t> </a:t>
            </a:r>
          </a:p>
          <a:p>
            <a:pPr algn="l" rtl="0">
              <a:lnSpc>
                <a:spcPct val="150000"/>
              </a:lnSpc>
              <a:buNone/>
            </a:pPr>
            <a:r>
              <a:rPr lang="en-US" sz="1400" dirty="0">
                <a:latin typeface="Times"/>
                <a:cs typeface="Times"/>
                <a:sym typeface="Wingdings" pitchFamily="2" charset="2"/>
              </a:rPr>
              <a:t> </a:t>
            </a:r>
            <a:r>
              <a:rPr lang="en-US" sz="1400" dirty="0" smtClean="0">
                <a:latin typeface="Times"/>
                <a:cs typeface="Times"/>
                <a:sym typeface="Wingdings" pitchFamily="2" charset="2"/>
              </a:rPr>
              <a:t>                        </a:t>
            </a:r>
            <a:r>
              <a:rPr lang="en-US" sz="2400" dirty="0" err="1" smtClean="0">
                <a:latin typeface="Times"/>
                <a:cs typeface="Times"/>
                <a:sym typeface="Wingdings" pitchFamily="2" charset="2"/>
              </a:rPr>
              <a:t>R</a:t>
            </a:r>
            <a:r>
              <a:rPr lang="en-US" sz="1400" dirty="0" err="1" smtClean="0">
                <a:latin typeface="Times"/>
                <a:cs typeface="Times"/>
                <a:sym typeface="Wingdings" pitchFamily="2" charset="2"/>
              </a:rPr>
              <a:t>p</a:t>
            </a:r>
            <a:r>
              <a:rPr lang="en-US" sz="1400" dirty="0" smtClean="0">
                <a:latin typeface="Times"/>
                <a:cs typeface="Times"/>
                <a:sym typeface="Wingdings" pitchFamily="2" charset="2"/>
              </a:rPr>
              <a:t>  = </a:t>
            </a:r>
            <a:r>
              <a:rPr lang="en-US" sz="2000" dirty="0" smtClean="0">
                <a:latin typeface="Times"/>
                <a:cs typeface="Times"/>
                <a:sym typeface="Wingdings" pitchFamily="2" charset="2"/>
              </a:rPr>
              <a:t>required return on preferred stock</a:t>
            </a:r>
            <a:r>
              <a:rPr lang="en-US" sz="1400" dirty="0" smtClean="0">
                <a:latin typeface="Times"/>
                <a:cs typeface="Times"/>
                <a:sym typeface="Wingdings" pitchFamily="2" charset="2"/>
              </a:rPr>
              <a:t>   </a:t>
            </a:r>
            <a:endParaRPr lang="en-US" sz="2400" dirty="0">
              <a:latin typeface="Times"/>
              <a:cs typeface="Times"/>
            </a:endParaRPr>
          </a:p>
        </p:txBody>
      </p:sp>
    </p:spTree>
    <p:extLst>
      <p:ext uri="{BB962C8B-B14F-4D97-AF65-F5344CB8AC3E}">
        <p14:creationId xmlns:p14="http://schemas.microsoft.com/office/powerpoint/2010/main" val="139645414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sz="quarter" idx="1"/>
          </p:nvPr>
        </p:nvSpPr>
        <p:spPr/>
        <p:txBody>
          <a:bodyPr>
            <a:normAutofit/>
          </a:bodyPr>
          <a:lstStyle/>
          <a:p>
            <a:pPr algn="l" rtl="0">
              <a:lnSpc>
                <a:spcPct val="150000"/>
              </a:lnSpc>
              <a:buNone/>
            </a:pPr>
            <a:r>
              <a:rPr lang="en-US" sz="2400" dirty="0" smtClean="0">
                <a:latin typeface="Times"/>
                <a:cs typeface="Times"/>
              </a:rPr>
              <a:t>                                 </a:t>
            </a:r>
          </a:p>
          <a:p>
            <a:pPr algn="l" rtl="0">
              <a:lnSpc>
                <a:spcPct val="150000"/>
              </a:lnSpc>
              <a:buNone/>
            </a:pPr>
            <a:endParaRPr lang="en-US" sz="2400" dirty="0" smtClean="0">
              <a:latin typeface="Times"/>
              <a:cs typeface="Times"/>
            </a:endParaRPr>
          </a:p>
          <a:p>
            <a:pPr algn="ctr" rtl="0">
              <a:lnSpc>
                <a:spcPct val="150000"/>
              </a:lnSpc>
              <a:buNone/>
            </a:pPr>
            <a:r>
              <a:rPr lang="en-US" sz="2800" b="1" dirty="0" smtClean="0">
                <a:latin typeface="Times"/>
                <a:cs typeface="Times"/>
              </a:rPr>
              <a:t>  R</a:t>
            </a:r>
            <a:r>
              <a:rPr lang="en-US" sz="2800" b="1" baseline="-25000" dirty="0" smtClean="0">
                <a:latin typeface="Times"/>
                <a:cs typeface="Times"/>
              </a:rPr>
              <a:t>P</a:t>
            </a:r>
            <a:r>
              <a:rPr lang="en-US" sz="2800" b="1" dirty="0" smtClean="0">
                <a:latin typeface="Times"/>
                <a:cs typeface="Times"/>
              </a:rPr>
              <a:t> = D</a:t>
            </a:r>
            <a:r>
              <a:rPr lang="en-US" sz="2000" b="1" dirty="0" smtClean="0">
                <a:latin typeface="Times"/>
                <a:cs typeface="Times"/>
              </a:rPr>
              <a:t>P</a:t>
            </a:r>
            <a:r>
              <a:rPr lang="en-US" sz="2800" b="1" dirty="0" smtClean="0">
                <a:latin typeface="Times"/>
                <a:cs typeface="Times"/>
              </a:rPr>
              <a:t> / P</a:t>
            </a:r>
            <a:r>
              <a:rPr lang="en-US" sz="2800" b="1" baseline="-25000" dirty="0" smtClean="0">
                <a:latin typeface="Times"/>
                <a:cs typeface="Times"/>
              </a:rPr>
              <a:t>0</a:t>
            </a:r>
          </a:p>
          <a:p>
            <a:pPr algn="l" rtl="0">
              <a:lnSpc>
                <a:spcPct val="150000"/>
              </a:lnSpc>
              <a:buNone/>
            </a:pPr>
            <a:r>
              <a:rPr lang="en-US" sz="1800" dirty="0" err="1" smtClean="0">
                <a:latin typeface="Times"/>
                <a:cs typeface="Times"/>
              </a:rPr>
              <a:t>Rp</a:t>
            </a:r>
            <a:r>
              <a:rPr lang="en-US" sz="1800" dirty="0" smtClean="0">
                <a:latin typeface="Times"/>
                <a:cs typeface="Times"/>
              </a:rPr>
              <a:t> cost of preferred stock</a:t>
            </a:r>
          </a:p>
          <a:p>
            <a:pPr algn="l" rtl="0">
              <a:lnSpc>
                <a:spcPct val="150000"/>
              </a:lnSpc>
              <a:buNone/>
            </a:pPr>
            <a:r>
              <a:rPr lang="en-US" sz="1800" dirty="0" err="1" smtClean="0">
                <a:latin typeface="Times"/>
                <a:cs typeface="Times"/>
              </a:rPr>
              <a:t>Dp</a:t>
            </a:r>
            <a:r>
              <a:rPr lang="en-US" sz="1800" dirty="0" smtClean="0">
                <a:latin typeface="Times"/>
                <a:cs typeface="Times"/>
              </a:rPr>
              <a:t> dividends paid</a:t>
            </a:r>
          </a:p>
          <a:p>
            <a:pPr algn="l" rtl="0">
              <a:lnSpc>
                <a:spcPct val="150000"/>
              </a:lnSpc>
              <a:buNone/>
            </a:pPr>
            <a:r>
              <a:rPr lang="en-US" sz="1800" dirty="0" smtClean="0">
                <a:latin typeface="Times"/>
                <a:cs typeface="Times"/>
              </a:rPr>
              <a:t>Po current price not face value</a:t>
            </a:r>
            <a:endParaRPr lang="en-US" sz="1800" dirty="0">
              <a:latin typeface="Times"/>
              <a:cs typeface="Times"/>
            </a:endParaRPr>
          </a:p>
        </p:txBody>
      </p:sp>
      <p:sp>
        <p:nvSpPr>
          <p:cNvPr id="5" name="Title 1"/>
          <p:cNvSpPr>
            <a:spLocks noGrp="1"/>
          </p:cNvSpPr>
          <p:nvPr>
            <p:ph type="title"/>
          </p:nvPr>
        </p:nvSpPr>
        <p:spPr/>
        <p:txBody>
          <a:bodyPr/>
          <a:lstStyle/>
          <a:p>
            <a:r>
              <a:rPr lang="en-US" dirty="0" smtClean="0">
                <a:latin typeface="Times"/>
                <a:cs typeface="Times"/>
              </a:rPr>
              <a:t>Cost of preferred stocks</a:t>
            </a:r>
            <a:endParaRPr lang="x-none" dirty="0">
              <a:latin typeface="Times"/>
              <a:cs typeface="Times"/>
            </a:endParaRPr>
          </a:p>
        </p:txBody>
      </p:sp>
    </p:spTree>
    <p:extLst>
      <p:ext uri="{BB962C8B-B14F-4D97-AF65-F5344CB8AC3E}">
        <p14:creationId xmlns:p14="http://schemas.microsoft.com/office/powerpoint/2010/main" val="267357900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dirty="0" smtClean="0">
                <a:latin typeface="Times"/>
                <a:cs typeface="Times"/>
              </a:rPr>
              <a:t>On May 30,2008 Alabama Power Co. had two issues of ordinary preferred stock with a 25$ par value that traded on the NYSE. One issue paid 1.30$ annually per share and sold for 21.05$ per share. The other paid 1.46$ per share annually and sold for 24.35$ per share. What is Alabama Power’s cost of preferred stock? </a:t>
            </a:r>
            <a:endParaRPr lang="x-none" sz="2400" dirty="0">
              <a:latin typeface="Times"/>
              <a:cs typeface="Times"/>
            </a:endParaRPr>
          </a:p>
        </p:txBody>
      </p:sp>
      <p:sp>
        <p:nvSpPr>
          <p:cNvPr id="4" name="Title 1"/>
          <p:cNvSpPr>
            <a:spLocks noGrp="1"/>
          </p:cNvSpPr>
          <p:nvPr>
            <p:ph type="title"/>
          </p:nvPr>
        </p:nvSpPr>
        <p:spPr/>
        <p:txBody>
          <a:bodyPr/>
          <a:lstStyle/>
          <a:p>
            <a:r>
              <a:rPr lang="en-US" dirty="0" smtClean="0">
                <a:latin typeface="Times"/>
                <a:cs typeface="Times"/>
              </a:rPr>
              <a:t>Example 14.3</a:t>
            </a:r>
            <a:endParaRPr lang="x-none" dirty="0">
              <a:latin typeface="Times"/>
              <a:cs typeface="Times"/>
            </a:endParaRPr>
          </a:p>
        </p:txBody>
      </p:sp>
    </p:spTree>
    <p:extLst>
      <p:ext uri="{BB962C8B-B14F-4D97-AF65-F5344CB8AC3E}">
        <p14:creationId xmlns:p14="http://schemas.microsoft.com/office/powerpoint/2010/main" val="7155240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Required return VS cost of capital</a:t>
            </a:r>
            <a:endParaRPr lang="x-none" dirty="0">
              <a:latin typeface="Times"/>
              <a:cs typeface="Times"/>
            </a:endParaRPr>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latin typeface="Times"/>
                <a:cs typeface="Times"/>
              </a:rPr>
              <a:t>Any returns for investors are costs for the company</a:t>
            </a:r>
          </a:p>
          <a:p>
            <a:pPr algn="l" rtl="0">
              <a:lnSpc>
                <a:spcPct val="150000"/>
              </a:lnSpc>
            </a:pPr>
            <a:r>
              <a:rPr lang="en-US" sz="2400" dirty="0" smtClean="0">
                <a:latin typeface="Times"/>
                <a:cs typeface="Times"/>
              </a:rPr>
              <a:t>NPV</a:t>
            </a:r>
          </a:p>
          <a:p>
            <a:pPr algn="l" rtl="0">
              <a:lnSpc>
                <a:spcPct val="150000"/>
              </a:lnSpc>
            </a:pPr>
            <a:r>
              <a:rPr lang="en-US" sz="2400" dirty="0" smtClean="0">
                <a:latin typeface="Times"/>
                <a:cs typeface="Times"/>
              </a:rPr>
              <a:t>What is the required rate of return? What does it mean?</a:t>
            </a:r>
          </a:p>
          <a:p>
            <a:pPr algn="l" rtl="0">
              <a:lnSpc>
                <a:spcPct val="150000"/>
              </a:lnSpc>
            </a:pPr>
            <a:r>
              <a:rPr lang="en-US" sz="2400" dirty="0" smtClean="0">
                <a:latin typeface="Times"/>
                <a:cs typeface="Times"/>
              </a:rPr>
              <a:t>What is the difference between: required rate of return / appropriate discount rate and cost of capital?</a:t>
            </a:r>
            <a:endParaRPr lang="x-none" sz="2400" dirty="0">
              <a:latin typeface="Times"/>
              <a:cs typeface="Times"/>
            </a:endParaRPr>
          </a:p>
        </p:txBody>
      </p:sp>
    </p:spTree>
    <p:extLst>
      <p:ext uri="{BB962C8B-B14F-4D97-AF65-F5344CB8AC3E}">
        <p14:creationId xmlns:p14="http://schemas.microsoft.com/office/powerpoint/2010/main" val="248798147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Ex5 Page 465</a:t>
            </a:r>
            <a:endParaRPr lang="x-none" dirty="0">
              <a:latin typeface="Times"/>
              <a:cs typeface="Times"/>
            </a:endParaRPr>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latin typeface="Times"/>
                <a:cs typeface="Times"/>
              </a:rPr>
              <a:t>Holdup bank has an issue of preferred stock with a 6$ stated dividend that just sold for 96$ per share. What is the bank’s cost of preferred stock?</a:t>
            </a:r>
            <a:endParaRPr lang="x-none" sz="2400" dirty="0">
              <a:latin typeface="Times"/>
              <a:cs typeface="Times"/>
            </a:endParaRPr>
          </a:p>
        </p:txBody>
      </p:sp>
    </p:spTree>
    <p:extLst>
      <p:ext uri="{BB962C8B-B14F-4D97-AF65-F5344CB8AC3E}">
        <p14:creationId xmlns:p14="http://schemas.microsoft.com/office/powerpoint/2010/main" val="415714483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dirty="0" smtClean="0">
                <a:latin typeface="Times"/>
                <a:cs typeface="Times"/>
              </a:rPr>
              <a:t>We know that the return earned on assets depends on the risk of those assets</a:t>
            </a:r>
          </a:p>
          <a:p>
            <a:pPr algn="l" rtl="0">
              <a:lnSpc>
                <a:spcPct val="150000"/>
              </a:lnSpc>
            </a:pPr>
            <a:r>
              <a:rPr lang="en-US" sz="2400" dirty="0" smtClean="0">
                <a:latin typeface="Times"/>
                <a:cs typeface="Times"/>
              </a:rPr>
              <a:t>The return to an investor is the same as the cost to the company</a:t>
            </a:r>
          </a:p>
          <a:p>
            <a:pPr algn="l" rtl="0">
              <a:lnSpc>
                <a:spcPct val="150000"/>
              </a:lnSpc>
            </a:pPr>
            <a:r>
              <a:rPr lang="en-US" sz="2400" dirty="0" smtClean="0">
                <a:latin typeface="Times"/>
                <a:cs typeface="Times"/>
              </a:rPr>
              <a:t>Our cost of capital provides us with an indication of how the market views the risk of our assets</a:t>
            </a:r>
          </a:p>
          <a:p>
            <a:pPr algn="l" rtl="0">
              <a:lnSpc>
                <a:spcPct val="150000"/>
              </a:lnSpc>
            </a:pPr>
            <a:endParaRPr lang="x-none" sz="2800" dirty="0">
              <a:latin typeface="Times"/>
              <a:cs typeface="Times"/>
            </a:endParaRPr>
          </a:p>
        </p:txBody>
      </p:sp>
      <p:sp>
        <p:nvSpPr>
          <p:cNvPr id="4" name="Rectangle 2"/>
          <p:cNvSpPr>
            <a:spLocks noGrp="1" noChangeArrowheads="1"/>
          </p:cNvSpPr>
          <p:nvPr>
            <p:ph type="title"/>
          </p:nvPr>
        </p:nvSpPr>
        <p:spPr/>
        <p:txBody>
          <a:bodyPr/>
          <a:lstStyle/>
          <a:p>
            <a:r>
              <a:rPr lang="en-US" dirty="0">
                <a:latin typeface="Times"/>
                <a:cs typeface="Times"/>
              </a:rPr>
              <a:t>Why Cost of Capital Is Important</a:t>
            </a:r>
          </a:p>
        </p:txBody>
      </p:sp>
    </p:spTree>
    <p:extLst>
      <p:ext uri="{BB962C8B-B14F-4D97-AF65-F5344CB8AC3E}">
        <p14:creationId xmlns:p14="http://schemas.microsoft.com/office/powerpoint/2010/main" val="426007387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Reminder</a:t>
            </a:r>
            <a:endParaRPr lang="x-none" dirty="0">
              <a:latin typeface="Times"/>
              <a:cs typeface="Times"/>
            </a:endParaRPr>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latin typeface="Times"/>
                <a:cs typeface="Times"/>
              </a:rPr>
              <a:t>We said previously that the capital of a company composes of different elements, debt – preferred stock – common stock</a:t>
            </a:r>
          </a:p>
          <a:p>
            <a:pPr algn="l" rtl="0">
              <a:lnSpc>
                <a:spcPct val="150000"/>
              </a:lnSpc>
            </a:pPr>
            <a:r>
              <a:rPr lang="en-US" sz="2400" dirty="0" smtClean="0">
                <a:latin typeface="Times"/>
                <a:cs typeface="Times"/>
              </a:rPr>
              <a:t>As we have seen, a given firm may have more than one provider of capital, each with its own required return</a:t>
            </a:r>
          </a:p>
          <a:p>
            <a:pPr algn="l" rtl="0">
              <a:lnSpc>
                <a:spcPct val="150000"/>
              </a:lnSpc>
            </a:pPr>
            <a:r>
              <a:rPr lang="en-US" sz="2400" dirty="0" smtClean="0">
                <a:latin typeface="Times"/>
                <a:cs typeface="Times"/>
              </a:rPr>
              <a:t>The question here is what is the total cost of capital for a firm putting into consideration all the types of capital that a firm uses</a:t>
            </a:r>
          </a:p>
          <a:p>
            <a:pPr algn="l" rtl="0">
              <a:lnSpc>
                <a:spcPct val="150000"/>
              </a:lnSpc>
            </a:pPr>
            <a:endParaRPr lang="x-none" sz="2400" dirty="0">
              <a:latin typeface="Times"/>
              <a:cs typeface="Times"/>
            </a:endParaRPr>
          </a:p>
        </p:txBody>
      </p:sp>
    </p:spTree>
    <p:extLst>
      <p:ext uri="{BB962C8B-B14F-4D97-AF65-F5344CB8AC3E}">
        <p14:creationId xmlns:p14="http://schemas.microsoft.com/office/powerpoint/2010/main" val="60921244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normAutofit fontScale="90000"/>
          </a:bodyPr>
          <a:lstStyle/>
          <a:p>
            <a:r>
              <a:rPr lang="en-US" dirty="0">
                <a:latin typeface="Times"/>
                <a:cs typeface="Times"/>
              </a:rPr>
              <a:t>The Weighted Average Cost of Capital</a:t>
            </a:r>
          </a:p>
        </p:txBody>
      </p:sp>
      <p:sp>
        <p:nvSpPr>
          <p:cNvPr id="5" name="Rectangle 3"/>
          <p:cNvSpPr>
            <a:spLocks noGrp="1" noChangeArrowheads="1"/>
          </p:cNvSpPr>
          <p:nvPr>
            <p:ph sz="quarter" idx="1"/>
          </p:nvPr>
        </p:nvSpPr>
        <p:spPr/>
        <p:txBody>
          <a:bodyPr>
            <a:normAutofit/>
          </a:bodyPr>
          <a:lstStyle/>
          <a:p>
            <a:pPr algn="l" rtl="0">
              <a:lnSpc>
                <a:spcPct val="150000"/>
              </a:lnSpc>
            </a:pPr>
            <a:r>
              <a:rPr lang="en-US" sz="2400" dirty="0">
                <a:latin typeface="Times"/>
                <a:cs typeface="Times"/>
              </a:rPr>
              <a:t>We can use the individual costs of capital that we have computed to get our “average” cost of capital for the firm.</a:t>
            </a:r>
          </a:p>
          <a:p>
            <a:pPr algn="l" rtl="0">
              <a:lnSpc>
                <a:spcPct val="150000"/>
              </a:lnSpc>
            </a:pPr>
            <a:r>
              <a:rPr lang="en-US" sz="2400" dirty="0">
                <a:latin typeface="Times"/>
                <a:cs typeface="Times"/>
              </a:rPr>
              <a:t>This “average” is the required return on the firm’s assets, based on the market’s perception of the risk of those assets</a:t>
            </a:r>
          </a:p>
          <a:p>
            <a:pPr algn="l" rtl="0">
              <a:lnSpc>
                <a:spcPct val="150000"/>
              </a:lnSpc>
            </a:pPr>
            <a:r>
              <a:rPr lang="en-US" sz="2400" dirty="0">
                <a:latin typeface="Times"/>
                <a:cs typeface="Times"/>
              </a:rPr>
              <a:t>The weights are determined by how much of each type of financing is used</a:t>
            </a:r>
          </a:p>
        </p:txBody>
      </p:sp>
    </p:spTree>
    <p:extLst>
      <p:ext uri="{BB962C8B-B14F-4D97-AF65-F5344CB8AC3E}">
        <p14:creationId xmlns:p14="http://schemas.microsoft.com/office/powerpoint/2010/main" val="31520147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WACC</a:t>
            </a:r>
            <a:endParaRPr lang="x-none" dirty="0">
              <a:latin typeface="Times"/>
              <a:cs typeface="Times"/>
            </a:endParaRPr>
          </a:p>
        </p:txBody>
      </p:sp>
      <p:sp>
        <p:nvSpPr>
          <p:cNvPr id="4" name="Content Placeholder 2"/>
          <p:cNvSpPr>
            <a:spLocks noGrp="1"/>
          </p:cNvSpPr>
          <p:nvPr>
            <p:ph sz="quarter" idx="1"/>
          </p:nvPr>
        </p:nvSpPr>
        <p:spPr>
          <a:xfrm>
            <a:off x="304800" y="1219200"/>
            <a:ext cx="8503920" cy="4953000"/>
          </a:xfrm>
        </p:spPr>
        <p:txBody>
          <a:bodyPr>
            <a:noAutofit/>
          </a:bodyPr>
          <a:lstStyle/>
          <a:p>
            <a:pPr algn="l" rtl="0">
              <a:lnSpc>
                <a:spcPct val="200000"/>
              </a:lnSpc>
            </a:pPr>
            <a:r>
              <a:rPr lang="en-US" sz="2000" dirty="0">
                <a:latin typeface="Times"/>
                <a:cs typeface="Times"/>
              </a:rPr>
              <a:t>A calculation of a firm's cost of capital in which each category of capital is proportionately weighted. All capital sources - common stock, preferred stock, bonds and any other long-term debt - are included in a WACC calculation. </a:t>
            </a:r>
            <a:endParaRPr lang="en-US" sz="2000" dirty="0" smtClean="0">
              <a:latin typeface="Times"/>
              <a:cs typeface="Times"/>
            </a:endParaRPr>
          </a:p>
          <a:p>
            <a:pPr algn="l" rtl="0">
              <a:lnSpc>
                <a:spcPct val="200000"/>
              </a:lnSpc>
            </a:pPr>
            <a:r>
              <a:rPr lang="en-US" sz="2000" dirty="0" smtClean="0">
                <a:latin typeface="Times"/>
                <a:cs typeface="Times"/>
              </a:rPr>
              <a:t>The WACC is the </a:t>
            </a:r>
            <a:r>
              <a:rPr lang="en-US" sz="2000" b="1" i="1" u="sng" dirty="0" smtClean="0">
                <a:latin typeface="Times"/>
                <a:cs typeface="Times"/>
              </a:rPr>
              <a:t>minimum </a:t>
            </a:r>
            <a:r>
              <a:rPr lang="en-US" sz="2000" dirty="0" smtClean="0">
                <a:latin typeface="Times"/>
                <a:cs typeface="Times"/>
              </a:rPr>
              <a:t>return that a company must earn on an existing asset base to satisfy its creditors, owners, and other providers of capital, or they will invest elsewhere </a:t>
            </a:r>
            <a:endParaRPr lang="en-US" sz="2000" dirty="0">
              <a:latin typeface="Times"/>
              <a:cs typeface="Times"/>
            </a:endParaRPr>
          </a:p>
          <a:p>
            <a:pPr algn="l" rtl="0">
              <a:lnSpc>
                <a:spcPct val="150000"/>
              </a:lnSpc>
            </a:pPr>
            <a:r>
              <a:rPr lang="en-US" sz="2000" dirty="0" smtClean="0">
                <a:latin typeface="Times"/>
                <a:cs typeface="Times"/>
              </a:rPr>
              <a:t>When we talk about the “cost” of capital, we are talking about the required rate of return on invested funds</a:t>
            </a:r>
          </a:p>
          <a:p>
            <a:pPr algn="l" rtl="0">
              <a:lnSpc>
                <a:spcPct val="150000"/>
              </a:lnSpc>
              <a:buNone/>
            </a:pPr>
            <a:r>
              <a:rPr lang="en-US" sz="2000" dirty="0">
                <a:latin typeface="Times"/>
                <a:cs typeface="Times"/>
              </a:rPr>
              <a:t/>
            </a:r>
            <a:br>
              <a:rPr lang="en-US" sz="2000" dirty="0">
                <a:latin typeface="Times"/>
                <a:cs typeface="Times"/>
              </a:rPr>
            </a:br>
            <a:r>
              <a:rPr lang="en-US" sz="2000" dirty="0">
                <a:latin typeface="Times"/>
                <a:cs typeface="Times"/>
              </a:rPr>
              <a:t/>
            </a:r>
            <a:br>
              <a:rPr lang="en-US" sz="2000" dirty="0">
                <a:latin typeface="Times"/>
                <a:cs typeface="Times"/>
              </a:rPr>
            </a:br>
            <a:r>
              <a:rPr lang="en-US" sz="2000" dirty="0">
                <a:latin typeface="Times"/>
                <a:cs typeface="Times"/>
              </a:rPr>
              <a:t/>
            </a:r>
            <a:br>
              <a:rPr lang="en-US" sz="2000" dirty="0">
                <a:latin typeface="Times"/>
                <a:cs typeface="Times"/>
              </a:rPr>
            </a:br>
            <a:endParaRPr lang="en-US" sz="2000" dirty="0">
              <a:latin typeface="Times"/>
              <a:cs typeface="Times"/>
            </a:endParaRPr>
          </a:p>
        </p:txBody>
      </p:sp>
    </p:spTree>
    <p:extLst>
      <p:ext uri="{BB962C8B-B14F-4D97-AF65-F5344CB8AC3E}">
        <p14:creationId xmlns:p14="http://schemas.microsoft.com/office/powerpoint/2010/main" val="314203185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WACC</a:t>
            </a:r>
            <a:endParaRPr lang="x-none" dirty="0">
              <a:latin typeface="Times"/>
              <a:cs typeface="Times"/>
            </a:endParaRPr>
          </a:p>
        </p:txBody>
      </p:sp>
      <p:sp>
        <p:nvSpPr>
          <p:cNvPr id="3" name="Content Placeholder 2"/>
          <p:cNvSpPr>
            <a:spLocks noGrp="1"/>
          </p:cNvSpPr>
          <p:nvPr>
            <p:ph sz="quarter" idx="1"/>
          </p:nvPr>
        </p:nvSpPr>
        <p:spPr/>
        <p:txBody>
          <a:bodyPr>
            <a:normAutofit fontScale="92500" lnSpcReduction="10000"/>
          </a:bodyPr>
          <a:lstStyle/>
          <a:p>
            <a:pPr algn="l" rtl="0">
              <a:lnSpc>
                <a:spcPct val="150000"/>
              </a:lnSpc>
            </a:pPr>
            <a:r>
              <a:rPr lang="en-US" sz="2400" dirty="0" smtClean="0">
                <a:latin typeface="Times"/>
                <a:cs typeface="Times"/>
              </a:rPr>
              <a:t>The weights are determined by how much of each type of financing is used</a:t>
            </a:r>
          </a:p>
          <a:p>
            <a:pPr algn="l" rtl="0">
              <a:lnSpc>
                <a:spcPct val="150000"/>
              </a:lnSpc>
            </a:pPr>
            <a:r>
              <a:rPr lang="en-US" sz="2400" dirty="0" smtClean="0">
                <a:latin typeface="Times"/>
                <a:cs typeface="Times"/>
              </a:rPr>
              <a:t>The weights that we use to calculate the WACC will obviously affect the result</a:t>
            </a:r>
          </a:p>
          <a:p>
            <a:pPr algn="l" rtl="0">
              <a:lnSpc>
                <a:spcPct val="150000"/>
              </a:lnSpc>
            </a:pPr>
            <a:r>
              <a:rPr lang="en-US" sz="2400" dirty="0" smtClean="0">
                <a:latin typeface="Times"/>
                <a:cs typeface="Times"/>
              </a:rPr>
              <a:t>Therefore, the obvious question is: “where do the weights come from?”</a:t>
            </a:r>
          </a:p>
          <a:p>
            <a:pPr algn="l" rtl="0">
              <a:lnSpc>
                <a:spcPct val="150000"/>
              </a:lnSpc>
            </a:pPr>
            <a:r>
              <a:rPr lang="en-US" sz="2400" dirty="0" smtClean="0">
                <a:latin typeface="Times"/>
                <a:cs typeface="Times"/>
              </a:rPr>
              <a:t>There are two possibilities:</a:t>
            </a:r>
          </a:p>
          <a:p>
            <a:pPr lvl="1" algn="l" rtl="0">
              <a:lnSpc>
                <a:spcPct val="150000"/>
              </a:lnSpc>
            </a:pPr>
            <a:r>
              <a:rPr lang="en-US" sz="2000" dirty="0" smtClean="0">
                <a:latin typeface="Times"/>
                <a:cs typeface="Times"/>
              </a:rPr>
              <a:t>Book-value weights</a:t>
            </a:r>
          </a:p>
          <a:p>
            <a:pPr lvl="1" algn="l" rtl="0">
              <a:lnSpc>
                <a:spcPct val="150000"/>
              </a:lnSpc>
            </a:pPr>
            <a:r>
              <a:rPr lang="en-US" sz="2000" dirty="0" smtClean="0">
                <a:latin typeface="Times"/>
                <a:cs typeface="Times"/>
              </a:rPr>
              <a:t>Market-value weights</a:t>
            </a:r>
          </a:p>
          <a:p>
            <a:pPr algn="l" rtl="0">
              <a:lnSpc>
                <a:spcPct val="150000"/>
              </a:lnSpc>
            </a:pPr>
            <a:endParaRPr lang="x-none" sz="2400" dirty="0">
              <a:latin typeface="Times"/>
              <a:cs typeface="Times"/>
            </a:endParaRPr>
          </a:p>
        </p:txBody>
      </p:sp>
    </p:spTree>
    <p:extLst>
      <p:ext uri="{BB962C8B-B14F-4D97-AF65-F5344CB8AC3E}">
        <p14:creationId xmlns:p14="http://schemas.microsoft.com/office/powerpoint/2010/main" val="14285691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r>
              <a:rPr lang="en-US">
                <a:latin typeface="Times"/>
                <a:cs typeface="Times"/>
              </a:rPr>
              <a:t>Capital Structure Weights</a:t>
            </a:r>
          </a:p>
        </p:txBody>
      </p:sp>
      <p:sp>
        <p:nvSpPr>
          <p:cNvPr id="5" name="Rectangle 3"/>
          <p:cNvSpPr>
            <a:spLocks noGrp="1" noChangeArrowheads="1"/>
          </p:cNvSpPr>
          <p:nvPr>
            <p:ph sz="quarter" idx="1"/>
          </p:nvPr>
        </p:nvSpPr>
        <p:spPr/>
        <p:txBody>
          <a:bodyPr>
            <a:normAutofit/>
          </a:bodyPr>
          <a:lstStyle/>
          <a:p>
            <a:pPr algn="l" rtl="0">
              <a:lnSpc>
                <a:spcPct val="150000"/>
              </a:lnSpc>
            </a:pPr>
            <a:r>
              <a:rPr lang="en-US" sz="2400" dirty="0">
                <a:latin typeface="Times"/>
                <a:cs typeface="Times"/>
              </a:rPr>
              <a:t>Notation</a:t>
            </a:r>
          </a:p>
          <a:p>
            <a:pPr lvl="1" algn="l" rtl="0">
              <a:lnSpc>
                <a:spcPct val="150000"/>
              </a:lnSpc>
            </a:pPr>
            <a:r>
              <a:rPr lang="en-US" sz="2000" dirty="0">
                <a:latin typeface="Times"/>
                <a:cs typeface="Times"/>
              </a:rPr>
              <a:t>E = market value of equity = # of outstanding shares times price per share</a:t>
            </a:r>
          </a:p>
          <a:p>
            <a:pPr lvl="1" algn="l" rtl="0">
              <a:lnSpc>
                <a:spcPct val="150000"/>
              </a:lnSpc>
            </a:pPr>
            <a:r>
              <a:rPr lang="en-US" sz="2000" dirty="0">
                <a:latin typeface="Times"/>
                <a:cs typeface="Times"/>
              </a:rPr>
              <a:t>D = market value of debt = # of outstanding bonds times bond price</a:t>
            </a:r>
          </a:p>
          <a:p>
            <a:pPr lvl="1" algn="l" rtl="0">
              <a:lnSpc>
                <a:spcPct val="150000"/>
              </a:lnSpc>
            </a:pPr>
            <a:r>
              <a:rPr lang="en-US" sz="2000" dirty="0">
                <a:latin typeface="Times"/>
                <a:cs typeface="Times"/>
              </a:rPr>
              <a:t>V = market value of the firm = D + E</a:t>
            </a:r>
          </a:p>
          <a:p>
            <a:pPr algn="l" rtl="0">
              <a:lnSpc>
                <a:spcPct val="150000"/>
              </a:lnSpc>
            </a:pPr>
            <a:r>
              <a:rPr lang="en-US" sz="2400" dirty="0">
                <a:latin typeface="Times"/>
                <a:cs typeface="Times"/>
              </a:rPr>
              <a:t>Weights</a:t>
            </a:r>
          </a:p>
          <a:p>
            <a:pPr lvl="1" algn="l" rtl="0">
              <a:lnSpc>
                <a:spcPct val="150000"/>
              </a:lnSpc>
            </a:pPr>
            <a:r>
              <a:rPr lang="en-US" sz="2000" dirty="0" err="1">
                <a:latin typeface="Times"/>
                <a:cs typeface="Times"/>
              </a:rPr>
              <a:t>w</a:t>
            </a:r>
            <a:r>
              <a:rPr lang="en-US" sz="2000" baseline="-25000" dirty="0" err="1">
                <a:latin typeface="Times"/>
                <a:cs typeface="Times"/>
              </a:rPr>
              <a:t>E</a:t>
            </a:r>
            <a:r>
              <a:rPr lang="en-US" sz="2000" dirty="0">
                <a:latin typeface="Times"/>
                <a:cs typeface="Times"/>
              </a:rPr>
              <a:t> = E/V = percent financed with equity</a:t>
            </a:r>
          </a:p>
          <a:p>
            <a:pPr lvl="1" algn="l" rtl="0">
              <a:lnSpc>
                <a:spcPct val="150000"/>
              </a:lnSpc>
            </a:pPr>
            <a:r>
              <a:rPr lang="en-US" sz="2000" dirty="0" err="1">
                <a:latin typeface="Times"/>
                <a:cs typeface="Times"/>
              </a:rPr>
              <a:t>w</a:t>
            </a:r>
            <a:r>
              <a:rPr lang="en-US" sz="2000" baseline="-25000" dirty="0" err="1">
                <a:latin typeface="Times"/>
                <a:cs typeface="Times"/>
              </a:rPr>
              <a:t>D</a:t>
            </a:r>
            <a:r>
              <a:rPr lang="en-US" sz="2000" dirty="0">
                <a:latin typeface="Times"/>
                <a:cs typeface="Times"/>
              </a:rPr>
              <a:t> = D/V = percent financed with debt</a:t>
            </a:r>
          </a:p>
          <a:p>
            <a:pPr lvl="1" algn="l" rtl="0">
              <a:lnSpc>
                <a:spcPct val="150000"/>
              </a:lnSpc>
              <a:buFontTx/>
              <a:buNone/>
            </a:pPr>
            <a:endParaRPr lang="en-US" sz="2000" dirty="0">
              <a:latin typeface="Times"/>
              <a:cs typeface="Times"/>
            </a:endParaRPr>
          </a:p>
        </p:txBody>
      </p:sp>
    </p:spTree>
    <p:extLst>
      <p:ext uri="{BB962C8B-B14F-4D97-AF65-F5344CB8AC3E}">
        <p14:creationId xmlns:p14="http://schemas.microsoft.com/office/powerpoint/2010/main" val="356728867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r>
              <a:rPr lang="en-US" dirty="0">
                <a:latin typeface="Times"/>
                <a:cs typeface="Times"/>
              </a:rPr>
              <a:t>Example: Capital Structure Weights</a:t>
            </a:r>
          </a:p>
        </p:txBody>
      </p:sp>
      <p:sp>
        <p:nvSpPr>
          <p:cNvPr id="5" name="Rectangle 3"/>
          <p:cNvSpPr>
            <a:spLocks noGrp="1" noChangeArrowheads="1"/>
          </p:cNvSpPr>
          <p:nvPr>
            <p:ph sz="quarter" idx="1"/>
          </p:nvPr>
        </p:nvSpPr>
        <p:spPr/>
        <p:txBody>
          <a:bodyPr>
            <a:normAutofit/>
          </a:bodyPr>
          <a:lstStyle/>
          <a:p>
            <a:pPr algn="l" rtl="0">
              <a:lnSpc>
                <a:spcPct val="150000"/>
              </a:lnSpc>
            </a:pPr>
            <a:r>
              <a:rPr lang="en-US" sz="2400" dirty="0">
                <a:latin typeface="Times"/>
                <a:cs typeface="Times"/>
              </a:rPr>
              <a:t>Suppose you have a market value of equity equal to $500 million and a market value of debt equal to $475 million.</a:t>
            </a:r>
          </a:p>
          <a:p>
            <a:pPr lvl="1" algn="l" rtl="0">
              <a:lnSpc>
                <a:spcPct val="150000"/>
              </a:lnSpc>
            </a:pPr>
            <a:r>
              <a:rPr lang="en-US" sz="2000" dirty="0">
                <a:latin typeface="Times"/>
                <a:cs typeface="Times"/>
              </a:rPr>
              <a:t>What are the capital structure weights</a:t>
            </a:r>
            <a:r>
              <a:rPr lang="en-US" sz="2000" dirty="0" smtClean="0">
                <a:latin typeface="Times"/>
                <a:cs typeface="Times"/>
              </a:rPr>
              <a:t>?</a:t>
            </a:r>
            <a:endParaRPr lang="en-US" sz="2000" dirty="0">
              <a:latin typeface="Times"/>
              <a:cs typeface="Times"/>
            </a:endParaRPr>
          </a:p>
        </p:txBody>
      </p:sp>
    </p:spTree>
    <p:extLst>
      <p:ext uri="{BB962C8B-B14F-4D97-AF65-F5344CB8AC3E}">
        <p14:creationId xmlns:p14="http://schemas.microsoft.com/office/powerpoint/2010/main" val="61928912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latin typeface="Times"/>
                <a:cs typeface="Times"/>
              </a:rPr>
              <a:t>Book value weights</a:t>
            </a:r>
            <a:endParaRPr lang="en-US" dirty="0">
              <a:latin typeface="Times"/>
              <a:cs typeface="Times"/>
            </a:endParaRPr>
          </a:p>
        </p:txBody>
      </p:sp>
      <p:sp>
        <p:nvSpPr>
          <p:cNvPr id="5" name="Content Placeholder 2"/>
          <p:cNvSpPr>
            <a:spLocks noGrp="1"/>
          </p:cNvSpPr>
          <p:nvPr>
            <p:ph sz="quarter" idx="1"/>
          </p:nvPr>
        </p:nvSpPr>
        <p:spPr/>
        <p:txBody>
          <a:bodyPr>
            <a:normAutofit/>
          </a:bodyPr>
          <a:lstStyle/>
          <a:p>
            <a:pPr algn="l" rtl="0">
              <a:lnSpc>
                <a:spcPct val="150000"/>
              </a:lnSpc>
            </a:pPr>
            <a:r>
              <a:rPr lang="en-US" sz="2400" dirty="0" smtClean="0">
                <a:latin typeface="Times"/>
                <a:cs typeface="Times"/>
              </a:rPr>
              <a:t>One potential source of these weights is the firm’s balance sheet, since it lists the total amount of long-term debt, preferred equity, and common equity</a:t>
            </a:r>
          </a:p>
          <a:p>
            <a:pPr algn="l" rtl="0">
              <a:lnSpc>
                <a:spcPct val="150000"/>
              </a:lnSpc>
            </a:pPr>
            <a:r>
              <a:rPr lang="en-US" sz="2400" dirty="0" smtClean="0">
                <a:latin typeface="Times"/>
                <a:cs typeface="Times"/>
              </a:rPr>
              <a:t>We can calculate the weights by simply determining the proportion that each source of capital is of the total capital</a:t>
            </a:r>
          </a:p>
          <a:p>
            <a:pPr algn="l" rtl="0">
              <a:lnSpc>
                <a:spcPct val="150000"/>
              </a:lnSpc>
            </a:pPr>
            <a:endParaRPr lang="en-US" sz="2400" dirty="0">
              <a:latin typeface="Times"/>
              <a:cs typeface="Times"/>
            </a:endParaRPr>
          </a:p>
        </p:txBody>
      </p:sp>
    </p:spTree>
    <p:extLst>
      <p:ext uri="{BB962C8B-B14F-4D97-AF65-F5344CB8AC3E}">
        <p14:creationId xmlns:p14="http://schemas.microsoft.com/office/powerpoint/2010/main" val="14488965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4274" name="Object 2"/>
          <p:cNvGraphicFramePr>
            <a:graphicFrameLocks noGrp="1"/>
          </p:cNvGraphicFramePr>
          <p:nvPr>
            <p:ph sz="quarter" idx="1"/>
          </p:nvPr>
        </p:nvGraphicFramePr>
        <p:xfrm>
          <a:off x="1366837" y="2895600"/>
          <a:ext cx="6373813" cy="2840831"/>
        </p:xfrm>
        <a:graphic>
          <a:graphicData uri="http://schemas.openxmlformats.org/presentationml/2006/ole">
            <mc:AlternateContent xmlns:mc="http://schemas.openxmlformats.org/markup-compatibility/2006">
              <mc:Choice xmlns:v="urn:schemas-microsoft-com:vml" Requires="v">
                <p:oleObj spid="_x0000_s6145" name="Document" r:id="rId3" imgW="6373368" imgH="3845986" progId="Word.Document.8">
                  <p:embed/>
                </p:oleObj>
              </mc:Choice>
              <mc:Fallback>
                <p:oleObj name="Document" r:id="rId3" imgW="6373368" imgH="3845986" progId="Word.Documen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b="48709"/>
                      <a:stretch>
                        <a:fillRect/>
                      </a:stretch>
                    </p:blipFill>
                    <p:spPr bwMode="auto">
                      <a:xfrm>
                        <a:off x="1366837" y="2895600"/>
                        <a:ext cx="6373813" cy="2840831"/>
                      </a:xfrm>
                      <a:prstGeom prst="rect">
                        <a:avLst/>
                      </a:prstGeom>
                      <a:noFill/>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pic>
                </p:oleObj>
              </mc:Fallback>
            </mc:AlternateContent>
          </a:graphicData>
        </a:graphic>
      </p:graphicFrame>
      <p:sp>
        <p:nvSpPr>
          <p:cNvPr id="5" name="TextBox 4"/>
          <p:cNvSpPr txBox="1"/>
          <p:nvPr/>
        </p:nvSpPr>
        <p:spPr>
          <a:xfrm>
            <a:off x="304800" y="1752600"/>
            <a:ext cx="8305800" cy="461665"/>
          </a:xfrm>
          <a:prstGeom prst="rect">
            <a:avLst/>
          </a:prstGeom>
          <a:noFill/>
        </p:spPr>
        <p:txBody>
          <a:bodyPr wrap="square" rtlCol="1">
            <a:spAutoFit/>
          </a:bodyPr>
          <a:lstStyle/>
          <a:p>
            <a:pPr algn="l"/>
            <a:r>
              <a:rPr lang="en-US" sz="2400" dirty="0" smtClean="0"/>
              <a:t>What are the weights if you had the following balance sheet</a:t>
            </a:r>
            <a:endParaRPr lang="x-none" sz="2400" dirty="0"/>
          </a:p>
        </p:txBody>
      </p:sp>
      <p:sp>
        <p:nvSpPr>
          <p:cNvPr id="6" name="Title 1"/>
          <p:cNvSpPr>
            <a:spLocks noGrp="1"/>
          </p:cNvSpPr>
          <p:nvPr>
            <p:ph type="title"/>
          </p:nvPr>
        </p:nvSpPr>
        <p:spPr>
          <a:xfrm>
            <a:off x="301752" y="152400"/>
            <a:ext cx="8534400" cy="758952"/>
          </a:xfrm>
        </p:spPr>
        <p:txBody>
          <a:bodyPr>
            <a:normAutofit fontScale="90000"/>
          </a:bodyPr>
          <a:lstStyle/>
          <a:p>
            <a:r>
              <a:rPr lang="en-US" dirty="0" smtClean="0">
                <a:latin typeface="Times"/>
                <a:cs typeface="Times"/>
              </a:rPr>
              <a:t>Book value weights</a:t>
            </a:r>
            <a:endParaRPr lang="en-US" dirty="0">
              <a:latin typeface="Times"/>
              <a:cs typeface="Times"/>
            </a:endParaRPr>
          </a:p>
        </p:txBody>
      </p:sp>
    </p:spTree>
    <p:extLst>
      <p:ext uri="{BB962C8B-B14F-4D97-AF65-F5344CB8AC3E}">
        <p14:creationId xmlns:p14="http://schemas.microsoft.com/office/powerpoint/2010/main" val="40978616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Capital structure</a:t>
            </a:r>
            <a:endParaRPr lang="x-none" dirty="0">
              <a:latin typeface="Times"/>
              <a:cs typeface="Times"/>
            </a:endParaRPr>
          </a:p>
        </p:txBody>
      </p:sp>
      <p:graphicFrame>
        <p:nvGraphicFramePr>
          <p:cNvPr id="4" name="Content Placeholder 3"/>
          <p:cNvGraphicFramePr>
            <a:graphicFrameLocks noGrp="1"/>
          </p:cNvGraphicFramePr>
          <p:nvPr>
            <p:ph sz="quarter" idx="1"/>
          </p:nvPr>
        </p:nvGraphicFramePr>
        <p:xfrm>
          <a:off x="301625" y="1527175"/>
          <a:ext cx="8504238"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2593366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latin typeface="Times"/>
                <a:cs typeface="Times"/>
              </a:rPr>
              <a:t>Market-value Weights</a:t>
            </a:r>
            <a:endParaRPr lang="en-US" dirty="0">
              <a:latin typeface="Times"/>
              <a:cs typeface="Times"/>
            </a:endParaRPr>
          </a:p>
        </p:txBody>
      </p:sp>
      <p:sp>
        <p:nvSpPr>
          <p:cNvPr id="5" name="Content Placeholder 2"/>
          <p:cNvSpPr>
            <a:spLocks noGrp="1"/>
          </p:cNvSpPr>
          <p:nvPr>
            <p:ph sz="quarter" idx="1"/>
          </p:nvPr>
        </p:nvSpPr>
        <p:spPr>
          <a:xfrm>
            <a:off x="301752" y="1527048"/>
            <a:ext cx="8503920" cy="5102352"/>
          </a:xfrm>
        </p:spPr>
        <p:txBody>
          <a:bodyPr>
            <a:normAutofit/>
          </a:bodyPr>
          <a:lstStyle/>
          <a:p>
            <a:pPr algn="l" rtl="0">
              <a:lnSpc>
                <a:spcPct val="150000"/>
              </a:lnSpc>
            </a:pPr>
            <a:r>
              <a:rPr lang="en-US" sz="2400" dirty="0" smtClean="0">
                <a:latin typeface="Times"/>
                <a:cs typeface="Times"/>
              </a:rPr>
              <a:t>The problem with book-value weights is that the book values are </a:t>
            </a:r>
            <a:r>
              <a:rPr lang="en-US" sz="2400" i="1" dirty="0" smtClean="0">
                <a:latin typeface="Times"/>
                <a:cs typeface="Times"/>
              </a:rPr>
              <a:t>historical</a:t>
            </a:r>
            <a:r>
              <a:rPr lang="en-US" sz="2400" dirty="0" smtClean="0">
                <a:latin typeface="Times"/>
                <a:cs typeface="Times"/>
              </a:rPr>
              <a:t>, not current, values</a:t>
            </a:r>
          </a:p>
          <a:p>
            <a:pPr algn="l" rtl="0">
              <a:lnSpc>
                <a:spcPct val="150000"/>
              </a:lnSpc>
            </a:pPr>
            <a:r>
              <a:rPr lang="en-US" sz="2400" dirty="0" smtClean="0">
                <a:latin typeface="Times"/>
                <a:cs typeface="Times"/>
              </a:rPr>
              <a:t>The market recalculates the values of each type of capital on a continuous basis.  Therefore, market values are more appropriate</a:t>
            </a:r>
          </a:p>
          <a:p>
            <a:pPr algn="l" rtl="0">
              <a:lnSpc>
                <a:spcPct val="150000"/>
              </a:lnSpc>
            </a:pPr>
            <a:r>
              <a:rPr lang="en-US" sz="2400" dirty="0" smtClean="0">
                <a:latin typeface="Times"/>
                <a:cs typeface="Times"/>
              </a:rPr>
              <a:t>Calculation of market-value weights is very similar to the calculation of the book-value weights</a:t>
            </a:r>
          </a:p>
          <a:p>
            <a:pPr algn="l" rtl="0">
              <a:lnSpc>
                <a:spcPct val="150000"/>
              </a:lnSpc>
            </a:pPr>
            <a:r>
              <a:rPr lang="en-US" sz="2400" dirty="0" smtClean="0">
                <a:latin typeface="Times"/>
                <a:cs typeface="Times"/>
              </a:rPr>
              <a:t>The main difference is that we need to first calculate the total market value (price times quantity) of each type of capital</a:t>
            </a:r>
          </a:p>
          <a:p>
            <a:pPr algn="l" rtl="0">
              <a:lnSpc>
                <a:spcPct val="150000"/>
              </a:lnSpc>
            </a:pPr>
            <a:endParaRPr lang="en-US" sz="2400" dirty="0">
              <a:latin typeface="Times"/>
              <a:cs typeface="Times"/>
            </a:endParaRPr>
          </a:p>
        </p:txBody>
      </p:sp>
    </p:spTree>
    <p:extLst>
      <p:ext uri="{BB962C8B-B14F-4D97-AF65-F5344CB8AC3E}">
        <p14:creationId xmlns:p14="http://schemas.microsoft.com/office/powerpoint/2010/main" val="5814228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noGrp="1"/>
          </p:cNvSpPr>
          <p:nvPr>
            <p:ph sz="quarter" idx="1"/>
          </p:nvPr>
        </p:nvSpPr>
        <p:spPr>
          <a:xfrm>
            <a:off x="301752" y="1527048"/>
            <a:ext cx="8503920" cy="461665"/>
          </a:xfrm>
          <a:prstGeom prst="rect">
            <a:avLst/>
          </a:prstGeom>
          <a:noFill/>
        </p:spPr>
        <p:txBody>
          <a:bodyPr wrap="square" rtlCol="1">
            <a:spAutoFit/>
          </a:bodyPr>
          <a:lstStyle/>
          <a:p>
            <a:pPr algn="l" rtl="0">
              <a:buNone/>
            </a:pPr>
            <a:r>
              <a:rPr lang="en-US" sz="2400" dirty="0" smtClean="0">
                <a:latin typeface="Times"/>
                <a:cs typeface="Times"/>
              </a:rPr>
              <a:t>What are the weights if you had the following market values?</a:t>
            </a:r>
            <a:endParaRPr lang="x-none" sz="2400" dirty="0">
              <a:latin typeface="Times"/>
              <a:cs typeface="Times"/>
            </a:endParaRPr>
          </a:p>
        </p:txBody>
      </p:sp>
      <p:sp>
        <p:nvSpPr>
          <p:cNvPr id="5" name="Title 1"/>
          <p:cNvSpPr>
            <a:spLocks noGrp="1"/>
          </p:cNvSpPr>
          <p:nvPr>
            <p:ph type="title"/>
          </p:nvPr>
        </p:nvSpPr>
        <p:spPr/>
        <p:txBody>
          <a:bodyPr/>
          <a:lstStyle/>
          <a:p>
            <a:r>
              <a:rPr lang="en-US" dirty="0" smtClean="0">
                <a:latin typeface="Times"/>
                <a:cs typeface="Times"/>
              </a:rPr>
              <a:t>Market-value Weights</a:t>
            </a:r>
            <a:endParaRPr lang="en-US" dirty="0">
              <a:latin typeface="Times"/>
              <a:cs typeface="Times"/>
            </a:endParaRPr>
          </a:p>
        </p:txBody>
      </p:sp>
      <p:graphicFrame>
        <p:nvGraphicFramePr>
          <p:cNvPr id="55298" name="Object 2"/>
          <p:cNvGraphicFramePr>
            <a:graphicFrameLocks/>
          </p:cNvGraphicFramePr>
          <p:nvPr/>
        </p:nvGraphicFramePr>
        <p:xfrm>
          <a:off x="1219200" y="2514600"/>
          <a:ext cx="6553200" cy="3124200"/>
        </p:xfrm>
        <a:graphic>
          <a:graphicData uri="http://schemas.openxmlformats.org/presentationml/2006/ole">
            <mc:AlternateContent xmlns:mc="http://schemas.openxmlformats.org/markup-compatibility/2006">
              <mc:Choice xmlns:v="urn:schemas-microsoft-com:vml" Requires="v">
                <p:oleObj spid="_x0000_s7169" name="Document" r:id="rId3" imgW="5407575" imgH="3282860" progId="Word.Document.8">
                  <p:embed/>
                </p:oleObj>
              </mc:Choice>
              <mc:Fallback>
                <p:oleObj name="Document" r:id="rId3" imgW="5407575" imgH="3282860" progId="Word.Documen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b="41310"/>
                      <a:stretch>
                        <a:fillRect/>
                      </a:stretch>
                    </p:blipFill>
                    <p:spPr bwMode="auto">
                      <a:xfrm>
                        <a:off x="1219200" y="2514600"/>
                        <a:ext cx="6553200" cy="3124200"/>
                      </a:xfrm>
                      <a:prstGeom prst="rect">
                        <a:avLst/>
                      </a:prstGeom>
                      <a:noFill/>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pic>
                </p:oleObj>
              </mc:Fallback>
            </mc:AlternateContent>
          </a:graphicData>
        </a:graphic>
      </p:graphicFrame>
    </p:spTree>
    <p:extLst>
      <p:ext uri="{BB962C8B-B14F-4D97-AF65-F5344CB8AC3E}">
        <p14:creationId xmlns:p14="http://schemas.microsoft.com/office/powerpoint/2010/main" val="284349097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latin typeface="Times"/>
                <a:cs typeface="Times"/>
              </a:rPr>
              <a:t>Market versus book values</a:t>
            </a:r>
            <a:endParaRPr lang="en-US" dirty="0">
              <a:latin typeface="Times"/>
              <a:cs typeface="Times"/>
            </a:endParaRPr>
          </a:p>
        </p:txBody>
      </p:sp>
      <p:sp>
        <p:nvSpPr>
          <p:cNvPr id="5" name="Content Placeholder 2"/>
          <p:cNvSpPr>
            <a:spLocks noGrp="1"/>
          </p:cNvSpPr>
          <p:nvPr>
            <p:ph sz="quarter" idx="1"/>
          </p:nvPr>
        </p:nvSpPr>
        <p:spPr/>
        <p:txBody>
          <a:bodyPr>
            <a:normAutofit/>
          </a:bodyPr>
          <a:lstStyle/>
          <a:p>
            <a:pPr algn="l" rtl="0">
              <a:lnSpc>
                <a:spcPct val="150000"/>
              </a:lnSpc>
            </a:pPr>
            <a:r>
              <a:rPr lang="en-US" sz="2400" dirty="0" smtClean="0">
                <a:latin typeface="Times"/>
                <a:cs typeface="Times"/>
              </a:rPr>
              <a:t>It is important to note that market-values is always preferred over book-value</a:t>
            </a:r>
          </a:p>
          <a:p>
            <a:pPr algn="l" rtl="0">
              <a:lnSpc>
                <a:spcPct val="150000"/>
              </a:lnSpc>
            </a:pPr>
            <a:r>
              <a:rPr lang="en-US" sz="2400" dirty="0" smtClean="0">
                <a:latin typeface="Times"/>
                <a:cs typeface="Times"/>
              </a:rPr>
              <a:t>The reason is that book-values represent the historical amount of securities sold, whereas market-values represent the current amount of securities outstanding</a:t>
            </a:r>
          </a:p>
          <a:p>
            <a:pPr algn="l" rtl="0">
              <a:lnSpc>
                <a:spcPct val="150000"/>
              </a:lnSpc>
            </a:pPr>
            <a:r>
              <a:rPr lang="en-US" sz="2400" dirty="0" smtClean="0">
                <a:latin typeface="Times"/>
                <a:cs typeface="Times"/>
              </a:rPr>
              <a:t>For some companies, the difference can be much more dramatic than others</a:t>
            </a:r>
          </a:p>
          <a:p>
            <a:pPr algn="l" rtl="0">
              <a:lnSpc>
                <a:spcPct val="150000"/>
              </a:lnSpc>
            </a:pPr>
            <a:endParaRPr lang="en-US" sz="2400" dirty="0">
              <a:latin typeface="Times"/>
              <a:cs typeface="Times"/>
            </a:endParaRPr>
          </a:p>
        </p:txBody>
      </p:sp>
    </p:spTree>
    <p:extLst>
      <p:ext uri="{BB962C8B-B14F-4D97-AF65-F5344CB8AC3E}">
        <p14:creationId xmlns:p14="http://schemas.microsoft.com/office/powerpoint/2010/main" val="363044367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sz="quarter" idx="1"/>
          </p:nvPr>
        </p:nvSpPr>
        <p:spPr>
          <a:xfrm>
            <a:off x="304800" y="1371600"/>
            <a:ext cx="8503920" cy="4953000"/>
          </a:xfrm>
        </p:spPr>
        <p:txBody>
          <a:bodyPr>
            <a:normAutofit/>
          </a:bodyPr>
          <a:lstStyle/>
          <a:p>
            <a:pPr algn="l" rtl="0">
              <a:lnSpc>
                <a:spcPct val="150000"/>
              </a:lnSpc>
            </a:pPr>
            <a:r>
              <a:rPr lang="en-US" sz="2400" dirty="0">
                <a:latin typeface="Times"/>
                <a:cs typeface="Times"/>
              </a:rPr>
              <a:t>We are concerned with after-tax cash flows, so we also need to consider the effect of taxes on the various costs of capital</a:t>
            </a:r>
          </a:p>
          <a:p>
            <a:pPr algn="l" rtl="0">
              <a:lnSpc>
                <a:spcPct val="150000"/>
              </a:lnSpc>
            </a:pPr>
            <a:r>
              <a:rPr lang="en-US" sz="2400" dirty="0">
                <a:latin typeface="Times"/>
                <a:cs typeface="Times"/>
              </a:rPr>
              <a:t>Interest expense reduces our tax liability</a:t>
            </a:r>
          </a:p>
          <a:p>
            <a:pPr lvl="1" algn="l" rtl="0">
              <a:lnSpc>
                <a:spcPct val="150000"/>
              </a:lnSpc>
            </a:pPr>
            <a:r>
              <a:rPr lang="en-US" sz="2000" dirty="0">
                <a:latin typeface="Times"/>
                <a:cs typeface="Times"/>
              </a:rPr>
              <a:t>This reduction in taxes reduces our cost of debt</a:t>
            </a:r>
          </a:p>
          <a:p>
            <a:pPr lvl="1" algn="l" rtl="0">
              <a:lnSpc>
                <a:spcPct val="150000"/>
              </a:lnSpc>
            </a:pPr>
            <a:r>
              <a:rPr lang="en-US" sz="2000" dirty="0">
                <a:latin typeface="Times"/>
                <a:cs typeface="Times"/>
              </a:rPr>
              <a:t>After-tax cost of debt = R</a:t>
            </a:r>
            <a:r>
              <a:rPr lang="en-US" sz="2000" baseline="-25000" dirty="0">
                <a:latin typeface="Times"/>
                <a:cs typeface="Times"/>
              </a:rPr>
              <a:t>D</a:t>
            </a:r>
            <a:r>
              <a:rPr lang="en-US" sz="2000" dirty="0">
                <a:latin typeface="Times"/>
                <a:cs typeface="Times"/>
              </a:rPr>
              <a:t>(1-T</a:t>
            </a:r>
            <a:r>
              <a:rPr lang="en-US" sz="2000" baseline="-25000" dirty="0">
                <a:latin typeface="Times"/>
                <a:cs typeface="Times"/>
              </a:rPr>
              <a:t>C</a:t>
            </a:r>
            <a:r>
              <a:rPr lang="en-US" sz="2000" dirty="0">
                <a:latin typeface="Times"/>
                <a:cs typeface="Times"/>
              </a:rPr>
              <a:t>)</a:t>
            </a:r>
          </a:p>
          <a:p>
            <a:pPr algn="l" rtl="0">
              <a:lnSpc>
                <a:spcPct val="150000"/>
              </a:lnSpc>
            </a:pPr>
            <a:r>
              <a:rPr lang="en-US" sz="2400" dirty="0">
                <a:latin typeface="Times"/>
                <a:cs typeface="Times"/>
              </a:rPr>
              <a:t>Dividends are not tax deductible, so there is no tax impact on the cost of equity</a:t>
            </a:r>
          </a:p>
          <a:p>
            <a:pPr algn="ctr" rtl="0">
              <a:lnSpc>
                <a:spcPct val="150000"/>
              </a:lnSpc>
              <a:buNone/>
            </a:pPr>
            <a:r>
              <a:rPr lang="en-US" sz="2800" b="1" dirty="0">
                <a:latin typeface="Times"/>
                <a:cs typeface="Times"/>
              </a:rPr>
              <a:t>WACC = </a:t>
            </a:r>
            <a:r>
              <a:rPr lang="en-US" sz="2800" b="1" dirty="0" err="1">
                <a:latin typeface="Times"/>
                <a:cs typeface="Times"/>
              </a:rPr>
              <a:t>w</a:t>
            </a:r>
            <a:r>
              <a:rPr lang="en-US" sz="2800" b="1" baseline="-25000" dirty="0" err="1">
                <a:latin typeface="Times"/>
                <a:cs typeface="Times"/>
              </a:rPr>
              <a:t>E</a:t>
            </a:r>
            <a:r>
              <a:rPr lang="en-US" sz="2800" b="1" dirty="0" err="1">
                <a:latin typeface="Times"/>
                <a:cs typeface="Times"/>
              </a:rPr>
              <a:t>R</a:t>
            </a:r>
            <a:r>
              <a:rPr lang="en-US" sz="2800" b="1" baseline="-25000" dirty="0" err="1">
                <a:latin typeface="Times"/>
                <a:cs typeface="Times"/>
              </a:rPr>
              <a:t>E</a:t>
            </a:r>
            <a:r>
              <a:rPr lang="en-US" sz="2800" b="1" dirty="0">
                <a:latin typeface="Times"/>
                <a:cs typeface="Times"/>
              </a:rPr>
              <a:t> </a:t>
            </a:r>
            <a:r>
              <a:rPr lang="en-US" sz="2800" b="1" dirty="0" smtClean="0">
                <a:latin typeface="Times"/>
                <a:cs typeface="Times"/>
              </a:rPr>
              <a:t>+ </a:t>
            </a:r>
            <a:r>
              <a:rPr lang="en-US" sz="2800" b="1" dirty="0" err="1" smtClean="0">
                <a:latin typeface="Times"/>
                <a:cs typeface="Times"/>
              </a:rPr>
              <a:t>w</a:t>
            </a:r>
            <a:r>
              <a:rPr lang="en-US" sz="2800" b="1" baseline="-25000" dirty="0" err="1" smtClean="0">
                <a:latin typeface="Times"/>
                <a:cs typeface="Times"/>
              </a:rPr>
              <a:t>P</a:t>
            </a:r>
            <a:r>
              <a:rPr lang="en-US" sz="2800" b="1" dirty="0" err="1" smtClean="0">
                <a:latin typeface="Times"/>
                <a:cs typeface="Times"/>
              </a:rPr>
              <a:t>R</a:t>
            </a:r>
            <a:r>
              <a:rPr lang="en-US" sz="2800" b="1" baseline="-25000" dirty="0" err="1" smtClean="0">
                <a:latin typeface="Times"/>
                <a:cs typeface="Times"/>
              </a:rPr>
              <a:t>P</a:t>
            </a:r>
            <a:r>
              <a:rPr lang="en-US" sz="2800" b="1" baseline="-25000" dirty="0" smtClean="0">
                <a:latin typeface="Times"/>
                <a:cs typeface="Times"/>
              </a:rPr>
              <a:t>+</a:t>
            </a:r>
            <a:r>
              <a:rPr lang="en-US" sz="2800" b="1" dirty="0" smtClean="0">
                <a:latin typeface="Times"/>
                <a:cs typeface="Times"/>
              </a:rPr>
              <a:t> </a:t>
            </a:r>
            <a:r>
              <a:rPr lang="en-US" sz="2800" b="1" dirty="0" err="1">
                <a:latin typeface="Times"/>
                <a:cs typeface="Times"/>
              </a:rPr>
              <a:t>w</a:t>
            </a:r>
            <a:r>
              <a:rPr lang="en-US" sz="2800" b="1" baseline="-25000" dirty="0" err="1">
                <a:latin typeface="Times"/>
                <a:cs typeface="Times"/>
              </a:rPr>
              <a:t>D</a:t>
            </a:r>
            <a:r>
              <a:rPr lang="en-US" sz="2800" b="1" dirty="0" err="1">
                <a:latin typeface="Times"/>
                <a:cs typeface="Times"/>
              </a:rPr>
              <a:t>R</a:t>
            </a:r>
            <a:r>
              <a:rPr lang="en-US" sz="2800" b="1" baseline="-25000" dirty="0" err="1">
                <a:latin typeface="Times"/>
                <a:cs typeface="Times"/>
              </a:rPr>
              <a:t>D</a:t>
            </a:r>
            <a:r>
              <a:rPr lang="en-US" sz="2800" b="1" dirty="0">
                <a:latin typeface="Times"/>
                <a:cs typeface="Times"/>
              </a:rPr>
              <a:t>(1-T</a:t>
            </a:r>
            <a:r>
              <a:rPr lang="en-US" sz="2800" b="1" baseline="-25000" dirty="0">
                <a:latin typeface="Times"/>
                <a:cs typeface="Times"/>
              </a:rPr>
              <a:t>C</a:t>
            </a:r>
            <a:r>
              <a:rPr lang="en-US" sz="2800" b="1" dirty="0">
                <a:latin typeface="Times"/>
                <a:cs typeface="Times"/>
              </a:rPr>
              <a:t>)</a:t>
            </a:r>
          </a:p>
        </p:txBody>
      </p:sp>
      <p:sp>
        <p:nvSpPr>
          <p:cNvPr id="5" name="Rectangle 2"/>
          <p:cNvSpPr>
            <a:spLocks noGrp="1" noChangeArrowheads="1"/>
          </p:cNvSpPr>
          <p:nvPr>
            <p:ph type="title"/>
          </p:nvPr>
        </p:nvSpPr>
        <p:spPr/>
        <p:txBody>
          <a:bodyPr/>
          <a:lstStyle/>
          <a:p>
            <a:r>
              <a:rPr lang="en-US" dirty="0">
                <a:latin typeface="Times"/>
                <a:cs typeface="Times"/>
              </a:rPr>
              <a:t>Taxes and the WACC</a:t>
            </a:r>
          </a:p>
        </p:txBody>
      </p:sp>
    </p:spTree>
    <p:extLst>
      <p:ext uri="{BB962C8B-B14F-4D97-AF65-F5344CB8AC3E}">
        <p14:creationId xmlns:p14="http://schemas.microsoft.com/office/powerpoint/2010/main" val="129429246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Example</a:t>
            </a:r>
            <a:endParaRPr lang="x-none" dirty="0">
              <a:latin typeface="Times"/>
              <a:cs typeface="Times"/>
            </a:endParaRPr>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latin typeface="Times"/>
                <a:cs typeface="Times"/>
              </a:rPr>
              <a:t>The capital structure of a certain firm consists of 30% debt, 10% preferred stock and 60% common stock . The cost of debt is 10%, preferred stock 12% and 15% for common stock. What is the weighted average cost of capital if you knew that the company pays 40% in taxes?</a:t>
            </a:r>
          </a:p>
          <a:p>
            <a:pPr algn="l" rtl="0">
              <a:lnSpc>
                <a:spcPct val="150000"/>
              </a:lnSpc>
            </a:pPr>
            <a:endParaRPr lang="x-none" sz="2400" dirty="0">
              <a:latin typeface="Times"/>
              <a:cs typeface="Times"/>
            </a:endParaRPr>
          </a:p>
        </p:txBody>
      </p:sp>
    </p:spTree>
    <p:extLst>
      <p:ext uri="{BB962C8B-B14F-4D97-AF65-F5344CB8AC3E}">
        <p14:creationId xmlns:p14="http://schemas.microsoft.com/office/powerpoint/2010/main" val="165093165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Example</a:t>
            </a:r>
            <a:endParaRPr lang="x-none" dirty="0">
              <a:latin typeface="Times"/>
              <a:cs typeface="Times"/>
            </a:endParaRPr>
          </a:p>
        </p:txBody>
      </p:sp>
      <p:sp>
        <p:nvSpPr>
          <p:cNvPr id="4" name="عنصر نائب للمحتوى 2"/>
          <p:cNvSpPr>
            <a:spLocks noGrp="1"/>
          </p:cNvSpPr>
          <p:nvPr>
            <p:ph sz="quarter" idx="1"/>
          </p:nvPr>
        </p:nvSpPr>
        <p:spPr/>
        <p:txBody>
          <a:bodyPr>
            <a:normAutofit/>
          </a:bodyPr>
          <a:lstStyle/>
          <a:p>
            <a:pPr algn="l" rtl="0">
              <a:lnSpc>
                <a:spcPct val="150000"/>
              </a:lnSpc>
            </a:pPr>
            <a:r>
              <a:rPr lang="en-US" sz="2400" dirty="0" smtClean="0">
                <a:latin typeface="Times"/>
                <a:cs typeface="Times"/>
              </a:rPr>
              <a:t>Company A has issued 10,000 bonds and 200,000 common stocks with face values 1000, 50 respectively. The coupon rate for the bonds is 10% and has a 8 year maturity date. The company just paid $6 in dividends which are expected to grow 5% in the upcoming years. The current price for the bonds are $800 and $60 for the common stock. What is the WACC of the company if it pays 35% in taxes?</a:t>
            </a:r>
          </a:p>
          <a:p>
            <a:pPr algn="l" rtl="0">
              <a:lnSpc>
                <a:spcPct val="150000"/>
              </a:lnSpc>
              <a:buNone/>
            </a:pPr>
            <a:endParaRPr lang="x-none" sz="2400" dirty="0">
              <a:latin typeface="Times"/>
              <a:cs typeface="Times"/>
            </a:endParaRPr>
          </a:p>
        </p:txBody>
      </p:sp>
    </p:spTree>
    <p:extLst>
      <p:ext uri="{BB962C8B-B14F-4D97-AF65-F5344CB8AC3E}">
        <p14:creationId xmlns:p14="http://schemas.microsoft.com/office/powerpoint/2010/main" val="427946312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Ex 14.4</a:t>
            </a:r>
            <a:endParaRPr lang="x-none" dirty="0">
              <a:latin typeface="Times"/>
              <a:cs typeface="Times"/>
            </a:endParaRPr>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latin typeface="Times"/>
                <a:cs typeface="Times"/>
              </a:rPr>
              <a:t>The B.B Lean Co. has 1.4 million shares of stocks outstanding. The stock currently sells for 20$ per share. The firm’s debt is publicly traded and was recently quoted at 93 percent of face value. It has a total face value of 5$ million, and is currently priced to yield 11 percent. The risk free rate is 8 percent, and the market risk premium is 7 percent. You’ve estimated that Lean has a beta of .74. if the corporate tax rate is 34 percent, what is the WACC of Lean Coo?</a:t>
            </a:r>
            <a:endParaRPr lang="x-none" sz="2400" dirty="0">
              <a:latin typeface="Times"/>
              <a:cs typeface="Times"/>
            </a:endParaRPr>
          </a:p>
        </p:txBody>
      </p:sp>
    </p:spTree>
    <p:extLst>
      <p:ext uri="{BB962C8B-B14F-4D97-AF65-F5344CB8AC3E}">
        <p14:creationId xmlns:p14="http://schemas.microsoft.com/office/powerpoint/2010/main" val="42639330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p:txBody>
          <a:bodyPr/>
          <a:lstStyle/>
          <a:p>
            <a:r>
              <a:rPr lang="en-US" dirty="0" smtClean="0">
                <a:latin typeface="Times"/>
                <a:cs typeface="Times"/>
              </a:rPr>
              <a:t>What is WACC used for</a:t>
            </a:r>
            <a:endParaRPr lang="x-none" dirty="0">
              <a:latin typeface="Times"/>
              <a:cs typeface="Times"/>
            </a:endParaRPr>
          </a:p>
        </p:txBody>
      </p:sp>
      <p:sp>
        <p:nvSpPr>
          <p:cNvPr id="5" name="عنصر نائب للمحتوى 2"/>
          <p:cNvSpPr>
            <a:spLocks noGrp="1"/>
          </p:cNvSpPr>
          <p:nvPr>
            <p:ph sz="quarter" idx="1"/>
          </p:nvPr>
        </p:nvSpPr>
        <p:spPr/>
        <p:txBody>
          <a:bodyPr>
            <a:normAutofit/>
          </a:bodyPr>
          <a:lstStyle/>
          <a:p>
            <a:pPr algn="l" rtl="0">
              <a:lnSpc>
                <a:spcPct val="150000"/>
              </a:lnSpc>
            </a:pPr>
            <a:r>
              <a:rPr lang="en-US" sz="2400" dirty="0" smtClean="0">
                <a:latin typeface="Times"/>
                <a:cs typeface="Times"/>
              </a:rPr>
              <a:t>It is the appropriate discount rate to use for cash flows with risk that is similar to that of the overall firm</a:t>
            </a:r>
          </a:p>
          <a:p>
            <a:pPr algn="l" rtl="0">
              <a:lnSpc>
                <a:spcPct val="150000"/>
              </a:lnSpc>
            </a:pPr>
            <a:r>
              <a:rPr lang="en-US" sz="2400" dirty="0" smtClean="0">
                <a:latin typeface="Times"/>
                <a:cs typeface="Times"/>
              </a:rPr>
              <a:t>Evaluate projects and investments</a:t>
            </a:r>
          </a:p>
          <a:p>
            <a:pPr algn="l" rtl="0">
              <a:lnSpc>
                <a:spcPct val="150000"/>
              </a:lnSpc>
            </a:pPr>
            <a:r>
              <a:rPr lang="en-US" sz="2400" dirty="0" smtClean="0">
                <a:latin typeface="Times"/>
                <a:cs typeface="Times"/>
              </a:rPr>
              <a:t>Evaluation of firm</a:t>
            </a:r>
          </a:p>
          <a:p>
            <a:pPr algn="l" rtl="0">
              <a:lnSpc>
                <a:spcPct val="150000"/>
              </a:lnSpc>
            </a:pPr>
            <a:endParaRPr lang="x-none" sz="2400" dirty="0">
              <a:latin typeface="Times"/>
              <a:cs typeface="Times"/>
            </a:endParaRPr>
          </a:p>
        </p:txBody>
      </p:sp>
    </p:spTree>
    <p:extLst>
      <p:ext uri="{BB962C8B-B14F-4D97-AF65-F5344CB8AC3E}">
        <p14:creationId xmlns:p14="http://schemas.microsoft.com/office/powerpoint/2010/main" val="369655370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p:txBody>
          <a:bodyPr/>
          <a:lstStyle/>
          <a:p>
            <a:r>
              <a:rPr lang="en-US" dirty="0" smtClean="0">
                <a:latin typeface="Times"/>
                <a:cs typeface="Times"/>
              </a:rPr>
              <a:t>Drawbacks </a:t>
            </a:r>
            <a:endParaRPr lang="x-none" dirty="0">
              <a:latin typeface="Times"/>
              <a:cs typeface="Times"/>
            </a:endParaRPr>
          </a:p>
        </p:txBody>
      </p:sp>
      <p:sp>
        <p:nvSpPr>
          <p:cNvPr id="5" name="عنصر نائب للمحتوى 2"/>
          <p:cNvSpPr>
            <a:spLocks noGrp="1"/>
          </p:cNvSpPr>
          <p:nvPr>
            <p:ph sz="quarter" idx="1"/>
          </p:nvPr>
        </p:nvSpPr>
        <p:spPr>
          <a:xfrm>
            <a:off x="301752" y="1527048"/>
            <a:ext cx="8503920" cy="4949952"/>
          </a:xfrm>
        </p:spPr>
        <p:txBody>
          <a:bodyPr>
            <a:normAutofit/>
          </a:bodyPr>
          <a:lstStyle/>
          <a:p>
            <a:pPr algn="l" rtl="0">
              <a:lnSpc>
                <a:spcPct val="150000"/>
              </a:lnSpc>
            </a:pPr>
            <a:r>
              <a:rPr lang="en-US" sz="2400" dirty="0" smtClean="0">
                <a:latin typeface="Times"/>
                <a:cs typeface="Times"/>
              </a:rPr>
              <a:t>Using the WACC as our discount rate is only appropriate for projects that have the same risk as the firm’s current operations</a:t>
            </a:r>
          </a:p>
          <a:p>
            <a:pPr algn="l" rtl="0">
              <a:lnSpc>
                <a:spcPct val="150000"/>
              </a:lnSpc>
            </a:pPr>
            <a:r>
              <a:rPr lang="en-US" sz="2400" dirty="0" smtClean="0">
                <a:latin typeface="Times"/>
                <a:cs typeface="Times"/>
              </a:rPr>
              <a:t>If we are looking at a project that does NOT have the same risk as the firm, then we need to determine the appropriate discount rate for that project</a:t>
            </a:r>
          </a:p>
          <a:p>
            <a:pPr algn="l" rtl="0">
              <a:lnSpc>
                <a:spcPct val="150000"/>
              </a:lnSpc>
              <a:buNone/>
            </a:pPr>
            <a:endParaRPr lang="x-none" sz="2400" dirty="0">
              <a:latin typeface="Times"/>
              <a:cs typeface="Times"/>
            </a:endParaRPr>
          </a:p>
        </p:txBody>
      </p:sp>
    </p:spTree>
    <p:extLst>
      <p:ext uri="{BB962C8B-B14F-4D97-AF65-F5344CB8AC3E}">
        <p14:creationId xmlns:p14="http://schemas.microsoft.com/office/powerpoint/2010/main" val="361778254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r>
              <a:rPr lang="en-US" dirty="0">
                <a:latin typeface="Times"/>
                <a:cs typeface="Times"/>
              </a:rPr>
              <a:t>Flotation </a:t>
            </a:r>
            <a:r>
              <a:rPr lang="en-US" dirty="0" smtClean="0">
                <a:latin typeface="Times"/>
                <a:cs typeface="Times"/>
              </a:rPr>
              <a:t>Costs- Basic Approach</a:t>
            </a:r>
            <a:endParaRPr lang="en-US" dirty="0">
              <a:latin typeface="Times"/>
              <a:cs typeface="Times"/>
            </a:endParaRPr>
          </a:p>
        </p:txBody>
      </p:sp>
      <p:sp>
        <p:nvSpPr>
          <p:cNvPr id="5" name="Rectangle 3"/>
          <p:cNvSpPr>
            <a:spLocks noGrp="1" noChangeArrowheads="1"/>
          </p:cNvSpPr>
          <p:nvPr>
            <p:ph sz="quarter" idx="1"/>
          </p:nvPr>
        </p:nvSpPr>
        <p:spPr/>
        <p:txBody>
          <a:bodyPr>
            <a:normAutofit/>
          </a:bodyPr>
          <a:lstStyle/>
          <a:p>
            <a:pPr algn="l" rtl="0">
              <a:lnSpc>
                <a:spcPct val="150000"/>
              </a:lnSpc>
            </a:pPr>
            <a:r>
              <a:rPr lang="en-US" sz="2400" dirty="0">
                <a:latin typeface="Times"/>
                <a:cs typeface="Times"/>
              </a:rPr>
              <a:t>The required return depends on the risk, not how the money is raised</a:t>
            </a:r>
          </a:p>
          <a:p>
            <a:pPr algn="l" rtl="0">
              <a:lnSpc>
                <a:spcPct val="150000"/>
              </a:lnSpc>
            </a:pPr>
            <a:r>
              <a:rPr lang="en-US" sz="2400" dirty="0">
                <a:latin typeface="Times"/>
                <a:cs typeface="Times"/>
              </a:rPr>
              <a:t>However, the cost of issuing new securities should not just be ignored either</a:t>
            </a:r>
          </a:p>
          <a:p>
            <a:pPr algn="l" rtl="0">
              <a:lnSpc>
                <a:spcPct val="150000"/>
              </a:lnSpc>
            </a:pPr>
            <a:r>
              <a:rPr lang="en-US" sz="2400" dirty="0">
                <a:latin typeface="Times"/>
                <a:cs typeface="Times"/>
              </a:rPr>
              <a:t>Basic Approach</a:t>
            </a:r>
          </a:p>
          <a:p>
            <a:pPr lvl="1" algn="l" rtl="0">
              <a:lnSpc>
                <a:spcPct val="150000"/>
              </a:lnSpc>
            </a:pPr>
            <a:r>
              <a:rPr lang="en-US" sz="2000" dirty="0">
                <a:latin typeface="Times"/>
                <a:cs typeface="Times"/>
              </a:rPr>
              <a:t>Compute the weighted average flotation cost</a:t>
            </a:r>
          </a:p>
          <a:p>
            <a:pPr lvl="1" algn="l" rtl="0">
              <a:lnSpc>
                <a:spcPct val="150000"/>
              </a:lnSpc>
            </a:pPr>
            <a:r>
              <a:rPr lang="en-US" sz="2000" dirty="0">
                <a:latin typeface="Times"/>
                <a:cs typeface="Times"/>
              </a:rPr>
              <a:t>Use the target weights because the firm will issue securities in these percentages over the long term</a:t>
            </a:r>
          </a:p>
        </p:txBody>
      </p:sp>
    </p:spTree>
    <p:extLst>
      <p:ext uri="{BB962C8B-B14F-4D97-AF65-F5344CB8AC3E}">
        <p14:creationId xmlns:p14="http://schemas.microsoft.com/office/powerpoint/2010/main" val="38144596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Cost of equity</a:t>
            </a:r>
            <a:endParaRPr lang="x-none" dirty="0">
              <a:latin typeface="Times"/>
              <a:cs typeface="Times"/>
            </a:endParaRPr>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latin typeface="Times"/>
                <a:cs typeface="Times"/>
              </a:rPr>
              <a:t>Cost of common equity (</a:t>
            </a:r>
            <a:r>
              <a:rPr lang="en-US" sz="2400" i="1" dirty="0" smtClean="0">
                <a:latin typeface="Times"/>
                <a:cs typeface="Times"/>
              </a:rPr>
              <a:t>Re</a:t>
            </a:r>
            <a:r>
              <a:rPr lang="en-US" sz="2400" dirty="0" smtClean="0">
                <a:latin typeface="Times"/>
                <a:cs typeface="Times"/>
              </a:rPr>
              <a:t>) is the rate of return that an investor requires when investing in common shares of a company</a:t>
            </a:r>
          </a:p>
          <a:p>
            <a:pPr algn="l" rtl="0">
              <a:lnSpc>
                <a:spcPct val="150000"/>
              </a:lnSpc>
            </a:pPr>
            <a:r>
              <a:rPr lang="en-US" sz="2400" dirty="0" smtClean="0">
                <a:latin typeface="Times"/>
                <a:cs typeface="Times"/>
              </a:rPr>
              <a:t>The cost of common equity is the return required by equity investors given the </a:t>
            </a:r>
            <a:r>
              <a:rPr lang="en-US" sz="2400" i="1" dirty="0" smtClean="0">
                <a:latin typeface="Times"/>
                <a:cs typeface="Times"/>
              </a:rPr>
              <a:t>risk </a:t>
            </a:r>
            <a:r>
              <a:rPr lang="en-US" sz="2400" dirty="0" smtClean="0">
                <a:latin typeface="Times"/>
                <a:cs typeface="Times"/>
              </a:rPr>
              <a:t>of the cash flows from the firm</a:t>
            </a:r>
          </a:p>
          <a:p>
            <a:pPr lvl="1" algn="l" rtl="0">
              <a:lnSpc>
                <a:spcPct val="150000"/>
              </a:lnSpc>
            </a:pPr>
            <a:r>
              <a:rPr lang="en-US" sz="2000" dirty="0" smtClean="0">
                <a:latin typeface="Times"/>
                <a:cs typeface="Times"/>
              </a:rPr>
              <a:t>Business risk</a:t>
            </a:r>
          </a:p>
          <a:p>
            <a:pPr lvl="1" algn="l" rtl="0">
              <a:lnSpc>
                <a:spcPct val="150000"/>
              </a:lnSpc>
            </a:pPr>
            <a:r>
              <a:rPr lang="en-US" sz="2000" dirty="0" smtClean="0">
                <a:latin typeface="Times"/>
                <a:cs typeface="Times"/>
              </a:rPr>
              <a:t>Financial ris</a:t>
            </a:r>
            <a:r>
              <a:rPr lang="en-US" sz="2400" dirty="0" smtClean="0">
                <a:latin typeface="Times"/>
                <a:cs typeface="Times"/>
              </a:rPr>
              <a:t>k</a:t>
            </a:r>
          </a:p>
          <a:p>
            <a:pPr algn="l" rtl="0">
              <a:lnSpc>
                <a:spcPct val="150000"/>
              </a:lnSpc>
            </a:pPr>
            <a:endParaRPr lang="en-US" sz="2400" dirty="0" smtClean="0">
              <a:latin typeface="Times"/>
              <a:cs typeface="Times"/>
            </a:endParaRPr>
          </a:p>
          <a:p>
            <a:pPr algn="l" rtl="0">
              <a:lnSpc>
                <a:spcPct val="150000"/>
              </a:lnSpc>
            </a:pPr>
            <a:endParaRPr lang="x-none" sz="2400" dirty="0">
              <a:latin typeface="Times"/>
              <a:cs typeface="Times"/>
            </a:endParaRPr>
          </a:p>
        </p:txBody>
      </p:sp>
    </p:spTree>
    <p:extLst>
      <p:ext uri="{BB962C8B-B14F-4D97-AF65-F5344CB8AC3E}">
        <p14:creationId xmlns:p14="http://schemas.microsoft.com/office/powerpoint/2010/main" val="40768420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Example</a:t>
            </a:r>
            <a:endParaRPr lang="x-none" dirty="0">
              <a:latin typeface="Times"/>
              <a:cs typeface="Times"/>
            </a:endParaRPr>
          </a:p>
        </p:txBody>
      </p:sp>
      <p:sp>
        <p:nvSpPr>
          <p:cNvPr id="3" name="Content Placeholder 2"/>
          <p:cNvSpPr>
            <a:spLocks noGrp="1"/>
          </p:cNvSpPr>
          <p:nvPr>
            <p:ph sz="quarter" idx="1"/>
          </p:nvPr>
        </p:nvSpPr>
        <p:spPr>
          <a:xfrm>
            <a:off x="301752" y="1527048"/>
            <a:ext cx="8503920" cy="4873752"/>
          </a:xfrm>
        </p:spPr>
        <p:txBody>
          <a:bodyPr>
            <a:normAutofit fontScale="92500"/>
          </a:bodyPr>
          <a:lstStyle/>
          <a:p>
            <a:pPr algn="l" rtl="0">
              <a:lnSpc>
                <a:spcPct val="150000"/>
              </a:lnSpc>
            </a:pPr>
            <a:r>
              <a:rPr lang="en-US" sz="2400" dirty="0" smtClean="0">
                <a:latin typeface="Times"/>
                <a:cs typeface="Times"/>
              </a:rPr>
              <a:t>The </a:t>
            </a:r>
            <a:r>
              <a:rPr lang="en-US" sz="2400" dirty="0" err="1" smtClean="0">
                <a:latin typeface="Times"/>
                <a:cs typeface="Times"/>
              </a:rPr>
              <a:t>Spatt</a:t>
            </a:r>
            <a:r>
              <a:rPr lang="en-US" sz="2400" dirty="0" smtClean="0">
                <a:latin typeface="Times"/>
                <a:cs typeface="Times"/>
              </a:rPr>
              <a:t> Company, an all equity firm, has a cost of equity of 20 percent. What is the WACC for this company?</a:t>
            </a:r>
          </a:p>
          <a:p>
            <a:pPr algn="l" rtl="0">
              <a:lnSpc>
                <a:spcPct val="150000"/>
              </a:lnSpc>
            </a:pPr>
            <a:r>
              <a:rPr lang="en-US" sz="2400" dirty="0" smtClean="0">
                <a:latin typeface="Times"/>
                <a:cs typeface="Times"/>
              </a:rPr>
              <a:t>The </a:t>
            </a:r>
            <a:r>
              <a:rPr lang="en-US" sz="2400" dirty="0" err="1" smtClean="0">
                <a:latin typeface="Times"/>
                <a:cs typeface="Times"/>
              </a:rPr>
              <a:t>Spatt</a:t>
            </a:r>
            <a:r>
              <a:rPr lang="en-US" sz="2400" dirty="0" smtClean="0">
                <a:latin typeface="Times"/>
                <a:cs typeface="Times"/>
              </a:rPr>
              <a:t> is considering a large-scale expansion of 100$ million, this expansion is going to be funded by selling new stocks with flotation costs of 10 percent. What is the amount that </a:t>
            </a:r>
            <a:r>
              <a:rPr lang="en-US" sz="2400" dirty="0" err="1" smtClean="0">
                <a:latin typeface="Times"/>
                <a:cs typeface="Times"/>
              </a:rPr>
              <a:t>Spatt</a:t>
            </a:r>
            <a:r>
              <a:rPr lang="en-US" sz="2400" dirty="0" smtClean="0">
                <a:latin typeface="Times"/>
                <a:cs typeface="Times"/>
              </a:rPr>
              <a:t> should raise? </a:t>
            </a:r>
          </a:p>
          <a:p>
            <a:pPr algn="l" rtl="0">
              <a:lnSpc>
                <a:spcPct val="150000"/>
              </a:lnSpc>
            </a:pPr>
            <a:r>
              <a:rPr lang="en-US" sz="2400" dirty="0" smtClean="0">
                <a:latin typeface="Times"/>
                <a:cs typeface="Times"/>
              </a:rPr>
              <a:t>Suppose that </a:t>
            </a:r>
            <a:r>
              <a:rPr lang="en-US" sz="2400" dirty="0" err="1" smtClean="0">
                <a:latin typeface="Times"/>
                <a:cs typeface="Times"/>
              </a:rPr>
              <a:t>Spatt’s</a:t>
            </a:r>
            <a:r>
              <a:rPr lang="en-US" sz="2400" dirty="0" smtClean="0">
                <a:latin typeface="Times"/>
                <a:cs typeface="Times"/>
              </a:rPr>
              <a:t> target capital structure is 60 percent equity, 40 percent debt. The flotation cost of equity is still 10percent while the flotation cost of debt is 5 percent. What is the amount that </a:t>
            </a:r>
            <a:r>
              <a:rPr lang="en-US" sz="2400" dirty="0" err="1" smtClean="0">
                <a:latin typeface="Times"/>
                <a:cs typeface="Times"/>
              </a:rPr>
              <a:t>Spatt</a:t>
            </a:r>
            <a:r>
              <a:rPr lang="en-US" sz="2400" dirty="0" smtClean="0">
                <a:latin typeface="Times"/>
                <a:cs typeface="Times"/>
              </a:rPr>
              <a:t> should raise? </a:t>
            </a:r>
            <a:endParaRPr lang="x-none" sz="2400" dirty="0">
              <a:latin typeface="Times"/>
              <a:cs typeface="Times"/>
            </a:endParaRPr>
          </a:p>
        </p:txBody>
      </p:sp>
    </p:spTree>
    <p:extLst>
      <p:ext uri="{BB962C8B-B14F-4D97-AF65-F5344CB8AC3E}">
        <p14:creationId xmlns:p14="http://schemas.microsoft.com/office/powerpoint/2010/main" val="57671105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Example</a:t>
            </a:r>
            <a:endParaRPr lang="x-none" dirty="0">
              <a:latin typeface="Times"/>
              <a:cs typeface="Times"/>
            </a:endParaRPr>
          </a:p>
        </p:txBody>
      </p:sp>
      <p:sp>
        <p:nvSpPr>
          <p:cNvPr id="4" name="عنصر نائب للمحتوى 2"/>
          <p:cNvSpPr>
            <a:spLocks noGrp="1"/>
          </p:cNvSpPr>
          <p:nvPr>
            <p:ph sz="quarter" idx="1"/>
          </p:nvPr>
        </p:nvSpPr>
        <p:spPr/>
        <p:txBody>
          <a:bodyPr>
            <a:normAutofit/>
          </a:bodyPr>
          <a:lstStyle/>
          <a:p>
            <a:pPr algn="l" rtl="0">
              <a:lnSpc>
                <a:spcPct val="150000"/>
              </a:lnSpc>
            </a:pPr>
            <a:r>
              <a:rPr lang="en-US" sz="2400" dirty="0" smtClean="0">
                <a:latin typeface="Times"/>
                <a:cs typeface="Times"/>
              </a:rPr>
              <a:t>ABC co. has a target capital structure that is 80% common equity, 20% debt. The flotation cost for equity issues are 20% of the amount raised; the flotation costs for debt issues are 6%. If the company needs $65 million for a new manufacturing facility, what is the true cost once flotation costs are considered?</a:t>
            </a:r>
            <a:endParaRPr lang="x-none" sz="2400" dirty="0">
              <a:latin typeface="Times"/>
              <a:cs typeface="Times"/>
            </a:endParaRPr>
          </a:p>
        </p:txBody>
      </p:sp>
    </p:spTree>
    <p:extLst>
      <p:ext uri="{BB962C8B-B14F-4D97-AF65-F5344CB8AC3E}">
        <p14:creationId xmlns:p14="http://schemas.microsoft.com/office/powerpoint/2010/main" val="28016803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Flotation Costs &amp; NPV</a:t>
            </a:r>
            <a:endParaRPr lang="x-none" dirty="0">
              <a:latin typeface="Times"/>
              <a:cs typeface="Times"/>
            </a:endParaRPr>
          </a:p>
        </p:txBody>
      </p:sp>
      <p:sp>
        <p:nvSpPr>
          <p:cNvPr id="3" name="Content Placeholder 2"/>
          <p:cNvSpPr>
            <a:spLocks noGrp="1"/>
          </p:cNvSpPr>
          <p:nvPr>
            <p:ph sz="quarter" idx="1"/>
          </p:nvPr>
        </p:nvSpPr>
        <p:spPr>
          <a:xfrm>
            <a:off x="301752" y="1527048"/>
            <a:ext cx="8503920" cy="5102352"/>
          </a:xfrm>
        </p:spPr>
        <p:txBody>
          <a:bodyPr>
            <a:normAutofit fontScale="85000" lnSpcReduction="10000"/>
          </a:bodyPr>
          <a:lstStyle/>
          <a:p>
            <a:pPr algn="l" rtl="0">
              <a:lnSpc>
                <a:spcPct val="150000"/>
              </a:lnSpc>
            </a:pPr>
            <a:r>
              <a:rPr lang="en-US" sz="2400" dirty="0" smtClean="0">
                <a:latin typeface="Times"/>
                <a:cs typeface="Times"/>
              </a:rPr>
              <a:t>Suppose the </a:t>
            </a:r>
            <a:r>
              <a:rPr lang="en-US" sz="2400" dirty="0" err="1" smtClean="0">
                <a:latin typeface="Times"/>
                <a:cs typeface="Times"/>
              </a:rPr>
              <a:t>Tripleday</a:t>
            </a:r>
            <a:r>
              <a:rPr lang="en-US" sz="2400" dirty="0" smtClean="0">
                <a:latin typeface="Times"/>
                <a:cs typeface="Times"/>
              </a:rPr>
              <a:t> Printing company is currently at its target debt-ratio of 100 percent. It is considering building a new 500,000 printing plant in Kansas. This new plant is expected to generate after-tax  cash flows of 73,150$ per year forever. The tax rate is 34 percent. There are two financing options:</a:t>
            </a:r>
          </a:p>
          <a:p>
            <a:pPr marL="457200" indent="-457200" algn="l" rtl="0">
              <a:lnSpc>
                <a:spcPct val="150000"/>
              </a:lnSpc>
              <a:buFont typeface="+mj-lt"/>
              <a:buAutoNum type="arabicPeriod"/>
            </a:pPr>
            <a:r>
              <a:rPr lang="en-US" sz="2400" dirty="0" smtClean="0">
                <a:latin typeface="Times"/>
                <a:cs typeface="Times"/>
              </a:rPr>
              <a:t>A 500,000$ new issue of common stock: the issuance costs of the new common stock would be about 10 percent of the amount raised. The required return on the company’s new equity is 20 percent.</a:t>
            </a:r>
          </a:p>
          <a:p>
            <a:pPr marL="457200" indent="-457200" algn="l" rtl="0">
              <a:lnSpc>
                <a:spcPct val="150000"/>
              </a:lnSpc>
              <a:buFont typeface="+mj-lt"/>
              <a:buAutoNum type="arabicPeriod"/>
            </a:pPr>
            <a:r>
              <a:rPr lang="en-US" sz="2400" dirty="0" smtClean="0">
                <a:latin typeface="Times"/>
                <a:cs typeface="Times"/>
              </a:rPr>
              <a:t>A 500,000$ issue of 30-year bonds: the issuance costs of the new debt would be 2 percent of the proceeds. The company can raise new debt at 10 percent.</a:t>
            </a:r>
          </a:p>
          <a:p>
            <a:pPr marL="457200" indent="-457200" algn="l" rtl="0">
              <a:lnSpc>
                <a:spcPct val="150000"/>
              </a:lnSpc>
            </a:pPr>
            <a:r>
              <a:rPr lang="en-US" sz="2400" dirty="0" smtClean="0">
                <a:latin typeface="Times"/>
                <a:cs typeface="Times"/>
              </a:rPr>
              <a:t>What is the NPV of the new printing plant?</a:t>
            </a:r>
            <a:endParaRPr lang="x-none" sz="2400" dirty="0">
              <a:latin typeface="Times"/>
              <a:cs typeface="Times"/>
            </a:endParaRPr>
          </a:p>
        </p:txBody>
      </p:sp>
    </p:spTree>
    <p:extLst>
      <p:ext uri="{BB962C8B-B14F-4D97-AF65-F5344CB8AC3E}">
        <p14:creationId xmlns:p14="http://schemas.microsoft.com/office/powerpoint/2010/main" val="25042140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Ex 9 Page 465</a:t>
            </a:r>
            <a:endParaRPr lang="x-none" dirty="0">
              <a:latin typeface="Times"/>
              <a:cs typeface="Times"/>
            </a:endParaRPr>
          </a:p>
        </p:txBody>
      </p:sp>
      <p:sp>
        <p:nvSpPr>
          <p:cNvPr id="3" name="Content Placeholder 2"/>
          <p:cNvSpPr>
            <a:spLocks noGrp="1"/>
          </p:cNvSpPr>
          <p:nvPr>
            <p:ph sz="quarter" idx="1"/>
          </p:nvPr>
        </p:nvSpPr>
        <p:spPr>
          <a:xfrm>
            <a:off x="301752" y="1527048"/>
            <a:ext cx="8503920" cy="4873752"/>
          </a:xfrm>
        </p:spPr>
        <p:txBody>
          <a:bodyPr>
            <a:normAutofit fontScale="92500"/>
          </a:bodyPr>
          <a:lstStyle/>
          <a:p>
            <a:pPr algn="l" rtl="0">
              <a:lnSpc>
                <a:spcPct val="150000"/>
              </a:lnSpc>
            </a:pPr>
            <a:r>
              <a:rPr lang="en-US" sz="2400" dirty="0" err="1" smtClean="0">
                <a:latin typeface="Times"/>
                <a:cs typeface="Times"/>
              </a:rPr>
              <a:t>Mullineaux</a:t>
            </a:r>
            <a:r>
              <a:rPr lang="en-US" sz="2400" dirty="0" smtClean="0">
                <a:latin typeface="Times"/>
                <a:cs typeface="Times"/>
              </a:rPr>
              <a:t> Corporation has a target capital structure of 60 percent common stocks, 5 percent preferred stocks, and 35 percent debt. Its cost of equity is 14 percent, the cost of preferred stock is 6 percent, and the cost of debt is 8 percent. The relevant tax rate is 35 percent</a:t>
            </a:r>
          </a:p>
          <a:p>
            <a:pPr marL="457200" indent="-457200" algn="l" rtl="0">
              <a:lnSpc>
                <a:spcPct val="150000"/>
              </a:lnSpc>
              <a:buFont typeface="+mj-lt"/>
              <a:buAutoNum type="alphaUcPeriod"/>
            </a:pPr>
            <a:r>
              <a:rPr lang="en-US" sz="2400" dirty="0" smtClean="0">
                <a:latin typeface="Times"/>
                <a:cs typeface="Times"/>
              </a:rPr>
              <a:t>What is the WACC?</a:t>
            </a:r>
          </a:p>
          <a:p>
            <a:pPr marL="457200" indent="-457200" algn="l" rtl="0">
              <a:lnSpc>
                <a:spcPct val="150000"/>
              </a:lnSpc>
              <a:buFont typeface="+mj-lt"/>
              <a:buAutoNum type="alphaUcPeriod"/>
            </a:pPr>
            <a:r>
              <a:rPr lang="en-US" sz="2400" dirty="0" smtClean="0">
                <a:latin typeface="Times"/>
                <a:cs typeface="Times"/>
              </a:rPr>
              <a:t>The company’s president has approached you about </a:t>
            </a:r>
            <a:r>
              <a:rPr lang="en-US" sz="2400" dirty="0" err="1" smtClean="0">
                <a:latin typeface="Times"/>
                <a:cs typeface="Times"/>
              </a:rPr>
              <a:t>Mullineaux’s</a:t>
            </a:r>
            <a:r>
              <a:rPr lang="en-US" sz="2400" dirty="0" smtClean="0">
                <a:latin typeface="Times"/>
                <a:cs typeface="Times"/>
              </a:rPr>
              <a:t> capital structure. He wants to know why the company doesn’t use more preferred stock financing because its costs less than debt. What would you tell the president? </a:t>
            </a:r>
            <a:endParaRPr lang="x-none" sz="2400" dirty="0">
              <a:latin typeface="Times"/>
              <a:cs typeface="Times"/>
            </a:endParaRPr>
          </a:p>
        </p:txBody>
      </p:sp>
    </p:spTree>
    <p:extLst>
      <p:ext uri="{BB962C8B-B14F-4D97-AF65-F5344CB8AC3E}">
        <p14:creationId xmlns:p14="http://schemas.microsoft.com/office/powerpoint/2010/main" val="140343545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Ex 10 Page466</a:t>
            </a:r>
            <a:endParaRPr lang="x-none" dirty="0">
              <a:latin typeface="Times"/>
              <a:cs typeface="Times"/>
            </a:endParaRPr>
          </a:p>
        </p:txBody>
      </p:sp>
      <p:sp>
        <p:nvSpPr>
          <p:cNvPr id="3" name="Content Placeholder 2"/>
          <p:cNvSpPr>
            <a:spLocks noGrp="1"/>
          </p:cNvSpPr>
          <p:nvPr>
            <p:ph sz="quarter" idx="1"/>
          </p:nvPr>
        </p:nvSpPr>
        <p:spPr/>
        <p:txBody>
          <a:bodyPr>
            <a:normAutofit/>
          </a:bodyPr>
          <a:lstStyle/>
          <a:p>
            <a:pPr algn="l" rtl="0">
              <a:lnSpc>
                <a:spcPct val="150000"/>
              </a:lnSpc>
            </a:pPr>
            <a:r>
              <a:rPr lang="en-US" sz="2400" dirty="0" err="1" smtClean="0">
                <a:latin typeface="Times"/>
                <a:cs typeface="Times"/>
              </a:rPr>
              <a:t>Sixx</a:t>
            </a:r>
            <a:r>
              <a:rPr lang="en-US" sz="2400" dirty="0" smtClean="0">
                <a:latin typeface="Times"/>
                <a:cs typeface="Times"/>
              </a:rPr>
              <a:t> AM Manufacturing has a target debt-equity ratio of 0.65. its cost of equity is 15 percent, and its cost of debt is 9 percent. If the tax rate is 35 percent, what is the company’s WACC?</a:t>
            </a:r>
            <a:endParaRPr lang="x-none" sz="2400" dirty="0">
              <a:latin typeface="Times"/>
              <a:cs typeface="Times"/>
            </a:endParaRPr>
          </a:p>
        </p:txBody>
      </p:sp>
    </p:spTree>
    <p:extLst>
      <p:ext uri="{BB962C8B-B14F-4D97-AF65-F5344CB8AC3E}">
        <p14:creationId xmlns:p14="http://schemas.microsoft.com/office/powerpoint/2010/main" val="269024086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Ex 11 Page 466</a:t>
            </a:r>
            <a:endParaRPr lang="x-none" dirty="0">
              <a:latin typeface="Times"/>
              <a:cs typeface="Times"/>
            </a:endParaRPr>
          </a:p>
        </p:txBody>
      </p:sp>
      <p:sp>
        <p:nvSpPr>
          <p:cNvPr id="3" name="Content Placeholder 2"/>
          <p:cNvSpPr>
            <a:spLocks noGrp="1"/>
          </p:cNvSpPr>
          <p:nvPr>
            <p:ph sz="quarter" idx="1"/>
          </p:nvPr>
        </p:nvSpPr>
        <p:spPr/>
        <p:txBody>
          <a:bodyPr>
            <a:normAutofit/>
          </a:bodyPr>
          <a:lstStyle/>
          <a:p>
            <a:pPr algn="l" rtl="0">
              <a:lnSpc>
                <a:spcPct val="150000"/>
              </a:lnSpc>
            </a:pPr>
            <a:r>
              <a:rPr lang="en-US" sz="2400" dirty="0" err="1" smtClean="0">
                <a:latin typeface="Times"/>
                <a:cs typeface="Times"/>
              </a:rPr>
              <a:t>Fama’s</a:t>
            </a:r>
            <a:r>
              <a:rPr lang="en-US" sz="2400" dirty="0" smtClean="0">
                <a:latin typeface="Times"/>
                <a:cs typeface="Times"/>
              </a:rPr>
              <a:t> Llamas has a WACC of 8.9 percent. The company’s cost of  equity is 12 percent, and its pretax cost of debt is 7.9 percent. The tax rate is 35 percent. What is the company’s target debt-equity ratio?</a:t>
            </a:r>
            <a:endParaRPr lang="x-none" sz="2400" dirty="0">
              <a:latin typeface="Times"/>
              <a:cs typeface="Times"/>
            </a:endParaRPr>
          </a:p>
        </p:txBody>
      </p:sp>
    </p:spTree>
    <p:extLst>
      <p:ext uri="{BB962C8B-B14F-4D97-AF65-F5344CB8AC3E}">
        <p14:creationId xmlns:p14="http://schemas.microsoft.com/office/powerpoint/2010/main" val="150137413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EX 12 Page 466</a:t>
            </a:r>
            <a:endParaRPr lang="x-none" dirty="0">
              <a:latin typeface="Times"/>
              <a:cs typeface="Times"/>
            </a:endParaRPr>
          </a:p>
        </p:txBody>
      </p:sp>
      <p:sp>
        <p:nvSpPr>
          <p:cNvPr id="3" name="Content Placeholder 2"/>
          <p:cNvSpPr>
            <a:spLocks noGrp="1"/>
          </p:cNvSpPr>
          <p:nvPr>
            <p:ph sz="quarter" idx="1"/>
          </p:nvPr>
        </p:nvSpPr>
        <p:spPr>
          <a:xfrm>
            <a:off x="301752" y="1527048"/>
            <a:ext cx="8503920" cy="5026152"/>
          </a:xfrm>
        </p:spPr>
        <p:txBody>
          <a:bodyPr>
            <a:normAutofit/>
          </a:bodyPr>
          <a:lstStyle/>
          <a:p>
            <a:pPr algn="l" rtl="0">
              <a:lnSpc>
                <a:spcPct val="150000"/>
              </a:lnSpc>
            </a:pPr>
            <a:r>
              <a:rPr lang="en-US" sz="2000" dirty="0" smtClean="0">
                <a:latin typeface="Times"/>
                <a:cs typeface="Times"/>
              </a:rPr>
              <a:t>Filer Manufacturing has 11 million shares of common stock out standing. The current share price is 68$, and the book value per share is 6$. Filer Manufacturing also has two bond issues outstanding. The first bond issue has a face value of 70$ million, has a 7 percent coupon, and sells </a:t>
            </a:r>
            <a:r>
              <a:rPr lang="en-US" sz="2000" smtClean="0">
                <a:latin typeface="Times"/>
                <a:cs typeface="Times"/>
              </a:rPr>
              <a:t>for 93 </a:t>
            </a:r>
            <a:r>
              <a:rPr lang="en-US" sz="2000" dirty="0" smtClean="0">
                <a:latin typeface="Times"/>
                <a:cs typeface="Times"/>
              </a:rPr>
              <a:t>percent of par. The second issue has a face value of 55$ million, has an 8 percent coupon, and sells for 104 percent of par. The first issue matures in 21 years, the second in 6 years.</a:t>
            </a:r>
          </a:p>
          <a:p>
            <a:pPr marL="457200" indent="-457200" algn="l" rtl="0">
              <a:lnSpc>
                <a:spcPct val="150000"/>
              </a:lnSpc>
              <a:buFont typeface="+mj-lt"/>
              <a:buAutoNum type="alphaUcPeriod"/>
            </a:pPr>
            <a:r>
              <a:rPr lang="en-US" sz="2000" dirty="0" smtClean="0">
                <a:latin typeface="Times"/>
                <a:cs typeface="Times"/>
              </a:rPr>
              <a:t>What  are Filer’s capital structure weights on a book value biases?</a:t>
            </a:r>
          </a:p>
          <a:p>
            <a:pPr marL="457200" indent="-457200" algn="l" rtl="0">
              <a:lnSpc>
                <a:spcPct val="150000"/>
              </a:lnSpc>
              <a:buFont typeface="+mj-lt"/>
              <a:buAutoNum type="alphaUcPeriod"/>
            </a:pPr>
            <a:r>
              <a:rPr lang="en-US" sz="2000" dirty="0" smtClean="0">
                <a:latin typeface="Times"/>
                <a:cs typeface="Times"/>
              </a:rPr>
              <a:t>What  are Filer’s capital structure weights on a market value biases?</a:t>
            </a:r>
          </a:p>
          <a:p>
            <a:pPr marL="457200" indent="-457200" algn="l" rtl="0">
              <a:lnSpc>
                <a:spcPct val="150000"/>
              </a:lnSpc>
              <a:buFont typeface="+mj-lt"/>
              <a:buAutoNum type="alphaUcPeriod"/>
            </a:pPr>
            <a:r>
              <a:rPr lang="en-US" sz="2000" dirty="0" smtClean="0">
                <a:latin typeface="Times"/>
                <a:cs typeface="Times"/>
              </a:rPr>
              <a:t>Which are more relevant, the book or market value weights? Why?</a:t>
            </a:r>
          </a:p>
          <a:p>
            <a:pPr marL="457200" indent="-457200" algn="l" rtl="0">
              <a:lnSpc>
                <a:spcPct val="150000"/>
              </a:lnSpc>
              <a:buFont typeface="+mj-lt"/>
              <a:buAutoNum type="alphaUcPeriod"/>
            </a:pPr>
            <a:endParaRPr lang="en-US" sz="2000" dirty="0" smtClean="0">
              <a:latin typeface="Times"/>
              <a:cs typeface="Times"/>
            </a:endParaRPr>
          </a:p>
          <a:p>
            <a:pPr marL="457200" indent="-457200" algn="l" rtl="0">
              <a:lnSpc>
                <a:spcPct val="150000"/>
              </a:lnSpc>
              <a:buFont typeface="+mj-lt"/>
              <a:buAutoNum type="alphaUcPeriod"/>
            </a:pPr>
            <a:endParaRPr lang="en-US" sz="2000" dirty="0" smtClean="0">
              <a:latin typeface="Times"/>
              <a:cs typeface="Times"/>
            </a:endParaRPr>
          </a:p>
          <a:p>
            <a:pPr marL="457200" indent="-457200" algn="l" rtl="0">
              <a:lnSpc>
                <a:spcPct val="150000"/>
              </a:lnSpc>
              <a:buFont typeface="+mj-lt"/>
              <a:buAutoNum type="alphaUcPeriod"/>
            </a:pPr>
            <a:endParaRPr lang="en-US" sz="2000" dirty="0" smtClean="0">
              <a:latin typeface="Times"/>
              <a:cs typeface="Times"/>
            </a:endParaRPr>
          </a:p>
          <a:p>
            <a:pPr marL="457200" indent="-457200" algn="l" rtl="0">
              <a:lnSpc>
                <a:spcPct val="150000"/>
              </a:lnSpc>
              <a:buFont typeface="+mj-lt"/>
              <a:buAutoNum type="alphaUcPeriod"/>
            </a:pPr>
            <a:endParaRPr lang="x-none" sz="2000" dirty="0">
              <a:latin typeface="Times"/>
              <a:cs typeface="Times"/>
            </a:endParaRPr>
          </a:p>
        </p:txBody>
      </p:sp>
    </p:spTree>
    <p:extLst>
      <p:ext uri="{BB962C8B-B14F-4D97-AF65-F5344CB8AC3E}">
        <p14:creationId xmlns:p14="http://schemas.microsoft.com/office/powerpoint/2010/main" val="197468820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Ex 18 Page 467</a:t>
            </a:r>
            <a:endParaRPr lang="x-none" dirty="0">
              <a:latin typeface="Times"/>
              <a:cs typeface="Times"/>
            </a:endParaRPr>
          </a:p>
        </p:txBody>
      </p:sp>
      <p:sp>
        <p:nvSpPr>
          <p:cNvPr id="3" name="Content Placeholder 2"/>
          <p:cNvSpPr>
            <a:spLocks noGrp="1"/>
          </p:cNvSpPr>
          <p:nvPr>
            <p:ph sz="quarter" idx="1"/>
          </p:nvPr>
        </p:nvSpPr>
        <p:spPr>
          <a:xfrm>
            <a:off x="301752" y="1527048"/>
            <a:ext cx="8503920" cy="4949952"/>
          </a:xfrm>
        </p:spPr>
        <p:txBody>
          <a:bodyPr>
            <a:normAutofit fontScale="85000" lnSpcReduction="20000"/>
          </a:bodyPr>
          <a:lstStyle/>
          <a:p>
            <a:pPr algn="l" rtl="0">
              <a:lnSpc>
                <a:spcPct val="150000"/>
              </a:lnSpc>
            </a:pPr>
            <a:r>
              <a:rPr lang="en-US" sz="2400" dirty="0" smtClean="0">
                <a:latin typeface="Times"/>
                <a:cs typeface="Times"/>
              </a:rPr>
              <a:t>Suppose your company needs 20$million to build a new assembly line. Your target debt-equity ratio is .75. the flotation cost for new equity is 8 percent, but the flotation cost for debt is only 5 percent. Your boss decided to fund the project by borrowing money because the flotation costs are lower and the needed fund are relatively small.</a:t>
            </a:r>
          </a:p>
          <a:p>
            <a:pPr marL="457200" indent="-457200" algn="l" rtl="0">
              <a:lnSpc>
                <a:spcPct val="150000"/>
              </a:lnSpc>
              <a:buFont typeface="+mj-lt"/>
              <a:buAutoNum type="alphaUcPeriod"/>
            </a:pPr>
            <a:r>
              <a:rPr lang="en-US" sz="2400" dirty="0" smtClean="0">
                <a:latin typeface="Times"/>
                <a:cs typeface="Times"/>
              </a:rPr>
              <a:t>What do you think about the rationale behind borrowing the entire amount?</a:t>
            </a:r>
          </a:p>
          <a:p>
            <a:pPr marL="457200" indent="-457200" algn="l" rtl="0">
              <a:lnSpc>
                <a:spcPct val="150000"/>
              </a:lnSpc>
              <a:buFont typeface="+mj-lt"/>
              <a:buAutoNum type="alphaUcPeriod"/>
            </a:pPr>
            <a:r>
              <a:rPr lang="en-US" sz="2400" dirty="0" smtClean="0">
                <a:latin typeface="Times"/>
                <a:cs typeface="Times"/>
              </a:rPr>
              <a:t>What is your company weighted average flotation costs, assuming all equity is raised externally?</a:t>
            </a:r>
          </a:p>
          <a:p>
            <a:pPr marL="457200" indent="-457200" algn="l" rtl="0">
              <a:lnSpc>
                <a:spcPct val="150000"/>
              </a:lnSpc>
              <a:buFont typeface="+mj-lt"/>
              <a:buAutoNum type="alphaUcPeriod"/>
            </a:pPr>
            <a:r>
              <a:rPr lang="en-US" sz="2400" dirty="0" smtClean="0">
                <a:latin typeface="Times"/>
                <a:cs typeface="Times"/>
              </a:rPr>
              <a:t>What is the true cost of building the new assembly line after taking flotation costs into account? Does it matter in this case that the entire amount is being raised from debt?</a:t>
            </a:r>
            <a:endParaRPr lang="x-none" sz="2400" dirty="0">
              <a:latin typeface="Times"/>
              <a:cs typeface="Times"/>
            </a:endParaRPr>
          </a:p>
        </p:txBody>
      </p:sp>
    </p:spTree>
    <p:extLst>
      <p:ext uri="{BB962C8B-B14F-4D97-AF65-F5344CB8AC3E}">
        <p14:creationId xmlns:p14="http://schemas.microsoft.com/office/powerpoint/2010/main" val="193701064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Ex 23 Page 468</a:t>
            </a:r>
            <a:endParaRPr lang="x-none" dirty="0">
              <a:latin typeface="Times"/>
              <a:cs typeface="Times"/>
            </a:endParaRPr>
          </a:p>
        </p:txBody>
      </p:sp>
      <p:sp>
        <p:nvSpPr>
          <p:cNvPr id="3" name="Content Placeholder 2"/>
          <p:cNvSpPr>
            <a:spLocks noGrp="1"/>
          </p:cNvSpPr>
          <p:nvPr>
            <p:ph sz="quarter" idx="1"/>
          </p:nvPr>
        </p:nvSpPr>
        <p:spPr/>
        <p:txBody>
          <a:bodyPr>
            <a:normAutofit fontScale="92500"/>
          </a:bodyPr>
          <a:lstStyle/>
          <a:p>
            <a:pPr algn="l" rtl="0">
              <a:lnSpc>
                <a:spcPct val="150000"/>
              </a:lnSpc>
            </a:pPr>
            <a:r>
              <a:rPr lang="en-US" sz="2400" dirty="0" smtClean="0">
                <a:latin typeface="Times"/>
                <a:cs typeface="Times"/>
              </a:rPr>
              <a:t>Floyd industries stock has a beta of 1.5. the company just paid a dividend of .8$, and the dividends are expected to grow at 5 percent. The expected return of the market is 12 percent, and the Treasury bill are yielding 5.5 percent. The most recent stock price for Floyd is 61$.</a:t>
            </a:r>
          </a:p>
          <a:p>
            <a:pPr marL="457200" indent="-457200" algn="l" rtl="0">
              <a:lnSpc>
                <a:spcPct val="150000"/>
              </a:lnSpc>
              <a:buFont typeface="+mj-lt"/>
              <a:buAutoNum type="alphaUcPeriod"/>
            </a:pPr>
            <a:r>
              <a:rPr lang="en-US" sz="2400" dirty="0" smtClean="0">
                <a:latin typeface="Times"/>
                <a:cs typeface="Times"/>
              </a:rPr>
              <a:t>Calculate the cost of equity using DCF method</a:t>
            </a:r>
          </a:p>
          <a:p>
            <a:pPr marL="457200" indent="-457200" algn="l" rtl="0">
              <a:lnSpc>
                <a:spcPct val="150000"/>
              </a:lnSpc>
              <a:buFont typeface="+mj-lt"/>
              <a:buAutoNum type="alphaUcPeriod"/>
            </a:pPr>
            <a:r>
              <a:rPr lang="en-US" sz="2400" dirty="0" smtClean="0">
                <a:latin typeface="Times"/>
                <a:cs typeface="Times"/>
              </a:rPr>
              <a:t>Calculate the cost of equity using SML method</a:t>
            </a:r>
          </a:p>
          <a:p>
            <a:pPr marL="457200" indent="-457200" algn="l" rtl="0">
              <a:lnSpc>
                <a:spcPct val="150000"/>
              </a:lnSpc>
              <a:buFont typeface="+mj-lt"/>
              <a:buAutoNum type="alphaUcPeriod"/>
            </a:pPr>
            <a:r>
              <a:rPr lang="en-US" sz="2400" dirty="0" smtClean="0">
                <a:latin typeface="Times"/>
                <a:cs typeface="Times"/>
              </a:rPr>
              <a:t>Why do you think your estimates in (a) and (b) are so different?</a:t>
            </a:r>
          </a:p>
          <a:p>
            <a:pPr marL="457200" indent="-457200" algn="l" rtl="0">
              <a:lnSpc>
                <a:spcPct val="150000"/>
              </a:lnSpc>
              <a:buFont typeface="+mj-lt"/>
              <a:buAutoNum type="alphaUcPeriod"/>
            </a:pPr>
            <a:endParaRPr lang="en-US" sz="2400" dirty="0" smtClean="0">
              <a:latin typeface="Times"/>
              <a:cs typeface="Times"/>
            </a:endParaRPr>
          </a:p>
        </p:txBody>
      </p:sp>
    </p:spTree>
    <p:extLst>
      <p:ext uri="{BB962C8B-B14F-4D97-AF65-F5344CB8AC3E}">
        <p14:creationId xmlns:p14="http://schemas.microsoft.com/office/powerpoint/2010/main" val="251078764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9539662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lgn="l" rtl="0">
              <a:lnSpc>
                <a:spcPct val="150000"/>
              </a:lnSpc>
            </a:pPr>
            <a:r>
              <a:rPr lang="en-US" sz="2400" dirty="0" smtClean="0">
                <a:latin typeface="Times"/>
                <a:cs typeface="Times"/>
              </a:rPr>
              <a:t>There are two major methods for determining the cost of common equity</a:t>
            </a:r>
          </a:p>
          <a:p>
            <a:pPr marL="731520" lvl="1" indent="-457200" algn="l" rtl="0">
              <a:lnSpc>
                <a:spcPct val="150000"/>
              </a:lnSpc>
              <a:buFont typeface="+mj-lt"/>
              <a:buAutoNum type="arabicPeriod"/>
            </a:pPr>
            <a:r>
              <a:rPr lang="en-US" sz="2000" dirty="0" smtClean="0">
                <a:latin typeface="Times"/>
                <a:cs typeface="Times"/>
              </a:rPr>
              <a:t>Dividend growth model</a:t>
            </a:r>
          </a:p>
          <a:p>
            <a:pPr marL="731520" lvl="1" indent="-457200" algn="l" rtl="0">
              <a:lnSpc>
                <a:spcPct val="150000"/>
              </a:lnSpc>
              <a:buFont typeface="+mj-lt"/>
              <a:buAutoNum type="arabicPeriod"/>
            </a:pPr>
            <a:r>
              <a:rPr lang="en-US" sz="2000" dirty="0" smtClean="0">
                <a:latin typeface="Times"/>
                <a:cs typeface="Times"/>
              </a:rPr>
              <a:t>SML </a:t>
            </a:r>
          </a:p>
          <a:p>
            <a:pPr algn="l" rtl="0"/>
            <a:endParaRPr lang="x-none" dirty="0">
              <a:latin typeface="Times"/>
              <a:cs typeface="Times"/>
            </a:endParaRPr>
          </a:p>
        </p:txBody>
      </p:sp>
      <p:sp>
        <p:nvSpPr>
          <p:cNvPr id="4" name="Title 1"/>
          <p:cNvSpPr>
            <a:spLocks noGrp="1"/>
          </p:cNvSpPr>
          <p:nvPr>
            <p:ph type="title"/>
          </p:nvPr>
        </p:nvSpPr>
        <p:spPr/>
        <p:txBody>
          <a:bodyPr/>
          <a:lstStyle/>
          <a:p>
            <a:r>
              <a:rPr lang="en-US" dirty="0" smtClean="0">
                <a:latin typeface="Times"/>
                <a:cs typeface="Times"/>
              </a:rPr>
              <a:t>Cost of equity</a:t>
            </a:r>
            <a:endParaRPr lang="x-none" dirty="0">
              <a:latin typeface="Times"/>
              <a:cs typeface="Times"/>
            </a:endParaRPr>
          </a:p>
        </p:txBody>
      </p:sp>
    </p:spTree>
    <p:extLst>
      <p:ext uri="{BB962C8B-B14F-4D97-AF65-F5344CB8AC3E}">
        <p14:creationId xmlns:p14="http://schemas.microsoft.com/office/powerpoint/2010/main" val="6414360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a:cs typeface="Times"/>
              </a:rPr>
              <a:t>Reminder</a:t>
            </a:r>
            <a:endParaRPr lang="x-none" dirty="0">
              <a:latin typeface="Times"/>
              <a:cs typeface="Times"/>
            </a:endParaRPr>
          </a:p>
        </p:txBody>
      </p:sp>
      <p:graphicFrame>
        <p:nvGraphicFramePr>
          <p:cNvPr id="4" name="Content Placeholder 3"/>
          <p:cNvGraphicFramePr>
            <a:graphicFrameLocks noGrp="1"/>
          </p:cNvGraphicFramePr>
          <p:nvPr>
            <p:ph sz="quarter" idx="1"/>
          </p:nvPr>
        </p:nvGraphicFramePr>
        <p:xfrm>
          <a:off x="301625" y="1527175"/>
          <a:ext cx="8504238"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334000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TotalTime>
  <Words>4491</Words>
  <Application>Microsoft Macintosh PowerPoint</Application>
  <PresentationFormat>On-screen Show (4:3)</PresentationFormat>
  <Paragraphs>370</Paragraphs>
  <Slides>79</Slides>
  <Notes>1</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79</vt:i4>
      </vt:variant>
    </vt:vector>
  </HeadingPairs>
  <TitlesOfParts>
    <vt:vector size="83" baseType="lpstr">
      <vt:lpstr>Office Theme</vt:lpstr>
      <vt:lpstr>Equation</vt:lpstr>
      <vt:lpstr>Microsoft Equation</vt:lpstr>
      <vt:lpstr>Microsoft Word 97 - 2004 Document</vt:lpstr>
      <vt:lpstr>Corporate Finance (FIN 210)</vt:lpstr>
      <vt:lpstr>The Cost of Capital</vt:lpstr>
      <vt:lpstr>The Cost of Capital</vt:lpstr>
      <vt:lpstr>The Cost of Capital</vt:lpstr>
      <vt:lpstr>Required return VS cost of capital</vt:lpstr>
      <vt:lpstr>Capital structure</vt:lpstr>
      <vt:lpstr>Cost of equity</vt:lpstr>
      <vt:lpstr>Cost of equity</vt:lpstr>
      <vt:lpstr>Reminder</vt:lpstr>
      <vt:lpstr>Cost of equity</vt:lpstr>
      <vt:lpstr>Cost of equity</vt:lpstr>
      <vt:lpstr>Cost of equity</vt:lpstr>
      <vt:lpstr>Cost of equity</vt:lpstr>
      <vt:lpstr>Cost of equity</vt:lpstr>
      <vt:lpstr>Cost of equity</vt:lpstr>
      <vt:lpstr>Cost of equity</vt:lpstr>
      <vt:lpstr>Cost of equity</vt:lpstr>
      <vt:lpstr>Cost of equity</vt:lpstr>
      <vt:lpstr>Cost of equity</vt:lpstr>
      <vt:lpstr>Cost of equity</vt:lpstr>
      <vt:lpstr>Ex 1 Page 465</vt:lpstr>
      <vt:lpstr>Ex3 Page 465</vt:lpstr>
      <vt:lpstr>Ex4 Page 465</vt:lpstr>
      <vt:lpstr>Reminder</vt:lpstr>
      <vt:lpstr>Cost of Debt</vt:lpstr>
      <vt:lpstr>PowerPoint Presentation</vt:lpstr>
      <vt:lpstr>Cost of Debt</vt:lpstr>
      <vt:lpstr>Cost of Debt</vt:lpstr>
      <vt:lpstr>Cost of Debt</vt:lpstr>
      <vt:lpstr>Cost of Debt</vt:lpstr>
      <vt:lpstr>Cost of Debt</vt:lpstr>
      <vt:lpstr>Cost of debt</vt:lpstr>
      <vt:lpstr>Example</vt:lpstr>
      <vt:lpstr>Bonds</vt:lpstr>
      <vt:lpstr>Bonds</vt:lpstr>
      <vt:lpstr>Bond values and yields</vt:lpstr>
      <vt:lpstr>Bond values and yields</vt:lpstr>
      <vt:lpstr>Bond values and yields</vt:lpstr>
      <vt:lpstr>Cost of debt</vt:lpstr>
      <vt:lpstr>Cost of debt </vt:lpstr>
      <vt:lpstr>Cost of debt </vt:lpstr>
      <vt:lpstr>Cost of debt </vt:lpstr>
      <vt:lpstr>Cost of debt </vt:lpstr>
      <vt:lpstr>Cost of debt </vt:lpstr>
      <vt:lpstr>Cost of debt </vt:lpstr>
      <vt:lpstr>Cost of debt</vt:lpstr>
      <vt:lpstr>Cost of preferred stocks</vt:lpstr>
      <vt:lpstr>Cost of preferred stocks</vt:lpstr>
      <vt:lpstr>Example 14.3</vt:lpstr>
      <vt:lpstr>Ex5 Page 465</vt:lpstr>
      <vt:lpstr>Why Cost of Capital Is Important</vt:lpstr>
      <vt:lpstr>Reminder</vt:lpstr>
      <vt:lpstr>The Weighted Average Cost of Capital</vt:lpstr>
      <vt:lpstr>WACC</vt:lpstr>
      <vt:lpstr>WACC</vt:lpstr>
      <vt:lpstr>Capital Structure Weights</vt:lpstr>
      <vt:lpstr>Example: Capital Structure Weights</vt:lpstr>
      <vt:lpstr>Book value weights</vt:lpstr>
      <vt:lpstr>Book value weights</vt:lpstr>
      <vt:lpstr>Market-value Weights</vt:lpstr>
      <vt:lpstr>Market-value Weights</vt:lpstr>
      <vt:lpstr>Market versus book values</vt:lpstr>
      <vt:lpstr>Taxes and the WACC</vt:lpstr>
      <vt:lpstr>Example</vt:lpstr>
      <vt:lpstr>Example</vt:lpstr>
      <vt:lpstr>Ex 14.4</vt:lpstr>
      <vt:lpstr>What is WACC used for</vt:lpstr>
      <vt:lpstr>Drawbacks </vt:lpstr>
      <vt:lpstr>Flotation Costs- Basic Approach</vt:lpstr>
      <vt:lpstr>Example</vt:lpstr>
      <vt:lpstr>Example</vt:lpstr>
      <vt:lpstr>Flotation Costs &amp; NPV</vt:lpstr>
      <vt:lpstr>Ex 9 Page 465</vt:lpstr>
      <vt:lpstr>Ex 10 Page466</vt:lpstr>
      <vt:lpstr>Ex 11 Page 466</vt:lpstr>
      <vt:lpstr>EX 12 Page 466</vt:lpstr>
      <vt:lpstr>Ex 18 Page 467</vt:lpstr>
      <vt:lpstr>Ex 23 Page 468</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Corporate Finance (FIN 210)</dc:title>
  <dc:creator>Abdullah</dc:creator>
  <cp:lastModifiedBy>Abdullah</cp:lastModifiedBy>
  <cp:revision>1</cp:revision>
  <dcterms:created xsi:type="dcterms:W3CDTF">2017-10-25T12:30:07Z</dcterms:created>
  <dcterms:modified xsi:type="dcterms:W3CDTF">2017-10-25T12:31:23Z</dcterms:modified>
</cp:coreProperties>
</file>