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4"/>
  </p:notesMasterIdLst>
  <p:handoutMasterIdLst>
    <p:handoutMasterId r:id="rId45"/>
  </p:handoutMasterIdLst>
  <p:sldIdLst>
    <p:sldId id="256" r:id="rId5"/>
    <p:sldId id="260" r:id="rId6"/>
    <p:sldId id="257" r:id="rId7"/>
    <p:sldId id="258" r:id="rId8"/>
    <p:sldId id="259" r:id="rId9"/>
    <p:sldId id="261" r:id="rId10"/>
    <p:sldId id="263" r:id="rId11"/>
    <p:sldId id="264" r:id="rId12"/>
    <p:sldId id="265" r:id="rId13"/>
    <p:sldId id="266" r:id="rId14"/>
    <p:sldId id="268" r:id="rId15"/>
    <p:sldId id="267" r:id="rId16"/>
    <p:sldId id="269" r:id="rId17"/>
    <p:sldId id="270" r:id="rId18"/>
    <p:sldId id="271" r:id="rId19"/>
    <p:sldId id="292" r:id="rId20"/>
    <p:sldId id="272" r:id="rId21"/>
    <p:sldId id="273" r:id="rId22"/>
    <p:sldId id="275" r:id="rId23"/>
    <p:sldId id="276" r:id="rId24"/>
    <p:sldId id="274" r:id="rId25"/>
    <p:sldId id="279" r:id="rId26"/>
    <p:sldId id="277" r:id="rId27"/>
    <p:sldId id="278" r:id="rId28"/>
    <p:sldId id="293" r:id="rId29"/>
    <p:sldId id="280" r:id="rId30"/>
    <p:sldId id="281" r:id="rId31"/>
    <p:sldId id="282" r:id="rId32"/>
    <p:sldId id="283" r:id="rId33"/>
    <p:sldId id="284" r:id="rId34"/>
    <p:sldId id="285" r:id="rId35"/>
    <p:sldId id="286" r:id="rId36"/>
    <p:sldId id="294" r:id="rId37"/>
    <p:sldId id="287" r:id="rId38"/>
    <p:sldId id="295" r:id="rId39"/>
    <p:sldId id="288" r:id="rId40"/>
    <p:sldId id="289" r:id="rId41"/>
    <p:sldId id="290" r:id="rId42"/>
    <p:sldId id="29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2232" y="-5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50"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C3E120-F0FD-0747-AF71-1EEB74464A85}" type="datetimeFigureOut">
              <a:rPr lang="en-US" smtClean="0"/>
              <a:t>3/22/16 </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F61552-4CB6-6640-8FE8-7DB5DE10BB64}" type="slidenum">
              <a:rPr lang="en-US" smtClean="0"/>
              <a:t>‹#›</a:t>
            </a:fld>
            <a:endParaRPr lang="en-US"/>
          </a:p>
        </p:txBody>
      </p:sp>
    </p:spTree>
    <p:extLst>
      <p:ext uri="{BB962C8B-B14F-4D97-AF65-F5344CB8AC3E}">
        <p14:creationId xmlns:p14="http://schemas.microsoft.com/office/powerpoint/2010/main" val="2787421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FA8275-68BB-864A-80DF-1CECFC864AB5}" type="datetimeFigureOut">
              <a:rPr lang="en-US" smtClean="0"/>
              <a:t>3/22/16 </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1C9106-2E89-884B-A72D-E4822A68CF61}" type="slidenum">
              <a:rPr lang="en-US" smtClean="0"/>
              <a:t>‹#›</a:t>
            </a:fld>
            <a:endParaRPr lang="en-US"/>
          </a:p>
        </p:txBody>
      </p:sp>
    </p:spTree>
    <p:extLst>
      <p:ext uri="{BB962C8B-B14F-4D97-AF65-F5344CB8AC3E}">
        <p14:creationId xmlns:p14="http://schemas.microsoft.com/office/powerpoint/2010/main" val="1982128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C9106-2E89-884B-A72D-E4822A68CF61}" type="slidenum">
              <a:rPr lang="en-US" smtClean="0"/>
              <a:t>13</a:t>
            </a:fld>
            <a:endParaRPr lang="en-US"/>
          </a:p>
        </p:txBody>
      </p:sp>
    </p:spTree>
    <p:extLst>
      <p:ext uri="{BB962C8B-B14F-4D97-AF65-F5344CB8AC3E}">
        <p14:creationId xmlns:p14="http://schemas.microsoft.com/office/powerpoint/2010/main" val="2014627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CDF6120-F1F0-4C60-9FE9-39AC71A9C79D}" type="datetimeFigureOut">
              <a:rPr lang="en-US" smtClean="0"/>
              <a:pPr/>
              <a:t>3/22/16 </a:t>
            </a:fld>
            <a:endParaRPr lang="en-US" sz="1600" dirty="0"/>
          </a:p>
        </p:txBody>
      </p:sp>
      <p:sp>
        <p:nvSpPr>
          <p:cNvPr id="17" name="Footer Placeholder 16"/>
          <p:cNvSpPr>
            <a:spLocks noGrp="1"/>
          </p:cNvSpPr>
          <p:nvPr>
            <p:ph type="ftr" sz="quarter" idx="11"/>
          </p:nvPr>
        </p:nvSpPr>
        <p:spPr/>
        <p:txBody>
          <a:bodyPr/>
          <a:lstStyle/>
          <a:p>
            <a:endParaRPr kumimoji="0"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3/22/16 </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A7C8D44-3667-46F6-9772-CC52308E2A7F}" type="slidenum">
              <a:rPr kumimoji="0" lang="en-US" smtClean="0"/>
              <a:pPr/>
              <a:t>‹#›</a:t>
            </a:fld>
            <a:endParaRPr kumimoji="0"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3/22/16 </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DF6120-F1F0-4C60-9FE9-39AC71A9C79D}" type="datetimeFigureOut">
              <a:rPr lang="en-US" smtClean="0"/>
              <a:pPr/>
              <a:t>3/22/16 </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EA7C8D44-3667-46F6-9772-CC52308E2A7F}" type="slidenum">
              <a:rPr kumimoji="0" lang="en-US" smtClean="0"/>
              <a:pPr/>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dirty="0"/>
          </a:p>
        </p:txBody>
      </p:sp>
      <p:sp>
        <p:nvSpPr>
          <p:cNvPr id="4" name="Date Placeholder 3"/>
          <p:cNvSpPr>
            <a:spLocks noGrp="1"/>
          </p:cNvSpPr>
          <p:nvPr>
            <p:ph type="dt" sz="half" idx="10"/>
          </p:nvPr>
        </p:nvSpPr>
        <p:spPr/>
        <p:txBody>
          <a:bodyPr/>
          <a:lstStyle/>
          <a:p>
            <a:fld id="{ACDF6120-F1F0-4C60-9FE9-39AC71A9C79D}" type="datetimeFigureOut">
              <a:rPr lang="en-US" smtClean="0"/>
              <a:pPr/>
              <a:t>3/22/16 </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CDF6120-F1F0-4C60-9FE9-39AC71A9C79D}" type="datetimeFigureOut">
              <a:rPr lang="en-US" smtClean="0"/>
              <a:pPr/>
              <a:t>3/22/16 </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EA7C8D44-3667-46F6-9772-CC52308E2A7F}" type="slidenum">
              <a:rPr kumimoji="0" lang="en-US" smtClean="0"/>
              <a:pPr/>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CDF6120-F1F0-4C60-9FE9-39AC71A9C79D}" type="datetimeFigureOut">
              <a:rPr lang="en-US" smtClean="0"/>
              <a:pPr/>
              <a:t>3/22/16 </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A7C8D44-3667-46F6-9772-CC52308E2A7F}" type="slidenum">
              <a:rPr kumimoji="0" lang="en-US" smtClean="0"/>
              <a:pPr/>
              <a:t>‹#›</a:t>
            </a:fld>
            <a:endParaRPr kumimoji="0"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DF6120-F1F0-4C60-9FE9-39AC71A9C79D}" type="datetimeFigureOut">
              <a:rPr lang="en-US" smtClean="0"/>
              <a:pPr/>
              <a:t>3/22/16 </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a:xfrm>
            <a:off x="4343400" y="1036020"/>
            <a:ext cx="457200" cy="441325"/>
          </a:xfrm>
        </p:spPr>
        <p:txBody>
          <a:bodyPr/>
          <a:lstStyle/>
          <a:p>
            <a:fld id="{EA7C8D44-3667-46F6-9772-CC52308E2A7F}"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CDF6120-F1F0-4C60-9FE9-39AC71A9C79D}" type="datetimeFigureOut">
              <a:rPr lang="en-US" smtClean="0"/>
              <a:pPr/>
              <a:t>3/22/16 </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A7C8D44-3667-46F6-9772-CC52308E2A7F}"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A7C8D44-3667-46F6-9772-CC52308E2A7F}" type="slidenum">
              <a:rPr kumimoji="0" lang="en-US" smtClean="0"/>
              <a:pPr/>
              <a:t>‹#›</a:t>
            </a:fld>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CDF6120-F1F0-4C60-9FE9-39AC71A9C79D}" type="datetimeFigureOut">
              <a:rPr lang="en-US" smtClean="0"/>
              <a:pPr/>
              <a:t>3/22/16 </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A7C8D44-3667-46F6-9772-CC52308E2A7F}" type="slidenum">
              <a:rPr kumimoji="0" lang="en-US" smtClean="0"/>
              <a:pPr/>
              <a:t>‹#›</a:t>
            </a:fld>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CDF6120-F1F0-4C60-9FE9-39AC71A9C79D}" type="datetimeFigureOut">
              <a:rPr lang="en-US" smtClean="0"/>
              <a:pPr/>
              <a:t>3/22/16 </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CDF6120-F1F0-4C60-9FE9-39AC71A9C79D}" type="datetimeFigureOut">
              <a:rPr lang="en-US" smtClean="0"/>
              <a:pPr/>
              <a:t>3/22/16 </a:t>
            </a:fld>
            <a:endParaRPr lang="en-US" sz="1400" dirty="0">
              <a:solidFill>
                <a:schemeClr val="tx2"/>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r" eaLnBrk="1" latinLnBrk="0" hangingPunct="1"/>
            <a:endParaRPr kumimoji="0" lang="en-US" sz="1400" dirty="0">
              <a:solidFill>
                <a:schemeClr val="tx2"/>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l" eaLnBrk="1" latinLnBrk="0" hangingPunct="1"/>
            <a:fld id="{EA7C8D44-3667-46F6-9772-CC52308E2A7F}" type="slidenum">
              <a:rPr kumimoji="0" lang="en-US" smtClean="0"/>
              <a:pPr algn="l" eaLnBrk="1" latinLnBrk="0" hangingPunct="1"/>
              <a:t>‹#›</a:t>
            </a:fld>
            <a:endParaRPr kumimoji="0" lang="en-US" sz="1600" dirty="0">
              <a:solidFill>
                <a:schemeClr val="tx2"/>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t>Chapter 16</a:t>
            </a:r>
            <a:endParaRPr lang="x-none" sz="2400" dirty="0"/>
          </a:p>
        </p:txBody>
      </p:sp>
      <p:sp>
        <p:nvSpPr>
          <p:cNvPr id="2" name="Title 1"/>
          <p:cNvSpPr>
            <a:spLocks noGrp="1"/>
          </p:cNvSpPr>
          <p:nvPr>
            <p:ph type="ctrTitle"/>
          </p:nvPr>
        </p:nvSpPr>
        <p:spPr/>
        <p:txBody>
          <a:bodyPr/>
          <a:lstStyle/>
          <a:p>
            <a:r>
              <a:rPr lang="en-US" sz="4400" b="1" dirty="0" smtClean="0">
                <a:solidFill>
                  <a:schemeClr val="accent1">
                    <a:lumMod val="60000"/>
                    <a:lumOff val="40000"/>
                  </a:schemeClr>
                </a:solidFill>
                <a:latin typeface="Batang" pitchFamily="18" charset="-127"/>
              </a:rPr>
              <a:t>Financial Leverage and Capital Structure Policy</a:t>
            </a:r>
            <a:endParaRPr lang="x-none" dirty="0">
              <a:solidFill>
                <a:schemeClr val="accent1">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borrowing &amp; home made leverage</a:t>
            </a:r>
            <a:endParaRPr lang="x-none" dirty="0"/>
          </a:p>
        </p:txBody>
      </p:sp>
      <p:sp>
        <p:nvSpPr>
          <p:cNvPr id="3" name="Content Placeholder 2"/>
          <p:cNvSpPr>
            <a:spLocks noGrp="1"/>
          </p:cNvSpPr>
          <p:nvPr>
            <p:ph sz="quarter" idx="1"/>
          </p:nvPr>
        </p:nvSpPr>
        <p:spPr>
          <a:xfrm>
            <a:off x="301752" y="1527048"/>
            <a:ext cx="8613648" cy="4797552"/>
          </a:xfrm>
        </p:spPr>
        <p:txBody>
          <a:bodyPr>
            <a:normAutofit fontScale="92500" lnSpcReduction="20000"/>
          </a:bodyPr>
          <a:lstStyle/>
          <a:p>
            <a:pPr marL="457200" indent="-457200" algn="l" rtl="0">
              <a:lnSpc>
                <a:spcPct val="150000"/>
              </a:lnSpc>
              <a:buFont typeface="+mj-lt"/>
              <a:buAutoNum type="arabicPeriod"/>
            </a:pPr>
            <a:r>
              <a:rPr lang="en-US" sz="2400" dirty="0" smtClean="0"/>
              <a:t>The effect of leverage depends on the company’s EBIT. When EBIT is relatively high, leverage is beneficial</a:t>
            </a:r>
          </a:p>
          <a:p>
            <a:pPr marL="457200" indent="-457200" algn="l" rtl="0">
              <a:lnSpc>
                <a:spcPct val="150000"/>
              </a:lnSpc>
              <a:buFont typeface="+mj-lt"/>
              <a:buAutoNum type="arabicPeriod"/>
            </a:pPr>
            <a:r>
              <a:rPr lang="en-US" sz="2400" dirty="0" smtClean="0"/>
              <a:t>Under the expected scenarios, leverage increase the returns to shareholders, as measured by both ROE and EPS</a:t>
            </a:r>
          </a:p>
          <a:p>
            <a:pPr marL="457200" indent="-457200" algn="l" rtl="0">
              <a:lnSpc>
                <a:spcPct val="150000"/>
              </a:lnSpc>
              <a:buFont typeface="+mj-lt"/>
              <a:buAutoNum type="arabicPeriod"/>
            </a:pPr>
            <a:r>
              <a:rPr lang="en-US" sz="2400" dirty="0" smtClean="0"/>
              <a:t>Shareholders are exposed to more risk under the proposed capital structure because the EPS and ROE are much more sensitive to changes in EBIT in this case</a:t>
            </a:r>
          </a:p>
          <a:p>
            <a:pPr marL="457200" indent="-457200" algn="l" rtl="0">
              <a:lnSpc>
                <a:spcPct val="150000"/>
              </a:lnSpc>
              <a:buFont typeface="+mj-lt"/>
              <a:buAutoNum type="arabicPeriod"/>
            </a:pPr>
            <a:r>
              <a:rPr lang="en-US" sz="2400" dirty="0" smtClean="0"/>
              <a:t>Because of the impact that financial leverage has on both the expected return to stockholder and the riskiness of the stock, capital structure is an important consideration</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Homemade leverage</a:t>
            </a:r>
            <a:r>
              <a:rPr lang="en-US" sz="2400" dirty="0" smtClean="0"/>
              <a:t>: the use of personal borrowing to change the overall amount of financial leverage to which the individual is exposed.</a:t>
            </a:r>
          </a:p>
          <a:p>
            <a:pPr algn="l" rtl="0">
              <a:lnSpc>
                <a:spcPct val="150000"/>
              </a:lnSpc>
            </a:pPr>
            <a:r>
              <a:rPr lang="en-US" sz="2400" dirty="0" smtClean="0"/>
              <a:t>REVIEW THE WORD CH16 EXAMPLE ON HOMEMADE LEVERAGE.</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Corporate borrowing &amp; home made leverage</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Corporate borrowing &amp; home made leverage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3994701234"/>
              </p:ext>
            </p:extLst>
          </p:nvPr>
        </p:nvGraphicFramePr>
        <p:xfrm>
          <a:off x="381001" y="1524000"/>
          <a:ext cx="6934200" cy="3768436"/>
        </p:xfrm>
        <a:graphic>
          <a:graphicData uri="http://schemas.openxmlformats.org/drawingml/2006/table">
            <a:tbl>
              <a:tblPr rtl="1" firstRow="1" bandRow="1">
                <a:tableStyleId>{5C22544A-7EE6-4342-B048-85BDC9FD1C3A}</a:tableStyleId>
              </a:tblPr>
              <a:tblGrid>
                <a:gridCol w="1528695"/>
                <a:gridCol w="1522049"/>
                <a:gridCol w="1193523"/>
                <a:gridCol w="2689933"/>
              </a:tblGrid>
              <a:tr h="290945">
                <a:tc gridSpan="4">
                  <a:txBody>
                    <a:bodyPr/>
                    <a:lstStyle/>
                    <a:p>
                      <a:pPr algn="ctr" rtl="1"/>
                      <a:r>
                        <a:rPr lang="en-US" sz="1600" dirty="0" smtClean="0"/>
                        <a:t>Proposed capital structure</a:t>
                      </a:r>
                      <a:endParaRPr lang="x-none" sz="1600"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r>
              <a:tr h="290945">
                <a:tc>
                  <a:txBody>
                    <a:bodyPr/>
                    <a:lstStyle/>
                    <a:p>
                      <a:pPr algn="ctr" rtl="1"/>
                      <a:r>
                        <a:rPr lang="en-US" sz="1600" dirty="0" smtClean="0"/>
                        <a:t>expansion</a:t>
                      </a:r>
                      <a:endParaRPr lang="x-none" sz="1600" dirty="0"/>
                    </a:p>
                  </a:txBody>
                  <a:tcPr/>
                </a:tc>
                <a:tc>
                  <a:txBody>
                    <a:bodyPr/>
                    <a:lstStyle/>
                    <a:p>
                      <a:pPr algn="ctr" rtl="1"/>
                      <a:r>
                        <a:rPr lang="en-US" sz="1600" dirty="0" smtClean="0"/>
                        <a:t>expected</a:t>
                      </a:r>
                      <a:endParaRPr lang="x-none" sz="1600" dirty="0"/>
                    </a:p>
                  </a:txBody>
                  <a:tcPr/>
                </a:tc>
                <a:tc>
                  <a:txBody>
                    <a:bodyPr/>
                    <a:lstStyle/>
                    <a:p>
                      <a:pPr algn="ctr" rtl="1"/>
                      <a:r>
                        <a:rPr lang="en-US" sz="1600" dirty="0" smtClean="0"/>
                        <a:t>recession</a:t>
                      </a:r>
                      <a:endParaRPr lang="x-none" sz="1600" dirty="0"/>
                    </a:p>
                  </a:txBody>
                  <a:tcPr/>
                </a:tc>
                <a:tc>
                  <a:txBody>
                    <a:bodyPr/>
                    <a:lstStyle/>
                    <a:p>
                      <a:pPr rtl="1"/>
                      <a:endParaRPr lang="x-none" dirty="0"/>
                    </a:p>
                  </a:txBody>
                  <a:tcPr/>
                </a:tc>
              </a:tr>
              <a:tr h="365760">
                <a:tc>
                  <a:txBody>
                    <a:bodyPr/>
                    <a:lstStyle/>
                    <a:p>
                      <a:pPr algn="ctr" rtl="1"/>
                      <a:r>
                        <a:rPr lang="en-US" sz="1600" dirty="0" smtClean="0"/>
                        <a:t>5.5$</a:t>
                      </a:r>
                      <a:endParaRPr lang="x-none" sz="1600" dirty="0"/>
                    </a:p>
                  </a:txBody>
                  <a:tcPr/>
                </a:tc>
                <a:tc>
                  <a:txBody>
                    <a:bodyPr/>
                    <a:lstStyle/>
                    <a:p>
                      <a:pPr algn="ctr" rtl="1"/>
                      <a:r>
                        <a:rPr lang="en-US" sz="1600" dirty="0" smtClean="0"/>
                        <a:t>3$</a:t>
                      </a:r>
                      <a:endParaRPr lang="x-none" sz="1600" dirty="0"/>
                    </a:p>
                  </a:txBody>
                  <a:tcPr/>
                </a:tc>
                <a:tc>
                  <a:txBody>
                    <a:bodyPr/>
                    <a:lstStyle/>
                    <a:p>
                      <a:pPr algn="ctr" rtl="1"/>
                      <a:r>
                        <a:rPr lang="en-US" sz="1600" dirty="0" smtClean="0"/>
                        <a:t>0.5$</a:t>
                      </a:r>
                      <a:endParaRPr lang="x-none" sz="1600" dirty="0"/>
                    </a:p>
                  </a:txBody>
                  <a:tcPr/>
                </a:tc>
                <a:tc>
                  <a:txBody>
                    <a:bodyPr/>
                    <a:lstStyle/>
                    <a:p>
                      <a:pPr algn="ctr" rtl="1"/>
                      <a:r>
                        <a:rPr lang="en-US" sz="1600" dirty="0" smtClean="0"/>
                        <a:t>EPS</a:t>
                      </a:r>
                      <a:endParaRPr lang="x-none" sz="1600" dirty="0"/>
                    </a:p>
                  </a:txBody>
                  <a:tcPr/>
                </a:tc>
              </a:tr>
              <a:tr h="259773">
                <a:tc>
                  <a:txBody>
                    <a:bodyPr/>
                    <a:lstStyle/>
                    <a:p>
                      <a:pPr algn="ctr" rtl="1"/>
                      <a:r>
                        <a:rPr lang="en-US" sz="1600" dirty="0" smtClean="0"/>
                        <a:t>550</a:t>
                      </a:r>
                      <a:endParaRPr lang="x-none" sz="1600" dirty="0"/>
                    </a:p>
                  </a:txBody>
                  <a:tcPr/>
                </a:tc>
                <a:tc>
                  <a:txBody>
                    <a:bodyPr/>
                    <a:lstStyle/>
                    <a:p>
                      <a:pPr algn="ctr" rtl="1"/>
                      <a:r>
                        <a:rPr lang="en-US" sz="1600" dirty="0" smtClean="0"/>
                        <a:t>300</a:t>
                      </a:r>
                      <a:endParaRPr lang="x-none" sz="1600" dirty="0"/>
                    </a:p>
                  </a:txBody>
                  <a:tcPr/>
                </a:tc>
                <a:tc>
                  <a:txBody>
                    <a:bodyPr/>
                    <a:lstStyle/>
                    <a:p>
                      <a:pPr algn="ctr" rtl="1"/>
                      <a:r>
                        <a:rPr lang="en-US" sz="1600" dirty="0" smtClean="0"/>
                        <a:t>50</a:t>
                      </a:r>
                      <a:endParaRPr lang="x-none" sz="1600" dirty="0"/>
                    </a:p>
                  </a:txBody>
                  <a:tcPr/>
                </a:tc>
                <a:tc>
                  <a:txBody>
                    <a:bodyPr/>
                    <a:lstStyle/>
                    <a:p>
                      <a:pPr algn="ctr" rtl="1"/>
                      <a:r>
                        <a:rPr lang="en-US" sz="1600" dirty="0" smtClean="0"/>
                        <a:t>Earnings</a:t>
                      </a:r>
                      <a:r>
                        <a:rPr lang="en-US" sz="1600" baseline="0" dirty="0" smtClean="0"/>
                        <a:t> for 100 shares</a:t>
                      </a:r>
                      <a:endParaRPr lang="x-none" sz="1600" dirty="0"/>
                    </a:p>
                  </a:txBody>
                  <a:tcPr/>
                </a:tc>
              </a:tr>
              <a:tr h="311727">
                <a:tc gridSpan="4">
                  <a:txBody>
                    <a:bodyPr/>
                    <a:lstStyle/>
                    <a:p>
                      <a:pPr algn="ctr" rtl="1"/>
                      <a:r>
                        <a:rPr lang="en-US" sz="1600" dirty="0" smtClean="0"/>
                        <a:t>Original capital</a:t>
                      </a:r>
                      <a:r>
                        <a:rPr lang="en-US" sz="1600" baseline="0" dirty="0" smtClean="0"/>
                        <a:t> structure and homemade leverage</a:t>
                      </a:r>
                      <a:endParaRPr lang="x-none" sz="1600"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rtl="1"/>
                      <a:endParaRPr lang="x-none"/>
                    </a:p>
                  </a:txBody>
                  <a:tcPr/>
                </a:tc>
              </a:tr>
              <a:tr h="436418">
                <a:tc>
                  <a:txBody>
                    <a:bodyPr/>
                    <a:lstStyle/>
                    <a:p>
                      <a:pPr algn="ctr" rtl="1"/>
                      <a:r>
                        <a:rPr lang="en-US" sz="1600" dirty="0" smtClean="0"/>
                        <a:t>3.75</a:t>
                      </a:r>
                      <a:endParaRPr lang="x-none" sz="1600" dirty="0"/>
                    </a:p>
                  </a:txBody>
                  <a:tcPr/>
                </a:tc>
                <a:tc>
                  <a:txBody>
                    <a:bodyPr/>
                    <a:lstStyle/>
                    <a:p>
                      <a:pPr algn="ctr" rtl="1"/>
                      <a:r>
                        <a:rPr lang="en-US" sz="1600" dirty="0" smtClean="0"/>
                        <a:t>2.5</a:t>
                      </a:r>
                      <a:endParaRPr lang="x-none" sz="1600" dirty="0"/>
                    </a:p>
                  </a:txBody>
                  <a:tcPr/>
                </a:tc>
                <a:tc>
                  <a:txBody>
                    <a:bodyPr/>
                    <a:lstStyle/>
                    <a:p>
                      <a:pPr algn="ctr" rtl="1"/>
                      <a:r>
                        <a:rPr lang="en-US" sz="1600" dirty="0" smtClean="0"/>
                        <a:t>1.25</a:t>
                      </a:r>
                      <a:endParaRPr lang="x-none" sz="1600" dirty="0"/>
                    </a:p>
                  </a:txBody>
                  <a:tcPr/>
                </a:tc>
                <a:tc>
                  <a:txBody>
                    <a:bodyPr/>
                    <a:lstStyle/>
                    <a:p>
                      <a:pPr algn="ctr" rtl="1"/>
                      <a:r>
                        <a:rPr lang="en-US" sz="1600" dirty="0" smtClean="0"/>
                        <a:t>EPS</a:t>
                      </a:r>
                      <a:endParaRPr lang="x-none" sz="1600" dirty="0"/>
                    </a:p>
                  </a:txBody>
                  <a:tcPr/>
                </a:tc>
              </a:tr>
              <a:tr h="436418">
                <a:tc>
                  <a:txBody>
                    <a:bodyPr/>
                    <a:lstStyle/>
                    <a:p>
                      <a:pPr algn="ctr" rtl="1"/>
                      <a:r>
                        <a:rPr lang="en-US" sz="1600" dirty="0" smtClean="0"/>
                        <a:t>750</a:t>
                      </a:r>
                      <a:endParaRPr lang="x-none" sz="1600" dirty="0"/>
                    </a:p>
                  </a:txBody>
                  <a:tcPr/>
                </a:tc>
                <a:tc>
                  <a:txBody>
                    <a:bodyPr/>
                    <a:lstStyle/>
                    <a:p>
                      <a:pPr algn="ctr" rtl="1"/>
                      <a:r>
                        <a:rPr lang="en-US" sz="1600" dirty="0" smtClean="0"/>
                        <a:t>500</a:t>
                      </a:r>
                      <a:endParaRPr lang="x-none" sz="1600" dirty="0"/>
                    </a:p>
                  </a:txBody>
                  <a:tcPr/>
                </a:tc>
                <a:tc>
                  <a:txBody>
                    <a:bodyPr/>
                    <a:lstStyle/>
                    <a:p>
                      <a:pPr algn="ctr" rtl="1"/>
                      <a:r>
                        <a:rPr lang="en-US" sz="1600" dirty="0" smtClean="0"/>
                        <a:t>250</a:t>
                      </a:r>
                      <a:endParaRPr lang="x-none" sz="16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Earnings</a:t>
                      </a:r>
                      <a:r>
                        <a:rPr lang="en-US" sz="1600" baseline="0" dirty="0" smtClean="0"/>
                        <a:t> for 200 shares</a:t>
                      </a:r>
                      <a:endParaRPr lang="x-none" sz="1600" dirty="0" smtClean="0"/>
                    </a:p>
                    <a:p>
                      <a:pPr algn="ctr" rtl="1"/>
                      <a:endParaRPr lang="x-none" sz="1600" dirty="0"/>
                    </a:p>
                  </a:txBody>
                  <a:tcPr/>
                </a:tc>
              </a:tr>
              <a:tr h="436418">
                <a:tc>
                  <a:txBody>
                    <a:bodyPr/>
                    <a:lstStyle/>
                    <a:p>
                      <a:pPr algn="ctr" rtl="1"/>
                      <a:r>
                        <a:rPr lang="en-US" sz="1600" dirty="0" smtClean="0"/>
                        <a:t>200</a:t>
                      </a:r>
                      <a:endParaRPr lang="x-none" sz="1600" dirty="0"/>
                    </a:p>
                  </a:txBody>
                  <a:tcPr/>
                </a:tc>
                <a:tc>
                  <a:txBody>
                    <a:bodyPr/>
                    <a:lstStyle/>
                    <a:p>
                      <a:pPr algn="ctr" rtl="1"/>
                      <a:r>
                        <a:rPr lang="en-US" sz="1600" dirty="0" smtClean="0"/>
                        <a:t>200</a:t>
                      </a:r>
                      <a:endParaRPr lang="x-none" sz="1600" dirty="0"/>
                    </a:p>
                  </a:txBody>
                  <a:tcPr/>
                </a:tc>
                <a:tc>
                  <a:txBody>
                    <a:bodyPr/>
                    <a:lstStyle/>
                    <a:p>
                      <a:pPr algn="ctr" rtl="1"/>
                      <a:r>
                        <a:rPr lang="en-US" sz="1600" dirty="0" smtClean="0"/>
                        <a:t>200</a:t>
                      </a:r>
                      <a:endParaRPr lang="x-none" sz="1600" dirty="0"/>
                    </a:p>
                  </a:txBody>
                  <a:tcPr/>
                </a:tc>
                <a:tc>
                  <a:txBody>
                    <a:bodyPr/>
                    <a:lstStyle/>
                    <a:p>
                      <a:pPr algn="ctr" rtl="1"/>
                      <a:r>
                        <a:rPr lang="en-US" sz="1600" dirty="0" smtClean="0"/>
                        <a:t>Less: interest on $2,000 at 10%</a:t>
                      </a:r>
                      <a:endParaRPr lang="x-none" sz="1600" dirty="0"/>
                    </a:p>
                  </a:txBody>
                  <a:tcPr/>
                </a:tc>
              </a:tr>
              <a:tr h="436418">
                <a:tc>
                  <a:txBody>
                    <a:bodyPr/>
                    <a:lstStyle/>
                    <a:p>
                      <a:pPr algn="ctr" rtl="1"/>
                      <a:r>
                        <a:rPr lang="en-US" sz="1400" dirty="0" smtClean="0"/>
                        <a:t>550</a:t>
                      </a:r>
                      <a:endParaRPr lang="x-none" sz="1400" dirty="0"/>
                    </a:p>
                  </a:txBody>
                  <a:tcPr/>
                </a:tc>
                <a:tc>
                  <a:txBody>
                    <a:bodyPr/>
                    <a:lstStyle/>
                    <a:p>
                      <a:pPr algn="ctr" rtl="1"/>
                      <a:r>
                        <a:rPr lang="en-US" sz="1400" dirty="0" smtClean="0"/>
                        <a:t>300</a:t>
                      </a:r>
                      <a:endParaRPr lang="x-none" sz="1400" dirty="0"/>
                    </a:p>
                  </a:txBody>
                  <a:tcPr/>
                </a:tc>
                <a:tc>
                  <a:txBody>
                    <a:bodyPr/>
                    <a:lstStyle/>
                    <a:p>
                      <a:pPr algn="ctr" rtl="1"/>
                      <a:r>
                        <a:rPr lang="en-US" sz="1400" dirty="0" smtClean="0"/>
                        <a:t>50</a:t>
                      </a:r>
                      <a:endParaRPr lang="x-none" sz="1400" dirty="0"/>
                    </a:p>
                  </a:txBody>
                  <a:tcPr/>
                </a:tc>
                <a:tc>
                  <a:txBody>
                    <a:bodyPr/>
                    <a:lstStyle/>
                    <a:p>
                      <a:pPr algn="ctr" rtl="1"/>
                      <a:r>
                        <a:rPr lang="en-US" sz="1600" dirty="0" smtClean="0"/>
                        <a:t>Net earnings</a:t>
                      </a:r>
                      <a:endParaRPr lang="x-none" sz="16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 Page 543</a:t>
            </a:r>
            <a:endParaRPr lang="x-none" dirty="0"/>
          </a:p>
        </p:txBody>
      </p:sp>
      <p:sp>
        <p:nvSpPr>
          <p:cNvPr id="3" name="Content Placeholder 2"/>
          <p:cNvSpPr>
            <a:spLocks noGrp="1"/>
          </p:cNvSpPr>
          <p:nvPr>
            <p:ph sz="quarter" idx="1"/>
          </p:nvPr>
        </p:nvSpPr>
        <p:spPr>
          <a:xfrm>
            <a:off x="301752" y="1527048"/>
            <a:ext cx="8503920" cy="4797552"/>
          </a:xfrm>
        </p:spPr>
        <p:txBody>
          <a:bodyPr>
            <a:normAutofit fontScale="92500" lnSpcReduction="20000"/>
          </a:bodyPr>
          <a:lstStyle/>
          <a:p>
            <a:pPr algn="l" rtl="0">
              <a:lnSpc>
                <a:spcPct val="150000"/>
              </a:lnSpc>
            </a:pPr>
            <a:r>
              <a:rPr lang="en-US" sz="2400" dirty="0" smtClean="0"/>
              <a:t>ABC Co. and XYZ Co. are identical firms in all respects except for their capital structure. ABC is all equity financed with 600,000$ in stock. XYZ uses both stock and perpetual debt; its stock is worth 300,000$ and the interest rate on its debt is 8 percent. Both firms expect EBIT to be 80,000$</a:t>
            </a:r>
          </a:p>
          <a:p>
            <a:pPr marL="457200" indent="-457200" algn="l" rtl="0">
              <a:lnSpc>
                <a:spcPct val="150000"/>
              </a:lnSpc>
              <a:buFont typeface="+mj-lt"/>
              <a:buAutoNum type="alphaUcPeriod"/>
            </a:pPr>
            <a:r>
              <a:rPr lang="en-US" sz="2400" dirty="0" smtClean="0"/>
              <a:t>Rico owns 30,000$ worth of XYZ’s stock. What rate of return is he expecting?</a:t>
            </a:r>
          </a:p>
          <a:p>
            <a:pPr marL="457200" indent="-457200" algn="l" rtl="0">
              <a:lnSpc>
                <a:spcPct val="150000"/>
              </a:lnSpc>
              <a:buFont typeface="+mj-lt"/>
              <a:buAutoNum type="alphaUcPeriod"/>
            </a:pPr>
            <a:r>
              <a:rPr lang="en-US" sz="2400" dirty="0" smtClean="0"/>
              <a:t>Show how Rico could generate exactly the same cash flows and rate of return by investing in ABC and using homemade leverage?</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949952"/>
          </a:xfrm>
        </p:spPr>
        <p:txBody>
          <a:bodyPr>
            <a:normAutofit/>
          </a:bodyPr>
          <a:lstStyle/>
          <a:p>
            <a:pPr algn="l" rtl="0">
              <a:lnSpc>
                <a:spcPct val="150000"/>
              </a:lnSpc>
            </a:pPr>
            <a:r>
              <a:rPr lang="en-US" sz="2000" dirty="0" smtClean="0"/>
              <a:t>Modigliani and Miller (M&amp;M)Theory of Capital Structure</a:t>
            </a:r>
          </a:p>
          <a:p>
            <a:pPr lvl="1" algn="l" rtl="0">
              <a:lnSpc>
                <a:spcPct val="150000"/>
              </a:lnSpc>
            </a:pPr>
            <a:r>
              <a:rPr lang="en-US" sz="2000" b="1" u="sng" dirty="0" smtClean="0"/>
              <a:t>Proposition I (no taxes):</a:t>
            </a:r>
            <a:r>
              <a:rPr lang="en-US" sz="2000" dirty="0" smtClean="0"/>
              <a:t> the value of the firm is independent of the firm’s capital structure</a:t>
            </a:r>
          </a:p>
          <a:p>
            <a:pPr lvl="1" algn="l" rtl="0">
              <a:lnSpc>
                <a:spcPct val="150000"/>
              </a:lnSpc>
            </a:pPr>
            <a:r>
              <a:rPr lang="en-US" sz="2000" dirty="0" smtClean="0"/>
              <a:t>The value of the firm is NOT affected by changes in the capital structure. Which means the value of a levered firm (VL) is equal to the unlevered firm VU      (VL=VU)</a:t>
            </a:r>
          </a:p>
          <a:p>
            <a:pPr lvl="1" algn="l" rtl="0">
              <a:lnSpc>
                <a:spcPct val="150000"/>
              </a:lnSpc>
            </a:pPr>
            <a:r>
              <a:rPr lang="en-US" sz="2000" dirty="0" smtClean="0"/>
              <a:t>The cash flows of the firm do not change; therefore, value doesn’t change (THE PIE MODEL) </a:t>
            </a:r>
          </a:p>
          <a:p>
            <a:pPr lvl="1" algn="l" rtl="0">
              <a:lnSpc>
                <a:spcPct val="150000"/>
              </a:lnSpc>
            </a:pPr>
            <a:r>
              <a:rPr lang="en-US" sz="2000" dirty="0" smtClean="0"/>
              <a:t>A firm’s WACC is the same no matter what mixture of debt and equity is used to finance the firm.</a:t>
            </a:r>
          </a:p>
          <a:p>
            <a:pPr lvl="1" algn="l" rtl="0">
              <a:lnSpc>
                <a:spcPct val="150000"/>
              </a:lnSpc>
            </a:pPr>
            <a:endParaRPr lang="en-US" sz="2400" dirty="0" smtClean="0"/>
          </a:p>
          <a:p>
            <a:pPr lvl="1"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marL="0" indent="0" algn="l" rtl="0">
              <a:lnSpc>
                <a:spcPct val="150000"/>
              </a:lnSpc>
              <a:buNone/>
            </a:pPr>
            <a:r>
              <a:rPr lang="en-US" sz="2400" dirty="0" smtClean="0"/>
              <a:t>We want to see what happens when we the debt equity ratio in a firm is changed (ignoring taxes).</a:t>
            </a:r>
          </a:p>
          <a:p>
            <a:pPr algn="l" rtl="0">
              <a:lnSpc>
                <a:spcPct val="150000"/>
              </a:lnSpc>
              <a:buFontTx/>
              <a:buChar char="•"/>
            </a:pPr>
            <a:r>
              <a:rPr lang="en-US" sz="2400" dirty="0" smtClean="0"/>
              <a:t>Since WACC = required rate of return on firms assets</a:t>
            </a:r>
          </a:p>
          <a:p>
            <a:pPr algn="l" rtl="0">
              <a:lnSpc>
                <a:spcPct val="150000"/>
              </a:lnSpc>
              <a:buFont typeface="Symbol" charset="0"/>
              <a:buChar char=""/>
            </a:pPr>
            <a:r>
              <a:rPr lang="en-US" sz="2400" dirty="0" smtClean="0"/>
              <a:t>WACC =RA . And when we put RE in one side we will have:</a:t>
            </a:r>
          </a:p>
          <a:p>
            <a:pPr marL="0" lvl="1" indent="0" algn="l" rtl="0">
              <a:lnSpc>
                <a:spcPct val="150000"/>
              </a:lnSpc>
              <a:buClr>
                <a:schemeClr val="accent1"/>
              </a:buClr>
              <a:buSzPct val="85000"/>
              <a:buNone/>
            </a:pPr>
            <a:r>
              <a:rPr lang="en-US" sz="2400" dirty="0" smtClean="0"/>
              <a:t>                    R</a:t>
            </a:r>
            <a:r>
              <a:rPr lang="en-US" sz="2400" baseline="-25000" dirty="0" smtClean="0"/>
              <a:t>E</a:t>
            </a:r>
            <a:r>
              <a:rPr lang="en-US" sz="2400" dirty="0" smtClean="0"/>
              <a:t> </a:t>
            </a:r>
            <a:r>
              <a:rPr lang="en-US" sz="2400" dirty="0"/>
              <a:t>= R</a:t>
            </a:r>
            <a:r>
              <a:rPr lang="en-US" sz="2400" baseline="-25000" dirty="0"/>
              <a:t>A</a:t>
            </a:r>
            <a:r>
              <a:rPr lang="en-US" sz="2400" dirty="0"/>
              <a:t> + (R</a:t>
            </a:r>
            <a:r>
              <a:rPr lang="en-US" sz="2400" baseline="-25000" dirty="0"/>
              <a:t>A</a:t>
            </a:r>
            <a:r>
              <a:rPr lang="en-US" sz="2400" dirty="0"/>
              <a:t> – R</a:t>
            </a:r>
            <a:r>
              <a:rPr lang="en-US" sz="2400" baseline="-25000" dirty="0"/>
              <a:t>D</a:t>
            </a:r>
            <a:r>
              <a:rPr lang="en-US" sz="2400" dirty="0"/>
              <a:t>)(D/E</a:t>
            </a:r>
            <a:r>
              <a:rPr lang="en-US" sz="2400" dirty="0" smtClean="0"/>
              <a:t>)</a:t>
            </a:r>
          </a:p>
          <a:p>
            <a:pPr marL="342900" lvl="1" indent="-342900" algn="l" rtl="0">
              <a:lnSpc>
                <a:spcPct val="150000"/>
              </a:lnSpc>
              <a:buClr>
                <a:schemeClr val="accent1"/>
              </a:buClr>
              <a:buSzPct val="85000"/>
            </a:pPr>
            <a:r>
              <a:rPr lang="en-US" sz="2400" dirty="0"/>
              <a:t> </a:t>
            </a:r>
            <a:r>
              <a:rPr lang="en-US" sz="2400" dirty="0">
                <a:solidFill>
                  <a:schemeClr val="tx1"/>
                </a:solidFill>
              </a:rPr>
              <a:t>W</a:t>
            </a:r>
            <a:r>
              <a:rPr lang="en-US" sz="2400" dirty="0" smtClean="0">
                <a:solidFill>
                  <a:schemeClr val="tx1"/>
                </a:solidFill>
              </a:rPr>
              <a:t>e know as a fact that the cost of debt is lower than the cost of equity. However, this change is offset by the increase in the cost of equity from borrowing.</a:t>
            </a:r>
            <a:endParaRPr lang="en-US" sz="2400" dirty="0">
              <a:solidFill>
                <a:schemeClr val="tx1"/>
              </a:solidFill>
            </a:endParaRPr>
          </a:p>
          <a:p>
            <a:pPr lvl="1" algn="l" rtl="0">
              <a:lnSpc>
                <a:spcPct val="150000"/>
              </a:lnSpc>
            </a:pPr>
            <a:endParaRPr lang="en-US" dirty="0"/>
          </a:p>
          <a:p>
            <a:pPr lvl="1" algn="l" rtl="0">
              <a:lnSpc>
                <a:spcPct val="150000"/>
              </a:lnSpc>
            </a:pPr>
            <a:endParaRPr lang="en-US" dirty="0"/>
          </a:p>
        </p:txBody>
      </p:sp>
      <p:sp>
        <p:nvSpPr>
          <p:cNvPr id="4"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Autofit/>
          </a:bodyPr>
          <a:lstStyle/>
          <a:p>
            <a:pPr algn="l" rtl="0">
              <a:lnSpc>
                <a:spcPct val="150000"/>
              </a:lnSpc>
            </a:pPr>
            <a:r>
              <a:rPr lang="en-US" sz="1900" u="sng" dirty="0"/>
              <a:t>Proposition II (no tax</a:t>
            </a:r>
            <a:r>
              <a:rPr lang="en-US" sz="1900" u="sng" dirty="0" smtClean="0"/>
              <a:t>)</a:t>
            </a:r>
            <a:endParaRPr lang="en-US" sz="1900" u="sng" dirty="0"/>
          </a:p>
          <a:p>
            <a:pPr lvl="1" algn="l" rtl="0">
              <a:lnSpc>
                <a:spcPct val="150000"/>
              </a:lnSpc>
            </a:pPr>
            <a:r>
              <a:rPr lang="en-US" sz="1900" dirty="0"/>
              <a:t>R</a:t>
            </a:r>
            <a:r>
              <a:rPr lang="en-US" sz="1900" baseline="-25000" dirty="0"/>
              <a:t>E</a:t>
            </a:r>
            <a:r>
              <a:rPr lang="en-US" sz="1900" dirty="0"/>
              <a:t> = R</a:t>
            </a:r>
            <a:r>
              <a:rPr lang="en-US" sz="1900" baseline="-25000" dirty="0"/>
              <a:t>A</a:t>
            </a:r>
            <a:r>
              <a:rPr lang="en-US" sz="1900" dirty="0"/>
              <a:t> + (R</a:t>
            </a:r>
            <a:r>
              <a:rPr lang="en-US" sz="1900" baseline="-25000" dirty="0"/>
              <a:t>A</a:t>
            </a:r>
            <a:r>
              <a:rPr lang="en-US" sz="1900" dirty="0"/>
              <a:t> – R</a:t>
            </a:r>
            <a:r>
              <a:rPr lang="en-US" sz="1900" baseline="-25000" dirty="0"/>
              <a:t>D</a:t>
            </a:r>
            <a:r>
              <a:rPr lang="en-US" sz="1900" dirty="0"/>
              <a:t>)(D/E</a:t>
            </a:r>
            <a:r>
              <a:rPr lang="en-US" sz="1900" dirty="0" smtClean="0"/>
              <a:t>)</a:t>
            </a:r>
          </a:p>
          <a:p>
            <a:pPr lvl="1" algn="l" rtl="0">
              <a:lnSpc>
                <a:spcPct val="150000"/>
              </a:lnSpc>
            </a:pPr>
            <a:r>
              <a:rPr lang="en-US" sz="1900" dirty="0" smtClean="0"/>
              <a:t>The </a:t>
            </a:r>
            <a:r>
              <a:rPr lang="en-US" sz="1900" dirty="0"/>
              <a:t>firm’s cost of equity capital is a positive linear function of the firm’s capital </a:t>
            </a:r>
            <a:r>
              <a:rPr lang="en-US" sz="1900" dirty="0" smtClean="0"/>
              <a:t>structure</a:t>
            </a:r>
          </a:p>
          <a:p>
            <a:pPr lvl="1" algn="l" rtl="0">
              <a:lnSpc>
                <a:spcPct val="150000"/>
              </a:lnSpc>
            </a:pPr>
            <a:r>
              <a:rPr lang="en-US" sz="1900" dirty="0" smtClean="0"/>
              <a:t>The </a:t>
            </a:r>
            <a:r>
              <a:rPr lang="en-US" sz="1900" dirty="0"/>
              <a:t>cost of equity depends on three things: </a:t>
            </a:r>
            <a:r>
              <a:rPr lang="en-US" sz="1900" dirty="0" smtClean="0"/>
              <a:t>WACC </a:t>
            </a:r>
            <a:r>
              <a:rPr lang="en-US" sz="1900" dirty="0"/>
              <a:t>or RA, cost of debt, and D/E debt equity </a:t>
            </a:r>
            <a:r>
              <a:rPr lang="en-US" sz="1900" dirty="0" smtClean="0"/>
              <a:t>ratio.</a:t>
            </a:r>
          </a:p>
          <a:p>
            <a:pPr algn="l"/>
            <a:r>
              <a:rPr lang="en-US" sz="1900" u="sng" dirty="0" smtClean="0"/>
              <a:t>  Implications II</a:t>
            </a:r>
          </a:p>
          <a:p>
            <a:pPr marL="342900" lvl="1" indent="-342900" algn="l">
              <a:buClr>
                <a:schemeClr val="accent1"/>
              </a:buClr>
              <a:buSzPct val="85000"/>
            </a:pPr>
            <a:r>
              <a:rPr lang="en-US" sz="1900" dirty="0" smtClean="0"/>
              <a:t> The cost of equity rises as the firm increases its use of debt financing.</a:t>
            </a:r>
          </a:p>
          <a:p>
            <a:pPr marL="342900" lvl="1" indent="-342900" algn="l">
              <a:buClr>
                <a:schemeClr val="accent1"/>
              </a:buClr>
              <a:buSzPct val="85000"/>
            </a:pPr>
            <a:r>
              <a:rPr lang="en-US" sz="1900" dirty="0" smtClean="0"/>
              <a:t>The risk of equity depends on two things: </a:t>
            </a:r>
          </a:p>
          <a:p>
            <a:pPr marL="0" lvl="1" indent="0" algn="l">
              <a:buClr>
                <a:schemeClr val="accent1"/>
              </a:buClr>
              <a:buSzPct val="85000"/>
              <a:buNone/>
            </a:pPr>
            <a:r>
              <a:rPr lang="en-US" sz="1900" dirty="0"/>
              <a:t> </a:t>
            </a:r>
            <a:r>
              <a:rPr lang="en-US" sz="1900" dirty="0" smtClean="0"/>
              <a:t>   A. the riskiness of the firm’s operations(</a:t>
            </a:r>
            <a:r>
              <a:rPr lang="en-US" sz="1900" b="1" dirty="0" smtClean="0"/>
              <a:t>Business risk</a:t>
            </a:r>
            <a:r>
              <a:rPr lang="en-US" sz="1900" dirty="0" smtClean="0"/>
              <a:t>)and this risk determines RA.  </a:t>
            </a:r>
          </a:p>
          <a:p>
            <a:pPr marL="0" lvl="1" indent="0" algn="l">
              <a:buClr>
                <a:schemeClr val="accent1"/>
              </a:buClr>
              <a:buSzPct val="85000"/>
              <a:buNone/>
            </a:pPr>
            <a:r>
              <a:rPr lang="en-US" sz="1900" dirty="0"/>
              <a:t> </a:t>
            </a:r>
            <a:r>
              <a:rPr lang="en-US" sz="1900" dirty="0" smtClean="0"/>
              <a:t>   B. financial risk and it is determined by D/E. </a:t>
            </a:r>
          </a:p>
          <a:p>
            <a:pPr marL="0" indent="0" algn="l">
              <a:buNone/>
            </a:pPr>
            <a:r>
              <a:rPr lang="en-US" sz="1900" u="sng" dirty="0" smtClean="0"/>
              <a:t>        </a:t>
            </a:r>
            <a:endParaRPr lang="en-US" sz="1900" u="sng" dirty="0"/>
          </a:p>
          <a:p>
            <a:pPr marL="0" indent="0" algn="l">
              <a:buNone/>
            </a:pPr>
            <a:endParaRPr lang="en-US" sz="1900" dirty="0"/>
          </a:p>
        </p:txBody>
      </p:sp>
    </p:spTree>
    <p:extLst>
      <p:ext uri="{BB962C8B-B14F-4D97-AF65-F5344CB8AC3E}">
        <p14:creationId xmlns:p14="http://schemas.microsoft.com/office/powerpoint/2010/main" val="13032119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endParaRPr lang="x-none"/>
          </a:p>
        </p:txBody>
      </p:sp>
      <p:pic>
        <p:nvPicPr>
          <p:cNvPr id="4" name="Picture 8" descr="ros91585_1703"/>
          <p:cNvPicPr>
            <a:picLocks noChangeAspect="1" noChangeArrowheads="1"/>
          </p:cNvPicPr>
          <p:nvPr/>
        </p:nvPicPr>
        <p:blipFill>
          <a:blip r:embed="rId2" cstate="print"/>
          <a:srcRect r="46466"/>
          <a:stretch>
            <a:fillRect/>
          </a:stretch>
        </p:blipFill>
        <p:spPr bwMode="auto">
          <a:xfrm>
            <a:off x="381000" y="1447800"/>
            <a:ext cx="8382000" cy="5091113"/>
          </a:xfrm>
          <a:prstGeom prst="rect">
            <a:avLst/>
          </a:prstGeom>
          <a:noFill/>
          <a:effectLst>
            <a:outerShdw dist="107763" dir="2700000" algn="ctr" rotWithShape="0">
              <a:srgbClr val="808080">
                <a:alpha val="50000"/>
              </a:srgbClr>
            </a:outerShdw>
          </a:effectLst>
        </p:spPr>
      </p:pic>
      <p:sp>
        <p:nvSpPr>
          <p:cNvPr id="5" name="Rectangle 2"/>
          <p:cNvSpPr>
            <a:spLocks noGrp="1" noChangeArrowheads="1"/>
          </p:cNvSpPr>
          <p:nvPr>
            <p:ph type="title"/>
          </p:nvPr>
        </p:nvSpPr>
        <p:spPr/>
        <p:txBody>
          <a:bodyPr/>
          <a:lstStyle/>
          <a:p>
            <a:r>
              <a:rPr lang="en-US" dirty="0"/>
              <a:t>Capital Structure Theory</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fontScale="85000" lnSpcReduction="20000"/>
          </a:bodyPr>
          <a:lstStyle/>
          <a:p>
            <a:pPr lvl="1" algn="l" rtl="0">
              <a:lnSpc>
                <a:spcPct val="150000"/>
              </a:lnSpc>
            </a:pPr>
            <a:r>
              <a:rPr lang="en-US" sz="1700" dirty="0" smtClean="0">
                <a:solidFill>
                  <a:schemeClr val="accent1"/>
                </a:solidFill>
              </a:rPr>
              <a:t>Required return on assets = 16%(same as WACC=16%)</a:t>
            </a:r>
          </a:p>
          <a:p>
            <a:pPr marL="274320" lvl="1" indent="0" algn="l" rtl="0">
              <a:lnSpc>
                <a:spcPct val="150000"/>
              </a:lnSpc>
              <a:buNone/>
            </a:pPr>
            <a:r>
              <a:rPr lang="en-US" sz="1700" dirty="0" smtClean="0">
                <a:solidFill>
                  <a:schemeClr val="accent1"/>
                </a:solidFill>
              </a:rPr>
              <a:t> cost of debt = 10%; debt=45% (tax is ignored)</a:t>
            </a:r>
          </a:p>
          <a:p>
            <a:pPr algn="l" rtl="0">
              <a:lnSpc>
                <a:spcPct val="150000"/>
              </a:lnSpc>
            </a:pPr>
            <a:r>
              <a:rPr lang="en-US" sz="1700" dirty="0" smtClean="0"/>
              <a:t>What is the cost of equity?</a:t>
            </a:r>
          </a:p>
          <a:p>
            <a:pPr marL="0" lvl="1" indent="0" algn="l" rtl="0">
              <a:lnSpc>
                <a:spcPct val="150000"/>
              </a:lnSpc>
              <a:buClr>
                <a:schemeClr val="accent1"/>
              </a:buClr>
              <a:buSzPct val="85000"/>
              <a:buNone/>
            </a:pPr>
            <a:r>
              <a:rPr lang="en-US" sz="1700" dirty="0" smtClean="0"/>
              <a:t>        R</a:t>
            </a:r>
            <a:r>
              <a:rPr lang="en-US" sz="1700" baseline="-25000" dirty="0" smtClean="0"/>
              <a:t>E</a:t>
            </a:r>
            <a:r>
              <a:rPr lang="en-US" sz="1700" dirty="0" smtClean="0"/>
              <a:t> </a:t>
            </a:r>
            <a:r>
              <a:rPr lang="en-US" sz="1700" dirty="0"/>
              <a:t>= R</a:t>
            </a:r>
            <a:r>
              <a:rPr lang="en-US" sz="1700" baseline="-25000" dirty="0"/>
              <a:t>A</a:t>
            </a:r>
            <a:r>
              <a:rPr lang="en-US" sz="1700" dirty="0"/>
              <a:t> + (R</a:t>
            </a:r>
            <a:r>
              <a:rPr lang="en-US" sz="1700" baseline="-25000" dirty="0"/>
              <a:t>A</a:t>
            </a:r>
            <a:r>
              <a:rPr lang="en-US" sz="1700" dirty="0"/>
              <a:t> – R</a:t>
            </a:r>
            <a:r>
              <a:rPr lang="en-US" sz="1700" baseline="-25000" dirty="0"/>
              <a:t>D</a:t>
            </a:r>
            <a:r>
              <a:rPr lang="en-US" sz="1700" dirty="0"/>
              <a:t>)(D/E</a:t>
            </a:r>
            <a:r>
              <a:rPr lang="en-US" sz="1700" dirty="0" smtClean="0"/>
              <a:t>)</a:t>
            </a:r>
          </a:p>
          <a:p>
            <a:pPr marL="0" lvl="1" indent="0" algn="l" rtl="0">
              <a:lnSpc>
                <a:spcPct val="150000"/>
              </a:lnSpc>
              <a:buClr>
                <a:schemeClr val="accent1"/>
              </a:buClr>
              <a:buSzPct val="85000"/>
              <a:buNone/>
            </a:pPr>
            <a:r>
              <a:rPr lang="en-US" sz="1700" dirty="0"/>
              <a:t> </a:t>
            </a:r>
            <a:r>
              <a:rPr lang="en-US" sz="1700" dirty="0" smtClean="0"/>
              <a:t>           =  0.16 + (0.16-0.10)(45/55)</a:t>
            </a:r>
          </a:p>
          <a:p>
            <a:pPr marL="0" lvl="1" indent="0" algn="l" rtl="0">
              <a:lnSpc>
                <a:spcPct val="150000"/>
              </a:lnSpc>
              <a:buClr>
                <a:schemeClr val="accent1"/>
              </a:buClr>
              <a:buSzPct val="85000"/>
              <a:buNone/>
            </a:pPr>
            <a:r>
              <a:rPr lang="en-US" sz="1700" dirty="0"/>
              <a:t> </a:t>
            </a:r>
            <a:r>
              <a:rPr lang="en-US" sz="1700" dirty="0" smtClean="0"/>
              <a:t>          Re  = 20.9%</a:t>
            </a:r>
          </a:p>
          <a:p>
            <a:pPr algn="l" rtl="0">
              <a:lnSpc>
                <a:spcPct val="150000"/>
              </a:lnSpc>
            </a:pPr>
            <a:r>
              <a:rPr lang="en-US" sz="1700" dirty="0" smtClean="0"/>
              <a:t>Suppose instead that the cost of equity is 22%, what is the debt-to-equity ratio?</a:t>
            </a:r>
          </a:p>
          <a:p>
            <a:pPr marL="0" lvl="1" indent="0" algn="l" rtl="0">
              <a:lnSpc>
                <a:spcPct val="150000"/>
              </a:lnSpc>
              <a:buClr>
                <a:schemeClr val="accent1"/>
              </a:buClr>
              <a:buSzPct val="85000"/>
              <a:buNone/>
            </a:pPr>
            <a:r>
              <a:rPr lang="en-US" sz="1700" dirty="0"/>
              <a:t>       R</a:t>
            </a:r>
            <a:r>
              <a:rPr lang="en-US" sz="1700" baseline="-25000" dirty="0"/>
              <a:t>E</a:t>
            </a:r>
            <a:r>
              <a:rPr lang="en-US" sz="1700" dirty="0"/>
              <a:t> = R</a:t>
            </a:r>
            <a:r>
              <a:rPr lang="en-US" sz="1700" baseline="-25000" dirty="0"/>
              <a:t>A</a:t>
            </a:r>
            <a:r>
              <a:rPr lang="en-US" sz="1700" dirty="0"/>
              <a:t> + (R</a:t>
            </a:r>
            <a:r>
              <a:rPr lang="en-US" sz="1700" baseline="-25000" dirty="0"/>
              <a:t>A</a:t>
            </a:r>
            <a:r>
              <a:rPr lang="en-US" sz="1700" dirty="0"/>
              <a:t> – R</a:t>
            </a:r>
            <a:r>
              <a:rPr lang="en-US" sz="1700" baseline="-25000" dirty="0"/>
              <a:t>D</a:t>
            </a:r>
            <a:r>
              <a:rPr lang="en-US" sz="1700" dirty="0"/>
              <a:t>)(D/E</a:t>
            </a:r>
            <a:r>
              <a:rPr lang="en-US" sz="1700" dirty="0" smtClean="0"/>
              <a:t>)</a:t>
            </a:r>
          </a:p>
          <a:p>
            <a:pPr marL="0" lvl="1" indent="0" algn="l" rtl="0">
              <a:lnSpc>
                <a:spcPct val="150000"/>
              </a:lnSpc>
              <a:buClr>
                <a:schemeClr val="accent1"/>
              </a:buClr>
              <a:buSzPct val="85000"/>
              <a:buNone/>
            </a:pPr>
            <a:r>
              <a:rPr lang="en-US" sz="1700" dirty="0"/>
              <a:t> </a:t>
            </a:r>
            <a:r>
              <a:rPr lang="en-US" sz="1700" dirty="0" smtClean="0"/>
              <a:t>     0.22= 0.16 + 0.06 (D/E)</a:t>
            </a:r>
          </a:p>
          <a:p>
            <a:pPr marL="0" lvl="1" indent="0" algn="l" rtl="0">
              <a:lnSpc>
                <a:spcPct val="150000"/>
              </a:lnSpc>
              <a:buClr>
                <a:schemeClr val="accent1"/>
              </a:buClr>
              <a:buSzPct val="85000"/>
              <a:buNone/>
            </a:pPr>
            <a:r>
              <a:rPr lang="en-US" sz="1700" dirty="0"/>
              <a:t> </a:t>
            </a:r>
            <a:r>
              <a:rPr lang="en-US" sz="1700" dirty="0" smtClean="0"/>
              <a:t>     0.22 -0.16 = 0.06 (D/E)</a:t>
            </a:r>
          </a:p>
          <a:p>
            <a:pPr marL="0" lvl="1" indent="0" algn="l" rtl="0">
              <a:lnSpc>
                <a:spcPct val="150000"/>
              </a:lnSpc>
              <a:buClr>
                <a:schemeClr val="accent1"/>
              </a:buClr>
              <a:buSzPct val="85000"/>
              <a:buNone/>
            </a:pPr>
            <a:r>
              <a:rPr lang="en-US" sz="1700" dirty="0"/>
              <a:t> </a:t>
            </a:r>
            <a:r>
              <a:rPr lang="en-US" sz="1700" dirty="0" smtClean="0"/>
              <a:t>     0.06 = 0.06 (D/E)</a:t>
            </a:r>
          </a:p>
          <a:p>
            <a:pPr marL="0" lvl="1" indent="0" algn="l" rtl="0">
              <a:lnSpc>
                <a:spcPct val="150000"/>
              </a:lnSpc>
              <a:buClr>
                <a:schemeClr val="accent1"/>
              </a:buClr>
              <a:buSzPct val="85000"/>
              <a:buNone/>
            </a:pPr>
            <a:r>
              <a:rPr lang="en-US" sz="1700" dirty="0" smtClean="0"/>
              <a:t>D/E = 1</a:t>
            </a:r>
          </a:p>
          <a:p>
            <a:pPr algn="l" rtl="0">
              <a:lnSpc>
                <a:spcPct val="150000"/>
              </a:lnSpc>
            </a:pPr>
            <a:r>
              <a:rPr lang="en-US" sz="1700" dirty="0" smtClean="0"/>
              <a:t>Based on this information, what is the percent of equity in the firm?</a:t>
            </a:r>
          </a:p>
          <a:p>
            <a:pPr marL="0" indent="0" algn="l" rtl="0">
              <a:lnSpc>
                <a:spcPct val="150000"/>
              </a:lnSpc>
              <a:buNone/>
            </a:pPr>
            <a:r>
              <a:rPr lang="en-US" sz="1700" dirty="0" smtClean="0"/>
              <a:t>            50%</a:t>
            </a:r>
          </a:p>
          <a:p>
            <a:pPr algn="l" rtl="0">
              <a:lnSpc>
                <a:spcPct val="150000"/>
              </a:lnSpc>
            </a:pPr>
            <a:endParaRPr lang="en-US" sz="2400" dirty="0" smtClean="0"/>
          </a:p>
          <a:p>
            <a:pPr algn="l" rtl="0">
              <a:lnSpc>
                <a:spcPct val="150000"/>
              </a:lnSpc>
            </a:pP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381000" y="2209800"/>
          <a:ext cx="8504238" cy="2225040"/>
        </p:xfrm>
        <a:graphic>
          <a:graphicData uri="http://schemas.openxmlformats.org/drawingml/2006/table">
            <a:tbl>
              <a:tblPr rtl="1" firstRow="1" bandRow="1">
                <a:tableStyleId>{5C22544A-7EE6-4342-B048-85BDC9FD1C3A}</a:tableStyleId>
              </a:tblPr>
              <a:tblGrid>
                <a:gridCol w="2834746"/>
                <a:gridCol w="2834746"/>
                <a:gridCol w="2834746"/>
              </a:tblGrid>
              <a:tr h="370840">
                <a:tc>
                  <a:txBody>
                    <a:bodyPr/>
                    <a:lstStyle/>
                    <a:p>
                      <a:pPr algn="ctr" rtl="1"/>
                      <a:r>
                        <a:rPr lang="en-US" dirty="0" smtClean="0"/>
                        <a:t>Firm L</a:t>
                      </a:r>
                      <a:endParaRPr lang="x-none" dirty="0"/>
                    </a:p>
                  </a:txBody>
                  <a:tcPr/>
                </a:tc>
                <a:tc>
                  <a:txBody>
                    <a:bodyPr/>
                    <a:lstStyle/>
                    <a:p>
                      <a:pPr algn="ctr" rtl="1"/>
                      <a:r>
                        <a:rPr lang="en-US" dirty="0" smtClean="0"/>
                        <a:t>Firm U</a:t>
                      </a:r>
                      <a:endParaRPr lang="x-none" dirty="0"/>
                    </a:p>
                  </a:txBody>
                  <a:tcPr/>
                </a:tc>
                <a:tc>
                  <a:txBody>
                    <a:bodyPr/>
                    <a:lstStyle/>
                    <a:p>
                      <a:pPr algn="ctr" rtl="1"/>
                      <a:endParaRPr lang="x-none" dirty="0"/>
                    </a:p>
                  </a:txBody>
                  <a:tcPr/>
                </a:tc>
              </a:tr>
              <a:tr h="370840">
                <a:tc>
                  <a:txBody>
                    <a:bodyPr/>
                    <a:lstStyle/>
                    <a:p>
                      <a:pPr algn="ctr" rtl="1"/>
                      <a:r>
                        <a:rPr lang="en-US" dirty="0" smtClean="0"/>
                        <a:t>1,000</a:t>
                      </a:r>
                      <a:endParaRPr lang="x-none" dirty="0"/>
                    </a:p>
                  </a:txBody>
                  <a:tcPr/>
                </a:tc>
                <a:tc>
                  <a:txBody>
                    <a:bodyPr/>
                    <a:lstStyle/>
                    <a:p>
                      <a:pPr algn="ctr" rtl="1"/>
                      <a:r>
                        <a:rPr lang="en-US" dirty="0" smtClean="0"/>
                        <a:t>1,000</a:t>
                      </a:r>
                      <a:endParaRPr lang="x-none" dirty="0"/>
                    </a:p>
                  </a:txBody>
                  <a:tcPr/>
                </a:tc>
                <a:tc>
                  <a:txBody>
                    <a:bodyPr/>
                    <a:lstStyle/>
                    <a:p>
                      <a:pPr algn="ctr" rtl="1"/>
                      <a:r>
                        <a:rPr lang="en-US" dirty="0" smtClean="0"/>
                        <a:t>EBIT</a:t>
                      </a:r>
                      <a:endParaRPr lang="x-none" dirty="0"/>
                    </a:p>
                  </a:txBody>
                  <a:tcPr/>
                </a:tc>
              </a:tr>
              <a:tr h="370840">
                <a:tc>
                  <a:txBody>
                    <a:bodyPr/>
                    <a:lstStyle/>
                    <a:p>
                      <a:pPr algn="ctr" rtl="1"/>
                      <a:r>
                        <a:rPr lang="en-US" dirty="0" smtClean="0"/>
                        <a:t>80</a:t>
                      </a:r>
                      <a:endParaRPr lang="x-none" dirty="0"/>
                    </a:p>
                  </a:txBody>
                  <a:tcPr/>
                </a:tc>
                <a:tc>
                  <a:txBody>
                    <a:bodyPr/>
                    <a:lstStyle/>
                    <a:p>
                      <a:pPr algn="ctr" rtl="1"/>
                      <a:r>
                        <a:rPr lang="en-US" dirty="0" smtClean="0"/>
                        <a:t>0</a:t>
                      </a:r>
                      <a:endParaRPr lang="x-none" dirty="0"/>
                    </a:p>
                  </a:txBody>
                  <a:tcPr/>
                </a:tc>
                <a:tc>
                  <a:txBody>
                    <a:bodyPr/>
                    <a:lstStyle/>
                    <a:p>
                      <a:pPr algn="ctr" rtl="1"/>
                      <a:r>
                        <a:rPr lang="en-US" dirty="0" smtClean="0"/>
                        <a:t>I</a:t>
                      </a:r>
                    </a:p>
                  </a:txBody>
                  <a:tcPr/>
                </a:tc>
              </a:tr>
              <a:tr h="370840">
                <a:tc>
                  <a:txBody>
                    <a:bodyPr/>
                    <a:lstStyle/>
                    <a:p>
                      <a:pPr algn="ctr" rtl="1"/>
                      <a:r>
                        <a:rPr lang="en-US" dirty="0" smtClean="0"/>
                        <a:t>920</a:t>
                      </a:r>
                      <a:endParaRPr lang="x-none" dirty="0"/>
                    </a:p>
                  </a:txBody>
                  <a:tcPr/>
                </a:tc>
                <a:tc>
                  <a:txBody>
                    <a:bodyPr/>
                    <a:lstStyle/>
                    <a:p>
                      <a:pPr algn="ctr" rtl="1"/>
                      <a:r>
                        <a:rPr lang="en-US" dirty="0" smtClean="0"/>
                        <a:t>1,000</a:t>
                      </a:r>
                      <a:endParaRPr lang="x-none" dirty="0"/>
                    </a:p>
                  </a:txBody>
                  <a:tcPr/>
                </a:tc>
                <a:tc>
                  <a:txBody>
                    <a:bodyPr/>
                    <a:lstStyle/>
                    <a:p>
                      <a:pPr algn="ctr" rtl="1"/>
                      <a:r>
                        <a:rPr lang="en-US" dirty="0" smtClean="0"/>
                        <a:t>Taxable</a:t>
                      </a:r>
                      <a:r>
                        <a:rPr lang="en-US" baseline="0" dirty="0" smtClean="0"/>
                        <a:t> income</a:t>
                      </a:r>
                      <a:endParaRPr lang="en-US" dirty="0" smtClean="0"/>
                    </a:p>
                  </a:txBody>
                  <a:tcPr/>
                </a:tc>
              </a:tr>
              <a:tr h="370840">
                <a:tc>
                  <a:txBody>
                    <a:bodyPr/>
                    <a:lstStyle/>
                    <a:p>
                      <a:pPr algn="ctr" rtl="1"/>
                      <a:r>
                        <a:rPr lang="en-US" dirty="0" smtClean="0"/>
                        <a:t>276</a:t>
                      </a:r>
                      <a:endParaRPr lang="x-none" dirty="0"/>
                    </a:p>
                  </a:txBody>
                  <a:tcPr/>
                </a:tc>
                <a:tc>
                  <a:txBody>
                    <a:bodyPr/>
                    <a:lstStyle/>
                    <a:p>
                      <a:pPr algn="ctr" rtl="1"/>
                      <a:r>
                        <a:rPr lang="en-US" dirty="0" smtClean="0"/>
                        <a:t>300</a:t>
                      </a:r>
                      <a:endParaRPr lang="x-none" dirty="0"/>
                    </a:p>
                  </a:txBody>
                  <a:tcPr/>
                </a:tc>
                <a:tc>
                  <a:txBody>
                    <a:bodyPr/>
                    <a:lstStyle/>
                    <a:p>
                      <a:pPr algn="ctr" rtl="1"/>
                      <a:r>
                        <a:rPr lang="en-US" dirty="0" smtClean="0"/>
                        <a:t>Taxes (30%)</a:t>
                      </a:r>
                      <a:endParaRPr lang="x-none" dirty="0"/>
                    </a:p>
                  </a:txBody>
                  <a:tcPr/>
                </a:tc>
              </a:tr>
              <a:tr h="370840">
                <a:tc>
                  <a:txBody>
                    <a:bodyPr/>
                    <a:lstStyle/>
                    <a:p>
                      <a:pPr algn="ctr" rtl="1"/>
                      <a:r>
                        <a:rPr lang="en-US" dirty="0" smtClean="0"/>
                        <a:t>644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NI</a:t>
                      </a:r>
                      <a:endParaRPr lang="x-none" dirty="0"/>
                    </a:p>
                  </a:txBody>
                  <a:tcPr/>
                </a:tc>
              </a:tr>
            </a:tbl>
          </a:graphicData>
        </a:graphic>
      </p:graphicFrame>
      <p:sp>
        <p:nvSpPr>
          <p:cNvPr id="4"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sp>
        <p:nvSpPr>
          <p:cNvPr id="2" name="TextBox 1"/>
          <p:cNvSpPr txBox="1"/>
          <p:nvPr/>
        </p:nvSpPr>
        <p:spPr>
          <a:xfrm>
            <a:off x="825500" y="1799167"/>
            <a:ext cx="2095445" cy="369332"/>
          </a:xfrm>
          <a:prstGeom prst="rect">
            <a:avLst/>
          </a:prstGeom>
          <a:noFill/>
        </p:spPr>
        <p:txBody>
          <a:bodyPr wrap="none" rtlCol="0">
            <a:spAutoFit/>
          </a:bodyPr>
          <a:lstStyle/>
          <a:p>
            <a:r>
              <a:rPr lang="en-US" dirty="0" smtClean="0"/>
              <a:t>Example  page 547</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What is meant by capital restructuring</a:t>
            </a:r>
          </a:p>
          <a:p>
            <a:pPr algn="l" rtl="0">
              <a:lnSpc>
                <a:spcPct val="150000"/>
              </a:lnSpc>
            </a:pPr>
            <a:r>
              <a:rPr lang="en-US" sz="2400" dirty="0" smtClean="0"/>
              <a:t>What is the primary goal of financial managers?</a:t>
            </a:r>
          </a:p>
          <a:p>
            <a:pPr algn="l" rtl="0">
              <a:lnSpc>
                <a:spcPct val="150000"/>
              </a:lnSpc>
            </a:pPr>
            <a:r>
              <a:rPr lang="en-US" sz="2400" dirty="0" smtClean="0"/>
              <a:t>Can leverage help in achieving such goals?</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Capital Restructuring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301625" y="1527175"/>
          <a:ext cx="8504238" cy="1483360"/>
        </p:xfrm>
        <a:graphic>
          <a:graphicData uri="http://schemas.openxmlformats.org/drawingml/2006/table">
            <a:tbl>
              <a:tblPr rtl="1" firstRow="1" bandRow="1">
                <a:tableStyleId>{5C22544A-7EE6-4342-B048-85BDC9FD1C3A}</a:tableStyleId>
              </a:tblPr>
              <a:tblGrid>
                <a:gridCol w="2834746"/>
                <a:gridCol w="2834746"/>
                <a:gridCol w="2834746"/>
              </a:tblGrid>
              <a:tr h="370840">
                <a:tc>
                  <a:txBody>
                    <a:bodyPr/>
                    <a:lstStyle/>
                    <a:p>
                      <a:pPr algn="ctr" rtl="1"/>
                      <a:r>
                        <a:rPr lang="en-US" dirty="0" smtClean="0"/>
                        <a:t>Firm L</a:t>
                      </a:r>
                      <a:endParaRPr lang="x-none" dirty="0"/>
                    </a:p>
                  </a:txBody>
                  <a:tcPr/>
                </a:tc>
                <a:tc>
                  <a:txBody>
                    <a:bodyPr/>
                    <a:lstStyle/>
                    <a:p>
                      <a:pPr algn="ctr" rtl="1"/>
                      <a:r>
                        <a:rPr lang="en-US" dirty="0" smtClean="0"/>
                        <a:t>Firm</a:t>
                      </a:r>
                      <a:r>
                        <a:rPr lang="en-US" baseline="0" dirty="0" smtClean="0"/>
                        <a:t> U</a:t>
                      </a:r>
                      <a:endParaRPr lang="x-none" dirty="0"/>
                    </a:p>
                  </a:txBody>
                  <a:tcPr/>
                </a:tc>
                <a:tc>
                  <a:txBody>
                    <a:bodyPr/>
                    <a:lstStyle/>
                    <a:p>
                      <a:pPr algn="ctr" rtl="1"/>
                      <a:r>
                        <a:rPr lang="en-US" dirty="0" smtClean="0"/>
                        <a:t>CFFA</a:t>
                      </a:r>
                      <a:endParaRPr lang="x-none" dirty="0"/>
                    </a:p>
                  </a:txBody>
                  <a:tcPr/>
                </a:tc>
              </a:tr>
              <a:tr h="370840">
                <a:tc>
                  <a:txBody>
                    <a:bodyPr/>
                    <a:lstStyle/>
                    <a:p>
                      <a:pPr algn="ctr" rtl="1"/>
                      <a:r>
                        <a:rPr lang="en-US" dirty="0" smtClean="0"/>
                        <a:t>1,ooo</a:t>
                      </a:r>
                      <a:endParaRPr lang="x-none" dirty="0"/>
                    </a:p>
                  </a:txBody>
                  <a:tcPr/>
                </a:tc>
                <a:tc>
                  <a:txBody>
                    <a:bodyPr/>
                    <a:lstStyle/>
                    <a:p>
                      <a:pPr algn="ctr" rtl="1"/>
                      <a:r>
                        <a:rPr lang="en-US" dirty="0" smtClean="0"/>
                        <a:t>1,ooo</a:t>
                      </a:r>
                      <a:endParaRPr lang="x-none" dirty="0"/>
                    </a:p>
                  </a:txBody>
                  <a:tcPr/>
                </a:tc>
                <a:tc>
                  <a:txBody>
                    <a:bodyPr/>
                    <a:lstStyle/>
                    <a:p>
                      <a:pPr algn="ctr" rtl="1"/>
                      <a:r>
                        <a:rPr lang="en-US" dirty="0" smtClean="0"/>
                        <a:t>EBIT</a:t>
                      </a:r>
                      <a:endParaRPr lang="x-none" dirty="0"/>
                    </a:p>
                  </a:txBody>
                  <a:tcPr/>
                </a:tc>
              </a:tr>
              <a:tr h="370840">
                <a:tc>
                  <a:txBody>
                    <a:bodyPr/>
                    <a:lstStyle/>
                    <a:p>
                      <a:pPr algn="ctr" rtl="1"/>
                      <a:r>
                        <a:rPr lang="en-US" dirty="0" smtClean="0"/>
                        <a:t>276</a:t>
                      </a:r>
                      <a:endParaRPr lang="x-none" dirty="0"/>
                    </a:p>
                  </a:txBody>
                  <a:tcPr/>
                </a:tc>
                <a:tc>
                  <a:txBody>
                    <a:bodyPr/>
                    <a:lstStyle/>
                    <a:p>
                      <a:pPr algn="ctr" rtl="1"/>
                      <a:r>
                        <a:rPr lang="en-US" dirty="0" smtClean="0"/>
                        <a:t>300</a:t>
                      </a:r>
                      <a:endParaRPr lang="x-none" dirty="0"/>
                    </a:p>
                  </a:txBody>
                  <a:tcPr/>
                </a:tc>
                <a:tc>
                  <a:txBody>
                    <a:bodyPr/>
                    <a:lstStyle/>
                    <a:p>
                      <a:pPr algn="ctr" rtl="1">
                        <a:buFontTx/>
                        <a:buNone/>
                      </a:pPr>
                      <a:r>
                        <a:rPr lang="en-US" dirty="0" smtClean="0"/>
                        <a:t>Taxes</a:t>
                      </a:r>
                      <a:endParaRPr lang="x-none" dirty="0"/>
                    </a:p>
                  </a:txBody>
                  <a:tcPr/>
                </a:tc>
              </a:tr>
              <a:tr h="370840">
                <a:tc>
                  <a:txBody>
                    <a:bodyPr/>
                    <a:lstStyle/>
                    <a:p>
                      <a:pPr algn="ctr" rtl="1"/>
                      <a:r>
                        <a:rPr lang="en-US" dirty="0" smtClean="0"/>
                        <a:t>724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total</a:t>
                      </a:r>
                      <a:endParaRPr lang="x-none" dirty="0"/>
                    </a:p>
                  </a:txBody>
                  <a:tcPr/>
                </a:tc>
              </a:tr>
            </a:tbl>
          </a:graphicData>
        </a:graphic>
      </p:graphicFrame>
      <p:sp>
        <p:nvSpPr>
          <p:cNvPr id="4"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graphicFrame>
        <p:nvGraphicFramePr>
          <p:cNvPr id="6" name="Table 5"/>
          <p:cNvGraphicFramePr>
            <a:graphicFrameLocks noGrp="1"/>
          </p:cNvGraphicFramePr>
          <p:nvPr>
            <p:extLst>
              <p:ext uri="{D42A27DB-BD31-4B8C-83A1-F6EECF244321}">
                <p14:modId xmlns:p14="http://schemas.microsoft.com/office/powerpoint/2010/main" val="4008823475"/>
              </p:ext>
            </p:extLst>
          </p:nvPr>
        </p:nvGraphicFramePr>
        <p:xfrm>
          <a:off x="1524000" y="4114800"/>
          <a:ext cx="6096000" cy="148336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algn="ctr" rtl="1"/>
                      <a:r>
                        <a:rPr lang="en-US" dirty="0" smtClean="0"/>
                        <a:t>Firm</a:t>
                      </a:r>
                      <a:r>
                        <a:rPr lang="en-US" baseline="0" dirty="0" smtClean="0"/>
                        <a:t> L</a:t>
                      </a:r>
                      <a:endParaRPr lang="x-none" dirty="0"/>
                    </a:p>
                  </a:txBody>
                  <a:tcPr/>
                </a:tc>
                <a:tc>
                  <a:txBody>
                    <a:bodyPr/>
                    <a:lstStyle/>
                    <a:p>
                      <a:pPr algn="ctr" rtl="1"/>
                      <a:r>
                        <a:rPr lang="en-US" dirty="0" smtClean="0"/>
                        <a:t>Firm U</a:t>
                      </a:r>
                      <a:endParaRPr lang="x-none" dirty="0"/>
                    </a:p>
                  </a:txBody>
                  <a:tcPr/>
                </a:tc>
                <a:tc>
                  <a:txBody>
                    <a:bodyPr/>
                    <a:lstStyle/>
                    <a:p>
                      <a:pPr algn="ctr" rtl="1"/>
                      <a:r>
                        <a:rPr lang="en-US" dirty="0" smtClean="0"/>
                        <a:t>Cash flow</a:t>
                      </a:r>
                      <a:endParaRPr lang="x-none" dirty="0"/>
                    </a:p>
                  </a:txBody>
                  <a:tcPr/>
                </a:tc>
              </a:tr>
              <a:tr h="370840">
                <a:tc>
                  <a:txBody>
                    <a:bodyPr/>
                    <a:lstStyle/>
                    <a:p>
                      <a:pPr algn="ctr" rtl="1"/>
                      <a:r>
                        <a:rPr lang="en-US" dirty="0" smtClean="0"/>
                        <a:t>644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 stock holder</a:t>
                      </a:r>
                      <a:endParaRPr lang="x-none" dirty="0"/>
                    </a:p>
                  </a:txBody>
                  <a:tcPr/>
                </a:tc>
              </a:tr>
              <a:tr h="370840">
                <a:tc>
                  <a:txBody>
                    <a:bodyPr/>
                    <a:lstStyle/>
                    <a:p>
                      <a:pPr algn="ctr" rtl="1"/>
                      <a:r>
                        <a:rPr lang="en-US" dirty="0" smtClean="0"/>
                        <a:t>80</a:t>
                      </a:r>
                      <a:endParaRPr lang="x-none" dirty="0"/>
                    </a:p>
                  </a:txBody>
                  <a:tcPr/>
                </a:tc>
                <a:tc>
                  <a:txBody>
                    <a:bodyPr/>
                    <a:lstStyle/>
                    <a:p>
                      <a:pPr algn="ctr" rtl="1"/>
                      <a:r>
                        <a:rPr lang="en-US" dirty="0" smtClean="0"/>
                        <a:t>0</a:t>
                      </a:r>
                      <a:endParaRPr lang="x-none" dirty="0"/>
                    </a:p>
                  </a:txBody>
                  <a:tcPr/>
                </a:tc>
                <a:tc>
                  <a:txBody>
                    <a:bodyPr/>
                    <a:lstStyle/>
                    <a:p>
                      <a:pPr algn="ctr" rtl="1"/>
                      <a:r>
                        <a:rPr lang="en-US" dirty="0" smtClean="0"/>
                        <a:t>To bond holder</a:t>
                      </a:r>
                      <a:endParaRPr lang="x-none" dirty="0"/>
                    </a:p>
                  </a:txBody>
                  <a:tcPr/>
                </a:tc>
              </a:tr>
              <a:tr h="370840">
                <a:tc>
                  <a:txBody>
                    <a:bodyPr/>
                    <a:lstStyle/>
                    <a:p>
                      <a:pPr algn="ctr" rtl="1"/>
                      <a:r>
                        <a:rPr lang="en-US" dirty="0" smtClean="0"/>
                        <a:t>724</a:t>
                      </a:r>
                      <a:endParaRPr lang="x-none" dirty="0"/>
                    </a:p>
                  </a:txBody>
                  <a:tcPr/>
                </a:tc>
                <a:tc>
                  <a:txBody>
                    <a:bodyPr/>
                    <a:lstStyle/>
                    <a:p>
                      <a:pPr algn="ctr" rtl="1"/>
                      <a:r>
                        <a:rPr lang="en-US" dirty="0" smtClean="0"/>
                        <a:t>700</a:t>
                      </a:r>
                      <a:endParaRPr lang="x-none" dirty="0"/>
                    </a:p>
                  </a:txBody>
                  <a:tcPr/>
                </a:tc>
                <a:tc>
                  <a:txBody>
                    <a:bodyPr/>
                    <a:lstStyle/>
                    <a:p>
                      <a:pPr algn="ctr" rtl="1"/>
                      <a:r>
                        <a:rPr lang="en-US" dirty="0" smtClean="0"/>
                        <a:t>total</a:t>
                      </a:r>
                      <a:endParaRPr lang="x-none" dirty="0"/>
                    </a:p>
                  </a:txBody>
                  <a:tcPr/>
                </a:tc>
              </a:tr>
            </a:tbl>
          </a:graphicData>
        </a:graphic>
      </p:graphicFrame>
      <p:sp>
        <p:nvSpPr>
          <p:cNvPr id="3" name="TextBox 2"/>
          <p:cNvSpPr txBox="1"/>
          <p:nvPr/>
        </p:nvSpPr>
        <p:spPr>
          <a:xfrm>
            <a:off x="838200" y="3048000"/>
            <a:ext cx="7391400" cy="923330"/>
          </a:xfrm>
          <a:prstGeom prst="rect">
            <a:avLst/>
          </a:prstGeom>
          <a:noFill/>
        </p:spPr>
        <p:txBody>
          <a:bodyPr wrap="square" rtlCol="0">
            <a:spAutoFit/>
          </a:bodyPr>
          <a:lstStyle/>
          <a:p>
            <a:r>
              <a:rPr lang="en-US" dirty="0" smtClean="0"/>
              <a:t>We see from the result that capital structure has some effect because the cash flow from U and L is not the same, even thought the two firms have identical assets.</a:t>
            </a:r>
            <a:endParaRPr lang="en-US" dirty="0"/>
          </a:p>
        </p:txBody>
      </p:sp>
      <p:sp>
        <p:nvSpPr>
          <p:cNvPr id="7" name="TextBox 6"/>
          <p:cNvSpPr txBox="1"/>
          <p:nvPr/>
        </p:nvSpPr>
        <p:spPr>
          <a:xfrm>
            <a:off x="533400" y="5791200"/>
            <a:ext cx="7696200" cy="923330"/>
          </a:xfrm>
          <a:prstGeom prst="rect">
            <a:avLst/>
          </a:prstGeom>
          <a:noFill/>
        </p:spPr>
        <p:txBody>
          <a:bodyPr wrap="square" rtlCol="0">
            <a:spAutoFit/>
          </a:bodyPr>
          <a:lstStyle/>
          <a:p>
            <a:r>
              <a:rPr lang="en-US" dirty="0" smtClean="0"/>
              <a:t>The fact that interest is deductible for tax purposes has generated a tax saving = interest payment ($80) * tax rate (0.30) = $24 = interest tax shield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 &amp; M proposition I and II with corporate taxes</a:t>
            </a:r>
            <a:endParaRPr lang="x-none" dirty="0"/>
          </a:p>
        </p:txBody>
      </p:sp>
      <p:sp>
        <p:nvSpPr>
          <p:cNvPr id="4" name="Rectangle 3"/>
          <p:cNvSpPr>
            <a:spLocks noGrp="1" noChangeArrowheads="1"/>
          </p:cNvSpPr>
          <p:nvPr>
            <p:ph sz="quarter" idx="1"/>
          </p:nvPr>
        </p:nvSpPr>
        <p:spPr/>
        <p:txBody>
          <a:bodyPr>
            <a:normAutofit/>
          </a:bodyPr>
          <a:lstStyle/>
          <a:p>
            <a:pPr algn="l" rtl="0">
              <a:lnSpc>
                <a:spcPct val="150000"/>
              </a:lnSpc>
            </a:pPr>
            <a:r>
              <a:rPr lang="en-US" sz="2400" dirty="0"/>
              <a:t>Interest is tax deductible</a:t>
            </a:r>
          </a:p>
          <a:p>
            <a:pPr algn="l" rtl="0">
              <a:lnSpc>
                <a:spcPct val="150000"/>
              </a:lnSpc>
            </a:pPr>
            <a:r>
              <a:rPr lang="en-US" sz="2400" dirty="0"/>
              <a:t>Therefore, when a firm adds debt, it reduces taxes, all else equal</a:t>
            </a:r>
          </a:p>
          <a:p>
            <a:pPr algn="l" rtl="0">
              <a:lnSpc>
                <a:spcPct val="150000"/>
              </a:lnSpc>
            </a:pPr>
            <a:r>
              <a:rPr lang="en-US" sz="2400" dirty="0"/>
              <a:t>The reduction in taxes increases the cash flow of the firm</a:t>
            </a:r>
          </a:p>
          <a:p>
            <a:pPr algn="l" rtl="0">
              <a:lnSpc>
                <a:spcPct val="150000"/>
              </a:lnSpc>
            </a:pPr>
            <a:r>
              <a:rPr lang="en-US" sz="2400" dirty="0"/>
              <a:t>How should an increase in cash flows affect the value of the firm?</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 &amp; M proposition I with taxes</a:t>
            </a:r>
            <a:endParaRPr lang="x-none" dirty="0"/>
          </a:p>
        </p:txBody>
      </p:sp>
      <p:pic>
        <p:nvPicPr>
          <p:cNvPr id="4" name="Picture 6" descr="ros91585_1704"/>
          <p:cNvPicPr>
            <a:picLocks noGrp="1" noChangeAspect="1" noChangeArrowheads="1"/>
          </p:cNvPicPr>
          <p:nvPr>
            <p:ph sz="quarter" idx="1"/>
          </p:nvPr>
        </p:nvPicPr>
        <p:blipFill>
          <a:blip r:embed="rId2" cstate="print"/>
          <a:srcRect r="29146"/>
          <a:stretch>
            <a:fillRect/>
          </a:stretch>
        </p:blipFill>
        <p:spPr bwMode="auto">
          <a:xfrm>
            <a:off x="457200" y="1447800"/>
            <a:ext cx="8305800" cy="4800599"/>
          </a:xfrm>
          <a:prstGeom prst="rect">
            <a:avLst/>
          </a:prstGeom>
          <a:noFill/>
          <a:effectLst>
            <a:outerShdw dist="107763" dir="2700000" algn="ctr" rotWithShape="0">
              <a:srgbClr val="808080">
                <a:alpha val="5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62500" lnSpcReduction="20000"/>
          </a:bodyPr>
          <a:lstStyle/>
          <a:p>
            <a:pPr algn="l" rtl="0">
              <a:lnSpc>
                <a:spcPct val="150000"/>
              </a:lnSpc>
            </a:pPr>
            <a:r>
              <a:rPr lang="en-US" sz="2400" dirty="0" smtClean="0"/>
              <a:t>Debt has two features that we haven’t talked about in M&amp;M Proposition I&amp; II (with tax ignored):</a:t>
            </a:r>
          </a:p>
          <a:p>
            <a:pPr marL="0" indent="0" algn="l" rtl="0">
              <a:lnSpc>
                <a:spcPct val="150000"/>
              </a:lnSpc>
              <a:buNone/>
            </a:pPr>
            <a:r>
              <a:rPr lang="en-US" sz="2400" dirty="0"/>
              <a:t> </a:t>
            </a:r>
            <a:r>
              <a:rPr lang="en-US" sz="2400" dirty="0" smtClean="0"/>
              <a:t>         1. interest paid on debt is tax deductible.(good for a firm)</a:t>
            </a:r>
          </a:p>
          <a:p>
            <a:pPr marL="0" indent="0" algn="l" rtl="0">
              <a:lnSpc>
                <a:spcPct val="150000"/>
              </a:lnSpc>
              <a:buNone/>
            </a:pPr>
            <a:r>
              <a:rPr lang="en-US" sz="2400" dirty="0"/>
              <a:t> </a:t>
            </a:r>
            <a:r>
              <a:rPr lang="en-US" sz="2400" dirty="0" smtClean="0"/>
              <a:t>         2. failure to meet debt obligations can result in bankruptcy. (not good for a firm).</a:t>
            </a:r>
          </a:p>
          <a:p>
            <a:pPr marL="0" indent="0" algn="l" rtl="0">
              <a:lnSpc>
                <a:spcPct val="150000"/>
              </a:lnSpc>
              <a:buNone/>
            </a:pPr>
            <a:endParaRPr lang="en-US" sz="2400" dirty="0" smtClean="0"/>
          </a:p>
          <a:p>
            <a:pPr algn="l" rtl="0">
              <a:lnSpc>
                <a:spcPct val="150000"/>
              </a:lnSpc>
            </a:pPr>
            <a:r>
              <a:rPr lang="en-US" sz="2600" b="1" u="sng" dirty="0" smtClean="0"/>
              <a:t>Interest tax shield</a:t>
            </a:r>
            <a:r>
              <a:rPr lang="en-US" sz="2400" b="1" u="sng" dirty="0" smtClean="0"/>
              <a:t>: </a:t>
            </a:r>
            <a:r>
              <a:rPr lang="en-US" sz="2400" dirty="0" smtClean="0"/>
              <a:t>the tax saving attained by a firm from interest expense</a:t>
            </a:r>
          </a:p>
          <a:p>
            <a:pPr algn="l" rtl="0">
              <a:lnSpc>
                <a:spcPct val="150000"/>
              </a:lnSpc>
            </a:pPr>
            <a:r>
              <a:rPr lang="en-US" sz="2600" b="1" u="sng" dirty="0" smtClean="0"/>
              <a:t>Proposition I with taxes:</a:t>
            </a:r>
          </a:p>
          <a:p>
            <a:pPr marL="274320" lvl="1" algn="l" rtl="0">
              <a:lnSpc>
                <a:spcPct val="150000"/>
              </a:lnSpc>
              <a:buClr>
                <a:schemeClr val="accent1"/>
              </a:buClr>
              <a:buSzPct val="85000"/>
              <a:buFont typeface="Wingdings 2"/>
              <a:buChar char=""/>
            </a:pPr>
            <a:r>
              <a:rPr lang="en-US" sz="2400" dirty="0" smtClean="0"/>
              <a:t>Value of a levered firm = value of an unlevered firm + PV of interest tax shield</a:t>
            </a:r>
          </a:p>
          <a:p>
            <a:pPr marL="274320" lvl="1" algn="l" rtl="0">
              <a:lnSpc>
                <a:spcPct val="150000"/>
              </a:lnSpc>
              <a:buClr>
                <a:schemeClr val="accent1"/>
              </a:buClr>
              <a:buSzPct val="85000"/>
              <a:buFont typeface="Wingdings 2"/>
              <a:buChar char=""/>
            </a:pPr>
            <a:r>
              <a:rPr lang="en-US" sz="2400" dirty="0" smtClean="0"/>
              <a:t>V</a:t>
            </a:r>
            <a:r>
              <a:rPr lang="en-US" sz="2400" baseline="-25000" dirty="0" smtClean="0"/>
              <a:t>L</a:t>
            </a:r>
            <a:r>
              <a:rPr lang="en-US" sz="2400" dirty="0" smtClean="0"/>
              <a:t> = V</a:t>
            </a:r>
            <a:r>
              <a:rPr lang="en-US" sz="2400" baseline="-25000" dirty="0" smtClean="0"/>
              <a:t>U</a:t>
            </a:r>
            <a:r>
              <a:rPr lang="en-US" sz="2400" dirty="0" smtClean="0"/>
              <a:t> + DT</a:t>
            </a:r>
            <a:r>
              <a:rPr lang="en-US" sz="2400" baseline="-25000" dirty="0" smtClean="0"/>
              <a:t>C    (page 548)</a:t>
            </a:r>
          </a:p>
          <a:p>
            <a:pPr marL="274320" lvl="1" algn="l" rtl="0">
              <a:lnSpc>
                <a:spcPct val="150000"/>
              </a:lnSpc>
              <a:buClr>
                <a:schemeClr val="accent1"/>
              </a:buClr>
              <a:buSzPct val="85000"/>
              <a:buFont typeface="Wingdings 2"/>
              <a:buChar char=""/>
            </a:pPr>
            <a:r>
              <a:rPr lang="en-US" sz="2600" b="1" u="sng" dirty="0" smtClean="0">
                <a:solidFill>
                  <a:schemeClr val="tx1"/>
                </a:solidFill>
              </a:rPr>
              <a:t>Implications of proposition I:</a:t>
            </a:r>
            <a:endParaRPr lang="en-US" sz="2600" b="1" u="sng" dirty="0">
              <a:solidFill>
                <a:schemeClr val="tx1"/>
              </a:solidFill>
            </a:endParaRPr>
          </a:p>
          <a:p>
            <a:pPr marL="0" lvl="1" indent="0" algn="l" rtl="0">
              <a:lnSpc>
                <a:spcPct val="150000"/>
              </a:lnSpc>
              <a:buClr>
                <a:schemeClr val="accent1"/>
              </a:buClr>
              <a:buSzPct val="85000"/>
              <a:buNone/>
            </a:pPr>
            <a:r>
              <a:rPr lang="en-US" sz="2400" dirty="0" smtClean="0"/>
              <a:t>      1. Debt financing is highly advantageous.</a:t>
            </a:r>
          </a:p>
          <a:p>
            <a:pPr marL="0" lvl="1" indent="0" algn="l" rtl="0">
              <a:lnSpc>
                <a:spcPct val="150000"/>
              </a:lnSpc>
              <a:buClr>
                <a:schemeClr val="accent1"/>
              </a:buClr>
              <a:buSzPct val="85000"/>
              <a:buNone/>
            </a:pPr>
            <a:r>
              <a:rPr lang="en-US" sz="2400" dirty="0"/>
              <a:t> </a:t>
            </a:r>
            <a:r>
              <a:rPr lang="en-US" sz="2400" dirty="0" smtClean="0"/>
              <a:t>    2.  A firm WACC decreases as the firm realize more heavily on debt financing </a:t>
            </a:r>
          </a:p>
          <a:p>
            <a:pPr marL="0" indent="0" algn="l" rtl="0">
              <a:lnSpc>
                <a:spcPct val="150000"/>
              </a:lnSpc>
              <a:buNone/>
            </a:pPr>
            <a:endParaRPr lang="x-none" sz="2400" b="1" u="sng" dirty="0"/>
          </a:p>
        </p:txBody>
      </p:sp>
      <p:sp>
        <p:nvSpPr>
          <p:cNvPr id="4" name="Title 1"/>
          <p:cNvSpPr>
            <a:spLocks noGrp="1"/>
          </p:cNvSpPr>
          <p:nvPr>
            <p:ph type="title"/>
          </p:nvPr>
        </p:nvSpPr>
        <p:spPr/>
        <p:txBody>
          <a:bodyPr>
            <a:normAutofit fontScale="90000"/>
          </a:bodyPr>
          <a:lstStyle/>
          <a:p>
            <a:r>
              <a:rPr lang="en-US" dirty="0" smtClean="0"/>
              <a:t>M &amp; M proposition I and II</a:t>
            </a:r>
            <a:br>
              <a:rPr lang="en-US" dirty="0" smtClean="0"/>
            </a:br>
            <a:r>
              <a:rPr lang="en-US" dirty="0" smtClean="0"/>
              <a:t> </a:t>
            </a:r>
            <a:r>
              <a:rPr lang="en-US" b="1" u="sng" dirty="0" smtClean="0"/>
              <a:t>with corporate taxes</a:t>
            </a:r>
            <a:endParaRPr lang="x-none" b="1" u="sng"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p:txBody>
          <a:bodyPr>
            <a:normAutofit fontScale="92500"/>
          </a:bodyPr>
          <a:lstStyle/>
          <a:p>
            <a:pPr marL="274320" lvl="1" algn="l" rtl="0">
              <a:lnSpc>
                <a:spcPct val="150000"/>
              </a:lnSpc>
              <a:buClr>
                <a:schemeClr val="accent1"/>
              </a:buClr>
              <a:buSzPct val="85000"/>
              <a:buFont typeface="Wingdings 2"/>
              <a:buChar char=""/>
            </a:pPr>
            <a:r>
              <a:rPr lang="en-US" sz="2400" dirty="0" smtClean="0"/>
              <a:t>EBIT = 25 million; Tax rate = 35%; Debt = $75 million; Cost of debt = 9%; Unlevered cost of capital = 12%</a:t>
            </a:r>
          </a:p>
          <a:p>
            <a:pPr algn="l" rtl="0">
              <a:lnSpc>
                <a:spcPct val="150000"/>
              </a:lnSpc>
            </a:pPr>
            <a:r>
              <a:rPr lang="en-US" sz="2400" dirty="0" smtClean="0"/>
              <a:t>Calculate the PV of VU, VL?</a:t>
            </a:r>
          </a:p>
          <a:p>
            <a:pPr algn="l" rtl="0">
              <a:lnSpc>
                <a:spcPct val="150000"/>
              </a:lnSpc>
              <a:buNone/>
            </a:pPr>
            <a:r>
              <a:rPr lang="en-US" sz="2400" dirty="0" smtClean="0"/>
              <a:t>VU = EBIT * (1- </a:t>
            </a:r>
            <a:r>
              <a:rPr lang="en-US" sz="2400" dirty="0" err="1" smtClean="0"/>
              <a:t>Tc</a:t>
            </a:r>
            <a:r>
              <a:rPr lang="en-US" sz="2400" dirty="0" smtClean="0"/>
              <a:t>)/ RU</a:t>
            </a:r>
          </a:p>
          <a:p>
            <a:pPr algn="l" rtl="0">
              <a:lnSpc>
                <a:spcPct val="150000"/>
              </a:lnSpc>
              <a:buNone/>
            </a:pPr>
            <a:r>
              <a:rPr lang="en-US" sz="2400" dirty="0" smtClean="0"/>
              <a:t>= 25,000,000*(1-0.35)/ 0.12 = 135,416,666.7</a:t>
            </a:r>
          </a:p>
          <a:p>
            <a:pPr algn="l" rtl="0">
              <a:lnSpc>
                <a:spcPct val="150000"/>
              </a:lnSpc>
              <a:buNone/>
            </a:pPr>
            <a:r>
              <a:rPr lang="en-US" sz="2400" dirty="0" smtClean="0"/>
              <a:t>The value of levered firm = </a:t>
            </a:r>
          </a:p>
          <a:p>
            <a:pPr algn="l" rtl="0">
              <a:lnSpc>
                <a:spcPct val="150000"/>
              </a:lnSpc>
              <a:buNone/>
            </a:pPr>
            <a:r>
              <a:rPr lang="en-US" sz="2400" dirty="0" smtClean="0"/>
              <a:t>VL= VU+ </a:t>
            </a:r>
            <a:r>
              <a:rPr lang="en-US" sz="2400" dirty="0" err="1" smtClean="0"/>
              <a:t>Tc</a:t>
            </a:r>
            <a:r>
              <a:rPr lang="en-US" sz="2400" dirty="0" smtClean="0"/>
              <a:t>*D </a:t>
            </a:r>
          </a:p>
          <a:p>
            <a:pPr algn="l" rtl="0">
              <a:lnSpc>
                <a:spcPct val="150000"/>
              </a:lnSpc>
              <a:buNone/>
            </a:pPr>
            <a:r>
              <a:rPr lang="en-US" sz="2400" dirty="0"/>
              <a:t>= </a:t>
            </a:r>
            <a:r>
              <a:rPr lang="en-US" sz="2400" dirty="0" smtClean="0"/>
              <a:t>135,416,666.7 + (0.35*75,000,000)= 161,666,666.7</a:t>
            </a:r>
            <a:endParaRPr lang="en-US" sz="2400" dirty="0"/>
          </a:p>
          <a:p>
            <a:pPr algn="l" rtl="0">
              <a:lnSpc>
                <a:spcPct val="150000"/>
              </a:lnSpc>
              <a:buNone/>
            </a:pP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M&amp;M proposition II with tax</a:t>
            </a:r>
            <a:endParaRPr lang="en-US" dirty="0"/>
          </a:p>
        </p:txBody>
      </p:sp>
      <p:sp>
        <p:nvSpPr>
          <p:cNvPr id="3" name="Content Placeholder 2"/>
          <p:cNvSpPr>
            <a:spLocks noGrp="1"/>
          </p:cNvSpPr>
          <p:nvPr>
            <p:ph sz="quarter" idx="1"/>
          </p:nvPr>
        </p:nvSpPr>
        <p:spPr/>
        <p:txBody>
          <a:bodyPr/>
          <a:lstStyle/>
          <a:p>
            <a:pPr algn="l"/>
            <a:r>
              <a:rPr lang="en-US" sz="2400" b="1" u="sng" dirty="0" smtClean="0"/>
              <a:t>Proposition II with tax:</a:t>
            </a:r>
          </a:p>
          <a:p>
            <a:pPr marL="0" indent="0" algn="l">
              <a:buNone/>
            </a:pPr>
            <a:r>
              <a:rPr lang="en-US" sz="2400" dirty="0" smtClean="0"/>
              <a:t>RE = RU+ (RU-RD) (D/E) (1-Tc)</a:t>
            </a:r>
          </a:p>
          <a:p>
            <a:pPr marL="0" indent="0" algn="l">
              <a:buNone/>
            </a:pPr>
            <a:r>
              <a:rPr lang="en-US" sz="2400" dirty="0" smtClean="0"/>
              <a:t>RU= unlevered cost of capital or cost of capital of firm with no debt.</a:t>
            </a:r>
          </a:p>
          <a:p>
            <a:pPr marL="0" indent="0" algn="l">
              <a:buNone/>
            </a:pPr>
            <a:endParaRPr lang="en-US" dirty="0"/>
          </a:p>
          <a:p>
            <a:pPr marL="0" indent="0" algn="l">
              <a:buNone/>
            </a:pPr>
            <a:r>
              <a:rPr lang="en-US" sz="2400" b="1" u="sng" dirty="0" smtClean="0"/>
              <a:t>Implications of proposition II (with tax):</a:t>
            </a:r>
          </a:p>
          <a:p>
            <a:pPr marL="342900" lvl="1" indent="-342900" algn="l">
              <a:buClr>
                <a:schemeClr val="accent1"/>
              </a:buClr>
              <a:buSzPct val="85000"/>
            </a:pPr>
            <a:r>
              <a:rPr lang="en-US" sz="1900" dirty="0"/>
              <a:t>cost of equity rises as the firm increases its use of debt financing.</a:t>
            </a:r>
          </a:p>
          <a:p>
            <a:pPr marL="342900" lvl="1" indent="-342900" algn="l">
              <a:buClr>
                <a:schemeClr val="accent1"/>
              </a:buClr>
              <a:buSzPct val="85000"/>
            </a:pPr>
            <a:r>
              <a:rPr lang="en-US" sz="1900" dirty="0"/>
              <a:t>The risk of equity depends on two things: </a:t>
            </a:r>
          </a:p>
          <a:p>
            <a:pPr marL="0" lvl="1" indent="0" algn="l">
              <a:buClr>
                <a:schemeClr val="accent1"/>
              </a:buClr>
              <a:buSzPct val="85000"/>
              <a:buNone/>
            </a:pPr>
            <a:r>
              <a:rPr lang="en-US" sz="1900" dirty="0"/>
              <a:t>    A. the riskiness of the firm’s operations(</a:t>
            </a:r>
            <a:r>
              <a:rPr lang="en-US" sz="1900" b="1" dirty="0"/>
              <a:t>Business risk</a:t>
            </a:r>
            <a:r>
              <a:rPr lang="en-US" sz="1900" dirty="0"/>
              <a:t>)and this risk determines RA.  </a:t>
            </a:r>
          </a:p>
          <a:p>
            <a:pPr marL="0" lvl="1" indent="0" algn="l">
              <a:buClr>
                <a:schemeClr val="accent1"/>
              </a:buClr>
              <a:buSzPct val="85000"/>
              <a:buNone/>
            </a:pPr>
            <a:r>
              <a:rPr lang="en-US" sz="1900" dirty="0"/>
              <a:t>    B. financial risk and it is determined by D/E. </a:t>
            </a:r>
          </a:p>
          <a:p>
            <a:pPr marL="0" indent="0" algn="l">
              <a:buNone/>
            </a:pPr>
            <a:endParaRPr lang="en-US" sz="2400" dirty="0"/>
          </a:p>
        </p:txBody>
      </p:sp>
    </p:spTree>
    <p:extLst>
      <p:ext uri="{BB962C8B-B14F-4D97-AF65-F5344CB8AC3E}">
        <p14:creationId xmlns:p14="http://schemas.microsoft.com/office/powerpoint/2010/main" val="297479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Proposition II with taxes</a:t>
            </a:r>
            <a:endParaRPr lang="x-none" dirty="0"/>
          </a:p>
        </p:txBody>
      </p:sp>
      <p:sp>
        <p:nvSpPr>
          <p:cNvPr id="3" name="Content Placeholder 2"/>
          <p:cNvSpPr>
            <a:spLocks noGrp="1"/>
          </p:cNvSpPr>
          <p:nvPr>
            <p:ph sz="quarter" idx="1"/>
          </p:nvPr>
        </p:nvSpPr>
        <p:spPr/>
        <p:txBody>
          <a:bodyPr/>
          <a:lstStyle/>
          <a:p>
            <a:pPr marL="274320" lvl="1" algn="l" rtl="0">
              <a:lnSpc>
                <a:spcPct val="150000"/>
              </a:lnSpc>
              <a:buClr>
                <a:schemeClr val="accent1"/>
              </a:buClr>
              <a:buSzPct val="85000"/>
              <a:buFont typeface="Wingdings 2"/>
              <a:buChar char=""/>
            </a:pPr>
            <a:endParaRPr lang="en-US" sz="2400" dirty="0" smtClean="0"/>
          </a:p>
          <a:p>
            <a:pPr algn="l" rtl="0">
              <a:lnSpc>
                <a:spcPct val="150000"/>
              </a:lnSpc>
            </a:pPr>
            <a:endParaRPr lang="x-none" dirty="0"/>
          </a:p>
        </p:txBody>
      </p:sp>
      <p:pic>
        <p:nvPicPr>
          <p:cNvPr id="4" name="Picture 19" descr="ros91585_1705"/>
          <p:cNvPicPr>
            <a:picLocks noChangeAspect="1" noChangeArrowheads="1"/>
          </p:cNvPicPr>
          <p:nvPr/>
        </p:nvPicPr>
        <p:blipFill>
          <a:blip r:embed="rId2" cstate="print"/>
          <a:srcRect l="27800"/>
          <a:stretch>
            <a:fillRect/>
          </a:stretch>
        </p:blipFill>
        <p:spPr bwMode="auto">
          <a:xfrm>
            <a:off x="304801" y="1447800"/>
            <a:ext cx="8610599" cy="5035550"/>
          </a:xfrm>
          <a:prstGeom prst="rect">
            <a:avLst/>
          </a:prstGeom>
          <a:noFill/>
          <a:effectLst>
            <a:outerShdw dist="107763" dir="2700000" algn="ctr" rotWithShape="0">
              <a:srgbClr val="808080">
                <a:alpha val="5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 10 Page 571</a:t>
            </a:r>
            <a:br>
              <a:rPr lang="en-US" dirty="0" smtClean="0"/>
            </a:b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Wood Crop. Uses no debt. The WACC is 9 percent. If the current market value of the equity is 23$ million and there are no taxes, what is EBIT?</a:t>
            </a:r>
          </a:p>
          <a:p>
            <a:pPr marL="0" indent="0" algn="l" rtl="0">
              <a:lnSpc>
                <a:spcPct val="150000"/>
              </a:lnSpc>
              <a:buNone/>
            </a:pPr>
            <a:endParaRPr lang="en-US" sz="2400" dirty="0" smtClean="0"/>
          </a:p>
          <a:p>
            <a:pPr marL="0" indent="0" algn="l" rtl="0">
              <a:lnSpc>
                <a:spcPct val="150000"/>
              </a:lnSpc>
              <a:buNone/>
            </a:pPr>
            <a:endParaRPr lang="x-none" sz="2400" dirty="0"/>
          </a:p>
        </p:txBody>
      </p:sp>
      <p:sp>
        <p:nvSpPr>
          <p:cNvPr id="6" name="TextBox 5"/>
          <p:cNvSpPr txBox="1"/>
          <p:nvPr/>
        </p:nvSpPr>
        <p:spPr>
          <a:xfrm>
            <a:off x="152400" y="3276600"/>
            <a:ext cx="7772400" cy="3323987"/>
          </a:xfrm>
          <a:prstGeom prst="rect">
            <a:avLst/>
          </a:prstGeom>
          <a:noFill/>
        </p:spPr>
        <p:txBody>
          <a:bodyPr wrap="square" rtlCol="0">
            <a:spAutoFit/>
          </a:bodyPr>
          <a:lstStyle/>
          <a:p>
            <a:r>
              <a:rPr lang="en-US" sz="2400" dirty="0" smtClean="0">
                <a:solidFill>
                  <a:schemeClr val="bg2">
                    <a:lumMod val="50000"/>
                  </a:schemeClr>
                </a:solidFill>
              </a:rPr>
              <a:t>With no taxes, the cost of capital of unlevered firm is the cost of equity which can be used as a discount rate for the firm’s value.</a:t>
            </a:r>
          </a:p>
          <a:p>
            <a:endParaRPr lang="en-US" sz="2400" dirty="0" smtClean="0">
              <a:solidFill>
                <a:schemeClr val="bg2">
                  <a:lumMod val="50000"/>
                </a:schemeClr>
              </a:solidFill>
            </a:endParaRPr>
          </a:p>
          <a:p>
            <a:r>
              <a:rPr lang="en-US" sz="2400" dirty="0" smtClean="0">
                <a:solidFill>
                  <a:schemeClr val="bg2">
                    <a:lumMod val="50000"/>
                  </a:schemeClr>
                </a:solidFill>
              </a:rPr>
              <a:t>VU = EBIT/WACC</a:t>
            </a:r>
          </a:p>
          <a:p>
            <a:r>
              <a:rPr lang="en-US" sz="2400" dirty="0" smtClean="0">
                <a:solidFill>
                  <a:schemeClr val="bg2">
                    <a:lumMod val="50000"/>
                  </a:schemeClr>
                </a:solidFill>
              </a:rPr>
              <a:t>$23,000,000 = EBIT/0.09</a:t>
            </a:r>
          </a:p>
          <a:p>
            <a:r>
              <a:rPr lang="en-US" sz="2400" dirty="0" smtClean="0">
                <a:solidFill>
                  <a:schemeClr val="bg2">
                    <a:lumMod val="50000"/>
                  </a:schemeClr>
                </a:solidFill>
              </a:rPr>
              <a:t>EBIT= 0.09 ($23,000,000)</a:t>
            </a:r>
          </a:p>
          <a:p>
            <a:r>
              <a:rPr lang="en-US" sz="2400" dirty="0" smtClean="0">
                <a:solidFill>
                  <a:schemeClr val="bg2">
                    <a:lumMod val="50000"/>
                  </a:schemeClr>
                </a:solidFill>
              </a:rPr>
              <a:t>EBIT= $2,070,000</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11 Page 543</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In the previous question suppose that corporate tax rate is 35 percent. What is EBIT? What is the WACC? Explain?</a:t>
            </a:r>
            <a:endParaRPr lang="x-none" sz="2400" dirty="0"/>
          </a:p>
        </p:txBody>
      </p:sp>
      <p:sp>
        <p:nvSpPr>
          <p:cNvPr id="4" name="TextBox 3"/>
          <p:cNvSpPr txBox="1"/>
          <p:nvPr/>
        </p:nvSpPr>
        <p:spPr>
          <a:xfrm>
            <a:off x="609600" y="2667000"/>
            <a:ext cx="4419600" cy="3170099"/>
          </a:xfrm>
          <a:prstGeom prst="rect">
            <a:avLst/>
          </a:prstGeom>
          <a:noFill/>
        </p:spPr>
        <p:txBody>
          <a:bodyPr wrap="square" rtlCol="0">
            <a:spAutoFit/>
          </a:bodyPr>
          <a:lstStyle/>
          <a:p>
            <a:r>
              <a:rPr lang="en-US" sz="2000" dirty="0" smtClean="0">
                <a:solidFill>
                  <a:srgbClr val="546D7A"/>
                </a:solidFill>
              </a:rPr>
              <a:t>If there are corporate taxes, the value of unlevered firm is:</a:t>
            </a:r>
          </a:p>
          <a:p>
            <a:r>
              <a:rPr lang="en-US" sz="2000" dirty="0" smtClean="0">
                <a:solidFill>
                  <a:srgbClr val="546D7A"/>
                </a:solidFill>
              </a:rPr>
              <a:t>VU= EBIT (1-tc)/ RU</a:t>
            </a:r>
          </a:p>
          <a:p>
            <a:endParaRPr lang="en-US" sz="2000" dirty="0" smtClean="0">
              <a:solidFill>
                <a:srgbClr val="546D7A"/>
              </a:solidFill>
            </a:endParaRPr>
          </a:p>
          <a:p>
            <a:r>
              <a:rPr lang="en-US" sz="2000" dirty="0" smtClean="0">
                <a:solidFill>
                  <a:srgbClr val="546D7A"/>
                </a:solidFill>
              </a:rPr>
              <a:t>EBIT:</a:t>
            </a:r>
          </a:p>
          <a:p>
            <a:r>
              <a:rPr lang="en-US" sz="2000" dirty="0" smtClean="0">
                <a:solidFill>
                  <a:srgbClr val="546D7A"/>
                </a:solidFill>
              </a:rPr>
              <a:t>$23,000,000 = EBIT (1-.35)/0.09</a:t>
            </a:r>
          </a:p>
          <a:p>
            <a:r>
              <a:rPr lang="en-US" sz="2000" dirty="0" smtClean="0">
                <a:solidFill>
                  <a:srgbClr val="546D7A"/>
                </a:solidFill>
              </a:rPr>
              <a:t>EBIT= $3,184,615.38</a:t>
            </a:r>
          </a:p>
          <a:p>
            <a:endParaRPr lang="en-US" sz="2000" dirty="0">
              <a:solidFill>
                <a:srgbClr val="546D7A"/>
              </a:solidFill>
            </a:endParaRPr>
          </a:p>
          <a:p>
            <a:endParaRPr lang="en-US" sz="2000" dirty="0" smtClean="0">
              <a:solidFill>
                <a:srgbClr val="546D7A"/>
              </a:solidFill>
            </a:endParaRPr>
          </a:p>
          <a:p>
            <a:r>
              <a:rPr lang="en-US" sz="2000" dirty="0" smtClean="0">
                <a:solidFill>
                  <a:srgbClr val="546D7A"/>
                </a:solidFill>
              </a:rPr>
              <a:t>WACC = still the same 9%</a:t>
            </a:r>
            <a:endParaRPr lang="en-US" sz="2000" dirty="0">
              <a:solidFill>
                <a:srgbClr val="546D7A"/>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14 Page 543</a:t>
            </a:r>
            <a:endParaRPr lang="x-none" dirty="0"/>
          </a:p>
        </p:txBody>
      </p:sp>
      <p:sp>
        <p:nvSpPr>
          <p:cNvPr id="3" name="Content Placeholder 2"/>
          <p:cNvSpPr>
            <a:spLocks noGrp="1"/>
          </p:cNvSpPr>
          <p:nvPr>
            <p:ph sz="quarter" idx="1"/>
          </p:nvPr>
        </p:nvSpPr>
        <p:spPr/>
        <p:txBody>
          <a:bodyPr>
            <a:normAutofit fontScale="85000" lnSpcReduction="10000"/>
          </a:bodyPr>
          <a:lstStyle/>
          <a:p>
            <a:pPr algn="l" rtl="0">
              <a:lnSpc>
                <a:spcPct val="150000"/>
              </a:lnSpc>
            </a:pPr>
            <a:r>
              <a:rPr lang="en-US" sz="1800" dirty="0" smtClean="0"/>
              <a:t>Frederick &amp; Co. expects its EBIT to be 92,000$ every year for ever. The firm can borrow at 9 percent. Frederick currently has no debt, and its cost of equity is 15 percent. If the tax rate is 35 percent, what is the value of the firm? What will the value be if the company borrows 60,000$ and uses the proceeds to repurchase shares?</a:t>
            </a:r>
          </a:p>
          <a:p>
            <a:pPr marL="0" indent="0" algn="l">
              <a:buNone/>
            </a:pPr>
            <a:r>
              <a:rPr lang="en-US" sz="1800" dirty="0"/>
              <a:t>The value of the unlevered firm is:</a:t>
            </a:r>
          </a:p>
          <a:p>
            <a:pPr algn="l"/>
            <a:endParaRPr lang="en-US" sz="1800" dirty="0"/>
          </a:p>
          <a:p>
            <a:pPr marL="0" indent="0" algn="l">
              <a:buNone/>
            </a:pPr>
            <a:r>
              <a:rPr lang="en-US" sz="1800" dirty="0"/>
              <a:t>	</a:t>
            </a:r>
            <a:r>
              <a:rPr lang="fr-FR" sz="1800" dirty="0"/>
              <a:t>V</a:t>
            </a:r>
            <a:r>
              <a:rPr lang="fr-FR" sz="1800" baseline="-25000" dirty="0"/>
              <a:t>U</a:t>
            </a:r>
            <a:r>
              <a:rPr lang="fr-FR" sz="1800" dirty="0"/>
              <a:t> = EBIT(1 – </a:t>
            </a:r>
            <a:r>
              <a:rPr lang="fr-FR" sz="1800" dirty="0" err="1"/>
              <a:t>t</a:t>
            </a:r>
            <a:r>
              <a:rPr lang="fr-FR" sz="1800" baseline="-25000" dirty="0" err="1"/>
              <a:t>C</a:t>
            </a:r>
            <a:r>
              <a:rPr lang="fr-FR" sz="1800" dirty="0"/>
              <a:t>)/R</a:t>
            </a:r>
            <a:r>
              <a:rPr lang="fr-FR" sz="1800" baseline="-25000" dirty="0"/>
              <a:t>U</a:t>
            </a:r>
            <a:endParaRPr lang="en-US" sz="1800" dirty="0"/>
          </a:p>
          <a:p>
            <a:pPr marL="0" indent="0" algn="l">
              <a:buNone/>
            </a:pPr>
            <a:r>
              <a:rPr lang="fr-FR" sz="1800" dirty="0"/>
              <a:t>		V</a:t>
            </a:r>
            <a:r>
              <a:rPr lang="fr-FR" sz="1800" baseline="-25000" dirty="0"/>
              <a:t>U</a:t>
            </a:r>
            <a:r>
              <a:rPr lang="fr-FR" sz="1800" dirty="0"/>
              <a:t> = $92,000(1 – .35)/.15 </a:t>
            </a:r>
            <a:endParaRPr lang="en-US" sz="1800" dirty="0"/>
          </a:p>
          <a:p>
            <a:pPr marL="0" indent="0" algn="l">
              <a:buNone/>
            </a:pPr>
            <a:r>
              <a:rPr lang="fr-FR" sz="1800" dirty="0"/>
              <a:t>		</a:t>
            </a:r>
            <a:r>
              <a:rPr lang="en-US" sz="1800" dirty="0"/>
              <a:t>V</a:t>
            </a:r>
            <a:r>
              <a:rPr lang="en-US" sz="1800" baseline="-25000" dirty="0"/>
              <a:t>U</a:t>
            </a:r>
            <a:r>
              <a:rPr lang="en-US" sz="1800" dirty="0"/>
              <a:t> = $398,666.67</a:t>
            </a:r>
          </a:p>
          <a:p>
            <a:pPr marL="0" indent="0" algn="l">
              <a:buNone/>
            </a:pPr>
            <a:endParaRPr lang="en-US" sz="1800" dirty="0"/>
          </a:p>
          <a:p>
            <a:pPr marL="342900" indent="-342900" algn="l">
              <a:buAutoNum type="alphaLcPeriod" startAt="2"/>
            </a:pPr>
            <a:r>
              <a:rPr lang="en-US" sz="1800" dirty="0" smtClean="0"/>
              <a:t>The </a:t>
            </a:r>
            <a:r>
              <a:rPr lang="en-US" sz="1800" dirty="0"/>
              <a:t>value of the levered firm is:</a:t>
            </a:r>
          </a:p>
          <a:p>
            <a:pPr marL="342900" indent="-342900" algn="l">
              <a:buAutoNum type="alphaLcPeriod" startAt="2"/>
            </a:pPr>
            <a:endParaRPr lang="en-US" sz="1800" dirty="0"/>
          </a:p>
          <a:p>
            <a:pPr marL="0" indent="0" algn="l">
              <a:buNone/>
            </a:pPr>
            <a:r>
              <a:rPr lang="en-US" sz="1800" dirty="0" smtClean="0"/>
              <a:t>                      V</a:t>
            </a:r>
            <a:r>
              <a:rPr lang="en-US" sz="1800" baseline="-25000" dirty="0"/>
              <a:t>L</a:t>
            </a:r>
            <a:r>
              <a:rPr lang="en-US" sz="1800" dirty="0" smtClean="0"/>
              <a:t> </a:t>
            </a:r>
            <a:r>
              <a:rPr lang="en-US" sz="1800" dirty="0"/>
              <a:t>= V</a:t>
            </a:r>
            <a:r>
              <a:rPr lang="en-US" sz="1800" baseline="-25000" dirty="0"/>
              <a:t>U</a:t>
            </a:r>
            <a:r>
              <a:rPr lang="en-US" sz="1800" dirty="0"/>
              <a:t> + </a:t>
            </a:r>
            <a:r>
              <a:rPr lang="en-US" sz="1800" dirty="0" err="1"/>
              <a:t>tCD</a:t>
            </a:r>
            <a:r>
              <a:rPr lang="en-US" sz="1800" dirty="0"/>
              <a:t> </a:t>
            </a:r>
          </a:p>
          <a:p>
            <a:pPr marL="0" indent="0" algn="l">
              <a:buNone/>
            </a:pPr>
            <a:r>
              <a:rPr lang="en-US" sz="1800" dirty="0"/>
              <a:t> </a:t>
            </a:r>
            <a:r>
              <a:rPr lang="en-US" sz="1800" dirty="0" smtClean="0"/>
              <a:t>                    V</a:t>
            </a:r>
            <a:r>
              <a:rPr lang="en-US" sz="1800" baseline="-25000" dirty="0"/>
              <a:t>L</a:t>
            </a:r>
            <a:r>
              <a:rPr lang="en-US" sz="1800" dirty="0" smtClean="0"/>
              <a:t> </a:t>
            </a:r>
            <a:r>
              <a:rPr lang="en-US" sz="1800" dirty="0"/>
              <a:t>= $398,666.67 + .35($60,000) </a:t>
            </a:r>
          </a:p>
          <a:p>
            <a:pPr marL="0" indent="0" algn="l">
              <a:buNone/>
            </a:pPr>
            <a:r>
              <a:rPr lang="en-US" sz="1800" dirty="0"/>
              <a:t> </a:t>
            </a:r>
            <a:r>
              <a:rPr lang="en-US" sz="1800" dirty="0" smtClean="0"/>
              <a:t>                    V</a:t>
            </a:r>
            <a:r>
              <a:rPr lang="en-US" sz="1800" baseline="-25000" dirty="0"/>
              <a:t>L</a:t>
            </a:r>
            <a:r>
              <a:rPr lang="en-US" sz="1800" dirty="0" smtClean="0"/>
              <a:t> </a:t>
            </a:r>
            <a:r>
              <a:rPr lang="en-US" sz="1800" dirty="0"/>
              <a:t>= $419,666.67</a:t>
            </a:r>
          </a:p>
          <a:p>
            <a:pPr algn="l" rtl="0">
              <a:lnSpc>
                <a:spcPct val="150000"/>
              </a:lnSpc>
            </a:pPr>
            <a:endParaRPr lang="x-none"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Capital Restructuring</a:t>
            </a:r>
          </a:p>
        </p:txBody>
      </p:sp>
      <p:sp>
        <p:nvSpPr>
          <p:cNvPr id="5" name="Rectangle 3"/>
          <p:cNvSpPr>
            <a:spLocks noGrp="1" noChangeArrowheads="1"/>
          </p:cNvSpPr>
          <p:nvPr>
            <p:ph sz="quarter" idx="1"/>
          </p:nvPr>
        </p:nvSpPr>
        <p:spPr/>
        <p:txBody>
          <a:bodyPr>
            <a:normAutofit lnSpcReduction="10000"/>
          </a:bodyPr>
          <a:lstStyle/>
          <a:p>
            <a:pPr algn="l" rtl="0">
              <a:lnSpc>
                <a:spcPct val="150000"/>
              </a:lnSpc>
            </a:pPr>
            <a:r>
              <a:rPr lang="en-US" sz="2400" dirty="0"/>
              <a:t>We are going to look at how changes in capital structure affect the value of the firm, </a:t>
            </a:r>
            <a:r>
              <a:rPr lang="en-US" sz="2400" i="1" dirty="0"/>
              <a:t>all else equal</a:t>
            </a:r>
            <a:endParaRPr lang="en-US" sz="2400" dirty="0"/>
          </a:p>
          <a:p>
            <a:pPr algn="l" rtl="0">
              <a:lnSpc>
                <a:spcPct val="150000"/>
              </a:lnSpc>
            </a:pPr>
            <a:r>
              <a:rPr lang="en-US" sz="2400" dirty="0"/>
              <a:t>Capital restructuring involves changing the amount of leverage a firm has without changing the firm’s assets</a:t>
            </a:r>
          </a:p>
          <a:p>
            <a:pPr algn="l" rtl="0">
              <a:lnSpc>
                <a:spcPct val="150000"/>
              </a:lnSpc>
            </a:pPr>
            <a:r>
              <a:rPr lang="en-US" sz="2400" dirty="0"/>
              <a:t>The firm can increase leverage by issuing debt and repurchasing outstanding shares</a:t>
            </a:r>
          </a:p>
          <a:p>
            <a:pPr algn="l" rtl="0">
              <a:lnSpc>
                <a:spcPct val="150000"/>
              </a:lnSpc>
            </a:pPr>
            <a:r>
              <a:rPr lang="en-US" sz="2400" dirty="0"/>
              <a:t>The firm can decrease leverage by issuing new shares and retiring outstanding debt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15 Page 544</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1800" dirty="0" smtClean="0"/>
              <a:t>In problem 14, what is the cost of equity after recapitalization? What is the WACC? What are the implications for the firm’s capital structure decision?</a:t>
            </a:r>
          </a:p>
          <a:p>
            <a:pPr marL="0" indent="0" algn="l" rtl="0">
              <a:lnSpc>
                <a:spcPct val="150000"/>
              </a:lnSpc>
              <a:buNone/>
            </a:pPr>
            <a:r>
              <a:rPr lang="en-US" sz="2000" dirty="0" smtClean="0">
                <a:solidFill>
                  <a:schemeClr val="bg2">
                    <a:lumMod val="50000"/>
                  </a:schemeClr>
                </a:solidFill>
              </a:rPr>
              <a:t>We can find the cost of equity using M&amp;M Proposition II with taxes. Doing so, we find:</a:t>
            </a:r>
            <a:r>
              <a:rPr lang="en-US" sz="2000" dirty="0">
                <a:solidFill>
                  <a:schemeClr val="bg2">
                    <a:lumMod val="50000"/>
                  </a:schemeClr>
                </a:solidFill>
              </a:rPr>
              <a:t>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a:t>
            </a:r>
            <a:r>
              <a:rPr lang="en-US" sz="2000" dirty="0">
                <a:solidFill>
                  <a:schemeClr val="bg2">
                    <a:lumMod val="50000"/>
                  </a:schemeClr>
                </a:solidFill>
              </a:rPr>
              <a:t>= R</a:t>
            </a:r>
            <a:r>
              <a:rPr lang="en-US" sz="2000" baseline="-25000" dirty="0">
                <a:solidFill>
                  <a:schemeClr val="bg2">
                    <a:lumMod val="50000"/>
                  </a:schemeClr>
                </a:solidFill>
              </a:rPr>
              <a:t>U</a:t>
            </a:r>
            <a:r>
              <a:rPr lang="en-US" sz="2000" dirty="0">
                <a:solidFill>
                  <a:schemeClr val="bg2">
                    <a:lumMod val="50000"/>
                  </a:schemeClr>
                </a:solidFill>
              </a:rPr>
              <a:t> + (R</a:t>
            </a:r>
            <a:r>
              <a:rPr lang="en-US" sz="2000" baseline="-25000" dirty="0">
                <a:solidFill>
                  <a:schemeClr val="bg2">
                    <a:lumMod val="50000"/>
                  </a:schemeClr>
                </a:solidFill>
              </a:rPr>
              <a:t>U</a:t>
            </a:r>
            <a:r>
              <a:rPr lang="en-US" sz="2000" dirty="0">
                <a:solidFill>
                  <a:schemeClr val="bg2">
                    <a:lumMod val="50000"/>
                  </a:schemeClr>
                </a:solidFill>
              </a:rPr>
              <a:t> – R</a:t>
            </a:r>
            <a:r>
              <a:rPr lang="en-US" sz="2000" baseline="-25000" dirty="0">
                <a:solidFill>
                  <a:schemeClr val="bg2">
                    <a:lumMod val="50000"/>
                  </a:schemeClr>
                </a:solidFill>
              </a:rPr>
              <a:t>D</a:t>
            </a:r>
            <a:r>
              <a:rPr lang="en-US" sz="2000" dirty="0">
                <a:solidFill>
                  <a:schemeClr val="bg2">
                    <a:lumMod val="50000"/>
                  </a:schemeClr>
                </a:solidFill>
              </a:rPr>
              <a:t>)(D/E)(1 – t)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a:t>
            </a:r>
            <a:r>
              <a:rPr lang="en-US" sz="2000" dirty="0">
                <a:solidFill>
                  <a:schemeClr val="bg2">
                    <a:lumMod val="50000"/>
                  </a:schemeClr>
                </a:solidFill>
              </a:rPr>
              <a:t>= .15 + (.15 – .09)($60,000/$398,667)(1 – .35) </a:t>
            </a:r>
          </a:p>
          <a:p>
            <a:pPr marL="0" indent="0" algn="l">
              <a:buNone/>
            </a:pPr>
            <a:r>
              <a:rPr lang="en-US" sz="2000" dirty="0" smtClean="0">
                <a:solidFill>
                  <a:schemeClr val="bg2">
                    <a:lumMod val="50000"/>
                  </a:schemeClr>
                </a:solidFill>
              </a:rPr>
              <a:t>R</a:t>
            </a:r>
            <a:r>
              <a:rPr lang="en-US" sz="2000" baseline="-25000" dirty="0" smtClean="0">
                <a:solidFill>
                  <a:schemeClr val="bg2">
                    <a:lumMod val="50000"/>
                  </a:schemeClr>
                </a:solidFill>
              </a:rPr>
              <a:t>E</a:t>
            </a:r>
            <a:r>
              <a:rPr lang="en-US" sz="2000" dirty="0" smtClean="0">
                <a:solidFill>
                  <a:schemeClr val="bg2">
                    <a:lumMod val="50000"/>
                  </a:schemeClr>
                </a:solidFill>
              </a:rPr>
              <a:t> = .1565 or 15.65%</a:t>
            </a:r>
          </a:p>
          <a:p>
            <a:pPr marL="0" indent="0" algn="l">
              <a:buNone/>
            </a:pPr>
            <a:r>
              <a:rPr lang="en-US" sz="2000" dirty="0">
                <a:solidFill>
                  <a:srgbClr val="546D7A"/>
                </a:solidFill>
              </a:rPr>
              <a:t>Using this cost of equity, the WACC for the firm after recapitalization is</a:t>
            </a:r>
            <a:r>
              <a:rPr lang="en-US" sz="2000" dirty="0" smtClean="0">
                <a:solidFill>
                  <a:srgbClr val="546D7A"/>
                </a:solidFill>
              </a:rPr>
              <a:t>:</a:t>
            </a:r>
            <a:r>
              <a:rPr lang="en-US" sz="2000" dirty="0">
                <a:solidFill>
                  <a:srgbClr val="546D7A"/>
                </a:solidFill>
              </a:rPr>
              <a:t>	WACC = (E/V)R</a:t>
            </a:r>
            <a:r>
              <a:rPr lang="en-US" sz="2000" baseline="-25000" dirty="0">
                <a:solidFill>
                  <a:srgbClr val="546D7A"/>
                </a:solidFill>
              </a:rPr>
              <a:t>E</a:t>
            </a:r>
            <a:r>
              <a:rPr lang="en-US" sz="2000" dirty="0">
                <a:solidFill>
                  <a:srgbClr val="546D7A"/>
                </a:solidFill>
              </a:rPr>
              <a:t> + (D/V)R</a:t>
            </a:r>
            <a:r>
              <a:rPr lang="en-US" sz="2000" baseline="-25000" dirty="0">
                <a:solidFill>
                  <a:srgbClr val="546D7A"/>
                </a:solidFill>
              </a:rPr>
              <a:t>D</a:t>
            </a:r>
            <a:r>
              <a:rPr lang="en-US" sz="2000" dirty="0">
                <a:solidFill>
                  <a:srgbClr val="546D7A"/>
                </a:solidFill>
              </a:rPr>
              <a:t>(1 – </a:t>
            </a:r>
            <a:r>
              <a:rPr lang="en-US" sz="2000" dirty="0" err="1">
                <a:solidFill>
                  <a:srgbClr val="546D7A"/>
                </a:solidFill>
              </a:rPr>
              <a:t>t</a:t>
            </a:r>
            <a:r>
              <a:rPr lang="en-US" sz="2000" baseline="-25000" dirty="0" err="1">
                <a:solidFill>
                  <a:srgbClr val="546D7A"/>
                </a:solidFill>
              </a:rPr>
              <a:t>C</a:t>
            </a:r>
            <a:r>
              <a:rPr lang="en-US" sz="2000" dirty="0">
                <a:solidFill>
                  <a:srgbClr val="546D7A"/>
                </a:solidFill>
              </a:rPr>
              <a:t>) </a:t>
            </a:r>
          </a:p>
          <a:p>
            <a:pPr marL="0" indent="0" algn="l">
              <a:buNone/>
            </a:pPr>
            <a:r>
              <a:rPr lang="en-US" sz="2000" dirty="0" smtClean="0">
                <a:solidFill>
                  <a:srgbClr val="546D7A"/>
                </a:solidFill>
              </a:rPr>
              <a:t>WACC </a:t>
            </a:r>
            <a:r>
              <a:rPr lang="en-US" sz="2000" dirty="0">
                <a:solidFill>
                  <a:srgbClr val="546D7A"/>
                </a:solidFill>
              </a:rPr>
              <a:t>= .1565($398,667/$419,667) + .09(1 – .35)($60,000/$419,667) </a:t>
            </a:r>
          </a:p>
          <a:p>
            <a:pPr marL="0" indent="0" algn="l">
              <a:buNone/>
            </a:pPr>
            <a:r>
              <a:rPr lang="en-US" sz="2000" dirty="0" smtClean="0">
                <a:solidFill>
                  <a:srgbClr val="546D7A"/>
                </a:solidFill>
              </a:rPr>
              <a:t>WACC </a:t>
            </a:r>
            <a:r>
              <a:rPr lang="en-US" sz="2000" dirty="0">
                <a:solidFill>
                  <a:srgbClr val="546D7A"/>
                </a:solidFill>
              </a:rPr>
              <a:t>= .1425 or 14.25%</a:t>
            </a:r>
          </a:p>
          <a:p>
            <a:pPr marL="0" indent="0" algn="l" rtl="0">
              <a:lnSpc>
                <a:spcPct val="150000"/>
              </a:lnSpc>
              <a:buNone/>
            </a:pPr>
            <a:endParaRPr lang="x-none"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Bankruptcy Costs</a:t>
            </a:r>
            <a:endParaRPr lang="x-none" dirty="0"/>
          </a:p>
        </p:txBody>
      </p:sp>
      <p:sp>
        <p:nvSpPr>
          <p:cNvPr id="3" name="Content Placeholder 2"/>
          <p:cNvSpPr>
            <a:spLocks noGrp="1"/>
          </p:cNvSpPr>
          <p:nvPr>
            <p:ph sz="quarter" idx="1"/>
          </p:nvPr>
        </p:nvSpPr>
        <p:spPr>
          <a:xfrm>
            <a:off x="301752" y="1527048"/>
            <a:ext cx="8503920" cy="4797552"/>
          </a:xfrm>
        </p:spPr>
        <p:txBody>
          <a:bodyPr>
            <a:normAutofit fontScale="92500"/>
          </a:bodyPr>
          <a:lstStyle/>
          <a:p>
            <a:pPr algn="l" rtl="0">
              <a:lnSpc>
                <a:spcPct val="150000"/>
              </a:lnSpc>
            </a:pPr>
            <a:r>
              <a:rPr lang="en-US" sz="2800" dirty="0" smtClean="0"/>
              <a:t>Direct costs</a:t>
            </a:r>
          </a:p>
          <a:p>
            <a:pPr lvl="1" algn="l" rtl="0">
              <a:lnSpc>
                <a:spcPct val="150000"/>
              </a:lnSpc>
            </a:pPr>
            <a:r>
              <a:rPr lang="en-US" sz="2400" dirty="0" smtClean="0"/>
              <a:t>Legal and administrative costs</a:t>
            </a:r>
          </a:p>
          <a:p>
            <a:pPr lvl="1" algn="l" rtl="0">
              <a:lnSpc>
                <a:spcPct val="150000"/>
              </a:lnSpc>
            </a:pPr>
            <a:r>
              <a:rPr lang="en-US" sz="2400" dirty="0" smtClean="0"/>
              <a:t>Ultimately cause bondholders to incur additional losses</a:t>
            </a:r>
          </a:p>
          <a:p>
            <a:pPr lvl="1" algn="l" rtl="0">
              <a:lnSpc>
                <a:spcPct val="150000"/>
              </a:lnSpc>
            </a:pPr>
            <a:r>
              <a:rPr lang="en-US" sz="2400" dirty="0" smtClean="0"/>
              <a:t>Disincentive to debt financing</a:t>
            </a:r>
          </a:p>
          <a:p>
            <a:pPr algn="l" rtl="0">
              <a:lnSpc>
                <a:spcPct val="150000"/>
              </a:lnSpc>
            </a:pPr>
            <a:r>
              <a:rPr lang="en-US" sz="2800" dirty="0" smtClean="0"/>
              <a:t>Financial distress</a:t>
            </a:r>
          </a:p>
          <a:p>
            <a:pPr lvl="1" algn="l" rtl="0">
              <a:lnSpc>
                <a:spcPct val="150000"/>
              </a:lnSpc>
            </a:pPr>
            <a:r>
              <a:rPr lang="en-US" sz="2400" dirty="0" smtClean="0"/>
              <a:t>Significant problems in meeting debt obligations</a:t>
            </a:r>
          </a:p>
          <a:p>
            <a:pPr lvl="1" algn="l" rtl="0">
              <a:lnSpc>
                <a:spcPct val="150000"/>
              </a:lnSpc>
            </a:pPr>
            <a:r>
              <a:rPr lang="en-US" sz="2400" dirty="0" smtClean="0"/>
              <a:t>Firms that experience financial distress do not necessarily file for bankruptcy</a:t>
            </a:r>
          </a:p>
          <a:p>
            <a:pPr algn="l" rtl="0">
              <a:lnSpc>
                <a:spcPct val="150000"/>
              </a:lnSpc>
            </a:pPr>
            <a:endParaRPr lang="x-non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026152"/>
          </a:xfrm>
        </p:spPr>
        <p:txBody>
          <a:bodyPr>
            <a:normAutofit/>
          </a:bodyPr>
          <a:lstStyle/>
          <a:p>
            <a:pPr algn="l" rtl="0">
              <a:lnSpc>
                <a:spcPct val="150000"/>
              </a:lnSpc>
            </a:pPr>
            <a:r>
              <a:rPr lang="en-US" sz="2400" dirty="0" smtClean="0"/>
              <a:t>Indirect bankruptcy costs</a:t>
            </a:r>
          </a:p>
          <a:p>
            <a:pPr lvl="1" algn="l" rtl="0">
              <a:lnSpc>
                <a:spcPct val="150000"/>
              </a:lnSpc>
            </a:pPr>
            <a:r>
              <a:rPr lang="en-US" sz="2000" dirty="0" smtClean="0"/>
              <a:t>Indirect cost are more difficult to measure and estimate</a:t>
            </a:r>
          </a:p>
          <a:p>
            <a:pPr lvl="1" algn="l" rtl="0">
              <a:lnSpc>
                <a:spcPct val="150000"/>
              </a:lnSpc>
            </a:pPr>
            <a:r>
              <a:rPr lang="en-US" sz="2000" dirty="0" smtClean="0"/>
              <a:t>Stockholders want to avoid a formal bankruptcy filing</a:t>
            </a:r>
          </a:p>
          <a:p>
            <a:pPr lvl="1" algn="l" rtl="0">
              <a:lnSpc>
                <a:spcPct val="150000"/>
              </a:lnSpc>
            </a:pPr>
            <a:r>
              <a:rPr lang="en-US" sz="2000" dirty="0" smtClean="0"/>
              <a:t>Bondholders want to keep existing assets intact so they can at least receive that money</a:t>
            </a:r>
          </a:p>
          <a:p>
            <a:pPr lvl="1" algn="l" rtl="0">
              <a:lnSpc>
                <a:spcPct val="150000"/>
              </a:lnSpc>
            </a:pPr>
            <a:r>
              <a:rPr lang="en-US" sz="2000" dirty="0" smtClean="0"/>
              <a:t>Assets lose value as management spends time worrying about avoiding bankruptcy instead of running the business</a:t>
            </a:r>
          </a:p>
          <a:p>
            <a:pPr lvl="1" algn="l" rtl="0">
              <a:lnSpc>
                <a:spcPct val="150000"/>
              </a:lnSpc>
            </a:pPr>
            <a:r>
              <a:rPr lang="en-US" sz="2000" dirty="0" smtClean="0"/>
              <a:t>The firm may also lose sales, experience interrupted operations and lose valuable employees</a:t>
            </a:r>
          </a:p>
          <a:p>
            <a:pPr algn="l" rtl="0">
              <a:lnSpc>
                <a:spcPct val="150000"/>
              </a:lnSpc>
            </a:pPr>
            <a:endParaRPr lang="x-none" dirty="0"/>
          </a:p>
        </p:txBody>
      </p:sp>
      <p:sp>
        <p:nvSpPr>
          <p:cNvPr id="4" name="Title 1"/>
          <p:cNvSpPr>
            <a:spLocks noGrp="1"/>
          </p:cNvSpPr>
          <p:nvPr>
            <p:ph type="title"/>
          </p:nvPr>
        </p:nvSpPr>
        <p:spPr/>
        <p:txBody>
          <a:bodyPr/>
          <a:lstStyle/>
          <a:p>
            <a:r>
              <a:rPr lang="en-US" dirty="0" smtClean="0"/>
              <a:t>Bankruptcy Costs</a:t>
            </a:r>
            <a:endParaRPr lang="x-none"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en-US" dirty="0"/>
          </a:p>
        </p:txBody>
      </p:sp>
      <p:sp>
        <p:nvSpPr>
          <p:cNvPr id="3" name="Content Placeholder 2"/>
          <p:cNvSpPr>
            <a:spLocks noGrp="1"/>
          </p:cNvSpPr>
          <p:nvPr>
            <p:ph sz="quarter" idx="1"/>
          </p:nvPr>
        </p:nvSpPr>
        <p:spPr/>
        <p:txBody>
          <a:bodyPr>
            <a:normAutofit fontScale="25000" lnSpcReduction="20000"/>
          </a:bodyPr>
          <a:lstStyle/>
          <a:p>
            <a:pPr algn="l"/>
            <a:r>
              <a:rPr lang="en-US" sz="7200" b="1" u="sng" dirty="0" smtClean="0"/>
              <a:t>Static theory of capital structure</a:t>
            </a:r>
          </a:p>
          <a:p>
            <a:pPr marL="0" indent="0" algn="l">
              <a:lnSpc>
                <a:spcPct val="140000"/>
              </a:lnSpc>
              <a:buNone/>
            </a:pPr>
            <a:r>
              <a:rPr lang="en-US" sz="7200" dirty="0" smtClean="0"/>
              <a:t>This theory says that firms borrow up to the point where the tax benefit from an extra dollar in debt is exactly equal to the cost that comes from the increased probability of financial distress.</a:t>
            </a:r>
          </a:p>
          <a:p>
            <a:pPr marL="0" indent="0" algn="l">
              <a:buNone/>
            </a:pPr>
            <a:r>
              <a:rPr lang="en-US" sz="7200" b="1" u="sng" dirty="0" smtClean="0"/>
              <a:t>Illustration to the next figure of the value of the firm</a:t>
            </a:r>
          </a:p>
          <a:p>
            <a:pPr marL="0" indent="0" algn="l">
              <a:lnSpc>
                <a:spcPct val="120000"/>
              </a:lnSpc>
              <a:buNone/>
            </a:pPr>
            <a:r>
              <a:rPr lang="en-US" sz="7200" dirty="0" smtClean="0">
                <a:solidFill>
                  <a:schemeClr val="accent2"/>
                </a:solidFill>
              </a:rPr>
              <a:t>First line (yellow), represent M&amp;M proposition I with No tax</a:t>
            </a:r>
            <a:r>
              <a:rPr lang="en-US" sz="7200" dirty="0"/>
              <a:t> </a:t>
            </a:r>
            <a:r>
              <a:rPr lang="en-US" sz="7200" dirty="0" smtClean="0">
                <a:solidFill>
                  <a:srgbClr val="CCB400"/>
                </a:solidFill>
              </a:rPr>
              <a:t>(straight line)</a:t>
            </a:r>
          </a:p>
          <a:p>
            <a:pPr marL="0" indent="0" algn="l">
              <a:lnSpc>
                <a:spcPct val="120000"/>
              </a:lnSpc>
              <a:buNone/>
            </a:pPr>
            <a:r>
              <a:rPr lang="en-US" sz="7200" dirty="0" smtClean="0">
                <a:solidFill>
                  <a:srgbClr val="0000FF"/>
                </a:solidFill>
              </a:rPr>
              <a:t>Next line (blue), represent M&amp;M proposition I with tax. (Upward slopping straight line) </a:t>
            </a:r>
          </a:p>
          <a:p>
            <a:pPr marL="0" indent="0" algn="l">
              <a:lnSpc>
                <a:spcPct val="120000"/>
              </a:lnSpc>
              <a:buNone/>
            </a:pPr>
            <a:r>
              <a:rPr lang="en-US" sz="7200" dirty="0" smtClean="0">
                <a:solidFill>
                  <a:schemeClr val="accent1"/>
                </a:solidFill>
              </a:rPr>
              <a:t>Third line (red), represent the static theory of capital structure or the optimal capital structure(the value of the firm rises to a maximum and then decline beyond that point.</a:t>
            </a:r>
          </a:p>
          <a:p>
            <a:pPr marL="0" indent="0" algn="l">
              <a:lnSpc>
                <a:spcPct val="120000"/>
              </a:lnSpc>
              <a:buNone/>
            </a:pPr>
            <a:r>
              <a:rPr lang="en-US" sz="7200" dirty="0" smtClean="0">
                <a:solidFill>
                  <a:srgbClr val="000000"/>
                </a:solidFill>
              </a:rPr>
              <a:t>At the maximum value of the firm VL* is reached at D* which means the optimal amount of borrowing.</a:t>
            </a:r>
          </a:p>
          <a:p>
            <a:pPr marL="0" indent="0" algn="l">
              <a:lnSpc>
                <a:spcPct val="120000"/>
              </a:lnSpc>
              <a:buNone/>
            </a:pPr>
            <a:r>
              <a:rPr lang="en-US" sz="7200" dirty="0" smtClean="0">
                <a:solidFill>
                  <a:srgbClr val="000000"/>
                </a:solidFill>
              </a:rPr>
              <a:t>The difference between the value of the firm in </a:t>
            </a:r>
            <a:r>
              <a:rPr lang="en-US" sz="7200" dirty="0" smtClean="0">
                <a:solidFill>
                  <a:schemeClr val="accent1"/>
                </a:solidFill>
              </a:rPr>
              <a:t>static theory </a:t>
            </a:r>
            <a:r>
              <a:rPr lang="en-US" sz="7200" dirty="0" smtClean="0"/>
              <a:t>and </a:t>
            </a:r>
            <a:r>
              <a:rPr lang="en-US" sz="7200" dirty="0" smtClean="0">
                <a:solidFill>
                  <a:srgbClr val="0000FF"/>
                </a:solidFill>
              </a:rPr>
              <a:t>M&amp;M value of the firm with tax </a:t>
            </a:r>
            <a:r>
              <a:rPr lang="en-US" sz="7200" dirty="0" smtClean="0"/>
              <a:t>is the loss in value from the possibility of financial distress</a:t>
            </a:r>
          </a:p>
          <a:p>
            <a:pPr marL="0" indent="0" algn="l">
              <a:buNone/>
            </a:pPr>
            <a:endParaRPr lang="en-US" sz="7200" dirty="0" smtClean="0">
              <a:solidFill>
                <a:srgbClr val="000000"/>
              </a:solidFill>
            </a:endParaRPr>
          </a:p>
          <a:p>
            <a:pPr marL="0" indent="0" algn="l">
              <a:buNone/>
            </a:pPr>
            <a:endParaRPr lang="en-US" sz="2400" dirty="0" smtClean="0">
              <a:solidFill>
                <a:srgbClr val="0000FF"/>
              </a:solidFill>
            </a:endParaRPr>
          </a:p>
          <a:p>
            <a:pPr marL="0" indent="0" algn="l">
              <a:buNone/>
            </a:pPr>
            <a:endParaRPr lang="en-US" sz="2400" dirty="0" smtClean="0"/>
          </a:p>
        </p:txBody>
      </p:sp>
    </p:spTree>
    <p:extLst>
      <p:ext uri="{BB962C8B-B14F-4D97-AF65-F5344CB8AC3E}">
        <p14:creationId xmlns:p14="http://schemas.microsoft.com/office/powerpoint/2010/main" val="2939412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x-none" dirty="0"/>
          </a:p>
        </p:txBody>
      </p:sp>
      <p:sp>
        <p:nvSpPr>
          <p:cNvPr id="3" name="Content Placeholder 2"/>
          <p:cNvSpPr>
            <a:spLocks noGrp="1"/>
          </p:cNvSpPr>
          <p:nvPr>
            <p:ph sz="quarter" idx="1"/>
          </p:nvPr>
        </p:nvSpPr>
        <p:spPr/>
        <p:txBody>
          <a:bodyPr>
            <a:normAutofit/>
          </a:bodyPr>
          <a:lstStyle/>
          <a:p>
            <a:pPr algn="l" rtl="0"/>
            <a:r>
              <a:rPr lang="en-US" sz="2400" b="1" u="sng" dirty="0" smtClean="0"/>
              <a:t>The static theory of capital structure:</a:t>
            </a:r>
            <a:endParaRPr lang="x-none" sz="2400" b="1" u="sng" dirty="0"/>
          </a:p>
        </p:txBody>
      </p:sp>
      <p:pic>
        <p:nvPicPr>
          <p:cNvPr id="4" name="Picture 6" descr="ros91585_1706"/>
          <p:cNvPicPr>
            <a:picLocks noChangeAspect="1" noChangeArrowheads="1"/>
          </p:cNvPicPr>
          <p:nvPr/>
        </p:nvPicPr>
        <p:blipFill>
          <a:blip r:embed="rId2" cstate="print"/>
          <a:srcRect r="29208"/>
          <a:stretch>
            <a:fillRect/>
          </a:stretch>
        </p:blipFill>
        <p:spPr bwMode="auto">
          <a:xfrm>
            <a:off x="304800" y="1981200"/>
            <a:ext cx="8534400" cy="4648200"/>
          </a:xfrm>
          <a:prstGeom prst="rect">
            <a:avLst/>
          </a:prstGeom>
          <a:noFill/>
          <a:effectLst>
            <a:outerShdw dist="107763" dir="2700000" algn="ctr" rotWithShape="0">
              <a:srgbClr val="808080">
                <a:alpha val="50000"/>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Optimal Capital Structure</a:t>
            </a:r>
            <a:endParaRPr lang="en-US" dirty="0"/>
          </a:p>
        </p:txBody>
      </p:sp>
      <p:sp>
        <p:nvSpPr>
          <p:cNvPr id="3" name="Content Placeholder 2"/>
          <p:cNvSpPr>
            <a:spLocks noGrp="1"/>
          </p:cNvSpPr>
          <p:nvPr>
            <p:ph sz="quarter" idx="1"/>
          </p:nvPr>
        </p:nvSpPr>
        <p:spPr/>
        <p:txBody>
          <a:bodyPr>
            <a:normAutofit fontScale="92500" lnSpcReduction="10000"/>
          </a:bodyPr>
          <a:lstStyle/>
          <a:p>
            <a:pPr algn="l"/>
            <a:r>
              <a:rPr lang="en-US" dirty="0" smtClean="0"/>
              <a:t>We know that the capital structure that maximizes the value of the firm is the one that minimize the cost of capital.</a:t>
            </a:r>
          </a:p>
          <a:p>
            <a:pPr algn="l"/>
            <a:r>
              <a:rPr lang="en-US" b="1" u="sng" dirty="0" smtClean="0"/>
              <a:t>Next figure represent the WACC line which correspond to the static theory.</a:t>
            </a:r>
          </a:p>
          <a:p>
            <a:pPr marL="0" indent="0" algn="l">
              <a:buNone/>
            </a:pPr>
            <a:endParaRPr lang="en-US" b="1" u="sng" dirty="0" smtClean="0"/>
          </a:p>
          <a:p>
            <a:pPr algn="l">
              <a:buFont typeface="Courier New"/>
              <a:buChar char="o"/>
            </a:pPr>
            <a:r>
              <a:rPr lang="en-US" sz="2400" dirty="0" smtClean="0"/>
              <a:t>Decline at first because the after tax cost of debt is cheaper than cost of equity. </a:t>
            </a:r>
          </a:p>
          <a:p>
            <a:pPr algn="l">
              <a:buFont typeface="Courier New"/>
              <a:buChar char="o"/>
            </a:pPr>
            <a:r>
              <a:rPr lang="en-US" sz="2400" dirty="0" smtClean="0"/>
              <a:t>However, at some point the cost of debt begins to rise, and the fact that debt is cheaper than equity is offset by the financial distress cost.</a:t>
            </a:r>
          </a:p>
          <a:p>
            <a:pPr algn="l">
              <a:buFont typeface="Courier New"/>
              <a:buChar char="o"/>
            </a:pPr>
            <a:r>
              <a:rPr lang="en-US" sz="2400" dirty="0" smtClean="0"/>
              <a:t>Minimum WACC occurs at D/E*. </a:t>
            </a:r>
            <a:endParaRPr lang="en-US" sz="2400" dirty="0"/>
          </a:p>
        </p:txBody>
      </p:sp>
    </p:spTree>
    <p:extLst>
      <p:ext uri="{BB962C8B-B14F-4D97-AF65-F5344CB8AC3E}">
        <p14:creationId xmlns:p14="http://schemas.microsoft.com/office/powerpoint/2010/main" val="229777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ros91585_1707"/>
          <p:cNvPicPr>
            <a:picLocks noGrp="1" noChangeAspect="1" noChangeArrowheads="1"/>
          </p:cNvPicPr>
          <p:nvPr>
            <p:ph sz="quarter" idx="1"/>
          </p:nvPr>
        </p:nvPicPr>
        <p:blipFill>
          <a:blip r:embed="rId2" cstate="print"/>
          <a:srcRect l="30000"/>
          <a:stretch>
            <a:fillRect/>
          </a:stretch>
        </p:blipFill>
        <p:spPr bwMode="auto">
          <a:xfrm>
            <a:off x="304800" y="1524000"/>
            <a:ext cx="8458200" cy="4876799"/>
          </a:xfrm>
          <a:prstGeom prst="rect">
            <a:avLst/>
          </a:prstGeom>
          <a:noFill/>
          <a:effectLst>
            <a:outerShdw dist="107763" dir="2700000" algn="ctr" rotWithShape="0">
              <a:srgbClr val="808080">
                <a:alpha val="50000"/>
              </a:srgbClr>
            </a:outerShdw>
          </a:effectLst>
        </p:spPr>
      </p:pic>
      <p:sp>
        <p:nvSpPr>
          <p:cNvPr id="5" name="Title 1"/>
          <p:cNvSpPr>
            <a:spLocks noGrp="1"/>
          </p:cNvSpPr>
          <p:nvPr>
            <p:ph type="title"/>
          </p:nvPr>
        </p:nvSpPr>
        <p:spPr/>
        <p:txBody>
          <a:bodyPr>
            <a:normAutofit fontScale="90000"/>
          </a:bodyPr>
          <a:lstStyle/>
          <a:p>
            <a:r>
              <a:rPr lang="en-US" dirty="0" smtClean="0"/>
              <a:t>Optimal Capital Structure and the cost of capital</a:t>
            </a:r>
            <a:endParaRPr lang="x-none"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ros91585_1708"/>
          <p:cNvPicPr>
            <a:picLocks noGrp="1" noChangeAspect="1" noChangeArrowheads="1"/>
          </p:cNvPicPr>
          <p:nvPr>
            <p:ph sz="quarter" idx="1"/>
          </p:nvPr>
        </p:nvPicPr>
        <p:blipFill>
          <a:blip r:embed="rId2" cstate="print"/>
          <a:srcRect r="29132" b="21100"/>
          <a:stretch>
            <a:fillRect/>
          </a:stretch>
        </p:blipFill>
        <p:spPr bwMode="auto">
          <a:xfrm>
            <a:off x="0" y="-8467"/>
            <a:ext cx="9144000" cy="6858000"/>
          </a:xfrm>
          <a:prstGeom prst="rect">
            <a:avLst/>
          </a:prstGeom>
          <a:noFill/>
          <a:effectLst>
            <a:outerShdw dist="107763" dir="2700000" algn="ctr" rotWithShape="0">
              <a:srgbClr val="808080">
                <a:alpha val="50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Conclusions</a:t>
            </a:r>
          </a:p>
        </p:txBody>
      </p:sp>
      <p:sp>
        <p:nvSpPr>
          <p:cNvPr id="5" name="Rectangle 3"/>
          <p:cNvSpPr>
            <a:spLocks noGrp="1" noChangeArrowheads="1"/>
          </p:cNvSpPr>
          <p:nvPr>
            <p:ph sz="quarter" idx="1"/>
          </p:nvPr>
        </p:nvSpPr>
        <p:spPr>
          <a:xfrm>
            <a:off x="301752" y="1527048"/>
            <a:ext cx="8503920" cy="4949952"/>
          </a:xfrm>
        </p:spPr>
        <p:txBody>
          <a:bodyPr>
            <a:normAutofit fontScale="92500"/>
          </a:bodyPr>
          <a:lstStyle/>
          <a:p>
            <a:pPr algn="l" rtl="0">
              <a:lnSpc>
                <a:spcPct val="110000"/>
              </a:lnSpc>
            </a:pPr>
            <a:r>
              <a:rPr lang="en-US" sz="2200" dirty="0">
                <a:solidFill>
                  <a:schemeClr val="accent2"/>
                </a:solidFill>
              </a:rPr>
              <a:t>Case I – no taxes or bankruptcy costs</a:t>
            </a:r>
          </a:p>
          <a:p>
            <a:pPr lvl="1" algn="l" rtl="0">
              <a:lnSpc>
                <a:spcPct val="110000"/>
              </a:lnSpc>
            </a:pPr>
            <a:r>
              <a:rPr lang="en-US" dirty="0"/>
              <a:t>No optimal capital </a:t>
            </a:r>
            <a:r>
              <a:rPr lang="en-US" dirty="0" smtClean="0"/>
              <a:t>structure </a:t>
            </a:r>
          </a:p>
          <a:p>
            <a:pPr lvl="1" algn="l" rtl="0">
              <a:lnSpc>
                <a:spcPct val="110000"/>
              </a:lnSpc>
            </a:pPr>
            <a:r>
              <a:rPr lang="en-US" dirty="0" smtClean="0"/>
              <a:t>The value of the firm and its WACC are not affected by capital structure.</a:t>
            </a:r>
          </a:p>
          <a:p>
            <a:pPr algn="l" rtl="0">
              <a:lnSpc>
                <a:spcPct val="110000"/>
              </a:lnSpc>
            </a:pPr>
            <a:r>
              <a:rPr lang="en-US" sz="2200" dirty="0">
                <a:solidFill>
                  <a:srgbClr val="3366FF"/>
                </a:solidFill>
              </a:rPr>
              <a:t>Case II – corporate taxes but no bankruptcy costs</a:t>
            </a:r>
          </a:p>
          <a:p>
            <a:pPr lvl="1" algn="l" rtl="0">
              <a:lnSpc>
                <a:spcPct val="110000"/>
              </a:lnSpc>
            </a:pPr>
            <a:r>
              <a:rPr lang="en-US" dirty="0" smtClean="0"/>
              <a:t>Optimal </a:t>
            </a:r>
            <a:r>
              <a:rPr lang="en-US" dirty="0"/>
              <a:t>capital structure is almost 100% debt</a:t>
            </a:r>
          </a:p>
          <a:p>
            <a:pPr lvl="1" algn="l" rtl="0">
              <a:lnSpc>
                <a:spcPct val="110000"/>
              </a:lnSpc>
            </a:pPr>
            <a:r>
              <a:rPr lang="en-US" dirty="0"/>
              <a:t>Each additional dollar of debt increases the cash flow of the </a:t>
            </a:r>
            <a:r>
              <a:rPr lang="en-US" dirty="0" smtClean="0"/>
              <a:t>firm</a:t>
            </a:r>
          </a:p>
          <a:p>
            <a:pPr lvl="1" algn="l" rtl="0">
              <a:lnSpc>
                <a:spcPct val="110000"/>
              </a:lnSpc>
            </a:pPr>
            <a:r>
              <a:rPr lang="en-US" dirty="0" smtClean="0"/>
              <a:t>WACC decreases as much as the amount of debt goes up.</a:t>
            </a:r>
            <a:endParaRPr lang="en-US" dirty="0"/>
          </a:p>
          <a:p>
            <a:pPr algn="l" rtl="0">
              <a:lnSpc>
                <a:spcPct val="110000"/>
              </a:lnSpc>
            </a:pPr>
            <a:r>
              <a:rPr lang="en-US" sz="2200" dirty="0">
                <a:solidFill>
                  <a:schemeClr val="accent1"/>
                </a:solidFill>
              </a:rPr>
              <a:t>Case III – corporate taxes and bankruptcy costs</a:t>
            </a:r>
          </a:p>
          <a:p>
            <a:pPr lvl="1" algn="l" rtl="0">
              <a:lnSpc>
                <a:spcPct val="110000"/>
              </a:lnSpc>
            </a:pPr>
            <a:r>
              <a:rPr lang="en-US" dirty="0"/>
              <a:t>Optimal capital structure is part debt and part equity</a:t>
            </a:r>
          </a:p>
          <a:p>
            <a:pPr lvl="1" algn="l" rtl="0">
              <a:lnSpc>
                <a:spcPct val="110000"/>
              </a:lnSpc>
            </a:pPr>
            <a:r>
              <a:rPr lang="en-US" dirty="0"/>
              <a:t>Occurs where the benefit from an additional dollar of debt is just offset by the increase in expected bankruptcy </a:t>
            </a:r>
            <a:r>
              <a:rPr lang="en-US" dirty="0" smtClean="0"/>
              <a:t>costs</a:t>
            </a:r>
          </a:p>
          <a:p>
            <a:pPr lvl="1" algn="l" rtl="0">
              <a:lnSpc>
                <a:spcPct val="110000"/>
              </a:lnSpc>
            </a:pPr>
            <a:endParaRPr lang="en-US" dirty="0" smtClean="0"/>
          </a:p>
          <a:p>
            <a:pPr lvl="1" algn="l" rtl="0">
              <a:lnSpc>
                <a:spcPct val="160000"/>
              </a:lnSpc>
            </a:pPr>
            <a:endParaRPr lang="en-US" sz="2100" dirty="0" smtClean="0"/>
          </a:p>
          <a:p>
            <a:pPr lvl="1" algn="l" rtl="0">
              <a:lnSpc>
                <a:spcPct val="160000"/>
              </a:lnSpc>
            </a:pPr>
            <a:endParaRPr 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Managerial recommendations</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b="1" u="sng" dirty="0" smtClean="0"/>
              <a:t>Taxes</a:t>
            </a:r>
          </a:p>
          <a:p>
            <a:pPr algn="l" rtl="0">
              <a:buFont typeface="Courier New"/>
              <a:buChar char="o"/>
            </a:pPr>
            <a:r>
              <a:rPr lang="en-US" sz="2400" dirty="0" smtClean="0"/>
              <a:t>The tax benefit from leverage is  important only to firm that are in a tax paying position.</a:t>
            </a:r>
          </a:p>
          <a:p>
            <a:pPr algn="l" rtl="0">
              <a:buFont typeface="Courier New"/>
              <a:buChar char="o"/>
            </a:pPr>
            <a:r>
              <a:rPr lang="en-US" sz="2400" dirty="0" smtClean="0"/>
              <a:t>Firm with accumulated losses will get little value from the interest tax shield.</a:t>
            </a:r>
          </a:p>
          <a:p>
            <a:pPr algn="l" rtl="0">
              <a:buFont typeface="Courier New"/>
              <a:buChar char="o"/>
            </a:pPr>
            <a:r>
              <a:rPr lang="en-US" sz="2400" dirty="0" smtClean="0"/>
              <a:t>The higher the tax rate, the greater the incentive to borrow.</a:t>
            </a:r>
          </a:p>
          <a:p>
            <a:pPr algn="l" rtl="0">
              <a:lnSpc>
                <a:spcPct val="150000"/>
              </a:lnSpc>
            </a:pPr>
            <a:r>
              <a:rPr lang="en-US" sz="2400" b="1" u="sng" dirty="0" smtClean="0"/>
              <a:t>Financial distress</a:t>
            </a:r>
          </a:p>
          <a:p>
            <a:pPr algn="l" rtl="0">
              <a:lnSpc>
                <a:spcPct val="150000"/>
              </a:lnSpc>
              <a:buFont typeface="Courier New"/>
              <a:buChar char="o"/>
            </a:pPr>
            <a:r>
              <a:rPr lang="en-US" sz="2400" dirty="0" smtClean="0"/>
              <a:t>the greater the volatility in EBIT, the less a firm should borrow. In other words, firms with greater risk of experiencing financial distress, will borrow less than other firms. </a:t>
            </a:r>
            <a:endParaRPr lang="x-none"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1"/>
          </p:nvPr>
        </p:nvSpPr>
        <p:spPr/>
        <p:txBody>
          <a:bodyPr>
            <a:normAutofit/>
          </a:bodyPr>
          <a:lstStyle/>
          <a:p>
            <a:pPr algn="l" rtl="0">
              <a:lnSpc>
                <a:spcPct val="150000"/>
              </a:lnSpc>
            </a:pPr>
            <a:r>
              <a:rPr lang="en-US" sz="2400" dirty="0"/>
              <a:t>What is the primary goal of financial managers?</a:t>
            </a:r>
          </a:p>
          <a:p>
            <a:pPr lvl="1" algn="l" rtl="0">
              <a:lnSpc>
                <a:spcPct val="150000"/>
              </a:lnSpc>
            </a:pPr>
            <a:r>
              <a:rPr lang="en-US" sz="2000" dirty="0"/>
              <a:t>Maximize stockholder wealth</a:t>
            </a:r>
          </a:p>
          <a:p>
            <a:pPr algn="l" rtl="0">
              <a:lnSpc>
                <a:spcPct val="150000"/>
              </a:lnSpc>
            </a:pPr>
            <a:r>
              <a:rPr lang="en-US" sz="2400" dirty="0"/>
              <a:t>We want to choose the capital structure that will maximize stockholder wealth</a:t>
            </a:r>
          </a:p>
          <a:p>
            <a:pPr algn="l" rtl="0">
              <a:lnSpc>
                <a:spcPct val="150000"/>
              </a:lnSpc>
            </a:pPr>
            <a:r>
              <a:rPr lang="en-US" sz="2400" dirty="0"/>
              <a:t>We can maximize stockholder wealth by maximizing the value of the firm or minimizing the WACC</a:t>
            </a:r>
          </a:p>
        </p:txBody>
      </p:sp>
      <p:sp>
        <p:nvSpPr>
          <p:cNvPr id="5" name="Rectangle 2"/>
          <p:cNvSpPr>
            <a:spLocks noGrp="1" noChangeArrowheads="1"/>
          </p:cNvSpPr>
          <p:nvPr>
            <p:ph type="title"/>
          </p:nvPr>
        </p:nvSpPr>
        <p:spPr/>
        <p:txBody>
          <a:bodyPr/>
          <a:lstStyle/>
          <a:p>
            <a:r>
              <a:rPr lang="en-US" dirty="0"/>
              <a:t>Choosing a Capital Structure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The extent to which a firm relies on debt</a:t>
            </a:r>
          </a:p>
          <a:p>
            <a:pPr algn="l" rtl="0">
              <a:lnSpc>
                <a:spcPct val="150000"/>
              </a:lnSpc>
            </a:pPr>
            <a:r>
              <a:rPr lang="en-US" sz="2400" dirty="0" smtClean="0"/>
              <a:t>The more debt financing a firm uses in its capital structure, the more financial leverage it employs</a:t>
            </a:r>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Financial Leverage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Financial leverage, EPS, and ROE: an example</a:t>
            </a:r>
            <a:endParaRPr lang="x-none" dirty="0"/>
          </a:p>
        </p:txBody>
      </p:sp>
      <p:sp>
        <p:nvSpPr>
          <p:cNvPr id="3" name="Content Placeholder 2"/>
          <p:cNvSpPr>
            <a:spLocks noGrp="1"/>
          </p:cNvSpPr>
          <p:nvPr>
            <p:ph sz="quarter" idx="1"/>
          </p:nvPr>
        </p:nvSpPr>
        <p:spPr/>
        <p:txBody>
          <a:bodyPr/>
          <a:lstStyle/>
          <a:p>
            <a:pPr algn="l"/>
            <a:r>
              <a:rPr lang="en-US" dirty="0" smtClean="0"/>
              <a:t>Review the example in word file CH16</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Break-Even EBIT</a:t>
            </a:r>
            <a:endParaRPr lang="en-US" dirty="0"/>
          </a:p>
        </p:txBody>
      </p:sp>
      <p:sp>
        <p:nvSpPr>
          <p:cNvPr id="5" name="Content Placeholder 2"/>
          <p:cNvSpPr>
            <a:spLocks noGrp="1"/>
          </p:cNvSpPr>
          <p:nvPr>
            <p:ph sz="quarter" idx="1"/>
          </p:nvPr>
        </p:nvSpPr>
        <p:spPr/>
        <p:txBody>
          <a:bodyPr>
            <a:normAutofit/>
          </a:bodyPr>
          <a:lstStyle/>
          <a:p>
            <a:pPr algn="l" rtl="0">
              <a:lnSpc>
                <a:spcPct val="150000"/>
              </a:lnSpc>
            </a:pPr>
            <a:r>
              <a:rPr lang="en-US" sz="2400" dirty="0" smtClean="0"/>
              <a:t>Find EBIT where EPS is the same under both the current and proposed capital structures</a:t>
            </a:r>
          </a:p>
          <a:p>
            <a:pPr algn="l" rtl="0">
              <a:lnSpc>
                <a:spcPct val="150000"/>
              </a:lnSpc>
            </a:pPr>
            <a:r>
              <a:rPr lang="en-US" sz="2400" dirty="0" smtClean="0"/>
              <a:t>If we expect EBIT to be greater than the break-even point, then leverage is beneficial to our stockholders</a:t>
            </a:r>
          </a:p>
          <a:p>
            <a:pPr algn="l" rtl="0">
              <a:lnSpc>
                <a:spcPct val="150000"/>
              </a:lnSpc>
            </a:pPr>
            <a:r>
              <a:rPr lang="en-US" sz="2400" dirty="0" smtClean="0"/>
              <a:t>If we expect EBIT to be less than the break-even point, then leverage is detrimental to our stockholders</a:t>
            </a:r>
          </a:p>
          <a:p>
            <a:pPr algn="l" rtl="0">
              <a:lnSpc>
                <a:spcPct val="150000"/>
              </a:lnSpc>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569 (</a:t>
            </a:r>
            <a:r>
              <a:rPr lang="en-US" sz="2400" dirty="0" smtClean="0"/>
              <a:t>SOLUTION IN WORD CH16</a:t>
            </a:r>
            <a:r>
              <a:rPr lang="en-US" dirty="0" smtClean="0"/>
              <a:t>)</a:t>
            </a:r>
            <a:endParaRPr lang="x-none" dirty="0"/>
          </a:p>
        </p:txBody>
      </p:sp>
      <p:sp>
        <p:nvSpPr>
          <p:cNvPr id="3" name="Content Placeholder 2"/>
          <p:cNvSpPr>
            <a:spLocks noGrp="1"/>
          </p:cNvSpPr>
          <p:nvPr>
            <p:ph sz="quarter" idx="1"/>
          </p:nvPr>
        </p:nvSpPr>
        <p:spPr>
          <a:xfrm>
            <a:off x="301752" y="1371600"/>
            <a:ext cx="8503920" cy="5257800"/>
          </a:xfrm>
        </p:spPr>
        <p:txBody>
          <a:bodyPr>
            <a:normAutofit fontScale="77500" lnSpcReduction="20000"/>
          </a:bodyPr>
          <a:lstStyle/>
          <a:p>
            <a:pPr algn="l" rtl="0">
              <a:lnSpc>
                <a:spcPct val="150000"/>
              </a:lnSpc>
            </a:pPr>
            <a:r>
              <a:rPr lang="en-US" sz="2400" dirty="0" smtClean="0"/>
              <a:t>Maynard, Inc., has no debt outstanding and a total market value of 250,000$. EBIT are projected to be 28,000$ if economic conditions are normal. If there is strong expansion in the economy, then EBIT will be 30 percent higher. If there is a recession, then EBIT will be 50 percent lower. Maynard is considering a 90,000$ debt issue with a 7 percent interest rate. The proceeds will be used to repurchase a share of stock. There are currently 5,000 shares outstanding. Ignore taxes for this problem</a:t>
            </a:r>
          </a:p>
          <a:p>
            <a:pPr marL="457200" indent="-457200" algn="l" rtl="0">
              <a:lnSpc>
                <a:spcPct val="150000"/>
              </a:lnSpc>
              <a:buFont typeface="+mj-lt"/>
              <a:buAutoNum type="alphaUcPeriod"/>
            </a:pPr>
            <a:r>
              <a:rPr lang="en-US" sz="2400" dirty="0" smtClean="0"/>
              <a:t>Calculate EPS under each of the three economic scenarios before any debt is issued. Also calculate the percentage changes in EPS when the economy expands or enters a recession.</a:t>
            </a:r>
          </a:p>
          <a:p>
            <a:pPr marL="457200" indent="-457200" algn="l" rtl="0">
              <a:lnSpc>
                <a:spcPct val="150000"/>
              </a:lnSpc>
              <a:buFont typeface="+mj-lt"/>
              <a:buAutoNum type="alphaUcPeriod"/>
            </a:pPr>
            <a:r>
              <a:rPr lang="en-US" sz="2400" dirty="0" smtClean="0"/>
              <a:t>Repeat part (a) assuming that the economy goes with recapitalization. What do you observe?</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4 Page 542</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James Corporation is comparing two different capital structures: an all equity plan (plan I) and a levered plan (plan II). Under plan I, the company would have 160,000 shares of stock outstanding. Under plan II, there would be 80,000 shares of stock outstanding and 2.8$ million in debt outstanding. The interest rate on the debt is 8 percent and there are no taxes.</a:t>
            </a:r>
          </a:p>
          <a:p>
            <a:pPr marL="457200" indent="-457200" algn="l" rtl="0">
              <a:lnSpc>
                <a:spcPct val="150000"/>
              </a:lnSpc>
              <a:buFont typeface="+mj-lt"/>
              <a:buAutoNum type="alphaUcPeriod"/>
            </a:pPr>
            <a:r>
              <a:rPr lang="en-US" sz="2400" dirty="0" smtClean="0"/>
              <a:t>If EBIT is 350,000$, which plan will result in the higher EPS?</a:t>
            </a:r>
          </a:p>
          <a:p>
            <a:pPr marL="457200" indent="-457200" algn="l" rtl="0">
              <a:lnSpc>
                <a:spcPct val="150000"/>
              </a:lnSpc>
              <a:buFont typeface="+mj-lt"/>
              <a:buAutoNum type="alphaUcPeriod"/>
            </a:pPr>
            <a:r>
              <a:rPr lang="en-US" sz="2400" dirty="0" smtClean="0"/>
              <a:t>If EBIT is 500,000$, which plan will result in the higher EPS?</a:t>
            </a:r>
          </a:p>
          <a:p>
            <a:pPr marL="457200" indent="-457200" algn="l" rtl="0">
              <a:lnSpc>
                <a:spcPct val="150000"/>
              </a:lnSpc>
              <a:buFont typeface="+mj-lt"/>
              <a:buAutoNum type="alphaUcPeriod"/>
            </a:pPr>
            <a:r>
              <a:rPr lang="en-US" sz="2400" dirty="0" smtClean="0"/>
              <a:t>What is the break-even EBIT?</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82309D-7548-4C56-91DB-EE9572EDEB92}">
  <ds:schemaRefs>
    <ds:schemaRef ds:uri="http://www.w3.org/XML/1998/namespace"/>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FD22FFD2-4392-416F-9B38-7F532E745F8F}">
  <ds:schemaRefs>
    <ds:schemaRef ds:uri="http://schemas.microsoft.com/sharepoint/v3/contenttype/forms"/>
  </ds:schemaRefs>
</ds:datastoreItem>
</file>

<file path=customXml/itemProps3.xml><?xml version="1.0" encoding="utf-8"?>
<ds:datastoreItem xmlns:ds="http://schemas.openxmlformats.org/officeDocument/2006/customXml" ds:itemID="{BC0F1280-CB00-44A8-BEEC-F5D71D5BFD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Civic</Template>
  <TotalTime>25273</TotalTime>
  <Words>2791</Words>
  <Application>Microsoft Macintosh PowerPoint</Application>
  <PresentationFormat>On-screen Show (4:3)</PresentationFormat>
  <Paragraphs>293</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Civic</vt:lpstr>
      <vt:lpstr>Financial Leverage and Capital Structure Policy</vt:lpstr>
      <vt:lpstr>Capital Restructuring</vt:lpstr>
      <vt:lpstr>Capital Restructuring</vt:lpstr>
      <vt:lpstr>Choosing a Capital Structure</vt:lpstr>
      <vt:lpstr>Financial Leverage</vt:lpstr>
      <vt:lpstr>Financial leverage, EPS, and ROE: an example</vt:lpstr>
      <vt:lpstr>Break-Even EBIT</vt:lpstr>
      <vt:lpstr>Ex 1 Page 569 (SOLUTION IN WORD CH16)</vt:lpstr>
      <vt:lpstr>Ex 4 Page 542</vt:lpstr>
      <vt:lpstr>Corporate borrowing &amp; home made leverage</vt:lpstr>
      <vt:lpstr>Corporate borrowing &amp; home made leverage</vt:lpstr>
      <vt:lpstr>Corporate borrowing &amp; home made leverage</vt:lpstr>
      <vt:lpstr>Ex 9 Page 543</vt:lpstr>
      <vt:lpstr>Capital Structure Theory</vt:lpstr>
      <vt:lpstr>Capital Structure Theory</vt:lpstr>
      <vt:lpstr>PowerPoint Presentation</vt:lpstr>
      <vt:lpstr>Capital Structure Theory</vt:lpstr>
      <vt:lpstr>Example</vt:lpstr>
      <vt:lpstr>M &amp; M proposition I and II with corporate taxes</vt:lpstr>
      <vt:lpstr>M &amp; M proposition I and II with corporate taxes</vt:lpstr>
      <vt:lpstr>M &amp; M proposition I and II with corporate taxes</vt:lpstr>
      <vt:lpstr>M &amp; M proposition I with taxes</vt:lpstr>
      <vt:lpstr>M &amp; M proposition I and II  with corporate taxes</vt:lpstr>
      <vt:lpstr>Example</vt:lpstr>
      <vt:lpstr>M&amp;M proposition II with tax</vt:lpstr>
      <vt:lpstr>Proposition II with taxes</vt:lpstr>
      <vt:lpstr>Ex 10 Page 571 </vt:lpstr>
      <vt:lpstr>Ex 11 Page 543</vt:lpstr>
      <vt:lpstr>Ex 14 Page 543</vt:lpstr>
      <vt:lpstr>Ex 15 Page 544</vt:lpstr>
      <vt:lpstr>Bankruptcy Costs</vt:lpstr>
      <vt:lpstr>Bankruptcy Costs</vt:lpstr>
      <vt:lpstr>Optimal Capital Structure</vt:lpstr>
      <vt:lpstr>Optimal Capital Structure</vt:lpstr>
      <vt:lpstr>Optimal Capital Structure</vt:lpstr>
      <vt:lpstr>Optimal Capital Structure and the cost of capital</vt:lpstr>
      <vt:lpstr>PowerPoint Presentation</vt:lpstr>
      <vt:lpstr>Conclusions</vt:lpstr>
      <vt:lpstr>Managerial 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Leverage and Capital Structure Policy</dc:title>
  <dc:creator>Ghada</dc:creator>
  <cp:lastModifiedBy>Me Stc</cp:lastModifiedBy>
  <cp:revision>96</cp:revision>
  <cp:lastPrinted>2014-10-23T03:19:17Z</cp:lastPrinted>
  <dcterms:created xsi:type="dcterms:W3CDTF">2012-09-30T16:47:01Z</dcterms:created>
  <dcterms:modified xsi:type="dcterms:W3CDTF">2016-03-22T09:30:05Z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