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84"/>
  </p:notesMasterIdLst>
  <p:handoutMasterIdLst>
    <p:handoutMasterId r:id="rId85"/>
  </p:handoutMasterIdLst>
  <p:sldIdLst>
    <p:sldId id="470" r:id="rId2"/>
    <p:sldId id="471" r:id="rId3"/>
    <p:sldId id="472" r:id="rId4"/>
    <p:sldId id="473" r:id="rId5"/>
    <p:sldId id="474" r:id="rId6"/>
    <p:sldId id="475" r:id="rId7"/>
    <p:sldId id="476" r:id="rId8"/>
    <p:sldId id="477" r:id="rId9"/>
    <p:sldId id="478" r:id="rId10"/>
    <p:sldId id="479" r:id="rId11"/>
    <p:sldId id="480" r:id="rId12"/>
    <p:sldId id="481" r:id="rId13"/>
    <p:sldId id="482" r:id="rId14"/>
    <p:sldId id="483" r:id="rId15"/>
    <p:sldId id="484" r:id="rId16"/>
    <p:sldId id="485" r:id="rId17"/>
    <p:sldId id="486" r:id="rId18"/>
    <p:sldId id="487" r:id="rId19"/>
    <p:sldId id="488" r:id="rId20"/>
    <p:sldId id="489" r:id="rId21"/>
    <p:sldId id="490" r:id="rId22"/>
    <p:sldId id="491" r:id="rId23"/>
    <p:sldId id="492" r:id="rId24"/>
    <p:sldId id="493" r:id="rId25"/>
    <p:sldId id="494" r:id="rId26"/>
    <p:sldId id="495" r:id="rId27"/>
    <p:sldId id="496" r:id="rId28"/>
    <p:sldId id="497" r:id="rId29"/>
    <p:sldId id="498" r:id="rId30"/>
    <p:sldId id="499" r:id="rId31"/>
    <p:sldId id="500" r:id="rId32"/>
    <p:sldId id="501" r:id="rId33"/>
    <p:sldId id="502" r:id="rId34"/>
    <p:sldId id="503" r:id="rId35"/>
    <p:sldId id="504" r:id="rId36"/>
    <p:sldId id="505" r:id="rId37"/>
    <p:sldId id="506" r:id="rId38"/>
    <p:sldId id="507" r:id="rId39"/>
    <p:sldId id="508" r:id="rId40"/>
    <p:sldId id="509" r:id="rId41"/>
    <p:sldId id="510" r:id="rId42"/>
    <p:sldId id="511" r:id="rId43"/>
    <p:sldId id="512" r:id="rId44"/>
    <p:sldId id="513" r:id="rId45"/>
    <p:sldId id="514" r:id="rId46"/>
    <p:sldId id="515" r:id="rId47"/>
    <p:sldId id="516" r:id="rId48"/>
    <p:sldId id="517" r:id="rId49"/>
    <p:sldId id="518" r:id="rId50"/>
    <p:sldId id="519" r:id="rId51"/>
    <p:sldId id="520" r:id="rId52"/>
    <p:sldId id="521" r:id="rId53"/>
    <p:sldId id="522" r:id="rId54"/>
    <p:sldId id="523" r:id="rId55"/>
    <p:sldId id="524" r:id="rId56"/>
    <p:sldId id="525" r:id="rId57"/>
    <p:sldId id="526" r:id="rId58"/>
    <p:sldId id="527" r:id="rId59"/>
    <p:sldId id="528" r:id="rId60"/>
    <p:sldId id="529" r:id="rId61"/>
    <p:sldId id="530" r:id="rId62"/>
    <p:sldId id="531" r:id="rId63"/>
    <p:sldId id="532" r:id="rId64"/>
    <p:sldId id="533" r:id="rId65"/>
    <p:sldId id="534" r:id="rId66"/>
    <p:sldId id="535" r:id="rId67"/>
    <p:sldId id="536" r:id="rId68"/>
    <p:sldId id="537" r:id="rId69"/>
    <p:sldId id="538" r:id="rId70"/>
    <p:sldId id="539" r:id="rId71"/>
    <p:sldId id="540" r:id="rId72"/>
    <p:sldId id="541" r:id="rId73"/>
    <p:sldId id="542" r:id="rId74"/>
    <p:sldId id="543" r:id="rId75"/>
    <p:sldId id="544" r:id="rId76"/>
    <p:sldId id="545" r:id="rId77"/>
    <p:sldId id="546" r:id="rId78"/>
    <p:sldId id="547" r:id="rId79"/>
    <p:sldId id="548" r:id="rId80"/>
    <p:sldId id="549" r:id="rId81"/>
    <p:sldId id="550" r:id="rId82"/>
    <p:sldId id="551" r:id="rId83"/>
  </p:sldIdLst>
  <p:sldSz cx="9144000" cy="6858000" type="screen4x3"/>
  <p:notesSz cx="7010400" cy="9296400"/>
  <p:defaultTextStyle>
    <a:defPPr>
      <a:defRPr lang="en-US"/>
    </a:defPPr>
    <a:lvl1pPr algn="l" rtl="0" eaLnBrk="0" fontAlgn="base" hangingPunct="0">
      <a:spcBef>
        <a:spcPct val="0"/>
      </a:spcBef>
      <a:spcAft>
        <a:spcPct val="0"/>
      </a:spcAft>
      <a:defRPr i="1" kern="1200">
        <a:solidFill>
          <a:schemeClr val="tx1"/>
        </a:solidFill>
        <a:latin typeface="Comic Sans MS" panose="030F0702030302020204" pitchFamily="66" charset="0"/>
        <a:ea typeface="+mn-ea"/>
        <a:cs typeface="+mn-cs"/>
      </a:defRPr>
    </a:lvl1pPr>
    <a:lvl2pPr marL="457200" algn="l" rtl="0" eaLnBrk="0" fontAlgn="base" hangingPunct="0">
      <a:spcBef>
        <a:spcPct val="0"/>
      </a:spcBef>
      <a:spcAft>
        <a:spcPct val="0"/>
      </a:spcAft>
      <a:defRPr i="1" kern="1200">
        <a:solidFill>
          <a:schemeClr val="tx1"/>
        </a:solidFill>
        <a:latin typeface="Comic Sans MS" panose="030F0702030302020204" pitchFamily="66" charset="0"/>
        <a:ea typeface="+mn-ea"/>
        <a:cs typeface="+mn-cs"/>
      </a:defRPr>
    </a:lvl2pPr>
    <a:lvl3pPr marL="914400" algn="l" rtl="0" eaLnBrk="0" fontAlgn="base" hangingPunct="0">
      <a:spcBef>
        <a:spcPct val="0"/>
      </a:spcBef>
      <a:spcAft>
        <a:spcPct val="0"/>
      </a:spcAft>
      <a:defRPr i="1" kern="1200">
        <a:solidFill>
          <a:schemeClr val="tx1"/>
        </a:solidFill>
        <a:latin typeface="Comic Sans MS" panose="030F0702030302020204" pitchFamily="66" charset="0"/>
        <a:ea typeface="+mn-ea"/>
        <a:cs typeface="+mn-cs"/>
      </a:defRPr>
    </a:lvl3pPr>
    <a:lvl4pPr marL="1371600" algn="l" rtl="0" eaLnBrk="0" fontAlgn="base" hangingPunct="0">
      <a:spcBef>
        <a:spcPct val="0"/>
      </a:spcBef>
      <a:spcAft>
        <a:spcPct val="0"/>
      </a:spcAft>
      <a:defRPr i="1" kern="1200">
        <a:solidFill>
          <a:schemeClr val="tx1"/>
        </a:solidFill>
        <a:latin typeface="Comic Sans MS" panose="030F0702030302020204" pitchFamily="66" charset="0"/>
        <a:ea typeface="+mn-ea"/>
        <a:cs typeface="+mn-cs"/>
      </a:defRPr>
    </a:lvl4pPr>
    <a:lvl5pPr marL="1828800" algn="l" rtl="0" eaLnBrk="0" fontAlgn="base" hangingPunct="0">
      <a:spcBef>
        <a:spcPct val="0"/>
      </a:spcBef>
      <a:spcAft>
        <a:spcPct val="0"/>
      </a:spcAft>
      <a:defRPr i="1" kern="1200">
        <a:solidFill>
          <a:schemeClr val="tx1"/>
        </a:solidFill>
        <a:latin typeface="Comic Sans MS" panose="030F0702030302020204" pitchFamily="66" charset="0"/>
        <a:ea typeface="+mn-ea"/>
        <a:cs typeface="+mn-cs"/>
      </a:defRPr>
    </a:lvl5pPr>
    <a:lvl6pPr marL="2286000" algn="l" defTabSz="914400" rtl="0" eaLnBrk="1" latinLnBrk="0" hangingPunct="1">
      <a:defRPr i="1" kern="1200">
        <a:solidFill>
          <a:schemeClr val="tx1"/>
        </a:solidFill>
        <a:latin typeface="Comic Sans MS" panose="030F0702030302020204" pitchFamily="66" charset="0"/>
        <a:ea typeface="+mn-ea"/>
        <a:cs typeface="+mn-cs"/>
      </a:defRPr>
    </a:lvl6pPr>
    <a:lvl7pPr marL="2743200" algn="l" defTabSz="914400" rtl="0" eaLnBrk="1" latinLnBrk="0" hangingPunct="1">
      <a:defRPr i="1" kern="1200">
        <a:solidFill>
          <a:schemeClr val="tx1"/>
        </a:solidFill>
        <a:latin typeface="Comic Sans MS" panose="030F0702030302020204" pitchFamily="66" charset="0"/>
        <a:ea typeface="+mn-ea"/>
        <a:cs typeface="+mn-cs"/>
      </a:defRPr>
    </a:lvl7pPr>
    <a:lvl8pPr marL="3200400" algn="l" defTabSz="914400" rtl="0" eaLnBrk="1" latinLnBrk="0" hangingPunct="1">
      <a:defRPr i="1" kern="1200">
        <a:solidFill>
          <a:schemeClr val="tx1"/>
        </a:solidFill>
        <a:latin typeface="Comic Sans MS" panose="030F0702030302020204" pitchFamily="66" charset="0"/>
        <a:ea typeface="+mn-ea"/>
        <a:cs typeface="+mn-cs"/>
      </a:defRPr>
    </a:lvl8pPr>
    <a:lvl9pPr marL="3657600" algn="l" defTabSz="914400" rtl="0" eaLnBrk="1" latinLnBrk="0" hangingPunct="1">
      <a:defRPr i="1" kern="1200">
        <a:solidFill>
          <a:schemeClr val="tx1"/>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00CC00"/>
    <a:srgbClr val="FFFF00"/>
    <a:srgbClr val="DDDDDD"/>
    <a:srgbClr val="FFCCFF"/>
    <a:srgbClr val="FF99CC"/>
    <a:srgbClr val="CCFF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461" autoAdjust="0"/>
    <p:restoredTop sz="94728" autoAdjust="0"/>
  </p:normalViewPr>
  <p:slideViewPr>
    <p:cSldViewPr snapToGrid="0">
      <p:cViewPr varScale="1">
        <p:scale>
          <a:sx n="69" d="100"/>
          <a:sy n="69" d="100"/>
        </p:scale>
        <p:origin x="672"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notesMaster" Target="notesMasters/notesMaster1.xml"/><Relationship Id="rId89"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9.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0.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5650" name="Rectangle 2"/>
          <p:cNvSpPr>
            <a:spLocks noGrp="1" noChangeArrowheads="1"/>
          </p:cNvSpPr>
          <p:nvPr>
            <p:ph type="hdr" sz="quarter"/>
          </p:nvPr>
        </p:nvSpPr>
        <p:spPr bwMode="auto">
          <a:xfrm>
            <a:off x="0" y="0"/>
            <a:ext cx="3032125" cy="457200"/>
          </a:xfrm>
          <a:prstGeom prst="rect">
            <a:avLst/>
          </a:prstGeom>
          <a:noFill/>
          <a:ln w="9525">
            <a:noFill/>
            <a:miter lim="800000"/>
            <a:headEnd/>
            <a:tailEnd/>
          </a:ln>
          <a:effectLst/>
        </p:spPr>
        <p:txBody>
          <a:bodyPr vert="horz" wrap="none" lIns="91206" tIns="45603" rIns="91206" bIns="45603" numCol="1" anchor="t" anchorCtr="0" compatLnSpc="1">
            <a:prstTxWarp prst="textNoShape">
              <a:avLst/>
            </a:prstTxWarp>
          </a:bodyPr>
          <a:lstStyle>
            <a:lvl1pPr defTabSz="911901">
              <a:defRPr sz="1200" i="0"/>
            </a:lvl1pPr>
          </a:lstStyle>
          <a:p>
            <a:pPr>
              <a:defRPr/>
            </a:pPr>
            <a:endParaRPr lang="en-US"/>
          </a:p>
        </p:txBody>
      </p:sp>
      <p:sp>
        <p:nvSpPr>
          <p:cNvPr id="155651" name="Rectangle 3"/>
          <p:cNvSpPr>
            <a:spLocks noGrp="1" noChangeArrowheads="1"/>
          </p:cNvSpPr>
          <p:nvPr>
            <p:ph type="dt" sz="quarter" idx="1"/>
          </p:nvPr>
        </p:nvSpPr>
        <p:spPr bwMode="auto">
          <a:xfrm>
            <a:off x="3940175" y="0"/>
            <a:ext cx="3032125" cy="457200"/>
          </a:xfrm>
          <a:prstGeom prst="rect">
            <a:avLst/>
          </a:prstGeom>
          <a:noFill/>
          <a:ln w="9525">
            <a:noFill/>
            <a:miter lim="800000"/>
            <a:headEnd/>
            <a:tailEnd/>
          </a:ln>
          <a:effectLst/>
        </p:spPr>
        <p:txBody>
          <a:bodyPr vert="horz" wrap="none" lIns="91206" tIns="45603" rIns="91206" bIns="45603" numCol="1" anchor="t" anchorCtr="0" compatLnSpc="1">
            <a:prstTxWarp prst="textNoShape">
              <a:avLst/>
            </a:prstTxWarp>
          </a:bodyPr>
          <a:lstStyle>
            <a:lvl1pPr algn="r" defTabSz="911901">
              <a:defRPr sz="1200" i="0"/>
            </a:lvl1pPr>
          </a:lstStyle>
          <a:p>
            <a:pPr>
              <a:defRPr/>
            </a:pPr>
            <a:endParaRPr lang="en-US"/>
          </a:p>
        </p:txBody>
      </p:sp>
      <p:sp>
        <p:nvSpPr>
          <p:cNvPr id="155652" name="Rectangle 4"/>
          <p:cNvSpPr>
            <a:spLocks noGrp="1" noChangeArrowheads="1"/>
          </p:cNvSpPr>
          <p:nvPr>
            <p:ph type="ftr" sz="quarter" idx="2"/>
          </p:nvPr>
        </p:nvSpPr>
        <p:spPr bwMode="auto">
          <a:xfrm>
            <a:off x="0" y="8839200"/>
            <a:ext cx="3032125" cy="457200"/>
          </a:xfrm>
          <a:prstGeom prst="rect">
            <a:avLst/>
          </a:prstGeom>
          <a:noFill/>
          <a:ln w="9525">
            <a:noFill/>
            <a:miter lim="800000"/>
            <a:headEnd/>
            <a:tailEnd/>
          </a:ln>
          <a:effectLst/>
        </p:spPr>
        <p:txBody>
          <a:bodyPr vert="horz" wrap="none" lIns="91206" tIns="45603" rIns="91206" bIns="45603" numCol="1" anchor="b" anchorCtr="0" compatLnSpc="1">
            <a:prstTxWarp prst="textNoShape">
              <a:avLst/>
            </a:prstTxWarp>
          </a:bodyPr>
          <a:lstStyle>
            <a:lvl1pPr defTabSz="911901">
              <a:defRPr sz="1200" i="0"/>
            </a:lvl1pPr>
          </a:lstStyle>
          <a:p>
            <a:pPr>
              <a:defRPr/>
            </a:pPr>
            <a:endParaRPr lang="en-US"/>
          </a:p>
        </p:txBody>
      </p:sp>
      <p:sp>
        <p:nvSpPr>
          <p:cNvPr id="155653" name="Rectangle 5"/>
          <p:cNvSpPr>
            <a:spLocks noGrp="1" noChangeArrowheads="1"/>
          </p:cNvSpPr>
          <p:nvPr>
            <p:ph type="sldNum" sz="quarter" idx="3"/>
          </p:nvPr>
        </p:nvSpPr>
        <p:spPr bwMode="auto">
          <a:xfrm>
            <a:off x="3940175" y="8839200"/>
            <a:ext cx="3032125" cy="457200"/>
          </a:xfrm>
          <a:prstGeom prst="rect">
            <a:avLst/>
          </a:prstGeom>
          <a:noFill/>
          <a:ln w="9525">
            <a:noFill/>
            <a:miter lim="800000"/>
            <a:headEnd/>
            <a:tailEnd/>
          </a:ln>
          <a:effectLst/>
        </p:spPr>
        <p:txBody>
          <a:bodyPr vert="horz" wrap="none" lIns="91206" tIns="45603" rIns="91206" bIns="45603" numCol="1" anchor="b" anchorCtr="0" compatLnSpc="1">
            <a:prstTxWarp prst="textNoShape">
              <a:avLst/>
            </a:prstTxWarp>
          </a:bodyPr>
          <a:lstStyle>
            <a:lvl1pPr algn="r" defTabSz="911225">
              <a:defRPr sz="1200" i="0"/>
            </a:lvl1pPr>
          </a:lstStyle>
          <a:p>
            <a:pPr>
              <a:defRPr/>
            </a:pPr>
            <a:fld id="{0C5C30F7-0BCD-4BD4-98C4-5425AEB47876}" type="slidenum">
              <a:rPr lang="en-US" altLang="fr-FR"/>
              <a:pPr>
                <a:defRPr/>
              </a:pPr>
              <a:t>‹#›</a:t>
            </a:fld>
            <a:endParaRPr lang="en-US" altLang="fr-F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59" tIns="46578" rIns="93159" bIns="46578" numCol="1" anchor="t" anchorCtr="0" compatLnSpc="1">
            <a:prstTxWarp prst="textNoShape">
              <a:avLst/>
            </a:prstTxWarp>
          </a:bodyPr>
          <a:lstStyle>
            <a:lvl1pPr defTabSz="931792">
              <a:defRPr sz="1200" i="0">
                <a:latin typeface="Times New Roman" pitchFamily="18" charset="0"/>
              </a:defRPr>
            </a:lvl1pPr>
          </a:lstStyle>
          <a:p>
            <a:pPr>
              <a:defRPr/>
            </a:pPr>
            <a:endParaRPr lang="en-US"/>
          </a:p>
        </p:txBody>
      </p:sp>
      <p:sp>
        <p:nvSpPr>
          <p:cNvPr id="3075" name="Rectangle 3"/>
          <p:cNvSpPr>
            <a:spLocks noGrp="1" noChangeArrowheads="1"/>
          </p:cNvSpPr>
          <p:nvPr>
            <p:ph type="dt" idx="1"/>
          </p:nvPr>
        </p:nvSpPr>
        <p:spPr bwMode="auto">
          <a:xfrm>
            <a:off x="3971925" y="0"/>
            <a:ext cx="3038475" cy="465138"/>
          </a:xfrm>
          <a:prstGeom prst="rect">
            <a:avLst/>
          </a:prstGeom>
          <a:noFill/>
          <a:ln w="9525">
            <a:noFill/>
            <a:miter lim="800000"/>
            <a:headEnd/>
            <a:tailEnd/>
          </a:ln>
          <a:effectLst/>
        </p:spPr>
        <p:txBody>
          <a:bodyPr vert="horz" wrap="square" lIns="93159" tIns="46578" rIns="93159" bIns="46578" numCol="1" anchor="t" anchorCtr="0" compatLnSpc="1">
            <a:prstTxWarp prst="textNoShape">
              <a:avLst/>
            </a:prstTxWarp>
          </a:bodyPr>
          <a:lstStyle>
            <a:lvl1pPr algn="r" defTabSz="931792">
              <a:defRPr sz="1200" i="0">
                <a:latin typeface="Times New Roman" pitchFamily="18" charset="0"/>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933450" y="4416425"/>
            <a:ext cx="5143500" cy="4183063"/>
          </a:xfrm>
          <a:prstGeom prst="rect">
            <a:avLst/>
          </a:prstGeom>
          <a:noFill/>
          <a:ln w="9525">
            <a:noFill/>
            <a:miter lim="800000"/>
            <a:headEnd/>
            <a:tailEnd/>
          </a:ln>
          <a:effectLst/>
        </p:spPr>
        <p:txBody>
          <a:bodyPr vert="horz" wrap="square" lIns="93159" tIns="46578" rIns="93159" bIns="4657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a:effectLst/>
        </p:spPr>
        <p:txBody>
          <a:bodyPr vert="horz" wrap="square" lIns="93159" tIns="46578" rIns="93159" bIns="46578" numCol="1" anchor="b" anchorCtr="0" compatLnSpc="1">
            <a:prstTxWarp prst="textNoShape">
              <a:avLst/>
            </a:prstTxWarp>
          </a:bodyPr>
          <a:lstStyle>
            <a:lvl1pPr defTabSz="931792">
              <a:defRPr sz="1200" i="0">
                <a:latin typeface="Times New Roman" pitchFamily="18" charset="0"/>
              </a:defRPr>
            </a:lvl1pPr>
          </a:lstStyle>
          <a:p>
            <a:pPr>
              <a:defRPr/>
            </a:pPr>
            <a:endParaRPr lang="en-US"/>
          </a:p>
        </p:txBody>
      </p:sp>
      <p:sp>
        <p:nvSpPr>
          <p:cNvPr id="3079"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a:effectLst/>
        </p:spPr>
        <p:txBody>
          <a:bodyPr vert="horz" wrap="square" lIns="93159" tIns="46578" rIns="93159" bIns="46578" numCol="1" anchor="b" anchorCtr="0" compatLnSpc="1">
            <a:prstTxWarp prst="textNoShape">
              <a:avLst/>
            </a:prstTxWarp>
          </a:bodyPr>
          <a:lstStyle>
            <a:lvl1pPr algn="r" defTabSz="930275">
              <a:defRPr sz="1200" i="0">
                <a:latin typeface="Times New Roman" panose="02020603050405020304" pitchFamily="18" charset="0"/>
              </a:defRPr>
            </a:lvl1pPr>
          </a:lstStyle>
          <a:p>
            <a:pPr>
              <a:defRPr/>
            </a:pPr>
            <a:fld id="{60276915-415E-47C0-8D25-A6E30EE16710}" type="slidenum">
              <a:rPr lang="en-US" altLang="fr-FR"/>
              <a:pPr>
                <a:defRPr/>
              </a:pPr>
              <a:t>‹#›</a:t>
            </a:fld>
            <a:endParaRPr lang="en-US" alt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5513">
              <a:defRPr i="1">
                <a:solidFill>
                  <a:schemeClr val="tx1"/>
                </a:solidFill>
                <a:latin typeface="Comic Sans MS" panose="030F0702030302020204" pitchFamily="66" charset="0"/>
              </a:defRPr>
            </a:lvl1pPr>
            <a:lvl2pPr marL="742950" indent="-285750" defTabSz="925513">
              <a:defRPr i="1">
                <a:solidFill>
                  <a:schemeClr val="tx1"/>
                </a:solidFill>
                <a:latin typeface="Comic Sans MS" panose="030F0702030302020204" pitchFamily="66" charset="0"/>
              </a:defRPr>
            </a:lvl2pPr>
            <a:lvl3pPr marL="1143000" indent="-228600" defTabSz="925513">
              <a:defRPr i="1">
                <a:solidFill>
                  <a:schemeClr val="tx1"/>
                </a:solidFill>
                <a:latin typeface="Comic Sans MS" panose="030F0702030302020204" pitchFamily="66" charset="0"/>
              </a:defRPr>
            </a:lvl3pPr>
            <a:lvl4pPr marL="1600200" indent="-228600" defTabSz="925513">
              <a:defRPr i="1">
                <a:solidFill>
                  <a:schemeClr val="tx1"/>
                </a:solidFill>
                <a:latin typeface="Comic Sans MS" panose="030F0702030302020204" pitchFamily="66" charset="0"/>
              </a:defRPr>
            </a:lvl4pPr>
            <a:lvl5pPr marL="2057400" indent="-228600" defTabSz="925513">
              <a:defRPr i="1">
                <a:solidFill>
                  <a:schemeClr val="tx1"/>
                </a:solidFill>
                <a:latin typeface="Comic Sans MS" panose="030F0702030302020204" pitchFamily="66" charset="0"/>
              </a:defRPr>
            </a:lvl5pPr>
            <a:lvl6pPr marL="2514600" indent="-228600" defTabSz="925513"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25513"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25513"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25513" eaLnBrk="0" fontAlgn="base" hangingPunct="0">
              <a:spcBef>
                <a:spcPct val="0"/>
              </a:spcBef>
              <a:spcAft>
                <a:spcPct val="0"/>
              </a:spcAft>
              <a:defRPr i="1">
                <a:solidFill>
                  <a:schemeClr val="tx1"/>
                </a:solidFill>
                <a:latin typeface="Comic Sans MS" panose="030F0702030302020204" pitchFamily="66" charset="0"/>
              </a:defRPr>
            </a:lvl9pPr>
          </a:lstStyle>
          <a:p>
            <a:fld id="{5E24C482-8308-4F67-8905-1F09C7C82982}" type="slidenum">
              <a:rPr lang="en-US" altLang="fr-FR" i="0" smtClean="0">
                <a:latin typeface="Times New Roman" panose="02020603050405020304" pitchFamily="18" charset="0"/>
              </a:rPr>
              <a:pPr/>
              <a:t>1</a:t>
            </a:fld>
            <a:endParaRPr lang="en-US" altLang="fr-FR" i="0" smtClean="0">
              <a:latin typeface="Times New Roman" panose="02020603050405020304" pitchFamily="18" charset="0"/>
            </a:endParaRPr>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ED25247A-D667-428B-BF4E-5E03C1A5F096}" type="slidenum">
              <a:rPr lang="en-US" altLang="fr-FR" i="0" smtClean="0">
                <a:latin typeface="Times New Roman" panose="02020603050405020304" pitchFamily="18" charset="0"/>
              </a:rPr>
              <a:pPr/>
              <a:t>11</a:t>
            </a:fld>
            <a:endParaRPr lang="en-US" altLang="fr-FR" i="0" smtClean="0">
              <a:latin typeface="Times New Roman" panose="02020603050405020304" pitchFamily="18" charset="0"/>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21589252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9A14104D-3ED3-4C63-90E9-879DCDFBCA4D}" type="slidenum">
              <a:rPr lang="en-US" altLang="fr-FR" i="0" smtClean="0">
                <a:latin typeface="Times New Roman" panose="02020603050405020304" pitchFamily="18" charset="0"/>
              </a:rPr>
              <a:pPr/>
              <a:t>12</a:t>
            </a:fld>
            <a:endParaRPr lang="en-US" altLang="fr-FR" i="0" smtClean="0">
              <a:latin typeface="Times New Roman" panose="02020603050405020304" pitchFamily="18" charset="0"/>
            </a:endParaRPr>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19792445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D9BB9F10-578E-4064-9B96-A93BBCC8AACB}" type="slidenum">
              <a:rPr lang="en-US" altLang="fr-FR" i="0" smtClean="0">
                <a:latin typeface="Times New Roman" panose="02020603050405020304" pitchFamily="18" charset="0"/>
              </a:rPr>
              <a:pPr/>
              <a:t>13</a:t>
            </a:fld>
            <a:endParaRPr lang="en-US" altLang="fr-FR" i="0" smtClean="0">
              <a:latin typeface="Times New Roman" panose="02020603050405020304" pitchFamily="18" charset="0"/>
            </a:endParaRPr>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330918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C6036ED4-B29D-461D-8AEF-2A2977371A0C}" type="slidenum">
              <a:rPr lang="en-US" altLang="fr-FR" i="0" smtClean="0">
                <a:latin typeface="Times New Roman" panose="02020603050405020304" pitchFamily="18" charset="0"/>
              </a:rPr>
              <a:pPr/>
              <a:t>14</a:t>
            </a:fld>
            <a:endParaRPr lang="en-US" altLang="fr-FR" i="0" smtClean="0">
              <a:latin typeface="Times New Roman" panose="02020603050405020304" pitchFamily="18" charset="0"/>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5833688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E872948C-6766-4A8C-9045-B80CE8653098}" type="slidenum">
              <a:rPr lang="en-US" altLang="fr-FR" i="0" smtClean="0">
                <a:latin typeface="Times New Roman" panose="02020603050405020304" pitchFamily="18" charset="0"/>
              </a:rPr>
              <a:pPr/>
              <a:t>15</a:t>
            </a:fld>
            <a:endParaRPr lang="en-US" altLang="fr-FR" i="0" smtClean="0">
              <a:latin typeface="Times New Roman" panose="02020603050405020304" pitchFamily="18" charset="0"/>
            </a:endParaRPr>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8211432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1CDC6FC0-4950-4BA7-AD38-AE3261623887}" type="slidenum">
              <a:rPr lang="en-US" altLang="fr-FR" i="0" smtClean="0">
                <a:latin typeface="Times New Roman" panose="02020603050405020304" pitchFamily="18" charset="0"/>
              </a:rPr>
              <a:pPr/>
              <a:t>16</a:t>
            </a:fld>
            <a:endParaRPr lang="en-US" altLang="fr-FR" i="0" smtClean="0">
              <a:latin typeface="Times New Roman" panose="02020603050405020304" pitchFamily="18" charset="0"/>
            </a:endParaRPr>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36428263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3A259FFC-E559-45F2-B0A3-ECA3CC88A889}" type="slidenum">
              <a:rPr lang="en-US" altLang="fr-FR" i="0" smtClean="0">
                <a:latin typeface="Times New Roman" panose="02020603050405020304" pitchFamily="18" charset="0"/>
              </a:rPr>
              <a:pPr/>
              <a:t>17</a:t>
            </a:fld>
            <a:endParaRPr lang="en-US" altLang="fr-FR" i="0" smtClean="0">
              <a:latin typeface="Times New Roman" panose="02020603050405020304" pitchFamily="18"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25360233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E7A2F5E5-0F91-4719-876D-4B0E2673BA27}" type="slidenum">
              <a:rPr lang="en-US" altLang="fr-FR" i="0" smtClean="0">
                <a:latin typeface="Times New Roman" panose="02020603050405020304" pitchFamily="18" charset="0"/>
              </a:rPr>
              <a:pPr/>
              <a:t>18</a:t>
            </a:fld>
            <a:endParaRPr lang="en-US" altLang="fr-FR" i="0" smtClean="0">
              <a:latin typeface="Times New Roman" panose="02020603050405020304" pitchFamily="18" charset="0"/>
            </a:endParaRPr>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14582696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2C0F6A26-7B47-4870-8CCA-EA9E0E29C2A5}" type="slidenum">
              <a:rPr lang="en-US" altLang="fr-FR" i="0" smtClean="0">
                <a:latin typeface="Times New Roman" panose="02020603050405020304" pitchFamily="18" charset="0"/>
              </a:rPr>
              <a:pPr/>
              <a:t>19</a:t>
            </a:fld>
            <a:endParaRPr lang="en-US" altLang="fr-FR" i="0" smtClean="0">
              <a:latin typeface="Times New Roman" panose="02020603050405020304" pitchFamily="18"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13412492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C12A9458-CCE2-444A-AAF9-74A49FC2E258}" type="slidenum">
              <a:rPr lang="en-US" altLang="fr-FR" i="0" smtClean="0">
                <a:latin typeface="Times New Roman" panose="02020603050405020304" pitchFamily="18" charset="0"/>
              </a:rPr>
              <a:pPr/>
              <a:t>20</a:t>
            </a:fld>
            <a:endParaRPr lang="en-US" altLang="fr-FR" i="0" smtClean="0">
              <a:latin typeface="Times New Roman" panose="02020603050405020304" pitchFamily="18"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6928932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4804F966-0500-4279-BBDA-11FBE164D673}" type="slidenum">
              <a:rPr lang="en-US" altLang="fr-FR" i="0" smtClean="0">
                <a:latin typeface="Times New Roman" panose="02020603050405020304" pitchFamily="18" charset="0"/>
              </a:rPr>
              <a:pPr/>
              <a:t>3</a:t>
            </a:fld>
            <a:endParaRPr lang="en-US" altLang="fr-FR" i="0" smtClean="0">
              <a:latin typeface="Times New Roman" panose="02020603050405020304" pitchFamily="18" charset="0"/>
            </a:endParaRPr>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24852580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E7ABE7D8-5396-46E4-9962-7D6C8FD0B22F}" type="slidenum">
              <a:rPr lang="en-US" altLang="fr-FR" i="0" smtClean="0">
                <a:latin typeface="Times New Roman" panose="02020603050405020304" pitchFamily="18" charset="0"/>
              </a:rPr>
              <a:pPr/>
              <a:t>21</a:t>
            </a:fld>
            <a:endParaRPr lang="en-US" altLang="fr-FR" i="0" smtClean="0">
              <a:latin typeface="Times New Roman" panose="02020603050405020304" pitchFamily="18"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30777939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5436563E-7563-4E3D-AF8A-14E25A344499}" type="slidenum">
              <a:rPr lang="en-US" altLang="fr-FR" i="0" smtClean="0">
                <a:latin typeface="Times New Roman" panose="02020603050405020304" pitchFamily="18" charset="0"/>
              </a:rPr>
              <a:pPr/>
              <a:t>22</a:t>
            </a:fld>
            <a:endParaRPr lang="en-US" altLang="fr-FR" i="0" smtClean="0">
              <a:latin typeface="Times New Roman" panose="02020603050405020304" pitchFamily="18" charset="0"/>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27572801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6EA4571B-42B1-449A-989E-21459E9C6E41}" type="slidenum">
              <a:rPr lang="en-US" altLang="fr-FR" i="0" smtClean="0">
                <a:latin typeface="Times New Roman" panose="02020603050405020304" pitchFamily="18" charset="0"/>
              </a:rPr>
              <a:pPr/>
              <a:t>23</a:t>
            </a:fld>
            <a:endParaRPr lang="en-US" altLang="fr-FR" i="0" smtClean="0">
              <a:latin typeface="Times New Roman" panose="02020603050405020304" pitchFamily="18" charset="0"/>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21996176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3ECF631D-5137-400C-B2F2-9A10E0121A75}" type="slidenum">
              <a:rPr lang="en-US" altLang="fr-FR" i="0" smtClean="0">
                <a:latin typeface="Times New Roman" panose="02020603050405020304" pitchFamily="18" charset="0"/>
              </a:rPr>
              <a:pPr/>
              <a:t>24</a:t>
            </a:fld>
            <a:endParaRPr lang="en-US" altLang="fr-FR" i="0" smtClean="0">
              <a:latin typeface="Times New Roman" panose="02020603050405020304" pitchFamily="18" charset="0"/>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29961727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C3413128-1BCC-40F3-BA64-0D489F2713E1}" type="slidenum">
              <a:rPr lang="en-US" altLang="fr-FR" i="0" smtClean="0">
                <a:latin typeface="Times New Roman" panose="02020603050405020304" pitchFamily="18" charset="0"/>
              </a:rPr>
              <a:pPr/>
              <a:t>25</a:t>
            </a:fld>
            <a:endParaRPr lang="en-US" altLang="fr-FR" i="0" smtClean="0">
              <a:latin typeface="Times New Roman" panose="02020603050405020304" pitchFamily="18"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29391090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F1E8D353-18F5-4740-B876-6F9ED084EFC3}" type="slidenum">
              <a:rPr lang="en-US" altLang="fr-FR" i="0" smtClean="0">
                <a:latin typeface="Times New Roman" panose="02020603050405020304" pitchFamily="18" charset="0"/>
              </a:rPr>
              <a:pPr/>
              <a:t>26</a:t>
            </a:fld>
            <a:endParaRPr lang="en-US" altLang="fr-FR" i="0" smtClean="0">
              <a:latin typeface="Times New Roman" panose="02020603050405020304" pitchFamily="18" charset="0"/>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35485007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12649ED4-529F-46FD-A115-E832EB601939}" type="slidenum">
              <a:rPr lang="en-US" altLang="fr-FR" i="0" smtClean="0">
                <a:latin typeface="Times New Roman" panose="02020603050405020304" pitchFamily="18" charset="0"/>
              </a:rPr>
              <a:pPr/>
              <a:t>27</a:t>
            </a:fld>
            <a:endParaRPr lang="en-US" altLang="fr-FR" i="0" smtClean="0">
              <a:latin typeface="Times New Roman" panose="02020603050405020304" pitchFamily="18"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25300981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8FE6AA20-C73F-46FD-BD7C-63742F5C309F}" type="slidenum">
              <a:rPr lang="en-US" altLang="fr-FR" i="0" smtClean="0">
                <a:latin typeface="Times New Roman" panose="02020603050405020304" pitchFamily="18" charset="0"/>
              </a:rPr>
              <a:pPr/>
              <a:t>28</a:t>
            </a:fld>
            <a:endParaRPr lang="en-US" altLang="fr-FR" i="0" smtClean="0">
              <a:latin typeface="Times New Roman" panose="02020603050405020304" pitchFamily="18"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7854181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03FC2D24-ABA4-41E3-BEE2-C173B259F7EC}" type="slidenum">
              <a:rPr lang="en-US" altLang="fr-FR" i="0" smtClean="0">
                <a:latin typeface="Times New Roman" panose="02020603050405020304" pitchFamily="18" charset="0"/>
              </a:rPr>
              <a:pPr/>
              <a:t>29</a:t>
            </a:fld>
            <a:endParaRPr lang="en-US" altLang="fr-FR" i="0" smtClean="0">
              <a:latin typeface="Times New Roman" panose="02020603050405020304" pitchFamily="18"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34703742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8844E787-1C0C-4891-BF3B-D1C4E6F522AE}" type="slidenum">
              <a:rPr lang="en-US" altLang="fr-FR" i="0" smtClean="0">
                <a:latin typeface="Times New Roman" panose="02020603050405020304" pitchFamily="18" charset="0"/>
              </a:rPr>
              <a:pPr/>
              <a:t>30</a:t>
            </a:fld>
            <a:endParaRPr lang="en-US" altLang="fr-FR" i="0" smtClean="0">
              <a:latin typeface="Times New Roman" panose="02020603050405020304" pitchFamily="18" charset="0"/>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1120927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4CB01609-C1D7-4041-B679-B22297AD5DFA}" type="slidenum">
              <a:rPr lang="en-US" altLang="fr-FR" i="0" smtClean="0">
                <a:latin typeface="Times New Roman" panose="02020603050405020304" pitchFamily="18" charset="0"/>
              </a:rPr>
              <a:pPr/>
              <a:t>4</a:t>
            </a:fld>
            <a:endParaRPr lang="en-US" altLang="fr-FR" i="0" smtClean="0">
              <a:latin typeface="Times New Roman" panose="02020603050405020304" pitchFamily="18" charset="0"/>
            </a:endParaRPr>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30870662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7818CA29-3913-4599-80F9-F67ED943A074}" type="slidenum">
              <a:rPr lang="en-US" altLang="fr-FR" i="0" smtClean="0">
                <a:latin typeface="Times New Roman" panose="02020603050405020304" pitchFamily="18" charset="0"/>
              </a:rPr>
              <a:pPr/>
              <a:t>31</a:t>
            </a:fld>
            <a:endParaRPr lang="en-US" altLang="fr-FR" i="0" smtClean="0">
              <a:latin typeface="Times New Roman" panose="02020603050405020304" pitchFamily="18" charset="0"/>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1454502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2FE8B08D-BD58-4716-97C2-8477A5D616CF}" type="slidenum">
              <a:rPr lang="en-US" altLang="fr-FR" i="0" smtClean="0">
                <a:latin typeface="Times New Roman" panose="02020603050405020304" pitchFamily="18" charset="0"/>
              </a:rPr>
              <a:pPr/>
              <a:t>54</a:t>
            </a:fld>
            <a:endParaRPr lang="en-US" altLang="fr-FR" i="0" smtClean="0">
              <a:latin typeface="Times New Roman" panose="02020603050405020304" pitchFamily="18" charset="0"/>
            </a:endParaRPr>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14363242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0A13A239-1418-4B01-AD3E-C36E08422BF6}" type="slidenum">
              <a:rPr lang="en-US" altLang="fr-FR" i="0" smtClean="0">
                <a:latin typeface="Times New Roman" panose="02020603050405020304" pitchFamily="18" charset="0"/>
              </a:rPr>
              <a:pPr/>
              <a:t>55</a:t>
            </a:fld>
            <a:endParaRPr lang="en-US" altLang="fr-FR" i="0" smtClean="0">
              <a:latin typeface="Times New Roman" panose="02020603050405020304" pitchFamily="18" charset="0"/>
            </a:endParaRPr>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48549696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AEE0B6E0-09B1-4BAD-B3A6-B7092157E3AF}" type="slidenum">
              <a:rPr lang="en-US" altLang="fr-FR" i="0" smtClean="0">
                <a:latin typeface="Times New Roman" panose="02020603050405020304" pitchFamily="18" charset="0"/>
              </a:rPr>
              <a:pPr/>
              <a:t>56</a:t>
            </a:fld>
            <a:endParaRPr lang="en-US" altLang="fr-FR" i="0" smtClean="0">
              <a:latin typeface="Times New Roman" panose="02020603050405020304" pitchFamily="18" charset="0"/>
            </a:endParaRPr>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4573174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ACCCEB84-72F0-4926-9137-E14CC3CC6216}" type="slidenum">
              <a:rPr lang="en-US" altLang="fr-FR" i="0" smtClean="0">
                <a:latin typeface="Times New Roman" panose="02020603050405020304" pitchFamily="18" charset="0"/>
              </a:rPr>
              <a:pPr/>
              <a:t>57</a:t>
            </a:fld>
            <a:endParaRPr lang="en-US" altLang="fr-FR" i="0" smtClean="0">
              <a:latin typeface="Times New Roman" panose="02020603050405020304" pitchFamily="18" charset="0"/>
            </a:endParaRPr>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425927406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71C96FAB-8EC7-48DB-A1A7-F171A70C5E34}" type="slidenum">
              <a:rPr lang="en-US" altLang="fr-FR" i="0" smtClean="0">
                <a:latin typeface="Times New Roman" panose="02020603050405020304" pitchFamily="18" charset="0"/>
              </a:rPr>
              <a:pPr/>
              <a:t>58</a:t>
            </a:fld>
            <a:endParaRPr lang="en-US" altLang="fr-FR" i="0" smtClean="0">
              <a:latin typeface="Times New Roman" panose="02020603050405020304" pitchFamily="18" charset="0"/>
            </a:endParaRPr>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130266128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27BBA497-14E5-4718-8530-283DA67F6468}" type="slidenum">
              <a:rPr lang="en-US" altLang="fr-FR" i="0" smtClean="0">
                <a:latin typeface="Times New Roman" panose="02020603050405020304" pitchFamily="18" charset="0"/>
              </a:rPr>
              <a:pPr/>
              <a:t>59</a:t>
            </a:fld>
            <a:endParaRPr lang="en-US" altLang="fr-FR" i="0" smtClean="0">
              <a:latin typeface="Times New Roman" panose="02020603050405020304" pitchFamily="18" charset="0"/>
            </a:endParaRPr>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233382563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BA297440-B919-4732-8809-9BC40E6EA752}" type="slidenum">
              <a:rPr lang="en-US" altLang="fr-FR" i="0" smtClean="0">
                <a:latin typeface="Times New Roman" panose="02020603050405020304" pitchFamily="18" charset="0"/>
              </a:rPr>
              <a:pPr/>
              <a:t>60</a:t>
            </a:fld>
            <a:endParaRPr lang="en-US" altLang="fr-FR" i="0" smtClean="0">
              <a:latin typeface="Times New Roman" panose="02020603050405020304" pitchFamily="18" charset="0"/>
            </a:endParaRPr>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8209648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F020A82C-1FE5-4A33-8475-B0200ED883D5}" type="slidenum">
              <a:rPr lang="en-US" altLang="fr-FR" i="0" smtClean="0">
                <a:latin typeface="Times New Roman" panose="02020603050405020304" pitchFamily="18" charset="0"/>
              </a:rPr>
              <a:pPr/>
              <a:t>61</a:t>
            </a:fld>
            <a:endParaRPr lang="en-US" altLang="fr-FR" i="0" smtClean="0">
              <a:latin typeface="Times New Roman" panose="02020603050405020304" pitchFamily="18" charset="0"/>
            </a:endParaRPr>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197377600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90C50A22-E128-4F33-97B0-E36D87DBFCE9}" type="slidenum">
              <a:rPr lang="en-US" altLang="fr-FR" i="0" smtClean="0">
                <a:latin typeface="Times New Roman" panose="02020603050405020304" pitchFamily="18" charset="0"/>
              </a:rPr>
              <a:pPr/>
              <a:t>62</a:t>
            </a:fld>
            <a:endParaRPr lang="en-US" altLang="fr-FR" i="0" smtClean="0">
              <a:latin typeface="Times New Roman" panose="02020603050405020304" pitchFamily="18" charset="0"/>
            </a:endParaRPr>
          </a:p>
        </p:txBody>
      </p:sp>
      <p:sp>
        <p:nvSpPr>
          <p:cNvPr id="108547" name="Rectangle 2"/>
          <p:cNvSpPr>
            <a:spLocks noGrp="1" noRot="1" noChangeAspect="1" noChangeArrowheads="1" noTextEdit="1"/>
          </p:cNvSpPr>
          <p:nvPr>
            <p:ph type="sldImg"/>
          </p:nvPr>
        </p:nvSpPr>
        <p:spPr>
          <a:ln/>
        </p:spPr>
      </p:sp>
      <p:sp>
        <p:nvSpPr>
          <p:cNvPr id="1085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24443364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3DA77A7B-151F-4BB4-9C72-B78B0EA35A5F}" type="slidenum">
              <a:rPr lang="en-US" altLang="fr-FR" i="0" smtClean="0">
                <a:latin typeface="Times New Roman" panose="02020603050405020304" pitchFamily="18" charset="0"/>
              </a:rPr>
              <a:pPr/>
              <a:t>5</a:t>
            </a:fld>
            <a:endParaRPr lang="en-US" altLang="fr-FR" i="0" smtClean="0">
              <a:latin typeface="Times New Roman" panose="02020603050405020304" pitchFamily="18" charset="0"/>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88130857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DE4E7C1A-59A4-4F51-A8ED-18623725CC23}" type="slidenum">
              <a:rPr lang="en-US" altLang="fr-FR" i="0" smtClean="0">
                <a:latin typeface="Times New Roman" panose="02020603050405020304" pitchFamily="18" charset="0"/>
              </a:rPr>
              <a:pPr/>
              <a:t>63</a:t>
            </a:fld>
            <a:endParaRPr lang="en-US" altLang="fr-FR" i="0" smtClean="0">
              <a:latin typeface="Times New Roman" panose="02020603050405020304" pitchFamily="18" charset="0"/>
            </a:endParaRPr>
          </a:p>
        </p:txBody>
      </p:sp>
      <p:sp>
        <p:nvSpPr>
          <p:cNvPr id="110595" name="Rectangle 2"/>
          <p:cNvSpPr>
            <a:spLocks noGrp="1" noRot="1" noChangeAspect="1" noChangeArrowheads="1" noTextEdit="1"/>
          </p:cNvSpPr>
          <p:nvPr>
            <p:ph type="sldImg"/>
          </p:nvPr>
        </p:nvSpPr>
        <p:spPr>
          <a:ln/>
        </p:spPr>
      </p:sp>
      <p:sp>
        <p:nvSpPr>
          <p:cNvPr id="1105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189679076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B7DA8C09-84E9-4E1D-A9D7-1B6F3BB87498}" type="slidenum">
              <a:rPr lang="en-US" altLang="fr-FR" i="0" smtClean="0">
                <a:latin typeface="Times New Roman" panose="02020603050405020304" pitchFamily="18" charset="0"/>
              </a:rPr>
              <a:pPr/>
              <a:t>65</a:t>
            </a:fld>
            <a:endParaRPr lang="en-US" altLang="fr-FR" i="0" smtClean="0">
              <a:latin typeface="Times New Roman" panose="02020603050405020304" pitchFamily="18" charset="0"/>
            </a:endParaRPr>
          </a:p>
        </p:txBody>
      </p:sp>
      <p:sp>
        <p:nvSpPr>
          <p:cNvPr id="113667" name="Rectangle 2"/>
          <p:cNvSpPr>
            <a:spLocks noGrp="1" noRot="1" noChangeAspect="1" noChangeArrowheads="1" noTextEdit="1"/>
          </p:cNvSpPr>
          <p:nvPr>
            <p:ph type="sldImg"/>
          </p:nvPr>
        </p:nvSpPr>
        <p:spPr>
          <a:ln/>
        </p:spPr>
      </p:sp>
      <p:sp>
        <p:nvSpPr>
          <p:cNvPr id="1136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100218998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D873DDC5-EAE3-496C-A23F-CA6EBA675CE5}" type="slidenum">
              <a:rPr lang="en-US" altLang="fr-FR" i="0" smtClean="0">
                <a:latin typeface="Times New Roman" panose="02020603050405020304" pitchFamily="18" charset="0"/>
              </a:rPr>
              <a:pPr/>
              <a:t>66</a:t>
            </a:fld>
            <a:endParaRPr lang="en-US" altLang="fr-FR" i="0" smtClean="0">
              <a:latin typeface="Times New Roman" panose="02020603050405020304" pitchFamily="18" charset="0"/>
            </a:endParaRPr>
          </a:p>
        </p:txBody>
      </p:sp>
      <p:sp>
        <p:nvSpPr>
          <p:cNvPr id="115715" name="Rectangle 2"/>
          <p:cNvSpPr>
            <a:spLocks noGrp="1" noRot="1" noChangeAspect="1" noChangeArrowheads="1" noTextEdit="1"/>
          </p:cNvSpPr>
          <p:nvPr>
            <p:ph type="sldImg"/>
          </p:nvPr>
        </p:nvSpPr>
        <p:spPr>
          <a:ln/>
        </p:spPr>
      </p:sp>
      <p:sp>
        <p:nvSpPr>
          <p:cNvPr id="1157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278912041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74CA055F-A923-4EE7-8799-C1C8F5E13BF1}" type="slidenum">
              <a:rPr lang="en-US" altLang="fr-FR" i="0" smtClean="0">
                <a:latin typeface="Times New Roman" panose="02020603050405020304" pitchFamily="18" charset="0"/>
              </a:rPr>
              <a:pPr/>
              <a:t>67</a:t>
            </a:fld>
            <a:endParaRPr lang="en-US" altLang="fr-FR" i="0" smtClean="0">
              <a:latin typeface="Times New Roman" panose="02020603050405020304" pitchFamily="18" charset="0"/>
            </a:endParaRPr>
          </a:p>
        </p:txBody>
      </p:sp>
      <p:sp>
        <p:nvSpPr>
          <p:cNvPr id="117763" name="Rectangle 2"/>
          <p:cNvSpPr>
            <a:spLocks noGrp="1" noRot="1" noChangeAspect="1" noChangeArrowheads="1" noTextEdit="1"/>
          </p:cNvSpPr>
          <p:nvPr>
            <p:ph type="sldImg"/>
          </p:nvPr>
        </p:nvSpPr>
        <p:spPr>
          <a:ln/>
        </p:spPr>
      </p:sp>
      <p:sp>
        <p:nvSpPr>
          <p:cNvPr id="1177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172833476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EACA8B25-587B-406A-B763-E13C29E80E71}" type="slidenum">
              <a:rPr lang="en-US" altLang="fr-FR" i="0" smtClean="0">
                <a:latin typeface="Times New Roman" panose="02020603050405020304" pitchFamily="18" charset="0"/>
              </a:rPr>
              <a:pPr/>
              <a:t>68</a:t>
            </a:fld>
            <a:endParaRPr lang="en-US" altLang="fr-FR" i="0" smtClean="0">
              <a:latin typeface="Times New Roman" panose="02020603050405020304" pitchFamily="18" charset="0"/>
            </a:endParaRPr>
          </a:p>
        </p:txBody>
      </p:sp>
      <p:sp>
        <p:nvSpPr>
          <p:cNvPr id="119811" name="Rectangle 2"/>
          <p:cNvSpPr>
            <a:spLocks noGrp="1" noRot="1" noChangeAspect="1" noChangeArrowheads="1" noTextEdit="1"/>
          </p:cNvSpPr>
          <p:nvPr>
            <p:ph type="sldImg"/>
          </p:nvPr>
        </p:nvSpPr>
        <p:spPr>
          <a:ln/>
        </p:spPr>
      </p:sp>
      <p:sp>
        <p:nvSpPr>
          <p:cNvPr id="1198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225507321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F4D5510D-4199-493C-B19A-F67F56219F90}" type="slidenum">
              <a:rPr lang="en-US" altLang="fr-FR" i="0" smtClean="0">
                <a:latin typeface="Times New Roman" panose="02020603050405020304" pitchFamily="18" charset="0"/>
              </a:rPr>
              <a:pPr/>
              <a:t>69</a:t>
            </a:fld>
            <a:endParaRPr lang="en-US" altLang="fr-FR" i="0" smtClean="0">
              <a:latin typeface="Times New Roman" panose="02020603050405020304" pitchFamily="18" charset="0"/>
            </a:endParaRPr>
          </a:p>
        </p:txBody>
      </p:sp>
      <p:sp>
        <p:nvSpPr>
          <p:cNvPr id="121859" name="Rectangle 2"/>
          <p:cNvSpPr>
            <a:spLocks noGrp="1" noRot="1" noChangeAspect="1" noChangeArrowheads="1" noTextEdit="1"/>
          </p:cNvSpPr>
          <p:nvPr>
            <p:ph type="sldImg"/>
          </p:nvPr>
        </p:nvSpPr>
        <p:spPr>
          <a:ln/>
        </p:spPr>
      </p:sp>
      <p:sp>
        <p:nvSpPr>
          <p:cNvPr id="1218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29734188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17AA3CE0-D09C-4B25-B6CE-4A6741FECE09}" type="slidenum">
              <a:rPr lang="en-US" altLang="fr-FR" i="0" smtClean="0">
                <a:latin typeface="Times New Roman" panose="02020603050405020304" pitchFamily="18" charset="0"/>
              </a:rPr>
              <a:pPr/>
              <a:t>70</a:t>
            </a:fld>
            <a:endParaRPr lang="en-US" altLang="fr-FR" i="0" smtClean="0">
              <a:latin typeface="Times New Roman" panose="02020603050405020304" pitchFamily="18" charset="0"/>
            </a:endParaRPr>
          </a:p>
        </p:txBody>
      </p:sp>
      <p:sp>
        <p:nvSpPr>
          <p:cNvPr id="123907" name="Rectangle 2"/>
          <p:cNvSpPr>
            <a:spLocks noGrp="1" noRot="1" noChangeAspect="1" noChangeArrowheads="1" noTextEdit="1"/>
          </p:cNvSpPr>
          <p:nvPr>
            <p:ph type="sldImg"/>
          </p:nvPr>
        </p:nvSpPr>
        <p:spPr>
          <a:ln/>
        </p:spPr>
      </p:sp>
      <p:sp>
        <p:nvSpPr>
          <p:cNvPr id="1239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270641639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A8F4FF6F-3488-41BA-95BD-79D1BEC7AFEE}" type="slidenum">
              <a:rPr lang="en-US" altLang="fr-FR" i="0" smtClean="0">
                <a:latin typeface="Times New Roman" panose="02020603050405020304" pitchFamily="18" charset="0"/>
              </a:rPr>
              <a:pPr/>
              <a:t>71</a:t>
            </a:fld>
            <a:endParaRPr lang="en-US" altLang="fr-FR" i="0" smtClean="0">
              <a:latin typeface="Times New Roman" panose="02020603050405020304" pitchFamily="18" charset="0"/>
            </a:endParaRPr>
          </a:p>
        </p:txBody>
      </p:sp>
      <p:sp>
        <p:nvSpPr>
          <p:cNvPr id="125955" name="Rectangle 2"/>
          <p:cNvSpPr>
            <a:spLocks noGrp="1" noRot="1" noChangeAspect="1" noChangeArrowheads="1" noTextEdit="1"/>
          </p:cNvSpPr>
          <p:nvPr>
            <p:ph type="sldImg"/>
          </p:nvPr>
        </p:nvSpPr>
        <p:spPr>
          <a:ln/>
        </p:spPr>
      </p:sp>
      <p:sp>
        <p:nvSpPr>
          <p:cNvPr id="1259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64350822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5461A689-2D9F-41C2-A072-C3AF681D0652}" type="slidenum">
              <a:rPr lang="en-US" altLang="fr-FR" i="0" smtClean="0">
                <a:latin typeface="Times New Roman" panose="02020603050405020304" pitchFamily="18" charset="0"/>
              </a:rPr>
              <a:pPr/>
              <a:t>72</a:t>
            </a:fld>
            <a:endParaRPr lang="en-US" altLang="fr-FR" i="0" smtClean="0">
              <a:latin typeface="Times New Roman" panose="02020603050405020304" pitchFamily="18" charset="0"/>
            </a:endParaRPr>
          </a:p>
        </p:txBody>
      </p:sp>
      <p:sp>
        <p:nvSpPr>
          <p:cNvPr id="128003" name="Rectangle 2"/>
          <p:cNvSpPr>
            <a:spLocks noGrp="1" noRot="1" noChangeAspect="1" noChangeArrowheads="1" noTextEdit="1"/>
          </p:cNvSpPr>
          <p:nvPr>
            <p:ph type="sldImg"/>
          </p:nvPr>
        </p:nvSpPr>
        <p:spPr>
          <a:ln/>
        </p:spPr>
      </p:sp>
      <p:sp>
        <p:nvSpPr>
          <p:cNvPr id="1280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157472549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1FFF1D58-091D-4E53-BD05-E6C04E47009B}" type="slidenum">
              <a:rPr lang="en-US" altLang="fr-FR" i="0" smtClean="0">
                <a:latin typeface="Times New Roman" panose="02020603050405020304" pitchFamily="18" charset="0"/>
              </a:rPr>
              <a:pPr/>
              <a:t>73</a:t>
            </a:fld>
            <a:endParaRPr lang="en-US" altLang="fr-FR" i="0" smtClean="0">
              <a:latin typeface="Times New Roman" panose="02020603050405020304" pitchFamily="18" charset="0"/>
            </a:endParaRPr>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37883492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77B8D10E-A0B1-4FED-BD24-3085192B3EDA}" type="slidenum">
              <a:rPr lang="en-US" altLang="fr-FR" i="0" smtClean="0">
                <a:latin typeface="Times New Roman" panose="02020603050405020304" pitchFamily="18" charset="0"/>
              </a:rPr>
              <a:pPr/>
              <a:t>6</a:t>
            </a:fld>
            <a:endParaRPr lang="en-US" altLang="fr-FR" i="0" smtClean="0">
              <a:latin typeface="Times New Roman" panose="02020603050405020304" pitchFamily="18"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295235220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90905B65-F4F9-411C-9D9D-C2454E1A73FB}" type="slidenum">
              <a:rPr lang="en-US" altLang="fr-FR" i="0" smtClean="0">
                <a:latin typeface="Times New Roman" panose="02020603050405020304" pitchFamily="18" charset="0"/>
              </a:rPr>
              <a:pPr/>
              <a:t>74</a:t>
            </a:fld>
            <a:endParaRPr lang="en-US" altLang="fr-FR" i="0" smtClean="0">
              <a:latin typeface="Times New Roman" panose="02020603050405020304" pitchFamily="18" charset="0"/>
            </a:endParaRPr>
          </a:p>
        </p:txBody>
      </p:sp>
      <p:sp>
        <p:nvSpPr>
          <p:cNvPr id="132099" name="Rectangle 2"/>
          <p:cNvSpPr>
            <a:spLocks noGrp="1" noRot="1" noChangeAspect="1" noChangeArrowheads="1" noTextEdit="1"/>
          </p:cNvSpPr>
          <p:nvPr>
            <p:ph type="sldImg"/>
          </p:nvPr>
        </p:nvSpPr>
        <p:spPr>
          <a:ln/>
        </p:spPr>
      </p:sp>
      <p:sp>
        <p:nvSpPr>
          <p:cNvPr id="1321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184111617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1929FF9A-B4C8-48DE-8F26-EA81BEA9EE27}" type="slidenum">
              <a:rPr lang="en-US" altLang="fr-FR" i="0" smtClean="0">
                <a:latin typeface="Times New Roman" panose="02020603050405020304" pitchFamily="18" charset="0"/>
              </a:rPr>
              <a:pPr/>
              <a:t>75</a:t>
            </a:fld>
            <a:endParaRPr lang="en-US" altLang="fr-FR" i="0" smtClean="0">
              <a:latin typeface="Times New Roman" panose="02020603050405020304" pitchFamily="18" charset="0"/>
            </a:endParaRPr>
          </a:p>
        </p:txBody>
      </p:sp>
      <p:sp>
        <p:nvSpPr>
          <p:cNvPr id="134147" name="Rectangle 2"/>
          <p:cNvSpPr>
            <a:spLocks noGrp="1" noRot="1" noChangeAspect="1" noChangeArrowheads="1" noTextEdit="1"/>
          </p:cNvSpPr>
          <p:nvPr>
            <p:ph type="sldImg"/>
          </p:nvPr>
        </p:nvSpPr>
        <p:spPr>
          <a:ln/>
        </p:spPr>
      </p:sp>
      <p:sp>
        <p:nvSpPr>
          <p:cNvPr id="1341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21868787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a:ln/>
        </p:spPr>
      </p:sp>
      <p:sp>
        <p:nvSpPr>
          <p:cNvPr id="1372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ar-SA" smtClean="0"/>
              <a:t>From CN5E Slides #1-42</a:t>
            </a:r>
          </a:p>
        </p:txBody>
      </p:sp>
      <p:sp>
        <p:nvSpPr>
          <p:cNvPr id="1372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1EF0D491-AB4C-49A9-A392-4334DDFAD99B}" type="slidenum">
              <a:rPr lang="en-US" altLang="ar-SA" i="0" smtClean="0">
                <a:latin typeface="Times New Roman" panose="02020603050405020304" pitchFamily="18" charset="0"/>
              </a:rPr>
              <a:pPr/>
              <a:t>77</a:t>
            </a:fld>
            <a:endParaRPr lang="en-US" altLang="ar-SA" i="0" smtClean="0">
              <a:latin typeface="Times New Roman" panose="02020603050405020304" pitchFamily="18" charset="0"/>
            </a:endParaRPr>
          </a:p>
        </p:txBody>
      </p:sp>
    </p:spTree>
    <p:extLst>
      <p:ext uri="{BB962C8B-B14F-4D97-AF65-F5344CB8AC3E}">
        <p14:creationId xmlns:p14="http://schemas.microsoft.com/office/powerpoint/2010/main" val="221258380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F513806F-EC26-4402-B6D3-B877E501C18D}" type="slidenum">
              <a:rPr lang="en-US" altLang="fr-FR" i="0" smtClean="0">
                <a:latin typeface="Times New Roman" panose="02020603050405020304" pitchFamily="18" charset="0"/>
              </a:rPr>
              <a:pPr/>
              <a:t>78</a:t>
            </a:fld>
            <a:endParaRPr lang="en-US" altLang="fr-FR" i="0" smtClean="0">
              <a:latin typeface="Times New Roman" panose="02020603050405020304" pitchFamily="18" charset="0"/>
            </a:endParaRPr>
          </a:p>
        </p:txBody>
      </p:sp>
      <p:sp>
        <p:nvSpPr>
          <p:cNvPr id="139267" name="Rectangle 2"/>
          <p:cNvSpPr>
            <a:spLocks noGrp="1" noRot="1" noChangeAspect="1" noChangeArrowheads="1" noTextEdit="1"/>
          </p:cNvSpPr>
          <p:nvPr>
            <p:ph type="sldImg"/>
          </p:nvPr>
        </p:nvSpPr>
        <p:spPr>
          <a:ln/>
        </p:spPr>
      </p:sp>
      <p:sp>
        <p:nvSpPr>
          <p:cNvPr id="1392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308880877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5528D42D-66F8-4041-B399-5EAC6C32B4EC}" type="slidenum">
              <a:rPr lang="en-US" altLang="fr-FR" i="0" smtClean="0">
                <a:latin typeface="Times New Roman" panose="02020603050405020304" pitchFamily="18" charset="0"/>
              </a:rPr>
              <a:pPr/>
              <a:t>79</a:t>
            </a:fld>
            <a:endParaRPr lang="en-US" altLang="fr-FR" i="0" smtClean="0">
              <a:latin typeface="Times New Roman" panose="02020603050405020304" pitchFamily="18" charset="0"/>
            </a:endParaRPr>
          </a:p>
        </p:txBody>
      </p:sp>
      <p:sp>
        <p:nvSpPr>
          <p:cNvPr id="141315" name="Rectangle 2"/>
          <p:cNvSpPr>
            <a:spLocks noGrp="1" noRot="1" noChangeAspect="1" noChangeArrowheads="1" noTextEdit="1"/>
          </p:cNvSpPr>
          <p:nvPr>
            <p:ph type="sldImg"/>
          </p:nvPr>
        </p:nvSpPr>
        <p:spPr>
          <a:ln/>
        </p:spPr>
      </p:sp>
      <p:sp>
        <p:nvSpPr>
          <p:cNvPr id="141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44436891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270CD120-12C5-4FDB-8B69-D77E9D0F5DC5}" type="slidenum">
              <a:rPr lang="en-US" altLang="fr-FR" i="0" smtClean="0">
                <a:latin typeface="Times New Roman" panose="02020603050405020304" pitchFamily="18" charset="0"/>
              </a:rPr>
              <a:pPr/>
              <a:t>80</a:t>
            </a:fld>
            <a:endParaRPr lang="en-US" altLang="fr-FR" i="0" smtClean="0">
              <a:latin typeface="Times New Roman" panose="02020603050405020304" pitchFamily="18" charset="0"/>
            </a:endParaRPr>
          </a:p>
        </p:txBody>
      </p:sp>
      <p:sp>
        <p:nvSpPr>
          <p:cNvPr id="143363" name="Rectangle 2"/>
          <p:cNvSpPr>
            <a:spLocks noGrp="1" noRot="1" noChangeAspect="1" noChangeArrowheads="1" noTextEdit="1"/>
          </p:cNvSpPr>
          <p:nvPr>
            <p:ph type="sldImg"/>
          </p:nvPr>
        </p:nvSpPr>
        <p:spPr>
          <a:ln/>
        </p:spPr>
      </p:sp>
      <p:sp>
        <p:nvSpPr>
          <p:cNvPr id="1433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12517787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29F75F64-3C54-4104-815C-64F35E641959}" type="slidenum">
              <a:rPr lang="en-US" altLang="fr-FR" i="0" smtClean="0">
                <a:latin typeface="Times New Roman" panose="02020603050405020304" pitchFamily="18" charset="0"/>
              </a:rPr>
              <a:pPr/>
              <a:t>81</a:t>
            </a:fld>
            <a:endParaRPr lang="en-US" altLang="fr-FR" i="0" smtClean="0">
              <a:latin typeface="Times New Roman" panose="02020603050405020304" pitchFamily="18" charset="0"/>
            </a:endParaRPr>
          </a:p>
        </p:txBody>
      </p:sp>
      <p:sp>
        <p:nvSpPr>
          <p:cNvPr id="145411" name="Rectangle 2"/>
          <p:cNvSpPr>
            <a:spLocks noGrp="1" noRot="1" noChangeAspect="1" noChangeArrowheads="1" noTextEdit="1"/>
          </p:cNvSpPr>
          <p:nvPr>
            <p:ph type="sldImg"/>
          </p:nvPr>
        </p:nvSpPr>
        <p:spPr>
          <a:ln/>
        </p:spPr>
      </p:sp>
      <p:sp>
        <p:nvSpPr>
          <p:cNvPr id="145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23565548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D02A8F19-C737-4D9F-A4BC-2E3B9111EB6F}" type="slidenum">
              <a:rPr lang="en-US" altLang="fr-FR" i="0" smtClean="0">
                <a:latin typeface="Times New Roman" panose="02020603050405020304" pitchFamily="18" charset="0"/>
              </a:rPr>
              <a:pPr/>
              <a:t>82</a:t>
            </a:fld>
            <a:endParaRPr lang="en-US" altLang="fr-FR" i="0" smtClean="0">
              <a:latin typeface="Times New Roman" panose="02020603050405020304" pitchFamily="18" charset="0"/>
            </a:endParaRPr>
          </a:p>
        </p:txBody>
      </p:sp>
      <p:sp>
        <p:nvSpPr>
          <p:cNvPr id="147459" name="Rectangle 2"/>
          <p:cNvSpPr>
            <a:spLocks noGrp="1" noRot="1" noChangeAspect="1" noChangeArrowheads="1" noTextEdit="1"/>
          </p:cNvSpPr>
          <p:nvPr>
            <p:ph type="sldImg"/>
          </p:nvPr>
        </p:nvSpPr>
        <p:spPr>
          <a:ln/>
        </p:spPr>
      </p:sp>
      <p:sp>
        <p:nvSpPr>
          <p:cNvPr id="147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2100109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3AEBDBCE-55C0-4354-8FD8-FBE1BF5BB734}" type="slidenum">
              <a:rPr lang="en-US" altLang="fr-FR" i="0" smtClean="0">
                <a:latin typeface="Times New Roman" panose="02020603050405020304" pitchFamily="18" charset="0"/>
              </a:rPr>
              <a:pPr/>
              <a:t>7</a:t>
            </a:fld>
            <a:endParaRPr lang="en-US" altLang="fr-FR" i="0" smtClean="0">
              <a:latin typeface="Times New Roman" panose="02020603050405020304" pitchFamily="18"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21499403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607C77FB-13F2-4D46-AEF9-BE0400CDF078}" type="slidenum">
              <a:rPr lang="en-US" altLang="fr-FR" i="0" smtClean="0">
                <a:latin typeface="Times New Roman" panose="02020603050405020304" pitchFamily="18" charset="0"/>
              </a:rPr>
              <a:pPr/>
              <a:t>8</a:t>
            </a:fld>
            <a:endParaRPr lang="en-US" altLang="fr-FR" i="0" smtClean="0">
              <a:latin typeface="Times New Roman" panose="02020603050405020304" pitchFamily="18" charset="0"/>
            </a:endParaRPr>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18320029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115B43CA-1BB9-4F58-9646-94780B278F63}" type="slidenum">
              <a:rPr lang="en-US" altLang="fr-FR" i="0" smtClean="0">
                <a:latin typeface="Times New Roman" panose="02020603050405020304" pitchFamily="18" charset="0"/>
              </a:rPr>
              <a:pPr/>
              <a:t>9</a:t>
            </a:fld>
            <a:endParaRPr lang="en-US" altLang="fr-FR" i="0" smtClean="0">
              <a:latin typeface="Times New Roman" panose="02020603050405020304" pitchFamily="18" charset="0"/>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7908776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i="1">
                <a:solidFill>
                  <a:schemeClr val="tx1"/>
                </a:solidFill>
                <a:latin typeface="Comic Sans MS" panose="030F0702030302020204" pitchFamily="66" charset="0"/>
              </a:defRPr>
            </a:lvl1pPr>
            <a:lvl2pPr marL="742950" indent="-285750" defTabSz="930275">
              <a:defRPr i="1">
                <a:solidFill>
                  <a:schemeClr val="tx1"/>
                </a:solidFill>
                <a:latin typeface="Comic Sans MS" panose="030F0702030302020204" pitchFamily="66" charset="0"/>
              </a:defRPr>
            </a:lvl2pPr>
            <a:lvl3pPr marL="1143000" indent="-228600" defTabSz="930275">
              <a:defRPr i="1">
                <a:solidFill>
                  <a:schemeClr val="tx1"/>
                </a:solidFill>
                <a:latin typeface="Comic Sans MS" panose="030F0702030302020204" pitchFamily="66" charset="0"/>
              </a:defRPr>
            </a:lvl3pPr>
            <a:lvl4pPr marL="1600200" indent="-228600" defTabSz="930275">
              <a:defRPr i="1">
                <a:solidFill>
                  <a:schemeClr val="tx1"/>
                </a:solidFill>
                <a:latin typeface="Comic Sans MS" panose="030F0702030302020204" pitchFamily="66" charset="0"/>
              </a:defRPr>
            </a:lvl4pPr>
            <a:lvl5pPr marL="2057400" indent="-228600" defTabSz="930275">
              <a:defRPr i="1">
                <a:solidFill>
                  <a:schemeClr val="tx1"/>
                </a:solidFill>
                <a:latin typeface="Comic Sans MS" panose="030F0702030302020204" pitchFamily="66" charset="0"/>
              </a:defRPr>
            </a:lvl5pPr>
            <a:lvl6pPr marL="2514600" indent="-228600" defTabSz="930275" eaLnBrk="0" fontAlgn="base" hangingPunct="0">
              <a:spcBef>
                <a:spcPct val="0"/>
              </a:spcBef>
              <a:spcAft>
                <a:spcPct val="0"/>
              </a:spcAft>
              <a:defRPr i="1">
                <a:solidFill>
                  <a:schemeClr val="tx1"/>
                </a:solidFill>
                <a:latin typeface="Comic Sans MS" panose="030F0702030302020204" pitchFamily="66" charset="0"/>
              </a:defRPr>
            </a:lvl6pPr>
            <a:lvl7pPr marL="2971800" indent="-228600" defTabSz="930275" eaLnBrk="0" fontAlgn="base" hangingPunct="0">
              <a:spcBef>
                <a:spcPct val="0"/>
              </a:spcBef>
              <a:spcAft>
                <a:spcPct val="0"/>
              </a:spcAft>
              <a:defRPr i="1">
                <a:solidFill>
                  <a:schemeClr val="tx1"/>
                </a:solidFill>
                <a:latin typeface="Comic Sans MS" panose="030F0702030302020204" pitchFamily="66" charset="0"/>
              </a:defRPr>
            </a:lvl7pPr>
            <a:lvl8pPr marL="3429000" indent="-228600" defTabSz="930275" eaLnBrk="0" fontAlgn="base" hangingPunct="0">
              <a:spcBef>
                <a:spcPct val="0"/>
              </a:spcBef>
              <a:spcAft>
                <a:spcPct val="0"/>
              </a:spcAft>
              <a:defRPr i="1">
                <a:solidFill>
                  <a:schemeClr val="tx1"/>
                </a:solidFill>
                <a:latin typeface="Comic Sans MS" panose="030F0702030302020204" pitchFamily="66" charset="0"/>
              </a:defRPr>
            </a:lvl8pPr>
            <a:lvl9pPr marL="3886200" indent="-228600" defTabSz="930275" eaLnBrk="0" fontAlgn="base" hangingPunct="0">
              <a:spcBef>
                <a:spcPct val="0"/>
              </a:spcBef>
              <a:spcAft>
                <a:spcPct val="0"/>
              </a:spcAft>
              <a:defRPr i="1">
                <a:solidFill>
                  <a:schemeClr val="tx1"/>
                </a:solidFill>
                <a:latin typeface="Comic Sans MS" panose="030F0702030302020204" pitchFamily="66" charset="0"/>
              </a:defRPr>
            </a:lvl9pPr>
          </a:lstStyle>
          <a:p>
            <a:fld id="{3D7F26F7-8DEB-4C57-9CE8-2715EAA8D08A}" type="slidenum">
              <a:rPr lang="en-US" altLang="fr-FR" i="0" smtClean="0">
                <a:latin typeface="Times New Roman" panose="02020603050405020304" pitchFamily="18" charset="0"/>
              </a:rPr>
              <a:pPr/>
              <a:t>10</a:t>
            </a:fld>
            <a:endParaRPr lang="en-US" altLang="fr-FR" i="0" smtClean="0">
              <a:latin typeface="Times New Roman" panose="02020603050405020304" pitchFamily="18" charset="0"/>
            </a:endParaRP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extLst>
      <p:ext uri="{BB962C8B-B14F-4D97-AF65-F5344CB8AC3E}">
        <p14:creationId xmlns:p14="http://schemas.microsoft.com/office/powerpoint/2010/main" val="3370792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CSC- 329   Computer Network                  Physical Layer</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fr-FR" dirty="0" smtClean="0"/>
              <a:t>2-</a:t>
            </a:r>
            <a:fld id="{2CC76DC4-E9ED-4AAA-8220-3E35D0A1BD38}" type="slidenum">
              <a:rPr lang="en-US" altLang="fr-FR" smtClean="0"/>
              <a:pPr>
                <a:defRPr/>
              </a:pPr>
              <a:t>‹#›</a:t>
            </a:fld>
            <a:endParaRPr lang="en-US" altLang="fr-FR" dirty="0"/>
          </a:p>
        </p:txBody>
      </p:sp>
    </p:spTree>
    <p:extLst>
      <p:ext uri="{BB962C8B-B14F-4D97-AF65-F5344CB8AC3E}">
        <p14:creationId xmlns:p14="http://schemas.microsoft.com/office/powerpoint/2010/main" val="15060724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CSC- 329   Computer Network                  Physical Layer</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fr-FR" dirty="0" smtClean="0"/>
              <a:t>2-</a:t>
            </a:r>
            <a:fld id="{8A0E9D0D-C5F3-4A7E-B239-E06650634A5A}" type="slidenum">
              <a:rPr lang="en-US" altLang="fr-FR" smtClean="0"/>
              <a:pPr>
                <a:defRPr/>
              </a:pPr>
              <a:t>‹#›</a:t>
            </a:fld>
            <a:endParaRPr lang="en-US" altLang="fr-FR" dirty="0"/>
          </a:p>
        </p:txBody>
      </p:sp>
    </p:spTree>
    <p:extLst>
      <p:ext uri="{BB962C8B-B14F-4D97-AF65-F5344CB8AC3E}">
        <p14:creationId xmlns:p14="http://schemas.microsoft.com/office/powerpoint/2010/main" val="3044156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6002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495800" y="16002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685800" y="6248400"/>
            <a:ext cx="1905000" cy="457200"/>
          </a:xfrm>
          <a:prstGeom prst="rect">
            <a:avLst/>
          </a:prstGeom>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p:txBody>
          <a:bodyPr/>
          <a:lstStyle>
            <a:lvl1pPr>
              <a:defRPr/>
            </a:lvl1pPr>
          </a:lstStyle>
          <a:p>
            <a:pPr>
              <a:defRPr/>
            </a:pPr>
            <a:r>
              <a:rPr lang="en-US"/>
              <a:t>CSC- 329   Computer Network                  Physical Layer</a:t>
            </a:r>
          </a:p>
        </p:txBody>
      </p:sp>
      <p:sp>
        <p:nvSpPr>
          <p:cNvPr id="7" name="Slide Number Placeholder 6"/>
          <p:cNvSpPr>
            <a:spLocks noGrp="1" noChangeArrowheads="1"/>
          </p:cNvSpPr>
          <p:nvPr>
            <p:ph type="sldNum" sz="quarter" idx="12"/>
          </p:nvPr>
        </p:nvSpPr>
        <p:spPr/>
        <p:txBody>
          <a:bodyPr/>
          <a:lstStyle>
            <a:lvl1pPr>
              <a:defRPr/>
            </a:lvl1pPr>
          </a:lstStyle>
          <a:p>
            <a:pPr>
              <a:defRPr/>
            </a:pPr>
            <a:r>
              <a:rPr lang="en-US" altLang="fr-FR" dirty="0" smtClean="0"/>
              <a:t>2-</a:t>
            </a:r>
            <a:fld id="{28E27A5C-ACA4-4299-89F9-6170587B1AF6}" type="slidenum">
              <a:rPr lang="en-US" altLang="fr-FR" smtClean="0"/>
              <a:pPr>
                <a:defRPr/>
              </a:pPr>
              <a:t>‹#›</a:t>
            </a:fld>
            <a:endParaRPr lang="en-US" altLang="fr-FR" dirty="0"/>
          </a:p>
        </p:txBody>
      </p:sp>
    </p:spTree>
    <p:extLst>
      <p:ext uri="{BB962C8B-B14F-4D97-AF65-F5344CB8AC3E}">
        <p14:creationId xmlns:p14="http://schemas.microsoft.com/office/powerpoint/2010/main" val="3034868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85800" y="6248400"/>
            <a:ext cx="1905000" cy="457200"/>
          </a:xfrm>
          <a:prstGeom prst="rect">
            <a:avLst/>
          </a:prstGeom>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CSC- 329   Computer Network                  Physical Layer</a:t>
            </a:r>
          </a:p>
        </p:txBody>
      </p:sp>
      <p:sp>
        <p:nvSpPr>
          <p:cNvPr id="4" name="Rectangle 6"/>
          <p:cNvSpPr>
            <a:spLocks noGrp="1" noChangeArrowheads="1"/>
          </p:cNvSpPr>
          <p:nvPr>
            <p:ph type="sldNum" sz="quarter" idx="12"/>
          </p:nvPr>
        </p:nvSpPr>
        <p:spPr>
          <a:ln/>
        </p:spPr>
        <p:txBody>
          <a:bodyPr/>
          <a:lstStyle>
            <a:lvl1pPr>
              <a:defRPr/>
            </a:lvl1pPr>
          </a:lstStyle>
          <a:p>
            <a:pPr>
              <a:defRPr/>
            </a:pPr>
            <a:r>
              <a:rPr lang="en-US" altLang="fr-FR" dirty="0" smtClean="0"/>
              <a:t>2-</a:t>
            </a:r>
            <a:fld id="{943043E4-CB5B-4638-94E7-5214F6E0563A}" type="slidenum">
              <a:rPr lang="en-US" altLang="fr-FR" smtClean="0"/>
              <a:pPr>
                <a:defRPr/>
              </a:pPr>
              <a:t>‹#›</a:t>
            </a:fld>
            <a:endParaRPr lang="en-US" altLang="fr-FR" dirty="0"/>
          </a:p>
        </p:txBody>
      </p:sp>
    </p:spTree>
    <p:extLst>
      <p:ext uri="{BB962C8B-B14F-4D97-AF65-F5344CB8AC3E}">
        <p14:creationId xmlns:p14="http://schemas.microsoft.com/office/powerpoint/2010/main" val="7954990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Click to edit Master title style</a:t>
            </a:r>
            <a:endParaRPr lang="en-US" dirty="0"/>
          </a:p>
        </p:txBody>
      </p:sp>
      <p:sp>
        <p:nvSpPr>
          <p:cNvPr id="7" name="Text Placeholder 6"/>
          <p:cNvSpPr>
            <a:spLocks noGrp="1"/>
          </p:cNvSpPr>
          <p:nvPr>
            <p:ph type="body" sz="quarter" idx="12"/>
          </p:nvPr>
        </p:nvSpPr>
        <p:spPr>
          <a:xfrm>
            <a:off x="228600" y="1397000"/>
            <a:ext cx="5715000" cy="47752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2"/>
          <p:cNvSpPr>
            <a:spLocks noGrp="1"/>
          </p:cNvSpPr>
          <p:nvPr>
            <p:ph type="ftr" sz="quarter" idx="13"/>
          </p:nvPr>
        </p:nvSpPr>
        <p:spPr/>
        <p:txBody>
          <a:bodyPr/>
          <a:lstStyle>
            <a:lvl1pPr>
              <a:defRPr/>
            </a:lvl1pPr>
          </a:lstStyle>
          <a:p>
            <a:pPr>
              <a:defRPr/>
            </a:pPr>
            <a:r>
              <a:rPr lang="en-US"/>
              <a:t>CSC- 329   Computer Network                  Physical Layer</a:t>
            </a:r>
            <a:endParaRPr lang="en-US" dirty="0"/>
          </a:p>
        </p:txBody>
      </p:sp>
      <p:sp>
        <p:nvSpPr>
          <p:cNvPr id="6" name="Slide Number Placeholder 3"/>
          <p:cNvSpPr>
            <a:spLocks noGrp="1"/>
          </p:cNvSpPr>
          <p:nvPr>
            <p:ph type="sldNum" sz="quarter" idx="14"/>
          </p:nvPr>
        </p:nvSpPr>
        <p:spPr/>
        <p:txBody>
          <a:bodyPr/>
          <a:lstStyle>
            <a:lvl1pPr>
              <a:defRPr/>
            </a:lvl1pPr>
          </a:lstStyle>
          <a:p>
            <a:pPr>
              <a:defRPr/>
            </a:pPr>
            <a:r>
              <a:rPr lang="en-US" dirty="0" smtClean="0"/>
              <a:t>2-</a:t>
            </a:r>
            <a:fld id="{17279490-13C3-4D4F-8A78-45E419379AC1}" type="slidenum">
              <a:rPr lang="en-US" smtClean="0"/>
              <a:pPr>
                <a:defRPr/>
              </a:pPr>
              <a:t>‹#›</a:t>
            </a:fld>
            <a:endParaRPr lang="en-US" dirty="0"/>
          </a:p>
        </p:txBody>
      </p:sp>
    </p:spTree>
    <p:extLst>
      <p:ext uri="{BB962C8B-B14F-4D97-AF65-F5344CB8AC3E}">
        <p14:creationId xmlns:p14="http://schemas.microsoft.com/office/powerpoint/2010/main" val="18914038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3400" y="228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fr-FR" smtClean="0"/>
              <a:t>Click to edit Master title style</a:t>
            </a:r>
          </a:p>
        </p:txBody>
      </p:sp>
      <p:sp>
        <p:nvSpPr>
          <p:cNvPr id="1027" name="Rectangle 3"/>
          <p:cNvSpPr>
            <a:spLocks noGrp="1" noChangeArrowheads="1"/>
          </p:cNvSpPr>
          <p:nvPr>
            <p:ph type="body" idx="1"/>
          </p:nvPr>
        </p:nvSpPr>
        <p:spPr bwMode="auto">
          <a:xfrm>
            <a:off x="533400" y="16002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fr-FR" smtClean="0"/>
              <a:t>Click to edit Master text styles</a:t>
            </a:r>
          </a:p>
          <a:p>
            <a:pPr lvl="1"/>
            <a:r>
              <a:rPr lang="en-US" altLang="fr-FR" smtClean="0"/>
              <a:t>Second level</a:t>
            </a:r>
          </a:p>
          <a:p>
            <a:pPr lvl="2"/>
            <a:r>
              <a:rPr lang="en-US" altLang="fr-FR" smtClean="0"/>
              <a:t>Third level</a:t>
            </a:r>
          </a:p>
          <a:p>
            <a:pPr lvl="3"/>
            <a:r>
              <a:rPr lang="en-US" altLang="fr-FR" smtClean="0"/>
              <a:t>Fourth level</a:t>
            </a:r>
          </a:p>
          <a:p>
            <a:pPr lvl="4"/>
            <a:r>
              <a:rPr lang="en-US" altLang="fr-FR" smtClean="0"/>
              <a:t>Fifth level</a:t>
            </a:r>
          </a:p>
        </p:txBody>
      </p:sp>
      <p:sp>
        <p:nvSpPr>
          <p:cNvPr id="1029" name="Rectangle 5"/>
          <p:cNvSpPr>
            <a:spLocks noGrp="1" noChangeArrowheads="1"/>
          </p:cNvSpPr>
          <p:nvPr>
            <p:ph type="ftr" sz="quarter" idx="3"/>
          </p:nvPr>
        </p:nvSpPr>
        <p:spPr bwMode="auto">
          <a:xfrm>
            <a:off x="3232030" y="6400800"/>
            <a:ext cx="507377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i="0">
                <a:latin typeface="Arial" charset="0"/>
                <a:cs typeface="Arial" charset="0"/>
              </a:defRPr>
            </a:lvl1pPr>
          </a:lstStyle>
          <a:p>
            <a:pPr>
              <a:defRPr/>
            </a:pPr>
            <a:r>
              <a:rPr lang="en-US" dirty="0"/>
              <a:t>CSC- 329   Computer Network                  Physical Layer</a:t>
            </a:r>
          </a:p>
        </p:txBody>
      </p:sp>
      <p:sp>
        <p:nvSpPr>
          <p:cNvPr id="1030" name="Rectangle 6"/>
          <p:cNvSpPr>
            <a:spLocks noGrp="1" noChangeArrowheads="1"/>
          </p:cNvSpPr>
          <p:nvPr>
            <p:ph type="sldNum" sz="quarter" idx="4"/>
          </p:nvPr>
        </p:nvSpPr>
        <p:spPr bwMode="auto">
          <a:xfrm>
            <a:off x="8162925" y="6400800"/>
            <a:ext cx="676275"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i="0">
                <a:latin typeface="Arial" panose="020B0604020202020204" pitchFamily="34" charset="0"/>
                <a:cs typeface="Arial" panose="020B0604020202020204" pitchFamily="34" charset="0"/>
              </a:defRPr>
            </a:lvl1pPr>
          </a:lstStyle>
          <a:p>
            <a:pPr>
              <a:defRPr/>
            </a:pPr>
            <a:r>
              <a:rPr lang="en-US" altLang="fr-FR" dirty="0" smtClean="0"/>
              <a:t>2-</a:t>
            </a:r>
            <a:fld id="{C024CAAE-97ED-4DB0-AFBB-D7081FF24451}" type="slidenum">
              <a:rPr lang="en-US" altLang="fr-FR" smtClean="0"/>
              <a:pPr>
                <a:defRPr/>
              </a:pPr>
              <a:t>‹#›</a:t>
            </a:fld>
            <a:endParaRPr lang="en-US" altLang="fr-FR" dirty="0"/>
          </a:p>
        </p:txBody>
      </p:sp>
      <p:sp>
        <p:nvSpPr>
          <p:cNvPr id="7" name="Line 3"/>
          <p:cNvSpPr>
            <a:spLocks noChangeShapeType="1"/>
          </p:cNvSpPr>
          <p:nvPr userDrawn="1"/>
        </p:nvSpPr>
        <p:spPr bwMode="auto">
          <a:xfrm>
            <a:off x="228600" y="6391275"/>
            <a:ext cx="8763000"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ar-SA"/>
          </a:p>
        </p:txBody>
      </p:sp>
    </p:spTree>
  </p:cSld>
  <p:clrMap bg1="lt1" tx1="dk1" bg2="lt2" tx2="dk2" accent1="accent1" accent2="accent2" accent3="accent3" accent4="accent4" accent5="accent5" accent6="accent6" hlink="hlink" folHlink="folHlink"/>
  <p:sldLayoutIdLst>
    <p:sldLayoutId id="2147483959" r:id="rId1"/>
    <p:sldLayoutId id="2147483960" r:id="rId2"/>
    <p:sldLayoutId id="2147483969" r:id="rId3"/>
    <p:sldLayoutId id="2147483964" r:id="rId4"/>
    <p:sldLayoutId id="2147483970" r:id="rId5"/>
  </p:sldLayoutIdLst>
  <p:hf hdr="0" dt="0"/>
  <p:txStyles>
    <p:titleStyle>
      <a:lvl1pPr algn="l" rtl="0" eaLnBrk="0" fontAlgn="base" hangingPunct="0">
        <a:spcBef>
          <a:spcPct val="0"/>
        </a:spcBef>
        <a:spcAft>
          <a:spcPct val="0"/>
        </a:spcAft>
        <a:defRPr sz="4000" u="sng">
          <a:solidFill>
            <a:schemeClr val="accent2"/>
          </a:solidFill>
          <a:latin typeface="+mj-lt"/>
          <a:ea typeface="+mj-ea"/>
          <a:cs typeface="+mj-cs"/>
        </a:defRPr>
      </a:lvl1pPr>
      <a:lvl2pPr algn="l" rtl="0" eaLnBrk="0" fontAlgn="base" hangingPunct="0">
        <a:spcBef>
          <a:spcPct val="0"/>
        </a:spcBef>
        <a:spcAft>
          <a:spcPct val="0"/>
        </a:spcAft>
        <a:defRPr sz="4000" u="sng">
          <a:solidFill>
            <a:schemeClr val="accent2"/>
          </a:solidFill>
          <a:latin typeface="Comic Sans MS" pitchFamily="66" charset="0"/>
        </a:defRPr>
      </a:lvl2pPr>
      <a:lvl3pPr algn="l" rtl="0" eaLnBrk="0" fontAlgn="base" hangingPunct="0">
        <a:spcBef>
          <a:spcPct val="0"/>
        </a:spcBef>
        <a:spcAft>
          <a:spcPct val="0"/>
        </a:spcAft>
        <a:defRPr sz="4000" u="sng">
          <a:solidFill>
            <a:schemeClr val="accent2"/>
          </a:solidFill>
          <a:latin typeface="Comic Sans MS" pitchFamily="66" charset="0"/>
        </a:defRPr>
      </a:lvl3pPr>
      <a:lvl4pPr algn="l" rtl="0" eaLnBrk="0" fontAlgn="base" hangingPunct="0">
        <a:spcBef>
          <a:spcPct val="0"/>
        </a:spcBef>
        <a:spcAft>
          <a:spcPct val="0"/>
        </a:spcAft>
        <a:defRPr sz="4000" u="sng">
          <a:solidFill>
            <a:schemeClr val="accent2"/>
          </a:solidFill>
          <a:latin typeface="Comic Sans MS" pitchFamily="66" charset="0"/>
        </a:defRPr>
      </a:lvl4pPr>
      <a:lvl5pPr algn="l" rtl="0" eaLnBrk="0" fontAlgn="base" hangingPunct="0">
        <a:spcBef>
          <a:spcPct val="0"/>
        </a:spcBef>
        <a:spcAft>
          <a:spcPct val="0"/>
        </a:spcAft>
        <a:defRPr sz="4000" u="sng">
          <a:solidFill>
            <a:schemeClr val="accent2"/>
          </a:solidFill>
          <a:latin typeface="Comic Sans MS" pitchFamily="66" charset="0"/>
        </a:defRPr>
      </a:lvl5pPr>
      <a:lvl6pPr marL="457200" algn="l" rtl="0" eaLnBrk="0" fontAlgn="base" hangingPunct="0">
        <a:spcBef>
          <a:spcPct val="0"/>
        </a:spcBef>
        <a:spcAft>
          <a:spcPct val="0"/>
        </a:spcAft>
        <a:defRPr sz="4000" u="sng">
          <a:solidFill>
            <a:schemeClr val="accent2"/>
          </a:solidFill>
          <a:latin typeface="Comic Sans MS" pitchFamily="66" charset="0"/>
        </a:defRPr>
      </a:lvl6pPr>
      <a:lvl7pPr marL="914400" algn="l" rtl="0" eaLnBrk="0" fontAlgn="base" hangingPunct="0">
        <a:spcBef>
          <a:spcPct val="0"/>
        </a:spcBef>
        <a:spcAft>
          <a:spcPct val="0"/>
        </a:spcAft>
        <a:defRPr sz="4000" u="sng">
          <a:solidFill>
            <a:schemeClr val="accent2"/>
          </a:solidFill>
          <a:latin typeface="Comic Sans MS" pitchFamily="66" charset="0"/>
        </a:defRPr>
      </a:lvl7pPr>
      <a:lvl8pPr marL="1371600" algn="l" rtl="0" eaLnBrk="0" fontAlgn="base" hangingPunct="0">
        <a:spcBef>
          <a:spcPct val="0"/>
        </a:spcBef>
        <a:spcAft>
          <a:spcPct val="0"/>
        </a:spcAft>
        <a:defRPr sz="4000" u="sng">
          <a:solidFill>
            <a:schemeClr val="accent2"/>
          </a:solidFill>
          <a:latin typeface="Comic Sans MS" pitchFamily="66" charset="0"/>
        </a:defRPr>
      </a:lvl8pPr>
      <a:lvl9pPr marL="1828800" algn="l" rtl="0" eaLnBrk="0" fontAlgn="base" hangingPunct="0">
        <a:spcBef>
          <a:spcPct val="0"/>
        </a:spcBef>
        <a:spcAft>
          <a:spcPct val="0"/>
        </a:spcAft>
        <a:defRPr sz="4000" u="sng">
          <a:solidFill>
            <a:schemeClr val="accent2"/>
          </a:solidFill>
          <a:latin typeface="Comic Sans MS" pitchFamily="66" charset="0"/>
        </a:defRPr>
      </a:lvl9pPr>
    </p:titleStyle>
    <p:bodyStyle>
      <a:lvl1pPr marL="342900" indent="-342900" algn="l" rtl="0" eaLnBrk="0" fontAlgn="base" hangingPunct="0">
        <a:spcBef>
          <a:spcPct val="20000"/>
        </a:spcBef>
        <a:spcAft>
          <a:spcPct val="0"/>
        </a:spcAft>
        <a:buClr>
          <a:schemeClr val="accent2"/>
        </a:buClr>
        <a:buSzPct val="85000"/>
        <a:buFont typeface="ZapfDingbats" pitchFamily="82" charset="2"/>
        <a:buChar char="r"/>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5000"/>
        <a:buFont typeface="ZapfDingbats" pitchFamily="82" charset="2"/>
        <a:buChar char="m"/>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defRPr>
      </a:lvl5pPr>
      <a:lvl6pPr marL="2514600" indent="-228600" algn="l" rtl="0" eaLnBrk="0" fontAlgn="base" hangingPunct="0">
        <a:spcBef>
          <a:spcPct val="20000"/>
        </a:spcBef>
        <a:spcAft>
          <a:spcPct val="0"/>
        </a:spcAft>
        <a:buChar char="»"/>
        <a:defRPr sz="2000">
          <a:solidFill>
            <a:schemeClr val="tx1"/>
          </a:solidFill>
          <a:latin typeface="Times New Roman" pitchFamily="18" charset="0"/>
        </a:defRPr>
      </a:lvl6pPr>
      <a:lvl7pPr marL="2971800" indent="-228600" algn="l" rtl="0" eaLnBrk="0" fontAlgn="base" hangingPunct="0">
        <a:spcBef>
          <a:spcPct val="20000"/>
        </a:spcBef>
        <a:spcAft>
          <a:spcPct val="0"/>
        </a:spcAft>
        <a:buChar char="»"/>
        <a:defRPr sz="2000">
          <a:solidFill>
            <a:schemeClr val="tx1"/>
          </a:solidFill>
          <a:latin typeface="Times New Roman" pitchFamily="18" charset="0"/>
        </a:defRPr>
      </a:lvl7pPr>
      <a:lvl8pPr marL="3429000" indent="-228600" algn="l" rtl="0" eaLnBrk="0" fontAlgn="base" hangingPunct="0">
        <a:spcBef>
          <a:spcPct val="20000"/>
        </a:spcBef>
        <a:spcAft>
          <a:spcPct val="0"/>
        </a:spcAft>
        <a:buChar char="»"/>
        <a:defRPr sz="2000">
          <a:solidFill>
            <a:schemeClr val="tx1"/>
          </a:solidFill>
          <a:latin typeface="Times New Roman" pitchFamily="18" charset="0"/>
        </a:defRPr>
      </a:lvl8pPr>
      <a:lvl9pPr marL="3886200" indent="-228600" algn="l" rtl="0" eaLnBrk="0" fontAlgn="base" hangingPunct="0">
        <a:spcBef>
          <a:spcPct val="20000"/>
        </a:spcBef>
        <a:spcAft>
          <a:spcPct val="0"/>
        </a:spcAft>
        <a:buChar char="»"/>
        <a:defRPr sz="2000">
          <a:solidFill>
            <a:schemeClr val="tx1"/>
          </a:solidFill>
          <a:latin typeface="Times New Roman"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9.wmf"/></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22.wmf"/></Relationships>
</file>

<file path=ppt/slides/_rels/slide26.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 Id="rId5" Type="http://schemas.openxmlformats.org/officeDocument/2006/relationships/image" Target="../media/image37.jpeg"/><Relationship Id="rId4" Type="http://schemas.openxmlformats.org/officeDocument/2006/relationships/image" Target="../media/image36.jpeg"/></Relationships>
</file>

<file path=ppt/slides/_rels/slide4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9.png"/></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40.png"/></Relationships>
</file>

<file path=ppt/slides/_rels/slide4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image" Target="../media/image56.wmf"/></Relationships>
</file>

<file path=ppt/slides/_rels/slide5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5.xml"/><Relationship Id="rId1" Type="http://schemas.openxmlformats.org/officeDocument/2006/relationships/slideLayout" Target="../slideLayouts/slideLayout4.xml"/><Relationship Id="rId4" Type="http://schemas.openxmlformats.org/officeDocument/2006/relationships/image" Target="../media/image58.png"/></Relationships>
</file>

<file path=ppt/slides/_rels/slide5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3" Type="http://schemas.openxmlformats.org/officeDocument/2006/relationships/image" Target="../media/image64.wmf"/><Relationship Id="rId2" Type="http://schemas.openxmlformats.org/officeDocument/2006/relationships/notesSlide" Target="../notesSlides/notesSlide43.xml"/><Relationship Id="rId1" Type="http://schemas.openxmlformats.org/officeDocument/2006/relationships/slideLayout" Target="../slideLayouts/slideLayout4.xml"/><Relationship Id="rId4" Type="http://schemas.openxmlformats.org/officeDocument/2006/relationships/image" Target="../media/image65.wmf"/></Relationships>
</file>

<file path=ppt/slides/_rels/slide68.xml.rels><?xml version="1.0" encoding="UTF-8" standalone="yes"?>
<Relationships xmlns="http://schemas.openxmlformats.org/package/2006/relationships"><Relationship Id="rId3" Type="http://schemas.openxmlformats.org/officeDocument/2006/relationships/image" Target="../media/image66.wmf"/><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3" Type="http://schemas.openxmlformats.org/officeDocument/2006/relationships/image" Target="../media/image68.wmf"/><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3" Type="http://schemas.openxmlformats.org/officeDocument/2006/relationships/image" Target="../media/image69.wmf"/><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9.xml"/><Relationship Id="rId1" Type="http://schemas.openxmlformats.org/officeDocument/2006/relationships/slideLayout" Target="../slideLayouts/slideLayout4.xml"/><Relationship Id="rId4" Type="http://schemas.openxmlformats.org/officeDocument/2006/relationships/image" Target="../media/image71.png"/></Relationships>
</file>

<file path=ppt/slides/_rels/slide74.xml.rels><?xml version="1.0" encoding="UTF-8" standalone="yes"?>
<Relationships xmlns="http://schemas.openxmlformats.org/package/2006/relationships"><Relationship Id="rId3" Type="http://schemas.openxmlformats.org/officeDocument/2006/relationships/image" Target="../media/image72.wmf"/><Relationship Id="rId2" Type="http://schemas.openxmlformats.org/officeDocument/2006/relationships/notesSlide" Target="../notesSlides/notesSlide50.xml"/><Relationship Id="rId1" Type="http://schemas.openxmlformats.org/officeDocument/2006/relationships/slideLayout" Target="../slideLayouts/slideLayout4.xml"/><Relationship Id="rId4" Type="http://schemas.openxmlformats.org/officeDocument/2006/relationships/image" Target="../media/image73.wmf"/></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3" Type="http://schemas.openxmlformats.org/officeDocument/2006/relationships/image" Target="../media/image75.wmf"/><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3" Type="http://schemas.openxmlformats.org/officeDocument/2006/relationships/image" Target="../media/image77.wmf"/><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txBox="1">
            <a:spLocks noChangeArrowheads="1"/>
          </p:cNvSpPr>
          <p:nvPr/>
        </p:nvSpPr>
        <p:spPr>
          <a:xfrm>
            <a:off x="663575" y="242888"/>
            <a:ext cx="7772400" cy="1011237"/>
          </a:xfrm>
          <a:prstGeom prst="rect">
            <a:avLst/>
          </a:prstGeom>
        </p:spPr>
        <p:txBody>
          <a:bodyPr/>
          <a:lstStyle/>
          <a:p>
            <a:pPr algn="ctr">
              <a:defRPr/>
            </a:pPr>
            <a:endParaRPr lang="en-US" sz="2800" i="0" u="sng" kern="0" dirty="0">
              <a:solidFill>
                <a:schemeClr val="accent2"/>
              </a:solidFill>
              <a:latin typeface="+mj-lt"/>
              <a:ea typeface="+mj-ea"/>
              <a:cs typeface="+mj-cs"/>
            </a:endParaRPr>
          </a:p>
        </p:txBody>
      </p:sp>
      <p:sp>
        <p:nvSpPr>
          <p:cNvPr id="6" name="Rectangle 3"/>
          <p:cNvSpPr>
            <a:spLocks noChangeArrowheads="1"/>
          </p:cNvSpPr>
          <p:nvPr/>
        </p:nvSpPr>
        <p:spPr bwMode="auto">
          <a:xfrm>
            <a:off x="663575" y="1254125"/>
            <a:ext cx="8043863" cy="489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ctr">
              <a:defRPr/>
            </a:pPr>
            <a:r>
              <a:rPr lang="en-US" altLang="en-US" sz="4400" dirty="0" smtClean="0">
                <a:solidFill>
                  <a:schemeClr val="accent5">
                    <a:lumMod val="50000"/>
                  </a:schemeClr>
                </a:solidFill>
              </a:rPr>
              <a:t>Chapter 2</a:t>
            </a:r>
          </a:p>
          <a:p>
            <a:pPr algn="ctr">
              <a:defRPr/>
            </a:pPr>
            <a:endParaRPr lang="en-US" altLang="en-US" sz="2000" dirty="0" smtClean="0">
              <a:solidFill>
                <a:schemeClr val="tx2"/>
              </a:solidFill>
            </a:endParaRPr>
          </a:p>
          <a:p>
            <a:pPr algn="ctr">
              <a:defRPr/>
            </a:pPr>
            <a:r>
              <a:rPr lang="en-US" altLang="fr-FR" sz="6000" dirty="0" smtClean="0"/>
              <a:t>Physical Layer</a:t>
            </a:r>
          </a:p>
          <a:p>
            <a:pPr algn="ctr">
              <a:defRPr/>
            </a:pPr>
            <a:endParaRPr lang="en-US" altLang="fr-FR" dirty="0" smtClean="0"/>
          </a:p>
          <a:p>
            <a:pPr algn="ctr">
              <a:defRPr/>
            </a:pPr>
            <a:endParaRPr lang="en-US" altLang="fr-FR" dirty="0" smtClean="0"/>
          </a:p>
          <a:p>
            <a:pPr algn="ctr">
              <a:defRPr/>
            </a:pPr>
            <a:r>
              <a:rPr lang="en-US" altLang="en-US" dirty="0" smtClean="0">
                <a:solidFill>
                  <a:schemeClr val="accent5">
                    <a:lumMod val="50000"/>
                  </a:schemeClr>
                </a:solidFill>
              </a:rPr>
              <a:t>Prepared by :</a:t>
            </a:r>
          </a:p>
          <a:p>
            <a:pPr algn="ctr">
              <a:defRPr/>
            </a:pPr>
            <a:endParaRPr lang="en-US" altLang="en-US" dirty="0" smtClean="0">
              <a:solidFill>
                <a:schemeClr val="accent5">
                  <a:lumMod val="50000"/>
                </a:schemeClr>
              </a:solidFill>
            </a:endParaRPr>
          </a:p>
          <a:p>
            <a:pPr algn="ctr">
              <a:defRPr/>
            </a:pPr>
            <a:r>
              <a:rPr lang="en-US" altLang="en-US" sz="2800" dirty="0" smtClean="0">
                <a:solidFill>
                  <a:schemeClr val="accent2">
                    <a:lumMod val="50000"/>
                  </a:schemeClr>
                </a:solidFill>
              </a:rPr>
              <a:t>Dr. Adel </a:t>
            </a:r>
            <a:r>
              <a:rPr lang="en-US" altLang="en-US" sz="2800" dirty="0" err="1" smtClean="0">
                <a:solidFill>
                  <a:schemeClr val="accent2">
                    <a:lumMod val="50000"/>
                  </a:schemeClr>
                </a:solidFill>
              </a:rPr>
              <a:t>Soudani</a:t>
            </a:r>
            <a:r>
              <a:rPr lang="en-US" altLang="en-US" sz="2800" dirty="0" smtClean="0">
                <a:solidFill>
                  <a:schemeClr val="accent2">
                    <a:lumMod val="50000"/>
                  </a:schemeClr>
                </a:solidFill>
              </a:rPr>
              <a:t> &amp; Dr. </a:t>
            </a:r>
            <a:r>
              <a:rPr lang="en-US" altLang="en-US" sz="2800" dirty="0" err="1" smtClean="0">
                <a:solidFill>
                  <a:schemeClr val="accent2">
                    <a:lumMod val="50000"/>
                  </a:schemeClr>
                </a:solidFill>
              </a:rPr>
              <a:t>Mznah</a:t>
            </a:r>
            <a:r>
              <a:rPr lang="en-US" altLang="en-US" sz="2800" dirty="0" smtClean="0">
                <a:solidFill>
                  <a:schemeClr val="accent2">
                    <a:lumMod val="50000"/>
                  </a:schemeClr>
                </a:solidFill>
              </a:rPr>
              <a:t> Al-</a:t>
            </a:r>
            <a:r>
              <a:rPr lang="en-US" altLang="en-US" sz="2800" dirty="0" err="1" smtClean="0">
                <a:solidFill>
                  <a:schemeClr val="accent2">
                    <a:lumMod val="50000"/>
                  </a:schemeClr>
                </a:solidFill>
              </a:rPr>
              <a:t>Rodhaan</a:t>
            </a:r>
            <a:endParaRPr lang="en-US" altLang="ar-SA" sz="2800" dirty="0" smtClean="0">
              <a:solidFill>
                <a:schemeClr val="accent2">
                  <a:lumMod val="50000"/>
                </a:schemeClr>
              </a:solidFill>
            </a:endParaRPr>
          </a:p>
          <a:p>
            <a:pPr algn="ctr">
              <a:defRPr/>
            </a:pPr>
            <a:r>
              <a:rPr lang="en-US" altLang="fr-FR" dirty="0" smtClean="0"/>
              <a: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8"/>
          <p:cNvSpPr>
            <a:spLocks noChangeArrowheads="1"/>
          </p:cNvSpPr>
          <p:nvPr/>
        </p:nvSpPr>
        <p:spPr bwMode="gray">
          <a:xfrm>
            <a:off x="442913" y="733425"/>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ClrTx/>
              <a:buSzTx/>
              <a:buFontTx/>
              <a:buNone/>
            </a:pPr>
            <a:endParaRPr kumimoji="1" lang="fr-FR" altLang="fr-FR" sz="2400" i="0">
              <a:latin typeface="Tahoma" panose="020B0604030504040204" pitchFamily="34" charset="0"/>
            </a:endParaRPr>
          </a:p>
        </p:txBody>
      </p:sp>
      <p:sp>
        <p:nvSpPr>
          <p:cNvPr id="23555" name="Rectangle 11"/>
          <p:cNvSpPr>
            <a:spLocks noChangeArrowheads="1"/>
          </p:cNvSpPr>
          <p:nvPr/>
        </p:nvSpPr>
        <p:spPr bwMode="auto">
          <a:xfrm>
            <a:off x="495300" y="1060450"/>
            <a:ext cx="8077200" cy="461963"/>
          </a:xfrm>
          <a:prstGeom prst="rect">
            <a:avLst/>
          </a:prstGeom>
          <a:solidFill>
            <a:srgbClr val="99FF33"/>
          </a:solidFill>
          <a:ln>
            <a:noFill/>
          </a:ln>
          <a:extLst>
            <a:ext uri="{91240B29-F687-4F45-9708-019B960494DF}">
              <a14:hiddenLine xmlns:a14="http://schemas.microsoft.com/office/drawing/2010/main" w="76200" algn="ctr">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fr-FR" sz="2400" i="0">
                <a:latin typeface="Arial" panose="020B0604020202020204" pitchFamily="34" charset="0"/>
              </a:rPr>
              <a:t>Frequency and period are the inverse of each other.</a:t>
            </a:r>
          </a:p>
        </p:txBody>
      </p:sp>
      <p:pic>
        <p:nvPicPr>
          <p:cNvPr id="23556"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00363" y="1792288"/>
            <a:ext cx="3375025" cy="666750"/>
          </a:xfrm>
          <a:prstGeom prst="rect">
            <a:avLst/>
          </a:prstGeom>
          <a:solidFill>
            <a:srgbClr val="3366FF"/>
          </a:solidFill>
          <a:ln w="28575">
            <a:solidFill>
              <a:srgbClr val="3366FF"/>
            </a:solidFill>
            <a:miter lim="800000"/>
            <a:headEnd/>
            <a:tailEnd/>
          </a:ln>
        </p:spPr>
      </p:pic>
      <p:sp>
        <p:nvSpPr>
          <p:cNvPr id="17" name="Text Box 2"/>
          <p:cNvSpPr txBox="1">
            <a:spLocks noChangeArrowheads="1"/>
          </p:cNvSpPr>
          <p:nvPr/>
        </p:nvSpPr>
        <p:spPr bwMode="auto">
          <a:xfrm>
            <a:off x="2697163" y="3184525"/>
            <a:ext cx="37766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2000"/>
              <a:t>Units of period and frequency</a:t>
            </a:r>
          </a:p>
        </p:txBody>
      </p:sp>
      <p:pic>
        <p:nvPicPr>
          <p:cNvPr id="1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275" y="3740150"/>
            <a:ext cx="8601075" cy="239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9" name="Text Box 12"/>
          <p:cNvSpPr txBox="1">
            <a:spLocks noChangeArrowheads="1"/>
          </p:cNvSpPr>
          <p:nvPr/>
        </p:nvSpPr>
        <p:spPr bwMode="auto">
          <a:xfrm>
            <a:off x="1143000" y="182563"/>
            <a:ext cx="42640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3200"/>
              <a:t>Frequency and Period</a:t>
            </a:r>
          </a:p>
        </p:txBody>
      </p:sp>
      <p:sp>
        <p:nvSpPr>
          <p:cNvPr id="23560" name="Footer Placeholder 1"/>
          <p:cNvSpPr>
            <a:spLocks noGrp="1"/>
          </p:cNvSpPr>
          <p:nvPr>
            <p:ph type="ftr" sz="quarter" idx="11"/>
          </p:nvPr>
        </p:nvSpPr>
        <p:spPr>
          <a:xfrm>
            <a:off x="4013200" y="6400800"/>
            <a:ext cx="42926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10</a:t>
            </a:fld>
            <a:endParaRPr lang="en-US" altLang="fr-FR" dirty="0"/>
          </a:p>
        </p:txBody>
      </p:sp>
    </p:spTree>
    <p:extLst>
      <p:ext uri="{BB962C8B-B14F-4D97-AF65-F5344CB8AC3E}">
        <p14:creationId xmlns:p14="http://schemas.microsoft.com/office/powerpoint/2010/main" val="12971349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53" presetClass="entr" presetSubtype="0"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Line 2"/>
          <p:cNvSpPr>
            <a:spLocks noChangeShapeType="1"/>
          </p:cNvSpPr>
          <p:nvPr/>
        </p:nvSpPr>
        <p:spPr bwMode="auto">
          <a:xfrm>
            <a:off x="152400" y="152400"/>
            <a:ext cx="8763000" cy="0"/>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25603" name="Line 3"/>
          <p:cNvSpPr>
            <a:spLocks noChangeShapeType="1"/>
          </p:cNvSpPr>
          <p:nvPr/>
        </p:nvSpPr>
        <p:spPr bwMode="auto">
          <a:xfrm>
            <a:off x="152400" y="9906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25604" name="Text Box 4"/>
          <p:cNvSpPr txBox="1">
            <a:spLocks noChangeArrowheads="1"/>
          </p:cNvSpPr>
          <p:nvPr/>
        </p:nvSpPr>
        <p:spPr bwMode="auto">
          <a:xfrm>
            <a:off x="304800" y="228600"/>
            <a:ext cx="45942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2000"/>
              <a:t>Two signals with the same amplitude,</a:t>
            </a:r>
            <a:br>
              <a:rPr lang="en-US" altLang="fr-FR" sz="2000"/>
            </a:br>
            <a:r>
              <a:rPr lang="en-US" altLang="fr-FR" sz="2000"/>
              <a:t>but different frequencies</a:t>
            </a:r>
          </a:p>
        </p:txBody>
      </p:sp>
      <p:pic>
        <p:nvPicPr>
          <p:cNvPr id="2560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5950" y="1066800"/>
            <a:ext cx="5429250" cy="517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6" name="Footer Placeholder 1"/>
          <p:cNvSpPr>
            <a:spLocks noGrp="1"/>
          </p:cNvSpPr>
          <p:nvPr>
            <p:ph type="ftr" sz="quarter" idx="11"/>
          </p:nvPr>
        </p:nvSpPr>
        <p:spPr>
          <a:xfrm>
            <a:off x="4240213" y="6400800"/>
            <a:ext cx="4065587"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11</a:t>
            </a:fld>
            <a:endParaRPr lang="en-US" altLang="fr-FR" dirty="0"/>
          </a:p>
        </p:txBody>
      </p:sp>
    </p:spTree>
    <p:extLst>
      <p:ext uri="{BB962C8B-B14F-4D97-AF65-F5344CB8AC3E}">
        <p14:creationId xmlns:p14="http://schemas.microsoft.com/office/powerpoint/2010/main" val="25325836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9"/>
          <p:cNvSpPr>
            <a:spLocks noChangeArrowheads="1"/>
          </p:cNvSpPr>
          <p:nvPr/>
        </p:nvSpPr>
        <p:spPr bwMode="gray">
          <a:xfrm>
            <a:off x="442913" y="773113"/>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ClrTx/>
              <a:buSzTx/>
              <a:buFontTx/>
              <a:buNone/>
            </a:pPr>
            <a:endParaRPr kumimoji="1" lang="fr-FR" altLang="fr-FR" sz="2400" i="0">
              <a:latin typeface="Tahoma" panose="020B0604030504040204" pitchFamily="34" charset="0"/>
            </a:endParaRPr>
          </a:p>
        </p:txBody>
      </p:sp>
      <p:sp>
        <p:nvSpPr>
          <p:cNvPr id="27651" name="Rectangle 10"/>
          <p:cNvSpPr>
            <a:spLocks noChangeArrowheads="1"/>
          </p:cNvSpPr>
          <p:nvPr/>
        </p:nvSpPr>
        <p:spPr bwMode="auto">
          <a:xfrm>
            <a:off x="152400" y="1447800"/>
            <a:ext cx="88392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endParaRPr lang="fr-FR" altLang="fr-FR" sz="1800"/>
          </a:p>
        </p:txBody>
      </p:sp>
      <p:sp>
        <p:nvSpPr>
          <p:cNvPr id="27652" name="Rectangle 11"/>
          <p:cNvSpPr>
            <a:spLocks noChangeArrowheads="1"/>
          </p:cNvSpPr>
          <p:nvPr/>
        </p:nvSpPr>
        <p:spPr bwMode="auto">
          <a:xfrm>
            <a:off x="261938" y="1198563"/>
            <a:ext cx="8534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a:spcBef>
                <a:spcPct val="0"/>
              </a:spcBef>
              <a:buClrTx/>
              <a:buSzTx/>
              <a:buFontTx/>
              <a:buNone/>
            </a:pPr>
            <a:r>
              <a:rPr lang="en-US" altLang="fr-FR" sz="1800"/>
              <a:t>The power we use at home has a frequency of </a:t>
            </a:r>
            <a:r>
              <a:rPr lang="en-US" altLang="fr-FR" sz="1800">
                <a:solidFill>
                  <a:srgbClr val="FF0000"/>
                </a:solidFill>
              </a:rPr>
              <a:t>60 Hz</a:t>
            </a:r>
            <a:r>
              <a:rPr lang="en-US" altLang="fr-FR" sz="1800"/>
              <a:t>. What is the period of this sine wave ?</a:t>
            </a:r>
          </a:p>
        </p:txBody>
      </p:sp>
      <p:sp>
        <p:nvSpPr>
          <p:cNvPr id="27653" name="Text Box 12"/>
          <p:cNvSpPr txBox="1">
            <a:spLocks noChangeArrowheads="1"/>
          </p:cNvSpPr>
          <p:nvPr/>
        </p:nvSpPr>
        <p:spPr bwMode="auto">
          <a:xfrm>
            <a:off x="1143000" y="182563"/>
            <a:ext cx="19685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3200"/>
              <a:t>Examples</a:t>
            </a:r>
          </a:p>
        </p:txBody>
      </p:sp>
      <p:pic>
        <p:nvPicPr>
          <p:cNvPr id="806926"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1438" y="2192338"/>
            <a:ext cx="6327775" cy="711200"/>
          </a:xfrm>
          <a:prstGeom prst="rect">
            <a:avLst/>
          </a:prstGeom>
          <a:noFill/>
          <a:ln w="57150">
            <a:solidFill>
              <a:srgbClr val="3366FF"/>
            </a:solidFill>
            <a:miter lim="800000"/>
            <a:headEnd/>
            <a:tailEnd/>
          </a:ln>
          <a:extLst>
            <a:ext uri="{909E8E84-426E-40DD-AFC4-6F175D3DCCD1}">
              <a14:hiddenFill xmlns:a14="http://schemas.microsoft.com/office/drawing/2010/main">
                <a:solidFill>
                  <a:srgbClr val="FFFFFF"/>
                </a:solidFill>
              </a14:hiddenFill>
            </a:ext>
          </a:extLst>
        </p:spPr>
      </p:pic>
      <p:sp>
        <p:nvSpPr>
          <p:cNvPr id="17" name="Rectangle 11"/>
          <p:cNvSpPr>
            <a:spLocks noChangeArrowheads="1"/>
          </p:cNvSpPr>
          <p:nvPr/>
        </p:nvSpPr>
        <p:spPr bwMode="auto">
          <a:xfrm>
            <a:off x="385763" y="3883025"/>
            <a:ext cx="8534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a:spcBef>
                <a:spcPct val="0"/>
              </a:spcBef>
              <a:buClrTx/>
              <a:buSzTx/>
              <a:buFontTx/>
              <a:buNone/>
            </a:pPr>
            <a:r>
              <a:rPr lang="en-US" altLang="fr-FR" sz="1800"/>
              <a:t>The period of a signal is 100 ms. What is its frequency in kilohertz?</a:t>
            </a:r>
          </a:p>
        </p:txBody>
      </p:sp>
      <p:pic>
        <p:nvPicPr>
          <p:cNvPr id="18"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5575" y="4778375"/>
            <a:ext cx="6291263" cy="1241425"/>
          </a:xfrm>
          <a:prstGeom prst="rect">
            <a:avLst/>
          </a:prstGeom>
          <a:noFill/>
          <a:ln w="57150">
            <a:solidFill>
              <a:srgbClr val="3366FF"/>
            </a:solidFill>
            <a:miter lim="800000"/>
            <a:headEnd/>
            <a:tailEnd/>
          </a:ln>
          <a:extLst>
            <a:ext uri="{909E8E84-426E-40DD-AFC4-6F175D3DCCD1}">
              <a14:hiddenFill xmlns:a14="http://schemas.microsoft.com/office/drawing/2010/main">
                <a:solidFill>
                  <a:srgbClr val="FFFFFF"/>
                </a:solidFill>
              </a14:hiddenFill>
            </a:ext>
          </a:extLst>
        </p:spPr>
      </p:pic>
      <p:sp>
        <p:nvSpPr>
          <p:cNvPr id="27657" name="Footer Placeholder 1"/>
          <p:cNvSpPr>
            <a:spLocks noGrp="1"/>
          </p:cNvSpPr>
          <p:nvPr>
            <p:ph type="ftr" sz="quarter" idx="11"/>
          </p:nvPr>
        </p:nvSpPr>
        <p:spPr>
          <a:xfrm>
            <a:off x="3706813" y="6400800"/>
            <a:ext cx="4598987"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12</a:t>
            </a:fld>
            <a:endParaRPr lang="en-US" altLang="fr-FR" dirty="0"/>
          </a:p>
        </p:txBody>
      </p:sp>
    </p:spTree>
    <p:extLst>
      <p:ext uri="{BB962C8B-B14F-4D97-AF65-F5344CB8AC3E}">
        <p14:creationId xmlns:p14="http://schemas.microsoft.com/office/powerpoint/2010/main" val="228364383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806926"/>
                                        </p:tgtEl>
                                        <p:attrNameLst>
                                          <p:attrName>style.visibility</p:attrName>
                                        </p:attrNameLst>
                                      </p:cBhvr>
                                      <p:to>
                                        <p:strVal val="visible"/>
                                      </p:to>
                                    </p:set>
                                    <p:anim calcmode="lin" valueType="num">
                                      <p:cBhvr>
                                        <p:cTn id="7" dur="500" fill="hold"/>
                                        <p:tgtEl>
                                          <p:spTgt spid="806926"/>
                                        </p:tgtEl>
                                        <p:attrNameLst>
                                          <p:attrName>ppt_w</p:attrName>
                                        </p:attrNameLst>
                                      </p:cBhvr>
                                      <p:tavLst>
                                        <p:tav tm="0">
                                          <p:val>
                                            <p:fltVal val="0"/>
                                          </p:val>
                                        </p:tav>
                                        <p:tav tm="100000">
                                          <p:val>
                                            <p:strVal val="#ppt_w"/>
                                          </p:val>
                                        </p:tav>
                                      </p:tavLst>
                                    </p:anim>
                                    <p:anim calcmode="lin" valueType="num">
                                      <p:cBhvr>
                                        <p:cTn id="8" dur="500" fill="hold"/>
                                        <p:tgtEl>
                                          <p:spTgt spid="806926"/>
                                        </p:tgtEl>
                                        <p:attrNameLst>
                                          <p:attrName>ppt_h</p:attrName>
                                        </p:attrNameLst>
                                      </p:cBhvr>
                                      <p:tavLst>
                                        <p:tav tm="0">
                                          <p:val>
                                            <p:fltVal val="0"/>
                                          </p:val>
                                        </p:tav>
                                        <p:tav tm="100000">
                                          <p:val>
                                            <p:strVal val="#ppt_h"/>
                                          </p:val>
                                        </p:tav>
                                      </p:tavLst>
                                    </p:anim>
                                    <p:animEffect transition="in" filter="fade">
                                      <p:cBhvr>
                                        <p:cTn id="9" dur="500"/>
                                        <p:tgtEl>
                                          <p:spTgt spid="80692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p:cTn id="14" dur="500" fill="hold"/>
                                        <p:tgtEl>
                                          <p:spTgt spid="17"/>
                                        </p:tgtEl>
                                        <p:attrNameLst>
                                          <p:attrName>ppt_w</p:attrName>
                                        </p:attrNameLst>
                                      </p:cBhvr>
                                      <p:tavLst>
                                        <p:tav tm="0">
                                          <p:val>
                                            <p:fltVal val="0"/>
                                          </p:val>
                                        </p:tav>
                                        <p:tav tm="100000">
                                          <p:val>
                                            <p:strVal val="#ppt_w"/>
                                          </p:val>
                                        </p:tav>
                                      </p:tavLst>
                                    </p:anim>
                                    <p:anim calcmode="lin" valueType="num">
                                      <p:cBhvr>
                                        <p:cTn id="15" dur="500" fill="hold"/>
                                        <p:tgtEl>
                                          <p:spTgt spid="17"/>
                                        </p:tgtEl>
                                        <p:attrNameLst>
                                          <p:attrName>ppt_h</p:attrName>
                                        </p:attrNameLst>
                                      </p:cBhvr>
                                      <p:tavLst>
                                        <p:tav tm="0">
                                          <p:val>
                                            <p:fltVal val="0"/>
                                          </p:val>
                                        </p:tav>
                                        <p:tav tm="100000">
                                          <p:val>
                                            <p:strVal val="#ppt_h"/>
                                          </p:val>
                                        </p:tav>
                                      </p:tavLst>
                                    </p:anim>
                                    <p:animEffect transition="in" filter="fade">
                                      <p:cBhvr>
                                        <p:cTn id="16" dur="500"/>
                                        <p:tgtEl>
                                          <p:spTgt spid="17"/>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3" presetClass="entr" presetSubtype="0"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p:cTn id="21" dur="500" fill="hold"/>
                                        <p:tgtEl>
                                          <p:spTgt spid="18"/>
                                        </p:tgtEl>
                                        <p:attrNameLst>
                                          <p:attrName>ppt_w</p:attrName>
                                        </p:attrNameLst>
                                      </p:cBhvr>
                                      <p:tavLst>
                                        <p:tav tm="0">
                                          <p:val>
                                            <p:fltVal val="0"/>
                                          </p:val>
                                        </p:tav>
                                        <p:tav tm="100000">
                                          <p:val>
                                            <p:strVal val="#ppt_w"/>
                                          </p:val>
                                        </p:tav>
                                      </p:tavLst>
                                    </p:anim>
                                    <p:anim calcmode="lin" valueType="num">
                                      <p:cBhvr>
                                        <p:cTn id="22" dur="500" fill="hold"/>
                                        <p:tgtEl>
                                          <p:spTgt spid="18"/>
                                        </p:tgtEl>
                                        <p:attrNameLst>
                                          <p:attrName>ppt_h</p:attrName>
                                        </p:attrNameLst>
                                      </p:cBhvr>
                                      <p:tavLst>
                                        <p:tav tm="0">
                                          <p:val>
                                            <p:fltVal val="0"/>
                                          </p:val>
                                        </p:tav>
                                        <p:tav tm="100000">
                                          <p:val>
                                            <p:strVal val="#ppt_h"/>
                                          </p:val>
                                        </p:tav>
                                      </p:tavLst>
                                    </p:anim>
                                    <p:animEffect transition="in" filter="fade">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8"/>
          <p:cNvSpPr>
            <a:spLocks noChangeArrowheads="1"/>
          </p:cNvSpPr>
          <p:nvPr/>
        </p:nvSpPr>
        <p:spPr bwMode="gray">
          <a:xfrm>
            <a:off x="401638" y="757238"/>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ClrTx/>
              <a:buSzTx/>
              <a:buFontTx/>
              <a:buNone/>
            </a:pPr>
            <a:endParaRPr kumimoji="1" lang="fr-FR" altLang="fr-FR" sz="2400" i="0">
              <a:latin typeface="Tahoma" panose="020B0604030504040204" pitchFamily="34" charset="0"/>
            </a:endParaRPr>
          </a:p>
        </p:txBody>
      </p:sp>
      <p:sp>
        <p:nvSpPr>
          <p:cNvPr id="29699" name="Rectangle 11"/>
          <p:cNvSpPr>
            <a:spLocks noChangeArrowheads="1"/>
          </p:cNvSpPr>
          <p:nvPr/>
        </p:nvSpPr>
        <p:spPr bwMode="auto">
          <a:xfrm>
            <a:off x="561975" y="993775"/>
            <a:ext cx="8077200" cy="830263"/>
          </a:xfrm>
          <a:prstGeom prst="rect">
            <a:avLst/>
          </a:prstGeom>
          <a:solidFill>
            <a:srgbClr val="99FF33"/>
          </a:solidFill>
          <a:ln>
            <a:noFill/>
          </a:ln>
          <a:extLst>
            <a:ext uri="{91240B29-F687-4F45-9708-019B960494DF}">
              <a14:hiddenLine xmlns:a14="http://schemas.microsoft.com/office/drawing/2010/main" w="76200" algn="ctr">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fr-FR" sz="2400" i="0">
                <a:latin typeface="Arial" panose="020B0604020202020204" pitchFamily="34" charset="0"/>
              </a:rPr>
              <a:t>Phase describes the position of the waveform</a:t>
            </a:r>
          </a:p>
          <a:p>
            <a:pPr algn="ctr">
              <a:spcBef>
                <a:spcPct val="0"/>
              </a:spcBef>
              <a:buClrTx/>
              <a:buSzTx/>
              <a:buFontTx/>
              <a:buNone/>
            </a:pPr>
            <a:r>
              <a:rPr lang="en-US" altLang="fr-FR" sz="2400" i="0">
                <a:latin typeface="Arial" panose="020B0604020202020204" pitchFamily="34" charset="0"/>
              </a:rPr>
              <a:t>relative to time 0</a:t>
            </a:r>
          </a:p>
        </p:txBody>
      </p:sp>
      <p:sp>
        <p:nvSpPr>
          <p:cNvPr id="29700" name="Text Box 12"/>
          <p:cNvSpPr txBox="1">
            <a:spLocks noChangeArrowheads="1"/>
          </p:cNvSpPr>
          <p:nvPr/>
        </p:nvSpPr>
        <p:spPr bwMode="auto">
          <a:xfrm>
            <a:off x="1143000" y="182563"/>
            <a:ext cx="1270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3200"/>
              <a:t>Phase</a:t>
            </a:r>
          </a:p>
        </p:txBody>
      </p:sp>
      <p:pic>
        <p:nvPicPr>
          <p:cNvPr id="17"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57613" y="2636838"/>
            <a:ext cx="3805237" cy="369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 Box 4"/>
          <p:cNvSpPr txBox="1">
            <a:spLocks noChangeArrowheads="1"/>
          </p:cNvSpPr>
          <p:nvPr/>
        </p:nvSpPr>
        <p:spPr bwMode="auto">
          <a:xfrm>
            <a:off x="995363" y="2189163"/>
            <a:ext cx="7061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2000"/>
              <a:t>Three sine waves with the same amplitude and frequency,</a:t>
            </a:r>
            <a:br>
              <a:rPr lang="en-US" altLang="fr-FR" sz="2000"/>
            </a:br>
            <a:r>
              <a:rPr lang="en-US" altLang="fr-FR" sz="2000"/>
              <a:t>but different phases</a:t>
            </a:r>
          </a:p>
        </p:txBody>
      </p:sp>
      <p:sp>
        <p:nvSpPr>
          <p:cNvPr id="29703" name="Footer Placeholder 1"/>
          <p:cNvSpPr>
            <a:spLocks noGrp="1"/>
          </p:cNvSpPr>
          <p:nvPr>
            <p:ph type="ftr" sz="quarter" idx="11"/>
          </p:nvPr>
        </p:nvSpPr>
        <p:spPr>
          <a:xfrm>
            <a:off x="3908425" y="6400800"/>
            <a:ext cx="4397375"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13</a:t>
            </a:fld>
            <a:endParaRPr lang="en-US" altLang="fr-FR" dirty="0"/>
          </a:p>
        </p:txBody>
      </p:sp>
    </p:spTree>
    <p:extLst>
      <p:ext uri="{BB962C8B-B14F-4D97-AF65-F5344CB8AC3E}">
        <p14:creationId xmlns:p14="http://schemas.microsoft.com/office/powerpoint/2010/main" val="308379763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53" presetClass="entr" presetSubtype="0"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Line 2"/>
          <p:cNvSpPr>
            <a:spLocks noChangeShapeType="1"/>
          </p:cNvSpPr>
          <p:nvPr/>
        </p:nvSpPr>
        <p:spPr bwMode="auto">
          <a:xfrm>
            <a:off x="152400" y="533400"/>
            <a:ext cx="8763000" cy="0"/>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31747" name="Line 3"/>
          <p:cNvSpPr>
            <a:spLocks noChangeShapeType="1"/>
          </p:cNvSpPr>
          <p:nvPr/>
        </p:nvSpPr>
        <p:spPr bwMode="auto">
          <a:xfrm>
            <a:off x="152400" y="13716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31748" name="Text Box 4"/>
          <p:cNvSpPr txBox="1">
            <a:spLocks noChangeArrowheads="1"/>
          </p:cNvSpPr>
          <p:nvPr/>
        </p:nvSpPr>
        <p:spPr bwMode="auto">
          <a:xfrm>
            <a:off x="338138" y="695325"/>
            <a:ext cx="40274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a:t>Wavelength and period</a:t>
            </a:r>
          </a:p>
        </p:txBody>
      </p:sp>
      <p:pic>
        <p:nvPicPr>
          <p:cNvPr id="3174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3651250"/>
            <a:ext cx="8034338" cy="200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0" name="Rectangle 11"/>
          <p:cNvSpPr>
            <a:spLocks noChangeArrowheads="1"/>
          </p:cNvSpPr>
          <p:nvPr/>
        </p:nvSpPr>
        <p:spPr bwMode="auto">
          <a:xfrm>
            <a:off x="438150" y="2074863"/>
            <a:ext cx="8077200" cy="830262"/>
          </a:xfrm>
          <a:prstGeom prst="rect">
            <a:avLst/>
          </a:prstGeom>
          <a:solidFill>
            <a:srgbClr val="99FF33"/>
          </a:solidFill>
          <a:ln>
            <a:noFill/>
          </a:ln>
          <a:extLst>
            <a:ext uri="{91240B29-F687-4F45-9708-019B960494DF}">
              <a14:hiddenLine xmlns:a14="http://schemas.microsoft.com/office/drawing/2010/main" w="76200" algn="ctr">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fr-FR" sz="2400" i="0">
                <a:latin typeface="Arial" panose="020B0604020202020204" pitchFamily="34" charset="0"/>
              </a:rPr>
              <a:t>Wavelength = Propagation speed x Period</a:t>
            </a:r>
          </a:p>
          <a:p>
            <a:pPr algn="ctr">
              <a:spcBef>
                <a:spcPct val="0"/>
              </a:spcBef>
              <a:buClrTx/>
              <a:buSzTx/>
              <a:buFontTx/>
              <a:buNone/>
            </a:pPr>
            <a:r>
              <a:rPr lang="en-US" altLang="fr-FR" sz="2400" i="0">
                <a:latin typeface="Arial" panose="020B0604020202020204" pitchFamily="34" charset="0"/>
              </a:rPr>
              <a:t>		    = Propagation speed / Frequency</a:t>
            </a:r>
          </a:p>
        </p:txBody>
      </p:sp>
      <p:sp>
        <p:nvSpPr>
          <p:cNvPr id="31751" name="Footer Placeholder 1"/>
          <p:cNvSpPr>
            <a:spLocks noGrp="1"/>
          </p:cNvSpPr>
          <p:nvPr>
            <p:ph type="ftr" sz="quarter" idx="11"/>
          </p:nvPr>
        </p:nvSpPr>
        <p:spPr>
          <a:xfrm>
            <a:off x="4111625" y="6400800"/>
            <a:ext cx="4194175"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14</a:t>
            </a:fld>
            <a:endParaRPr lang="en-US" altLang="fr-FR" dirty="0"/>
          </a:p>
        </p:txBody>
      </p:sp>
    </p:spTree>
    <p:extLst>
      <p:ext uri="{BB962C8B-B14F-4D97-AF65-F5344CB8AC3E}">
        <p14:creationId xmlns:p14="http://schemas.microsoft.com/office/powerpoint/2010/main" val="39925674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Line 2"/>
          <p:cNvSpPr>
            <a:spLocks noChangeShapeType="1"/>
          </p:cNvSpPr>
          <p:nvPr/>
        </p:nvSpPr>
        <p:spPr bwMode="auto">
          <a:xfrm>
            <a:off x="152400" y="228600"/>
            <a:ext cx="8763000" cy="0"/>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33795" name="Line 3"/>
          <p:cNvSpPr>
            <a:spLocks noChangeShapeType="1"/>
          </p:cNvSpPr>
          <p:nvPr/>
        </p:nvSpPr>
        <p:spPr bwMode="auto">
          <a:xfrm>
            <a:off x="152400" y="10668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33796" name="Text Box 4"/>
          <p:cNvSpPr txBox="1">
            <a:spLocks noChangeArrowheads="1"/>
          </p:cNvSpPr>
          <p:nvPr/>
        </p:nvSpPr>
        <p:spPr bwMode="auto">
          <a:xfrm>
            <a:off x="304800" y="457200"/>
            <a:ext cx="8312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2400"/>
              <a:t>Time-domain and frequency-domain plots of a sine wave</a:t>
            </a:r>
          </a:p>
        </p:txBody>
      </p:sp>
      <p:pic>
        <p:nvPicPr>
          <p:cNvPr id="43013"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08188" y="2478088"/>
            <a:ext cx="5607050" cy="367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8" name="Rectangle 11"/>
          <p:cNvSpPr>
            <a:spLocks noChangeArrowheads="1"/>
          </p:cNvSpPr>
          <p:nvPr/>
        </p:nvSpPr>
        <p:spPr bwMode="auto">
          <a:xfrm>
            <a:off x="512763" y="1335088"/>
            <a:ext cx="8077200" cy="830262"/>
          </a:xfrm>
          <a:prstGeom prst="rect">
            <a:avLst/>
          </a:prstGeom>
          <a:solidFill>
            <a:srgbClr val="99FF33"/>
          </a:solidFill>
          <a:ln>
            <a:noFill/>
          </a:ln>
          <a:extLst>
            <a:ext uri="{91240B29-F687-4F45-9708-019B960494DF}">
              <a14:hiddenLine xmlns:a14="http://schemas.microsoft.com/office/drawing/2010/main" w="76200" algn="ctr">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fr-FR" sz="2400" i="0">
                <a:latin typeface="Arial" panose="020B0604020202020204" pitchFamily="34" charset="0"/>
              </a:rPr>
              <a:t>A complete sine wave in the time domain can be represented by one single spike in the frequency domain.</a:t>
            </a:r>
          </a:p>
        </p:txBody>
      </p:sp>
      <p:sp>
        <p:nvSpPr>
          <p:cNvPr id="33799" name="Footer Placeholder 1"/>
          <p:cNvSpPr>
            <a:spLocks noGrp="1"/>
          </p:cNvSpPr>
          <p:nvPr>
            <p:ph type="ftr" sz="quarter" idx="11"/>
          </p:nvPr>
        </p:nvSpPr>
        <p:spPr>
          <a:xfrm>
            <a:off x="3529013" y="6400800"/>
            <a:ext cx="4776787"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15</a:t>
            </a:fld>
            <a:endParaRPr lang="en-US" altLang="fr-FR" dirty="0"/>
          </a:p>
        </p:txBody>
      </p:sp>
    </p:spTree>
    <p:extLst>
      <p:ext uri="{BB962C8B-B14F-4D97-AF65-F5344CB8AC3E}">
        <p14:creationId xmlns:p14="http://schemas.microsoft.com/office/powerpoint/2010/main" val="14476009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43013"/>
                                        </p:tgtEl>
                                        <p:attrNameLst>
                                          <p:attrName>style.visibility</p:attrName>
                                        </p:attrNameLst>
                                      </p:cBhvr>
                                      <p:to>
                                        <p:strVal val="visible"/>
                                      </p:to>
                                    </p:set>
                                    <p:anim calcmode="lin" valueType="num">
                                      <p:cBhvr>
                                        <p:cTn id="7" dur="500" fill="hold"/>
                                        <p:tgtEl>
                                          <p:spTgt spid="43013"/>
                                        </p:tgtEl>
                                        <p:attrNameLst>
                                          <p:attrName>ppt_w</p:attrName>
                                        </p:attrNameLst>
                                      </p:cBhvr>
                                      <p:tavLst>
                                        <p:tav tm="0">
                                          <p:val>
                                            <p:fltVal val="0"/>
                                          </p:val>
                                        </p:tav>
                                        <p:tav tm="100000">
                                          <p:val>
                                            <p:strVal val="#ppt_w"/>
                                          </p:val>
                                        </p:tav>
                                      </p:tavLst>
                                    </p:anim>
                                    <p:anim calcmode="lin" valueType="num">
                                      <p:cBhvr>
                                        <p:cTn id="8" dur="500" fill="hold"/>
                                        <p:tgtEl>
                                          <p:spTgt spid="43013"/>
                                        </p:tgtEl>
                                        <p:attrNameLst>
                                          <p:attrName>ppt_h</p:attrName>
                                        </p:attrNameLst>
                                      </p:cBhvr>
                                      <p:tavLst>
                                        <p:tav tm="0">
                                          <p:val>
                                            <p:fltVal val="0"/>
                                          </p:val>
                                        </p:tav>
                                        <p:tav tm="100000">
                                          <p:val>
                                            <p:strVal val="#ppt_h"/>
                                          </p:val>
                                        </p:tav>
                                      </p:tavLst>
                                    </p:anim>
                                    <p:animEffect transition="in" filter="fade">
                                      <p:cBhvr>
                                        <p:cTn id="9" dur="500"/>
                                        <p:tgtEl>
                                          <p:spTgt spid="430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8"/>
          <p:cNvSpPr>
            <a:spLocks noChangeArrowheads="1"/>
          </p:cNvSpPr>
          <p:nvPr/>
        </p:nvSpPr>
        <p:spPr bwMode="gray">
          <a:xfrm>
            <a:off x="393700" y="833438"/>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ClrTx/>
              <a:buSzTx/>
              <a:buFontTx/>
              <a:buNone/>
            </a:pPr>
            <a:endParaRPr kumimoji="1" lang="fr-FR" altLang="fr-FR" sz="2400" i="0">
              <a:latin typeface="Tahoma" panose="020B0604030504040204" pitchFamily="34" charset="0"/>
            </a:endParaRPr>
          </a:p>
        </p:txBody>
      </p:sp>
      <p:pic>
        <p:nvPicPr>
          <p:cNvPr id="35843"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66825" y="1331913"/>
            <a:ext cx="6626225" cy="2436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4" name="Text Box 12"/>
          <p:cNvSpPr txBox="1">
            <a:spLocks noChangeArrowheads="1"/>
          </p:cNvSpPr>
          <p:nvPr/>
        </p:nvSpPr>
        <p:spPr bwMode="auto">
          <a:xfrm>
            <a:off x="1176338" y="182563"/>
            <a:ext cx="36401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3200"/>
              <a:t>Frequency Domain</a:t>
            </a:r>
          </a:p>
        </p:txBody>
      </p:sp>
      <p:sp>
        <p:nvSpPr>
          <p:cNvPr id="18" name="Rectangle 17"/>
          <p:cNvSpPr/>
          <p:nvPr/>
        </p:nvSpPr>
        <p:spPr>
          <a:xfrm>
            <a:off x="207963" y="4122738"/>
            <a:ext cx="8936037" cy="2247900"/>
          </a:xfrm>
          <a:prstGeom prst="rect">
            <a:avLst/>
          </a:prstGeom>
        </p:spPr>
        <p:txBody>
          <a:bodyPr>
            <a:spAutoFit/>
          </a:bodyPr>
          <a:lstStyle/>
          <a:p>
            <a:pPr>
              <a:spcBef>
                <a:spcPts val="1200"/>
              </a:spcBef>
              <a:buFont typeface="Wingdings" pitchFamily="2" charset="2"/>
              <a:buChar char="q"/>
              <a:defRPr/>
            </a:pPr>
            <a:r>
              <a:rPr lang="en-US" sz="2200" i="0" dirty="0">
                <a:latin typeface="+mn-lt"/>
              </a:rPr>
              <a:t> The frequency domain is more compact and useful when we are dealing with more than one sine wave.</a:t>
            </a:r>
          </a:p>
          <a:p>
            <a:pPr lvl="1">
              <a:spcBef>
                <a:spcPts val="1200"/>
              </a:spcBef>
              <a:buFont typeface="Wingdings" pitchFamily="2" charset="2"/>
              <a:buChar char="q"/>
              <a:defRPr/>
            </a:pPr>
            <a:endParaRPr lang="en-US" sz="1200" i="0" dirty="0">
              <a:latin typeface="+mn-lt"/>
            </a:endParaRPr>
          </a:p>
          <a:p>
            <a:pPr>
              <a:spcBef>
                <a:spcPts val="1200"/>
              </a:spcBef>
              <a:buFont typeface="Wingdings" pitchFamily="2" charset="2"/>
              <a:buChar char="q"/>
              <a:defRPr/>
            </a:pPr>
            <a:r>
              <a:rPr lang="en-US" sz="2200" i="0" dirty="0">
                <a:latin typeface="+mn-lt"/>
              </a:rPr>
              <a:t> A single-frequency sine wave is not useful in data communication</a:t>
            </a:r>
          </a:p>
          <a:p>
            <a:pPr lvl="1">
              <a:buFont typeface="Courier New" pitchFamily="49" charset="0"/>
              <a:buChar char="o"/>
              <a:defRPr/>
            </a:pPr>
            <a:r>
              <a:rPr lang="en-US" sz="2200" i="0" dirty="0">
                <a:latin typeface="+mn-lt"/>
              </a:rPr>
              <a:t> </a:t>
            </a:r>
            <a:r>
              <a:rPr lang="en-US" sz="2000" i="0" dirty="0">
                <a:latin typeface="+mn-lt"/>
              </a:rPr>
              <a:t>We need to send a </a:t>
            </a:r>
            <a:r>
              <a:rPr lang="en-US" sz="2000" i="0" dirty="0">
                <a:solidFill>
                  <a:srgbClr val="FF0000"/>
                </a:solidFill>
                <a:latin typeface="+mn-lt"/>
              </a:rPr>
              <a:t>composite signal</a:t>
            </a:r>
            <a:r>
              <a:rPr lang="en-US" sz="2000" i="0" dirty="0">
                <a:latin typeface="+mn-lt"/>
              </a:rPr>
              <a:t>, a signal made of many simple sine waves.</a:t>
            </a:r>
          </a:p>
        </p:txBody>
      </p:sp>
      <p:sp>
        <p:nvSpPr>
          <p:cNvPr id="35846" name="Footer Placeholder 1"/>
          <p:cNvSpPr>
            <a:spLocks noGrp="1"/>
          </p:cNvSpPr>
          <p:nvPr>
            <p:ph type="ftr" sz="quarter" idx="11"/>
          </p:nvPr>
        </p:nvSpPr>
        <p:spPr>
          <a:xfrm>
            <a:off x="3946525" y="6400800"/>
            <a:ext cx="4359275"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16</a:t>
            </a:fld>
            <a:endParaRPr lang="en-US" altLang="fr-FR" dirty="0"/>
          </a:p>
        </p:txBody>
      </p:sp>
    </p:spTree>
    <p:extLst>
      <p:ext uri="{BB962C8B-B14F-4D97-AF65-F5344CB8AC3E}">
        <p14:creationId xmlns:p14="http://schemas.microsoft.com/office/powerpoint/2010/main" val="33784785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8">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8"/>
          <p:cNvSpPr>
            <a:spLocks noChangeArrowheads="1"/>
          </p:cNvSpPr>
          <p:nvPr/>
        </p:nvSpPr>
        <p:spPr bwMode="gray">
          <a:xfrm>
            <a:off x="368300" y="782638"/>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ClrTx/>
              <a:buSzTx/>
              <a:buFontTx/>
              <a:buNone/>
            </a:pPr>
            <a:endParaRPr kumimoji="1" lang="fr-FR" altLang="fr-FR" sz="2400" i="0">
              <a:latin typeface="Tahoma" panose="020B0604030504040204" pitchFamily="34" charset="0"/>
            </a:endParaRPr>
          </a:p>
        </p:txBody>
      </p:sp>
      <p:sp>
        <p:nvSpPr>
          <p:cNvPr id="37891" name="Rectangle 11"/>
          <p:cNvSpPr>
            <a:spLocks noChangeArrowheads="1"/>
          </p:cNvSpPr>
          <p:nvPr/>
        </p:nvSpPr>
        <p:spPr bwMode="auto">
          <a:xfrm>
            <a:off x="544513" y="1281113"/>
            <a:ext cx="8077200" cy="1200150"/>
          </a:xfrm>
          <a:prstGeom prst="rect">
            <a:avLst/>
          </a:prstGeom>
          <a:solidFill>
            <a:srgbClr val="99FF33"/>
          </a:solidFill>
          <a:ln>
            <a:noFill/>
          </a:ln>
          <a:extLst>
            <a:ext uri="{91240B29-F687-4F45-9708-019B960494DF}">
              <a14:hiddenLine xmlns:a14="http://schemas.microsoft.com/office/drawing/2010/main" w="76200" algn="ctr">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fr-FR" sz="2400" i="0">
                <a:latin typeface="Arial" panose="020B0604020202020204" pitchFamily="34" charset="0"/>
              </a:rPr>
              <a:t>According to Fourier analysis,</a:t>
            </a:r>
          </a:p>
          <a:p>
            <a:pPr algn="ctr">
              <a:spcBef>
                <a:spcPct val="0"/>
              </a:spcBef>
              <a:buClrTx/>
              <a:buSzTx/>
              <a:buFontTx/>
              <a:buNone/>
            </a:pPr>
            <a:r>
              <a:rPr lang="en-US" altLang="fr-FR" sz="2400" i="0">
                <a:latin typeface="Arial" panose="020B0604020202020204" pitchFamily="34" charset="0"/>
              </a:rPr>
              <a:t>any composite signal is a combination of simple sine waves with different frequencies, amplitudes, and phases.</a:t>
            </a:r>
          </a:p>
        </p:txBody>
      </p:sp>
      <p:sp>
        <p:nvSpPr>
          <p:cNvPr id="37892" name="Text Box 12"/>
          <p:cNvSpPr txBox="1">
            <a:spLocks noChangeArrowheads="1"/>
          </p:cNvSpPr>
          <p:nvPr/>
        </p:nvSpPr>
        <p:spPr bwMode="auto">
          <a:xfrm>
            <a:off x="1176338" y="182563"/>
            <a:ext cx="31972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3200"/>
              <a:t>Fourier analysis</a:t>
            </a:r>
          </a:p>
        </p:txBody>
      </p:sp>
      <p:sp>
        <p:nvSpPr>
          <p:cNvPr id="18" name="Rectangle 17"/>
          <p:cNvSpPr/>
          <p:nvPr/>
        </p:nvSpPr>
        <p:spPr>
          <a:xfrm>
            <a:off x="490538" y="3200400"/>
            <a:ext cx="8404225" cy="1600200"/>
          </a:xfrm>
          <a:prstGeom prst="rect">
            <a:avLst/>
          </a:prstGeom>
        </p:spPr>
        <p:txBody>
          <a:bodyPr>
            <a:spAutoFit/>
          </a:bodyPr>
          <a:lstStyle/>
          <a:p>
            <a:pPr>
              <a:spcBef>
                <a:spcPts val="1200"/>
              </a:spcBef>
              <a:buFont typeface="Wingdings" pitchFamily="2" charset="2"/>
              <a:buChar char="q"/>
              <a:defRPr/>
            </a:pPr>
            <a:r>
              <a:rPr lang="en-US" sz="2200" i="0" dirty="0">
                <a:latin typeface="+mn-lt"/>
              </a:rPr>
              <a:t> If the composite signal is </a:t>
            </a:r>
            <a:r>
              <a:rPr lang="en-US" sz="2200" i="0" dirty="0">
                <a:solidFill>
                  <a:srgbClr val="FF0000"/>
                </a:solidFill>
                <a:latin typeface="+mn-lt"/>
              </a:rPr>
              <a:t>periodic</a:t>
            </a:r>
            <a:r>
              <a:rPr lang="en-US" sz="2200" i="0" dirty="0">
                <a:latin typeface="+mn-lt"/>
              </a:rPr>
              <a:t>, the decomposition    gives a </a:t>
            </a:r>
            <a:r>
              <a:rPr lang="en-US" sz="2200" dirty="0">
                <a:latin typeface="+mn-lt"/>
              </a:rPr>
              <a:t>series of signals with discrete frequencies</a:t>
            </a:r>
            <a:r>
              <a:rPr lang="en-US" sz="2200" i="0" dirty="0">
                <a:latin typeface="+mn-lt"/>
              </a:rPr>
              <a:t>;</a:t>
            </a:r>
          </a:p>
          <a:p>
            <a:pPr>
              <a:spcBef>
                <a:spcPts val="1200"/>
              </a:spcBef>
              <a:buFont typeface="Wingdings" pitchFamily="2" charset="2"/>
              <a:buChar char="q"/>
              <a:defRPr/>
            </a:pPr>
            <a:r>
              <a:rPr lang="en-US" sz="2200" i="0" dirty="0">
                <a:latin typeface="+mn-lt"/>
              </a:rPr>
              <a:t> If the composite signal is </a:t>
            </a:r>
            <a:r>
              <a:rPr lang="en-US" sz="2200" i="0" dirty="0" err="1">
                <a:solidFill>
                  <a:srgbClr val="FF0000"/>
                </a:solidFill>
                <a:latin typeface="+mn-lt"/>
              </a:rPr>
              <a:t>nonperiodic</a:t>
            </a:r>
            <a:r>
              <a:rPr lang="en-US" sz="2200" i="0" dirty="0">
                <a:latin typeface="+mn-lt"/>
              </a:rPr>
              <a:t>, the decomposition gives a </a:t>
            </a:r>
            <a:r>
              <a:rPr lang="en-US" sz="2200" dirty="0">
                <a:latin typeface="+mn-lt"/>
              </a:rPr>
              <a:t>combination of sine waves with continuous frequencies</a:t>
            </a:r>
            <a:r>
              <a:rPr lang="en-US" sz="2200" i="0" dirty="0">
                <a:latin typeface="+mn-lt"/>
              </a:rPr>
              <a:t>.</a:t>
            </a:r>
          </a:p>
        </p:txBody>
      </p:sp>
      <p:sp>
        <p:nvSpPr>
          <p:cNvPr id="37894" name="Footer Placeholder 1"/>
          <p:cNvSpPr>
            <a:spLocks noGrp="1"/>
          </p:cNvSpPr>
          <p:nvPr>
            <p:ph type="ftr" sz="quarter" idx="11"/>
          </p:nvPr>
        </p:nvSpPr>
        <p:spPr>
          <a:xfrm>
            <a:off x="3055938" y="6400800"/>
            <a:ext cx="5249862"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17</a:t>
            </a:fld>
            <a:endParaRPr lang="en-US" altLang="fr-FR" dirty="0"/>
          </a:p>
        </p:txBody>
      </p:sp>
    </p:spTree>
    <p:extLst>
      <p:ext uri="{BB962C8B-B14F-4D97-AF65-F5344CB8AC3E}">
        <p14:creationId xmlns:p14="http://schemas.microsoft.com/office/powerpoint/2010/main" val="33623776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Line 2"/>
          <p:cNvSpPr>
            <a:spLocks noChangeShapeType="1"/>
          </p:cNvSpPr>
          <p:nvPr/>
        </p:nvSpPr>
        <p:spPr bwMode="auto">
          <a:xfrm>
            <a:off x="152400" y="228600"/>
            <a:ext cx="8763000" cy="0"/>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39939" name="Line 3"/>
          <p:cNvSpPr>
            <a:spLocks noChangeShapeType="1"/>
          </p:cNvSpPr>
          <p:nvPr/>
        </p:nvSpPr>
        <p:spPr bwMode="auto">
          <a:xfrm>
            <a:off x="152400" y="10668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39940" name="Text Box 4"/>
          <p:cNvSpPr txBox="1">
            <a:spLocks noChangeArrowheads="1"/>
          </p:cNvSpPr>
          <p:nvPr/>
        </p:nvSpPr>
        <p:spPr bwMode="auto">
          <a:xfrm>
            <a:off x="304800" y="457200"/>
            <a:ext cx="47323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a:t>A composite periodic signal</a:t>
            </a:r>
          </a:p>
        </p:txBody>
      </p:sp>
      <p:pic>
        <p:nvPicPr>
          <p:cNvPr id="39941"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81388" y="1128713"/>
            <a:ext cx="5019675" cy="181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4338" y="3006725"/>
            <a:ext cx="5322887" cy="340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a:spLocks noChangeArrowheads="1"/>
          </p:cNvSpPr>
          <p:nvPr/>
        </p:nvSpPr>
        <p:spPr bwMode="auto">
          <a:xfrm>
            <a:off x="6134100" y="4214813"/>
            <a:ext cx="2486025"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1800" i="0"/>
              <a:t>Decomposition of the composite periodic signal in the time and                      frequency domains</a:t>
            </a:r>
          </a:p>
        </p:txBody>
      </p:sp>
      <p:sp>
        <p:nvSpPr>
          <p:cNvPr id="39944" name="Footer Placeholder 1"/>
          <p:cNvSpPr>
            <a:spLocks noGrp="1"/>
          </p:cNvSpPr>
          <p:nvPr>
            <p:ph type="ftr" sz="quarter" idx="11"/>
          </p:nvPr>
        </p:nvSpPr>
        <p:spPr>
          <a:xfrm>
            <a:off x="4124325" y="6400800"/>
            <a:ext cx="4181475"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18</a:t>
            </a:fld>
            <a:endParaRPr lang="en-US" altLang="fr-FR" dirty="0"/>
          </a:p>
        </p:txBody>
      </p:sp>
    </p:spTree>
    <p:extLst>
      <p:ext uri="{BB962C8B-B14F-4D97-AF65-F5344CB8AC3E}">
        <p14:creationId xmlns:p14="http://schemas.microsoft.com/office/powerpoint/2010/main" val="24088245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Line 2"/>
          <p:cNvSpPr>
            <a:spLocks noChangeShapeType="1"/>
          </p:cNvSpPr>
          <p:nvPr/>
        </p:nvSpPr>
        <p:spPr bwMode="auto">
          <a:xfrm>
            <a:off x="152400" y="533400"/>
            <a:ext cx="8763000" cy="0"/>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41987" name="Line 3"/>
          <p:cNvSpPr>
            <a:spLocks noChangeShapeType="1"/>
          </p:cNvSpPr>
          <p:nvPr/>
        </p:nvSpPr>
        <p:spPr bwMode="auto">
          <a:xfrm>
            <a:off x="152400" y="13716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41988" name="Text Box 4"/>
          <p:cNvSpPr txBox="1">
            <a:spLocks noChangeArrowheads="1"/>
          </p:cNvSpPr>
          <p:nvPr/>
        </p:nvSpPr>
        <p:spPr bwMode="auto">
          <a:xfrm>
            <a:off x="304800" y="762000"/>
            <a:ext cx="89630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a:t>Time and frequency domains of a nonperiodic signal</a:t>
            </a:r>
          </a:p>
        </p:txBody>
      </p:sp>
      <p:pic>
        <p:nvPicPr>
          <p:cNvPr id="4198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3" y="3897313"/>
            <a:ext cx="7586662" cy="2389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0" name="Rectangle 7"/>
          <p:cNvSpPr>
            <a:spLocks noChangeArrowheads="1"/>
          </p:cNvSpPr>
          <p:nvPr/>
        </p:nvSpPr>
        <p:spPr bwMode="auto">
          <a:xfrm>
            <a:off x="382588" y="1527175"/>
            <a:ext cx="8486775" cy="220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600"/>
              </a:spcBef>
              <a:buClrTx/>
              <a:buSzTx/>
              <a:buFont typeface="Wingdings" panose="05000000000000000000" pitchFamily="2" charset="2"/>
              <a:buChar char="q"/>
            </a:pPr>
            <a:r>
              <a:rPr lang="en-US" altLang="fr-FR" sz="2200" i="0"/>
              <a:t> A nonperiodic composite signal </a:t>
            </a:r>
          </a:p>
          <a:p>
            <a:pPr lvl="1">
              <a:spcBef>
                <a:spcPts val="600"/>
              </a:spcBef>
              <a:buClrTx/>
              <a:buSzTx/>
              <a:buFont typeface="Courier New" panose="02070309020205020404" pitchFamily="49" charset="0"/>
              <a:buChar char="o"/>
            </a:pPr>
            <a:r>
              <a:rPr lang="en-US" altLang="fr-FR" sz="2000" i="0"/>
              <a:t> It can be a signal created by a microphone or a telephone set when a word or two is pronounced. </a:t>
            </a:r>
          </a:p>
          <a:p>
            <a:pPr lvl="1">
              <a:spcBef>
                <a:spcPts val="600"/>
              </a:spcBef>
              <a:buClrTx/>
              <a:buSzTx/>
              <a:buFont typeface="Courier New" panose="02070309020205020404" pitchFamily="49" charset="0"/>
              <a:buChar char="o"/>
            </a:pPr>
            <a:r>
              <a:rPr lang="en-US" altLang="fr-FR" sz="2000" i="0"/>
              <a:t> In this case, the composite signal cannot be periodic</a:t>
            </a:r>
          </a:p>
          <a:p>
            <a:pPr lvl="2">
              <a:spcBef>
                <a:spcPts val="600"/>
              </a:spcBef>
              <a:buFont typeface="Wingdings" panose="05000000000000000000" pitchFamily="2" charset="2"/>
              <a:buChar char="Ø"/>
            </a:pPr>
            <a:r>
              <a:rPr lang="en-US" altLang="fr-FR" sz="1800" i="0"/>
              <a:t>because that implies that we are repeating the same word or words with exactly the same tone.</a:t>
            </a:r>
          </a:p>
        </p:txBody>
      </p:sp>
      <p:sp>
        <p:nvSpPr>
          <p:cNvPr id="41991" name="Footer Placeholder 1"/>
          <p:cNvSpPr>
            <a:spLocks noGrp="1"/>
          </p:cNvSpPr>
          <p:nvPr>
            <p:ph type="ftr" sz="quarter" idx="11"/>
          </p:nvPr>
        </p:nvSpPr>
        <p:spPr>
          <a:xfrm>
            <a:off x="4013200" y="6400800"/>
            <a:ext cx="42926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19</a:t>
            </a:fld>
            <a:endParaRPr lang="en-US" altLang="fr-FR" dirty="0"/>
          </a:p>
        </p:txBody>
      </p:sp>
    </p:spTree>
    <p:extLst>
      <p:ext uri="{BB962C8B-B14F-4D97-AF65-F5344CB8AC3E}">
        <p14:creationId xmlns:p14="http://schemas.microsoft.com/office/powerpoint/2010/main" val="4592343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defRPr/>
            </a:pPr>
            <a:endParaRPr lang="en-US" dirty="0" smtClean="0"/>
          </a:p>
          <a:p>
            <a:pPr>
              <a:defRPr/>
            </a:pPr>
            <a:endParaRPr lang="en-US" dirty="0"/>
          </a:p>
          <a:p>
            <a:pPr>
              <a:defRPr/>
            </a:pPr>
            <a:endParaRPr lang="en-US" dirty="0" smtClean="0"/>
          </a:p>
          <a:p>
            <a:pPr marL="0" indent="0" algn="ctr">
              <a:buFont typeface="ZapfDingbats" pitchFamily="82" charset="2"/>
              <a:buNone/>
              <a:defRPr/>
            </a:pPr>
            <a:r>
              <a:rPr lang="en-US" sz="4000" b="1" dirty="0" smtClean="0">
                <a:solidFill>
                  <a:srgbClr val="C00000"/>
                </a:solidFill>
              </a:rPr>
              <a:t>Lecture 1</a:t>
            </a:r>
            <a:endParaRPr lang="fr-FR" sz="4000" b="1" dirty="0">
              <a:solidFill>
                <a:srgbClr val="C00000"/>
              </a:solidFill>
            </a:endParaRPr>
          </a:p>
        </p:txBody>
      </p:sp>
      <p:sp>
        <p:nvSpPr>
          <p:cNvPr id="8195" name="Footer Placeholder 3"/>
          <p:cNvSpPr>
            <a:spLocks noGrp="1"/>
          </p:cNvSpPr>
          <p:nvPr>
            <p:ph type="ftr" sz="quarter" idx="11"/>
          </p:nvPr>
        </p:nvSpPr>
        <p:spPr>
          <a:xfrm>
            <a:off x="3805238" y="6400800"/>
            <a:ext cx="4500562"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4" name="Slide Number Placeholder 3"/>
          <p:cNvSpPr>
            <a:spLocks noGrp="1"/>
          </p:cNvSpPr>
          <p:nvPr>
            <p:ph type="sldNum" sz="quarter" idx="12"/>
          </p:nvPr>
        </p:nvSpPr>
        <p:spPr/>
        <p:txBody>
          <a:bodyPr/>
          <a:lstStyle/>
          <a:p>
            <a:pPr>
              <a:defRPr/>
            </a:pPr>
            <a:r>
              <a:rPr lang="en-US" altLang="fr-FR" smtClean="0"/>
              <a:t>2-</a:t>
            </a:r>
            <a:fld id="{8A0E9D0D-C5F3-4A7E-B239-E06650634A5A}" type="slidenum">
              <a:rPr lang="en-US" altLang="fr-FR" smtClean="0"/>
              <a:pPr>
                <a:defRPr/>
              </a:pPr>
              <a:t>2</a:t>
            </a:fld>
            <a:endParaRPr lang="en-US" altLang="fr-FR" dirty="0"/>
          </a:p>
        </p:txBody>
      </p:sp>
    </p:spTree>
    <p:extLst>
      <p:ext uri="{BB962C8B-B14F-4D97-AF65-F5344CB8AC3E}">
        <p14:creationId xmlns:p14="http://schemas.microsoft.com/office/powerpoint/2010/main" val="11873115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8"/>
          <p:cNvSpPr>
            <a:spLocks noChangeArrowheads="1"/>
          </p:cNvSpPr>
          <p:nvPr/>
        </p:nvSpPr>
        <p:spPr bwMode="gray">
          <a:xfrm>
            <a:off x="409575" y="808038"/>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ClrTx/>
              <a:buSzTx/>
              <a:buFontTx/>
              <a:buNone/>
            </a:pPr>
            <a:endParaRPr kumimoji="1" lang="fr-FR" altLang="fr-FR" sz="2400" i="0">
              <a:latin typeface="Tahoma" panose="020B0604030504040204" pitchFamily="34" charset="0"/>
            </a:endParaRPr>
          </a:p>
        </p:txBody>
      </p:sp>
      <p:sp>
        <p:nvSpPr>
          <p:cNvPr id="44035" name="Rectangle 11"/>
          <p:cNvSpPr>
            <a:spLocks noChangeArrowheads="1"/>
          </p:cNvSpPr>
          <p:nvPr/>
        </p:nvSpPr>
        <p:spPr bwMode="auto">
          <a:xfrm>
            <a:off x="469900" y="1069975"/>
            <a:ext cx="8077200" cy="1200150"/>
          </a:xfrm>
          <a:prstGeom prst="rect">
            <a:avLst/>
          </a:prstGeom>
          <a:solidFill>
            <a:srgbClr val="99FF33"/>
          </a:solidFill>
          <a:ln>
            <a:noFill/>
          </a:ln>
          <a:extLst>
            <a:ext uri="{91240B29-F687-4F45-9708-019B960494DF}">
              <a14:hiddenLine xmlns:a14="http://schemas.microsoft.com/office/drawing/2010/main" w="76200" algn="ctr">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fr-FR" sz="2400" i="0">
                <a:latin typeface="Arial" panose="020B0604020202020204" pitchFamily="34" charset="0"/>
              </a:rPr>
              <a:t>The bandwidth of a composite signal is </a:t>
            </a:r>
          </a:p>
          <a:p>
            <a:pPr algn="ctr">
              <a:spcBef>
                <a:spcPct val="0"/>
              </a:spcBef>
              <a:buClrTx/>
              <a:buSzTx/>
              <a:buFontTx/>
              <a:buNone/>
            </a:pPr>
            <a:r>
              <a:rPr lang="en-US" altLang="fr-FR" sz="2400" i="0">
                <a:latin typeface="Arial" panose="020B0604020202020204" pitchFamily="34" charset="0"/>
              </a:rPr>
              <a:t>the difference between the highest and the lowest frequencies contained in that signal.</a:t>
            </a:r>
          </a:p>
        </p:txBody>
      </p:sp>
      <p:pic>
        <p:nvPicPr>
          <p:cNvPr id="16"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71675" y="2365375"/>
            <a:ext cx="4895850" cy="400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Text Box 12"/>
          <p:cNvSpPr txBox="1">
            <a:spLocks noChangeArrowheads="1"/>
          </p:cNvSpPr>
          <p:nvPr/>
        </p:nvSpPr>
        <p:spPr bwMode="auto">
          <a:xfrm>
            <a:off x="1176338" y="182563"/>
            <a:ext cx="2174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3200"/>
              <a:t>Bandwidth</a:t>
            </a:r>
          </a:p>
        </p:txBody>
      </p:sp>
      <p:sp>
        <p:nvSpPr>
          <p:cNvPr id="44038" name="Footer Placeholder 1"/>
          <p:cNvSpPr>
            <a:spLocks noGrp="1"/>
          </p:cNvSpPr>
          <p:nvPr>
            <p:ph type="ftr" sz="quarter" idx="11"/>
          </p:nvPr>
        </p:nvSpPr>
        <p:spPr>
          <a:xfrm>
            <a:off x="3976688" y="6400800"/>
            <a:ext cx="4329112"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20</a:t>
            </a:fld>
            <a:endParaRPr lang="en-US" altLang="fr-FR" dirty="0"/>
          </a:p>
        </p:txBody>
      </p:sp>
    </p:spTree>
    <p:extLst>
      <p:ext uri="{BB962C8B-B14F-4D97-AF65-F5344CB8AC3E}">
        <p14:creationId xmlns:p14="http://schemas.microsoft.com/office/powerpoint/2010/main" val="302051326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9"/>
          <p:cNvSpPr>
            <a:spLocks noChangeArrowheads="1"/>
          </p:cNvSpPr>
          <p:nvPr/>
        </p:nvSpPr>
        <p:spPr bwMode="gray">
          <a:xfrm>
            <a:off x="442913" y="773113"/>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ClrTx/>
              <a:buSzTx/>
              <a:buFontTx/>
              <a:buNone/>
            </a:pPr>
            <a:endParaRPr kumimoji="1" lang="fr-FR" altLang="fr-FR" sz="2400" i="0">
              <a:latin typeface="Tahoma" panose="020B0604030504040204" pitchFamily="34" charset="0"/>
            </a:endParaRPr>
          </a:p>
        </p:txBody>
      </p:sp>
      <p:sp>
        <p:nvSpPr>
          <p:cNvPr id="46083" name="Rectangle 10"/>
          <p:cNvSpPr>
            <a:spLocks noChangeArrowheads="1"/>
          </p:cNvSpPr>
          <p:nvPr/>
        </p:nvSpPr>
        <p:spPr bwMode="auto">
          <a:xfrm>
            <a:off x="152400" y="1447800"/>
            <a:ext cx="88392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endParaRPr lang="fr-FR" altLang="fr-FR" sz="1800"/>
          </a:p>
        </p:txBody>
      </p:sp>
      <p:sp>
        <p:nvSpPr>
          <p:cNvPr id="816139" name="Rectangle 11"/>
          <p:cNvSpPr>
            <a:spLocks noChangeArrowheads="1"/>
          </p:cNvSpPr>
          <p:nvPr/>
        </p:nvSpPr>
        <p:spPr bwMode="auto">
          <a:xfrm>
            <a:off x="228600" y="1122363"/>
            <a:ext cx="8534400"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a:spcBef>
                <a:spcPct val="0"/>
              </a:spcBef>
              <a:buClrTx/>
              <a:buSzTx/>
              <a:buFontTx/>
              <a:buNone/>
            </a:pPr>
            <a:r>
              <a:rPr lang="en-US" altLang="fr-FR" sz="2200" i="0"/>
              <a:t>A nonperiodic composite signal has a bandwidth of 200 kHz, with a middle frequency of 140 kHz and peak amplitude of 20 V. The two extreme frequencies have an amplitude of 0. Draw the frequency domain of the signal.</a:t>
            </a:r>
          </a:p>
          <a:p>
            <a:pPr algn="just">
              <a:spcBef>
                <a:spcPct val="0"/>
              </a:spcBef>
              <a:buClrTx/>
              <a:buSzTx/>
              <a:buFontTx/>
              <a:buNone/>
            </a:pPr>
            <a:endParaRPr lang="en-US" altLang="fr-FR" sz="2200" i="0"/>
          </a:p>
          <a:p>
            <a:pPr algn="just">
              <a:spcBef>
                <a:spcPct val="0"/>
              </a:spcBef>
              <a:buClrTx/>
              <a:buSzTx/>
              <a:buFontTx/>
              <a:buNone/>
            </a:pPr>
            <a:r>
              <a:rPr lang="en-US" altLang="fr-FR" sz="2200" i="0">
                <a:solidFill>
                  <a:srgbClr val="FF0000"/>
                </a:solidFill>
              </a:rPr>
              <a:t>Solution</a:t>
            </a:r>
          </a:p>
          <a:p>
            <a:pPr algn="just">
              <a:spcBef>
                <a:spcPct val="0"/>
              </a:spcBef>
              <a:buClrTx/>
              <a:buSzTx/>
              <a:buFontTx/>
              <a:buNone/>
            </a:pPr>
            <a:r>
              <a:rPr lang="en-US" altLang="fr-FR" sz="2200" i="0"/>
              <a:t>The lowest frequency must be at 40 kHz and the highest at 240 kHz.</a:t>
            </a:r>
          </a:p>
        </p:txBody>
      </p:sp>
      <p:sp>
        <p:nvSpPr>
          <p:cNvPr id="46085" name="Text Box 12"/>
          <p:cNvSpPr txBox="1">
            <a:spLocks noChangeArrowheads="1"/>
          </p:cNvSpPr>
          <p:nvPr/>
        </p:nvSpPr>
        <p:spPr bwMode="auto">
          <a:xfrm>
            <a:off x="1143000" y="182563"/>
            <a:ext cx="1768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3200"/>
              <a:t>Example</a:t>
            </a:r>
          </a:p>
        </p:txBody>
      </p:sp>
      <p:pic>
        <p:nvPicPr>
          <p:cNvPr id="1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4900" y="4141788"/>
            <a:ext cx="6972300" cy="190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7" name="Footer Placeholder 1"/>
          <p:cNvSpPr>
            <a:spLocks noGrp="1"/>
          </p:cNvSpPr>
          <p:nvPr>
            <p:ph type="ftr" sz="quarter" idx="11"/>
          </p:nvPr>
        </p:nvSpPr>
        <p:spPr>
          <a:xfrm>
            <a:off x="3983038" y="6400800"/>
            <a:ext cx="4322762"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21</a:t>
            </a:fld>
            <a:endParaRPr lang="en-US" altLang="fr-FR" dirty="0"/>
          </a:p>
        </p:txBody>
      </p:sp>
    </p:spTree>
    <p:extLst>
      <p:ext uri="{BB962C8B-B14F-4D97-AF65-F5344CB8AC3E}">
        <p14:creationId xmlns:p14="http://schemas.microsoft.com/office/powerpoint/2010/main" val="9320097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16139">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16139">
                                            <p:txEl>
                                              <p:pRg st="3" end="3"/>
                                            </p:txEl>
                                          </p:spTgt>
                                        </p:tgtEl>
                                        <p:attrNameLst>
                                          <p:attrName>style.visibility</p:attrName>
                                        </p:attrNameLst>
                                      </p:cBhvr>
                                      <p:to>
                                        <p:strVal val="visible"/>
                                      </p:to>
                                    </p:set>
                                  </p:childTnLst>
                                </p:cTn>
                              </p:par>
                            </p:childTnLst>
                          </p:cTn>
                        </p:par>
                        <p:par>
                          <p:cTn id="9" fill="hold" nodeType="afterGroup">
                            <p:stCondLst>
                              <p:cond delay="0"/>
                            </p:stCondLst>
                            <p:childTnLst>
                              <p:par>
                                <p:cTn id="10" presetID="53" presetClass="entr" presetSubtype="0"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0771" name="Text Box 3"/>
          <p:cNvSpPr txBox="1">
            <a:spLocks noChangeArrowheads="1"/>
          </p:cNvSpPr>
          <p:nvPr/>
        </p:nvSpPr>
        <p:spPr bwMode="auto">
          <a:xfrm>
            <a:off x="228600" y="76200"/>
            <a:ext cx="3632200" cy="584200"/>
          </a:xfrm>
          <a:prstGeom prst="rect">
            <a:avLst/>
          </a:prstGeom>
          <a:noFill/>
          <a:ln w="9525">
            <a:noFill/>
            <a:miter lim="800000"/>
            <a:headEnd/>
            <a:tailEnd/>
          </a:ln>
          <a:effectLst/>
        </p:spPr>
        <p:txBody>
          <a:bodyPr wrap="none">
            <a:spAutoFit/>
          </a:bodyPr>
          <a:lstStyle/>
          <a:p>
            <a:pPr>
              <a:defRPr/>
            </a:pPr>
            <a:r>
              <a:rPr lang="en-US" sz="3200" i="0" dirty="0">
                <a:effectLst>
                  <a:outerShdw blurRad="38100" dist="38100" dir="2700000" algn="tl">
                    <a:srgbClr val="C0C0C0"/>
                  </a:outerShdw>
                </a:effectLst>
                <a:latin typeface="Times" pitchFamily="18" charset="0"/>
              </a:rPr>
              <a:t>DIGITAL SIGNALS</a:t>
            </a:r>
          </a:p>
        </p:txBody>
      </p:sp>
      <p:sp>
        <p:nvSpPr>
          <p:cNvPr id="48131" name="Rectangle 5"/>
          <p:cNvSpPr>
            <a:spLocks noChangeArrowheads="1"/>
          </p:cNvSpPr>
          <p:nvPr/>
        </p:nvSpPr>
        <p:spPr bwMode="auto">
          <a:xfrm>
            <a:off x="407988" y="1447800"/>
            <a:ext cx="8510587" cy="30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ts val="1800"/>
              </a:spcBef>
              <a:buClrTx/>
              <a:buSzTx/>
              <a:buFont typeface="Wingdings" panose="05000000000000000000" pitchFamily="2" charset="2"/>
              <a:buChar char="q"/>
            </a:pPr>
            <a:r>
              <a:rPr lang="en-US" altLang="fr-FR" sz="2400" i="0"/>
              <a:t> In addition to being represented by an analog signal, information can also be represented by a </a:t>
            </a:r>
            <a:r>
              <a:rPr lang="en-US" altLang="fr-FR" sz="2400" i="0">
                <a:solidFill>
                  <a:srgbClr val="FF0000"/>
                </a:solidFill>
              </a:rPr>
              <a:t>digital signal</a:t>
            </a:r>
            <a:r>
              <a:rPr lang="en-US" altLang="fr-FR" sz="2400" i="0"/>
              <a:t>. </a:t>
            </a:r>
          </a:p>
          <a:p>
            <a:pPr eaLnBrk="1" hangingPunct="1">
              <a:spcBef>
                <a:spcPts val="1800"/>
              </a:spcBef>
              <a:buClrTx/>
              <a:buSzTx/>
              <a:buFont typeface="Wingdings" panose="05000000000000000000" pitchFamily="2" charset="2"/>
              <a:buChar char="q"/>
            </a:pPr>
            <a:r>
              <a:rPr lang="en-US" altLang="fr-FR" sz="2400" i="0"/>
              <a:t> For example, a 1 can be encoded as a positive voltage and a 0 as zero voltage. </a:t>
            </a:r>
          </a:p>
          <a:p>
            <a:pPr eaLnBrk="1" hangingPunct="1">
              <a:spcBef>
                <a:spcPts val="1800"/>
              </a:spcBef>
              <a:buClrTx/>
              <a:buSzTx/>
              <a:buFont typeface="Wingdings" panose="05000000000000000000" pitchFamily="2" charset="2"/>
              <a:buChar char="q"/>
            </a:pPr>
            <a:r>
              <a:rPr lang="en-US" altLang="fr-FR" sz="2400" i="0"/>
              <a:t> A digital signal can have more than two levels. </a:t>
            </a:r>
          </a:p>
          <a:p>
            <a:pPr eaLnBrk="1" hangingPunct="1">
              <a:spcBef>
                <a:spcPts val="1800"/>
              </a:spcBef>
              <a:buClrTx/>
              <a:buSzTx/>
              <a:buFont typeface="Wingdings" panose="05000000000000000000" pitchFamily="2" charset="2"/>
              <a:buChar char="q"/>
            </a:pPr>
            <a:r>
              <a:rPr lang="en-US" altLang="fr-FR" sz="2400" i="0"/>
              <a:t> In this case, we can send more than 1 bit for each level.</a:t>
            </a:r>
          </a:p>
        </p:txBody>
      </p:sp>
      <p:sp>
        <p:nvSpPr>
          <p:cNvPr id="48132" name="Footer Placeholder 1"/>
          <p:cNvSpPr>
            <a:spLocks noGrp="1"/>
          </p:cNvSpPr>
          <p:nvPr>
            <p:ph type="ftr" sz="quarter" idx="11"/>
          </p:nvPr>
        </p:nvSpPr>
        <p:spPr>
          <a:xfrm>
            <a:off x="4044950" y="6400800"/>
            <a:ext cx="426085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22</a:t>
            </a:fld>
            <a:endParaRPr lang="en-US" altLang="fr-FR" dirty="0"/>
          </a:p>
        </p:txBody>
      </p:sp>
    </p:spTree>
    <p:extLst>
      <p:ext uri="{BB962C8B-B14F-4D97-AF65-F5344CB8AC3E}">
        <p14:creationId xmlns:p14="http://schemas.microsoft.com/office/powerpoint/2010/main" val="2861804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Line 2"/>
          <p:cNvSpPr>
            <a:spLocks noChangeShapeType="1"/>
          </p:cNvSpPr>
          <p:nvPr/>
        </p:nvSpPr>
        <p:spPr bwMode="auto">
          <a:xfrm>
            <a:off x="152400" y="152400"/>
            <a:ext cx="8763000" cy="0"/>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50179" name="Line 3"/>
          <p:cNvSpPr>
            <a:spLocks noChangeShapeType="1"/>
          </p:cNvSpPr>
          <p:nvPr/>
        </p:nvSpPr>
        <p:spPr bwMode="auto">
          <a:xfrm>
            <a:off x="152400" y="9906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50180" name="Text Box 4"/>
          <p:cNvSpPr txBox="1">
            <a:spLocks noChangeArrowheads="1"/>
          </p:cNvSpPr>
          <p:nvPr/>
        </p:nvSpPr>
        <p:spPr bwMode="auto">
          <a:xfrm>
            <a:off x="304800" y="228600"/>
            <a:ext cx="72707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2400"/>
              <a:t>Two digital signals: one with two signal levels and </a:t>
            </a:r>
          </a:p>
          <a:p>
            <a:pPr>
              <a:spcBef>
                <a:spcPct val="0"/>
              </a:spcBef>
              <a:buClrTx/>
              <a:buSzTx/>
              <a:buFontTx/>
              <a:buNone/>
            </a:pPr>
            <a:r>
              <a:rPr lang="en-US" altLang="fr-FR" sz="2400"/>
              <a:t>the other with four signal levels</a:t>
            </a:r>
          </a:p>
        </p:txBody>
      </p:sp>
      <p:pic>
        <p:nvPicPr>
          <p:cNvPr id="5018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1085850"/>
            <a:ext cx="6113463" cy="542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2" name="Footer Placeholder 1"/>
          <p:cNvSpPr>
            <a:spLocks noGrp="1"/>
          </p:cNvSpPr>
          <p:nvPr>
            <p:ph type="ftr" sz="quarter" idx="11"/>
          </p:nvPr>
        </p:nvSpPr>
        <p:spPr>
          <a:xfrm>
            <a:off x="4184650" y="6400800"/>
            <a:ext cx="412115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23</a:t>
            </a:fld>
            <a:endParaRPr lang="en-US" altLang="fr-FR" dirty="0"/>
          </a:p>
        </p:txBody>
      </p:sp>
    </p:spTree>
    <p:extLst>
      <p:ext uri="{BB962C8B-B14F-4D97-AF65-F5344CB8AC3E}">
        <p14:creationId xmlns:p14="http://schemas.microsoft.com/office/powerpoint/2010/main" val="32733146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10"/>
          <p:cNvSpPr>
            <a:spLocks noChangeArrowheads="1"/>
          </p:cNvSpPr>
          <p:nvPr/>
        </p:nvSpPr>
        <p:spPr bwMode="auto">
          <a:xfrm>
            <a:off x="152400" y="1447800"/>
            <a:ext cx="88392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endParaRPr lang="fr-FR" altLang="fr-FR" sz="1800"/>
          </a:p>
        </p:txBody>
      </p:sp>
      <p:sp>
        <p:nvSpPr>
          <p:cNvPr id="27651" name="Rectangle 11"/>
          <p:cNvSpPr>
            <a:spLocks noChangeArrowheads="1"/>
          </p:cNvSpPr>
          <p:nvPr/>
        </p:nvSpPr>
        <p:spPr bwMode="auto">
          <a:xfrm>
            <a:off x="228600" y="914400"/>
            <a:ext cx="8534400" cy="523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a:spcBef>
                <a:spcPct val="0"/>
              </a:spcBef>
              <a:buClrTx/>
              <a:buSzTx/>
              <a:buFontTx/>
              <a:buNone/>
            </a:pPr>
            <a:r>
              <a:rPr lang="en-US" altLang="fr-FR" sz="2400" i="0"/>
              <a:t>A digital signal has 8 levels. How many bits are needed per level? </a:t>
            </a:r>
          </a:p>
          <a:p>
            <a:pPr algn="just">
              <a:spcBef>
                <a:spcPct val="0"/>
              </a:spcBef>
              <a:buClrTx/>
              <a:buSzTx/>
              <a:buFontTx/>
              <a:buNone/>
            </a:pPr>
            <a:endParaRPr lang="en-US" altLang="fr-FR" sz="1800" i="0"/>
          </a:p>
          <a:p>
            <a:pPr algn="just">
              <a:spcBef>
                <a:spcPct val="0"/>
              </a:spcBef>
              <a:buClrTx/>
              <a:buSzTx/>
              <a:buFontTx/>
              <a:buNone/>
            </a:pPr>
            <a:r>
              <a:rPr lang="en-US" altLang="fr-FR" sz="2400" i="0"/>
              <a:t>We calculate the number of bits from the formula</a:t>
            </a:r>
          </a:p>
          <a:p>
            <a:pPr algn="just">
              <a:spcBef>
                <a:spcPct val="0"/>
              </a:spcBef>
              <a:buClrTx/>
              <a:buSzTx/>
              <a:buFontTx/>
              <a:buNone/>
            </a:pPr>
            <a:endParaRPr lang="en-US" altLang="fr-FR" sz="2400" i="0"/>
          </a:p>
          <a:p>
            <a:pPr algn="just">
              <a:spcBef>
                <a:spcPct val="0"/>
              </a:spcBef>
              <a:buClrTx/>
              <a:buSzTx/>
              <a:buFontTx/>
              <a:buNone/>
            </a:pPr>
            <a:endParaRPr lang="en-US" altLang="fr-FR" sz="2400" i="0"/>
          </a:p>
          <a:p>
            <a:pPr algn="just">
              <a:spcBef>
                <a:spcPct val="0"/>
              </a:spcBef>
              <a:buClrTx/>
              <a:buSzTx/>
              <a:buFontTx/>
              <a:buNone/>
            </a:pPr>
            <a:r>
              <a:rPr lang="en-US" altLang="fr-FR" sz="2400" i="0"/>
              <a:t>Each signal level is represented by 3 bits.</a:t>
            </a:r>
          </a:p>
          <a:p>
            <a:pPr algn="just">
              <a:spcBef>
                <a:spcPct val="0"/>
              </a:spcBef>
              <a:buClrTx/>
              <a:buSzTx/>
              <a:buFontTx/>
              <a:buNone/>
            </a:pPr>
            <a:endParaRPr lang="en-US" altLang="fr-FR" sz="1000" i="0"/>
          </a:p>
          <a:p>
            <a:pPr algn="just">
              <a:spcBef>
                <a:spcPct val="0"/>
              </a:spcBef>
              <a:buClrTx/>
              <a:buSzTx/>
              <a:buFontTx/>
              <a:buNone/>
            </a:pPr>
            <a:r>
              <a:rPr lang="en-US" altLang="fr-FR" sz="2400" i="0"/>
              <a:t>A digital signal has 9 levels. How many bits are needed per level? </a:t>
            </a:r>
          </a:p>
          <a:p>
            <a:pPr algn="just">
              <a:spcBef>
                <a:spcPct val="0"/>
              </a:spcBef>
              <a:buClrTx/>
              <a:buSzTx/>
              <a:buFontTx/>
              <a:buNone/>
            </a:pPr>
            <a:endParaRPr lang="en-US" altLang="fr-FR" sz="1800" i="0"/>
          </a:p>
          <a:p>
            <a:pPr algn="just">
              <a:spcBef>
                <a:spcPct val="0"/>
              </a:spcBef>
              <a:buClrTx/>
              <a:buSzTx/>
              <a:buFontTx/>
              <a:buNone/>
            </a:pPr>
            <a:r>
              <a:rPr lang="en-US" altLang="fr-FR" sz="2400" i="0"/>
              <a:t>Each signal level is represented by 3.17 bits. </a:t>
            </a:r>
          </a:p>
          <a:p>
            <a:pPr algn="just">
              <a:spcBef>
                <a:spcPct val="0"/>
              </a:spcBef>
              <a:buClrTx/>
              <a:buSzTx/>
              <a:buFontTx/>
              <a:buNone/>
            </a:pPr>
            <a:r>
              <a:rPr lang="en-US" altLang="fr-FR" sz="2400" i="0"/>
              <a:t>The number of bits sent per level needs to be an integer as well as a power of 2. </a:t>
            </a:r>
          </a:p>
          <a:p>
            <a:pPr algn="just">
              <a:spcBef>
                <a:spcPct val="0"/>
              </a:spcBef>
              <a:buClrTx/>
              <a:buSzTx/>
              <a:buFontTx/>
              <a:buNone/>
            </a:pPr>
            <a:r>
              <a:rPr lang="en-US" altLang="fr-FR" sz="2400" i="0"/>
              <a:t>Hence, 4 bits can represent one level.</a:t>
            </a:r>
          </a:p>
        </p:txBody>
      </p:sp>
      <p:pic>
        <p:nvPicPr>
          <p:cNvPr id="27652"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7575" y="2484438"/>
            <a:ext cx="4346575" cy="431800"/>
          </a:xfrm>
          <a:prstGeom prst="rect">
            <a:avLst/>
          </a:prstGeom>
          <a:noFill/>
          <a:ln w="57150">
            <a:solidFill>
              <a:srgbClr val="3366FF"/>
            </a:solidFill>
            <a:miter lim="800000"/>
            <a:headEnd/>
            <a:tailEnd/>
          </a:ln>
          <a:extLst>
            <a:ext uri="{909E8E84-426E-40DD-AFC4-6F175D3DCCD1}">
              <a14:hiddenFill xmlns:a14="http://schemas.microsoft.com/office/drawing/2010/main">
                <a:solidFill>
                  <a:srgbClr val="FFFFFF"/>
                </a:solidFill>
              </a14:hiddenFill>
            </a:ext>
          </a:extLst>
        </p:spPr>
      </p:pic>
      <p:sp>
        <p:nvSpPr>
          <p:cNvPr id="52229" name="Rectangle 9"/>
          <p:cNvSpPr>
            <a:spLocks noChangeArrowheads="1"/>
          </p:cNvSpPr>
          <p:nvPr/>
        </p:nvSpPr>
        <p:spPr bwMode="gray">
          <a:xfrm>
            <a:off x="442913" y="773113"/>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ClrTx/>
              <a:buSzTx/>
              <a:buFontTx/>
              <a:buNone/>
            </a:pPr>
            <a:endParaRPr kumimoji="1" lang="fr-FR" altLang="fr-FR" sz="2400" i="0">
              <a:latin typeface="Tahoma" panose="020B0604030504040204" pitchFamily="34" charset="0"/>
            </a:endParaRPr>
          </a:p>
        </p:txBody>
      </p:sp>
      <p:sp>
        <p:nvSpPr>
          <p:cNvPr id="52230" name="Text Box 12"/>
          <p:cNvSpPr txBox="1">
            <a:spLocks noChangeArrowheads="1"/>
          </p:cNvSpPr>
          <p:nvPr/>
        </p:nvSpPr>
        <p:spPr bwMode="auto">
          <a:xfrm>
            <a:off x="1143000" y="182563"/>
            <a:ext cx="19685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3200"/>
              <a:t>Examples</a:t>
            </a:r>
          </a:p>
        </p:txBody>
      </p:sp>
      <p:sp>
        <p:nvSpPr>
          <p:cNvPr id="52231" name="Footer Placeholder 1"/>
          <p:cNvSpPr>
            <a:spLocks noGrp="1"/>
          </p:cNvSpPr>
          <p:nvPr>
            <p:ph type="ftr" sz="quarter" idx="11"/>
          </p:nvPr>
        </p:nvSpPr>
        <p:spPr>
          <a:xfrm>
            <a:off x="4265613" y="6400800"/>
            <a:ext cx="4040187"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3" name="Slide Number Placeholder 2"/>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24</a:t>
            </a:fld>
            <a:endParaRPr lang="en-US" altLang="fr-FR" dirty="0"/>
          </a:p>
        </p:txBody>
      </p:sp>
    </p:spTree>
    <p:extLst>
      <p:ext uri="{BB962C8B-B14F-4D97-AF65-F5344CB8AC3E}">
        <p14:creationId xmlns:p14="http://schemas.microsoft.com/office/powerpoint/2010/main" val="328069520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7651">
                                            <p:txEl>
                                              <p:pRg st="2" end="2"/>
                                            </p:txEl>
                                          </p:spTgt>
                                        </p:tgtEl>
                                        <p:attrNameLst>
                                          <p:attrName>style.visibility</p:attrName>
                                        </p:attrNameLst>
                                      </p:cBhvr>
                                      <p:to>
                                        <p:strVal val="visible"/>
                                      </p:to>
                                    </p:set>
                                  </p:childTnLst>
                                </p:cTn>
                              </p:par>
                            </p:childTnLst>
                          </p:cTn>
                        </p:par>
                        <p:par>
                          <p:cTn id="7" fill="hold" nodeType="afterGroup">
                            <p:stCondLst>
                              <p:cond delay="0"/>
                            </p:stCondLst>
                            <p:childTnLst>
                              <p:par>
                                <p:cTn id="8" presetID="53" presetClass="entr" presetSubtype="0" fill="hold" nodeType="afterEffect">
                                  <p:stCondLst>
                                    <p:cond delay="0"/>
                                  </p:stCondLst>
                                  <p:childTnLst>
                                    <p:set>
                                      <p:cBhvr>
                                        <p:cTn id="9" dur="1" fill="hold">
                                          <p:stCondLst>
                                            <p:cond delay="0"/>
                                          </p:stCondLst>
                                        </p:cTn>
                                        <p:tgtEl>
                                          <p:spTgt spid="27652"/>
                                        </p:tgtEl>
                                        <p:attrNameLst>
                                          <p:attrName>style.visibility</p:attrName>
                                        </p:attrNameLst>
                                      </p:cBhvr>
                                      <p:to>
                                        <p:strVal val="visible"/>
                                      </p:to>
                                    </p:set>
                                    <p:anim calcmode="lin" valueType="num">
                                      <p:cBhvr>
                                        <p:cTn id="10" dur="500" fill="hold"/>
                                        <p:tgtEl>
                                          <p:spTgt spid="27652"/>
                                        </p:tgtEl>
                                        <p:attrNameLst>
                                          <p:attrName>ppt_w</p:attrName>
                                        </p:attrNameLst>
                                      </p:cBhvr>
                                      <p:tavLst>
                                        <p:tav tm="0">
                                          <p:val>
                                            <p:fltVal val="0"/>
                                          </p:val>
                                        </p:tav>
                                        <p:tav tm="100000">
                                          <p:val>
                                            <p:strVal val="#ppt_w"/>
                                          </p:val>
                                        </p:tav>
                                      </p:tavLst>
                                    </p:anim>
                                    <p:anim calcmode="lin" valueType="num">
                                      <p:cBhvr>
                                        <p:cTn id="11" dur="500" fill="hold"/>
                                        <p:tgtEl>
                                          <p:spTgt spid="27652"/>
                                        </p:tgtEl>
                                        <p:attrNameLst>
                                          <p:attrName>ppt_h</p:attrName>
                                        </p:attrNameLst>
                                      </p:cBhvr>
                                      <p:tavLst>
                                        <p:tav tm="0">
                                          <p:val>
                                            <p:fltVal val="0"/>
                                          </p:val>
                                        </p:tav>
                                        <p:tav tm="100000">
                                          <p:val>
                                            <p:strVal val="#ppt_h"/>
                                          </p:val>
                                        </p:tav>
                                      </p:tavLst>
                                    </p:anim>
                                    <p:animEffect transition="in" filter="fade">
                                      <p:cBhvr>
                                        <p:cTn id="12" dur="500"/>
                                        <p:tgtEl>
                                          <p:spTgt spid="27652"/>
                                        </p:tgtEl>
                                      </p:cBhvr>
                                    </p:animEffect>
                                  </p:childTnLst>
                                </p:cTn>
                              </p:par>
                            </p:childTnLst>
                          </p:cTn>
                        </p:par>
                        <p:par>
                          <p:cTn id="13" fill="hold" nodeType="afterGroup">
                            <p:stCondLst>
                              <p:cond delay="500"/>
                            </p:stCondLst>
                            <p:childTnLst>
                              <p:par>
                                <p:cTn id="14" presetID="1" presetClass="entr" presetSubtype="0" fill="hold" nodeType="afterEffect">
                                  <p:stCondLst>
                                    <p:cond delay="0"/>
                                  </p:stCondLst>
                                  <p:childTnLst>
                                    <p:set>
                                      <p:cBhvr>
                                        <p:cTn id="15" dur="1" fill="hold">
                                          <p:stCondLst>
                                            <p:cond delay="0"/>
                                          </p:stCondLst>
                                        </p:cTn>
                                        <p:tgtEl>
                                          <p:spTgt spid="27651">
                                            <p:txEl>
                                              <p:pRg st="5" end="5"/>
                                            </p:txEl>
                                          </p:spTgt>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nodeType="clickEffect">
                                  <p:stCondLst>
                                    <p:cond delay="0"/>
                                  </p:stCondLst>
                                  <p:childTnLst>
                                    <p:set>
                                      <p:cBhvr>
                                        <p:cTn id="19" dur="1" fill="hold">
                                          <p:stCondLst>
                                            <p:cond delay="0"/>
                                          </p:stCondLst>
                                        </p:cTn>
                                        <p:tgtEl>
                                          <p:spTgt spid="27651">
                                            <p:txEl>
                                              <p:pRg st="7" end="7"/>
                                            </p:txEl>
                                          </p:spTgt>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nodeType="clickEffect">
                                  <p:stCondLst>
                                    <p:cond delay="0"/>
                                  </p:stCondLst>
                                  <p:childTnLst>
                                    <p:set>
                                      <p:cBhvr>
                                        <p:cTn id="23" dur="1" fill="hold">
                                          <p:stCondLst>
                                            <p:cond delay="0"/>
                                          </p:stCondLst>
                                        </p:cTn>
                                        <p:tgtEl>
                                          <p:spTgt spid="27651">
                                            <p:txEl>
                                              <p:pRg st="9" end="9"/>
                                            </p:txEl>
                                          </p:spTgt>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nodeType="clickEffect">
                                  <p:stCondLst>
                                    <p:cond delay="0"/>
                                  </p:stCondLst>
                                  <p:childTnLst>
                                    <p:set>
                                      <p:cBhvr>
                                        <p:cTn id="27" dur="1" fill="hold">
                                          <p:stCondLst>
                                            <p:cond delay="0"/>
                                          </p:stCondLst>
                                        </p:cTn>
                                        <p:tgtEl>
                                          <p:spTgt spid="27651">
                                            <p:txEl>
                                              <p:pRg st="10" end="10"/>
                                            </p:txEl>
                                          </p:spTgt>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27651">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10"/>
          <p:cNvSpPr>
            <a:spLocks noChangeArrowheads="1"/>
          </p:cNvSpPr>
          <p:nvPr/>
        </p:nvSpPr>
        <p:spPr bwMode="auto">
          <a:xfrm>
            <a:off x="152400" y="1447800"/>
            <a:ext cx="88392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endParaRPr lang="fr-FR" altLang="fr-FR" sz="1800"/>
          </a:p>
        </p:txBody>
      </p:sp>
      <p:sp>
        <p:nvSpPr>
          <p:cNvPr id="28675" name="Rectangle 11"/>
          <p:cNvSpPr>
            <a:spLocks noChangeArrowheads="1"/>
          </p:cNvSpPr>
          <p:nvPr/>
        </p:nvSpPr>
        <p:spPr bwMode="auto">
          <a:xfrm>
            <a:off x="228600" y="957263"/>
            <a:ext cx="8534400" cy="467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2400" i="0"/>
              <a:t>Assume we need to download files at a rate of 100 pages per minute. A page is an average of 24 lines with 80 characters in each line where one character requires 8 bits. What is the required bit rate of the channel?</a:t>
            </a:r>
          </a:p>
          <a:p>
            <a:pPr>
              <a:spcBef>
                <a:spcPct val="0"/>
              </a:spcBef>
              <a:buClrTx/>
              <a:buSzTx/>
              <a:buFontTx/>
              <a:buNone/>
            </a:pPr>
            <a:endParaRPr lang="en-US" altLang="fr-FR" sz="2400" i="0">
              <a:solidFill>
                <a:schemeClr val="hlink"/>
              </a:solidFill>
            </a:endParaRPr>
          </a:p>
          <a:p>
            <a:pPr>
              <a:spcBef>
                <a:spcPct val="0"/>
              </a:spcBef>
              <a:buClrTx/>
              <a:buSzTx/>
              <a:buFontTx/>
              <a:buNone/>
            </a:pPr>
            <a:endParaRPr lang="en-US" altLang="fr-FR" sz="2400" i="0">
              <a:solidFill>
                <a:srgbClr val="FF0000"/>
              </a:solidFill>
            </a:endParaRPr>
          </a:p>
          <a:p>
            <a:pPr>
              <a:spcBef>
                <a:spcPct val="0"/>
              </a:spcBef>
              <a:buClrTx/>
              <a:buSzTx/>
              <a:buFontTx/>
              <a:buNone/>
            </a:pPr>
            <a:endParaRPr lang="en-US" altLang="fr-FR" sz="2400" i="0"/>
          </a:p>
          <a:p>
            <a:pPr>
              <a:spcBef>
                <a:spcPct val="0"/>
              </a:spcBef>
              <a:buClrTx/>
              <a:buSzTx/>
              <a:buFontTx/>
              <a:buNone/>
            </a:pPr>
            <a:endParaRPr lang="en-US" altLang="fr-FR" sz="1000" i="0"/>
          </a:p>
          <a:p>
            <a:pPr>
              <a:spcBef>
                <a:spcPct val="0"/>
              </a:spcBef>
              <a:buClrTx/>
              <a:buSzTx/>
              <a:buFontTx/>
              <a:buNone/>
            </a:pPr>
            <a:r>
              <a:rPr lang="en-US" altLang="fr-FR" sz="2400" i="0"/>
              <a:t>A digitized voice channel is made by digitizing a 4-kHz bandwidth analog voice signal. We need to sample the signal at twice the highest frequency (two samples per hertz). Assume that each sample requires 8 bits. </a:t>
            </a:r>
          </a:p>
          <a:p>
            <a:pPr>
              <a:spcBef>
                <a:spcPct val="0"/>
              </a:spcBef>
              <a:buClrTx/>
              <a:buSzTx/>
              <a:buFontTx/>
              <a:buNone/>
            </a:pPr>
            <a:r>
              <a:rPr lang="en-US" altLang="fr-FR" sz="2400" i="0"/>
              <a:t>What is the required bit rate?</a:t>
            </a:r>
          </a:p>
        </p:txBody>
      </p:sp>
      <p:pic>
        <p:nvPicPr>
          <p:cNvPr id="28676"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3213" y="2846388"/>
            <a:ext cx="5462587" cy="387350"/>
          </a:xfrm>
          <a:prstGeom prst="rect">
            <a:avLst/>
          </a:prstGeom>
          <a:noFill/>
          <a:ln w="57150" cmpd="thickThin">
            <a:solidFill>
              <a:schemeClr val="folHlink"/>
            </a:solidFill>
            <a:miter lim="800000"/>
            <a:headEnd/>
            <a:tailEnd/>
          </a:ln>
          <a:extLst>
            <a:ext uri="{909E8E84-426E-40DD-AFC4-6F175D3DCCD1}">
              <a14:hiddenFill xmlns:a14="http://schemas.microsoft.com/office/drawing/2010/main">
                <a:solidFill>
                  <a:srgbClr val="FFFFFF"/>
                </a:solidFill>
              </a14:hiddenFill>
            </a:ext>
          </a:extLst>
        </p:spPr>
      </p:pic>
      <p:sp>
        <p:nvSpPr>
          <p:cNvPr id="54277" name="Rectangle 9"/>
          <p:cNvSpPr>
            <a:spLocks noChangeArrowheads="1"/>
          </p:cNvSpPr>
          <p:nvPr/>
        </p:nvSpPr>
        <p:spPr bwMode="gray">
          <a:xfrm>
            <a:off x="442913" y="773113"/>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ClrTx/>
              <a:buSzTx/>
              <a:buFontTx/>
              <a:buNone/>
            </a:pPr>
            <a:endParaRPr kumimoji="1" lang="fr-FR" altLang="fr-FR" sz="2400" i="0">
              <a:latin typeface="Tahoma" panose="020B0604030504040204" pitchFamily="34" charset="0"/>
            </a:endParaRPr>
          </a:p>
        </p:txBody>
      </p:sp>
      <p:sp>
        <p:nvSpPr>
          <p:cNvPr id="54278" name="Text Box 12"/>
          <p:cNvSpPr txBox="1">
            <a:spLocks noChangeArrowheads="1"/>
          </p:cNvSpPr>
          <p:nvPr/>
        </p:nvSpPr>
        <p:spPr bwMode="auto">
          <a:xfrm>
            <a:off x="1143000" y="182563"/>
            <a:ext cx="19685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3200"/>
              <a:t>Examples</a:t>
            </a:r>
          </a:p>
        </p:txBody>
      </p:sp>
      <p:pic>
        <p:nvPicPr>
          <p:cNvPr id="28679"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1413" y="5743575"/>
            <a:ext cx="4168775" cy="350838"/>
          </a:xfrm>
          <a:prstGeom prst="rect">
            <a:avLst/>
          </a:prstGeom>
          <a:noFill/>
          <a:ln w="57150" cmpd="thickThin">
            <a:solidFill>
              <a:schemeClr val="folHlink"/>
            </a:solidFill>
            <a:miter lim="800000"/>
            <a:headEnd/>
            <a:tailEnd/>
          </a:ln>
          <a:extLst>
            <a:ext uri="{909E8E84-426E-40DD-AFC4-6F175D3DCCD1}">
              <a14:hiddenFill xmlns:a14="http://schemas.microsoft.com/office/drawing/2010/main">
                <a:solidFill>
                  <a:srgbClr val="FFFFFF"/>
                </a:solidFill>
              </a14:hiddenFill>
            </a:ext>
          </a:extLst>
        </p:spPr>
      </p:pic>
      <p:sp>
        <p:nvSpPr>
          <p:cNvPr id="54280" name="Footer Placeholder 1"/>
          <p:cNvSpPr>
            <a:spLocks noGrp="1"/>
          </p:cNvSpPr>
          <p:nvPr>
            <p:ph type="ftr" sz="quarter" idx="11"/>
          </p:nvPr>
        </p:nvSpPr>
        <p:spPr>
          <a:xfrm>
            <a:off x="4019550" y="6400800"/>
            <a:ext cx="428625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25</a:t>
            </a:fld>
            <a:endParaRPr lang="en-US" altLang="fr-FR" dirty="0"/>
          </a:p>
        </p:txBody>
      </p:sp>
    </p:spTree>
    <p:extLst>
      <p:ext uri="{BB962C8B-B14F-4D97-AF65-F5344CB8AC3E}">
        <p14:creationId xmlns:p14="http://schemas.microsoft.com/office/powerpoint/2010/main" val="44510590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28676"/>
                                        </p:tgtEl>
                                        <p:attrNameLst>
                                          <p:attrName>style.visibility</p:attrName>
                                        </p:attrNameLst>
                                      </p:cBhvr>
                                      <p:to>
                                        <p:strVal val="visible"/>
                                      </p:to>
                                    </p:set>
                                    <p:anim calcmode="lin" valueType="num">
                                      <p:cBhvr>
                                        <p:cTn id="7" dur="500" fill="hold"/>
                                        <p:tgtEl>
                                          <p:spTgt spid="28676"/>
                                        </p:tgtEl>
                                        <p:attrNameLst>
                                          <p:attrName>ppt_w</p:attrName>
                                        </p:attrNameLst>
                                      </p:cBhvr>
                                      <p:tavLst>
                                        <p:tav tm="0">
                                          <p:val>
                                            <p:fltVal val="0"/>
                                          </p:val>
                                        </p:tav>
                                        <p:tav tm="100000">
                                          <p:val>
                                            <p:strVal val="#ppt_w"/>
                                          </p:val>
                                        </p:tav>
                                      </p:tavLst>
                                    </p:anim>
                                    <p:anim calcmode="lin" valueType="num">
                                      <p:cBhvr>
                                        <p:cTn id="8" dur="500" fill="hold"/>
                                        <p:tgtEl>
                                          <p:spTgt spid="28676"/>
                                        </p:tgtEl>
                                        <p:attrNameLst>
                                          <p:attrName>ppt_h</p:attrName>
                                        </p:attrNameLst>
                                      </p:cBhvr>
                                      <p:tavLst>
                                        <p:tav tm="0">
                                          <p:val>
                                            <p:fltVal val="0"/>
                                          </p:val>
                                        </p:tav>
                                        <p:tav tm="100000">
                                          <p:val>
                                            <p:strVal val="#ppt_h"/>
                                          </p:val>
                                        </p:tav>
                                      </p:tavLst>
                                    </p:anim>
                                    <p:animEffect transition="in" filter="fade">
                                      <p:cBhvr>
                                        <p:cTn id="9" dur="500"/>
                                        <p:tgtEl>
                                          <p:spTgt spid="2867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nodeType="clickEffect">
                                  <p:stCondLst>
                                    <p:cond delay="0"/>
                                  </p:stCondLst>
                                  <p:childTnLst>
                                    <p:set>
                                      <p:cBhvr>
                                        <p:cTn id="13" dur="1" fill="hold">
                                          <p:stCondLst>
                                            <p:cond delay="0"/>
                                          </p:stCondLst>
                                        </p:cTn>
                                        <p:tgtEl>
                                          <p:spTgt spid="28675">
                                            <p:txEl>
                                              <p:pRg st="5" end="5"/>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28675">
                                            <p:txEl>
                                              <p:pRg st="6" end="6"/>
                                            </p:txEl>
                                          </p:spTgt>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53" presetClass="entr" presetSubtype="0" fill="hold" nodeType="clickEffect">
                                  <p:stCondLst>
                                    <p:cond delay="0"/>
                                  </p:stCondLst>
                                  <p:childTnLst>
                                    <p:set>
                                      <p:cBhvr>
                                        <p:cTn id="19" dur="1" fill="hold">
                                          <p:stCondLst>
                                            <p:cond delay="0"/>
                                          </p:stCondLst>
                                        </p:cTn>
                                        <p:tgtEl>
                                          <p:spTgt spid="28679"/>
                                        </p:tgtEl>
                                        <p:attrNameLst>
                                          <p:attrName>style.visibility</p:attrName>
                                        </p:attrNameLst>
                                      </p:cBhvr>
                                      <p:to>
                                        <p:strVal val="visible"/>
                                      </p:to>
                                    </p:set>
                                    <p:anim calcmode="lin" valueType="num">
                                      <p:cBhvr>
                                        <p:cTn id="20" dur="500" fill="hold"/>
                                        <p:tgtEl>
                                          <p:spTgt spid="28679"/>
                                        </p:tgtEl>
                                        <p:attrNameLst>
                                          <p:attrName>ppt_w</p:attrName>
                                        </p:attrNameLst>
                                      </p:cBhvr>
                                      <p:tavLst>
                                        <p:tav tm="0">
                                          <p:val>
                                            <p:fltVal val="0"/>
                                          </p:val>
                                        </p:tav>
                                        <p:tav tm="100000">
                                          <p:val>
                                            <p:strVal val="#ppt_w"/>
                                          </p:val>
                                        </p:tav>
                                      </p:tavLst>
                                    </p:anim>
                                    <p:anim calcmode="lin" valueType="num">
                                      <p:cBhvr>
                                        <p:cTn id="21" dur="500" fill="hold"/>
                                        <p:tgtEl>
                                          <p:spTgt spid="28679"/>
                                        </p:tgtEl>
                                        <p:attrNameLst>
                                          <p:attrName>ppt_h</p:attrName>
                                        </p:attrNameLst>
                                      </p:cBhvr>
                                      <p:tavLst>
                                        <p:tav tm="0">
                                          <p:val>
                                            <p:fltVal val="0"/>
                                          </p:val>
                                        </p:tav>
                                        <p:tav tm="100000">
                                          <p:val>
                                            <p:strVal val="#ppt_h"/>
                                          </p:val>
                                        </p:tav>
                                      </p:tavLst>
                                    </p:anim>
                                    <p:animEffect transition="in" filter="fade">
                                      <p:cBhvr>
                                        <p:cTn id="22" dur="500"/>
                                        <p:tgtEl>
                                          <p:spTgt spid="286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7" name="Rectangle 10"/>
          <p:cNvSpPr>
            <a:spLocks noChangeArrowheads="1"/>
          </p:cNvSpPr>
          <p:nvPr/>
        </p:nvSpPr>
        <p:spPr bwMode="auto">
          <a:xfrm>
            <a:off x="152400" y="1447800"/>
            <a:ext cx="8839200" cy="3810000"/>
          </a:xfrm>
          <a:prstGeom prst="rect">
            <a:avLst/>
          </a:prstGeom>
          <a:noFill/>
          <a:ln w="28575">
            <a:noFill/>
            <a:miter lim="800000"/>
            <a:headEnd/>
            <a:tailEnd/>
          </a:ln>
        </p:spPr>
        <p:txBody>
          <a:bodyPr wrap="none" anchor="ctr"/>
          <a:lstStyle/>
          <a:p>
            <a:pPr>
              <a:defRPr/>
            </a:pPr>
            <a:endParaRPr lang="en-US" sz="2400" i="0">
              <a:latin typeface="+mn-lt"/>
            </a:endParaRPr>
          </a:p>
        </p:txBody>
      </p:sp>
      <p:sp>
        <p:nvSpPr>
          <p:cNvPr id="32778" name="Rectangle 11"/>
          <p:cNvSpPr>
            <a:spLocks noChangeArrowheads="1"/>
          </p:cNvSpPr>
          <p:nvPr/>
        </p:nvSpPr>
        <p:spPr bwMode="auto">
          <a:xfrm>
            <a:off x="228600" y="1219200"/>
            <a:ext cx="8534400" cy="2386013"/>
          </a:xfrm>
          <a:prstGeom prst="rect">
            <a:avLst/>
          </a:prstGeom>
          <a:noFill/>
          <a:ln w="9525">
            <a:noFill/>
            <a:miter lim="800000"/>
            <a:headEnd/>
            <a:tailEnd/>
          </a:ln>
        </p:spPr>
        <p:txBody>
          <a:bodyPr>
            <a:spAutoFit/>
          </a:bodyPr>
          <a:lstStyle/>
          <a:p>
            <a:pPr>
              <a:defRPr/>
            </a:pPr>
            <a:r>
              <a:rPr lang="en-US" sz="2400" i="0" dirty="0">
                <a:latin typeface="+mn-lt"/>
              </a:rPr>
              <a:t>HDTV uses digital signals to broadcast high quality video signals. There are 1920 by 1080 pixels per screen, and the screen is renewed 30 times per second. Also, 24 bits represents one color pixel. </a:t>
            </a:r>
          </a:p>
          <a:p>
            <a:pPr>
              <a:spcBef>
                <a:spcPts val="600"/>
              </a:spcBef>
              <a:defRPr/>
            </a:pPr>
            <a:r>
              <a:rPr lang="en-US" sz="2400" i="0" dirty="0">
                <a:latin typeface="+mn-lt"/>
              </a:rPr>
              <a:t>What is the bit rate for high-definition TV (HDTV)?</a:t>
            </a:r>
          </a:p>
          <a:p>
            <a:pPr algn="just">
              <a:defRPr/>
            </a:pPr>
            <a:endParaRPr lang="en-US" sz="2400" i="0" dirty="0">
              <a:solidFill>
                <a:srgbClr val="FF0000"/>
              </a:solidFill>
              <a:latin typeface="+mn-lt"/>
            </a:endParaRPr>
          </a:p>
        </p:txBody>
      </p:sp>
      <p:sp>
        <p:nvSpPr>
          <p:cNvPr id="32780" name="Rectangle 14"/>
          <p:cNvSpPr>
            <a:spLocks noChangeArrowheads="1"/>
          </p:cNvSpPr>
          <p:nvPr/>
        </p:nvSpPr>
        <p:spPr bwMode="auto">
          <a:xfrm>
            <a:off x="290513" y="5380038"/>
            <a:ext cx="8534400" cy="830262"/>
          </a:xfrm>
          <a:prstGeom prst="rect">
            <a:avLst/>
          </a:prstGeom>
          <a:noFill/>
          <a:ln w="9525">
            <a:noFill/>
            <a:miter lim="800000"/>
            <a:headEnd/>
            <a:tailEnd/>
          </a:ln>
        </p:spPr>
        <p:txBody>
          <a:bodyPr>
            <a:spAutoFit/>
          </a:bodyPr>
          <a:lstStyle/>
          <a:p>
            <a:pPr algn="just">
              <a:defRPr/>
            </a:pPr>
            <a:r>
              <a:rPr lang="en-US" sz="2400" i="0" dirty="0">
                <a:latin typeface="+mn-lt"/>
              </a:rPr>
              <a:t>The TV stations reduce this rate to 20 to 40 Mbps through compression. </a:t>
            </a:r>
          </a:p>
        </p:txBody>
      </p:sp>
      <p:pic>
        <p:nvPicPr>
          <p:cNvPr id="29701"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0838" y="4586288"/>
            <a:ext cx="5930900" cy="341312"/>
          </a:xfrm>
          <a:prstGeom prst="rect">
            <a:avLst/>
          </a:prstGeom>
          <a:noFill/>
          <a:ln w="57150" cmpd="thickThin">
            <a:solidFill>
              <a:schemeClr val="folHlink"/>
            </a:solidFill>
            <a:miter lim="800000"/>
            <a:headEnd/>
            <a:tailEnd/>
          </a:ln>
          <a:extLst>
            <a:ext uri="{909E8E84-426E-40DD-AFC4-6F175D3DCCD1}">
              <a14:hiddenFill xmlns:a14="http://schemas.microsoft.com/office/drawing/2010/main">
                <a:solidFill>
                  <a:srgbClr val="FFFFFF"/>
                </a:solidFill>
              </a14:hiddenFill>
            </a:ext>
          </a:extLst>
        </p:spPr>
      </p:pic>
      <p:sp>
        <p:nvSpPr>
          <p:cNvPr id="16" name="Rectangle 9"/>
          <p:cNvSpPr>
            <a:spLocks noChangeArrowheads="1"/>
          </p:cNvSpPr>
          <p:nvPr/>
        </p:nvSpPr>
        <p:spPr bwMode="gray">
          <a:xfrm>
            <a:off x="442913" y="773113"/>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gn="ctr" eaLnBrk="1" hangingPunct="1">
              <a:defRPr/>
            </a:pPr>
            <a:endParaRPr kumimoji="1" lang="en-US" sz="2400" i="0">
              <a:latin typeface="+mn-lt"/>
            </a:endParaRPr>
          </a:p>
        </p:txBody>
      </p:sp>
      <p:sp>
        <p:nvSpPr>
          <p:cNvPr id="56327" name="Text Box 12"/>
          <p:cNvSpPr txBox="1">
            <a:spLocks noChangeArrowheads="1"/>
          </p:cNvSpPr>
          <p:nvPr/>
        </p:nvSpPr>
        <p:spPr bwMode="auto">
          <a:xfrm>
            <a:off x="1143000" y="182563"/>
            <a:ext cx="1768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3200"/>
              <a:t>Example</a:t>
            </a:r>
          </a:p>
        </p:txBody>
      </p:sp>
      <p:sp>
        <p:nvSpPr>
          <p:cNvPr id="56328" name="Footer Placeholder 1"/>
          <p:cNvSpPr>
            <a:spLocks noGrp="1"/>
          </p:cNvSpPr>
          <p:nvPr>
            <p:ph type="ftr" sz="quarter" idx="11"/>
          </p:nvPr>
        </p:nvSpPr>
        <p:spPr>
          <a:xfrm>
            <a:off x="4210050" y="6400800"/>
            <a:ext cx="409575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26</a:t>
            </a:fld>
            <a:endParaRPr lang="en-US" altLang="fr-FR" dirty="0"/>
          </a:p>
        </p:txBody>
      </p:sp>
    </p:spTree>
    <p:extLst>
      <p:ext uri="{BB962C8B-B14F-4D97-AF65-F5344CB8AC3E}">
        <p14:creationId xmlns:p14="http://schemas.microsoft.com/office/powerpoint/2010/main" val="4206845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29701"/>
                                        </p:tgtEl>
                                        <p:attrNameLst>
                                          <p:attrName>style.visibility</p:attrName>
                                        </p:attrNameLst>
                                      </p:cBhvr>
                                      <p:to>
                                        <p:strVal val="visible"/>
                                      </p:to>
                                    </p:set>
                                    <p:anim calcmode="lin" valueType="num">
                                      <p:cBhvr>
                                        <p:cTn id="7" dur="500" fill="hold"/>
                                        <p:tgtEl>
                                          <p:spTgt spid="29701"/>
                                        </p:tgtEl>
                                        <p:attrNameLst>
                                          <p:attrName>ppt_w</p:attrName>
                                        </p:attrNameLst>
                                      </p:cBhvr>
                                      <p:tavLst>
                                        <p:tav tm="0">
                                          <p:val>
                                            <p:fltVal val="0"/>
                                          </p:val>
                                        </p:tav>
                                        <p:tav tm="100000">
                                          <p:val>
                                            <p:strVal val="#ppt_w"/>
                                          </p:val>
                                        </p:tav>
                                      </p:tavLst>
                                    </p:anim>
                                    <p:anim calcmode="lin" valueType="num">
                                      <p:cBhvr>
                                        <p:cTn id="8" dur="500" fill="hold"/>
                                        <p:tgtEl>
                                          <p:spTgt spid="29701"/>
                                        </p:tgtEl>
                                        <p:attrNameLst>
                                          <p:attrName>ppt_h</p:attrName>
                                        </p:attrNameLst>
                                      </p:cBhvr>
                                      <p:tavLst>
                                        <p:tav tm="0">
                                          <p:val>
                                            <p:fltVal val="0"/>
                                          </p:val>
                                        </p:tav>
                                        <p:tav tm="100000">
                                          <p:val>
                                            <p:strVal val="#ppt_h"/>
                                          </p:val>
                                        </p:tav>
                                      </p:tavLst>
                                    </p:anim>
                                    <p:animEffect transition="in" filter="fade">
                                      <p:cBhvr>
                                        <p:cTn id="9" dur="500"/>
                                        <p:tgtEl>
                                          <p:spTgt spid="29701"/>
                                        </p:tgtEl>
                                      </p:cBhvr>
                                    </p:animEffect>
                                  </p:childTnLst>
                                </p:cTn>
                              </p:par>
                            </p:childTnLst>
                          </p:cTn>
                        </p:par>
                        <p:par>
                          <p:cTn id="10" fill="hold" nodeType="afterGroup">
                            <p:stCondLst>
                              <p:cond delay="500"/>
                            </p:stCondLst>
                            <p:childTnLst>
                              <p:par>
                                <p:cTn id="11" presetID="1" presetClass="entr" presetSubtype="0" fill="hold" grpId="0" nodeType="afterEffect">
                                  <p:stCondLst>
                                    <p:cond delay="0"/>
                                  </p:stCondLst>
                                  <p:childTnLst>
                                    <p:set>
                                      <p:cBhvr>
                                        <p:cTn id="12" dur="1" fill="hold">
                                          <p:stCondLst>
                                            <p:cond delay="0"/>
                                          </p:stCondLst>
                                        </p:cTn>
                                        <p:tgtEl>
                                          <p:spTgt spid="327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8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Line 2"/>
          <p:cNvSpPr>
            <a:spLocks noChangeShapeType="1"/>
          </p:cNvSpPr>
          <p:nvPr/>
        </p:nvSpPr>
        <p:spPr bwMode="auto">
          <a:xfrm>
            <a:off x="152400" y="152400"/>
            <a:ext cx="8763000" cy="0"/>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58371" name="Line 3"/>
          <p:cNvSpPr>
            <a:spLocks noChangeShapeType="1"/>
          </p:cNvSpPr>
          <p:nvPr/>
        </p:nvSpPr>
        <p:spPr bwMode="auto">
          <a:xfrm>
            <a:off x="152400" y="9906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58372" name="Text Box 4"/>
          <p:cNvSpPr txBox="1">
            <a:spLocks noChangeArrowheads="1"/>
          </p:cNvSpPr>
          <p:nvPr/>
        </p:nvSpPr>
        <p:spPr bwMode="auto">
          <a:xfrm>
            <a:off x="304800" y="152400"/>
            <a:ext cx="71643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2400"/>
              <a:t>The time and frequency domains of periodic and </a:t>
            </a:r>
          </a:p>
          <a:p>
            <a:pPr>
              <a:spcBef>
                <a:spcPct val="0"/>
              </a:spcBef>
              <a:buClrTx/>
              <a:buSzTx/>
              <a:buFontTx/>
              <a:buNone/>
            </a:pPr>
            <a:r>
              <a:rPr lang="en-US" altLang="fr-FR" sz="2400"/>
              <a:t>nonperiodic digital signals</a:t>
            </a:r>
          </a:p>
        </p:txBody>
      </p:sp>
      <p:pic>
        <p:nvPicPr>
          <p:cNvPr id="58373"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1463" y="1385888"/>
            <a:ext cx="8720137" cy="471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4" name="Footer Placeholder 1"/>
          <p:cNvSpPr>
            <a:spLocks noGrp="1"/>
          </p:cNvSpPr>
          <p:nvPr>
            <p:ph type="ftr" sz="quarter" idx="11"/>
          </p:nvPr>
        </p:nvSpPr>
        <p:spPr>
          <a:xfrm>
            <a:off x="4056063" y="6400800"/>
            <a:ext cx="4249737"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27</a:t>
            </a:fld>
            <a:endParaRPr lang="en-US" altLang="fr-FR" dirty="0"/>
          </a:p>
        </p:txBody>
      </p:sp>
    </p:spTree>
    <p:extLst>
      <p:ext uri="{BB962C8B-B14F-4D97-AF65-F5344CB8AC3E}">
        <p14:creationId xmlns:p14="http://schemas.microsoft.com/office/powerpoint/2010/main" val="35182218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Line 2"/>
          <p:cNvSpPr>
            <a:spLocks noChangeShapeType="1"/>
          </p:cNvSpPr>
          <p:nvPr/>
        </p:nvSpPr>
        <p:spPr bwMode="auto">
          <a:xfrm>
            <a:off x="152400" y="152400"/>
            <a:ext cx="8763000" cy="0"/>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60419" name="Line 3"/>
          <p:cNvSpPr>
            <a:spLocks noChangeShapeType="1"/>
          </p:cNvSpPr>
          <p:nvPr/>
        </p:nvSpPr>
        <p:spPr bwMode="auto">
          <a:xfrm>
            <a:off x="152400" y="9906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60420" name="Text Box 4"/>
          <p:cNvSpPr txBox="1">
            <a:spLocks noChangeArrowheads="1"/>
          </p:cNvSpPr>
          <p:nvPr/>
        </p:nvSpPr>
        <p:spPr bwMode="auto">
          <a:xfrm>
            <a:off x="304800" y="381000"/>
            <a:ext cx="39671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a:t>Baseband transmission</a:t>
            </a:r>
          </a:p>
        </p:txBody>
      </p:sp>
      <p:pic>
        <p:nvPicPr>
          <p:cNvPr id="60421"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6475" y="1550988"/>
            <a:ext cx="6681788" cy="170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22" name="Rectangle 11"/>
          <p:cNvSpPr>
            <a:spLocks noChangeArrowheads="1"/>
          </p:cNvSpPr>
          <p:nvPr/>
        </p:nvSpPr>
        <p:spPr bwMode="auto">
          <a:xfrm>
            <a:off x="509588" y="4400550"/>
            <a:ext cx="8077200" cy="830263"/>
          </a:xfrm>
          <a:prstGeom prst="rect">
            <a:avLst/>
          </a:prstGeom>
          <a:solidFill>
            <a:srgbClr val="99FF33"/>
          </a:solidFill>
          <a:ln>
            <a:noFill/>
          </a:ln>
          <a:extLst>
            <a:ext uri="{91240B29-F687-4F45-9708-019B960494DF}">
              <a14:hiddenLine xmlns:a14="http://schemas.microsoft.com/office/drawing/2010/main" w="76200" algn="ctr">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fr-FR" sz="2400" i="0">
                <a:latin typeface="Arial" panose="020B0604020202020204" pitchFamily="34" charset="0"/>
              </a:rPr>
              <a:t>A digital signal is a composite analog signal with an infinite bandwidth.</a:t>
            </a:r>
          </a:p>
        </p:txBody>
      </p:sp>
      <p:sp>
        <p:nvSpPr>
          <p:cNvPr id="60423" name="Footer Placeholder 1"/>
          <p:cNvSpPr>
            <a:spLocks noGrp="1"/>
          </p:cNvSpPr>
          <p:nvPr>
            <p:ph type="ftr" sz="quarter" idx="11"/>
          </p:nvPr>
        </p:nvSpPr>
        <p:spPr>
          <a:xfrm>
            <a:off x="4184650" y="6400800"/>
            <a:ext cx="412115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28</a:t>
            </a:fld>
            <a:endParaRPr lang="en-US" altLang="fr-FR" dirty="0"/>
          </a:p>
        </p:txBody>
      </p:sp>
    </p:spTree>
    <p:extLst>
      <p:ext uri="{BB962C8B-B14F-4D97-AF65-F5344CB8AC3E}">
        <p14:creationId xmlns:p14="http://schemas.microsoft.com/office/powerpoint/2010/main" val="30011602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Line 2"/>
          <p:cNvSpPr>
            <a:spLocks noChangeShapeType="1"/>
          </p:cNvSpPr>
          <p:nvPr/>
        </p:nvSpPr>
        <p:spPr bwMode="auto">
          <a:xfrm>
            <a:off x="152400" y="152400"/>
            <a:ext cx="8763000" cy="0"/>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62467" name="Line 3"/>
          <p:cNvSpPr>
            <a:spLocks noChangeShapeType="1"/>
          </p:cNvSpPr>
          <p:nvPr/>
        </p:nvSpPr>
        <p:spPr bwMode="auto">
          <a:xfrm>
            <a:off x="152400" y="9906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62468" name="Text Box 4"/>
          <p:cNvSpPr txBox="1">
            <a:spLocks noChangeArrowheads="1"/>
          </p:cNvSpPr>
          <p:nvPr/>
        </p:nvSpPr>
        <p:spPr bwMode="auto">
          <a:xfrm>
            <a:off x="304800" y="381000"/>
            <a:ext cx="63373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a:t>Bandwidths of two low-pass channels</a:t>
            </a:r>
          </a:p>
        </p:txBody>
      </p:sp>
      <p:pic>
        <p:nvPicPr>
          <p:cNvPr id="6246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371600"/>
            <a:ext cx="8739188" cy="445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70" name="Footer Placeholder 1"/>
          <p:cNvSpPr>
            <a:spLocks noGrp="1"/>
          </p:cNvSpPr>
          <p:nvPr>
            <p:ph type="ftr" sz="quarter" idx="11"/>
          </p:nvPr>
        </p:nvSpPr>
        <p:spPr>
          <a:xfrm>
            <a:off x="4141788" y="6400800"/>
            <a:ext cx="4164012"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29</a:t>
            </a:fld>
            <a:endParaRPr lang="en-US" altLang="fr-FR" dirty="0"/>
          </a:p>
        </p:txBody>
      </p:sp>
    </p:spTree>
    <p:extLst>
      <p:ext uri="{BB962C8B-B14F-4D97-AF65-F5344CB8AC3E}">
        <p14:creationId xmlns:p14="http://schemas.microsoft.com/office/powerpoint/2010/main" val="8075422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574675" y="0"/>
            <a:ext cx="7772400" cy="1143000"/>
          </a:xfrm>
        </p:spPr>
        <p:txBody>
          <a:bodyPr/>
          <a:lstStyle/>
          <a:p>
            <a:r>
              <a:rPr lang="en-US" altLang="fr-FR" smtClean="0"/>
              <a:t>Outline</a:t>
            </a:r>
          </a:p>
        </p:txBody>
      </p:sp>
      <p:sp>
        <p:nvSpPr>
          <p:cNvPr id="9219" name="Rectangle 3"/>
          <p:cNvSpPr>
            <a:spLocks noGrp="1" noChangeArrowheads="1"/>
          </p:cNvSpPr>
          <p:nvPr>
            <p:ph type="body" sz="half" idx="1"/>
          </p:nvPr>
        </p:nvSpPr>
        <p:spPr>
          <a:xfrm>
            <a:off x="533400" y="1392238"/>
            <a:ext cx="8077200" cy="4614862"/>
          </a:xfrm>
        </p:spPr>
        <p:txBody>
          <a:bodyPr/>
          <a:lstStyle/>
          <a:p>
            <a:pPr>
              <a:spcBef>
                <a:spcPts val="1200"/>
              </a:spcBef>
              <a:spcAft>
                <a:spcPts val="600"/>
              </a:spcAft>
              <a:buFont typeface="ZapfDingbats" pitchFamily="82" charset="2"/>
              <a:buNone/>
            </a:pPr>
            <a:endParaRPr lang="en-US" altLang="fr-FR" smtClean="0">
              <a:solidFill>
                <a:srgbClr val="FF0000"/>
              </a:solidFill>
            </a:endParaRPr>
          </a:p>
          <a:p>
            <a:pPr>
              <a:spcBef>
                <a:spcPts val="1200"/>
              </a:spcBef>
              <a:spcAft>
                <a:spcPts val="600"/>
              </a:spcAft>
              <a:buClr>
                <a:srgbClr val="002060"/>
              </a:buClr>
              <a:buSzPct val="117000"/>
              <a:buFont typeface="Wingdings" panose="05000000000000000000" pitchFamily="2" charset="2"/>
              <a:buChar char="q"/>
            </a:pPr>
            <a:r>
              <a:rPr lang="en-US" altLang="fr-FR" sz="2400" smtClean="0"/>
              <a:t> </a:t>
            </a:r>
            <a:r>
              <a:rPr lang="ar-SA" altLang="fr-FR" sz="2400" smtClean="0"/>
              <a:t>2</a:t>
            </a:r>
            <a:r>
              <a:rPr lang="en-US" altLang="fr-FR" sz="2400" smtClean="0"/>
              <a:t>.1 Analog and Digital</a:t>
            </a:r>
          </a:p>
          <a:p>
            <a:pPr>
              <a:spcBef>
                <a:spcPts val="1200"/>
              </a:spcBef>
              <a:spcAft>
                <a:spcPts val="600"/>
              </a:spcAft>
              <a:buClr>
                <a:schemeClr val="tx1"/>
              </a:buClr>
              <a:buSzPct val="117000"/>
            </a:pPr>
            <a:r>
              <a:rPr lang="ar-SA" altLang="fr-FR" sz="2400" smtClean="0"/>
              <a:t>2</a:t>
            </a:r>
            <a:r>
              <a:rPr lang="fr-FR" altLang="fr-FR" sz="2400" smtClean="0"/>
              <a:t>.2 </a:t>
            </a:r>
            <a:r>
              <a:rPr lang="en-US" altLang="fr-FR" sz="2400" smtClean="0"/>
              <a:t>Transmission Media</a:t>
            </a:r>
          </a:p>
          <a:p>
            <a:pPr>
              <a:spcBef>
                <a:spcPts val="1200"/>
              </a:spcBef>
              <a:spcAft>
                <a:spcPts val="600"/>
              </a:spcAft>
              <a:buClr>
                <a:schemeClr val="tx1"/>
              </a:buClr>
              <a:buSzPct val="117000"/>
            </a:pPr>
            <a:r>
              <a:rPr lang="en-US" altLang="fr-FR" sz="2400" smtClean="0"/>
              <a:t>2.3 </a:t>
            </a:r>
            <a:r>
              <a:rPr lang="fr-FR" altLang="fr-FR" sz="2400" smtClean="0"/>
              <a:t>Digital Modulation and Multiplexing </a:t>
            </a:r>
          </a:p>
          <a:p>
            <a:pPr>
              <a:spcBef>
                <a:spcPts val="1200"/>
              </a:spcBef>
              <a:spcAft>
                <a:spcPts val="600"/>
              </a:spcAft>
              <a:buClr>
                <a:schemeClr val="tx1"/>
              </a:buClr>
              <a:buSzPct val="117000"/>
              <a:buFont typeface="Wingdings" panose="05000000000000000000" pitchFamily="2" charset="2"/>
              <a:buChar char="q"/>
            </a:pPr>
            <a:r>
              <a:rPr lang="ar-SA" altLang="fr-FR" sz="2400" smtClean="0"/>
              <a:t>2</a:t>
            </a:r>
            <a:r>
              <a:rPr lang="en-US" altLang="fr-FR" sz="2400" smtClean="0"/>
              <a:t>.4 Transmission Impairment</a:t>
            </a:r>
          </a:p>
          <a:p>
            <a:pPr>
              <a:spcBef>
                <a:spcPts val="1200"/>
              </a:spcBef>
              <a:spcAft>
                <a:spcPts val="600"/>
              </a:spcAft>
              <a:buClr>
                <a:schemeClr val="tx1"/>
              </a:buClr>
              <a:buSzPct val="117000"/>
              <a:buFont typeface="Wingdings" panose="05000000000000000000" pitchFamily="2" charset="2"/>
              <a:buChar char="q"/>
            </a:pPr>
            <a:r>
              <a:rPr lang="ar-SA" altLang="fr-FR" sz="2400" smtClean="0"/>
              <a:t>2</a:t>
            </a:r>
            <a:r>
              <a:rPr lang="en-US" altLang="fr-FR" sz="2400" smtClean="0"/>
              <a:t>.5 Data-rate Limits</a:t>
            </a:r>
          </a:p>
          <a:p>
            <a:pPr>
              <a:spcBef>
                <a:spcPts val="1200"/>
              </a:spcBef>
              <a:spcAft>
                <a:spcPts val="600"/>
              </a:spcAft>
              <a:buClr>
                <a:schemeClr val="tx1"/>
              </a:buClr>
              <a:buSzPct val="117000"/>
              <a:buFont typeface="Wingdings" panose="05000000000000000000" pitchFamily="2" charset="2"/>
              <a:buChar char="q"/>
            </a:pPr>
            <a:r>
              <a:rPr lang="ar-SA" altLang="fr-FR" sz="2400" smtClean="0"/>
              <a:t>2</a:t>
            </a:r>
            <a:r>
              <a:rPr lang="en-US" altLang="fr-FR" sz="2400" smtClean="0"/>
              <a:t>.6 Performance</a:t>
            </a:r>
          </a:p>
        </p:txBody>
      </p:sp>
      <p:sp>
        <p:nvSpPr>
          <p:cNvPr id="9220" name="Footer Placeholder 1"/>
          <p:cNvSpPr>
            <a:spLocks noGrp="1"/>
          </p:cNvSpPr>
          <p:nvPr>
            <p:ph type="ftr" sz="quarter" idx="11"/>
          </p:nvPr>
        </p:nvSpPr>
        <p:spPr>
          <a:xfrm>
            <a:off x="4203700" y="6400800"/>
            <a:ext cx="41021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28E27A5C-ACA4-4299-89F9-6170587B1AF6}" type="slidenum">
              <a:rPr lang="en-US" altLang="fr-FR" smtClean="0"/>
              <a:pPr>
                <a:defRPr/>
              </a:pPr>
              <a:t>3</a:t>
            </a:fld>
            <a:endParaRPr lang="en-US" altLang="fr-FR" dirty="0"/>
          </a:p>
        </p:txBody>
      </p:sp>
    </p:spTree>
    <p:extLst>
      <p:ext uri="{BB962C8B-B14F-4D97-AF65-F5344CB8AC3E}">
        <p14:creationId xmlns:p14="http://schemas.microsoft.com/office/powerpoint/2010/main" val="108917565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Line 2"/>
          <p:cNvSpPr>
            <a:spLocks noChangeShapeType="1"/>
          </p:cNvSpPr>
          <p:nvPr/>
        </p:nvSpPr>
        <p:spPr bwMode="auto">
          <a:xfrm>
            <a:off x="152400" y="152400"/>
            <a:ext cx="8763000" cy="0"/>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64515" name="Line 3"/>
          <p:cNvSpPr>
            <a:spLocks noChangeShapeType="1"/>
          </p:cNvSpPr>
          <p:nvPr/>
        </p:nvSpPr>
        <p:spPr bwMode="auto">
          <a:xfrm>
            <a:off x="152400" y="9906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64516" name="Text Box 4"/>
          <p:cNvSpPr txBox="1">
            <a:spLocks noChangeArrowheads="1"/>
          </p:cNvSpPr>
          <p:nvPr/>
        </p:nvSpPr>
        <p:spPr bwMode="auto">
          <a:xfrm>
            <a:off x="304800" y="381000"/>
            <a:ext cx="8343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a:t>Baseband transmission using a dedicated medium</a:t>
            </a:r>
          </a:p>
        </p:txBody>
      </p:sp>
      <p:pic>
        <p:nvPicPr>
          <p:cNvPr id="6451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25" y="1597025"/>
            <a:ext cx="8829675"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8" name="Rectangle 11"/>
          <p:cNvSpPr>
            <a:spLocks noChangeArrowheads="1"/>
          </p:cNvSpPr>
          <p:nvPr/>
        </p:nvSpPr>
        <p:spPr bwMode="auto">
          <a:xfrm>
            <a:off x="523875" y="4733925"/>
            <a:ext cx="8077200" cy="1200150"/>
          </a:xfrm>
          <a:prstGeom prst="rect">
            <a:avLst/>
          </a:prstGeom>
          <a:solidFill>
            <a:srgbClr val="99FF33"/>
          </a:solidFill>
          <a:ln>
            <a:noFill/>
          </a:ln>
          <a:extLst>
            <a:ext uri="{91240B29-F687-4F45-9708-019B960494DF}">
              <a14:hiddenLine xmlns:a14="http://schemas.microsoft.com/office/drawing/2010/main" w="76200" algn="ctr">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fr-FR" sz="2400" i="0">
                <a:latin typeface="Arial" panose="020B0604020202020204" pitchFamily="34" charset="0"/>
              </a:rPr>
              <a:t>Baseband transmission of a digital signal that preserves the shape of the digital signal is possible only if we have a low-pass channel with an infinite or very wide bandwidth.</a:t>
            </a:r>
          </a:p>
        </p:txBody>
      </p:sp>
      <p:sp>
        <p:nvSpPr>
          <p:cNvPr id="64519" name="Footer Placeholder 1"/>
          <p:cNvSpPr>
            <a:spLocks noGrp="1"/>
          </p:cNvSpPr>
          <p:nvPr>
            <p:ph type="ftr" sz="quarter" idx="11"/>
          </p:nvPr>
        </p:nvSpPr>
        <p:spPr>
          <a:xfrm>
            <a:off x="3995738" y="6400800"/>
            <a:ext cx="4310062"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30</a:t>
            </a:fld>
            <a:endParaRPr lang="en-US" altLang="fr-FR" dirty="0"/>
          </a:p>
        </p:txBody>
      </p:sp>
    </p:spTree>
    <p:extLst>
      <p:ext uri="{BB962C8B-B14F-4D97-AF65-F5344CB8AC3E}">
        <p14:creationId xmlns:p14="http://schemas.microsoft.com/office/powerpoint/2010/main" val="8456968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3798"/>
                                        </p:tgtEl>
                                        <p:attrNameLst>
                                          <p:attrName>style.visibility</p:attrName>
                                        </p:attrNameLst>
                                      </p:cBhvr>
                                      <p:to>
                                        <p:strVal val="visible"/>
                                      </p:to>
                                    </p:set>
                                    <p:anim calcmode="lin" valueType="num">
                                      <p:cBhvr>
                                        <p:cTn id="7" dur="500" fill="hold"/>
                                        <p:tgtEl>
                                          <p:spTgt spid="33798"/>
                                        </p:tgtEl>
                                        <p:attrNameLst>
                                          <p:attrName>ppt_w</p:attrName>
                                        </p:attrNameLst>
                                      </p:cBhvr>
                                      <p:tavLst>
                                        <p:tav tm="0">
                                          <p:val>
                                            <p:fltVal val="0"/>
                                          </p:val>
                                        </p:tav>
                                        <p:tav tm="100000">
                                          <p:val>
                                            <p:strVal val="#ppt_w"/>
                                          </p:val>
                                        </p:tav>
                                      </p:tavLst>
                                    </p:anim>
                                    <p:anim calcmode="lin" valueType="num">
                                      <p:cBhvr>
                                        <p:cTn id="8" dur="500" fill="hold"/>
                                        <p:tgtEl>
                                          <p:spTgt spid="33798"/>
                                        </p:tgtEl>
                                        <p:attrNameLst>
                                          <p:attrName>ppt_h</p:attrName>
                                        </p:attrNameLst>
                                      </p:cBhvr>
                                      <p:tavLst>
                                        <p:tav tm="0">
                                          <p:val>
                                            <p:fltVal val="0"/>
                                          </p:val>
                                        </p:tav>
                                        <p:tav tm="100000">
                                          <p:val>
                                            <p:strVal val="#ppt_h"/>
                                          </p:val>
                                        </p:tav>
                                      </p:tavLst>
                                    </p:anim>
                                    <p:animEffect transition="in" filter="fade">
                                      <p:cBhvr>
                                        <p:cTn id="9" dur="500"/>
                                        <p:tgtEl>
                                          <p:spTgt spid="337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Line 2"/>
          <p:cNvSpPr>
            <a:spLocks noChangeShapeType="1"/>
          </p:cNvSpPr>
          <p:nvPr/>
        </p:nvSpPr>
        <p:spPr bwMode="auto">
          <a:xfrm>
            <a:off x="152400" y="152400"/>
            <a:ext cx="8763000" cy="0"/>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66563" name="Line 3"/>
          <p:cNvSpPr>
            <a:spLocks noChangeShapeType="1"/>
          </p:cNvSpPr>
          <p:nvPr/>
        </p:nvSpPr>
        <p:spPr bwMode="auto">
          <a:xfrm>
            <a:off x="152400" y="9906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66564" name="Text Box 4"/>
          <p:cNvSpPr txBox="1">
            <a:spLocks noChangeArrowheads="1"/>
          </p:cNvSpPr>
          <p:nvPr/>
        </p:nvSpPr>
        <p:spPr bwMode="auto">
          <a:xfrm>
            <a:off x="304800" y="304800"/>
            <a:ext cx="56832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a:t>Bandwidth of a bandpass channel</a:t>
            </a:r>
          </a:p>
        </p:txBody>
      </p:sp>
      <p:pic>
        <p:nvPicPr>
          <p:cNvPr id="6656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1025" y="1508125"/>
            <a:ext cx="7897813" cy="183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66" name="Rectangle 11"/>
          <p:cNvSpPr>
            <a:spLocks noChangeArrowheads="1"/>
          </p:cNvSpPr>
          <p:nvPr/>
        </p:nvSpPr>
        <p:spPr bwMode="auto">
          <a:xfrm>
            <a:off x="565150" y="4208463"/>
            <a:ext cx="8077200" cy="1570037"/>
          </a:xfrm>
          <a:prstGeom prst="rect">
            <a:avLst/>
          </a:prstGeom>
          <a:solidFill>
            <a:srgbClr val="99FF33"/>
          </a:solidFill>
          <a:ln>
            <a:noFill/>
          </a:ln>
          <a:extLst>
            <a:ext uri="{91240B29-F687-4F45-9708-019B960494DF}">
              <a14:hiddenLine xmlns:a14="http://schemas.microsoft.com/office/drawing/2010/main" w="76200" algn="ctr">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fr-FR" sz="2400" i="0">
                <a:latin typeface="Arial" panose="020B0604020202020204" pitchFamily="34" charset="0"/>
              </a:rPr>
              <a:t>If the available channel is a bandpass channel,              we cannot send the digital signal directly to the channel; </a:t>
            </a:r>
            <a:br>
              <a:rPr lang="en-US" altLang="fr-FR" sz="2400" i="0">
                <a:latin typeface="Arial" panose="020B0604020202020204" pitchFamily="34" charset="0"/>
              </a:rPr>
            </a:br>
            <a:r>
              <a:rPr lang="en-US" altLang="fr-FR" sz="2400" i="0">
                <a:latin typeface="Arial" panose="020B0604020202020204" pitchFamily="34" charset="0"/>
              </a:rPr>
              <a:t>we need to convert the digital signal to an analog signal before transmission.</a:t>
            </a:r>
          </a:p>
        </p:txBody>
      </p:sp>
      <p:sp>
        <p:nvSpPr>
          <p:cNvPr id="66567" name="Footer Placeholder 1"/>
          <p:cNvSpPr>
            <a:spLocks noGrp="1"/>
          </p:cNvSpPr>
          <p:nvPr>
            <p:ph type="ftr" sz="quarter" idx="11"/>
          </p:nvPr>
        </p:nvSpPr>
        <p:spPr>
          <a:xfrm>
            <a:off x="3602038" y="6400800"/>
            <a:ext cx="4703762"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31</a:t>
            </a:fld>
            <a:endParaRPr lang="en-US" altLang="fr-FR" dirty="0"/>
          </a:p>
        </p:txBody>
      </p:sp>
    </p:spTree>
    <p:extLst>
      <p:ext uri="{BB962C8B-B14F-4D97-AF65-F5344CB8AC3E}">
        <p14:creationId xmlns:p14="http://schemas.microsoft.com/office/powerpoint/2010/main" val="8169481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514350" y="993775"/>
            <a:ext cx="8115300" cy="4503738"/>
          </a:xfrm>
        </p:spPr>
        <p:txBody>
          <a:bodyPr/>
          <a:lstStyle/>
          <a:p>
            <a:pPr marL="0" indent="0" eaLnBrk="1" hangingPunct="1">
              <a:lnSpc>
                <a:spcPct val="90000"/>
              </a:lnSpc>
              <a:buFont typeface="ZapfDingbats" pitchFamily="82" charset="2"/>
              <a:buNone/>
              <a:defRPr/>
            </a:pPr>
            <a:r>
              <a:rPr lang="en-US" altLang="fr-FR" sz="2000" dirty="0" smtClean="0"/>
              <a:t> </a:t>
            </a:r>
            <a:endParaRPr lang="en-US" altLang="fr-FR" sz="1800" dirty="0" smtClean="0">
              <a:solidFill>
                <a:srgbClr val="000066"/>
              </a:solidFill>
              <a:latin typeface="Trebuchet MS" panose="020B0603020202020204" pitchFamily="34" charset="0"/>
              <a:cs typeface="Arial" panose="020B0604020202020204" pitchFamily="34" charset="0"/>
            </a:endParaRPr>
          </a:p>
          <a:p>
            <a:pPr eaLnBrk="1" hangingPunct="1">
              <a:lnSpc>
                <a:spcPct val="90000"/>
              </a:lnSpc>
              <a:defRPr/>
            </a:pPr>
            <a:r>
              <a:rPr lang="en-US" altLang="fr-FR" sz="2000" b="1" dirty="0" smtClean="0"/>
              <a:t>Twisted pair (1)</a:t>
            </a:r>
          </a:p>
          <a:p>
            <a:pPr lvl="1" eaLnBrk="1" hangingPunct="1">
              <a:lnSpc>
                <a:spcPct val="90000"/>
              </a:lnSpc>
              <a:defRPr/>
            </a:pPr>
            <a:r>
              <a:rPr lang="en-US" altLang="fr-FR" sz="1800" dirty="0" smtClean="0"/>
              <a:t>Simply two wires twisted together – thickness=1mm</a:t>
            </a:r>
          </a:p>
          <a:p>
            <a:pPr lvl="1" eaLnBrk="1" hangingPunct="1">
              <a:lnSpc>
                <a:spcPct val="90000"/>
              </a:lnSpc>
              <a:buFont typeface="Wingdings" panose="05000000000000000000" pitchFamily="2" charset="2"/>
              <a:buNone/>
              <a:defRPr/>
            </a:pPr>
            <a:r>
              <a:rPr lang="en-US" altLang="fr-FR" sz="1800" dirty="0" smtClean="0"/>
              <a:t>                    The twisting cuts down on electrical </a:t>
            </a:r>
            <a:r>
              <a:rPr lang="en-US" altLang="fr-FR" sz="1800" dirty="0" smtClean="0">
                <a:solidFill>
                  <a:srgbClr val="0000FF"/>
                </a:solidFill>
              </a:rPr>
              <a:t>interference</a:t>
            </a:r>
            <a:r>
              <a:rPr lang="en-US" altLang="fr-FR" sz="1800" dirty="0" smtClean="0"/>
              <a:t>.  </a:t>
            </a:r>
          </a:p>
          <a:p>
            <a:pPr lvl="1" eaLnBrk="1" hangingPunct="1">
              <a:lnSpc>
                <a:spcPct val="90000"/>
              </a:lnSpc>
              <a:defRPr/>
            </a:pPr>
            <a:r>
              <a:rPr lang="en-US" altLang="fr-FR" sz="1800" dirty="0" smtClean="0"/>
              <a:t>Heavily used in the phone system </a:t>
            </a:r>
          </a:p>
          <a:p>
            <a:pPr lvl="1" eaLnBrk="1" hangingPunct="1">
              <a:lnSpc>
                <a:spcPct val="90000"/>
              </a:lnSpc>
              <a:buFont typeface="Wingdings" panose="05000000000000000000" pitchFamily="2" charset="2"/>
              <a:buNone/>
              <a:defRPr/>
            </a:pPr>
            <a:r>
              <a:rPr lang="en-US" altLang="fr-FR" sz="1800" dirty="0" smtClean="0"/>
              <a:t>                    Typical office has four pairs for phones.</a:t>
            </a:r>
          </a:p>
          <a:p>
            <a:pPr lvl="1" eaLnBrk="1" hangingPunct="1">
              <a:lnSpc>
                <a:spcPct val="90000"/>
              </a:lnSpc>
              <a:defRPr/>
            </a:pPr>
            <a:r>
              <a:rPr lang="en-US" altLang="fr-FR" sz="1800" dirty="0" smtClean="0"/>
              <a:t>Until some Kilometers/ Some Mbps </a:t>
            </a:r>
          </a:p>
          <a:p>
            <a:pPr lvl="1" eaLnBrk="1" hangingPunct="1">
              <a:lnSpc>
                <a:spcPct val="90000"/>
              </a:lnSpc>
              <a:defRPr/>
            </a:pPr>
            <a:r>
              <a:rPr lang="en-US" altLang="fr-FR" sz="1800" dirty="0" smtClean="0"/>
              <a:t> For Analog and Digital</a:t>
            </a:r>
          </a:p>
        </p:txBody>
      </p:sp>
      <p:sp>
        <p:nvSpPr>
          <p:cNvPr id="4" name="Rectangle 2"/>
          <p:cNvSpPr>
            <a:spLocks noChangeArrowheads="1"/>
          </p:cNvSpPr>
          <p:nvPr/>
        </p:nvSpPr>
        <p:spPr bwMode="auto">
          <a:xfrm>
            <a:off x="0" y="0"/>
            <a:ext cx="9144000" cy="838200"/>
          </a:xfrm>
          <a:prstGeom prst="rect">
            <a:avLst/>
          </a:prstGeom>
          <a:solidFill>
            <a:srgbClr val="33CCFF"/>
          </a:solidFill>
          <a:ln w="9525">
            <a:solidFill>
              <a:schemeClr val="tx1"/>
            </a:solidFill>
            <a:miter lim="800000"/>
            <a:headEnd/>
            <a:tailEnd/>
          </a:ln>
          <a:effectLst/>
        </p:spPr>
        <p:txBody>
          <a:bodyPr wrap="none" anchor="ctr"/>
          <a:lstStyle/>
          <a:p>
            <a:pPr>
              <a:defRPr/>
            </a:pPr>
            <a:r>
              <a:rPr lang="en-US" sz="3200" i="0" dirty="0">
                <a:effectLst>
                  <a:outerShdw blurRad="38100" dist="38100" dir="2700000" algn="tl">
                    <a:srgbClr val="C0C0C0"/>
                  </a:outerShdw>
                </a:effectLst>
                <a:latin typeface="Times" pitchFamily="18" charset="0"/>
              </a:rPr>
              <a:t>2-2  TRANSMISSION MEDIA</a:t>
            </a:r>
            <a:endParaRPr lang="en-US" sz="3200" i="0" dirty="0">
              <a:effectLst>
                <a:outerShdw blurRad="38100" dist="38100" dir="2700000" algn="tl">
                  <a:srgbClr val="FFFFFF"/>
                </a:outerShdw>
              </a:effectLst>
            </a:endParaRPr>
          </a:p>
        </p:txBody>
      </p:sp>
      <p:sp>
        <p:nvSpPr>
          <p:cNvPr id="68612" name="Footer Placeholder 2"/>
          <p:cNvSpPr>
            <a:spLocks noGrp="1"/>
          </p:cNvSpPr>
          <p:nvPr>
            <p:ph type="ftr" sz="quarter" idx="11"/>
          </p:nvPr>
        </p:nvSpPr>
        <p:spPr>
          <a:xfrm>
            <a:off x="3713163" y="6400800"/>
            <a:ext cx="4592637"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8A0E9D0D-C5F3-4A7E-B239-E06650634A5A}" type="slidenum">
              <a:rPr lang="en-US" altLang="fr-FR" smtClean="0"/>
              <a:pPr>
                <a:defRPr/>
              </a:pPr>
              <a:t>32</a:t>
            </a:fld>
            <a:endParaRPr lang="en-US" altLang="fr-FR" dirty="0"/>
          </a:p>
        </p:txBody>
      </p:sp>
    </p:spTree>
    <p:extLst>
      <p:ext uri="{BB962C8B-B14F-4D97-AF65-F5344CB8AC3E}">
        <p14:creationId xmlns:p14="http://schemas.microsoft.com/office/powerpoint/2010/main" val="356574356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r>
              <a:rPr lang="en-US" altLang="fr-FR" smtClean="0"/>
              <a:t>Transmission Media (2)</a:t>
            </a:r>
          </a:p>
        </p:txBody>
      </p:sp>
      <p:sp>
        <p:nvSpPr>
          <p:cNvPr id="69635" name="Rectangle 3"/>
          <p:cNvSpPr>
            <a:spLocks noGrp="1" noChangeArrowheads="1"/>
          </p:cNvSpPr>
          <p:nvPr>
            <p:ph type="body" idx="1"/>
          </p:nvPr>
        </p:nvSpPr>
        <p:spPr>
          <a:xfrm>
            <a:off x="533400" y="1371600"/>
            <a:ext cx="7772400" cy="3211513"/>
          </a:xfrm>
        </p:spPr>
        <p:txBody>
          <a:bodyPr/>
          <a:lstStyle/>
          <a:p>
            <a:pPr eaLnBrk="1" hangingPunct="1"/>
            <a:r>
              <a:rPr lang="en-US" altLang="fr-FR" smtClean="0"/>
              <a:t> Twisted pair (2)</a:t>
            </a:r>
          </a:p>
          <a:p>
            <a:pPr lvl="1" eaLnBrk="1" hangingPunct="1"/>
            <a:r>
              <a:rPr lang="en-US" altLang="fr-FR" smtClean="0"/>
              <a:t> Bandwidth depends on thickness and distance </a:t>
            </a:r>
          </a:p>
          <a:p>
            <a:pPr lvl="1" eaLnBrk="1" hangingPunct="1">
              <a:buFont typeface="Wingdings" panose="05000000000000000000" pitchFamily="2" charset="2"/>
              <a:buNone/>
            </a:pPr>
            <a:r>
              <a:rPr lang="en-US" altLang="fr-FR" smtClean="0"/>
              <a:t>               Need repeater  for long distances </a:t>
            </a:r>
          </a:p>
          <a:p>
            <a:pPr lvl="1" eaLnBrk="1" hangingPunct="1"/>
            <a:r>
              <a:rPr lang="en-US" altLang="fr-FR" smtClean="0"/>
              <a:t> Category 3 and 5 - with 5 having more twists and better insulation</a:t>
            </a:r>
            <a:r>
              <a:rPr lang="en-US" altLang="fr-FR" sz="2800" smtClean="0"/>
              <a:t>.</a:t>
            </a:r>
          </a:p>
          <a:p>
            <a:pPr lvl="1" eaLnBrk="1" hangingPunct="1"/>
            <a:r>
              <a:rPr lang="en-US" altLang="fr-FR" smtClean="0"/>
              <a:t> Popular by UTP </a:t>
            </a:r>
            <a:r>
              <a:rPr lang="en-US" altLang="fr-FR" sz="1600" smtClean="0"/>
              <a:t>(Unshielded Twisted Pair)</a:t>
            </a:r>
          </a:p>
          <a:p>
            <a:pPr lvl="1" eaLnBrk="1" hangingPunct="1"/>
            <a:endParaRPr lang="en-US" altLang="fr-FR" smtClean="0"/>
          </a:p>
          <a:p>
            <a:pPr lvl="1" eaLnBrk="1" hangingPunct="1"/>
            <a:endParaRPr lang="en-US" altLang="fr-FR" sz="2800" smtClean="0"/>
          </a:p>
          <a:p>
            <a:pPr lvl="1" eaLnBrk="1" hangingPunct="1"/>
            <a:endParaRPr lang="en-US" altLang="fr-FR" sz="2800" smtClean="0"/>
          </a:p>
          <a:p>
            <a:pPr eaLnBrk="1" hangingPunct="1"/>
            <a:endParaRPr lang="en-US" altLang="fr-FR" sz="2000" b="1" smtClean="0"/>
          </a:p>
        </p:txBody>
      </p:sp>
      <p:sp>
        <p:nvSpPr>
          <p:cNvPr id="6" name="Rectangle 3"/>
          <p:cNvSpPr txBox="1">
            <a:spLocks noChangeArrowheads="1"/>
          </p:cNvSpPr>
          <p:nvPr/>
        </p:nvSpPr>
        <p:spPr bwMode="auto">
          <a:xfrm>
            <a:off x="719138" y="5526088"/>
            <a:ext cx="68119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chemeClr val="accent2"/>
              </a:buClr>
              <a:buSzPct val="85000"/>
              <a:buFont typeface="ZapfDingbats" pitchFamily="82" charset="2"/>
              <a:buChar char="r"/>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5000"/>
              <a:buFont typeface="ZapfDingbats" pitchFamily="82" charset="2"/>
              <a:buChar char="m"/>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defRPr>
            </a:lvl5pPr>
            <a:lvl6pPr marL="2514600" indent="-228600" algn="l" rtl="0" eaLnBrk="0" fontAlgn="base" hangingPunct="0">
              <a:spcBef>
                <a:spcPct val="20000"/>
              </a:spcBef>
              <a:spcAft>
                <a:spcPct val="0"/>
              </a:spcAft>
              <a:buChar char="»"/>
              <a:defRPr sz="2000">
                <a:solidFill>
                  <a:schemeClr val="tx1"/>
                </a:solidFill>
                <a:latin typeface="Times New Roman" pitchFamily="18" charset="0"/>
              </a:defRPr>
            </a:lvl6pPr>
            <a:lvl7pPr marL="2971800" indent="-228600" algn="l" rtl="0" eaLnBrk="0" fontAlgn="base" hangingPunct="0">
              <a:spcBef>
                <a:spcPct val="20000"/>
              </a:spcBef>
              <a:spcAft>
                <a:spcPct val="0"/>
              </a:spcAft>
              <a:buChar char="»"/>
              <a:defRPr sz="2000">
                <a:solidFill>
                  <a:schemeClr val="tx1"/>
                </a:solidFill>
                <a:latin typeface="Times New Roman" pitchFamily="18" charset="0"/>
              </a:defRPr>
            </a:lvl7pPr>
            <a:lvl8pPr marL="3429000" indent="-228600" algn="l" rtl="0" eaLnBrk="0" fontAlgn="base" hangingPunct="0">
              <a:spcBef>
                <a:spcPct val="20000"/>
              </a:spcBef>
              <a:spcAft>
                <a:spcPct val="0"/>
              </a:spcAft>
              <a:buChar char="»"/>
              <a:defRPr sz="2000">
                <a:solidFill>
                  <a:schemeClr val="tx1"/>
                </a:solidFill>
                <a:latin typeface="Times New Roman" pitchFamily="18" charset="0"/>
              </a:defRPr>
            </a:lvl8pPr>
            <a:lvl9pPr marL="3886200" indent="-228600" algn="l" rtl="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buFontTx/>
              <a:buNone/>
              <a:defRPr/>
            </a:pPr>
            <a:r>
              <a:rPr lang="en-US" altLang="fr-FR" sz="2400" i="0" kern="0" dirty="0" smtClean="0">
                <a:latin typeface="Arial" panose="020B0604020202020204" pitchFamily="34" charset="0"/>
                <a:cs typeface="Arial" panose="020B0604020202020204" pitchFamily="34" charset="0"/>
              </a:rPr>
              <a:t>Category 5 UTP cable with four twisted pairs</a:t>
            </a:r>
          </a:p>
        </p:txBody>
      </p:sp>
      <p:pic>
        <p:nvPicPr>
          <p:cNvPr id="69637" name="Picture 7" descr="02-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95775" y="4033838"/>
            <a:ext cx="4313238" cy="14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38" name="Footer Placeholder 1"/>
          <p:cNvSpPr>
            <a:spLocks noGrp="1"/>
          </p:cNvSpPr>
          <p:nvPr>
            <p:ph type="ftr" sz="quarter" idx="11"/>
          </p:nvPr>
        </p:nvSpPr>
        <p:spPr>
          <a:xfrm>
            <a:off x="4184650" y="6400800"/>
            <a:ext cx="412115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8A0E9D0D-C5F3-4A7E-B239-E06650634A5A}" type="slidenum">
              <a:rPr lang="en-US" altLang="fr-FR" smtClean="0"/>
              <a:pPr>
                <a:defRPr/>
              </a:pPr>
              <a:t>33</a:t>
            </a:fld>
            <a:endParaRPr lang="en-US" altLang="fr-FR" dirty="0"/>
          </a:p>
        </p:txBody>
      </p:sp>
    </p:spTree>
    <p:extLst>
      <p:ext uri="{BB962C8B-B14F-4D97-AF65-F5344CB8AC3E}">
        <p14:creationId xmlns:p14="http://schemas.microsoft.com/office/powerpoint/2010/main" val="48928909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eaLnBrk="1" hangingPunct="1"/>
            <a:r>
              <a:rPr lang="en-US" altLang="fr-FR" smtClean="0"/>
              <a:t>Transmission Media (3)</a:t>
            </a:r>
          </a:p>
        </p:txBody>
      </p:sp>
      <p:sp>
        <p:nvSpPr>
          <p:cNvPr id="70659" name="Rectangle 3"/>
          <p:cNvSpPr>
            <a:spLocks noGrp="1" noChangeArrowheads="1"/>
          </p:cNvSpPr>
          <p:nvPr>
            <p:ph type="body" idx="1"/>
          </p:nvPr>
        </p:nvSpPr>
        <p:spPr>
          <a:xfrm>
            <a:off x="528638" y="1249363"/>
            <a:ext cx="8615362" cy="4876800"/>
          </a:xfrm>
        </p:spPr>
        <p:txBody>
          <a:bodyPr/>
          <a:lstStyle/>
          <a:p>
            <a:pPr eaLnBrk="1" hangingPunct="1"/>
            <a:r>
              <a:rPr lang="en-US" altLang="fr-FR" sz="2000" smtClean="0"/>
              <a:t>Baseband Coaxial cable</a:t>
            </a:r>
          </a:p>
          <a:p>
            <a:pPr lvl="1" eaLnBrk="1" hangingPunct="1"/>
            <a:r>
              <a:rPr lang="en-US" altLang="fr-FR" sz="1800" b="1" smtClean="0"/>
              <a:t> Used for </a:t>
            </a:r>
            <a:r>
              <a:rPr lang="en-US" altLang="fr-FR" sz="1800" b="1" smtClean="0">
                <a:solidFill>
                  <a:srgbClr val="FF0000"/>
                </a:solidFill>
              </a:rPr>
              <a:t>digital</a:t>
            </a:r>
            <a:r>
              <a:rPr lang="en-US" altLang="fr-FR" sz="1800" b="1" smtClean="0"/>
              <a:t> transmissions (called baseband.)  </a:t>
            </a:r>
          </a:p>
          <a:p>
            <a:pPr lvl="1" eaLnBrk="1" hangingPunct="1"/>
            <a:r>
              <a:rPr lang="en-US" altLang="fr-FR" sz="1800" b="1" smtClean="0"/>
              <a:t> Good noise immunity.</a:t>
            </a:r>
          </a:p>
          <a:p>
            <a:pPr lvl="1" eaLnBrk="1" hangingPunct="1"/>
            <a:r>
              <a:rPr lang="en-US" altLang="fr-FR" sz="1800" b="1" smtClean="0"/>
              <a:t> Data rates as high as 2 Gbps for 1 Km distance.  </a:t>
            </a:r>
          </a:p>
          <a:p>
            <a:pPr lvl="1" eaLnBrk="1" hangingPunct="1"/>
            <a:r>
              <a:rPr lang="en-US" altLang="fr-FR" sz="1800" b="1" smtClean="0"/>
              <a:t> Now being replaced by fiber.</a:t>
            </a:r>
          </a:p>
          <a:p>
            <a:pPr eaLnBrk="1" hangingPunct="1"/>
            <a:r>
              <a:rPr lang="en-US" altLang="fr-FR" sz="2000" smtClean="0"/>
              <a:t>Broadband Coaxial cable</a:t>
            </a:r>
          </a:p>
          <a:p>
            <a:pPr lvl="1" eaLnBrk="1" hangingPunct="1"/>
            <a:r>
              <a:rPr lang="en-US" altLang="fr-FR" sz="1800" b="1" smtClean="0"/>
              <a:t> Used for </a:t>
            </a:r>
            <a:r>
              <a:rPr lang="en-US" altLang="fr-FR" sz="1800" b="1" smtClean="0">
                <a:solidFill>
                  <a:srgbClr val="FF0000"/>
                </a:solidFill>
              </a:rPr>
              <a:t>analog</a:t>
            </a:r>
            <a:r>
              <a:rPr lang="en-US" altLang="fr-FR" sz="1800" b="1" smtClean="0"/>
              <a:t> transmissions (called broadband.)  </a:t>
            </a:r>
          </a:p>
          <a:p>
            <a:pPr lvl="1" eaLnBrk="1" hangingPunct="1"/>
            <a:r>
              <a:rPr lang="en-US" altLang="fr-FR" sz="2000" b="1" smtClean="0"/>
              <a:t> </a:t>
            </a:r>
            <a:r>
              <a:rPr lang="en-US" altLang="fr-FR" sz="1800" b="1" smtClean="0"/>
              <a:t>Can run 300 MHz for long distances.  </a:t>
            </a:r>
          </a:p>
          <a:p>
            <a:pPr lvl="1" eaLnBrk="1" hangingPunct="1"/>
            <a:r>
              <a:rPr lang="en-US" altLang="fr-FR" sz="1800" b="1" smtClean="0"/>
              <a:t> Analog signaling has better S/N than digital signaling.  </a:t>
            </a:r>
          </a:p>
          <a:p>
            <a:pPr lvl="1" eaLnBrk="1" hangingPunct="1"/>
            <a:r>
              <a:rPr lang="en-US" altLang="fr-FR" sz="1800" b="1" smtClean="0"/>
              <a:t> Interfaces must convert digital signals to analog and vice versa.</a:t>
            </a:r>
          </a:p>
          <a:p>
            <a:pPr lvl="1" eaLnBrk="1" hangingPunct="1"/>
            <a:r>
              <a:rPr lang="en-US" altLang="fr-FR" sz="1800" b="1" smtClean="0"/>
              <a:t>Designed for long distances - can use amplifiers.</a:t>
            </a:r>
            <a:endParaRPr lang="en-US" altLang="fr-FR" sz="1600" b="1" smtClean="0"/>
          </a:p>
          <a:p>
            <a:pPr eaLnBrk="1" hangingPunct="1"/>
            <a:endParaRPr lang="en-US" altLang="fr-FR" sz="1600" b="1" smtClean="0">
              <a:solidFill>
                <a:srgbClr val="000066"/>
              </a:solidFill>
              <a:latin typeface="Trebuchet MS" panose="020B0603020202020204" pitchFamily="34" charset="0"/>
              <a:cs typeface="Arial" panose="020B0604020202020204" pitchFamily="34" charset="0"/>
            </a:endParaRPr>
          </a:p>
        </p:txBody>
      </p:sp>
      <p:pic>
        <p:nvPicPr>
          <p:cNvPr id="70660" name="Picture 4" descr="2-04"/>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59113" y="5246688"/>
            <a:ext cx="5256212"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661" name="Footer Placeholder 1"/>
          <p:cNvSpPr>
            <a:spLocks noGrp="1"/>
          </p:cNvSpPr>
          <p:nvPr>
            <p:ph type="ftr" sz="quarter" idx="11"/>
          </p:nvPr>
        </p:nvSpPr>
        <p:spPr>
          <a:xfrm>
            <a:off x="4111625" y="6400800"/>
            <a:ext cx="4194175"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8A0E9D0D-C5F3-4A7E-B239-E06650634A5A}" type="slidenum">
              <a:rPr lang="en-US" altLang="fr-FR" smtClean="0"/>
              <a:pPr>
                <a:defRPr/>
              </a:pPr>
              <a:t>34</a:t>
            </a:fld>
            <a:endParaRPr lang="en-US" altLang="fr-FR" dirty="0"/>
          </a:p>
        </p:txBody>
      </p:sp>
    </p:spTree>
    <p:extLst>
      <p:ext uri="{BB962C8B-B14F-4D97-AF65-F5344CB8AC3E}">
        <p14:creationId xmlns:p14="http://schemas.microsoft.com/office/powerpoint/2010/main" val="31224443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r>
              <a:rPr lang="en-US" altLang="fr-FR" smtClean="0"/>
              <a:t>Transmission Media (4)</a:t>
            </a:r>
          </a:p>
        </p:txBody>
      </p:sp>
      <p:sp>
        <p:nvSpPr>
          <p:cNvPr id="71683" name="Rectangle 3"/>
          <p:cNvSpPr>
            <a:spLocks noGrp="1" noChangeArrowheads="1"/>
          </p:cNvSpPr>
          <p:nvPr>
            <p:ph type="body" idx="1"/>
          </p:nvPr>
        </p:nvSpPr>
        <p:spPr>
          <a:xfrm>
            <a:off x="533400" y="1279525"/>
            <a:ext cx="7772400" cy="4648200"/>
          </a:xfrm>
        </p:spPr>
        <p:txBody>
          <a:bodyPr/>
          <a:lstStyle/>
          <a:p>
            <a:pPr marL="533400" indent="-533400" eaLnBrk="1" hangingPunct="1"/>
            <a:r>
              <a:rPr lang="en-US" altLang="fr-FR" smtClean="0"/>
              <a:t> Fiber Optic (1)</a:t>
            </a:r>
          </a:p>
          <a:p>
            <a:pPr marL="914400" lvl="1" indent="-457200" eaLnBrk="1" hangingPunct="1"/>
            <a:r>
              <a:rPr lang="en-US" altLang="fr-FR" smtClean="0"/>
              <a:t> </a:t>
            </a:r>
            <a:r>
              <a:rPr lang="en-US" altLang="fr-FR" sz="2000" smtClean="0"/>
              <a:t>Transmission of light through fiber</a:t>
            </a:r>
          </a:p>
          <a:p>
            <a:pPr marL="914400" lvl="1" indent="-457200" eaLnBrk="1" hangingPunct="1"/>
            <a:r>
              <a:rPr lang="en-US" altLang="fr-FR" sz="2000" smtClean="0"/>
              <a:t> Bandwidth more than 50,000 Gbps !</a:t>
            </a:r>
          </a:p>
          <a:p>
            <a:pPr marL="914400" lvl="1" indent="-457200" eaLnBrk="1" hangingPunct="1">
              <a:buFont typeface="Wingdings" panose="05000000000000000000" pitchFamily="2" charset="2"/>
              <a:buNone/>
            </a:pPr>
            <a:r>
              <a:rPr lang="en-US" altLang="fr-FR" sz="2000" smtClean="0"/>
              <a:t>       But now restricted to 1Gbps!</a:t>
            </a:r>
          </a:p>
          <a:p>
            <a:pPr marL="914400" lvl="1" indent="-457200" eaLnBrk="1" hangingPunct="1">
              <a:buFont typeface="Wingdings" panose="05000000000000000000" pitchFamily="2" charset="2"/>
              <a:buNone/>
            </a:pPr>
            <a:r>
              <a:rPr lang="en-US" altLang="fr-FR" sz="2000" smtClean="0"/>
              <a:t>          Reason: </a:t>
            </a:r>
            <a:r>
              <a:rPr lang="en-US" altLang="fr-FR" sz="1800" smtClean="0">
                <a:solidFill>
                  <a:srgbClr val="0000FF"/>
                </a:solidFill>
              </a:rPr>
              <a:t>Electrical and optical signal conversion</a:t>
            </a:r>
          </a:p>
          <a:p>
            <a:pPr marL="914400" lvl="1" indent="-457200" eaLnBrk="1" hangingPunct="1"/>
            <a:r>
              <a:rPr lang="en-US" altLang="fr-FR" sz="2000" smtClean="0"/>
              <a:t> Including 3 components:</a:t>
            </a:r>
          </a:p>
          <a:p>
            <a:pPr marL="1295400" lvl="2" indent="-381000" eaLnBrk="1" hangingPunct="1">
              <a:buFont typeface="Wingdings" panose="05000000000000000000" pitchFamily="2" charset="2"/>
              <a:buAutoNum type="arabicPeriod"/>
            </a:pPr>
            <a:r>
              <a:rPr lang="en-US" altLang="fr-FR" sz="1800" smtClean="0"/>
              <a:t> Light source: </a:t>
            </a:r>
            <a:r>
              <a:rPr lang="en-US" altLang="fr-FR" sz="1600" smtClean="0"/>
              <a:t>Pulse of light=1, absence of light=0</a:t>
            </a:r>
            <a:r>
              <a:rPr lang="en-US" altLang="fr-FR" sz="1400" smtClean="0"/>
              <a:t> </a:t>
            </a:r>
          </a:p>
          <a:p>
            <a:pPr marL="1295400" lvl="2" indent="-381000" eaLnBrk="1" hangingPunct="1">
              <a:buFont typeface="Wingdings" panose="05000000000000000000" pitchFamily="2" charset="2"/>
              <a:buAutoNum type="arabicPeriod"/>
            </a:pPr>
            <a:r>
              <a:rPr lang="en-US" altLang="fr-FR" sz="1800" smtClean="0"/>
              <a:t> Transition medium: </a:t>
            </a:r>
            <a:r>
              <a:rPr lang="en-US" altLang="fr-FR" sz="1600" smtClean="0"/>
              <a:t>an ultra-thin fiber of glass </a:t>
            </a:r>
          </a:p>
          <a:p>
            <a:pPr marL="1295400" lvl="2" indent="-381000" eaLnBrk="1" hangingPunct="1">
              <a:buFont typeface="Wingdings" panose="05000000000000000000" pitchFamily="2" charset="2"/>
              <a:buAutoNum type="arabicPeriod"/>
            </a:pPr>
            <a:r>
              <a:rPr lang="en-US" altLang="fr-FR" sz="1800" smtClean="0"/>
              <a:t> detector: </a:t>
            </a:r>
            <a:r>
              <a:rPr lang="en-US" altLang="fr-FR" sz="1600" smtClean="0"/>
              <a:t>generate an electrical pulse when light falls on it</a:t>
            </a:r>
          </a:p>
          <a:p>
            <a:pPr marL="914400" lvl="1" indent="-457200" eaLnBrk="1" hangingPunct="1"/>
            <a:endParaRPr lang="en-US" altLang="fr-FR" sz="600" smtClean="0"/>
          </a:p>
          <a:p>
            <a:pPr marL="914400" lvl="1" indent="-457200" eaLnBrk="1" hangingPunct="1"/>
            <a:r>
              <a:rPr lang="en-US" altLang="fr-FR" sz="1800" smtClean="0"/>
              <a:t>Similar to coax (without braid)</a:t>
            </a:r>
          </a:p>
        </p:txBody>
      </p:sp>
      <p:pic>
        <p:nvPicPr>
          <p:cNvPr id="71684" name="Picture 6" descr="2-07"/>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b="11226"/>
          <a:stretch>
            <a:fillRect/>
          </a:stretch>
        </p:blipFill>
        <p:spPr bwMode="auto">
          <a:xfrm>
            <a:off x="2216150" y="5084763"/>
            <a:ext cx="5164138"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5" name="Footer Placeholder 1"/>
          <p:cNvSpPr>
            <a:spLocks noGrp="1"/>
          </p:cNvSpPr>
          <p:nvPr>
            <p:ph type="ftr" sz="quarter" idx="11"/>
          </p:nvPr>
        </p:nvSpPr>
        <p:spPr>
          <a:xfrm>
            <a:off x="4019550" y="6400800"/>
            <a:ext cx="428625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8A0E9D0D-C5F3-4A7E-B239-E06650634A5A}" type="slidenum">
              <a:rPr lang="en-US" altLang="fr-FR" smtClean="0"/>
              <a:pPr>
                <a:defRPr/>
              </a:pPr>
              <a:t>35</a:t>
            </a:fld>
            <a:endParaRPr lang="en-US" altLang="fr-FR" dirty="0"/>
          </a:p>
        </p:txBody>
      </p:sp>
    </p:spTree>
    <p:extLst>
      <p:ext uri="{BB962C8B-B14F-4D97-AF65-F5344CB8AC3E}">
        <p14:creationId xmlns:p14="http://schemas.microsoft.com/office/powerpoint/2010/main" val="214963610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eaLnBrk="1" hangingPunct="1"/>
            <a:r>
              <a:rPr lang="en-US" altLang="fr-FR" smtClean="0"/>
              <a:t>Transmission Media (5)</a:t>
            </a:r>
          </a:p>
        </p:txBody>
      </p:sp>
      <p:sp>
        <p:nvSpPr>
          <p:cNvPr id="72707" name="Rectangle 3"/>
          <p:cNvSpPr>
            <a:spLocks noGrp="1" noChangeArrowheads="1"/>
          </p:cNvSpPr>
          <p:nvPr>
            <p:ph type="body" idx="1"/>
          </p:nvPr>
        </p:nvSpPr>
        <p:spPr>
          <a:xfrm>
            <a:off x="533400" y="1235075"/>
            <a:ext cx="7772400" cy="4648200"/>
          </a:xfrm>
        </p:spPr>
        <p:txBody>
          <a:bodyPr/>
          <a:lstStyle/>
          <a:p>
            <a:pPr marL="533400" indent="-533400" eaLnBrk="1" hangingPunct="1"/>
            <a:r>
              <a:rPr lang="en-US" altLang="fr-FR" smtClean="0"/>
              <a:t>Fiber Optic (2)</a:t>
            </a:r>
          </a:p>
          <a:p>
            <a:pPr marL="914400" lvl="1" indent="-457200" eaLnBrk="1" hangingPunct="1"/>
            <a:r>
              <a:rPr lang="en-US" altLang="fr-FR" smtClean="0"/>
              <a:t> Thickness of core: 8~10 microns or 50 microns </a:t>
            </a:r>
          </a:p>
          <a:p>
            <a:pPr marL="914400" lvl="1" indent="-457200" eaLnBrk="1" hangingPunct="1"/>
            <a:r>
              <a:rPr lang="en-US" altLang="fr-FR" smtClean="0"/>
              <a:t> Two typically light sources: </a:t>
            </a:r>
          </a:p>
          <a:p>
            <a:pPr marL="1295400" lvl="2" indent="-381000" eaLnBrk="1" hangingPunct="1">
              <a:buFont typeface="Wingdings" panose="05000000000000000000" pitchFamily="2" charset="2"/>
              <a:buAutoNum type="arabicPeriod"/>
            </a:pPr>
            <a:r>
              <a:rPr lang="en-US" altLang="fr-FR" smtClean="0"/>
              <a:t>LED (Light Emitting Diode)</a:t>
            </a:r>
          </a:p>
          <a:p>
            <a:pPr marL="1295400" lvl="2" indent="-381000" eaLnBrk="1" hangingPunct="1">
              <a:buFont typeface="Wingdings" panose="05000000000000000000" pitchFamily="2" charset="2"/>
              <a:buNone/>
            </a:pPr>
            <a:r>
              <a:rPr lang="en-US" altLang="fr-FR" smtClean="0"/>
              <a:t>      response time=1ns </a:t>
            </a:r>
            <a:r>
              <a:rPr lang="en-US" altLang="fr-FR" smtClean="0">
                <a:sym typeface="Wingdings" panose="05000000000000000000" pitchFamily="2" charset="2"/>
              </a:rPr>
              <a:t> data rate = 1Gbps </a:t>
            </a:r>
            <a:endParaRPr lang="en-US" altLang="fr-FR" smtClean="0"/>
          </a:p>
          <a:p>
            <a:pPr marL="1295400" lvl="2" indent="-381000" eaLnBrk="1" hangingPunct="1">
              <a:buFont typeface="Wingdings" panose="05000000000000000000" pitchFamily="2" charset="2"/>
              <a:buNone/>
            </a:pPr>
            <a:r>
              <a:rPr lang="en-US" altLang="fr-FR" smtClean="0"/>
              <a:t>2. Semiconductor laser </a:t>
            </a:r>
          </a:p>
          <a:p>
            <a:pPr marL="914400" lvl="1" indent="-457200" eaLnBrk="1" hangingPunct="1"/>
            <a:endParaRPr lang="en-US" altLang="fr-FR" smtClean="0"/>
          </a:p>
        </p:txBody>
      </p:sp>
      <p:pic>
        <p:nvPicPr>
          <p:cNvPr id="72708" name="Picture 6" descr="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7763" y="4106863"/>
            <a:ext cx="5802312" cy="204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709" name="Footer Placeholder 1"/>
          <p:cNvSpPr>
            <a:spLocks noGrp="1"/>
          </p:cNvSpPr>
          <p:nvPr>
            <p:ph type="ftr" sz="quarter" idx="11"/>
          </p:nvPr>
        </p:nvSpPr>
        <p:spPr>
          <a:xfrm>
            <a:off x="3927475" y="6400800"/>
            <a:ext cx="4378325"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8A0E9D0D-C5F3-4A7E-B239-E06650634A5A}" type="slidenum">
              <a:rPr lang="en-US" altLang="fr-FR" smtClean="0"/>
              <a:pPr>
                <a:defRPr/>
              </a:pPr>
              <a:t>36</a:t>
            </a:fld>
            <a:endParaRPr lang="en-US" altLang="fr-FR" dirty="0"/>
          </a:p>
        </p:txBody>
      </p:sp>
    </p:spTree>
    <p:extLst>
      <p:ext uri="{BB962C8B-B14F-4D97-AF65-F5344CB8AC3E}">
        <p14:creationId xmlns:p14="http://schemas.microsoft.com/office/powerpoint/2010/main" val="26711886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defRPr/>
            </a:pPr>
            <a:endParaRPr lang="en-US" dirty="0" smtClean="0"/>
          </a:p>
          <a:p>
            <a:pPr>
              <a:defRPr/>
            </a:pPr>
            <a:endParaRPr lang="en-US" dirty="0"/>
          </a:p>
          <a:p>
            <a:pPr>
              <a:defRPr/>
            </a:pPr>
            <a:endParaRPr lang="en-US" dirty="0" smtClean="0"/>
          </a:p>
          <a:p>
            <a:pPr marL="0" indent="0" algn="ctr">
              <a:buFont typeface="ZapfDingbats" pitchFamily="82" charset="2"/>
              <a:buNone/>
              <a:defRPr/>
            </a:pPr>
            <a:r>
              <a:rPr lang="en-US" sz="4000" b="1" dirty="0" smtClean="0">
                <a:solidFill>
                  <a:srgbClr val="C00000"/>
                </a:solidFill>
              </a:rPr>
              <a:t>Lecture 2</a:t>
            </a:r>
            <a:endParaRPr lang="fr-FR" sz="4000" b="1" dirty="0">
              <a:solidFill>
                <a:srgbClr val="C00000"/>
              </a:solidFill>
            </a:endParaRPr>
          </a:p>
        </p:txBody>
      </p:sp>
      <p:sp>
        <p:nvSpPr>
          <p:cNvPr id="73731" name="Footer Placeholder 3"/>
          <p:cNvSpPr>
            <a:spLocks noGrp="1"/>
          </p:cNvSpPr>
          <p:nvPr>
            <p:ph type="ftr" sz="quarter" idx="11"/>
          </p:nvPr>
        </p:nvSpPr>
        <p:spPr>
          <a:xfrm>
            <a:off x="3381375" y="6394450"/>
            <a:ext cx="4924425"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8A0E9D0D-C5F3-4A7E-B239-E06650634A5A}" type="slidenum">
              <a:rPr lang="en-US" altLang="fr-FR" smtClean="0"/>
              <a:pPr>
                <a:defRPr/>
              </a:pPr>
              <a:t>37</a:t>
            </a:fld>
            <a:endParaRPr lang="en-US" altLang="fr-FR" dirty="0"/>
          </a:p>
        </p:txBody>
      </p:sp>
    </p:spTree>
    <p:extLst>
      <p:ext uri="{BB962C8B-B14F-4D97-AF65-F5344CB8AC3E}">
        <p14:creationId xmlns:p14="http://schemas.microsoft.com/office/powerpoint/2010/main" val="326742636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hangingPunct="1"/>
            <a:r>
              <a:rPr lang="en-US" altLang="fr-FR" smtClean="0"/>
              <a:t>Transmission Media (6)</a:t>
            </a:r>
          </a:p>
        </p:txBody>
      </p:sp>
      <p:sp>
        <p:nvSpPr>
          <p:cNvPr id="74755" name="Rectangle 3"/>
          <p:cNvSpPr>
            <a:spLocks noGrp="1" noChangeArrowheads="1"/>
          </p:cNvSpPr>
          <p:nvPr>
            <p:ph type="body" idx="1"/>
          </p:nvPr>
        </p:nvSpPr>
        <p:spPr>
          <a:xfrm>
            <a:off x="533400" y="1108075"/>
            <a:ext cx="7772400" cy="4648200"/>
          </a:xfrm>
        </p:spPr>
        <p:txBody>
          <a:bodyPr/>
          <a:lstStyle/>
          <a:p>
            <a:pPr eaLnBrk="1" hangingPunct="1"/>
            <a:r>
              <a:rPr lang="en-US" altLang="fr-FR" smtClean="0"/>
              <a:t> Fiber Optic (3)</a:t>
            </a:r>
          </a:p>
          <a:p>
            <a:pPr lvl="1" eaLnBrk="1" hangingPunct="1"/>
            <a:r>
              <a:rPr lang="en-US" altLang="fr-FR" smtClean="0"/>
              <a:t>Properties include total internal reflection and attenuation of particular frequencies.</a:t>
            </a:r>
          </a:p>
          <a:p>
            <a:pPr lvl="1" eaLnBrk="1" hangingPunct="1"/>
            <a:r>
              <a:rPr lang="en-US" altLang="fr-FR" smtClean="0"/>
              <a:t> Fiber Optic Networks - can be used for LANs and long-haul.</a:t>
            </a:r>
          </a:p>
          <a:p>
            <a:pPr lvl="1" eaLnBrk="1" hangingPunct="1"/>
            <a:r>
              <a:rPr lang="en-US" altLang="fr-FR" smtClean="0"/>
              <a:t> A fiber-optic LAN</a:t>
            </a:r>
          </a:p>
          <a:p>
            <a:pPr lvl="1" eaLnBrk="1" hangingPunct="1"/>
            <a:endParaRPr lang="en-US" altLang="fr-FR" smtClean="0"/>
          </a:p>
        </p:txBody>
      </p:sp>
      <p:pic>
        <p:nvPicPr>
          <p:cNvPr id="74756" name="Picture 4" descr="2-0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450" y="3933825"/>
            <a:ext cx="6769100" cy="233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757" name="Footer Placeholder 1"/>
          <p:cNvSpPr>
            <a:spLocks noGrp="1"/>
          </p:cNvSpPr>
          <p:nvPr>
            <p:ph type="ftr" sz="quarter" idx="11"/>
          </p:nvPr>
        </p:nvSpPr>
        <p:spPr>
          <a:xfrm>
            <a:off x="4062413" y="6400800"/>
            <a:ext cx="4243387"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8A0E9D0D-C5F3-4A7E-B239-E06650634A5A}" type="slidenum">
              <a:rPr lang="en-US" altLang="fr-FR" smtClean="0"/>
              <a:pPr>
                <a:defRPr/>
              </a:pPr>
              <a:t>38</a:t>
            </a:fld>
            <a:endParaRPr lang="en-US" altLang="fr-FR" dirty="0"/>
          </a:p>
        </p:txBody>
      </p:sp>
    </p:spTree>
    <p:extLst>
      <p:ext uri="{BB962C8B-B14F-4D97-AF65-F5344CB8AC3E}">
        <p14:creationId xmlns:p14="http://schemas.microsoft.com/office/powerpoint/2010/main" val="211230623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pPr eaLnBrk="1" hangingPunct="1"/>
            <a:r>
              <a:rPr lang="en-US" altLang="fr-FR" smtClean="0"/>
              <a:t>Transmission Media (7)</a:t>
            </a:r>
          </a:p>
        </p:txBody>
      </p:sp>
      <p:sp>
        <p:nvSpPr>
          <p:cNvPr id="75779" name="Rectangle 3"/>
          <p:cNvSpPr>
            <a:spLocks noGrp="1" noChangeArrowheads="1"/>
          </p:cNvSpPr>
          <p:nvPr>
            <p:ph type="body" idx="1"/>
          </p:nvPr>
        </p:nvSpPr>
        <p:spPr/>
        <p:txBody>
          <a:bodyPr/>
          <a:lstStyle/>
          <a:p>
            <a:pPr eaLnBrk="1" hangingPunct="1"/>
            <a:r>
              <a:rPr lang="en-US" altLang="fr-FR" smtClean="0"/>
              <a:t> Comparison of fiber optic and copper wire</a:t>
            </a:r>
          </a:p>
        </p:txBody>
      </p:sp>
      <p:graphicFrame>
        <p:nvGraphicFramePr>
          <p:cNvPr id="85073" name="Group 81"/>
          <p:cNvGraphicFramePr>
            <a:graphicFrameLocks noGrp="1"/>
          </p:cNvGraphicFramePr>
          <p:nvPr/>
        </p:nvGraphicFramePr>
        <p:xfrm>
          <a:off x="971550" y="2565400"/>
          <a:ext cx="7005638" cy="2560638"/>
        </p:xfrm>
        <a:graphic>
          <a:graphicData uri="http://schemas.openxmlformats.org/drawingml/2006/table">
            <a:tbl>
              <a:tblPr rtl="1"/>
              <a:tblGrid>
                <a:gridCol w="1873250">
                  <a:extLst>
                    <a:ext uri="{9D8B030D-6E8A-4147-A177-3AD203B41FA5}">
                      <a16:colId xmlns:a16="http://schemas.microsoft.com/office/drawing/2014/main" val="20000"/>
                    </a:ext>
                  </a:extLst>
                </a:gridCol>
                <a:gridCol w="2109788">
                  <a:extLst>
                    <a:ext uri="{9D8B030D-6E8A-4147-A177-3AD203B41FA5}">
                      <a16:colId xmlns:a16="http://schemas.microsoft.com/office/drawing/2014/main" val="20001"/>
                    </a:ext>
                  </a:extLst>
                </a:gridCol>
                <a:gridCol w="3022600">
                  <a:extLst>
                    <a:ext uri="{9D8B030D-6E8A-4147-A177-3AD203B41FA5}">
                      <a16:colId xmlns:a16="http://schemas.microsoft.com/office/drawing/2014/main" val="20002"/>
                    </a:ext>
                  </a:extLst>
                </a:gridCol>
              </a:tblGrid>
              <a:tr h="457257">
                <a:tc>
                  <a:txBody>
                    <a:bodyPr/>
                    <a:lstStyle>
                      <a:lvl1pPr algn="l">
                        <a:spcBef>
                          <a:spcPct val="20000"/>
                        </a:spcBef>
                        <a:buFont typeface="Wingdings" panose="05000000000000000000" pitchFamily="2" charset="2"/>
                        <a:defRPr sz="2400">
                          <a:solidFill>
                            <a:schemeClr val="tx1"/>
                          </a:solidFill>
                          <a:latin typeface="Times New Roman" panose="02020603050405020304" pitchFamily="18" charset="0"/>
                          <a:cs typeface="Times New Roman" panose="02020603050405020304" pitchFamily="18" charset="0"/>
                        </a:defRPr>
                      </a:lvl1pPr>
                      <a:lvl2pPr algn="l">
                        <a:spcBef>
                          <a:spcPct val="20000"/>
                        </a:spcBef>
                        <a:buFont typeface="Wingdings" panose="05000000000000000000" pitchFamily="2" charset="2"/>
                        <a:defRPr sz="2000">
                          <a:solidFill>
                            <a:srgbClr val="000066"/>
                          </a:solidFill>
                          <a:latin typeface="Trebuchet MS" panose="020B0603020202020204" pitchFamily="34" charset="0"/>
                          <a:cs typeface="Arial" panose="020B0604020202020204" pitchFamily="34" charset="0"/>
                        </a:defRPr>
                      </a:lvl2pPr>
                      <a:lvl3pPr algn="l">
                        <a:spcBef>
                          <a:spcPct val="20000"/>
                        </a:spcBef>
                        <a:buFont typeface="Wingdings" panose="05000000000000000000" pitchFamily="2" charset="2"/>
                        <a:defRPr>
                          <a:solidFill>
                            <a:srgbClr val="000099"/>
                          </a:solidFill>
                          <a:latin typeface="Verdana" panose="020B0604030504040204" pitchFamily="34" charset="0"/>
                          <a:cs typeface="Arial" panose="020B0604020202020204" pitchFamily="34" charset="0"/>
                        </a:defRPr>
                      </a:lvl3pPr>
                      <a:lvl4pPr algn="l">
                        <a:spcBef>
                          <a:spcPct val="20000"/>
                        </a:spcBef>
                        <a:buFont typeface="Wingdings" panose="05000000000000000000" pitchFamily="2" charset="2"/>
                        <a:defRPr sz="1600">
                          <a:solidFill>
                            <a:srgbClr val="000099"/>
                          </a:solidFill>
                          <a:latin typeface="Verdana" panose="020B0604030504040204" pitchFamily="34" charset="0"/>
                          <a:cs typeface="Arial" panose="020B0604020202020204" pitchFamily="34" charset="0"/>
                        </a:defRPr>
                      </a:lvl4pPr>
                      <a:lvl5pPr algn="l">
                        <a:spcBef>
                          <a:spcPct val="20000"/>
                        </a:spcBef>
                        <a:defRPr>
                          <a:solidFill>
                            <a:srgbClr val="0000CC"/>
                          </a:solidFill>
                          <a:latin typeface="Arial" panose="020B0604020202020204" pitchFamily="34" charset="0"/>
                          <a:cs typeface="Arial" panose="020B0604020202020204" pitchFamily="34" charset="0"/>
                        </a:defRPr>
                      </a:lvl5pPr>
                      <a:lvl6pPr fontAlgn="base">
                        <a:spcBef>
                          <a:spcPct val="20000"/>
                        </a:spcBef>
                        <a:spcAft>
                          <a:spcPct val="0"/>
                        </a:spcAft>
                        <a:defRPr>
                          <a:solidFill>
                            <a:srgbClr val="0000CC"/>
                          </a:solidFill>
                          <a:latin typeface="Arial" panose="020B0604020202020204" pitchFamily="34" charset="0"/>
                          <a:cs typeface="Arial" panose="020B0604020202020204" pitchFamily="34" charset="0"/>
                        </a:defRPr>
                      </a:lvl6pPr>
                      <a:lvl7pPr fontAlgn="base">
                        <a:spcBef>
                          <a:spcPct val="20000"/>
                        </a:spcBef>
                        <a:spcAft>
                          <a:spcPct val="0"/>
                        </a:spcAft>
                        <a:defRPr>
                          <a:solidFill>
                            <a:srgbClr val="0000CC"/>
                          </a:solidFill>
                          <a:latin typeface="Arial" panose="020B0604020202020204" pitchFamily="34" charset="0"/>
                          <a:cs typeface="Arial" panose="020B0604020202020204" pitchFamily="34" charset="0"/>
                        </a:defRPr>
                      </a:lvl7pPr>
                      <a:lvl8pPr fontAlgn="base">
                        <a:spcBef>
                          <a:spcPct val="20000"/>
                        </a:spcBef>
                        <a:spcAft>
                          <a:spcPct val="0"/>
                        </a:spcAft>
                        <a:defRPr>
                          <a:solidFill>
                            <a:srgbClr val="0000CC"/>
                          </a:solidFill>
                          <a:latin typeface="Arial" panose="020B0604020202020204" pitchFamily="34" charset="0"/>
                          <a:cs typeface="Arial" panose="020B0604020202020204" pitchFamily="34" charset="0"/>
                        </a:defRPr>
                      </a:lvl8pPr>
                      <a:lvl9pPr fontAlgn="base">
                        <a:spcBef>
                          <a:spcPct val="20000"/>
                        </a:spcBef>
                        <a:spcAft>
                          <a:spcPct val="0"/>
                        </a:spcAft>
                        <a:defRPr>
                          <a:solidFill>
                            <a:srgbClr val="0000CC"/>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 typeface="Wingdings" panose="05000000000000000000" pitchFamily="2" charset="2"/>
                        <a:buNone/>
                        <a:tabLst/>
                      </a:pPr>
                      <a:r>
                        <a:rPr kumimoji="0" lang="en-US" altLang="fr-FR" sz="24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Copper</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c>
                  <a:txBody>
                    <a:bodyPr/>
                    <a:lstStyle>
                      <a:lvl1pPr algn="l">
                        <a:spcBef>
                          <a:spcPct val="20000"/>
                        </a:spcBef>
                        <a:buFont typeface="Wingdings" panose="05000000000000000000" pitchFamily="2" charset="2"/>
                        <a:defRPr sz="2400">
                          <a:solidFill>
                            <a:schemeClr val="tx1"/>
                          </a:solidFill>
                          <a:latin typeface="Times New Roman" panose="02020603050405020304" pitchFamily="18" charset="0"/>
                          <a:cs typeface="Times New Roman" panose="02020603050405020304" pitchFamily="18" charset="0"/>
                        </a:defRPr>
                      </a:lvl1pPr>
                      <a:lvl2pPr algn="l">
                        <a:spcBef>
                          <a:spcPct val="20000"/>
                        </a:spcBef>
                        <a:buFont typeface="Wingdings" panose="05000000000000000000" pitchFamily="2" charset="2"/>
                        <a:defRPr sz="2000">
                          <a:solidFill>
                            <a:srgbClr val="000066"/>
                          </a:solidFill>
                          <a:latin typeface="Trebuchet MS" panose="020B0603020202020204" pitchFamily="34" charset="0"/>
                          <a:cs typeface="Arial" panose="020B0604020202020204" pitchFamily="34" charset="0"/>
                        </a:defRPr>
                      </a:lvl2pPr>
                      <a:lvl3pPr algn="l">
                        <a:spcBef>
                          <a:spcPct val="20000"/>
                        </a:spcBef>
                        <a:buFont typeface="Wingdings" panose="05000000000000000000" pitchFamily="2" charset="2"/>
                        <a:defRPr>
                          <a:solidFill>
                            <a:srgbClr val="000099"/>
                          </a:solidFill>
                          <a:latin typeface="Verdana" panose="020B0604030504040204" pitchFamily="34" charset="0"/>
                          <a:cs typeface="Arial" panose="020B0604020202020204" pitchFamily="34" charset="0"/>
                        </a:defRPr>
                      </a:lvl3pPr>
                      <a:lvl4pPr algn="l">
                        <a:spcBef>
                          <a:spcPct val="20000"/>
                        </a:spcBef>
                        <a:buFont typeface="Wingdings" panose="05000000000000000000" pitchFamily="2" charset="2"/>
                        <a:defRPr sz="1600">
                          <a:solidFill>
                            <a:srgbClr val="000099"/>
                          </a:solidFill>
                          <a:latin typeface="Verdana" panose="020B0604030504040204" pitchFamily="34" charset="0"/>
                          <a:cs typeface="Arial" panose="020B0604020202020204" pitchFamily="34" charset="0"/>
                        </a:defRPr>
                      </a:lvl4pPr>
                      <a:lvl5pPr algn="l">
                        <a:spcBef>
                          <a:spcPct val="20000"/>
                        </a:spcBef>
                        <a:defRPr>
                          <a:solidFill>
                            <a:srgbClr val="0000CC"/>
                          </a:solidFill>
                          <a:latin typeface="Arial" panose="020B0604020202020204" pitchFamily="34" charset="0"/>
                          <a:cs typeface="Arial" panose="020B0604020202020204" pitchFamily="34" charset="0"/>
                        </a:defRPr>
                      </a:lvl5pPr>
                      <a:lvl6pPr fontAlgn="base">
                        <a:spcBef>
                          <a:spcPct val="20000"/>
                        </a:spcBef>
                        <a:spcAft>
                          <a:spcPct val="0"/>
                        </a:spcAft>
                        <a:defRPr>
                          <a:solidFill>
                            <a:srgbClr val="0000CC"/>
                          </a:solidFill>
                          <a:latin typeface="Arial" panose="020B0604020202020204" pitchFamily="34" charset="0"/>
                          <a:cs typeface="Arial" panose="020B0604020202020204" pitchFamily="34" charset="0"/>
                        </a:defRPr>
                      </a:lvl6pPr>
                      <a:lvl7pPr fontAlgn="base">
                        <a:spcBef>
                          <a:spcPct val="20000"/>
                        </a:spcBef>
                        <a:spcAft>
                          <a:spcPct val="0"/>
                        </a:spcAft>
                        <a:defRPr>
                          <a:solidFill>
                            <a:srgbClr val="0000CC"/>
                          </a:solidFill>
                          <a:latin typeface="Arial" panose="020B0604020202020204" pitchFamily="34" charset="0"/>
                          <a:cs typeface="Arial" panose="020B0604020202020204" pitchFamily="34" charset="0"/>
                        </a:defRPr>
                      </a:lvl7pPr>
                      <a:lvl8pPr fontAlgn="base">
                        <a:spcBef>
                          <a:spcPct val="20000"/>
                        </a:spcBef>
                        <a:spcAft>
                          <a:spcPct val="0"/>
                        </a:spcAft>
                        <a:defRPr>
                          <a:solidFill>
                            <a:srgbClr val="0000CC"/>
                          </a:solidFill>
                          <a:latin typeface="Arial" panose="020B0604020202020204" pitchFamily="34" charset="0"/>
                          <a:cs typeface="Arial" panose="020B0604020202020204" pitchFamily="34" charset="0"/>
                        </a:defRPr>
                      </a:lvl8pPr>
                      <a:lvl9pPr fontAlgn="base">
                        <a:spcBef>
                          <a:spcPct val="20000"/>
                        </a:spcBef>
                        <a:spcAft>
                          <a:spcPct val="0"/>
                        </a:spcAft>
                        <a:defRPr>
                          <a:solidFill>
                            <a:srgbClr val="0000CC"/>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 typeface="Wingdings" panose="05000000000000000000" pitchFamily="2" charset="2"/>
                        <a:buNone/>
                        <a:tabLst/>
                      </a:pPr>
                      <a:r>
                        <a:rPr kumimoji="0" lang="en-US" altLang="fr-FR" sz="24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Fiber</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c>
                  <a:txBody>
                    <a:bodyPr/>
                    <a:lstStyle>
                      <a:lvl1pPr algn="l">
                        <a:spcBef>
                          <a:spcPct val="20000"/>
                        </a:spcBef>
                        <a:buFont typeface="Wingdings" panose="05000000000000000000" pitchFamily="2" charset="2"/>
                        <a:defRPr sz="2400">
                          <a:solidFill>
                            <a:schemeClr val="tx1"/>
                          </a:solidFill>
                          <a:latin typeface="Times New Roman" panose="02020603050405020304" pitchFamily="18" charset="0"/>
                          <a:cs typeface="Times New Roman" panose="02020603050405020304" pitchFamily="18" charset="0"/>
                        </a:defRPr>
                      </a:lvl1pPr>
                      <a:lvl2pPr algn="l">
                        <a:spcBef>
                          <a:spcPct val="20000"/>
                        </a:spcBef>
                        <a:buFont typeface="Wingdings" panose="05000000000000000000" pitchFamily="2" charset="2"/>
                        <a:defRPr sz="2000">
                          <a:solidFill>
                            <a:srgbClr val="000066"/>
                          </a:solidFill>
                          <a:latin typeface="Trebuchet MS" panose="020B0603020202020204" pitchFamily="34" charset="0"/>
                          <a:cs typeface="Arial" panose="020B0604020202020204" pitchFamily="34" charset="0"/>
                        </a:defRPr>
                      </a:lvl2pPr>
                      <a:lvl3pPr algn="l">
                        <a:spcBef>
                          <a:spcPct val="20000"/>
                        </a:spcBef>
                        <a:buFont typeface="Wingdings" panose="05000000000000000000" pitchFamily="2" charset="2"/>
                        <a:defRPr>
                          <a:solidFill>
                            <a:srgbClr val="000099"/>
                          </a:solidFill>
                          <a:latin typeface="Verdana" panose="020B0604030504040204" pitchFamily="34" charset="0"/>
                          <a:cs typeface="Arial" panose="020B0604020202020204" pitchFamily="34" charset="0"/>
                        </a:defRPr>
                      </a:lvl3pPr>
                      <a:lvl4pPr algn="l">
                        <a:spcBef>
                          <a:spcPct val="20000"/>
                        </a:spcBef>
                        <a:buFont typeface="Wingdings" panose="05000000000000000000" pitchFamily="2" charset="2"/>
                        <a:defRPr sz="1600">
                          <a:solidFill>
                            <a:srgbClr val="000099"/>
                          </a:solidFill>
                          <a:latin typeface="Verdana" panose="020B0604030504040204" pitchFamily="34" charset="0"/>
                          <a:cs typeface="Arial" panose="020B0604020202020204" pitchFamily="34" charset="0"/>
                        </a:defRPr>
                      </a:lvl4pPr>
                      <a:lvl5pPr algn="l">
                        <a:spcBef>
                          <a:spcPct val="20000"/>
                        </a:spcBef>
                        <a:defRPr>
                          <a:solidFill>
                            <a:srgbClr val="0000CC"/>
                          </a:solidFill>
                          <a:latin typeface="Arial" panose="020B0604020202020204" pitchFamily="34" charset="0"/>
                          <a:cs typeface="Arial" panose="020B0604020202020204" pitchFamily="34" charset="0"/>
                        </a:defRPr>
                      </a:lvl5pPr>
                      <a:lvl6pPr fontAlgn="base">
                        <a:spcBef>
                          <a:spcPct val="20000"/>
                        </a:spcBef>
                        <a:spcAft>
                          <a:spcPct val="0"/>
                        </a:spcAft>
                        <a:defRPr>
                          <a:solidFill>
                            <a:srgbClr val="0000CC"/>
                          </a:solidFill>
                          <a:latin typeface="Arial" panose="020B0604020202020204" pitchFamily="34" charset="0"/>
                          <a:cs typeface="Arial" panose="020B0604020202020204" pitchFamily="34" charset="0"/>
                        </a:defRPr>
                      </a:lvl6pPr>
                      <a:lvl7pPr fontAlgn="base">
                        <a:spcBef>
                          <a:spcPct val="20000"/>
                        </a:spcBef>
                        <a:spcAft>
                          <a:spcPct val="0"/>
                        </a:spcAft>
                        <a:defRPr>
                          <a:solidFill>
                            <a:srgbClr val="0000CC"/>
                          </a:solidFill>
                          <a:latin typeface="Arial" panose="020B0604020202020204" pitchFamily="34" charset="0"/>
                          <a:cs typeface="Arial" panose="020B0604020202020204" pitchFamily="34" charset="0"/>
                        </a:defRPr>
                      </a:lvl7pPr>
                      <a:lvl8pPr fontAlgn="base">
                        <a:spcBef>
                          <a:spcPct val="20000"/>
                        </a:spcBef>
                        <a:spcAft>
                          <a:spcPct val="0"/>
                        </a:spcAft>
                        <a:defRPr>
                          <a:solidFill>
                            <a:srgbClr val="0000CC"/>
                          </a:solidFill>
                          <a:latin typeface="Arial" panose="020B0604020202020204" pitchFamily="34" charset="0"/>
                          <a:cs typeface="Arial" panose="020B0604020202020204" pitchFamily="34" charset="0"/>
                        </a:defRPr>
                      </a:lvl8pPr>
                      <a:lvl9pPr fontAlgn="base">
                        <a:spcBef>
                          <a:spcPct val="20000"/>
                        </a:spcBef>
                        <a:spcAft>
                          <a:spcPct val="0"/>
                        </a:spcAft>
                        <a:defRPr>
                          <a:solidFill>
                            <a:srgbClr val="0000CC"/>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 typeface="Wingdings" panose="05000000000000000000" pitchFamily="2" charset="2"/>
                        <a:buNone/>
                        <a:tabLst/>
                      </a:pPr>
                      <a:endParaRPr kumimoji="0" lang="en-US" altLang="fr-FR" sz="24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96289">
                <a:tc>
                  <a:txBody>
                    <a:bodyPr/>
                    <a:lstStyle>
                      <a:lvl1pPr algn="l">
                        <a:spcBef>
                          <a:spcPct val="20000"/>
                        </a:spcBef>
                        <a:buFont typeface="Wingdings" panose="05000000000000000000" pitchFamily="2" charset="2"/>
                        <a:defRPr sz="2400">
                          <a:solidFill>
                            <a:schemeClr val="tx1"/>
                          </a:solidFill>
                          <a:latin typeface="Times New Roman" panose="02020603050405020304" pitchFamily="18" charset="0"/>
                          <a:cs typeface="Times New Roman" panose="02020603050405020304" pitchFamily="18" charset="0"/>
                        </a:defRPr>
                      </a:lvl1pPr>
                      <a:lvl2pPr algn="l">
                        <a:spcBef>
                          <a:spcPct val="20000"/>
                        </a:spcBef>
                        <a:buFont typeface="Wingdings" panose="05000000000000000000" pitchFamily="2" charset="2"/>
                        <a:defRPr sz="2000">
                          <a:solidFill>
                            <a:srgbClr val="000066"/>
                          </a:solidFill>
                          <a:latin typeface="Trebuchet MS" panose="020B0603020202020204" pitchFamily="34" charset="0"/>
                          <a:cs typeface="Arial" panose="020B0604020202020204" pitchFamily="34" charset="0"/>
                        </a:defRPr>
                      </a:lvl2pPr>
                      <a:lvl3pPr algn="l">
                        <a:spcBef>
                          <a:spcPct val="20000"/>
                        </a:spcBef>
                        <a:buFont typeface="Wingdings" panose="05000000000000000000" pitchFamily="2" charset="2"/>
                        <a:defRPr>
                          <a:solidFill>
                            <a:srgbClr val="000099"/>
                          </a:solidFill>
                          <a:latin typeface="Verdana" panose="020B0604030504040204" pitchFamily="34" charset="0"/>
                          <a:cs typeface="Arial" panose="020B0604020202020204" pitchFamily="34" charset="0"/>
                        </a:defRPr>
                      </a:lvl3pPr>
                      <a:lvl4pPr algn="l">
                        <a:spcBef>
                          <a:spcPct val="20000"/>
                        </a:spcBef>
                        <a:buFont typeface="Wingdings" panose="05000000000000000000" pitchFamily="2" charset="2"/>
                        <a:defRPr sz="1600">
                          <a:solidFill>
                            <a:srgbClr val="000099"/>
                          </a:solidFill>
                          <a:latin typeface="Verdana" panose="020B0604030504040204" pitchFamily="34" charset="0"/>
                          <a:cs typeface="Arial" panose="020B0604020202020204" pitchFamily="34" charset="0"/>
                        </a:defRPr>
                      </a:lvl4pPr>
                      <a:lvl5pPr algn="l">
                        <a:spcBef>
                          <a:spcPct val="20000"/>
                        </a:spcBef>
                        <a:defRPr>
                          <a:solidFill>
                            <a:srgbClr val="0000CC"/>
                          </a:solidFill>
                          <a:latin typeface="Arial" panose="020B0604020202020204" pitchFamily="34" charset="0"/>
                          <a:cs typeface="Arial" panose="020B0604020202020204" pitchFamily="34" charset="0"/>
                        </a:defRPr>
                      </a:lvl5pPr>
                      <a:lvl6pPr fontAlgn="base">
                        <a:spcBef>
                          <a:spcPct val="20000"/>
                        </a:spcBef>
                        <a:spcAft>
                          <a:spcPct val="0"/>
                        </a:spcAft>
                        <a:defRPr>
                          <a:solidFill>
                            <a:srgbClr val="0000CC"/>
                          </a:solidFill>
                          <a:latin typeface="Arial" panose="020B0604020202020204" pitchFamily="34" charset="0"/>
                          <a:cs typeface="Arial" panose="020B0604020202020204" pitchFamily="34" charset="0"/>
                        </a:defRPr>
                      </a:lvl6pPr>
                      <a:lvl7pPr fontAlgn="base">
                        <a:spcBef>
                          <a:spcPct val="20000"/>
                        </a:spcBef>
                        <a:spcAft>
                          <a:spcPct val="0"/>
                        </a:spcAft>
                        <a:defRPr>
                          <a:solidFill>
                            <a:srgbClr val="0000CC"/>
                          </a:solidFill>
                          <a:latin typeface="Arial" panose="020B0604020202020204" pitchFamily="34" charset="0"/>
                          <a:cs typeface="Arial" panose="020B0604020202020204" pitchFamily="34" charset="0"/>
                        </a:defRPr>
                      </a:lvl7pPr>
                      <a:lvl8pPr fontAlgn="base">
                        <a:spcBef>
                          <a:spcPct val="20000"/>
                        </a:spcBef>
                        <a:spcAft>
                          <a:spcPct val="0"/>
                        </a:spcAft>
                        <a:defRPr>
                          <a:solidFill>
                            <a:srgbClr val="0000CC"/>
                          </a:solidFill>
                          <a:latin typeface="Arial" panose="020B0604020202020204" pitchFamily="34" charset="0"/>
                          <a:cs typeface="Arial" panose="020B0604020202020204" pitchFamily="34" charset="0"/>
                        </a:defRPr>
                      </a:lvl8pPr>
                      <a:lvl9pPr fontAlgn="base">
                        <a:spcBef>
                          <a:spcPct val="20000"/>
                        </a:spcBef>
                        <a:spcAft>
                          <a:spcPct val="0"/>
                        </a:spcAft>
                        <a:defRPr>
                          <a:solidFill>
                            <a:srgbClr val="0000CC"/>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 typeface="Wingdings" panose="05000000000000000000" pitchFamily="2" charset="2"/>
                        <a:buNone/>
                        <a:tabLst/>
                      </a:pPr>
                      <a:r>
                        <a:rPr kumimoji="0" lang="en-US" altLang="fr-FR" sz="1800" b="0" i="0" u="none" strike="noStrike" cap="none" normalizeH="0" baseline="0" smtClean="0">
                          <a:ln>
                            <a:noFill/>
                          </a:ln>
                          <a:solidFill>
                            <a:schemeClr val="tx1"/>
                          </a:solidFill>
                          <a:effectLst/>
                          <a:latin typeface="Verdana" panose="020B0604030504040204" pitchFamily="34" charset="0"/>
                          <a:cs typeface="Times New Roman" panose="02020603050405020304" pitchFamily="18" charset="0"/>
                        </a:rPr>
                        <a:t>Lower</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Font typeface="Wingdings" panose="05000000000000000000" pitchFamily="2" charset="2"/>
                        <a:defRPr sz="2400">
                          <a:solidFill>
                            <a:schemeClr val="tx1"/>
                          </a:solidFill>
                          <a:latin typeface="Times New Roman" panose="02020603050405020304" pitchFamily="18" charset="0"/>
                          <a:cs typeface="Times New Roman" panose="02020603050405020304" pitchFamily="18" charset="0"/>
                        </a:defRPr>
                      </a:lvl1pPr>
                      <a:lvl2pPr algn="l">
                        <a:spcBef>
                          <a:spcPct val="20000"/>
                        </a:spcBef>
                        <a:buFont typeface="Wingdings" panose="05000000000000000000" pitchFamily="2" charset="2"/>
                        <a:defRPr sz="2000">
                          <a:solidFill>
                            <a:srgbClr val="000066"/>
                          </a:solidFill>
                          <a:latin typeface="Trebuchet MS" panose="020B0603020202020204" pitchFamily="34" charset="0"/>
                          <a:cs typeface="Arial" panose="020B0604020202020204" pitchFamily="34" charset="0"/>
                        </a:defRPr>
                      </a:lvl2pPr>
                      <a:lvl3pPr algn="l">
                        <a:spcBef>
                          <a:spcPct val="20000"/>
                        </a:spcBef>
                        <a:buFont typeface="Wingdings" panose="05000000000000000000" pitchFamily="2" charset="2"/>
                        <a:defRPr>
                          <a:solidFill>
                            <a:srgbClr val="000099"/>
                          </a:solidFill>
                          <a:latin typeface="Verdana" panose="020B0604030504040204" pitchFamily="34" charset="0"/>
                          <a:cs typeface="Arial" panose="020B0604020202020204" pitchFamily="34" charset="0"/>
                        </a:defRPr>
                      </a:lvl3pPr>
                      <a:lvl4pPr algn="l">
                        <a:spcBef>
                          <a:spcPct val="20000"/>
                        </a:spcBef>
                        <a:buFont typeface="Wingdings" panose="05000000000000000000" pitchFamily="2" charset="2"/>
                        <a:defRPr sz="1600">
                          <a:solidFill>
                            <a:srgbClr val="000099"/>
                          </a:solidFill>
                          <a:latin typeface="Verdana" panose="020B0604030504040204" pitchFamily="34" charset="0"/>
                          <a:cs typeface="Arial" panose="020B0604020202020204" pitchFamily="34" charset="0"/>
                        </a:defRPr>
                      </a:lvl4pPr>
                      <a:lvl5pPr algn="l">
                        <a:spcBef>
                          <a:spcPct val="20000"/>
                        </a:spcBef>
                        <a:defRPr>
                          <a:solidFill>
                            <a:srgbClr val="0000CC"/>
                          </a:solidFill>
                          <a:latin typeface="Arial" panose="020B0604020202020204" pitchFamily="34" charset="0"/>
                          <a:cs typeface="Arial" panose="020B0604020202020204" pitchFamily="34" charset="0"/>
                        </a:defRPr>
                      </a:lvl5pPr>
                      <a:lvl6pPr fontAlgn="base">
                        <a:spcBef>
                          <a:spcPct val="20000"/>
                        </a:spcBef>
                        <a:spcAft>
                          <a:spcPct val="0"/>
                        </a:spcAft>
                        <a:defRPr>
                          <a:solidFill>
                            <a:srgbClr val="0000CC"/>
                          </a:solidFill>
                          <a:latin typeface="Arial" panose="020B0604020202020204" pitchFamily="34" charset="0"/>
                          <a:cs typeface="Arial" panose="020B0604020202020204" pitchFamily="34" charset="0"/>
                        </a:defRPr>
                      </a:lvl6pPr>
                      <a:lvl7pPr fontAlgn="base">
                        <a:spcBef>
                          <a:spcPct val="20000"/>
                        </a:spcBef>
                        <a:spcAft>
                          <a:spcPct val="0"/>
                        </a:spcAft>
                        <a:defRPr>
                          <a:solidFill>
                            <a:srgbClr val="0000CC"/>
                          </a:solidFill>
                          <a:latin typeface="Arial" panose="020B0604020202020204" pitchFamily="34" charset="0"/>
                          <a:cs typeface="Arial" panose="020B0604020202020204" pitchFamily="34" charset="0"/>
                        </a:defRPr>
                      </a:lvl7pPr>
                      <a:lvl8pPr fontAlgn="base">
                        <a:spcBef>
                          <a:spcPct val="20000"/>
                        </a:spcBef>
                        <a:spcAft>
                          <a:spcPct val="0"/>
                        </a:spcAft>
                        <a:defRPr>
                          <a:solidFill>
                            <a:srgbClr val="0000CC"/>
                          </a:solidFill>
                          <a:latin typeface="Arial" panose="020B0604020202020204" pitchFamily="34" charset="0"/>
                          <a:cs typeface="Arial" panose="020B0604020202020204" pitchFamily="34" charset="0"/>
                        </a:defRPr>
                      </a:lvl8pPr>
                      <a:lvl9pPr fontAlgn="base">
                        <a:spcBef>
                          <a:spcPct val="20000"/>
                        </a:spcBef>
                        <a:spcAft>
                          <a:spcPct val="0"/>
                        </a:spcAft>
                        <a:defRPr>
                          <a:solidFill>
                            <a:srgbClr val="0000CC"/>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 typeface="Wingdings" panose="05000000000000000000" pitchFamily="2" charset="2"/>
                        <a:buNone/>
                        <a:tabLst/>
                      </a:pPr>
                      <a:r>
                        <a:rPr kumimoji="0" lang="en-US" altLang="fr-FR" sz="1800" b="0" i="0" u="none" strike="noStrike" cap="none" normalizeH="0" baseline="0" smtClean="0">
                          <a:ln>
                            <a:noFill/>
                          </a:ln>
                          <a:solidFill>
                            <a:schemeClr val="tx1"/>
                          </a:solidFill>
                          <a:effectLst/>
                          <a:latin typeface="Verdana" panose="020B0604030504040204" pitchFamily="34" charset="0"/>
                          <a:cs typeface="Times New Roman" panose="02020603050405020304" pitchFamily="18" charset="0"/>
                        </a:rPr>
                        <a:t>Higher</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Font typeface="Wingdings" panose="05000000000000000000" pitchFamily="2" charset="2"/>
                        <a:defRPr sz="2400">
                          <a:solidFill>
                            <a:schemeClr val="tx1"/>
                          </a:solidFill>
                          <a:latin typeface="Times New Roman" panose="02020603050405020304" pitchFamily="18" charset="0"/>
                          <a:cs typeface="Times New Roman" panose="02020603050405020304" pitchFamily="18" charset="0"/>
                        </a:defRPr>
                      </a:lvl1pPr>
                      <a:lvl2pPr algn="l">
                        <a:spcBef>
                          <a:spcPct val="20000"/>
                        </a:spcBef>
                        <a:buFont typeface="Wingdings" panose="05000000000000000000" pitchFamily="2" charset="2"/>
                        <a:defRPr sz="2000">
                          <a:solidFill>
                            <a:srgbClr val="000066"/>
                          </a:solidFill>
                          <a:latin typeface="Trebuchet MS" panose="020B0603020202020204" pitchFamily="34" charset="0"/>
                          <a:cs typeface="Arial" panose="020B0604020202020204" pitchFamily="34" charset="0"/>
                        </a:defRPr>
                      </a:lvl2pPr>
                      <a:lvl3pPr algn="l">
                        <a:spcBef>
                          <a:spcPct val="20000"/>
                        </a:spcBef>
                        <a:buFont typeface="Wingdings" panose="05000000000000000000" pitchFamily="2" charset="2"/>
                        <a:defRPr>
                          <a:solidFill>
                            <a:srgbClr val="000099"/>
                          </a:solidFill>
                          <a:latin typeface="Verdana" panose="020B0604030504040204" pitchFamily="34" charset="0"/>
                          <a:cs typeface="Arial" panose="020B0604020202020204" pitchFamily="34" charset="0"/>
                        </a:defRPr>
                      </a:lvl3pPr>
                      <a:lvl4pPr algn="l">
                        <a:spcBef>
                          <a:spcPct val="20000"/>
                        </a:spcBef>
                        <a:buFont typeface="Wingdings" panose="05000000000000000000" pitchFamily="2" charset="2"/>
                        <a:defRPr sz="1600">
                          <a:solidFill>
                            <a:srgbClr val="000099"/>
                          </a:solidFill>
                          <a:latin typeface="Verdana" panose="020B0604030504040204" pitchFamily="34" charset="0"/>
                          <a:cs typeface="Arial" panose="020B0604020202020204" pitchFamily="34" charset="0"/>
                        </a:defRPr>
                      </a:lvl4pPr>
                      <a:lvl5pPr algn="l">
                        <a:spcBef>
                          <a:spcPct val="20000"/>
                        </a:spcBef>
                        <a:defRPr>
                          <a:solidFill>
                            <a:srgbClr val="0000CC"/>
                          </a:solidFill>
                          <a:latin typeface="Arial" panose="020B0604020202020204" pitchFamily="34" charset="0"/>
                          <a:cs typeface="Arial" panose="020B0604020202020204" pitchFamily="34" charset="0"/>
                        </a:defRPr>
                      </a:lvl5pPr>
                      <a:lvl6pPr fontAlgn="base">
                        <a:spcBef>
                          <a:spcPct val="20000"/>
                        </a:spcBef>
                        <a:spcAft>
                          <a:spcPct val="0"/>
                        </a:spcAft>
                        <a:defRPr>
                          <a:solidFill>
                            <a:srgbClr val="0000CC"/>
                          </a:solidFill>
                          <a:latin typeface="Arial" panose="020B0604020202020204" pitchFamily="34" charset="0"/>
                          <a:cs typeface="Arial" panose="020B0604020202020204" pitchFamily="34" charset="0"/>
                        </a:defRPr>
                      </a:lvl6pPr>
                      <a:lvl7pPr fontAlgn="base">
                        <a:spcBef>
                          <a:spcPct val="20000"/>
                        </a:spcBef>
                        <a:spcAft>
                          <a:spcPct val="0"/>
                        </a:spcAft>
                        <a:defRPr>
                          <a:solidFill>
                            <a:srgbClr val="0000CC"/>
                          </a:solidFill>
                          <a:latin typeface="Arial" panose="020B0604020202020204" pitchFamily="34" charset="0"/>
                          <a:cs typeface="Arial" panose="020B0604020202020204" pitchFamily="34" charset="0"/>
                        </a:defRPr>
                      </a:lvl7pPr>
                      <a:lvl8pPr fontAlgn="base">
                        <a:spcBef>
                          <a:spcPct val="20000"/>
                        </a:spcBef>
                        <a:spcAft>
                          <a:spcPct val="0"/>
                        </a:spcAft>
                        <a:defRPr>
                          <a:solidFill>
                            <a:srgbClr val="0000CC"/>
                          </a:solidFill>
                          <a:latin typeface="Arial" panose="020B0604020202020204" pitchFamily="34" charset="0"/>
                          <a:cs typeface="Arial" panose="020B0604020202020204" pitchFamily="34" charset="0"/>
                        </a:defRPr>
                      </a:lvl8pPr>
                      <a:lvl9pPr fontAlgn="base">
                        <a:spcBef>
                          <a:spcPct val="20000"/>
                        </a:spcBef>
                        <a:spcAft>
                          <a:spcPct val="0"/>
                        </a:spcAft>
                        <a:defRPr>
                          <a:solidFill>
                            <a:srgbClr val="0000CC"/>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 typeface="Wingdings" panose="05000000000000000000" pitchFamily="2" charset="2"/>
                        <a:buNone/>
                        <a:tabLst/>
                      </a:pPr>
                      <a:r>
                        <a:rPr kumimoji="0" lang="en-US" altLang="fr-FR" sz="20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Bandwidth</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55669">
                <a:tc>
                  <a:txBody>
                    <a:bodyPr/>
                    <a:lstStyle>
                      <a:lvl1pPr algn="l">
                        <a:spcBef>
                          <a:spcPct val="20000"/>
                        </a:spcBef>
                        <a:buFont typeface="Wingdings" panose="05000000000000000000" pitchFamily="2" charset="2"/>
                        <a:defRPr sz="2400">
                          <a:solidFill>
                            <a:schemeClr val="tx1"/>
                          </a:solidFill>
                          <a:latin typeface="Times New Roman" panose="02020603050405020304" pitchFamily="18" charset="0"/>
                          <a:cs typeface="Times New Roman" panose="02020603050405020304" pitchFamily="18" charset="0"/>
                        </a:defRPr>
                      </a:lvl1pPr>
                      <a:lvl2pPr algn="l">
                        <a:spcBef>
                          <a:spcPct val="20000"/>
                        </a:spcBef>
                        <a:buFont typeface="Wingdings" panose="05000000000000000000" pitchFamily="2" charset="2"/>
                        <a:defRPr sz="2000">
                          <a:solidFill>
                            <a:srgbClr val="000066"/>
                          </a:solidFill>
                          <a:latin typeface="Trebuchet MS" panose="020B0603020202020204" pitchFamily="34" charset="0"/>
                          <a:cs typeface="Arial" panose="020B0604020202020204" pitchFamily="34" charset="0"/>
                        </a:defRPr>
                      </a:lvl2pPr>
                      <a:lvl3pPr algn="l">
                        <a:spcBef>
                          <a:spcPct val="20000"/>
                        </a:spcBef>
                        <a:buFont typeface="Wingdings" panose="05000000000000000000" pitchFamily="2" charset="2"/>
                        <a:defRPr>
                          <a:solidFill>
                            <a:srgbClr val="000099"/>
                          </a:solidFill>
                          <a:latin typeface="Verdana" panose="020B0604030504040204" pitchFamily="34" charset="0"/>
                          <a:cs typeface="Arial" panose="020B0604020202020204" pitchFamily="34" charset="0"/>
                        </a:defRPr>
                      </a:lvl3pPr>
                      <a:lvl4pPr algn="l">
                        <a:spcBef>
                          <a:spcPct val="20000"/>
                        </a:spcBef>
                        <a:buFont typeface="Wingdings" panose="05000000000000000000" pitchFamily="2" charset="2"/>
                        <a:defRPr sz="1600">
                          <a:solidFill>
                            <a:srgbClr val="000099"/>
                          </a:solidFill>
                          <a:latin typeface="Verdana" panose="020B0604030504040204" pitchFamily="34" charset="0"/>
                          <a:cs typeface="Arial" panose="020B0604020202020204" pitchFamily="34" charset="0"/>
                        </a:defRPr>
                      </a:lvl4pPr>
                      <a:lvl5pPr algn="l">
                        <a:spcBef>
                          <a:spcPct val="20000"/>
                        </a:spcBef>
                        <a:defRPr>
                          <a:solidFill>
                            <a:srgbClr val="0000CC"/>
                          </a:solidFill>
                          <a:latin typeface="Arial" panose="020B0604020202020204" pitchFamily="34" charset="0"/>
                          <a:cs typeface="Arial" panose="020B0604020202020204" pitchFamily="34" charset="0"/>
                        </a:defRPr>
                      </a:lvl5pPr>
                      <a:lvl6pPr fontAlgn="base">
                        <a:spcBef>
                          <a:spcPct val="20000"/>
                        </a:spcBef>
                        <a:spcAft>
                          <a:spcPct val="0"/>
                        </a:spcAft>
                        <a:defRPr>
                          <a:solidFill>
                            <a:srgbClr val="0000CC"/>
                          </a:solidFill>
                          <a:latin typeface="Arial" panose="020B0604020202020204" pitchFamily="34" charset="0"/>
                          <a:cs typeface="Arial" panose="020B0604020202020204" pitchFamily="34" charset="0"/>
                        </a:defRPr>
                      </a:lvl6pPr>
                      <a:lvl7pPr fontAlgn="base">
                        <a:spcBef>
                          <a:spcPct val="20000"/>
                        </a:spcBef>
                        <a:spcAft>
                          <a:spcPct val="0"/>
                        </a:spcAft>
                        <a:defRPr>
                          <a:solidFill>
                            <a:srgbClr val="0000CC"/>
                          </a:solidFill>
                          <a:latin typeface="Arial" panose="020B0604020202020204" pitchFamily="34" charset="0"/>
                          <a:cs typeface="Arial" panose="020B0604020202020204" pitchFamily="34" charset="0"/>
                        </a:defRPr>
                      </a:lvl7pPr>
                      <a:lvl8pPr fontAlgn="base">
                        <a:spcBef>
                          <a:spcPct val="20000"/>
                        </a:spcBef>
                        <a:spcAft>
                          <a:spcPct val="0"/>
                        </a:spcAft>
                        <a:defRPr>
                          <a:solidFill>
                            <a:srgbClr val="0000CC"/>
                          </a:solidFill>
                          <a:latin typeface="Arial" panose="020B0604020202020204" pitchFamily="34" charset="0"/>
                          <a:cs typeface="Arial" panose="020B0604020202020204" pitchFamily="34" charset="0"/>
                        </a:defRPr>
                      </a:lvl8pPr>
                      <a:lvl9pPr fontAlgn="base">
                        <a:spcBef>
                          <a:spcPct val="20000"/>
                        </a:spcBef>
                        <a:spcAft>
                          <a:spcPct val="0"/>
                        </a:spcAft>
                        <a:defRPr>
                          <a:solidFill>
                            <a:srgbClr val="0000CC"/>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 typeface="Wingdings" panose="05000000000000000000" pitchFamily="2" charset="2"/>
                        <a:buNone/>
                        <a:tabLst/>
                      </a:pPr>
                      <a:r>
                        <a:rPr kumimoji="0" lang="en-US" altLang="fr-FR" sz="1800" b="0" i="0" u="none" strike="noStrike" cap="none" normalizeH="0" baseline="0" smtClean="0">
                          <a:ln>
                            <a:noFill/>
                          </a:ln>
                          <a:solidFill>
                            <a:schemeClr val="tx1"/>
                          </a:solidFill>
                          <a:effectLst/>
                          <a:latin typeface="Verdana" panose="020B0604030504040204" pitchFamily="34" charset="0"/>
                          <a:cs typeface="Times New Roman" panose="02020603050405020304" pitchFamily="18" charset="0"/>
                        </a:rPr>
                        <a:t>5 Km</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Font typeface="Wingdings" panose="05000000000000000000" pitchFamily="2" charset="2"/>
                        <a:defRPr sz="2400">
                          <a:solidFill>
                            <a:schemeClr val="tx1"/>
                          </a:solidFill>
                          <a:latin typeface="Times New Roman" panose="02020603050405020304" pitchFamily="18" charset="0"/>
                          <a:cs typeface="Times New Roman" panose="02020603050405020304" pitchFamily="18" charset="0"/>
                        </a:defRPr>
                      </a:lvl1pPr>
                      <a:lvl2pPr algn="l">
                        <a:spcBef>
                          <a:spcPct val="20000"/>
                        </a:spcBef>
                        <a:buFont typeface="Wingdings" panose="05000000000000000000" pitchFamily="2" charset="2"/>
                        <a:defRPr sz="2000">
                          <a:solidFill>
                            <a:srgbClr val="000066"/>
                          </a:solidFill>
                          <a:latin typeface="Trebuchet MS" panose="020B0603020202020204" pitchFamily="34" charset="0"/>
                          <a:cs typeface="Arial" panose="020B0604020202020204" pitchFamily="34" charset="0"/>
                        </a:defRPr>
                      </a:lvl2pPr>
                      <a:lvl3pPr algn="l">
                        <a:spcBef>
                          <a:spcPct val="20000"/>
                        </a:spcBef>
                        <a:buFont typeface="Wingdings" panose="05000000000000000000" pitchFamily="2" charset="2"/>
                        <a:defRPr>
                          <a:solidFill>
                            <a:srgbClr val="000099"/>
                          </a:solidFill>
                          <a:latin typeface="Verdana" panose="020B0604030504040204" pitchFamily="34" charset="0"/>
                          <a:cs typeface="Arial" panose="020B0604020202020204" pitchFamily="34" charset="0"/>
                        </a:defRPr>
                      </a:lvl3pPr>
                      <a:lvl4pPr algn="l">
                        <a:spcBef>
                          <a:spcPct val="20000"/>
                        </a:spcBef>
                        <a:buFont typeface="Wingdings" panose="05000000000000000000" pitchFamily="2" charset="2"/>
                        <a:defRPr sz="1600">
                          <a:solidFill>
                            <a:srgbClr val="000099"/>
                          </a:solidFill>
                          <a:latin typeface="Verdana" panose="020B0604030504040204" pitchFamily="34" charset="0"/>
                          <a:cs typeface="Arial" panose="020B0604020202020204" pitchFamily="34" charset="0"/>
                        </a:defRPr>
                      </a:lvl4pPr>
                      <a:lvl5pPr algn="l">
                        <a:spcBef>
                          <a:spcPct val="20000"/>
                        </a:spcBef>
                        <a:defRPr>
                          <a:solidFill>
                            <a:srgbClr val="0000CC"/>
                          </a:solidFill>
                          <a:latin typeface="Arial" panose="020B0604020202020204" pitchFamily="34" charset="0"/>
                          <a:cs typeface="Arial" panose="020B0604020202020204" pitchFamily="34" charset="0"/>
                        </a:defRPr>
                      </a:lvl5pPr>
                      <a:lvl6pPr fontAlgn="base">
                        <a:spcBef>
                          <a:spcPct val="20000"/>
                        </a:spcBef>
                        <a:spcAft>
                          <a:spcPct val="0"/>
                        </a:spcAft>
                        <a:defRPr>
                          <a:solidFill>
                            <a:srgbClr val="0000CC"/>
                          </a:solidFill>
                          <a:latin typeface="Arial" panose="020B0604020202020204" pitchFamily="34" charset="0"/>
                          <a:cs typeface="Arial" panose="020B0604020202020204" pitchFamily="34" charset="0"/>
                        </a:defRPr>
                      </a:lvl6pPr>
                      <a:lvl7pPr fontAlgn="base">
                        <a:spcBef>
                          <a:spcPct val="20000"/>
                        </a:spcBef>
                        <a:spcAft>
                          <a:spcPct val="0"/>
                        </a:spcAft>
                        <a:defRPr>
                          <a:solidFill>
                            <a:srgbClr val="0000CC"/>
                          </a:solidFill>
                          <a:latin typeface="Arial" panose="020B0604020202020204" pitchFamily="34" charset="0"/>
                          <a:cs typeface="Arial" panose="020B0604020202020204" pitchFamily="34" charset="0"/>
                        </a:defRPr>
                      </a:lvl7pPr>
                      <a:lvl8pPr fontAlgn="base">
                        <a:spcBef>
                          <a:spcPct val="20000"/>
                        </a:spcBef>
                        <a:spcAft>
                          <a:spcPct val="0"/>
                        </a:spcAft>
                        <a:defRPr>
                          <a:solidFill>
                            <a:srgbClr val="0000CC"/>
                          </a:solidFill>
                          <a:latin typeface="Arial" panose="020B0604020202020204" pitchFamily="34" charset="0"/>
                          <a:cs typeface="Arial" panose="020B0604020202020204" pitchFamily="34" charset="0"/>
                        </a:defRPr>
                      </a:lvl8pPr>
                      <a:lvl9pPr fontAlgn="base">
                        <a:spcBef>
                          <a:spcPct val="20000"/>
                        </a:spcBef>
                        <a:spcAft>
                          <a:spcPct val="0"/>
                        </a:spcAft>
                        <a:defRPr>
                          <a:solidFill>
                            <a:srgbClr val="0000CC"/>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 typeface="Wingdings" panose="05000000000000000000" pitchFamily="2" charset="2"/>
                        <a:buNone/>
                        <a:tabLst/>
                      </a:pPr>
                      <a:r>
                        <a:rPr kumimoji="0" lang="en-US" altLang="fr-FR" sz="1800" b="0" i="0" u="none" strike="noStrike" cap="none" normalizeH="0" baseline="0" smtClean="0">
                          <a:ln>
                            <a:noFill/>
                          </a:ln>
                          <a:solidFill>
                            <a:schemeClr val="tx1"/>
                          </a:solidFill>
                          <a:effectLst/>
                          <a:latin typeface="Verdana" panose="020B0604030504040204" pitchFamily="34" charset="0"/>
                          <a:cs typeface="Times New Roman" panose="02020603050405020304" pitchFamily="18" charset="0"/>
                        </a:rPr>
                        <a:t>30 KM</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Font typeface="Wingdings" panose="05000000000000000000" pitchFamily="2" charset="2"/>
                        <a:defRPr sz="2400">
                          <a:solidFill>
                            <a:schemeClr val="tx1"/>
                          </a:solidFill>
                          <a:latin typeface="Times New Roman" panose="02020603050405020304" pitchFamily="18" charset="0"/>
                          <a:cs typeface="Times New Roman" panose="02020603050405020304" pitchFamily="18" charset="0"/>
                        </a:defRPr>
                      </a:lvl1pPr>
                      <a:lvl2pPr algn="l">
                        <a:spcBef>
                          <a:spcPct val="20000"/>
                        </a:spcBef>
                        <a:buFont typeface="Wingdings" panose="05000000000000000000" pitchFamily="2" charset="2"/>
                        <a:defRPr sz="2000">
                          <a:solidFill>
                            <a:srgbClr val="000066"/>
                          </a:solidFill>
                          <a:latin typeface="Trebuchet MS" panose="020B0603020202020204" pitchFamily="34" charset="0"/>
                          <a:cs typeface="Arial" panose="020B0604020202020204" pitchFamily="34" charset="0"/>
                        </a:defRPr>
                      </a:lvl2pPr>
                      <a:lvl3pPr algn="l">
                        <a:spcBef>
                          <a:spcPct val="20000"/>
                        </a:spcBef>
                        <a:buFont typeface="Wingdings" panose="05000000000000000000" pitchFamily="2" charset="2"/>
                        <a:defRPr>
                          <a:solidFill>
                            <a:srgbClr val="000099"/>
                          </a:solidFill>
                          <a:latin typeface="Verdana" panose="020B0604030504040204" pitchFamily="34" charset="0"/>
                          <a:cs typeface="Arial" panose="020B0604020202020204" pitchFamily="34" charset="0"/>
                        </a:defRPr>
                      </a:lvl3pPr>
                      <a:lvl4pPr algn="l">
                        <a:spcBef>
                          <a:spcPct val="20000"/>
                        </a:spcBef>
                        <a:buFont typeface="Wingdings" panose="05000000000000000000" pitchFamily="2" charset="2"/>
                        <a:defRPr sz="1600">
                          <a:solidFill>
                            <a:srgbClr val="000099"/>
                          </a:solidFill>
                          <a:latin typeface="Verdana" panose="020B0604030504040204" pitchFamily="34" charset="0"/>
                          <a:cs typeface="Arial" panose="020B0604020202020204" pitchFamily="34" charset="0"/>
                        </a:defRPr>
                      </a:lvl4pPr>
                      <a:lvl5pPr algn="l">
                        <a:spcBef>
                          <a:spcPct val="20000"/>
                        </a:spcBef>
                        <a:defRPr>
                          <a:solidFill>
                            <a:srgbClr val="0000CC"/>
                          </a:solidFill>
                          <a:latin typeface="Arial" panose="020B0604020202020204" pitchFamily="34" charset="0"/>
                          <a:cs typeface="Arial" panose="020B0604020202020204" pitchFamily="34" charset="0"/>
                        </a:defRPr>
                      </a:lvl5pPr>
                      <a:lvl6pPr fontAlgn="base">
                        <a:spcBef>
                          <a:spcPct val="20000"/>
                        </a:spcBef>
                        <a:spcAft>
                          <a:spcPct val="0"/>
                        </a:spcAft>
                        <a:defRPr>
                          <a:solidFill>
                            <a:srgbClr val="0000CC"/>
                          </a:solidFill>
                          <a:latin typeface="Arial" panose="020B0604020202020204" pitchFamily="34" charset="0"/>
                          <a:cs typeface="Arial" panose="020B0604020202020204" pitchFamily="34" charset="0"/>
                        </a:defRPr>
                      </a:lvl6pPr>
                      <a:lvl7pPr fontAlgn="base">
                        <a:spcBef>
                          <a:spcPct val="20000"/>
                        </a:spcBef>
                        <a:spcAft>
                          <a:spcPct val="0"/>
                        </a:spcAft>
                        <a:defRPr>
                          <a:solidFill>
                            <a:srgbClr val="0000CC"/>
                          </a:solidFill>
                          <a:latin typeface="Arial" panose="020B0604020202020204" pitchFamily="34" charset="0"/>
                          <a:cs typeface="Arial" panose="020B0604020202020204" pitchFamily="34" charset="0"/>
                        </a:defRPr>
                      </a:lvl7pPr>
                      <a:lvl8pPr fontAlgn="base">
                        <a:spcBef>
                          <a:spcPct val="20000"/>
                        </a:spcBef>
                        <a:spcAft>
                          <a:spcPct val="0"/>
                        </a:spcAft>
                        <a:defRPr>
                          <a:solidFill>
                            <a:srgbClr val="0000CC"/>
                          </a:solidFill>
                          <a:latin typeface="Arial" panose="020B0604020202020204" pitchFamily="34" charset="0"/>
                          <a:cs typeface="Arial" panose="020B0604020202020204" pitchFamily="34" charset="0"/>
                        </a:defRPr>
                      </a:lvl8pPr>
                      <a:lvl9pPr fontAlgn="base">
                        <a:spcBef>
                          <a:spcPct val="20000"/>
                        </a:spcBef>
                        <a:spcAft>
                          <a:spcPct val="0"/>
                        </a:spcAft>
                        <a:defRPr>
                          <a:solidFill>
                            <a:srgbClr val="0000CC"/>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 typeface="Wingdings" panose="05000000000000000000" pitchFamily="2" charset="2"/>
                        <a:buNone/>
                        <a:tabLst/>
                      </a:pPr>
                      <a:r>
                        <a:rPr kumimoji="0" lang="en-US" altLang="fr-FR" sz="20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Distance between repeaters </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96289">
                <a:tc>
                  <a:txBody>
                    <a:bodyPr/>
                    <a:lstStyle>
                      <a:lvl1pPr algn="l">
                        <a:spcBef>
                          <a:spcPct val="20000"/>
                        </a:spcBef>
                        <a:buFont typeface="Wingdings" panose="05000000000000000000" pitchFamily="2" charset="2"/>
                        <a:defRPr sz="2400">
                          <a:solidFill>
                            <a:schemeClr val="tx1"/>
                          </a:solidFill>
                          <a:latin typeface="Times New Roman" panose="02020603050405020304" pitchFamily="18" charset="0"/>
                          <a:cs typeface="Times New Roman" panose="02020603050405020304" pitchFamily="18" charset="0"/>
                        </a:defRPr>
                      </a:lvl1pPr>
                      <a:lvl2pPr algn="l">
                        <a:spcBef>
                          <a:spcPct val="20000"/>
                        </a:spcBef>
                        <a:buFont typeface="Wingdings" panose="05000000000000000000" pitchFamily="2" charset="2"/>
                        <a:defRPr sz="2000">
                          <a:solidFill>
                            <a:srgbClr val="000066"/>
                          </a:solidFill>
                          <a:latin typeface="Trebuchet MS" panose="020B0603020202020204" pitchFamily="34" charset="0"/>
                          <a:cs typeface="Arial" panose="020B0604020202020204" pitchFamily="34" charset="0"/>
                        </a:defRPr>
                      </a:lvl2pPr>
                      <a:lvl3pPr algn="l">
                        <a:spcBef>
                          <a:spcPct val="20000"/>
                        </a:spcBef>
                        <a:buFont typeface="Wingdings" panose="05000000000000000000" pitchFamily="2" charset="2"/>
                        <a:defRPr>
                          <a:solidFill>
                            <a:srgbClr val="000099"/>
                          </a:solidFill>
                          <a:latin typeface="Verdana" panose="020B0604030504040204" pitchFamily="34" charset="0"/>
                          <a:cs typeface="Arial" panose="020B0604020202020204" pitchFamily="34" charset="0"/>
                        </a:defRPr>
                      </a:lvl3pPr>
                      <a:lvl4pPr algn="l">
                        <a:spcBef>
                          <a:spcPct val="20000"/>
                        </a:spcBef>
                        <a:buFont typeface="Wingdings" panose="05000000000000000000" pitchFamily="2" charset="2"/>
                        <a:defRPr sz="1600">
                          <a:solidFill>
                            <a:srgbClr val="000099"/>
                          </a:solidFill>
                          <a:latin typeface="Verdana" panose="020B0604030504040204" pitchFamily="34" charset="0"/>
                          <a:cs typeface="Arial" panose="020B0604020202020204" pitchFamily="34" charset="0"/>
                        </a:defRPr>
                      </a:lvl4pPr>
                      <a:lvl5pPr algn="l">
                        <a:spcBef>
                          <a:spcPct val="20000"/>
                        </a:spcBef>
                        <a:defRPr>
                          <a:solidFill>
                            <a:srgbClr val="0000CC"/>
                          </a:solidFill>
                          <a:latin typeface="Arial" panose="020B0604020202020204" pitchFamily="34" charset="0"/>
                          <a:cs typeface="Arial" panose="020B0604020202020204" pitchFamily="34" charset="0"/>
                        </a:defRPr>
                      </a:lvl5pPr>
                      <a:lvl6pPr fontAlgn="base">
                        <a:spcBef>
                          <a:spcPct val="20000"/>
                        </a:spcBef>
                        <a:spcAft>
                          <a:spcPct val="0"/>
                        </a:spcAft>
                        <a:defRPr>
                          <a:solidFill>
                            <a:srgbClr val="0000CC"/>
                          </a:solidFill>
                          <a:latin typeface="Arial" panose="020B0604020202020204" pitchFamily="34" charset="0"/>
                          <a:cs typeface="Arial" panose="020B0604020202020204" pitchFamily="34" charset="0"/>
                        </a:defRPr>
                      </a:lvl6pPr>
                      <a:lvl7pPr fontAlgn="base">
                        <a:spcBef>
                          <a:spcPct val="20000"/>
                        </a:spcBef>
                        <a:spcAft>
                          <a:spcPct val="0"/>
                        </a:spcAft>
                        <a:defRPr>
                          <a:solidFill>
                            <a:srgbClr val="0000CC"/>
                          </a:solidFill>
                          <a:latin typeface="Arial" panose="020B0604020202020204" pitchFamily="34" charset="0"/>
                          <a:cs typeface="Arial" panose="020B0604020202020204" pitchFamily="34" charset="0"/>
                        </a:defRPr>
                      </a:lvl7pPr>
                      <a:lvl8pPr fontAlgn="base">
                        <a:spcBef>
                          <a:spcPct val="20000"/>
                        </a:spcBef>
                        <a:spcAft>
                          <a:spcPct val="0"/>
                        </a:spcAft>
                        <a:defRPr>
                          <a:solidFill>
                            <a:srgbClr val="0000CC"/>
                          </a:solidFill>
                          <a:latin typeface="Arial" panose="020B0604020202020204" pitchFamily="34" charset="0"/>
                          <a:cs typeface="Arial" panose="020B0604020202020204" pitchFamily="34" charset="0"/>
                        </a:defRPr>
                      </a:lvl8pPr>
                      <a:lvl9pPr fontAlgn="base">
                        <a:spcBef>
                          <a:spcPct val="20000"/>
                        </a:spcBef>
                        <a:spcAft>
                          <a:spcPct val="0"/>
                        </a:spcAft>
                        <a:defRPr>
                          <a:solidFill>
                            <a:srgbClr val="0000CC"/>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 typeface="Wingdings" panose="05000000000000000000" pitchFamily="2" charset="2"/>
                        <a:buNone/>
                        <a:tabLst/>
                      </a:pPr>
                      <a:r>
                        <a:rPr kumimoji="0" lang="en-US" altLang="fr-FR" sz="1800" b="0" i="0" u="none" strike="noStrike" cap="none" normalizeH="0" baseline="0" smtClean="0">
                          <a:ln>
                            <a:noFill/>
                          </a:ln>
                          <a:solidFill>
                            <a:schemeClr val="tx1"/>
                          </a:solidFill>
                          <a:effectLst/>
                          <a:latin typeface="Verdana" panose="020B0604030504040204" pitchFamily="34" charset="0"/>
                          <a:cs typeface="Times New Roman" panose="02020603050405020304" pitchFamily="18" charset="0"/>
                        </a:rPr>
                        <a:t>High</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Font typeface="Wingdings" panose="05000000000000000000" pitchFamily="2" charset="2"/>
                        <a:defRPr sz="2400">
                          <a:solidFill>
                            <a:schemeClr val="tx1"/>
                          </a:solidFill>
                          <a:latin typeface="Times New Roman" panose="02020603050405020304" pitchFamily="18" charset="0"/>
                          <a:cs typeface="Times New Roman" panose="02020603050405020304" pitchFamily="18" charset="0"/>
                        </a:defRPr>
                      </a:lvl1pPr>
                      <a:lvl2pPr algn="l">
                        <a:spcBef>
                          <a:spcPct val="20000"/>
                        </a:spcBef>
                        <a:buFont typeface="Wingdings" panose="05000000000000000000" pitchFamily="2" charset="2"/>
                        <a:defRPr sz="2000">
                          <a:solidFill>
                            <a:srgbClr val="000066"/>
                          </a:solidFill>
                          <a:latin typeface="Trebuchet MS" panose="020B0603020202020204" pitchFamily="34" charset="0"/>
                          <a:cs typeface="Arial" panose="020B0604020202020204" pitchFamily="34" charset="0"/>
                        </a:defRPr>
                      </a:lvl2pPr>
                      <a:lvl3pPr algn="l">
                        <a:spcBef>
                          <a:spcPct val="20000"/>
                        </a:spcBef>
                        <a:buFont typeface="Wingdings" panose="05000000000000000000" pitchFamily="2" charset="2"/>
                        <a:defRPr>
                          <a:solidFill>
                            <a:srgbClr val="000099"/>
                          </a:solidFill>
                          <a:latin typeface="Verdana" panose="020B0604030504040204" pitchFamily="34" charset="0"/>
                          <a:cs typeface="Arial" panose="020B0604020202020204" pitchFamily="34" charset="0"/>
                        </a:defRPr>
                      </a:lvl3pPr>
                      <a:lvl4pPr algn="l">
                        <a:spcBef>
                          <a:spcPct val="20000"/>
                        </a:spcBef>
                        <a:buFont typeface="Wingdings" panose="05000000000000000000" pitchFamily="2" charset="2"/>
                        <a:defRPr sz="1600">
                          <a:solidFill>
                            <a:srgbClr val="000099"/>
                          </a:solidFill>
                          <a:latin typeface="Verdana" panose="020B0604030504040204" pitchFamily="34" charset="0"/>
                          <a:cs typeface="Arial" panose="020B0604020202020204" pitchFamily="34" charset="0"/>
                        </a:defRPr>
                      </a:lvl4pPr>
                      <a:lvl5pPr algn="l">
                        <a:spcBef>
                          <a:spcPct val="20000"/>
                        </a:spcBef>
                        <a:defRPr>
                          <a:solidFill>
                            <a:srgbClr val="0000CC"/>
                          </a:solidFill>
                          <a:latin typeface="Arial" panose="020B0604020202020204" pitchFamily="34" charset="0"/>
                          <a:cs typeface="Arial" panose="020B0604020202020204" pitchFamily="34" charset="0"/>
                        </a:defRPr>
                      </a:lvl5pPr>
                      <a:lvl6pPr fontAlgn="base">
                        <a:spcBef>
                          <a:spcPct val="20000"/>
                        </a:spcBef>
                        <a:spcAft>
                          <a:spcPct val="0"/>
                        </a:spcAft>
                        <a:defRPr>
                          <a:solidFill>
                            <a:srgbClr val="0000CC"/>
                          </a:solidFill>
                          <a:latin typeface="Arial" panose="020B0604020202020204" pitchFamily="34" charset="0"/>
                          <a:cs typeface="Arial" panose="020B0604020202020204" pitchFamily="34" charset="0"/>
                        </a:defRPr>
                      </a:lvl6pPr>
                      <a:lvl7pPr fontAlgn="base">
                        <a:spcBef>
                          <a:spcPct val="20000"/>
                        </a:spcBef>
                        <a:spcAft>
                          <a:spcPct val="0"/>
                        </a:spcAft>
                        <a:defRPr>
                          <a:solidFill>
                            <a:srgbClr val="0000CC"/>
                          </a:solidFill>
                          <a:latin typeface="Arial" panose="020B0604020202020204" pitchFamily="34" charset="0"/>
                          <a:cs typeface="Arial" panose="020B0604020202020204" pitchFamily="34" charset="0"/>
                        </a:defRPr>
                      </a:lvl7pPr>
                      <a:lvl8pPr fontAlgn="base">
                        <a:spcBef>
                          <a:spcPct val="20000"/>
                        </a:spcBef>
                        <a:spcAft>
                          <a:spcPct val="0"/>
                        </a:spcAft>
                        <a:defRPr>
                          <a:solidFill>
                            <a:srgbClr val="0000CC"/>
                          </a:solidFill>
                          <a:latin typeface="Arial" panose="020B0604020202020204" pitchFamily="34" charset="0"/>
                          <a:cs typeface="Arial" panose="020B0604020202020204" pitchFamily="34" charset="0"/>
                        </a:defRPr>
                      </a:lvl8pPr>
                      <a:lvl9pPr fontAlgn="base">
                        <a:spcBef>
                          <a:spcPct val="20000"/>
                        </a:spcBef>
                        <a:spcAft>
                          <a:spcPct val="0"/>
                        </a:spcAft>
                        <a:defRPr>
                          <a:solidFill>
                            <a:srgbClr val="0000CC"/>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 typeface="Wingdings" panose="05000000000000000000" pitchFamily="2" charset="2"/>
                        <a:buNone/>
                        <a:tabLst/>
                      </a:pPr>
                      <a:r>
                        <a:rPr kumimoji="0" lang="en-US" altLang="fr-FR" sz="1800" b="0" i="0" u="none" strike="noStrike" cap="none" normalizeH="0" baseline="0" smtClean="0">
                          <a:ln>
                            <a:noFill/>
                          </a:ln>
                          <a:solidFill>
                            <a:schemeClr val="tx1"/>
                          </a:solidFill>
                          <a:effectLst/>
                          <a:latin typeface="Verdana" panose="020B0604030504040204" pitchFamily="34" charset="0"/>
                          <a:cs typeface="Times New Roman" panose="02020603050405020304" pitchFamily="18" charset="0"/>
                        </a:rPr>
                        <a:t>Low</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Font typeface="Wingdings" panose="05000000000000000000" pitchFamily="2" charset="2"/>
                        <a:defRPr sz="2400">
                          <a:solidFill>
                            <a:schemeClr val="tx1"/>
                          </a:solidFill>
                          <a:latin typeface="Times New Roman" panose="02020603050405020304" pitchFamily="18" charset="0"/>
                          <a:cs typeface="Times New Roman" panose="02020603050405020304" pitchFamily="18" charset="0"/>
                        </a:defRPr>
                      </a:lvl1pPr>
                      <a:lvl2pPr algn="l">
                        <a:spcBef>
                          <a:spcPct val="20000"/>
                        </a:spcBef>
                        <a:buFont typeface="Wingdings" panose="05000000000000000000" pitchFamily="2" charset="2"/>
                        <a:defRPr sz="2000">
                          <a:solidFill>
                            <a:srgbClr val="000066"/>
                          </a:solidFill>
                          <a:latin typeface="Trebuchet MS" panose="020B0603020202020204" pitchFamily="34" charset="0"/>
                          <a:cs typeface="Arial" panose="020B0604020202020204" pitchFamily="34" charset="0"/>
                        </a:defRPr>
                      </a:lvl2pPr>
                      <a:lvl3pPr algn="l">
                        <a:spcBef>
                          <a:spcPct val="20000"/>
                        </a:spcBef>
                        <a:buFont typeface="Wingdings" panose="05000000000000000000" pitchFamily="2" charset="2"/>
                        <a:defRPr>
                          <a:solidFill>
                            <a:srgbClr val="000099"/>
                          </a:solidFill>
                          <a:latin typeface="Verdana" panose="020B0604030504040204" pitchFamily="34" charset="0"/>
                          <a:cs typeface="Arial" panose="020B0604020202020204" pitchFamily="34" charset="0"/>
                        </a:defRPr>
                      </a:lvl3pPr>
                      <a:lvl4pPr algn="l">
                        <a:spcBef>
                          <a:spcPct val="20000"/>
                        </a:spcBef>
                        <a:buFont typeface="Wingdings" panose="05000000000000000000" pitchFamily="2" charset="2"/>
                        <a:defRPr sz="1600">
                          <a:solidFill>
                            <a:srgbClr val="000099"/>
                          </a:solidFill>
                          <a:latin typeface="Verdana" panose="020B0604030504040204" pitchFamily="34" charset="0"/>
                          <a:cs typeface="Arial" panose="020B0604020202020204" pitchFamily="34" charset="0"/>
                        </a:defRPr>
                      </a:lvl4pPr>
                      <a:lvl5pPr algn="l">
                        <a:spcBef>
                          <a:spcPct val="20000"/>
                        </a:spcBef>
                        <a:defRPr>
                          <a:solidFill>
                            <a:srgbClr val="0000CC"/>
                          </a:solidFill>
                          <a:latin typeface="Arial" panose="020B0604020202020204" pitchFamily="34" charset="0"/>
                          <a:cs typeface="Arial" panose="020B0604020202020204" pitchFamily="34" charset="0"/>
                        </a:defRPr>
                      </a:lvl5pPr>
                      <a:lvl6pPr fontAlgn="base">
                        <a:spcBef>
                          <a:spcPct val="20000"/>
                        </a:spcBef>
                        <a:spcAft>
                          <a:spcPct val="0"/>
                        </a:spcAft>
                        <a:defRPr>
                          <a:solidFill>
                            <a:srgbClr val="0000CC"/>
                          </a:solidFill>
                          <a:latin typeface="Arial" panose="020B0604020202020204" pitchFamily="34" charset="0"/>
                          <a:cs typeface="Arial" panose="020B0604020202020204" pitchFamily="34" charset="0"/>
                        </a:defRPr>
                      </a:lvl6pPr>
                      <a:lvl7pPr fontAlgn="base">
                        <a:spcBef>
                          <a:spcPct val="20000"/>
                        </a:spcBef>
                        <a:spcAft>
                          <a:spcPct val="0"/>
                        </a:spcAft>
                        <a:defRPr>
                          <a:solidFill>
                            <a:srgbClr val="0000CC"/>
                          </a:solidFill>
                          <a:latin typeface="Arial" panose="020B0604020202020204" pitchFamily="34" charset="0"/>
                          <a:cs typeface="Arial" panose="020B0604020202020204" pitchFamily="34" charset="0"/>
                        </a:defRPr>
                      </a:lvl7pPr>
                      <a:lvl8pPr fontAlgn="base">
                        <a:spcBef>
                          <a:spcPct val="20000"/>
                        </a:spcBef>
                        <a:spcAft>
                          <a:spcPct val="0"/>
                        </a:spcAft>
                        <a:defRPr>
                          <a:solidFill>
                            <a:srgbClr val="0000CC"/>
                          </a:solidFill>
                          <a:latin typeface="Arial" panose="020B0604020202020204" pitchFamily="34" charset="0"/>
                          <a:cs typeface="Arial" panose="020B0604020202020204" pitchFamily="34" charset="0"/>
                        </a:defRPr>
                      </a:lvl8pPr>
                      <a:lvl9pPr fontAlgn="base">
                        <a:spcBef>
                          <a:spcPct val="20000"/>
                        </a:spcBef>
                        <a:spcAft>
                          <a:spcPct val="0"/>
                        </a:spcAft>
                        <a:defRPr>
                          <a:solidFill>
                            <a:srgbClr val="0000CC"/>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 typeface="Wingdings" panose="05000000000000000000" pitchFamily="2" charset="2"/>
                        <a:buNone/>
                        <a:tabLst/>
                      </a:pPr>
                      <a:r>
                        <a:rPr kumimoji="0" lang="en-US" altLang="fr-FR" sz="20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Interference</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96289">
                <a:tc>
                  <a:txBody>
                    <a:bodyPr/>
                    <a:lstStyle>
                      <a:lvl1pPr algn="l">
                        <a:spcBef>
                          <a:spcPct val="20000"/>
                        </a:spcBef>
                        <a:buFont typeface="Wingdings" panose="05000000000000000000" pitchFamily="2" charset="2"/>
                        <a:defRPr sz="2400">
                          <a:solidFill>
                            <a:schemeClr val="tx1"/>
                          </a:solidFill>
                          <a:latin typeface="Times New Roman" panose="02020603050405020304" pitchFamily="18" charset="0"/>
                          <a:cs typeface="Times New Roman" panose="02020603050405020304" pitchFamily="18" charset="0"/>
                        </a:defRPr>
                      </a:lvl1pPr>
                      <a:lvl2pPr algn="l">
                        <a:spcBef>
                          <a:spcPct val="20000"/>
                        </a:spcBef>
                        <a:buFont typeface="Wingdings" panose="05000000000000000000" pitchFamily="2" charset="2"/>
                        <a:defRPr sz="2000">
                          <a:solidFill>
                            <a:srgbClr val="000066"/>
                          </a:solidFill>
                          <a:latin typeface="Trebuchet MS" panose="020B0603020202020204" pitchFamily="34" charset="0"/>
                          <a:cs typeface="Arial" panose="020B0604020202020204" pitchFamily="34" charset="0"/>
                        </a:defRPr>
                      </a:lvl2pPr>
                      <a:lvl3pPr algn="l">
                        <a:spcBef>
                          <a:spcPct val="20000"/>
                        </a:spcBef>
                        <a:buFont typeface="Wingdings" panose="05000000000000000000" pitchFamily="2" charset="2"/>
                        <a:defRPr>
                          <a:solidFill>
                            <a:srgbClr val="000099"/>
                          </a:solidFill>
                          <a:latin typeface="Verdana" panose="020B0604030504040204" pitchFamily="34" charset="0"/>
                          <a:cs typeface="Arial" panose="020B0604020202020204" pitchFamily="34" charset="0"/>
                        </a:defRPr>
                      </a:lvl3pPr>
                      <a:lvl4pPr algn="l">
                        <a:spcBef>
                          <a:spcPct val="20000"/>
                        </a:spcBef>
                        <a:buFont typeface="Wingdings" panose="05000000000000000000" pitchFamily="2" charset="2"/>
                        <a:defRPr sz="1600">
                          <a:solidFill>
                            <a:srgbClr val="000099"/>
                          </a:solidFill>
                          <a:latin typeface="Verdana" panose="020B0604030504040204" pitchFamily="34" charset="0"/>
                          <a:cs typeface="Arial" panose="020B0604020202020204" pitchFamily="34" charset="0"/>
                        </a:defRPr>
                      </a:lvl4pPr>
                      <a:lvl5pPr algn="l">
                        <a:spcBef>
                          <a:spcPct val="20000"/>
                        </a:spcBef>
                        <a:defRPr>
                          <a:solidFill>
                            <a:srgbClr val="0000CC"/>
                          </a:solidFill>
                          <a:latin typeface="Arial" panose="020B0604020202020204" pitchFamily="34" charset="0"/>
                          <a:cs typeface="Arial" panose="020B0604020202020204" pitchFamily="34" charset="0"/>
                        </a:defRPr>
                      </a:lvl5pPr>
                      <a:lvl6pPr fontAlgn="base">
                        <a:spcBef>
                          <a:spcPct val="20000"/>
                        </a:spcBef>
                        <a:spcAft>
                          <a:spcPct val="0"/>
                        </a:spcAft>
                        <a:defRPr>
                          <a:solidFill>
                            <a:srgbClr val="0000CC"/>
                          </a:solidFill>
                          <a:latin typeface="Arial" panose="020B0604020202020204" pitchFamily="34" charset="0"/>
                          <a:cs typeface="Arial" panose="020B0604020202020204" pitchFamily="34" charset="0"/>
                        </a:defRPr>
                      </a:lvl6pPr>
                      <a:lvl7pPr fontAlgn="base">
                        <a:spcBef>
                          <a:spcPct val="20000"/>
                        </a:spcBef>
                        <a:spcAft>
                          <a:spcPct val="0"/>
                        </a:spcAft>
                        <a:defRPr>
                          <a:solidFill>
                            <a:srgbClr val="0000CC"/>
                          </a:solidFill>
                          <a:latin typeface="Arial" panose="020B0604020202020204" pitchFamily="34" charset="0"/>
                          <a:cs typeface="Arial" panose="020B0604020202020204" pitchFamily="34" charset="0"/>
                        </a:defRPr>
                      </a:lvl7pPr>
                      <a:lvl8pPr fontAlgn="base">
                        <a:spcBef>
                          <a:spcPct val="20000"/>
                        </a:spcBef>
                        <a:spcAft>
                          <a:spcPct val="0"/>
                        </a:spcAft>
                        <a:defRPr>
                          <a:solidFill>
                            <a:srgbClr val="0000CC"/>
                          </a:solidFill>
                          <a:latin typeface="Arial" panose="020B0604020202020204" pitchFamily="34" charset="0"/>
                          <a:cs typeface="Arial" panose="020B0604020202020204" pitchFamily="34" charset="0"/>
                        </a:defRPr>
                      </a:lvl8pPr>
                      <a:lvl9pPr fontAlgn="base">
                        <a:spcBef>
                          <a:spcPct val="20000"/>
                        </a:spcBef>
                        <a:spcAft>
                          <a:spcPct val="0"/>
                        </a:spcAft>
                        <a:defRPr>
                          <a:solidFill>
                            <a:srgbClr val="0000CC"/>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 typeface="Wingdings" panose="05000000000000000000" pitchFamily="2" charset="2"/>
                        <a:buNone/>
                        <a:tabLst/>
                      </a:pPr>
                      <a:r>
                        <a:rPr kumimoji="0" lang="en-US" altLang="fr-FR" sz="1800" b="0" i="0" u="none" strike="noStrike" cap="none" normalizeH="0" baseline="0" smtClean="0">
                          <a:ln>
                            <a:noFill/>
                          </a:ln>
                          <a:solidFill>
                            <a:schemeClr val="tx1"/>
                          </a:solidFill>
                          <a:effectLst/>
                          <a:latin typeface="Verdana" panose="020B0604030504040204" pitchFamily="34" charset="0"/>
                          <a:cs typeface="Times New Roman" panose="02020603050405020304" pitchFamily="18" charset="0"/>
                        </a:rPr>
                        <a:t>-</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Font typeface="Wingdings" panose="05000000000000000000" pitchFamily="2" charset="2"/>
                        <a:defRPr sz="2400">
                          <a:solidFill>
                            <a:schemeClr val="tx1"/>
                          </a:solidFill>
                          <a:latin typeface="Times New Roman" panose="02020603050405020304" pitchFamily="18" charset="0"/>
                          <a:cs typeface="Times New Roman" panose="02020603050405020304" pitchFamily="18" charset="0"/>
                        </a:defRPr>
                      </a:lvl1pPr>
                      <a:lvl2pPr algn="l">
                        <a:spcBef>
                          <a:spcPct val="20000"/>
                        </a:spcBef>
                        <a:buFont typeface="Wingdings" panose="05000000000000000000" pitchFamily="2" charset="2"/>
                        <a:defRPr sz="2000">
                          <a:solidFill>
                            <a:srgbClr val="000066"/>
                          </a:solidFill>
                          <a:latin typeface="Trebuchet MS" panose="020B0603020202020204" pitchFamily="34" charset="0"/>
                          <a:cs typeface="Arial" panose="020B0604020202020204" pitchFamily="34" charset="0"/>
                        </a:defRPr>
                      </a:lvl2pPr>
                      <a:lvl3pPr algn="l">
                        <a:spcBef>
                          <a:spcPct val="20000"/>
                        </a:spcBef>
                        <a:buFont typeface="Wingdings" panose="05000000000000000000" pitchFamily="2" charset="2"/>
                        <a:defRPr>
                          <a:solidFill>
                            <a:srgbClr val="000099"/>
                          </a:solidFill>
                          <a:latin typeface="Verdana" panose="020B0604030504040204" pitchFamily="34" charset="0"/>
                          <a:cs typeface="Arial" panose="020B0604020202020204" pitchFamily="34" charset="0"/>
                        </a:defRPr>
                      </a:lvl3pPr>
                      <a:lvl4pPr algn="l">
                        <a:spcBef>
                          <a:spcPct val="20000"/>
                        </a:spcBef>
                        <a:buFont typeface="Wingdings" panose="05000000000000000000" pitchFamily="2" charset="2"/>
                        <a:defRPr sz="1600">
                          <a:solidFill>
                            <a:srgbClr val="000099"/>
                          </a:solidFill>
                          <a:latin typeface="Verdana" panose="020B0604030504040204" pitchFamily="34" charset="0"/>
                          <a:cs typeface="Arial" panose="020B0604020202020204" pitchFamily="34" charset="0"/>
                        </a:defRPr>
                      </a:lvl4pPr>
                      <a:lvl5pPr algn="l">
                        <a:spcBef>
                          <a:spcPct val="20000"/>
                        </a:spcBef>
                        <a:defRPr>
                          <a:solidFill>
                            <a:srgbClr val="0000CC"/>
                          </a:solidFill>
                          <a:latin typeface="Arial" panose="020B0604020202020204" pitchFamily="34" charset="0"/>
                          <a:cs typeface="Arial" panose="020B0604020202020204" pitchFamily="34" charset="0"/>
                        </a:defRPr>
                      </a:lvl5pPr>
                      <a:lvl6pPr fontAlgn="base">
                        <a:spcBef>
                          <a:spcPct val="20000"/>
                        </a:spcBef>
                        <a:spcAft>
                          <a:spcPct val="0"/>
                        </a:spcAft>
                        <a:defRPr>
                          <a:solidFill>
                            <a:srgbClr val="0000CC"/>
                          </a:solidFill>
                          <a:latin typeface="Arial" panose="020B0604020202020204" pitchFamily="34" charset="0"/>
                          <a:cs typeface="Arial" panose="020B0604020202020204" pitchFamily="34" charset="0"/>
                        </a:defRPr>
                      </a:lvl6pPr>
                      <a:lvl7pPr fontAlgn="base">
                        <a:spcBef>
                          <a:spcPct val="20000"/>
                        </a:spcBef>
                        <a:spcAft>
                          <a:spcPct val="0"/>
                        </a:spcAft>
                        <a:defRPr>
                          <a:solidFill>
                            <a:srgbClr val="0000CC"/>
                          </a:solidFill>
                          <a:latin typeface="Arial" panose="020B0604020202020204" pitchFamily="34" charset="0"/>
                          <a:cs typeface="Arial" panose="020B0604020202020204" pitchFamily="34" charset="0"/>
                        </a:defRPr>
                      </a:lvl7pPr>
                      <a:lvl8pPr fontAlgn="base">
                        <a:spcBef>
                          <a:spcPct val="20000"/>
                        </a:spcBef>
                        <a:spcAft>
                          <a:spcPct val="0"/>
                        </a:spcAft>
                        <a:defRPr>
                          <a:solidFill>
                            <a:srgbClr val="0000CC"/>
                          </a:solidFill>
                          <a:latin typeface="Arial" panose="020B0604020202020204" pitchFamily="34" charset="0"/>
                          <a:cs typeface="Arial" panose="020B0604020202020204" pitchFamily="34" charset="0"/>
                        </a:defRPr>
                      </a:lvl8pPr>
                      <a:lvl9pPr fontAlgn="base">
                        <a:spcBef>
                          <a:spcPct val="20000"/>
                        </a:spcBef>
                        <a:spcAft>
                          <a:spcPct val="0"/>
                        </a:spcAft>
                        <a:defRPr>
                          <a:solidFill>
                            <a:srgbClr val="0000CC"/>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 typeface="Wingdings" panose="05000000000000000000" pitchFamily="2" charset="2"/>
                        <a:buNone/>
                        <a:tabLst/>
                      </a:pPr>
                      <a:r>
                        <a:rPr kumimoji="0" lang="en-US" altLang="fr-FR" sz="1800" b="0" i="0" u="none" strike="noStrike" cap="none" normalizeH="0" baseline="0" smtClean="0">
                          <a:ln>
                            <a:noFill/>
                          </a:ln>
                          <a:solidFill>
                            <a:schemeClr val="tx1"/>
                          </a:solidFill>
                          <a:effectLst/>
                          <a:latin typeface="Verdana" panose="020B0604030504040204" pitchFamily="34" charset="0"/>
                          <a:cs typeface="Times New Roman" panose="02020603050405020304" pitchFamily="18" charset="0"/>
                        </a:rPr>
                        <a:t>Smaller/Lighter</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Font typeface="Wingdings" panose="05000000000000000000" pitchFamily="2" charset="2"/>
                        <a:defRPr sz="2400">
                          <a:solidFill>
                            <a:schemeClr val="tx1"/>
                          </a:solidFill>
                          <a:latin typeface="Times New Roman" panose="02020603050405020304" pitchFamily="18" charset="0"/>
                          <a:cs typeface="Times New Roman" panose="02020603050405020304" pitchFamily="18" charset="0"/>
                        </a:defRPr>
                      </a:lvl1pPr>
                      <a:lvl2pPr algn="l">
                        <a:spcBef>
                          <a:spcPct val="20000"/>
                        </a:spcBef>
                        <a:buFont typeface="Wingdings" panose="05000000000000000000" pitchFamily="2" charset="2"/>
                        <a:defRPr sz="2000">
                          <a:solidFill>
                            <a:srgbClr val="000066"/>
                          </a:solidFill>
                          <a:latin typeface="Trebuchet MS" panose="020B0603020202020204" pitchFamily="34" charset="0"/>
                          <a:cs typeface="Arial" panose="020B0604020202020204" pitchFamily="34" charset="0"/>
                        </a:defRPr>
                      </a:lvl2pPr>
                      <a:lvl3pPr algn="l">
                        <a:spcBef>
                          <a:spcPct val="20000"/>
                        </a:spcBef>
                        <a:buFont typeface="Wingdings" panose="05000000000000000000" pitchFamily="2" charset="2"/>
                        <a:defRPr>
                          <a:solidFill>
                            <a:srgbClr val="000099"/>
                          </a:solidFill>
                          <a:latin typeface="Verdana" panose="020B0604030504040204" pitchFamily="34" charset="0"/>
                          <a:cs typeface="Arial" panose="020B0604020202020204" pitchFamily="34" charset="0"/>
                        </a:defRPr>
                      </a:lvl3pPr>
                      <a:lvl4pPr algn="l">
                        <a:spcBef>
                          <a:spcPct val="20000"/>
                        </a:spcBef>
                        <a:buFont typeface="Wingdings" panose="05000000000000000000" pitchFamily="2" charset="2"/>
                        <a:defRPr sz="1600">
                          <a:solidFill>
                            <a:srgbClr val="000099"/>
                          </a:solidFill>
                          <a:latin typeface="Verdana" panose="020B0604030504040204" pitchFamily="34" charset="0"/>
                          <a:cs typeface="Arial" panose="020B0604020202020204" pitchFamily="34" charset="0"/>
                        </a:defRPr>
                      </a:lvl4pPr>
                      <a:lvl5pPr algn="l">
                        <a:spcBef>
                          <a:spcPct val="20000"/>
                        </a:spcBef>
                        <a:defRPr>
                          <a:solidFill>
                            <a:srgbClr val="0000CC"/>
                          </a:solidFill>
                          <a:latin typeface="Arial" panose="020B0604020202020204" pitchFamily="34" charset="0"/>
                          <a:cs typeface="Arial" panose="020B0604020202020204" pitchFamily="34" charset="0"/>
                        </a:defRPr>
                      </a:lvl5pPr>
                      <a:lvl6pPr fontAlgn="base">
                        <a:spcBef>
                          <a:spcPct val="20000"/>
                        </a:spcBef>
                        <a:spcAft>
                          <a:spcPct val="0"/>
                        </a:spcAft>
                        <a:defRPr>
                          <a:solidFill>
                            <a:srgbClr val="0000CC"/>
                          </a:solidFill>
                          <a:latin typeface="Arial" panose="020B0604020202020204" pitchFamily="34" charset="0"/>
                          <a:cs typeface="Arial" panose="020B0604020202020204" pitchFamily="34" charset="0"/>
                        </a:defRPr>
                      </a:lvl6pPr>
                      <a:lvl7pPr fontAlgn="base">
                        <a:spcBef>
                          <a:spcPct val="20000"/>
                        </a:spcBef>
                        <a:spcAft>
                          <a:spcPct val="0"/>
                        </a:spcAft>
                        <a:defRPr>
                          <a:solidFill>
                            <a:srgbClr val="0000CC"/>
                          </a:solidFill>
                          <a:latin typeface="Arial" panose="020B0604020202020204" pitchFamily="34" charset="0"/>
                          <a:cs typeface="Arial" panose="020B0604020202020204" pitchFamily="34" charset="0"/>
                        </a:defRPr>
                      </a:lvl7pPr>
                      <a:lvl8pPr fontAlgn="base">
                        <a:spcBef>
                          <a:spcPct val="20000"/>
                        </a:spcBef>
                        <a:spcAft>
                          <a:spcPct val="0"/>
                        </a:spcAft>
                        <a:defRPr>
                          <a:solidFill>
                            <a:srgbClr val="0000CC"/>
                          </a:solidFill>
                          <a:latin typeface="Arial" panose="020B0604020202020204" pitchFamily="34" charset="0"/>
                          <a:cs typeface="Arial" panose="020B0604020202020204" pitchFamily="34" charset="0"/>
                        </a:defRPr>
                      </a:lvl8pPr>
                      <a:lvl9pPr fontAlgn="base">
                        <a:spcBef>
                          <a:spcPct val="20000"/>
                        </a:spcBef>
                        <a:spcAft>
                          <a:spcPct val="0"/>
                        </a:spcAft>
                        <a:defRPr>
                          <a:solidFill>
                            <a:srgbClr val="0000CC"/>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 typeface="Wingdings" panose="05000000000000000000" pitchFamily="2" charset="2"/>
                        <a:buNone/>
                        <a:tabLst/>
                      </a:pPr>
                      <a:r>
                        <a:rPr kumimoji="0" lang="en-US" altLang="fr-FR" sz="20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Physical</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58845">
                <a:tc>
                  <a:txBody>
                    <a:bodyPr/>
                    <a:lstStyle>
                      <a:lvl1pPr algn="l">
                        <a:spcBef>
                          <a:spcPct val="20000"/>
                        </a:spcBef>
                        <a:buFont typeface="Wingdings" panose="05000000000000000000" pitchFamily="2" charset="2"/>
                        <a:defRPr sz="2400">
                          <a:solidFill>
                            <a:schemeClr val="tx1"/>
                          </a:solidFill>
                          <a:latin typeface="Times New Roman" panose="02020603050405020304" pitchFamily="18" charset="0"/>
                          <a:cs typeface="Times New Roman" panose="02020603050405020304" pitchFamily="18" charset="0"/>
                        </a:defRPr>
                      </a:lvl1pPr>
                      <a:lvl2pPr algn="l">
                        <a:spcBef>
                          <a:spcPct val="20000"/>
                        </a:spcBef>
                        <a:buFont typeface="Wingdings" panose="05000000000000000000" pitchFamily="2" charset="2"/>
                        <a:defRPr sz="2000">
                          <a:solidFill>
                            <a:srgbClr val="000066"/>
                          </a:solidFill>
                          <a:latin typeface="Trebuchet MS" panose="020B0603020202020204" pitchFamily="34" charset="0"/>
                          <a:cs typeface="Arial" panose="020B0604020202020204" pitchFamily="34" charset="0"/>
                        </a:defRPr>
                      </a:lvl2pPr>
                      <a:lvl3pPr algn="l">
                        <a:spcBef>
                          <a:spcPct val="20000"/>
                        </a:spcBef>
                        <a:buFont typeface="Wingdings" panose="05000000000000000000" pitchFamily="2" charset="2"/>
                        <a:defRPr>
                          <a:solidFill>
                            <a:srgbClr val="000099"/>
                          </a:solidFill>
                          <a:latin typeface="Verdana" panose="020B0604030504040204" pitchFamily="34" charset="0"/>
                          <a:cs typeface="Arial" panose="020B0604020202020204" pitchFamily="34" charset="0"/>
                        </a:defRPr>
                      </a:lvl3pPr>
                      <a:lvl4pPr algn="l">
                        <a:spcBef>
                          <a:spcPct val="20000"/>
                        </a:spcBef>
                        <a:buFont typeface="Wingdings" panose="05000000000000000000" pitchFamily="2" charset="2"/>
                        <a:defRPr sz="1600">
                          <a:solidFill>
                            <a:srgbClr val="000099"/>
                          </a:solidFill>
                          <a:latin typeface="Verdana" panose="020B0604030504040204" pitchFamily="34" charset="0"/>
                          <a:cs typeface="Arial" panose="020B0604020202020204" pitchFamily="34" charset="0"/>
                        </a:defRPr>
                      </a:lvl4pPr>
                      <a:lvl5pPr algn="l">
                        <a:spcBef>
                          <a:spcPct val="20000"/>
                        </a:spcBef>
                        <a:defRPr>
                          <a:solidFill>
                            <a:srgbClr val="0000CC"/>
                          </a:solidFill>
                          <a:latin typeface="Arial" panose="020B0604020202020204" pitchFamily="34" charset="0"/>
                          <a:cs typeface="Arial" panose="020B0604020202020204" pitchFamily="34" charset="0"/>
                        </a:defRPr>
                      </a:lvl5pPr>
                      <a:lvl6pPr fontAlgn="base">
                        <a:spcBef>
                          <a:spcPct val="20000"/>
                        </a:spcBef>
                        <a:spcAft>
                          <a:spcPct val="0"/>
                        </a:spcAft>
                        <a:defRPr>
                          <a:solidFill>
                            <a:srgbClr val="0000CC"/>
                          </a:solidFill>
                          <a:latin typeface="Arial" panose="020B0604020202020204" pitchFamily="34" charset="0"/>
                          <a:cs typeface="Arial" panose="020B0604020202020204" pitchFamily="34" charset="0"/>
                        </a:defRPr>
                      </a:lvl6pPr>
                      <a:lvl7pPr fontAlgn="base">
                        <a:spcBef>
                          <a:spcPct val="20000"/>
                        </a:spcBef>
                        <a:spcAft>
                          <a:spcPct val="0"/>
                        </a:spcAft>
                        <a:defRPr>
                          <a:solidFill>
                            <a:srgbClr val="0000CC"/>
                          </a:solidFill>
                          <a:latin typeface="Arial" panose="020B0604020202020204" pitchFamily="34" charset="0"/>
                          <a:cs typeface="Arial" panose="020B0604020202020204" pitchFamily="34" charset="0"/>
                        </a:defRPr>
                      </a:lvl7pPr>
                      <a:lvl8pPr fontAlgn="base">
                        <a:spcBef>
                          <a:spcPct val="20000"/>
                        </a:spcBef>
                        <a:spcAft>
                          <a:spcPct val="0"/>
                        </a:spcAft>
                        <a:defRPr>
                          <a:solidFill>
                            <a:srgbClr val="0000CC"/>
                          </a:solidFill>
                          <a:latin typeface="Arial" panose="020B0604020202020204" pitchFamily="34" charset="0"/>
                          <a:cs typeface="Arial" panose="020B0604020202020204" pitchFamily="34" charset="0"/>
                        </a:defRPr>
                      </a:lvl8pPr>
                      <a:lvl9pPr fontAlgn="base">
                        <a:spcBef>
                          <a:spcPct val="20000"/>
                        </a:spcBef>
                        <a:spcAft>
                          <a:spcPct val="0"/>
                        </a:spcAft>
                        <a:defRPr>
                          <a:solidFill>
                            <a:srgbClr val="0000CC"/>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 typeface="Wingdings" panose="05000000000000000000" pitchFamily="2" charset="2"/>
                        <a:buNone/>
                        <a:tabLst/>
                      </a:pPr>
                      <a:r>
                        <a:rPr kumimoji="0" lang="en-US" altLang="fr-FR" sz="1800" b="0" i="0" u="none" strike="noStrike" cap="none" normalizeH="0" baseline="0" smtClean="0">
                          <a:ln>
                            <a:noFill/>
                          </a:ln>
                          <a:solidFill>
                            <a:schemeClr val="tx1"/>
                          </a:solidFill>
                          <a:effectLst/>
                          <a:latin typeface="Verdana" panose="020B0604030504040204" pitchFamily="34" charset="0"/>
                          <a:cs typeface="Times New Roman" panose="02020603050405020304" pitchFamily="18" charset="0"/>
                        </a:rPr>
                        <a:t>Bi-directional</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Font typeface="Wingdings" panose="05000000000000000000" pitchFamily="2" charset="2"/>
                        <a:defRPr sz="2400">
                          <a:solidFill>
                            <a:schemeClr val="tx1"/>
                          </a:solidFill>
                          <a:latin typeface="Times New Roman" panose="02020603050405020304" pitchFamily="18" charset="0"/>
                          <a:cs typeface="Times New Roman" panose="02020603050405020304" pitchFamily="18" charset="0"/>
                        </a:defRPr>
                      </a:lvl1pPr>
                      <a:lvl2pPr algn="l">
                        <a:spcBef>
                          <a:spcPct val="20000"/>
                        </a:spcBef>
                        <a:buFont typeface="Wingdings" panose="05000000000000000000" pitchFamily="2" charset="2"/>
                        <a:defRPr sz="2000">
                          <a:solidFill>
                            <a:srgbClr val="000066"/>
                          </a:solidFill>
                          <a:latin typeface="Trebuchet MS" panose="020B0603020202020204" pitchFamily="34" charset="0"/>
                          <a:cs typeface="Arial" panose="020B0604020202020204" pitchFamily="34" charset="0"/>
                        </a:defRPr>
                      </a:lvl2pPr>
                      <a:lvl3pPr algn="l">
                        <a:spcBef>
                          <a:spcPct val="20000"/>
                        </a:spcBef>
                        <a:buFont typeface="Wingdings" panose="05000000000000000000" pitchFamily="2" charset="2"/>
                        <a:defRPr>
                          <a:solidFill>
                            <a:srgbClr val="000099"/>
                          </a:solidFill>
                          <a:latin typeface="Verdana" panose="020B0604030504040204" pitchFamily="34" charset="0"/>
                          <a:cs typeface="Arial" panose="020B0604020202020204" pitchFamily="34" charset="0"/>
                        </a:defRPr>
                      </a:lvl3pPr>
                      <a:lvl4pPr algn="l">
                        <a:spcBef>
                          <a:spcPct val="20000"/>
                        </a:spcBef>
                        <a:buFont typeface="Wingdings" panose="05000000000000000000" pitchFamily="2" charset="2"/>
                        <a:defRPr sz="1600">
                          <a:solidFill>
                            <a:srgbClr val="000099"/>
                          </a:solidFill>
                          <a:latin typeface="Verdana" panose="020B0604030504040204" pitchFamily="34" charset="0"/>
                          <a:cs typeface="Arial" panose="020B0604020202020204" pitchFamily="34" charset="0"/>
                        </a:defRPr>
                      </a:lvl4pPr>
                      <a:lvl5pPr algn="l">
                        <a:spcBef>
                          <a:spcPct val="20000"/>
                        </a:spcBef>
                        <a:defRPr>
                          <a:solidFill>
                            <a:srgbClr val="0000CC"/>
                          </a:solidFill>
                          <a:latin typeface="Arial" panose="020B0604020202020204" pitchFamily="34" charset="0"/>
                          <a:cs typeface="Arial" panose="020B0604020202020204" pitchFamily="34" charset="0"/>
                        </a:defRPr>
                      </a:lvl5pPr>
                      <a:lvl6pPr fontAlgn="base">
                        <a:spcBef>
                          <a:spcPct val="20000"/>
                        </a:spcBef>
                        <a:spcAft>
                          <a:spcPct val="0"/>
                        </a:spcAft>
                        <a:defRPr>
                          <a:solidFill>
                            <a:srgbClr val="0000CC"/>
                          </a:solidFill>
                          <a:latin typeface="Arial" panose="020B0604020202020204" pitchFamily="34" charset="0"/>
                          <a:cs typeface="Arial" panose="020B0604020202020204" pitchFamily="34" charset="0"/>
                        </a:defRPr>
                      </a:lvl6pPr>
                      <a:lvl7pPr fontAlgn="base">
                        <a:spcBef>
                          <a:spcPct val="20000"/>
                        </a:spcBef>
                        <a:spcAft>
                          <a:spcPct val="0"/>
                        </a:spcAft>
                        <a:defRPr>
                          <a:solidFill>
                            <a:srgbClr val="0000CC"/>
                          </a:solidFill>
                          <a:latin typeface="Arial" panose="020B0604020202020204" pitchFamily="34" charset="0"/>
                          <a:cs typeface="Arial" panose="020B0604020202020204" pitchFamily="34" charset="0"/>
                        </a:defRPr>
                      </a:lvl7pPr>
                      <a:lvl8pPr fontAlgn="base">
                        <a:spcBef>
                          <a:spcPct val="20000"/>
                        </a:spcBef>
                        <a:spcAft>
                          <a:spcPct val="0"/>
                        </a:spcAft>
                        <a:defRPr>
                          <a:solidFill>
                            <a:srgbClr val="0000CC"/>
                          </a:solidFill>
                          <a:latin typeface="Arial" panose="020B0604020202020204" pitchFamily="34" charset="0"/>
                          <a:cs typeface="Arial" panose="020B0604020202020204" pitchFamily="34" charset="0"/>
                        </a:defRPr>
                      </a:lvl8pPr>
                      <a:lvl9pPr fontAlgn="base">
                        <a:spcBef>
                          <a:spcPct val="20000"/>
                        </a:spcBef>
                        <a:spcAft>
                          <a:spcPct val="0"/>
                        </a:spcAft>
                        <a:defRPr>
                          <a:solidFill>
                            <a:srgbClr val="0000CC"/>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 typeface="Wingdings" panose="05000000000000000000" pitchFamily="2" charset="2"/>
                        <a:buNone/>
                        <a:tabLst/>
                      </a:pPr>
                      <a:r>
                        <a:rPr kumimoji="0" lang="en-US" altLang="fr-FR" sz="1800" b="0" i="0" u="none" strike="noStrike" cap="none" normalizeH="0" baseline="0" smtClean="0">
                          <a:ln>
                            <a:noFill/>
                          </a:ln>
                          <a:solidFill>
                            <a:schemeClr val="tx1"/>
                          </a:solidFill>
                          <a:effectLst/>
                          <a:latin typeface="Verdana" panose="020B0604030504040204" pitchFamily="34" charset="0"/>
                          <a:cs typeface="Times New Roman" panose="02020603050405020304" pitchFamily="18" charset="0"/>
                        </a:rPr>
                        <a:t>Uni-directional</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Font typeface="Wingdings" panose="05000000000000000000" pitchFamily="2" charset="2"/>
                        <a:defRPr sz="2400">
                          <a:solidFill>
                            <a:schemeClr val="tx1"/>
                          </a:solidFill>
                          <a:latin typeface="Times New Roman" panose="02020603050405020304" pitchFamily="18" charset="0"/>
                          <a:cs typeface="Times New Roman" panose="02020603050405020304" pitchFamily="18" charset="0"/>
                        </a:defRPr>
                      </a:lvl1pPr>
                      <a:lvl2pPr algn="l">
                        <a:spcBef>
                          <a:spcPct val="20000"/>
                        </a:spcBef>
                        <a:buFont typeface="Wingdings" panose="05000000000000000000" pitchFamily="2" charset="2"/>
                        <a:defRPr sz="2000">
                          <a:solidFill>
                            <a:srgbClr val="000066"/>
                          </a:solidFill>
                          <a:latin typeface="Trebuchet MS" panose="020B0603020202020204" pitchFamily="34" charset="0"/>
                          <a:cs typeface="Arial" panose="020B0604020202020204" pitchFamily="34" charset="0"/>
                        </a:defRPr>
                      </a:lvl2pPr>
                      <a:lvl3pPr algn="l">
                        <a:spcBef>
                          <a:spcPct val="20000"/>
                        </a:spcBef>
                        <a:buFont typeface="Wingdings" panose="05000000000000000000" pitchFamily="2" charset="2"/>
                        <a:defRPr>
                          <a:solidFill>
                            <a:srgbClr val="000099"/>
                          </a:solidFill>
                          <a:latin typeface="Verdana" panose="020B0604030504040204" pitchFamily="34" charset="0"/>
                          <a:cs typeface="Arial" panose="020B0604020202020204" pitchFamily="34" charset="0"/>
                        </a:defRPr>
                      </a:lvl3pPr>
                      <a:lvl4pPr algn="l">
                        <a:spcBef>
                          <a:spcPct val="20000"/>
                        </a:spcBef>
                        <a:buFont typeface="Wingdings" panose="05000000000000000000" pitchFamily="2" charset="2"/>
                        <a:defRPr sz="1600">
                          <a:solidFill>
                            <a:srgbClr val="000099"/>
                          </a:solidFill>
                          <a:latin typeface="Verdana" panose="020B0604030504040204" pitchFamily="34" charset="0"/>
                          <a:cs typeface="Arial" panose="020B0604020202020204" pitchFamily="34" charset="0"/>
                        </a:defRPr>
                      </a:lvl4pPr>
                      <a:lvl5pPr algn="l">
                        <a:spcBef>
                          <a:spcPct val="20000"/>
                        </a:spcBef>
                        <a:defRPr>
                          <a:solidFill>
                            <a:srgbClr val="0000CC"/>
                          </a:solidFill>
                          <a:latin typeface="Arial" panose="020B0604020202020204" pitchFamily="34" charset="0"/>
                          <a:cs typeface="Arial" panose="020B0604020202020204" pitchFamily="34" charset="0"/>
                        </a:defRPr>
                      </a:lvl5pPr>
                      <a:lvl6pPr fontAlgn="base">
                        <a:spcBef>
                          <a:spcPct val="20000"/>
                        </a:spcBef>
                        <a:spcAft>
                          <a:spcPct val="0"/>
                        </a:spcAft>
                        <a:defRPr>
                          <a:solidFill>
                            <a:srgbClr val="0000CC"/>
                          </a:solidFill>
                          <a:latin typeface="Arial" panose="020B0604020202020204" pitchFamily="34" charset="0"/>
                          <a:cs typeface="Arial" panose="020B0604020202020204" pitchFamily="34" charset="0"/>
                        </a:defRPr>
                      </a:lvl6pPr>
                      <a:lvl7pPr fontAlgn="base">
                        <a:spcBef>
                          <a:spcPct val="20000"/>
                        </a:spcBef>
                        <a:spcAft>
                          <a:spcPct val="0"/>
                        </a:spcAft>
                        <a:defRPr>
                          <a:solidFill>
                            <a:srgbClr val="0000CC"/>
                          </a:solidFill>
                          <a:latin typeface="Arial" panose="020B0604020202020204" pitchFamily="34" charset="0"/>
                          <a:cs typeface="Arial" panose="020B0604020202020204" pitchFamily="34" charset="0"/>
                        </a:defRPr>
                      </a:lvl7pPr>
                      <a:lvl8pPr fontAlgn="base">
                        <a:spcBef>
                          <a:spcPct val="20000"/>
                        </a:spcBef>
                        <a:spcAft>
                          <a:spcPct val="0"/>
                        </a:spcAft>
                        <a:defRPr>
                          <a:solidFill>
                            <a:srgbClr val="0000CC"/>
                          </a:solidFill>
                          <a:latin typeface="Arial" panose="020B0604020202020204" pitchFamily="34" charset="0"/>
                          <a:cs typeface="Arial" panose="020B0604020202020204" pitchFamily="34" charset="0"/>
                        </a:defRPr>
                      </a:lvl8pPr>
                      <a:lvl9pPr fontAlgn="base">
                        <a:spcBef>
                          <a:spcPct val="20000"/>
                        </a:spcBef>
                        <a:spcAft>
                          <a:spcPct val="0"/>
                        </a:spcAft>
                        <a:defRPr>
                          <a:solidFill>
                            <a:srgbClr val="0000CC"/>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 typeface="Wingdings" panose="05000000000000000000" pitchFamily="2" charset="2"/>
                        <a:buNone/>
                        <a:tabLst/>
                      </a:pPr>
                      <a:r>
                        <a:rPr kumimoji="0" lang="en-US" altLang="fr-FR" sz="20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Flow</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
        <p:nvSpPr>
          <p:cNvPr id="75810" name="Footer Placeholder 1"/>
          <p:cNvSpPr>
            <a:spLocks noGrp="1"/>
          </p:cNvSpPr>
          <p:nvPr>
            <p:ph type="ftr" sz="quarter" idx="11"/>
          </p:nvPr>
        </p:nvSpPr>
        <p:spPr>
          <a:xfrm>
            <a:off x="3713163" y="6400800"/>
            <a:ext cx="4592637"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8A0E9D0D-C5F3-4A7E-B239-E06650634A5A}" type="slidenum">
              <a:rPr lang="en-US" altLang="fr-FR" smtClean="0"/>
              <a:pPr>
                <a:defRPr/>
              </a:pPr>
              <a:t>39</a:t>
            </a:fld>
            <a:endParaRPr lang="en-US" altLang="fr-FR" dirty="0"/>
          </a:p>
        </p:txBody>
      </p:sp>
    </p:spTree>
    <p:extLst>
      <p:ext uri="{BB962C8B-B14F-4D97-AF65-F5344CB8AC3E}">
        <p14:creationId xmlns:p14="http://schemas.microsoft.com/office/powerpoint/2010/main" val="41845838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Line 2"/>
          <p:cNvSpPr>
            <a:spLocks noChangeShapeType="1"/>
          </p:cNvSpPr>
          <p:nvPr/>
        </p:nvSpPr>
        <p:spPr bwMode="auto">
          <a:xfrm>
            <a:off x="152400" y="152400"/>
            <a:ext cx="8763000" cy="0"/>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11267" name="Line 3"/>
          <p:cNvSpPr>
            <a:spLocks noChangeShapeType="1"/>
          </p:cNvSpPr>
          <p:nvPr/>
        </p:nvSpPr>
        <p:spPr bwMode="auto">
          <a:xfrm>
            <a:off x="152400" y="9906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11268" name="Text Box 4"/>
          <p:cNvSpPr txBox="1">
            <a:spLocks noChangeArrowheads="1"/>
          </p:cNvSpPr>
          <p:nvPr/>
        </p:nvSpPr>
        <p:spPr bwMode="auto">
          <a:xfrm>
            <a:off x="263525" y="314325"/>
            <a:ext cx="24558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a:t>Physical layer</a:t>
            </a:r>
          </a:p>
        </p:txBody>
      </p:sp>
      <p:pic>
        <p:nvPicPr>
          <p:cNvPr id="1126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625" y="1393825"/>
            <a:ext cx="8629650" cy="275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1"/>
          <p:cNvSpPr>
            <a:spLocks noChangeArrowheads="1"/>
          </p:cNvSpPr>
          <p:nvPr/>
        </p:nvSpPr>
        <p:spPr bwMode="auto">
          <a:xfrm>
            <a:off x="577850" y="4552950"/>
            <a:ext cx="8077200" cy="1784350"/>
          </a:xfrm>
          <a:prstGeom prst="rect">
            <a:avLst/>
          </a:prstGeom>
          <a:solidFill>
            <a:srgbClr val="99FF33"/>
          </a:solidFill>
          <a:ln>
            <a:noFill/>
          </a:ln>
          <a:extLst>
            <a:ext uri="{91240B29-F687-4F45-9708-019B960494DF}">
              <a14:hiddenLine xmlns:a14="http://schemas.microsoft.com/office/drawing/2010/main" w="76200" algn="ctr">
                <a:solidFill>
                  <a:srgbClr val="000000"/>
                </a:solidFill>
                <a:miter lim="800000"/>
                <a:headEnd/>
                <a:tailEnd/>
              </a14:hiddenLine>
            </a:ext>
          </a:extLst>
        </p:spPr>
        <p:txBody>
          <a:bodyPr>
            <a:spAutoFit/>
          </a:bodyPr>
          <a:lstStyle>
            <a:lvl1pPr>
              <a:defRPr i="1">
                <a:solidFill>
                  <a:schemeClr val="tx1"/>
                </a:solidFill>
                <a:latin typeface="Comic Sans MS" panose="030F0702030302020204" pitchFamily="66" charset="0"/>
              </a:defRPr>
            </a:lvl1pPr>
            <a:lvl2pPr marL="742950" indent="-285750">
              <a:defRPr i="1">
                <a:solidFill>
                  <a:schemeClr val="tx1"/>
                </a:solidFill>
                <a:latin typeface="Comic Sans MS" panose="030F0702030302020204" pitchFamily="66" charset="0"/>
              </a:defRPr>
            </a:lvl2pPr>
            <a:lvl3pPr marL="1143000" indent="-228600">
              <a:defRPr i="1">
                <a:solidFill>
                  <a:schemeClr val="tx1"/>
                </a:solidFill>
                <a:latin typeface="Comic Sans MS" panose="030F0702030302020204" pitchFamily="66" charset="0"/>
              </a:defRPr>
            </a:lvl3pPr>
            <a:lvl4pPr marL="1600200" indent="-228600">
              <a:defRPr i="1">
                <a:solidFill>
                  <a:schemeClr val="tx1"/>
                </a:solidFill>
                <a:latin typeface="Comic Sans MS" panose="030F0702030302020204" pitchFamily="66" charset="0"/>
              </a:defRPr>
            </a:lvl4pPr>
            <a:lvl5pPr marL="2057400" indent="-228600">
              <a:defRPr i="1">
                <a:solidFill>
                  <a:schemeClr val="tx1"/>
                </a:solidFill>
                <a:latin typeface="Comic Sans MS" panose="030F0702030302020204" pitchFamily="66" charset="0"/>
              </a:defRPr>
            </a:lvl5pPr>
            <a:lvl6pPr marL="2514600" indent="-228600" eaLnBrk="0" fontAlgn="base" hangingPunct="0">
              <a:spcBef>
                <a:spcPct val="0"/>
              </a:spcBef>
              <a:spcAft>
                <a:spcPct val="0"/>
              </a:spcAft>
              <a:defRPr i="1">
                <a:solidFill>
                  <a:schemeClr val="tx1"/>
                </a:solidFill>
                <a:latin typeface="Comic Sans MS" panose="030F0702030302020204" pitchFamily="66" charset="0"/>
              </a:defRPr>
            </a:lvl6pPr>
            <a:lvl7pPr marL="2971800" indent="-228600" eaLnBrk="0" fontAlgn="base" hangingPunct="0">
              <a:spcBef>
                <a:spcPct val="0"/>
              </a:spcBef>
              <a:spcAft>
                <a:spcPct val="0"/>
              </a:spcAft>
              <a:defRPr i="1">
                <a:solidFill>
                  <a:schemeClr val="tx1"/>
                </a:solidFill>
                <a:latin typeface="Comic Sans MS" panose="030F0702030302020204" pitchFamily="66" charset="0"/>
              </a:defRPr>
            </a:lvl7pPr>
            <a:lvl8pPr marL="3429000" indent="-228600" eaLnBrk="0" fontAlgn="base" hangingPunct="0">
              <a:spcBef>
                <a:spcPct val="0"/>
              </a:spcBef>
              <a:spcAft>
                <a:spcPct val="0"/>
              </a:spcAft>
              <a:defRPr i="1">
                <a:solidFill>
                  <a:schemeClr val="tx1"/>
                </a:solidFill>
                <a:latin typeface="Comic Sans MS" panose="030F0702030302020204" pitchFamily="66" charset="0"/>
              </a:defRPr>
            </a:lvl8pPr>
            <a:lvl9pPr marL="3886200" indent="-228600" eaLnBrk="0" fontAlgn="base" hangingPunct="0">
              <a:spcBef>
                <a:spcPct val="0"/>
              </a:spcBef>
              <a:spcAft>
                <a:spcPct val="0"/>
              </a:spcAft>
              <a:defRPr i="1">
                <a:solidFill>
                  <a:schemeClr val="tx1"/>
                </a:solidFill>
                <a:latin typeface="Comic Sans MS" panose="030F0702030302020204" pitchFamily="66" charset="0"/>
              </a:defRPr>
            </a:lvl9pPr>
          </a:lstStyle>
          <a:p>
            <a:pPr algn="ctr">
              <a:defRPr/>
            </a:pPr>
            <a:r>
              <a:rPr lang="en-US" altLang="fr-FR" sz="2200" i="0" dirty="0" smtClean="0">
                <a:latin typeface="Arial" panose="020B0604020202020204" pitchFamily="34" charset="0"/>
              </a:rPr>
              <a:t>Main functions of the physical layer </a:t>
            </a:r>
          </a:p>
          <a:p>
            <a:pPr marL="342900" indent="-342900">
              <a:buFont typeface="Arial" panose="020B0604020202020204" pitchFamily="34" charset="0"/>
              <a:buChar char="•"/>
              <a:defRPr/>
            </a:pPr>
            <a:r>
              <a:rPr lang="en-US" altLang="fr-FR" sz="2200" i="0" dirty="0" smtClean="0">
                <a:latin typeface="Arial" panose="020B0604020202020204" pitchFamily="34" charset="0"/>
              </a:rPr>
              <a:t>Coding /decoding signals </a:t>
            </a:r>
          </a:p>
          <a:p>
            <a:pPr marL="342900" indent="-342900">
              <a:buFont typeface="Arial" panose="020B0604020202020204" pitchFamily="34" charset="0"/>
              <a:buChar char="•"/>
              <a:defRPr/>
            </a:pPr>
            <a:r>
              <a:rPr lang="en-US" altLang="fr-FR" sz="2200" i="0" dirty="0" smtClean="0">
                <a:latin typeface="Arial" panose="020B0604020202020204" pitchFamily="34" charset="0"/>
              </a:rPr>
              <a:t>Modulation/Demodulation </a:t>
            </a:r>
          </a:p>
          <a:p>
            <a:pPr marL="342900" indent="-342900">
              <a:buFont typeface="Arial" panose="020B0604020202020204" pitchFamily="34" charset="0"/>
              <a:buChar char="•"/>
              <a:defRPr/>
            </a:pPr>
            <a:r>
              <a:rPr lang="en-US" altLang="fr-FR" sz="2200" i="0" dirty="0" smtClean="0">
                <a:latin typeface="Arial" panose="020B0604020202020204" pitchFamily="34" charset="0"/>
              </a:rPr>
              <a:t>Adaptation of the signal to the physical medium properties </a:t>
            </a:r>
          </a:p>
          <a:p>
            <a:pPr algn="ctr">
              <a:defRPr/>
            </a:pPr>
            <a:endParaRPr lang="en-US" altLang="fr-FR" sz="2200" i="0" dirty="0" smtClean="0">
              <a:latin typeface="Arial" panose="020B0604020202020204" pitchFamily="34" charset="0"/>
            </a:endParaRPr>
          </a:p>
        </p:txBody>
      </p:sp>
      <p:sp>
        <p:nvSpPr>
          <p:cNvPr id="11271" name="Footer Placeholder 1"/>
          <p:cNvSpPr>
            <a:spLocks noGrp="1"/>
          </p:cNvSpPr>
          <p:nvPr>
            <p:ph type="ftr" sz="quarter" idx="11"/>
          </p:nvPr>
        </p:nvSpPr>
        <p:spPr>
          <a:xfrm>
            <a:off x="3983038" y="6400800"/>
            <a:ext cx="4322762"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4</a:t>
            </a:fld>
            <a:endParaRPr lang="en-US" altLang="fr-FR" dirty="0"/>
          </a:p>
        </p:txBody>
      </p:sp>
    </p:spTree>
    <p:extLst>
      <p:ext uri="{BB962C8B-B14F-4D97-AF65-F5344CB8AC3E}">
        <p14:creationId xmlns:p14="http://schemas.microsoft.com/office/powerpoint/2010/main" val="250437996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eaLnBrk="1" hangingPunct="1"/>
            <a:r>
              <a:rPr lang="en-US" altLang="fr-FR" smtClean="0"/>
              <a:t>Transmission Media (8)</a:t>
            </a:r>
          </a:p>
        </p:txBody>
      </p:sp>
      <p:sp>
        <p:nvSpPr>
          <p:cNvPr id="76803" name="Rectangle 3"/>
          <p:cNvSpPr>
            <a:spLocks noGrp="1" noChangeArrowheads="1"/>
          </p:cNvSpPr>
          <p:nvPr>
            <p:ph type="body" idx="1"/>
          </p:nvPr>
        </p:nvSpPr>
        <p:spPr>
          <a:xfrm>
            <a:off x="384175" y="1371600"/>
            <a:ext cx="7772400" cy="4648200"/>
          </a:xfrm>
        </p:spPr>
        <p:txBody>
          <a:bodyPr/>
          <a:lstStyle/>
          <a:p>
            <a:pPr eaLnBrk="1" hangingPunct="1">
              <a:lnSpc>
                <a:spcPct val="90000"/>
              </a:lnSpc>
            </a:pPr>
            <a:r>
              <a:rPr lang="en-US" altLang="fr-FR" smtClean="0"/>
              <a:t>Connector  </a:t>
            </a:r>
          </a:p>
          <a:p>
            <a:pPr eaLnBrk="1" hangingPunct="1">
              <a:lnSpc>
                <a:spcPct val="90000"/>
              </a:lnSpc>
            </a:pPr>
            <a:r>
              <a:rPr lang="en-US" altLang="fr-FR" smtClean="0"/>
              <a:t>Repeater </a:t>
            </a:r>
          </a:p>
          <a:p>
            <a:pPr lvl="1" eaLnBrk="1" hangingPunct="1">
              <a:lnSpc>
                <a:spcPct val="90000"/>
              </a:lnSpc>
            </a:pPr>
            <a:r>
              <a:rPr kumimoji="1" lang="en-US" altLang="fr-FR" smtClean="0"/>
              <a:t> Signal Regeneration</a:t>
            </a:r>
          </a:p>
          <a:p>
            <a:pPr lvl="1" eaLnBrk="1" hangingPunct="1">
              <a:lnSpc>
                <a:spcPct val="90000"/>
              </a:lnSpc>
            </a:pPr>
            <a:r>
              <a:rPr kumimoji="1" lang="en-US" altLang="fr-FR" smtClean="0"/>
              <a:t> Clean up</a:t>
            </a:r>
          </a:p>
          <a:p>
            <a:pPr lvl="1" eaLnBrk="1" hangingPunct="1">
              <a:lnSpc>
                <a:spcPct val="90000"/>
              </a:lnSpc>
            </a:pPr>
            <a:r>
              <a:rPr kumimoji="1" lang="en-US" altLang="fr-FR" smtClean="0"/>
              <a:t> Amplify</a:t>
            </a:r>
          </a:p>
          <a:p>
            <a:pPr lvl="1" eaLnBrk="1" hangingPunct="1">
              <a:lnSpc>
                <a:spcPct val="90000"/>
              </a:lnSpc>
            </a:pPr>
            <a:r>
              <a:rPr kumimoji="1" lang="en-US" altLang="fr-FR" smtClean="0"/>
              <a:t> Distance Extension</a:t>
            </a:r>
          </a:p>
          <a:p>
            <a:pPr lvl="1" eaLnBrk="1" hangingPunct="1">
              <a:lnSpc>
                <a:spcPct val="90000"/>
              </a:lnSpc>
            </a:pPr>
            <a:endParaRPr kumimoji="1" lang="en-US" altLang="fr-FR" smtClean="0"/>
          </a:p>
          <a:p>
            <a:pPr eaLnBrk="1" hangingPunct="1">
              <a:lnSpc>
                <a:spcPct val="90000"/>
              </a:lnSpc>
            </a:pPr>
            <a:r>
              <a:rPr kumimoji="1" lang="en-US" altLang="fr-FR" smtClean="0"/>
              <a:t> Hub </a:t>
            </a:r>
          </a:p>
          <a:p>
            <a:pPr lvl="1" eaLnBrk="1" hangingPunct="1">
              <a:lnSpc>
                <a:spcPct val="90000"/>
              </a:lnSpc>
            </a:pPr>
            <a:r>
              <a:rPr kumimoji="1" lang="en-US" altLang="fr-FR" smtClean="0"/>
              <a:t> Repeater functionality, plus...</a:t>
            </a:r>
          </a:p>
          <a:p>
            <a:pPr lvl="2" eaLnBrk="1" hangingPunct="1">
              <a:lnSpc>
                <a:spcPct val="90000"/>
              </a:lnSpc>
            </a:pPr>
            <a:r>
              <a:rPr kumimoji="1" lang="en-US" altLang="fr-FR" smtClean="0"/>
              <a:t>Concentration Point</a:t>
            </a:r>
          </a:p>
          <a:p>
            <a:pPr lvl="2" eaLnBrk="1" hangingPunct="1">
              <a:lnSpc>
                <a:spcPct val="90000"/>
              </a:lnSpc>
            </a:pPr>
            <a:r>
              <a:rPr kumimoji="1" lang="en-US" altLang="fr-FR" smtClean="0"/>
              <a:t>Signal Distribution Device</a:t>
            </a:r>
          </a:p>
          <a:p>
            <a:pPr lvl="2" eaLnBrk="1" hangingPunct="1">
              <a:lnSpc>
                <a:spcPct val="90000"/>
              </a:lnSpc>
            </a:pPr>
            <a:r>
              <a:rPr kumimoji="1" lang="en-US" altLang="fr-FR" smtClean="0"/>
              <a:t>Management Functions</a:t>
            </a:r>
          </a:p>
          <a:p>
            <a:pPr eaLnBrk="1" hangingPunct="1">
              <a:lnSpc>
                <a:spcPct val="90000"/>
              </a:lnSpc>
            </a:pPr>
            <a:endParaRPr lang="en-US" altLang="fr-FR" smtClean="0"/>
          </a:p>
        </p:txBody>
      </p:sp>
      <p:pic>
        <p:nvPicPr>
          <p:cNvPr id="76804" name="Picture 4" descr="rj4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825" y="981075"/>
            <a:ext cx="1512888" cy="114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805" name="Picture 5" descr="db9-connect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225" y="1773238"/>
            <a:ext cx="1295400" cy="103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806" name="Picture 6" descr="coax-connecto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9925" y="2565400"/>
            <a:ext cx="1223963" cy="97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807" name="Picture 7" descr="st-connecto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35825" y="3284538"/>
            <a:ext cx="1296988"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808" name="Footer Placeholder 1"/>
          <p:cNvSpPr>
            <a:spLocks noGrp="1"/>
          </p:cNvSpPr>
          <p:nvPr>
            <p:ph type="ftr" sz="quarter" idx="11"/>
          </p:nvPr>
        </p:nvSpPr>
        <p:spPr>
          <a:xfrm>
            <a:off x="3368675" y="6400800"/>
            <a:ext cx="4937125"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8A0E9D0D-C5F3-4A7E-B239-E06650634A5A}" type="slidenum">
              <a:rPr lang="en-US" altLang="fr-FR" smtClean="0"/>
              <a:pPr>
                <a:defRPr/>
              </a:pPr>
              <a:t>40</a:t>
            </a:fld>
            <a:endParaRPr lang="en-US" altLang="fr-FR" dirty="0"/>
          </a:p>
        </p:txBody>
      </p:sp>
    </p:spTree>
    <p:extLst>
      <p:ext uri="{BB962C8B-B14F-4D97-AF65-F5344CB8AC3E}">
        <p14:creationId xmlns:p14="http://schemas.microsoft.com/office/powerpoint/2010/main" val="279967575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381000" y="0"/>
            <a:ext cx="8229600" cy="838200"/>
          </a:xfrm>
        </p:spPr>
        <p:txBody>
          <a:bodyPr/>
          <a:lstStyle/>
          <a:p>
            <a:pPr eaLnBrk="1" hangingPunct="1"/>
            <a:r>
              <a:rPr lang="fr-FR" altLang="fr-FR" smtClean="0">
                <a:latin typeface="Arial" panose="020B0604020202020204" pitchFamily="34" charset="0"/>
                <a:cs typeface="Arial" panose="020B0604020202020204" pitchFamily="34" charset="0"/>
              </a:rPr>
              <a:t>Wireless Transmission</a:t>
            </a:r>
            <a:endParaRPr lang="ar-SA" altLang="fr-FR" smtClean="0">
              <a:latin typeface="Arial" panose="020B0604020202020204" pitchFamily="34" charset="0"/>
              <a:cs typeface="Arial" panose="020B0604020202020204" pitchFamily="34" charset="0"/>
            </a:endParaRPr>
          </a:p>
        </p:txBody>
      </p:sp>
      <p:sp>
        <p:nvSpPr>
          <p:cNvPr id="77827" name="Rectangle 3"/>
          <p:cNvSpPr>
            <a:spLocks noGrp="1" noChangeArrowheads="1"/>
          </p:cNvSpPr>
          <p:nvPr>
            <p:ph type="body" idx="1"/>
          </p:nvPr>
        </p:nvSpPr>
        <p:spPr>
          <a:xfrm>
            <a:off x="287338" y="5468938"/>
            <a:ext cx="8856662" cy="838200"/>
          </a:xfrm>
        </p:spPr>
        <p:txBody>
          <a:bodyPr/>
          <a:lstStyle/>
          <a:p>
            <a:pPr algn="ctr" eaLnBrk="1" hangingPunct="1">
              <a:buFontTx/>
              <a:buNone/>
            </a:pPr>
            <a:r>
              <a:rPr lang="en-US" altLang="fr-FR" sz="2400" smtClean="0">
                <a:latin typeface="Arial" panose="020B0604020202020204" pitchFamily="34" charset="0"/>
                <a:cs typeface="Arial" panose="020B0604020202020204" pitchFamily="34" charset="0"/>
              </a:rPr>
              <a:t>The electromagnetic spectrum and </a:t>
            </a:r>
            <a:br>
              <a:rPr lang="en-US" altLang="fr-FR" sz="2400" smtClean="0">
                <a:latin typeface="Arial" panose="020B0604020202020204" pitchFamily="34" charset="0"/>
                <a:cs typeface="Arial" panose="020B0604020202020204" pitchFamily="34" charset="0"/>
              </a:rPr>
            </a:br>
            <a:r>
              <a:rPr lang="en-US" altLang="fr-FR" sz="2400" smtClean="0">
                <a:latin typeface="Arial" panose="020B0604020202020204" pitchFamily="34" charset="0"/>
                <a:cs typeface="Arial" panose="020B0604020202020204" pitchFamily="34" charset="0"/>
              </a:rPr>
              <a:t>its uses for communication</a:t>
            </a:r>
          </a:p>
        </p:txBody>
      </p:sp>
      <p:pic>
        <p:nvPicPr>
          <p:cNvPr id="7782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990600"/>
            <a:ext cx="81153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829" name="Footer Placeholder 1"/>
          <p:cNvSpPr>
            <a:spLocks noGrp="1"/>
          </p:cNvSpPr>
          <p:nvPr>
            <p:ph type="ftr" sz="quarter" idx="11"/>
          </p:nvPr>
        </p:nvSpPr>
        <p:spPr>
          <a:xfrm>
            <a:off x="3424238" y="6400800"/>
            <a:ext cx="4881562"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8A0E9D0D-C5F3-4A7E-B239-E06650634A5A}" type="slidenum">
              <a:rPr lang="en-US" altLang="fr-FR" smtClean="0"/>
              <a:pPr>
                <a:defRPr/>
              </a:pPr>
              <a:t>41</a:t>
            </a:fld>
            <a:endParaRPr lang="en-US" altLang="fr-FR" dirty="0"/>
          </a:p>
        </p:txBody>
      </p:sp>
    </p:spTree>
    <p:extLst>
      <p:ext uri="{BB962C8B-B14F-4D97-AF65-F5344CB8AC3E}">
        <p14:creationId xmlns:p14="http://schemas.microsoft.com/office/powerpoint/2010/main" val="293460896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pPr eaLnBrk="1" hangingPunct="1"/>
            <a:r>
              <a:rPr lang="ar-SA" altLang="fr-FR" smtClean="0">
                <a:latin typeface="Arial" panose="020B0604020202020204" pitchFamily="34" charset="0"/>
                <a:cs typeface="Arial" panose="020B0604020202020204" pitchFamily="34" charset="0"/>
              </a:rPr>
              <a:t>Radio Transmission</a:t>
            </a:r>
          </a:p>
        </p:txBody>
      </p:sp>
      <p:sp>
        <p:nvSpPr>
          <p:cNvPr id="78851" name="Rectangle 3"/>
          <p:cNvSpPr>
            <a:spLocks noGrp="1" noChangeArrowheads="1"/>
          </p:cNvSpPr>
          <p:nvPr>
            <p:ph type="body" idx="1"/>
          </p:nvPr>
        </p:nvSpPr>
        <p:spPr>
          <a:xfrm>
            <a:off x="287338" y="5486400"/>
            <a:ext cx="8856662" cy="1066800"/>
          </a:xfrm>
        </p:spPr>
        <p:txBody>
          <a:bodyPr/>
          <a:lstStyle/>
          <a:p>
            <a:pPr algn="ctr">
              <a:buFont typeface="Arial" panose="020B0604020202020204" pitchFamily="34" charset="0"/>
              <a:buNone/>
            </a:pPr>
            <a:r>
              <a:rPr lang="en-US" altLang="fr-FR" sz="2400" smtClean="0">
                <a:latin typeface="Arial" panose="020B0604020202020204" pitchFamily="34" charset="0"/>
                <a:cs typeface="Arial" panose="020B0604020202020204" pitchFamily="34" charset="0"/>
              </a:rPr>
              <a:t>In the VLF, LF, and MF bands, radio waves follow the curvature of the earth</a:t>
            </a:r>
          </a:p>
        </p:txBody>
      </p:sp>
      <p:graphicFrame>
        <p:nvGraphicFramePr>
          <p:cNvPr id="78852" name="Object 10"/>
          <p:cNvGraphicFramePr>
            <a:graphicFrameLocks noChangeAspect="1"/>
          </p:cNvGraphicFramePr>
          <p:nvPr/>
        </p:nvGraphicFramePr>
        <p:xfrm>
          <a:off x="1671638" y="1292225"/>
          <a:ext cx="5800725" cy="4273550"/>
        </p:xfrm>
        <a:graphic>
          <a:graphicData uri="http://schemas.openxmlformats.org/presentationml/2006/ole">
            <mc:AlternateContent xmlns:mc="http://schemas.openxmlformats.org/markup-compatibility/2006">
              <mc:Choice xmlns:v="urn:schemas-microsoft-com:vml" Requires="v">
                <p:oleObj spid="_x0000_s160771" name="Image" r:id="rId3" imgW="15796825" imgH="11644444" progId="Photoshop.Image.10">
                  <p:embed/>
                </p:oleObj>
              </mc:Choice>
              <mc:Fallback>
                <p:oleObj name="Image" r:id="rId3" imgW="15796825" imgH="11644444" progId="Photoshop.Image.10">
                  <p:embed/>
                  <p:pic>
                    <p:nvPicPr>
                      <p:cNvPr id="78852"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1638" y="1292225"/>
                        <a:ext cx="5800725" cy="427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8853" name="Footer Placeholder 1"/>
          <p:cNvSpPr>
            <a:spLocks noGrp="1"/>
          </p:cNvSpPr>
          <p:nvPr>
            <p:ph type="ftr" sz="quarter" idx="11"/>
          </p:nvPr>
        </p:nvSpPr>
        <p:spPr>
          <a:xfrm>
            <a:off x="3522663" y="6400800"/>
            <a:ext cx="4783137"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8A0E9D0D-C5F3-4A7E-B239-E06650634A5A}" type="slidenum">
              <a:rPr lang="en-US" altLang="fr-FR" smtClean="0"/>
              <a:pPr>
                <a:defRPr/>
              </a:pPr>
              <a:t>42</a:t>
            </a:fld>
            <a:endParaRPr lang="en-US" altLang="fr-FR" dirty="0"/>
          </a:p>
        </p:txBody>
      </p:sp>
    </p:spTree>
    <p:extLst>
      <p:ext uri="{BB962C8B-B14F-4D97-AF65-F5344CB8AC3E}">
        <p14:creationId xmlns:p14="http://schemas.microsoft.com/office/powerpoint/2010/main" val="383235469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r>
              <a:rPr lang="ar-SA" altLang="fr-FR" smtClean="0">
                <a:latin typeface="Arial" panose="020B0604020202020204" pitchFamily="34" charset="0"/>
                <a:cs typeface="Arial" panose="020B0604020202020204" pitchFamily="34" charset="0"/>
              </a:rPr>
              <a:t>Radio Transmission (2)</a:t>
            </a:r>
          </a:p>
        </p:txBody>
      </p:sp>
      <p:sp>
        <p:nvSpPr>
          <p:cNvPr id="79875" name="Rectangle 3"/>
          <p:cNvSpPr>
            <a:spLocks noGrp="1" noChangeArrowheads="1"/>
          </p:cNvSpPr>
          <p:nvPr>
            <p:ph type="body" idx="1"/>
          </p:nvPr>
        </p:nvSpPr>
        <p:spPr>
          <a:xfrm>
            <a:off x="287338" y="5486400"/>
            <a:ext cx="8856662" cy="1066800"/>
          </a:xfrm>
        </p:spPr>
        <p:txBody>
          <a:bodyPr/>
          <a:lstStyle/>
          <a:p>
            <a:pPr algn="ctr">
              <a:buFont typeface="Arial" panose="020B0604020202020204" pitchFamily="34" charset="0"/>
              <a:buNone/>
            </a:pPr>
            <a:r>
              <a:rPr lang="en-US" altLang="fr-FR" sz="2400" smtClean="0">
                <a:latin typeface="Arial" panose="020B0604020202020204" pitchFamily="34" charset="0"/>
                <a:cs typeface="Arial" panose="020B0604020202020204" pitchFamily="34" charset="0"/>
              </a:rPr>
              <a:t>In the HF band, they bounce off the ionosphere</a:t>
            </a:r>
            <a:r>
              <a:rPr lang="en-US" altLang="fr-FR" smtClean="0"/>
              <a:t>.</a:t>
            </a:r>
          </a:p>
        </p:txBody>
      </p:sp>
      <p:graphicFrame>
        <p:nvGraphicFramePr>
          <p:cNvPr id="79876" name="Object 7"/>
          <p:cNvGraphicFramePr>
            <a:graphicFrameLocks noChangeAspect="1"/>
          </p:cNvGraphicFramePr>
          <p:nvPr/>
        </p:nvGraphicFramePr>
        <p:xfrm>
          <a:off x="1036638" y="1630363"/>
          <a:ext cx="7070725" cy="3597275"/>
        </p:xfrm>
        <a:graphic>
          <a:graphicData uri="http://schemas.openxmlformats.org/presentationml/2006/ole">
            <mc:AlternateContent xmlns:mc="http://schemas.openxmlformats.org/markup-compatibility/2006">
              <mc:Choice xmlns:v="urn:schemas-microsoft-com:vml" Requires="v">
                <p:oleObj spid="_x0000_s161795" name="Image" r:id="rId3" imgW="22882540" imgH="11644444" progId="Photoshop.Image.10">
                  <p:embed/>
                </p:oleObj>
              </mc:Choice>
              <mc:Fallback>
                <p:oleObj name="Image" r:id="rId3" imgW="22882540" imgH="11644444" progId="Photoshop.Image.10">
                  <p:embed/>
                  <p:pic>
                    <p:nvPicPr>
                      <p:cNvPr id="79876"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6638" y="1630363"/>
                        <a:ext cx="7070725" cy="359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9877" name="Footer Placeholder 1"/>
          <p:cNvSpPr>
            <a:spLocks noGrp="1"/>
          </p:cNvSpPr>
          <p:nvPr>
            <p:ph type="ftr" sz="quarter" idx="11"/>
          </p:nvPr>
        </p:nvSpPr>
        <p:spPr>
          <a:xfrm>
            <a:off x="3713163" y="6400800"/>
            <a:ext cx="4592637"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8A0E9D0D-C5F3-4A7E-B239-E06650634A5A}" type="slidenum">
              <a:rPr lang="en-US" altLang="fr-FR" smtClean="0"/>
              <a:pPr>
                <a:defRPr/>
              </a:pPr>
              <a:t>43</a:t>
            </a:fld>
            <a:endParaRPr lang="en-US" altLang="fr-FR" dirty="0"/>
          </a:p>
        </p:txBody>
      </p:sp>
    </p:spTree>
    <p:extLst>
      <p:ext uri="{BB962C8B-B14F-4D97-AF65-F5344CB8AC3E}">
        <p14:creationId xmlns:p14="http://schemas.microsoft.com/office/powerpoint/2010/main" val="141570120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304800"/>
            <a:ext cx="1704975"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899" name="Rectangle 2"/>
          <p:cNvSpPr>
            <a:spLocks noGrp="1" noChangeArrowheads="1"/>
          </p:cNvSpPr>
          <p:nvPr>
            <p:ph type="title"/>
          </p:nvPr>
        </p:nvSpPr>
        <p:spPr>
          <a:xfrm>
            <a:off x="381000" y="0"/>
            <a:ext cx="8229600" cy="1066800"/>
          </a:xfrm>
        </p:spPr>
        <p:txBody>
          <a:bodyPr/>
          <a:lstStyle/>
          <a:p>
            <a:pPr eaLnBrk="1" hangingPunct="1"/>
            <a:r>
              <a:rPr lang="ar-SA" altLang="fr-FR" smtClean="0">
                <a:latin typeface="Arial" panose="020B0604020202020204" pitchFamily="34" charset="0"/>
                <a:cs typeface="Arial" panose="020B0604020202020204" pitchFamily="34" charset="0"/>
              </a:rPr>
              <a:t>Light Transmission</a:t>
            </a:r>
          </a:p>
        </p:txBody>
      </p:sp>
      <p:sp>
        <p:nvSpPr>
          <p:cNvPr id="80900" name="Rectangle 3"/>
          <p:cNvSpPr>
            <a:spLocks noGrp="1" noChangeArrowheads="1"/>
          </p:cNvSpPr>
          <p:nvPr>
            <p:ph type="body" idx="1"/>
          </p:nvPr>
        </p:nvSpPr>
        <p:spPr>
          <a:xfrm>
            <a:off x="0" y="5334000"/>
            <a:ext cx="9144000" cy="1219200"/>
          </a:xfrm>
        </p:spPr>
        <p:txBody>
          <a:bodyPr/>
          <a:lstStyle/>
          <a:p>
            <a:pPr marL="0" indent="0" algn="ctr">
              <a:buFont typeface="Arial" panose="020B0604020202020204" pitchFamily="34" charset="0"/>
              <a:buNone/>
            </a:pPr>
            <a:r>
              <a:rPr lang="en-US" altLang="fr-FR" sz="2400" smtClean="0">
                <a:latin typeface="Arial" panose="020B0604020202020204" pitchFamily="34" charset="0"/>
                <a:cs typeface="Arial" panose="020B0604020202020204" pitchFamily="34" charset="0"/>
              </a:rPr>
              <a:t>Convection currents can interfere with laser communication systems.  A bidirectional system with two lasers is pictured here</a:t>
            </a:r>
            <a:r>
              <a:rPr lang="en-US" altLang="fr-FR" smtClean="0"/>
              <a:t>.</a:t>
            </a:r>
          </a:p>
        </p:txBody>
      </p:sp>
      <p:pic>
        <p:nvPicPr>
          <p:cNvPr id="8090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1066800"/>
            <a:ext cx="6553200" cy="391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902" name="Footer Placeholder 1"/>
          <p:cNvSpPr>
            <a:spLocks noGrp="1"/>
          </p:cNvSpPr>
          <p:nvPr>
            <p:ph type="ftr" sz="quarter" idx="11"/>
          </p:nvPr>
        </p:nvSpPr>
        <p:spPr>
          <a:xfrm>
            <a:off x="4092575" y="6400800"/>
            <a:ext cx="4213225"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8A0E9D0D-C5F3-4A7E-B239-E06650634A5A}" type="slidenum">
              <a:rPr lang="en-US" altLang="fr-FR" smtClean="0"/>
              <a:pPr>
                <a:defRPr/>
              </a:pPr>
              <a:t>44</a:t>
            </a:fld>
            <a:endParaRPr lang="en-US" altLang="fr-FR" dirty="0"/>
          </a:p>
        </p:txBody>
      </p:sp>
    </p:spTree>
    <p:extLst>
      <p:ext uri="{BB962C8B-B14F-4D97-AF65-F5344CB8AC3E}">
        <p14:creationId xmlns:p14="http://schemas.microsoft.com/office/powerpoint/2010/main" val="79810787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r>
              <a:rPr lang="ar-SA" altLang="fr-FR" smtClean="0">
                <a:latin typeface="Arial" panose="020B0604020202020204" pitchFamily="34" charset="0"/>
                <a:cs typeface="Arial" panose="020B0604020202020204" pitchFamily="34" charset="0"/>
              </a:rPr>
              <a:t>Communication Satellites</a:t>
            </a:r>
          </a:p>
        </p:txBody>
      </p:sp>
      <p:sp>
        <p:nvSpPr>
          <p:cNvPr id="81923" name="Rectangle 3"/>
          <p:cNvSpPr>
            <a:spLocks noGrp="1" noChangeArrowheads="1"/>
          </p:cNvSpPr>
          <p:nvPr>
            <p:ph type="body" idx="1"/>
          </p:nvPr>
        </p:nvSpPr>
        <p:spPr>
          <a:xfrm>
            <a:off x="287338" y="5029200"/>
            <a:ext cx="8856662" cy="1524000"/>
          </a:xfrm>
        </p:spPr>
        <p:txBody>
          <a:bodyPr/>
          <a:lstStyle/>
          <a:p>
            <a:pPr marL="0" indent="0" algn="ctr">
              <a:buFont typeface="Arial" panose="020B0604020202020204" pitchFamily="34" charset="0"/>
              <a:buNone/>
            </a:pPr>
            <a:r>
              <a:rPr lang="en-US" altLang="fr-FR" sz="2400" smtClean="0">
                <a:latin typeface="Arial" panose="020B0604020202020204" pitchFamily="34" charset="0"/>
                <a:cs typeface="Arial" panose="020B0604020202020204" pitchFamily="34" charset="0"/>
              </a:rPr>
              <a:t>Communication satellites, some properties, including: altitude above earth, round-trip delay time, number of satellites for global coverage</a:t>
            </a:r>
            <a:r>
              <a:rPr lang="en-US" altLang="fr-FR" smtClean="0"/>
              <a:t>.</a:t>
            </a:r>
          </a:p>
        </p:txBody>
      </p:sp>
      <p:pic>
        <p:nvPicPr>
          <p:cNvPr id="8192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371600"/>
            <a:ext cx="5810250" cy="326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25" name="Footer Placeholder 1"/>
          <p:cNvSpPr>
            <a:spLocks noGrp="1"/>
          </p:cNvSpPr>
          <p:nvPr>
            <p:ph type="ftr" sz="quarter" idx="11"/>
          </p:nvPr>
        </p:nvSpPr>
        <p:spPr>
          <a:xfrm>
            <a:off x="3921125" y="6400800"/>
            <a:ext cx="4384675"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8A0E9D0D-C5F3-4A7E-B239-E06650634A5A}" type="slidenum">
              <a:rPr lang="en-US" altLang="fr-FR" smtClean="0"/>
              <a:pPr>
                <a:defRPr/>
              </a:pPr>
              <a:t>45</a:t>
            </a:fld>
            <a:endParaRPr lang="en-US" altLang="fr-FR" dirty="0"/>
          </a:p>
        </p:txBody>
      </p:sp>
    </p:spTree>
    <p:extLst>
      <p:ext uri="{BB962C8B-B14F-4D97-AF65-F5344CB8AC3E}">
        <p14:creationId xmlns:p14="http://schemas.microsoft.com/office/powerpoint/2010/main" val="356593993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ar-SA" altLang="fr-FR" smtClean="0">
                <a:latin typeface="Arial" panose="020B0604020202020204" pitchFamily="34" charset="0"/>
                <a:cs typeface="Arial" panose="020B0604020202020204" pitchFamily="34" charset="0"/>
              </a:rPr>
              <a:t>Geostationary Satellites</a:t>
            </a:r>
          </a:p>
        </p:txBody>
      </p:sp>
      <p:sp>
        <p:nvSpPr>
          <p:cNvPr id="82947" name="Rectangle 3"/>
          <p:cNvSpPr>
            <a:spLocks noGrp="1" noChangeArrowheads="1"/>
          </p:cNvSpPr>
          <p:nvPr>
            <p:ph type="body" idx="1"/>
          </p:nvPr>
        </p:nvSpPr>
        <p:spPr>
          <a:xfrm>
            <a:off x="287338" y="5715000"/>
            <a:ext cx="8856662" cy="838200"/>
          </a:xfrm>
        </p:spPr>
        <p:txBody>
          <a:bodyPr/>
          <a:lstStyle/>
          <a:p>
            <a:pPr algn="ctr" eaLnBrk="1" hangingPunct="1">
              <a:buFontTx/>
              <a:buNone/>
            </a:pPr>
            <a:r>
              <a:rPr lang="en-US" altLang="fr-FR" sz="2400" smtClean="0">
                <a:latin typeface="Arial" panose="020B0604020202020204" pitchFamily="34" charset="0"/>
                <a:cs typeface="Arial" panose="020B0604020202020204" pitchFamily="34" charset="0"/>
              </a:rPr>
              <a:t>VSATs using a hub.</a:t>
            </a:r>
          </a:p>
        </p:txBody>
      </p:sp>
      <p:pic>
        <p:nvPicPr>
          <p:cNvPr id="8294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3050" y="1371600"/>
            <a:ext cx="60579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949" name="Footer Placeholder 1"/>
          <p:cNvSpPr>
            <a:spLocks noGrp="1"/>
          </p:cNvSpPr>
          <p:nvPr>
            <p:ph type="ftr" sz="quarter" idx="11"/>
          </p:nvPr>
        </p:nvSpPr>
        <p:spPr>
          <a:xfrm>
            <a:off x="4098925" y="6400800"/>
            <a:ext cx="4206875"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8A0E9D0D-C5F3-4A7E-B239-E06650634A5A}" type="slidenum">
              <a:rPr lang="en-US" altLang="fr-FR" smtClean="0"/>
              <a:pPr>
                <a:defRPr/>
              </a:pPr>
              <a:t>46</a:t>
            </a:fld>
            <a:endParaRPr lang="en-US" altLang="fr-FR" dirty="0"/>
          </a:p>
        </p:txBody>
      </p:sp>
    </p:spTree>
    <p:extLst>
      <p:ext uri="{BB962C8B-B14F-4D97-AF65-F5344CB8AC3E}">
        <p14:creationId xmlns:p14="http://schemas.microsoft.com/office/powerpoint/2010/main" val="326583404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r>
              <a:rPr lang="ar-SA" altLang="fr-FR" smtClean="0">
                <a:latin typeface="Arial" panose="020B0604020202020204" pitchFamily="34" charset="0"/>
                <a:cs typeface="Arial" panose="020B0604020202020204" pitchFamily="34" charset="0"/>
              </a:rPr>
              <a:t>Low-Earth Orbit Satellites</a:t>
            </a:r>
          </a:p>
        </p:txBody>
      </p:sp>
      <p:pic>
        <p:nvPicPr>
          <p:cNvPr id="8397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371600"/>
            <a:ext cx="6092825" cy="401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72" name="Footer Placeholder 2"/>
          <p:cNvSpPr>
            <a:spLocks noGrp="1"/>
          </p:cNvSpPr>
          <p:nvPr>
            <p:ph type="ftr" sz="quarter" idx="11"/>
          </p:nvPr>
        </p:nvSpPr>
        <p:spPr>
          <a:xfrm>
            <a:off x="3963988" y="6400800"/>
            <a:ext cx="4341812"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8A0E9D0D-C5F3-4A7E-B239-E06650634A5A}" type="slidenum">
              <a:rPr lang="en-US" altLang="fr-FR" smtClean="0"/>
              <a:pPr>
                <a:defRPr/>
              </a:pPr>
              <a:t>47</a:t>
            </a:fld>
            <a:endParaRPr lang="en-US" altLang="fr-FR" dirty="0"/>
          </a:p>
        </p:txBody>
      </p:sp>
    </p:spTree>
    <p:extLst>
      <p:ext uri="{BB962C8B-B14F-4D97-AF65-F5344CB8AC3E}">
        <p14:creationId xmlns:p14="http://schemas.microsoft.com/office/powerpoint/2010/main" val="310935774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304800" y="695325"/>
            <a:ext cx="8229600" cy="914400"/>
          </a:xfrm>
        </p:spPr>
        <p:txBody>
          <a:bodyPr/>
          <a:lstStyle/>
          <a:p>
            <a:pPr eaLnBrk="1" hangingPunct="1"/>
            <a:r>
              <a:rPr lang="ar-SA" altLang="fr-FR" sz="2800" smtClean="0">
                <a:solidFill>
                  <a:schemeClr val="tx1"/>
                </a:solidFill>
                <a:latin typeface="Arial" panose="020B0604020202020204" pitchFamily="34" charset="0"/>
                <a:cs typeface="Arial" panose="020B0604020202020204" pitchFamily="34" charset="0"/>
              </a:rPr>
              <a:t>Baseband Transmission</a:t>
            </a:r>
          </a:p>
        </p:txBody>
      </p:sp>
      <p:sp>
        <p:nvSpPr>
          <p:cNvPr id="84995" name="Rectangle 3"/>
          <p:cNvSpPr>
            <a:spLocks noGrp="1" noChangeArrowheads="1"/>
          </p:cNvSpPr>
          <p:nvPr>
            <p:ph type="body" idx="1"/>
          </p:nvPr>
        </p:nvSpPr>
        <p:spPr>
          <a:xfrm>
            <a:off x="287338" y="5486400"/>
            <a:ext cx="8856662" cy="1066800"/>
          </a:xfrm>
        </p:spPr>
        <p:txBody>
          <a:bodyPr/>
          <a:lstStyle/>
          <a:p>
            <a:pPr marL="0" indent="0" algn="ctr">
              <a:buFont typeface="Arial" panose="020B0604020202020204" pitchFamily="34" charset="0"/>
              <a:buNone/>
            </a:pPr>
            <a:r>
              <a:rPr lang="it-IT" altLang="fr-FR" sz="2400" smtClean="0">
                <a:latin typeface="Arial" panose="020B0604020202020204" pitchFamily="34" charset="0"/>
                <a:cs typeface="Arial" panose="020B0604020202020204" pitchFamily="34" charset="0"/>
              </a:rPr>
              <a:t>Line codes: </a:t>
            </a:r>
            <a:r>
              <a:rPr lang="it-IT" altLang="fr-FR" sz="2400" smtClean="0">
                <a:solidFill>
                  <a:srgbClr val="0033CC"/>
                </a:solidFill>
                <a:latin typeface="Arial" panose="020B0604020202020204" pitchFamily="34" charset="0"/>
                <a:cs typeface="Arial" panose="020B0604020202020204" pitchFamily="34" charset="0"/>
              </a:rPr>
              <a:t>(a) </a:t>
            </a:r>
            <a:r>
              <a:rPr lang="it-IT" altLang="fr-FR" sz="2400" smtClean="0">
                <a:latin typeface="Arial" panose="020B0604020202020204" pitchFamily="34" charset="0"/>
                <a:cs typeface="Arial" panose="020B0604020202020204" pitchFamily="34" charset="0"/>
              </a:rPr>
              <a:t>Bits, </a:t>
            </a:r>
            <a:r>
              <a:rPr lang="it-IT" altLang="fr-FR" sz="2400" smtClean="0">
                <a:solidFill>
                  <a:srgbClr val="0033CC"/>
                </a:solidFill>
                <a:latin typeface="Arial" panose="020B0604020202020204" pitchFamily="34" charset="0"/>
                <a:cs typeface="Arial" panose="020B0604020202020204" pitchFamily="34" charset="0"/>
              </a:rPr>
              <a:t>(b) </a:t>
            </a:r>
            <a:r>
              <a:rPr lang="it-IT" altLang="fr-FR" sz="2400" smtClean="0">
                <a:latin typeface="Arial" panose="020B0604020202020204" pitchFamily="34" charset="0"/>
                <a:cs typeface="Arial" panose="020B0604020202020204" pitchFamily="34" charset="0"/>
              </a:rPr>
              <a:t>NRZ, </a:t>
            </a:r>
            <a:r>
              <a:rPr lang="it-IT" altLang="fr-FR" sz="2400" smtClean="0">
                <a:solidFill>
                  <a:srgbClr val="0033CC"/>
                </a:solidFill>
                <a:latin typeface="Arial" panose="020B0604020202020204" pitchFamily="34" charset="0"/>
                <a:cs typeface="Arial" panose="020B0604020202020204" pitchFamily="34" charset="0"/>
              </a:rPr>
              <a:t>(c) </a:t>
            </a:r>
            <a:r>
              <a:rPr lang="it-IT" altLang="fr-FR" sz="2400" smtClean="0">
                <a:latin typeface="Arial" panose="020B0604020202020204" pitchFamily="34" charset="0"/>
                <a:cs typeface="Arial" panose="020B0604020202020204" pitchFamily="34" charset="0"/>
              </a:rPr>
              <a:t>NRZI, </a:t>
            </a:r>
            <a:br>
              <a:rPr lang="it-IT" altLang="fr-FR" sz="2400" smtClean="0">
                <a:latin typeface="Arial" panose="020B0604020202020204" pitchFamily="34" charset="0"/>
                <a:cs typeface="Arial" panose="020B0604020202020204" pitchFamily="34" charset="0"/>
              </a:rPr>
            </a:br>
            <a:r>
              <a:rPr lang="it-IT" altLang="fr-FR" sz="2400" smtClean="0">
                <a:solidFill>
                  <a:srgbClr val="0033CC"/>
                </a:solidFill>
                <a:latin typeface="Arial" panose="020B0604020202020204" pitchFamily="34" charset="0"/>
                <a:cs typeface="Arial" panose="020B0604020202020204" pitchFamily="34" charset="0"/>
              </a:rPr>
              <a:t>(d) </a:t>
            </a:r>
            <a:r>
              <a:rPr lang="it-IT" altLang="fr-FR" sz="2400" smtClean="0">
                <a:latin typeface="Arial" panose="020B0604020202020204" pitchFamily="34" charset="0"/>
                <a:cs typeface="Arial" panose="020B0604020202020204" pitchFamily="34" charset="0"/>
              </a:rPr>
              <a:t>Manchester, </a:t>
            </a:r>
            <a:r>
              <a:rPr lang="it-IT" altLang="fr-FR" sz="2400" smtClean="0">
                <a:solidFill>
                  <a:srgbClr val="0033CC"/>
                </a:solidFill>
                <a:latin typeface="Arial" panose="020B0604020202020204" pitchFamily="34" charset="0"/>
                <a:cs typeface="Arial" panose="020B0604020202020204" pitchFamily="34" charset="0"/>
              </a:rPr>
              <a:t>(e) </a:t>
            </a:r>
            <a:r>
              <a:rPr lang="it-IT" altLang="fr-FR" sz="2400" smtClean="0">
                <a:latin typeface="Arial" panose="020B0604020202020204" pitchFamily="34" charset="0"/>
                <a:cs typeface="Arial" panose="020B0604020202020204" pitchFamily="34" charset="0"/>
              </a:rPr>
              <a:t>Bipolar </a:t>
            </a:r>
            <a:r>
              <a:rPr lang="en-US" altLang="fr-FR" sz="2400" smtClean="0">
                <a:latin typeface="Arial" panose="020B0604020202020204" pitchFamily="34" charset="0"/>
                <a:cs typeface="Arial" panose="020B0604020202020204" pitchFamily="34" charset="0"/>
              </a:rPr>
              <a:t>or AMI.</a:t>
            </a:r>
          </a:p>
        </p:txBody>
      </p:sp>
      <p:pic>
        <p:nvPicPr>
          <p:cNvPr id="8499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6375" y="1609725"/>
            <a:ext cx="6191250" cy="36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2"/>
          <p:cNvSpPr>
            <a:spLocks noChangeArrowheads="1"/>
          </p:cNvSpPr>
          <p:nvPr/>
        </p:nvSpPr>
        <p:spPr bwMode="auto">
          <a:xfrm>
            <a:off x="0" y="0"/>
            <a:ext cx="9144000" cy="838200"/>
          </a:xfrm>
          <a:prstGeom prst="rect">
            <a:avLst/>
          </a:prstGeom>
          <a:solidFill>
            <a:srgbClr val="33CCFF"/>
          </a:solidFill>
          <a:ln w="9525">
            <a:solidFill>
              <a:schemeClr val="tx1"/>
            </a:solidFill>
            <a:miter lim="800000"/>
            <a:headEnd/>
            <a:tailEnd/>
          </a:ln>
          <a:effectLst/>
        </p:spPr>
        <p:txBody>
          <a:bodyPr wrap="none" anchor="ctr"/>
          <a:lstStyle/>
          <a:p>
            <a:pPr algn="ctr">
              <a:defRPr/>
            </a:pPr>
            <a:endParaRPr lang="en-US" sz="3200" i="0">
              <a:effectLst>
                <a:outerShdw blurRad="38100" dist="38100" dir="2700000" algn="tl">
                  <a:srgbClr val="FFFFFF"/>
                </a:outerShdw>
              </a:effectLst>
            </a:endParaRPr>
          </a:p>
        </p:txBody>
      </p:sp>
      <p:sp>
        <p:nvSpPr>
          <p:cNvPr id="6" name="Rectangle 2"/>
          <p:cNvSpPr txBox="1">
            <a:spLocks noChangeArrowheads="1"/>
          </p:cNvSpPr>
          <p:nvPr/>
        </p:nvSpPr>
        <p:spPr bwMode="auto">
          <a:xfrm>
            <a:off x="287338" y="-6667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rtl="0" eaLnBrk="0" fontAlgn="base" hangingPunct="0">
              <a:spcBef>
                <a:spcPct val="0"/>
              </a:spcBef>
              <a:spcAft>
                <a:spcPct val="0"/>
              </a:spcAft>
              <a:defRPr sz="4000" u="sng">
                <a:solidFill>
                  <a:schemeClr val="accent2"/>
                </a:solidFill>
                <a:latin typeface="+mj-lt"/>
                <a:ea typeface="+mj-ea"/>
                <a:cs typeface="+mj-cs"/>
              </a:defRPr>
            </a:lvl1pPr>
            <a:lvl2pPr algn="l" rtl="0" eaLnBrk="0" fontAlgn="base" hangingPunct="0">
              <a:spcBef>
                <a:spcPct val="0"/>
              </a:spcBef>
              <a:spcAft>
                <a:spcPct val="0"/>
              </a:spcAft>
              <a:defRPr sz="4000" u="sng">
                <a:solidFill>
                  <a:schemeClr val="accent2"/>
                </a:solidFill>
                <a:latin typeface="Comic Sans MS" pitchFamily="66" charset="0"/>
              </a:defRPr>
            </a:lvl2pPr>
            <a:lvl3pPr algn="l" rtl="0" eaLnBrk="0" fontAlgn="base" hangingPunct="0">
              <a:spcBef>
                <a:spcPct val="0"/>
              </a:spcBef>
              <a:spcAft>
                <a:spcPct val="0"/>
              </a:spcAft>
              <a:defRPr sz="4000" u="sng">
                <a:solidFill>
                  <a:schemeClr val="accent2"/>
                </a:solidFill>
                <a:latin typeface="Comic Sans MS" pitchFamily="66" charset="0"/>
              </a:defRPr>
            </a:lvl3pPr>
            <a:lvl4pPr algn="l" rtl="0" eaLnBrk="0" fontAlgn="base" hangingPunct="0">
              <a:spcBef>
                <a:spcPct val="0"/>
              </a:spcBef>
              <a:spcAft>
                <a:spcPct val="0"/>
              </a:spcAft>
              <a:defRPr sz="4000" u="sng">
                <a:solidFill>
                  <a:schemeClr val="accent2"/>
                </a:solidFill>
                <a:latin typeface="Comic Sans MS" pitchFamily="66" charset="0"/>
              </a:defRPr>
            </a:lvl4pPr>
            <a:lvl5pPr algn="l" rtl="0" eaLnBrk="0" fontAlgn="base" hangingPunct="0">
              <a:spcBef>
                <a:spcPct val="0"/>
              </a:spcBef>
              <a:spcAft>
                <a:spcPct val="0"/>
              </a:spcAft>
              <a:defRPr sz="4000" u="sng">
                <a:solidFill>
                  <a:schemeClr val="accent2"/>
                </a:solidFill>
                <a:latin typeface="Comic Sans MS" pitchFamily="66" charset="0"/>
              </a:defRPr>
            </a:lvl5pPr>
            <a:lvl6pPr marL="457200" algn="l" rtl="0" eaLnBrk="0" fontAlgn="base" hangingPunct="0">
              <a:spcBef>
                <a:spcPct val="0"/>
              </a:spcBef>
              <a:spcAft>
                <a:spcPct val="0"/>
              </a:spcAft>
              <a:defRPr sz="4000" u="sng">
                <a:solidFill>
                  <a:schemeClr val="accent2"/>
                </a:solidFill>
                <a:latin typeface="Comic Sans MS" pitchFamily="66" charset="0"/>
              </a:defRPr>
            </a:lvl6pPr>
            <a:lvl7pPr marL="914400" algn="l" rtl="0" eaLnBrk="0" fontAlgn="base" hangingPunct="0">
              <a:spcBef>
                <a:spcPct val="0"/>
              </a:spcBef>
              <a:spcAft>
                <a:spcPct val="0"/>
              </a:spcAft>
              <a:defRPr sz="4000" u="sng">
                <a:solidFill>
                  <a:schemeClr val="accent2"/>
                </a:solidFill>
                <a:latin typeface="Comic Sans MS" pitchFamily="66" charset="0"/>
              </a:defRPr>
            </a:lvl7pPr>
            <a:lvl8pPr marL="1371600" algn="l" rtl="0" eaLnBrk="0" fontAlgn="base" hangingPunct="0">
              <a:spcBef>
                <a:spcPct val="0"/>
              </a:spcBef>
              <a:spcAft>
                <a:spcPct val="0"/>
              </a:spcAft>
              <a:defRPr sz="4000" u="sng">
                <a:solidFill>
                  <a:schemeClr val="accent2"/>
                </a:solidFill>
                <a:latin typeface="Comic Sans MS" pitchFamily="66" charset="0"/>
              </a:defRPr>
            </a:lvl8pPr>
            <a:lvl9pPr marL="1828800" algn="l" rtl="0" eaLnBrk="0" fontAlgn="base" hangingPunct="0">
              <a:spcBef>
                <a:spcPct val="0"/>
              </a:spcBef>
              <a:spcAft>
                <a:spcPct val="0"/>
              </a:spcAft>
              <a:defRPr sz="4000" u="sng">
                <a:solidFill>
                  <a:schemeClr val="accent2"/>
                </a:solidFill>
                <a:latin typeface="Comic Sans MS" pitchFamily="66" charset="0"/>
              </a:defRPr>
            </a:lvl9pPr>
          </a:lstStyle>
          <a:p>
            <a:pPr>
              <a:defRPr/>
            </a:pPr>
            <a:r>
              <a:rPr lang="fr-FR" altLang="fr-FR" sz="3200" i="0" dirty="0" smtClean="0">
                <a:solidFill>
                  <a:schemeClr val="tx1"/>
                </a:solidFill>
                <a:effectLst>
                  <a:outerShdw blurRad="38100" dist="38100" dir="2700000" algn="tl">
                    <a:srgbClr val="C0C0C0"/>
                  </a:outerShdw>
                </a:effectLst>
                <a:latin typeface="Times" pitchFamily="18" charset="0"/>
                <a:ea typeface="+mn-ea"/>
                <a:cs typeface="+mn-cs"/>
              </a:rPr>
              <a:t>2-3 Digital </a:t>
            </a:r>
            <a:r>
              <a:rPr lang="fr-FR" altLang="fr-FR" sz="3200" i="0" dirty="0">
                <a:solidFill>
                  <a:schemeClr val="tx1"/>
                </a:solidFill>
                <a:effectLst>
                  <a:outerShdw blurRad="38100" dist="38100" dir="2700000" algn="tl">
                    <a:srgbClr val="C0C0C0"/>
                  </a:outerShdw>
                </a:effectLst>
                <a:latin typeface="Times" pitchFamily="18" charset="0"/>
                <a:ea typeface="+mn-ea"/>
                <a:cs typeface="+mn-cs"/>
              </a:rPr>
              <a:t>Modulation and </a:t>
            </a:r>
            <a:r>
              <a:rPr lang="fr-FR" altLang="fr-FR" sz="3200" i="0" dirty="0" err="1">
                <a:solidFill>
                  <a:schemeClr val="tx1"/>
                </a:solidFill>
                <a:effectLst>
                  <a:outerShdw blurRad="38100" dist="38100" dir="2700000" algn="tl">
                    <a:srgbClr val="C0C0C0"/>
                  </a:outerShdw>
                </a:effectLst>
                <a:latin typeface="Times" pitchFamily="18" charset="0"/>
                <a:ea typeface="+mn-ea"/>
                <a:cs typeface="+mn-cs"/>
              </a:rPr>
              <a:t>Multiplexing</a:t>
            </a:r>
            <a:r>
              <a:rPr lang="fr-FR" altLang="fr-FR" sz="3200" i="0" dirty="0">
                <a:solidFill>
                  <a:schemeClr val="tx1"/>
                </a:solidFill>
                <a:effectLst>
                  <a:outerShdw blurRad="38100" dist="38100" dir="2700000" algn="tl">
                    <a:srgbClr val="C0C0C0"/>
                  </a:outerShdw>
                </a:effectLst>
                <a:latin typeface="Times" pitchFamily="18" charset="0"/>
                <a:ea typeface="+mn-ea"/>
                <a:cs typeface="+mn-cs"/>
              </a:rPr>
              <a:t> </a:t>
            </a:r>
          </a:p>
        </p:txBody>
      </p:sp>
      <p:sp>
        <p:nvSpPr>
          <p:cNvPr id="84999" name="Footer Placeholder 1"/>
          <p:cNvSpPr>
            <a:spLocks noGrp="1"/>
          </p:cNvSpPr>
          <p:nvPr>
            <p:ph type="ftr" sz="quarter" idx="11"/>
          </p:nvPr>
        </p:nvSpPr>
        <p:spPr>
          <a:xfrm>
            <a:off x="3529013" y="6400800"/>
            <a:ext cx="4776787"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8A0E9D0D-C5F3-4A7E-B239-E06650634A5A}" type="slidenum">
              <a:rPr lang="en-US" altLang="fr-FR" smtClean="0"/>
              <a:pPr>
                <a:defRPr/>
              </a:pPr>
              <a:t>48</a:t>
            </a:fld>
            <a:endParaRPr lang="en-US" altLang="fr-FR" dirty="0"/>
          </a:p>
        </p:txBody>
      </p:sp>
    </p:spTree>
    <p:extLst>
      <p:ext uri="{BB962C8B-B14F-4D97-AF65-F5344CB8AC3E}">
        <p14:creationId xmlns:p14="http://schemas.microsoft.com/office/powerpoint/2010/main" val="234086478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381000" y="0"/>
            <a:ext cx="8229600" cy="838200"/>
          </a:xfrm>
        </p:spPr>
        <p:txBody>
          <a:bodyPr/>
          <a:lstStyle/>
          <a:p>
            <a:pPr eaLnBrk="1" hangingPunct="1"/>
            <a:r>
              <a:rPr lang="ar-SA" altLang="fr-FR" smtClean="0">
                <a:latin typeface="Arial" panose="020B0604020202020204" pitchFamily="34" charset="0"/>
                <a:cs typeface="Arial" panose="020B0604020202020204" pitchFamily="34" charset="0"/>
              </a:rPr>
              <a:t>Passband Transmission</a:t>
            </a:r>
          </a:p>
        </p:txBody>
      </p:sp>
      <p:sp>
        <p:nvSpPr>
          <p:cNvPr id="86019" name="Rectangle 3"/>
          <p:cNvSpPr>
            <a:spLocks noGrp="1" noChangeArrowheads="1"/>
          </p:cNvSpPr>
          <p:nvPr>
            <p:ph type="body" idx="1"/>
          </p:nvPr>
        </p:nvSpPr>
        <p:spPr>
          <a:xfrm>
            <a:off x="287338" y="5486400"/>
            <a:ext cx="8856662" cy="1371600"/>
          </a:xfrm>
        </p:spPr>
        <p:txBody>
          <a:bodyPr/>
          <a:lstStyle/>
          <a:p>
            <a:pPr marL="0" indent="0" algn="ctr">
              <a:buFont typeface="Arial" panose="020B0604020202020204" pitchFamily="34" charset="0"/>
              <a:buNone/>
            </a:pPr>
            <a:r>
              <a:rPr lang="en-US" altLang="fr-FR" sz="2400" smtClean="0">
                <a:solidFill>
                  <a:srgbClr val="0033CC"/>
                </a:solidFill>
                <a:latin typeface="Arial" panose="020B0604020202020204" pitchFamily="34" charset="0"/>
                <a:cs typeface="Arial" panose="020B0604020202020204" pitchFamily="34" charset="0"/>
              </a:rPr>
              <a:t>(a) </a:t>
            </a:r>
            <a:r>
              <a:rPr lang="en-US" altLang="fr-FR" sz="2400" smtClean="0">
                <a:latin typeface="Arial" panose="020B0604020202020204" pitchFamily="34" charset="0"/>
                <a:cs typeface="Arial" panose="020B0604020202020204" pitchFamily="34" charset="0"/>
              </a:rPr>
              <a:t>A binary signal. </a:t>
            </a:r>
            <a:r>
              <a:rPr lang="en-US" altLang="fr-FR" sz="2400" smtClean="0">
                <a:solidFill>
                  <a:srgbClr val="0033CC"/>
                </a:solidFill>
                <a:latin typeface="Arial" panose="020B0604020202020204" pitchFamily="34" charset="0"/>
                <a:cs typeface="Arial" panose="020B0604020202020204" pitchFamily="34" charset="0"/>
              </a:rPr>
              <a:t>(b) </a:t>
            </a:r>
            <a:r>
              <a:rPr lang="en-US" altLang="fr-FR" sz="2400" smtClean="0">
                <a:latin typeface="Arial" panose="020B0604020202020204" pitchFamily="34" charset="0"/>
                <a:cs typeface="Arial" panose="020B0604020202020204" pitchFamily="34" charset="0"/>
              </a:rPr>
              <a:t>Amplitude shift keying. </a:t>
            </a:r>
            <a:br>
              <a:rPr lang="en-US" altLang="fr-FR" sz="2400" smtClean="0">
                <a:latin typeface="Arial" panose="020B0604020202020204" pitchFamily="34" charset="0"/>
                <a:cs typeface="Arial" panose="020B0604020202020204" pitchFamily="34" charset="0"/>
              </a:rPr>
            </a:br>
            <a:r>
              <a:rPr lang="en-US" altLang="fr-FR" sz="2400" smtClean="0">
                <a:solidFill>
                  <a:srgbClr val="0033CC"/>
                </a:solidFill>
                <a:latin typeface="Arial" panose="020B0604020202020204" pitchFamily="34" charset="0"/>
                <a:cs typeface="Arial" panose="020B0604020202020204" pitchFamily="34" charset="0"/>
              </a:rPr>
              <a:t>(c) </a:t>
            </a:r>
            <a:r>
              <a:rPr lang="en-US" altLang="fr-FR" sz="2400" smtClean="0">
                <a:latin typeface="Arial" panose="020B0604020202020204" pitchFamily="34" charset="0"/>
                <a:cs typeface="Arial" panose="020B0604020202020204" pitchFamily="34" charset="0"/>
              </a:rPr>
              <a:t>Frequency  shift keying. (d) Phase shift keying.</a:t>
            </a:r>
          </a:p>
        </p:txBody>
      </p:sp>
      <p:pic>
        <p:nvPicPr>
          <p:cNvPr id="8602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990600"/>
            <a:ext cx="4876800"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021" name="Footer Placeholder 1"/>
          <p:cNvSpPr>
            <a:spLocks noGrp="1"/>
          </p:cNvSpPr>
          <p:nvPr>
            <p:ph type="ftr" sz="quarter" idx="11"/>
          </p:nvPr>
        </p:nvSpPr>
        <p:spPr>
          <a:xfrm>
            <a:off x="3571875" y="6400800"/>
            <a:ext cx="4733925"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8A0E9D0D-C5F3-4A7E-B239-E06650634A5A}" type="slidenum">
              <a:rPr lang="en-US" altLang="fr-FR" smtClean="0"/>
              <a:pPr>
                <a:defRPr/>
              </a:pPr>
              <a:t>49</a:t>
            </a:fld>
            <a:endParaRPr lang="en-US" altLang="fr-FR" dirty="0"/>
          </a:p>
        </p:txBody>
      </p:sp>
    </p:spTree>
    <p:extLst>
      <p:ext uri="{BB962C8B-B14F-4D97-AF65-F5344CB8AC3E}">
        <p14:creationId xmlns:p14="http://schemas.microsoft.com/office/powerpoint/2010/main" val="17318092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7698" name="Rectangle 2"/>
          <p:cNvSpPr>
            <a:spLocks noChangeArrowheads="1"/>
          </p:cNvSpPr>
          <p:nvPr/>
        </p:nvSpPr>
        <p:spPr bwMode="auto">
          <a:xfrm>
            <a:off x="0" y="0"/>
            <a:ext cx="9144000" cy="838200"/>
          </a:xfrm>
          <a:prstGeom prst="rect">
            <a:avLst/>
          </a:prstGeom>
          <a:solidFill>
            <a:srgbClr val="33CCFF"/>
          </a:solidFill>
          <a:ln w="9525">
            <a:solidFill>
              <a:schemeClr val="tx1"/>
            </a:solidFill>
            <a:miter lim="800000"/>
            <a:headEnd/>
            <a:tailEnd/>
          </a:ln>
          <a:effectLst/>
        </p:spPr>
        <p:txBody>
          <a:bodyPr wrap="none" anchor="ctr"/>
          <a:lstStyle/>
          <a:p>
            <a:pPr algn="ctr">
              <a:defRPr/>
            </a:pPr>
            <a:endParaRPr lang="en-US" sz="3200" i="0">
              <a:effectLst>
                <a:outerShdw blurRad="38100" dist="38100" dir="2700000" algn="tl">
                  <a:srgbClr val="FFFFFF"/>
                </a:outerShdw>
              </a:effectLst>
            </a:endParaRPr>
          </a:p>
        </p:txBody>
      </p:sp>
      <p:sp>
        <p:nvSpPr>
          <p:cNvPr id="797699" name="Text Box 3"/>
          <p:cNvSpPr txBox="1">
            <a:spLocks noChangeArrowheads="1"/>
          </p:cNvSpPr>
          <p:nvPr/>
        </p:nvSpPr>
        <p:spPr bwMode="auto">
          <a:xfrm>
            <a:off x="228600" y="76200"/>
            <a:ext cx="5451475" cy="584200"/>
          </a:xfrm>
          <a:prstGeom prst="rect">
            <a:avLst/>
          </a:prstGeom>
          <a:noFill/>
          <a:ln w="9525">
            <a:noFill/>
            <a:miter lim="800000"/>
            <a:headEnd/>
            <a:tailEnd/>
          </a:ln>
          <a:effectLst/>
        </p:spPr>
        <p:txBody>
          <a:bodyPr wrap="none">
            <a:spAutoFit/>
          </a:bodyPr>
          <a:lstStyle/>
          <a:p>
            <a:pPr>
              <a:defRPr/>
            </a:pPr>
            <a:r>
              <a:rPr lang="en-US" sz="3200" i="0" dirty="0">
                <a:effectLst>
                  <a:outerShdw blurRad="38100" dist="38100" dir="2700000" algn="tl">
                    <a:srgbClr val="C0C0C0"/>
                  </a:outerShdw>
                </a:effectLst>
                <a:latin typeface="Times" pitchFamily="18" charset="0"/>
              </a:rPr>
              <a:t>2-1   ANALOG AND DIGITAL</a:t>
            </a:r>
          </a:p>
        </p:txBody>
      </p:sp>
      <p:sp>
        <p:nvSpPr>
          <p:cNvPr id="13316" name="Text Box 4"/>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endParaRPr lang="fr-FR" altLang="fr-FR" sz="1800" i="0"/>
          </a:p>
        </p:txBody>
      </p:sp>
      <p:sp>
        <p:nvSpPr>
          <p:cNvPr id="797701" name="Rectangle 5"/>
          <p:cNvSpPr>
            <a:spLocks noChangeArrowheads="1"/>
          </p:cNvSpPr>
          <p:nvPr/>
        </p:nvSpPr>
        <p:spPr bwMode="auto">
          <a:xfrm>
            <a:off x="307975" y="1192213"/>
            <a:ext cx="8720138" cy="3724275"/>
          </a:xfrm>
          <a:prstGeom prst="rect">
            <a:avLst/>
          </a:prstGeom>
          <a:noFill/>
          <a:ln w="9525">
            <a:noFill/>
            <a:miter lim="800000"/>
            <a:headEnd/>
            <a:tailEnd/>
          </a:ln>
          <a:effectLst/>
        </p:spPr>
        <p:txBody>
          <a:bodyPr anchor="ctr">
            <a:spAutoFit/>
          </a:bodyPr>
          <a:lstStyle/>
          <a:p>
            <a:pPr algn="just" eaLnBrk="1" hangingPunct="1">
              <a:spcBef>
                <a:spcPts val="1200"/>
              </a:spcBef>
              <a:defRPr/>
            </a:pPr>
            <a:r>
              <a:rPr lang="en-US" sz="2200" dirty="0">
                <a:effectLst>
                  <a:outerShdw blurRad="38100" dist="38100" dir="2700000" algn="tl">
                    <a:srgbClr val="C0C0C0"/>
                  </a:outerShdw>
                </a:effectLst>
                <a:latin typeface="+mn-lt"/>
              </a:rPr>
              <a:t>Data can be </a:t>
            </a:r>
            <a:r>
              <a:rPr lang="en-US" sz="2200" dirty="0">
                <a:solidFill>
                  <a:srgbClr val="FF0000"/>
                </a:solidFill>
                <a:effectLst>
                  <a:outerShdw blurRad="38100" dist="38100" dir="2700000" algn="tl">
                    <a:srgbClr val="C0C0C0"/>
                  </a:outerShdw>
                </a:effectLst>
                <a:latin typeface="+mn-lt"/>
              </a:rPr>
              <a:t>analog</a:t>
            </a:r>
            <a:r>
              <a:rPr lang="en-US" sz="2200" dirty="0">
                <a:effectLst>
                  <a:outerShdw blurRad="38100" dist="38100" dir="2700000" algn="tl">
                    <a:srgbClr val="C0C0C0"/>
                  </a:outerShdw>
                </a:effectLst>
                <a:latin typeface="+mn-lt"/>
              </a:rPr>
              <a:t> or </a:t>
            </a:r>
            <a:r>
              <a:rPr lang="en-US" sz="2200" dirty="0">
                <a:solidFill>
                  <a:srgbClr val="FF0000"/>
                </a:solidFill>
                <a:effectLst>
                  <a:outerShdw blurRad="38100" dist="38100" dir="2700000" algn="tl">
                    <a:srgbClr val="C0C0C0"/>
                  </a:outerShdw>
                </a:effectLst>
                <a:latin typeface="+mn-lt"/>
              </a:rPr>
              <a:t>digital</a:t>
            </a:r>
            <a:endParaRPr lang="en-US" sz="2200" dirty="0">
              <a:effectLst>
                <a:outerShdw blurRad="38100" dist="38100" dir="2700000" algn="tl">
                  <a:srgbClr val="C0C0C0"/>
                </a:outerShdw>
              </a:effectLst>
              <a:latin typeface="+mn-lt"/>
            </a:endParaRPr>
          </a:p>
          <a:p>
            <a:pPr algn="just" eaLnBrk="1" hangingPunct="1">
              <a:spcBef>
                <a:spcPts val="1200"/>
              </a:spcBef>
              <a:buFont typeface="Wingdings" pitchFamily="2" charset="2"/>
              <a:buChar char="q"/>
              <a:defRPr/>
            </a:pPr>
            <a:r>
              <a:rPr lang="en-US" sz="2200" dirty="0">
                <a:solidFill>
                  <a:srgbClr val="FF0000"/>
                </a:solidFill>
                <a:latin typeface="+mn-lt"/>
              </a:rPr>
              <a:t> </a:t>
            </a:r>
            <a:r>
              <a:rPr lang="en-US" sz="2200" i="0" dirty="0">
                <a:solidFill>
                  <a:srgbClr val="FF0000"/>
                </a:solidFill>
                <a:latin typeface="+mn-lt"/>
              </a:rPr>
              <a:t>Analog data</a:t>
            </a:r>
            <a:r>
              <a:rPr lang="en-US" sz="2200" i="0" dirty="0">
                <a:latin typeface="+mn-lt"/>
              </a:rPr>
              <a:t> refers to information that is continuous</a:t>
            </a:r>
          </a:p>
          <a:p>
            <a:pPr algn="just" eaLnBrk="1" hangingPunct="1">
              <a:spcBef>
                <a:spcPts val="1200"/>
              </a:spcBef>
              <a:buFont typeface="Wingdings" pitchFamily="2" charset="2"/>
              <a:buChar char="q"/>
              <a:defRPr/>
            </a:pPr>
            <a:r>
              <a:rPr lang="en-US" sz="2200" i="0" dirty="0">
                <a:latin typeface="+mn-lt"/>
              </a:rPr>
              <a:t> Analog data take on continuous values</a:t>
            </a:r>
          </a:p>
          <a:p>
            <a:pPr algn="just" eaLnBrk="1" hangingPunct="1">
              <a:spcBef>
                <a:spcPts val="1200"/>
              </a:spcBef>
              <a:buFont typeface="Wingdings" pitchFamily="2" charset="2"/>
              <a:buChar char="q"/>
              <a:defRPr/>
            </a:pPr>
            <a:r>
              <a:rPr lang="en-US" sz="2200" i="0" dirty="0">
                <a:latin typeface="+mn-lt"/>
              </a:rPr>
              <a:t> Analog signals can have an infinite number of values in a range</a:t>
            </a:r>
          </a:p>
          <a:p>
            <a:pPr lvl="1" algn="just" eaLnBrk="1" hangingPunct="1">
              <a:spcBef>
                <a:spcPts val="1200"/>
              </a:spcBef>
              <a:buFont typeface="Wingdings" pitchFamily="2" charset="2"/>
              <a:buChar char="q"/>
              <a:defRPr/>
            </a:pPr>
            <a:endParaRPr lang="en-US" sz="1200" i="0" dirty="0">
              <a:latin typeface="+mn-lt"/>
            </a:endParaRPr>
          </a:p>
          <a:p>
            <a:pPr algn="just" eaLnBrk="1" hangingPunct="1">
              <a:spcBef>
                <a:spcPts val="1200"/>
              </a:spcBef>
              <a:buFont typeface="Wingdings" pitchFamily="2" charset="2"/>
              <a:buChar char="q"/>
              <a:defRPr/>
            </a:pPr>
            <a:r>
              <a:rPr lang="en-US" sz="2200" i="0" dirty="0">
                <a:solidFill>
                  <a:srgbClr val="FF0000"/>
                </a:solidFill>
                <a:latin typeface="+mn-lt"/>
              </a:rPr>
              <a:t> Digital data </a:t>
            </a:r>
            <a:r>
              <a:rPr lang="en-US" sz="2200" i="0" dirty="0">
                <a:latin typeface="+mn-lt"/>
              </a:rPr>
              <a:t>refers to information that has discrete states</a:t>
            </a:r>
          </a:p>
          <a:p>
            <a:pPr algn="just" eaLnBrk="1" hangingPunct="1">
              <a:spcBef>
                <a:spcPts val="1200"/>
              </a:spcBef>
              <a:buFont typeface="Wingdings" pitchFamily="2" charset="2"/>
              <a:buChar char="q"/>
              <a:defRPr/>
            </a:pPr>
            <a:r>
              <a:rPr lang="en-US" sz="2200" i="0" dirty="0">
                <a:latin typeface="+mn-lt"/>
              </a:rPr>
              <a:t> Digital data take on discrete values</a:t>
            </a:r>
          </a:p>
          <a:p>
            <a:pPr algn="just" eaLnBrk="1" hangingPunct="1">
              <a:spcBef>
                <a:spcPts val="1200"/>
              </a:spcBef>
              <a:buFont typeface="Wingdings" pitchFamily="2" charset="2"/>
              <a:buChar char="q"/>
              <a:defRPr/>
            </a:pPr>
            <a:r>
              <a:rPr lang="en-US" sz="2200" i="0" dirty="0">
                <a:latin typeface="+mn-lt"/>
              </a:rPr>
              <a:t> Digital signals can have only a limited number of values</a:t>
            </a:r>
            <a:endParaRPr lang="en-US" sz="2200" dirty="0">
              <a:effectLst>
                <a:outerShdw blurRad="38100" dist="38100" dir="2700000" algn="tl">
                  <a:srgbClr val="C0C0C0"/>
                </a:outerShdw>
              </a:effectLst>
              <a:latin typeface="+mn-lt"/>
            </a:endParaRPr>
          </a:p>
        </p:txBody>
      </p:sp>
      <p:sp>
        <p:nvSpPr>
          <p:cNvPr id="13" name="Rectangle 11"/>
          <p:cNvSpPr>
            <a:spLocks noChangeArrowheads="1"/>
          </p:cNvSpPr>
          <p:nvPr/>
        </p:nvSpPr>
        <p:spPr bwMode="auto">
          <a:xfrm>
            <a:off x="387350" y="5253038"/>
            <a:ext cx="8077200" cy="769937"/>
          </a:xfrm>
          <a:prstGeom prst="rect">
            <a:avLst/>
          </a:prstGeom>
          <a:solidFill>
            <a:srgbClr val="99FF33"/>
          </a:solidFill>
          <a:ln>
            <a:noFill/>
          </a:ln>
          <a:extLst>
            <a:ext uri="{91240B29-F687-4F45-9708-019B960494DF}">
              <a14:hiddenLine xmlns:a14="http://schemas.microsoft.com/office/drawing/2010/main" w="76200" algn="ctr">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fr-FR" sz="2200" i="0">
                <a:latin typeface="Arial" panose="020B0604020202020204" pitchFamily="34" charset="0"/>
              </a:rPr>
              <a:t>In data communications, we commonly use</a:t>
            </a:r>
          </a:p>
          <a:p>
            <a:pPr algn="ctr">
              <a:spcBef>
                <a:spcPct val="0"/>
              </a:spcBef>
              <a:buClrTx/>
              <a:buSzTx/>
              <a:buFontTx/>
              <a:buNone/>
            </a:pPr>
            <a:r>
              <a:rPr lang="en-US" altLang="fr-FR" sz="2200" i="0">
                <a:solidFill>
                  <a:srgbClr val="FF0000"/>
                </a:solidFill>
                <a:latin typeface="Arial" panose="020B0604020202020204" pitchFamily="34" charset="0"/>
              </a:rPr>
              <a:t>periodic analog signals </a:t>
            </a:r>
            <a:r>
              <a:rPr lang="en-US" altLang="fr-FR" sz="2200" i="0">
                <a:latin typeface="Arial" panose="020B0604020202020204" pitchFamily="34" charset="0"/>
              </a:rPr>
              <a:t>and </a:t>
            </a:r>
            <a:r>
              <a:rPr lang="en-US" altLang="fr-FR" sz="2200" i="0">
                <a:solidFill>
                  <a:srgbClr val="FF0000"/>
                </a:solidFill>
                <a:latin typeface="Arial" panose="020B0604020202020204" pitchFamily="34" charset="0"/>
              </a:rPr>
              <a:t>nonperiodic digital signals</a:t>
            </a:r>
            <a:r>
              <a:rPr lang="en-US" altLang="fr-FR" sz="2200" i="0">
                <a:latin typeface="Arial" panose="020B0604020202020204" pitchFamily="34" charset="0"/>
              </a:rPr>
              <a:t>.</a:t>
            </a:r>
          </a:p>
        </p:txBody>
      </p:sp>
      <p:sp>
        <p:nvSpPr>
          <p:cNvPr id="13319" name="Footer Placeholder 1"/>
          <p:cNvSpPr>
            <a:spLocks noGrp="1"/>
          </p:cNvSpPr>
          <p:nvPr>
            <p:ph type="ftr" sz="quarter" idx="11"/>
          </p:nvPr>
        </p:nvSpPr>
        <p:spPr>
          <a:xfrm>
            <a:off x="4117975" y="6400800"/>
            <a:ext cx="4187825"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5</a:t>
            </a:fld>
            <a:endParaRPr lang="en-US" altLang="fr-FR" dirty="0"/>
          </a:p>
        </p:txBody>
      </p:sp>
    </p:spTree>
    <p:extLst>
      <p:ext uri="{BB962C8B-B14F-4D97-AF65-F5344CB8AC3E}">
        <p14:creationId xmlns:p14="http://schemas.microsoft.com/office/powerpoint/2010/main" val="16059522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97701">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97701">
                                            <p:txEl>
                                              <p:pRg st="6" end="6"/>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797701">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97701">
                                            <p:txEl>
                                              <p:pRg st="7" end="7"/>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53"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ar-SA" altLang="fr-FR" smtClean="0">
                <a:latin typeface="Arial" panose="020B0604020202020204" pitchFamily="34" charset="0"/>
                <a:cs typeface="Arial" panose="020B0604020202020204" pitchFamily="34" charset="0"/>
              </a:rPr>
              <a:t>Passband Transmission (2)</a:t>
            </a:r>
          </a:p>
        </p:txBody>
      </p:sp>
      <p:sp>
        <p:nvSpPr>
          <p:cNvPr id="87043" name="Rectangle 3"/>
          <p:cNvSpPr>
            <a:spLocks noGrp="1" noChangeArrowheads="1"/>
          </p:cNvSpPr>
          <p:nvPr>
            <p:ph type="body" idx="1"/>
          </p:nvPr>
        </p:nvSpPr>
        <p:spPr>
          <a:xfrm>
            <a:off x="287338" y="5715000"/>
            <a:ext cx="8856662" cy="838200"/>
          </a:xfrm>
        </p:spPr>
        <p:txBody>
          <a:bodyPr/>
          <a:lstStyle/>
          <a:p>
            <a:pPr algn="ctr" eaLnBrk="1" hangingPunct="1">
              <a:buFontTx/>
              <a:buNone/>
            </a:pPr>
            <a:r>
              <a:rPr lang="en-US" altLang="fr-FR" sz="2400" smtClean="0">
                <a:solidFill>
                  <a:srgbClr val="0033CC"/>
                </a:solidFill>
                <a:latin typeface="Arial" panose="020B0604020202020204" pitchFamily="34" charset="0"/>
                <a:cs typeface="Arial" panose="020B0604020202020204" pitchFamily="34" charset="0"/>
              </a:rPr>
              <a:t> </a:t>
            </a:r>
            <a:r>
              <a:rPr lang="pt-BR" altLang="fr-FR" sz="2400" smtClean="0">
                <a:solidFill>
                  <a:srgbClr val="0033CC"/>
                </a:solidFill>
                <a:latin typeface="Arial" panose="020B0604020202020204" pitchFamily="34" charset="0"/>
                <a:cs typeface="Arial" panose="020B0604020202020204" pitchFamily="34" charset="0"/>
              </a:rPr>
              <a:t>(a) </a:t>
            </a:r>
            <a:r>
              <a:rPr lang="pt-BR" altLang="fr-FR" sz="2400" smtClean="0">
                <a:latin typeface="Arial" panose="020B0604020202020204" pitchFamily="34" charset="0"/>
                <a:cs typeface="Arial" panose="020B0604020202020204" pitchFamily="34" charset="0"/>
              </a:rPr>
              <a:t>QPSK. </a:t>
            </a:r>
            <a:r>
              <a:rPr lang="pt-BR" altLang="fr-FR" sz="2400" smtClean="0">
                <a:solidFill>
                  <a:srgbClr val="0033CC"/>
                </a:solidFill>
                <a:latin typeface="Arial" panose="020B0604020202020204" pitchFamily="34" charset="0"/>
                <a:cs typeface="Arial" panose="020B0604020202020204" pitchFamily="34" charset="0"/>
              </a:rPr>
              <a:t>(b) </a:t>
            </a:r>
            <a:r>
              <a:rPr lang="pt-BR" altLang="fr-FR" sz="2400" smtClean="0">
                <a:latin typeface="Arial" panose="020B0604020202020204" pitchFamily="34" charset="0"/>
                <a:cs typeface="Arial" panose="020B0604020202020204" pitchFamily="34" charset="0"/>
              </a:rPr>
              <a:t>QAM-16. </a:t>
            </a:r>
            <a:r>
              <a:rPr lang="pt-BR" altLang="fr-FR" sz="2400" smtClean="0">
                <a:solidFill>
                  <a:srgbClr val="0033CC"/>
                </a:solidFill>
                <a:latin typeface="Arial" panose="020B0604020202020204" pitchFamily="34" charset="0"/>
                <a:cs typeface="Arial" panose="020B0604020202020204" pitchFamily="34" charset="0"/>
              </a:rPr>
              <a:t>(c) </a:t>
            </a:r>
            <a:r>
              <a:rPr lang="pt-BR" altLang="fr-FR" sz="2400" smtClean="0">
                <a:latin typeface="Arial" panose="020B0604020202020204" pitchFamily="34" charset="0"/>
                <a:cs typeface="Arial" panose="020B0604020202020204" pitchFamily="34" charset="0"/>
              </a:rPr>
              <a:t>QAM-64.</a:t>
            </a:r>
            <a:endParaRPr lang="en-US" altLang="fr-FR" sz="2400" smtClean="0">
              <a:latin typeface="Arial" panose="020B0604020202020204" pitchFamily="34" charset="0"/>
              <a:cs typeface="Arial" panose="020B0604020202020204" pitchFamily="34" charset="0"/>
            </a:endParaRPr>
          </a:p>
        </p:txBody>
      </p:sp>
      <p:pic>
        <p:nvPicPr>
          <p:cNvPr id="8704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676400"/>
            <a:ext cx="7686675" cy="287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045" name="Footer Placeholder 2"/>
          <p:cNvSpPr>
            <a:spLocks noGrp="1"/>
          </p:cNvSpPr>
          <p:nvPr>
            <p:ph type="ftr" sz="quarter" idx="11"/>
          </p:nvPr>
        </p:nvSpPr>
        <p:spPr>
          <a:xfrm>
            <a:off x="3509963" y="6400800"/>
            <a:ext cx="4795837"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8A0E9D0D-C5F3-4A7E-B239-E06650634A5A}" type="slidenum">
              <a:rPr lang="en-US" altLang="fr-FR" smtClean="0"/>
              <a:pPr>
                <a:defRPr/>
              </a:pPr>
              <a:t>50</a:t>
            </a:fld>
            <a:endParaRPr lang="en-US" altLang="fr-FR" dirty="0"/>
          </a:p>
        </p:txBody>
      </p:sp>
    </p:spTree>
    <p:extLst>
      <p:ext uri="{BB962C8B-B14F-4D97-AF65-F5344CB8AC3E}">
        <p14:creationId xmlns:p14="http://schemas.microsoft.com/office/powerpoint/2010/main" val="19228505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r>
              <a:rPr lang="ar-SA" altLang="fr-FR" smtClean="0">
                <a:latin typeface="Arial" panose="020B0604020202020204" pitchFamily="34" charset="0"/>
                <a:cs typeface="Arial" panose="020B0604020202020204" pitchFamily="34" charset="0"/>
              </a:rPr>
              <a:t>Frequency Division Multiplexing</a:t>
            </a:r>
          </a:p>
        </p:txBody>
      </p:sp>
      <p:sp>
        <p:nvSpPr>
          <p:cNvPr id="88067" name="Rectangle 3"/>
          <p:cNvSpPr>
            <a:spLocks noGrp="1" noChangeArrowheads="1"/>
          </p:cNvSpPr>
          <p:nvPr>
            <p:ph type="body" idx="1"/>
          </p:nvPr>
        </p:nvSpPr>
        <p:spPr>
          <a:xfrm>
            <a:off x="287338" y="5410200"/>
            <a:ext cx="8856662" cy="838200"/>
          </a:xfrm>
        </p:spPr>
        <p:txBody>
          <a:bodyPr/>
          <a:lstStyle/>
          <a:p>
            <a:pPr marL="0" indent="0" algn="ctr" eaLnBrk="1" hangingPunct="1">
              <a:buFontTx/>
              <a:buNone/>
            </a:pPr>
            <a:r>
              <a:rPr lang="en-US" altLang="fr-FR" sz="2400" smtClean="0">
                <a:latin typeface="Arial" panose="020B0604020202020204" pitchFamily="34" charset="0"/>
                <a:cs typeface="Arial" panose="020B0604020202020204" pitchFamily="34" charset="0"/>
              </a:rPr>
              <a:t>Orthogonal frequency division </a:t>
            </a:r>
            <a:br>
              <a:rPr lang="en-US" altLang="fr-FR" sz="2400" smtClean="0">
                <a:latin typeface="Arial" panose="020B0604020202020204" pitchFamily="34" charset="0"/>
                <a:cs typeface="Arial" panose="020B0604020202020204" pitchFamily="34" charset="0"/>
              </a:rPr>
            </a:br>
            <a:r>
              <a:rPr lang="en-US" altLang="fr-FR" sz="2400" smtClean="0">
                <a:latin typeface="Arial" panose="020B0604020202020204" pitchFamily="34" charset="0"/>
                <a:cs typeface="Arial" panose="020B0604020202020204" pitchFamily="34" charset="0"/>
              </a:rPr>
              <a:t>multiplexing (OFDM).</a:t>
            </a:r>
          </a:p>
        </p:txBody>
      </p:sp>
      <p:pic>
        <p:nvPicPr>
          <p:cNvPr id="8806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600200"/>
            <a:ext cx="7762875" cy="329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8069" name="Footer Placeholder 1"/>
          <p:cNvSpPr>
            <a:spLocks noGrp="1"/>
          </p:cNvSpPr>
          <p:nvPr>
            <p:ph type="ftr" sz="quarter" idx="11"/>
          </p:nvPr>
        </p:nvSpPr>
        <p:spPr>
          <a:xfrm>
            <a:off x="3681413" y="6400800"/>
            <a:ext cx="4624387"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8A0E9D0D-C5F3-4A7E-B239-E06650634A5A}" type="slidenum">
              <a:rPr lang="en-US" altLang="fr-FR" smtClean="0"/>
              <a:pPr>
                <a:defRPr/>
              </a:pPr>
              <a:t>51</a:t>
            </a:fld>
            <a:endParaRPr lang="en-US" altLang="fr-FR" dirty="0"/>
          </a:p>
        </p:txBody>
      </p:sp>
    </p:spTree>
    <p:extLst>
      <p:ext uri="{BB962C8B-B14F-4D97-AF65-F5344CB8AC3E}">
        <p14:creationId xmlns:p14="http://schemas.microsoft.com/office/powerpoint/2010/main" val="100048198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pPr eaLnBrk="1" hangingPunct="1"/>
            <a:r>
              <a:rPr lang="ar-SA" altLang="fr-FR" smtClean="0">
                <a:latin typeface="Arial" panose="020B0604020202020204" pitchFamily="34" charset="0"/>
                <a:cs typeface="Arial" panose="020B0604020202020204" pitchFamily="34" charset="0"/>
              </a:rPr>
              <a:t>Time Division Multiplexing</a:t>
            </a:r>
          </a:p>
        </p:txBody>
      </p:sp>
      <p:sp>
        <p:nvSpPr>
          <p:cNvPr id="89091" name="Rectangle 3"/>
          <p:cNvSpPr>
            <a:spLocks noGrp="1" noChangeArrowheads="1"/>
          </p:cNvSpPr>
          <p:nvPr>
            <p:ph type="body" idx="1"/>
          </p:nvPr>
        </p:nvSpPr>
        <p:spPr>
          <a:xfrm>
            <a:off x="287338" y="5715000"/>
            <a:ext cx="8856662" cy="838200"/>
          </a:xfrm>
        </p:spPr>
        <p:txBody>
          <a:bodyPr/>
          <a:lstStyle/>
          <a:p>
            <a:pPr algn="ctr" eaLnBrk="1" hangingPunct="1">
              <a:buFontTx/>
              <a:buNone/>
            </a:pPr>
            <a:r>
              <a:rPr lang="en-US" altLang="fr-FR" sz="2400" smtClean="0">
                <a:latin typeface="Arial" panose="020B0604020202020204" pitchFamily="34" charset="0"/>
                <a:cs typeface="Arial" panose="020B0604020202020204" pitchFamily="34" charset="0"/>
              </a:rPr>
              <a:t>Time Division Multiplexing (TDM).</a:t>
            </a:r>
          </a:p>
        </p:txBody>
      </p:sp>
      <p:pic>
        <p:nvPicPr>
          <p:cNvPr id="8909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3088" y="2590800"/>
            <a:ext cx="7997825"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093" name="Footer Placeholder 1"/>
          <p:cNvSpPr>
            <a:spLocks noGrp="1"/>
          </p:cNvSpPr>
          <p:nvPr>
            <p:ph type="ftr" sz="quarter" idx="11"/>
          </p:nvPr>
        </p:nvSpPr>
        <p:spPr>
          <a:xfrm>
            <a:off x="3006725" y="6400800"/>
            <a:ext cx="5299075"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8A0E9D0D-C5F3-4A7E-B239-E06650634A5A}" type="slidenum">
              <a:rPr lang="en-US" altLang="fr-FR" smtClean="0"/>
              <a:pPr>
                <a:defRPr/>
              </a:pPr>
              <a:t>52</a:t>
            </a:fld>
            <a:endParaRPr lang="en-US" altLang="fr-FR" dirty="0"/>
          </a:p>
        </p:txBody>
      </p:sp>
    </p:spTree>
    <p:extLst>
      <p:ext uri="{BB962C8B-B14F-4D97-AF65-F5344CB8AC3E}">
        <p14:creationId xmlns:p14="http://schemas.microsoft.com/office/powerpoint/2010/main" val="10966285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eaLnBrk="1" hangingPunct="1"/>
            <a:r>
              <a:rPr lang="ar-SA" altLang="fr-FR" smtClean="0">
                <a:latin typeface="Arial" panose="020B0604020202020204" pitchFamily="34" charset="0"/>
                <a:cs typeface="Arial" panose="020B0604020202020204" pitchFamily="34" charset="0"/>
              </a:rPr>
              <a:t>Code Division Multiplexing</a:t>
            </a:r>
          </a:p>
        </p:txBody>
      </p:sp>
      <p:sp>
        <p:nvSpPr>
          <p:cNvPr id="90115" name="Rectangle 3"/>
          <p:cNvSpPr>
            <a:spLocks noGrp="1" noChangeArrowheads="1"/>
          </p:cNvSpPr>
          <p:nvPr>
            <p:ph type="body" idx="1"/>
          </p:nvPr>
        </p:nvSpPr>
        <p:spPr>
          <a:xfrm>
            <a:off x="1057275" y="4778375"/>
            <a:ext cx="5767388" cy="1143000"/>
          </a:xfrm>
        </p:spPr>
        <p:txBody>
          <a:bodyPr/>
          <a:lstStyle/>
          <a:p>
            <a:pPr marL="457200" indent="-457200">
              <a:buFont typeface="Arial" panose="020B0604020202020204" pitchFamily="34" charset="0"/>
              <a:buAutoNum type="alphaLcParenBoth"/>
            </a:pPr>
            <a:r>
              <a:rPr lang="en-US" altLang="fr-FR" sz="2400" smtClean="0">
                <a:latin typeface="Arial" panose="020B0604020202020204" pitchFamily="34" charset="0"/>
                <a:cs typeface="Arial" panose="020B0604020202020204" pitchFamily="34" charset="0"/>
              </a:rPr>
              <a:t>Chip sequences for four stations. </a:t>
            </a:r>
          </a:p>
          <a:p>
            <a:pPr marL="457200" indent="-457200">
              <a:buFont typeface="Arial" panose="020B0604020202020204" pitchFamily="34" charset="0"/>
              <a:buAutoNum type="alphaLcParenBoth"/>
            </a:pPr>
            <a:r>
              <a:rPr lang="en-US" altLang="fr-FR" sz="2400" smtClean="0">
                <a:latin typeface="Arial" panose="020B0604020202020204" pitchFamily="34" charset="0"/>
                <a:cs typeface="Arial" panose="020B0604020202020204" pitchFamily="34" charset="0"/>
              </a:rPr>
              <a:t>Signals the sequences represent.</a:t>
            </a:r>
          </a:p>
        </p:txBody>
      </p:sp>
      <p:pic>
        <p:nvPicPr>
          <p:cNvPr id="9011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8325" y="2438400"/>
            <a:ext cx="8316913"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117" name="Footer Placeholder 1"/>
          <p:cNvSpPr>
            <a:spLocks noGrp="1"/>
          </p:cNvSpPr>
          <p:nvPr>
            <p:ph type="ftr" sz="quarter" idx="11"/>
          </p:nvPr>
        </p:nvSpPr>
        <p:spPr>
          <a:xfrm>
            <a:off x="3829050" y="6400800"/>
            <a:ext cx="447675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8A0E9D0D-C5F3-4A7E-B239-E06650634A5A}" type="slidenum">
              <a:rPr lang="en-US" altLang="fr-FR" smtClean="0"/>
              <a:pPr>
                <a:defRPr/>
              </a:pPr>
              <a:t>53</a:t>
            </a:fld>
            <a:endParaRPr lang="en-US" altLang="fr-FR" dirty="0"/>
          </a:p>
        </p:txBody>
      </p:sp>
    </p:spTree>
    <p:extLst>
      <p:ext uri="{BB962C8B-B14F-4D97-AF65-F5344CB8AC3E}">
        <p14:creationId xmlns:p14="http://schemas.microsoft.com/office/powerpoint/2010/main" val="380289571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9113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8688" y="4638675"/>
            <a:ext cx="524510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1794" name="Rectangle 2"/>
          <p:cNvSpPr>
            <a:spLocks noChangeArrowheads="1"/>
          </p:cNvSpPr>
          <p:nvPr/>
        </p:nvSpPr>
        <p:spPr bwMode="auto">
          <a:xfrm>
            <a:off x="0" y="0"/>
            <a:ext cx="9144000" cy="838200"/>
          </a:xfrm>
          <a:prstGeom prst="rect">
            <a:avLst/>
          </a:prstGeom>
          <a:solidFill>
            <a:srgbClr val="33CCFF"/>
          </a:solidFill>
          <a:ln w="9525">
            <a:solidFill>
              <a:schemeClr val="tx1"/>
            </a:solidFill>
            <a:miter lim="800000"/>
            <a:headEnd/>
            <a:tailEnd/>
          </a:ln>
          <a:effectLst/>
        </p:spPr>
        <p:txBody>
          <a:bodyPr wrap="none" anchor="ctr"/>
          <a:lstStyle/>
          <a:p>
            <a:pPr algn="ctr">
              <a:defRPr/>
            </a:pPr>
            <a:endParaRPr lang="en-US" sz="3200" i="0">
              <a:effectLst>
                <a:outerShdw blurRad="38100" dist="38100" dir="2700000" algn="tl">
                  <a:srgbClr val="FFFFFF"/>
                </a:outerShdw>
              </a:effectLst>
            </a:endParaRPr>
          </a:p>
        </p:txBody>
      </p:sp>
      <p:sp>
        <p:nvSpPr>
          <p:cNvPr id="801795" name="Text Box 3"/>
          <p:cNvSpPr txBox="1">
            <a:spLocks noChangeArrowheads="1"/>
          </p:cNvSpPr>
          <p:nvPr/>
        </p:nvSpPr>
        <p:spPr bwMode="auto">
          <a:xfrm>
            <a:off x="228600" y="76200"/>
            <a:ext cx="6623050" cy="584200"/>
          </a:xfrm>
          <a:prstGeom prst="rect">
            <a:avLst/>
          </a:prstGeom>
          <a:noFill/>
          <a:ln w="9525">
            <a:noFill/>
            <a:miter lim="800000"/>
            <a:headEnd/>
            <a:tailEnd/>
          </a:ln>
          <a:effectLst/>
        </p:spPr>
        <p:txBody>
          <a:bodyPr wrap="none">
            <a:spAutoFit/>
          </a:bodyPr>
          <a:lstStyle/>
          <a:p>
            <a:pPr>
              <a:defRPr/>
            </a:pPr>
            <a:r>
              <a:rPr lang="en-US" sz="3200" i="0" dirty="0">
                <a:effectLst>
                  <a:outerShdw blurRad="38100" dist="38100" dir="2700000" algn="tl">
                    <a:srgbClr val="C0C0C0"/>
                  </a:outerShdw>
                </a:effectLst>
                <a:latin typeface="Times" pitchFamily="18" charset="0"/>
              </a:rPr>
              <a:t>2-4  TRANSMISSION IMPAIRMENT</a:t>
            </a:r>
          </a:p>
        </p:txBody>
      </p:sp>
      <p:sp>
        <p:nvSpPr>
          <p:cNvPr id="91141" name="Text Box 4"/>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endParaRPr lang="fr-FR" altLang="fr-FR" sz="1800" i="0"/>
          </a:p>
        </p:txBody>
      </p:sp>
      <p:sp>
        <p:nvSpPr>
          <p:cNvPr id="91142" name="Rectangle 5"/>
          <p:cNvSpPr>
            <a:spLocks noChangeArrowheads="1"/>
          </p:cNvSpPr>
          <p:nvPr/>
        </p:nvSpPr>
        <p:spPr bwMode="auto">
          <a:xfrm>
            <a:off x="288925" y="914400"/>
            <a:ext cx="8348663"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ts val="1200"/>
              </a:spcBef>
              <a:buClrTx/>
              <a:buSzTx/>
              <a:buFont typeface="Wingdings" panose="05000000000000000000" pitchFamily="2" charset="2"/>
              <a:buChar char="q"/>
            </a:pPr>
            <a:r>
              <a:rPr lang="en-US" altLang="fr-FR" sz="2400" i="0"/>
              <a:t> Signals travel through transmission media, which are not perfect. </a:t>
            </a:r>
          </a:p>
          <a:p>
            <a:pPr eaLnBrk="1" hangingPunct="1">
              <a:spcBef>
                <a:spcPts val="1200"/>
              </a:spcBef>
              <a:buClrTx/>
              <a:buSzTx/>
              <a:buFont typeface="Wingdings" panose="05000000000000000000" pitchFamily="2" charset="2"/>
              <a:buChar char="q"/>
            </a:pPr>
            <a:r>
              <a:rPr lang="en-US" altLang="fr-FR" sz="2400" i="0"/>
              <a:t> The imperfection causes signal impairment. </a:t>
            </a:r>
          </a:p>
          <a:p>
            <a:pPr eaLnBrk="1" hangingPunct="1">
              <a:spcBef>
                <a:spcPts val="1200"/>
              </a:spcBef>
              <a:buClrTx/>
              <a:buSzTx/>
              <a:buFont typeface="Wingdings" panose="05000000000000000000" pitchFamily="2" charset="2"/>
              <a:buChar char="q"/>
            </a:pPr>
            <a:r>
              <a:rPr lang="en-US" altLang="fr-FR" sz="2400" i="0"/>
              <a:t> This means that the signal at the beginning of the medium is not the same as the signal at the end of the medium. </a:t>
            </a:r>
          </a:p>
          <a:p>
            <a:pPr eaLnBrk="1" hangingPunct="1">
              <a:spcBef>
                <a:spcPts val="1200"/>
              </a:spcBef>
              <a:buClrTx/>
              <a:buSzTx/>
              <a:buFont typeface="Wingdings" panose="05000000000000000000" pitchFamily="2" charset="2"/>
              <a:buChar char="q"/>
            </a:pPr>
            <a:r>
              <a:rPr lang="en-US" altLang="fr-FR" sz="2400" i="0"/>
              <a:t> What is sent is not what is received. </a:t>
            </a:r>
          </a:p>
          <a:p>
            <a:pPr eaLnBrk="1" hangingPunct="1">
              <a:spcBef>
                <a:spcPts val="1200"/>
              </a:spcBef>
              <a:buClrTx/>
              <a:buSzTx/>
              <a:buFont typeface="Wingdings" panose="05000000000000000000" pitchFamily="2" charset="2"/>
              <a:buChar char="q"/>
            </a:pPr>
            <a:r>
              <a:rPr lang="en-US" altLang="fr-FR" sz="2400" i="0"/>
              <a:t> Three causes of impairment are </a:t>
            </a:r>
            <a:r>
              <a:rPr lang="en-US" altLang="fr-FR" sz="2400" i="0">
                <a:solidFill>
                  <a:srgbClr val="FF0000"/>
                </a:solidFill>
              </a:rPr>
              <a:t>attenuation</a:t>
            </a:r>
            <a:r>
              <a:rPr lang="en-US" altLang="fr-FR" sz="2400" i="0"/>
              <a:t>, </a:t>
            </a:r>
            <a:r>
              <a:rPr lang="en-US" altLang="fr-FR" sz="2400" i="0">
                <a:solidFill>
                  <a:srgbClr val="FF0000"/>
                </a:solidFill>
              </a:rPr>
              <a:t>distortion</a:t>
            </a:r>
            <a:r>
              <a:rPr lang="en-US" altLang="fr-FR" sz="2400" i="0"/>
              <a:t>, and </a:t>
            </a:r>
            <a:r>
              <a:rPr lang="en-US" altLang="fr-FR" sz="2400" i="0">
                <a:solidFill>
                  <a:srgbClr val="FF0000"/>
                </a:solidFill>
              </a:rPr>
              <a:t>noise</a:t>
            </a:r>
            <a:r>
              <a:rPr lang="en-US" altLang="fr-FR" sz="2400" i="0"/>
              <a:t>.</a:t>
            </a:r>
          </a:p>
        </p:txBody>
      </p:sp>
      <p:sp>
        <p:nvSpPr>
          <p:cNvPr id="91143" name="Footer Placeholder 1"/>
          <p:cNvSpPr>
            <a:spLocks noGrp="1"/>
          </p:cNvSpPr>
          <p:nvPr>
            <p:ph type="ftr" sz="quarter" idx="11"/>
          </p:nvPr>
        </p:nvSpPr>
        <p:spPr>
          <a:xfrm>
            <a:off x="3749675" y="6400800"/>
            <a:ext cx="4556125"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54</a:t>
            </a:fld>
            <a:endParaRPr lang="en-US" altLang="fr-FR" dirty="0"/>
          </a:p>
        </p:txBody>
      </p:sp>
    </p:spTree>
    <p:extLst>
      <p:ext uri="{BB962C8B-B14F-4D97-AF65-F5344CB8AC3E}">
        <p14:creationId xmlns:p14="http://schemas.microsoft.com/office/powerpoint/2010/main" val="405714912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Line 2"/>
          <p:cNvSpPr>
            <a:spLocks noChangeShapeType="1"/>
          </p:cNvSpPr>
          <p:nvPr/>
        </p:nvSpPr>
        <p:spPr bwMode="auto">
          <a:xfrm>
            <a:off x="152400" y="152400"/>
            <a:ext cx="8763000" cy="0"/>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93187" name="Line 3"/>
          <p:cNvSpPr>
            <a:spLocks noChangeShapeType="1"/>
          </p:cNvSpPr>
          <p:nvPr/>
        </p:nvSpPr>
        <p:spPr bwMode="auto">
          <a:xfrm>
            <a:off x="152400" y="9906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93188" name="Text Box 4"/>
          <p:cNvSpPr txBox="1">
            <a:spLocks noChangeArrowheads="1"/>
          </p:cNvSpPr>
          <p:nvPr/>
        </p:nvSpPr>
        <p:spPr bwMode="auto">
          <a:xfrm>
            <a:off x="304800" y="381000"/>
            <a:ext cx="21907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a:t>Attenuation</a:t>
            </a:r>
          </a:p>
        </p:txBody>
      </p:sp>
      <p:pic>
        <p:nvPicPr>
          <p:cNvPr id="9318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200" y="2068513"/>
            <a:ext cx="7797800" cy="296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3190" name="Footer Placeholder 1"/>
          <p:cNvSpPr>
            <a:spLocks noGrp="1"/>
          </p:cNvSpPr>
          <p:nvPr>
            <p:ph type="ftr" sz="quarter" idx="11"/>
          </p:nvPr>
        </p:nvSpPr>
        <p:spPr>
          <a:xfrm>
            <a:off x="3454400" y="6400800"/>
            <a:ext cx="48514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55</a:t>
            </a:fld>
            <a:endParaRPr lang="en-US" altLang="fr-FR" dirty="0"/>
          </a:p>
        </p:txBody>
      </p:sp>
    </p:spTree>
    <p:extLst>
      <p:ext uri="{BB962C8B-B14F-4D97-AF65-F5344CB8AC3E}">
        <p14:creationId xmlns:p14="http://schemas.microsoft.com/office/powerpoint/2010/main" val="129844840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10"/>
          <p:cNvSpPr>
            <a:spLocks noChangeArrowheads="1"/>
          </p:cNvSpPr>
          <p:nvPr/>
        </p:nvSpPr>
        <p:spPr bwMode="auto">
          <a:xfrm>
            <a:off x="152400" y="1447800"/>
            <a:ext cx="88392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endParaRPr lang="fr-FR" altLang="fr-FR" sz="1800"/>
          </a:p>
        </p:txBody>
      </p:sp>
      <p:sp>
        <p:nvSpPr>
          <p:cNvPr id="48131" name="Rectangle 11"/>
          <p:cNvSpPr>
            <a:spLocks noChangeArrowheads="1"/>
          </p:cNvSpPr>
          <p:nvPr/>
        </p:nvSpPr>
        <p:spPr bwMode="auto">
          <a:xfrm>
            <a:off x="228600" y="1096963"/>
            <a:ext cx="8534400" cy="22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1200"/>
              </a:spcBef>
              <a:buClrTx/>
              <a:buSzTx/>
              <a:buFontTx/>
              <a:buNone/>
            </a:pPr>
            <a:r>
              <a:rPr lang="en-US" altLang="fr-FR" sz="2400" i="0"/>
              <a:t>Suppose a signal travels through a transmission medium and its power is reduced to one-half. </a:t>
            </a:r>
          </a:p>
          <a:p>
            <a:pPr>
              <a:spcBef>
                <a:spcPts val="1200"/>
              </a:spcBef>
              <a:buClrTx/>
              <a:buSzTx/>
              <a:buFontTx/>
              <a:buNone/>
            </a:pPr>
            <a:r>
              <a:rPr lang="en-US" altLang="fr-FR" sz="2400" i="0"/>
              <a:t>This means that P</a:t>
            </a:r>
            <a:r>
              <a:rPr lang="en-US" altLang="fr-FR" sz="2400" i="0" baseline="-25000"/>
              <a:t>2</a:t>
            </a:r>
            <a:r>
              <a:rPr lang="en-US" altLang="fr-FR" sz="2400" i="0"/>
              <a:t> is (1/2)P</a:t>
            </a:r>
            <a:r>
              <a:rPr lang="en-US" altLang="fr-FR" sz="2400" i="0" baseline="-25000"/>
              <a:t>1</a:t>
            </a:r>
            <a:r>
              <a:rPr lang="en-US" altLang="fr-FR" sz="2400" i="0"/>
              <a:t>. </a:t>
            </a:r>
          </a:p>
          <a:p>
            <a:pPr>
              <a:spcBef>
                <a:spcPts val="1200"/>
              </a:spcBef>
              <a:buClrTx/>
              <a:buSzTx/>
              <a:buFontTx/>
              <a:buNone/>
            </a:pPr>
            <a:r>
              <a:rPr lang="en-US" altLang="fr-FR" sz="2400" i="0"/>
              <a:t>In this case, the attenuation (loss of power) can be calculated as</a:t>
            </a:r>
          </a:p>
        </p:txBody>
      </p:sp>
      <p:sp>
        <p:nvSpPr>
          <p:cNvPr id="48132" name="Rectangle 16"/>
          <p:cNvSpPr>
            <a:spLocks noChangeArrowheads="1"/>
          </p:cNvSpPr>
          <p:nvPr/>
        </p:nvSpPr>
        <p:spPr bwMode="auto">
          <a:xfrm>
            <a:off x="328613" y="4960938"/>
            <a:ext cx="83343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2400" i="0"/>
              <a:t>A loss of 3 dB (–3 dB) is equivalent to losing one-half the power.</a:t>
            </a:r>
          </a:p>
        </p:txBody>
      </p:sp>
      <p:pic>
        <p:nvPicPr>
          <p:cNvPr id="48133"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8850" y="3919538"/>
            <a:ext cx="7226300" cy="728662"/>
          </a:xfrm>
          <a:prstGeom prst="rect">
            <a:avLst/>
          </a:prstGeom>
          <a:noFill/>
          <a:ln w="57150" cmpd="thickThin">
            <a:solidFill>
              <a:schemeClr val="folHlink"/>
            </a:solidFill>
            <a:miter lim="800000"/>
            <a:headEnd/>
            <a:tailEnd/>
          </a:ln>
          <a:extLst>
            <a:ext uri="{909E8E84-426E-40DD-AFC4-6F175D3DCCD1}">
              <a14:hiddenFill xmlns:a14="http://schemas.microsoft.com/office/drawing/2010/main">
                <a:solidFill>
                  <a:srgbClr val="FFFFFF"/>
                </a:solidFill>
              </a14:hiddenFill>
            </a:ext>
          </a:extLst>
        </p:spPr>
      </p:pic>
      <p:sp>
        <p:nvSpPr>
          <p:cNvPr id="17" name="Rectangle 9"/>
          <p:cNvSpPr>
            <a:spLocks noChangeArrowheads="1"/>
          </p:cNvSpPr>
          <p:nvPr/>
        </p:nvSpPr>
        <p:spPr bwMode="gray">
          <a:xfrm>
            <a:off x="442913" y="773113"/>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gn="ctr" eaLnBrk="1" hangingPunct="1">
              <a:defRPr/>
            </a:pPr>
            <a:endParaRPr kumimoji="1" lang="en-US" sz="2400" i="0">
              <a:latin typeface="+mn-lt"/>
            </a:endParaRPr>
          </a:p>
        </p:txBody>
      </p:sp>
      <p:sp>
        <p:nvSpPr>
          <p:cNvPr id="95239" name="Text Box 12"/>
          <p:cNvSpPr txBox="1">
            <a:spLocks noChangeArrowheads="1"/>
          </p:cNvSpPr>
          <p:nvPr/>
        </p:nvSpPr>
        <p:spPr bwMode="auto">
          <a:xfrm>
            <a:off x="1143000" y="182563"/>
            <a:ext cx="1768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3200"/>
              <a:t>Example</a:t>
            </a:r>
          </a:p>
        </p:txBody>
      </p:sp>
      <p:sp>
        <p:nvSpPr>
          <p:cNvPr id="95240" name="Footer Placeholder 1"/>
          <p:cNvSpPr>
            <a:spLocks noGrp="1"/>
          </p:cNvSpPr>
          <p:nvPr>
            <p:ph type="ftr" sz="quarter" idx="11"/>
          </p:nvPr>
        </p:nvSpPr>
        <p:spPr>
          <a:xfrm>
            <a:off x="3970338" y="6400800"/>
            <a:ext cx="4335462"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56</a:t>
            </a:fld>
            <a:endParaRPr lang="en-US" altLang="fr-FR" dirty="0"/>
          </a:p>
        </p:txBody>
      </p:sp>
    </p:spTree>
    <p:extLst>
      <p:ext uri="{BB962C8B-B14F-4D97-AF65-F5344CB8AC3E}">
        <p14:creationId xmlns:p14="http://schemas.microsoft.com/office/powerpoint/2010/main" val="37971533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8131">
                                            <p:txEl>
                                              <p:pRg st="2" end="2"/>
                                            </p:txEl>
                                          </p:spTgt>
                                        </p:tgtEl>
                                        <p:attrNameLst>
                                          <p:attrName>style.visibility</p:attrName>
                                        </p:attrNameLst>
                                      </p:cBhvr>
                                      <p:to>
                                        <p:strVal val="visible"/>
                                      </p:to>
                                    </p:set>
                                  </p:childTnLst>
                                </p:cTn>
                              </p:par>
                            </p:childTnLst>
                          </p:cTn>
                        </p:par>
                        <p:par>
                          <p:cTn id="7" fill="hold" nodeType="afterGroup">
                            <p:stCondLst>
                              <p:cond delay="0"/>
                            </p:stCondLst>
                            <p:childTnLst>
                              <p:par>
                                <p:cTn id="8" presetID="53" presetClass="entr" presetSubtype="0" fill="hold" nodeType="afterEffect">
                                  <p:stCondLst>
                                    <p:cond delay="0"/>
                                  </p:stCondLst>
                                  <p:childTnLst>
                                    <p:set>
                                      <p:cBhvr>
                                        <p:cTn id="9" dur="1" fill="hold">
                                          <p:stCondLst>
                                            <p:cond delay="0"/>
                                          </p:stCondLst>
                                        </p:cTn>
                                        <p:tgtEl>
                                          <p:spTgt spid="48133"/>
                                        </p:tgtEl>
                                        <p:attrNameLst>
                                          <p:attrName>style.visibility</p:attrName>
                                        </p:attrNameLst>
                                      </p:cBhvr>
                                      <p:to>
                                        <p:strVal val="visible"/>
                                      </p:to>
                                    </p:set>
                                    <p:anim calcmode="lin" valueType="num">
                                      <p:cBhvr>
                                        <p:cTn id="10" dur="500" fill="hold"/>
                                        <p:tgtEl>
                                          <p:spTgt spid="48133"/>
                                        </p:tgtEl>
                                        <p:attrNameLst>
                                          <p:attrName>ppt_w</p:attrName>
                                        </p:attrNameLst>
                                      </p:cBhvr>
                                      <p:tavLst>
                                        <p:tav tm="0">
                                          <p:val>
                                            <p:fltVal val="0"/>
                                          </p:val>
                                        </p:tav>
                                        <p:tav tm="100000">
                                          <p:val>
                                            <p:strVal val="#ppt_w"/>
                                          </p:val>
                                        </p:tav>
                                      </p:tavLst>
                                    </p:anim>
                                    <p:anim calcmode="lin" valueType="num">
                                      <p:cBhvr>
                                        <p:cTn id="11" dur="500" fill="hold"/>
                                        <p:tgtEl>
                                          <p:spTgt spid="48133"/>
                                        </p:tgtEl>
                                        <p:attrNameLst>
                                          <p:attrName>ppt_h</p:attrName>
                                        </p:attrNameLst>
                                      </p:cBhvr>
                                      <p:tavLst>
                                        <p:tav tm="0">
                                          <p:val>
                                            <p:fltVal val="0"/>
                                          </p:val>
                                        </p:tav>
                                        <p:tav tm="100000">
                                          <p:val>
                                            <p:strVal val="#ppt_h"/>
                                          </p:val>
                                        </p:tav>
                                      </p:tavLst>
                                    </p:anim>
                                    <p:animEffect transition="in" filter="fade">
                                      <p:cBhvr>
                                        <p:cTn id="12" dur="500"/>
                                        <p:tgtEl>
                                          <p:spTgt spid="48133"/>
                                        </p:tgtEl>
                                      </p:cBhvr>
                                    </p:animEffect>
                                  </p:childTnLst>
                                </p:cTn>
                              </p:par>
                            </p:childTnLst>
                          </p:cTn>
                        </p:par>
                        <p:par>
                          <p:cTn id="13" fill="hold" nodeType="afterGroup">
                            <p:stCondLst>
                              <p:cond delay="500"/>
                            </p:stCondLst>
                            <p:childTnLst>
                              <p:par>
                                <p:cTn id="14" presetID="1" presetClass="entr" presetSubtype="0" fill="hold" grpId="0" nodeType="afterEffect">
                                  <p:stCondLst>
                                    <p:cond delay="0"/>
                                  </p:stCondLst>
                                  <p:childTnLst>
                                    <p:set>
                                      <p:cBhvr>
                                        <p:cTn id="15" dur="1" fill="hold">
                                          <p:stCondLst>
                                            <p:cond delay="0"/>
                                          </p:stCondLst>
                                        </p:cTn>
                                        <p:tgtEl>
                                          <p:spTgt spid="481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10"/>
          <p:cNvSpPr>
            <a:spLocks noChangeArrowheads="1"/>
          </p:cNvSpPr>
          <p:nvPr/>
        </p:nvSpPr>
        <p:spPr bwMode="auto">
          <a:xfrm>
            <a:off x="152400" y="1447800"/>
            <a:ext cx="88392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endParaRPr lang="fr-FR" altLang="fr-FR" sz="1800"/>
          </a:p>
        </p:txBody>
      </p:sp>
      <p:sp>
        <p:nvSpPr>
          <p:cNvPr id="97283" name="Rectangle 11"/>
          <p:cNvSpPr>
            <a:spLocks noChangeArrowheads="1"/>
          </p:cNvSpPr>
          <p:nvPr/>
        </p:nvSpPr>
        <p:spPr bwMode="auto">
          <a:xfrm>
            <a:off x="228600" y="1447800"/>
            <a:ext cx="8534400" cy="187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a:spcBef>
                <a:spcPts val="1200"/>
              </a:spcBef>
              <a:buClrTx/>
              <a:buSzTx/>
              <a:buFontTx/>
              <a:buNone/>
            </a:pPr>
            <a:r>
              <a:rPr lang="en-US" altLang="fr-FR" sz="2400" i="0"/>
              <a:t>A signal travels through an amplifier, and its power is increased 10 times. </a:t>
            </a:r>
          </a:p>
          <a:p>
            <a:pPr algn="just">
              <a:spcBef>
                <a:spcPts val="1200"/>
              </a:spcBef>
              <a:buClrTx/>
              <a:buSzTx/>
              <a:buFontTx/>
              <a:buNone/>
            </a:pPr>
            <a:r>
              <a:rPr lang="en-US" altLang="fr-FR" sz="2400" i="0"/>
              <a:t>This means that P</a:t>
            </a:r>
            <a:r>
              <a:rPr lang="en-US" altLang="fr-FR" sz="2400" i="0" baseline="-25000"/>
              <a:t>2</a:t>
            </a:r>
            <a:r>
              <a:rPr lang="en-US" altLang="fr-FR" sz="2400" i="0"/>
              <a:t> = 10P</a:t>
            </a:r>
            <a:r>
              <a:rPr lang="en-US" altLang="fr-FR" sz="2400" i="0" baseline="-25000"/>
              <a:t>1 </a:t>
            </a:r>
            <a:r>
              <a:rPr lang="en-US" altLang="fr-FR" sz="2400" i="0"/>
              <a:t>. </a:t>
            </a:r>
          </a:p>
          <a:p>
            <a:pPr algn="just">
              <a:spcBef>
                <a:spcPts val="1200"/>
              </a:spcBef>
              <a:buClrTx/>
              <a:buSzTx/>
              <a:buFontTx/>
              <a:buNone/>
            </a:pPr>
            <a:r>
              <a:rPr lang="en-US" altLang="fr-FR" sz="2400" i="0"/>
              <a:t>What is the amplification (gain of power)?</a:t>
            </a:r>
          </a:p>
        </p:txBody>
      </p:sp>
      <p:pic>
        <p:nvPicPr>
          <p:cNvPr id="49156"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67025" y="4322763"/>
            <a:ext cx="3409950" cy="819150"/>
          </a:xfrm>
          <a:prstGeom prst="rect">
            <a:avLst/>
          </a:prstGeom>
          <a:noFill/>
          <a:ln w="57150" cmpd="thinThick">
            <a:solidFill>
              <a:srgbClr val="3366FF"/>
            </a:solidFill>
            <a:miter lim="800000"/>
            <a:headEnd/>
            <a:tailEnd/>
          </a:ln>
          <a:extLst>
            <a:ext uri="{909E8E84-426E-40DD-AFC4-6F175D3DCCD1}">
              <a14:hiddenFill xmlns:a14="http://schemas.microsoft.com/office/drawing/2010/main">
                <a:solidFill>
                  <a:srgbClr val="FFFFFF"/>
                </a:solidFill>
              </a14:hiddenFill>
            </a:ext>
          </a:extLst>
        </p:spPr>
      </p:pic>
      <p:pic>
        <p:nvPicPr>
          <p:cNvPr id="49157"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7975" y="5368925"/>
            <a:ext cx="3446463" cy="630238"/>
          </a:xfrm>
          <a:prstGeom prst="rect">
            <a:avLst/>
          </a:prstGeom>
          <a:noFill/>
          <a:ln w="57150" cmpd="thinThick">
            <a:solidFill>
              <a:srgbClr val="3366FF"/>
            </a:solidFill>
            <a:miter lim="800000"/>
            <a:headEnd/>
            <a:tailEnd/>
          </a:ln>
          <a:extLst>
            <a:ext uri="{909E8E84-426E-40DD-AFC4-6F175D3DCCD1}">
              <a14:hiddenFill xmlns:a14="http://schemas.microsoft.com/office/drawing/2010/main">
                <a:solidFill>
                  <a:srgbClr val="FFFFFF"/>
                </a:solidFill>
              </a14:hiddenFill>
            </a:ext>
          </a:extLst>
        </p:spPr>
      </p:pic>
      <p:sp>
        <p:nvSpPr>
          <p:cNvPr id="97286" name="Slide Number Placeholder 5"/>
          <p:cNvSpPr txBox="1">
            <a:spLocks/>
          </p:cNvSpPr>
          <p:nvPr/>
        </p:nvSpPr>
        <p:spPr bwMode="auto">
          <a:xfrm>
            <a:off x="8162925" y="6400800"/>
            <a:ext cx="6762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a:spcBef>
                <a:spcPct val="0"/>
              </a:spcBef>
              <a:buClrTx/>
              <a:buSzTx/>
              <a:buFontTx/>
              <a:buNone/>
            </a:pPr>
            <a:fld id="{75E8CB45-6F4E-4AAE-B145-11C7D0B82B0D}" type="slidenum">
              <a:rPr lang="en-US" altLang="fr-FR" sz="1200" i="0">
                <a:latin typeface="Arial" panose="020B0604020202020204" pitchFamily="34" charset="0"/>
                <a:cs typeface="Arial" panose="020B0604020202020204" pitchFamily="34" charset="0"/>
              </a:rPr>
              <a:pPr algn="r">
                <a:spcBef>
                  <a:spcPct val="0"/>
                </a:spcBef>
                <a:buClrTx/>
                <a:buSzTx/>
                <a:buFontTx/>
                <a:buNone/>
              </a:pPr>
              <a:t>57</a:t>
            </a:fld>
            <a:endParaRPr lang="en-US" altLang="fr-FR" sz="1200" i="0">
              <a:latin typeface="Arial" panose="020B0604020202020204" pitchFamily="34" charset="0"/>
              <a:cs typeface="Arial" panose="020B0604020202020204" pitchFamily="34" charset="0"/>
            </a:endParaRPr>
          </a:p>
        </p:txBody>
      </p:sp>
      <p:sp>
        <p:nvSpPr>
          <p:cNvPr id="17" name="Rectangle 9"/>
          <p:cNvSpPr>
            <a:spLocks noChangeArrowheads="1"/>
          </p:cNvSpPr>
          <p:nvPr/>
        </p:nvSpPr>
        <p:spPr bwMode="gray">
          <a:xfrm>
            <a:off x="442913" y="773113"/>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gn="ctr" eaLnBrk="1" hangingPunct="1">
              <a:defRPr/>
            </a:pPr>
            <a:endParaRPr kumimoji="1" lang="en-US" sz="2400" i="0">
              <a:latin typeface="+mn-lt"/>
            </a:endParaRPr>
          </a:p>
        </p:txBody>
      </p:sp>
      <p:sp>
        <p:nvSpPr>
          <p:cNvPr id="97288" name="Text Box 12"/>
          <p:cNvSpPr txBox="1">
            <a:spLocks noChangeArrowheads="1"/>
          </p:cNvSpPr>
          <p:nvPr/>
        </p:nvSpPr>
        <p:spPr bwMode="auto">
          <a:xfrm>
            <a:off x="1143000" y="182563"/>
            <a:ext cx="1768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3200"/>
              <a:t>Example</a:t>
            </a:r>
          </a:p>
        </p:txBody>
      </p:sp>
      <p:sp>
        <p:nvSpPr>
          <p:cNvPr id="97289" name="Footer Placeholder 1"/>
          <p:cNvSpPr>
            <a:spLocks noGrp="1"/>
          </p:cNvSpPr>
          <p:nvPr>
            <p:ph type="ftr" sz="quarter" idx="11"/>
          </p:nvPr>
        </p:nvSpPr>
        <p:spPr>
          <a:xfrm>
            <a:off x="3411538" y="6400800"/>
            <a:ext cx="4894262"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57</a:t>
            </a:fld>
            <a:endParaRPr lang="en-US" altLang="fr-FR" dirty="0"/>
          </a:p>
        </p:txBody>
      </p:sp>
    </p:spTree>
    <p:extLst>
      <p:ext uri="{BB962C8B-B14F-4D97-AF65-F5344CB8AC3E}">
        <p14:creationId xmlns:p14="http://schemas.microsoft.com/office/powerpoint/2010/main" val="11379475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49156"/>
                                        </p:tgtEl>
                                        <p:attrNameLst>
                                          <p:attrName>style.visibility</p:attrName>
                                        </p:attrNameLst>
                                      </p:cBhvr>
                                      <p:to>
                                        <p:strVal val="visible"/>
                                      </p:to>
                                    </p:set>
                                    <p:anim calcmode="lin" valueType="num">
                                      <p:cBhvr>
                                        <p:cTn id="7" dur="500" fill="hold"/>
                                        <p:tgtEl>
                                          <p:spTgt spid="49156"/>
                                        </p:tgtEl>
                                        <p:attrNameLst>
                                          <p:attrName>ppt_w</p:attrName>
                                        </p:attrNameLst>
                                      </p:cBhvr>
                                      <p:tavLst>
                                        <p:tav tm="0">
                                          <p:val>
                                            <p:fltVal val="0"/>
                                          </p:val>
                                        </p:tav>
                                        <p:tav tm="100000">
                                          <p:val>
                                            <p:strVal val="#ppt_w"/>
                                          </p:val>
                                        </p:tav>
                                      </p:tavLst>
                                    </p:anim>
                                    <p:anim calcmode="lin" valueType="num">
                                      <p:cBhvr>
                                        <p:cTn id="8" dur="500" fill="hold"/>
                                        <p:tgtEl>
                                          <p:spTgt spid="49156"/>
                                        </p:tgtEl>
                                        <p:attrNameLst>
                                          <p:attrName>ppt_h</p:attrName>
                                        </p:attrNameLst>
                                      </p:cBhvr>
                                      <p:tavLst>
                                        <p:tav tm="0">
                                          <p:val>
                                            <p:fltVal val="0"/>
                                          </p:val>
                                        </p:tav>
                                        <p:tav tm="100000">
                                          <p:val>
                                            <p:strVal val="#ppt_h"/>
                                          </p:val>
                                        </p:tav>
                                      </p:tavLst>
                                    </p:anim>
                                    <p:animEffect transition="in" filter="fade">
                                      <p:cBhvr>
                                        <p:cTn id="9" dur="500"/>
                                        <p:tgtEl>
                                          <p:spTgt spid="49156"/>
                                        </p:tgtEl>
                                      </p:cBhvr>
                                    </p:animEffect>
                                  </p:childTnLst>
                                </p:cTn>
                              </p:par>
                              <p:par>
                                <p:cTn id="10" presetID="53" presetClass="entr" presetSubtype="0" fill="hold" nodeType="withEffect">
                                  <p:stCondLst>
                                    <p:cond delay="0"/>
                                  </p:stCondLst>
                                  <p:childTnLst>
                                    <p:set>
                                      <p:cBhvr>
                                        <p:cTn id="11" dur="1" fill="hold">
                                          <p:stCondLst>
                                            <p:cond delay="0"/>
                                          </p:stCondLst>
                                        </p:cTn>
                                        <p:tgtEl>
                                          <p:spTgt spid="49157"/>
                                        </p:tgtEl>
                                        <p:attrNameLst>
                                          <p:attrName>style.visibility</p:attrName>
                                        </p:attrNameLst>
                                      </p:cBhvr>
                                      <p:to>
                                        <p:strVal val="visible"/>
                                      </p:to>
                                    </p:set>
                                    <p:anim calcmode="lin" valueType="num">
                                      <p:cBhvr>
                                        <p:cTn id="12" dur="500" fill="hold"/>
                                        <p:tgtEl>
                                          <p:spTgt spid="49157"/>
                                        </p:tgtEl>
                                        <p:attrNameLst>
                                          <p:attrName>ppt_w</p:attrName>
                                        </p:attrNameLst>
                                      </p:cBhvr>
                                      <p:tavLst>
                                        <p:tav tm="0">
                                          <p:val>
                                            <p:fltVal val="0"/>
                                          </p:val>
                                        </p:tav>
                                        <p:tav tm="100000">
                                          <p:val>
                                            <p:strVal val="#ppt_w"/>
                                          </p:val>
                                        </p:tav>
                                      </p:tavLst>
                                    </p:anim>
                                    <p:anim calcmode="lin" valueType="num">
                                      <p:cBhvr>
                                        <p:cTn id="13" dur="500" fill="hold"/>
                                        <p:tgtEl>
                                          <p:spTgt spid="49157"/>
                                        </p:tgtEl>
                                        <p:attrNameLst>
                                          <p:attrName>ppt_h</p:attrName>
                                        </p:attrNameLst>
                                      </p:cBhvr>
                                      <p:tavLst>
                                        <p:tav tm="0">
                                          <p:val>
                                            <p:fltVal val="0"/>
                                          </p:val>
                                        </p:tav>
                                        <p:tav tm="100000">
                                          <p:val>
                                            <p:strVal val="#ppt_h"/>
                                          </p:val>
                                        </p:tav>
                                      </p:tavLst>
                                    </p:anim>
                                    <p:animEffect transition="in" filter="fade">
                                      <p:cBhvr>
                                        <p:cTn id="14" dur="500"/>
                                        <p:tgtEl>
                                          <p:spTgt spid="49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10"/>
          <p:cNvSpPr>
            <a:spLocks noChangeArrowheads="1"/>
          </p:cNvSpPr>
          <p:nvPr/>
        </p:nvSpPr>
        <p:spPr bwMode="auto">
          <a:xfrm>
            <a:off x="152400" y="1447800"/>
            <a:ext cx="88392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endParaRPr lang="fr-FR" altLang="fr-FR" sz="1800"/>
          </a:p>
        </p:txBody>
      </p:sp>
      <p:sp>
        <p:nvSpPr>
          <p:cNvPr id="99331" name="Rectangle 11"/>
          <p:cNvSpPr>
            <a:spLocks noChangeArrowheads="1"/>
          </p:cNvSpPr>
          <p:nvPr/>
        </p:nvSpPr>
        <p:spPr bwMode="auto">
          <a:xfrm>
            <a:off x="228600" y="969963"/>
            <a:ext cx="85344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2400" i="0"/>
              <a:t>One reason that engineers use the decibel to measure the changes in the strength of a signal is that decibel numbers can be added (or subtracted) when we are measuring several points (cascading) instead of just two. </a:t>
            </a:r>
          </a:p>
          <a:p>
            <a:pPr>
              <a:spcBef>
                <a:spcPct val="0"/>
              </a:spcBef>
              <a:buClrTx/>
              <a:buSzTx/>
              <a:buFontTx/>
              <a:buNone/>
            </a:pPr>
            <a:r>
              <a:rPr lang="en-US" altLang="fr-FR" sz="2400" i="0"/>
              <a:t>A signal travels from point 1 to point 4. </a:t>
            </a:r>
          </a:p>
          <a:p>
            <a:pPr algn="just">
              <a:spcBef>
                <a:spcPct val="0"/>
              </a:spcBef>
              <a:buClrTx/>
              <a:buSzTx/>
              <a:buFontTx/>
              <a:buNone/>
            </a:pPr>
            <a:endParaRPr lang="en-US" altLang="fr-FR" sz="2400" i="0"/>
          </a:p>
          <a:p>
            <a:pPr algn="just">
              <a:spcBef>
                <a:spcPct val="0"/>
              </a:spcBef>
              <a:buClrTx/>
              <a:buSzTx/>
              <a:buFontTx/>
              <a:buNone/>
            </a:pPr>
            <a:endParaRPr lang="en-US" altLang="fr-FR" sz="2400" i="0"/>
          </a:p>
          <a:p>
            <a:pPr algn="just">
              <a:spcBef>
                <a:spcPct val="0"/>
              </a:spcBef>
              <a:buClrTx/>
              <a:buSzTx/>
              <a:buFontTx/>
              <a:buNone/>
            </a:pPr>
            <a:endParaRPr lang="en-US" altLang="fr-FR" sz="2400" i="0"/>
          </a:p>
          <a:p>
            <a:pPr algn="just">
              <a:spcBef>
                <a:spcPct val="0"/>
              </a:spcBef>
              <a:buClrTx/>
              <a:buSzTx/>
              <a:buFontTx/>
              <a:buNone/>
            </a:pPr>
            <a:endParaRPr lang="en-US" altLang="fr-FR" sz="2400" i="0"/>
          </a:p>
          <a:p>
            <a:pPr algn="just">
              <a:spcBef>
                <a:spcPct val="0"/>
              </a:spcBef>
              <a:buClrTx/>
              <a:buSzTx/>
              <a:buFontTx/>
              <a:buNone/>
            </a:pPr>
            <a:endParaRPr lang="en-US" altLang="fr-FR" sz="2400" i="0"/>
          </a:p>
          <a:p>
            <a:pPr algn="just">
              <a:spcBef>
                <a:spcPct val="0"/>
              </a:spcBef>
              <a:buClrTx/>
              <a:buSzTx/>
              <a:buFontTx/>
              <a:buNone/>
            </a:pPr>
            <a:endParaRPr lang="en-US" altLang="fr-FR" sz="2400" i="0"/>
          </a:p>
          <a:p>
            <a:pPr algn="just">
              <a:spcBef>
                <a:spcPct val="0"/>
              </a:spcBef>
              <a:buClrTx/>
              <a:buSzTx/>
              <a:buFontTx/>
              <a:buNone/>
            </a:pPr>
            <a:r>
              <a:rPr lang="en-US" altLang="fr-FR" sz="2400" i="0"/>
              <a:t>In this case, the decibel value can be calculated as</a:t>
            </a:r>
          </a:p>
        </p:txBody>
      </p:sp>
      <p:pic>
        <p:nvPicPr>
          <p:cNvPr id="99332"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4913" y="5608638"/>
            <a:ext cx="3821112" cy="431800"/>
          </a:xfrm>
          <a:prstGeom prst="rect">
            <a:avLst/>
          </a:prstGeom>
          <a:noFill/>
          <a:ln w="57150" cmpd="thinThick">
            <a:solidFill>
              <a:srgbClr val="3366FF"/>
            </a:solidFill>
            <a:miter lim="800000"/>
            <a:headEnd/>
            <a:tailEnd/>
          </a:ln>
          <a:extLst>
            <a:ext uri="{909E8E84-426E-40DD-AFC4-6F175D3DCCD1}">
              <a14:hiddenFill xmlns:a14="http://schemas.microsoft.com/office/drawing/2010/main">
                <a:solidFill>
                  <a:srgbClr val="FFFFFF"/>
                </a:solidFill>
              </a14:hiddenFill>
            </a:ext>
          </a:extLst>
        </p:spPr>
      </p:pic>
      <p:sp>
        <p:nvSpPr>
          <p:cNvPr id="99333" name="Rectangle 9"/>
          <p:cNvSpPr>
            <a:spLocks noChangeArrowheads="1"/>
          </p:cNvSpPr>
          <p:nvPr/>
        </p:nvSpPr>
        <p:spPr bwMode="gray">
          <a:xfrm>
            <a:off x="442913" y="773113"/>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ClrTx/>
              <a:buSzTx/>
              <a:buFontTx/>
              <a:buNone/>
            </a:pPr>
            <a:endParaRPr kumimoji="1" lang="fr-FR" altLang="fr-FR" sz="2400" i="0">
              <a:latin typeface="Tahoma" panose="020B0604030504040204" pitchFamily="34" charset="0"/>
            </a:endParaRPr>
          </a:p>
        </p:txBody>
      </p:sp>
      <p:sp>
        <p:nvSpPr>
          <p:cNvPr id="99334" name="Text Box 12"/>
          <p:cNvSpPr txBox="1">
            <a:spLocks noChangeArrowheads="1"/>
          </p:cNvSpPr>
          <p:nvPr/>
        </p:nvSpPr>
        <p:spPr bwMode="auto">
          <a:xfrm>
            <a:off x="1143000" y="182563"/>
            <a:ext cx="1768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3200"/>
              <a:t>Example</a:t>
            </a:r>
          </a:p>
        </p:txBody>
      </p:sp>
      <p:pic>
        <p:nvPicPr>
          <p:cNvPr id="99335"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2450" y="2876550"/>
            <a:ext cx="8039100" cy="214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336" name="Footer Placeholder 1"/>
          <p:cNvSpPr>
            <a:spLocks noGrp="1"/>
          </p:cNvSpPr>
          <p:nvPr>
            <p:ph type="ftr" sz="quarter" idx="11"/>
          </p:nvPr>
        </p:nvSpPr>
        <p:spPr>
          <a:xfrm>
            <a:off x="3559175" y="6400800"/>
            <a:ext cx="4746625"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58</a:t>
            </a:fld>
            <a:endParaRPr lang="en-US" altLang="fr-FR" dirty="0"/>
          </a:p>
        </p:txBody>
      </p:sp>
    </p:spTree>
    <p:extLst>
      <p:ext uri="{BB962C8B-B14F-4D97-AF65-F5344CB8AC3E}">
        <p14:creationId xmlns:p14="http://schemas.microsoft.com/office/powerpoint/2010/main" val="75427201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Line 2"/>
          <p:cNvSpPr>
            <a:spLocks noChangeShapeType="1"/>
          </p:cNvSpPr>
          <p:nvPr/>
        </p:nvSpPr>
        <p:spPr bwMode="auto">
          <a:xfrm>
            <a:off x="152400" y="152400"/>
            <a:ext cx="8763000" cy="0"/>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101379" name="Line 3"/>
          <p:cNvSpPr>
            <a:spLocks noChangeShapeType="1"/>
          </p:cNvSpPr>
          <p:nvPr/>
        </p:nvSpPr>
        <p:spPr bwMode="auto">
          <a:xfrm>
            <a:off x="152400" y="9906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101380" name="Text Box 4"/>
          <p:cNvSpPr txBox="1">
            <a:spLocks noChangeArrowheads="1"/>
          </p:cNvSpPr>
          <p:nvPr/>
        </p:nvSpPr>
        <p:spPr bwMode="auto">
          <a:xfrm>
            <a:off x="304800" y="381000"/>
            <a:ext cx="19002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a:t>Distortion</a:t>
            </a:r>
          </a:p>
        </p:txBody>
      </p:sp>
      <p:pic>
        <p:nvPicPr>
          <p:cNvPr id="101381"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838" y="1887538"/>
            <a:ext cx="8335962" cy="321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1382" name="Footer Placeholder 1"/>
          <p:cNvSpPr>
            <a:spLocks noGrp="1"/>
          </p:cNvSpPr>
          <p:nvPr>
            <p:ph type="ftr" sz="quarter" idx="11"/>
          </p:nvPr>
        </p:nvSpPr>
        <p:spPr>
          <a:xfrm>
            <a:off x="3756025" y="6400800"/>
            <a:ext cx="4549775"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59</a:t>
            </a:fld>
            <a:endParaRPr lang="en-US" altLang="fr-FR" dirty="0"/>
          </a:p>
        </p:txBody>
      </p:sp>
    </p:spTree>
    <p:extLst>
      <p:ext uri="{BB962C8B-B14F-4D97-AF65-F5344CB8AC3E}">
        <p14:creationId xmlns:p14="http://schemas.microsoft.com/office/powerpoint/2010/main" val="22173435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Line 2"/>
          <p:cNvSpPr>
            <a:spLocks noChangeShapeType="1"/>
          </p:cNvSpPr>
          <p:nvPr/>
        </p:nvSpPr>
        <p:spPr bwMode="auto">
          <a:xfrm>
            <a:off x="152400" y="533400"/>
            <a:ext cx="8763000" cy="0"/>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15363" name="Line 3"/>
          <p:cNvSpPr>
            <a:spLocks noChangeShapeType="1"/>
          </p:cNvSpPr>
          <p:nvPr/>
        </p:nvSpPr>
        <p:spPr bwMode="auto">
          <a:xfrm>
            <a:off x="152400" y="13716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15364" name="Text Box 4"/>
          <p:cNvSpPr txBox="1">
            <a:spLocks noChangeArrowheads="1"/>
          </p:cNvSpPr>
          <p:nvPr/>
        </p:nvSpPr>
        <p:spPr bwMode="auto">
          <a:xfrm>
            <a:off x="304800" y="762000"/>
            <a:ext cx="58197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2400"/>
              <a:t>Comparison of analog and digital signals</a:t>
            </a:r>
          </a:p>
        </p:txBody>
      </p:sp>
      <p:pic>
        <p:nvPicPr>
          <p:cNvPr id="1536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4950" y="2389188"/>
            <a:ext cx="8528050" cy="286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Footer Placeholder 1"/>
          <p:cNvSpPr>
            <a:spLocks noGrp="1"/>
          </p:cNvSpPr>
          <p:nvPr>
            <p:ph type="ftr" sz="quarter" idx="11"/>
          </p:nvPr>
        </p:nvSpPr>
        <p:spPr>
          <a:xfrm>
            <a:off x="4179888" y="6400800"/>
            <a:ext cx="4125912"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6</a:t>
            </a:fld>
            <a:endParaRPr lang="en-US" altLang="fr-FR" dirty="0"/>
          </a:p>
        </p:txBody>
      </p:sp>
    </p:spTree>
    <p:extLst>
      <p:ext uri="{BB962C8B-B14F-4D97-AF65-F5344CB8AC3E}">
        <p14:creationId xmlns:p14="http://schemas.microsoft.com/office/powerpoint/2010/main" val="129130048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Line 2"/>
          <p:cNvSpPr>
            <a:spLocks noChangeShapeType="1"/>
          </p:cNvSpPr>
          <p:nvPr/>
        </p:nvSpPr>
        <p:spPr bwMode="auto">
          <a:xfrm>
            <a:off x="152400" y="152400"/>
            <a:ext cx="8763000" cy="0"/>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103427" name="Line 3"/>
          <p:cNvSpPr>
            <a:spLocks noChangeShapeType="1"/>
          </p:cNvSpPr>
          <p:nvPr/>
        </p:nvSpPr>
        <p:spPr bwMode="auto">
          <a:xfrm>
            <a:off x="152400" y="9906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103428" name="Text Box 4"/>
          <p:cNvSpPr txBox="1">
            <a:spLocks noChangeArrowheads="1"/>
          </p:cNvSpPr>
          <p:nvPr/>
        </p:nvSpPr>
        <p:spPr bwMode="auto">
          <a:xfrm>
            <a:off x="304800" y="381000"/>
            <a:ext cx="11334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a:t>Noise</a:t>
            </a:r>
          </a:p>
        </p:txBody>
      </p:sp>
      <p:pic>
        <p:nvPicPr>
          <p:cNvPr id="103429"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2950" y="2408238"/>
            <a:ext cx="7486650" cy="2697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30" name="Footer Placeholder 1"/>
          <p:cNvSpPr>
            <a:spLocks noGrp="1"/>
          </p:cNvSpPr>
          <p:nvPr>
            <p:ph type="ftr" sz="quarter" idx="11"/>
          </p:nvPr>
        </p:nvSpPr>
        <p:spPr>
          <a:xfrm>
            <a:off x="3670300" y="6400800"/>
            <a:ext cx="46355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60</a:t>
            </a:fld>
            <a:endParaRPr lang="en-US" altLang="fr-FR" dirty="0"/>
          </a:p>
        </p:txBody>
      </p:sp>
    </p:spTree>
    <p:extLst>
      <p:ext uri="{BB962C8B-B14F-4D97-AF65-F5344CB8AC3E}">
        <p14:creationId xmlns:p14="http://schemas.microsoft.com/office/powerpoint/2010/main" val="1821577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10"/>
          <p:cNvSpPr>
            <a:spLocks noChangeArrowheads="1"/>
          </p:cNvSpPr>
          <p:nvPr/>
        </p:nvSpPr>
        <p:spPr bwMode="auto">
          <a:xfrm>
            <a:off x="152400" y="1447800"/>
            <a:ext cx="88392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endParaRPr lang="fr-FR" altLang="fr-FR" sz="1800"/>
          </a:p>
        </p:txBody>
      </p:sp>
      <p:sp>
        <p:nvSpPr>
          <p:cNvPr id="55299" name="Rectangle 11"/>
          <p:cNvSpPr>
            <a:spLocks noChangeArrowheads="1"/>
          </p:cNvSpPr>
          <p:nvPr/>
        </p:nvSpPr>
        <p:spPr bwMode="auto">
          <a:xfrm>
            <a:off x="379413" y="1447800"/>
            <a:ext cx="8383587"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2400" i="0"/>
              <a:t>The power of a signal is 10 mW and the power of the noise is 1 μW; what are the values of SNR and SNR</a:t>
            </a:r>
            <a:r>
              <a:rPr lang="en-US" altLang="fr-FR" sz="2400" i="0" baseline="-25000"/>
              <a:t>dB </a:t>
            </a:r>
            <a:r>
              <a:rPr lang="en-US" altLang="fr-FR" sz="2400" i="0"/>
              <a:t>?</a:t>
            </a:r>
          </a:p>
          <a:p>
            <a:pPr>
              <a:spcBef>
                <a:spcPct val="0"/>
              </a:spcBef>
              <a:buClrTx/>
              <a:buSzTx/>
              <a:buFontTx/>
              <a:buNone/>
            </a:pPr>
            <a:endParaRPr lang="en-US" altLang="fr-FR" sz="2400" i="0"/>
          </a:p>
          <a:p>
            <a:pPr>
              <a:spcBef>
                <a:spcPct val="0"/>
              </a:spcBef>
              <a:buClrTx/>
              <a:buSzTx/>
              <a:buFontTx/>
              <a:buNone/>
            </a:pPr>
            <a:r>
              <a:rPr lang="en-US" altLang="fr-FR" sz="2400" i="0">
                <a:solidFill>
                  <a:srgbClr val="FF0000"/>
                </a:solidFill>
              </a:rPr>
              <a:t>Solution</a:t>
            </a:r>
          </a:p>
          <a:p>
            <a:pPr>
              <a:spcBef>
                <a:spcPct val="0"/>
              </a:spcBef>
              <a:buClrTx/>
              <a:buSzTx/>
              <a:buFontTx/>
              <a:buNone/>
            </a:pPr>
            <a:r>
              <a:rPr lang="en-US" altLang="fr-FR" sz="2400" i="0"/>
              <a:t>The values of SNR and SNRdB can be calculated as follows:</a:t>
            </a:r>
          </a:p>
        </p:txBody>
      </p:sp>
      <p:pic>
        <p:nvPicPr>
          <p:cNvPr id="55300"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76425" y="4357688"/>
            <a:ext cx="5391150" cy="1052512"/>
          </a:xfrm>
          <a:prstGeom prst="rect">
            <a:avLst/>
          </a:prstGeom>
          <a:noFill/>
          <a:ln w="57150" cmpd="thinThick">
            <a:solidFill>
              <a:srgbClr val="3366FF"/>
            </a:solidFill>
            <a:miter lim="800000"/>
            <a:headEnd/>
            <a:tailEnd/>
          </a:ln>
          <a:extLst>
            <a:ext uri="{909E8E84-426E-40DD-AFC4-6F175D3DCCD1}">
              <a14:hiddenFill xmlns:a14="http://schemas.microsoft.com/office/drawing/2010/main">
                <a:solidFill>
                  <a:srgbClr val="FFFFFF"/>
                </a:solidFill>
              </a14:hiddenFill>
            </a:ext>
          </a:extLst>
        </p:spPr>
      </p:pic>
      <p:sp>
        <p:nvSpPr>
          <p:cNvPr id="105477" name="Slide Number Placeholder 5"/>
          <p:cNvSpPr txBox="1">
            <a:spLocks/>
          </p:cNvSpPr>
          <p:nvPr/>
        </p:nvSpPr>
        <p:spPr bwMode="auto">
          <a:xfrm>
            <a:off x="8162925" y="6400800"/>
            <a:ext cx="6762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a:spcBef>
                <a:spcPct val="0"/>
              </a:spcBef>
              <a:buClrTx/>
              <a:buSzTx/>
              <a:buFontTx/>
              <a:buNone/>
            </a:pPr>
            <a:fld id="{12B74131-275A-4602-9C05-2CFA6C7ED9E1}" type="slidenum">
              <a:rPr lang="en-US" altLang="fr-FR" sz="1200" i="0">
                <a:latin typeface="Arial" panose="020B0604020202020204" pitchFamily="34" charset="0"/>
                <a:cs typeface="Arial" panose="020B0604020202020204" pitchFamily="34" charset="0"/>
              </a:rPr>
              <a:pPr algn="r">
                <a:spcBef>
                  <a:spcPct val="0"/>
                </a:spcBef>
                <a:buClrTx/>
                <a:buSzTx/>
                <a:buFontTx/>
                <a:buNone/>
              </a:pPr>
              <a:t>61</a:t>
            </a:fld>
            <a:endParaRPr lang="en-US" altLang="fr-FR" sz="1200" i="0">
              <a:latin typeface="Arial" panose="020B0604020202020204" pitchFamily="34" charset="0"/>
              <a:cs typeface="Arial" panose="020B0604020202020204" pitchFamily="34" charset="0"/>
            </a:endParaRPr>
          </a:p>
        </p:txBody>
      </p:sp>
      <p:sp>
        <p:nvSpPr>
          <p:cNvPr id="16" name="Rectangle 9"/>
          <p:cNvSpPr>
            <a:spLocks noChangeArrowheads="1"/>
          </p:cNvSpPr>
          <p:nvPr/>
        </p:nvSpPr>
        <p:spPr bwMode="gray">
          <a:xfrm>
            <a:off x="442913" y="773113"/>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gn="ctr" eaLnBrk="1" hangingPunct="1">
              <a:defRPr/>
            </a:pPr>
            <a:endParaRPr kumimoji="1" lang="en-US" sz="2400" i="0">
              <a:latin typeface="+mn-lt"/>
            </a:endParaRPr>
          </a:p>
        </p:txBody>
      </p:sp>
      <p:sp>
        <p:nvSpPr>
          <p:cNvPr id="105479" name="Text Box 12"/>
          <p:cNvSpPr txBox="1">
            <a:spLocks noChangeArrowheads="1"/>
          </p:cNvSpPr>
          <p:nvPr/>
        </p:nvSpPr>
        <p:spPr bwMode="auto">
          <a:xfrm>
            <a:off x="1143000" y="182563"/>
            <a:ext cx="1768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3200"/>
              <a:t>Example</a:t>
            </a:r>
          </a:p>
        </p:txBody>
      </p:sp>
      <p:sp>
        <p:nvSpPr>
          <p:cNvPr id="105480" name="Footer Placeholder 1"/>
          <p:cNvSpPr>
            <a:spLocks noGrp="1"/>
          </p:cNvSpPr>
          <p:nvPr>
            <p:ph type="ftr" sz="quarter" idx="11"/>
          </p:nvPr>
        </p:nvSpPr>
        <p:spPr>
          <a:xfrm>
            <a:off x="3443288" y="6400800"/>
            <a:ext cx="4862512"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61</a:t>
            </a:fld>
            <a:endParaRPr lang="en-US" altLang="fr-FR" dirty="0"/>
          </a:p>
        </p:txBody>
      </p:sp>
    </p:spTree>
    <p:extLst>
      <p:ext uri="{BB962C8B-B14F-4D97-AF65-F5344CB8AC3E}">
        <p14:creationId xmlns:p14="http://schemas.microsoft.com/office/powerpoint/2010/main" val="6431404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5299">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5299">
                                            <p:txEl>
                                              <p:pRg st="3" end="3"/>
                                            </p:txEl>
                                          </p:spTgt>
                                        </p:tgtEl>
                                        <p:attrNameLst>
                                          <p:attrName>style.visibility</p:attrName>
                                        </p:attrNameLst>
                                      </p:cBhvr>
                                      <p:to>
                                        <p:strVal val="visible"/>
                                      </p:to>
                                    </p:set>
                                  </p:childTnLst>
                                </p:cTn>
                              </p:par>
                            </p:childTnLst>
                          </p:cTn>
                        </p:par>
                        <p:par>
                          <p:cTn id="9" fill="hold" nodeType="afterGroup">
                            <p:stCondLst>
                              <p:cond delay="0"/>
                            </p:stCondLst>
                            <p:childTnLst>
                              <p:par>
                                <p:cTn id="10" presetID="53" presetClass="entr" presetSubtype="0" fill="hold" nodeType="afterEffect">
                                  <p:stCondLst>
                                    <p:cond delay="0"/>
                                  </p:stCondLst>
                                  <p:childTnLst>
                                    <p:set>
                                      <p:cBhvr>
                                        <p:cTn id="11" dur="1" fill="hold">
                                          <p:stCondLst>
                                            <p:cond delay="0"/>
                                          </p:stCondLst>
                                        </p:cTn>
                                        <p:tgtEl>
                                          <p:spTgt spid="55300"/>
                                        </p:tgtEl>
                                        <p:attrNameLst>
                                          <p:attrName>style.visibility</p:attrName>
                                        </p:attrNameLst>
                                      </p:cBhvr>
                                      <p:to>
                                        <p:strVal val="visible"/>
                                      </p:to>
                                    </p:set>
                                    <p:anim calcmode="lin" valueType="num">
                                      <p:cBhvr>
                                        <p:cTn id="12" dur="500" fill="hold"/>
                                        <p:tgtEl>
                                          <p:spTgt spid="55300"/>
                                        </p:tgtEl>
                                        <p:attrNameLst>
                                          <p:attrName>ppt_w</p:attrName>
                                        </p:attrNameLst>
                                      </p:cBhvr>
                                      <p:tavLst>
                                        <p:tav tm="0">
                                          <p:val>
                                            <p:fltVal val="0"/>
                                          </p:val>
                                        </p:tav>
                                        <p:tav tm="100000">
                                          <p:val>
                                            <p:strVal val="#ppt_w"/>
                                          </p:val>
                                        </p:tav>
                                      </p:tavLst>
                                    </p:anim>
                                    <p:anim calcmode="lin" valueType="num">
                                      <p:cBhvr>
                                        <p:cTn id="13" dur="500" fill="hold"/>
                                        <p:tgtEl>
                                          <p:spTgt spid="55300"/>
                                        </p:tgtEl>
                                        <p:attrNameLst>
                                          <p:attrName>ppt_h</p:attrName>
                                        </p:attrNameLst>
                                      </p:cBhvr>
                                      <p:tavLst>
                                        <p:tav tm="0">
                                          <p:val>
                                            <p:fltVal val="0"/>
                                          </p:val>
                                        </p:tav>
                                        <p:tav tm="100000">
                                          <p:val>
                                            <p:strVal val="#ppt_h"/>
                                          </p:val>
                                        </p:tav>
                                      </p:tavLst>
                                    </p:anim>
                                    <p:animEffect transition="in" filter="fade">
                                      <p:cBhvr>
                                        <p:cTn id="14" dur="500"/>
                                        <p:tgtEl>
                                          <p:spTgt spid="553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Line 2"/>
          <p:cNvSpPr>
            <a:spLocks noChangeShapeType="1"/>
          </p:cNvSpPr>
          <p:nvPr/>
        </p:nvSpPr>
        <p:spPr bwMode="auto">
          <a:xfrm>
            <a:off x="152400" y="228600"/>
            <a:ext cx="8763000" cy="0"/>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107523" name="Line 3"/>
          <p:cNvSpPr>
            <a:spLocks noChangeShapeType="1"/>
          </p:cNvSpPr>
          <p:nvPr/>
        </p:nvSpPr>
        <p:spPr bwMode="auto">
          <a:xfrm>
            <a:off x="152400" y="10668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107524" name="Text Box 4"/>
          <p:cNvSpPr txBox="1">
            <a:spLocks noChangeArrowheads="1"/>
          </p:cNvSpPr>
          <p:nvPr/>
        </p:nvSpPr>
        <p:spPr bwMode="auto">
          <a:xfrm>
            <a:off x="304800" y="457200"/>
            <a:ext cx="78057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a:t>Two cases of SNR: a high SNR and a low SNR</a:t>
            </a:r>
          </a:p>
        </p:txBody>
      </p:sp>
      <p:pic>
        <p:nvPicPr>
          <p:cNvPr id="10752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4813" y="1406525"/>
            <a:ext cx="8281987" cy="476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7526" name="Footer Placeholder 1"/>
          <p:cNvSpPr>
            <a:spLocks noGrp="1"/>
          </p:cNvSpPr>
          <p:nvPr>
            <p:ph type="ftr" sz="quarter" idx="11"/>
          </p:nvPr>
        </p:nvSpPr>
        <p:spPr>
          <a:xfrm>
            <a:off x="2743200" y="6400800"/>
            <a:ext cx="55626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62</a:t>
            </a:fld>
            <a:endParaRPr lang="en-US" altLang="fr-FR" dirty="0"/>
          </a:p>
        </p:txBody>
      </p:sp>
    </p:spTree>
    <p:extLst>
      <p:ext uri="{BB962C8B-B14F-4D97-AF65-F5344CB8AC3E}">
        <p14:creationId xmlns:p14="http://schemas.microsoft.com/office/powerpoint/2010/main" val="228788975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10"/>
          <p:cNvSpPr>
            <a:spLocks noChangeArrowheads="1"/>
          </p:cNvSpPr>
          <p:nvPr/>
        </p:nvSpPr>
        <p:spPr bwMode="auto">
          <a:xfrm>
            <a:off x="152400" y="1447800"/>
            <a:ext cx="88392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endParaRPr lang="fr-FR" altLang="fr-FR" sz="1800"/>
          </a:p>
        </p:txBody>
      </p:sp>
      <p:sp>
        <p:nvSpPr>
          <p:cNvPr id="109571" name="Rectangle 11"/>
          <p:cNvSpPr>
            <a:spLocks noChangeArrowheads="1"/>
          </p:cNvSpPr>
          <p:nvPr/>
        </p:nvSpPr>
        <p:spPr bwMode="auto">
          <a:xfrm>
            <a:off x="228600" y="1447800"/>
            <a:ext cx="8534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a:spcBef>
                <a:spcPct val="0"/>
              </a:spcBef>
              <a:buClrTx/>
              <a:buSzTx/>
              <a:buFontTx/>
              <a:buNone/>
            </a:pPr>
            <a:r>
              <a:rPr lang="en-US" altLang="fr-FR" sz="2400" i="0"/>
              <a:t>The values of SNR and SNRdB for a noiseless channel are</a:t>
            </a:r>
          </a:p>
        </p:txBody>
      </p:sp>
      <p:pic>
        <p:nvPicPr>
          <p:cNvPr id="109572"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2438" y="2811463"/>
            <a:ext cx="3159125" cy="998537"/>
          </a:xfrm>
          <a:prstGeom prst="rect">
            <a:avLst/>
          </a:prstGeom>
          <a:noFill/>
          <a:ln w="57150" cmpd="thinThick">
            <a:solidFill>
              <a:srgbClr val="3366FF"/>
            </a:solidFill>
            <a:miter lim="800000"/>
            <a:headEnd/>
            <a:tailEnd/>
          </a:ln>
          <a:extLst>
            <a:ext uri="{909E8E84-426E-40DD-AFC4-6F175D3DCCD1}">
              <a14:hiddenFill xmlns:a14="http://schemas.microsoft.com/office/drawing/2010/main">
                <a:solidFill>
                  <a:srgbClr val="FFFFFF"/>
                </a:solidFill>
              </a14:hiddenFill>
            </a:ext>
          </a:extLst>
        </p:spPr>
      </p:pic>
      <p:sp>
        <p:nvSpPr>
          <p:cNvPr id="56325" name="Rectangle 15"/>
          <p:cNvSpPr>
            <a:spLocks noChangeArrowheads="1"/>
          </p:cNvSpPr>
          <p:nvPr/>
        </p:nvSpPr>
        <p:spPr bwMode="auto">
          <a:xfrm>
            <a:off x="242888" y="4318000"/>
            <a:ext cx="8534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a:spcBef>
                <a:spcPct val="0"/>
              </a:spcBef>
              <a:buClrTx/>
              <a:buSzTx/>
              <a:buFontTx/>
              <a:buNone/>
            </a:pPr>
            <a:r>
              <a:rPr lang="en-US" altLang="fr-FR" sz="2400" i="0"/>
              <a:t>We can never achieve this ratio in real life; it is an ideal.</a:t>
            </a:r>
          </a:p>
        </p:txBody>
      </p:sp>
      <p:sp>
        <p:nvSpPr>
          <p:cNvPr id="109574" name="Slide Number Placeholder 5"/>
          <p:cNvSpPr txBox="1">
            <a:spLocks/>
          </p:cNvSpPr>
          <p:nvPr/>
        </p:nvSpPr>
        <p:spPr bwMode="auto">
          <a:xfrm>
            <a:off x="8162925" y="6400800"/>
            <a:ext cx="6762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a:spcBef>
                <a:spcPct val="0"/>
              </a:spcBef>
              <a:buClrTx/>
              <a:buSzTx/>
              <a:buFontTx/>
              <a:buNone/>
            </a:pPr>
            <a:fld id="{56489C00-43F2-4639-9B84-531DD39CAE21}" type="slidenum">
              <a:rPr lang="en-US" altLang="fr-FR" sz="1200" i="0">
                <a:latin typeface="Arial" panose="020B0604020202020204" pitchFamily="34" charset="0"/>
                <a:cs typeface="Arial" panose="020B0604020202020204" pitchFamily="34" charset="0"/>
              </a:rPr>
              <a:pPr algn="r">
                <a:spcBef>
                  <a:spcPct val="0"/>
                </a:spcBef>
                <a:buClrTx/>
                <a:buSzTx/>
                <a:buFontTx/>
                <a:buNone/>
              </a:pPr>
              <a:t>63</a:t>
            </a:fld>
            <a:endParaRPr lang="en-US" altLang="fr-FR" sz="1200" i="0">
              <a:latin typeface="Arial" panose="020B0604020202020204" pitchFamily="34" charset="0"/>
              <a:cs typeface="Arial" panose="020B0604020202020204" pitchFamily="34" charset="0"/>
            </a:endParaRPr>
          </a:p>
        </p:txBody>
      </p:sp>
      <p:sp>
        <p:nvSpPr>
          <p:cNvPr id="17" name="Rectangle 9"/>
          <p:cNvSpPr>
            <a:spLocks noChangeArrowheads="1"/>
          </p:cNvSpPr>
          <p:nvPr/>
        </p:nvSpPr>
        <p:spPr bwMode="gray">
          <a:xfrm>
            <a:off x="442913" y="773113"/>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gn="ctr" eaLnBrk="1" hangingPunct="1">
              <a:defRPr/>
            </a:pPr>
            <a:endParaRPr kumimoji="1" lang="en-US" sz="2400" i="0">
              <a:latin typeface="+mn-lt"/>
            </a:endParaRPr>
          </a:p>
        </p:txBody>
      </p:sp>
      <p:sp>
        <p:nvSpPr>
          <p:cNvPr id="109576" name="Text Box 12"/>
          <p:cNvSpPr txBox="1">
            <a:spLocks noChangeArrowheads="1"/>
          </p:cNvSpPr>
          <p:nvPr/>
        </p:nvSpPr>
        <p:spPr bwMode="auto">
          <a:xfrm>
            <a:off x="1143000" y="182563"/>
            <a:ext cx="1768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3200"/>
              <a:t>Example</a:t>
            </a:r>
          </a:p>
        </p:txBody>
      </p:sp>
      <p:sp>
        <p:nvSpPr>
          <p:cNvPr id="109577" name="Footer Placeholder 1"/>
          <p:cNvSpPr>
            <a:spLocks noGrp="1"/>
          </p:cNvSpPr>
          <p:nvPr>
            <p:ph type="ftr" sz="quarter" idx="11"/>
          </p:nvPr>
        </p:nvSpPr>
        <p:spPr>
          <a:xfrm>
            <a:off x="3822700" y="6400800"/>
            <a:ext cx="44831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63</a:t>
            </a:fld>
            <a:endParaRPr lang="en-US" altLang="fr-FR" dirty="0"/>
          </a:p>
        </p:txBody>
      </p:sp>
    </p:spTree>
    <p:extLst>
      <p:ext uri="{BB962C8B-B14F-4D97-AF65-F5344CB8AC3E}">
        <p14:creationId xmlns:p14="http://schemas.microsoft.com/office/powerpoint/2010/main" val="34330150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3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5"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defRPr/>
            </a:pPr>
            <a:endParaRPr lang="en-US" dirty="0" smtClean="0"/>
          </a:p>
          <a:p>
            <a:pPr>
              <a:defRPr/>
            </a:pPr>
            <a:endParaRPr lang="en-US" dirty="0"/>
          </a:p>
          <a:p>
            <a:pPr>
              <a:defRPr/>
            </a:pPr>
            <a:endParaRPr lang="en-US" dirty="0" smtClean="0"/>
          </a:p>
          <a:p>
            <a:pPr marL="0" indent="0" algn="ctr">
              <a:buFont typeface="ZapfDingbats" pitchFamily="82" charset="2"/>
              <a:buNone/>
              <a:defRPr/>
            </a:pPr>
            <a:r>
              <a:rPr lang="en-US" sz="4000" b="1" dirty="0" smtClean="0">
                <a:solidFill>
                  <a:srgbClr val="C00000"/>
                </a:solidFill>
              </a:rPr>
              <a:t>Lecture 3</a:t>
            </a:r>
            <a:endParaRPr lang="fr-FR" sz="4000" b="1" dirty="0">
              <a:solidFill>
                <a:srgbClr val="C00000"/>
              </a:solidFill>
            </a:endParaRPr>
          </a:p>
        </p:txBody>
      </p:sp>
      <p:sp>
        <p:nvSpPr>
          <p:cNvPr id="111619" name="Footer Placeholder 3"/>
          <p:cNvSpPr>
            <a:spLocks noGrp="1"/>
          </p:cNvSpPr>
          <p:nvPr>
            <p:ph type="ftr" sz="quarter" idx="11"/>
          </p:nvPr>
        </p:nvSpPr>
        <p:spPr>
          <a:xfrm>
            <a:off x="4038600" y="6400800"/>
            <a:ext cx="42672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8A0E9D0D-C5F3-4A7E-B239-E06650634A5A}" type="slidenum">
              <a:rPr lang="en-US" altLang="fr-FR" smtClean="0"/>
              <a:pPr>
                <a:defRPr/>
              </a:pPr>
              <a:t>64</a:t>
            </a:fld>
            <a:endParaRPr lang="en-US" altLang="fr-FR" dirty="0"/>
          </a:p>
        </p:txBody>
      </p:sp>
    </p:spTree>
    <p:extLst>
      <p:ext uri="{BB962C8B-B14F-4D97-AF65-F5344CB8AC3E}">
        <p14:creationId xmlns:p14="http://schemas.microsoft.com/office/powerpoint/2010/main" val="374200405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2818" name="Rectangle 2"/>
          <p:cNvSpPr>
            <a:spLocks noChangeArrowheads="1"/>
          </p:cNvSpPr>
          <p:nvPr/>
        </p:nvSpPr>
        <p:spPr bwMode="auto">
          <a:xfrm>
            <a:off x="0" y="0"/>
            <a:ext cx="9144000" cy="838200"/>
          </a:xfrm>
          <a:prstGeom prst="rect">
            <a:avLst/>
          </a:prstGeom>
          <a:solidFill>
            <a:srgbClr val="33CCFF"/>
          </a:solidFill>
          <a:ln w="9525">
            <a:solidFill>
              <a:schemeClr val="tx1"/>
            </a:solidFill>
            <a:miter lim="800000"/>
            <a:headEnd/>
            <a:tailEnd/>
          </a:ln>
          <a:effectLst/>
        </p:spPr>
        <p:txBody>
          <a:bodyPr wrap="none" anchor="ctr"/>
          <a:lstStyle/>
          <a:p>
            <a:pPr algn="ctr">
              <a:defRPr/>
            </a:pPr>
            <a:endParaRPr lang="en-US" sz="3200" i="0">
              <a:effectLst>
                <a:outerShdw blurRad="38100" dist="38100" dir="2700000" algn="tl">
                  <a:srgbClr val="FFFFFF"/>
                </a:outerShdw>
              </a:effectLst>
            </a:endParaRPr>
          </a:p>
        </p:txBody>
      </p:sp>
      <p:sp>
        <p:nvSpPr>
          <p:cNvPr id="802819" name="Text Box 3"/>
          <p:cNvSpPr txBox="1">
            <a:spLocks noChangeArrowheads="1"/>
          </p:cNvSpPr>
          <p:nvPr/>
        </p:nvSpPr>
        <p:spPr bwMode="auto">
          <a:xfrm>
            <a:off x="228600" y="76200"/>
            <a:ext cx="4673600" cy="584200"/>
          </a:xfrm>
          <a:prstGeom prst="rect">
            <a:avLst/>
          </a:prstGeom>
          <a:noFill/>
          <a:ln w="9525">
            <a:noFill/>
            <a:miter lim="800000"/>
            <a:headEnd/>
            <a:tailEnd/>
          </a:ln>
          <a:effectLst/>
        </p:spPr>
        <p:txBody>
          <a:bodyPr wrap="none">
            <a:spAutoFit/>
          </a:bodyPr>
          <a:lstStyle/>
          <a:p>
            <a:pPr>
              <a:defRPr/>
            </a:pPr>
            <a:r>
              <a:rPr lang="en-US" sz="3200" i="0" dirty="0">
                <a:effectLst>
                  <a:outerShdw blurRad="38100" dist="38100" dir="2700000" algn="tl">
                    <a:srgbClr val="C0C0C0"/>
                  </a:outerShdw>
                </a:effectLst>
                <a:latin typeface="Times" pitchFamily="18" charset="0"/>
              </a:rPr>
              <a:t>2-5   DATA RATE LIMITS</a:t>
            </a:r>
          </a:p>
        </p:txBody>
      </p:sp>
      <p:sp>
        <p:nvSpPr>
          <p:cNvPr id="112644" name="Text Box 4"/>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endParaRPr lang="fr-FR" altLang="fr-FR" sz="1800" i="0"/>
          </a:p>
        </p:txBody>
      </p:sp>
      <p:sp>
        <p:nvSpPr>
          <p:cNvPr id="112645" name="Rectangle 5"/>
          <p:cNvSpPr>
            <a:spLocks noChangeArrowheads="1"/>
          </p:cNvSpPr>
          <p:nvPr/>
        </p:nvSpPr>
        <p:spPr bwMode="auto">
          <a:xfrm>
            <a:off x="352425" y="1003300"/>
            <a:ext cx="8580438" cy="329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ts val="1200"/>
              </a:spcBef>
              <a:buClrTx/>
              <a:buSzTx/>
              <a:buFontTx/>
              <a:buNone/>
            </a:pPr>
            <a:r>
              <a:rPr lang="en-US" altLang="fr-FR" sz="2400" i="0"/>
              <a:t>A very important consideration in data communications is how fast we can send data, in bits per second, over a channel. </a:t>
            </a:r>
          </a:p>
          <a:p>
            <a:pPr eaLnBrk="1" hangingPunct="1">
              <a:spcBef>
                <a:spcPts val="1200"/>
              </a:spcBef>
              <a:buClrTx/>
              <a:buSzTx/>
              <a:buFontTx/>
              <a:buNone/>
            </a:pPr>
            <a:r>
              <a:rPr lang="en-US" altLang="fr-FR" sz="2400" i="0"/>
              <a:t>Data rate depends on three factors:</a:t>
            </a:r>
          </a:p>
          <a:p>
            <a:pPr eaLnBrk="1" hangingPunct="1">
              <a:spcBef>
                <a:spcPts val="1200"/>
              </a:spcBef>
              <a:buClrTx/>
              <a:buSzTx/>
              <a:buFontTx/>
              <a:buNone/>
            </a:pPr>
            <a:r>
              <a:rPr lang="en-US" altLang="fr-FR" sz="2400" i="0"/>
              <a:t>   1. The bandwidth available</a:t>
            </a:r>
          </a:p>
          <a:p>
            <a:pPr eaLnBrk="1" hangingPunct="1">
              <a:spcBef>
                <a:spcPts val="1200"/>
              </a:spcBef>
              <a:buClrTx/>
              <a:buSzTx/>
              <a:buFontTx/>
              <a:buNone/>
            </a:pPr>
            <a:r>
              <a:rPr lang="en-US" altLang="fr-FR" sz="2400" i="0"/>
              <a:t>   2. The level of the signals we use</a:t>
            </a:r>
          </a:p>
          <a:p>
            <a:pPr eaLnBrk="1" hangingPunct="1">
              <a:spcBef>
                <a:spcPts val="1200"/>
              </a:spcBef>
              <a:buClrTx/>
              <a:buSzTx/>
              <a:buFontTx/>
              <a:buNone/>
            </a:pPr>
            <a:r>
              <a:rPr lang="en-US" altLang="fr-FR" sz="2400" i="0"/>
              <a:t>   3. The quality of the channel (the level of noise)</a:t>
            </a:r>
          </a:p>
        </p:txBody>
      </p:sp>
      <p:sp>
        <p:nvSpPr>
          <p:cNvPr id="59398" name="Rectangle 11"/>
          <p:cNvSpPr>
            <a:spLocks noChangeArrowheads="1"/>
          </p:cNvSpPr>
          <p:nvPr/>
        </p:nvSpPr>
        <p:spPr bwMode="auto">
          <a:xfrm>
            <a:off x="452438" y="5121275"/>
            <a:ext cx="8077200" cy="831850"/>
          </a:xfrm>
          <a:prstGeom prst="rect">
            <a:avLst/>
          </a:prstGeom>
          <a:solidFill>
            <a:srgbClr val="99FF33"/>
          </a:solidFill>
          <a:ln>
            <a:noFill/>
          </a:ln>
          <a:extLst>
            <a:ext uri="{91240B29-F687-4F45-9708-019B960494DF}">
              <a14:hiddenLine xmlns:a14="http://schemas.microsoft.com/office/drawing/2010/main" w="76200" algn="ctr">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fr-FR" sz="2400" i="0">
                <a:latin typeface="Arial" panose="020B0604020202020204" pitchFamily="34" charset="0"/>
              </a:rPr>
              <a:t>Increasing the levels of a signal may reduce the reliability of the system.</a:t>
            </a:r>
          </a:p>
        </p:txBody>
      </p:sp>
      <p:sp>
        <p:nvSpPr>
          <p:cNvPr id="112647" name="Footer Placeholder 1"/>
          <p:cNvSpPr>
            <a:spLocks noGrp="1"/>
          </p:cNvSpPr>
          <p:nvPr>
            <p:ph type="ftr" sz="quarter" idx="11"/>
          </p:nvPr>
        </p:nvSpPr>
        <p:spPr>
          <a:xfrm>
            <a:off x="2332038" y="6400800"/>
            <a:ext cx="5973762"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65</a:t>
            </a:fld>
            <a:endParaRPr lang="en-US" altLang="fr-FR" dirty="0"/>
          </a:p>
        </p:txBody>
      </p:sp>
    </p:spTree>
    <p:extLst>
      <p:ext uri="{BB962C8B-B14F-4D97-AF65-F5344CB8AC3E}">
        <p14:creationId xmlns:p14="http://schemas.microsoft.com/office/powerpoint/2010/main" val="384332732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9398"/>
                                        </p:tgtEl>
                                        <p:attrNameLst>
                                          <p:attrName>style.visibility</p:attrName>
                                        </p:attrNameLst>
                                      </p:cBhvr>
                                      <p:to>
                                        <p:strVal val="visible"/>
                                      </p:to>
                                    </p:set>
                                    <p:anim calcmode="lin" valueType="num">
                                      <p:cBhvr>
                                        <p:cTn id="7" dur="500" fill="hold"/>
                                        <p:tgtEl>
                                          <p:spTgt spid="59398"/>
                                        </p:tgtEl>
                                        <p:attrNameLst>
                                          <p:attrName>ppt_w</p:attrName>
                                        </p:attrNameLst>
                                      </p:cBhvr>
                                      <p:tavLst>
                                        <p:tav tm="0">
                                          <p:val>
                                            <p:fltVal val="0"/>
                                          </p:val>
                                        </p:tav>
                                        <p:tav tm="100000">
                                          <p:val>
                                            <p:strVal val="#ppt_w"/>
                                          </p:val>
                                        </p:tav>
                                      </p:tavLst>
                                    </p:anim>
                                    <p:anim calcmode="lin" valueType="num">
                                      <p:cBhvr>
                                        <p:cTn id="8" dur="500" fill="hold"/>
                                        <p:tgtEl>
                                          <p:spTgt spid="59398"/>
                                        </p:tgtEl>
                                        <p:attrNameLst>
                                          <p:attrName>ppt_h</p:attrName>
                                        </p:attrNameLst>
                                      </p:cBhvr>
                                      <p:tavLst>
                                        <p:tav tm="0">
                                          <p:val>
                                            <p:fltVal val="0"/>
                                          </p:val>
                                        </p:tav>
                                        <p:tav tm="100000">
                                          <p:val>
                                            <p:strVal val="#ppt_h"/>
                                          </p:val>
                                        </p:tav>
                                      </p:tavLst>
                                    </p:anim>
                                    <p:animEffect transition="in" filter="fade">
                                      <p:cBhvr>
                                        <p:cTn id="9" dur="500"/>
                                        <p:tgtEl>
                                          <p:spTgt spid="593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8"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10"/>
          <p:cNvSpPr>
            <a:spLocks noChangeArrowheads="1"/>
          </p:cNvSpPr>
          <p:nvPr/>
        </p:nvSpPr>
        <p:spPr bwMode="auto">
          <a:xfrm>
            <a:off x="152400" y="1447800"/>
            <a:ext cx="88392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endParaRPr lang="fr-FR" altLang="fr-FR" sz="1800"/>
          </a:p>
        </p:txBody>
      </p:sp>
      <p:sp>
        <p:nvSpPr>
          <p:cNvPr id="60419" name="Rectangle 11"/>
          <p:cNvSpPr>
            <a:spLocks noChangeArrowheads="1"/>
          </p:cNvSpPr>
          <p:nvPr/>
        </p:nvSpPr>
        <p:spPr bwMode="auto">
          <a:xfrm>
            <a:off x="228600" y="914400"/>
            <a:ext cx="8534400" cy="486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1200"/>
              </a:spcBef>
              <a:buClrTx/>
              <a:buSzTx/>
              <a:buFontTx/>
              <a:buNone/>
            </a:pPr>
            <a:r>
              <a:rPr lang="en-US" altLang="fr-FR" sz="2400" i="0"/>
              <a:t>For noiseless channel,</a:t>
            </a:r>
          </a:p>
          <a:p>
            <a:pPr>
              <a:spcBef>
                <a:spcPts val="1200"/>
              </a:spcBef>
              <a:buClrTx/>
              <a:buSzTx/>
              <a:buFontTx/>
              <a:buNone/>
            </a:pPr>
            <a:endParaRPr lang="en-US" altLang="fr-FR" sz="3200" i="0"/>
          </a:p>
          <a:p>
            <a:pPr>
              <a:spcBef>
                <a:spcPts val="1200"/>
              </a:spcBef>
              <a:buClrTx/>
              <a:buSzTx/>
              <a:buFontTx/>
              <a:buNone/>
            </a:pPr>
            <a:endParaRPr lang="en-US" altLang="fr-FR" sz="1200" i="0"/>
          </a:p>
          <a:p>
            <a:pPr>
              <a:spcBef>
                <a:spcPts val="1200"/>
              </a:spcBef>
              <a:buClrTx/>
              <a:buSzTx/>
              <a:buFontTx/>
              <a:buNone/>
            </a:pPr>
            <a:r>
              <a:rPr lang="en-US" altLang="fr-FR" sz="2400" i="0"/>
              <a:t>In baseband transmission, we said the bit rate is 2 times the bandwidth if we use only the first harmonic in the worst case. </a:t>
            </a:r>
          </a:p>
          <a:p>
            <a:pPr>
              <a:spcBef>
                <a:spcPts val="1200"/>
              </a:spcBef>
              <a:buClrTx/>
              <a:buSzTx/>
              <a:buFontTx/>
              <a:buNone/>
            </a:pPr>
            <a:r>
              <a:rPr lang="en-US" altLang="fr-FR" sz="2400" i="0"/>
              <a:t>However, the Nyquist formula is more general than what we derived intuitively; it can be applied to baseband transmission and modulation.</a:t>
            </a:r>
          </a:p>
          <a:p>
            <a:pPr>
              <a:spcBef>
                <a:spcPts val="1200"/>
              </a:spcBef>
              <a:buClrTx/>
              <a:buSzTx/>
              <a:buFontTx/>
              <a:buNone/>
            </a:pPr>
            <a:r>
              <a:rPr lang="en-US" altLang="fr-FR" sz="2400" i="0"/>
              <a:t>Also, it can be applied when we have two or more levels of signals.</a:t>
            </a:r>
          </a:p>
        </p:txBody>
      </p:sp>
      <p:sp>
        <p:nvSpPr>
          <p:cNvPr id="114692" name="Slide Number Placeholder 5"/>
          <p:cNvSpPr txBox="1">
            <a:spLocks/>
          </p:cNvSpPr>
          <p:nvPr/>
        </p:nvSpPr>
        <p:spPr bwMode="auto">
          <a:xfrm>
            <a:off x="8162925" y="6400800"/>
            <a:ext cx="6762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a:spcBef>
                <a:spcPct val="0"/>
              </a:spcBef>
              <a:buClrTx/>
              <a:buSzTx/>
              <a:buFontTx/>
              <a:buNone/>
            </a:pPr>
            <a:fld id="{EA7734E3-FF51-44D6-B568-6CFC9F6DD9D3}" type="slidenum">
              <a:rPr lang="en-US" altLang="fr-FR" sz="1200" i="0">
                <a:latin typeface="Arial" panose="020B0604020202020204" pitchFamily="34" charset="0"/>
                <a:cs typeface="Arial" panose="020B0604020202020204" pitchFamily="34" charset="0"/>
              </a:rPr>
              <a:pPr algn="r">
                <a:spcBef>
                  <a:spcPct val="0"/>
                </a:spcBef>
                <a:buClrTx/>
                <a:buSzTx/>
                <a:buFontTx/>
                <a:buNone/>
              </a:pPr>
              <a:t>66</a:t>
            </a:fld>
            <a:endParaRPr lang="en-US" altLang="fr-FR" sz="1200" i="0">
              <a:latin typeface="Arial" panose="020B0604020202020204" pitchFamily="34" charset="0"/>
              <a:cs typeface="Arial" panose="020B0604020202020204" pitchFamily="34" charset="0"/>
            </a:endParaRPr>
          </a:p>
        </p:txBody>
      </p:sp>
      <p:sp>
        <p:nvSpPr>
          <p:cNvPr id="15" name="Rectangle 9"/>
          <p:cNvSpPr>
            <a:spLocks noChangeArrowheads="1"/>
          </p:cNvSpPr>
          <p:nvPr/>
        </p:nvSpPr>
        <p:spPr bwMode="gray">
          <a:xfrm>
            <a:off x="442913" y="773113"/>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gn="ctr" eaLnBrk="1" hangingPunct="1">
              <a:defRPr/>
            </a:pPr>
            <a:endParaRPr kumimoji="1" lang="en-US" sz="2400" i="0">
              <a:latin typeface="+mn-lt"/>
            </a:endParaRPr>
          </a:p>
        </p:txBody>
      </p:sp>
      <p:sp>
        <p:nvSpPr>
          <p:cNvPr id="114694" name="Text Box 12"/>
          <p:cNvSpPr txBox="1">
            <a:spLocks noChangeArrowheads="1"/>
          </p:cNvSpPr>
          <p:nvPr/>
        </p:nvSpPr>
        <p:spPr bwMode="auto">
          <a:xfrm>
            <a:off x="1143000" y="182563"/>
            <a:ext cx="34813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3200"/>
              <a:t>Nyquist Theorem</a:t>
            </a:r>
          </a:p>
        </p:txBody>
      </p:sp>
      <p:sp>
        <p:nvSpPr>
          <p:cNvPr id="114695" name="Rectangle 11"/>
          <p:cNvSpPr>
            <a:spLocks noChangeArrowheads="1"/>
          </p:cNvSpPr>
          <p:nvPr/>
        </p:nvSpPr>
        <p:spPr bwMode="auto">
          <a:xfrm>
            <a:off x="644525" y="1600200"/>
            <a:ext cx="8077200" cy="461963"/>
          </a:xfrm>
          <a:prstGeom prst="rect">
            <a:avLst/>
          </a:prstGeom>
          <a:solidFill>
            <a:srgbClr val="99FF33"/>
          </a:solidFill>
          <a:ln>
            <a:noFill/>
          </a:ln>
          <a:extLst>
            <a:ext uri="{91240B29-F687-4F45-9708-019B960494DF}">
              <a14:hiddenLine xmlns:a14="http://schemas.microsoft.com/office/drawing/2010/main" w="76200" algn="ctr">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ts val="1200"/>
              </a:spcBef>
              <a:buClrTx/>
              <a:buSzTx/>
              <a:buFontTx/>
              <a:buNone/>
            </a:pPr>
            <a:r>
              <a:rPr lang="en-US" altLang="fr-FR" sz="2400" i="0"/>
              <a:t>BitRate = 2 x Bandwith x log</a:t>
            </a:r>
            <a:r>
              <a:rPr lang="en-US" altLang="fr-FR" sz="2400" i="0" baseline="-25000"/>
              <a:t>2</a:t>
            </a:r>
            <a:r>
              <a:rPr lang="en-US" altLang="fr-FR" sz="2400" i="0"/>
              <a:t>Levels</a:t>
            </a:r>
          </a:p>
        </p:txBody>
      </p:sp>
      <p:sp>
        <p:nvSpPr>
          <p:cNvPr id="114696" name="Footer Placeholder 1"/>
          <p:cNvSpPr>
            <a:spLocks noGrp="1"/>
          </p:cNvSpPr>
          <p:nvPr>
            <p:ph type="ftr" sz="quarter" idx="11"/>
          </p:nvPr>
        </p:nvSpPr>
        <p:spPr>
          <a:xfrm>
            <a:off x="3541713" y="6400800"/>
            <a:ext cx="4764087"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66</a:t>
            </a:fld>
            <a:endParaRPr lang="en-US" altLang="fr-FR" dirty="0"/>
          </a:p>
        </p:txBody>
      </p:sp>
    </p:spTree>
    <p:extLst>
      <p:ext uri="{BB962C8B-B14F-4D97-AF65-F5344CB8AC3E}">
        <p14:creationId xmlns:p14="http://schemas.microsoft.com/office/powerpoint/2010/main" val="33322608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0419">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0419">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041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10"/>
          <p:cNvSpPr>
            <a:spLocks noChangeArrowheads="1"/>
          </p:cNvSpPr>
          <p:nvPr/>
        </p:nvSpPr>
        <p:spPr bwMode="auto">
          <a:xfrm>
            <a:off x="152400" y="1447800"/>
            <a:ext cx="88392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endParaRPr lang="fr-FR" altLang="fr-FR" sz="1800"/>
          </a:p>
        </p:txBody>
      </p:sp>
      <p:sp>
        <p:nvSpPr>
          <p:cNvPr id="116739" name="Rectangle 11"/>
          <p:cNvSpPr>
            <a:spLocks noChangeArrowheads="1"/>
          </p:cNvSpPr>
          <p:nvPr/>
        </p:nvSpPr>
        <p:spPr bwMode="auto">
          <a:xfrm>
            <a:off x="228600" y="1123950"/>
            <a:ext cx="8534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2400" i="0"/>
              <a:t>Consider a noiseless channel with a bandwidth of 3000 Hz transmitting a signal with two signal levels. What is the maximum bit rate?</a:t>
            </a:r>
          </a:p>
        </p:txBody>
      </p:sp>
      <p:pic>
        <p:nvPicPr>
          <p:cNvPr id="61444"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71713" y="2619375"/>
            <a:ext cx="4346575" cy="350838"/>
          </a:xfrm>
          <a:prstGeom prst="rect">
            <a:avLst/>
          </a:prstGeom>
          <a:noFill/>
          <a:ln w="57150" cmpd="thickThin">
            <a:solidFill>
              <a:schemeClr val="folHlink"/>
            </a:solidFill>
            <a:miter lim="800000"/>
            <a:headEnd/>
            <a:tailEnd/>
          </a:ln>
          <a:extLst>
            <a:ext uri="{909E8E84-426E-40DD-AFC4-6F175D3DCCD1}">
              <a14:hiddenFill xmlns:a14="http://schemas.microsoft.com/office/drawing/2010/main">
                <a:solidFill>
                  <a:srgbClr val="FFFFFF"/>
                </a:solidFill>
              </a14:hiddenFill>
            </a:ext>
          </a:extLst>
        </p:spPr>
      </p:pic>
      <p:sp>
        <p:nvSpPr>
          <p:cNvPr id="16" name="Rectangle 9"/>
          <p:cNvSpPr>
            <a:spLocks noChangeArrowheads="1"/>
          </p:cNvSpPr>
          <p:nvPr/>
        </p:nvSpPr>
        <p:spPr bwMode="gray">
          <a:xfrm>
            <a:off x="442913" y="773113"/>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gn="ctr" eaLnBrk="1" hangingPunct="1">
              <a:defRPr/>
            </a:pPr>
            <a:endParaRPr kumimoji="1" lang="en-US" sz="2400" i="0">
              <a:latin typeface="+mn-lt"/>
            </a:endParaRPr>
          </a:p>
        </p:txBody>
      </p:sp>
      <p:sp>
        <p:nvSpPr>
          <p:cNvPr id="116742" name="Text Box 12"/>
          <p:cNvSpPr txBox="1">
            <a:spLocks noChangeArrowheads="1"/>
          </p:cNvSpPr>
          <p:nvPr/>
        </p:nvSpPr>
        <p:spPr bwMode="auto">
          <a:xfrm>
            <a:off x="1143000" y="182563"/>
            <a:ext cx="19685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3200"/>
              <a:t>Examples</a:t>
            </a:r>
          </a:p>
        </p:txBody>
      </p:sp>
      <p:sp>
        <p:nvSpPr>
          <p:cNvPr id="61448" name="Rectangle 11"/>
          <p:cNvSpPr>
            <a:spLocks noChangeArrowheads="1"/>
          </p:cNvSpPr>
          <p:nvPr/>
        </p:nvSpPr>
        <p:spPr bwMode="auto">
          <a:xfrm>
            <a:off x="242888" y="3803650"/>
            <a:ext cx="8534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2400" i="0"/>
              <a:t>Consider the same noiseless channel transmitting a signal with four signal levels (for each level, we send 2 bits). What is the maximum bit rate?</a:t>
            </a:r>
          </a:p>
        </p:txBody>
      </p:sp>
      <p:pic>
        <p:nvPicPr>
          <p:cNvPr id="61449"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55788" y="5284788"/>
            <a:ext cx="5570537" cy="368300"/>
          </a:xfrm>
          <a:prstGeom prst="rect">
            <a:avLst/>
          </a:prstGeom>
          <a:noFill/>
          <a:ln w="57150" cmpd="thickThin">
            <a:solidFill>
              <a:schemeClr val="folHlink"/>
            </a:solidFill>
            <a:miter lim="800000"/>
            <a:headEnd/>
            <a:tailEnd/>
          </a:ln>
          <a:extLst>
            <a:ext uri="{909E8E84-426E-40DD-AFC4-6F175D3DCCD1}">
              <a14:hiddenFill xmlns:a14="http://schemas.microsoft.com/office/drawing/2010/main">
                <a:solidFill>
                  <a:srgbClr val="FFFFFF"/>
                </a:solidFill>
              </a14:hiddenFill>
            </a:ext>
          </a:extLst>
        </p:spPr>
      </p:pic>
      <p:sp>
        <p:nvSpPr>
          <p:cNvPr id="116745" name="Footer Placeholder 1"/>
          <p:cNvSpPr>
            <a:spLocks noGrp="1"/>
          </p:cNvSpPr>
          <p:nvPr>
            <p:ph type="ftr" sz="quarter" idx="11"/>
          </p:nvPr>
        </p:nvSpPr>
        <p:spPr>
          <a:xfrm>
            <a:off x="3908425" y="6400800"/>
            <a:ext cx="4397375"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67</a:t>
            </a:fld>
            <a:endParaRPr lang="en-US" altLang="fr-FR" dirty="0"/>
          </a:p>
        </p:txBody>
      </p:sp>
    </p:spTree>
    <p:extLst>
      <p:ext uri="{BB962C8B-B14F-4D97-AF65-F5344CB8AC3E}">
        <p14:creationId xmlns:p14="http://schemas.microsoft.com/office/powerpoint/2010/main" val="25477394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61444"/>
                                        </p:tgtEl>
                                        <p:attrNameLst>
                                          <p:attrName>style.visibility</p:attrName>
                                        </p:attrNameLst>
                                      </p:cBhvr>
                                      <p:to>
                                        <p:strVal val="visible"/>
                                      </p:to>
                                    </p:set>
                                    <p:anim calcmode="lin" valueType="num">
                                      <p:cBhvr>
                                        <p:cTn id="7" dur="500" fill="hold"/>
                                        <p:tgtEl>
                                          <p:spTgt spid="61444"/>
                                        </p:tgtEl>
                                        <p:attrNameLst>
                                          <p:attrName>ppt_w</p:attrName>
                                        </p:attrNameLst>
                                      </p:cBhvr>
                                      <p:tavLst>
                                        <p:tav tm="0">
                                          <p:val>
                                            <p:fltVal val="0"/>
                                          </p:val>
                                        </p:tav>
                                        <p:tav tm="100000">
                                          <p:val>
                                            <p:strVal val="#ppt_w"/>
                                          </p:val>
                                        </p:tav>
                                      </p:tavLst>
                                    </p:anim>
                                    <p:anim calcmode="lin" valueType="num">
                                      <p:cBhvr>
                                        <p:cTn id="8" dur="500" fill="hold"/>
                                        <p:tgtEl>
                                          <p:spTgt spid="61444"/>
                                        </p:tgtEl>
                                        <p:attrNameLst>
                                          <p:attrName>ppt_h</p:attrName>
                                        </p:attrNameLst>
                                      </p:cBhvr>
                                      <p:tavLst>
                                        <p:tav tm="0">
                                          <p:val>
                                            <p:fltVal val="0"/>
                                          </p:val>
                                        </p:tav>
                                        <p:tav tm="100000">
                                          <p:val>
                                            <p:strVal val="#ppt_h"/>
                                          </p:val>
                                        </p:tav>
                                      </p:tavLst>
                                    </p:anim>
                                    <p:animEffect transition="in" filter="fade">
                                      <p:cBhvr>
                                        <p:cTn id="9" dur="500"/>
                                        <p:tgtEl>
                                          <p:spTgt spid="6144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61448"/>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53" presetClass="entr" presetSubtype="0" fill="hold" nodeType="clickEffect">
                                  <p:stCondLst>
                                    <p:cond delay="0"/>
                                  </p:stCondLst>
                                  <p:childTnLst>
                                    <p:set>
                                      <p:cBhvr>
                                        <p:cTn id="17" dur="1" fill="hold">
                                          <p:stCondLst>
                                            <p:cond delay="0"/>
                                          </p:stCondLst>
                                        </p:cTn>
                                        <p:tgtEl>
                                          <p:spTgt spid="61449"/>
                                        </p:tgtEl>
                                        <p:attrNameLst>
                                          <p:attrName>style.visibility</p:attrName>
                                        </p:attrNameLst>
                                      </p:cBhvr>
                                      <p:to>
                                        <p:strVal val="visible"/>
                                      </p:to>
                                    </p:set>
                                    <p:anim calcmode="lin" valueType="num">
                                      <p:cBhvr>
                                        <p:cTn id="18" dur="500" fill="hold"/>
                                        <p:tgtEl>
                                          <p:spTgt spid="61449"/>
                                        </p:tgtEl>
                                        <p:attrNameLst>
                                          <p:attrName>ppt_w</p:attrName>
                                        </p:attrNameLst>
                                      </p:cBhvr>
                                      <p:tavLst>
                                        <p:tav tm="0">
                                          <p:val>
                                            <p:fltVal val="0"/>
                                          </p:val>
                                        </p:tav>
                                        <p:tav tm="100000">
                                          <p:val>
                                            <p:strVal val="#ppt_w"/>
                                          </p:val>
                                        </p:tav>
                                      </p:tavLst>
                                    </p:anim>
                                    <p:anim calcmode="lin" valueType="num">
                                      <p:cBhvr>
                                        <p:cTn id="19" dur="500" fill="hold"/>
                                        <p:tgtEl>
                                          <p:spTgt spid="61449"/>
                                        </p:tgtEl>
                                        <p:attrNameLst>
                                          <p:attrName>ppt_h</p:attrName>
                                        </p:attrNameLst>
                                      </p:cBhvr>
                                      <p:tavLst>
                                        <p:tav tm="0">
                                          <p:val>
                                            <p:fltVal val="0"/>
                                          </p:val>
                                        </p:tav>
                                        <p:tav tm="100000">
                                          <p:val>
                                            <p:strVal val="#ppt_h"/>
                                          </p:val>
                                        </p:tav>
                                      </p:tavLst>
                                    </p:anim>
                                    <p:animEffect transition="in" filter="fade">
                                      <p:cBhvr>
                                        <p:cTn id="20" dur="500"/>
                                        <p:tgtEl>
                                          <p:spTgt spid="614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8"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10"/>
          <p:cNvSpPr>
            <a:spLocks noChangeArrowheads="1"/>
          </p:cNvSpPr>
          <p:nvPr/>
        </p:nvSpPr>
        <p:spPr bwMode="auto">
          <a:xfrm>
            <a:off x="152400" y="1447800"/>
            <a:ext cx="88392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endParaRPr lang="fr-FR" altLang="fr-FR" sz="1800"/>
          </a:p>
        </p:txBody>
      </p:sp>
      <p:sp>
        <p:nvSpPr>
          <p:cNvPr id="62467" name="Rectangle 11"/>
          <p:cNvSpPr>
            <a:spLocks noChangeArrowheads="1"/>
          </p:cNvSpPr>
          <p:nvPr/>
        </p:nvSpPr>
        <p:spPr bwMode="auto">
          <a:xfrm>
            <a:off x="228600" y="1209675"/>
            <a:ext cx="8534400"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2400" i="0"/>
              <a:t>We need to send 265 kbps over a noiseless channel with a bandwidth of 20 kHz. How many signal levels do we need?</a:t>
            </a:r>
          </a:p>
          <a:p>
            <a:pPr>
              <a:spcBef>
                <a:spcPct val="0"/>
              </a:spcBef>
              <a:buClrTx/>
              <a:buSzTx/>
              <a:buFontTx/>
              <a:buNone/>
            </a:pPr>
            <a:endParaRPr lang="en-US" altLang="fr-FR" sz="2400" i="0"/>
          </a:p>
          <a:p>
            <a:pPr>
              <a:spcBef>
                <a:spcPct val="0"/>
              </a:spcBef>
              <a:buClrTx/>
              <a:buSzTx/>
              <a:buFontTx/>
              <a:buNone/>
            </a:pPr>
            <a:r>
              <a:rPr lang="en-US" altLang="fr-FR" sz="2400" i="0">
                <a:solidFill>
                  <a:srgbClr val="FF0000"/>
                </a:solidFill>
              </a:rPr>
              <a:t>Solution</a:t>
            </a:r>
          </a:p>
          <a:p>
            <a:pPr>
              <a:spcBef>
                <a:spcPct val="0"/>
              </a:spcBef>
              <a:buClrTx/>
              <a:buSzTx/>
              <a:buFontTx/>
              <a:buNone/>
            </a:pPr>
            <a:r>
              <a:rPr lang="en-US" altLang="fr-FR" sz="2400" i="0"/>
              <a:t>We can use the Nyquist formula as</a:t>
            </a:r>
          </a:p>
        </p:txBody>
      </p:sp>
      <p:pic>
        <p:nvPicPr>
          <p:cNvPr id="62468"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7375" y="3444875"/>
            <a:ext cx="5427663" cy="755650"/>
          </a:xfrm>
          <a:prstGeom prst="rect">
            <a:avLst/>
          </a:prstGeom>
          <a:noFill/>
          <a:ln w="57150" cmpd="thickThin">
            <a:solidFill>
              <a:schemeClr val="folHlink"/>
            </a:solidFill>
            <a:miter lim="800000"/>
            <a:headEnd/>
            <a:tailEnd/>
          </a:ln>
          <a:extLst>
            <a:ext uri="{909E8E84-426E-40DD-AFC4-6F175D3DCCD1}">
              <a14:hiddenFill xmlns:a14="http://schemas.microsoft.com/office/drawing/2010/main">
                <a:solidFill>
                  <a:srgbClr val="FFFFFF"/>
                </a:solidFill>
              </a14:hiddenFill>
            </a:ext>
          </a:extLst>
        </p:spPr>
      </p:pic>
      <p:sp>
        <p:nvSpPr>
          <p:cNvPr id="62469" name="Rectangle 15"/>
          <p:cNvSpPr>
            <a:spLocks noChangeArrowheads="1"/>
          </p:cNvSpPr>
          <p:nvPr/>
        </p:nvSpPr>
        <p:spPr bwMode="auto">
          <a:xfrm>
            <a:off x="236538" y="4549775"/>
            <a:ext cx="8534400" cy="187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1200"/>
              </a:spcBef>
              <a:buClrTx/>
              <a:buSzTx/>
              <a:buFontTx/>
              <a:buNone/>
            </a:pPr>
            <a:r>
              <a:rPr lang="en-US" altLang="fr-FR" sz="2400" i="0"/>
              <a:t>Since this result is not a power of 2, we need to either increase the number of levels or reduce the bit rate. </a:t>
            </a:r>
          </a:p>
          <a:p>
            <a:pPr>
              <a:spcBef>
                <a:spcPts val="1200"/>
              </a:spcBef>
              <a:buClrTx/>
              <a:buSzTx/>
              <a:buFontTx/>
              <a:buNone/>
            </a:pPr>
            <a:r>
              <a:rPr lang="en-US" altLang="fr-FR" sz="2400" i="0"/>
              <a:t>If we have 128 levels, the bit rate is 280 kbps. </a:t>
            </a:r>
          </a:p>
          <a:p>
            <a:pPr>
              <a:spcBef>
                <a:spcPts val="1200"/>
              </a:spcBef>
              <a:buClrTx/>
              <a:buSzTx/>
              <a:buFontTx/>
              <a:buNone/>
            </a:pPr>
            <a:r>
              <a:rPr lang="en-US" altLang="fr-FR" sz="2400" i="0"/>
              <a:t>If we have 64 levels, the bit rate is 240 kbps.</a:t>
            </a:r>
          </a:p>
        </p:txBody>
      </p:sp>
      <p:sp>
        <p:nvSpPr>
          <p:cNvPr id="118790" name="Slide Number Placeholder 5"/>
          <p:cNvSpPr txBox="1">
            <a:spLocks/>
          </p:cNvSpPr>
          <p:nvPr/>
        </p:nvSpPr>
        <p:spPr bwMode="auto">
          <a:xfrm>
            <a:off x="8162925" y="6400800"/>
            <a:ext cx="6762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a:spcBef>
                <a:spcPct val="0"/>
              </a:spcBef>
              <a:buClrTx/>
              <a:buSzTx/>
              <a:buFontTx/>
              <a:buNone/>
            </a:pPr>
            <a:fld id="{F039782E-3DF8-4BB1-ADBB-2492A67E6B41}" type="slidenum">
              <a:rPr lang="en-US" altLang="fr-FR" sz="1200" i="0">
                <a:latin typeface="Arial" panose="020B0604020202020204" pitchFamily="34" charset="0"/>
                <a:cs typeface="Arial" panose="020B0604020202020204" pitchFamily="34" charset="0"/>
              </a:rPr>
              <a:pPr algn="r">
                <a:spcBef>
                  <a:spcPct val="0"/>
                </a:spcBef>
                <a:buClrTx/>
                <a:buSzTx/>
                <a:buFontTx/>
                <a:buNone/>
              </a:pPr>
              <a:t>68</a:t>
            </a:fld>
            <a:endParaRPr lang="en-US" altLang="fr-FR" sz="1200" i="0">
              <a:latin typeface="Arial" panose="020B0604020202020204" pitchFamily="34" charset="0"/>
              <a:cs typeface="Arial" panose="020B0604020202020204" pitchFamily="34" charset="0"/>
            </a:endParaRPr>
          </a:p>
        </p:txBody>
      </p:sp>
      <p:sp>
        <p:nvSpPr>
          <p:cNvPr id="17" name="Rectangle 9"/>
          <p:cNvSpPr>
            <a:spLocks noChangeArrowheads="1"/>
          </p:cNvSpPr>
          <p:nvPr/>
        </p:nvSpPr>
        <p:spPr bwMode="gray">
          <a:xfrm>
            <a:off x="442913" y="773113"/>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gn="ctr" eaLnBrk="1" hangingPunct="1">
              <a:defRPr/>
            </a:pPr>
            <a:endParaRPr kumimoji="1" lang="en-US" sz="2400" i="0">
              <a:latin typeface="+mn-lt"/>
            </a:endParaRPr>
          </a:p>
        </p:txBody>
      </p:sp>
      <p:sp>
        <p:nvSpPr>
          <p:cNvPr id="118792" name="Text Box 12"/>
          <p:cNvSpPr txBox="1">
            <a:spLocks noChangeArrowheads="1"/>
          </p:cNvSpPr>
          <p:nvPr/>
        </p:nvSpPr>
        <p:spPr bwMode="auto">
          <a:xfrm>
            <a:off x="1143000" y="182563"/>
            <a:ext cx="1768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3200"/>
              <a:t>Example</a:t>
            </a:r>
          </a:p>
        </p:txBody>
      </p:sp>
      <p:sp>
        <p:nvSpPr>
          <p:cNvPr id="118793" name="Footer Placeholder 1"/>
          <p:cNvSpPr>
            <a:spLocks noGrp="1"/>
          </p:cNvSpPr>
          <p:nvPr>
            <p:ph type="ftr" sz="quarter" idx="11"/>
          </p:nvPr>
        </p:nvSpPr>
        <p:spPr>
          <a:xfrm>
            <a:off x="3276600" y="6400800"/>
            <a:ext cx="50292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68</a:t>
            </a:fld>
            <a:endParaRPr lang="en-US" altLang="fr-FR" dirty="0"/>
          </a:p>
        </p:txBody>
      </p:sp>
    </p:spTree>
    <p:extLst>
      <p:ext uri="{BB962C8B-B14F-4D97-AF65-F5344CB8AC3E}">
        <p14:creationId xmlns:p14="http://schemas.microsoft.com/office/powerpoint/2010/main" val="117044796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246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2467">
                                            <p:txEl>
                                              <p:pRg st="3" end="3"/>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53" presetClass="entr" presetSubtype="0" fill="hold" nodeType="clickEffect">
                                  <p:stCondLst>
                                    <p:cond delay="0"/>
                                  </p:stCondLst>
                                  <p:childTnLst>
                                    <p:set>
                                      <p:cBhvr>
                                        <p:cTn id="12" dur="1" fill="hold">
                                          <p:stCondLst>
                                            <p:cond delay="0"/>
                                          </p:stCondLst>
                                        </p:cTn>
                                        <p:tgtEl>
                                          <p:spTgt spid="62468"/>
                                        </p:tgtEl>
                                        <p:attrNameLst>
                                          <p:attrName>style.visibility</p:attrName>
                                        </p:attrNameLst>
                                      </p:cBhvr>
                                      <p:to>
                                        <p:strVal val="visible"/>
                                      </p:to>
                                    </p:set>
                                    <p:anim calcmode="lin" valueType="num">
                                      <p:cBhvr>
                                        <p:cTn id="13" dur="500" fill="hold"/>
                                        <p:tgtEl>
                                          <p:spTgt spid="62468"/>
                                        </p:tgtEl>
                                        <p:attrNameLst>
                                          <p:attrName>ppt_w</p:attrName>
                                        </p:attrNameLst>
                                      </p:cBhvr>
                                      <p:tavLst>
                                        <p:tav tm="0">
                                          <p:val>
                                            <p:fltVal val="0"/>
                                          </p:val>
                                        </p:tav>
                                        <p:tav tm="100000">
                                          <p:val>
                                            <p:strVal val="#ppt_w"/>
                                          </p:val>
                                        </p:tav>
                                      </p:tavLst>
                                    </p:anim>
                                    <p:anim calcmode="lin" valueType="num">
                                      <p:cBhvr>
                                        <p:cTn id="14" dur="500" fill="hold"/>
                                        <p:tgtEl>
                                          <p:spTgt spid="62468"/>
                                        </p:tgtEl>
                                        <p:attrNameLst>
                                          <p:attrName>ppt_h</p:attrName>
                                        </p:attrNameLst>
                                      </p:cBhvr>
                                      <p:tavLst>
                                        <p:tav tm="0">
                                          <p:val>
                                            <p:fltVal val="0"/>
                                          </p:val>
                                        </p:tav>
                                        <p:tav tm="100000">
                                          <p:val>
                                            <p:strVal val="#ppt_h"/>
                                          </p:val>
                                        </p:tav>
                                      </p:tavLst>
                                    </p:anim>
                                    <p:animEffect transition="in" filter="fade">
                                      <p:cBhvr>
                                        <p:cTn id="15" dur="500"/>
                                        <p:tgtEl>
                                          <p:spTgt spid="62468"/>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nodeType="clickEffect">
                                  <p:stCondLst>
                                    <p:cond delay="0"/>
                                  </p:stCondLst>
                                  <p:childTnLst>
                                    <p:set>
                                      <p:cBhvr>
                                        <p:cTn id="19" dur="1" fill="hold">
                                          <p:stCondLst>
                                            <p:cond delay="0"/>
                                          </p:stCondLst>
                                        </p:cTn>
                                        <p:tgtEl>
                                          <p:spTgt spid="62469">
                                            <p:txEl>
                                              <p:pRg st="0" end="0"/>
                                            </p:txEl>
                                          </p:spTgt>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62469">
                                            <p:txEl>
                                              <p:pRg st="1" end="1"/>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6246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11"/>
          <p:cNvSpPr>
            <a:spLocks noChangeArrowheads="1"/>
          </p:cNvSpPr>
          <p:nvPr/>
        </p:nvSpPr>
        <p:spPr bwMode="auto">
          <a:xfrm>
            <a:off x="328613" y="4241800"/>
            <a:ext cx="8408987" cy="831850"/>
          </a:xfrm>
          <a:prstGeom prst="rect">
            <a:avLst/>
          </a:prstGeom>
          <a:solidFill>
            <a:srgbClr val="99FF33"/>
          </a:solidFill>
          <a:ln>
            <a:noFill/>
          </a:ln>
          <a:extLst>
            <a:ext uri="{91240B29-F687-4F45-9708-019B960494DF}">
              <a14:hiddenLine xmlns:a14="http://schemas.microsoft.com/office/drawing/2010/main" w="76200" algn="ctr">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fr-FR" sz="2400" i="0">
                <a:latin typeface="Arial" panose="020B0604020202020204" pitchFamily="34" charset="0"/>
              </a:rPr>
              <a:t>The Shannon capacity gives us the upper limit; </a:t>
            </a:r>
          </a:p>
          <a:p>
            <a:pPr algn="ctr">
              <a:spcBef>
                <a:spcPct val="0"/>
              </a:spcBef>
              <a:buClrTx/>
              <a:buSzTx/>
              <a:buFontTx/>
              <a:buNone/>
            </a:pPr>
            <a:r>
              <a:rPr lang="en-US" altLang="fr-FR" sz="2400" i="0">
                <a:latin typeface="Arial" panose="020B0604020202020204" pitchFamily="34" charset="0"/>
              </a:rPr>
              <a:t>the Nyquist formula tells us how many signal levels we need.</a:t>
            </a:r>
          </a:p>
        </p:txBody>
      </p:sp>
      <p:sp>
        <p:nvSpPr>
          <p:cNvPr id="120835" name="Slide Number Placeholder 5"/>
          <p:cNvSpPr txBox="1">
            <a:spLocks/>
          </p:cNvSpPr>
          <p:nvPr/>
        </p:nvSpPr>
        <p:spPr bwMode="auto">
          <a:xfrm>
            <a:off x="8162925" y="6400800"/>
            <a:ext cx="6762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a:spcBef>
                <a:spcPct val="0"/>
              </a:spcBef>
              <a:buClrTx/>
              <a:buSzTx/>
              <a:buFontTx/>
              <a:buNone/>
            </a:pPr>
            <a:fld id="{BBCF4730-7621-401D-B1C5-A3DFFA3CBAE5}" type="slidenum">
              <a:rPr lang="en-US" altLang="fr-FR" sz="1200" i="0">
                <a:latin typeface="Arial" panose="020B0604020202020204" pitchFamily="34" charset="0"/>
                <a:cs typeface="Arial" panose="020B0604020202020204" pitchFamily="34" charset="0"/>
              </a:rPr>
              <a:pPr algn="r">
                <a:spcBef>
                  <a:spcPct val="0"/>
                </a:spcBef>
                <a:buClrTx/>
                <a:buSzTx/>
                <a:buFontTx/>
                <a:buNone/>
              </a:pPr>
              <a:t>69</a:t>
            </a:fld>
            <a:endParaRPr lang="en-US" altLang="fr-FR" sz="1200" i="0">
              <a:latin typeface="Arial" panose="020B0604020202020204" pitchFamily="34" charset="0"/>
              <a:cs typeface="Arial" panose="020B0604020202020204" pitchFamily="34" charset="0"/>
            </a:endParaRPr>
          </a:p>
        </p:txBody>
      </p:sp>
      <p:sp>
        <p:nvSpPr>
          <p:cNvPr id="4" name="Rectangle 9"/>
          <p:cNvSpPr>
            <a:spLocks noChangeArrowheads="1"/>
          </p:cNvSpPr>
          <p:nvPr/>
        </p:nvSpPr>
        <p:spPr bwMode="gray">
          <a:xfrm>
            <a:off x="442913" y="773113"/>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gn="ctr" eaLnBrk="1" hangingPunct="1">
              <a:defRPr/>
            </a:pPr>
            <a:endParaRPr kumimoji="1" lang="en-US" sz="2400" i="0">
              <a:latin typeface="+mn-lt"/>
            </a:endParaRPr>
          </a:p>
        </p:txBody>
      </p:sp>
      <p:sp>
        <p:nvSpPr>
          <p:cNvPr id="120837" name="Text Box 12"/>
          <p:cNvSpPr txBox="1">
            <a:spLocks noChangeArrowheads="1"/>
          </p:cNvSpPr>
          <p:nvPr/>
        </p:nvSpPr>
        <p:spPr bwMode="auto">
          <a:xfrm>
            <a:off x="1143000" y="182563"/>
            <a:ext cx="35226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3200"/>
              <a:t>Shannon Capacity</a:t>
            </a:r>
          </a:p>
        </p:txBody>
      </p:sp>
      <p:sp>
        <p:nvSpPr>
          <p:cNvPr id="120838" name="Rectangle 11"/>
          <p:cNvSpPr>
            <a:spLocks noChangeArrowheads="1"/>
          </p:cNvSpPr>
          <p:nvPr/>
        </p:nvSpPr>
        <p:spPr bwMode="auto">
          <a:xfrm>
            <a:off x="228600" y="914400"/>
            <a:ext cx="8534400"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1200"/>
              </a:spcBef>
              <a:buClrTx/>
              <a:buSzTx/>
              <a:buFontTx/>
              <a:buNone/>
            </a:pPr>
            <a:r>
              <a:rPr lang="en-US" altLang="fr-FR" sz="2400" i="0"/>
              <a:t>In reality, we can not have a noisless channel</a:t>
            </a:r>
          </a:p>
          <a:p>
            <a:pPr>
              <a:spcBef>
                <a:spcPts val="1200"/>
              </a:spcBef>
              <a:buClrTx/>
              <a:buSzTx/>
              <a:buFontTx/>
              <a:buNone/>
            </a:pPr>
            <a:endParaRPr lang="en-US" altLang="fr-FR" sz="2400" i="0"/>
          </a:p>
          <a:p>
            <a:pPr>
              <a:spcBef>
                <a:spcPts val="1200"/>
              </a:spcBef>
              <a:buClrTx/>
              <a:buSzTx/>
              <a:buFontTx/>
              <a:buNone/>
            </a:pPr>
            <a:r>
              <a:rPr lang="en-US" altLang="fr-FR" sz="2400" i="0"/>
              <a:t>For noisy channel,</a:t>
            </a:r>
            <a:endParaRPr lang="en-US" altLang="fr-FR" sz="3200" i="0"/>
          </a:p>
        </p:txBody>
      </p:sp>
      <p:sp>
        <p:nvSpPr>
          <p:cNvPr id="120839" name="Rectangle 11"/>
          <p:cNvSpPr>
            <a:spLocks noChangeArrowheads="1"/>
          </p:cNvSpPr>
          <p:nvPr/>
        </p:nvSpPr>
        <p:spPr bwMode="auto">
          <a:xfrm>
            <a:off x="685800" y="2679700"/>
            <a:ext cx="8077200" cy="460375"/>
          </a:xfrm>
          <a:prstGeom prst="rect">
            <a:avLst/>
          </a:prstGeom>
          <a:solidFill>
            <a:srgbClr val="99FF33"/>
          </a:solidFill>
          <a:ln>
            <a:noFill/>
          </a:ln>
          <a:extLst>
            <a:ext uri="{91240B29-F687-4F45-9708-019B960494DF}">
              <a14:hiddenLine xmlns:a14="http://schemas.microsoft.com/office/drawing/2010/main" w="76200" algn="ctr">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ts val="1200"/>
              </a:spcBef>
              <a:buClrTx/>
              <a:buSzTx/>
              <a:buFontTx/>
              <a:buNone/>
            </a:pPr>
            <a:r>
              <a:rPr lang="en-US" altLang="fr-FR" sz="2400" i="0"/>
              <a:t>Capacity = Bandwith x log</a:t>
            </a:r>
            <a:r>
              <a:rPr lang="en-US" altLang="fr-FR" sz="2400" i="0" baseline="-25000"/>
              <a:t>2</a:t>
            </a:r>
            <a:r>
              <a:rPr lang="en-US" altLang="fr-FR" sz="2400" i="0"/>
              <a:t>(1+SNR)</a:t>
            </a:r>
          </a:p>
        </p:txBody>
      </p:sp>
      <p:sp>
        <p:nvSpPr>
          <p:cNvPr id="120840" name="Footer Placeholder 1"/>
          <p:cNvSpPr>
            <a:spLocks noGrp="1"/>
          </p:cNvSpPr>
          <p:nvPr>
            <p:ph type="ftr" sz="quarter" idx="11"/>
          </p:nvPr>
        </p:nvSpPr>
        <p:spPr>
          <a:xfrm>
            <a:off x="3756025" y="6400800"/>
            <a:ext cx="4549775"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69</a:t>
            </a:fld>
            <a:endParaRPr lang="en-US" altLang="fr-FR" dirty="0"/>
          </a:p>
        </p:txBody>
      </p:sp>
    </p:spTree>
    <p:extLst>
      <p:ext uri="{BB962C8B-B14F-4D97-AF65-F5344CB8AC3E}">
        <p14:creationId xmlns:p14="http://schemas.microsoft.com/office/powerpoint/2010/main" val="217569872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68610"/>
                                        </p:tgtEl>
                                        <p:attrNameLst>
                                          <p:attrName>style.visibility</p:attrName>
                                        </p:attrNameLst>
                                      </p:cBhvr>
                                      <p:to>
                                        <p:strVal val="visible"/>
                                      </p:to>
                                    </p:set>
                                    <p:anim calcmode="lin" valueType="num">
                                      <p:cBhvr>
                                        <p:cTn id="7" dur="500" fill="hold"/>
                                        <p:tgtEl>
                                          <p:spTgt spid="68610"/>
                                        </p:tgtEl>
                                        <p:attrNameLst>
                                          <p:attrName>ppt_w</p:attrName>
                                        </p:attrNameLst>
                                      </p:cBhvr>
                                      <p:tavLst>
                                        <p:tav tm="0">
                                          <p:val>
                                            <p:fltVal val="0"/>
                                          </p:val>
                                        </p:tav>
                                        <p:tav tm="100000">
                                          <p:val>
                                            <p:strVal val="#ppt_w"/>
                                          </p:val>
                                        </p:tav>
                                      </p:tavLst>
                                    </p:anim>
                                    <p:anim calcmode="lin" valueType="num">
                                      <p:cBhvr>
                                        <p:cTn id="8" dur="500" fill="hold"/>
                                        <p:tgtEl>
                                          <p:spTgt spid="68610"/>
                                        </p:tgtEl>
                                        <p:attrNameLst>
                                          <p:attrName>ppt_h</p:attrName>
                                        </p:attrNameLst>
                                      </p:cBhvr>
                                      <p:tavLst>
                                        <p:tav tm="0">
                                          <p:val>
                                            <p:fltVal val="0"/>
                                          </p:val>
                                        </p:tav>
                                        <p:tav tm="100000">
                                          <p:val>
                                            <p:strVal val="#ppt_h"/>
                                          </p:val>
                                        </p:tav>
                                      </p:tavLst>
                                    </p:anim>
                                    <p:animEffect transition="in" filter="fade">
                                      <p:cBhvr>
                                        <p:cTn id="9" dur="500"/>
                                        <p:tgtEl>
                                          <p:spTgt spid="686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0"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9747" name="Text Box 3"/>
          <p:cNvSpPr txBox="1">
            <a:spLocks noChangeArrowheads="1"/>
          </p:cNvSpPr>
          <p:nvPr/>
        </p:nvSpPr>
        <p:spPr bwMode="auto">
          <a:xfrm>
            <a:off x="228600" y="76200"/>
            <a:ext cx="5722938" cy="584200"/>
          </a:xfrm>
          <a:prstGeom prst="rect">
            <a:avLst/>
          </a:prstGeom>
          <a:noFill/>
          <a:ln w="9525">
            <a:noFill/>
            <a:miter lim="800000"/>
            <a:headEnd/>
            <a:tailEnd/>
          </a:ln>
          <a:effectLst/>
        </p:spPr>
        <p:txBody>
          <a:bodyPr wrap="none">
            <a:spAutoFit/>
          </a:bodyPr>
          <a:lstStyle/>
          <a:p>
            <a:pPr>
              <a:defRPr/>
            </a:pPr>
            <a:r>
              <a:rPr lang="en-US" sz="3200" i="0" dirty="0">
                <a:effectLst>
                  <a:outerShdw blurRad="38100" dist="38100" dir="2700000" algn="tl">
                    <a:srgbClr val="C0C0C0"/>
                  </a:outerShdw>
                </a:effectLst>
                <a:latin typeface="Times" pitchFamily="18" charset="0"/>
              </a:rPr>
              <a:t>PERIODIC ANALOG SIGNALS</a:t>
            </a:r>
          </a:p>
        </p:txBody>
      </p:sp>
      <p:sp>
        <p:nvSpPr>
          <p:cNvPr id="17411" name="Text Box 4"/>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endParaRPr lang="fr-FR" altLang="fr-FR" sz="1800" i="0"/>
          </a:p>
        </p:txBody>
      </p:sp>
      <p:sp>
        <p:nvSpPr>
          <p:cNvPr id="799749" name="Rectangle 5"/>
          <p:cNvSpPr>
            <a:spLocks noChangeArrowheads="1"/>
          </p:cNvSpPr>
          <p:nvPr/>
        </p:nvSpPr>
        <p:spPr bwMode="auto">
          <a:xfrm>
            <a:off x="258763" y="1073150"/>
            <a:ext cx="8610600" cy="2093913"/>
          </a:xfrm>
          <a:prstGeom prst="rect">
            <a:avLst/>
          </a:prstGeom>
          <a:noFill/>
          <a:ln w="9525">
            <a:noFill/>
            <a:miter lim="800000"/>
            <a:headEnd/>
            <a:tailEnd/>
          </a:ln>
          <a:effectLst/>
        </p:spPr>
        <p:txBody>
          <a:bodyPr anchor="ctr">
            <a:spAutoFit/>
          </a:bodyPr>
          <a:lstStyle/>
          <a:p>
            <a:pPr algn="just" eaLnBrk="1" hangingPunct="1">
              <a:spcBef>
                <a:spcPts val="1200"/>
              </a:spcBef>
              <a:defRPr/>
            </a:pPr>
            <a:r>
              <a:rPr lang="en-US" sz="2200" dirty="0">
                <a:effectLst>
                  <a:outerShdw blurRad="38100" dist="38100" dir="2700000" algn="tl">
                    <a:srgbClr val="C0C0C0"/>
                  </a:outerShdw>
                </a:effectLst>
              </a:rPr>
              <a:t>Periodic analog signals can be classified as </a:t>
            </a:r>
            <a:r>
              <a:rPr lang="en-US" sz="2200" dirty="0">
                <a:solidFill>
                  <a:srgbClr val="FF0000"/>
                </a:solidFill>
                <a:effectLst>
                  <a:outerShdw blurRad="38100" dist="38100" dir="2700000" algn="tl">
                    <a:srgbClr val="C0C0C0"/>
                  </a:outerShdw>
                </a:effectLst>
              </a:rPr>
              <a:t>simple</a:t>
            </a:r>
            <a:r>
              <a:rPr lang="en-US" sz="2200" dirty="0">
                <a:effectLst>
                  <a:outerShdw blurRad="38100" dist="38100" dir="2700000" algn="tl">
                    <a:srgbClr val="C0C0C0"/>
                  </a:outerShdw>
                </a:effectLst>
              </a:rPr>
              <a:t> or </a:t>
            </a:r>
            <a:r>
              <a:rPr lang="en-US" sz="2200" dirty="0">
                <a:solidFill>
                  <a:srgbClr val="FF0000"/>
                </a:solidFill>
                <a:effectLst>
                  <a:outerShdw blurRad="38100" dist="38100" dir="2700000" algn="tl">
                    <a:srgbClr val="C0C0C0"/>
                  </a:outerShdw>
                </a:effectLst>
              </a:rPr>
              <a:t>composite</a:t>
            </a:r>
            <a:r>
              <a:rPr lang="en-US" sz="2200" dirty="0">
                <a:effectLst>
                  <a:outerShdw blurRad="38100" dist="38100" dir="2700000" algn="tl">
                    <a:srgbClr val="C0C0C0"/>
                  </a:outerShdw>
                </a:effectLst>
              </a:rPr>
              <a:t>.</a:t>
            </a:r>
          </a:p>
          <a:p>
            <a:pPr algn="just" eaLnBrk="1" hangingPunct="1">
              <a:spcBef>
                <a:spcPts val="1200"/>
              </a:spcBef>
              <a:buFont typeface="Wingdings" pitchFamily="2" charset="2"/>
              <a:buChar char="q"/>
              <a:defRPr/>
            </a:pPr>
            <a:r>
              <a:rPr lang="en-US" sz="2200" i="0" dirty="0"/>
              <a:t> A simple periodic analog signal, a </a:t>
            </a:r>
            <a:r>
              <a:rPr lang="en-US" sz="2200" i="0" dirty="0">
                <a:solidFill>
                  <a:srgbClr val="FF0000"/>
                </a:solidFill>
              </a:rPr>
              <a:t>sine wave</a:t>
            </a:r>
            <a:r>
              <a:rPr lang="en-US" sz="2200" i="0" dirty="0"/>
              <a:t>, cannot be decomposed into simpler signals.</a:t>
            </a:r>
          </a:p>
          <a:p>
            <a:pPr algn="just" eaLnBrk="1" hangingPunct="1">
              <a:spcBef>
                <a:spcPts val="1200"/>
              </a:spcBef>
              <a:buFont typeface="Wingdings" pitchFamily="2" charset="2"/>
              <a:buChar char="q"/>
              <a:defRPr/>
            </a:pPr>
            <a:r>
              <a:rPr lang="en-US" sz="2200" i="0" dirty="0"/>
              <a:t> A composite periodic analog signal is composed of multiple sine waves.</a:t>
            </a:r>
          </a:p>
        </p:txBody>
      </p:sp>
      <p:pic>
        <p:nvPicPr>
          <p:cNvPr id="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4563" y="3633788"/>
            <a:ext cx="7075487" cy="208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4" name="Footer Placeholder 1"/>
          <p:cNvSpPr>
            <a:spLocks noGrp="1"/>
          </p:cNvSpPr>
          <p:nvPr>
            <p:ph type="ftr" sz="quarter" idx="11"/>
          </p:nvPr>
        </p:nvSpPr>
        <p:spPr>
          <a:xfrm>
            <a:off x="4092575" y="6400800"/>
            <a:ext cx="4213225"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7</a:t>
            </a:fld>
            <a:endParaRPr lang="en-US" altLang="fr-FR" dirty="0"/>
          </a:p>
        </p:txBody>
      </p:sp>
    </p:spTree>
    <p:extLst>
      <p:ext uri="{BB962C8B-B14F-4D97-AF65-F5344CB8AC3E}">
        <p14:creationId xmlns:p14="http://schemas.microsoft.com/office/powerpoint/2010/main" val="25992888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nodeType="clickEffect">
                                  <p:stCondLst>
                                    <p:cond delay="0"/>
                                  </p:stCondLst>
                                  <p:childTnLst>
                                    <p:set>
                                      <p:cBhvr>
                                        <p:cTn id="13" dur="1" fill="hold">
                                          <p:stCondLst>
                                            <p:cond delay="0"/>
                                          </p:stCondLst>
                                        </p:cTn>
                                        <p:tgtEl>
                                          <p:spTgt spid="79974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10"/>
          <p:cNvSpPr>
            <a:spLocks noChangeArrowheads="1"/>
          </p:cNvSpPr>
          <p:nvPr/>
        </p:nvSpPr>
        <p:spPr bwMode="auto">
          <a:xfrm>
            <a:off x="152400" y="1447800"/>
            <a:ext cx="88392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endParaRPr lang="fr-FR" altLang="fr-FR" sz="1800"/>
          </a:p>
        </p:txBody>
      </p:sp>
      <p:sp>
        <p:nvSpPr>
          <p:cNvPr id="63491" name="Rectangle 11"/>
          <p:cNvSpPr>
            <a:spLocks noChangeArrowheads="1"/>
          </p:cNvSpPr>
          <p:nvPr/>
        </p:nvSpPr>
        <p:spPr bwMode="auto">
          <a:xfrm>
            <a:off x="407988" y="1071563"/>
            <a:ext cx="8355012" cy="277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1200"/>
              </a:spcBef>
              <a:buClrTx/>
              <a:buSzTx/>
              <a:buFontTx/>
              <a:buNone/>
            </a:pPr>
            <a:r>
              <a:rPr lang="en-US" altLang="fr-FR" sz="2400" i="0"/>
              <a:t>Consider an extremely noisy channel in which the value of the signal-to-noise ratio is almost zero. </a:t>
            </a:r>
          </a:p>
          <a:p>
            <a:pPr>
              <a:spcBef>
                <a:spcPts val="1200"/>
              </a:spcBef>
              <a:buClrTx/>
              <a:buSzTx/>
              <a:buFontTx/>
              <a:buNone/>
            </a:pPr>
            <a:r>
              <a:rPr lang="en-US" altLang="fr-FR" sz="2400" i="0"/>
              <a:t>In other words, the noise is so strong that the signal is faint. What is the channel capacity?</a:t>
            </a:r>
          </a:p>
          <a:p>
            <a:pPr>
              <a:spcBef>
                <a:spcPts val="1200"/>
              </a:spcBef>
              <a:buClrTx/>
              <a:buSzTx/>
              <a:buFontTx/>
              <a:buNone/>
            </a:pPr>
            <a:endParaRPr lang="en-US" altLang="fr-FR" sz="2400" i="0"/>
          </a:p>
          <a:p>
            <a:pPr>
              <a:spcBef>
                <a:spcPts val="1200"/>
              </a:spcBef>
              <a:buClrTx/>
              <a:buSzTx/>
              <a:buFontTx/>
              <a:buNone/>
            </a:pPr>
            <a:r>
              <a:rPr lang="en-US" altLang="fr-FR" sz="2400" i="0">
                <a:solidFill>
                  <a:srgbClr val="FF0000"/>
                </a:solidFill>
              </a:rPr>
              <a:t>Solution</a:t>
            </a:r>
            <a:endParaRPr lang="en-US" altLang="fr-FR" sz="2400" i="0"/>
          </a:p>
        </p:txBody>
      </p:sp>
      <p:pic>
        <p:nvPicPr>
          <p:cNvPr id="63492"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4113" y="3978275"/>
            <a:ext cx="6723062" cy="333375"/>
          </a:xfrm>
          <a:prstGeom prst="rect">
            <a:avLst/>
          </a:prstGeom>
          <a:noFill/>
          <a:ln w="57150" cmpd="thickThin">
            <a:solidFill>
              <a:schemeClr val="folHlink"/>
            </a:solidFill>
            <a:miter lim="800000"/>
            <a:headEnd/>
            <a:tailEnd/>
          </a:ln>
          <a:extLst>
            <a:ext uri="{909E8E84-426E-40DD-AFC4-6F175D3DCCD1}">
              <a14:hiddenFill xmlns:a14="http://schemas.microsoft.com/office/drawing/2010/main">
                <a:solidFill>
                  <a:srgbClr val="FFFFFF"/>
                </a:solidFill>
              </a14:hiddenFill>
            </a:ext>
          </a:extLst>
        </p:spPr>
      </p:pic>
      <p:sp>
        <p:nvSpPr>
          <p:cNvPr id="63493" name="Rectangle 17"/>
          <p:cNvSpPr>
            <a:spLocks noChangeArrowheads="1"/>
          </p:cNvSpPr>
          <p:nvPr/>
        </p:nvSpPr>
        <p:spPr bwMode="auto">
          <a:xfrm>
            <a:off x="463550" y="4554538"/>
            <a:ext cx="8299450"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1200"/>
              </a:spcBef>
              <a:buClrTx/>
              <a:buSzTx/>
              <a:buFontTx/>
              <a:buNone/>
            </a:pPr>
            <a:r>
              <a:rPr lang="en-US" altLang="fr-FR" sz="2400" i="0"/>
              <a:t>This means that the capacity of this channel is zero regardless of the bandwidth. </a:t>
            </a:r>
          </a:p>
          <a:p>
            <a:pPr>
              <a:spcBef>
                <a:spcPts val="1200"/>
              </a:spcBef>
              <a:buClrTx/>
              <a:buSzTx/>
              <a:buFontTx/>
              <a:buNone/>
            </a:pPr>
            <a:r>
              <a:rPr lang="en-US" altLang="fr-FR" sz="2400" i="0"/>
              <a:t>In other words, we cannot receive any data through this channel.</a:t>
            </a:r>
          </a:p>
        </p:txBody>
      </p:sp>
      <p:sp>
        <p:nvSpPr>
          <p:cNvPr id="122886" name="Slide Number Placeholder 5"/>
          <p:cNvSpPr txBox="1">
            <a:spLocks/>
          </p:cNvSpPr>
          <p:nvPr/>
        </p:nvSpPr>
        <p:spPr bwMode="auto">
          <a:xfrm>
            <a:off x="8162925" y="6400800"/>
            <a:ext cx="6762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a:spcBef>
                <a:spcPct val="0"/>
              </a:spcBef>
              <a:buClrTx/>
              <a:buSzTx/>
              <a:buFontTx/>
              <a:buNone/>
            </a:pPr>
            <a:fld id="{C71CF1EE-DF6F-465E-AF94-0D605E59A58B}" type="slidenum">
              <a:rPr lang="en-US" altLang="fr-FR" sz="1200" i="0">
                <a:latin typeface="Arial" panose="020B0604020202020204" pitchFamily="34" charset="0"/>
                <a:cs typeface="Arial" panose="020B0604020202020204" pitchFamily="34" charset="0"/>
              </a:rPr>
              <a:pPr algn="r">
                <a:spcBef>
                  <a:spcPct val="0"/>
                </a:spcBef>
                <a:buClrTx/>
                <a:buSzTx/>
                <a:buFontTx/>
                <a:buNone/>
              </a:pPr>
              <a:t>70</a:t>
            </a:fld>
            <a:endParaRPr lang="en-US" altLang="fr-FR" sz="1200" i="0">
              <a:latin typeface="Arial" panose="020B0604020202020204" pitchFamily="34" charset="0"/>
              <a:cs typeface="Arial" panose="020B0604020202020204" pitchFamily="34" charset="0"/>
            </a:endParaRPr>
          </a:p>
        </p:txBody>
      </p:sp>
      <p:sp>
        <p:nvSpPr>
          <p:cNvPr id="17" name="Rectangle 9"/>
          <p:cNvSpPr>
            <a:spLocks noChangeArrowheads="1"/>
          </p:cNvSpPr>
          <p:nvPr/>
        </p:nvSpPr>
        <p:spPr bwMode="gray">
          <a:xfrm>
            <a:off x="442913" y="773113"/>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gn="ctr" eaLnBrk="1" hangingPunct="1">
              <a:defRPr/>
            </a:pPr>
            <a:endParaRPr kumimoji="1" lang="en-US" sz="2400" i="0">
              <a:latin typeface="+mn-lt"/>
            </a:endParaRPr>
          </a:p>
        </p:txBody>
      </p:sp>
      <p:sp>
        <p:nvSpPr>
          <p:cNvPr id="122888" name="Text Box 12"/>
          <p:cNvSpPr txBox="1">
            <a:spLocks noChangeArrowheads="1"/>
          </p:cNvSpPr>
          <p:nvPr/>
        </p:nvSpPr>
        <p:spPr bwMode="auto">
          <a:xfrm>
            <a:off x="1143000" y="182563"/>
            <a:ext cx="1768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3200"/>
              <a:t>Example</a:t>
            </a:r>
          </a:p>
        </p:txBody>
      </p:sp>
      <p:sp>
        <p:nvSpPr>
          <p:cNvPr id="122889" name="Footer Placeholder 1"/>
          <p:cNvSpPr>
            <a:spLocks noGrp="1"/>
          </p:cNvSpPr>
          <p:nvPr>
            <p:ph type="ftr" sz="quarter" idx="11"/>
          </p:nvPr>
        </p:nvSpPr>
        <p:spPr>
          <a:xfrm>
            <a:off x="3486150" y="6400800"/>
            <a:ext cx="481965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70</a:t>
            </a:fld>
            <a:endParaRPr lang="en-US" altLang="fr-FR" dirty="0"/>
          </a:p>
        </p:txBody>
      </p:sp>
    </p:spTree>
    <p:extLst>
      <p:ext uri="{BB962C8B-B14F-4D97-AF65-F5344CB8AC3E}">
        <p14:creationId xmlns:p14="http://schemas.microsoft.com/office/powerpoint/2010/main" val="40590903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63492"/>
                                        </p:tgtEl>
                                        <p:attrNameLst>
                                          <p:attrName>style.visibility</p:attrName>
                                        </p:attrNameLst>
                                      </p:cBhvr>
                                      <p:to>
                                        <p:strVal val="visible"/>
                                      </p:to>
                                    </p:set>
                                    <p:anim calcmode="lin" valueType="num">
                                      <p:cBhvr>
                                        <p:cTn id="7" dur="500" fill="hold"/>
                                        <p:tgtEl>
                                          <p:spTgt spid="63492"/>
                                        </p:tgtEl>
                                        <p:attrNameLst>
                                          <p:attrName>ppt_w</p:attrName>
                                        </p:attrNameLst>
                                      </p:cBhvr>
                                      <p:tavLst>
                                        <p:tav tm="0">
                                          <p:val>
                                            <p:fltVal val="0"/>
                                          </p:val>
                                        </p:tav>
                                        <p:tav tm="100000">
                                          <p:val>
                                            <p:strVal val="#ppt_w"/>
                                          </p:val>
                                        </p:tav>
                                      </p:tavLst>
                                    </p:anim>
                                    <p:anim calcmode="lin" valueType="num">
                                      <p:cBhvr>
                                        <p:cTn id="8" dur="500" fill="hold"/>
                                        <p:tgtEl>
                                          <p:spTgt spid="63492"/>
                                        </p:tgtEl>
                                        <p:attrNameLst>
                                          <p:attrName>ppt_h</p:attrName>
                                        </p:attrNameLst>
                                      </p:cBhvr>
                                      <p:tavLst>
                                        <p:tav tm="0">
                                          <p:val>
                                            <p:fltVal val="0"/>
                                          </p:val>
                                        </p:tav>
                                        <p:tav tm="100000">
                                          <p:val>
                                            <p:strVal val="#ppt_h"/>
                                          </p:val>
                                        </p:tav>
                                      </p:tavLst>
                                    </p:anim>
                                    <p:animEffect transition="in" filter="fade">
                                      <p:cBhvr>
                                        <p:cTn id="9" dur="500"/>
                                        <p:tgtEl>
                                          <p:spTgt spid="63492"/>
                                        </p:tgtEl>
                                      </p:cBhvr>
                                    </p:animEffect>
                                  </p:childTnLst>
                                </p:cTn>
                              </p:par>
                              <p:par>
                                <p:cTn id="10" presetID="1" presetClass="entr" presetSubtype="0" fill="hold" nodeType="withEffect">
                                  <p:stCondLst>
                                    <p:cond delay="0"/>
                                  </p:stCondLst>
                                  <p:childTnLst>
                                    <p:set>
                                      <p:cBhvr>
                                        <p:cTn id="11" dur="1" fill="hold">
                                          <p:stCondLst>
                                            <p:cond delay="0"/>
                                          </p:stCondLst>
                                        </p:cTn>
                                        <p:tgtEl>
                                          <p:spTgt spid="63491">
                                            <p:txEl>
                                              <p:pRg st="3" end="3"/>
                                            </p:txEl>
                                          </p:spTgt>
                                        </p:tgtEl>
                                        <p:attrNameLst>
                                          <p:attrName>style.visibility</p:attrName>
                                        </p:attrNameLst>
                                      </p:cBhvr>
                                      <p:to>
                                        <p:strVal val="visible"/>
                                      </p:to>
                                    </p:set>
                                  </p:childTnLst>
                                </p:cTn>
                              </p:par>
                            </p:childTnLst>
                          </p:cTn>
                        </p:par>
                        <p:par>
                          <p:cTn id="12" fill="hold" nodeType="afterGroup">
                            <p:stCondLst>
                              <p:cond delay="500"/>
                            </p:stCondLst>
                            <p:childTnLst>
                              <p:par>
                                <p:cTn id="13" presetID="1" presetClass="entr" presetSubtype="0" fill="hold" grpId="0" nodeType="afterEffect">
                                  <p:stCondLst>
                                    <p:cond delay="0"/>
                                  </p:stCondLst>
                                  <p:childTnLst>
                                    <p:set>
                                      <p:cBhvr>
                                        <p:cTn id="14" dur="1" fill="hold">
                                          <p:stCondLst>
                                            <p:cond delay="0"/>
                                          </p:stCondLst>
                                        </p:cTn>
                                        <p:tgtEl>
                                          <p:spTgt spid="634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3"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10"/>
          <p:cNvSpPr>
            <a:spLocks noChangeArrowheads="1"/>
          </p:cNvSpPr>
          <p:nvPr/>
        </p:nvSpPr>
        <p:spPr bwMode="auto">
          <a:xfrm>
            <a:off x="152400" y="1447800"/>
            <a:ext cx="88392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endParaRPr lang="fr-FR" altLang="fr-FR" sz="1800"/>
          </a:p>
        </p:txBody>
      </p:sp>
      <p:sp>
        <p:nvSpPr>
          <p:cNvPr id="64515" name="Rectangle 11"/>
          <p:cNvSpPr>
            <a:spLocks noChangeArrowheads="1"/>
          </p:cNvSpPr>
          <p:nvPr/>
        </p:nvSpPr>
        <p:spPr bwMode="auto">
          <a:xfrm>
            <a:off x="185738" y="954088"/>
            <a:ext cx="8602662" cy="22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1200"/>
              </a:spcBef>
              <a:buClrTx/>
              <a:buSzTx/>
              <a:buFontTx/>
              <a:buNone/>
            </a:pPr>
            <a:r>
              <a:rPr lang="en-US" altLang="fr-FR" sz="2400" i="0"/>
              <a:t>Let’s calculate the theoretical highest bit rate of a regular telephone line. A telephone line normally has a bandwidth of 3000. The signal-to-noise ratio is usually 3162. </a:t>
            </a:r>
          </a:p>
          <a:p>
            <a:pPr>
              <a:spcBef>
                <a:spcPts val="1200"/>
              </a:spcBef>
              <a:buClrTx/>
              <a:buSzTx/>
              <a:buFontTx/>
              <a:buNone/>
            </a:pPr>
            <a:r>
              <a:rPr lang="en-US" altLang="fr-FR" sz="2400" i="0"/>
              <a:t>What is the channel capacity?</a:t>
            </a:r>
          </a:p>
          <a:p>
            <a:pPr algn="just">
              <a:spcBef>
                <a:spcPts val="1200"/>
              </a:spcBef>
              <a:buClrTx/>
              <a:buSzTx/>
              <a:buFontTx/>
              <a:buNone/>
            </a:pPr>
            <a:r>
              <a:rPr lang="en-US" altLang="fr-FR" sz="2400" i="0">
                <a:solidFill>
                  <a:srgbClr val="FF0000"/>
                </a:solidFill>
              </a:rPr>
              <a:t>Solution</a:t>
            </a:r>
            <a:endParaRPr lang="en-US" altLang="fr-FR" sz="2400" i="0"/>
          </a:p>
        </p:txBody>
      </p:sp>
      <p:pic>
        <p:nvPicPr>
          <p:cNvPr id="64516"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3138" y="3297238"/>
            <a:ext cx="7045325" cy="674687"/>
          </a:xfrm>
          <a:prstGeom prst="rect">
            <a:avLst/>
          </a:prstGeom>
          <a:noFill/>
          <a:ln w="57150" cmpd="thickThin">
            <a:solidFill>
              <a:schemeClr val="folHlink"/>
            </a:solidFill>
            <a:miter lim="800000"/>
            <a:headEnd/>
            <a:tailEnd/>
          </a:ln>
          <a:extLst>
            <a:ext uri="{909E8E84-426E-40DD-AFC4-6F175D3DCCD1}">
              <a14:hiddenFill xmlns:a14="http://schemas.microsoft.com/office/drawing/2010/main">
                <a:solidFill>
                  <a:srgbClr val="FFFFFF"/>
                </a:solidFill>
              </a14:hiddenFill>
            </a:ext>
          </a:extLst>
        </p:spPr>
      </p:pic>
      <p:sp>
        <p:nvSpPr>
          <p:cNvPr id="64517" name="Rectangle 15"/>
          <p:cNvSpPr>
            <a:spLocks noChangeArrowheads="1"/>
          </p:cNvSpPr>
          <p:nvPr/>
        </p:nvSpPr>
        <p:spPr bwMode="auto">
          <a:xfrm>
            <a:off x="228600" y="4256088"/>
            <a:ext cx="8534400" cy="209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1200"/>
              </a:spcBef>
              <a:buClrTx/>
              <a:buSzTx/>
              <a:buFontTx/>
              <a:buNone/>
            </a:pPr>
            <a:r>
              <a:rPr lang="en-US" altLang="fr-FR" sz="2400" i="0"/>
              <a:t>This means that the highest bit rate for a telephone line is 34.860 kbps. </a:t>
            </a:r>
          </a:p>
          <a:p>
            <a:pPr>
              <a:spcBef>
                <a:spcPts val="1200"/>
              </a:spcBef>
              <a:buClrTx/>
              <a:buSzTx/>
              <a:buFontTx/>
              <a:buNone/>
            </a:pPr>
            <a:r>
              <a:rPr lang="en-US" altLang="fr-FR" sz="2400" i="0"/>
              <a:t>If we want to send data faster than this, we can either increase the bandwidth of the line or improve the signal-to-noise ratio.</a:t>
            </a:r>
          </a:p>
        </p:txBody>
      </p:sp>
      <p:sp>
        <p:nvSpPr>
          <p:cNvPr id="124934" name="Slide Number Placeholder 5"/>
          <p:cNvSpPr txBox="1">
            <a:spLocks/>
          </p:cNvSpPr>
          <p:nvPr/>
        </p:nvSpPr>
        <p:spPr bwMode="auto">
          <a:xfrm>
            <a:off x="8162925" y="6400800"/>
            <a:ext cx="6762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a:spcBef>
                <a:spcPct val="0"/>
              </a:spcBef>
              <a:buClrTx/>
              <a:buSzTx/>
              <a:buFontTx/>
              <a:buNone/>
            </a:pPr>
            <a:fld id="{D9EBD8C5-21D6-4A05-8CDA-BAFC39DBB6C2}" type="slidenum">
              <a:rPr lang="en-US" altLang="fr-FR" sz="1200" i="0">
                <a:latin typeface="Arial" panose="020B0604020202020204" pitchFamily="34" charset="0"/>
                <a:cs typeface="Arial" panose="020B0604020202020204" pitchFamily="34" charset="0"/>
              </a:rPr>
              <a:pPr algn="r">
                <a:spcBef>
                  <a:spcPct val="0"/>
                </a:spcBef>
                <a:buClrTx/>
                <a:buSzTx/>
                <a:buFontTx/>
                <a:buNone/>
              </a:pPr>
              <a:t>71</a:t>
            </a:fld>
            <a:endParaRPr lang="en-US" altLang="fr-FR" sz="1200" i="0">
              <a:latin typeface="Arial" panose="020B0604020202020204" pitchFamily="34" charset="0"/>
              <a:cs typeface="Arial" panose="020B0604020202020204" pitchFamily="34" charset="0"/>
            </a:endParaRPr>
          </a:p>
        </p:txBody>
      </p:sp>
      <p:sp>
        <p:nvSpPr>
          <p:cNvPr id="17" name="Rectangle 9"/>
          <p:cNvSpPr>
            <a:spLocks noChangeArrowheads="1"/>
          </p:cNvSpPr>
          <p:nvPr/>
        </p:nvSpPr>
        <p:spPr bwMode="gray">
          <a:xfrm>
            <a:off x="442913" y="773113"/>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gn="ctr" eaLnBrk="1" hangingPunct="1">
              <a:defRPr/>
            </a:pPr>
            <a:endParaRPr kumimoji="1" lang="en-US" sz="2400" i="0">
              <a:latin typeface="+mn-lt"/>
            </a:endParaRPr>
          </a:p>
        </p:txBody>
      </p:sp>
      <p:sp>
        <p:nvSpPr>
          <p:cNvPr id="124936" name="Text Box 12"/>
          <p:cNvSpPr txBox="1">
            <a:spLocks noChangeArrowheads="1"/>
          </p:cNvSpPr>
          <p:nvPr/>
        </p:nvSpPr>
        <p:spPr bwMode="auto">
          <a:xfrm>
            <a:off x="1143000" y="182563"/>
            <a:ext cx="1768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3200"/>
              <a:t>Example</a:t>
            </a:r>
          </a:p>
        </p:txBody>
      </p:sp>
      <p:sp>
        <p:nvSpPr>
          <p:cNvPr id="124937" name="Footer Placeholder 1"/>
          <p:cNvSpPr>
            <a:spLocks noGrp="1"/>
          </p:cNvSpPr>
          <p:nvPr>
            <p:ph type="ftr" sz="quarter" idx="11"/>
          </p:nvPr>
        </p:nvSpPr>
        <p:spPr>
          <a:xfrm>
            <a:off x="3871913" y="6400800"/>
            <a:ext cx="4433887"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71</a:t>
            </a:fld>
            <a:endParaRPr lang="en-US" altLang="fr-FR" dirty="0"/>
          </a:p>
        </p:txBody>
      </p:sp>
    </p:spTree>
    <p:extLst>
      <p:ext uri="{BB962C8B-B14F-4D97-AF65-F5344CB8AC3E}">
        <p14:creationId xmlns:p14="http://schemas.microsoft.com/office/powerpoint/2010/main" val="23206643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64516"/>
                                        </p:tgtEl>
                                        <p:attrNameLst>
                                          <p:attrName>style.visibility</p:attrName>
                                        </p:attrNameLst>
                                      </p:cBhvr>
                                      <p:to>
                                        <p:strVal val="visible"/>
                                      </p:to>
                                    </p:set>
                                    <p:anim calcmode="lin" valueType="num">
                                      <p:cBhvr>
                                        <p:cTn id="7" dur="500" fill="hold"/>
                                        <p:tgtEl>
                                          <p:spTgt spid="64516"/>
                                        </p:tgtEl>
                                        <p:attrNameLst>
                                          <p:attrName>ppt_w</p:attrName>
                                        </p:attrNameLst>
                                      </p:cBhvr>
                                      <p:tavLst>
                                        <p:tav tm="0">
                                          <p:val>
                                            <p:fltVal val="0"/>
                                          </p:val>
                                        </p:tav>
                                        <p:tav tm="100000">
                                          <p:val>
                                            <p:strVal val="#ppt_w"/>
                                          </p:val>
                                        </p:tav>
                                      </p:tavLst>
                                    </p:anim>
                                    <p:anim calcmode="lin" valueType="num">
                                      <p:cBhvr>
                                        <p:cTn id="8" dur="500" fill="hold"/>
                                        <p:tgtEl>
                                          <p:spTgt spid="64516"/>
                                        </p:tgtEl>
                                        <p:attrNameLst>
                                          <p:attrName>ppt_h</p:attrName>
                                        </p:attrNameLst>
                                      </p:cBhvr>
                                      <p:tavLst>
                                        <p:tav tm="0">
                                          <p:val>
                                            <p:fltVal val="0"/>
                                          </p:val>
                                        </p:tav>
                                        <p:tav tm="100000">
                                          <p:val>
                                            <p:strVal val="#ppt_h"/>
                                          </p:val>
                                        </p:tav>
                                      </p:tavLst>
                                    </p:anim>
                                    <p:animEffect transition="in" filter="fade">
                                      <p:cBhvr>
                                        <p:cTn id="9" dur="500"/>
                                        <p:tgtEl>
                                          <p:spTgt spid="64516"/>
                                        </p:tgtEl>
                                      </p:cBhvr>
                                    </p:animEffect>
                                  </p:childTnLst>
                                </p:cTn>
                              </p:par>
                              <p:par>
                                <p:cTn id="10" presetID="1" presetClass="entr" presetSubtype="0" fill="hold" nodeType="withEffect">
                                  <p:stCondLst>
                                    <p:cond delay="0"/>
                                  </p:stCondLst>
                                  <p:childTnLst>
                                    <p:set>
                                      <p:cBhvr>
                                        <p:cTn id="11" dur="1" fill="hold">
                                          <p:stCondLst>
                                            <p:cond delay="0"/>
                                          </p:stCondLst>
                                        </p:cTn>
                                        <p:tgtEl>
                                          <p:spTgt spid="64515">
                                            <p:txEl>
                                              <p:pRg st="2" end="2"/>
                                            </p:txEl>
                                          </p:spTgt>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645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7"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10"/>
          <p:cNvSpPr>
            <a:spLocks noChangeArrowheads="1"/>
          </p:cNvSpPr>
          <p:nvPr/>
        </p:nvSpPr>
        <p:spPr bwMode="auto">
          <a:xfrm>
            <a:off x="152400" y="1447800"/>
            <a:ext cx="88392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endParaRPr lang="fr-FR" altLang="fr-FR" sz="1800"/>
          </a:p>
        </p:txBody>
      </p:sp>
      <p:sp>
        <p:nvSpPr>
          <p:cNvPr id="65539" name="Rectangle 11"/>
          <p:cNvSpPr>
            <a:spLocks noChangeArrowheads="1"/>
          </p:cNvSpPr>
          <p:nvPr/>
        </p:nvSpPr>
        <p:spPr bwMode="auto">
          <a:xfrm>
            <a:off x="477838" y="1219200"/>
            <a:ext cx="8285162" cy="292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1200"/>
              </a:spcBef>
              <a:buClrTx/>
              <a:buSzTx/>
              <a:buFontTx/>
              <a:buNone/>
            </a:pPr>
            <a:r>
              <a:rPr lang="en-US" altLang="fr-FR" sz="2400" i="0"/>
              <a:t>The signal-to-noise ratio is often given in decibels. </a:t>
            </a:r>
          </a:p>
          <a:p>
            <a:pPr>
              <a:spcBef>
                <a:spcPts val="1200"/>
              </a:spcBef>
              <a:buClrTx/>
              <a:buSzTx/>
              <a:buFontTx/>
              <a:buNone/>
            </a:pPr>
            <a:r>
              <a:rPr lang="en-US" altLang="fr-FR" sz="2400" i="0"/>
              <a:t>Assume that SNR</a:t>
            </a:r>
            <a:r>
              <a:rPr lang="en-US" altLang="fr-FR" sz="2400" i="0" baseline="-25000"/>
              <a:t>dB</a:t>
            </a:r>
            <a:r>
              <a:rPr lang="en-US" altLang="fr-FR" sz="2400" i="0"/>
              <a:t> = 36 and the channel bandwidth is 2 MHz. </a:t>
            </a:r>
          </a:p>
          <a:p>
            <a:pPr>
              <a:spcBef>
                <a:spcPts val="1200"/>
              </a:spcBef>
              <a:buClrTx/>
              <a:buSzTx/>
              <a:buFontTx/>
              <a:buNone/>
            </a:pPr>
            <a:r>
              <a:rPr lang="en-US" altLang="fr-FR" sz="2400" i="0"/>
              <a:t>What is the theoretical channel capacity?</a:t>
            </a:r>
          </a:p>
          <a:p>
            <a:pPr>
              <a:spcBef>
                <a:spcPts val="1200"/>
              </a:spcBef>
              <a:buClrTx/>
              <a:buSzTx/>
              <a:buFontTx/>
              <a:buNone/>
            </a:pPr>
            <a:endParaRPr lang="en-US" altLang="fr-FR" sz="2400" i="0"/>
          </a:p>
          <a:p>
            <a:pPr>
              <a:spcBef>
                <a:spcPts val="1200"/>
              </a:spcBef>
              <a:buClrTx/>
              <a:buSzTx/>
              <a:buFontTx/>
              <a:buNone/>
            </a:pPr>
            <a:r>
              <a:rPr lang="en-US" altLang="fr-FR" sz="2400" i="0">
                <a:solidFill>
                  <a:srgbClr val="FF0000"/>
                </a:solidFill>
              </a:rPr>
              <a:t>Solution</a:t>
            </a:r>
            <a:endParaRPr lang="en-US" altLang="fr-FR" sz="2400" i="0"/>
          </a:p>
        </p:txBody>
      </p:sp>
      <p:pic>
        <p:nvPicPr>
          <p:cNvPr id="65540"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8463" y="4597400"/>
            <a:ext cx="8364537" cy="809625"/>
          </a:xfrm>
          <a:prstGeom prst="rect">
            <a:avLst/>
          </a:prstGeom>
          <a:noFill/>
          <a:ln w="57150" cmpd="thickThin">
            <a:solidFill>
              <a:schemeClr val="folHlink"/>
            </a:solidFill>
            <a:miter lim="800000"/>
            <a:headEnd/>
            <a:tailEnd/>
          </a:ln>
          <a:extLst>
            <a:ext uri="{909E8E84-426E-40DD-AFC4-6F175D3DCCD1}">
              <a14:hiddenFill xmlns:a14="http://schemas.microsoft.com/office/drawing/2010/main">
                <a:solidFill>
                  <a:srgbClr val="FFFFFF"/>
                </a:solidFill>
              </a14:hiddenFill>
            </a:ext>
          </a:extLst>
        </p:spPr>
      </p:pic>
      <p:sp>
        <p:nvSpPr>
          <p:cNvPr id="126981" name="Slide Number Placeholder 5"/>
          <p:cNvSpPr txBox="1">
            <a:spLocks/>
          </p:cNvSpPr>
          <p:nvPr/>
        </p:nvSpPr>
        <p:spPr bwMode="auto">
          <a:xfrm>
            <a:off x="8162925" y="6400800"/>
            <a:ext cx="6762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a:spcBef>
                <a:spcPct val="0"/>
              </a:spcBef>
              <a:buClrTx/>
              <a:buSzTx/>
              <a:buFontTx/>
              <a:buNone/>
            </a:pPr>
            <a:fld id="{E36119E6-EB33-45C9-8B4A-28764B8C72CC}" type="slidenum">
              <a:rPr lang="en-US" altLang="fr-FR" sz="1200" i="0">
                <a:latin typeface="Arial" panose="020B0604020202020204" pitchFamily="34" charset="0"/>
                <a:cs typeface="Arial" panose="020B0604020202020204" pitchFamily="34" charset="0"/>
              </a:rPr>
              <a:pPr algn="r">
                <a:spcBef>
                  <a:spcPct val="0"/>
                </a:spcBef>
                <a:buClrTx/>
                <a:buSzTx/>
                <a:buFontTx/>
                <a:buNone/>
              </a:pPr>
              <a:t>72</a:t>
            </a:fld>
            <a:endParaRPr lang="en-US" altLang="fr-FR" sz="1200" i="0">
              <a:latin typeface="Arial" panose="020B0604020202020204" pitchFamily="34" charset="0"/>
              <a:cs typeface="Arial" panose="020B0604020202020204" pitchFamily="34" charset="0"/>
            </a:endParaRPr>
          </a:p>
        </p:txBody>
      </p:sp>
      <p:sp>
        <p:nvSpPr>
          <p:cNvPr id="16" name="Rectangle 9"/>
          <p:cNvSpPr>
            <a:spLocks noChangeArrowheads="1"/>
          </p:cNvSpPr>
          <p:nvPr/>
        </p:nvSpPr>
        <p:spPr bwMode="gray">
          <a:xfrm>
            <a:off x="442913" y="773113"/>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gn="ctr" eaLnBrk="1" hangingPunct="1">
              <a:defRPr/>
            </a:pPr>
            <a:endParaRPr kumimoji="1" lang="en-US" sz="2400" i="0">
              <a:latin typeface="+mn-lt"/>
            </a:endParaRPr>
          </a:p>
        </p:txBody>
      </p:sp>
      <p:sp>
        <p:nvSpPr>
          <p:cNvPr id="126983" name="Text Box 12"/>
          <p:cNvSpPr txBox="1">
            <a:spLocks noChangeArrowheads="1"/>
          </p:cNvSpPr>
          <p:nvPr/>
        </p:nvSpPr>
        <p:spPr bwMode="auto">
          <a:xfrm>
            <a:off x="1143000" y="182563"/>
            <a:ext cx="1768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3200"/>
              <a:t>Example</a:t>
            </a:r>
          </a:p>
        </p:txBody>
      </p:sp>
      <p:sp>
        <p:nvSpPr>
          <p:cNvPr id="126984" name="Footer Placeholder 1"/>
          <p:cNvSpPr>
            <a:spLocks noGrp="1"/>
          </p:cNvSpPr>
          <p:nvPr>
            <p:ph type="ftr" sz="quarter" idx="11"/>
          </p:nvPr>
        </p:nvSpPr>
        <p:spPr>
          <a:xfrm>
            <a:off x="4216400" y="6400800"/>
            <a:ext cx="40894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72</a:t>
            </a:fld>
            <a:endParaRPr lang="en-US" altLang="fr-FR" dirty="0"/>
          </a:p>
        </p:txBody>
      </p:sp>
    </p:spTree>
    <p:extLst>
      <p:ext uri="{BB962C8B-B14F-4D97-AF65-F5344CB8AC3E}">
        <p14:creationId xmlns:p14="http://schemas.microsoft.com/office/powerpoint/2010/main" val="357477232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5539">
                                            <p:txEl>
                                              <p:pRg st="4" end="4"/>
                                            </p:txEl>
                                          </p:spTgt>
                                        </p:tgtEl>
                                        <p:attrNameLst>
                                          <p:attrName>style.visibility</p:attrName>
                                        </p:attrNameLst>
                                      </p:cBhvr>
                                      <p:to>
                                        <p:strVal val="visible"/>
                                      </p:to>
                                    </p:set>
                                  </p:childTnLst>
                                </p:cTn>
                              </p:par>
                              <p:par>
                                <p:cTn id="7" presetID="53" presetClass="entr" presetSubtype="0" fill="hold" nodeType="withEffect">
                                  <p:stCondLst>
                                    <p:cond delay="0"/>
                                  </p:stCondLst>
                                  <p:childTnLst>
                                    <p:set>
                                      <p:cBhvr>
                                        <p:cTn id="8" dur="1" fill="hold">
                                          <p:stCondLst>
                                            <p:cond delay="0"/>
                                          </p:stCondLst>
                                        </p:cTn>
                                        <p:tgtEl>
                                          <p:spTgt spid="65540"/>
                                        </p:tgtEl>
                                        <p:attrNameLst>
                                          <p:attrName>style.visibility</p:attrName>
                                        </p:attrNameLst>
                                      </p:cBhvr>
                                      <p:to>
                                        <p:strVal val="visible"/>
                                      </p:to>
                                    </p:set>
                                    <p:anim calcmode="lin" valueType="num">
                                      <p:cBhvr>
                                        <p:cTn id="9" dur="500" fill="hold"/>
                                        <p:tgtEl>
                                          <p:spTgt spid="65540"/>
                                        </p:tgtEl>
                                        <p:attrNameLst>
                                          <p:attrName>ppt_w</p:attrName>
                                        </p:attrNameLst>
                                      </p:cBhvr>
                                      <p:tavLst>
                                        <p:tav tm="0">
                                          <p:val>
                                            <p:fltVal val="0"/>
                                          </p:val>
                                        </p:tav>
                                        <p:tav tm="100000">
                                          <p:val>
                                            <p:strVal val="#ppt_w"/>
                                          </p:val>
                                        </p:tav>
                                      </p:tavLst>
                                    </p:anim>
                                    <p:anim calcmode="lin" valueType="num">
                                      <p:cBhvr>
                                        <p:cTn id="10" dur="500" fill="hold"/>
                                        <p:tgtEl>
                                          <p:spTgt spid="65540"/>
                                        </p:tgtEl>
                                        <p:attrNameLst>
                                          <p:attrName>ppt_h</p:attrName>
                                        </p:attrNameLst>
                                      </p:cBhvr>
                                      <p:tavLst>
                                        <p:tav tm="0">
                                          <p:val>
                                            <p:fltVal val="0"/>
                                          </p:val>
                                        </p:tav>
                                        <p:tav tm="100000">
                                          <p:val>
                                            <p:strVal val="#ppt_h"/>
                                          </p:val>
                                        </p:tav>
                                      </p:tavLst>
                                    </p:anim>
                                    <p:animEffect transition="in" filter="fade">
                                      <p:cBhvr>
                                        <p:cTn id="11" dur="500"/>
                                        <p:tgtEl>
                                          <p:spTgt spid="655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10"/>
          <p:cNvSpPr>
            <a:spLocks noChangeArrowheads="1"/>
          </p:cNvSpPr>
          <p:nvPr/>
        </p:nvSpPr>
        <p:spPr bwMode="auto">
          <a:xfrm>
            <a:off x="152400" y="1447800"/>
            <a:ext cx="88392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endParaRPr lang="fr-FR" altLang="fr-FR" sz="1800"/>
          </a:p>
        </p:txBody>
      </p:sp>
      <p:sp>
        <p:nvSpPr>
          <p:cNvPr id="129027" name="Rectangle 11"/>
          <p:cNvSpPr>
            <a:spLocks noChangeArrowheads="1"/>
          </p:cNvSpPr>
          <p:nvPr/>
        </p:nvSpPr>
        <p:spPr bwMode="auto">
          <a:xfrm>
            <a:off x="228600" y="1323975"/>
            <a:ext cx="85344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2400" i="0"/>
              <a:t>For practical purposes, when the SNR is very high, we can assume that SNR + 1 is almost the same as SNR.</a:t>
            </a:r>
          </a:p>
          <a:p>
            <a:pPr>
              <a:spcBef>
                <a:spcPct val="0"/>
              </a:spcBef>
              <a:buClrTx/>
              <a:buSzTx/>
              <a:buFontTx/>
              <a:buNone/>
            </a:pPr>
            <a:r>
              <a:rPr lang="en-US" altLang="fr-FR" sz="2400" i="0"/>
              <a:t> In these cases, the theoretical channel capacity can be simplifiedto</a:t>
            </a:r>
          </a:p>
        </p:txBody>
      </p:sp>
      <p:pic>
        <p:nvPicPr>
          <p:cNvPr id="129028"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7700" y="3200400"/>
            <a:ext cx="2222500" cy="639763"/>
          </a:xfrm>
          <a:prstGeom prst="rect">
            <a:avLst/>
          </a:prstGeom>
          <a:noFill/>
          <a:ln w="57150" cmpd="thickThin">
            <a:solidFill>
              <a:schemeClr val="folHlink"/>
            </a:solidFill>
            <a:miter lim="800000"/>
            <a:headEnd/>
            <a:tailEnd/>
          </a:ln>
          <a:extLst>
            <a:ext uri="{909E8E84-426E-40DD-AFC4-6F175D3DCCD1}">
              <a14:hiddenFill xmlns:a14="http://schemas.microsoft.com/office/drawing/2010/main">
                <a:solidFill>
                  <a:srgbClr val="FFFFFF"/>
                </a:solidFill>
              </a14:hiddenFill>
            </a:ext>
          </a:extLst>
        </p:spPr>
      </p:pic>
      <p:sp>
        <p:nvSpPr>
          <p:cNvPr id="66565" name="Rectangle 16"/>
          <p:cNvSpPr>
            <a:spLocks noChangeArrowheads="1"/>
          </p:cNvSpPr>
          <p:nvPr/>
        </p:nvSpPr>
        <p:spPr bwMode="auto">
          <a:xfrm>
            <a:off x="228600" y="4168775"/>
            <a:ext cx="85344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2400" i="0"/>
              <a:t>For example, we can calculate the theoretical capacity of the previous example as</a:t>
            </a:r>
          </a:p>
        </p:txBody>
      </p:sp>
      <p:pic>
        <p:nvPicPr>
          <p:cNvPr id="66566"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9413" y="5327650"/>
            <a:ext cx="3303587" cy="539750"/>
          </a:xfrm>
          <a:prstGeom prst="rect">
            <a:avLst/>
          </a:prstGeom>
          <a:noFill/>
          <a:ln w="57150" cmpd="thickThin">
            <a:solidFill>
              <a:schemeClr val="folHlink"/>
            </a:solidFill>
            <a:miter lim="800000"/>
            <a:headEnd/>
            <a:tailEnd/>
          </a:ln>
          <a:extLst>
            <a:ext uri="{909E8E84-426E-40DD-AFC4-6F175D3DCCD1}">
              <a14:hiddenFill xmlns:a14="http://schemas.microsoft.com/office/drawing/2010/main">
                <a:solidFill>
                  <a:srgbClr val="FFFFFF"/>
                </a:solidFill>
              </a14:hiddenFill>
            </a:ext>
          </a:extLst>
        </p:spPr>
      </p:pic>
      <p:sp>
        <p:nvSpPr>
          <p:cNvPr id="129031" name="Slide Number Placeholder 5"/>
          <p:cNvSpPr txBox="1">
            <a:spLocks/>
          </p:cNvSpPr>
          <p:nvPr/>
        </p:nvSpPr>
        <p:spPr bwMode="auto">
          <a:xfrm>
            <a:off x="8162925" y="6400800"/>
            <a:ext cx="6762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a:spcBef>
                <a:spcPct val="0"/>
              </a:spcBef>
              <a:buClrTx/>
              <a:buSzTx/>
              <a:buFontTx/>
              <a:buNone/>
            </a:pPr>
            <a:fld id="{A9CDD645-28AA-4C46-A7CE-6FD0B28412B1}" type="slidenum">
              <a:rPr lang="en-US" altLang="fr-FR" sz="1200" i="0">
                <a:latin typeface="Arial" panose="020B0604020202020204" pitchFamily="34" charset="0"/>
                <a:cs typeface="Arial" panose="020B0604020202020204" pitchFamily="34" charset="0"/>
              </a:rPr>
              <a:pPr algn="r">
                <a:spcBef>
                  <a:spcPct val="0"/>
                </a:spcBef>
                <a:buClrTx/>
                <a:buSzTx/>
                <a:buFontTx/>
                <a:buNone/>
              </a:pPr>
              <a:t>73</a:t>
            </a:fld>
            <a:endParaRPr lang="en-US" altLang="fr-FR" sz="1200" i="0">
              <a:latin typeface="Arial" panose="020B0604020202020204" pitchFamily="34" charset="0"/>
              <a:cs typeface="Arial" panose="020B0604020202020204" pitchFamily="34" charset="0"/>
            </a:endParaRPr>
          </a:p>
        </p:txBody>
      </p:sp>
      <p:sp>
        <p:nvSpPr>
          <p:cNvPr id="18" name="Rectangle 9"/>
          <p:cNvSpPr>
            <a:spLocks noChangeArrowheads="1"/>
          </p:cNvSpPr>
          <p:nvPr/>
        </p:nvSpPr>
        <p:spPr bwMode="gray">
          <a:xfrm>
            <a:off x="442913" y="773113"/>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gn="ctr" eaLnBrk="1" hangingPunct="1">
              <a:defRPr/>
            </a:pPr>
            <a:endParaRPr kumimoji="1" lang="en-US" sz="2400" i="0">
              <a:latin typeface="+mn-lt"/>
            </a:endParaRPr>
          </a:p>
        </p:txBody>
      </p:sp>
      <p:sp>
        <p:nvSpPr>
          <p:cNvPr id="129033" name="Text Box 12"/>
          <p:cNvSpPr txBox="1">
            <a:spLocks noChangeArrowheads="1"/>
          </p:cNvSpPr>
          <p:nvPr/>
        </p:nvSpPr>
        <p:spPr bwMode="auto">
          <a:xfrm>
            <a:off x="1143000" y="182563"/>
            <a:ext cx="1768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3200"/>
              <a:t>Example</a:t>
            </a:r>
          </a:p>
        </p:txBody>
      </p:sp>
      <p:sp>
        <p:nvSpPr>
          <p:cNvPr id="129034" name="Footer Placeholder 1"/>
          <p:cNvSpPr>
            <a:spLocks noGrp="1"/>
          </p:cNvSpPr>
          <p:nvPr>
            <p:ph type="ftr" sz="quarter" idx="11"/>
          </p:nvPr>
        </p:nvSpPr>
        <p:spPr>
          <a:xfrm>
            <a:off x="3989388" y="6400800"/>
            <a:ext cx="4316412"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73</a:t>
            </a:fld>
            <a:endParaRPr lang="en-US" altLang="fr-FR" dirty="0"/>
          </a:p>
        </p:txBody>
      </p:sp>
    </p:spTree>
    <p:extLst>
      <p:ext uri="{BB962C8B-B14F-4D97-AF65-F5344CB8AC3E}">
        <p14:creationId xmlns:p14="http://schemas.microsoft.com/office/powerpoint/2010/main" val="13386588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6565"/>
                                        </p:tgtEl>
                                        <p:attrNameLst>
                                          <p:attrName>style.visibility</p:attrName>
                                        </p:attrNameLst>
                                      </p:cBhvr>
                                      <p:to>
                                        <p:strVal val="visible"/>
                                      </p:to>
                                    </p:set>
                                  </p:childTnLst>
                                </p:cTn>
                              </p:par>
                              <p:par>
                                <p:cTn id="7" presetID="53" presetClass="entr" presetSubtype="0" fill="hold" nodeType="withEffect">
                                  <p:stCondLst>
                                    <p:cond delay="0"/>
                                  </p:stCondLst>
                                  <p:childTnLst>
                                    <p:set>
                                      <p:cBhvr>
                                        <p:cTn id="8" dur="1" fill="hold">
                                          <p:stCondLst>
                                            <p:cond delay="0"/>
                                          </p:stCondLst>
                                        </p:cTn>
                                        <p:tgtEl>
                                          <p:spTgt spid="66566"/>
                                        </p:tgtEl>
                                        <p:attrNameLst>
                                          <p:attrName>style.visibility</p:attrName>
                                        </p:attrNameLst>
                                      </p:cBhvr>
                                      <p:to>
                                        <p:strVal val="visible"/>
                                      </p:to>
                                    </p:set>
                                    <p:anim calcmode="lin" valueType="num">
                                      <p:cBhvr>
                                        <p:cTn id="9" dur="500" fill="hold"/>
                                        <p:tgtEl>
                                          <p:spTgt spid="66566"/>
                                        </p:tgtEl>
                                        <p:attrNameLst>
                                          <p:attrName>ppt_w</p:attrName>
                                        </p:attrNameLst>
                                      </p:cBhvr>
                                      <p:tavLst>
                                        <p:tav tm="0">
                                          <p:val>
                                            <p:fltVal val="0"/>
                                          </p:val>
                                        </p:tav>
                                        <p:tav tm="100000">
                                          <p:val>
                                            <p:strVal val="#ppt_w"/>
                                          </p:val>
                                        </p:tav>
                                      </p:tavLst>
                                    </p:anim>
                                    <p:anim calcmode="lin" valueType="num">
                                      <p:cBhvr>
                                        <p:cTn id="10" dur="500" fill="hold"/>
                                        <p:tgtEl>
                                          <p:spTgt spid="66566"/>
                                        </p:tgtEl>
                                        <p:attrNameLst>
                                          <p:attrName>ppt_h</p:attrName>
                                        </p:attrNameLst>
                                      </p:cBhvr>
                                      <p:tavLst>
                                        <p:tav tm="0">
                                          <p:val>
                                            <p:fltVal val="0"/>
                                          </p:val>
                                        </p:tav>
                                        <p:tav tm="100000">
                                          <p:val>
                                            <p:strVal val="#ppt_h"/>
                                          </p:val>
                                        </p:tav>
                                      </p:tavLst>
                                    </p:anim>
                                    <p:animEffect transition="in" filter="fade">
                                      <p:cBhvr>
                                        <p:cTn id="11" dur="500"/>
                                        <p:tgtEl>
                                          <p:spTgt spid="665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5"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11"/>
          <p:cNvSpPr>
            <a:spLocks noChangeArrowheads="1"/>
          </p:cNvSpPr>
          <p:nvPr/>
        </p:nvSpPr>
        <p:spPr bwMode="auto">
          <a:xfrm>
            <a:off x="282575" y="931863"/>
            <a:ext cx="8534400" cy="526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2400" i="0"/>
              <a:t>We have a channel with a 1-MHz bandwidth. The SNR for this channel is 63. </a:t>
            </a:r>
          </a:p>
          <a:p>
            <a:pPr>
              <a:spcBef>
                <a:spcPct val="0"/>
              </a:spcBef>
              <a:buClrTx/>
              <a:buSzTx/>
              <a:buFontTx/>
              <a:buNone/>
            </a:pPr>
            <a:r>
              <a:rPr lang="en-US" altLang="fr-FR" sz="2400" i="0"/>
              <a:t>What are the appropriate bit rate and signal level?</a:t>
            </a:r>
          </a:p>
          <a:p>
            <a:pPr>
              <a:spcBef>
                <a:spcPct val="0"/>
              </a:spcBef>
              <a:buClrTx/>
              <a:buSzTx/>
              <a:buFontTx/>
              <a:buNone/>
            </a:pPr>
            <a:endParaRPr lang="en-US" altLang="fr-FR" sz="2400" i="0">
              <a:solidFill>
                <a:schemeClr val="hlink"/>
              </a:solidFill>
            </a:endParaRPr>
          </a:p>
          <a:p>
            <a:pPr>
              <a:spcBef>
                <a:spcPct val="0"/>
              </a:spcBef>
              <a:buClrTx/>
              <a:buSzTx/>
              <a:buFontTx/>
              <a:buNone/>
            </a:pPr>
            <a:r>
              <a:rPr lang="en-US" altLang="fr-FR" sz="2400" i="0">
                <a:solidFill>
                  <a:srgbClr val="FF0000"/>
                </a:solidFill>
              </a:rPr>
              <a:t>Solution</a:t>
            </a:r>
          </a:p>
          <a:p>
            <a:pPr>
              <a:spcBef>
                <a:spcPct val="0"/>
              </a:spcBef>
              <a:buClrTx/>
              <a:buSzTx/>
              <a:buFontTx/>
              <a:buNone/>
            </a:pPr>
            <a:r>
              <a:rPr lang="en-US" altLang="fr-FR" sz="2400" i="0"/>
              <a:t>First, we use the Shannon formula to find the upper limit.</a:t>
            </a:r>
          </a:p>
          <a:p>
            <a:pPr>
              <a:spcBef>
                <a:spcPct val="0"/>
              </a:spcBef>
              <a:buClrTx/>
              <a:buSzTx/>
              <a:buFontTx/>
              <a:buNone/>
            </a:pPr>
            <a:endParaRPr lang="en-US" altLang="fr-FR" sz="2000" i="0"/>
          </a:p>
          <a:p>
            <a:pPr>
              <a:spcBef>
                <a:spcPct val="0"/>
              </a:spcBef>
              <a:buClrTx/>
              <a:buSzTx/>
              <a:buFontTx/>
              <a:buNone/>
            </a:pPr>
            <a:endParaRPr lang="en-US" altLang="fr-FR" sz="2400" i="0"/>
          </a:p>
          <a:p>
            <a:pPr>
              <a:spcBef>
                <a:spcPct val="0"/>
              </a:spcBef>
              <a:buClrTx/>
              <a:buSzTx/>
              <a:buFontTx/>
              <a:buNone/>
            </a:pPr>
            <a:endParaRPr lang="en-US" altLang="fr-FR" sz="2000" i="0"/>
          </a:p>
          <a:p>
            <a:pPr>
              <a:spcBef>
                <a:spcPct val="0"/>
              </a:spcBef>
              <a:buClrTx/>
              <a:buSzTx/>
              <a:buFontTx/>
              <a:buNone/>
            </a:pPr>
            <a:r>
              <a:rPr lang="en-US" altLang="fr-FR" sz="2400" i="0"/>
              <a:t>The Shannon formula gives us 6 Mbps, the upper limit. For better performance we choose something lower, 4 Mbps, for example. </a:t>
            </a:r>
          </a:p>
          <a:p>
            <a:pPr>
              <a:spcBef>
                <a:spcPct val="0"/>
              </a:spcBef>
              <a:buClrTx/>
              <a:buSzTx/>
              <a:buFontTx/>
              <a:buNone/>
            </a:pPr>
            <a:r>
              <a:rPr lang="en-US" altLang="fr-FR" sz="2400" i="0"/>
              <a:t>Then we use the Nyquist formula to find the number of signal levels.</a:t>
            </a:r>
          </a:p>
        </p:txBody>
      </p:sp>
      <p:pic>
        <p:nvPicPr>
          <p:cNvPr id="67588"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5975" y="3497263"/>
            <a:ext cx="7370763" cy="441325"/>
          </a:xfrm>
          <a:prstGeom prst="rect">
            <a:avLst/>
          </a:prstGeom>
          <a:noFill/>
          <a:ln w="57150" cmpd="thickThin">
            <a:solidFill>
              <a:schemeClr val="folHlink"/>
            </a:solidFill>
            <a:miter lim="800000"/>
            <a:headEnd/>
            <a:tailEnd/>
          </a:ln>
          <a:extLst>
            <a:ext uri="{909E8E84-426E-40DD-AFC4-6F175D3DCCD1}">
              <a14:hiddenFill xmlns:a14="http://schemas.microsoft.com/office/drawing/2010/main">
                <a:solidFill>
                  <a:srgbClr val="FFFFFF"/>
                </a:solidFill>
              </a14:hiddenFill>
            </a:ext>
          </a:extLst>
        </p:spPr>
      </p:pic>
      <p:sp>
        <p:nvSpPr>
          <p:cNvPr id="131076" name="Slide Number Placeholder 5"/>
          <p:cNvSpPr txBox="1">
            <a:spLocks/>
          </p:cNvSpPr>
          <p:nvPr/>
        </p:nvSpPr>
        <p:spPr bwMode="auto">
          <a:xfrm>
            <a:off x="8162925" y="6400800"/>
            <a:ext cx="6762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a:spcBef>
                <a:spcPct val="0"/>
              </a:spcBef>
              <a:buClrTx/>
              <a:buSzTx/>
              <a:buFontTx/>
              <a:buNone/>
            </a:pPr>
            <a:fld id="{6AF5065F-FDAE-4D75-B5AE-8593ECC8A915}" type="slidenum">
              <a:rPr lang="en-US" altLang="fr-FR" sz="1200" i="0">
                <a:latin typeface="Arial" panose="020B0604020202020204" pitchFamily="34" charset="0"/>
                <a:cs typeface="Arial" panose="020B0604020202020204" pitchFamily="34" charset="0"/>
              </a:rPr>
              <a:pPr algn="r">
                <a:spcBef>
                  <a:spcPct val="0"/>
                </a:spcBef>
                <a:buClrTx/>
                <a:buSzTx/>
                <a:buFontTx/>
                <a:buNone/>
              </a:pPr>
              <a:t>74</a:t>
            </a:fld>
            <a:endParaRPr lang="en-US" altLang="fr-FR" sz="1200" i="0">
              <a:latin typeface="Arial" panose="020B0604020202020204" pitchFamily="34" charset="0"/>
              <a:cs typeface="Arial" panose="020B0604020202020204" pitchFamily="34" charset="0"/>
            </a:endParaRPr>
          </a:p>
        </p:txBody>
      </p:sp>
      <p:sp>
        <p:nvSpPr>
          <p:cNvPr id="16" name="Rectangle 9"/>
          <p:cNvSpPr>
            <a:spLocks noChangeArrowheads="1"/>
          </p:cNvSpPr>
          <p:nvPr/>
        </p:nvSpPr>
        <p:spPr bwMode="gray">
          <a:xfrm>
            <a:off x="442913" y="773113"/>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gn="ctr" eaLnBrk="1" hangingPunct="1">
              <a:defRPr/>
            </a:pPr>
            <a:endParaRPr kumimoji="1" lang="en-US" sz="2400" i="0">
              <a:latin typeface="+mn-lt"/>
            </a:endParaRPr>
          </a:p>
        </p:txBody>
      </p:sp>
      <p:sp>
        <p:nvSpPr>
          <p:cNvPr id="131078" name="Text Box 12"/>
          <p:cNvSpPr txBox="1">
            <a:spLocks noChangeArrowheads="1"/>
          </p:cNvSpPr>
          <p:nvPr/>
        </p:nvSpPr>
        <p:spPr bwMode="auto">
          <a:xfrm>
            <a:off x="1143000" y="182563"/>
            <a:ext cx="1768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3200"/>
              <a:t>Example</a:t>
            </a:r>
          </a:p>
        </p:txBody>
      </p:sp>
      <p:pic>
        <p:nvPicPr>
          <p:cNvPr id="67592"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9863" y="5772150"/>
            <a:ext cx="5030787" cy="350838"/>
          </a:xfrm>
          <a:prstGeom prst="rect">
            <a:avLst/>
          </a:prstGeom>
          <a:noFill/>
          <a:ln w="57150" cmpd="thickThin">
            <a:solidFill>
              <a:schemeClr val="folHlink"/>
            </a:solidFill>
            <a:miter lim="800000"/>
            <a:headEnd/>
            <a:tailEnd/>
          </a:ln>
          <a:extLst>
            <a:ext uri="{909E8E84-426E-40DD-AFC4-6F175D3DCCD1}">
              <a14:hiddenFill xmlns:a14="http://schemas.microsoft.com/office/drawing/2010/main">
                <a:solidFill>
                  <a:srgbClr val="FFFFFF"/>
                </a:solidFill>
              </a14:hiddenFill>
            </a:ext>
          </a:extLst>
        </p:spPr>
      </p:pic>
      <p:sp>
        <p:nvSpPr>
          <p:cNvPr id="131080" name="Footer Placeholder 1"/>
          <p:cNvSpPr>
            <a:spLocks noGrp="1"/>
          </p:cNvSpPr>
          <p:nvPr>
            <p:ph type="ftr" sz="quarter" idx="11"/>
          </p:nvPr>
        </p:nvSpPr>
        <p:spPr>
          <a:xfrm>
            <a:off x="3160713" y="6400800"/>
            <a:ext cx="5145087"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74</a:t>
            </a:fld>
            <a:endParaRPr lang="en-US" altLang="fr-FR" dirty="0"/>
          </a:p>
        </p:txBody>
      </p:sp>
    </p:spTree>
    <p:extLst>
      <p:ext uri="{BB962C8B-B14F-4D97-AF65-F5344CB8AC3E}">
        <p14:creationId xmlns:p14="http://schemas.microsoft.com/office/powerpoint/2010/main" val="9280375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7587">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7587">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7587">
                                            <p:txEl>
                                              <p:pRg st="8" end="8"/>
                                            </p:txEl>
                                          </p:spTgt>
                                        </p:tgtEl>
                                        <p:attrNameLst>
                                          <p:attrName>style.visibility</p:attrName>
                                        </p:attrNameLst>
                                      </p:cBhvr>
                                      <p:to>
                                        <p:strVal val="visible"/>
                                      </p:to>
                                    </p:set>
                                  </p:childTnLst>
                                </p:cTn>
                              </p:par>
                              <p:par>
                                <p:cTn id="11" presetID="53" presetClass="entr" presetSubtype="0" fill="hold" nodeType="withEffect">
                                  <p:stCondLst>
                                    <p:cond delay="0"/>
                                  </p:stCondLst>
                                  <p:childTnLst>
                                    <p:set>
                                      <p:cBhvr>
                                        <p:cTn id="12" dur="1" fill="hold">
                                          <p:stCondLst>
                                            <p:cond delay="0"/>
                                          </p:stCondLst>
                                        </p:cTn>
                                        <p:tgtEl>
                                          <p:spTgt spid="67588"/>
                                        </p:tgtEl>
                                        <p:attrNameLst>
                                          <p:attrName>style.visibility</p:attrName>
                                        </p:attrNameLst>
                                      </p:cBhvr>
                                      <p:to>
                                        <p:strVal val="visible"/>
                                      </p:to>
                                    </p:set>
                                    <p:anim calcmode="lin" valueType="num">
                                      <p:cBhvr>
                                        <p:cTn id="13" dur="500" fill="hold"/>
                                        <p:tgtEl>
                                          <p:spTgt spid="67588"/>
                                        </p:tgtEl>
                                        <p:attrNameLst>
                                          <p:attrName>ppt_w</p:attrName>
                                        </p:attrNameLst>
                                      </p:cBhvr>
                                      <p:tavLst>
                                        <p:tav tm="0">
                                          <p:val>
                                            <p:fltVal val="0"/>
                                          </p:val>
                                        </p:tav>
                                        <p:tav tm="100000">
                                          <p:val>
                                            <p:strVal val="#ppt_w"/>
                                          </p:val>
                                        </p:tav>
                                      </p:tavLst>
                                    </p:anim>
                                    <p:anim calcmode="lin" valueType="num">
                                      <p:cBhvr>
                                        <p:cTn id="14" dur="500" fill="hold"/>
                                        <p:tgtEl>
                                          <p:spTgt spid="67588"/>
                                        </p:tgtEl>
                                        <p:attrNameLst>
                                          <p:attrName>ppt_h</p:attrName>
                                        </p:attrNameLst>
                                      </p:cBhvr>
                                      <p:tavLst>
                                        <p:tav tm="0">
                                          <p:val>
                                            <p:fltVal val="0"/>
                                          </p:val>
                                        </p:tav>
                                        <p:tav tm="100000">
                                          <p:val>
                                            <p:strVal val="#ppt_h"/>
                                          </p:val>
                                        </p:tav>
                                      </p:tavLst>
                                    </p:anim>
                                    <p:animEffect transition="in" filter="fade">
                                      <p:cBhvr>
                                        <p:cTn id="15" dur="500"/>
                                        <p:tgtEl>
                                          <p:spTgt spid="67588"/>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nodeType="clickEffect">
                                  <p:stCondLst>
                                    <p:cond delay="0"/>
                                  </p:stCondLst>
                                  <p:childTnLst>
                                    <p:set>
                                      <p:cBhvr>
                                        <p:cTn id="19" dur="1" fill="hold">
                                          <p:stCondLst>
                                            <p:cond delay="0"/>
                                          </p:stCondLst>
                                        </p:cTn>
                                        <p:tgtEl>
                                          <p:spTgt spid="67587">
                                            <p:txEl>
                                              <p:pRg st="9" end="9"/>
                                            </p:txEl>
                                          </p:spTgt>
                                        </p:tgtEl>
                                        <p:attrNameLst>
                                          <p:attrName>style.visibility</p:attrName>
                                        </p:attrNameLst>
                                      </p:cBhvr>
                                      <p:to>
                                        <p:strVal val="visible"/>
                                      </p:to>
                                    </p:set>
                                  </p:childTnLst>
                                </p:cTn>
                              </p:par>
                              <p:par>
                                <p:cTn id="20" presetID="53" presetClass="entr" presetSubtype="0" fill="hold" nodeType="withEffect">
                                  <p:stCondLst>
                                    <p:cond delay="0"/>
                                  </p:stCondLst>
                                  <p:childTnLst>
                                    <p:set>
                                      <p:cBhvr>
                                        <p:cTn id="21" dur="1" fill="hold">
                                          <p:stCondLst>
                                            <p:cond delay="0"/>
                                          </p:stCondLst>
                                        </p:cTn>
                                        <p:tgtEl>
                                          <p:spTgt spid="67592"/>
                                        </p:tgtEl>
                                        <p:attrNameLst>
                                          <p:attrName>style.visibility</p:attrName>
                                        </p:attrNameLst>
                                      </p:cBhvr>
                                      <p:to>
                                        <p:strVal val="visible"/>
                                      </p:to>
                                    </p:set>
                                    <p:anim calcmode="lin" valueType="num">
                                      <p:cBhvr>
                                        <p:cTn id="22" dur="500" fill="hold"/>
                                        <p:tgtEl>
                                          <p:spTgt spid="67592"/>
                                        </p:tgtEl>
                                        <p:attrNameLst>
                                          <p:attrName>ppt_w</p:attrName>
                                        </p:attrNameLst>
                                      </p:cBhvr>
                                      <p:tavLst>
                                        <p:tav tm="0">
                                          <p:val>
                                            <p:fltVal val="0"/>
                                          </p:val>
                                        </p:tav>
                                        <p:tav tm="100000">
                                          <p:val>
                                            <p:strVal val="#ppt_w"/>
                                          </p:val>
                                        </p:tav>
                                      </p:tavLst>
                                    </p:anim>
                                    <p:anim calcmode="lin" valueType="num">
                                      <p:cBhvr>
                                        <p:cTn id="23" dur="500" fill="hold"/>
                                        <p:tgtEl>
                                          <p:spTgt spid="67592"/>
                                        </p:tgtEl>
                                        <p:attrNameLst>
                                          <p:attrName>ppt_h</p:attrName>
                                        </p:attrNameLst>
                                      </p:cBhvr>
                                      <p:tavLst>
                                        <p:tav tm="0">
                                          <p:val>
                                            <p:fltVal val="0"/>
                                          </p:val>
                                        </p:tav>
                                        <p:tav tm="100000">
                                          <p:val>
                                            <p:strVal val="#ppt_h"/>
                                          </p:val>
                                        </p:tav>
                                      </p:tavLst>
                                    </p:anim>
                                    <p:animEffect transition="in" filter="fade">
                                      <p:cBhvr>
                                        <p:cTn id="24" dur="500"/>
                                        <p:tgtEl>
                                          <p:spTgt spid="675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3842" name="Rectangle 2"/>
          <p:cNvSpPr>
            <a:spLocks noChangeArrowheads="1"/>
          </p:cNvSpPr>
          <p:nvPr/>
        </p:nvSpPr>
        <p:spPr bwMode="auto">
          <a:xfrm>
            <a:off x="0" y="0"/>
            <a:ext cx="9144000" cy="838200"/>
          </a:xfrm>
          <a:prstGeom prst="rect">
            <a:avLst/>
          </a:prstGeom>
          <a:solidFill>
            <a:srgbClr val="33CCFF"/>
          </a:solidFill>
          <a:ln w="9525">
            <a:solidFill>
              <a:schemeClr val="tx1"/>
            </a:solidFill>
            <a:miter lim="800000"/>
            <a:headEnd/>
            <a:tailEnd/>
          </a:ln>
          <a:effectLst/>
        </p:spPr>
        <p:txBody>
          <a:bodyPr wrap="none" anchor="ctr"/>
          <a:lstStyle/>
          <a:p>
            <a:pPr algn="ctr">
              <a:defRPr/>
            </a:pPr>
            <a:endParaRPr lang="en-US" sz="3200" i="0">
              <a:effectLst>
                <a:outerShdw blurRad="38100" dist="38100" dir="2700000" algn="tl">
                  <a:srgbClr val="FFFFFF"/>
                </a:outerShdw>
              </a:effectLst>
            </a:endParaRPr>
          </a:p>
        </p:txBody>
      </p:sp>
      <p:sp>
        <p:nvSpPr>
          <p:cNvPr id="803843" name="Text Box 3"/>
          <p:cNvSpPr txBox="1">
            <a:spLocks noChangeArrowheads="1"/>
          </p:cNvSpPr>
          <p:nvPr/>
        </p:nvSpPr>
        <p:spPr bwMode="auto">
          <a:xfrm>
            <a:off x="228600" y="76200"/>
            <a:ext cx="4071938" cy="584200"/>
          </a:xfrm>
          <a:prstGeom prst="rect">
            <a:avLst/>
          </a:prstGeom>
          <a:noFill/>
          <a:ln w="9525">
            <a:noFill/>
            <a:miter lim="800000"/>
            <a:headEnd/>
            <a:tailEnd/>
          </a:ln>
          <a:effectLst/>
        </p:spPr>
        <p:txBody>
          <a:bodyPr wrap="none">
            <a:spAutoFit/>
          </a:bodyPr>
          <a:lstStyle/>
          <a:p>
            <a:pPr>
              <a:defRPr/>
            </a:pPr>
            <a:r>
              <a:rPr lang="en-US" sz="3200" i="0" dirty="0">
                <a:effectLst>
                  <a:outerShdw blurRad="38100" dist="38100" dir="2700000" algn="tl">
                    <a:srgbClr val="C0C0C0"/>
                  </a:outerShdw>
                </a:effectLst>
                <a:latin typeface="Times" pitchFamily="18" charset="0"/>
              </a:rPr>
              <a:t>2-6   PERFORMANCE</a:t>
            </a:r>
          </a:p>
        </p:txBody>
      </p:sp>
      <p:sp>
        <p:nvSpPr>
          <p:cNvPr id="133124" name="Text Box 4"/>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endParaRPr lang="fr-FR" altLang="fr-FR" sz="1800" i="0"/>
          </a:p>
        </p:txBody>
      </p:sp>
      <p:sp>
        <p:nvSpPr>
          <p:cNvPr id="133125" name="Rectangle 5"/>
          <p:cNvSpPr>
            <a:spLocks noChangeArrowheads="1"/>
          </p:cNvSpPr>
          <p:nvPr/>
        </p:nvSpPr>
        <p:spPr bwMode="auto">
          <a:xfrm>
            <a:off x="365125" y="1066800"/>
            <a:ext cx="83216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ts val="1200"/>
              </a:spcBef>
              <a:buClrTx/>
              <a:buSzTx/>
              <a:buFontTx/>
              <a:buNone/>
            </a:pPr>
            <a:r>
              <a:rPr lang="en-US" altLang="fr-FR" sz="2400" i="0"/>
              <a:t>One important issue in networking is the </a:t>
            </a:r>
            <a:r>
              <a:rPr lang="en-US" altLang="fr-FR" sz="2400" i="0">
                <a:solidFill>
                  <a:srgbClr val="FF0000"/>
                </a:solidFill>
              </a:rPr>
              <a:t>performance</a:t>
            </a:r>
            <a:r>
              <a:rPr lang="en-US" altLang="fr-FR" sz="2400" i="0"/>
              <a:t> of the network—how good is it? </a:t>
            </a:r>
          </a:p>
        </p:txBody>
      </p:sp>
      <p:sp>
        <p:nvSpPr>
          <p:cNvPr id="133126" name="Rectangle 11"/>
          <p:cNvSpPr>
            <a:spLocks noChangeArrowheads="1"/>
          </p:cNvSpPr>
          <p:nvPr/>
        </p:nvSpPr>
        <p:spPr bwMode="auto">
          <a:xfrm>
            <a:off x="428625" y="2033588"/>
            <a:ext cx="8193088" cy="2862262"/>
          </a:xfrm>
          <a:prstGeom prst="rect">
            <a:avLst/>
          </a:prstGeom>
          <a:solidFill>
            <a:srgbClr val="99FF33"/>
          </a:solidFill>
          <a:ln>
            <a:noFill/>
          </a:ln>
          <a:extLst>
            <a:ext uri="{91240B29-F687-4F45-9708-019B960494DF}">
              <a14:hiddenLine xmlns:a14="http://schemas.microsoft.com/office/drawing/2010/main" w="76200" algn="ctr">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fr-FR" sz="2400">
                <a:solidFill>
                  <a:srgbClr val="FF0000"/>
                </a:solidFill>
                <a:latin typeface="Arial" panose="020B0604020202020204" pitchFamily="34" charset="0"/>
              </a:rPr>
              <a:t>In networking, we use the term bandwidth in two contexts</a:t>
            </a:r>
          </a:p>
          <a:p>
            <a:pPr algn="ctr">
              <a:spcBef>
                <a:spcPct val="0"/>
              </a:spcBef>
              <a:buClrTx/>
              <a:buSzTx/>
              <a:buFontTx/>
              <a:buNone/>
            </a:pPr>
            <a:r>
              <a:rPr lang="en-US" altLang="fr-FR" sz="1800" i="0">
                <a:latin typeface="Arial" panose="020B0604020202020204" pitchFamily="34" charset="0"/>
              </a:rPr>
              <a:t/>
            </a:r>
            <a:br>
              <a:rPr lang="en-US" altLang="fr-FR" sz="1800" i="0">
                <a:latin typeface="Arial" panose="020B0604020202020204" pitchFamily="34" charset="0"/>
              </a:rPr>
            </a:br>
            <a:r>
              <a:rPr lang="en-US" altLang="fr-FR" sz="2400" i="0">
                <a:latin typeface="Arial" panose="020B0604020202020204" pitchFamily="34" charset="0"/>
              </a:rPr>
              <a:t>The first, bandwidth in </a:t>
            </a:r>
            <a:r>
              <a:rPr lang="en-US" altLang="fr-FR" sz="2400" i="0">
                <a:solidFill>
                  <a:srgbClr val="FF0000"/>
                </a:solidFill>
                <a:latin typeface="Arial" panose="020B0604020202020204" pitchFamily="34" charset="0"/>
              </a:rPr>
              <a:t>hertz</a:t>
            </a:r>
            <a:r>
              <a:rPr lang="en-US" altLang="fr-FR" sz="2400" i="0">
                <a:latin typeface="Arial" panose="020B0604020202020204" pitchFamily="34" charset="0"/>
              </a:rPr>
              <a:t>, </a:t>
            </a:r>
          </a:p>
          <a:p>
            <a:pPr algn="ctr">
              <a:spcBef>
                <a:spcPct val="0"/>
              </a:spcBef>
              <a:buClrTx/>
              <a:buSzTx/>
              <a:buFontTx/>
              <a:buNone/>
            </a:pPr>
            <a:r>
              <a:rPr lang="en-US" altLang="fr-FR" sz="2400" i="0">
                <a:latin typeface="Arial" panose="020B0604020202020204" pitchFamily="34" charset="0"/>
              </a:rPr>
              <a:t>refers to the range of frequencies in a composite signal or the range of frequencies that a channel can pass.</a:t>
            </a:r>
          </a:p>
          <a:p>
            <a:pPr algn="ctr">
              <a:spcBef>
                <a:spcPct val="0"/>
              </a:spcBef>
              <a:buClrTx/>
              <a:buSzTx/>
              <a:buFontTx/>
              <a:buNone/>
            </a:pPr>
            <a:r>
              <a:rPr lang="en-US" altLang="fr-FR" sz="1800" i="0">
                <a:latin typeface="Arial" panose="020B0604020202020204" pitchFamily="34" charset="0"/>
              </a:rPr>
              <a:t/>
            </a:r>
            <a:br>
              <a:rPr lang="en-US" altLang="fr-FR" sz="1800" i="0">
                <a:latin typeface="Arial" panose="020B0604020202020204" pitchFamily="34" charset="0"/>
              </a:rPr>
            </a:br>
            <a:r>
              <a:rPr lang="en-US" altLang="fr-FR" sz="2400" i="0">
                <a:latin typeface="Arial" panose="020B0604020202020204" pitchFamily="34" charset="0"/>
              </a:rPr>
              <a:t>The second, bandwidth in </a:t>
            </a:r>
            <a:r>
              <a:rPr lang="en-US" altLang="fr-FR" sz="2400" i="0">
                <a:solidFill>
                  <a:srgbClr val="FF0000"/>
                </a:solidFill>
                <a:latin typeface="Arial" panose="020B0604020202020204" pitchFamily="34" charset="0"/>
              </a:rPr>
              <a:t>bits per second</a:t>
            </a:r>
            <a:r>
              <a:rPr lang="en-US" altLang="fr-FR" sz="2400" i="0">
                <a:latin typeface="Arial" panose="020B0604020202020204" pitchFamily="34" charset="0"/>
              </a:rPr>
              <a:t>, </a:t>
            </a:r>
          </a:p>
          <a:p>
            <a:pPr algn="ctr">
              <a:spcBef>
                <a:spcPct val="0"/>
              </a:spcBef>
              <a:buClrTx/>
              <a:buSzTx/>
              <a:buFontTx/>
              <a:buNone/>
            </a:pPr>
            <a:r>
              <a:rPr lang="en-US" altLang="fr-FR" sz="2400" i="0">
                <a:latin typeface="Arial" panose="020B0604020202020204" pitchFamily="34" charset="0"/>
              </a:rPr>
              <a:t>refers to the speed of bit transmission in a channel or link.</a:t>
            </a:r>
          </a:p>
        </p:txBody>
      </p:sp>
      <p:sp>
        <p:nvSpPr>
          <p:cNvPr id="133127" name="Footer Placeholder 1"/>
          <p:cNvSpPr>
            <a:spLocks noGrp="1"/>
          </p:cNvSpPr>
          <p:nvPr>
            <p:ph type="ftr" sz="quarter" idx="11"/>
          </p:nvPr>
        </p:nvSpPr>
        <p:spPr>
          <a:xfrm>
            <a:off x="4044950" y="6400800"/>
            <a:ext cx="426085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75</a:t>
            </a:fld>
            <a:endParaRPr lang="en-US" altLang="fr-FR" dirty="0"/>
          </a:p>
        </p:txBody>
      </p:sp>
    </p:spTree>
    <p:extLst>
      <p:ext uri="{BB962C8B-B14F-4D97-AF65-F5344CB8AC3E}">
        <p14:creationId xmlns:p14="http://schemas.microsoft.com/office/powerpoint/2010/main" val="305735274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US" sz="3200" i="1" kern="1200" dirty="0">
                <a:solidFill>
                  <a:schemeClr val="tx1"/>
                </a:solidFill>
                <a:ea typeface="+mn-ea"/>
                <a:cs typeface="+mn-cs"/>
              </a:rPr>
              <a:t>Message Latency</a:t>
            </a:r>
          </a:p>
        </p:txBody>
      </p:sp>
      <p:sp>
        <p:nvSpPr>
          <p:cNvPr id="5" name="Text Placeholder 4"/>
          <p:cNvSpPr>
            <a:spLocks noGrp="1"/>
          </p:cNvSpPr>
          <p:nvPr>
            <p:ph idx="1"/>
          </p:nvPr>
        </p:nvSpPr>
        <p:spPr>
          <a:xfrm>
            <a:off x="307975" y="1600200"/>
            <a:ext cx="7997825" cy="4648200"/>
          </a:xfrm>
        </p:spPr>
        <p:txBody>
          <a:bodyPr>
            <a:normAutofit fontScale="92500" lnSpcReduction="10000"/>
          </a:bodyPr>
          <a:lstStyle/>
          <a:p>
            <a:pPr>
              <a:defRPr/>
            </a:pPr>
            <a:r>
              <a:rPr lang="en-US" sz="2400" kern="1200" dirty="0"/>
              <a:t>Latency is the delay to send a message over a link</a:t>
            </a:r>
          </a:p>
          <a:p>
            <a:pPr lvl="1">
              <a:defRPr/>
            </a:pPr>
            <a:r>
              <a:rPr lang="en-US" kern="1200" dirty="0">
                <a:ea typeface="+mn-ea"/>
                <a:cs typeface="+mn-cs"/>
              </a:rPr>
              <a:t>Transmission delay: time to put M-bit message “on the wire”</a:t>
            </a:r>
          </a:p>
          <a:p>
            <a:pPr lvl="3">
              <a:defRPr/>
            </a:pPr>
            <a:endParaRPr lang="en-US" sz="2400" kern="1200" dirty="0">
              <a:latin typeface="Comic Sans MS" panose="030F0702030302020204" pitchFamily="66" charset="0"/>
              <a:ea typeface="+mn-ea"/>
              <a:cs typeface="+mn-cs"/>
            </a:endParaRPr>
          </a:p>
          <a:p>
            <a:pPr marL="914400" lvl="2" indent="0">
              <a:buFontTx/>
              <a:buNone/>
              <a:defRPr/>
            </a:pPr>
            <a:r>
              <a:rPr lang="en-US" sz="2400" kern="1200" dirty="0">
                <a:ea typeface="+mn-ea"/>
                <a:cs typeface="+mn-cs"/>
              </a:rPr>
              <a:t>T-delay = M (bits) / Rate (bits/sec) = M/R seconds</a:t>
            </a:r>
          </a:p>
          <a:p>
            <a:pPr lvl="3">
              <a:defRPr/>
            </a:pPr>
            <a:endParaRPr lang="en-US" sz="2400" kern="1200" dirty="0">
              <a:latin typeface="Comic Sans MS" panose="030F0702030302020204" pitchFamily="66" charset="0"/>
              <a:ea typeface="+mn-ea"/>
              <a:cs typeface="+mn-cs"/>
            </a:endParaRPr>
          </a:p>
          <a:p>
            <a:pPr lvl="1">
              <a:defRPr/>
            </a:pPr>
            <a:r>
              <a:rPr lang="en-US" kern="1200" dirty="0">
                <a:ea typeface="+mn-ea"/>
                <a:cs typeface="+mn-cs"/>
              </a:rPr>
              <a:t>Propagation delay: time for bits to propagate across the wire</a:t>
            </a:r>
          </a:p>
          <a:p>
            <a:pPr lvl="3">
              <a:defRPr/>
            </a:pPr>
            <a:endParaRPr lang="en-US" sz="2400" kern="1200" dirty="0">
              <a:latin typeface="Comic Sans MS" panose="030F0702030302020204" pitchFamily="66" charset="0"/>
              <a:ea typeface="+mn-ea"/>
              <a:cs typeface="+mn-cs"/>
            </a:endParaRPr>
          </a:p>
          <a:p>
            <a:pPr marL="914400" lvl="2" indent="0">
              <a:buFontTx/>
              <a:buNone/>
              <a:defRPr/>
            </a:pPr>
            <a:r>
              <a:rPr lang="en-US" sz="2400" kern="1200" dirty="0">
                <a:ea typeface="+mn-ea"/>
                <a:cs typeface="+mn-cs"/>
              </a:rPr>
              <a:t>P-delay = Length / speed of signals = </a:t>
            </a:r>
            <a:r>
              <a:rPr lang="en-US" sz="2400" kern="1200" dirty="0" smtClean="0">
                <a:ea typeface="+mn-ea"/>
                <a:cs typeface="+mn-cs"/>
              </a:rPr>
              <a:t>D </a:t>
            </a:r>
            <a:r>
              <a:rPr lang="en-US" sz="2400" kern="1200" dirty="0">
                <a:ea typeface="+mn-ea"/>
                <a:cs typeface="+mn-cs"/>
              </a:rPr>
              <a:t>seconds</a:t>
            </a:r>
          </a:p>
          <a:p>
            <a:pPr lvl="3">
              <a:defRPr/>
            </a:pPr>
            <a:endParaRPr lang="en-US" sz="2400" kern="1200" dirty="0">
              <a:latin typeface="Comic Sans MS" panose="030F0702030302020204" pitchFamily="66" charset="0"/>
              <a:ea typeface="+mn-ea"/>
              <a:cs typeface="+mn-cs"/>
            </a:endParaRPr>
          </a:p>
          <a:p>
            <a:pPr lvl="1">
              <a:defRPr/>
            </a:pPr>
            <a:r>
              <a:rPr lang="en-US" kern="1200" dirty="0">
                <a:ea typeface="+mn-ea"/>
                <a:cs typeface="+mn-cs"/>
              </a:rPr>
              <a:t>Combining the two terms we have: Latency = M/R + D</a:t>
            </a:r>
          </a:p>
          <a:p>
            <a:pPr marL="914400" lvl="2" indent="0">
              <a:buFontTx/>
              <a:buNone/>
              <a:defRPr/>
            </a:pPr>
            <a:endParaRPr lang="en-US" dirty="0"/>
          </a:p>
        </p:txBody>
      </p:sp>
      <p:sp>
        <p:nvSpPr>
          <p:cNvPr id="135172" name="Footer Placeholder 5"/>
          <p:cNvSpPr>
            <a:spLocks noGrp="1"/>
          </p:cNvSpPr>
          <p:nvPr>
            <p:ph type="ftr" sz="quarter" idx="11"/>
          </p:nvPr>
        </p:nvSpPr>
        <p:spPr>
          <a:xfrm>
            <a:off x="3792538" y="6400800"/>
            <a:ext cx="4513262"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8A0E9D0D-C5F3-4A7E-B239-E06650634A5A}" type="slidenum">
              <a:rPr lang="en-US" altLang="fr-FR" smtClean="0"/>
              <a:pPr>
                <a:defRPr/>
              </a:pPr>
              <a:t>76</a:t>
            </a:fld>
            <a:endParaRPr lang="en-US" altLang="fr-FR" dirty="0"/>
          </a:p>
        </p:txBody>
      </p:sp>
    </p:spTree>
    <p:extLst>
      <p:ext uri="{BB962C8B-B14F-4D97-AF65-F5344CB8AC3E}">
        <p14:creationId xmlns:p14="http://schemas.microsoft.com/office/powerpoint/2010/main" val="411745030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200" i="1" kern="1200" dirty="0">
                <a:solidFill>
                  <a:schemeClr val="tx1"/>
                </a:solidFill>
                <a:ea typeface="+mn-ea"/>
                <a:cs typeface="+mn-cs"/>
              </a:rPr>
              <a:t>Metric Units</a:t>
            </a:r>
          </a:p>
        </p:txBody>
      </p:sp>
      <p:sp>
        <p:nvSpPr>
          <p:cNvPr id="3" name="Content Placeholder 2"/>
          <p:cNvSpPr>
            <a:spLocks noGrp="1"/>
          </p:cNvSpPr>
          <p:nvPr>
            <p:ph type="body" sz="quarter" idx="12"/>
          </p:nvPr>
        </p:nvSpPr>
        <p:spPr>
          <a:extLst/>
        </p:spPr>
        <p:txBody>
          <a:bodyPr>
            <a:normAutofit fontScale="92500" lnSpcReduction="20000"/>
          </a:bodyPr>
          <a:lstStyle/>
          <a:p>
            <a:pPr>
              <a:defRPr/>
            </a:pPr>
            <a:r>
              <a:rPr lang="en-US" dirty="0"/>
              <a:t>The main prefixes we use:</a:t>
            </a:r>
          </a:p>
          <a:p>
            <a:pPr lvl="1">
              <a:defRPr/>
            </a:pPr>
            <a:endParaRPr lang="en-US" dirty="0"/>
          </a:p>
          <a:p>
            <a:pPr lvl="1">
              <a:defRPr/>
            </a:pPr>
            <a:endParaRPr lang="en-US" dirty="0"/>
          </a:p>
          <a:p>
            <a:pPr lvl="5">
              <a:buFontTx/>
              <a:buNone/>
              <a:defRPr/>
            </a:pPr>
            <a:endParaRPr lang="en-US" dirty="0"/>
          </a:p>
          <a:p>
            <a:pPr lvl="5">
              <a:buFontTx/>
              <a:buNone/>
              <a:defRPr/>
            </a:pPr>
            <a:endParaRPr lang="en-US" dirty="0"/>
          </a:p>
          <a:p>
            <a:pPr lvl="5">
              <a:buFontTx/>
              <a:buNone/>
              <a:defRPr/>
            </a:pPr>
            <a:endParaRPr lang="en-US" dirty="0"/>
          </a:p>
          <a:p>
            <a:pPr lvl="1">
              <a:defRPr/>
            </a:pPr>
            <a:endParaRPr lang="en-US" dirty="0" smtClean="0"/>
          </a:p>
          <a:p>
            <a:pPr lvl="1">
              <a:defRPr/>
            </a:pPr>
            <a:endParaRPr lang="en-US" dirty="0" smtClean="0"/>
          </a:p>
          <a:p>
            <a:pPr>
              <a:defRPr/>
            </a:pPr>
            <a:r>
              <a:rPr lang="en-US" dirty="0" smtClean="0"/>
              <a:t>Use </a:t>
            </a:r>
            <a:r>
              <a:rPr lang="en-US" dirty="0"/>
              <a:t>powers of 10 for </a:t>
            </a:r>
            <a:r>
              <a:rPr lang="en-US" dirty="0" smtClean="0"/>
              <a:t>rates, 2 </a:t>
            </a:r>
            <a:r>
              <a:rPr lang="en-US" dirty="0"/>
              <a:t>for storage</a:t>
            </a:r>
          </a:p>
          <a:p>
            <a:pPr lvl="1">
              <a:defRPr/>
            </a:pPr>
            <a:r>
              <a:rPr lang="en-US" dirty="0" smtClean="0"/>
              <a:t>1 </a:t>
            </a:r>
            <a:r>
              <a:rPr lang="en-US" dirty="0"/>
              <a:t>Mbps = 1,000,000 bps, 1 KB = 1024 bytes</a:t>
            </a:r>
          </a:p>
          <a:p>
            <a:pPr>
              <a:defRPr/>
            </a:pPr>
            <a:r>
              <a:rPr lang="en-US" dirty="0"/>
              <a:t>“B” is for bytes, “b” is for </a:t>
            </a:r>
            <a:r>
              <a:rPr lang="en-US" dirty="0" smtClean="0"/>
              <a:t>bits</a:t>
            </a:r>
            <a:endParaRPr lang="en-US" dirty="0"/>
          </a:p>
        </p:txBody>
      </p:sp>
      <p:graphicFrame>
        <p:nvGraphicFramePr>
          <p:cNvPr id="7" name="Table 6"/>
          <p:cNvGraphicFramePr>
            <a:graphicFrameLocks noGrp="1"/>
          </p:cNvGraphicFramePr>
          <p:nvPr/>
        </p:nvGraphicFramePr>
        <p:xfrm>
          <a:off x="990600" y="2362200"/>
          <a:ext cx="3914776" cy="1528764"/>
        </p:xfrm>
        <a:graphic>
          <a:graphicData uri="http://schemas.openxmlformats.org/drawingml/2006/table">
            <a:tbl>
              <a:tblPr firstRow="1" bandRow="1">
                <a:tableStyleId>{5C22544A-7EE6-4342-B048-85BDC9FD1C3A}</a:tableStyleId>
              </a:tblPr>
              <a:tblGrid>
                <a:gridCol w="978694">
                  <a:extLst>
                    <a:ext uri="{9D8B030D-6E8A-4147-A177-3AD203B41FA5}">
                      <a16:colId xmlns:a16="http://schemas.microsoft.com/office/drawing/2014/main" val="20000"/>
                    </a:ext>
                  </a:extLst>
                </a:gridCol>
                <a:gridCol w="973933">
                  <a:extLst>
                    <a:ext uri="{9D8B030D-6E8A-4147-A177-3AD203B41FA5}">
                      <a16:colId xmlns:a16="http://schemas.microsoft.com/office/drawing/2014/main" val="20001"/>
                    </a:ext>
                  </a:extLst>
                </a:gridCol>
                <a:gridCol w="1209675">
                  <a:extLst>
                    <a:ext uri="{9D8B030D-6E8A-4147-A177-3AD203B41FA5}">
                      <a16:colId xmlns:a16="http://schemas.microsoft.com/office/drawing/2014/main" val="20002"/>
                    </a:ext>
                  </a:extLst>
                </a:gridCol>
                <a:gridCol w="752474">
                  <a:extLst>
                    <a:ext uri="{9D8B030D-6E8A-4147-A177-3AD203B41FA5}">
                      <a16:colId xmlns:a16="http://schemas.microsoft.com/office/drawing/2014/main" val="20003"/>
                    </a:ext>
                  </a:extLst>
                </a:gridCol>
              </a:tblGrid>
              <a:tr h="382191">
                <a:tc>
                  <a:txBody>
                    <a:bodyPr/>
                    <a:lstStyle/>
                    <a:p>
                      <a:pPr algn="r"/>
                      <a:r>
                        <a:rPr lang="en-US" sz="1800" b="1" dirty="0" smtClean="0">
                          <a:solidFill>
                            <a:schemeClr val="tx1"/>
                          </a:solidFill>
                          <a:latin typeface="Arial" pitchFamily="34" charset="0"/>
                          <a:cs typeface="Arial" pitchFamily="34" charset="0"/>
                        </a:rPr>
                        <a:t>Prefix</a:t>
                      </a:r>
                      <a:endParaRPr lang="en-US" sz="1800" b="1" dirty="0">
                        <a:solidFill>
                          <a:schemeClr val="tx1"/>
                        </a:solidFill>
                        <a:latin typeface="Arial" pitchFamily="34" charset="0"/>
                        <a:cs typeface="Arial" pitchFamily="34" charset="0"/>
                      </a:endParaRPr>
                    </a:p>
                  </a:txBody>
                  <a:tcPr marT="45736" marB="45736">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noFill/>
                  </a:tcPr>
                </a:tc>
                <a:tc>
                  <a:txBody>
                    <a:bodyPr/>
                    <a:lstStyle/>
                    <a:p>
                      <a:r>
                        <a:rPr lang="en-US" sz="1800" b="1" dirty="0" smtClean="0">
                          <a:solidFill>
                            <a:schemeClr val="tx1"/>
                          </a:solidFill>
                          <a:latin typeface="Arial" pitchFamily="34" charset="0"/>
                          <a:cs typeface="Arial" pitchFamily="34" charset="0"/>
                        </a:rPr>
                        <a:t>Exp.</a:t>
                      </a:r>
                      <a:endParaRPr lang="en-US" sz="1800" b="1" dirty="0">
                        <a:solidFill>
                          <a:schemeClr val="tx1"/>
                        </a:solidFill>
                        <a:latin typeface="Arial" pitchFamily="34" charset="0"/>
                        <a:cs typeface="Arial" pitchFamily="34" charset="0"/>
                      </a:endParaRPr>
                    </a:p>
                  </a:txBody>
                  <a:tcPr marT="45736" marB="45736">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noFill/>
                  </a:tcPr>
                </a:tc>
                <a:tc>
                  <a:txBody>
                    <a:bodyPr/>
                    <a:lstStyle/>
                    <a:p>
                      <a:pPr algn="r"/>
                      <a:r>
                        <a:rPr lang="en-US" sz="1800" b="1" dirty="0" smtClean="0">
                          <a:solidFill>
                            <a:schemeClr val="tx1"/>
                          </a:solidFill>
                          <a:latin typeface="Arial" pitchFamily="34" charset="0"/>
                          <a:cs typeface="Arial" pitchFamily="34" charset="0"/>
                        </a:rPr>
                        <a:t>prefix</a:t>
                      </a:r>
                      <a:endParaRPr lang="en-US" sz="1800" b="1" dirty="0">
                        <a:solidFill>
                          <a:schemeClr val="tx1"/>
                        </a:solidFill>
                        <a:latin typeface="Arial" pitchFamily="34" charset="0"/>
                        <a:cs typeface="Arial" pitchFamily="34" charset="0"/>
                      </a:endParaRPr>
                    </a:p>
                  </a:txBody>
                  <a:tcPr marT="45736" marB="45736">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noFill/>
                  </a:tcPr>
                </a:tc>
                <a:tc>
                  <a:txBody>
                    <a:bodyPr/>
                    <a:lstStyle/>
                    <a:p>
                      <a:r>
                        <a:rPr lang="en-US" sz="1800" b="1" dirty="0" smtClean="0">
                          <a:solidFill>
                            <a:schemeClr val="tx1"/>
                          </a:solidFill>
                          <a:latin typeface="Arial" pitchFamily="34" charset="0"/>
                          <a:cs typeface="Arial" pitchFamily="34" charset="0"/>
                        </a:rPr>
                        <a:t>exp.</a:t>
                      </a:r>
                      <a:endParaRPr lang="en-US" sz="1800" b="1" dirty="0">
                        <a:solidFill>
                          <a:schemeClr val="tx1"/>
                        </a:solidFill>
                        <a:latin typeface="Arial" pitchFamily="34" charset="0"/>
                        <a:cs typeface="Arial" pitchFamily="34" charset="0"/>
                      </a:endParaRPr>
                    </a:p>
                  </a:txBody>
                  <a:tcPr marT="45736" marB="45736">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0000"/>
                  </a:ext>
                </a:extLst>
              </a:tr>
              <a:tr h="382191">
                <a:tc>
                  <a:txBody>
                    <a:bodyPr/>
                    <a:lstStyle/>
                    <a:p>
                      <a:pPr algn="r"/>
                      <a:r>
                        <a:rPr lang="en-US" sz="1800" b="0" dirty="0" smtClean="0">
                          <a:solidFill>
                            <a:schemeClr val="tx1"/>
                          </a:solidFill>
                          <a:latin typeface="Arial" pitchFamily="34" charset="0"/>
                          <a:cs typeface="Arial" pitchFamily="34" charset="0"/>
                        </a:rPr>
                        <a:t>K(</a:t>
                      </a:r>
                      <a:r>
                        <a:rPr lang="en-US" sz="1800" b="0" dirty="0" err="1" smtClean="0">
                          <a:solidFill>
                            <a:schemeClr val="tx1"/>
                          </a:solidFill>
                          <a:latin typeface="Arial" pitchFamily="34" charset="0"/>
                          <a:cs typeface="Arial" pitchFamily="34" charset="0"/>
                        </a:rPr>
                        <a:t>ilo</a:t>
                      </a:r>
                      <a:r>
                        <a:rPr lang="en-US" sz="1800" b="0" dirty="0" smtClean="0">
                          <a:solidFill>
                            <a:schemeClr val="tx1"/>
                          </a:solidFill>
                          <a:latin typeface="Arial" pitchFamily="34" charset="0"/>
                          <a:cs typeface="Arial" pitchFamily="34" charset="0"/>
                        </a:rPr>
                        <a:t>)</a:t>
                      </a:r>
                      <a:endParaRPr lang="en-US" sz="1800" b="0" dirty="0">
                        <a:solidFill>
                          <a:schemeClr val="tx1"/>
                        </a:solidFill>
                        <a:latin typeface="Arial" pitchFamily="34" charset="0"/>
                        <a:cs typeface="Arial" pitchFamily="34" charset="0"/>
                      </a:endParaRPr>
                    </a:p>
                  </a:txBody>
                  <a:tcPr marT="45736" marB="45736">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noFill/>
                  </a:tcPr>
                </a:tc>
                <a:tc>
                  <a:txBody>
                    <a:bodyPr/>
                    <a:lstStyle/>
                    <a:p>
                      <a:r>
                        <a:rPr lang="en-US" sz="1800" b="0" dirty="0" smtClean="0">
                          <a:solidFill>
                            <a:schemeClr val="tx1"/>
                          </a:solidFill>
                          <a:latin typeface="Arial" pitchFamily="34" charset="0"/>
                          <a:cs typeface="Arial" pitchFamily="34" charset="0"/>
                        </a:rPr>
                        <a:t>10</a:t>
                      </a:r>
                      <a:r>
                        <a:rPr lang="en-US" sz="1800" b="0" baseline="30000" dirty="0" smtClean="0">
                          <a:solidFill>
                            <a:schemeClr val="tx1"/>
                          </a:solidFill>
                          <a:latin typeface="Arial" pitchFamily="34" charset="0"/>
                          <a:cs typeface="Arial" pitchFamily="34" charset="0"/>
                        </a:rPr>
                        <a:t>3</a:t>
                      </a:r>
                      <a:endParaRPr lang="en-US" sz="1800" b="0" dirty="0">
                        <a:solidFill>
                          <a:schemeClr val="tx1"/>
                        </a:solidFill>
                        <a:latin typeface="Arial" pitchFamily="34" charset="0"/>
                        <a:cs typeface="Arial" pitchFamily="34" charset="0"/>
                      </a:endParaRPr>
                    </a:p>
                  </a:txBody>
                  <a:tcPr marT="45736" marB="45736">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noFill/>
                  </a:tcPr>
                </a:tc>
                <a:tc>
                  <a:txBody>
                    <a:bodyPr/>
                    <a:lstStyle/>
                    <a:p>
                      <a:pPr algn="r"/>
                      <a:r>
                        <a:rPr lang="en-US" sz="1800" b="0" dirty="0" smtClean="0">
                          <a:solidFill>
                            <a:schemeClr val="tx1"/>
                          </a:solidFill>
                          <a:latin typeface="Arial" pitchFamily="34" charset="0"/>
                          <a:cs typeface="Arial" pitchFamily="34" charset="0"/>
                        </a:rPr>
                        <a:t>m(</a:t>
                      </a:r>
                      <a:r>
                        <a:rPr lang="en-US" sz="1800" b="0" dirty="0" err="1" smtClean="0">
                          <a:solidFill>
                            <a:schemeClr val="tx1"/>
                          </a:solidFill>
                          <a:latin typeface="Arial" pitchFamily="34" charset="0"/>
                          <a:cs typeface="Arial" pitchFamily="34" charset="0"/>
                        </a:rPr>
                        <a:t>illi</a:t>
                      </a:r>
                      <a:r>
                        <a:rPr lang="en-US" sz="1800" b="0" dirty="0" smtClean="0">
                          <a:solidFill>
                            <a:schemeClr val="tx1"/>
                          </a:solidFill>
                          <a:latin typeface="Arial" pitchFamily="34" charset="0"/>
                          <a:cs typeface="Arial" pitchFamily="34" charset="0"/>
                        </a:rPr>
                        <a:t>)</a:t>
                      </a:r>
                      <a:endParaRPr lang="en-US" sz="1800" b="0" dirty="0">
                        <a:solidFill>
                          <a:schemeClr val="tx1"/>
                        </a:solidFill>
                        <a:latin typeface="Arial" pitchFamily="34" charset="0"/>
                        <a:cs typeface="Arial" pitchFamily="34" charset="0"/>
                      </a:endParaRPr>
                    </a:p>
                  </a:txBody>
                  <a:tcPr marT="45736" marB="45736">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noFill/>
                  </a:tcPr>
                </a:tc>
                <a:tc>
                  <a:txBody>
                    <a:bodyPr/>
                    <a:lstStyle/>
                    <a:p>
                      <a:r>
                        <a:rPr lang="en-US" sz="1800" b="0" dirty="0" smtClean="0">
                          <a:solidFill>
                            <a:schemeClr val="tx1"/>
                          </a:solidFill>
                          <a:latin typeface="Arial" pitchFamily="34" charset="0"/>
                          <a:cs typeface="Arial" pitchFamily="34" charset="0"/>
                        </a:rPr>
                        <a:t>10</a:t>
                      </a:r>
                      <a:r>
                        <a:rPr lang="en-US" sz="1800" b="0" baseline="30000" dirty="0" smtClean="0">
                          <a:solidFill>
                            <a:schemeClr val="tx1"/>
                          </a:solidFill>
                          <a:latin typeface="Arial" pitchFamily="34" charset="0"/>
                          <a:cs typeface="Arial" pitchFamily="34" charset="0"/>
                        </a:rPr>
                        <a:t>-3</a:t>
                      </a:r>
                      <a:endParaRPr lang="en-US" sz="1800" b="0" dirty="0">
                        <a:solidFill>
                          <a:schemeClr val="tx1"/>
                        </a:solidFill>
                        <a:latin typeface="Arial" pitchFamily="34" charset="0"/>
                        <a:cs typeface="Arial" pitchFamily="34" charset="0"/>
                      </a:endParaRPr>
                    </a:p>
                  </a:txBody>
                  <a:tcPr marT="45736" marB="45736">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0001"/>
                  </a:ext>
                </a:extLst>
              </a:tr>
              <a:tr h="382191">
                <a:tc>
                  <a:txBody>
                    <a:bodyPr/>
                    <a:lstStyle/>
                    <a:p>
                      <a:pPr algn="r"/>
                      <a:r>
                        <a:rPr lang="en-US" sz="1800" b="0" dirty="0" smtClean="0">
                          <a:solidFill>
                            <a:schemeClr val="tx1"/>
                          </a:solidFill>
                          <a:latin typeface="Arial" pitchFamily="34" charset="0"/>
                          <a:cs typeface="Arial" pitchFamily="34" charset="0"/>
                        </a:rPr>
                        <a:t>M(</a:t>
                      </a:r>
                      <a:r>
                        <a:rPr lang="en-US" sz="1800" b="0" dirty="0" err="1" smtClean="0">
                          <a:solidFill>
                            <a:schemeClr val="tx1"/>
                          </a:solidFill>
                          <a:latin typeface="Arial" pitchFamily="34" charset="0"/>
                          <a:cs typeface="Arial" pitchFamily="34" charset="0"/>
                        </a:rPr>
                        <a:t>ega</a:t>
                      </a:r>
                      <a:r>
                        <a:rPr lang="en-US" sz="1800" b="0" dirty="0" smtClean="0">
                          <a:solidFill>
                            <a:schemeClr val="tx1"/>
                          </a:solidFill>
                          <a:latin typeface="Arial" pitchFamily="34" charset="0"/>
                          <a:cs typeface="Arial" pitchFamily="34" charset="0"/>
                        </a:rPr>
                        <a:t>)</a:t>
                      </a:r>
                      <a:endParaRPr lang="en-US" sz="1800" b="0" dirty="0">
                        <a:solidFill>
                          <a:schemeClr val="tx1"/>
                        </a:solidFill>
                        <a:latin typeface="Arial" pitchFamily="34" charset="0"/>
                        <a:cs typeface="Arial" pitchFamily="34" charset="0"/>
                      </a:endParaRPr>
                    </a:p>
                  </a:txBody>
                  <a:tcPr marT="45736" marB="45736">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noFill/>
                  </a:tcPr>
                </a:tc>
                <a:tc>
                  <a:txBody>
                    <a:bodyPr/>
                    <a:lstStyle/>
                    <a:p>
                      <a:r>
                        <a:rPr lang="en-US" sz="1800" b="0" dirty="0" smtClean="0">
                          <a:solidFill>
                            <a:schemeClr val="tx1"/>
                          </a:solidFill>
                          <a:latin typeface="Arial" pitchFamily="34" charset="0"/>
                          <a:cs typeface="Arial" pitchFamily="34" charset="0"/>
                        </a:rPr>
                        <a:t>10</a:t>
                      </a:r>
                      <a:r>
                        <a:rPr lang="en-US" sz="1800" b="0" baseline="30000" dirty="0" smtClean="0">
                          <a:solidFill>
                            <a:schemeClr val="tx1"/>
                          </a:solidFill>
                          <a:latin typeface="Arial" pitchFamily="34" charset="0"/>
                          <a:cs typeface="Arial" pitchFamily="34" charset="0"/>
                        </a:rPr>
                        <a:t>6</a:t>
                      </a:r>
                      <a:endParaRPr lang="en-US" sz="1800" b="0" dirty="0">
                        <a:solidFill>
                          <a:schemeClr val="tx1"/>
                        </a:solidFill>
                        <a:latin typeface="Arial" pitchFamily="34" charset="0"/>
                        <a:cs typeface="Arial" pitchFamily="34" charset="0"/>
                      </a:endParaRPr>
                    </a:p>
                  </a:txBody>
                  <a:tcPr marT="45736" marB="45736">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noFill/>
                  </a:tcPr>
                </a:tc>
                <a:tc>
                  <a:txBody>
                    <a:bodyPr/>
                    <a:lstStyle/>
                    <a:p>
                      <a:pPr algn="r"/>
                      <a:r>
                        <a:rPr lang="el-GR" sz="1800" dirty="0" smtClean="0">
                          <a:latin typeface="Arial" charset="0"/>
                          <a:cs typeface="Arial" charset="0"/>
                        </a:rPr>
                        <a:t>μ</a:t>
                      </a:r>
                      <a:r>
                        <a:rPr lang="en-US" sz="1800" dirty="0" smtClean="0">
                          <a:latin typeface="Arial" charset="0"/>
                          <a:cs typeface="Arial" charset="0"/>
                        </a:rPr>
                        <a:t>(micro)</a:t>
                      </a:r>
                      <a:endParaRPr lang="en-US" sz="1800" b="0" dirty="0">
                        <a:solidFill>
                          <a:schemeClr val="tx1"/>
                        </a:solidFill>
                        <a:latin typeface="Arial" pitchFamily="34" charset="0"/>
                        <a:cs typeface="Arial" pitchFamily="34" charset="0"/>
                      </a:endParaRPr>
                    </a:p>
                  </a:txBody>
                  <a:tcPr marT="45736" marB="45736">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noFill/>
                  </a:tcPr>
                </a:tc>
                <a:tc>
                  <a:txBody>
                    <a:bodyPr/>
                    <a:lstStyle/>
                    <a:p>
                      <a:r>
                        <a:rPr lang="en-US" sz="1800" b="0" dirty="0" smtClean="0">
                          <a:solidFill>
                            <a:schemeClr val="tx1"/>
                          </a:solidFill>
                          <a:latin typeface="Arial" pitchFamily="34" charset="0"/>
                          <a:cs typeface="Arial" pitchFamily="34" charset="0"/>
                        </a:rPr>
                        <a:t>10</a:t>
                      </a:r>
                      <a:r>
                        <a:rPr lang="en-US" sz="1800" b="0" baseline="30000" dirty="0" smtClean="0">
                          <a:solidFill>
                            <a:schemeClr val="tx1"/>
                          </a:solidFill>
                          <a:latin typeface="Arial" pitchFamily="34" charset="0"/>
                          <a:cs typeface="Arial" pitchFamily="34" charset="0"/>
                        </a:rPr>
                        <a:t>-6</a:t>
                      </a:r>
                      <a:endParaRPr lang="en-US" sz="1800" b="0" dirty="0">
                        <a:solidFill>
                          <a:schemeClr val="tx1"/>
                        </a:solidFill>
                        <a:latin typeface="Arial" pitchFamily="34" charset="0"/>
                        <a:cs typeface="Arial" pitchFamily="34" charset="0"/>
                      </a:endParaRPr>
                    </a:p>
                  </a:txBody>
                  <a:tcPr marT="45736" marB="45736">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0002"/>
                  </a:ext>
                </a:extLst>
              </a:tr>
              <a:tr h="382191">
                <a:tc>
                  <a:txBody>
                    <a:bodyPr/>
                    <a:lstStyle/>
                    <a:p>
                      <a:pPr algn="r"/>
                      <a:r>
                        <a:rPr lang="en-US" sz="1800" b="0" dirty="0" smtClean="0">
                          <a:solidFill>
                            <a:schemeClr val="tx1"/>
                          </a:solidFill>
                          <a:latin typeface="Arial" pitchFamily="34" charset="0"/>
                          <a:cs typeface="Arial" pitchFamily="34" charset="0"/>
                        </a:rPr>
                        <a:t>G(</a:t>
                      </a:r>
                      <a:r>
                        <a:rPr lang="en-US" sz="1800" b="0" dirty="0" err="1" smtClean="0">
                          <a:solidFill>
                            <a:schemeClr val="tx1"/>
                          </a:solidFill>
                          <a:latin typeface="Arial" pitchFamily="34" charset="0"/>
                          <a:cs typeface="Arial" pitchFamily="34" charset="0"/>
                        </a:rPr>
                        <a:t>iga</a:t>
                      </a:r>
                      <a:r>
                        <a:rPr lang="en-US" sz="1800" b="0" dirty="0" smtClean="0">
                          <a:solidFill>
                            <a:schemeClr val="tx1"/>
                          </a:solidFill>
                          <a:latin typeface="Arial" pitchFamily="34" charset="0"/>
                          <a:cs typeface="Arial" pitchFamily="34" charset="0"/>
                        </a:rPr>
                        <a:t>)</a:t>
                      </a:r>
                      <a:endParaRPr lang="en-US" sz="1800" b="0" dirty="0">
                        <a:solidFill>
                          <a:schemeClr val="tx1"/>
                        </a:solidFill>
                        <a:latin typeface="Arial" pitchFamily="34" charset="0"/>
                        <a:cs typeface="Arial" pitchFamily="34" charset="0"/>
                      </a:endParaRPr>
                    </a:p>
                  </a:txBody>
                  <a:tcPr marT="45736" marB="45736">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noFill/>
                  </a:tcPr>
                </a:tc>
                <a:tc>
                  <a:txBody>
                    <a:bodyPr/>
                    <a:lstStyle/>
                    <a:p>
                      <a:r>
                        <a:rPr lang="en-US" sz="1800" b="0" dirty="0" smtClean="0">
                          <a:solidFill>
                            <a:schemeClr val="tx1"/>
                          </a:solidFill>
                          <a:latin typeface="Arial" pitchFamily="34" charset="0"/>
                          <a:cs typeface="Arial" pitchFamily="34" charset="0"/>
                        </a:rPr>
                        <a:t>10</a:t>
                      </a:r>
                      <a:r>
                        <a:rPr lang="en-US" sz="1800" b="0" baseline="30000" dirty="0" smtClean="0">
                          <a:solidFill>
                            <a:schemeClr val="tx1"/>
                          </a:solidFill>
                          <a:latin typeface="Arial" pitchFamily="34" charset="0"/>
                          <a:cs typeface="Arial" pitchFamily="34" charset="0"/>
                        </a:rPr>
                        <a:t>9</a:t>
                      </a:r>
                      <a:endParaRPr lang="en-US" sz="1800" b="0" dirty="0">
                        <a:solidFill>
                          <a:schemeClr val="tx1"/>
                        </a:solidFill>
                        <a:latin typeface="Arial" pitchFamily="34" charset="0"/>
                        <a:cs typeface="Arial" pitchFamily="34" charset="0"/>
                      </a:endParaRPr>
                    </a:p>
                  </a:txBody>
                  <a:tcPr marT="45736" marB="45736">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noFill/>
                  </a:tcPr>
                </a:tc>
                <a:tc>
                  <a:txBody>
                    <a:bodyPr/>
                    <a:lstStyle/>
                    <a:p>
                      <a:pPr algn="r"/>
                      <a:r>
                        <a:rPr lang="en-US" sz="1800" b="0" dirty="0" smtClean="0">
                          <a:solidFill>
                            <a:schemeClr val="tx1"/>
                          </a:solidFill>
                          <a:latin typeface="Arial" pitchFamily="34" charset="0"/>
                          <a:cs typeface="Arial" pitchFamily="34" charset="0"/>
                        </a:rPr>
                        <a:t>n(</a:t>
                      </a:r>
                      <a:r>
                        <a:rPr lang="en-US" sz="1800" b="0" dirty="0" err="1" smtClean="0">
                          <a:solidFill>
                            <a:schemeClr val="tx1"/>
                          </a:solidFill>
                          <a:latin typeface="Arial" pitchFamily="34" charset="0"/>
                          <a:cs typeface="Arial" pitchFamily="34" charset="0"/>
                        </a:rPr>
                        <a:t>ano</a:t>
                      </a:r>
                      <a:r>
                        <a:rPr lang="en-US" sz="1800" b="0" dirty="0" smtClean="0">
                          <a:solidFill>
                            <a:schemeClr val="tx1"/>
                          </a:solidFill>
                          <a:latin typeface="Arial" pitchFamily="34" charset="0"/>
                          <a:cs typeface="Arial" pitchFamily="34" charset="0"/>
                        </a:rPr>
                        <a:t>)</a:t>
                      </a:r>
                      <a:endParaRPr lang="en-US" sz="1800" b="0" dirty="0">
                        <a:solidFill>
                          <a:schemeClr val="tx1"/>
                        </a:solidFill>
                        <a:latin typeface="Arial" pitchFamily="34" charset="0"/>
                        <a:cs typeface="Arial" pitchFamily="34" charset="0"/>
                      </a:endParaRPr>
                    </a:p>
                  </a:txBody>
                  <a:tcPr marT="45736" marB="45736">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noFill/>
                  </a:tcPr>
                </a:tc>
                <a:tc>
                  <a:txBody>
                    <a:bodyPr/>
                    <a:lstStyle/>
                    <a:p>
                      <a:r>
                        <a:rPr lang="en-US" sz="1800" b="0" dirty="0" smtClean="0">
                          <a:solidFill>
                            <a:schemeClr val="tx1"/>
                          </a:solidFill>
                          <a:latin typeface="Arial" pitchFamily="34" charset="0"/>
                          <a:cs typeface="Arial" pitchFamily="34" charset="0"/>
                        </a:rPr>
                        <a:t>10</a:t>
                      </a:r>
                      <a:r>
                        <a:rPr lang="en-US" sz="1800" b="0" baseline="30000" dirty="0" smtClean="0">
                          <a:solidFill>
                            <a:schemeClr val="tx1"/>
                          </a:solidFill>
                          <a:latin typeface="Arial" pitchFamily="34" charset="0"/>
                          <a:cs typeface="Arial" pitchFamily="34" charset="0"/>
                        </a:rPr>
                        <a:t>-9</a:t>
                      </a:r>
                      <a:endParaRPr lang="en-US" sz="1800" b="0" dirty="0">
                        <a:solidFill>
                          <a:schemeClr val="tx1"/>
                        </a:solidFill>
                        <a:latin typeface="Arial" pitchFamily="34" charset="0"/>
                        <a:cs typeface="Arial" pitchFamily="34" charset="0"/>
                      </a:endParaRPr>
                    </a:p>
                  </a:txBody>
                  <a:tcPr marT="45736" marB="45736">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
        <p:nvSpPr>
          <p:cNvPr id="136223" name="Footer Placeholder 5"/>
          <p:cNvSpPr>
            <a:spLocks noGrp="1"/>
          </p:cNvSpPr>
          <p:nvPr>
            <p:ph type="ftr" sz="quarter" idx="13"/>
          </p:nvPr>
        </p:nvSpPr>
        <p:spPr>
          <a:xfrm>
            <a:off x="3725863" y="6400800"/>
            <a:ext cx="4579937"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4" name="Slide Number Placeholder 3"/>
          <p:cNvSpPr>
            <a:spLocks noGrp="1"/>
          </p:cNvSpPr>
          <p:nvPr>
            <p:ph type="sldNum" sz="quarter" idx="14"/>
          </p:nvPr>
        </p:nvSpPr>
        <p:spPr/>
        <p:txBody>
          <a:bodyPr/>
          <a:lstStyle/>
          <a:p>
            <a:pPr>
              <a:defRPr/>
            </a:pPr>
            <a:r>
              <a:rPr lang="en-US" smtClean="0"/>
              <a:t>2-</a:t>
            </a:r>
            <a:fld id="{17279490-13C3-4D4F-8A78-45E419379AC1}" type="slidenum">
              <a:rPr lang="en-US" smtClean="0"/>
              <a:pPr>
                <a:defRPr/>
              </a:pPr>
              <a:t>77</a:t>
            </a:fld>
            <a:endParaRPr lang="en-US" dirty="0"/>
          </a:p>
        </p:txBody>
      </p:sp>
    </p:spTree>
    <p:extLst>
      <p:ext uri="{BB962C8B-B14F-4D97-AF65-F5344CB8AC3E}">
        <p14:creationId xmlns:p14="http://schemas.microsoft.com/office/powerpoint/2010/main" val="2299149097"/>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10"/>
          <p:cNvSpPr>
            <a:spLocks noChangeArrowheads="1"/>
          </p:cNvSpPr>
          <p:nvPr/>
        </p:nvSpPr>
        <p:spPr bwMode="auto">
          <a:xfrm>
            <a:off x="152400" y="1447800"/>
            <a:ext cx="88392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endParaRPr lang="fr-FR" altLang="fr-FR" sz="1800"/>
          </a:p>
        </p:txBody>
      </p:sp>
      <p:sp>
        <p:nvSpPr>
          <p:cNvPr id="138243" name="Rectangle 11"/>
          <p:cNvSpPr>
            <a:spLocks noChangeArrowheads="1"/>
          </p:cNvSpPr>
          <p:nvPr/>
        </p:nvSpPr>
        <p:spPr bwMode="auto">
          <a:xfrm>
            <a:off x="338138" y="1189038"/>
            <a:ext cx="8001000"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2400" i="0"/>
              <a:t>The bandwidth of a subscriber line is 4 kHz for voice or data. </a:t>
            </a:r>
          </a:p>
          <a:p>
            <a:pPr>
              <a:spcBef>
                <a:spcPct val="0"/>
              </a:spcBef>
              <a:buClrTx/>
              <a:buSzTx/>
              <a:buFontTx/>
              <a:buNone/>
            </a:pPr>
            <a:r>
              <a:rPr lang="en-US" altLang="fr-FR" sz="2400" i="0"/>
              <a:t>The bandwidth of this line for data transmission</a:t>
            </a:r>
          </a:p>
          <a:p>
            <a:pPr>
              <a:spcBef>
                <a:spcPct val="0"/>
              </a:spcBef>
              <a:buClrTx/>
              <a:buSzTx/>
              <a:buFontTx/>
              <a:buNone/>
            </a:pPr>
            <a:r>
              <a:rPr lang="en-US" altLang="fr-FR" sz="2400" i="0"/>
              <a:t>can be up to 56,000 bps using a sophisticated modem to change the digital signal to analog.</a:t>
            </a:r>
          </a:p>
        </p:txBody>
      </p:sp>
      <p:sp>
        <p:nvSpPr>
          <p:cNvPr id="138244" name="Slide Number Placeholder 5"/>
          <p:cNvSpPr txBox="1">
            <a:spLocks/>
          </p:cNvSpPr>
          <p:nvPr/>
        </p:nvSpPr>
        <p:spPr bwMode="auto">
          <a:xfrm>
            <a:off x="8162925" y="6400800"/>
            <a:ext cx="6762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a:spcBef>
                <a:spcPct val="0"/>
              </a:spcBef>
              <a:buClrTx/>
              <a:buSzTx/>
              <a:buFontTx/>
              <a:buNone/>
            </a:pPr>
            <a:fld id="{14FC6D35-3BE4-444C-A1A1-E706D54C4CE6}" type="slidenum">
              <a:rPr lang="en-US" altLang="fr-FR" sz="1200" i="0">
                <a:latin typeface="Arial" panose="020B0604020202020204" pitchFamily="34" charset="0"/>
                <a:cs typeface="Arial" panose="020B0604020202020204" pitchFamily="34" charset="0"/>
              </a:rPr>
              <a:pPr algn="r">
                <a:spcBef>
                  <a:spcPct val="0"/>
                </a:spcBef>
                <a:buClrTx/>
                <a:buSzTx/>
                <a:buFontTx/>
                <a:buNone/>
              </a:pPr>
              <a:t>78</a:t>
            </a:fld>
            <a:endParaRPr lang="en-US" altLang="fr-FR" sz="1200" i="0">
              <a:latin typeface="Arial" panose="020B0604020202020204" pitchFamily="34" charset="0"/>
              <a:cs typeface="Arial" panose="020B0604020202020204" pitchFamily="34" charset="0"/>
            </a:endParaRPr>
          </a:p>
        </p:txBody>
      </p:sp>
      <p:sp>
        <p:nvSpPr>
          <p:cNvPr id="15" name="Rectangle 9"/>
          <p:cNvSpPr>
            <a:spLocks noChangeArrowheads="1"/>
          </p:cNvSpPr>
          <p:nvPr/>
        </p:nvSpPr>
        <p:spPr bwMode="gray">
          <a:xfrm>
            <a:off x="442913" y="773113"/>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gn="ctr" eaLnBrk="1" hangingPunct="1">
              <a:defRPr/>
            </a:pPr>
            <a:endParaRPr kumimoji="1" lang="en-US" sz="2400" i="0">
              <a:latin typeface="+mn-lt"/>
            </a:endParaRPr>
          </a:p>
        </p:txBody>
      </p:sp>
      <p:sp>
        <p:nvSpPr>
          <p:cNvPr id="138246" name="Text Box 12"/>
          <p:cNvSpPr txBox="1">
            <a:spLocks noChangeArrowheads="1"/>
          </p:cNvSpPr>
          <p:nvPr/>
        </p:nvSpPr>
        <p:spPr bwMode="auto">
          <a:xfrm>
            <a:off x="1143000" y="182563"/>
            <a:ext cx="19685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3200"/>
              <a:t>Examples</a:t>
            </a:r>
          </a:p>
        </p:txBody>
      </p:sp>
      <p:sp>
        <p:nvSpPr>
          <p:cNvPr id="7" name="Rectangle 11"/>
          <p:cNvSpPr>
            <a:spLocks noChangeArrowheads="1"/>
          </p:cNvSpPr>
          <p:nvPr/>
        </p:nvSpPr>
        <p:spPr bwMode="auto">
          <a:xfrm>
            <a:off x="447675" y="3956050"/>
            <a:ext cx="8272463"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2400" i="0"/>
              <a:t>If the telephone company improves the quality of the line and increases the bandwidth to 8 kHz, </a:t>
            </a:r>
          </a:p>
          <a:p>
            <a:pPr>
              <a:spcBef>
                <a:spcPct val="0"/>
              </a:spcBef>
              <a:buClrTx/>
              <a:buSzTx/>
              <a:buFontTx/>
              <a:buNone/>
            </a:pPr>
            <a:r>
              <a:rPr lang="en-US" altLang="fr-FR" sz="2400" i="0"/>
              <a:t>we can send 112,000 bps.</a:t>
            </a:r>
          </a:p>
        </p:txBody>
      </p:sp>
      <p:sp>
        <p:nvSpPr>
          <p:cNvPr id="138248" name="Footer Placeholder 1"/>
          <p:cNvSpPr>
            <a:spLocks noGrp="1"/>
          </p:cNvSpPr>
          <p:nvPr>
            <p:ph type="ftr" sz="quarter" idx="11"/>
          </p:nvPr>
        </p:nvSpPr>
        <p:spPr>
          <a:xfrm>
            <a:off x="3111500" y="6400800"/>
            <a:ext cx="51943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78</a:t>
            </a:fld>
            <a:endParaRPr lang="en-US" altLang="fr-FR" dirty="0"/>
          </a:p>
        </p:txBody>
      </p:sp>
    </p:spTree>
    <p:extLst>
      <p:ext uri="{BB962C8B-B14F-4D97-AF65-F5344CB8AC3E}">
        <p14:creationId xmlns:p14="http://schemas.microsoft.com/office/powerpoint/2010/main" val="35153994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10"/>
          <p:cNvSpPr>
            <a:spLocks noChangeArrowheads="1"/>
          </p:cNvSpPr>
          <p:nvPr/>
        </p:nvSpPr>
        <p:spPr bwMode="auto">
          <a:xfrm>
            <a:off x="152400" y="1447800"/>
            <a:ext cx="88392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endParaRPr lang="fr-FR" altLang="fr-FR" sz="1800"/>
          </a:p>
        </p:txBody>
      </p:sp>
      <p:sp>
        <p:nvSpPr>
          <p:cNvPr id="73731" name="Rectangle 11"/>
          <p:cNvSpPr>
            <a:spLocks noChangeArrowheads="1"/>
          </p:cNvSpPr>
          <p:nvPr/>
        </p:nvSpPr>
        <p:spPr bwMode="auto">
          <a:xfrm>
            <a:off x="228600" y="1295400"/>
            <a:ext cx="85344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a:spcBef>
                <a:spcPct val="0"/>
              </a:spcBef>
              <a:buClrTx/>
              <a:buSzTx/>
              <a:buFontTx/>
              <a:buNone/>
            </a:pPr>
            <a:r>
              <a:rPr lang="en-US" altLang="fr-FR" sz="2400" i="0"/>
              <a:t>A network with bandwidth of 10 Mbps can pass only an average of 12,000 frames per minute with each frame carrying an average of 10,000 bits. What is the throughput of this network?</a:t>
            </a:r>
          </a:p>
          <a:p>
            <a:pPr algn="just">
              <a:spcBef>
                <a:spcPct val="0"/>
              </a:spcBef>
              <a:buClrTx/>
              <a:buSzTx/>
              <a:buFontTx/>
              <a:buNone/>
            </a:pPr>
            <a:endParaRPr lang="en-US" altLang="fr-FR" sz="2400" i="0"/>
          </a:p>
          <a:p>
            <a:pPr algn="just">
              <a:spcBef>
                <a:spcPct val="0"/>
              </a:spcBef>
              <a:buClrTx/>
              <a:buSzTx/>
              <a:buFontTx/>
              <a:buNone/>
            </a:pPr>
            <a:endParaRPr lang="en-US" altLang="fr-FR" sz="2400" i="0"/>
          </a:p>
          <a:p>
            <a:pPr algn="just">
              <a:spcBef>
                <a:spcPct val="0"/>
              </a:spcBef>
              <a:buClrTx/>
              <a:buSzTx/>
              <a:buFontTx/>
              <a:buNone/>
            </a:pPr>
            <a:r>
              <a:rPr lang="en-US" altLang="fr-FR" sz="2400" i="0">
                <a:solidFill>
                  <a:srgbClr val="FF0000"/>
                </a:solidFill>
              </a:rPr>
              <a:t>Solution</a:t>
            </a:r>
          </a:p>
          <a:p>
            <a:pPr algn="just">
              <a:spcBef>
                <a:spcPct val="0"/>
              </a:spcBef>
              <a:buClrTx/>
              <a:buSzTx/>
              <a:buFontTx/>
              <a:buNone/>
            </a:pPr>
            <a:r>
              <a:rPr lang="en-US" altLang="fr-FR" sz="2400" i="0"/>
              <a:t>We can calculate the throughput as</a:t>
            </a:r>
          </a:p>
        </p:txBody>
      </p:sp>
      <p:pic>
        <p:nvPicPr>
          <p:cNvPr id="73732"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4495800"/>
            <a:ext cx="4778375" cy="620713"/>
          </a:xfrm>
          <a:prstGeom prst="rect">
            <a:avLst/>
          </a:prstGeom>
          <a:noFill/>
          <a:ln w="57150" cmpd="thickThin">
            <a:solidFill>
              <a:schemeClr val="folHlink"/>
            </a:solidFill>
            <a:miter lim="800000"/>
            <a:headEnd/>
            <a:tailEnd/>
          </a:ln>
          <a:extLst>
            <a:ext uri="{909E8E84-426E-40DD-AFC4-6F175D3DCCD1}">
              <a14:hiddenFill xmlns:a14="http://schemas.microsoft.com/office/drawing/2010/main">
                <a:solidFill>
                  <a:srgbClr val="FFFFFF"/>
                </a:solidFill>
              </a14:hiddenFill>
            </a:ext>
          </a:extLst>
        </p:spPr>
      </p:pic>
      <p:sp>
        <p:nvSpPr>
          <p:cNvPr id="73733" name="Rectangle 15"/>
          <p:cNvSpPr>
            <a:spLocks noChangeArrowheads="1"/>
          </p:cNvSpPr>
          <p:nvPr/>
        </p:nvSpPr>
        <p:spPr bwMode="auto">
          <a:xfrm>
            <a:off x="228600" y="5334000"/>
            <a:ext cx="85344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a:spcBef>
                <a:spcPct val="0"/>
              </a:spcBef>
              <a:buClrTx/>
              <a:buSzTx/>
              <a:buFontTx/>
              <a:buNone/>
            </a:pPr>
            <a:r>
              <a:rPr lang="en-US" altLang="fr-FR" sz="2400" i="0"/>
              <a:t>The throughput is almost one-fifth of the bandwidth in this case.</a:t>
            </a:r>
          </a:p>
        </p:txBody>
      </p:sp>
      <p:sp>
        <p:nvSpPr>
          <p:cNvPr id="140294" name="Slide Number Placeholder 5"/>
          <p:cNvSpPr txBox="1">
            <a:spLocks/>
          </p:cNvSpPr>
          <p:nvPr/>
        </p:nvSpPr>
        <p:spPr bwMode="auto">
          <a:xfrm>
            <a:off x="8162925" y="6400800"/>
            <a:ext cx="6762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a:spcBef>
                <a:spcPct val="0"/>
              </a:spcBef>
              <a:buClrTx/>
              <a:buSzTx/>
              <a:buFontTx/>
              <a:buNone/>
            </a:pPr>
            <a:fld id="{5B92B283-EC54-4F92-9C76-1322F9048A12}" type="slidenum">
              <a:rPr lang="en-US" altLang="fr-FR" sz="1200" i="0">
                <a:latin typeface="Arial" panose="020B0604020202020204" pitchFamily="34" charset="0"/>
                <a:cs typeface="Arial" panose="020B0604020202020204" pitchFamily="34" charset="0"/>
              </a:rPr>
              <a:pPr algn="r">
                <a:spcBef>
                  <a:spcPct val="0"/>
                </a:spcBef>
                <a:buClrTx/>
                <a:buSzTx/>
                <a:buFontTx/>
                <a:buNone/>
              </a:pPr>
              <a:t>79</a:t>
            </a:fld>
            <a:endParaRPr lang="en-US" altLang="fr-FR" sz="1200" i="0">
              <a:latin typeface="Arial" panose="020B0604020202020204" pitchFamily="34" charset="0"/>
              <a:cs typeface="Arial" panose="020B0604020202020204" pitchFamily="34" charset="0"/>
            </a:endParaRPr>
          </a:p>
        </p:txBody>
      </p:sp>
      <p:sp>
        <p:nvSpPr>
          <p:cNvPr id="17" name="Rectangle 9"/>
          <p:cNvSpPr>
            <a:spLocks noChangeArrowheads="1"/>
          </p:cNvSpPr>
          <p:nvPr/>
        </p:nvSpPr>
        <p:spPr bwMode="gray">
          <a:xfrm>
            <a:off x="442913" y="773113"/>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gn="ctr" eaLnBrk="1" hangingPunct="1">
              <a:defRPr/>
            </a:pPr>
            <a:endParaRPr kumimoji="1" lang="en-US" sz="2400" i="0">
              <a:latin typeface="+mn-lt"/>
            </a:endParaRPr>
          </a:p>
        </p:txBody>
      </p:sp>
      <p:sp>
        <p:nvSpPr>
          <p:cNvPr id="140296" name="Text Box 12"/>
          <p:cNvSpPr txBox="1">
            <a:spLocks noChangeArrowheads="1"/>
          </p:cNvSpPr>
          <p:nvPr/>
        </p:nvSpPr>
        <p:spPr bwMode="auto">
          <a:xfrm>
            <a:off x="1143000" y="182563"/>
            <a:ext cx="1768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3200"/>
              <a:t>Example</a:t>
            </a:r>
          </a:p>
        </p:txBody>
      </p:sp>
      <p:sp>
        <p:nvSpPr>
          <p:cNvPr id="140297" name="Footer Placeholder 1"/>
          <p:cNvSpPr>
            <a:spLocks noGrp="1"/>
          </p:cNvSpPr>
          <p:nvPr>
            <p:ph type="ftr" sz="quarter" idx="11"/>
          </p:nvPr>
        </p:nvSpPr>
        <p:spPr>
          <a:xfrm>
            <a:off x="3479800" y="6400800"/>
            <a:ext cx="4826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79</a:t>
            </a:fld>
            <a:endParaRPr lang="en-US" altLang="fr-FR" dirty="0"/>
          </a:p>
        </p:txBody>
      </p:sp>
    </p:spTree>
    <p:extLst>
      <p:ext uri="{BB962C8B-B14F-4D97-AF65-F5344CB8AC3E}">
        <p14:creationId xmlns:p14="http://schemas.microsoft.com/office/powerpoint/2010/main" val="32715490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3731">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3731">
                                            <p:txEl>
                                              <p:pRg st="4" end="4"/>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53" presetClass="entr" presetSubtype="0" fill="hold" nodeType="clickEffect">
                                  <p:stCondLst>
                                    <p:cond delay="0"/>
                                  </p:stCondLst>
                                  <p:childTnLst>
                                    <p:set>
                                      <p:cBhvr>
                                        <p:cTn id="12" dur="1" fill="hold">
                                          <p:stCondLst>
                                            <p:cond delay="0"/>
                                          </p:stCondLst>
                                        </p:cTn>
                                        <p:tgtEl>
                                          <p:spTgt spid="73732"/>
                                        </p:tgtEl>
                                        <p:attrNameLst>
                                          <p:attrName>style.visibility</p:attrName>
                                        </p:attrNameLst>
                                      </p:cBhvr>
                                      <p:to>
                                        <p:strVal val="visible"/>
                                      </p:to>
                                    </p:set>
                                    <p:anim calcmode="lin" valueType="num">
                                      <p:cBhvr>
                                        <p:cTn id="13" dur="500" fill="hold"/>
                                        <p:tgtEl>
                                          <p:spTgt spid="73732"/>
                                        </p:tgtEl>
                                        <p:attrNameLst>
                                          <p:attrName>ppt_w</p:attrName>
                                        </p:attrNameLst>
                                      </p:cBhvr>
                                      <p:tavLst>
                                        <p:tav tm="0">
                                          <p:val>
                                            <p:fltVal val="0"/>
                                          </p:val>
                                        </p:tav>
                                        <p:tav tm="100000">
                                          <p:val>
                                            <p:strVal val="#ppt_w"/>
                                          </p:val>
                                        </p:tav>
                                      </p:tavLst>
                                    </p:anim>
                                    <p:anim calcmode="lin" valueType="num">
                                      <p:cBhvr>
                                        <p:cTn id="14" dur="500" fill="hold"/>
                                        <p:tgtEl>
                                          <p:spTgt spid="73732"/>
                                        </p:tgtEl>
                                        <p:attrNameLst>
                                          <p:attrName>ppt_h</p:attrName>
                                        </p:attrNameLst>
                                      </p:cBhvr>
                                      <p:tavLst>
                                        <p:tav tm="0">
                                          <p:val>
                                            <p:fltVal val="0"/>
                                          </p:val>
                                        </p:tav>
                                        <p:tav tm="100000">
                                          <p:val>
                                            <p:strVal val="#ppt_h"/>
                                          </p:val>
                                        </p:tav>
                                      </p:tavLst>
                                    </p:anim>
                                    <p:animEffect transition="in" filter="fade">
                                      <p:cBhvr>
                                        <p:cTn id="15" dur="500"/>
                                        <p:tgtEl>
                                          <p:spTgt spid="73732"/>
                                        </p:tgtEl>
                                      </p:cBhvr>
                                    </p:animEffect>
                                  </p:childTnLst>
                                </p:cTn>
                              </p:par>
                            </p:childTnLst>
                          </p:cTn>
                        </p:par>
                        <p:par>
                          <p:cTn id="16" fill="hold" nodeType="afterGroup">
                            <p:stCondLst>
                              <p:cond delay="500"/>
                            </p:stCondLst>
                            <p:childTnLst>
                              <p:par>
                                <p:cTn id="17" presetID="1" presetClass="entr" presetSubtype="0" fill="hold" grpId="0" nodeType="afterEffect">
                                  <p:stCondLst>
                                    <p:cond delay="0"/>
                                  </p:stCondLst>
                                  <p:childTnLst>
                                    <p:set>
                                      <p:cBhvr>
                                        <p:cTn id="18" dur="1" fill="hold">
                                          <p:stCondLst>
                                            <p:cond delay="0"/>
                                          </p:stCondLst>
                                        </p:cTn>
                                        <p:tgtEl>
                                          <p:spTgt spid="737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Line 2"/>
          <p:cNvSpPr>
            <a:spLocks noChangeShapeType="1"/>
          </p:cNvSpPr>
          <p:nvPr/>
        </p:nvSpPr>
        <p:spPr bwMode="auto">
          <a:xfrm>
            <a:off x="152400" y="76200"/>
            <a:ext cx="8763000" cy="0"/>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19459" name="Line 3"/>
          <p:cNvSpPr>
            <a:spLocks noChangeShapeType="1"/>
          </p:cNvSpPr>
          <p:nvPr/>
        </p:nvSpPr>
        <p:spPr bwMode="auto">
          <a:xfrm>
            <a:off x="152400" y="11430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19460" name="Text Box 4"/>
          <p:cNvSpPr txBox="1">
            <a:spLocks noChangeArrowheads="1"/>
          </p:cNvSpPr>
          <p:nvPr/>
        </p:nvSpPr>
        <p:spPr bwMode="auto">
          <a:xfrm>
            <a:off x="304800" y="304800"/>
            <a:ext cx="2921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a:t>Signal amplitude</a:t>
            </a:r>
          </a:p>
        </p:txBody>
      </p:sp>
      <p:pic>
        <p:nvPicPr>
          <p:cNvPr id="19461"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1371600"/>
            <a:ext cx="5475288" cy="470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2" name="Footer Placeholder 1"/>
          <p:cNvSpPr>
            <a:spLocks noGrp="1"/>
          </p:cNvSpPr>
          <p:nvPr>
            <p:ph type="ftr" sz="quarter" idx="11"/>
          </p:nvPr>
        </p:nvSpPr>
        <p:spPr>
          <a:xfrm>
            <a:off x="4056063" y="6400800"/>
            <a:ext cx="4249737"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8</a:t>
            </a:fld>
            <a:endParaRPr lang="en-US" altLang="fr-FR" dirty="0"/>
          </a:p>
        </p:txBody>
      </p:sp>
    </p:spTree>
    <p:extLst>
      <p:ext uri="{BB962C8B-B14F-4D97-AF65-F5344CB8AC3E}">
        <p14:creationId xmlns:p14="http://schemas.microsoft.com/office/powerpoint/2010/main" val="399815735"/>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10"/>
          <p:cNvSpPr>
            <a:spLocks noChangeArrowheads="1"/>
          </p:cNvSpPr>
          <p:nvPr/>
        </p:nvSpPr>
        <p:spPr bwMode="auto">
          <a:xfrm>
            <a:off x="152400" y="1447800"/>
            <a:ext cx="88392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endParaRPr lang="fr-FR" altLang="fr-FR" sz="1800"/>
          </a:p>
        </p:txBody>
      </p:sp>
      <p:sp>
        <p:nvSpPr>
          <p:cNvPr id="74755" name="Rectangle 11"/>
          <p:cNvSpPr>
            <a:spLocks noChangeArrowheads="1"/>
          </p:cNvSpPr>
          <p:nvPr/>
        </p:nvSpPr>
        <p:spPr bwMode="auto">
          <a:xfrm>
            <a:off x="228600" y="1295400"/>
            <a:ext cx="85344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a:spcBef>
                <a:spcPct val="0"/>
              </a:spcBef>
              <a:buClrTx/>
              <a:buSzTx/>
              <a:buFontTx/>
              <a:buNone/>
            </a:pPr>
            <a:r>
              <a:rPr lang="en-US" altLang="fr-FR" sz="2400" i="0"/>
              <a:t>What is the propagation time if the distance between the two points is 12,000 km? Assume the propagation speed to be 2.4 × 108 m/s in cable.</a:t>
            </a:r>
          </a:p>
          <a:p>
            <a:pPr algn="just">
              <a:spcBef>
                <a:spcPct val="0"/>
              </a:spcBef>
              <a:buClrTx/>
              <a:buSzTx/>
              <a:buFontTx/>
              <a:buNone/>
            </a:pPr>
            <a:endParaRPr lang="en-US" altLang="fr-FR" sz="2400" i="0"/>
          </a:p>
          <a:p>
            <a:pPr algn="just">
              <a:spcBef>
                <a:spcPct val="0"/>
              </a:spcBef>
              <a:buClrTx/>
              <a:buSzTx/>
              <a:buFontTx/>
              <a:buNone/>
            </a:pPr>
            <a:r>
              <a:rPr lang="en-US" altLang="fr-FR" sz="2400" i="0">
                <a:solidFill>
                  <a:srgbClr val="FF0000"/>
                </a:solidFill>
              </a:rPr>
              <a:t>Solution</a:t>
            </a:r>
          </a:p>
          <a:p>
            <a:pPr algn="just">
              <a:spcBef>
                <a:spcPct val="0"/>
              </a:spcBef>
              <a:buClrTx/>
              <a:buSzTx/>
              <a:buFontTx/>
              <a:buNone/>
            </a:pPr>
            <a:r>
              <a:rPr lang="en-US" altLang="fr-FR" sz="2400" i="0"/>
              <a:t>We can calculate the propagation time as</a:t>
            </a:r>
          </a:p>
        </p:txBody>
      </p:sp>
      <p:pic>
        <p:nvPicPr>
          <p:cNvPr id="74756"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4037013"/>
            <a:ext cx="4994275" cy="819150"/>
          </a:xfrm>
          <a:prstGeom prst="rect">
            <a:avLst/>
          </a:prstGeom>
          <a:noFill/>
          <a:ln w="57150" cmpd="thickThin">
            <a:solidFill>
              <a:schemeClr val="folHlink"/>
            </a:solidFill>
            <a:miter lim="800000"/>
            <a:headEnd/>
            <a:tailEnd/>
          </a:ln>
          <a:extLst>
            <a:ext uri="{909E8E84-426E-40DD-AFC4-6F175D3DCCD1}">
              <a14:hiddenFill xmlns:a14="http://schemas.microsoft.com/office/drawing/2010/main">
                <a:solidFill>
                  <a:srgbClr val="FFFFFF"/>
                </a:solidFill>
              </a14:hiddenFill>
            </a:ext>
          </a:extLst>
        </p:spPr>
      </p:pic>
      <p:sp>
        <p:nvSpPr>
          <p:cNvPr id="74757" name="Rectangle 15"/>
          <p:cNvSpPr>
            <a:spLocks noChangeArrowheads="1"/>
          </p:cNvSpPr>
          <p:nvPr/>
        </p:nvSpPr>
        <p:spPr bwMode="auto">
          <a:xfrm>
            <a:off x="152400" y="5029200"/>
            <a:ext cx="8534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a:spcBef>
                <a:spcPct val="0"/>
              </a:spcBef>
              <a:buClrTx/>
              <a:buSzTx/>
              <a:buFontTx/>
              <a:buNone/>
            </a:pPr>
            <a:r>
              <a:rPr lang="en-US" altLang="fr-FR" sz="2400" i="0"/>
              <a:t>The example shows that a bit can go over the Atlantic Ocean in only 50 ms if there is a direct cable between the source and the destination.</a:t>
            </a:r>
          </a:p>
        </p:txBody>
      </p:sp>
      <p:sp>
        <p:nvSpPr>
          <p:cNvPr id="142342" name="Slide Number Placeholder 5"/>
          <p:cNvSpPr txBox="1">
            <a:spLocks/>
          </p:cNvSpPr>
          <p:nvPr/>
        </p:nvSpPr>
        <p:spPr bwMode="auto">
          <a:xfrm>
            <a:off x="8162925" y="6400800"/>
            <a:ext cx="6762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a:spcBef>
                <a:spcPct val="0"/>
              </a:spcBef>
              <a:buClrTx/>
              <a:buSzTx/>
              <a:buFontTx/>
              <a:buNone/>
            </a:pPr>
            <a:fld id="{6DED25A0-4233-4B1E-B9B0-5392291751D0}" type="slidenum">
              <a:rPr lang="en-US" altLang="fr-FR" sz="1200" i="0">
                <a:latin typeface="Arial" panose="020B0604020202020204" pitchFamily="34" charset="0"/>
                <a:cs typeface="Arial" panose="020B0604020202020204" pitchFamily="34" charset="0"/>
              </a:rPr>
              <a:pPr algn="r">
                <a:spcBef>
                  <a:spcPct val="0"/>
                </a:spcBef>
                <a:buClrTx/>
                <a:buSzTx/>
                <a:buFontTx/>
                <a:buNone/>
              </a:pPr>
              <a:t>80</a:t>
            </a:fld>
            <a:endParaRPr lang="en-US" altLang="fr-FR" sz="1200" i="0">
              <a:latin typeface="Arial" panose="020B0604020202020204" pitchFamily="34" charset="0"/>
              <a:cs typeface="Arial" panose="020B0604020202020204" pitchFamily="34" charset="0"/>
            </a:endParaRPr>
          </a:p>
        </p:txBody>
      </p:sp>
      <p:sp>
        <p:nvSpPr>
          <p:cNvPr id="17" name="Rectangle 9"/>
          <p:cNvSpPr>
            <a:spLocks noChangeArrowheads="1"/>
          </p:cNvSpPr>
          <p:nvPr/>
        </p:nvSpPr>
        <p:spPr bwMode="gray">
          <a:xfrm>
            <a:off x="442913" y="773113"/>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gn="ctr" eaLnBrk="1" hangingPunct="1">
              <a:defRPr/>
            </a:pPr>
            <a:endParaRPr kumimoji="1" lang="en-US" sz="2400" i="0">
              <a:latin typeface="+mn-lt"/>
            </a:endParaRPr>
          </a:p>
        </p:txBody>
      </p:sp>
      <p:sp>
        <p:nvSpPr>
          <p:cNvPr id="142344" name="Text Box 12"/>
          <p:cNvSpPr txBox="1">
            <a:spLocks noChangeArrowheads="1"/>
          </p:cNvSpPr>
          <p:nvPr/>
        </p:nvSpPr>
        <p:spPr bwMode="auto">
          <a:xfrm>
            <a:off x="1143000" y="182563"/>
            <a:ext cx="1768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3200"/>
              <a:t>Example</a:t>
            </a:r>
          </a:p>
        </p:txBody>
      </p:sp>
      <p:sp>
        <p:nvSpPr>
          <p:cNvPr id="142345" name="Footer Placeholder 1"/>
          <p:cNvSpPr>
            <a:spLocks noGrp="1"/>
          </p:cNvSpPr>
          <p:nvPr>
            <p:ph type="ftr" sz="quarter" idx="11"/>
          </p:nvPr>
        </p:nvSpPr>
        <p:spPr>
          <a:xfrm>
            <a:off x="3246438" y="6400800"/>
            <a:ext cx="5059362"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80</a:t>
            </a:fld>
            <a:endParaRPr lang="en-US" altLang="fr-FR" dirty="0"/>
          </a:p>
        </p:txBody>
      </p:sp>
    </p:spTree>
    <p:extLst>
      <p:ext uri="{BB962C8B-B14F-4D97-AF65-F5344CB8AC3E}">
        <p14:creationId xmlns:p14="http://schemas.microsoft.com/office/powerpoint/2010/main" val="11589893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4755">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4755">
                                            <p:txEl>
                                              <p:pRg st="3" end="3"/>
                                            </p:txEl>
                                          </p:spTgt>
                                        </p:tgtEl>
                                        <p:attrNameLst>
                                          <p:attrName>style.visibility</p:attrName>
                                        </p:attrNameLst>
                                      </p:cBhvr>
                                      <p:to>
                                        <p:strVal val="visible"/>
                                      </p:to>
                                    </p:set>
                                  </p:childTnLst>
                                </p:cTn>
                              </p:par>
                              <p:par>
                                <p:cTn id="9" presetID="53" presetClass="entr" presetSubtype="0" fill="hold" nodeType="withEffect">
                                  <p:stCondLst>
                                    <p:cond delay="0"/>
                                  </p:stCondLst>
                                  <p:childTnLst>
                                    <p:set>
                                      <p:cBhvr>
                                        <p:cTn id="10" dur="1" fill="hold">
                                          <p:stCondLst>
                                            <p:cond delay="0"/>
                                          </p:stCondLst>
                                        </p:cTn>
                                        <p:tgtEl>
                                          <p:spTgt spid="74756"/>
                                        </p:tgtEl>
                                        <p:attrNameLst>
                                          <p:attrName>style.visibility</p:attrName>
                                        </p:attrNameLst>
                                      </p:cBhvr>
                                      <p:to>
                                        <p:strVal val="visible"/>
                                      </p:to>
                                    </p:set>
                                    <p:anim calcmode="lin" valueType="num">
                                      <p:cBhvr>
                                        <p:cTn id="11" dur="500" fill="hold"/>
                                        <p:tgtEl>
                                          <p:spTgt spid="74756"/>
                                        </p:tgtEl>
                                        <p:attrNameLst>
                                          <p:attrName>ppt_w</p:attrName>
                                        </p:attrNameLst>
                                      </p:cBhvr>
                                      <p:tavLst>
                                        <p:tav tm="0">
                                          <p:val>
                                            <p:fltVal val="0"/>
                                          </p:val>
                                        </p:tav>
                                        <p:tav tm="100000">
                                          <p:val>
                                            <p:strVal val="#ppt_w"/>
                                          </p:val>
                                        </p:tav>
                                      </p:tavLst>
                                    </p:anim>
                                    <p:anim calcmode="lin" valueType="num">
                                      <p:cBhvr>
                                        <p:cTn id="12" dur="500" fill="hold"/>
                                        <p:tgtEl>
                                          <p:spTgt spid="74756"/>
                                        </p:tgtEl>
                                        <p:attrNameLst>
                                          <p:attrName>ppt_h</p:attrName>
                                        </p:attrNameLst>
                                      </p:cBhvr>
                                      <p:tavLst>
                                        <p:tav tm="0">
                                          <p:val>
                                            <p:fltVal val="0"/>
                                          </p:val>
                                        </p:tav>
                                        <p:tav tm="100000">
                                          <p:val>
                                            <p:strVal val="#ppt_h"/>
                                          </p:val>
                                        </p:tav>
                                      </p:tavLst>
                                    </p:anim>
                                    <p:animEffect transition="in" filter="fade">
                                      <p:cBhvr>
                                        <p:cTn id="13" dur="500"/>
                                        <p:tgtEl>
                                          <p:spTgt spid="74756"/>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747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7"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10"/>
          <p:cNvSpPr>
            <a:spLocks noChangeArrowheads="1"/>
          </p:cNvSpPr>
          <p:nvPr/>
        </p:nvSpPr>
        <p:spPr bwMode="auto">
          <a:xfrm>
            <a:off x="152400" y="1447800"/>
            <a:ext cx="88392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endParaRPr lang="fr-FR" altLang="fr-FR" sz="1800"/>
          </a:p>
        </p:txBody>
      </p:sp>
      <p:sp>
        <p:nvSpPr>
          <p:cNvPr id="75779" name="Rectangle 11"/>
          <p:cNvSpPr>
            <a:spLocks noChangeArrowheads="1"/>
          </p:cNvSpPr>
          <p:nvPr/>
        </p:nvSpPr>
        <p:spPr bwMode="auto">
          <a:xfrm>
            <a:off x="298450" y="928688"/>
            <a:ext cx="8640763" cy="526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2400" i="0"/>
              <a:t>What are the propagation time and the transmission time for a 2.5-kbyte message if the bandwidth of the network is 1 Gbps? Assume that the distance is 12,000 km and that light travels at 2.4 × 108 m/s.</a:t>
            </a:r>
          </a:p>
          <a:p>
            <a:pPr>
              <a:spcBef>
                <a:spcPct val="0"/>
              </a:spcBef>
              <a:buClrTx/>
              <a:buSzTx/>
              <a:buFontTx/>
              <a:buNone/>
            </a:pPr>
            <a:r>
              <a:rPr lang="en-US" altLang="fr-FR" sz="2400" i="0">
                <a:solidFill>
                  <a:srgbClr val="FF0000"/>
                </a:solidFill>
              </a:rPr>
              <a:t>Solution</a:t>
            </a:r>
          </a:p>
          <a:p>
            <a:pPr>
              <a:spcBef>
                <a:spcPct val="0"/>
              </a:spcBef>
              <a:buClrTx/>
              <a:buSzTx/>
              <a:buFontTx/>
              <a:buNone/>
            </a:pPr>
            <a:endParaRPr lang="en-US" altLang="fr-FR" sz="2400" i="0"/>
          </a:p>
          <a:p>
            <a:pPr>
              <a:spcBef>
                <a:spcPct val="0"/>
              </a:spcBef>
              <a:buClrTx/>
              <a:buSzTx/>
              <a:buFontTx/>
              <a:buNone/>
            </a:pPr>
            <a:endParaRPr lang="en-US" altLang="fr-FR" sz="2400" i="0"/>
          </a:p>
          <a:p>
            <a:pPr>
              <a:spcBef>
                <a:spcPct val="0"/>
              </a:spcBef>
              <a:buClrTx/>
              <a:buSzTx/>
              <a:buFontTx/>
              <a:buNone/>
            </a:pPr>
            <a:endParaRPr lang="en-US" altLang="fr-FR" sz="2400" i="0"/>
          </a:p>
          <a:p>
            <a:pPr>
              <a:spcBef>
                <a:spcPct val="0"/>
              </a:spcBef>
              <a:buClrTx/>
              <a:buSzTx/>
              <a:buFontTx/>
              <a:buNone/>
            </a:pPr>
            <a:endParaRPr lang="en-US" altLang="fr-FR" sz="2400" i="0"/>
          </a:p>
          <a:p>
            <a:pPr>
              <a:spcBef>
                <a:spcPct val="0"/>
              </a:spcBef>
              <a:buClrTx/>
              <a:buSzTx/>
              <a:buFontTx/>
              <a:buNone/>
            </a:pPr>
            <a:endParaRPr lang="en-US" altLang="fr-FR" sz="2400" i="0"/>
          </a:p>
          <a:p>
            <a:pPr>
              <a:spcBef>
                <a:spcPct val="0"/>
              </a:spcBef>
              <a:buClrTx/>
              <a:buSzTx/>
              <a:buFontTx/>
              <a:buNone/>
            </a:pPr>
            <a:r>
              <a:rPr lang="en-US" altLang="fr-FR" sz="2400" i="0"/>
              <a:t>Note that in this case, because the message is short and the bandwidth is high, the dominant factor is the propagation time, not the transmission time. </a:t>
            </a:r>
          </a:p>
          <a:p>
            <a:pPr>
              <a:spcBef>
                <a:spcPct val="0"/>
              </a:spcBef>
              <a:buClrTx/>
              <a:buSzTx/>
              <a:buFontTx/>
              <a:buNone/>
            </a:pPr>
            <a:r>
              <a:rPr lang="en-US" altLang="fr-FR" sz="2400" i="0"/>
              <a:t>The transmission time can be ignored.</a:t>
            </a:r>
          </a:p>
        </p:txBody>
      </p:sp>
      <p:sp>
        <p:nvSpPr>
          <p:cNvPr id="144388" name="Slide Number Placeholder 5"/>
          <p:cNvSpPr txBox="1">
            <a:spLocks/>
          </p:cNvSpPr>
          <p:nvPr/>
        </p:nvSpPr>
        <p:spPr bwMode="auto">
          <a:xfrm>
            <a:off x="8162925" y="6400800"/>
            <a:ext cx="6762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a:spcBef>
                <a:spcPct val="0"/>
              </a:spcBef>
              <a:buClrTx/>
              <a:buSzTx/>
              <a:buFontTx/>
              <a:buNone/>
            </a:pPr>
            <a:fld id="{7E22ED4F-A99A-4C84-84C6-3A0E44471FCC}" type="slidenum">
              <a:rPr lang="en-US" altLang="fr-FR" sz="1200" i="0">
                <a:latin typeface="Arial" panose="020B0604020202020204" pitchFamily="34" charset="0"/>
                <a:cs typeface="Arial" panose="020B0604020202020204" pitchFamily="34" charset="0"/>
              </a:rPr>
              <a:pPr algn="r">
                <a:spcBef>
                  <a:spcPct val="0"/>
                </a:spcBef>
                <a:buClrTx/>
                <a:buSzTx/>
                <a:buFontTx/>
                <a:buNone/>
              </a:pPr>
              <a:t>81</a:t>
            </a:fld>
            <a:endParaRPr lang="en-US" altLang="fr-FR" sz="1200" i="0">
              <a:latin typeface="Arial" panose="020B0604020202020204" pitchFamily="34" charset="0"/>
              <a:cs typeface="Arial" panose="020B0604020202020204" pitchFamily="34" charset="0"/>
            </a:endParaRPr>
          </a:p>
        </p:txBody>
      </p:sp>
      <p:sp>
        <p:nvSpPr>
          <p:cNvPr id="15" name="Rectangle 9"/>
          <p:cNvSpPr>
            <a:spLocks noChangeArrowheads="1"/>
          </p:cNvSpPr>
          <p:nvPr/>
        </p:nvSpPr>
        <p:spPr bwMode="gray">
          <a:xfrm>
            <a:off x="442913" y="773113"/>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gn="ctr" eaLnBrk="1" hangingPunct="1">
              <a:defRPr/>
            </a:pPr>
            <a:endParaRPr kumimoji="1" lang="en-US" sz="2400" i="0">
              <a:latin typeface="+mn-lt"/>
            </a:endParaRPr>
          </a:p>
        </p:txBody>
      </p:sp>
      <p:sp>
        <p:nvSpPr>
          <p:cNvPr id="144390" name="Text Box 12"/>
          <p:cNvSpPr txBox="1">
            <a:spLocks noChangeArrowheads="1"/>
          </p:cNvSpPr>
          <p:nvPr/>
        </p:nvSpPr>
        <p:spPr bwMode="auto">
          <a:xfrm>
            <a:off x="1143000" y="182563"/>
            <a:ext cx="1768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3200"/>
              <a:t>Example</a:t>
            </a:r>
          </a:p>
        </p:txBody>
      </p:sp>
      <p:pic>
        <p:nvPicPr>
          <p:cNvPr id="75783"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4038" y="2736850"/>
            <a:ext cx="5462587" cy="1646238"/>
          </a:xfrm>
          <a:prstGeom prst="rect">
            <a:avLst/>
          </a:prstGeom>
          <a:noFill/>
          <a:ln w="57150" cmpd="thickThin">
            <a:solidFill>
              <a:schemeClr val="folHlink"/>
            </a:solidFill>
            <a:miter lim="800000"/>
            <a:headEnd/>
            <a:tailEnd/>
          </a:ln>
          <a:extLst>
            <a:ext uri="{909E8E84-426E-40DD-AFC4-6F175D3DCCD1}">
              <a14:hiddenFill xmlns:a14="http://schemas.microsoft.com/office/drawing/2010/main">
                <a:solidFill>
                  <a:srgbClr val="FFFFFF"/>
                </a:solidFill>
              </a14:hiddenFill>
            </a:ext>
          </a:extLst>
        </p:spPr>
      </p:pic>
      <p:sp>
        <p:nvSpPr>
          <p:cNvPr id="144392" name="Footer Placeholder 1"/>
          <p:cNvSpPr>
            <a:spLocks noGrp="1"/>
          </p:cNvSpPr>
          <p:nvPr>
            <p:ph type="ftr" sz="quarter" idx="11"/>
          </p:nvPr>
        </p:nvSpPr>
        <p:spPr>
          <a:xfrm>
            <a:off x="3559175" y="6400800"/>
            <a:ext cx="4746625"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3" name="Slide Number Placeholder 2"/>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81</a:t>
            </a:fld>
            <a:endParaRPr lang="en-US" altLang="fr-FR" dirty="0"/>
          </a:p>
        </p:txBody>
      </p:sp>
    </p:spTree>
    <p:extLst>
      <p:ext uri="{BB962C8B-B14F-4D97-AF65-F5344CB8AC3E}">
        <p14:creationId xmlns:p14="http://schemas.microsoft.com/office/powerpoint/2010/main" val="23796503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5779">
                                            <p:txEl>
                                              <p:pRg st="1" end="1"/>
                                            </p:txEl>
                                          </p:spTgt>
                                        </p:tgtEl>
                                        <p:attrNameLst>
                                          <p:attrName>style.visibility</p:attrName>
                                        </p:attrNameLst>
                                      </p:cBhvr>
                                      <p:to>
                                        <p:strVal val="visible"/>
                                      </p:to>
                                    </p:set>
                                  </p:childTnLst>
                                </p:cTn>
                              </p:par>
                              <p:par>
                                <p:cTn id="7" presetID="53" presetClass="entr" presetSubtype="0" fill="hold" nodeType="withEffect">
                                  <p:stCondLst>
                                    <p:cond delay="0"/>
                                  </p:stCondLst>
                                  <p:childTnLst>
                                    <p:set>
                                      <p:cBhvr>
                                        <p:cTn id="8" dur="1" fill="hold">
                                          <p:stCondLst>
                                            <p:cond delay="0"/>
                                          </p:stCondLst>
                                        </p:cTn>
                                        <p:tgtEl>
                                          <p:spTgt spid="75783"/>
                                        </p:tgtEl>
                                        <p:attrNameLst>
                                          <p:attrName>style.visibility</p:attrName>
                                        </p:attrNameLst>
                                      </p:cBhvr>
                                      <p:to>
                                        <p:strVal val="visible"/>
                                      </p:to>
                                    </p:set>
                                    <p:anim calcmode="lin" valueType="num">
                                      <p:cBhvr>
                                        <p:cTn id="9" dur="500" fill="hold"/>
                                        <p:tgtEl>
                                          <p:spTgt spid="75783"/>
                                        </p:tgtEl>
                                        <p:attrNameLst>
                                          <p:attrName>ppt_w</p:attrName>
                                        </p:attrNameLst>
                                      </p:cBhvr>
                                      <p:tavLst>
                                        <p:tav tm="0">
                                          <p:val>
                                            <p:fltVal val="0"/>
                                          </p:val>
                                        </p:tav>
                                        <p:tav tm="100000">
                                          <p:val>
                                            <p:strVal val="#ppt_w"/>
                                          </p:val>
                                        </p:tav>
                                      </p:tavLst>
                                    </p:anim>
                                    <p:anim calcmode="lin" valueType="num">
                                      <p:cBhvr>
                                        <p:cTn id="10" dur="500" fill="hold"/>
                                        <p:tgtEl>
                                          <p:spTgt spid="75783"/>
                                        </p:tgtEl>
                                        <p:attrNameLst>
                                          <p:attrName>ppt_h</p:attrName>
                                        </p:attrNameLst>
                                      </p:cBhvr>
                                      <p:tavLst>
                                        <p:tav tm="0">
                                          <p:val>
                                            <p:fltVal val="0"/>
                                          </p:val>
                                        </p:tav>
                                        <p:tav tm="100000">
                                          <p:val>
                                            <p:strVal val="#ppt_h"/>
                                          </p:val>
                                        </p:tav>
                                      </p:tavLst>
                                    </p:anim>
                                    <p:animEffect transition="in" filter="fade">
                                      <p:cBhvr>
                                        <p:cTn id="11" dur="500"/>
                                        <p:tgtEl>
                                          <p:spTgt spid="7578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nodeType="clickEffect">
                                  <p:stCondLst>
                                    <p:cond delay="0"/>
                                  </p:stCondLst>
                                  <p:childTnLst>
                                    <p:set>
                                      <p:cBhvr>
                                        <p:cTn id="15" dur="1" fill="hold">
                                          <p:stCondLst>
                                            <p:cond delay="0"/>
                                          </p:stCondLst>
                                        </p:cTn>
                                        <p:tgtEl>
                                          <p:spTgt spid="75779">
                                            <p:txEl>
                                              <p:pRg st="7" end="7"/>
                                            </p:txEl>
                                          </p:spTgt>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7577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10"/>
          <p:cNvSpPr>
            <a:spLocks noChangeArrowheads="1"/>
          </p:cNvSpPr>
          <p:nvPr/>
        </p:nvSpPr>
        <p:spPr bwMode="auto">
          <a:xfrm>
            <a:off x="152400" y="1447800"/>
            <a:ext cx="88392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endParaRPr lang="fr-FR" altLang="fr-FR" sz="1800"/>
          </a:p>
        </p:txBody>
      </p:sp>
      <p:sp>
        <p:nvSpPr>
          <p:cNvPr id="76803" name="Rectangle 11"/>
          <p:cNvSpPr>
            <a:spLocks noChangeArrowheads="1"/>
          </p:cNvSpPr>
          <p:nvPr/>
        </p:nvSpPr>
        <p:spPr bwMode="auto">
          <a:xfrm>
            <a:off x="228600" y="995363"/>
            <a:ext cx="8534400" cy="526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2400" i="0"/>
              <a:t>What are the propagation time and the transmission time for a 5-Mbyte message if the bandwidth of the network is 1 Mbps? Assume that the distance is 12,000 km and that light travels at 2.4 × 10</a:t>
            </a:r>
            <a:r>
              <a:rPr lang="en-US" altLang="fr-FR" sz="2400" i="0" baseline="30000"/>
              <a:t>8</a:t>
            </a:r>
            <a:r>
              <a:rPr lang="en-US" altLang="fr-FR" sz="2400" i="0"/>
              <a:t> m/s.</a:t>
            </a:r>
          </a:p>
          <a:p>
            <a:pPr>
              <a:spcBef>
                <a:spcPct val="0"/>
              </a:spcBef>
              <a:buClrTx/>
              <a:buSzTx/>
              <a:buFontTx/>
              <a:buNone/>
            </a:pPr>
            <a:r>
              <a:rPr lang="en-US" altLang="fr-FR" sz="2400" i="0">
                <a:solidFill>
                  <a:srgbClr val="FF0000"/>
                </a:solidFill>
              </a:rPr>
              <a:t>Solution</a:t>
            </a:r>
          </a:p>
          <a:p>
            <a:pPr>
              <a:spcBef>
                <a:spcPct val="0"/>
              </a:spcBef>
              <a:buClrTx/>
              <a:buSzTx/>
              <a:buFontTx/>
              <a:buNone/>
            </a:pPr>
            <a:endParaRPr lang="en-US" altLang="fr-FR" sz="2400" i="0"/>
          </a:p>
          <a:p>
            <a:pPr>
              <a:spcBef>
                <a:spcPct val="0"/>
              </a:spcBef>
              <a:buClrTx/>
              <a:buSzTx/>
              <a:buFontTx/>
              <a:buNone/>
            </a:pPr>
            <a:endParaRPr lang="en-US" altLang="fr-FR" sz="2400" i="0"/>
          </a:p>
          <a:p>
            <a:pPr>
              <a:spcBef>
                <a:spcPct val="0"/>
              </a:spcBef>
              <a:buClrTx/>
              <a:buSzTx/>
              <a:buFontTx/>
              <a:buNone/>
            </a:pPr>
            <a:endParaRPr lang="en-US" altLang="fr-FR" sz="2400" i="0"/>
          </a:p>
          <a:p>
            <a:pPr>
              <a:spcBef>
                <a:spcPct val="0"/>
              </a:spcBef>
              <a:buClrTx/>
              <a:buSzTx/>
              <a:buFontTx/>
              <a:buNone/>
            </a:pPr>
            <a:endParaRPr lang="en-US" altLang="fr-FR" sz="2400" i="0"/>
          </a:p>
          <a:p>
            <a:pPr>
              <a:spcBef>
                <a:spcPct val="0"/>
              </a:spcBef>
              <a:buClrTx/>
              <a:buSzTx/>
              <a:buFontTx/>
              <a:buNone/>
            </a:pPr>
            <a:endParaRPr lang="en-US" altLang="fr-FR" sz="2400" i="0"/>
          </a:p>
          <a:p>
            <a:pPr>
              <a:spcBef>
                <a:spcPct val="0"/>
              </a:spcBef>
              <a:buClrTx/>
              <a:buSzTx/>
              <a:buFontTx/>
              <a:buNone/>
            </a:pPr>
            <a:r>
              <a:rPr lang="en-US" altLang="fr-FR" sz="2400" i="0"/>
              <a:t>Note that in this case, because the message is very long and the bandwidth is not very high, the dominant factor is the transmission time, not the propagation time. </a:t>
            </a:r>
          </a:p>
          <a:p>
            <a:pPr>
              <a:spcBef>
                <a:spcPct val="0"/>
              </a:spcBef>
              <a:buClrTx/>
              <a:buSzTx/>
              <a:buFontTx/>
              <a:buNone/>
            </a:pPr>
            <a:r>
              <a:rPr lang="en-US" altLang="fr-FR" sz="2400" i="0"/>
              <a:t>The propagation time can be ignored.</a:t>
            </a:r>
          </a:p>
        </p:txBody>
      </p:sp>
      <p:sp>
        <p:nvSpPr>
          <p:cNvPr id="146436" name="Slide Number Placeholder 5"/>
          <p:cNvSpPr txBox="1">
            <a:spLocks/>
          </p:cNvSpPr>
          <p:nvPr/>
        </p:nvSpPr>
        <p:spPr bwMode="auto">
          <a:xfrm>
            <a:off x="8162925" y="6400800"/>
            <a:ext cx="6762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a:spcBef>
                <a:spcPct val="0"/>
              </a:spcBef>
              <a:buClrTx/>
              <a:buSzTx/>
              <a:buFontTx/>
              <a:buNone/>
            </a:pPr>
            <a:fld id="{6E8D11C1-4665-46BA-9146-E36376117591}" type="slidenum">
              <a:rPr lang="en-US" altLang="fr-FR" sz="1200" i="0">
                <a:latin typeface="Arial" panose="020B0604020202020204" pitchFamily="34" charset="0"/>
                <a:cs typeface="Arial" panose="020B0604020202020204" pitchFamily="34" charset="0"/>
              </a:rPr>
              <a:pPr algn="r">
                <a:spcBef>
                  <a:spcPct val="0"/>
                </a:spcBef>
                <a:buClrTx/>
                <a:buSzTx/>
                <a:buFontTx/>
                <a:buNone/>
              </a:pPr>
              <a:t>82</a:t>
            </a:fld>
            <a:endParaRPr lang="en-US" altLang="fr-FR" sz="1200" i="0">
              <a:latin typeface="Arial" panose="020B0604020202020204" pitchFamily="34" charset="0"/>
              <a:cs typeface="Arial" panose="020B0604020202020204" pitchFamily="34" charset="0"/>
            </a:endParaRPr>
          </a:p>
        </p:txBody>
      </p:sp>
      <p:sp>
        <p:nvSpPr>
          <p:cNvPr id="15" name="Rectangle 9"/>
          <p:cNvSpPr>
            <a:spLocks noChangeArrowheads="1"/>
          </p:cNvSpPr>
          <p:nvPr/>
        </p:nvSpPr>
        <p:spPr bwMode="gray">
          <a:xfrm>
            <a:off x="442913" y="773113"/>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gn="ctr" eaLnBrk="1" hangingPunct="1">
              <a:defRPr/>
            </a:pPr>
            <a:endParaRPr kumimoji="1" lang="en-US" sz="2400" i="0">
              <a:latin typeface="+mn-lt"/>
            </a:endParaRPr>
          </a:p>
        </p:txBody>
      </p:sp>
      <p:sp>
        <p:nvSpPr>
          <p:cNvPr id="146438" name="Text Box 12"/>
          <p:cNvSpPr txBox="1">
            <a:spLocks noChangeArrowheads="1"/>
          </p:cNvSpPr>
          <p:nvPr/>
        </p:nvSpPr>
        <p:spPr bwMode="auto">
          <a:xfrm>
            <a:off x="1143000" y="182563"/>
            <a:ext cx="1768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3200"/>
              <a:t>Example</a:t>
            </a:r>
          </a:p>
        </p:txBody>
      </p:sp>
      <p:pic>
        <p:nvPicPr>
          <p:cNvPr id="76807"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150" y="2740025"/>
            <a:ext cx="6002338" cy="1574800"/>
          </a:xfrm>
          <a:prstGeom prst="rect">
            <a:avLst/>
          </a:prstGeom>
          <a:noFill/>
          <a:ln w="57150" cmpd="thickThin">
            <a:solidFill>
              <a:schemeClr val="folHlink"/>
            </a:solidFill>
            <a:miter lim="800000"/>
            <a:headEnd/>
            <a:tailEnd/>
          </a:ln>
          <a:extLst>
            <a:ext uri="{909E8E84-426E-40DD-AFC4-6F175D3DCCD1}">
              <a14:hiddenFill xmlns:a14="http://schemas.microsoft.com/office/drawing/2010/main">
                <a:solidFill>
                  <a:srgbClr val="FFFFFF"/>
                </a:solidFill>
              </a14:hiddenFill>
            </a:ext>
          </a:extLst>
        </p:spPr>
      </p:pic>
      <p:sp>
        <p:nvSpPr>
          <p:cNvPr id="146440" name="Footer Placeholder 1"/>
          <p:cNvSpPr>
            <a:spLocks noGrp="1"/>
          </p:cNvSpPr>
          <p:nvPr>
            <p:ph type="ftr" sz="quarter" idx="11"/>
          </p:nvPr>
        </p:nvSpPr>
        <p:spPr>
          <a:xfrm>
            <a:off x="2578100" y="6400800"/>
            <a:ext cx="57277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82</a:t>
            </a:fld>
            <a:endParaRPr lang="en-US" altLang="fr-FR" dirty="0"/>
          </a:p>
        </p:txBody>
      </p:sp>
    </p:spTree>
    <p:extLst>
      <p:ext uri="{BB962C8B-B14F-4D97-AF65-F5344CB8AC3E}">
        <p14:creationId xmlns:p14="http://schemas.microsoft.com/office/powerpoint/2010/main" val="8247135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6803">
                                            <p:txEl>
                                              <p:pRg st="1" end="1"/>
                                            </p:txEl>
                                          </p:spTgt>
                                        </p:tgtEl>
                                        <p:attrNameLst>
                                          <p:attrName>style.visibility</p:attrName>
                                        </p:attrNameLst>
                                      </p:cBhvr>
                                      <p:to>
                                        <p:strVal val="visible"/>
                                      </p:to>
                                    </p:set>
                                  </p:childTnLst>
                                </p:cTn>
                              </p:par>
                              <p:par>
                                <p:cTn id="7" presetID="53" presetClass="entr" presetSubtype="0" fill="hold" nodeType="withEffect">
                                  <p:stCondLst>
                                    <p:cond delay="0"/>
                                  </p:stCondLst>
                                  <p:childTnLst>
                                    <p:set>
                                      <p:cBhvr>
                                        <p:cTn id="8" dur="1" fill="hold">
                                          <p:stCondLst>
                                            <p:cond delay="0"/>
                                          </p:stCondLst>
                                        </p:cTn>
                                        <p:tgtEl>
                                          <p:spTgt spid="76807"/>
                                        </p:tgtEl>
                                        <p:attrNameLst>
                                          <p:attrName>style.visibility</p:attrName>
                                        </p:attrNameLst>
                                      </p:cBhvr>
                                      <p:to>
                                        <p:strVal val="visible"/>
                                      </p:to>
                                    </p:set>
                                    <p:anim calcmode="lin" valueType="num">
                                      <p:cBhvr>
                                        <p:cTn id="9" dur="500" fill="hold"/>
                                        <p:tgtEl>
                                          <p:spTgt spid="76807"/>
                                        </p:tgtEl>
                                        <p:attrNameLst>
                                          <p:attrName>ppt_w</p:attrName>
                                        </p:attrNameLst>
                                      </p:cBhvr>
                                      <p:tavLst>
                                        <p:tav tm="0">
                                          <p:val>
                                            <p:fltVal val="0"/>
                                          </p:val>
                                        </p:tav>
                                        <p:tav tm="100000">
                                          <p:val>
                                            <p:strVal val="#ppt_w"/>
                                          </p:val>
                                        </p:tav>
                                      </p:tavLst>
                                    </p:anim>
                                    <p:anim calcmode="lin" valueType="num">
                                      <p:cBhvr>
                                        <p:cTn id="10" dur="500" fill="hold"/>
                                        <p:tgtEl>
                                          <p:spTgt spid="76807"/>
                                        </p:tgtEl>
                                        <p:attrNameLst>
                                          <p:attrName>ppt_h</p:attrName>
                                        </p:attrNameLst>
                                      </p:cBhvr>
                                      <p:tavLst>
                                        <p:tav tm="0">
                                          <p:val>
                                            <p:fltVal val="0"/>
                                          </p:val>
                                        </p:tav>
                                        <p:tav tm="100000">
                                          <p:val>
                                            <p:strVal val="#ppt_h"/>
                                          </p:val>
                                        </p:tav>
                                      </p:tavLst>
                                    </p:anim>
                                    <p:animEffect transition="in" filter="fade">
                                      <p:cBhvr>
                                        <p:cTn id="11" dur="500"/>
                                        <p:tgtEl>
                                          <p:spTgt spid="76807"/>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nodeType="clickEffect">
                                  <p:stCondLst>
                                    <p:cond delay="0"/>
                                  </p:stCondLst>
                                  <p:childTnLst>
                                    <p:set>
                                      <p:cBhvr>
                                        <p:cTn id="15" dur="1" fill="hold">
                                          <p:stCondLst>
                                            <p:cond delay="0"/>
                                          </p:stCondLst>
                                        </p:cTn>
                                        <p:tgtEl>
                                          <p:spTgt spid="76803">
                                            <p:txEl>
                                              <p:pRg st="7" end="7"/>
                                            </p:txEl>
                                          </p:spTgt>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7680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8"/>
          <p:cNvSpPr>
            <a:spLocks noChangeArrowheads="1"/>
          </p:cNvSpPr>
          <p:nvPr/>
        </p:nvSpPr>
        <p:spPr bwMode="gray">
          <a:xfrm>
            <a:off x="417513" y="7747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ClrTx/>
              <a:buSzTx/>
              <a:buFontTx/>
              <a:buNone/>
            </a:pPr>
            <a:endParaRPr kumimoji="1" lang="fr-FR" altLang="fr-FR" sz="2400" i="0">
              <a:latin typeface="Tahoma" panose="020B0604030504040204" pitchFamily="34" charset="0"/>
            </a:endParaRPr>
          </a:p>
        </p:txBody>
      </p:sp>
      <p:sp>
        <p:nvSpPr>
          <p:cNvPr id="21507" name="Rectangle 11"/>
          <p:cNvSpPr>
            <a:spLocks noChangeArrowheads="1"/>
          </p:cNvSpPr>
          <p:nvPr/>
        </p:nvSpPr>
        <p:spPr bwMode="auto">
          <a:xfrm>
            <a:off x="661988" y="1414463"/>
            <a:ext cx="8077200" cy="461962"/>
          </a:xfrm>
          <a:prstGeom prst="rect">
            <a:avLst/>
          </a:prstGeom>
          <a:solidFill>
            <a:srgbClr val="99FF33"/>
          </a:solidFill>
          <a:ln>
            <a:noFill/>
          </a:ln>
          <a:extLst>
            <a:ext uri="{91240B29-F687-4F45-9708-019B960494DF}">
              <a14:hiddenLine xmlns:a14="http://schemas.microsoft.com/office/drawing/2010/main" w="76200" algn="ctr">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fr-FR" sz="2400" i="0">
                <a:latin typeface="Arial" panose="020B0604020202020204" pitchFamily="34" charset="0"/>
              </a:rPr>
              <a:t>Frequency is the rate of change with respect to time.</a:t>
            </a:r>
          </a:p>
        </p:txBody>
      </p:sp>
      <p:sp>
        <p:nvSpPr>
          <p:cNvPr id="16" name="Rectangle 11"/>
          <p:cNvSpPr>
            <a:spLocks noChangeArrowheads="1"/>
          </p:cNvSpPr>
          <p:nvPr/>
        </p:nvSpPr>
        <p:spPr bwMode="auto">
          <a:xfrm>
            <a:off x="361950" y="2609850"/>
            <a:ext cx="8534400" cy="295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a:spcBef>
                <a:spcPts val="1200"/>
              </a:spcBef>
              <a:buClrTx/>
              <a:buSzTx/>
              <a:buFont typeface="Wingdings" panose="05000000000000000000" pitchFamily="2" charset="2"/>
              <a:buChar char="q"/>
            </a:pPr>
            <a:r>
              <a:rPr lang="en-US" altLang="fr-FR" sz="2200" i="0">
                <a:latin typeface="Arial" panose="020B0604020202020204" pitchFamily="34" charset="0"/>
              </a:rPr>
              <a:t> Change in a short span of time means high frequency.</a:t>
            </a:r>
          </a:p>
          <a:p>
            <a:pPr algn="just">
              <a:spcBef>
                <a:spcPts val="1200"/>
              </a:spcBef>
              <a:buClrTx/>
              <a:buSzTx/>
              <a:buFont typeface="Wingdings" panose="05000000000000000000" pitchFamily="2" charset="2"/>
              <a:buChar char="q"/>
            </a:pPr>
            <a:r>
              <a:rPr lang="en-US" altLang="fr-FR" sz="2200" i="0">
                <a:latin typeface="Arial" panose="020B0604020202020204" pitchFamily="34" charset="0"/>
              </a:rPr>
              <a:t> Change over a long span of time means low frequency.</a:t>
            </a:r>
          </a:p>
          <a:p>
            <a:pPr algn="just">
              <a:spcBef>
                <a:spcPts val="1200"/>
              </a:spcBef>
              <a:buClrTx/>
              <a:buSzTx/>
              <a:buFont typeface="Wingdings" panose="05000000000000000000" pitchFamily="2" charset="2"/>
              <a:buChar char="q"/>
            </a:pPr>
            <a:endParaRPr lang="en-US" altLang="fr-FR" sz="2200" i="0">
              <a:latin typeface="Arial" panose="020B0604020202020204" pitchFamily="34" charset="0"/>
            </a:endParaRPr>
          </a:p>
          <a:p>
            <a:pPr algn="just">
              <a:spcBef>
                <a:spcPts val="1200"/>
              </a:spcBef>
              <a:buClrTx/>
              <a:buSzTx/>
              <a:buFont typeface="Wingdings" panose="05000000000000000000" pitchFamily="2" charset="2"/>
              <a:buChar char="q"/>
            </a:pPr>
            <a:r>
              <a:rPr lang="en-US" altLang="fr-FR" sz="2400" i="0">
                <a:latin typeface="Arial" panose="020B0604020202020204" pitchFamily="34" charset="0"/>
              </a:rPr>
              <a:t> If a signal does not change at all, its frequency is zero</a:t>
            </a:r>
          </a:p>
          <a:p>
            <a:pPr algn="just">
              <a:spcBef>
                <a:spcPts val="1200"/>
              </a:spcBef>
              <a:buClrTx/>
              <a:buSzTx/>
              <a:buFont typeface="Wingdings" panose="05000000000000000000" pitchFamily="2" charset="2"/>
              <a:buChar char="q"/>
            </a:pPr>
            <a:r>
              <a:rPr lang="en-US" altLang="fr-FR" sz="2400" i="0">
                <a:latin typeface="Arial" panose="020B0604020202020204" pitchFamily="34" charset="0"/>
              </a:rPr>
              <a:t> If a signal changes instantaneously, its frequency is infinite.</a:t>
            </a:r>
          </a:p>
          <a:p>
            <a:pPr algn="just">
              <a:spcBef>
                <a:spcPts val="1200"/>
              </a:spcBef>
              <a:buClrTx/>
              <a:buSzTx/>
              <a:buFont typeface="Wingdings" panose="05000000000000000000" pitchFamily="2" charset="2"/>
              <a:buChar char="q"/>
            </a:pPr>
            <a:endParaRPr lang="en-US" altLang="fr-FR" sz="2200" i="0">
              <a:latin typeface="Arial" panose="020B0604020202020204" pitchFamily="34" charset="0"/>
            </a:endParaRPr>
          </a:p>
        </p:txBody>
      </p:sp>
      <p:sp>
        <p:nvSpPr>
          <p:cNvPr id="21509" name="Text Box 12"/>
          <p:cNvSpPr txBox="1">
            <a:spLocks noChangeArrowheads="1"/>
          </p:cNvSpPr>
          <p:nvPr/>
        </p:nvSpPr>
        <p:spPr bwMode="auto">
          <a:xfrm>
            <a:off x="1093788" y="174625"/>
            <a:ext cx="21447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fr-FR" sz="3200"/>
              <a:t>Frequency</a:t>
            </a:r>
          </a:p>
        </p:txBody>
      </p:sp>
      <p:sp>
        <p:nvSpPr>
          <p:cNvPr id="21510" name="Footer Placeholder 1"/>
          <p:cNvSpPr>
            <a:spLocks noGrp="1"/>
          </p:cNvSpPr>
          <p:nvPr>
            <p:ph type="ftr" sz="quarter" idx="11"/>
          </p:nvPr>
        </p:nvSpPr>
        <p:spPr>
          <a:xfrm>
            <a:off x="4240213" y="6400800"/>
            <a:ext cx="4065587"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85000"/>
              <a:buFont typeface="ZapfDingbats" pitchFamily="82" charset="2"/>
              <a:buChar char="r"/>
              <a:defRPr sz="2800">
                <a:solidFill>
                  <a:schemeClr val="tx1"/>
                </a:solidFill>
                <a:latin typeface="Comic Sans MS" panose="030F0702030302020204" pitchFamily="66" charset="0"/>
              </a:defRPr>
            </a:lvl1pPr>
            <a:lvl2pPr marL="742950" indent="-285750">
              <a:spcBef>
                <a:spcPct val="20000"/>
              </a:spcBef>
              <a:buClr>
                <a:schemeClr val="accent2"/>
              </a:buClr>
              <a:buSzPct val="75000"/>
              <a:buFont typeface="ZapfDingbats" pitchFamily="82" charset="2"/>
              <a:buChar char="m"/>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Tx/>
              <a:buSzTx/>
              <a:buFontTx/>
              <a:buNone/>
            </a:pPr>
            <a:r>
              <a:rPr lang="en-US" altLang="ar-SA" sz="1200" smtClean="0">
                <a:latin typeface="Arial" panose="020B0604020202020204" pitchFamily="34" charset="0"/>
                <a:cs typeface="Arial" panose="020B0604020202020204" pitchFamily="34" charset="0"/>
              </a:rPr>
              <a:t>CSC- 329   Computer Network                  Physical Layer</a:t>
            </a:r>
          </a:p>
        </p:txBody>
      </p:sp>
      <p:sp>
        <p:nvSpPr>
          <p:cNvPr id="2" name="Slide Number Placeholder 1"/>
          <p:cNvSpPr>
            <a:spLocks noGrp="1"/>
          </p:cNvSpPr>
          <p:nvPr>
            <p:ph type="sldNum" sz="quarter" idx="12"/>
          </p:nvPr>
        </p:nvSpPr>
        <p:spPr/>
        <p:txBody>
          <a:bodyPr/>
          <a:lstStyle/>
          <a:p>
            <a:pPr>
              <a:defRPr/>
            </a:pPr>
            <a:r>
              <a:rPr lang="en-US" altLang="fr-FR" smtClean="0"/>
              <a:t>2-</a:t>
            </a:r>
            <a:fld id="{943043E4-CB5B-4638-94E7-5214F6E0563A}" type="slidenum">
              <a:rPr lang="en-US" altLang="fr-FR" smtClean="0"/>
              <a:pPr>
                <a:defRPr/>
              </a:pPr>
              <a:t>9</a:t>
            </a:fld>
            <a:endParaRPr lang="en-US" altLang="fr-FR" dirty="0"/>
          </a:p>
        </p:txBody>
      </p:sp>
    </p:spTree>
    <p:extLst>
      <p:ext uri="{BB962C8B-B14F-4D97-AF65-F5344CB8AC3E}">
        <p14:creationId xmlns:p14="http://schemas.microsoft.com/office/powerpoint/2010/main" val="33667300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19754</TotalTime>
  <Words>3838</Words>
  <Application>Microsoft Office PowerPoint</Application>
  <PresentationFormat>On-screen Show (4:3)</PresentationFormat>
  <Paragraphs>678</Paragraphs>
  <Slides>82</Slides>
  <Notes>57</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82</vt:i4>
      </vt:variant>
    </vt:vector>
  </HeadingPairs>
  <TitlesOfParts>
    <vt:vector size="94" baseType="lpstr">
      <vt:lpstr>Arial</vt:lpstr>
      <vt:lpstr>Comic Sans MS</vt:lpstr>
      <vt:lpstr>Courier New</vt:lpstr>
      <vt:lpstr>Tahoma</vt:lpstr>
      <vt:lpstr>Times</vt:lpstr>
      <vt:lpstr>Times New Roman</vt:lpstr>
      <vt:lpstr>Trebuchet MS</vt:lpstr>
      <vt:lpstr>Verdana</vt:lpstr>
      <vt:lpstr>Wingdings</vt:lpstr>
      <vt:lpstr>ZapfDingbats</vt:lpstr>
      <vt:lpstr>Default Design</vt:lpstr>
      <vt:lpstr>Image</vt:lpstr>
      <vt:lpstr>PowerPoint Presentation</vt:lpstr>
      <vt:lpstr>PowerPoint Presentation</vt:lpstr>
      <vt:lpstr>Outline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Transmission Media (2)</vt:lpstr>
      <vt:lpstr>Transmission Media (3)</vt:lpstr>
      <vt:lpstr>Transmission Media (4)</vt:lpstr>
      <vt:lpstr>Transmission Media (5)</vt:lpstr>
      <vt:lpstr>PowerPoint Presentation</vt:lpstr>
      <vt:lpstr>Transmission Media (6)</vt:lpstr>
      <vt:lpstr>Transmission Media (7)</vt:lpstr>
      <vt:lpstr>Transmission Media (8)</vt:lpstr>
      <vt:lpstr>Wireless Transmission</vt:lpstr>
      <vt:lpstr>Radio Transmission</vt:lpstr>
      <vt:lpstr>Radio Transmission (2)</vt:lpstr>
      <vt:lpstr>Light Transmission</vt:lpstr>
      <vt:lpstr>Communication Satellites</vt:lpstr>
      <vt:lpstr>Geostationary Satellites</vt:lpstr>
      <vt:lpstr>Low-Earth Orbit Satellites</vt:lpstr>
      <vt:lpstr>Baseband Transmission</vt:lpstr>
      <vt:lpstr>Passband Transmission</vt:lpstr>
      <vt:lpstr>Passband Transmission (2)</vt:lpstr>
      <vt:lpstr>Frequency Division Multiplexing</vt:lpstr>
      <vt:lpstr>Time Division Multiplexing</vt:lpstr>
      <vt:lpstr>Code Division Multiplexing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Message Latency</vt:lpstr>
      <vt:lpstr>Metric Units</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asoudani</dc:creator>
  <cp:lastModifiedBy>Adel Soudani</cp:lastModifiedBy>
  <cp:revision>365</cp:revision>
  <cp:lastPrinted>2000-10-23T11:49:35Z</cp:lastPrinted>
  <dcterms:created xsi:type="dcterms:W3CDTF">1999-10-08T19:08:27Z</dcterms:created>
  <dcterms:modified xsi:type="dcterms:W3CDTF">2016-10-10T06:17:19Z</dcterms:modified>
</cp:coreProperties>
</file>