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7" r:id="rId2"/>
    <p:sldId id="258" r:id="rId3"/>
    <p:sldId id="270" r:id="rId4"/>
    <p:sldId id="277" r:id="rId5"/>
    <p:sldId id="271" r:id="rId6"/>
    <p:sldId id="279" r:id="rId7"/>
    <p:sldId id="280" r:id="rId8"/>
    <p:sldId id="272" r:id="rId9"/>
    <p:sldId id="259" r:id="rId10"/>
    <p:sldId id="273" r:id="rId11"/>
    <p:sldId id="281" r:id="rId12"/>
    <p:sldId id="274" r:id="rId13"/>
    <p:sldId id="261" r:id="rId14"/>
    <p:sldId id="260" r:id="rId15"/>
    <p:sldId id="282" r:id="rId16"/>
    <p:sldId id="286" r:id="rId17"/>
    <p:sldId id="283" r:id="rId18"/>
    <p:sldId id="275" r:id="rId19"/>
    <p:sldId id="287" r:id="rId20"/>
    <p:sldId id="276" r:id="rId21"/>
    <p:sldId id="292" r:id="rId22"/>
    <p:sldId id="293" r:id="rId23"/>
    <p:sldId id="294" r:id="rId24"/>
    <p:sldId id="307" r:id="rId25"/>
    <p:sldId id="298" r:id="rId26"/>
    <p:sldId id="265" r:id="rId27"/>
    <p:sldId id="299" r:id="rId28"/>
    <p:sldId id="306" r:id="rId29"/>
    <p:sldId id="295" r:id="rId30"/>
    <p:sldId id="308" r:id="rId31"/>
    <p:sldId id="296" r:id="rId32"/>
    <p:sldId id="300" r:id="rId33"/>
    <p:sldId id="266" r:id="rId34"/>
    <p:sldId id="297" r:id="rId35"/>
    <p:sldId id="289" r:id="rId36"/>
    <p:sldId id="303" r:id="rId37"/>
    <p:sldId id="291" r:id="rId38"/>
    <p:sldId id="305" r:id="rId39"/>
    <p:sldId id="30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633"/>
    <a:srgbClr val="18293A"/>
    <a:srgbClr val="00A4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95" autoAdjust="0"/>
    <p:restoredTop sz="93621" autoAdjust="0"/>
  </p:normalViewPr>
  <p:slideViewPr>
    <p:cSldViewPr>
      <p:cViewPr>
        <p:scale>
          <a:sx n="85" d="100"/>
          <a:sy n="85" d="100"/>
        </p:scale>
        <p:origin x="744" y="160"/>
      </p:cViewPr>
      <p:guideLst>
        <p:guide orient="horz" pos="2160"/>
        <p:guide pos="2880"/>
      </p:guideLst>
    </p:cSldViewPr>
  </p:slideViewPr>
  <p:outlineViewPr>
    <p:cViewPr>
      <p:scale>
        <a:sx n="33" d="100"/>
        <a:sy n="33" d="100"/>
      </p:scale>
      <p:origin x="0" y="45192"/>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53" d="100"/>
          <a:sy n="53" d="100"/>
        </p:scale>
        <p:origin x="-28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9BE231-3047-46CC-8EB7-0A9C6A23B5E3}" type="datetimeFigureOut">
              <a:rPr lang="en-GB" smtClean="0"/>
              <a:pPr/>
              <a:t>25/01/2021</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0D405B-D0BD-49FD-B9CE-587CD7BE6392}" type="slidenum">
              <a:rPr lang="en-GB" smtClean="0"/>
              <a:pPr/>
              <a:t>‹#›</a:t>
            </a:fld>
            <a:endParaRPr lang="en-GB" dirty="0"/>
          </a:p>
        </p:txBody>
      </p:sp>
    </p:spTree>
    <p:extLst>
      <p:ext uri="{BB962C8B-B14F-4D97-AF65-F5344CB8AC3E}">
        <p14:creationId xmlns:p14="http://schemas.microsoft.com/office/powerpoint/2010/main" val="1930238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D29C7B-D5A1-4F4F-81D6-26274366EFEE}" type="datetimeFigureOut">
              <a:rPr lang="en-GB" smtClean="0"/>
              <a:pPr/>
              <a:t>25/01/2021</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0C9930-0A10-4D51-BF8B-58A66CF9DE84}"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Figure 2.1 The digital marketing environment</a:t>
            </a:r>
          </a:p>
          <a:p>
            <a:endParaRPr lang="en-IN"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0C9930-0A10-4D51-BF8B-58A66CF9DE84}" type="slidenum">
              <a:rPr lang="en-GB" smtClean="0"/>
              <a:pPr/>
              <a:t>9</a:t>
            </a:fld>
            <a:endParaRPr lang="en-GB" dirty="0"/>
          </a:p>
        </p:txBody>
      </p:sp>
    </p:spTree>
    <p:extLst>
      <p:ext uri="{BB962C8B-B14F-4D97-AF65-F5344CB8AC3E}">
        <p14:creationId xmlns:p14="http://schemas.microsoft.com/office/powerpoint/2010/main" val="1819298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595292-198D-4F24-8B6A-A6F01A44986E}" type="datetime1">
              <a:rPr lang="en-GB" smtClean="0"/>
              <a:pPr/>
              <a:t>25/01/2021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638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B244B7-5EE5-426E-AFAC-458996ABDA75}" type="datetime1">
              <a:rPr lang="en-GB" smtClean="0"/>
              <a:pPr/>
              <a:t>25/01/2021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DF14E08-3E27-4330-BBCC-108ACDB8E4C7}" type="slidenum">
              <a:rPr lang="en-GB" smtClean="0"/>
              <a:pPr/>
              <a:t>‹#›</a:t>
            </a:fld>
            <a:endParaRPr lang="en-GB" dirty="0"/>
          </a:p>
        </p:txBody>
      </p:sp>
    </p:spTree>
    <p:extLst>
      <p:ext uri="{BB962C8B-B14F-4D97-AF65-F5344CB8AC3E}">
        <p14:creationId xmlns:p14="http://schemas.microsoft.com/office/powerpoint/2010/main" val="424544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A6AC4-E90D-4C22-B59F-EFB4940B9F43}" type="datetime1">
              <a:rPr lang="en-GB" smtClean="0"/>
              <a:pPr/>
              <a:t>25/01/2021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DF14E08-3E27-4330-BBCC-108ACDB8E4C7}" type="slidenum">
              <a:rPr lang="en-GB" smtClean="0"/>
              <a:pPr/>
              <a:t>‹#›</a:t>
            </a:fld>
            <a:endParaRPr lang="en-GB" dirty="0"/>
          </a:p>
        </p:txBody>
      </p:sp>
    </p:spTree>
    <p:extLst>
      <p:ext uri="{BB962C8B-B14F-4D97-AF65-F5344CB8AC3E}">
        <p14:creationId xmlns:p14="http://schemas.microsoft.com/office/powerpoint/2010/main" val="2058866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7724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259632" y="198884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Picture Placeholder 7"/>
          <p:cNvSpPr>
            <a:spLocks noGrp="1"/>
          </p:cNvSpPr>
          <p:nvPr>
            <p:ph type="pic" sz="quarter" idx="13"/>
          </p:nvPr>
        </p:nvSpPr>
        <p:spPr>
          <a:xfrm>
            <a:off x="1115616" y="4077072"/>
            <a:ext cx="3528392" cy="1944216"/>
          </a:xfrm>
        </p:spPr>
        <p:txBody>
          <a:bodyPr/>
          <a:lstStyle/>
          <a:p>
            <a:endParaRPr lang="en-GB" dirty="0"/>
          </a:p>
        </p:txBody>
      </p:sp>
      <p:sp>
        <p:nvSpPr>
          <p:cNvPr id="5" name="Text Placeholder 4"/>
          <p:cNvSpPr>
            <a:spLocks noGrp="1"/>
          </p:cNvSpPr>
          <p:nvPr>
            <p:ph type="body" sz="quarter" idx="14"/>
          </p:nvPr>
        </p:nvSpPr>
        <p:spPr>
          <a:xfrm>
            <a:off x="5003800" y="3860800"/>
            <a:ext cx="3240088" cy="223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17098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BAF48E-F2EE-4412-906B-0EBE01BABD07}" type="datetime1">
              <a:rPr lang="en-GB" smtClean="0"/>
              <a:pPr/>
              <a:t>25/01/2021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DF14E08-3E27-4330-BBCC-108ACDB8E4C7}" type="slidenum">
              <a:rPr lang="en-GB" smtClean="0"/>
              <a:pPr/>
              <a:t>‹#›</a:t>
            </a:fld>
            <a:endParaRPr lang="en-GB" dirty="0"/>
          </a:p>
        </p:txBody>
      </p:sp>
    </p:spTree>
    <p:extLst>
      <p:ext uri="{BB962C8B-B14F-4D97-AF65-F5344CB8AC3E}">
        <p14:creationId xmlns:p14="http://schemas.microsoft.com/office/powerpoint/2010/main" val="2683800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81390A-C443-49FE-9B14-D68A57E02924}" type="datetime1">
              <a:rPr lang="en-GB" smtClean="0"/>
              <a:pPr/>
              <a:t>25/01/2021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DF14E08-3E27-4330-BBCC-108ACDB8E4C7}" type="slidenum">
              <a:rPr lang="en-GB" smtClean="0"/>
              <a:pPr/>
              <a:t>‹#›</a:t>
            </a:fld>
            <a:endParaRPr lang="en-GB"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787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1F3DB1-09E9-41EE-9104-72D8A3A82CBE}" type="datetime1">
              <a:rPr lang="en-GB" smtClean="0"/>
              <a:pPr/>
              <a:t>25/01/2021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DF14E08-3E27-4330-BBCC-108ACDB8E4C7}" type="slidenum">
              <a:rPr lang="en-GB" smtClean="0"/>
              <a:pPr/>
              <a:t>‹#›</a:t>
            </a:fld>
            <a:endParaRPr lang="en-GB" dirty="0"/>
          </a:p>
        </p:txBody>
      </p:sp>
    </p:spTree>
    <p:extLst>
      <p:ext uri="{BB962C8B-B14F-4D97-AF65-F5344CB8AC3E}">
        <p14:creationId xmlns:p14="http://schemas.microsoft.com/office/powerpoint/2010/main" val="273424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E4DD50-B090-42E2-89B3-6A3C43018636}" type="datetime1">
              <a:rPr lang="en-GB" smtClean="0"/>
              <a:pPr/>
              <a:t>25/01/2021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DF14E08-3E27-4330-BBCC-108ACDB8E4C7}" type="slidenum">
              <a:rPr lang="en-GB" smtClean="0"/>
              <a:pPr/>
              <a:t>‹#›</a:t>
            </a:fld>
            <a:endParaRPr lang="en-GB" dirty="0"/>
          </a:p>
        </p:txBody>
      </p:sp>
    </p:spTree>
    <p:extLst>
      <p:ext uri="{BB962C8B-B14F-4D97-AF65-F5344CB8AC3E}">
        <p14:creationId xmlns:p14="http://schemas.microsoft.com/office/powerpoint/2010/main" val="196535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5CDDF1-DF15-4FA4-8378-E46EF6DE035B}" type="datetime1">
              <a:rPr lang="en-GB" smtClean="0"/>
              <a:pPr/>
              <a:t>25/01/2021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DF14E08-3E27-4330-BBCC-108ACDB8E4C7}" type="slidenum">
              <a:rPr lang="en-GB" smtClean="0"/>
              <a:pPr/>
              <a:t>‹#›</a:t>
            </a:fld>
            <a:endParaRPr lang="en-GB" dirty="0"/>
          </a:p>
        </p:txBody>
      </p:sp>
    </p:spTree>
    <p:extLst>
      <p:ext uri="{BB962C8B-B14F-4D97-AF65-F5344CB8AC3E}">
        <p14:creationId xmlns:p14="http://schemas.microsoft.com/office/powerpoint/2010/main" val="286146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A2BB841-D18D-4FC6-A744-BF1E06B6A30A}" type="datetime1">
              <a:rPr lang="en-GB" smtClean="0"/>
              <a:pPr/>
              <a:t>25/01/2021</a:t>
            </a:fld>
            <a:endParaRPr lang="en-GB"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dirty="0"/>
          </a:p>
        </p:txBody>
      </p:sp>
      <p:sp>
        <p:nvSpPr>
          <p:cNvPr id="9" name="Slide Number Placeholder 8"/>
          <p:cNvSpPr>
            <a:spLocks noGrp="1"/>
          </p:cNvSpPr>
          <p:nvPr>
            <p:ph type="sldNum" sz="quarter" idx="12"/>
          </p:nvPr>
        </p:nvSpPr>
        <p:spPr/>
        <p:txBody>
          <a:bodyPr/>
          <a:lstStyle/>
          <a:p>
            <a:fld id="{8DF14E08-3E27-4330-BBCC-108ACDB8E4C7}" type="slidenum">
              <a:rPr lang="en-GB" smtClean="0"/>
              <a:pPr/>
              <a:t>‹#›</a:t>
            </a:fld>
            <a:endParaRPr lang="en-GB" dirty="0"/>
          </a:p>
        </p:txBody>
      </p:sp>
    </p:spTree>
    <p:extLst>
      <p:ext uri="{BB962C8B-B14F-4D97-AF65-F5344CB8AC3E}">
        <p14:creationId xmlns:p14="http://schemas.microsoft.com/office/powerpoint/2010/main" val="1817949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6E5D716-9EBB-495F-8D15-46DC23A7D476}" type="datetime1">
              <a:rPr lang="en-GB" smtClean="0"/>
              <a:pPr/>
              <a:t>25/01/2021</a:t>
            </a:fld>
            <a:endParaRPr lang="en-GB"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DF14E08-3E27-4330-BBCC-108ACDB8E4C7}" type="slidenum">
              <a:rPr lang="en-GB" smtClean="0"/>
              <a:pPr/>
              <a:t>‹#›</a:t>
            </a:fld>
            <a:endParaRPr lang="en-GB" dirty="0"/>
          </a:p>
        </p:txBody>
      </p:sp>
    </p:spTree>
    <p:extLst>
      <p:ext uri="{BB962C8B-B14F-4D97-AF65-F5344CB8AC3E}">
        <p14:creationId xmlns:p14="http://schemas.microsoft.com/office/powerpoint/2010/main" val="2731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3D0267-EF03-4FBD-9C46-97BDEC87C922}" type="datetime1">
              <a:rPr lang="en-GB" smtClean="0"/>
              <a:pPr/>
              <a:t>25/01/2021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DF14E08-3E27-4330-BBCC-108ACDB8E4C7}" type="slidenum">
              <a:rPr lang="en-GB" smtClean="0"/>
              <a:pPr/>
              <a:t>‹#›</a:t>
            </a:fld>
            <a:endParaRPr lang="en-GB" dirty="0"/>
          </a:p>
        </p:txBody>
      </p:sp>
    </p:spTree>
    <p:extLst>
      <p:ext uri="{BB962C8B-B14F-4D97-AF65-F5344CB8AC3E}">
        <p14:creationId xmlns:p14="http://schemas.microsoft.com/office/powerpoint/2010/main" val="13278624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9392CC5-81F0-448F-A6F9-29F3B1840140}" type="datetime1">
              <a:rPr lang="en-GB" smtClean="0"/>
              <a:pPr/>
              <a:t>25/01/2021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91CFCE29-E544-4207-9EC6-C3B7E17075A4}"/>
              </a:ext>
            </a:extLst>
          </p:cNvPr>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2019, 2016, 2012</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2" name="Picture 11" descr="Pearson Logo">
            <a:extLst>
              <a:ext uri="{FF2B5EF4-FFF2-40B4-BE49-F238E27FC236}">
                <a16:creationId xmlns="" xmlns:a16="http://schemas.microsoft.com/office/drawing/2014/main" id="{5A78E52F-A9C9-4808-A50C-7CAC9AEDEBC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1110283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04319"/>
            <a:ext cx="2390058" cy="3249362"/>
          </a:xfrm>
          <a:prstGeom prst="rect">
            <a:avLst/>
          </a:prstGeom>
        </p:spPr>
      </p:pic>
      <p:sp>
        <p:nvSpPr>
          <p:cNvPr id="11" name="Title 1"/>
          <p:cNvSpPr>
            <a:spLocks noGrp="1"/>
          </p:cNvSpPr>
          <p:nvPr>
            <p:ph type="ctrTitle"/>
          </p:nvPr>
        </p:nvSpPr>
        <p:spPr>
          <a:xfrm>
            <a:off x="2771800" y="2492896"/>
            <a:ext cx="7772400" cy="2190105"/>
          </a:xfrm>
        </p:spPr>
        <p:txBody>
          <a:bodyPr>
            <a:normAutofit fontScale="90000"/>
          </a:bodyPr>
          <a:lstStyle/>
          <a:p>
            <a:r>
              <a:rPr lang="en-GB" b="1" dirty="0">
                <a:solidFill>
                  <a:srgbClr val="007BA4"/>
                </a:solidFill>
              </a:rPr>
              <a:t>Chapter 2</a:t>
            </a:r>
            <a:br>
              <a:rPr lang="en-GB" b="1" dirty="0">
                <a:solidFill>
                  <a:srgbClr val="007BA4"/>
                </a:solidFill>
              </a:rPr>
            </a:br>
            <a:r>
              <a:rPr lang="en-US" dirty="0">
                <a:solidFill>
                  <a:srgbClr val="007BA4"/>
                </a:solidFill>
              </a:rPr>
              <a:t>Online marketplace analysis:</a:t>
            </a:r>
            <a:br>
              <a:rPr lang="en-US" dirty="0">
                <a:solidFill>
                  <a:srgbClr val="007BA4"/>
                </a:solidFill>
              </a:rPr>
            </a:br>
            <a:r>
              <a:rPr lang="en-US" dirty="0">
                <a:solidFill>
                  <a:srgbClr val="007BA4"/>
                </a:solidFill>
              </a:rPr>
              <a:t> micro-environment</a:t>
            </a:r>
            <a:r>
              <a:rPr lang="en-US" sz="2800" b="0" kern="0" dirty="0">
                <a:solidFill>
                  <a:srgbClr val="000000"/>
                </a:solidFill>
              </a:rPr>
              <a:t/>
            </a:r>
            <a:br>
              <a:rPr lang="en-US" sz="2800" b="0" kern="0" dirty="0">
                <a:solidFill>
                  <a:srgbClr val="000000"/>
                </a:solidFill>
              </a:rPr>
            </a:br>
            <a:r>
              <a:rPr lang="en-GB" sz="2700" b="1" dirty="0">
                <a:solidFill>
                  <a:srgbClr val="007BA4"/>
                </a:solidFill>
              </a:rPr>
              <a:t/>
            </a:r>
            <a:br>
              <a:rPr lang="en-GB" sz="2700" b="1" dirty="0">
                <a:solidFill>
                  <a:srgbClr val="007BA4"/>
                </a:solidFill>
              </a:rPr>
            </a:br>
            <a:endParaRPr lang="en-GB" sz="2700" b="1" dirty="0">
              <a:solidFill>
                <a:srgbClr val="007BA4"/>
              </a:solidFill>
            </a:endParaRPr>
          </a:p>
        </p:txBody>
      </p:sp>
    </p:spTree>
    <p:extLst>
      <p:ext uri="{BB962C8B-B14F-4D97-AF65-F5344CB8AC3E}">
        <p14:creationId xmlns:p14="http://schemas.microsoft.com/office/powerpoint/2010/main" val="327998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D5588F7A-F694-4B19-B7C8-84A6F44C17A3}"/>
              </a:ext>
            </a:extLst>
          </p:cNvPr>
          <p:cNvSpPr>
            <a:spLocks noGrp="1"/>
          </p:cNvSpPr>
          <p:nvPr>
            <p:ph idx="1"/>
          </p:nvPr>
        </p:nvSpPr>
        <p:spPr>
          <a:xfrm>
            <a:off x="214282" y="1845734"/>
            <a:ext cx="8929718" cy="4440786"/>
          </a:xfrm>
        </p:spPr>
        <p:txBody>
          <a:bodyPr>
            <a:normAutofit/>
          </a:bodyPr>
          <a:lstStyle/>
          <a:p>
            <a:pPr>
              <a:buFont typeface="Wingdings" panose="05000000000000000000" pitchFamily="2" charset="2"/>
              <a:buChar char="Ø"/>
            </a:pPr>
            <a:r>
              <a:rPr lang="en-GB" sz="2800" dirty="0"/>
              <a:t>While digital has become mainstream and the distinction between on-and offline has been eroded, </a:t>
            </a:r>
            <a:r>
              <a:rPr lang="en-GB" sz="2800" b="1" dirty="0" smtClean="0">
                <a:solidFill>
                  <a:srgbClr val="FF0000"/>
                </a:solidFill>
              </a:rPr>
              <a:t>it is important to recognise that not all organisations are fully digitally engaged and the importance of digital channels differs between industry sectors.</a:t>
            </a:r>
            <a:endParaRPr lang="en-GB" sz="2800" b="1" dirty="0">
              <a:solidFill>
                <a:srgbClr val="FF0000"/>
              </a:solidFill>
            </a:endParaRPr>
          </a:p>
          <a:p>
            <a:pPr>
              <a:buFont typeface="Wingdings" panose="05000000000000000000" pitchFamily="2" charset="2"/>
              <a:buChar char="Ø"/>
            </a:pPr>
            <a:r>
              <a:rPr lang="en-GB" sz="2800" dirty="0"/>
              <a:t>Therefore, </a:t>
            </a:r>
            <a:r>
              <a:rPr lang="en-GB" sz="2800" b="1" dirty="0">
                <a:solidFill>
                  <a:srgbClr val="FF0000"/>
                </a:solidFill>
              </a:rPr>
              <a:t>each </a:t>
            </a:r>
            <a:r>
              <a:rPr lang="en-GB" sz="2800" b="1" dirty="0" smtClean="0">
                <a:solidFill>
                  <a:srgbClr val="FF0000"/>
                </a:solidFill>
              </a:rPr>
              <a:t>organisation </a:t>
            </a:r>
            <a:r>
              <a:rPr lang="en-GB" sz="2800" b="1" dirty="0">
                <a:solidFill>
                  <a:srgbClr val="FF0000"/>
                </a:solidFill>
              </a:rPr>
              <a:t>has its own unique space within the online and offline world</a:t>
            </a:r>
            <a:r>
              <a:rPr lang="en-GB" sz="2800" dirty="0"/>
              <a:t>, which should be considered when analysing its marketing environment and planning a digital marketing strategy. </a:t>
            </a:r>
          </a:p>
          <a:p>
            <a:pPr>
              <a:buFont typeface="Wingdings" panose="05000000000000000000" pitchFamily="2" charset="2"/>
              <a:buChar char="Ø"/>
            </a:pPr>
            <a:endParaRPr lang="en-GB" sz="2400" dirty="0"/>
          </a:p>
        </p:txBody>
      </p:sp>
      <p:sp>
        <p:nvSpPr>
          <p:cNvPr id="4" name="Title 1">
            <a:extLst>
              <a:ext uri="{FF2B5EF4-FFF2-40B4-BE49-F238E27FC236}">
                <a16:creationId xmlns="" xmlns:a16="http://schemas.microsoft.com/office/drawing/2014/main" id="{22535FF9-0791-40B3-8F36-AF26BDCDA313}"/>
              </a:ext>
            </a:extLst>
          </p:cNvPr>
          <p:cNvSpPr>
            <a:spLocks noGrp="1"/>
          </p:cNvSpPr>
          <p:nvPr>
            <p:ph type="title"/>
          </p:nvPr>
        </p:nvSpPr>
        <p:spPr>
          <a:xfrm>
            <a:off x="0" y="1"/>
            <a:ext cx="9144000" cy="1071545"/>
          </a:xfrm>
        </p:spPr>
        <p:txBody>
          <a:bodyPr/>
          <a:lstStyle/>
          <a:p>
            <a:r>
              <a:rPr lang="en-GB" dirty="0">
                <a:solidFill>
                  <a:schemeClr val="accent2"/>
                </a:solidFill>
              </a:rPr>
              <a:t>The digital marketing environment</a:t>
            </a:r>
          </a:p>
        </p:txBody>
      </p:sp>
      <p:sp>
        <p:nvSpPr>
          <p:cNvPr id="6" name="Slide Number Placeholder 5">
            <a:extLst>
              <a:ext uri="{FF2B5EF4-FFF2-40B4-BE49-F238E27FC236}">
                <a16:creationId xmlns="" xmlns:a16="http://schemas.microsoft.com/office/drawing/2014/main" id="{2B265BCA-3C14-42AC-853E-DAE8128B636F}"/>
              </a:ext>
            </a:extLst>
          </p:cNvPr>
          <p:cNvSpPr>
            <a:spLocks noGrp="1"/>
          </p:cNvSpPr>
          <p:nvPr>
            <p:ph type="sldNum" sz="quarter" idx="12"/>
          </p:nvPr>
        </p:nvSpPr>
        <p:spPr/>
        <p:txBody>
          <a:bodyPr/>
          <a:lstStyle/>
          <a:p>
            <a:fld id="{8DF14E08-3E27-4330-BBCC-108ACDB8E4C7}" type="slidenum">
              <a:rPr lang="en-GB" smtClean="0"/>
              <a:pPr/>
              <a:t>10</a:t>
            </a:fld>
            <a:endParaRPr lang="en-GB" dirty="0"/>
          </a:p>
        </p:txBody>
      </p:sp>
    </p:spTree>
    <p:extLst>
      <p:ext uri="{BB962C8B-B14F-4D97-AF65-F5344CB8AC3E}">
        <p14:creationId xmlns:p14="http://schemas.microsoft.com/office/powerpoint/2010/main" val="3687911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3A8E659-B8FA-49A9-A351-AFF5D6AEDFB1}"/>
              </a:ext>
            </a:extLst>
          </p:cNvPr>
          <p:cNvSpPr>
            <a:spLocks noGrp="1"/>
          </p:cNvSpPr>
          <p:nvPr>
            <p:ph idx="1"/>
          </p:nvPr>
        </p:nvSpPr>
        <p:spPr>
          <a:xfrm>
            <a:off x="0" y="1071546"/>
            <a:ext cx="9144000" cy="5570802"/>
          </a:xfrm>
        </p:spPr>
        <p:txBody>
          <a:bodyPr>
            <a:normAutofit/>
          </a:bodyPr>
          <a:lstStyle/>
          <a:p>
            <a:pPr>
              <a:buFont typeface="Wingdings" panose="05000000000000000000" pitchFamily="2" charset="2"/>
              <a:buChar char="Ø"/>
            </a:pPr>
            <a:r>
              <a:rPr lang="en-GB" sz="2400" dirty="0"/>
              <a:t>The marketing environment can have a profound impact on performance; </a:t>
            </a:r>
            <a:r>
              <a:rPr lang="en-GB" sz="2400" dirty="0" smtClean="0"/>
              <a:t>hence, </a:t>
            </a:r>
            <a:r>
              <a:rPr lang="en-GB" sz="2400" b="1" dirty="0">
                <a:solidFill>
                  <a:srgbClr val="FF0000"/>
                </a:solidFill>
              </a:rPr>
              <a:t>an organisation should continually monitor both micro and macro influences</a:t>
            </a:r>
            <a:r>
              <a:rPr lang="en-GB" sz="2400" dirty="0"/>
              <a:t>. </a:t>
            </a:r>
          </a:p>
          <a:p>
            <a:pPr>
              <a:buFont typeface="Wingdings" panose="05000000000000000000" pitchFamily="2" charset="2"/>
              <a:buChar char="Ø"/>
            </a:pPr>
            <a:r>
              <a:rPr lang="en-GB" sz="2400" dirty="0"/>
              <a:t>This process is called </a:t>
            </a:r>
            <a:r>
              <a:rPr lang="en-GB" sz="2400" b="1" dirty="0"/>
              <a:t>environmental scanning </a:t>
            </a:r>
            <a:r>
              <a:rPr lang="en-GB" sz="2400" dirty="0"/>
              <a:t>in traditional marketing and online. Marketplace analysis helps to </a:t>
            </a:r>
            <a:r>
              <a:rPr lang="en-GB" sz="2400" dirty="0">
                <a:solidFill>
                  <a:srgbClr val="7030A0"/>
                </a:solidFill>
              </a:rPr>
              <a:t>define the nature of the digital competitive market, or click ecosystem</a:t>
            </a:r>
            <a:r>
              <a:rPr lang="en-GB" sz="2400" dirty="0"/>
              <a:t>. </a:t>
            </a:r>
          </a:p>
          <a:p>
            <a:pPr>
              <a:buFont typeface="Wingdings" panose="05000000000000000000" pitchFamily="2" charset="2"/>
              <a:buChar char="Ø"/>
            </a:pPr>
            <a:r>
              <a:rPr lang="en-GB" sz="2400" b="1" dirty="0"/>
              <a:t>Online market ecosystem </a:t>
            </a:r>
            <a:r>
              <a:rPr lang="en-GB" sz="2400" dirty="0"/>
              <a:t>the interactions between different online systems related to a specific hardware or software technology, which may be independent or developed by a particular </a:t>
            </a:r>
            <a:r>
              <a:rPr lang="en-GB" sz="2400" dirty="0" smtClean="0"/>
              <a:t>brand.</a:t>
            </a:r>
            <a:endParaRPr lang="en-GB" sz="2400" dirty="0"/>
          </a:p>
          <a:p>
            <a:pPr>
              <a:buFont typeface="Wingdings" panose="05000000000000000000" pitchFamily="2" charset="2"/>
              <a:buChar char="Ø"/>
            </a:pPr>
            <a:r>
              <a:rPr lang="en-GB" sz="2400" dirty="0"/>
              <a:t>Major online players have developed their own infrastructure or online market ecosystems </a:t>
            </a:r>
            <a:r>
              <a:rPr lang="en-GB" sz="2400" b="1" dirty="0">
                <a:solidFill>
                  <a:srgbClr val="FF0000"/>
                </a:solidFill>
              </a:rPr>
              <a:t>that connect websites through data exchange, giving opportunities to enhance the customer experience and extend the firms’ reach and influence. </a:t>
            </a:r>
          </a:p>
          <a:p>
            <a:pPr>
              <a:buNone/>
            </a:pPr>
            <a:endParaRPr lang="en-GB" sz="2400" dirty="0"/>
          </a:p>
        </p:txBody>
      </p:sp>
      <p:sp>
        <p:nvSpPr>
          <p:cNvPr id="4" name="Title 1">
            <a:extLst>
              <a:ext uri="{FF2B5EF4-FFF2-40B4-BE49-F238E27FC236}">
                <a16:creationId xmlns="" xmlns:a16="http://schemas.microsoft.com/office/drawing/2014/main" id="{9B1B505A-28B9-47E8-B770-9BA763E72A8A}"/>
              </a:ext>
            </a:extLst>
          </p:cNvPr>
          <p:cNvSpPr>
            <a:spLocks noGrp="1"/>
          </p:cNvSpPr>
          <p:nvPr>
            <p:ph type="title"/>
          </p:nvPr>
        </p:nvSpPr>
        <p:spPr>
          <a:xfrm>
            <a:off x="0" y="0"/>
            <a:ext cx="9144000" cy="927084"/>
          </a:xfrm>
        </p:spPr>
        <p:txBody>
          <a:bodyPr/>
          <a:lstStyle/>
          <a:p>
            <a:r>
              <a:rPr lang="en-GB" dirty="0">
                <a:solidFill>
                  <a:schemeClr val="accent2"/>
                </a:solidFill>
              </a:rPr>
              <a:t>The digital marketing environment</a:t>
            </a:r>
          </a:p>
        </p:txBody>
      </p:sp>
      <p:sp>
        <p:nvSpPr>
          <p:cNvPr id="5" name="Slide Number Placeholder 4">
            <a:extLst>
              <a:ext uri="{FF2B5EF4-FFF2-40B4-BE49-F238E27FC236}">
                <a16:creationId xmlns="" xmlns:a16="http://schemas.microsoft.com/office/drawing/2014/main" id="{2F9BC0C1-A0B0-4556-B637-242FDE38F508}"/>
              </a:ext>
            </a:extLst>
          </p:cNvPr>
          <p:cNvSpPr>
            <a:spLocks noGrp="1"/>
          </p:cNvSpPr>
          <p:nvPr>
            <p:ph type="sldNum" sz="quarter" idx="12"/>
          </p:nvPr>
        </p:nvSpPr>
        <p:spPr/>
        <p:txBody>
          <a:bodyPr/>
          <a:lstStyle/>
          <a:p>
            <a:fld id="{8DF14E08-3E27-4330-BBCC-108ACDB8E4C7}" type="slidenum">
              <a:rPr lang="en-GB" smtClean="0"/>
              <a:pPr/>
              <a:t>11</a:t>
            </a:fld>
            <a:endParaRPr lang="en-GB" dirty="0"/>
          </a:p>
        </p:txBody>
      </p:sp>
    </p:spTree>
    <p:extLst>
      <p:ext uri="{BB962C8B-B14F-4D97-AF65-F5344CB8AC3E}">
        <p14:creationId xmlns:p14="http://schemas.microsoft.com/office/powerpoint/2010/main" val="2684674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B90808-023D-4B11-901E-6754906AA82D}"/>
              </a:ext>
            </a:extLst>
          </p:cNvPr>
          <p:cNvSpPr>
            <a:spLocks noGrp="1"/>
          </p:cNvSpPr>
          <p:nvPr>
            <p:ph type="title"/>
          </p:nvPr>
        </p:nvSpPr>
        <p:spPr>
          <a:xfrm>
            <a:off x="0" y="0"/>
            <a:ext cx="9144000" cy="1500173"/>
          </a:xfrm>
        </p:spPr>
        <p:txBody>
          <a:bodyPr>
            <a:normAutofit fontScale="90000"/>
          </a:bodyPr>
          <a:lstStyle/>
          <a:p>
            <a:r>
              <a:rPr lang="en-GB" dirty="0">
                <a:solidFill>
                  <a:schemeClr val="accent2"/>
                </a:solidFill>
              </a:rPr>
              <a:t/>
            </a:r>
            <a:br>
              <a:rPr lang="en-GB" dirty="0">
                <a:solidFill>
                  <a:schemeClr val="accent2"/>
                </a:solidFill>
              </a:rPr>
            </a:br>
            <a:r>
              <a:rPr lang="en-GB" dirty="0">
                <a:solidFill>
                  <a:schemeClr val="accent2"/>
                </a:solidFill>
              </a:rPr>
              <a:t>Understanding how customers interact with digital markets</a:t>
            </a:r>
          </a:p>
        </p:txBody>
      </p:sp>
      <p:sp>
        <p:nvSpPr>
          <p:cNvPr id="3" name="Content Placeholder 2">
            <a:extLst>
              <a:ext uri="{FF2B5EF4-FFF2-40B4-BE49-F238E27FC236}">
                <a16:creationId xmlns="" xmlns:a16="http://schemas.microsoft.com/office/drawing/2014/main" id="{C0EDB9D2-B08D-4F5B-BE93-5C242C1C80FE}"/>
              </a:ext>
            </a:extLst>
          </p:cNvPr>
          <p:cNvSpPr>
            <a:spLocks noGrp="1"/>
          </p:cNvSpPr>
          <p:nvPr>
            <p:ph idx="1"/>
          </p:nvPr>
        </p:nvSpPr>
        <p:spPr>
          <a:xfrm>
            <a:off x="0" y="1844824"/>
            <a:ext cx="9144000" cy="4535594"/>
          </a:xfrm>
        </p:spPr>
        <p:txBody>
          <a:bodyPr>
            <a:normAutofit/>
          </a:bodyPr>
          <a:lstStyle/>
          <a:p>
            <a:pPr>
              <a:buFont typeface="Wingdings" panose="05000000000000000000" pitchFamily="2" charset="2"/>
              <a:buChar char="Ø"/>
            </a:pPr>
            <a:r>
              <a:rPr lang="en-GB" sz="2400" dirty="0"/>
              <a:t>In the physical world, ‘going to the shops’ is a well-understood concept, but less is known about the range of triggers and </a:t>
            </a:r>
            <a:r>
              <a:rPr lang="en-GB" sz="2400" dirty="0" smtClean="0"/>
              <a:t>influences (</a:t>
            </a:r>
            <a:r>
              <a:rPr lang="en-GB" sz="2400" b="1" dirty="0" smtClean="0">
                <a:solidFill>
                  <a:srgbClr val="FF0000"/>
                </a:solidFill>
              </a:rPr>
              <a:t>devices</a:t>
            </a:r>
            <a:r>
              <a:rPr lang="en-GB" sz="2400" dirty="0" smtClean="0"/>
              <a:t>) </a:t>
            </a:r>
            <a:r>
              <a:rPr lang="en-GB" sz="2400" dirty="0">
                <a:solidFill>
                  <a:srgbClr val="00B050"/>
                </a:solidFill>
              </a:rPr>
              <a:t>that can shape a shopper’s journey and inform their ultimate purchase decision. </a:t>
            </a:r>
          </a:p>
          <a:p>
            <a:pPr>
              <a:buFont typeface="Wingdings" panose="05000000000000000000" pitchFamily="2" charset="2"/>
              <a:buChar char="Ø"/>
            </a:pPr>
            <a:r>
              <a:rPr lang="en-GB" sz="2400" dirty="0"/>
              <a:t>In the digital world, the same basic principles are true, </a:t>
            </a:r>
            <a:r>
              <a:rPr lang="en-GB" sz="2400" b="1" dirty="0"/>
              <a:t>but</a:t>
            </a:r>
            <a:r>
              <a:rPr lang="en-GB" sz="2400" dirty="0"/>
              <a:t> </a:t>
            </a:r>
            <a:r>
              <a:rPr lang="en-GB" sz="2400" dirty="0">
                <a:solidFill>
                  <a:srgbClr val="FF0000"/>
                </a:solidFill>
              </a:rPr>
              <a:t>the online customer encounters many more ‘touchpoints’ which influence their decision making</a:t>
            </a:r>
            <a:r>
              <a:rPr lang="en-GB" sz="2400" dirty="0"/>
              <a:t> (e.g., websites, social media content and blogs) and can influence purchase decisions before, during and after a shopping encounter. </a:t>
            </a:r>
          </a:p>
          <a:p>
            <a:pPr>
              <a:buFont typeface="Wingdings" panose="05000000000000000000" pitchFamily="2" charset="2"/>
              <a:buChar char="Ø"/>
            </a:pPr>
            <a:r>
              <a:rPr lang="en-GB" sz="2400" dirty="0"/>
              <a:t>To help </a:t>
            </a:r>
            <a:r>
              <a:rPr lang="en-GB" sz="2400" dirty="0">
                <a:solidFill>
                  <a:srgbClr val="00B050"/>
                </a:solidFill>
              </a:rPr>
              <a:t>understand customers’ interactions with physical and digital touchpoints, triggers and influences</a:t>
            </a:r>
            <a:r>
              <a:rPr lang="en-GB" sz="2400" b="1" dirty="0">
                <a:solidFill>
                  <a:srgbClr val="FF0000"/>
                </a:solidFill>
              </a:rPr>
              <a:t>, journeys maps are increasingly used to model behaviour of different types of target audiences</a:t>
            </a:r>
            <a:r>
              <a:rPr lang="en-GB" sz="2400" dirty="0"/>
              <a:t>.</a:t>
            </a:r>
          </a:p>
        </p:txBody>
      </p:sp>
      <p:sp>
        <p:nvSpPr>
          <p:cNvPr id="4" name="Slide Number Placeholder 3">
            <a:extLst>
              <a:ext uri="{FF2B5EF4-FFF2-40B4-BE49-F238E27FC236}">
                <a16:creationId xmlns="" xmlns:a16="http://schemas.microsoft.com/office/drawing/2014/main" id="{226D4BB5-D294-4E09-837A-8FFF1038ECB5}"/>
              </a:ext>
            </a:extLst>
          </p:cNvPr>
          <p:cNvSpPr>
            <a:spLocks noGrp="1"/>
          </p:cNvSpPr>
          <p:nvPr>
            <p:ph type="sldNum" sz="quarter" idx="12"/>
          </p:nvPr>
        </p:nvSpPr>
        <p:spPr/>
        <p:txBody>
          <a:bodyPr/>
          <a:lstStyle/>
          <a:p>
            <a:fld id="{8DF14E08-3E27-4330-BBCC-108ACDB8E4C7}" type="slidenum">
              <a:rPr lang="en-GB" smtClean="0"/>
              <a:pPr/>
              <a:t>12</a:t>
            </a:fld>
            <a:endParaRPr lang="en-GB" dirty="0"/>
          </a:p>
        </p:txBody>
      </p:sp>
    </p:spTree>
    <p:extLst>
      <p:ext uri="{BB962C8B-B14F-4D97-AF65-F5344CB8AC3E}">
        <p14:creationId xmlns:p14="http://schemas.microsoft.com/office/powerpoint/2010/main" val="3357183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0"/>
            <a:ext cx="7543800" cy="642066"/>
          </a:xfrm>
        </p:spPr>
        <p:txBody>
          <a:bodyPr>
            <a:normAutofit fontScale="90000"/>
          </a:bodyPr>
          <a:lstStyle/>
          <a:p>
            <a:pPr algn="ctr"/>
            <a:r>
              <a:rPr lang="en-GB" sz="3200" dirty="0">
                <a:solidFill>
                  <a:srgbClr val="007BA4"/>
                </a:solidFill>
              </a:rPr>
              <a:t>Figure 2.2 An example of a customer journey map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857233"/>
            <a:ext cx="9144000" cy="6000768"/>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 xmlns:a16="http://schemas.microsoft.com/office/drawing/2014/main" id="{3CB2A7B7-8AF0-4237-A6AD-DEDE3A9FB673}"/>
              </a:ext>
            </a:extLst>
          </p:cNvPr>
          <p:cNvSpPr>
            <a:spLocks noGrp="1"/>
          </p:cNvSpPr>
          <p:nvPr>
            <p:ph type="sldNum" sz="quarter" idx="12"/>
          </p:nvPr>
        </p:nvSpPr>
        <p:spPr/>
        <p:txBody>
          <a:bodyPr/>
          <a:lstStyle/>
          <a:p>
            <a:fld id="{8DF14E08-3E27-4330-BBCC-108ACDB8E4C7}" type="slidenum">
              <a:rPr lang="en-GB" smtClean="0"/>
              <a:pPr/>
              <a:t>13</a:t>
            </a:fld>
            <a:endParaRPr lang="en-GB" dirty="0"/>
          </a:p>
        </p:txBody>
      </p:sp>
    </p:spTree>
    <p:extLst>
      <p:ext uri="{BB962C8B-B14F-4D97-AF65-F5344CB8AC3E}">
        <p14:creationId xmlns:p14="http://schemas.microsoft.com/office/powerpoint/2010/main" val="1114746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602336" cy="594874"/>
          </a:xfrm>
        </p:spPr>
        <p:txBody>
          <a:bodyPr vert="horz" lIns="91440" tIns="45720" rIns="91440" bIns="45720" rtlCol="0" anchor="b">
            <a:normAutofit fontScale="90000"/>
          </a:bodyPr>
          <a:lstStyle/>
          <a:p>
            <a:r>
              <a:rPr lang="en-GB" dirty="0">
                <a:solidFill>
                  <a:schemeClr val="accent2"/>
                </a:solidFill>
              </a:rPr>
              <a:t>Understanding customer in digital markets </a:t>
            </a:r>
          </a:p>
        </p:txBody>
      </p:sp>
      <p:sp>
        <p:nvSpPr>
          <p:cNvPr id="3" name="Content Placeholder 2"/>
          <p:cNvSpPr>
            <a:spLocks noGrp="1"/>
          </p:cNvSpPr>
          <p:nvPr>
            <p:ph idx="1"/>
          </p:nvPr>
        </p:nvSpPr>
        <p:spPr>
          <a:xfrm>
            <a:off x="0" y="1000108"/>
            <a:ext cx="8969660" cy="5381220"/>
          </a:xfrm>
        </p:spPr>
        <p:txBody>
          <a:bodyPr>
            <a:normAutofit/>
          </a:bodyPr>
          <a:lstStyle/>
          <a:p>
            <a:pPr>
              <a:buFont typeface="Wingdings" panose="05000000000000000000" pitchFamily="2" charset="2"/>
              <a:buChar char="Ø"/>
            </a:pPr>
            <a:r>
              <a:rPr lang="en-GB" sz="2400" dirty="0" smtClean="0"/>
              <a:t> </a:t>
            </a:r>
            <a:r>
              <a:rPr lang="en-GB" sz="2400" dirty="0"/>
              <a:t>I</a:t>
            </a:r>
            <a:r>
              <a:rPr lang="en-GB" sz="2400" dirty="0" smtClean="0"/>
              <a:t>t </a:t>
            </a:r>
            <a:r>
              <a:rPr lang="en-GB" sz="2400" dirty="0"/>
              <a:t>is useful to produce an </a:t>
            </a:r>
            <a:r>
              <a:rPr lang="en-GB" sz="2400" b="1" dirty="0"/>
              <a:t>online marketplace map </a:t>
            </a:r>
            <a:r>
              <a:rPr lang="en-GB" sz="2400" dirty="0"/>
              <a:t>which </a:t>
            </a:r>
            <a:r>
              <a:rPr lang="en-GB" sz="2400" dirty="0">
                <a:solidFill>
                  <a:srgbClr val="00B050"/>
                </a:solidFill>
              </a:rPr>
              <a:t>summarises how target customer segments might be influenced by different types of digital sites. </a:t>
            </a:r>
          </a:p>
          <a:p>
            <a:pPr>
              <a:buFont typeface="Wingdings" panose="05000000000000000000" pitchFamily="2" charset="2"/>
              <a:buChar char="Ø"/>
            </a:pPr>
            <a:r>
              <a:rPr lang="en-GB" sz="2400" b="1" dirty="0"/>
              <a:t>The main elements of the online marketplace map are</a:t>
            </a:r>
            <a:r>
              <a:rPr lang="en-GB" sz="2400" dirty="0"/>
              <a:t>:</a:t>
            </a:r>
          </a:p>
          <a:p>
            <a:pPr marL="457200" indent="-457200">
              <a:buFont typeface="+mj-lt"/>
              <a:buAutoNum type="arabicPeriod"/>
            </a:pPr>
            <a:r>
              <a:rPr lang="en-GB" sz="2400" b="1" dirty="0"/>
              <a:t>Customer segments</a:t>
            </a:r>
          </a:p>
          <a:p>
            <a:pPr marL="457200" indent="-457200">
              <a:buFont typeface="+mj-lt"/>
              <a:buAutoNum type="arabicPeriod"/>
            </a:pPr>
            <a:r>
              <a:rPr lang="en-GB" sz="2400" b="1" dirty="0"/>
              <a:t>Search intermediaries</a:t>
            </a:r>
            <a:r>
              <a:rPr lang="en-GB" sz="2400" dirty="0"/>
              <a:t>: The main search engines are typically Google, Yahoo!, Bing and Ask, but others are important in some markets such as China (Baidu)</a:t>
            </a:r>
          </a:p>
          <a:p>
            <a:pPr marL="457200" indent="-457200">
              <a:buFont typeface="+mj-lt"/>
              <a:buAutoNum type="arabicPeriod"/>
            </a:pPr>
            <a:r>
              <a:rPr lang="en-GB" sz="2400" b="1" dirty="0"/>
              <a:t>Intermediaries, influencers and media or publisher sites</a:t>
            </a:r>
          </a:p>
          <a:p>
            <a:pPr marL="457200" indent="-457200">
              <a:buFont typeface="+mj-lt"/>
              <a:buAutoNum type="arabicPeriod"/>
            </a:pPr>
            <a:r>
              <a:rPr lang="en-GB" sz="2400" b="1" dirty="0"/>
              <a:t>Destination sites and platforms</a:t>
            </a:r>
            <a:r>
              <a:rPr lang="en-GB" sz="2400" dirty="0"/>
              <a:t>: These are the sites that the marketer is trying to attract visitors to.</a:t>
            </a:r>
          </a:p>
        </p:txBody>
      </p:sp>
      <p:sp>
        <p:nvSpPr>
          <p:cNvPr id="5" name="Slide Number Placeholder 4">
            <a:extLst>
              <a:ext uri="{FF2B5EF4-FFF2-40B4-BE49-F238E27FC236}">
                <a16:creationId xmlns="" xmlns:a16="http://schemas.microsoft.com/office/drawing/2014/main" id="{5167AADA-5C6B-42DC-9CA4-B3FFC13A7D9C}"/>
              </a:ext>
            </a:extLst>
          </p:cNvPr>
          <p:cNvSpPr>
            <a:spLocks noGrp="1"/>
          </p:cNvSpPr>
          <p:nvPr>
            <p:ph type="sldNum" sz="quarter" idx="12"/>
          </p:nvPr>
        </p:nvSpPr>
        <p:spPr/>
        <p:txBody>
          <a:bodyPr/>
          <a:lstStyle/>
          <a:p>
            <a:fld id="{8DF14E08-3E27-4330-BBCC-108ACDB8E4C7}" type="slidenum">
              <a:rPr lang="en-GB" smtClean="0"/>
              <a:pPr/>
              <a:t>14</a:t>
            </a:fld>
            <a:endParaRPr lang="en-GB" dirty="0"/>
          </a:p>
        </p:txBody>
      </p:sp>
    </p:spTree>
    <p:extLst>
      <p:ext uri="{BB962C8B-B14F-4D97-AF65-F5344CB8AC3E}">
        <p14:creationId xmlns:p14="http://schemas.microsoft.com/office/powerpoint/2010/main" val="1358714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E7C2817-4CA7-4134-B46E-CBD405635F1C}"/>
              </a:ext>
            </a:extLst>
          </p:cNvPr>
          <p:cNvSpPr>
            <a:spLocks noGrp="1"/>
          </p:cNvSpPr>
          <p:nvPr>
            <p:ph idx="1"/>
          </p:nvPr>
        </p:nvSpPr>
        <p:spPr>
          <a:xfrm>
            <a:off x="0" y="1714488"/>
            <a:ext cx="8929717" cy="4643470"/>
          </a:xfrm>
        </p:spPr>
        <p:txBody>
          <a:bodyPr>
            <a:noAutofit/>
          </a:bodyPr>
          <a:lstStyle/>
          <a:p>
            <a:pPr>
              <a:buFont typeface="Wingdings" panose="05000000000000000000" pitchFamily="2" charset="2"/>
              <a:buChar char="Ø"/>
            </a:pPr>
            <a:r>
              <a:rPr lang="en-GB" sz="2800" dirty="0"/>
              <a:t>In marketing, understanding the trading situation is very important not only to consider customers’ behaviour but also to </a:t>
            </a:r>
            <a:r>
              <a:rPr lang="en-GB" sz="2800" b="1" dirty="0"/>
              <a:t>know how to analyse reactions and responses. </a:t>
            </a:r>
          </a:p>
          <a:p>
            <a:pPr>
              <a:buFont typeface="Wingdings" panose="05000000000000000000" pitchFamily="2" charset="2"/>
              <a:buChar char="Ø"/>
            </a:pPr>
            <a:r>
              <a:rPr lang="en-GB" sz="2800" dirty="0"/>
              <a:t>In the digital world, </a:t>
            </a:r>
            <a:r>
              <a:rPr lang="en-GB" sz="2800" b="1" dirty="0">
                <a:solidFill>
                  <a:srgbClr val="FF0000"/>
                </a:solidFill>
              </a:rPr>
              <a:t>customer actions are highly trackable and quantifiable</a:t>
            </a:r>
            <a:r>
              <a:rPr lang="en-GB" sz="2800" dirty="0"/>
              <a:t>, so </a:t>
            </a:r>
            <a:r>
              <a:rPr lang="en-GB" sz="2800" dirty="0">
                <a:solidFill>
                  <a:srgbClr val="00B0F0"/>
                </a:solidFill>
              </a:rPr>
              <a:t>digital marketers should know how to measure customer behaviour </a:t>
            </a:r>
            <a:r>
              <a:rPr lang="en-GB" sz="2800" dirty="0"/>
              <a:t>in relation to marketing objectives in highly </a:t>
            </a:r>
            <a:r>
              <a:rPr lang="en-GB" sz="2800" dirty="0" smtClean="0"/>
              <a:t>accurate </a:t>
            </a:r>
            <a:r>
              <a:rPr lang="en-GB" sz="2800" dirty="0"/>
              <a:t>ways. </a:t>
            </a:r>
          </a:p>
          <a:p>
            <a:pPr>
              <a:buFont typeface="Wingdings" panose="05000000000000000000" pitchFamily="2" charset="2"/>
              <a:buChar char="Ø"/>
            </a:pPr>
            <a:r>
              <a:rPr lang="en-GB" sz="2800" b="1" dirty="0" smtClean="0"/>
              <a:t>The </a:t>
            </a:r>
            <a:r>
              <a:rPr lang="en-GB" sz="2800" b="1" dirty="0"/>
              <a:t>specific measurement and analysis tools will vary depending on the desired marketing outcomes</a:t>
            </a:r>
            <a:r>
              <a:rPr lang="en-GB" sz="2800" dirty="0"/>
              <a:t>. </a:t>
            </a:r>
          </a:p>
        </p:txBody>
      </p:sp>
      <p:sp>
        <p:nvSpPr>
          <p:cNvPr id="4" name="Title 1">
            <a:extLst>
              <a:ext uri="{FF2B5EF4-FFF2-40B4-BE49-F238E27FC236}">
                <a16:creationId xmlns="" xmlns:a16="http://schemas.microsoft.com/office/drawing/2014/main" id="{08BB37EF-CD5F-4114-BBB5-E17F4DA8FEC5}"/>
              </a:ext>
            </a:extLst>
          </p:cNvPr>
          <p:cNvSpPr>
            <a:spLocks noGrp="1"/>
          </p:cNvSpPr>
          <p:nvPr>
            <p:ph type="title"/>
          </p:nvPr>
        </p:nvSpPr>
        <p:spPr>
          <a:xfrm>
            <a:off x="0" y="287339"/>
            <a:ext cx="9144000" cy="998522"/>
          </a:xfrm>
        </p:spPr>
        <p:txBody>
          <a:bodyPr vert="horz" lIns="91440" tIns="45720" rIns="91440" bIns="45720" rtlCol="0" anchor="b">
            <a:normAutofit fontScale="90000"/>
          </a:bodyPr>
          <a:lstStyle/>
          <a:p>
            <a:r>
              <a:rPr lang="en-GB" dirty="0">
                <a:solidFill>
                  <a:schemeClr val="accent2"/>
                </a:solidFill>
              </a:rPr>
              <a:t>Customer analysis to understand the digital consume</a:t>
            </a:r>
            <a:endParaRPr lang="en-GB" dirty="0">
              <a:solidFill>
                <a:schemeClr val="accent2"/>
              </a:solidFill>
              <a:effectLst/>
            </a:endParaRPr>
          </a:p>
        </p:txBody>
      </p:sp>
      <p:sp>
        <p:nvSpPr>
          <p:cNvPr id="5" name="Slide Number Placeholder 4">
            <a:extLst>
              <a:ext uri="{FF2B5EF4-FFF2-40B4-BE49-F238E27FC236}">
                <a16:creationId xmlns="" xmlns:a16="http://schemas.microsoft.com/office/drawing/2014/main" id="{70A13FCD-F40D-4FD0-8C32-5695BEEC74B3}"/>
              </a:ext>
            </a:extLst>
          </p:cNvPr>
          <p:cNvSpPr>
            <a:spLocks noGrp="1"/>
          </p:cNvSpPr>
          <p:nvPr>
            <p:ph type="sldNum" sz="quarter" idx="12"/>
          </p:nvPr>
        </p:nvSpPr>
        <p:spPr/>
        <p:txBody>
          <a:bodyPr/>
          <a:lstStyle/>
          <a:p>
            <a:fld id="{8DF14E08-3E27-4330-BBCC-108ACDB8E4C7}" type="slidenum">
              <a:rPr lang="en-GB" smtClean="0"/>
              <a:pPr/>
              <a:t>15</a:t>
            </a:fld>
            <a:endParaRPr lang="en-GB" dirty="0"/>
          </a:p>
        </p:txBody>
      </p:sp>
    </p:spTree>
    <p:extLst>
      <p:ext uri="{BB962C8B-B14F-4D97-AF65-F5344CB8AC3E}">
        <p14:creationId xmlns:p14="http://schemas.microsoft.com/office/powerpoint/2010/main" val="2987383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6B4075A-C4D3-49C1-A831-3753AAA71DCB}"/>
              </a:ext>
            </a:extLst>
          </p:cNvPr>
          <p:cNvSpPr>
            <a:spLocks noGrp="1"/>
          </p:cNvSpPr>
          <p:nvPr>
            <p:ph idx="1"/>
          </p:nvPr>
        </p:nvSpPr>
        <p:spPr>
          <a:xfrm>
            <a:off x="214282" y="1848601"/>
            <a:ext cx="8929718" cy="4477386"/>
          </a:xfrm>
        </p:spPr>
        <p:txBody>
          <a:bodyPr>
            <a:normAutofit/>
          </a:bodyPr>
          <a:lstStyle/>
          <a:p>
            <a:pPr>
              <a:buFont typeface="Wingdings" panose="05000000000000000000" pitchFamily="2" charset="2"/>
              <a:buChar char="Ø"/>
            </a:pPr>
            <a:r>
              <a:rPr lang="en-GB" sz="2400" b="1" dirty="0"/>
              <a:t>Customer behaviour analysis </a:t>
            </a:r>
            <a:r>
              <a:rPr lang="en-GB" sz="2400" dirty="0"/>
              <a:t>involves research into the motivations, media consumption preferences and selection processes used by consumers as they use digital channels together with traditional channels to purchase online products and use other online services.</a:t>
            </a:r>
          </a:p>
          <a:p>
            <a:pPr>
              <a:buFont typeface="Wingdings" panose="05000000000000000000" pitchFamily="2" charset="2"/>
              <a:buChar char="Ø"/>
            </a:pPr>
            <a:r>
              <a:rPr lang="en-GB" sz="2400" b="1" dirty="0"/>
              <a:t>Customer segments </a:t>
            </a:r>
            <a:r>
              <a:rPr lang="en-GB" sz="2400" dirty="0"/>
              <a:t>Groups of customers sharing similar characteristics, preferences and behaviours that are meaningful in terms of various market propositions, and which are defined as part of target marketing strategy and planning.</a:t>
            </a:r>
          </a:p>
        </p:txBody>
      </p:sp>
      <p:sp>
        <p:nvSpPr>
          <p:cNvPr id="4" name="Slide Number Placeholder 3">
            <a:extLst>
              <a:ext uri="{FF2B5EF4-FFF2-40B4-BE49-F238E27FC236}">
                <a16:creationId xmlns="" xmlns:a16="http://schemas.microsoft.com/office/drawing/2014/main" id="{A674ED9D-CDEA-4C74-8894-298BCD231560}"/>
              </a:ext>
            </a:extLst>
          </p:cNvPr>
          <p:cNvSpPr>
            <a:spLocks noGrp="1"/>
          </p:cNvSpPr>
          <p:nvPr>
            <p:ph type="sldNum" sz="quarter" idx="12"/>
          </p:nvPr>
        </p:nvSpPr>
        <p:spPr>
          <a:xfrm>
            <a:off x="8100392" y="5957995"/>
            <a:ext cx="984019" cy="365125"/>
          </a:xfrm>
        </p:spPr>
        <p:txBody>
          <a:bodyPr/>
          <a:lstStyle/>
          <a:p>
            <a:fld id="{8DF14E08-3E27-4330-BBCC-108ACDB8E4C7}" type="slidenum">
              <a:rPr lang="en-GB" smtClean="0">
                <a:solidFill>
                  <a:schemeClr val="accent2"/>
                </a:solidFill>
              </a:rPr>
              <a:pPr/>
              <a:t>16</a:t>
            </a:fld>
            <a:endParaRPr lang="en-GB" dirty="0">
              <a:solidFill>
                <a:schemeClr val="accent2"/>
              </a:solidFill>
            </a:endParaRPr>
          </a:p>
        </p:txBody>
      </p:sp>
      <p:sp>
        <p:nvSpPr>
          <p:cNvPr id="5" name="Title 1">
            <a:extLst>
              <a:ext uri="{FF2B5EF4-FFF2-40B4-BE49-F238E27FC236}">
                <a16:creationId xmlns="" xmlns:a16="http://schemas.microsoft.com/office/drawing/2014/main" id="{52A1B5DC-58CA-4C79-8428-AF8C760D8CF7}"/>
              </a:ext>
            </a:extLst>
          </p:cNvPr>
          <p:cNvSpPr>
            <a:spLocks noGrp="1"/>
          </p:cNvSpPr>
          <p:nvPr>
            <p:ph type="title"/>
          </p:nvPr>
        </p:nvSpPr>
        <p:spPr>
          <a:xfrm>
            <a:off x="0" y="287339"/>
            <a:ext cx="9144000" cy="998522"/>
          </a:xfrm>
        </p:spPr>
        <p:txBody>
          <a:bodyPr vert="horz" lIns="91440" tIns="45720" rIns="91440" bIns="45720" rtlCol="0" anchor="b">
            <a:normAutofit fontScale="90000"/>
          </a:bodyPr>
          <a:lstStyle/>
          <a:p>
            <a:r>
              <a:rPr lang="en-GB" dirty="0">
                <a:solidFill>
                  <a:schemeClr val="accent2"/>
                </a:solidFill>
              </a:rPr>
              <a:t>Customer analysis to understand the digital consume</a:t>
            </a:r>
            <a:endParaRPr lang="en-GB" dirty="0">
              <a:solidFill>
                <a:schemeClr val="accent2"/>
              </a:solidFill>
              <a:effectLst/>
            </a:endParaRPr>
          </a:p>
        </p:txBody>
      </p:sp>
    </p:spTree>
    <p:extLst>
      <p:ext uri="{BB962C8B-B14F-4D97-AF65-F5344CB8AC3E}">
        <p14:creationId xmlns:p14="http://schemas.microsoft.com/office/powerpoint/2010/main" val="2225728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20A1E1B1-E441-4EA3-8282-35DEACA26AF1}"/>
              </a:ext>
            </a:extLst>
          </p:cNvPr>
          <p:cNvSpPr>
            <a:spLocks noGrp="1"/>
          </p:cNvSpPr>
          <p:nvPr>
            <p:ph idx="1"/>
          </p:nvPr>
        </p:nvSpPr>
        <p:spPr>
          <a:xfrm>
            <a:off x="0" y="1285860"/>
            <a:ext cx="9144000" cy="5000660"/>
          </a:xfrm>
        </p:spPr>
        <p:txBody>
          <a:bodyPr>
            <a:normAutofit lnSpcReduction="10000"/>
          </a:bodyPr>
          <a:lstStyle/>
          <a:p>
            <a:pPr>
              <a:buFont typeface="Wingdings" panose="05000000000000000000" pitchFamily="2" charset="2"/>
              <a:buChar char="Ø"/>
            </a:pPr>
            <a:r>
              <a:rPr lang="ar-SA" sz="2800" dirty="0"/>
              <a:t> </a:t>
            </a:r>
            <a:r>
              <a:rPr lang="en-GB" sz="2800" dirty="0"/>
              <a:t>Customer behaviour analysis can be considered from </a:t>
            </a:r>
            <a:r>
              <a:rPr lang="en-GB" sz="2800" b="1" dirty="0"/>
              <a:t>two perspectives</a:t>
            </a:r>
            <a:r>
              <a:rPr lang="en-GB" sz="2800" dirty="0"/>
              <a:t>:</a:t>
            </a:r>
          </a:p>
          <a:p>
            <a:pPr marL="457200" indent="-457200">
              <a:buFont typeface="+mj-lt"/>
              <a:buAutoNum type="arabicPeriod"/>
            </a:pPr>
            <a:r>
              <a:rPr lang="en-GB" sz="2800" b="1" i="1" dirty="0"/>
              <a:t>Demand and gap analysis</a:t>
            </a:r>
            <a:r>
              <a:rPr lang="en-GB" sz="2800" i="1" dirty="0"/>
              <a:t>: </a:t>
            </a:r>
            <a:r>
              <a:rPr lang="en-GB" sz="2800" dirty="0"/>
              <a:t>This involves </a:t>
            </a:r>
            <a:r>
              <a:rPr lang="en-GB" sz="2800" dirty="0">
                <a:solidFill>
                  <a:srgbClr val="00B0F0"/>
                </a:solidFill>
              </a:rPr>
              <a:t>understanding the potential and actual volume of visitors to an online presence </a:t>
            </a:r>
            <a:r>
              <a:rPr lang="en-GB" sz="2800" dirty="0"/>
              <a:t>and </a:t>
            </a:r>
            <a:r>
              <a:rPr lang="en-GB" sz="2800" dirty="0">
                <a:solidFill>
                  <a:srgbClr val="00B0F0"/>
                </a:solidFill>
              </a:rPr>
              <a:t>the extent to which prospects convert to tactical and strategic outcomes</a:t>
            </a:r>
            <a:r>
              <a:rPr lang="en-GB" sz="2800" dirty="0"/>
              <a:t>, e.g. lead generation and sales.</a:t>
            </a:r>
          </a:p>
          <a:p>
            <a:pPr marL="457200" indent="-457200">
              <a:buFont typeface="+mj-lt"/>
              <a:buAutoNum type="arabicPeriod"/>
            </a:pPr>
            <a:r>
              <a:rPr lang="en-GB" sz="2800" b="1" i="1" dirty="0"/>
              <a:t>Digital consumer behaviour</a:t>
            </a:r>
            <a:r>
              <a:rPr lang="en-GB" sz="2800" i="1" dirty="0"/>
              <a:t>: </a:t>
            </a:r>
            <a:r>
              <a:rPr lang="en-GB" sz="2800" i="1" dirty="0" smtClean="0"/>
              <a:t>it is</a:t>
            </a:r>
            <a:r>
              <a:rPr lang="en-GB" sz="2800" dirty="0" smtClean="0"/>
              <a:t> </a:t>
            </a:r>
            <a:r>
              <a:rPr lang="en-GB" sz="2800" dirty="0">
                <a:solidFill>
                  <a:srgbClr val="00B0F0"/>
                </a:solidFill>
              </a:rPr>
              <a:t>understand the needs, characteristics and digital experiences or behaviours of target consumers.</a:t>
            </a:r>
            <a:r>
              <a:rPr lang="en-GB" sz="2800" dirty="0"/>
              <a:t> Based on this analysis, customer segments can be created that will be used to develop targeting approaches as part of strategy and planning </a:t>
            </a:r>
          </a:p>
        </p:txBody>
      </p:sp>
      <p:sp>
        <p:nvSpPr>
          <p:cNvPr id="4" name="Title 1">
            <a:extLst>
              <a:ext uri="{FF2B5EF4-FFF2-40B4-BE49-F238E27FC236}">
                <a16:creationId xmlns="" xmlns:a16="http://schemas.microsoft.com/office/drawing/2014/main" id="{8F2839B1-B9FB-4C4E-95FE-3CE36F62E06B}"/>
              </a:ext>
            </a:extLst>
          </p:cNvPr>
          <p:cNvSpPr>
            <a:spLocks noGrp="1"/>
          </p:cNvSpPr>
          <p:nvPr>
            <p:ph type="title"/>
          </p:nvPr>
        </p:nvSpPr>
        <p:spPr>
          <a:xfrm>
            <a:off x="0" y="287339"/>
            <a:ext cx="9144000" cy="927084"/>
          </a:xfrm>
        </p:spPr>
        <p:txBody>
          <a:bodyPr vert="horz" lIns="91440" tIns="45720" rIns="91440" bIns="45720" rtlCol="0" anchor="b">
            <a:normAutofit fontScale="90000"/>
          </a:bodyPr>
          <a:lstStyle/>
          <a:p>
            <a:r>
              <a:rPr lang="en-GB" dirty="0">
                <a:solidFill>
                  <a:schemeClr val="accent2"/>
                </a:solidFill>
              </a:rPr>
              <a:t>Customer analysis to understand the digital consume</a:t>
            </a:r>
            <a:endParaRPr lang="en-GB" dirty="0">
              <a:solidFill>
                <a:schemeClr val="accent2"/>
              </a:solidFill>
              <a:effectLst/>
            </a:endParaRPr>
          </a:p>
        </p:txBody>
      </p:sp>
      <p:sp>
        <p:nvSpPr>
          <p:cNvPr id="5" name="Slide Number Placeholder 4">
            <a:extLst>
              <a:ext uri="{FF2B5EF4-FFF2-40B4-BE49-F238E27FC236}">
                <a16:creationId xmlns="" xmlns:a16="http://schemas.microsoft.com/office/drawing/2014/main" id="{EE6E1ADC-6235-46AF-A9C5-27C8E2F375FF}"/>
              </a:ext>
            </a:extLst>
          </p:cNvPr>
          <p:cNvSpPr>
            <a:spLocks noGrp="1"/>
          </p:cNvSpPr>
          <p:nvPr>
            <p:ph type="sldNum" sz="quarter" idx="12"/>
          </p:nvPr>
        </p:nvSpPr>
        <p:spPr>
          <a:xfrm>
            <a:off x="7874115" y="6003262"/>
            <a:ext cx="984019" cy="365125"/>
          </a:xfrm>
        </p:spPr>
        <p:txBody>
          <a:bodyPr/>
          <a:lstStyle/>
          <a:p>
            <a:fld id="{8DF14E08-3E27-4330-BBCC-108ACDB8E4C7}" type="slidenum">
              <a:rPr lang="en-GB" smtClean="0">
                <a:solidFill>
                  <a:schemeClr val="accent2"/>
                </a:solidFill>
              </a:rPr>
              <a:pPr/>
              <a:t>17</a:t>
            </a:fld>
            <a:endParaRPr lang="en-GB" dirty="0">
              <a:solidFill>
                <a:schemeClr val="accent2"/>
              </a:solidFill>
            </a:endParaRPr>
          </a:p>
        </p:txBody>
      </p:sp>
    </p:spTree>
    <p:extLst>
      <p:ext uri="{BB962C8B-B14F-4D97-AF65-F5344CB8AC3E}">
        <p14:creationId xmlns:p14="http://schemas.microsoft.com/office/powerpoint/2010/main" val="1006819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779636-E73C-464E-B476-7630F4085FAC}"/>
              </a:ext>
            </a:extLst>
          </p:cNvPr>
          <p:cNvSpPr>
            <a:spLocks noGrp="1"/>
          </p:cNvSpPr>
          <p:nvPr>
            <p:ph type="title"/>
          </p:nvPr>
        </p:nvSpPr>
        <p:spPr>
          <a:xfrm>
            <a:off x="0" y="0"/>
            <a:ext cx="9144000" cy="1070694"/>
          </a:xfrm>
        </p:spPr>
        <p:txBody>
          <a:bodyPr>
            <a:normAutofit fontScale="90000"/>
          </a:bodyPr>
          <a:lstStyle/>
          <a:p>
            <a:r>
              <a:rPr lang="en-GB" dirty="0">
                <a:solidFill>
                  <a:schemeClr val="accent2"/>
                </a:solidFill>
              </a:rPr>
              <a:t>Consumer choice and digital influence </a:t>
            </a:r>
          </a:p>
        </p:txBody>
      </p:sp>
      <p:sp>
        <p:nvSpPr>
          <p:cNvPr id="3" name="Content Placeholder 2">
            <a:extLst>
              <a:ext uri="{FF2B5EF4-FFF2-40B4-BE49-F238E27FC236}">
                <a16:creationId xmlns="" xmlns:a16="http://schemas.microsoft.com/office/drawing/2014/main" id="{8ADFD5AA-69F5-4723-9135-6A8A91BDCEF7}"/>
              </a:ext>
            </a:extLst>
          </p:cNvPr>
          <p:cNvSpPr>
            <a:spLocks noGrp="1"/>
          </p:cNvSpPr>
          <p:nvPr>
            <p:ph idx="1"/>
          </p:nvPr>
        </p:nvSpPr>
        <p:spPr>
          <a:xfrm>
            <a:off x="0" y="1214422"/>
            <a:ext cx="9144000" cy="4950882"/>
          </a:xfrm>
        </p:spPr>
        <p:txBody>
          <a:bodyPr>
            <a:normAutofit/>
          </a:bodyPr>
          <a:lstStyle/>
          <a:p>
            <a:pPr>
              <a:buFont typeface="Wingdings" panose="05000000000000000000" pitchFamily="2" charset="2"/>
              <a:buChar char="Ø"/>
            </a:pPr>
            <a:r>
              <a:rPr lang="en-GB" sz="2800" dirty="0"/>
              <a:t>Consumer choice and the </a:t>
            </a:r>
            <a:r>
              <a:rPr lang="en-GB" sz="2800" dirty="0" smtClean="0"/>
              <a:t>succeeding </a:t>
            </a:r>
            <a:r>
              <a:rPr lang="en-GB" sz="2800" dirty="0"/>
              <a:t>decision making are crucial to the purchasing process (online and offline) but </a:t>
            </a:r>
            <a:r>
              <a:rPr lang="en-GB" sz="2800" dirty="0">
                <a:solidFill>
                  <a:srgbClr val="00B0F0"/>
                </a:solidFill>
              </a:rPr>
              <a:t>digital media now plays an increasingly important role in buying decisions</a:t>
            </a:r>
            <a:r>
              <a:rPr lang="en-GB" sz="2800" dirty="0"/>
              <a:t>. </a:t>
            </a:r>
          </a:p>
          <a:p>
            <a:pPr>
              <a:buFont typeface="Wingdings" panose="05000000000000000000" pitchFamily="2" charset="2"/>
              <a:buChar char="Ø"/>
            </a:pPr>
            <a:r>
              <a:rPr lang="en-GB" sz="2800" dirty="0">
                <a:solidFill>
                  <a:srgbClr val="FF0000"/>
                </a:solidFill>
              </a:rPr>
              <a:t>Many buyers visit online first to find information that will inform what they buy</a:t>
            </a:r>
            <a:r>
              <a:rPr lang="en-GB" sz="2800" dirty="0"/>
              <a:t>, so the web and </a:t>
            </a:r>
            <a:r>
              <a:rPr lang="en-GB" sz="2800" b="1" dirty="0"/>
              <a:t>social media are</a:t>
            </a:r>
            <a:r>
              <a:rPr lang="en-GB" sz="2800" dirty="0"/>
              <a:t>: </a:t>
            </a:r>
          </a:p>
          <a:p>
            <a:pPr marL="457200" indent="-457200">
              <a:buFont typeface="+mj-lt"/>
              <a:buAutoNum type="arabicPeriod"/>
            </a:pPr>
            <a:r>
              <a:rPr lang="en-GB" sz="2800" b="1" dirty="0">
                <a:solidFill>
                  <a:srgbClr val="00B050"/>
                </a:solidFill>
              </a:rPr>
              <a:t>A vital part of the research process</a:t>
            </a:r>
            <a:r>
              <a:rPr lang="en-GB" sz="2800" dirty="0"/>
              <a:t>, as internet users now spend longer researching products online; </a:t>
            </a:r>
          </a:p>
          <a:p>
            <a:pPr marL="457200" indent="-457200">
              <a:buFont typeface="+mj-lt"/>
              <a:buAutoNum type="arabicPeriod"/>
            </a:pPr>
            <a:r>
              <a:rPr lang="en-GB" sz="2800" b="1" dirty="0">
                <a:solidFill>
                  <a:srgbClr val="00B050"/>
                </a:solidFill>
              </a:rPr>
              <a:t>Used at every stage of the research process </a:t>
            </a:r>
            <a:r>
              <a:rPr lang="en-GB" sz="2800" dirty="0"/>
              <a:t>from the initial scan to the more detailed comparison and final checking of specifications before purchase.</a:t>
            </a:r>
          </a:p>
          <a:p>
            <a:endParaRPr lang="en-GB" sz="2200" dirty="0"/>
          </a:p>
        </p:txBody>
      </p:sp>
      <p:sp>
        <p:nvSpPr>
          <p:cNvPr id="4" name="Slide Number Placeholder 3">
            <a:extLst>
              <a:ext uri="{FF2B5EF4-FFF2-40B4-BE49-F238E27FC236}">
                <a16:creationId xmlns="" xmlns:a16="http://schemas.microsoft.com/office/drawing/2014/main" id="{E0E848A1-338D-48F6-97CB-515B3F6FCFF8}"/>
              </a:ext>
            </a:extLst>
          </p:cNvPr>
          <p:cNvSpPr>
            <a:spLocks noGrp="1"/>
          </p:cNvSpPr>
          <p:nvPr>
            <p:ph type="sldNum" sz="quarter" idx="12"/>
          </p:nvPr>
        </p:nvSpPr>
        <p:spPr/>
        <p:txBody>
          <a:bodyPr/>
          <a:lstStyle/>
          <a:p>
            <a:fld id="{8DF14E08-3E27-4330-BBCC-108ACDB8E4C7}" type="slidenum">
              <a:rPr lang="en-GB" smtClean="0"/>
              <a:pPr/>
              <a:t>18</a:t>
            </a:fld>
            <a:endParaRPr lang="en-GB" dirty="0"/>
          </a:p>
        </p:txBody>
      </p:sp>
    </p:spTree>
    <p:extLst>
      <p:ext uri="{BB962C8B-B14F-4D97-AF65-F5344CB8AC3E}">
        <p14:creationId xmlns:p14="http://schemas.microsoft.com/office/powerpoint/2010/main" val="3824803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F5798C6-1D27-4BE9-99E8-0E80C4F17215}"/>
              </a:ext>
            </a:extLst>
          </p:cNvPr>
          <p:cNvSpPr>
            <a:spLocks noGrp="1"/>
          </p:cNvSpPr>
          <p:nvPr>
            <p:ph idx="1"/>
          </p:nvPr>
        </p:nvSpPr>
        <p:spPr>
          <a:xfrm>
            <a:off x="0" y="1714488"/>
            <a:ext cx="9144000" cy="4643470"/>
          </a:xfrm>
        </p:spPr>
        <p:txBody>
          <a:bodyPr>
            <a:normAutofit/>
          </a:bodyPr>
          <a:lstStyle/>
          <a:p>
            <a:pPr>
              <a:buFont typeface="Wingdings" panose="05000000000000000000" pitchFamily="2" charset="2"/>
              <a:buChar char="Ø"/>
            </a:pPr>
            <a:r>
              <a:rPr lang="en-GB" sz="2400" dirty="0"/>
              <a:t>The result of this change in behaviour means that </a:t>
            </a:r>
            <a:r>
              <a:rPr lang="en-GB" sz="2400" b="1" dirty="0">
                <a:solidFill>
                  <a:srgbClr val="FF0000"/>
                </a:solidFill>
              </a:rPr>
              <a:t>buyers are more informed, and refer to a multiplicity of sources to find information </a:t>
            </a:r>
            <a:r>
              <a:rPr lang="en-GB" sz="2400" dirty="0"/>
              <a:t>that will inform their final purchasing decision, e.g. brand websites, social media, review sites, traditional print media and personal recommendations </a:t>
            </a:r>
          </a:p>
          <a:p>
            <a:pPr>
              <a:buFont typeface="Wingdings" panose="05000000000000000000" pitchFamily="2" charset="2"/>
              <a:buChar char="Ø"/>
            </a:pPr>
            <a:r>
              <a:rPr lang="en-GB" sz="2400" b="1" dirty="0">
                <a:solidFill>
                  <a:srgbClr val="FF0000"/>
                </a:solidFill>
              </a:rPr>
              <a:t>Digital sources of information now play a more important role in shaping purchase decisions. </a:t>
            </a:r>
          </a:p>
          <a:p>
            <a:pPr>
              <a:buFont typeface="Wingdings" panose="05000000000000000000" pitchFamily="2" charset="2"/>
              <a:buChar char="Ø"/>
            </a:pPr>
            <a:r>
              <a:rPr lang="en-GB" sz="2400" dirty="0"/>
              <a:t>So, </a:t>
            </a:r>
            <a:r>
              <a:rPr lang="en-GB" sz="2400" b="1" dirty="0">
                <a:solidFill>
                  <a:srgbClr val="FF0000"/>
                </a:solidFill>
              </a:rPr>
              <a:t>companies have to think carefully how they can maximise the value of positive comments and reviews and reinforce consumer perceptions </a:t>
            </a:r>
            <a:r>
              <a:rPr lang="en-GB" sz="2400" dirty="0"/>
              <a:t>through product quality, and service experiences </a:t>
            </a:r>
            <a:r>
              <a:rPr lang="en-GB" sz="2400" b="1" dirty="0">
                <a:solidFill>
                  <a:srgbClr val="FF0000"/>
                </a:solidFill>
              </a:rPr>
              <a:t>both on and offline</a:t>
            </a:r>
            <a:r>
              <a:rPr lang="en-GB" sz="2400" dirty="0"/>
              <a:t>.</a:t>
            </a:r>
          </a:p>
          <a:p>
            <a:endParaRPr lang="en-GB" sz="2200" dirty="0"/>
          </a:p>
        </p:txBody>
      </p:sp>
      <p:sp>
        <p:nvSpPr>
          <p:cNvPr id="4" name="Slide Number Placeholder 3">
            <a:extLst>
              <a:ext uri="{FF2B5EF4-FFF2-40B4-BE49-F238E27FC236}">
                <a16:creationId xmlns="" xmlns:a16="http://schemas.microsoft.com/office/drawing/2014/main" id="{439198C3-63C9-4A08-A351-7F6C5F77826F}"/>
              </a:ext>
            </a:extLst>
          </p:cNvPr>
          <p:cNvSpPr>
            <a:spLocks noGrp="1"/>
          </p:cNvSpPr>
          <p:nvPr>
            <p:ph type="sldNum" sz="quarter" idx="12"/>
          </p:nvPr>
        </p:nvSpPr>
        <p:spPr/>
        <p:txBody>
          <a:bodyPr/>
          <a:lstStyle/>
          <a:p>
            <a:fld id="{8DF14E08-3E27-4330-BBCC-108ACDB8E4C7}" type="slidenum">
              <a:rPr lang="en-GB" smtClean="0"/>
              <a:pPr/>
              <a:t>19</a:t>
            </a:fld>
            <a:endParaRPr lang="en-GB" dirty="0"/>
          </a:p>
        </p:txBody>
      </p:sp>
      <p:sp>
        <p:nvSpPr>
          <p:cNvPr id="5" name="Title 1">
            <a:extLst>
              <a:ext uri="{FF2B5EF4-FFF2-40B4-BE49-F238E27FC236}">
                <a16:creationId xmlns="" xmlns:a16="http://schemas.microsoft.com/office/drawing/2014/main" id="{0318F460-1C42-43B3-8549-CD9430F95831}"/>
              </a:ext>
            </a:extLst>
          </p:cNvPr>
          <p:cNvSpPr>
            <a:spLocks noGrp="1"/>
          </p:cNvSpPr>
          <p:nvPr>
            <p:ph type="title"/>
          </p:nvPr>
        </p:nvSpPr>
        <p:spPr>
          <a:xfrm>
            <a:off x="0" y="0"/>
            <a:ext cx="9144000" cy="1212836"/>
          </a:xfrm>
        </p:spPr>
        <p:txBody>
          <a:bodyPr>
            <a:normAutofit fontScale="90000"/>
          </a:bodyPr>
          <a:lstStyle/>
          <a:p>
            <a:r>
              <a:rPr lang="en-GB" dirty="0">
                <a:solidFill>
                  <a:schemeClr val="accent2"/>
                </a:solidFill>
              </a:rPr>
              <a:t>Consumer choice and digital influence </a:t>
            </a:r>
          </a:p>
        </p:txBody>
      </p:sp>
    </p:spTree>
    <p:extLst>
      <p:ext uri="{BB962C8B-B14F-4D97-AF65-F5344CB8AC3E}">
        <p14:creationId xmlns:p14="http://schemas.microsoft.com/office/powerpoint/2010/main" val="3828705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FR" sz="3200" dirty="0">
                <a:solidFill>
                  <a:srgbClr val="007BA4"/>
                </a:solidFill>
              </a:rPr>
              <a:t>Chapter 2 - Online marketplace analysis: micro-environnement </a:t>
            </a:r>
            <a:endParaRPr lang="en-GB" sz="3200" dirty="0">
              <a:solidFill>
                <a:srgbClr val="007BA4"/>
              </a:solidFill>
            </a:endParaRPr>
          </a:p>
        </p:txBody>
      </p:sp>
      <p:sp>
        <p:nvSpPr>
          <p:cNvPr id="3" name="Content Placeholder 2"/>
          <p:cNvSpPr>
            <a:spLocks noGrp="1"/>
          </p:cNvSpPr>
          <p:nvPr>
            <p:ph idx="1"/>
          </p:nvPr>
        </p:nvSpPr>
        <p:spPr>
          <a:xfrm>
            <a:off x="1619672" y="1890876"/>
            <a:ext cx="6167536" cy="4680520"/>
          </a:xfrm>
        </p:spPr>
        <p:txBody>
          <a:bodyPr>
            <a:normAutofit/>
          </a:bodyPr>
          <a:lstStyle/>
          <a:p>
            <a:pPr marL="0" indent="0">
              <a:buNone/>
            </a:pPr>
            <a:r>
              <a:rPr lang="en-GB" sz="2600" b="1" dirty="0"/>
              <a:t>Main Topics: </a:t>
            </a:r>
          </a:p>
          <a:p>
            <a:pPr marL="274638" indent="-274638">
              <a:buClr>
                <a:srgbClr val="007BA4"/>
              </a:buClr>
              <a:buFont typeface="Arial" panose="020B0604020202020204" pitchFamily="34" charset="0"/>
              <a:buChar char="•"/>
            </a:pPr>
            <a:r>
              <a:rPr lang="en-GB" dirty="0"/>
              <a:t>Situation analysis for digital marketing</a:t>
            </a:r>
          </a:p>
          <a:p>
            <a:pPr marL="274638" indent="-274638">
              <a:buClr>
                <a:srgbClr val="007BA4"/>
              </a:buClr>
              <a:buFont typeface="Arial" panose="020B0604020202020204" pitchFamily="34" charset="0"/>
              <a:buChar char="•"/>
            </a:pPr>
            <a:r>
              <a:rPr lang="en-GB" dirty="0"/>
              <a:t>Digital marketing environment</a:t>
            </a:r>
          </a:p>
          <a:p>
            <a:pPr marL="274638" indent="-274638">
              <a:buClr>
                <a:srgbClr val="007BA4"/>
              </a:buClr>
              <a:buFont typeface="Arial" panose="020B0604020202020204" pitchFamily="34" charset="0"/>
              <a:buChar char="•"/>
            </a:pPr>
            <a:r>
              <a:rPr lang="en-GB" dirty="0"/>
              <a:t>Understanding customer in digital markets</a:t>
            </a:r>
          </a:p>
          <a:p>
            <a:pPr marL="274638" indent="-274638">
              <a:buClr>
                <a:srgbClr val="007BA4"/>
              </a:buClr>
              <a:buFont typeface="Arial" panose="020B0604020202020204" pitchFamily="34" charset="0"/>
              <a:buChar char="•"/>
            </a:pPr>
            <a:r>
              <a:rPr lang="en-GB" dirty="0"/>
              <a:t>Consumer. Choice and digital influence</a:t>
            </a:r>
          </a:p>
          <a:p>
            <a:pPr marL="274638" indent="-274638">
              <a:buClr>
                <a:srgbClr val="007BA4"/>
              </a:buClr>
              <a:buFont typeface="Arial" panose="020B0604020202020204" pitchFamily="34" charset="0"/>
              <a:buChar char="•"/>
            </a:pPr>
            <a:r>
              <a:rPr lang="en-GB" dirty="0"/>
              <a:t>Customer characteristics</a:t>
            </a:r>
          </a:p>
          <a:p>
            <a:pPr marL="274638" indent="-274638">
              <a:buClr>
                <a:srgbClr val="007BA4"/>
              </a:buClr>
              <a:buFont typeface="Arial" panose="020B0604020202020204" pitchFamily="34" charset="0"/>
              <a:buChar char="•"/>
            </a:pPr>
            <a:r>
              <a:rPr lang="en-GB" dirty="0"/>
              <a:t>Competitors</a:t>
            </a:r>
          </a:p>
          <a:p>
            <a:pPr marL="274638" indent="-274638">
              <a:buClr>
                <a:srgbClr val="007BA4"/>
              </a:buClr>
              <a:buFont typeface="Arial" panose="020B0604020202020204" pitchFamily="34" charset="0"/>
              <a:buChar char="•"/>
            </a:pPr>
            <a:r>
              <a:rPr lang="en-GB" dirty="0"/>
              <a:t>Suppliers</a:t>
            </a:r>
          </a:p>
          <a:p>
            <a:pPr marL="274638" indent="-274638">
              <a:buClr>
                <a:srgbClr val="007BA4"/>
              </a:buClr>
              <a:buFont typeface="Arial" panose="020B0604020202020204" pitchFamily="34" charset="0"/>
              <a:buChar char="•"/>
            </a:pPr>
            <a:r>
              <a:rPr lang="en-GB" dirty="0"/>
              <a:t>New channel structures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628800"/>
            <a:ext cx="890414" cy="895762"/>
          </a:xfrm>
          <a:prstGeom prst="rect">
            <a:avLst/>
          </a:prstGeom>
        </p:spPr>
      </p:pic>
      <p:sp>
        <p:nvSpPr>
          <p:cNvPr id="4" name="Slide Number Placeholder 3">
            <a:extLst>
              <a:ext uri="{FF2B5EF4-FFF2-40B4-BE49-F238E27FC236}">
                <a16:creationId xmlns="" xmlns:a16="http://schemas.microsoft.com/office/drawing/2014/main" id="{F68ED09D-E583-43B8-AED1-FABBB29C417E}"/>
              </a:ext>
            </a:extLst>
          </p:cNvPr>
          <p:cNvSpPr>
            <a:spLocks noGrp="1"/>
          </p:cNvSpPr>
          <p:nvPr>
            <p:ph type="sldNum" sz="quarter" idx="12"/>
          </p:nvPr>
        </p:nvSpPr>
        <p:spPr/>
        <p:txBody>
          <a:bodyPr/>
          <a:lstStyle/>
          <a:p>
            <a:fld id="{8DF14E08-3E27-4330-BBCC-108ACDB8E4C7}" type="slidenum">
              <a:rPr lang="en-GB" smtClean="0"/>
              <a:pPr/>
              <a:t>2</a:t>
            </a:fld>
            <a:endParaRPr lang="en-GB" dirty="0"/>
          </a:p>
        </p:txBody>
      </p:sp>
    </p:spTree>
    <p:extLst>
      <p:ext uri="{BB962C8B-B14F-4D97-AF65-F5344CB8AC3E}">
        <p14:creationId xmlns:p14="http://schemas.microsoft.com/office/powerpoint/2010/main" val="2803294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2A4872-8BF3-40C0-9782-BCEBE3BA67EF}"/>
              </a:ext>
            </a:extLst>
          </p:cNvPr>
          <p:cNvSpPr>
            <a:spLocks noGrp="1"/>
          </p:cNvSpPr>
          <p:nvPr>
            <p:ph type="title"/>
          </p:nvPr>
        </p:nvSpPr>
        <p:spPr>
          <a:xfrm>
            <a:off x="0" y="0"/>
            <a:ext cx="9144000" cy="856380"/>
          </a:xfrm>
        </p:spPr>
        <p:txBody>
          <a:bodyPr/>
          <a:lstStyle/>
          <a:p>
            <a:r>
              <a:rPr lang="en-GB" dirty="0">
                <a:solidFill>
                  <a:schemeClr val="accent2"/>
                </a:solidFill>
              </a:rPr>
              <a:t>Customer characteristics</a:t>
            </a:r>
          </a:p>
        </p:txBody>
      </p:sp>
      <p:sp>
        <p:nvSpPr>
          <p:cNvPr id="3" name="Content Placeholder 2">
            <a:extLst>
              <a:ext uri="{FF2B5EF4-FFF2-40B4-BE49-F238E27FC236}">
                <a16:creationId xmlns="" xmlns:a16="http://schemas.microsoft.com/office/drawing/2014/main" id="{B333279F-B816-44C6-8E3B-B71E123DD1D0}"/>
              </a:ext>
            </a:extLst>
          </p:cNvPr>
          <p:cNvSpPr>
            <a:spLocks noGrp="1"/>
          </p:cNvSpPr>
          <p:nvPr>
            <p:ph idx="1"/>
          </p:nvPr>
        </p:nvSpPr>
        <p:spPr>
          <a:xfrm>
            <a:off x="0" y="785794"/>
            <a:ext cx="9144000" cy="5308872"/>
          </a:xfrm>
        </p:spPr>
        <p:txBody>
          <a:bodyPr>
            <a:normAutofit/>
          </a:bodyPr>
          <a:lstStyle/>
          <a:p>
            <a:pPr>
              <a:buFont typeface="Wingdings" panose="05000000000000000000" pitchFamily="2" charset="2"/>
              <a:buChar char="Ø"/>
            </a:pPr>
            <a:r>
              <a:rPr lang="en-GB" sz="3200" dirty="0"/>
              <a:t>Understanding the individual nature of customers is fundamental to marketing practice and planning. </a:t>
            </a:r>
          </a:p>
          <a:p>
            <a:pPr>
              <a:buFont typeface="Wingdings" panose="05000000000000000000" pitchFamily="2" charset="2"/>
              <a:buChar char="Ø"/>
            </a:pPr>
            <a:r>
              <a:rPr lang="en-GB" sz="3200" dirty="0" smtClean="0"/>
              <a:t>Many </a:t>
            </a:r>
            <a:r>
              <a:rPr lang="en-GB" sz="3200" dirty="0"/>
              <a:t>factors that influence online behaviour and over time the market segments that use the Internet and digital services have changed significantly </a:t>
            </a:r>
          </a:p>
          <a:p>
            <a:pPr>
              <a:buFont typeface="Wingdings" panose="05000000000000000000" pitchFamily="2" charset="2"/>
              <a:buChar char="Ø"/>
            </a:pPr>
            <a:r>
              <a:rPr lang="en-GB" sz="3200" b="1" dirty="0" smtClean="0">
                <a:solidFill>
                  <a:srgbClr val="FF0000"/>
                </a:solidFill>
              </a:rPr>
              <a:t>Today, </a:t>
            </a:r>
            <a:r>
              <a:rPr lang="en-GB" sz="3200" b="1" dirty="0">
                <a:solidFill>
                  <a:srgbClr val="FF0000"/>
                </a:solidFill>
              </a:rPr>
              <a:t>digital markets have global reach and have penetrated every type of market segment.</a:t>
            </a:r>
          </a:p>
          <a:p>
            <a:pPr>
              <a:buFont typeface="Wingdings" panose="05000000000000000000" pitchFamily="2" charset="2"/>
              <a:buChar char="Ø"/>
            </a:pPr>
            <a:r>
              <a:rPr lang="en-GB" sz="3200" dirty="0"/>
              <a:t> </a:t>
            </a:r>
            <a:r>
              <a:rPr lang="en-GB" sz="3200" dirty="0" smtClean="0"/>
              <a:t> </a:t>
            </a:r>
            <a:r>
              <a:rPr lang="en-GB" sz="3200" dirty="0"/>
              <a:t>it </a:t>
            </a:r>
            <a:r>
              <a:rPr lang="en-GB" sz="3200" dirty="0" smtClean="0"/>
              <a:t>is </a:t>
            </a:r>
            <a:r>
              <a:rPr lang="en-GB" sz="3200" dirty="0"/>
              <a:t>increasingly important to precisely identify target markets. </a:t>
            </a:r>
          </a:p>
        </p:txBody>
      </p:sp>
      <p:sp>
        <p:nvSpPr>
          <p:cNvPr id="4" name="Slide Number Placeholder 3">
            <a:extLst>
              <a:ext uri="{FF2B5EF4-FFF2-40B4-BE49-F238E27FC236}">
                <a16:creationId xmlns="" xmlns:a16="http://schemas.microsoft.com/office/drawing/2014/main" id="{F2A751A8-ECB7-48F4-86F1-0D61D19D0214}"/>
              </a:ext>
            </a:extLst>
          </p:cNvPr>
          <p:cNvSpPr>
            <a:spLocks noGrp="1"/>
          </p:cNvSpPr>
          <p:nvPr>
            <p:ph type="sldNum" sz="quarter" idx="12"/>
          </p:nvPr>
        </p:nvSpPr>
        <p:spPr/>
        <p:txBody>
          <a:bodyPr/>
          <a:lstStyle/>
          <a:p>
            <a:fld id="{8DF14E08-3E27-4330-BBCC-108ACDB8E4C7}" type="slidenum">
              <a:rPr lang="en-GB" smtClean="0"/>
              <a:pPr/>
              <a:t>20</a:t>
            </a:fld>
            <a:endParaRPr lang="en-GB" dirty="0"/>
          </a:p>
        </p:txBody>
      </p:sp>
    </p:spTree>
    <p:extLst>
      <p:ext uri="{BB962C8B-B14F-4D97-AF65-F5344CB8AC3E}">
        <p14:creationId xmlns:p14="http://schemas.microsoft.com/office/powerpoint/2010/main" val="1516694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43F1F6E-BD2B-416F-846E-E81461B867A9}"/>
              </a:ext>
            </a:extLst>
          </p:cNvPr>
          <p:cNvSpPr>
            <a:spLocks noGrp="1"/>
          </p:cNvSpPr>
          <p:nvPr>
            <p:ph idx="1"/>
          </p:nvPr>
        </p:nvSpPr>
        <p:spPr>
          <a:xfrm>
            <a:off x="1" y="1071546"/>
            <a:ext cx="9144000" cy="4797548"/>
          </a:xfrm>
        </p:spPr>
        <p:txBody>
          <a:bodyPr>
            <a:noAutofit/>
          </a:bodyPr>
          <a:lstStyle/>
          <a:p>
            <a:pPr>
              <a:buFont typeface="Wingdings" panose="05000000000000000000" pitchFamily="2" charset="2"/>
              <a:buChar char="Ø"/>
            </a:pPr>
            <a:r>
              <a:rPr lang="en-GB" sz="2200" dirty="0"/>
              <a:t>Research suggests a fruitful place to begin identifying consumer target markets is to consider:</a:t>
            </a:r>
          </a:p>
          <a:p>
            <a:pPr marL="457200" indent="-457200">
              <a:buFont typeface="+mj-lt"/>
              <a:buAutoNum type="arabicPeriod"/>
            </a:pPr>
            <a:r>
              <a:rPr lang="en-GB" sz="2800" b="1" i="1" dirty="0"/>
              <a:t>Demographic variables</a:t>
            </a:r>
            <a:r>
              <a:rPr lang="en-GB" sz="2800" dirty="0"/>
              <a:t>: Key elements of a consumer’s demographic profile that have been found to influence online behaviour include variables such as: </a:t>
            </a:r>
            <a:r>
              <a:rPr lang="en-GB" sz="2800" b="1" dirty="0">
                <a:solidFill>
                  <a:srgbClr val="00B050"/>
                </a:solidFill>
              </a:rPr>
              <a:t>income, education, race, age, gender and lifestyle, cultural and social make-up that influences online behaviour</a:t>
            </a:r>
          </a:p>
          <a:p>
            <a:pPr marL="457200" indent="-457200">
              <a:buFont typeface="+mj-lt"/>
              <a:buAutoNum type="arabicPeriod"/>
            </a:pPr>
            <a:r>
              <a:rPr lang="en-GB" sz="2800" b="1" i="1" dirty="0"/>
              <a:t>Psychographic and behavioural variables</a:t>
            </a:r>
            <a:r>
              <a:rPr lang="en-GB" sz="2800" i="1" dirty="0"/>
              <a:t>: </a:t>
            </a:r>
            <a:r>
              <a:rPr lang="en-GB" sz="2800" dirty="0"/>
              <a:t>Any aspect of a consumer’s </a:t>
            </a:r>
            <a:r>
              <a:rPr lang="en-GB" sz="2800" b="1" dirty="0">
                <a:solidFill>
                  <a:srgbClr val="00B050"/>
                </a:solidFill>
              </a:rPr>
              <a:t>perceptions, beliefs and attitudes </a:t>
            </a:r>
            <a:r>
              <a:rPr lang="en-GB" sz="2800" dirty="0"/>
              <a:t>that might influence online behaviour, and in particular a consumer’s intention to </a:t>
            </a:r>
            <a:r>
              <a:rPr lang="en-GB" sz="2800" dirty="0" smtClean="0"/>
              <a:t>shop.</a:t>
            </a:r>
            <a:endParaRPr lang="en-GB" sz="2800" dirty="0"/>
          </a:p>
          <a:p>
            <a:pPr>
              <a:buFont typeface="Wingdings" panose="05000000000000000000" pitchFamily="2" charset="2"/>
              <a:buChar char="Ø"/>
            </a:pPr>
            <a:endParaRPr lang="en-GB" sz="2200" dirty="0"/>
          </a:p>
        </p:txBody>
      </p:sp>
      <p:sp>
        <p:nvSpPr>
          <p:cNvPr id="4" name="Slide Number Placeholder 3">
            <a:extLst>
              <a:ext uri="{FF2B5EF4-FFF2-40B4-BE49-F238E27FC236}">
                <a16:creationId xmlns="" xmlns:a16="http://schemas.microsoft.com/office/drawing/2014/main" id="{7DBC7FAF-8E76-496E-A58F-94CB0B4D27FB}"/>
              </a:ext>
            </a:extLst>
          </p:cNvPr>
          <p:cNvSpPr>
            <a:spLocks noGrp="1"/>
          </p:cNvSpPr>
          <p:nvPr>
            <p:ph type="sldNum" sz="quarter" idx="12"/>
          </p:nvPr>
        </p:nvSpPr>
        <p:spPr/>
        <p:txBody>
          <a:bodyPr/>
          <a:lstStyle/>
          <a:p>
            <a:fld id="{8DF14E08-3E27-4330-BBCC-108ACDB8E4C7}" type="slidenum">
              <a:rPr lang="en-GB" smtClean="0"/>
              <a:pPr/>
              <a:t>21</a:t>
            </a:fld>
            <a:endParaRPr lang="en-GB" dirty="0"/>
          </a:p>
        </p:txBody>
      </p:sp>
      <p:sp>
        <p:nvSpPr>
          <p:cNvPr id="5" name="Title 1">
            <a:extLst>
              <a:ext uri="{FF2B5EF4-FFF2-40B4-BE49-F238E27FC236}">
                <a16:creationId xmlns="" xmlns:a16="http://schemas.microsoft.com/office/drawing/2014/main" id="{561C2EC9-AABB-4731-A52B-965B81A01801}"/>
              </a:ext>
            </a:extLst>
          </p:cNvPr>
          <p:cNvSpPr>
            <a:spLocks noGrp="1"/>
          </p:cNvSpPr>
          <p:nvPr>
            <p:ph type="title"/>
          </p:nvPr>
        </p:nvSpPr>
        <p:spPr>
          <a:xfrm>
            <a:off x="0" y="0"/>
            <a:ext cx="9144000" cy="784208"/>
          </a:xfrm>
        </p:spPr>
        <p:txBody>
          <a:bodyPr/>
          <a:lstStyle/>
          <a:p>
            <a:r>
              <a:rPr lang="en-GB" dirty="0">
                <a:solidFill>
                  <a:schemeClr val="accent2"/>
                </a:solidFill>
              </a:rPr>
              <a:t>Customer characteristics</a:t>
            </a:r>
          </a:p>
        </p:txBody>
      </p:sp>
    </p:spTree>
    <p:extLst>
      <p:ext uri="{BB962C8B-B14F-4D97-AF65-F5344CB8AC3E}">
        <p14:creationId xmlns:p14="http://schemas.microsoft.com/office/powerpoint/2010/main" val="3815097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E36AD8C-03A3-421A-9052-8ED7D2A3A525}"/>
              </a:ext>
            </a:extLst>
          </p:cNvPr>
          <p:cNvSpPr>
            <a:spLocks noGrp="1"/>
          </p:cNvSpPr>
          <p:nvPr>
            <p:ph idx="1"/>
          </p:nvPr>
        </p:nvSpPr>
        <p:spPr>
          <a:xfrm>
            <a:off x="0" y="1000108"/>
            <a:ext cx="9144000" cy="5429288"/>
          </a:xfrm>
        </p:spPr>
        <p:txBody>
          <a:bodyPr>
            <a:noAutofit/>
          </a:bodyPr>
          <a:lstStyle/>
          <a:p>
            <a:pPr>
              <a:buFont typeface="Wingdings" panose="05000000000000000000" pitchFamily="2" charset="2"/>
              <a:buChar char="Ø"/>
            </a:pPr>
            <a:r>
              <a:rPr lang="en-GB" sz="2400" dirty="0"/>
              <a:t>An important point to consider is that </a:t>
            </a:r>
            <a:r>
              <a:rPr lang="en-GB" sz="2400" b="1" dirty="0"/>
              <a:t>past experiences will provide the basis for future evaluations. </a:t>
            </a:r>
          </a:p>
          <a:p>
            <a:pPr>
              <a:buFont typeface="Wingdings" panose="05000000000000000000" pitchFamily="2" charset="2"/>
              <a:buChar char="Ø"/>
            </a:pPr>
            <a:r>
              <a:rPr lang="en-GB" sz="2400" b="1" dirty="0"/>
              <a:t>The online experience </a:t>
            </a:r>
            <a:r>
              <a:rPr lang="en-GB" sz="2400" dirty="0"/>
              <a:t>consist of an important list of concepts that can positively or negatively influence or motive the consumer to engage with a digital offer: </a:t>
            </a:r>
          </a:p>
          <a:p>
            <a:pPr marL="457200" indent="-457200">
              <a:buFont typeface="+mj-lt"/>
              <a:buAutoNum type="arabicPeriod"/>
            </a:pPr>
            <a:r>
              <a:rPr lang="en-GB" sz="2400" b="1" dirty="0">
                <a:solidFill>
                  <a:schemeClr val="accent2"/>
                </a:solidFill>
              </a:rPr>
              <a:t>Information processing (IP). </a:t>
            </a:r>
            <a:r>
              <a:rPr lang="en-GB" sz="2400" dirty="0"/>
              <a:t>This is very important as it shapes how a consumer deals with available data and information that will shape their future behaviour. </a:t>
            </a:r>
            <a:r>
              <a:rPr lang="en-GB" sz="2400" b="1" dirty="0">
                <a:solidFill>
                  <a:srgbClr val="00B050"/>
                </a:solidFill>
              </a:rPr>
              <a:t>IP involves the mental processes and senses an individual uses to interpret the world they inhabit </a:t>
            </a:r>
          </a:p>
          <a:p>
            <a:pPr marL="457200" indent="-457200">
              <a:buFont typeface="+mj-lt"/>
              <a:buAutoNum type="arabicPeriod"/>
            </a:pPr>
            <a:r>
              <a:rPr lang="en-GB" sz="2400" b="1" dirty="0">
                <a:solidFill>
                  <a:schemeClr val="accent2"/>
                </a:solidFill>
              </a:rPr>
              <a:t>Perceived ease-of-use. </a:t>
            </a:r>
            <a:r>
              <a:rPr lang="en-GB" sz="2400" dirty="0"/>
              <a:t>This also needs consideration by digital marketers, as </a:t>
            </a:r>
            <a:r>
              <a:rPr lang="en-GB" sz="2400" b="1" dirty="0">
                <a:solidFill>
                  <a:srgbClr val="00B050"/>
                </a:solidFill>
              </a:rPr>
              <a:t>the easier a website or mobile site is to use, the more likely a customer will have a positive online experience </a:t>
            </a:r>
          </a:p>
          <a:p>
            <a:endParaRPr lang="en-GB" sz="2200" dirty="0"/>
          </a:p>
        </p:txBody>
      </p:sp>
      <p:sp>
        <p:nvSpPr>
          <p:cNvPr id="4" name="Slide Number Placeholder 3">
            <a:extLst>
              <a:ext uri="{FF2B5EF4-FFF2-40B4-BE49-F238E27FC236}">
                <a16:creationId xmlns="" xmlns:a16="http://schemas.microsoft.com/office/drawing/2014/main" id="{7A5DAF66-50F1-4EA0-8A6A-21CE86C408B0}"/>
              </a:ext>
            </a:extLst>
          </p:cNvPr>
          <p:cNvSpPr>
            <a:spLocks noGrp="1"/>
          </p:cNvSpPr>
          <p:nvPr>
            <p:ph type="sldNum" sz="quarter" idx="12"/>
          </p:nvPr>
        </p:nvSpPr>
        <p:spPr/>
        <p:txBody>
          <a:bodyPr/>
          <a:lstStyle/>
          <a:p>
            <a:fld id="{8DF14E08-3E27-4330-BBCC-108ACDB8E4C7}" type="slidenum">
              <a:rPr lang="en-GB" smtClean="0"/>
              <a:pPr/>
              <a:t>22</a:t>
            </a:fld>
            <a:endParaRPr lang="en-GB" dirty="0"/>
          </a:p>
        </p:txBody>
      </p:sp>
      <p:sp>
        <p:nvSpPr>
          <p:cNvPr id="6" name="Title 1">
            <a:extLst>
              <a:ext uri="{FF2B5EF4-FFF2-40B4-BE49-F238E27FC236}">
                <a16:creationId xmlns="" xmlns:a16="http://schemas.microsoft.com/office/drawing/2014/main" id="{8B663C85-54EA-4E0D-84EC-5105B8DE076B}"/>
              </a:ext>
            </a:extLst>
          </p:cNvPr>
          <p:cNvSpPr>
            <a:spLocks noGrp="1"/>
          </p:cNvSpPr>
          <p:nvPr>
            <p:ph type="title"/>
          </p:nvPr>
        </p:nvSpPr>
        <p:spPr>
          <a:xfrm>
            <a:off x="0" y="0"/>
            <a:ext cx="9144000" cy="712770"/>
          </a:xfrm>
        </p:spPr>
        <p:txBody>
          <a:bodyPr>
            <a:normAutofit fontScale="90000"/>
          </a:bodyPr>
          <a:lstStyle/>
          <a:p>
            <a:r>
              <a:rPr lang="en-GB" dirty="0">
                <a:solidFill>
                  <a:schemeClr val="accent2"/>
                </a:solidFill>
              </a:rPr>
              <a:t>Customer characteristics</a:t>
            </a:r>
          </a:p>
        </p:txBody>
      </p:sp>
    </p:spTree>
    <p:extLst>
      <p:ext uri="{BB962C8B-B14F-4D97-AF65-F5344CB8AC3E}">
        <p14:creationId xmlns:p14="http://schemas.microsoft.com/office/powerpoint/2010/main" val="1821031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49BE893-5F81-4465-8FB5-D15919DB56F3}"/>
              </a:ext>
            </a:extLst>
          </p:cNvPr>
          <p:cNvSpPr>
            <a:spLocks noGrp="1"/>
          </p:cNvSpPr>
          <p:nvPr>
            <p:ph idx="1"/>
          </p:nvPr>
        </p:nvSpPr>
        <p:spPr>
          <a:xfrm>
            <a:off x="0" y="642918"/>
            <a:ext cx="9144000" cy="5816868"/>
          </a:xfrm>
        </p:spPr>
        <p:txBody>
          <a:bodyPr>
            <a:noAutofit/>
          </a:bodyPr>
          <a:lstStyle/>
          <a:p>
            <a:pPr marL="457200" indent="-457200">
              <a:buFont typeface="+mj-lt"/>
              <a:buAutoNum type="arabicPeriod" startAt="3"/>
            </a:pPr>
            <a:endParaRPr lang="en-GB" sz="2400" b="1" dirty="0" smtClean="0">
              <a:solidFill>
                <a:schemeClr val="accent2"/>
              </a:solidFill>
            </a:endParaRPr>
          </a:p>
          <a:p>
            <a:pPr marL="457200" indent="-457200">
              <a:buFont typeface="+mj-lt"/>
              <a:buAutoNum type="arabicPeriod" startAt="3"/>
            </a:pPr>
            <a:endParaRPr lang="en-GB" sz="2400" b="1" dirty="0" smtClean="0">
              <a:solidFill>
                <a:schemeClr val="accent2"/>
              </a:solidFill>
            </a:endParaRPr>
          </a:p>
          <a:p>
            <a:pPr marL="457200" indent="-457200">
              <a:buFont typeface="+mj-lt"/>
              <a:buAutoNum type="arabicPeriod" startAt="3"/>
            </a:pPr>
            <a:endParaRPr lang="en-GB" sz="2400" b="1" dirty="0" smtClean="0">
              <a:solidFill>
                <a:schemeClr val="accent2"/>
              </a:solidFill>
            </a:endParaRPr>
          </a:p>
          <a:p>
            <a:pPr marL="457200" indent="-457200">
              <a:buFont typeface="+mj-lt"/>
              <a:buAutoNum type="arabicPeriod" startAt="3"/>
            </a:pPr>
            <a:r>
              <a:rPr lang="en-GB" sz="2800" b="1" dirty="0" smtClean="0">
                <a:solidFill>
                  <a:schemeClr val="accent2"/>
                </a:solidFill>
              </a:rPr>
              <a:t>Perceived </a:t>
            </a:r>
            <a:r>
              <a:rPr lang="en-GB" sz="2800" b="1" dirty="0">
                <a:solidFill>
                  <a:schemeClr val="accent2"/>
                </a:solidFill>
              </a:rPr>
              <a:t>usefulness. </a:t>
            </a:r>
            <a:r>
              <a:rPr lang="en-GB" sz="2800" dirty="0"/>
              <a:t>This refers to </a:t>
            </a:r>
            <a:r>
              <a:rPr lang="en-GB" sz="2800" b="1" dirty="0">
                <a:solidFill>
                  <a:srgbClr val="00B050"/>
                </a:solidFill>
              </a:rPr>
              <a:t>the extent to which the digital offer fits with the customer’s daily life</a:t>
            </a:r>
            <a:r>
              <a:rPr lang="en-GB" sz="2800" dirty="0"/>
              <a:t> – for instance, shopping, online booking train tickets, banking. It is here that the digital marketer can really start to develop a path to consumer benefits. </a:t>
            </a:r>
          </a:p>
          <a:p>
            <a:pPr marL="457200" indent="-457200">
              <a:buFont typeface="+mj-lt"/>
              <a:buAutoNum type="arabicPeriod" startAt="3"/>
            </a:pPr>
            <a:r>
              <a:rPr lang="en-GB" sz="2800" b="1" dirty="0">
                <a:solidFill>
                  <a:schemeClr val="accent2"/>
                </a:solidFill>
              </a:rPr>
              <a:t>Perceived benefits. </a:t>
            </a:r>
            <a:r>
              <a:rPr lang="en-GB" sz="2800" dirty="0"/>
              <a:t>If </a:t>
            </a:r>
            <a:r>
              <a:rPr lang="en-GB" sz="2800" b="1" dirty="0">
                <a:solidFill>
                  <a:srgbClr val="00B050"/>
                </a:solidFill>
              </a:rPr>
              <a:t>a customer feels they will be rewarded </a:t>
            </a:r>
            <a:r>
              <a:rPr lang="en-GB" sz="2800" dirty="0"/>
              <a:t>in some positive way by engaging with a digital offer, this is likely to generate support for an online brand. </a:t>
            </a:r>
          </a:p>
        </p:txBody>
      </p:sp>
      <p:sp>
        <p:nvSpPr>
          <p:cNvPr id="4" name="Slide Number Placeholder 3">
            <a:extLst>
              <a:ext uri="{FF2B5EF4-FFF2-40B4-BE49-F238E27FC236}">
                <a16:creationId xmlns="" xmlns:a16="http://schemas.microsoft.com/office/drawing/2014/main" id="{06DD39E3-7377-4B63-98B7-B67AE8F7DF9B}"/>
              </a:ext>
            </a:extLst>
          </p:cNvPr>
          <p:cNvSpPr>
            <a:spLocks noGrp="1"/>
          </p:cNvSpPr>
          <p:nvPr>
            <p:ph type="sldNum" sz="quarter" idx="12"/>
          </p:nvPr>
        </p:nvSpPr>
        <p:spPr/>
        <p:txBody>
          <a:bodyPr/>
          <a:lstStyle/>
          <a:p>
            <a:fld id="{8DF14E08-3E27-4330-BBCC-108ACDB8E4C7}" type="slidenum">
              <a:rPr lang="en-GB" smtClean="0"/>
              <a:pPr/>
              <a:t>23</a:t>
            </a:fld>
            <a:endParaRPr lang="en-GB" dirty="0"/>
          </a:p>
        </p:txBody>
      </p:sp>
      <p:sp>
        <p:nvSpPr>
          <p:cNvPr id="5" name="Title 1">
            <a:extLst>
              <a:ext uri="{FF2B5EF4-FFF2-40B4-BE49-F238E27FC236}">
                <a16:creationId xmlns="" xmlns:a16="http://schemas.microsoft.com/office/drawing/2014/main" id="{22CC736E-14F4-4FAA-9422-3EBAAAD0ED53}"/>
              </a:ext>
            </a:extLst>
          </p:cNvPr>
          <p:cNvSpPr>
            <a:spLocks noGrp="1"/>
          </p:cNvSpPr>
          <p:nvPr>
            <p:ph type="title"/>
          </p:nvPr>
        </p:nvSpPr>
        <p:spPr>
          <a:xfrm>
            <a:off x="0" y="1"/>
            <a:ext cx="9144000" cy="714355"/>
          </a:xfrm>
        </p:spPr>
        <p:txBody>
          <a:bodyPr/>
          <a:lstStyle/>
          <a:p>
            <a:r>
              <a:rPr lang="en-GB" dirty="0">
                <a:solidFill>
                  <a:schemeClr val="accent2"/>
                </a:solidFill>
              </a:rPr>
              <a:t>Customer characteristics</a:t>
            </a:r>
          </a:p>
        </p:txBody>
      </p:sp>
    </p:spTree>
    <p:extLst>
      <p:ext uri="{BB962C8B-B14F-4D97-AF65-F5344CB8AC3E}">
        <p14:creationId xmlns:p14="http://schemas.microsoft.com/office/powerpoint/2010/main" val="3605902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49BE893-5F81-4465-8FB5-D15919DB56F3}"/>
              </a:ext>
            </a:extLst>
          </p:cNvPr>
          <p:cNvSpPr>
            <a:spLocks noGrp="1"/>
          </p:cNvSpPr>
          <p:nvPr>
            <p:ph idx="1"/>
          </p:nvPr>
        </p:nvSpPr>
        <p:spPr>
          <a:xfrm>
            <a:off x="0" y="642918"/>
            <a:ext cx="9144000" cy="5816868"/>
          </a:xfrm>
        </p:spPr>
        <p:txBody>
          <a:bodyPr>
            <a:noAutofit/>
          </a:bodyPr>
          <a:lstStyle/>
          <a:p>
            <a:pPr marL="457200" indent="-457200">
              <a:buFont typeface="+mj-lt"/>
              <a:buAutoNum type="arabicPeriod" startAt="3"/>
            </a:pPr>
            <a:endParaRPr lang="en-GB" sz="2400" b="1" dirty="0" smtClean="0">
              <a:solidFill>
                <a:schemeClr val="accent2"/>
              </a:solidFill>
            </a:endParaRPr>
          </a:p>
          <a:p>
            <a:pPr marL="457200" indent="-457200">
              <a:buFont typeface="+mj-lt"/>
              <a:buAutoNum type="arabicPeriod" startAt="3"/>
            </a:pPr>
            <a:endParaRPr lang="en-GB" sz="2400" b="1" dirty="0" smtClean="0">
              <a:solidFill>
                <a:schemeClr val="accent2"/>
              </a:solidFill>
            </a:endParaRPr>
          </a:p>
          <a:p>
            <a:pPr marL="457200" indent="-457200">
              <a:buFont typeface="+mj-lt"/>
              <a:buAutoNum type="arabicPeriod" startAt="3"/>
            </a:pPr>
            <a:endParaRPr lang="en-GB" sz="2400" b="1" dirty="0" smtClean="0">
              <a:solidFill>
                <a:schemeClr val="accent2"/>
              </a:solidFill>
            </a:endParaRPr>
          </a:p>
          <a:p>
            <a:pPr marL="457200" indent="-457200">
              <a:buNone/>
            </a:pPr>
            <a:r>
              <a:rPr lang="en-GB" sz="2400" b="1" dirty="0" smtClean="0">
                <a:solidFill>
                  <a:schemeClr val="accent2"/>
                </a:solidFill>
              </a:rPr>
              <a:t>  5. </a:t>
            </a:r>
            <a:r>
              <a:rPr lang="en-GB" sz="2800" b="1" dirty="0" smtClean="0">
                <a:solidFill>
                  <a:schemeClr val="accent2"/>
                </a:solidFill>
              </a:rPr>
              <a:t>Perceived </a:t>
            </a:r>
            <a:r>
              <a:rPr lang="en-GB" sz="2800" b="1" dirty="0">
                <a:solidFill>
                  <a:schemeClr val="accent2"/>
                </a:solidFill>
              </a:rPr>
              <a:t>control</a:t>
            </a:r>
            <a:r>
              <a:rPr lang="en-GB" sz="2800" dirty="0"/>
              <a:t>. </a:t>
            </a:r>
            <a:r>
              <a:rPr lang="en-GB" sz="2800" b="1" dirty="0">
                <a:solidFill>
                  <a:srgbClr val="00B050"/>
                </a:solidFill>
              </a:rPr>
              <a:t>If a customer is a skilled user of the digital technology in question then they will feel they are able to function successfully </a:t>
            </a:r>
            <a:r>
              <a:rPr lang="en-GB" sz="2800" dirty="0"/>
              <a:t>in this environment. </a:t>
            </a:r>
          </a:p>
          <a:p>
            <a:pPr marL="457200" indent="-457200">
              <a:buNone/>
            </a:pPr>
            <a:r>
              <a:rPr lang="en-GB" sz="2800" b="1" dirty="0" smtClean="0">
                <a:solidFill>
                  <a:schemeClr val="accent2"/>
                </a:solidFill>
              </a:rPr>
              <a:t>  6. Skill</a:t>
            </a:r>
            <a:r>
              <a:rPr lang="en-GB" sz="2800" b="1" dirty="0">
                <a:solidFill>
                  <a:schemeClr val="accent2"/>
                </a:solidFill>
              </a:rPr>
              <a:t>. </a:t>
            </a:r>
            <a:r>
              <a:rPr lang="en-GB" sz="2800" dirty="0"/>
              <a:t>This refers to </a:t>
            </a:r>
            <a:r>
              <a:rPr lang="en-GB" sz="2800" b="1" dirty="0" smtClean="0">
                <a:solidFill>
                  <a:srgbClr val="00B050"/>
                </a:solidFill>
              </a:rPr>
              <a:t>the customer ability to use the technology to achieve their desired goals. &gt;&gt; </a:t>
            </a:r>
            <a:r>
              <a:rPr lang="en-GB" sz="2800" dirty="0" smtClean="0"/>
              <a:t>individuals </a:t>
            </a:r>
            <a:r>
              <a:rPr lang="en-GB" sz="2800" dirty="0"/>
              <a:t>learn by doing in the Internet environment and so build their skill set over time – for example, </a:t>
            </a:r>
            <a:r>
              <a:rPr lang="en-GB" sz="2800" b="1" dirty="0">
                <a:solidFill>
                  <a:srgbClr val="EA5633"/>
                </a:solidFill>
              </a:rPr>
              <a:t>the more frequent the visitor is to a website the greater their exposure and the higher their ability to engage with this digital content. </a:t>
            </a:r>
          </a:p>
        </p:txBody>
      </p:sp>
      <p:sp>
        <p:nvSpPr>
          <p:cNvPr id="4" name="Slide Number Placeholder 3">
            <a:extLst>
              <a:ext uri="{FF2B5EF4-FFF2-40B4-BE49-F238E27FC236}">
                <a16:creationId xmlns="" xmlns:a16="http://schemas.microsoft.com/office/drawing/2014/main" id="{06DD39E3-7377-4B63-98B7-B67AE8F7DF9B}"/>
              </a:ext>
            </a:extLst>
          </p:cNvPr>
          <p:cNvSpPr>
            <a:spLocks noGrp="1"/>
          </p:cNvSpPr>
          <p:nvPr>
            <p:ph type="sldNum" sz="quarter" idx="12"/>
          </p:nvPr>
        </p:nvSpPr>
        <p:spPr/>
        <p:txBody>
          <a:bodyPr/>
          <a:lstStyle/>
          <a:p>
            <a:fld id="{8DF14E08-3E27-4330-BBCC-108ACDB8E4C7}" type="slidenum">
              <a:rPr lang="en-GB" smtClean="0"/>
              <a:pPr/>
              <a:t>24</a:t>
            </a:fld>
            <a:endParaRPr lang="en-GB" dirty="0"/>
          </a:p>
        </p:txBody>
      </p:sp>
      <p:sp>
        <p:nvSpPr>
          <p:cNvPr id="5" name="Title 1">
            <a:extLst>
              <a:ext uri="{FF2B5EF4-FFF2-40B4-BE49-F238E27FC236}">
                <a16:creationId xmlns="" xmlns:a16="http://schemas.microsoft.com/office/drawing/2014/main" id="{22CC736E-14F4-4FAA-9422-3EBAAAD0ED53}"/>
              </a:ext>
            </a:extLst>
          </p:cNvPr>
          <p:cNvSpPr>
            <a:spLocks noGrp="1"/>
          </p:cNvSpPr>
          <p:nvPr>
            <p:ph type="title"/>
          </p:nvPr>
        </p:nvSpPr>
        <p:spPr>
          <a:xfrm>
            <a:off x="0" y="1"/>
            <a:ext cx="9144000" cy="714355"/>
          </a:xfrm>
        </p:spPr>
        <p:txBody>
          <a:bodyPr/>
          <a:lstStyle/>
          <a:p>
            <a:r>
              <a:rPr lang="en-GB" dirty="0">
                <a:solidFill>
                  <a:schemeClr val="accent2"/>
                </a:solidFill>
              </a:rPr>
              <a:t>Customer characteristics</a:t>
            </a:r>
          </a:p>
        </p:txBody>
      </p:sp>
    </p:spTree>
    <p:extLst>
      <p:ext uri="{BB962C8B-B14F-4D97-AF65-F5344CB8AC3E}">
        <p14:creationId xmlns:p14="http://schemas.microsoft.com/office/powerpoint/2010/main" val="3605902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49BE893-5F81-4465-8FB5-D15919DB56F3}"/>
              </a:ext>
            </a:extLst>
          </p:cNvPr>
          <p:cNvSpPr>
            <a:spLocks noGrp="1"/>
          </p:cNvSpPr>
          <p:nvPr>
            <p:ph idx="1"/>
          </p:nvPr>
        </p:nvSpPr>
        <p:spPr>
          <a:xfrm>
            <a:off x="0" y="928670"/>
            <a:ext cx="9144000" cy="5429288"/>
          </a:xfrm>
        </p:spPr>
        <p:txBody>
          <a:bodyPr>
            <a:normAutofit fontScale="92500" lnSpcReduction="10000"/>
          </a:bodyPr>
          <a:lstStyle/>
          <a:p>
            <a:pPr marL="457200" indent="-457200">
              <a:buFont typeface="+mj-lt"/>
              <a:buAutoNum type="arabicPeriod" startAt="7"/>
            </a:pPr>
            <a:r>
              <a:rPr lang="en-GB" sz="2800" b="1" dirty="0">
                <a:solidFill>
                  <a:schemeClr val="accent2"/>
                </a:solidFill>
              </a:rPr>
              <a:t>Trust and risk</a:t>
            </a:r>
            <a:r>
              <a:rPr lang="en-GB" sz="2800" dirty="0">
                <a:solidFill>
                  <a:schemeClr val="accent2"/>
                </a:solidFill>
              </a:rPr>
              <a:t>. </a:t>
            </a:r>
            <a:r>
              <a:rPr lang="en-GB" sz="2800" dirty="0" smtClean="0"/>
              <a:t>They </a:t>
            </a:r>
            <a:r>
              <a:rPr lang="en-GB" sz="2800" dirty="0"/>
              <a:t>play an important role in how a customer behaves online. </a:t>
            </a:r>
            <a:endParaRPr lang="en-GB" sz="2800" dirty="0" smtClean="0"/>
          </a:p>
          <a:p>
            <a:pPr marL="457200" indent="-457200">
              <a:buNone/>
            </a:pPr>
            <a:r>
              <a:rPr lang="en-GB" sz="2800" dirty="0" smtClean="0"/>
              <a:t>       </a:t>
            </a:r>
          </a:p>
          <a:p>
            <a:pPr marL="457200" indent="-457200">
              <a:buNone/>
            </a:pPr>
            <a:r>
              <a:rPr lang="en-GB" sz="2800" dirty="0" smtClean="0"/>
              <a:t>      Inexperienced </a:t>
            </a:r>
            <a:r>
              <a:rPr lang="en-GB" sz="2800" dirty="0"/>
              <a:t>Internet users can feel </a:t>
            </a:r>
            <a:r>
              <a:rPr lang="en-GB" sz="2800" dirty="0" smtClean="0"/>
              <a:t>vulnerability and fear</a:t>
            </a:r>
            <a:r>
              <a:rPr lang="en-GB" sz="2800" b="1" dirty="0" smtClean="0"/>
              <a:t>.</a:t>
            </a:r>
            <a:r>
              <a:rPr lang="en-GB" sz="2800" dirty="0" smtClean="0"/>
              <a:t> </a:t>
            </a:r>
            <a:r>
              <a:rPr lang="en-GB" sz="2800" b="1" dirty="0">
                <a:solidFill>
                  <a:srgbClr val="EA5633"/>
                </a:solidFill>
              </a:rPr>
              <a:t>Customers should be able to achieve </a:t>
            </a:r>
            <a:r>
              <a:rPr lang="en-GB" sz="2800" b="1" dirty="0" smtClean="0">
                <a:solidFill>
                  <a:srgbClr val="EA5633"/>
                </a:solidFill>
              </a:rPr>
              <a:t>their </a:t>
            </a:r>
            <a:r>
              <a:rPr lang="en-GB" sz="2800" b="1" dirty="0">
                <a:solidFill>
                  <a:srgbClr val="EA5633"/>
                </a:solidFill>
              </a:rPr>
              <a:t>buying goals with or without feeling they are exposed to undue risk </a:t>
            </a:r>
            <a:r>
              <a:rPr lang="en-GB" sz="2800" dirty="0"/>
              <a:t>(e.g., financial risk, social risk, personal risk). </a:t>
            </a:r>
            <a:r>
              <a:rPr lang="en-GB" sz="2800" dirty="0" smtClean="0"/>
              <a:t>&gt;&gt; Marketers </a:t>
            </a:r>
            <a:r>
              <a:rPr lang="en-GB" sz="2800" dirty="0"/>
              <a:t>should seek to find ways to limit the risk of engaging with their online offer and seek to build trust through developing online relationships</a:t>
            </a:r>
          </a:p>
          <a:p>
            <a:pPr marL="457200" indent="-457200">
              <a:buNone/>
            </a:pPr>
            <a:r>
              <a:rPr lang="en-GB" sz="2800" b="1" dirty="0" smtClean="0">
                <a:solidFill>
                  <a:schemeClr val="accent2"/>
                </a:solidFill>
              </a:rPr>
              <a:t>  8. Enjoyment</a:t>
            </a:r>
            <a:r>
              <a:rPr lang="en-GB" sz="2800" b="1" dirty="0">
                <a:solidFill>
                  <a:schemeClr val="accent2"/>
                </a:solidFill>
              </a:rPr>
              <a:t>. </a:t>
            </a:r>
            <a:r>
              <a:rPr lang="en-GB" sz="2800" dirty="0"/>
              <a:t>This is an outcome of a positive online experience.</a:t>
            </a:r>
          </a:p>
          <a:p>
            <a:pPr marL="447675" indent="-177800">
              <a:buFont typeface="Wingdings" panose="05000000000000000000" pitchFamily="2" charset="2"/>
              <a:buChar char="Ø"/>
            </a:pPr>
            <a:r>
              <a:rPr lang="en-GB" sz="2800" dirty="0">
                <a:solidFill>
                  <a:srgbClr val="00B050"/>
                </a:solidFill>
              </a:rPr>
              <a:t> These </a:t>
            </a:r>
            <a:r>
              <a:rPr lang="en-GB" sz="2800" b="1" dirty="0" smtClean="0">
                <a:solidFill>
                  <a:srgbClr val="00B050"/>
                </a:solidFill>
              </a:rPr>
              <a:t>8 </a:t>
            </a:r>
            <a:r>
              <a:rPr lang="en-GB" sz="2800" b="1" dirty="0">
                <a:solidFill>
                  <a:srgbClr val="00B050"/>
                </a:solidFill>
              </a:rPr>
              <a:t>antecedents </a:t>
            </a:r>
            <a:r>
              <a:rPr lang="en-GB" sz="2800" dirty="0">
                <a:solidFill>
                  <a:srgbClr val="00B050"/>
                </a:solidFill>
              </a:rPr>
              <a:t>can influence how the customer thinks (cognitive state) and feels (affective state) about their online experience and affect the outcomes of any subsequent behaviour. </a:t>
            </a:r>
          </a:p>
          <a:p>
            <a:endParaRPr lang="en-GB" sz="2200" dirty="0"/>
          </a:p>
        </p:txBody>
      </p:sp>
      <p:sp>
        <p:nvSpPr>
          <p:cNvPr id="4" name="Slide Number Placeholder 3">
            <a:extLst>
              <a:ext uri="{FF2B5EF4-FFF2-40B4-BE49-F238E27FC236}">
                <a16:creationId xmlns="" xmlns:a16="http://schemas.microsoft.com/office/drawing/2014/main" id="{06DD39E3-7377-4B63-98B7-B67AE8F7DF9B}"/>
              </a:ext>
            </a:extLst>
          </p:cNvPr>
          <p:cNvSpPr>
            <a:spLocks noGrp="1"/>
          </p:cNvSpPr>
          <p:nvPr>
            <p:ph type="sldNum" sz="quarter" idx="12"/>
          </p:nvPr>
        </p:nvSpPr>
        <p:spPr/>
        <p:txBody>
          <a:bodyPr/>
          <a:lstStyle/>
          <a:p>
            <a:fld id="{8DF14E08-3E27-4330-BBCC-108ACDB8E4C7}" type="slidenum">
              <a:rPr lang="en-GB" smtClean="0"/>
              <a:pPr/>
              <a:t>25</a:t>
            </a:fld>
            <a:endParaRPr lang="en-GB" dirty="0"/>
          </a:p>
        </p:txBody>
      </p:sp>
      <p:sp>
        <p:nvSpPr>
          <p:cNvPr id="5" name="Title 1">
            <a:extLst>
              <a:ext uri="{FF2B5EF4-FFF2-40B4-BE49-F238E27FC236}">
                <a16:creationId xmlns="" xmlns:a16="http://schemas.microsoft.com/office/drawing/2014/main" id="{22CC736E-14F4-4FAA-9422-3EBAAAD0ED53}"/>
              </a:ext>
            </a:extLst>
          </p:cNvPr>
          <p:cNvSpPr>
            <a:spLocks noGrp="1"/>
          </p:cNvSpPr>
          <p:nvPr>
            <p:ph type="title"/>
          </p:nvPr>
        </p:nvSpPr>
        <p:spPr>
          <a:xfrm>
            <a:off x="0" y="214290"/>
            <a:ext cx="9144000" cy="641331"/>
          </a:xfrm>
        </p:spPr>
        <p:txBody>
          <a:bodyPr>
            <a:normAutofit fontScale="90000"/>
          </a:bodyPr>
          <a:lstStyle/>
          <a:p>
            <a:r>
              <a:rPr lang="en-GB" dirty="0">
                <a:solidFill>
                  <a:schemeClr val="accent2"/>
                </a:solidFill>
              </a:rPr>
              <a:t>Customer characteristics</a:t>
            </a:r>
          </a:p>
        </p:txBody>
      </p:sp>
    </p:spTree>
    <p:extLst>
      <p:ext uri="{BB962C8B-B14F-4D97-AF65-F5344CB8AC3E}">
        <p14:creationId xmlns:p14="http://schemas.microsoft.com/office/powerpoint/2010/main" val="648853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71545"/>
          </a:xfrm>
        </p:spPr>
        <p:txBody>
          <a:bodyPr>
            <a:normAutofit/>
          </a:bodyPr>
          <a:lstStyle/>
          <a:p>
            <a:pPr algn="ctr"/>
            <a:r>
              <a:rPr lang="en-GB" sz="3200" dirty="0">
                <a:solidFill>
                  <a:srgbClr val="007BA4"/>
                </a:solidFill>
              </a:rPr>
              <a:t>Figure 2.9 Framework for understanding online customer experiences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85860"/>
            <a:ext cx="9144000" cy="557214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827584" y="5824773"/>
            <a:ext cx="1879041" cy="246221"/>
          </a:xfrm>
          <a:prstGeom prst="rect">
            <a:avLst/>
          </a:prstGeom>
        </p:spPr>
        <p:txBody>
          <a:bodyPr wrap="none">
            <a:spAutoFit/>
          </a:bodyPr>
          <a:lstStyle/>
          <a:p>
            <a:r>
              <a:rPr lang="en-US" sz="1000" i="1" dirty="0">
                <a:latin typeface="+mj-lt"/>
              </a:rPr>
              <a:t>Source: </a:t>
            </a:r>
            <a:r>
              <a:rPr lang="en-US" sz="1000" dirty="0">
                <a:latin typeface="+mj-lt"/>
              </a:rPr>
              <a:t>Rose and Hair (2011)</a:t>
            </a:r>
            <a:endParaRPr lang="en-IN" sz="2400" dirty="0">
              <a:latin typeface="+mj-lt"/>
            </a:endParaRPr>
          </a:p>
        </p:txBody>
      </p:sp>
      <p:sp>
        <p:nvSpPr>
          <p:cNvPr id="5" name="Slide Number Placeholder 4">
            <a:extLst>
              <a:ext uri="{FF2B5EF4-FFF2-40B4-BE49-F238E27FC236}">
                <a16:creationId xmlns="" xmlns:a16="http://schemas.microsoft.com/office/drawing/2014/main" id="{887F5864-D752-458A-83E8-0D598FD569D6}"/>
              </a:ext>
            </a:extLst>
          </p:cNvPr>
          <p:cNvSpPr>
            <a:spLocks noGrp="1"/>
          </p:cNvSpPr>
          <p:nvPr>
            <p:ph type="sldNum" sz="quarter" idx="12"/>
          </p:nvPr>
        </p:nvSpPr>
        <p:spPr/>
        <p:txBody>
          <a:bodyPr/>
          <a:lstStyle/>
          <a:p>
            <a:fld id="{8DF14E08-3E27-4330-BBCC-108ACDB8E4C7}" type="slidenum">
              <a:rPr lang="en-GB" smtClean="0"/>
              <a:pPr/>
              <a:t>26</a:t>
            </a:fld>
            <a:endParaRPr lang="en-GB" dirty="0"/>
          </a:p>
        </p:txBody>
      </p:sp>
    </p:spTree>
    <p:extLst>
      <p:ext uri="{BB962C8B-B14F-4D97-AF65-F5344CB8AC3E}">
        <p14:creationId xmlns:p14="http://schemas.microsoft.com/office/powerpoint/2010/main" val="3044677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008CE1-D078-415B-8F62-F4218752B14D}"/>
              </a:ext>
            </a:extLst>
          </p:cNvPr>
          <p:cNvSpPr>
            <a:spLocks noGrp="1"/>
          </p:cNvSpPr>
          <p:nvPr>
            <p:ph type="title"/>
          </p:nvPr>
        </p:nvSpPr>
        <p:spPr>
          <a:xfrm>
            <a:off x="0" y="0"/>
            <a:ext cx="9144000" cy="820925"/>
          </a:xfrm>
        </p:spPr>
        <p:txBody>
          <a:bodyPr/>
          <a:lstStyle/>
          <a:p>
            <a:r>
              <a:rPr lang="en-GB" dirty="0">
                <a:solidFill>
                  <a:schemeClr val="accent2"/>
                </a:solidFill>
              </a:rPr>
              <a:t>Social media and emotions</a:t>
            </a:r>
          </a:p>
        </p:txBody>
      </p:sp>
      <p:sp>
        <p:nvSpPr>
          <p:cNvPr id="3" name="Content Placeholder 2">
            <a:extLst>
              <a:ext uri="{FF2B5EF4-FFF2-40B4-BE49-F238E27FC236}">
                <a16:creationId xmlns="" xmlns:a16="http://schemas.microsoft.com/office/drawing/2014/main" id="{48482BFA-8A6D-4E9E-BA1D-2363E176B987}"/>
              </a:ext>
            </a:extLst>
          </p:cNvPr>
          <p:cNvSpPr>
            <a:spLocks noGrp="1"/>
          </p:cNvSpPr>
          <p:nvPr>
            <p:ph idx="1"/>
          </p:nvPr>
        </p:nvSpPr>
        <p:spPr>
          <a:xfrm>
            <a:off x="0" y="1214422"/>
            <a:ext cx="9144000" cy="5031780"/>
          </a:xfrm>
        </p:spPr>
        <p:txBody>
          <a:bodyPr>
            <a:noAutofit/>
          </a:bodyPr>
          <a:lstStyle/>
          <a:p>
            <a:pPr>
              <a:buFont typeface="Wingdings" panose="05000000000000000000" pitchFamily="2" charset="2"/>
              <a:buChar char="Ø"/>
            </a:pPr>
            <a:r>
              <a:rPr lang="en-GB" sz="3200" dirty="0" smtClean="0"/>
              <a:t>social </a:t>
            </a:r>
            <a:r>
              <a:rPr lang="en-GB" sz="3200" dirty="0"/>
              <a:t>media </a:t>
            </a:r>
            <a:r>
              <a:rPr lang="en-GB" sz="3200" dirty="0" smtClean="0"/>
              <a:t>influence capturing </a:t>
            </a:r>
            <a:r>
              <a:rPr lang="en-GB" sz="3200" dirty="0"/>
              <a:t>and sharing consumer experiences and </a:t>
            </a:r>
            <a:r>
              <a:rPr lang="en-GB" sz="3200" dirty="0" smtClean="0"/>
              <a:t>it is </a:t>
            </a:r>
            <a:r>
              <a:rPr lang="en-GB" sz="3200" dirty="0"/>
              <a:t>a major conduit through which consumers share, recommend and feedback on their product and service, choices and experiences. </a:t>
            </a:r>
          </a:p>
          <a:p>
            <a:pPr>
              <a:buFont typeface="Wingdings" panose="05000000000000000000" pitchFamily="2" charset="2"/>
              <a:buChar char="Ø"/>
            </a:pPr>
            <a:r>
              <a:rPr lang="en-GB" sz="3200" dirty="0"/>
              <a:t>Social media networks are giving access to personalised recommendations in real time, based on individual personal experiences, which can be highly influential (both positive and negative depending on the nature of the recommendations). </a:t>
            </a:r>
          </a:p>
          <a:p>
            <a:endParaRPr lang="en-GB" sz="2400" dirty="0"/>
          </a:p>
        </p:txBody>
      </p:sp>
      <p:sp>
        <p:nvSpPr>
          <p:cNvPr id="4" name="Slide Number Placeholder 3">
            <a:extLst>
              <a:ext uri="{FF2B5EF4-FFF2-40B4-BE49-F238E27FC236}">
                <a16:creationId xmlns="" xmlns:a16="http://schemas.microsoft.com/office/drawing/2014/main" id="{12C6A6FE-7A35-4935-90C9-5023ABB676A6}"/>
              </a:ext>
            </a:extLst>
          </p:cNvPr>
          <p:cNvSpPr>
            <a:spLocks noGrp="1"/>
          </p:cNvSpPr>
          <p:nvPr>
            <p:ph type="sldNum" sz="quarter" idx="12"/>
          </p:nvPr>
        </p:nvSpPr>
        <p:spPr/>
        <p:txBody>
          <a:bodyPr/>
          <a:lstStyle/>
          <a:p>
            <a:fld id="{8DF14E08-3E27-4330-BBCC-108ACDB8E4C7}" type="slidenum">
              <a:rPr lang="en-GB" smtClean="0"/>
              <a:pPr/>
              <a:t>27</a:t>
            </a:fld>
            <a:endParaRPr lang="en-GB" dirty="0"/>
          </a:p>
        </p:txBody>
      </p:sp>
    </p:spTree>
    <p:extLst>
      <p:ext uri="{BB962C8B-B14F-4D97-AF65-F5344CB8AC3E}">
        <p14:creationId xmlns:p14="http://schemas.microsoft.com/office/powerpoint/2010/main" val="1111402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008CE1-D078-415B-8F62-F4218752B14D}"/>
              </a:ext>
            </a:extLst>
          </p:cNvPr>
          <p:cNvSpPr>
            <a:spLocks noGrp="1"/>
          </p:cNvSpPr>
          <p:nvPr>
            <p:ph type="title"/>
          </p:nvPr>
        </p:nvSpPr>
        <p:spPr>
          <a:xfrm>
            <a:off x="0" y="322059"/>
            <a:ext cx="9144000" cy="606611"/>
          </a:xfrm>
        </p:spPr>
        <p:txBody>
          <a:bodyPr>
            <a:normAutofit fontScale="90000"/>
          </a:bodyPr>
          <a:lstStyle/>
          <a:p>
            <a:r>
              <a:rPr lang="en-GB" dirty="0">
                <a:solidFill>
                  <a:schemeClr val="accent2"/>
                </a:solidFill>
              </a:rPr>
              <a:t>Social media and emotions</a:t>
            </a:r>
          </a:p>
        </p:txBody>
      </p:sp>
      <p:sp>
        <p:nvSpPr>
          <p:cNvPr id="3" name="Content Placeholder 2">
            <a:extLst>
              <a:ext uri="{FF2B5EF4-FFF2-40B4-BE49-F238E27FC236}">
                <a16:creationId xmlns="" xmlns:a16="http://schemas.microsoft.com/office/drawing/2014/main" id="{48482BFA-8A6D-4E9E-BA1D-2363E176B987}"/>
              </a:ext>
            </a:extLst>
          </p:cNvPr>
          <p:cNvSpPr>
            <a:spLocks noGrp="1"/>
          </p:cNvSpPr>
          <p:nvPr>
            <p:ph idx="1"/>
          </p:nvPr>
        </p:nvSpPr>
        <p:spPr>
          <a:xfrm>
            <a:off x="0" y="1992843"/>
            <a:ext cx="9144000" cy="4172461"/>
          </a:xfrm>
        </p:spPr>
        <p:txBody>
          <a:bodyPr>
            <a:noAutofit/>
          </a:bodyPr>
          <a:lstStyle/>
          <a:p>
            <a:pPr>
              <a:buFont typeface="Wingdings" panose="05000000000000000000" pitchFamily="2" charset="2"/>
              <a:buChar char="Ø"/>
            </a:pPr>
            <a:r>
              <a:rPr lang="en-GB" sz="3200" dirty="0"/>
              <a:t>The use of social media networks, such as Facebook, Instagram, Twitter and LinkedIn, have risen substantially since 2008. </a:t>
            </a:r>
          </a:p>
          <a:p>
            <a:pPr>
              <a:buFont typeface="Wingdings" panose="05000000000000000000" pitchFamily="2" charset="2"/>
              <a:buChar char="Ø"/>
            </a:pPr>
            <a:r>
              <a:rPr lang="en-GB" sz="3200" dirty="0"/>
              <a:t>Social media has become important as a means of </a:t>
            </a:r>
            <a:r>
              <a:rPr lang="en-GB" sz="3200" dirty="0">
                <a:solidFill>
                  <a:srgbClr val="00B050"/>
                </a:solidFill>
              </a:rPr>
              <a:t>communicating and interacting online </a:t>
            </a:r>
            <a:r>
              <a:rPr lang="en-GB" sz="3200" dirty="0"/>
              <a:t>and also as a </a:t>
            </a:r>
            <a:r>
              <a:rPr lang="en-GB" sz="3200" dirty="0">
                <a:solidFill>
                  <a:srgbClr val="00B050"/>
                </a:solidFill>
              </a:rPr>
              <a:t>source of peer recommendations</a:t>
            </a:r>
            <a:r>
              <a:rPr lang="en-GB" sz="3200" dirty="0"/>
              <a:t>. </a:t>
            </a:r>
          </a:p>
          <a:p>
            <a:pPr>
              <a:buFont typeface="Wingdings" panose="05000000000000000000" pitchFamily="2" charset="2"/>
              <a:buChar char="Ø"/>
            </a:pPr>
            <a:r>
              <a:rPr lang="en-GB" sz="3200" b="1" dirty="0">
                <a:solidFill>
                  <a:srgbClr val="FF0000"/>
                </a:solidFill>
              </a:rPr>
              <a:t>The capacity of social media networks to display our personal feelings is extensive.</a:t>
            </a:r>
          </a:p>
          <a:p>
            <a:endParaRPr lang="en-GB" sz="2200" dirty="0"/>
          </a:p>
        </p:txBody>
      </p:sp>
      <p:sp>
        <p:nvSpPr>
          <p:cNvPr id="4" name="Slide Number Placeholder 3">
            <a:extLst>
              <a:ext uri="{FF2B5EF4-FFF2-40B4-BE49-F238E27FC236}">
                <a16:creationId xmlns="" xmlns:a16="http://schemas.microsoft.com/office/drawing/2014/main" id="{12C6A6FE-7A35-4935-90C9-5023ABB676A6}"/>
              </a:ext>
            </a:extLst>
          </p:cNvPr>
          <p:cNvSpPr>
            <a:spLocks noGrp="1"/>
          </p:cNvSpPr>
          <p:nvPr>
            <p:ph type="sldNum" sz="quarter" idx="12"/>
          </p:nvPr>
        </p:nvSpPr>
        <p:spPr/>
        <p:txBody>
          <a:bodyPr/>
          <a:lstStyle/>
          <a:p>
            <a:fld id="{8DF14E08-3E27-4330-BBCC-108ACDB8E4C7}" type="slidenum">
              <a:rPr lang="en-GB" smtClean="0"/>
              <a:pPr/>
              <a:t>28</a:t>
            </a:fld>
            <a:endParaRPr lang="en-GB" dirty="0"/>
          </a:p>
        </p:txBody>
      </p:sp>
      <p:pic>
        <p:nvPicPr>
          <p:cNvPr id="6" name="Picture 5" descr="A close up of a sign&#10;&#10;Description automatically generated">
            <a:extLst>
              <a:ext uri="{FF2B5EF4-FFF2-40B4-BE49-F238E27FC236}">
                <a16:creationId xmlns="" xmlns:a16="http://schemas.microsoft.com/office/drawing/2014/main" id="{1BD1D102-3993-44DA-A132-A6BAD4E5C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
            <a:ext cx="2133600" cy="1785926"/>
          </a:xfrm>
          <a:prstGeom prst="rect">
            <a:avLst/>
          </a:prstGeom>
        </p:spPr>
      </p:pic>
    </p:spTree>
    <p:extLst>
      <p:ext uri="{BB962C8B-B14F-4D97-AF65-F5344CB8AC3E}">
        <p14:creationId xmlns:p14="http://schemas.microsoft.com/office/powerpoint/2010/main" val="1125009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DC04ED-72DE-44A2-BF5D-6885C5411500}"/>
              </a:ext>
            </a:extLst>
          </p:cNvPr>
          <p:cNvSpPr>
            <a:spLocks noGrp="1"/>
          </p:cNvSpPr>
          <p:nvPr>
            <p:ph type="title"/>
          </p:nvPr>
        </p:nvSpPr>
        <p:spPr>
          <a:xfrm>
            <a:off x="0" y="0"/>
            <a:ext cx="9144000" cy="856380"/>
          </a:xfrm>
        </p:spPr>
        <p:txBody>
          <a:bodyPr/>
          <a:lstStyle/>
          <a:p>
            <a:r>
              <a:rPr lang="en-GB" dirty="0">
                <a:solidFill>
                  <a:schemeClr val="accent2"/>
                </a:solidFill>
              </a:rPr>
              <a:t>Consumer personas </a:t>
            </a:r>
          </a:p>
        </p:txBody>
      </p:sp>
      <p:sp>
        <p:nvSpPr>
          <p:cNvPr id="3" name="Content Placeholder 2">
            <a:extLst>
              <a:ext uri="{FF2B5EF4-FFF2-40B4-BE49-F238E27FC236}">
                <a16:creationId xmlns="" xmlns:a16="http://schemas.microsoft.com/office/drawing/2014/main" id="{9BF6D7F2-C5DD-46A9-8780-17A840156282}"/>
              </a:ext>
            </a:extLst>
          </p:cNvPr>
          <p:cNvSpPr>
            <a:spLocks noGrp="1"/>
          </p:cNvSpPr>
          <p:nvPr>
            <p:ph idx="1"/>
          </p:nvPr>
        </p:nvSpPr>
        <p:spPr>
          <a:xfrm>
            <a:off x="0" y="1071546"/>
            <a:ext cx="9143999" cy="5286412"/>
          </a:xfrm>
        </p:spPr>
        <p:txBody>
          <a:bodyPr>
            <a:normAutofit lnSpcReduction="10000"/>
          </a:bodyPr>
          <a:lstStyle/>
          <a:p>
            <a:pPr>
              <a:buFont typeface="Wingdings" panose="05000000000000000000" pitchFamily="2" charset="2"/>
              <a:buChar char="Ø"/>
            </a:pPr>
            <a:r>
              <a:rPr lang="en-GB" sz="2800" dirty="0">
                <a:solidFill>
                  <a:schemeClr val="accent2"/>
                </a:solidFill>
              </a:rPr>
              <a:t>Personas: </a:t>
            </a:r>
            <a:r>
              <a:rPr lang="en-GB" sz="2800" dirty="0">
                <a:solidFill>
                  <a:srgbClr val="FF0000"/>
                </a:solidFill>
              </a:rPr>
              <a:t>Fictional profiles </a:t>
            </a:r>
            <a:r>
              <a:rPr lang="en-GB" sz="2800" dirty="0"/>
              <a:t>that represent a particular target audience ; thumbnail </a:t>
            </a:r>
            <a:r>
              <a:rPr lang="en-GB" sz="2800" dirty="0">
                <a:solidFill>
                  <a:srgbClr val="FF0000"/>
                </a:solidFill>
              </a:rPr>
              <a:t>summary of the characteristics, needs, motivations and environment of typical website users</a:t>
            </a:r>
            <a:r>
              <a:rPr lang="en-GB" sz="2800" dirty="0"/>
              <a:t>. </a:t>
            </a:r>
          </a:p>
          <a:p>
            <a:pPr>
              <a:buFont typeface="Wingdings" panose="05000000000000000000" pitchFamily="2" charset="2"/>
              <a:buChar char="Ø"/>
            </a:pPr>
            <a:r>
              <a:rPr lang="en-GB" sz="2800" dirty="0"/>
              <a:t>Personas are a tool, which can </a:t>
            </a:r>
            <a:r>
              <a:rPr lang="en-GB" sz="2800" dirty="0">
                <a:solidFill>
                  <a:srgbClr val="FF0000"/>
                </a:solidFill>
              </a:rPr>
              <a:t>help understand online customer characteristics and behaviour </a:t>
            </a:r>
            <a:r>
              <a:rPr lang="en-GB" sz="2800" dirty="0"/>
              <a:t>and then </a:t>
            </a:r>
            <a:r>
              <a:rPr lang="en-GB" sz="2800" dirty="0">
                <a:solidFill>
                  <a:srgbClr val="00B050"/>
                </a:solidFill>
              </a:rPr>
              <a:t>create communications more relevant to your audience</a:t>
            </a:r>
            <a:r>
              <a:rPr lang="en-GB" sz="2800" dirty="0"/>
              <a:t>. </a:t>
            </a:r>
          </a:p>
          <a:p>
            <a:pPr>
              <a:buFont typeface="Wingdings" panose="05000000000000000000" pitchFamily="2" charset="2"/>
              <a:buChar char="Ø"/>
            </a:pPr>
            <a:r>
              <a:rPr lang="en-GB" sz="2800" b="1" dirty="0"/>
              <a:t>Creating personas is a powerful technique</a:t>
            </a:r>
            <a:r>
              <a:rPr lang="en-GB" sz="2800" dirty="0"/>
              <a:t> for developing customer centered online strategies, company presences and campaigns and forms part of marketplace analysis. </a:t>
            </a:r>
          </a:p>
          <a:p>
            <a:pPr>
              <a:buFont typeface="Wingdings" panose="05000000000000000000" pitchFamily="2" charset="2"/>
              <a:buChar char="Ø"/>
            </a:pPr>
            <a:r>
              <a:rPr lang="en-GB" sz="2800" dirty="0"/>
              <a:t>Personas are essentially a ‘</a:t>
            </a:r>
            <a:r>
              <a:rPr lang="en-GB" sz="2800" b="1" dirty="0"/>
              <a:t>thumbnail</a:t>
            </a:r>
            <a:r>
              <a:rPr lang="en-GB" sz="2800" dirty="0"/>
              <a:t>’ description of a type of person. </a:t>
            </a:r>
          </a:p>
          <a:p>
            <a:pPr>
              <a:buNone/>
            </a:pPr>
            <a:r>
              <a:rPr lang="en-US" sz="2400" dirty="0" smtClean="0"/>
              <a:t>  (  include illustrative pictures and fictional names that make them tangible to </a:t>
            </a:r>
            <a:r>
              <a:rPr lang="en-US" sz="2400" b="1" dirty="0" smtClean="0"/>
              <a:t>digital</a:t>
            </a:r>
            <a:r>
              <a:rPr lang="en-US" sz="2400" dirty="0" smtClean="0"/>
              <a:t> designers and </a:t>
            </a:r>
            <a:r>
              <a:rPr lang="en-US" sz="2400" b="1" dirty="0" smtClean="0"/>
              <a:t>marketers)</a:t>
            </a:r>
            <a:endParaRPr lang="en-GB" sz="2400" dirty="0"/>
          </a:p>
          <a:p>
            <a:pPr>
              <a:buFont typeface="Wingdings" panose="05000000000000000000" pitchFamily="2" charset="2"/>
              <a:buChar char="Ø"/>
            </a:pPr>
            <a:endParaRPr lang="en-GB" sz="2400" dirty="0"/>
          </a:p>
        </p:txBody>
      </p:sp>
      <p:sp>
        <p:nvSpPr>
          <p:cNvPr id="4" name="Slide Number Placeholder 3">
            <a:extLst>
              <a:ext uri="{FF2B5EF4-FFF2-40B4-BE49-F238E27FC236}">
                <a16:creationId xmlns="" xmlns:a16="http://schemas.microsoft.com/office/drawing/2014/main" id="{E14AFD48-CA6E-4E39-81D0-F6EE84807FE4}"/>
              </a:ext>
            </a:extLst>
          </p:cNvPr>
          <p:cNvSpPr>
            <a:spLocks noGrp="1"/>
          </p:cNvSpPr>
          <p:nvPr>
            <p:ph type="sldNum" sz="quarter" idx="12"/>
          </p:nvPr>
        </p:nvSpPr>
        <p:spPr/>
        <p:txBody>
          <a:bodyPr/>
          <a:lstStyle/>
          <a:p>
            <a:fld id="{8DF14E08-3E27-4330-BBCC-108ACDB8E4C7}" type="slidenum">
              <a:rPr lang="en-GB" smtClean="0"/>
              <a:pPr/>
              <a:t>29</a:t>
            </a:fld>
            <a:endParaRPr lang="en-GB" dirty="0"/>
          </a:p>
        </p:txBody>
      </p:sp>
    </p:spTree>
    <p:extLst>
      <p:ext uri="{BB962C8B-B14F-4D97-AF65-F5344CB8AC3E}">
        <p14:creationId xmlns:p14="http://schemas.microsoft.com/office/powerpoint/2010/main" val="123506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41F518-2757-4DB9-85DA-66236F667A01}"/>
              </a:ext>
            </a:extLst>
          </p:cNvPr>
          <p:cNvSpPr>
            <a:spLocks noGrp="1"/>
          </p:cNvSpPr>
          <p:nvPr>
            <p:ph type="title"/>
          </p:nvPr>
        </p:nvSpPr>
        <p:spPr>
          <a:xfrm>
            <a:off x="822960" y="286605"/>
            <a:ext cx="7543800" cy="1126172"/>
          </a:xfrm>
        </p:spPr>
        <p:txBody>
          <a:bodyPr/>
          <a:lstStyle/>
          <a:p>
            <a:r>
              <a:rPr lang="en-US" dirty="0">
                <a:solidFill>
                  <a:schemeClr val="accent2"/>
                </a:solidFill>
              </a:rPr>
              <a:t>Introduction</a:t>
            </a:r>
            <a:endParaRPr lang="en-GB" dirty="0">
              <a:solidFill>
                <a:schemeClr val="accent2"/>
              </a:solidFill>
            </a:endParaRPr>
          </a:p>
        </p:txBody>
      </p:sp>
      <p:sp>
        <p:nvSpPr>
          <p:cNvPr id="3" name="Content Placeholder 2">
            <a:extLst>
              <a:ext uri="{FF2B5EF4-FFF2-40B4-BE49-F238E27FC236}">
                <a16:creationId xmlns="" xmlns:a16="http://schemas.microsoft.com/office/drawing/2014/main" id="{5D37DE27-A2DF-4056-B20E-FC24AF312C01}"/>
              </a:ext>
            </a:extLst>
          </p:cNvPr>
          <p:cNvSpPr>
            <a:spLocks noGrp="1"/>
          </p:cNvSpPr>
          <p:nvPr>
            <p:ph idx="1"/>
          </p:nvPr>
        </p:nvSpPr>
        <p:spPr>
          <a:xfrm>
            <a:off x="214282" y="1845734"/>
            <a:ext cx="8929718" cy="4463586"/>
          </a:xfrm>
        </p:spPr>
        <p:txBody>
          <a:bodyPr>
            <a:normAutofit/>
          </a:bodyPr>
          <a:lstStyle/>
          <a:p>
            <a:pPr>
              <a:buFont typeface="Wingdings" panose="05000000000000000000" pitchFamily="2" charset="2"/>
              <a:buChar char="Ø"/>
            </a:pPr>
            <a:r>
              <a:rPr lang="en-GB" sz="2400" dirty="0"/>
              <a:t> The demands on marketers who are responsible for </a:t>
            </a:r>
            <a:r>
              <a:rPr lang="en-GB" sz="2400" b="1" dirty="0"/>
              <a:t>planning digital marketing strategies </a:t>
            </a:r>
            <a:r>
              <a:rPr lang="en-GB" sz="2400" dirty="0"/>
              <a:t>are growing </a:t>
            </a:r>
            <a:r>
              <a:rPr lang="en-GB" sz="2400" dirty="0" smtClean="0"/>
              <a:t>considerably </a:t>
            </a:r>
            <a:r>
              <a:rPr lang="en-GB" sz="2400" dirty="0"/>
              <a:t>as they work out </a:t>
            </a:r>
            <a:r>
              <a:rPr lang="en-GB" sz="2400" dirty="0">
                <a:solidFill>
                  <a:srgbClr val="FF0000"/>
                </a:solidFill>
              </a:rPr>
              <a:t>how to manage the complexities of the competitive marketplace, digital social communities and innovative technologies.</a:t>
            </a:r>
          </a:p>
          <a:p>
            <a:pPr>
              <a:buFont typeface="Wingdings" panose="05000000000000000000" pitchFamily="2" charset="2"/>
              <a:buChar char="Ø"/>
            </a:pPr>
            <a:r>
              <a:rPr lang="en-GB" sz="2400" dirty="0"/>
              <a:t> The growth in use of digital media and technology has led </a:t>
            </a:r>
            <a:r>
              <a:rPr lang="en-GB" sz="2400" dirty="0">
                <a:solidFill>
                  <a:srgbClr val="FF0000"/>
                </a:solidFill>
              </a:rPr>
              <a:t>to new paths-to-purchase that are highly complex</a:t>
            </a:r>
            <a:r>
              <a:rPr lang="en-GB" sz="2400" dirty="0"/>
              <a:t> as purchase decisions are potentially influenced by </a:t>
            </a:r>
            <a:r>
              <a:rPr lang="en-GB" sz="2400" b="1" dirty="0"/>
              <a:t>many touchpoints</a:t>
            </a:r>
            <a:r>
              <a:rPr lang="en-GB" sz="2400" dirty="0"/>
              <a:t>.</a:t>
            </a:r>
          </a:p>
          <a:p>
            <a:pPr>
              <a:buFont typeface="Wingdings" panose="05000000000000000000" pitchFamily="2" charset="2"/>
              <a:buChar char="Ø"/>
            </a:pPr>
            <a:r>
              <a:rPr lang="en-GB" sz="2400" b="1" dirty="0"/>
              <a:t> Paths-to-purchase</a:t>
            </a:r>
            <a:r>
              <a:rPr lang="en-GB" sz="2400" dirty="0"/>
              <a:t> are the different sites, channels and devices and information sources that consumers use to inform their purchase decision for a product or service.</a:t>
            </a:r>
          </a:p>
        </p:txBody>
      </p:sp>
      <p:sp>
        <p:nvSpPr>
          <p:cNvPr id="4" name="Slide Number Placeholder 3">
            <a:extLst>
              <a:ext uri="{FF2B5EF4-FFF2-40B4-BE49-F238E27FC236}">
                <a16:creationId xmlns="" xmlns:a16="http://schemas.microsoft.com/office/drawing/2014/main" id="{921D5885-D217-46C4-9182-070727C3EA00}"/>
              </a:ext>
            </a:extLst>
          </p:cNvPr>
          <p:cNvSpPr>
            <a:spLocks noGrp="1"/>
          </p:cNvSpPr>
          <p:nvPr>
            <p:ph type="sldNum" sz="quarter" idx="12"/>
          </p:nvPr>
        </p:nvSpPr>
        <p:spPr/>
        <p:txBody>
          <a:bodyPr/>
          <a:lstStyle/>
          <a:p>
            <a:fld id="{8DF14E08-3E27-4330-BBCC-108ACDB8E4C7}" type="slidenum">
              <a:rPr lang="en-GB" smtClean="0"/>
              <a:pPr/>
              <a:t>3</a:t>
            </a:fld>
            <a:endParaRPr lang="en-GB" dirty="0"/>
          </a:p>
        </p:txBody>
      </p:sp>
    </p:spTree>
    <p:extLst>
      <p:ext uri="{BB962C8B-B14F-4D97-AF65-F5344CB8AC3E}">
        <p14:creationId xmlns:p14="http://schemas.microsoft.com/office/powerpoint/2010/main" val="59063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Example</a:t>
            </a:r>
            <a:r>
              <a:rPr lang="fr-FR" dirty="0" smtClean="0"/>
              <a:t> of Persona </a:t>
            </a:r>
            <a:endParaRPr lang="fr-FR" dirty="0"/>
          </a:p>
        </p:txBody>
      </p:sp>
      <p:sp>
        <p:nvSpPr>
          <p:cNvPr id="3" name="Espace réservé du contenu 2"/>
          <p:cNvSpPr>
            <a:spLocks noGrp="1"/>
          </p:cNvSpPr>
          <p:nvPr>
            <p:ph idx="1"/>
          </p:nvPr>
        </p:nvSpPr>
        <p:spPr/>
        <p:txBody>
          <a:bodyPr/>
          <a:lstStyle/>
          <a:p>
            <a:r>
              <a:rPr lang="en-US" sz="3200" b="1" dirty="0" smtClean="0"/>
              <a:t>The Red Bull student persona is:</a:t>
            </a:r>
          </a:p>
          <a:p>
            <a:r>
              <a:rPr lang="en-US" sz="3200" b="1" dirty="0" smtClean="0"/>
              <a:t>‘The thrill seeker</a:t>
            </a:r>
            <a:br>
              <a:rPr lang="en-US" sz="3200" b="1" dirty="0" smtClean="0"/>
            </a:br>
            <a:r>
              <a:rPr lang="en-US" sz="3200" b="1" dirty="0" smtClean="0"/>
              <a:t>He’s 24 years old</a:t>
            </a:r>
            <a:br>
              <a:rPr lang="en-US" sz="3200" b="1" dirty="0" smtClean="0"/>
            </a:br>
            <a:r>
              <a:rPr lang="en-US" sz="3200" b="1" dirty="0" smtClean="0"/>
              <a:t>Graduated from college, 2 years ago with an English degree</a:t>
            </a:r>
            <a:br>
              <a:rPr lang="en-US" sz="3200" b="1" dirty="0" smtClean="0"/>
            </a:br>
            <a:r>
              <a:rPr lang="en-US" sz="3200" b="1" dirty="0" smtClean="0"/>
              <a:t>He is currently the assistant manager at a ski &amp; board shop</a:t>
            </a:r>
            <a:br>
              <a:rPr lang="en-US" sz="3200" b="1" dirty="0" smtClean="0"/>
            </a:br>
            <a:r>
              <a:rPr lang="en-US" sz="3200" b="1" dirty="0" smtClean="0"/>
              <a:t>He makes £30,000 a year.</a:t>
            </a:r>
          </a:p>
          <a:p>
            <a:endParaRPr lang="fr-FR" dirty="0"/>
          </a:p>
        </p:txBody>
      </p:sp>
      <p:sp>
        <p:nvSpPr>
          <p:cNvPr id="4" name="Espace réservé du numéro de diapositive 3"/>
          <p:cNvSpPr>
            <a:spLocks noGrp="1"/>
          </p:cNvSpPr>
          <p:nvPr>
            <p:ph type="sldNum" sz="quarter" idx="12"/>
          </p:nvPr>
        </p:nvSpPr>
        <p:spPr/>
        <p:txBody>
          <a:bodyPr/>
          <a:lstStyle/>
          <a:p>
            <a:fld id="{8DF14E08-3E27-4330-BBCC-108ACDB8E4C7}" type="slidenum">
              <a:rPr lang="en-GB" smtClean="0"/>
              <a:pPr/>
              <a:t>30</a:t>
            </a:fld>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FA05C7-3512-4D33-A115-D6A143A261AB}"/>
              </a:ext>
            </a:extLst>
          </p:cNvPr>
          <p:cNvSpPr>
            <a:spLocks noGrp="1"/>
          </p:cNvSpPr>
          <p:nvPr>
            <p:ph type="title"/>
          </p:nvPr>
        </p:nvSpPr>
        <p:spPr>
          <a:xfrm>
            <a:off x="0" y="0"/>
            <a:ext cx="9144000" cy="784942"/>
          </a:xfrm>
        </p:spPr>
        <p:txBody>
          <a:bodyPr/>
          <a:lstStyle/>
          <a:p>
            <a:r>
              <a:rPr lang="en-GB" dirty="0">
                <a:solidFill>
                  <a:schemeClr val="accent2"/>
                </a:solidFill>
              </a:rPr>
              <a:t>The Buying Process</a:t>
            </a:r>
          </a:p>
        </p:txBody>
      </p:sp>
      <p:sp>
        <p:nvSpPr>
          <p:cNvPr id="3" name="Content Placeholder 2">
            <a:extLst>
              <a:ext uri="{FF2B5EF4-FFF2-40B4-BE49-F238E27FC236}">
                <a16:creationId xmlns="" xmlns:a16="http://schemas.microsoft.com/office/drawing/2014/main" id="{9935B4D4-8C88-4E19-9E8D-62FE1D4DFE04}"/>
              </a:ext>
            </a:extLst>
          </p:cNvPr>
          <p:cNvSpPr>
            <a:spLocks noGrp="1"/>
          </p:cNvSpPr>
          <p:nvPr>
            <p:ph idx="1"/>
          </p:nvPr>
        </p:nvSpPr>
        <p:spPr>
          <a:xfrm>
            <a:off x="0" y="1845734"/>
            <a:ext cx="8929717" cy="4023360"/>
          </a:xfrm>
        </p:spPr>
        <p:txBody>
          <a:bodyPr>
            <a:normAutofit/>
          </a:bodyPr>
          <a:lstStyle/>
          <a:p>
            <a:pPr>
              <a:buFont typeface="Wingdings" panose="05000000000000000000" pitchFamily="2" charset="2"/>
              <a:buChar char="Ø"/>
            </a:pPr>
            <a:r>
              <a:rPr lang="en-GB" sz="2400" dirty="0"/>
              <a:t>According to Kotler there are different stages in the buying process. At each stage the purpose (from both the buyer and supplier perspective) is a particular outcome: </a:t>
            </a:r>
          </a:p>
          <a:p>
            <a:pPr>
              <a:buFont typeface="Wingdings" panose="05000000000000000000" pitchFamily="2" charset="2"/>
              <a:buChar char="q"/>
            </a:pPr>
            <a:r>
              <a:rPr lang="en-GB" sz="2400" dirty="0"/>
              <a:t> Awareness; </a:t>
            </a:r>
          </a:p>
          <a:p>
            <a:pPr>
              <a:buFont typeface="Wingdings" panose="05000000000000000000" pitchFamily="2" charset="2"/>
              <a:buChar char="q"/>
            </a:pPr>
            <a:r>
              <a:rPr lang="en-GB" sz="2400" dirty="0"/>
              <a:t> interest; </a:t>
            </a:r>
          </a:p>
          <a:p>
            <a:pPr>
              <a:buFont typeface="Wingdings" panose="05000000000000000000" pitchFamily="2" charset="2"/>
              <a:buChar char="q"/>
            </a:pPr>
            <a:r>
              <a:rPr lang="en-GB" sz="2400" dirty="0"/>
              <a:t> evaluation; </a:t>
            </a:r>
          </a:p>
          <a:p>
            <a:pPr>
              <a:buFont typeface="Wingdings" panose="05000000000000000000" pitchFamily="2" charset="2"/>
              <a:buChar char="q"/>
            </a:pPr>
            <a:r>
              <a:rPr lang="en-GB" sz="2400" dirty="0"/>
              <a:t> trial; </a:t>
            </a:r>
          </a:p>
          <a:p>
            <a:pPr>
              <a:buFont typeface="Wingdings" panose="05000000000000000000" pitchFamily="2" charset="2"/>
              <a:buChar char="q"/>
            </a:pPr>
            <a:r>
              <a:rPr lang="en-GB" sz="2400" dirty="0"/>
              <a:t> adoption. </a:t>
            </a:r>
          </a:p>
          <a:p>
            <a:pPr marL="0" indent="0">
              <a:buNone/>
            </a:pPr>
            <a:endParaRPr lang="en-GB" sz="2400" dirty="0"/>
          </a:p>
        </p:txBody>
      </p:sp>
      <p:sp>
        <p:nvSpPr>
          <p:cNvPr id="4" name="Slide Number Placeholder 3">
            <a:extLst>
              <a:ext uri="{FF2B5EF4-FFF2-40B4-BE49-F238E27FC236}">
                <a16:creationId xmlns="" xmlns:a16="http://schemas.microsoft.com/office/drawing/2014/main" id="{3A86A03E-F261-4FE5-AFBF-7BB98E1630CF}"/>
              </a:ext>
            </a:extLst>
          </p:cNvPr>
          <p:cNvSpPr>
            <a:spLocks noGrp="1"/>
          </p:cNvSpPr>
          <p:nvPr>
            <p:ph type="sldNum" sz="quarter" idx="12"/>
          </p:nvPr>
        </p:nvSpPr>
        <p:spPr/>
        <p:txBody>
          <a:bodyPr/>
          <a:lstStyle/>
          <a:p>
            <a:fld id="{8DF14E08-3E27-4330-BBCC-108ACDB8E4C7}" type="slidenum">
              <a:rPr lang="en-GB" smtClean="0"/>
              <a:pPr/>
              <a:t>31</a:t>
            </a:fld>
            <a:endParaRPr lang="en-GB" dirty="0"/>
          </a:p>
        </p:txBody>
      </p:sp>
      <p:pic>
        <p:nvPicPr>
          <p:cNvPr id="7" name="Picture 6" descr="A close up of a sign&#10;&#10;Description automatically generated">
            <a:extLst>
              <a:ext uri="{FF2B5EF4-FFF2-40B4-BE49-F238E27FC236}">
                <a16:creationId xmlns="" xmlns:a16="http://schemas.microsoft.com/office/drawing/2014/main" id="{66E7202B-EC6A-45DA-A392-B33F3ACE7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3141311"/>
            <a:ext cx="2390775" cy="1914525"/>
          </a:xfrm>
          <a:prstGeom prst="rect">
            <a:avLst/>
          </a:prstGeom>
        </p:spPr>
      </p:pic>
    </p:spTree>
    <p:extLst>
      <p:ext uri="{BB962C8B-B14F-4D97-AF65-F5344CB8AC3E}">
        <p14:creationId xmlns:p14="http://schemas.microsoft.com/office/powerpoint/2010/main" val="1832600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1A16E394-2335-47C4-BB63-1E528A1395C3}"/>
              </a:ext>
            </a:extLst>
          </p:cNvPr>
          <p:cNvSpPr>
            <a:spLocks noGrp="1"/>
          </p:cNvSpPr>
          <p:nvPr>
            <p:ph idx="1"/>
          </p:nvPr>
        </p:nvSpPr>
        <p:spPr>
          <a:xfrm>
            <a:off x="285720" y="928670"/>
            <a:ext cx="8858280" cy="5357850"/>
          </a:xfrm>
        </p:spPr>
        <p:txBody>
          <a:bodyPr>
            <a:normAutofit/>
          </a:bodyPr>
          <a:lstStyle/>
          <a:p>
            <a:pPr>
              <a:buFont typeface="Wingdings" panose="05000000000000000000" pitchFamily="2" charset="2"/>
              <a:buChar char="Ø"/>
            </a:pPr>
            <a:r>
              <a:rPr lang="en-GB" sz="2800" dirty="0"/>
              <a:t>This set of </a:t>
            </a:r>
            <a:r>
              <a:rPr lang="en-GB" sz="2800" b="1" dirty="0"/>
              <a:t>outcomes</a:t>
            </a:r>
            <a:r>
              <a:rPr lang="en-GB" sz="2800" dirty="0"/>
              <a:t> has been considered in the digital market and Chaffey and Smith (2017) describe them as: </a:t>
            </a:r>
          </a:p>
          <a:p>
            <a:pPr marL="457200" indent="-457200">
              <a:buFont typeface="+mj-lt"/>
              <a:buAutoNum type="arabicPeriod"/>
            </a:pPr>
            <a:r>
              <a:rPr lang="en-GB" sz="2800" dirty="0"/>
              <a:t>Problem recognition; </a:t>
            </a:r>
          </a:p>
          <a:p>
            <a:pPr marL="457200" indent="-457200">
              <a:buFont typeface="+mj-lt"/>
              <a:buAutoNum type="arabicPeriod"/>
            </a:pPr>
            <a:r>
              <a:rPr lang="en-GB" sz="2800" dirty="0"/>
              <a:t>Information search; </a:t>
            </a:r>
          </a:p>
          <a:p>
            <a:pPr marL="457200" indent="-457200">
              <a:buFont typeface="+mj-lt"/>
              <a:buAutoNum type="arabicPeriod"/>
            </a:pPr>
            <a:r>
              <a:rPr lang="en-GB" sz="2800" dirty="0"/>
              <a:t> evaluation; </a:t>
            </a:r>
          </a:p>
          <a:p>
            <a:pPr marL="457200" indent="-457200">
              <a:buFont typeface="+mj-lt"/>
              <a:buAutoNum type="arabicPeriod"/>
            </a:pPr>
            <a:r>
              <a:rPr lang="en-GB" sz="2800" dirty="0"/>
              <a:t>Decision; </a:t>
            </a:r>
          </a:p>
          <a:p>
            <a:pPr marL="457200" indent="-457200">
              <a:buFont typeface="+mj-lt"/>
              <a:buAutoNum type="arabicPeriod"/>
            </a:pPr>
            <a:r>
              <a:rPr lang="en-GB" sz="2800" dirty="0"/>
              <a:t>Action (sale or use of online service); </a:t>
            </a:r>
          </a:p>
          <a:p>
            <a:pPr marL="457200" indent="-457200">
              <a:buFont typeface="+mj-lt"/>
              <a:buAutoNum type="arabicPeriod"/>
            </a:pPr>
            <a:r>
              <a:rPr lang="en-GB" sz="2800" dirty="0"/>
              <a:t>Post purchase. </a:t>
            </a:r>
          </a:p>
          <a:p>
            <a:endParaRPr lang="en-GB" sz="2400" dirty="0"/>
          </a:p>
        </p:txBody>
      </p:sp>
      <p:sp>
        <p:nvSpPr>
          <p:cNvPr id="4" name="Slide Number Placeholder 3">
            <a:extLst>
              <a:ext uri="{FF2B5EF4-FFF2-40B4-BE49-F238E27FC236}">
                <a16:creationId xmlns="" xmlns:a16="http://schemas.microsoft.com/office/drawing/2014/main" id="{6813FD93-B9A1-4352-AB5A-FF6495F9A16A}"/>
              </a:ext>
            </a:extLst>
          </p:cNvPr>
          <p:cNvSpPr>
            <a:spLocks noGrp="1"/>
          </p:cNvSpPr>
          <p:nvPr>
            <p:ph type="sldNum" sz="quarter" idx="12"/>
          </p:nvPr>
        </p:nvSpPr>
        <p:spPr/>
        <p:txBody>
          <a:bodyPr/>
          <a:lstStyle/>
          <a:p>
            <a:fld id="{8DF14E08-3E27-4330-BBCC-108ACDB8E4C7}" type="slidenum">
              <a:rPr lang="en-GB" smtClean="0"/>
              <a:pPr/>
              <a:t>32</a:t>
            </a:fld>
            <a:endParaRPr lang="en-GB" dirty="0"/>
          </a:p>
        </p:txBody>
      </p:sp>
      <p:sp>
        <p:nvSpPr>
          <p:cNvPr id="5" name="Title 1">
            <a:extLst>
              <a:ext uri="{FF2B5EF4-FFF2-40B4-BE49-F238E27FC236}">
                <a16:creationId xmlns="" xmlns:a16="http://schemas.microsoft.com/office/drawing/2014/main" id="{57650614-1AFD-482D-A1EC-B37CFA0E4869}"/>
              </a:ext>
            </a:extLst>
          </p:cNvPr>
          <p:cNvSpPr>
            <a:spLocks noGrp="1"/>
          </p:cNvSpPr>
          <p:nvPr>
            <p:ph type="title"/>
          </p:nvPr>
        </p:nvSpPr>
        <p:spPr>
          <a:xfrm>
            <a:off x="785786" y="0"/>
            <a:ext cx="7543800" cy="641331"/>
          </a:xfrm>
        </p:spPr>
        <p:txBody>
          <a:bodyPr>
            <a:normAutofit fontScale="90000"/>
          </a:bodyPr>
          <a:lstStyle/>
          <a:p>
            <a:r>
              <a:rPr lang="en-GB" dirty="0">
                <a:solidFill>
                  <a:schemeClr val="accent2"/>
                </a:solidFill>
              </a:rPr>
              <a:t>The Buying Process</a:t>
            </a:r>
          </a:p>
        </p:txBody>
      </p:sp>
    </p:spTree>
    <p:extLst>
      <p:ext uri="{BB962C8B-B14F-4D97-AF65-F5344CB8AC3E}">
        <p14:creationId xmlns:p14="http://schemas.microsoft.com/office/powerpoint/2010/main" val="1751522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527922" cy="982695"/>
          </a:xfrm>
        </p:spPr>
        <p:txBody>
          <a:bodyPr>
            <a:normAutofit/>
          </a:bodyPr>
          <a:lstStyle/>
          <a:p>
            <a:pPr algn="ctr"/>
            <a:r>
              <a:rPr lang="en-GB" sz="2800" dirty="0">
                <a:solidFill>
                  <a:srgbClr val="007BA4"/>
                </a:solidFill>
              </a:rPr>
              <a:t>Figure 2.10 </a:t>
            </a:r>
            <a:r>
              <a:rPr lang="en-GB" sz="2800" b="1" dirty="0">
                <a:solidFill>
                  <a:srgbClr val="007BA4"/>
                </a:solidFill>
              </a:rPr>
              <a:t>A summary of how digital media can impact on the buying process in a new purchase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500174"/>
            <a:ext cx="9144000" cy="5357826"/>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 xmlns:a16="http://schemas.microsoft.com/office/drawing/2014/main" id="{27E496DA-B2C6-479F-B05D-5E89044B5207}"/>
              </a:ext>
            </a:extLst>
          </p:cNvPr>
          <p:cNvSpPr>
            <a:spLocks noGrp="1"/>
          </p:cNvSpPr>
          <p:nvPr>
            <p:ph type="sldNum" sz="quarter" idx="12"/>
          </p:nvPr>
        </p:nvSpPr>
        <p:spPr/>
        <p:txBody>
          <a:bodyPr/>
          <a:lstStyle/>
          <a:p>
            <a:fld id="{8DF14E08-3E27-4330-BBCC-108ACDB8E4C7}" type="slidenum">
              <a:rPr lang="en-GB" smtClean="0"/>
              <a:pPr/>
              <a:t>33</a:t>
            </a:fld>
            <a:endParaRPr lang="en-GB" dirty="0"/>
          </a:p>
        </p:txBody>
      </p:sp>
      <p:sp>
        <p:nvSpPr>
          <p:cNvPr id="5" name="ZoneTexte 4"/>
          <p:cNvSpPr txBox="1"/>
          <p:nvPr/>
        </p:nvSpPr>
        <p:spPr>
          <a:xfrm>
            <a:off x="0" y="1071546"/>
            <a:ext cx="8535863" cy="369332"/>
          </a:xfrm>
          <a:prstGeom prst="rect">
            <a:avLst/>
          </a:prstGeom>
          <a:noFill/>
        </p:spPr>
        <p:txBody>
          <a:bodyPr wrap="none" rtlCol="0">
            <a:spAutoFit/>
          </a:bodyPr>
          <a:lstStyle/>
          <a:p>
            <a:r>
              <a:rPr lang="fr-FR" b="1" dirty="0" smtClean="0"/>
              <a:t>PPC </a:t>
            </a:r>
            <a:r>
              <a:rPr lang="fr-FR" b="1" dirty="0" err="1" smtClean="0"/>
              <a:t>ads</a:t>
            </a:r>
            <a:r>
              <a:rPr lang="fr-FR" b="1" dirty="0" smtClean="0"/>
              <a:t> : </a:t>
            </a:r>
            <a:r>
              <a:rPr lang="fr-FR" b="1" dirty="0" err="1" smtClean="0"/>
              <a:t>Pay</a:t>
            </a:r>
            <a:r>
              <a:rPr lang="fr-FR" b="1" dirty="0" smtClean="0"/>
              <a:t>-Per-Click </a:t>
            </a:r>
            <a:r>
              <a:rPr lang="fr-FR" b="1" dirty="0" err="1" smtClean="0"/>
              <a:t>ads</a:t>
            </a:r>
            <a:r>
              <a:rPr lang="fr-FR" b="1" dirty="0" smtClean="0"/>
              <a:t> /  E-PR : E- Public Relation/ SEO </a:t>
            </a:r>
            <a:r>
              <a:rPr lang="fr-FR" b="1" dirty="0" err="1" smtClean="0"/>
              <a:t>Search</a:t>
            </a:r>
            <a:r>
              <a:rPr lang="fr-FR" b="1" dirty="0" smtClean="0"/>
              <a:t> </a:t>
            </a:r>
            <a:r>
              <a:rPr lang="fr-FR" b="1" dirty="0" err="1" smtClean="0"/>
              <a:t>Engine</a:t>
            </a:r>
            <a:r>
              <a:rPr lang="fr-FR" b="1" dirty="0" smtClean="0"/>
              <a:t> </a:t>
            </a:r>
            <a:r>
              <a:rPr lang="fr-FR" b="1" dirty="0" err="1" smtClean="0"/>
              <a:t>Optimization</a:t>
            </a:r>
            <a:r>
              <a:rPr lang="fr-FR" b="1" dirty="0" smtClean="0"/>
              <a:t>  </a:t>
            </a:r>
            <a:endParaRPr lang="fr-FR" b="1" dirty="0"/>
          </a:p>
        </p:txBody>
      </p:sp>
    </p:spTree>
    <p:extLst>
      <p:ext uri="{BB962C8B-B14F-4D97-AF65-F5344CB8AC3E}">
        <p14:creationId xmlns:p14="http://schemas.microsoft.com/office/powerpoint/2010/main" val="954753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9C6BEB-28BC-43EC-A5F7-CF4220F04CAA}"/>
              </a:ext>
            </a:extLst>
          </p:cNvPr>
          <p:cNvSpPr>
            <a:spLocks noGrp="1"/>
          </p:cNvSpPr>
          <p:nvPr>
            <p:ph type="title"/>
          </p:nvPr>
        </p:nvSpPr>
        <p:spPr>
          <a:xfrm>
            <a:off x="0" y="0"/>
            <a:ext cx="9144000" cy="1450757"/>
          </a:xfrm>
        </p:spPr>
        <p:txBody>
          <a:bodyPr>
            <a:normAutofit/>
          </a:bodyPr>
          <a:lstStyle/>
          <a:p>
            <a:r>
              <a:rPr lang="en-GB" dirty="0">
                <a:solidFill>
                  <a:schemeClr val="accent2"/>
                </a:solidFill>
              </a:rPr>
              <a:t>Competitors: The shape and nature of online competitive markets</a:t>
            </a:r>
          </a:p>
        </p:txBody>
      </p:sp>
      <p:sp>
        <p:nvSpPr>
          <p:cNvPr id="3" name="Content Placeholder 2">
            <a:extLst>
              <a:ext uri="{FF2B5EF4-FFF2-40B4-BE49-F238E27FC236}">
                <a16:creationId xmlns="" xmlns:a16="http://schemas.microsoft.com/office/drawing/2014/main" id="{9BBB22C5-FB06-4CFD-B7A6-E461392F83C4}"/>
              </a:ext>
            </a:extLst>
          </p:cNvPr>
          <p:cNvSpPr>
            <a:spLocks noGrp="1"/>
          </p:cNvSpPr>
          <p:nvPr>
            <p:ph idx="1"/>
          </p:nvPr>
        </p:nvSpPr>
        <p:spPr>
          <a:xfrm>
            <a:off x="0" y="1845734"/>
            <a:ext cx="9143999" cy="4023360"/>
          </a:xfrm>
        </p:spPr>
        <p:txBody>
          <a:bodyPr>
            <a:noAutofit/>
          </a:bodyPr>
          <a:lstStyle/>
          <a:p>
            <a:pPr>
              <a:buFont typeface="Wingdings" panose="05000000000000000000" pitchFamily="2" charset="2"/>
              <a:buChar char="Ø"/>
            </a:pPr>
            <a:r>
              <a:rPr lang="en-US" sz="2400" dirty="0" smtClean="0"/>
              <a:t>the well-established </a:t>
            </a:r>
            <a:r>
              <a:rPr lang="en-GB" sz="2400" dirty="0" smtClean="0"/>
              <a:t>Porter’s five forces model </a:t>
            </a:r>
            <a:r>
              <a:rPr lang="en-US" sz="2400" dirty="0" smtClean="0"/>
              <a:t>still provides a solid foundation for understanding how technology is reshaping competition and industry structure</a:t>
            </a:r>
            <a:r>
              <a:rPr lang="en-GB" sz="2200" dirty="0" smtClean="0"/>
              <a:t>. </a:t>
            </a:r>
            <a:r>
              <a:rPr lang="en-US" sz="2400" b="1" dirty="0" smtClean="0"/>
              <a:t>The five competitive forces are</a:t>
            </a:r>
            <a:r>
              <a:rPr lang="en-US" sz="2400" dirty="0" smtClean="0"/>
              <a:t>: </a:t>
            </a:r>
            <a:endParaRPr lang="en-GB" sz="2200" dirty="0"/>
          </a:p>
          <a:p>
            <a:pPr marL="457200" indent="-457200">
              <a:buFont typeface="+mj-lt"/>
              <a:buAutoNum type="arabicPeriod"/>
            </a:pPr>
            <a:r>
              <a:rPr lang="en-GB" sz="2200" b="1" dirty="0"/>
              <a:t>Bargaining power of </a:t>
            </a:r>
            <a:r>
              <a:rPr lang="en-GB" sz="2200" b="1" dirty="0" smtClean="0"/>
              <a:t>buyers </a:t>
            </a:r>
            <a:r>
              <a:rPr lang="en-GB" sz="2200" dirty="0" smtClean="0"/>
              <a:t>(</a:t>
            </a:r>
            <a:r>
              <a:rPr lang="ar-TN" sz="2200" dirty="0" smtClean="0"/>
              <a:t>القوة التفاوضية للمشترين</a:t>
            </a:r>
            <a:r>
              <a:rPr lang="en-GB" sz="2200" dirty="0" smtClean="0"/>
              <a:t>)</a:t>
            </a:r>
            <a:endParaRPr lang="en-GB" sz="2200" dirty="0"/>
          </a:p>
          <a:p>
            <a:pPr marL="457200" indent="-457200">
              <a:buFont typeface="+mj-lt"/>
              <a:buAutoNum type="arabicPeriod"/>
            </a:pPr>
            <a:r>
              <a:rPr lang="en-GB" sz="2200" b="1" dirty="0"/>
              <a:t>Bargaining power of suppliers</a:t>
            </a:r>
          </a:p>
          <a:p>
            <a:pPr marL="457200" indent="-457200">
              <a:buFont typeface="+mj-lt"/>
              <a:buAutoNum type="arabicPeriod"/>
            </a:pPr>
            <a:r>
              <a:rPr lang="en-GB" sz="2200" b="1" dirty="0"/>
              <a:t>Threat of substitute products and services</a:t>
            </a:r>
          </a:p>
          <a:p>
            <a:pPr marL="457200" indent="-457200">
              <a:buFont typeface="+mj-lt"/>
              <a:buAutoNum type="arabicPeriod"/>
            </a:pPr>
            <a:r>
              <a:rPr lang="en-GB" sz="2200" b="1" dirty="0"/>
              <a:t>Threat of new </a:t>
            </a:r>
            <a:r>
              <a:rPr lang="en-GB" sz="2200" b="1" dirty="0" smtClean="0"/>
              <a:t>entrants </a:t>
            </a:r>
            <a:r>
              <a:rPr lang="en-GB" sz="2200" dirty="0" smtClean="0"/>
              <a:t>(</a:t>
            </a:r>
            <a:r>
              <a:rPr lang="en-US" sz="2200" dirty="0" smtClean="0"/>
              <a:t>barriers can go down when completely new digital products and services bypass the existing ones in a market</a:t>
            </a:r>
            <a:r>
              <a:rPr lang="en-GB" sz="2200" dirty="0" smtClean="0"/>
              <a:t>)</a:t>
            </a:r>
            <a:endParaRPr lang="en-GB" sz="2200" dirty="0"/>
          </a:p>
          <a:p>
            <a:pPr marL="457200" indent="-457200">
              <a:buFont typeface="+mj-lt"/>
              <a:buAutoNum type="arabicPeriod"/>
            </a:pPr>
            <a:r>
              <a:rPr lang="en-GB" sz="2200" b="1" dirty="0"/>
              <a:t>Intensity of </a:t>
            </a:r>
            <a:r>
              <a:rPr lang="en-GB" sz="2200" b="1" dirty="0" smtClean="0"/>
              <a:t>rivalry (intense </a:t>
            </a:r>
            <a:r>
              <a:rPr lang="en-GB" sz="2200" b="1" dirty="0" err="1" smtClean="0"/>
              <a:t>competion</a:t>
            </a:r>
            <a:r>
              <a:rPr lang="en-GB" sz="2200" b="1" dirty="0" smtClean="0"/>
              <a:t>)</a:t>
            </a:r>
            <a:endParaRPr lang="en-GB" sz="2200" b="1" dirty="0"/>
          </a:p>
          <a:p>
            <a:endParaRPr lang="en-GB" sz="2200" dirty="0"/>
          </a:p>
        </p:txBody>
      </p:sp>
      <p:sp>
        <p:nvSpPr>
          <p:cNvPr id="4" name="Slide Number Placeholder 3">
            <a:extLst>
              <a:ext uri="{FF2B5EF4-FFF2-40B4-BE49-F238E27FC236}">
                <a16:creationId xmlns="" xmlns:a16="http://schemas.microsoft.com/office/drawing/2014/main" id="{81A73D54-59CF-481B-A46B-1C5878244561}"/>
              </a:ext>
            </a:extLst>
          </p:cNvPr>
          <p:cNvSpPr>
            <a:spLocks noGrp="1"/>
          </p:cNvSpPr>
          <p:nvPr>
            <p:ph type="sldNum" sz="quarter" idx="12"/>
          </p:nvPr>
        </p:nvSpPr>
        <p:spPr/>
        <p:txBody>
          <a:bodyPr/>
          <a:lstStyle/>
          <a:p>
            <a:fld id="{8DF14E08-3E27-4330-BBCC-108ACDB8E4C7}" type="slidenum">
              <a:rPr lang="en-GB" smtClean="0"/>
              <a:pPr/>
              <a:t>34</a:t>
            </a:fld>
            <a:endParaRPr lang="en-GB" dirty="0"/>
          </a:p>
        </p:txBody>
      </p:sp>
    </p:spTree>
    <p:extLst>
      <p:ext uri="{BB962C8B-B14F-4D97-AF65-F5344CB8AC3E}">
        <p14:creationId xmlns:p14="http://schemas.microsoft.com/office/powerpoint/2010/main" val="4134339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2A4872-8BF3-40C0-9782-BCEBE3BA67EF}"/>
              </a:ext>
            </a:extLst>
          </p:cNvPr>
          <p:cNvSpPr>
            <a:spLocks noGrp="1"/>
          </p:cNvSpPr>
          <p:nvPr>
            <p:ph type="title"/>
          </p:nvPr>
        </p:nvSpPr>
        <p:spPr>
          <a:xfrm>
            <a:off x="0" y="0"/>
            <a:ext cx="9144000" cy="999256"/>
          </a:xfrm>
        </p:spPr>
        <p:txBody>
          <a:bodyPr>
            <a:normAutofit fontScale="90000"/>
          </a:bodyPr>
          <a:lstStyle/>
          <a:p>
            <a:r>
              <a:rPr lang="en-GB" dirty="0">
                <a:solidFill>
                  <a:schemeClr val="accent2"/>
                </a:solidFill>
              </a:rPr>
              <a:t>Competitor analysis and benchmarking</a:t>
            </a:r>
          </a:p>
        </p:txBody>
      </p:sp>
      <p:sp>
        <p:nvSpPr>
          <p:cNvPr id="3" name="Content Placeholder 2">
            <a:extLst>
              <a:ext uri="{FF2B5EF4-FFF2-40B4-BE49-F238E27FC236}">
                <a16:creationId xmlns="" xmlns:a16="http://schemas.microsoft.com/office/drawing/2014/main" id="{B333279F-B816-44C6-8E3B-B71E123DD1D0}"/>
              </a:ext>
            </a:extLst>
          </p:cNvPr>
          <p:cNvSpPr>
            <a:spLocks noGrp="1"/>
          </p:cNvSpPr>
          <p:nvPr>
            <p:ph idx="1"/>
          </p:nvPr>
        </p:nvSpPr>
        <p:spPr>
          <a:xfrm>
            <a:off x="0" y="1071546"/>
            <a:ext cx="9144000" cy="5286412"/>
          </a:xfrm>
        </p:spPr>
        <p:txBody>
          <a:bodyPr>
            <a:normAutofit lnSpcReduction="10000"/>
          </a:bodyPr>
          <a:lstStyle/>
          <a:p>
            <a:pPr>
              <a:buFont typeface="Wingdings" panose="05000000000000000000" pitchFamily="2" charset="2"/>
              <a:buChar char="Ø"/>
            </a:pPr>
            <a:r>
              <a:rPr lang="en-GB" sz="2800" b="1" dirty="0"/>
              <a:t>Competitor analysis </a:t>
            </a:r>
            <a:r>
              <a:rPr lang="en-GB" sz="2800" dirty="0"/>
              <a:t>Involves i</a:t>
            </a:r>
            <a:r>
              <a:rPr lang="en-GB" sz="2800" dirty="0">
                <a:solidFill>
                  <a:srgbClr val="FF0000"/>
                </a:solidFill>
              </a:rPr>
              <a:t>dentifying the companies that are competing for our business </a:t>
            </a:r>
            <a:r>
              <a:rPr lang="en-GB" sz="2800" dirty="0"/>
              <a:t>and then reviewing </a:t>
            </a:r>
            <a:r>
              <a:rPr lang="en-GB" sz="2800" dirty="0">
                <a:solidFill>
                  <a:srgbClr val="00B050"/>
                </a:solidFill>
              </a:rPr>
              <a:t>what they are good </a:t>
            </a:r>
            <a:r>
              <a:rPr lang="en-GB" sz="2800" dirty="0"/>
              <a:t>at, </a:t>
            </a:r>
            <a:r>
              <a:rPr lang="en-GB" sz="2800" dirty="0">
                <a:solidFill>
                  <a:srgbClr val="00B050"/>
                </a:solidFill>
              </a:rPr>
              <a:t>what are their strengths</a:t>
            </a:r>
            <a:r>
              <a:rPr lang="en-GB" sz="2800" dirty="0"/>
              <a:t>, </a:t>
            </a:r>
            <a:r>
              <a:rPr lang="en-GB" sz="2800" dirty="0">
                <a:solidFill>
                  <a:srgbClr val="00B050"/>
                </a:solidFill>
              </a:rPr>
              <a:t>where are their weaknesses</a:t>
            </a:r>
            <a:r>
              <a:rPr lang="en-GB" sz="2800" dirty="0"/>
              <a:t>, </a:t>
            </a:r>
            <a:r>
              <a:rPr lang="en-GB" sz="2800" dirty="0">
                <a:solidFill>
                  <a:srgbClr val="00B050"/>
                </a:solidFill>
              </a:rPr>
              <a:t>what are they planning</a:t>
            </a:r>
            <a:r>
              <a:rPr lang="en-GB" sz="2800" dirty="0"/>
              <a:t>, </a:t>
            </a:r>
            <a:r>
              <a:rPr lang="en-GB" sz="2800" dirty="0">
                <a:solidFill>
                  <a:srgbClr val="00B050"/>
                </a:solidFill>
              </a:rPr>
              <a:t>where do they want to take the company </a:t>
            </a:r>
            <a:r>
              <a:rPr lang="en-GB" sz="2800" dirty="0"/>
              <a:t>and </a:t>
            </a:r>
            <a:r>
              <a:rPr lang="en-GB" sz="2800" dirty="0">
                <a:solidFill>
                  <a:srgbClr val="00B050"/>
                </a:solidFill>
              </a:rPr>
              <a:t>how do they behave when other companies try to take their market share</a:t>
            </a:r>
            <a:r>
              <a:rPr lang="en-GB" sz="2800" dirty="0"/>
              <a:t>.</a:t>
            </a:r>
          </a:p>
          <a:p>
            <a:pPr>
              <a:buFont typeface="Wingdings" panose="05000000000000000000" pitchFamily="2" charset="2"/>
              <a:buChar char="Ø"/>
            </a:pPr>
            <a:r>
              <a:rPr lang="en-GB" sz="2800" dirty="0"/>
              <a:t> </a:t>
            </a:r>
            <a:r>
              <a:rPr lang="en-GB" sz="2800" b="1" dirty="0"/>
              <a:t>Competitor benchmarking </a:t>
            </a:r>
            <a:r>
              <a:rPr lang="en-GB" sz="2800" dirty="0"/>
              <a:t>A structured analysis of the online services, capabilities and performance of an organisation within the areas of customer acquisition, conversion, retention and growth. </a:t>
            </a:r>
          </a:p>
          <a:p>
            <a:pPr>
              <a:buFont typeface="Wingdings" panose="05000000000000000000" pitchFamily="2" charset="2"/>
              <a:buChar char="Ø"/>
            </a:pPr>
            <a:r>
              <a:rPr lang="en-GB" sz="2800" b="1" dirty="0">
                <a:solidFill>
                  <a:srgbClr val="00B050"/>
                </a:solidFill>
              </a:rPr>
              <a:t>Competitor benchmarking is closely related to developing the customer proposition and brand experience </a:t>
            </a:r>
            <a:r>
              <a:rPr lang="en-GB" sz="2800" dirty="0"/>
              <a:t>and is informed by </a:t>
            </a:r>
            <a:r>
              <a:rPr lang="en-GB" sz="2800" b="1" u="sng" dirty="0">
                <a:solidFill>
                  <a:srgbClr val="00B050"/>
                </a:solidFill>
              </a:rPr>
              <a:t>understanding the requirements of different customer personas. </a:t>
            </a:r>
          </a:p>
          <a:p>
            <a:pPr>
              <a:buFont typeface="Wingdings" panose="05000000000000000000" pitchFamily="2" charset="2"/>
              <a:buChar char="Ø"/>
            </a:pPr>
            <a:endParaRPr lang="en-GB" dirty="0"/>
          </a:p>
        </p:txBody>
      </p:sp>
      <p:sp>
        <p:nvSpPr>
          <p:cNvPr id="4" name="Slide Number Placeholder 3">
            <a:extLst>
              <a:ext uri="{FF2B5EF4-FFF2-40B4-BE49-F238E27FC236}">
                <a16:creationId xmlns="" xmlns:a16="http://schemas.microsoft.com/office/drawing/2014/main" id="{F2A751A8-ECB7-48F4-86F1-0D61D19D0214}"/>
              </a:ext>
            </a:extLst>
          </p:cNvPr>
          <p:cNvSpPr>
            <a:spLocks noGrp="1"/>
          </p:cNvSpPr>
          <p:nvPr>
            <p:ph type="sldNum" sz="quarter" idx="12"/>
          </p:nvPr>
        </p:nvSpPr>
        <p:spPr/>
        <p:txBody>
          <a:bodyPr/>
          <a:lstStyle/>
          <a:p>
            <a:fld id="{8DF14E08-3E27-4330-BBCC-108ACDB8E4C7}" type="slidenum">
              <a:rPr lang="en-GB" smtClean="0"/>
              <a:pPr/>
              <a:t>35</a:t>
            </a:fld>
            <a:endParaRPr lang="en-GB" dirty="0"/>
          </a:p>
        </p:txBody>
      </p:sp>
    </p:spTree>
    <p:extLst>
      <p:ext uri="{BB962C8B-B14F-4D97-AF65-F5344CB8AC3E}">
        <p14:creationId xmlns:p14="http://schemas.microsoft.com/office/powerpoint/2010/main" val="946268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0E931C6-5C2D-472E-917C-A2A39622EAFD}"/>
              </a:ext>
            </a:extLst>
          </p:cNvPr>
          <p:cNvSpPr>
            <a:spLocks noGrp="1"/>
          </p:cNvSpPr>
          <p:nvPr>
            <p:ph type="title"/>
          </p:nvPr>
        </p:nvSpPr>
        <p:spPr>
          <a:xfrm>
            <a:off x="0" y="0"/>
            <a:ext cx="9144000" cy="1450757"/>
          </a:xfrm>
        </p:spPr>
        <p:txBody>
          <a:bodyPr/>
          <a:lstStyle/>
          <a:p>
            <a:pPr algn="ctr"/>
            <a:r>
              <a:rPr lang="en-GB" dirty="0">
                <a:solidFill>
                  <a:schemeClr val="accent2"/>
                </a:solidFill>
              </a:rPr>
              <a:t>Suppliers</a:t>
            </a:r>
            <a:r>
              <a:rPr lang="ar-SA" dirty="0">
                <a:solidFill>
                  <a:schemeClr val="accent2"/>
                </a:solidFill>
              </a:rPr>
              <a:t>:</a:t>
            </a:r>
            <a:r>
              <a:rPr lang="en-GB" dirty="0">
                <a:solidFill>
                  <a:schemeClr val="accent2"/>
                </a:solidFill>
              </a:rPr>
              <a:t> Digital </a:t>
            </a:r>
            <a:r>
              <a:rPr lang="en-GB" dirty="0" smtClean="0">
                <a:solidFill>
                  <a:schemeClr val="accent2"/>
                </a:solidFill>
              </a:rPr>
              <a:t>marketing </a:t>
            </a:r>
            <a:r>
              <a:rPr lang="en-GB" dirty="0">
                <a:solidFill>
                  <a:schemeClr val="accent2"/>
                </a:solidFill>
              </a:rPr>
              <a:t>intermediaries</a:t>
            </a:r>
          </a:p>
        </p:txBody>
      </p:sp>
      <p:sp>
        <p:nvSpPr>
          <p:cNvPr id="3" name="Content Placeholder 2">
            <a:extLst>
              <a:ext uri="{FF2B5EF4-FFF2-40B4-BE49-F238E27FC236}">
                <a16:creationId xmlns="" xmlns:a16="http://schemas.microsoft.com/office/drawing/2014/main" id="{7A4704C6-680A-4482-96B2-B564C3AA46F0}"/>
              </a:ext>
            </a:extLst>
          </p:cNvPr>
          <p:cNvSpPr>
            <a:spLocks noGrp="1"/>
          </p:cNvSpPr>
          <p:nvPr>
            <p:ph idx="1"/>
          </p:nvPr>
        </p:nvSpPr>
        <p:spPr>
          <a:xfrm>
            <a:off x="0" y="1714488"/>
            <a:ext cx="9143999" cy="4572032"/>
          </a:xfrm>
        </p:spPr>
        <p:txBody>
          <a:bodyPr>
            <a:noAutofit/>
          </a:bodyPr>
          <a:lstStyle/>
          <a:p>
            <a:pPr>
              <a:buFont typeface="Wingdings" panose="05000000000000000000" pitchFamily="2" charset="2"/>
              <a:buChar char="Ø"/>
            </a:pPr>
            <a:r>
              <a:rPr lang="en-GB" sz="2400" b="1" dirty="0"/>
              <a:t>Marketing intermediaries </a:t>
            </a:r>
            <a:r>
              <a:rPr lang="en-GB" sz="2400" dirty="0">
                <a:solidFill>
                  <a:srgbClr val="FF0000"/>
                </a:solidFill>
              </a:rPr>
              <a:t>Firms that can help a company to promote, sell and distribute its products or services</a:t>
            </a:r>
            <a:r>
              <a:rPr lang="en-GB" sz="2400" dirty="0"/>
              <a:t>, for example publisher or media sites, comparison sites, search engines, social networks and blogs. </a:t>
            </a:r>
            <a:endParaRPr lang="ar-SA" sz="2400" b="1" dirty="0"/>
          </a:p>
          <a:p>
            <a:pPr>
              <a:buFont typeface="Wingdings" panose="05000000000000000000" pitchFamily="2" charset="2"/>
              <a:buChar char="Ø"/>
            </a:pPr>
            <a:r>
              <a:rPr lang="en-GB" sz="2400" b="1" dirty="0"/>
              <a:t>Destination sites </a:t>
            </a:r>
            <a:r>
              <a:rPr lang="en-GB" sz="2400" dirty="0">
                <a:solidFill>
                  <a:srgbClr val="FF0000"/>
                </a:solidFill>
              </a:rPr>
              <a:t>are sites typically owned by merchants, product manufacturers or retailers providing product information</a:t>
            </a:r>
            <a:r>
              <a:rPr lang="en-GB" sz="2400" dirty="0"/>
              <a:t>. </a:t>
            </a:r>
          </a:p>
          <a:p>
            <a:pPr>
              <a:buFont typeface="Wingdings" panose="05000000000000000000" pitchFamily="2" charset="2"/>
              <a:buChar char="Ø"/>
            </a:pPr>
            <a:r>
              <a:rPr lang="en-GB" sz="2400" b="1" dirty="0"/>
              <a:t>Online intermediary </a:t>
            </a:r>
            <a:r>
              <a:rPr lang="en-GB" sz="2400" dirty="0">
                <a:solidFill>
                  <a:srgbClr val="FF0000"/>
                </a:solidFill>
              </a:rPr>
              <a:t>sites Websites that facilitate exchanges between consumer and business suppliers</a:t>
            </a:r>
            <a:r>
              <a:rPr lang="en-GB" sz="2400" dirty="0"/>
              <a:t>. </a:t>
            </a:r>
            <a:endParaRPr lang="ar-SA" sz="2400" dirty="0"/>
          </a:p>
          <a:p>
            <a:pPr>
              <a:buFont typeface="Wingdings" panose="05000000000000000000" pitchFamily="2" charset="2"/>
              <a:buChar char="Ø"/>
            </a:pPr>
            <a:r>
              <a:rPr lang="en-GB" sz="2400" dirty="0"/>
              <a:t>Online intermediaries are businesses that support business and consumer audiences, so </a:t>
            </a:r>
            <a:r>
              <a:rPr lang="en-GB" sz="2400" b="1" dirty="0"/>
              <a:t>they can serve both B2B and B2C information exchanges</a:t>
            </a:r>
            <a:r>
              <a:rPr lang="en-GB" sz="2400" dirty="0"/>
              <a:t>. </a:t>
            </a:r>
            <a:r>
              <a:rPr lang="en-GB" sz="2400" b="1" dirty="0"/>
              <a:t>Auction sites </a:t>
            </a:r>
            <a:r>
              <a:rPr lang="en-GB" sz="2400" dirty="0"/>
              <a:t>are another type of online intermediary that support the B2B and the C2C exchanges</a:t>
            </a:r>
          </a:p>
          <a:p>
            <a:pPr>
              <a:buFont typeface="Wingdings" panose="05000000000000000000" pitchFamily="2" charset="2"/>
              <a:buChar char="Ø"/>
            </a:pPr>
            <a:endParaRPr lang="en-GB" sz="2200" dirty="0"/>
          </a:p>
          <a:p>
            <a:endParaRPr lang="en-GB" sz="2200" dirty="0"/>
          </a:p>
        </p:txBody>
      </p:sp>
      <p:sp>
        <p:nvSpPr>
          <p:cNvPr id="4" name="Slide Number Placeholder 3">
            <a:extLst>
              <a:ext uri="{FF2B5EF4-FFF2-40B4-BE49-F238E27FC236}">
                <a16:creationId xmlns="" xmlns:a16="http://schemas.microsoft.com/office/drawing/2014/main" id="{CE623D69-45F7-4243-9ECF-F4F5FEC92B88}"/>
              </a:ext>
            </a:extLst>
          </p:cNvPr>
          <p:cNvSpPr>
            <a:spLocks noGrp="1"/>
          </p:cNvSpPr>
          <p:nvPr>
            <p:ph type="sldNum" sz="quarter" idx="12"/>
          </p:nvPr>
        </p:nvSpPr>
        <p:spPr/>
        <p:txBody>
          <a:bodyPr/>
          <a:lstStyle/>
          <a:p>
            <a:fld id="{8DF14E08-3E27-4330-BBCC-108ACDB8E4C7}" type="slidenum">
              <a:rPr lang="en-GB" smtClean="0"/>
              <a:pPr/>
              <a:t>36</a:t>
            </a:fld>
            <a:endParaRPr lang="en-GB" dirty="0"/>
          </a:p>
        </p:txBody>
      </p:sp>
    </p:spTree>
    <p:extLst>
      <p:ext uri="{BB962C8B-B14F-4D97-AF65-F5344CB8AC3E}">
        <p14:creationId xmlns:p14="http://schemas.microsoft.com/office/powerpoint/2010/main" val="3583429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2A4872-8BF3-40C0-9782-BCEBE3BA67EF}"/>
              </a:ext>
            </a:extLst>
          </p:cNvPr>
          <p:cNvSpPr>
            <a:spLocks noGrp="1"/>
          </p:cNvSpPr>
          <p:nvPr>
            <p:ph type="title"/>
          </p:nvPr>
        </p:nvSpPr>
        <p:spPr>
          <a:xfrm>
            <a:off x="0" y="286605"/>
            <a:ext cx="9144000" cy="642066"/>
          </a:xfrm>
        </p:spPr>
        <p:txBody>
          <a:bodyPr>
            <a:normAutofit fontScale="90000"/>
          </a:bodyPr>
          <a:lstStyle/>
          <a:p>
            <a:r>
              <a:rPr lang="en-GB" dirty="0">
                <a:solidFill>
                  <a:schemeClr val="accent2"/>
                </a:solidFill>
              </a:rPr>
              <a:t>New Channel Structures</a:t>
            </a:r>
          </a:p>
        </p:txBody>
      </p:sp>
      <p:sp>
        <p:nvSpPr>
          <p:cNvPr id="3" name="Content Placeholder 2">
            <a:extLst>
              <a:ext uri="{FF2B5EF4-FFF2-40B4-BE49-F238E27FC236}">
                <a16:creationId xmlns="" xmlns:a16="http://schemas.microsoft.com/office/drawing/2014/main" id="{B333279F-B816-44C6-8E3B-B71E123DD1D0}"/>
              </a:ext>
            </a:extLst>
          </p:cNvPr>
          <p:cNvSpPr>
            <a:spLocks noGrp="1"/>
          </p:cNvSpPr>
          <p:nvPr>
            <p:ph idx="1"/>
          </p:nvPr>
        </p:nvSpPr>
        <p:spPr>
          <a:xfrm>
            <a:off x="0" y="1071546"/>
            <a:ext cx="8820472" cy="5214974"/>
          </a:xfrm>
        </p:spPr>
        <p:txBody>
          <a:bodyPr>
            <a:normAutofit/>
          </a:bodyPr>
          <a:lstStyle/>
          <a:p>
            <a:pPr>
              <a:buFont typeface="Wingdings" panose="05000000000000000000" pitchFamily="2" charset="2"/>
              <a:buChar char="Ø"/>
            </a:pPr>
            <a:r>
              <a:rPr lang="en-GB" sz="2400" b="1" dirty="0"/>
              <a:t> Channel structure: </a:t>
            </a:r>
            <a:r>
              <a:rPr lang="en-GB" sz="2400" b="1" dirty="0">
                <a:solidFill>
                  <a:srgbClr val="FF0000"/>
                </a:solidFill>
              </a:rPr>
              <a:t>The configuration of partners in a distribution channel.</a:t>
            </a:r>
          </a:p>
          <a:p>
            <a:pPr>
              <a:buFont typeface="Wingdings" panose="05000000000000000000" pitchFamily="2" charset="2"/>
              <a:buChar char="Ø"/>
            </a:pPr>
            <a:r>
              <a:rPr lang="en-GB" sz="2400" b="1" dirty="0"/>
              <a:t> </a:t>
            </a:r>
            <a:r>
              <a:rPr lang="en-GB" sz="2800" dirty="0"/>
              <a:t>Traditionally, a distribution channel will consist of </a:t>
            </a:r>
            <a:r>
              <a:rPr lang="en-GB" sz="2800" dirty="0">
                <a:solidFill>
                  <a:srgbClr val="00B050"/>
                </a:solidFill>
              </a:rPr>
              <a:t>one or more intermediaries</a:t>
            </a:r>
            <a:r>
              <a:rPr lang="en-GB" sz="2800" dirty="0"/>
              <a:t>, such as wholesalers and retailers</a:t>
            </a:r>
          </a:p>
          <a:p>
            <a:pPr>
              <a:buFont typeface="Wingdings" panose="05000000000000000000" pitchFamily="2" charset="2"/>
              <a:buChar char="Ø"/>
            </a:pPr>
            <a:r>
              <a:rPr lang="en-GB" sz="2800" dirty="0"/>
              <a:t>A company selling business products may have a longer distribution channel involving more intermediaries</a:t>
            </a:r>
          </a:p>
          <a:p>
            <a:pPr>
              <a:lnSpc>
                <a:spcPct val="150000"/>
              </a:lnSpc>
              <a:buFont typeface="Wingdings" panose="05000000000000000000" pitchFamily="2" charset="2"/>
              <a:buChar char="Ø"/>
            </a:pPr>
            <a:r>
              <a:rPr lang="en-GB" sz="2800" dirty="0">
                <a:solidFill>
                  <a:srgbClr val="FF0000"/>
                </a:solidFill>
              </a:rPr>
              <a:t>The Internet offers a means of </a:t>
            </a:r>
            <a:r>
              <a:rPr lang="en-GB" sz="2800" b="1" dirty="0">
                <a:solidFill>
                  <a:srgbClr val="FF0000"/>
                </a:solidFill>
              </a:rPr>
              <a:t>bypassing</a:t>
            </a:r>
            <a:r>
              <a:rPr lang="en-GB" sz="2800" dirty="0">
                <a:solidFill>
                  <a:srgbClr val="FF0000"/>
                </a:solidFill>
              </a:rPr>
              <a:t> some of the channel partners. This process is known as </a:t>
            </a:r>
            <a:r>
              <a:rPr lang="en-GB" sz="2800" b="1" dirty="0">
                <a:solidFill>
                  <a:srgbClr val="FF0000"/>
                </a:solidFill>
              </a:rPr>
              <a:t>disintermediation. </a:t>
            </a:r>
          </a:p>
          <a:p>
            <a:pPr marL="0" indent="0">
              <a:buNone/>
            </a:pPr>
            <a:endParaRPr lang="en-GB" sz="2400" dirty="0"/>
          </a:p>
        </p:txBody>
      </p:sp>
      <p:sp>
        <p:nvSpPr>
          <p:cNvPr id="4" name="Slide Number Placeholder 3">
            <a:extLst>
              <a:ext uri="{FF2B5EF4-FFF2-40B4-BE49-F238E27FC236}">
                <a16:creationId xmlns="" xmlns:a16="http://schemas.microsoft.com/office/drawing/2014/main" id="{F2A751A8-ECB7-48F4-86F1-0D61D19D0214}"/>
              </a:ext>
            </a:extLst>
          </p:cNvPr>
          <p:cNvSpPr>
            <a:spLocks noGrp="1"/>
          </p:cNvSpPr>
          <p:nvPr>
            <p:ph type="sldNum" sz="quarter" idx="12"/>
          </p:nvPr>
        </p:nvSpPr>
        <p:spPr/>
        <p:txBody>
          <a:bodyPr/>
          <a:lstStyle/>
          <a:p>
            <a:fld id="{8DF14E08-3E27-4330-BBCC-108ACDB8E4C7}" type="slidenum">
              <a:rPr lang="en-GB" smtClean="0"/>
              <a:pPr/>
              <a:t>37</a:t>
            </a:fld>
            <a:endParaRPr lang="en-GB" dirty="0"/>
          </a:p>
        </p:txBody>
      </p:sp>
    </p:spTree>
    <p:extLst>
      <p:ext uri="{BB962C8B-B14F-4D97-AF65-F5344CB8AC3E}">
        <p14:creationId xmlns:p14="http://schemas.microsoft.com/office/powerpoint/2010/main" val="144975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2A4872-8BF3-40C0-9782-BCEBE3BA67EF}"/>
              </a:ext>
            </a:extLst>
          </p:cNvPr>
          <p:cNvSpPr>
            <a:spLocks noGrp="1"/>
          </p:cNvSpPr>
          <p:nvPr>
            <p:ph type="title"/>
          </p:nvPr>
        </p:nvSpPr>
        <p:spPr>
          <a:xfrm>
            <a:off x="857224" y="0"/>
            <a:ext cx="7543800" cy="642066"/>
          </a:xfrm>
        </p:spPr>
        <p:txBody>
          <a:bodyPr>
            <a:normAutofit fontScale="90000"/>
          </a:bodyPr>
          <a:lstStyle/>
          <a:p>
            <a:r>
              <a:rPr lang="en-GB" dirty="0">
                <a:solidFill>
                  <a:schemeClr val="accent2"/>
                </a:solidFill>
              </a:rPr>
              <a:t>New Channel Structures</a:t>
            </a:r>
          </a:p>
        </p:txBody>
      </p:sp>
      <p:sp>
        <p:nvSpPr>
          <p:cNvPr id="3" name="Content Placeholder 2">
            <a:extLst>
              <a:ext uri="{FF2B5EF4-FFF2-40B4-BE49-F238E27FC236}">
                <a16:creationId xmlns="" xmlns:a16="http://schemas.microsoft.com/office/drawing/2014/main" id="{B333279F-B816-44C6-8E3B-B71E123DD1D0}"/>
              </a:ext>
            </a:extLst>
          </p:cNvPr>
          <p:cNvSpPr>
            <a:spLocks noGrp="1"/>
          </p:cNvSpPr>
          <p:nvPr>
            <p:ph idx="1"/>
          </p:nvPr>
        </p:nvSpPr>
        <p:spPr>
          <a:xfrm>
            <a:off x="0" y="1785926"/>
            <a:ext cx="9144000" cy="3947330"/>
          </a:xfrm>
        </p:spPr>
        <p:txBody>
          <a:bodyPr>
            <a:normAutofit/>
          </a:bodyPr>
          <a:lstStyle/>
          <a:p>
            <a:pPr>
              <a:buFont typeface="Wingdings" panose="05000000000000000000" pitchFamily="2" charset="2"/>
              <a:buChar char="Ø"/>
            </a:pPr>
            <a:r>
              <a:rPr lang="en-GB" sz="2800" b="1" dirty="0"/>
              <a:t>Disintermediation: </a:t>
            </a:r>
            <a:r>
              <a:rPr lang="en-GB" sz="2800" dirty="0">
                <a:solidFill>
                  <a:srgbClr val="FF0000"/>
                </a:solidFill>
              </a:rPr>
              <a:t>The removal</a:t>
            </a:r>
            <a:r>
              <a:rPr lang="en-GB" sz="2800" dirty="0"/>
              <a:t> of intermediaries such as distributors or brokers that formerly linked a company to its customer. For example: Pearson.</a:t>
            </a:r>
          </a:p>
          <a:p>
            <a:pPr marL="0" indent="0">
              <a:buNone/>
            </a:pPr>
            <a:endParaRPr lang="en-GB" sz="2400" dirty="0"/>
          </a:p>
        </p:txBody>
      </p:sp>
      <p:sp>
        <p:nvSpPr>
          <p:cNvPr id="4" name="Slide Number Placeholder 3">
            <a:extLst>
              <a:ext uri="{FF2B5EF4-FFF2-40B4-BE49-F238E27FC236}">
                <a16:creationId xmlns="" xmlns:a16="http://schemas.microsoft.com/office/drawing/2014/main" id="{F2A751A8-ECB7-48F4-86F1-0D61D19D0214}"/>
              </a:ext>
            </a:extLst>
          </p:cNvPr>
          <p:cNvSpPr>
            <a:spLocks noGrp="1"/>
          </p:cNvSpPr>
          <p:nvPr>
            <p:ph type="sldNum" sz="quarter" idx="12"/>
          </p:nvPr>
        </p:nvSpPr>
        <p:spPr/>
        <p:txBody>
          <a:bodyPr/>
          <a:lstStyle/>
          <a:p>
            <a:fld id="{8DF14E08-3E27-4330-BBCC-108ACDB8E4C7}" type="slidenum">
              <a:rPr lang="en-GB" smtClean="0"/>
              <a:pPr/>
              <a:t>38</a:t>
            </a:fld>
            <a:endParaRPr lang="en-GB" dirty="0"/>
          </a:p>
        </p:txBody>
      </p:sp>
      <p:pic>
        <p:nvPicPr>
          <p:cNvPr id="5" name="Picture 4">
            <a:extLst>
              <a:ext uri="{FF2B5EF4-FFF2-40B4-BE49-F238E27FC236}">
                <a16:creationId xmlns="" xmlns:a16="http://schemas.microsoft.com/office/drawing/2014/main" id="{424AC0A3-9D44-42D0-9CC4-382384CE6F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20" y="3158126"/>
            <a:ext cx="8643998" cy="29383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0634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02A4872-8BF3-40C0-9782-BCEBE3BA67EF}"/>
              </a:ext>
            </a:extLst>
          </p:cNvPr>
          <p:cNvSpPr>
            <a:spLocks noGrp="1"/>
          </p:cNvSpPr>
          <p:nvPr>
            <p:ph type="title"/>
          </p:nvPr>
        </p:nvSpPr>
        <p:spPr>
          <a:xfrm>
            <a:off x="822960" y="286605"/>
            <a:ext cx="7543800" cy="713504"/>
          </a:xfrm>
        </p:spPr>
        <p:txBody>
          <a:bodyPr>
            <a:normAutofit/>
          </a:bodyPr>
          <a:lstStyle/>
          <a:p>
            <a:r>
              <a:rPr lang="en-GB" dirty="0">
                <a:solidFill>
                  <a:schemeClr val="accent2"/>
                </a:solidFill>
              </a:rPr>
              <a:t>New Channel Structures</a:t>
            </a:r>
          </a:p>
        </p:txBody>
      </p:sp>
      <p:sp>
        <p:nvSpPr>
          <p:cNvPr id="3" name="Content Placeholder 2">
            <a:extLst>
              <a:ext uri="{FF2B5EF4-FFF2-40B4-BE49-F238E27FC236}">
                <a16:creationId xmlns="" xmlns:a16="http://schemas.microsoft.com/office/drawing/2014/main" id="{B333279F-B816-44C6-8E3B-B71E123DD1D0}"/>
              </a:ext>
            </a:extLst>
          </p:cNvPr>
          <p:cNvSpPr>
            <a:spLocks noGrp="1"/>
          </p:cNvSpPr>
          <p:nvPr>
            <p:ph idx="1"/>
          </p:nvPr>
        </p:nvSpPr>
        <p:spPr>
          <a:xfrm>
            <a:off x="0" y="1785926"/>
            <a:ext cx="9144000" cy="3946420"/>
          </a:xfrm>
        </p:spPr>
        <p:txBody>
          <a:bodyPr>
            <a:normAutofit/>
          </a:bodyPr>
          <a:lstStyle/>
          <a:p>
            <a:pPr>
              <a:buFont typeface="Wingdings" panose="05000000000000000000" pitchFamily="2" charset="2"/>
              <a:buChar char="Ø"/>
            </a:pPr>
            <a:r>
              <a:rPr lang="en-GB" sz="3200" b="1" dirty="0"/>
              <a:t>Reintermediation: </a:t>
            </a:r>
            <a:r>
              <a:rPr lang="en-GB" sz="3200" dirty="0"/>
              <a:t>The </a:t>
            </a:r>
            <a:r>
              <a:rPr lang="en-GB" sz="3200" dirty="0">
                <a:solidFill>
                  <a:srgbClr val="FF0000"/>
                </a:solidFill>
              </a:rPr>
              <a:t>creation of new intermediaries </a:t>
            </a:r>
            <a:r>
              <a:rPr lang="en-GB" sz="3200" dirty="0"/>
              <a:t>between customers and suppliers providing services such as </a:t>
            </a:r>
            <a:r>
              <a:rPr lang="en-GB" sz="3200" b="1" u="sng" dirty="0">
                <a:solidFill>
                  <a:srgbClr val="00B050"/>
                </a:solidFill>
              </a:rPr>
              <a:t>supplier search and product evaluation. </a:t>
            </a:r>
          </a:p>
          <a:p>
            <a:pPr>
              <a:buFont typeface="Wingdings" panose="05000000000000000000" pitchFamily="2" charset="2"/>
              <a:buChar char="Ø"/>
            </a:pPr>
            <a:endParaRPr lang="en-GB" sz="2400" dirty="0"/>
          </a:p>
        </p:txBody>
      </p:sp>
      <p:sp>
        <p:nvSpPr>
          <p:cNvPr id="4" name="Slide Number Placeholder 3">
            <a:extLst>
              <a:ext uri="{FF2B5EF4-FFF2-40B4-BE49-F238E27FC236}">
                <a16:creationId xmlns="" xmlns:a16="http://schemas.microsoft.com/office/drawing/2014/main" id="{F2A751A8-ECB7-48F4-86F1-0D61D19D0214}"/>
              </a:ext>
            </a:extLst>
          </p:cNvPr>
          <p:cNvSpPr>
            <a:spLocks noGrp="1"/>
          </p:cNvSpPr>
          <p:nvPr>
            <p:ph type="sldNum" sz="quarter" idx="12"/>
          </p:nvPr>
        </p:nvSpPr>
        <p:spPr/>
        <p:txBody>
          <a:bodyPr/>
          <a:lstStyle/>
          <a:p>
            <a:fld id="{8DF14E08-3E27-4330-BBCC-108ACDB8E4C7}" type="slidenum">
              <a:rPr lang="en-GB" smtClean="0"/>
              <a:pPr/>
              <a:t>39</a:t>
            </a:fld>
            <a:endParaRPr lang="en-GB" dirty="0"/>
          </a:p>
        </p:txBody>
      </p:sp>
      <p:pic>
        <p:nvPicPr>
          <p:cNvPr id="5" name="Picture 4">
            <a:extLst>
              <a:ext uri="{FF2B5EF4-FFF2-40B4-BE49-F238E27FC236}">
                <a16:creationId xmlns="" xmlns:a16="http://schemas.microsoft.com/office/drawing/2014/main" id="{148E950E-99D1-48F6-8366-99206ACF31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53638"/>
            <a:ext cx="9144000" cy="33043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95380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837D04E-B935-4822-8D7A-4D45F40AF9B9}"/>
              </a:ext>
            </a:extLst>
          </p:cNvPr>
          <p:cNvSpPr>
            <a:spLocks noGrp="1"/>
          </p:cNvSpPr>
          <p:nvPr>
            <p:ph idx="1"/>
          </p:nvPr>
        </p:nvSpPr>
        <p:spPr>
          <a:xfrm>
            <a:off x="395536" y="620688"/>
            <a:ext cx="8748464" cy="5472608"/>
          </a:xfrm>
        </p:spPr>
        <p:txBody>
          <a:bodyPr>
            <a:normAutofit/>
          </a:bodyPr>
          <a:lstStyle/>
          <a:p>
            <a:pPr>
              <a:buFont typeface="Wingdings" panose="05000000000000000000" pitchFamily="2" charset="2"/>
              <a:buChar char="Ø"/>
            </a:pPr>
            <a:r>
              <a:rPr lang="en-GB" sz="2400" dirty="0"/>
              <a:t>Potential customers are </a:t>
            </a:r>
            <a:r>
              <a:rPr lang="en-GB" sz="2400" dirty="0">
                <a:solidFill>
                  <a:srgbClr val="FF0000"/>
                </a:solidFill>
              </a:rPr>
              <a:t>using multiple devices </a:t>
            </a:r>
            <a:r>
              <a:rPr lang="en-GB" sz="2400" dirty="0"/>
              <a:t>(sometimes simultaneously) to </a:t>
            </a:r>
            <a:r>
              <a:rPr lang="en-GB" sz="2400" dirty="0" smtClean="0"/>
              <a:t>gather </a:t>
            </a:r>
            <a:r>
              <a:rPr lang="en-GB" sz="2400" dirty="0"/>
              <a:t>information that will inform their purchase decisions. This process is known as </a:t>
            </a:r>
            <a:r>
              <a:rPr lang="en-GB" sz="2400" b="1" dirty="0"/>
              <a:t>multi-screening</a:t>
            </a:r>
            <a:r>
              <a:rPr lang="en-GB" sz="2400" dirty="0"/>
              <a:t> . </a:t>
            </a:r>
          </a:p>
          <a:p>
            <a:pPr>
              <a:buFont typeface="Wingdings" panose="05000000000000000000" pitchFamily="2" charset="2"/>
              <a:buChar char="Ø"/>
            </a:pPr>
            <a:r>
              <a:rPr lang="en-GB" sz="2400" b="1" dirty="0"/>
              <a:t>Online marketplace: </a:t>
            </a:r>
            <a:r>
              <a:rPr lang="en-GB" sz="2400" dirty="0"/>
              <a:t>Exchanges of information and commercial transactions between consumers, businesses and governments completed through different forms of online presence such as search engines, social networks, comparison sit</a:t>
            </a:r>
          </a:p>
          <a:p>
            <a:pPr>
              <a:buFont typeface="Wingdings" panose="05000000000000000000" pitchFamily="2" charset="2"/>
              <a:buChar char="Ø"/>
            </a:pPr>
            <a:r>
              <a:rPr lang="en-GB" sz="2400" b="1" dirty="0"/>
              <a:t>eWOM</a:t>
            </a:r>
            <a:r>
              <a:rPr lang="en-GB" sz="2400" dirty="0"/>
              <a:t> (electronic word of mouth): is an extension of traditional face-to-face word-of-mouth, whereby communication exchanges between individuals take place in digital environments.</a:t>
            </a:r>
          </a:p>
          <a:p>
            <a:pPr>
              <a:buFont typeface="Wingdings" panose="05000000000000000000" pitchFamily="2" charset="2"/>
              <a:buChar char="Ø"/>
            </a:pPr>
            <a:r>
              <a:rPr lang="en-GB" sz="2400" dirty="0"/>
              <a:t>Digital marketing practitioners often use social media networks and blogs </a:t>
            </a:r>
            <a:r>
              <a:rPr lang="en-GB" sz="2400" b="1" u="sng" dirty="0"/>
              <a:t>to engage their target audience </a:t>
            </a:r>
            <a:r>
              <a:rPr lang="en-GB" sz="2400" dirty="0"/>
              <a:t>in eWOM conversations.</a:t>
            </a:r>
          </a:p>
        </p:txBody>
      </p:sp>
      <p:sp>
        <p:nvSpPr>
          <p:cNvPr id="5" name="Slide Number Placeholder 4">
            <a:extLst>
              <a:ext uri="{FF2B5EF4-FFF2-40B4-BE49-F238E27FC236}">
                <a16:creationId xmlns="" xmlns:a16="http://schemas.microsoft.com/office/drawing/2014/main" id="{65F05DB2-1D9E-4AA3-BE3D-2AB0D283CD41}"/>
              </a:ext>
            </a:extLst>
          </p:cNvPr>
          <p:cNvSpPr>
            <a:spLocks noGrp="1"/>
          </p:cNvSpPr>
          <p:nvPr>
            <p:ph type="sldNum" sz="quarter" idx="12"/>
          </p:nvPr>
        </p:nvSpPr>
        <p:spPr/>
        <p:txBody>
          <a:bodyPr/>
          <a:lstStyle/>
          <a:p>
            <a:fld id="{8DF14E08-3E27-4330-BBCC-108ACDB8E4C7}" type="slidenum">
              <a:rPr lang="en-GB" smtClean="0"/>
              <a:pPr/>
              <a:t>4</a:t>
            </a:fld>
            <a:endParaRPr lang="en-GB" dirty="0"/>
          </a:p>
        </p:txBody>
      </p:sp>
    </p:spTree>
    <p:extLst>
      <p:ext uri="{BB962C8B-B14F-4D97-AF65-F5344CB8AC3E}">
        <p14:creationId xmlns:p14="http://schemas.microsoft.com/office/powerpoint/2010/main" val="1314790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4645F3-B351-4034-8A84-912C6FB683CA}"/>
              </a:ext>
            </a:extLst>
          </p:cNvPr>
          <p:cNvSpPr>
            <a:spLocks noGrp="1"/>
          </p:cNvSpPr>
          <p:nvPr>
            <p:ph type="title"/>
          </p:nvPr>
        </p:nvSpPr>
        <p:spPr/>
        <p:txBody>
          <a:bodyPr/>
          <a:lstStyle/>
          <a:p>
            <a:r>
              <a:rPr lang="en-GB" dirty="0">
                <a:solidFill>
                  <a:schemeClr val="accent2"/>
                </a:solidFill>
              </a:rPr>
              <a:t>Situation analysis for digital marketing</a:t>
            </a:r>
          </a:p>
        </p:txBody>
      </p:sp>
      <p:sp>
        <p:nvSpPr>
          <p:cNvPr id="3" name="Content Placeholder 2">
            <a:extLst>
              <a:ext uri="{FF2B5EF4-FFF2-40B4-BE49-F238E27FC236}">
                <a16:creationId xmlns="" xmlns:a16="http://schemas.microsoft.com/office/drawing/2014/main" id="{DDA8DBC0-0DE1-42DA-8F83-E49480D1E111}"/>
              </a:ext>
            </a:extLst>
          </p:cNvPr>
          <p:cNvSpPr>
            <a:spLocks noGrp="1"/>
          </p:cNvSpPr>
          <p:nvPr>
            <p:ph idx="1"/>
          </p:nvPr>
        </p:nvSpPr>
        <p:spPr>
          <a:xfrm>
            <a:off x="285720" y="1845734"/>
            <a:ext cx="8858280" cy="4535594"/>
          </a:xfrm>
        </p:spPr>
        <p:txBody>
          <a:bodyPr>
            <a:normAutofit/>
          </a:bodyPr>
          <a:lstStyle/>
          <a:p>
            <a:pPr>
              <a:buFont typeface="Wingdings" panose="05000000000000000000" pitchFamily="2" charset="2"/>
              <a:buChar char="Ø"/>
            </a:pPr>
            <a:r>
              <a:rPr lang="en-GB" sz="2200" b="1" dirty="0"/>
              <a:t>Situation analysis </a:t>
            </a:r>
            <a:r>
              <a:rPr lang="en-GB" sz="2200" dirty="0"/>
              <a:t>is the </a:t>
            </a:r>
            <a:r>
              <a:rPr lang="en-GB" sz="2200" u="sng" dirty="0"/>
              <a:t>collection and review </a:t>
            </a:r>
            <a:r>
              <a:rPr lang="en-GB" sz="2200" dirty="0"/>
              <a:t>of information about an organisation’s external environment and internal resources and processes in order to refine its strategy</a:t>
            </a:r>
          </a:p>
          <a:p>
            <a:pPr>
              <a:buFont typeface="Wingdings" panose="05000000000000000000" pitchFamily="2" charset="2"/>
              <a:buChar char="Ø"/>
            </a:pPr>
            <a:r>
              <a:rPr lang="en-GB" sz="2200" dirty="0"/>
              <a:t>The digital marketing environment or ‘</a:t>
            </a:r>
            <a:r>
              <a:rPr lang="en-GB" sz="2200" b="1" dirty="0"/>
              <a:t>online marketplace</a:t>
            </a:r>
            <a:r>
              <a:rPr lang="en-GB" sz="2200" dirty="0"/>
              <a:t>’ that an organisation competes in is complex and dynamic. </a:t>
            </a:r>
          </a:p>
          <a:p>
            <a:pPr>
              <a:buFont typeface="Wingdings" panose="05000000000000000000" pitchFamily="2" charset="2"/>
              <a:buChar char="Ø"/>
            </a:pPr>
            <a:r>
              <a:rPr lang="en-GB" sz="2200" dirty="0"/>
              <a:t>Organisations should carefully analyse the market context in which they operate, identify opportunities and then plan how they can compete effectively. </a:t>
            </a:r>
          </a:p>
          <a:p>
            <a:pPr>
              <a:buFont typeface="Wingdings" panose="05000000000000000000" pitchFamily="2" charset="2"/>
              <a:buChar char="Ø"/>
            </a:pPr>
            <a:r>
              <a:rPr lang="en-GB" sz="2200" dirty="0"/>
              <a:t>Understanding an organisation’s environment </a:t>
            </a:r>
            <a:r>
              <a:rPr lang="en-GB" sz="2200" dirty="0">
                <a:solidFill>
                  <a:srgbClr val="FF0000"/>
                </a:solidFill>
              </a:rPr>
              <a:t>is a key part of situation analysis </a:t>
            </a:r>
            <a:r>
              <a:rPr lang="en-GB" sz="2200" dirty="0"/>
              <a:t>, and forms a solid foundation for all types of marketing planning but especially when devising a digital marketing strategy</a:t>
            </a:r>
          </a:p>
          <a:p>
            <a:endParaRPr lang="en-GB" sz="2200" dirty="0"/>
          </a:p>
        </p:txBody>
      </p:sp>
      <p:sp>
        <p:nvSpPr>
          <p:cNvPr id="4" name="Slide Number Placeholder 3">
            <a:extLst>
              <a:ext uri="{FF2B5EF4-FFF2-40B4-BE49-F238E27FC236}">
                <a16:creationId xmlns="" xmlns:a16="http://schemas.microsoft.com/office/drawing/2014/main" id="{8EF60D81-3524-44EB-B8CE-E1689A0B4515}"/>
              </a:ext>
            </a:extLst>
          </p:cNvPr>
          <p:cNvSpPr>
            <a:spLocks noGrp="1"/>
          </p:cNvSpPr>
          <p:nvPr>
            <p:ph type="sldNum" sz="quarter" idx="12"/>
          </p:nvPr>
        </p:nvSpPr>
        <p:spPr/>
        <p:txBody>
          <a:bodyPr/>
          <a:lstStyle/>
          <a:p>
            <a:fld id="{8DF14E08-3E27-4330-BBCC-108ACDB8E4C7}" type="slidenum">
              <a:rPr lang="en-GB" smtClean="0"/>
              <a:pPr/>
              <a:t>5</a:t>
            </a:fld>
            <a:endParaRPr lang="en-GB" dirty="0"/>
          </a:p>
        </p:txBody>
      </p:sp>
    </p:spTree>
    <p:extLst>
      <p:ext uri="{BB962C8B-B14F-4D97-AF65-F5344CB8AC3E}">
        <p14:creationId xmlns:p14="http://schemas.microsoft.com/office/powerpoint/2010/main" val="96151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BBA210-E86B-47FE-A91F-4B9EE50B45B0}"/>
              </a:ext>
            </a:extLst>
          </p:cNvPr>
          <p:cNvSpPr>
            <a:spLocks noGrp="1"/>
          </p:cNvSpPr>
          <p:nvPr>
            <p:ph type="title"/>
          </p:nvPr>
        </p:nvSpPr>
        <p:spPr>
          <a:xfrm>
            <a:off x="0" y="214290"/>
            <a:ext cx="9144000" cy="999256"/>
          </a:xfrm>
        </p:spPr>
        <p:txBody>
          <a:bodyPr>
            <a:normAutofit fontScale="90000"/>
          </a:bodyPr>
          <a:lstStyle/>
          <a:p>
            <a:r>
              <a:rPr lang="en-GB" dirty="0">
                <a:solidFill>
                  <a:schemeClr val="accent2"/>
                </a:solidFill>
              </a:rPr>
              <a:t>What should be reviewed in situation analysis? </a:t>
            </a:r>
          </a:p>
        </p:txBody>
      </p:sp>
      <p:sp>
        <p:nvSpPr>
          <p:cNvPr id="3" name="Content Placeholder 2">
            <a:extLst>
              <a:ext uri="{FF2B5EF4-FFF2-40B4-BE49-F238E27FC236}">
                <a16:creationId xmlns="" xmlns:a16="http://schemas.microsoft.com/office/drawing/2014/main" id="{833B3BEB-829E-4ACF-B890-D5AF87601F96}"/>
              </a:ext>
            </a:extLst>
          </p:cNvPr>
          <p:cNvSpPr>
            <a:spLocks noGrp="1"/>
          </p:cNvSpPr>
          <p:nvPr>
            <p:ph idx="1"/>
          </p:nvPr>
        </p:nvSpPr>
        <p:spPr>
          <a:xfrm>
            <a:off x="0" y="1142984"/>
            <a:ext cx="9144000" cy="5024030"/>
          </a:xfrm>
        </p:spPr>
        <p:txBody>
          <a:bodyPr>
            <a:noAutofit/>
          </a:bodyPr>
          <a:lstStyle/>
          <a:p>
            <a:pPr marL="457200" indent="-457200">
              <a:buFont typeface="+mj-lt"/>
              <a:buAutoNum type="alphaUcPeriod"/>
            </a:pPr>
            <a:r>
              <a:rPr lang="en-GB" sz="2400" b="1" dirty="0">
                <a:solidFill>
                  <a:schemeClr val="accent2"/>
                </a:solidFill>
              </a:rPr>
              <a:t>Customers</a:t>
            </a:r>
            <a:r>
              <a:rPr lang="en-GB" sz="2400" dirty="0">
                <a:solidFill>
                  <a:schemeClr val="accent2"/>
                </a:solidFill>
              </a:rPr>
              <a:t>. </a:t>
            </a:r>
            <a:r>
              <a:rPr lang="en-GB" sz="2400" dirty="0"/>
              <a:t>Digital marketing propositions and communications should be based around the customer – </a:t>
            </a:r>
            <a:r>
              <a:rPr lang="en-GB" sz="2400" b="1" dirty="0">
                <a:solidFill>
                  <a:srgbClr val="0070C0"/>
                </a:solidFill>
              </a:rPr>
              <a:t>their characteristics, technology usage, behaviours, needs and wants. </a:t>
            </a:r>
          </a:p>
          <a:p>
            <a:pPr marL="457200" indent="-457200">
              <a:buFont typeface="+mj-lt"/>
              <a:buAutoNum type="alphaUcPeriod"/>
            </a:pPr>
            <a:r>
              <a:rPr lang="en-GB" sz="2400" b="1" dirty="0">
                <a:solidFill>
                  <a:schemeClr val="accent2"/>
                </a:solidFill>
              </a:rPr>
              <a:t>Marketplace analysis</a:t>
            </a:r>
            <a:r>
              <a:rPr lang="en-GB" sz="2400" dirty="0"/>
              <a:t>. Including </a:t>
            </a:r>
            <a:r>
              <a:rPr lang="en-GB" sz="2400" b="1" dirty="0">
                <a:solidFill>
                  <a:srgbClr val="0070C0"/>
                </a:solidFill>
              </a:rPr>
              <a:t>intermediaries</a:t>
            </a:r>
            <a:r>
              <a:rPr lang="en-GB" sz="2400" dirty="0"/>
              <a:t>, </a:t>
            </a:r>
            <a:r>
              <a:rPr lang="en-GB" sz="2400" b="1" dirty="0">
                <a:solidFill>
                  <a:srgbClr val="0070C0"/>
                </a:solidFill>
              </a:rPr>
              <a:t>influencers</a:t>
            </a:r>
            <a:r>
              <a:rPr lang="en-GB" sz="2400" dirty="0"/>
              <a:t> and </a:t>
            </a:r>
            <a:r>
              <a:rPr lang="en-GB" sz="2400" b="1" dirty="0">
                <a:solidFill>
                  <a:srgbClr val="0070C0"/>
                </a:solidFill>
              </a:rPr>
              <a:t>potential partners</a:t>
            </a:r>
            <a:r>
              <a:rPr lang="en-GB" sz="2400" dirty="0"/>
              <a:t>. There are many influences to consider, including search engines, publisher media sites, blogs, review sites and social networks. Marketplace analysis also involves </a:t>
            </a:r>
            <a:r>
              <a:rPr lang="en-GB" sz="2400" u="sng" dirty="0"/>
              <a:t>reviewing opportunities and threats from digital media and technolo</a:t>
            </a:r>
            <a:r>
              <a:rPr lang="en-GB" sz="2400" dirty="0"/>
              <a:t>gy, including new business and revenue models. </a:t>
            </a:r>
          </a:p>
          <a:p>
            <a:pPr marL="457200" indent="-457200">
              <a:buFont typeface="+mj-lt"/>
              <a:buAutoNum type="alphaUcPeriod"/>
            </a:pPr>
            <a:r>
              <a:rPr lang="en-GB" sz="2400" b="1" dirty="0">
                <a:solidFill>
                  <a:schemeClr val="accent2"/>
                </a:solidFill>
              </a:rPr>
              <a:t>Competitors</a:t>
            </a:r>
            <a:r>
              <a:rPr lang="en-GB" sz="2400" dirty="0">
                <a:solidFill>
                  <a:schemeClr val="accent2"/>
                </a:solidFill>
              </a:rPr>
              <a:t>. </a:t>
            </a:r>
            <a:r>
              <a:rPr lang="en-GB" sz="2400" dirty="0"/>
              <a:t>It is essential to </a:t>
            </a:r>
            <a:r>
              <a:rPr lang="en-GB" sz="2400" b="1" dirty="0">
                <a:solidFill>
                  <a:srgbClr val="0070C0"/>
                </a:solidFill>
              </a:rPr>
              <a:t>understand how organisations </a:t>
            </a:r>
            <a:r>
              <a:rPr lang="en-GB" sz="2400" b="1" dirty="0" smtClean="0">
                <a:solidFill>
                  <a:srgbClr val="0070C0"/>
                </a:solidFill>
              </a:rPr>
              <a:t>compete</a:t>
            </a:r>
            <a:r>
              <a:rPr lang="en-GB" sz="2400" dirty="0" smtClean="0"/>
              <a:t>; </a:t>
            </a:r>
            <a:r>
              <a:rPr lang="en-GB" sz="2400" u="sng" dirty="0"/>
              <a:t>benchmarking customer propositions and communications activities against direct and indirect competitors and out-of-sector businesses</a:t>
            </a:r>
            <a:r>
              <a:rPr lang="en-GB" sz="2400" dirty="0"/>
              <a:t> can identify opportunities for new approaches and digital marketing activities that need to be improved. </a:t>
            </a:r>
          </a:p>
        </p:txBody>
      </p:sp>
      <p:sp>
        <p:nvSpPr>
          <p:cNvPr id="4" name="Slide Number Placeholder 3">
            <a:extLst>
              <a:ext uri="{FF2B5EF4-FFF2-40B4-BE49-F238E27FC236}">
                <a16:creationId xmlns="" xmlns:a16="http://schemas.microsoft.com/office/drawing/2014/main" id="{4B996D14-DAA7-4071-A318-36B6B619E218}"/>
              </a:ext>
            </a:extLst>
          </p:cNvPr>
          <p:cNvSpPr>
            <a:spLocks noGrp="1"/>
          </p:cNvSpPr>
          <p:nvPr>
            <p:ph type="sldNum" sz="quarter" idx="12"/>
          </p:nvPr>
        </p:nvSpPr>
        <p:spPr/>
        <p:txBody>
          <a:bodyPr/>
          <a:lstStyle/>
          <a:p>
            <a:fld id="{8DF14E08-3E27-4330-BBCC-108ACDB8E4C7}" type="slidenum">
              <a:rPr lang="en-GB" smtClean="0"/>
              <a:pPr/>
              <a:t>6</a:t>
            </a:fld>
            <a:endParaRPr lang="en-GB" dirty="0"/>
          </a:p>
        </p:txBody>
      </p:sp>
    </p:spTree>
    <p:extLst>
      <p:ext uri="{BB962C8B-B14F-4D97-AF65-F5344CB8AC3E}">
        <p14:creationId xmlns:p14="http://schemas.microsoft.com/office/powerpoint/2010/main" val="1127407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BBA210-E86B-47FE-A91F-4B9EE50B45B0}"/>
              </a:ext>
            </a:extLst>
          </p:cNvPr>
          <p:cNvSpPr>
            <a:spLocks noGrp="1"/>
          </p:cNvSpPr>
          <p:nvPr>
            <p:ph type="title"/>
          </p:nvPr>
        </p:nvSpPr>
        <p:spPr/>
        <p:txBody>
          <a:bodyPr>
            <a:normAutofit/>
          </a:bodyPr>
          <a:lstStyle/>
          <a:p>
            <a:r>
              <a:rPr lang="en-GB" dirty="0">
                <a:solidFill>
                  <a:schemeClr val="accent2"/>
                </a:solidFill>
              </a:rPr>
              <a:t>What should be reviewed in situation analysis? </a:t>
            </a:r>
          </a:p>
        </p:txBody>
      </p:sp>
      <p:sp>
        <p:nvSpPr>
          <p:cNvPr id="3" name="Content Placeholder 2">
            <a:extLst>
              <a:ext uri="{FF2B5EF4-FFF2-40B4-BE49-F238E27FC236}">
                <a16:creationId xmlns="" xmlns:a16="http://schemas.microsoft.com/office/drawing/2014/main" id="{833B3BEB-829E-4ACF-B890-D5AF87601F96}"/>
              </a:ext>
            </a:extLst>
          </p:cNvPr>
          <p:cNvSpPr>
            <a:spLocks noGrp="1"/>
          </p:cNvSpPr>
          <p:nvPr>
            <p:ph idx="1"/>
          </p:nvPr>
        </p:nvSpPr>
        <p:spPr>
          <a:xfrm>
            <a:off x="0" y="1845734"/>
            <a:ext cx="9143999" cy="4725662"/>
          </a:xfrm>
        </p:spPr>
        <p:txBody>
          <a:bodyPr>
            <a:normAutofit/>
          </a:bodyPr>
          <a:lstStyle/>
          <a:p>
            <a:pPr marL="457200" indent="-457200">
              <a:buFont typeface="+mj-lt"/>
              <a:buAutoNum type="alphaUcPeriod" startAt="4"/>
            </a:pPr>
            <a:r>
              <a:rPr lang="en-GB" sz="2800" b="1" dirty="0">
                <a:solidFill>
                  <a:schemeClr val="accent2"/>
                </a:solidFill>
              </a:rPr>
              <a:t>Wider macro-environment</a:t>
            </a:r>
            <a:r>
              <a:rPr lang="en-GB" sz="2800" dirty="0"/>
              <a:t>. including </a:t>
            </a:r>
            <a:r>
              <a:rPr lang="en-GB" sz="2800" b="1" dirty="0">
                <a:solidFill>
                  <a:srgbClr val="0070C0"/>
                </a:solidFill>
              </a:rPr>
              <a:t>social, legal, environmental, political and technological</a:t>
            </a:r>
            <a:r>
              <a:rPr lang="en-GB" sz="2800" dirty="0"/>
              <a:t> influences. </a:t>
            </a:r>
          </a:p>
          <a:p>
            <a:pPr marL="457200" indent="-457200">
              <a:buFont typeface="+mj-lt"/>
              <a:buAutoNum type="alphaUcPeriod" startAt="5"/>
            </a:pPr>
            <a:r>
              <a:rPr lang="en-GB" sz="2800" b="1" dirty="0">
                <a:solidFill>
                  <a:schemeClr val="accent2"/>
                </a:solidFill>
              </a:rPr>
              <a:t>Internal review</a:t>
            </a:r>
            <a:r>
              <a:rPr lang="en-GB" sz="2800" dirty="0">
                <a:solidFill>
                  <a:schemeClr val="accent2"/>
                </a:solidFill>
              </a:rPr>
              <a:t>. </a:t>
            </a:r>
            <a:r>
              <a:rPr lang="en-GB" sz="2800" dirty="0"/>
              <a:t>of the effectiveness of existing digital marketing approaches. This will include </a:t>
            </a:r>
            <a:r>
              <a:rPr lang="en-GB" sz="2800" b="1" dirty="0">
                <a:solidFill>
                  <a:srgbClr val="0070C0"/>
                </a:solidFill>
              </a:rPr>
              <a:t>reviewing current results </a:t>
            </a:r>
            <a:r>
              <a:rPr lang="en-GB" sz="2800" dirty="0"/>
              <a:t>from digital marketing by review of </a:t>
            </a:r>
            <a:r>
              <a:rPr lang="en-GB" sz="2800" u="sng" dirty="0"/>
              <a:t>key performance indicators (KPIs) </a:t>
            </a:r>
            <a:r>
              <a:rPr lang="en-GB" sz="2800" dirty="0"/>
              <a:t>and dashboards and the organisational capabilities and processes used to manage digital marketing, summarised as strengths and weaknesses. </a:t>
            </a:r>
          </a:p>
          <a:p>
            <a:endParaRPr lang="en-GB" sz="2400" dirty="0"/>
          </a:p>
        </p:txBody>
      </p:sp>
      <p:sp>
        <p:nvSpPr>
          <p:cNvPr id="4" name="Slide Number Placeholder 3">
            <a:extLst>
              <a:ext uri="{FF2B5EF4-FFF2-40B4-BE49-F238E27FC236}">
                <a16:creationId xmlns="" xmlns:a16="http://schemas.microsoft.com/office/drawing/2014/main" id="{F4DB78FA-2F64-4D5D-91B5-2E2470E9D993}"/>
              </a:ext>
            </a:extLst>
          </p:cNvPr>
          <p:cNvSpPr>
            <a:spLocks noGrp="1"/>
          </p:cNvSpPr>
          <p:nvPr>
            <p:ph type="sldNum" sz="quarter" idx="12"/>
          </p:nvPr>
        </p:nvSpPr>
        <p:spPr/>
        <p:txBody>
          <a:bodyPr/>
          <a:lstStyle/>
          <a:p>
            <a:fld id="{8DF14E08-3E27-4330-BBCC-108ACDB8E4C7}" type="slidenum">
              <a:rPr lang="en-GB" smtClean="0"/>
              <a:pPr/>
              <a:t>7</a:t>
            </a:fld>
            <a:endParaRPr lang="en-GB" dirty="0"/>
          </a:p>
        </p:txBody>
      </p:sp>
    </p:spTree>
    <p:extLst>
      <p:ext uri="{BB962C8B-B14F-4D97-AF65-F5344CB8AC3E}">
        <p14:creationId xmlns:p14="http://schemas.microsoft.com/office/powerpoint/2010/main" val="133117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F75572-CE8F-4B02-889C-B0536F77CD37}"/>
              </a:ext>
            </a:extLst>
          </p:cNvPr>
          <p:cNvSpPr>
            <a:spLocks noGrp="1"/>
          </p:cNvSpPr>
          <p:nvPr>
            <p:ph type="title"/>
          </p:nvPr>
        </p:nvSpPr>
        <p:spPr/>
        <p:txBody>
          <a:bodyPr/>
          <a:lstStyle/>
          <a:p>
            <a:r>
              <a:rPr lang="en-GB" dirty="0">
                <a:solidFill>
                  <a:schemeClr val="accent2"/>
                </a:solidFill>
              </a:rPr>
              <a:t>The digital marketing environment</a:t>
            </a:r>
          </a:p>
        </p:txBody>
      </p:sp>
      <p:sp>
        <p:nvSpPr>
          <p:cNvPr id="3" name="Content Placeholder 2">
            <a:extLst>
              <a:ext uri="{FF2B5EF4-FFF2-40B4-BE49-F238E27FC236}">
                <a16:creationId xmlns="" xmlns:a16="http://schemas.microsoft.com/office/drawing/2014/main" id="{73ECBD48-D3F0-4C54-B638-E1EF7E9927E9}"/>
              </a:ext>
            </a:extLst>
          </p:cNvPr>
          <p:cNvSpPr>
            <a:spLocks noGrp="1"/>
          </p:cNvSpPr>
          <p:nvPr>
            <p:ph idx="1"/>
          </p:nvPr>
        </p:nvSpPr>
        <p:spPr>
          <a:xfrm>
            <a:off x="214282" y="1916832"/>
            <a:ext cx="8752519" cy="4824536"/>
          </a:xfrm>
        </p:spPr>
        <p:txBody>
          <a:bodyPr>
            <a:normAutofit/>
          </a:bodyPr>
          <a:lstStyle/>
          <a:p>
            <a:pPr>
              <a:buFont typeface="Wingdings" panose="05000000000000000000" pitchFamily="2" charset="2"/>
              <a:buChar char="Ø"/>
            </a:pPr>
            <a:r>
              <a:rPr lang="en-GB" sz="2400" dirty="0"/>
              <a:t>The (digital) marketing environment involves </a:t>
            </a:r>
            <a:r>
              <a:rPr lang="en-GB" sz="2400" b="1" dirty="0"/>
              <a:t>two major elements</a:t>
            </a:r>
            <a:r>
              <a:rPr lang="en-GB" sz="2400" dirty="0"/>
              <a:t>: </a:t>
            </a:r>
          </a:p>
          <a:p>
            <a:pPr marL="457200" indent="-457200">
              <a:buFont typeface="+mj-lt"/>
              <a:buAutoNum type="arabicPeriod"/>
            </a:pPr>
            <a:r>
              <a:rPr lang="en-GB" sz="2400" b="1" dirty="0">
                <a:solidFill>
                  <a:srgbClr val="EA5633"/>
                </a:solidFill>
              </a:rPr>
              <a:t>Micro-environment</a:t>
            </a:r>
            <a:r>
              <a:rPr lang="en-GB" sz="2400" dirty="0"/>
              <a:t>(also known as the </a:t>
            </a:r>
            <a:r>
              <a:rPr lang="en-GB" sz="2400" dirty="0">
                <a:solidFill>
                  <a:srgbClr val="EA5633"/>
                </a:solidFill>
              </a:rPr>
              <a:t>operating environment</a:t>
            </a:r>
            <a:r>
              <a:rPr lang="en-GB" sz="2400" dirty="0"/>
              <a:t>)The players and their interactions, which influence how an organisation responds in its marketplace. These players include the </a:t>
            </a:r>
            <a:r>
              <a:rPr lang="en-GB" sz="2400" dirty="0">
                <a:solidFill>
                  <a:srgbClr val="0070C0"/>
                </a:solidFill>
              </a:rPr>
              <a:t>customers whose needs and wants are to be satisfied, along with the competitors, intermediaries and suppliers.</a:t>
            </a:r>
          </a:p>
          <a:p>
            <a:pPr marL="457200" indent="-457200">
              <a:buFont typeface="+mj-lt"/>
              <a:buAutoNum type="arabicPeriod"/>
            </a:pPr>
            <a:r>
              <a:rPr lang="en-GB" sz="2400" b="1" dirty="0">
                <a:solidFill>
                  <a:srgbClr val="EA5633"/>
                </a:solidFill>
              </a:rPr>
              <a:t>Macro-environment</a:t>
            </a:r>
            <a:r>
              <a:rPr lang="en-GB" sz="2400" dirty="0">
                <a:solidFill>
                  <a:srgbClr val="EA5633"/>
                </a:solidFill>
              </a:rPr>
              <a:t> </a:t>
            </a:r>
            <a:r>
              <a:rPr lang="en-GB" sz="2400" dirty="0"/>
              <a:t> (sometimes known as ‘</a:t>
            </a:r>
            <a:r>
              <a:rPr lang="en-GB" sz="2400" dirty="0">
                <a:solidFill>
                  <a:srgbClr val="EA5633"/>
                </a:solidFill>
              </a:rPr>
              <a:t>the remote environment</a:t>
            </a:r>
            <a:r>
              <a:rPr lang="en-GB" sz="2400" dirty="0"/>
              <a:t>’) Broad forces affecting all organisations in the marketplace largely beyond the immediate control of an organisation, including </a:t>
            </a:r>
            <a:r>
              <a:rPr lang="en-GB" sz="2400" dirty="0">
                <a:solidFill>
                  <a:srgbClr val="0070C0"/>
                </a:solidFill>
              </a:rPr>
              <a:t>social, technological, economic, political, legal and ecological influences</a:t>
            </a:r>
          </a:p>
        </p:txBody>
      </p:sp>
      <p:sp>
        <p:nvSpPr>
          <p:cNvPr id="4" name="Slide Number Placeholder 3">
            <a:extLst>
              <a:ext uri="{FF2B5EF4-FFF2-40B4-BE49-F238E27FC236}">
                <a16:creationId xmlns="" xmlns:a16="http://schemas.microsoft.com/office/drawing/2014/main" id="{AD0AF982-5754-4DD0-BCD0-DAF24D190A0E}"/>
              </a:ext>
            </a:extLst>
          </p:cNvPr>
          <p:cNvSpPr>
            <a:spLocks noGrp="1"/>
          </p:cNvSpPr>
          <p:nvPr>
            <p:ph type="sldNum" sz="quarter" idx="12"/>
          </p:nvPr>
        </p:nvSpPr>
        <p:spPr/>
        <p:txBody>
          <a:bodyPr/>
          <a:lstStyle/>
          <a:p>
            <a:fld id="{8DF14E08-3E27-4330-BBCC-108ACDB8E4C7}" type="slidenum">
              <a:rPr lang="en-GB" smtClean="0"/>
              <a:pPr/>
              <a:t>8</a:t>
            </a:fld>
            <a:endParaRPr lang="en-GB" dirty="0"/>
          </a:p>
        </p:txBody>
      </p:sp>
    </p:spTree>
    <p:extLst>
      <p:ext uri="{BB962C8B-B14F-4D97-AF65-F5344CB8AC3E}">
        <p14:creationId xmlns:p14="http://schemas.microsoft.com/office/powerpoint/2010/main" val="2354379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645195"/>
          </a:xfrm>
        </p:spPr>
        <p:txBody>
          <a:bodyPr>
            <a:normAutofit/>
          </a:bodyPr>
          <a:lstStyle/>
          <a:p>
            <a:pPr algn="ctr"/>
            <a:r>
              <a:rPr lang="en-GB" sz="3200" b="1" dirty="0">
                <a:solidFill>
                  <a:srgbClr val="007BA4"/>
                </a:solidFill>
              </a:rPr>
              <a:t>Situation analysis for digital marketing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28670"/>
            <a:ext cx="9144000" cy="5929330"/>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 xmlns:a16="http://schemas.microsoft.com/office/drawing/2014/main" id="{20404F69-2790-4630-A9A9-3E051C040902}"/>
              </a:ext>
            </a:extLst>
          </p:cNvPr>
          <p:cNvSpPr>
            <a:spLocks noGrp="1"/>
          </p:cNvSpPr>
          <p:nvPr>
            <p:ph type="sldNum" sz="quarter" idx="12"/>
          </p:nvPr>
        </p:nvSpPr>
        <p:spPr/>
        <p:txBody>
          <a:bodyPr/>
          <a:lstStyle/>
          <a:p>
            <a:fld id="{8DF14E08-3E27-4330-BBCC-108ACDB8E4C7}" type="slidenum">
              <a:rPr lang="en-GB" smtClean="0"/>
              <a:pPr/>
              <a:t>9</a:t>
            </a:fld>
            <a:endParaRPr lang="en-GB" dirty="0"/>
          </a:p>
        </p:txBody>
      </p:sp>
    </p:spTree>
    <p:extLst>
      <p:ext uri="{BB962C8B-B14F-4D97-AF65-F5344CB8AC3E}">
        <p14:creationId xmlns:p14="http://schemas.microsoft.com/office/powerpoint/2010/main" val="335502183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5206</TotalTime>
  <Words>3029</Words>
  <Application>Microsoft Macintosh PowerPoint</Application>
  <PresentationFormat>On-screen Show (4:3)</PresentationFormat>
  <Paragraphs>208</Paragraphs>
  <Slides>39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Calibri</vt:lpstr>
      <vt:lpstr>Calibri Light</vt:lpstr>
      <vt:lpstr>Times New Roman</vt:lpstr>
      <vt:lpstr>Verdana</vt:lpstr>
      <vt:lpstr>Wingdings</vt:lpstr>
      <vt:lpstr>Arial</vt:lpstr>
      <vt:lpstr>Retrospect</vt:lpstr>
      <vt:lpstr>Chapter 2 Online marketplace analysis:  micro-environment  </vt:lpstr>
      <vt:lpstr>Chapter 2 - Online marketplace analysis: micro-environnement </vt:lpstr>
      <vt:lpstr>Introduction</vt:lpstr>
      <vt:lpstr>PowerPoint Presentation</vt:lpstr>
      <vt:lpstr>Situation analysis for digital marketing</vt:lpstr>
      <vt:lpstr>What should be reviewed in situation analysis? </vt:lpstr>
      <vt:lpstr>What should be reviewed in situation analysis? </vt:lpstr>
      <vt:lpstr>The digital marketing environment</vt:lpstr>
      <vt:lpstr>Situation analysis for digital marketing </vt:lpstr>
      <vt:lpstr>The digital marketing environment</vt:lpstr>
      <vt:lpstr>The digital marketing environment</vt:lpstr>
      <vt:lpstr> Understanding how customers interact with digital markets</vt:lpstr>
      <vt:lpstr>Figure 2.2 An example of a customer journey map </vt:lpstr>
      <vt:lpstr>Understanding customer in digital markets </vt:lpstr>
      <vt:lpstr>Customer analysis to understand the digital consume</vt:lpstr>
      <vt:lpstr>Customer analysis to understand the digital consume</vt:lpstr>
      <vt:lpstr>Customer analysis to understand the digital consume</vt:lpstr>
      <vt:lpstr>Consumer choice and digital influence </vt:lpstr>
      <vt:lpstr>Consumer choice and digital influence </vt:lpstr>
      <vt:lpstr>Customer characteristics</vt:lpstr>
      <vt:lpstr>Customer characteristics</vt:lpstr>
      <vt:lpstr>Customer characteristics</vt:lpstr>
      <vt:lpstr>Customer characteristics</vt:lpstr>
      <vt:lpstr>Customer characteristics</vt:lpstr>
      <vt:lpstr>Customer characteristics</vt:lpstr>
      <vt:lpstr>Figure 2.9 Framework for understanding online customer experiences </vt:lpstr>
      <vt:lpstr>Social media and emotions</vt:lpstr>
      <vt:lpstr>Social media and emotions</vt:lpstr>
      <vt:lpstr>Consumer personas </vt:lpstr>
      <vt:lpstr>Example of Persona </vt:lpstr>
      <vt:lpstr>The Buying Process</vt:lpstr>
      <vt:lpstr>The Buying Process</vt:lpstr>
      <vt:lpstr>Figure 2.10 A summary of how digital media can impact on the buying process in a new purchase </vt:lpstr>
      <vt:lpstr>Competitors: The shape and nature of online competitive markets</vt:lpstr>
      <vt:lpstr>Competitor analysis and benchmarking</vt:lpstr>
      <vt:lpstr>Suppliers: Digital marketing intermediaries</vt:lpstr>
      <vt:lpstr>New Channel Structures</vt:lpstr>
      <vt:lpstr>New Channel Structures</vt:lpstr>
      <vt:lpstr>New Channel Structures</vt:lpstr>
    </vt:vector>
  </TitlesOfParts>
  <Company>Hewlett-Packard</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Marketing Powerpoint Slides</dc:title>
  <dc:subject>Digital Marketing</dc:subject>
  <dc:creator>Kirsty Farrelly</dc:creator>
  <cp:keywords>Digital Marketing</cp:keywords>
  <cp:lastModifiedBy>Microsoft Office User</cp:lastModifiedBy>
  <cp:revision>210</cp:revision>
  <dcterms:created xsi:type="dcterms:W3CDTF">2019-02-27T10:38:23Z</dcterms:created>
  <dcterms:modified xsi:type="dcterms:W3CDTF">2021-01-25T11:58:13Z</dcterms:modified>
</cp:coreProperties>
</file>