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handoutMasterIdLst>
    <p:handoutMasterId r:id="rId84"/>
  </p:handoutMasterIdLst>
  <p:sldIdLst>
    <p:sldId id="257" r:id="rId2"/>
    <p:sldId id="261" r:id="rId3"/>
    <p:sldId id="278" r:id="rId4"/>
    <p:sldId id="341" r:id="rId5"/>
    <p:sldId id="262" r:id="rId6"/>
    <p:sldId id="279" r:id="rId7"/>
    <p:sldId id="312" r:id="rId8"/>
    <p:sldId id="342" r:id="rId9"/>
    <p:sldId id="281" r:id="rId10"/>
    <p:sldId id="263" r:id="rId11"/>
    <p:sldId id="282" r:id="rId12"/>
    <p:sldId id="313" r:id="rId13"/>
    <p:sldId id="314" r:id="rId14"/>
    <p:sldId id="283" r:id="rId15"/>
    <p:sldId id="343" r:id="rId16"/>
    <p:sldId id="284" r:id="rId17"/>
    <p:sldId id="285" r:id="rId18"/>
    <p:sldId id="286" r:id="rId19"/>
    <p:sldId id="287" r:id="rId20"/>
    <p:sldId id="344" r:id="rId21"/>
    <p:sldId id="288" r:id="rId22"/>
    <p:sldId id="264" r:id="rId23"/>
    <p:sldId id="315" r:id="rId24"/>
    <p:sldId id="322" r:id="rId25"/>
    <p:sldId id="289" r:id="rId26"/>
    <p:sldId id="345" r:id="rId27"/>
    <p:sldId id="290" r:id="rId28"/>
    <p:sldId id="316" r:id="rId29"/>
    <p:sldId id="317" r:id="rId30"/>
    <p:sldId id="346" r:id="rId31"/>
    <p:sldId id="320" r:id="rId32"/>
    <p:sldId id="291" r:id="rId33"/>
    <p:sldId id="318" r:id="rId34"/>
    <p:sldId id="347" r:id="rId35"/>
    <p:sldId id="292" r:id="rId36"/>
    <p:sldId id="321" r:id="rId37"/>
    <p:sldId id="293" r:id="rId38"/>
    <p:sldId id="319" r:id="rId39"/>
    <p:sldId id="266" r:id="rId40"/>
    <p:sldId id="294" r:id="rId41"/>
    <p:sldId id="323" r:id="rId42"/>
    <p:sldId id="326" r:id="rId43"/>
    <p:sldId id="334" r:id="rId44"/>
    <p:sldId id="335" r:id="rId45"/>
    <p:sldId id="295" r:id="rId46"/>
    <p:sldId id="324" r:id="rId47"/>
    <p:sldId id="336" r:id="rId48"/>
    <p:sldId id="337" r:id="rId49"/>
    <p:sldId id="296" r:id="rId50"/>
    <p:sldId id="325" r:id="rId51"/>
    <p:sldId id="269" r:id="rId52"/>
    <p:sldId id="338" r:id="rId53"/>
    <p:sldId id="297" r:id="rId54"/>
    <p:sldId id="298" r:id="rId55"/>
    <p:sldId id="270" r:id="rId56"/>
    <p:sldId id="300" r:id="rId57"/>
    <p:sldId id="302" r:id="rId58"/>
    <p:sldId id="303" r:id="rId59"/>
    <p:sldId id="304" r:id="rId60"/>
    <p:sldId id="305" r:id="rId61"/>
    <p:sldId id="339" r:id="rId62"/>
    <p:sldId id="351" r:id="rId63"/>
    <p:sldId id="349" r:id="rId64"/>
    <p:sldId id="350" r:id="rId65"/>
    <p:sldId id="306" r:id="rId66"/>
    <p:sldId id="352" r:id="rId67"/>
    <p:sldId id="353" r:id="rId68"/>
    <p:sldId id="354" r:id="rId69"/>
    <p:sldId id="307" r:id="rId70"/>
    <p:sldId id="331" r:id="rId71"/>
    <p:sldId id="332" r:id="rId72"/>
    <p:sldId id="333" r:id="rId73"/>
    <p:sldId id="271" r:id="rId74"/>
    <p:sldId id="330" r:id="rId75"/>
    <p:sldId id="308" r:id="rId76"/>
    <p:sldId id="328" r:id="rId77"/>
    <p:sldId id="329" r:id="rId78"/>
    <p:sldId id="309" r:id="rId79"/>
    <p:sldId id="348" r:id="rId80"/>
    <p:sldId id="327" r:id="rId81"/>
    <p:sldId id="310"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5633"/>
    <a:srgbClr val="18293A"/>
    <a:srgbClr val="00A4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712" autoAdjust="0"/>
    <p:restoredTop sz="93546" autoAdjust="0"/>
  </p:normalViewPr>
  <p:slideViewPr>
    <p:cSldViewPr>
      <p:cViewPr varScale="1">
        <p:scale>
          <a:sx n="73" d="100"/>
          <a:sy n="73" d="100"/>
        </p:scale>
        <p:origin x="-1290" y="-102"/>
      </p:cViewPr>
      <p:guideLst>
        <p:guide orient="horz" pos="2160"/>
        <p:guide pos="2880"/>
      </p:guideLst>
    </p:cSldViewPr>
  </p:slideViewPr>
  <p:outlineViewPr>
    <p:cViewPr>
      <p:scale>
        <a:sx n="33" d="100"/>
        <a:sy n="33" d="100"/>
      </p:scale>
      <p:origin x="0" y="4519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BE231-3047-46CC-8EB7-0A9C6A23B5E3}" type="datetimeFigureOut">
              <a:rPr lang="en-GB" smtClean="0"/>
              <a:pPr/>
              <a:t>09/10/2019</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0D405B-D0BD-49FD-B9CE-587CD7BE6392}" type="slidenum">
              <a:rPr lang="en-GB" smtClean="0"/>
              <a:pPr/>
              <a:t>‹N°›</a:t>
            </a:fld>
            <a:endParaRPr lang="en-GB" dirty="0"/>
          </a:p>
        </p:txBody>
      </p:sp>
    </p:spTree>
    <p:extLst>
      <p:ext uri="{BB962C8B-B14F-4D97-AF65-F5344CB8AC3E}">
        <p14:creationId xmlns:p14="http://schemas.microsoft.com/office/powerpoint/2010/main" xmlns="" val="1930238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29C7B-D5A1-4F4F-81D6-26274366EFEE}" type="datetimeFigureOut">
              <a:rPr lang="en-GB" smtClean="0"/>
              <a:pPr/>
              <a:t>09/10/2019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C9930-0A10-4D51-BF8B-58A66CF9DE84}" type="slidenum">
              <a:rPr lang="en-GB" smtClean="0"/>
              <a:pPr/>
              <a:t>‹N°›</a:t>
            </a:fld>
            <a:endParaRPr lang="en-GB"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Figure 5.1 The seven elements of the marketing mix</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5</a:t>
            </a:fld>
            <a:endParaRPr lang="en-GB"/>
          </a:p>
        </p:txBody>
      </p:sp>
    </p:spTree>
    <p:extLst>
      <p:ext uri="{BB962C8B-B14F-4D97-AF65-F5344CB8AC3E}">
        <p14:creationId xmlns:p14="http://schemas.microsoft.com/office/powerpoint/2010/main" xmlns="" val="57297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Figure 5.2 Zip’s law, showing decrease in popularity of items within an ordered sequence</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22</a:t>
            </a:fld>
            <a:endParaRPr lang="en-GB"/>
          </a:p>
        </p:txBody>
      </p:sp>
    </p:spTree>
    <p:extLst>
      <p:ext uri="{BB962C8B-B14F-4D97-AF65-F5344CB8AC3E}">
        <p14:creationId xmlns:p14="http://schemas.microsoft.com/office/powerpoint/2010/main" xmlns="" val="390298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Figure 5.3 </a:t>
            </a:r>
            <a:r>
              <a:rPr lang="en-IN" sz="1200" b="0" i="0" u="none" strike="noStrike" kern="1200" baseline="0" dirty="0" err="1">
                <a:solidFill>
                  <a:schemeClr val="tx1"/>
                </a:solidFill>
                <a:latin typeface="Arial" panose="020B0604020202020204" pitchFamily="34" charset="0"/>
                <a:ea typeface="+mn-ea"/>
                <a:cs typeface="Arial" panose="020B0604020202020204" pitchFamily="34" charset="0"/>
              </a:rPr>
              <a:t>mySupermarket</a:t>
            </a: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 aggregator (www.mysupermarket.co.uk)</a:t>
            </a: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39</a:t>
            </a:fld>
            <a:endParaRPr lang="en-GB"/>
          </a:p>
        </p:txBody>
      </p:sp>
    </p:spTree>
    <p:extLst>
      <p:ext uri="{BB962C8B-B14F-4D97-AF65-F5344CB8AC3E}">
        <p14:creationId xmlns:p14="http://schemas.microsoft.com/office/powerpoint/2010/main" xmlns="" val="298555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Table 5.2 The main elements of the promotional mix</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73</a:t>
            </a:fld>
            <a:endParaRPr lang="en-GB"/>
          </a:p>
        </p:txBody>
      </p:sp>
    </p:spTree>
    <p:extLst>
      <p:ext uri="{BB962C8B-B14F-4D97-AF65-F5344CB8AC3E}">
        <p14:creationId xmlns:p14="http://schemas.microsoft.com/office/powerpoint/2010/main" xmlns="" val="1392597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595292-198D-4F24-8B6A-A6F01A44986E}" type="datetime1">
              <a:rPr lang="en-GB" smtClean="0"/>
              <a:pPr/>
              <a:t>09/10/2019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963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244B7-5EE5-426E-AFAC-458996ABDA75}" type="datetime1">
              <a:rPr lang="en-GB" smtClean="0"/>
              <a:pPr/>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42454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A6AC4-E90D-4C22-B59F-EFB4940B9F43}" type="datetime1">
              <a:rPr lang="en-GB" smtClean="0"/>
              <a:pPr/>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05886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259632"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Picture Placeholder 7"/>
          <p:cNvSpPr>
            <a:spLocks noGrp="1"/>
          </p:cNvSpPr>
          <p:nvPr>
            <p:ph type="pic" sz="quarter" idx="13"/>
          </p:nvPr>
        </p:nvSpPr>
        <p:spPr>
          <a:xfrm>
            <a:off x="1115616" y="4077072"/>
            <a:ext cx="3528392" cy="1944216"/>
          </a:xfrm>
        </p:spPr>
        <p:txBody>
          <a:bodyPr/>
          <a:lstStyle/>
          <a:p>
            <a:endParaRPr lang="en-GB" dirty="0"/>
          </a:p>
        </p:txBody>
      </p:sp>
      <p:sp>
        <p:nvSpPr>
          <p:cNvPr id="5" name="Text Placeholder 4"/>
          <p:cNvSpPr>
            <a:spLocks noGrp="1"/>
          </p:cNvSpPr>
          <p:nvPr>
            <p:ph type="body" sz="quarter" idx="14"/>
          </p:nvPr>
        </p:nvSpPr>
        <p:spPr>
          <a:xfrm>
            <a:off x="5003800" y="3860800"/>
            <a:ext cx="3240088"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1709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AF48E-F2EE-4412-906B-0EBE01BABD07}" type="datetime1">
              <a:rPr lang="en-GB" smtClean="0"/>
              <a:pPr/>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68380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1390A-C443-49FE-9B14-D68A57E02924}" type="datetime1">
              <a:rPr lang="en-GB" smtClean="0"/>
              <a:pPr/>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778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1F3DB1-09E9-41EE-9104-72D8A3A82CBE}" type="datetime1">
              <a:rPr lang="en-GB" smtClean="0"/>
              <a:pPr/>
              <a:t>09/10/2019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73424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E4DD50-B090-42E2-89B3-6A3C43018636}" type="datetime1">
              <a:rPr lang="en-GB" smtClean="0"/>
              <a:pPr/>
              <a:t>09/10/2019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196535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5CDDF1-DF15-4FA4-8378-E46EF6DE035B}" type="datetime1">
              <a:rPr lang="en-GB" smtClean="0"/>
              <a:pPr/>
              <a:t>09/10/2019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86146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2BB841-D18D-4FC6-A744-BF1E06B6A30A}" type="datetime1">
              <a:rPr lang="en-GB" smtClean="0"/>
              <a:pPr/>
              <a:t>09/10/2019</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181794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6E5D716-9EBB-495F-8D15-46DC23A7D476}" type="datetime1">
              <a:rPr lang="en-GB" smtClean="0"/>
              <a:pPr/>
              <a:t>09/10/2019</a:t>
            </a:fld>
            <a:endParaRPr lang="en-GB"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731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D0267-EF03-4FBD-9C46-97BDEC87C922}" type="datetime1">
              <a:rPr lang="en-GB" smtClean="0"/>
              <a:pPr/>
              <a:t>09/10/2019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132786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392CC5-81F0-448F-A6F9-29F3B1840140}" type="datetime1">
              <a:rPr lang="en-GB" smtClean="0"/>
              <a:pPr/>
              <a:t>09/10/2019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1CFCE29-E544-4207-9EC6-C3B7E17075A4}"/>
              </a:ext>
            </a:extLst>
          </p:cNvPr>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2012</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a:extLst>
              <a:ext uri="{FF2B5EF4-FFF2-40B4-BE49-F238E27FC236}">
                <a16:creationId xmlns:a16="http://schemas.microsoft.com/office/drawing/2014/main" xmlns="" id="{5A78E52F-A9C9-4808-A50C-7CAC9AEDEBC3}"/>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111028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804319"/>
            <a:ext cx="2390058" cy="3249362"/>
          </a:xfrm>
          <a:prstGeom prst="rect">
            <a:avLst/>
          </a:prstGeom>
        </p:spPr>
      </p:pic>
      <p:sp>
        <p:nvSpPr>
          <p:cNvPr id="11" name="Title 1"/>
          <p:cNvSpPr>
            <a:spLocks noGrp="1"/>
          </p:cNvSpPr>
          <p:nvPr>
            <p:ph type="ctrTitle"/>
          </p:nvPr>
        </p:nvSpPr>
        <p:spPr>
          <a:xfrm>
            <a:off x="2771800" y="2276872"/>
            <a:ext cx="6372200" cy="2376264"/>
          </a:xfrm>
        </p:spPr>
        <p:txBody>
          <a:bodyPr>
            <a:normAutofit/>
          </a:bodyPr>
          <a:lstStyle/>
          <a:p>
            <a:r>
              <a:rPr lang="en-GB" b="1" dirty="0">
                <a:solidFill>
                  <a:srgbClr val="007BA4"/>
                </a:solidFill>
              </a:rPr>
              <a:t>Chapter 5:</a:t>
            </a:r>
            <a:br>
              <a:rPr lang="en-GB" b="1" dirty="0">
                <a:solidFill>
                  <a:srgbClr val="007BA4"/>
                </a:solidFill>
              </a:rPr>
            </a:br>
            <a:r>
              <a:rPr lang="en-US" b="1" dirty="0">
                <a:solidFill>
                  <a:srgbClr val="007BA4"/>
                </a:solidFill>
              </a:rPr>
              <a:t>Digital media and the marketing mix</a:t>
            </a:r>
            <a:r>
              <a:rPr lang="en-GB" sz="2700" b="1" dirty="0">
                <a:solidFill>
                  <a:srgbClr val="007BA4"/>
                </a:solidFill>
              </a:rPr>
              <a:t/>
            </a:r>
            <a:br>
              <a:rPr lang="en-GB" sz="2700" b="1" dirty="0">
                <a:solidFill>
                  <a:srgbClr val="007BA4"/>
                </a:solidFill>
              </a:rPr>
            </a:br>
            <a:endParaRPr lang="en-GB" sz="2700" b="1" dirty="0">
              <a:solidFill>
                <a:srgbClr val="007BA4"/>
              </a:solidFill>
            </a:endParaRPr>
          </a:p>
        </p:txBody>
      </p:sp>
    </p:spTree>
    <p:extLst>
      <p:ext uri="{BB962C8B-B14F-4D97-AF65-F5344CB8AC3E}">
        <p14:creationId xmlns:p14="http://schemas.microsoft.com/office/powerpoint/2010/main" xmlns="" val="32799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444" y="404664"/>
            <a:ext cx="2167112" cy="400615"/>
          </a:xfrm>
        </p:spPr>
        <p:txBody>
          <a:bodyPr>
            <a:noAutofit/>
          </a:bodyPr>
          <a:lstStyle/>
          <a:p>
            <a:pPr algn="ctr"/>
            <a:r>
              <a:rPr lang="en-GB" sz="3200" dirty="0">
                <a:solidFill>
                  <a:srgbClr val="007BA4"/>
                </a:solidFill>
              </a:rPr>
              <a:t>Product</a:t>
            </a:r>
          </a:p>
        </p:txBody>
      </p:sp>
      <p:sp>
        <p:nvSpPr>
          <p:cNvPr id="3" name="Content Placeholder 2"/>
          <p:cNvSpPr>
            <a:spLocks noGrp="1"/>
          </p:cNvSpPr>
          <p:nvPr>
            <p:ph idx="1"/>
          </p:nvPr>
        </p:nvSpPr>
        <p:spPr>
          <a:xfrm>
            <a:off x="530027" y="1193288"/>
            <a:ext cx="7920880" cy="3773016"/>
          </a:xfrm>
        </p:spPr>
        <p:txBody>
          <a:bodyPr>
            <a:normAutofit/>
          </a:bodyPr>
          <a:lstStyle/>
          <a:p>
            <a:r>
              <a:rPr lang="en-GB" dirty="0"/>
              <a:t>Implications for digital technology for the product element of the mix</a:t>
            </a:r>
            <a:br>
              <a:rPr lang="en-GB" dirty="0"/>
            </a:br>
            <a:endParaRPr lang="en-GB" dirty="0"/>
          </a:p>
          <a:p>
            <a:pPr marL="457200" indent="-457200">
              <a:buClr>
                <a:srgbClr val="007BA4"/>
              </a:buClr>
              <a:buFont typeface="+mj-lt"/>
              <a:buAutoNum type="arabicPeriod"/>
            </a:pPr>
            <a:r>
              <a:rPr lang="en-GB" dirty="0"/>
              <a:t>Options for varying the core product</a:t>
            </a:r>
          </a:p>
          <a:p>
            <a:pPr marL="457200" indent="-457200">
              <a:buClr>
                <a:srgbClr val="007BA4"/>
              </a:buClr>
              <a:buFont typeface="+mj-lt"/>
              <a:buAutoNum type="arabicPeriod"/>
            </a:pPr>
            <a:r>
              <a:rPr lang="en-GB" dirty="0"/>
              <a:t>Options for offering digital products</a:t>
            </a:r>
          </a:p>
          <a:p>
            <a:pPr marL="457200" indent="-457200">
              <a:buClr>
                <a:srgbClr val="007BA4"/>
              </a:buClr>
              <a:buFont typeface="+mj-lt"/>
              <a:buAutoNum type="arabicPeriod"/>
            </a:pPr>
            <a:r>
              <a:rPr lang="en-GB" dirty="0"/>
              <a:t>Options for changing the extended product</a:t>
            </a:r>
          </a:p>
          <a:p>
            <a:pPr marL="457200" indent="-457200">
              <a:buClr>
                <a:srgbClr val="007BA4"/>
              </a:buClr>
              <a:buFont typeface="+mj-lt"/>
              <a:buAutoNum type="arabicPeriod"/>
            </a:pPr>
            <a:r>
              <a:rPr lang="en-GB" dirty="0"/>
              <a:t>Conducting online research </a:t>
            </a:r>
          </a:p>
          <a:p>
            <a:pPr marL="457200" indent="-457200">
              <a:buClr>
                <a:srgbClr val="007BA4"/>
              </a:buClr>
              <a:buFont typeface="+mj-lt"/>
              <a:buAutoNum type="arabicPeriod"/>
            </a:pPr>
            <a:r>
              <a:rPr lang="en-GB" dirty="0"/>
              <a:t>Speed of new product development</a:t>
            </a:r>
          </a:p>
          <a:p>
            <a:pPr marL="457200" indent="-457200">
              <a:buClr>
                <a:srgbClr val="007BA4"/>
              </a:buClr>
              <a:buFont typeface="+mj-lt"/>
              <a:buAutoNum type="arabicPeriod"/>
            </a:pPr>
            <a:r>
              <a:rPr lang="en-GB" dirty="0"/>
              <a:t>Speed of new product diffusion</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85879" y="2060848"/>
            <a:ext cx="2319528" cy="2523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0267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0B093-852B-4060-8061-B806F38FC577}"/>
              </a:ext>
            </a:extLst>
          </p:cNvPr>
          <p:cNvSpPr>
            <a:spLocks noGrp="1"/>
          </p:cNvSpPr>
          <p:nvPr>
            <p:ph type="title"/>
          </p:nvPr>
        </p:nvSpPr>
        <p:spPr/>
        <p:txBody>
          <a:bodyPr>
            <a:normAutofit/>
          </a:bodyPr>
          <a:lstStyle/>
          <a:p>
            <a:r>
              <a:rPr lang="en-GB" dirty="0">
                <a:solidFill>
                  <a:schemeClr val="accent2"/>
                </a:solidFill>
              </a:rPr>
              <a:t>1- Options for varying the core product</a:t>
            </a:r>
          </a:p>
        </p:txBody>
      </p:sp>
      <p:sp>
        <p:nvSpPr>
          <p:cNvPr id="3" name="Content Placeholder 2">
            <a:extLst>
              <a:ext uri="{FF2B5EF4-FFF2-40B4-BE49-F238E27FC236}">
                <a16:creationId xmlns:a16="http://schemas.microsoft.com/office/drawing/2014/main" xmlns="" id="{AD13CA9D-6EC4-4BE3-AA1C-64193B7EFC39}"/>
              </a:ext>
            </a:extLst>
          </p:cNvPr>
          <p:cNvSpPr>
            <a:spLocks noGrp="1"/>
          </p:cNvSpPr>
          <p:nvPr>
            <p:ph idx="1"/>
          </p:nvPr>
        </p:nvSpPr>
        <p:spPr/>
        <p:txBody>
          <a:bodyPr>
            <a:normAutofit lnSpcReduction="10000"/>
          </a:bodyPr>
          <a:lstStyle/>
          <a:p>
            <a:pPr>
              <a:buFont typeface="Wingdings" panose="05000000000000000000" pitchFamily="2" charset="2"/>
              <a:buChar char="Ø"/>
            </a:pPr>
            <a:r>
              <a:rPr lang="en-GB" dirty="0"/>
              <a:t>Some of the markets transformed most by the Internet are those where products can be transformed into digital services, such as music, books, and films.</a:t>
            </a:r>
          </a:p>
          <a:p>
            <a:pPr>
              <a:buFont typeface="Wingdings" panose="05000000000000000000" pitchFamily="2" charset="2"/>
              <a:buChar char="Ø"/>
            </a:pPr>
            <a:r>
              <a:rPr lang="en-GB" dirty="0"/>
              <a:t>Digital technology also introduces options for mass customisation of products, particularly digital products or products that can be specified online. </a:t>
            </a:r>
          </a:p>
          <a:p>
            <a:pPr>
              <a:buFont typeface="Wingdings" panose="05000000000000000000" pitchFamily="2" charset="2"/>
              <a:buChar char="Ø"/>
            </a:pPr>
            <a:r>
              <a:rPr lang="en-GB" b="1" dirty="0"/>
              <a:t>Mass customisation </a:t>
            </a:r>
            <a:r>
              <a:rPr lang="en-GB" dirty="0"/>
              <a:t>Using economies of scale enabled by technology to offer tailored versions of products to individual customers or groups of customers. </a:t>
            </a:r>
          </a:p>
          <a:p>
            <a:pPr>
              <a:buFont typeface="Wingdings" panose="05000000000000000000" pitchFamily="2" charset="2"/>
              <a:buChar char="Ø"/>
            </a:pPr>
            <a:r>
              <a:rPr lang="en-GB" dirty="0"/>
              <a:t>The Internet has provided a channel through which manufacturers can not only sell the personalised products but also use the Internet as a source of information for developing highly targeted products. For example, ASOS.</a:t>
            </a:r>
          </a:p>
        </p:txBody>
      </p:sp>
      <p:sp>
        <p:nvSpPr>
          <p:cNvPr id="4" name="Slide Number Placeholder 3">
            <a:extLst>
              <a:ext uri="{FF2B5EF4-FFF2-40B4-BE49-F238E27FC236}">
                <a16:creationId xmlns:a16="http://schemas.microsoft.com/office/drawing/2014/main" xmlns="" id="{61F567BE-1104-47B5-B1DF-570380EF0D49}"/>
              </a:ext>
            </a:extLst>
          </p:cNvPr>
          <p:cNvSpPr>
            <a:spLocks noGrp="1"/>
          </p:cNvSpPr>
          <p:nvPr>
            <p:ph type="sldNum" sz="quarter" idx="12"/>
          </p:nvPr>
        </p:nvSpPr>
        <p:spPr/>
        <p:txBody>
          <a:bodyPr/>
          <a:lstStyle/>
          <a:p>
            <a:fld id="{8DF14E08-3E27-4330-BBCC-108ACDB8E4C7}" type="slidenum">
              <a:rPr lang="en-GB" smtClean="0"/>
              <a:pPr/>
              <a:t>11</a:t>
            </a:fld>
            <a:endParaRPr lang="en-GB" dirty="0"/>
          </a:p>
        </p:txBody>
      </p:sp>
    </p:spTree>
    <p:extLst>
      <p:ext uri="{BB962C8B-B14F-4D97-AF65-F5344CB8AC3E}">
        <p14:creationId xmlns:p14="http://schemas.microsoft.com/office/powerpoint/2010/main" xmlns="" val="426673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F581FD-D11B-40B8-ABE0-EAF36BD0D59D}"/>
              </a:ext>
            </a:extLst>
          </p:cNvPr>
          <p:cNvSpPr>
            <a:spLocks noGrp="1"/>
          </p:cNvSpPr>
          <p:nvPr>
            <p:ph idx="1"/>
          </p:nvPr>
        </p:nvSpPr>
        <p:spPr>
          <a:xfrm>
            <a:off x="711357" y="1988840"/>
            <a:ext cx="7790647" cy="6055122"/>
          </a:xfrm>
        </p:spPr>
        <p:txBody>
          <a:bodyPr>
            <a:normAutofit/>
          </a:bodyPr>
          <a:lstStyle/>
          <a:p>
            <a:pPr>
              <a:buFont typeface="Wingdings" panose="05000000000000000000" pitchFamily="2" charset="2"/>
              <a:buChar char="Ø"/>
            </a:pPr>
            <a:r>
              <a:rPr lang="en-GB" dirty="0"/>
              <a:t>Companies can also consider how the Internet can be used to change the range or combination of products offered. </a:t>
            </a:r>
          </a:p>
          <a:p>
            <a:pPr>
              <a:buFont typeface="Wingdings" panose="05000000000000000000" pitchFamily="2" charset="2"/>
              <a:buChar char="Ø"/>
            </a:pPr>
            <a:r>
              <a:rPr lang="en-GB" dirty="0"/>
              <a:t>Some companies, such as fashion retailers, may only offer a subset of products online, whereas furniture retailers may use their website to expand their ranges and customer choice. </a:t>
            </a:r>
          </a:p>
          <a:p>
            <a:pPr>
              <a:buFont typeface="Wingdings" panose="05000000000000000000" pitchFamily="2" charset="2"/>
              <a:buChar char="Ø"/>
            </a:pPr>
            <a:r>
              <a:rPr lang="en-GB" dirty="0"/>
              <a:t>Bundling is a further alternative, bringing together a range of products. </a:t>
            </a:r>
          </a:p>
          <a:p>
            <a:pPr>
              <a:buFont typeface="Wingdings" panose="05000000000000000000" pitchFamily="2" charset="2"/>
              <a:buChar char="Ø"/>
            </a:pPr>
            <a:r>
              <a:rPr lang="en-GB" b="1" dirty="0"/>
              <a:t>Bundling</a:t>
            </a:r>
            <a:r>
              <a:rPr lang="en-GB" dirty="0"/>
              <a:t>: Bundling combines several product or service options into a package of services, typically at a discounted price. </a:t>
            </a:r>
          </a:p>
        </p:txBody>
      </p:sp>
      <p:sp>
        <p:nvSpPr>
          <p:cNvPr id="4" name="Slide Number Placeholder 3">
            <a:extLst>
              <a:ext uri="{FF2B5EF4-FFF2-40B4-BE49-F238E27FC236}">
                <a16:creationId xmlns:a16="http://schemas.microsoft.com/office/drawing/2014/main" xmlns="" id="{DF0E9837-632A-43BE-8EF1-DBBE9ACA26BE}"/>
              </a:ext>
            </a:extLst>
          </p:cNvPr>
          <p:cNvSpPr>
            <a:spLocks noGrp="1"/>
          </p:cNvSpPr>
          <p:nvPr>
            <p:ph type="sldNum" sz="quarter" idx="12"/>
          </p:nvPr>
        </p:nvSpPr>
        <p:spPr/>
        <p:txBody>
          <a:bodyPr/>
          <a:lstStyle/>
          <a:p>
            <a:fld id="{8DF14E08-3E27-4330-BBCC-108ACDB8E4C7}" type="slidenum">
              <a:rPr lang="en-GB" smtClean="0"/>
              <a:pPr/>
              <a:t>12</a:t>
            </a:fld>
            <a:endParaRPr lang="en-GB" dirty="0"/>
          </a:p>
        </p:txBody>
      </p:sp>
    </p:spTree>
    <p:extLst>
      <p:ext uri="{BB962C8B-B14F-4D97-AF65-F5344CB8AC3E}">
        <p14:creationId xmlns:p14="http://schemas.microsoft.com/office/powerpoint/2010/main" xmlns="" val="19368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B1FF79-E6D1-4DCE-839E-0B3466888787}"/>
              </a:ext>
            </a:extLst>
          </p:cNvPr>
          <p:cNvSpPr>
            <a:spLocks noGrp="1"/>
          </p:cNvSpPr>
          <p:nvPr>
            <p:ph idx="1"/>
          </p:nvPr>
        </p:nvSpPr>
        <p:spPr>
          <a:xfrm>
            <a:off x="683568" y="908720"/>
            <a:ext cx="7560840" cy="5112568"/>
          </a:xfrm>
        </p:spPr>
        <p:txBody>
          <a:bodyPr>
            <a:normAutofit/>
          </a:bodyPr>
          <a:lstStyle/>
          <a:p>
            <a:pPr>
              <a:buFont typeface="Wingdings" panose="05000000000000000000" pitchFamily="2" charset="2"/>
              <a:buChar char="Ø"/>
            </a:pPr>
            <a:r>
              <a:rPr lang="en-GB" dirty="0"/>
              <a:t>Koukova found that the Internet has encouraged the bundling of information-based products, such as newspapers, books and music videos, in physical and digital formats. For example Disney Corporation </a:t>
            </a:r>
          </a:p>
          <a:p>
            <a:pPr>
              <a:buFont typeface="Wingdings" panose="05000000000000000000" pitchFamily="2" charset="2"/>
              <a:buChar char="Ø"/>
            </a:pPr>
            <a:r>
              <a:rPr lang="en-GB" dirty="0"/>
              <a:t>The benefits for the sellers are that digital products provide opportunities to leverage advantage as there are marginal costs involved with supplying digital versions and considerable cost savings if customers switch to the digital offer. </a:t>
            </a:r>
          </a:p>
          <a:p>
            <a:pPr>
              <a:buFont typeface="Wingdings" panose="05000000000000000000" pitchFamily="2" charset="2"/>
              <a:buChar char="Ø"/>
            </a:pPr>
            <a:r>
              <a:rPr lang="en-GB" dirty="0"/>
              <a:t>Therefore, the introduction of physical and digital product bundles offers much scope for new approaches to product delivery and pricing strategies.</a:t>
            </a:r>
          </a:p>
          <a:p>
            <a:pPr>
              <a:buFont typeface="Wingdings" panose="05000000000000000000" pitchFamily="2" charset="2"/>
              <a:buChar char="Ø"/>
            </a:pPr>
            <a:r>
              <a:rPr lang="en-GB" dirty="0"/>
              <a:t>Finally, websites and mobile apps provide a platform for providing information about the core features of the product. </a:t>
            </a:r>
          </a:p>
          <a:p>
            <a:pPr>
              <a:buFont typeface="Wingdings" panose="05000000000000000000" pitchFamily="2" charset="2"/>
              <a:buChar char="Ø"/>
            </a:pPr>
            <a:r>
              <a:rPr lang="en-GB" dirty="0"/>
              <a:t>However, the availability of information can impact on price as the price has become more transparent</a:t>
            </a:r>
          </a:p>
        </p:txBody>
      </p:sp>
      <p:sp>
        <p:nvSpPr>
          <p:cNvPr id="4" name="Slide Number Placeholder 3">
            <a:extLst>
              <a:ext uri="{FF2B5EF4-FFF2-40B4-BE49-F238E27FC236}">
                <a16:creationId xmlns:a16="http://schemas.microsoft.com/office/drawing/2014/main" xmlns="" id="{14FBB4BA-FB42-4FB9-93F1-826D0E5FFBFC}"/>
              </a:ext>
            </a:extLst>
          </p:cNvPr>
          <p:cNvSpPr>
            <a:spLocks noGrp="1"/>
          </p:cNvSpPr>
          <p:nvPr>
            <p:ph type="sldNum" sz="quarter" idx="12"/>
          </p:nvPr>
        </p:nvSpPr>
        <p:spPr/>
        <p:txBody>
          <a:bodyPr/>
          <a:lstStyle/>
          <a:p>
            <a:fld id="{8DF14E08-3E27-4330-BBCC-108ACDB8E4C7}" type="slidenum">
              <a:rPr lang="en-GB" smtClean="0"/>
              <a:pPr/>
              <a:t>13</a:t>
            </a:fld>
            <a:endParaRPr lang="en-GB" dirty="0"/>
          </a:p>
        </p:txBody>
      </p:sp>
    </p:spTree>
    <p:extLst>
      <p:ext uri="{BB962C8B-B14F-4D97-AF65-F5344CB8AC3E}">
        <p14:creationId xmlns:p14="http://schemas.microsoft.com/office/powerpoint/2010/main" xmlns="" val="377198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6DD21-C33D-46B0-9352-AB03CF75A4E5}"/>
              </a:ext>
            </a:extLst>
          </p:cNvPr>
          <p:cNvSpPr>
            <a:spLocks noGrp="1"/>
          </p:cNvSpPr>
          <p:nvPr>
            <p:ph type="title"/>
          </p:nvPr>
        </p:nvSpPr>
        <p:spPr/>
        <p:txBody>
          <a:bodyPr>
            <a:normAutofit/>
          </a:bodyPr>
          <a:lstStyle/>
          <a:p>
            <a:r>
              <a:rPr lang="en-GB" dirty="0">
                <a:solidFill>
                  <a:schemeClr val="accent2"/>
                </a:solidFill>
              </a:rPr>
              <a:t>2- Options for offering digital products</a:t>
            </a:r>
          </a:p>
        </p:txBody>
      </p:sp>
      <p:sp>
        <p:nvSpPr>
          <p:cNvPr id="3" name="Content Placeholder 2">
            <a:extLst>
              <a:ext uri="{FF2B5EF4-FFF2-40B4-BE49-F238E27FC236}">
                <a16:creationId xmlns:a16="http://schemas.microsoft.com/office/drawing/2014/main" xmlns="" id="{BB0F0C75-1F90-4C17-B409-DF5C78F5EDFA}"/>
              </a:ext>
            </a:extLst>
          </p:cNvPr>
          <p:cNvSpPr>
            <a:spLocks noGrp="1"/>
          </p:cNvSpPr>
          <p:nvPr>
            <p:ph idx="1"/>
          </p:nvPr>
        </p:nvSpPr>
        <p:spPr>
          <a:xfrm>
            <a:off x="653296" y="1806248"/>
            <a:ext cx="7951152" cy="4863112"/>
          </a:xfrm>
        </p:spPr>
        <p:txBody>
          <a:bodyPr>
            <a:normAutofit/>
          </a:bodyPr>
          <a:lstStyle/>
          <a:p>
            <a:pPr>
              <a:buFont typeface="Wingdings" panose="05000000000000000000" pitchFamily="2" charset="2"/>
              <a:buChar char="Ø"/>
            </a:pPr>
            <a:r>
              <a:rPr lang="en-GB" sz="2400" dirty="0"/>
              <a:t>Publishers, TV companies, media owners and other companies that can offer digital products such as published content have great flexibility to offer a range of product purchase options at different price points, including: </a:t>
            </a:r>
          </a:p>
          <a:p>
            <a:pPr lvl="1">
              <a:buFont typeface="Wingdings" panose="05000000000000000000" pitchFamily="2" charset="2"/>
              <a:buChar char="§"/>
            </a:pPr>
            <a:r>
              <a:rPr lang="en-GB" b="1" dirty="0"/>
              <a:t>Subscription.</a:t>
            </a:r>
            <a:r>
              <a:rPr lang="en-GB" dirty="0"/>
              <a:t> This is a traditional publisher revenue model, but subscription can potentially be offered for different periods and at different price points</a:t>
            </a:r>
          </a:p>
          <a:p>
            <a:pPr lvl="1">
              <a:buFont typeface="Wingdings" panose="05000000000000000000" pitchFamily="2" charset="2"/>
              <a:buChar char="§"/>
            </a:pPr>
            <a:r>
              <a:rPr lang="en-GB" b="1" dirty="0"/>
              <a:t>Pay-per-view.</a:t>
            </a:r>
            <a:r>
              <a:rPr lang="en-GB" dirty="0"/>
              <a:t> A fee for a single download or viewing session at a higher relative price than the subscription service </a:t>
            </a:r>
          </a:p>
          <a:p>
            <a:pPr lvl="1">
              <a:buFont typeface="Wingdings" panose="05000000000000000000" pitchFamily="2" charset="2"/>
              <a:buChar char="§"/>
            </a:pPr>
            <a:r>
              <a:rPr lang="en-GB" b="1" dirty="0"/>
              <a:t>Bundling.</a:t>
            </a:r>
            <a:r>
              <a:rPr lang="en-GB" dirty="0"/>
              <a:t> Different channels or content can be offered as individual products or grouped at a reduced price compared to pay-per-view. </a:t>
            </a:r>
          </a:p>
          <a:p>
            <a:pPr lvl="1">
              <a:buFont typeface="Wingdings" panose="05000000000000000000" pitchFamily="2" charset="2"/>
              <a:buChar char="§"/>
            </a:pPr>
            <a:r>
              <a:rPr lang="en-GB" b="1" dirty="0"/>
              <a:t>Ad-supported content.</a:t>
            </a:r>
            <a:r>
              <a:rPr lang="en-GB" dirty="0"/>
              <a:t> There is no direct price set here. Instead, the publisher’s main revenue source is through adverts on the site such as Google AdSense</a:t>
            </a:r>
          </a:p>
        </p:txBody>
      </p:sp>
      <p:sp>
        <p:nvSpPr>
          <p:cNvPr id="4" name="Slide Number Placeholder 3">
            <a:extLst>
              <a:ext uri="{FF2B5EF4-FFF2-40B4-BE49-F238E27FC236}">
                <a16:creationId xmlns:a16="http://schemas.microsoft.com/office/drawing/2014/main" xmlns="" id="{1E0DB2AF-AEAD-4D19-9A87-87C4F154A992}"/>
              </a:ext>
            </a:extLst>
          </p:cNvPr>
          <p:cNvSpPr>
            <a:spLocks noGrp="1"/>
          </p:cNvSpPr>
          <p:nvPr>
            <p:ph type="sldNum" sz="quarter" idx="12"/>
          </p:nvPr>
        </p:nvSpPr>
        <p:spPr/>
        <p:txBody>
          <a:bodyPr/>
          <a:lstStyle/>
          <a:p>
            <a:fld id="{8DF14E08-3E27-4330-BBCC-108ACDB8E4C7}" type="slidenum">
              <a:rPr lang="en-GB" smtClean="0"/>
              <a:pPr/>
              <a:t>14</a:t>
            </a:fld>
            <a:endParaRPr lang="en-GB" dirty="0"/>
          </a:p>
        </p:txBody>
      </p:sp>
    </p:spTree>
    <p:extLst>
      <p:ext uri="{BB962C8B-B14F-4D97-AF65-F5344CB8AC3E}">
        <p14:creationId xmlns:p14="http://schemas.microsoft.com/office/powerpoint/2010/main" xmlns="" val="243615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0F0C75-1F90-4C17-B409-DF5C78F5EDFA}"/>
              </a:ext>
            </a:extLst>
          </p:cNvPr>
          <p:cNvSpPr>
            <a:spLocks noGrp="1"/>
          </p:cNvSpPr>
          <p:nvPr>
            <p:ph idx="1"/>
          </p:nvPr>
        </p:nvSpPr>
        <p:spPr>
          <a:xfrm>
            <a:off x="619284" y="2060848"/>
            <a:ext cx="7951152" cy="4653538"/>
          </a:xfrm>
        </p:spPr>
        <p:txBody>
          <a:bodyPr>
            <a:normAutofit/>
          </a:bodyPr>
          <a:lstStyle/>
          <a:p>
            <a:pPr>
              <a:buFont typeface="Wingdings" panose="05000000000000000000" pitchFamily="2" charset="2"/>
              <a:buChar char="Ø"/>
            </a:pPr>
            <a:r>
              <a:rPr lang="en-GB" sz="2400" dirty="0"/>
              <a:t>Other options include affiliate revenue from sales on third-party sites or offering access to subscriber lists. </a:t>
            </a:r>
          </a:p>
          <a:p>
            <a:pPr>
              <a:buFont typeface="Wingdings" panose="05000000000000000000" pitchFamily="2" charset="2"/>
              <a:buChar char="Ø"/>
            </a:pPr>
            <a:r>
              <a:rPr lang="en-GB" sz="2400" dirty="0"/>
              <a:t>The digitisation of products presents opportunities to some industries and threats to others. For example Newspapers </a:t>
            </a:r>
          </a:p>
        </p:txBody>
      </p:sp>
      <p:sp>
        <p:nvSpPr>
          <p:cNvPr id="4" name="Slide Number Placeholder 3">
            <a:extLst>
              <a:ext uri="{FF2B5EF4-FFF2-40B4-BE49-F238E27FC236}">
                <a16:creationId xmlns:a16="http://schemas.microsoft.com/office/drawing/2014/main" xmlns="" id="{1E0DB2AF-AEAD-4D19-9A87-87C4F154A992}"/>
              </a:ext>
            </a:extLst>
          </p:cNvPr>
          <p:cNvSpPr>
            <a:spLocks noGrp="1"/>
          </p:cNvSpPr>
          <p:nvPr>
            <p:ph type="sldNum" sz="quarter" idx="12"/>
          </p:nvPr>
        </p:nvSpPr>
        <p:spPr/>
        <p:txBody>
          <a:bodyPr/>
          <a:lstStyle/>
          <a:p>
            <a:fld id="{8DF14E08-3E27-4330-BBCC-108ACDB8E4C7}" type="slidenum">
              <a:rPr lang="en-GB" smtClean="0"/>
              <a:pPr/>
              <a:t>15</a:t>
            </a:fld>
            <a:endParaRPr lang="en-GB" dirty="0"/>
          </a:p>
        </p:txBody>
      </p:sp>
    </p:spTree>
    <p:extLst>
      <p:ext uri="{BB962C8B-B14F-4D97-AF65-F5344CB8AC3E}">
        <p14:creationId xmlns:p14="http://schemas.microsoft.com/office/powerpoint/2010/main" xmlns="" val="158237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2686D-A369-4ED2-84C5-810D957F8597}"/>
              </a:ext>
            </a:extLst>
          </p:cNvPr>
          <p:cNvSpPr>
            <a:spLocks noGrp="1"/>
          </p:cNvSpPr>
          <p:nvPr>
            <p:ph type="title"/>
          </p:nvPr>
        </p:nvSpPr>
        <p:spPr/>
        <p:txBody>
          <a:bodyPr>
            <a:normAutofit/>
          </a:bodyPr>
          <a:lstStyle/>
          <a:p>
            <a:r>
              <a:rPr lang="en-GB" dirty="0">
                <a:solidFill>
                  <a:schemeClr val="accent2"/>
                </a:solidFill>
              </a:rPr>
              <a:t>3- Options for changing the extended product</a:t>
            </a:r>
          </a:p>
        </p:txBody>
      </p:sp>
      <p:sp>
        <p:nvSpPr>
          <p:cNvPr id="3" name="Content Placeholder 2">
            <a:extLst>
              <a:ext uri="{FF2B5EF4-FFF2-40B4-BE49-F238E27FC236}">
                <a16:creationId xmlns:a16="http://schemas.microsoft.com/office/drawing/2014/main" xmlns="" id="{E8F729AB-7EB0-4A28-8D58-497AE479ABD7}"/>
              </a:ext>
            </a:extLst>
          </p:cNvPr>
          <p:cNvSpPr>
            <a:spLocks noGrp="1"/>
          </p:cNvSpPr>
          <p:nvPr>
            <p:ph idx="1"/>
          </p:nvPr>
        </p:nvSpPr>
        <p:spPr>
          <a:xfrm>
            <a:off x="734637" y="1844824"/>
            <a:ext cx="7869811" cy="4608512"/>
          </a:xfrm>
        </p:spPr>
        <p:txBody>
          <a:bodyPr>
            <a:normAutofit lnSpcReduction="10000"/>
          </a:bodyPr>
          <a:lstStyle/>
          <a:p>
            <a:pPr>
              <a:buFont typeface="Wingdings" panose="05000000000000000000" pitchFamily="2" charset="2"/>
              <a:buChar char="Ø"/>
            </a:pPr>
            <a:r>
              <a:rPr lang="en-GB" dirty="0"/>
              <a:t>When a customer buys a new computer or mobile phone it consists not only of the tangible product, and peripheral devices, but also the information provided by the salesperson, the instruction manual, the packaging, the warranty and the follow-up technical service. </a:t>
            </a:r>
          </a:p>
          <a:p>
            <a:pPr>
              <a:buFont typeface="Wingdings" panose="05000000000000000000" pitchFamily="2" charset="2"/>
              <a:buChar char="Ø"/>
            </a:pPr>
            <a:r>
              <a:rPr lang="en-GB" dirty="0"/>
              <a:t>These are elements of the extended product that Chaffey and Smith suggest of how the Internet can be used to vary the extended product: </a:t>
            </a:r>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marL="0" indent="0">
              <a:buNone/>
            </a:pPr>
            <a:endParaRPr lang="en-GB" dirty="0"/>
          </a:p>
          <a:p>
            <a:pPr>
              <a:buFont typeface="Wingdings" panose="05000000000000000000" pitchFamily="2" charset="2"/>
              <a:buChar char="Ø"/>
            </a:pPr>
            <a:r>
              <a:rPr lang="en-GB" dirty="0"/>
              <a:t>Once customers are attracted to a site and have begun to learn about the brand then the companies can offer freemium content or sample content or trial products. </a:t>
            </a:r>
          </a:p>
          <a:p>
            <a:pPr>
              <a:buFont typeface="Wingdings" panose="05000000000000000000" pitchFamily="2" charset="2"/>
              <a:buChar char="Ø"/>
            </a:pPr>
            <a:endParaRPr lang="en-GB" dirty="0"/>
          </a:p>
          <a:p>
            <a:endParaRPr lang="en-GB" dirty="0"/>
          </a:p>
        </p:txBody>
      </p:sp>
      <p:sp>
        <p:nvSpPr>
          <p:cNvPr id="4" name="Slide Number Placeholder 3">
            <a:extLst>
              <a:ext uri="{FF2B5EF4-FFF2-40B4-BE49-F238E27FC236}">
                <a16:creationId xmlns:a16="http://schemas.microsoft.com/office/drawing/2014/main" xmlns="" id="{399FCDAA-A68D-42CA-9C1C-B1D355FE6648}"/>
              </a:ext>
            </a:extLst>
          </p:cNvPr>
          <p:cNvSpPr>
            <a:spLocks noGrp="1"/>
          </p:cNvSpPr>
          <p:nvPr>
            <p:ph type="sldNum" sz="quarter" idx="12"/>
          </p:nvPr>
        </p:nvSpPr>
        <p:spPr/>
        <p:txBody>
          <a:bodyPr/>
          <a:lstStyle/>
          <a:p>
            <a:fld id="{8DF14E08-3E27-4330-BBCC-108ACDB8E4C7}" type="slidenum">
              <a:rPr lang="en-GB" smtClean="0"/>
              <a:pPr/>
              <a:t>16</a:t>
            </a:fld>
            <a:endParaRPr lang="en-GB" dirty="0"/>
          </a:p>
        </p:txBody>
      </p:sp>
      <p:graphicFrame>
        <p:nvGraphicFramePr>
          <p:cNvPr id="5" name="Table 5">
            <a:extLst>
              <a:ext uri="{FF2B5EF4-FFF2-40B4-BE49-F238E27FC236}">
                <a16:creationId xmlns:a16="http://schemas.microsoft.com/office/drawing/2014/main" xmlns="" id="{91B50902-FAF1-4FE2-AACD-85A8B189636D}"/>
              </a:ext>
            </a:extLst>
          </p:cNvPr>
          <p:cNvGraphicFramePr>
            <a:graphicFrameLocks noGrp="1"/>
          </p:cNvGraphicFramePr>
          <p:nvPr>
            <p:extLst>
              <p:ext uri="{D42A27DB-BD31-4B8C-83A1-F6EECF244321}">
                <p14:modId xmlns:p14="http://schemas.microsoft.com/office/powerpoint/2010/main" xmlns="" val="1818757918"/>
              </p:ext>
            </p:extLst>
          </p:nvPr>
        </p:nvGraphicFramePr>
        <p:xfrm>
          <a:off x="641674" y="3573016"/>
          <a:ext cx="7962774" cy="1728192"/>
        </p:xfrm>
        <a:graphic>
          <a:graphicData uri="http://schemas.openxmlformats.org/drawingml/2006/table">
            <a:tbl>
              <a:tblPr firstRow="1" bandRow="1">
                <a:tableStyleId>{5C22544A-7EE6-4342-B048-85BDC9FD1C3A}</a:tableStyleId>
              </a:tblPr>
              <a:tblGrid>
                <a:gridCol w="3138238">
                  <a:extLst>
                    <a:ext uri="{9D8B030D-6E8A-4147-A177-3AD203B41FA5}">
                      <a16:colId xmlns:a16="http://schemas.microsoft.com/office/drawing/2014/main" xmlns="" val="2749698353"/>
                    </a:ext>
                  </a:extLst>
                </a:gridCol>
                <a:gridCol w="4824536">
                  <a:extLst>
                    <a:ext uri="{9D8B030D-6E8A-4147-A177-3AD203B41FA5}">
                      <a16:colId xmlns:a16="http://schemas.microsoft.com/office/drawing/2014/main" xmlns="" val="808957311"/>
                    </a:ext>
                  </a:extLst>
                </a:gridCol>
              </a:tblGrid>
              <a:tr h="1728192">
                <a:tc>
                  <a:txBody>
                    <a:bodyPr/>
                    <a:lstStyle/>
                    <a:p>
                      <a:pPr marL="342900" lvl="0" indent="-342900" rtl="0">
                        <a:lnSpc>
                          <a:spcPct val="107000"/>
                        </a:lnSpc>
                        <a:spcAft>
                          <a:spcPts val="600"/>
                        </a:spcAft>
                        <a:buFont typeface="Calibri" panose="020F0502020204030204" pitchFamily="34" charset="0"/>
                        <a:buChar char=" "/>
                        <a:tabLst>
                          <a:tab pos="457200" algn="l"/>
                        </a:tabLst>
                      </a:pPr>
                      <a:r>
                        <a:rPr lang="en-GB" sz="1600" kern="1200" dirty="0">
                          <a:solidFill>
                            <a:schemeClr val="tx1">
                              <a:lumMod val="75000"/>
                              <a:lumOff val="25000"/>
                            </a:schemeClr>
                          </a:solidFill>
                          <a:latin typeface="+mn-lt"/>
                          <a:ea typeface="+mn-ea"/>
                          <a:cs typeface="+mn-cs"/>
                        </a:rPr>
                        <a:t>• endorsements; </a:t>
                      </a:r>
                    </a:p>
                    <a:p>
                      <a:pPr marL="342900" lvl="0" indent="-342900">
                        <a:lnSpc>
                          <a:spcPct val="107000"/>
                        </a:lnSpc>
                        <a:spcAft>
                          <a:spcPts val="600"/>
                        </a:spcAft>
                        <a:buFont typeface="Calibri" panose="020F0502020204030204" pitchFamily="34" charset="0"/>
                        <a:buChar char=" "/>
                        <a:tabLst>
                          <a:tab pos="457200" algn="l"/>
                        </a:tabLst>
                      </a:pPr>
                      <a:r>
                        <a:rPr lang="en-GB" sz="1600" kern="1200" dirty="0">
                          <a:solidFill>
                            <a:schemeClr val="tx1">
                              <a:lumMod val="75000"/>
                              <a:lumOff val="25000"/>
                            </a:schemeClr>
                          </a:solidFill>
                          <a:latin typeface="+mn-lt"/>
                          <a:ea typeface="+mn-ea"/>
                          <a:cs typeface="+mn-cs"/>
                        </a:rPr>
                        <a:t>• awards; </a:t>
                      </a:r>
                    </a:p>
                    <a:p>
                      <a:pPr marL="342900" lvl="0" indent="-342900">
                        <a:lnSpc>
                          <a:spcPct val="107000"/>
                        </a:lnSpc>
                        <a:spcAft>
                          <a:spcPts val="600"/>
                        </a:spcAft>
                        <a:buFont typeface="Calibri" panose="020F0502020204030204" pitchFamily="34" charset="0"/>
                        <a:buChar char=" "/>
                        <a:tabLst>
                          <a:tab pos="457200" algn="l"/>
                        </a:tabLst>
                      </a:pPr>
                      <a:r>
                        <a:rPr lang="en-GB" sz="1600" kern="1200" dirty="0">
                          <a:solidFill>
                            <a:schemeClr val="tx1">
                              <a:lumMod val="75000"/>
                              <a:lumOff val="25000"/>
                            </a:schemeClr>
                          </a:solidFill>
                          <a:latin typeface="+mn-lt"/>
                          <a:ea typeface="+mn-ea"/>
                          <a:cs typeface="+mn-cs"/>
                        </a:rPr>
                        <a:t>• testimonies; </a:t>
                      </a:r>
                    </a:p>
                    <a:p>
                      <a:pPr marL="342900" lvl="0" indent="-342900">
                        <a:lnSpc>
                          <a:spcPct val="107000"/>
                        </a:lnSpc>
                        <a:spcAft>
                          <a:spcPts val="600"/>
                        </a:spcAft>
                        <a:buFont typeface="Calibri" panose="020F0502020204030204" pitchFamily="34" charset="0"/>
                        <a:buChar char=" "/>
                        <a:tabLst>
                          <a:tab pos="457200" algn="l"/>
                        </a:tabLst>
                      </a:pPr>
                      <a:r>
                        <a:rPr lang="en-GB" sz="1600" kern="1200" dirty="0">
                          <a:solidFill>
                            <a:schemeClr val="tx1">
                              <a:lumMod val="75000"/>
                              <a:lumOff val="25000"/>
                            </a:schemeClr>
                          </a:solidFill>
                          <a:latin typeface="+mn-lt"/>
                          <a:ea typeface="+mn-ea"/>
                          <a:cs typeface="+mn-cs"/>
                        </a:rPr>
                        <a:t>• customer lists; </a:t>
                      </a:r>
                    </a:p>
                    <a:p>
                      <a:pPr marL="342900" lvl="0" indent="-342900">
                        <a:lnSpc>
                          <a:spcPct val="107000"/>
                        </a:lnSpc>
                        <a:spcAft>
                          <a:spcPts val="600"/>
                        </a:spcAft>
                        <a:buFont typeface="Calibri" panose="020F0502020204030204" pitchFamily="34" charset="0"/>
                        <a:buChar char=" "/>
                        <a:tabLst>
                          <a:tab pos="457200" algn="l"/>
                        </a:tabLst>
                      </a:pPr>
                      <a:r>
                        <a:rPr lang="en-GB" sz="1600" kern="1200" dirty="0">
                          <a:solidFill>
                            <a:schemeClr val="tx1">
                              <a:lumMod val="75000"/>
                              <a:lumOff val="25000"/>
                            </a:schemeClr>
                          </a:solidFill>
                          <a:latin typeface="+mn-lt"/>
                          <a:ea typeface="+mn-ea"/>
                          <a:cs typeface="+mn-cs"/>
                        </a:rPr>
                        <a:t>• customer feedback; </a:t>
                      </a:r>
                    </a:p>
                  </a:txBody>
                  <a:tcPr>
                    <a:solidFill>
                      <a:schemeClr val="bg1"/>
                    </a:solidFill>
                  </a:tcPr>
                </a:tc>
                <a:tc>
                  <a:txBody>
                    <a:bodyPr/>
                    <a:lstStyle/>
                    <a:p>
                      <a:pPr lvl="0" rtl="0"/>
                      <a:r>
                        <a:rPr lang="en-GB" sz="1600" kern="1200" dirty="0">
                          <a:solidFill>
                            <a:schemeClr val="tx1">
                              <a:lumMod val="75000"/>
                              <a:lumOff val="25000"/>
                            </a:schemeClr>
                          </a:solidFill>
                          <a:latin typeface="+mn-lt"/>
                          <a:ea typeface="+mn-ea"/>
                          <a:cs typeface="+mn-cs"/>
                        </a:rPr>
                        <a:t>• warranties; </a:t>
                      </a:r>
                    </a:p>
                    <a:p>
                      <a:pPr lvl="0"/>
                      <a:r>
                        <a:rPr lang="en-GB" sz="1600" kern="1200" dirty="0">
                          <a:solidFill>
                            <a:schemeClr val="tx1">
                              <a:lumMod val="75000"/>
                              <a:lumOff val="25000"/>
                            </a:schemeClr>
                          </a:solidFill>
                          <a:latin typeface="+mn-lt"/>
                          <a:ea typeface="+mn-ea"/>
                          <a:cs typeface="+mn-cs"/>
                        </a:rPr>
                        <a:t>• guarantees; </a:t>
                      </a:r>
                    </a:p>
                    <a:p>
                      <a:pPr lvl="0"/>
                      <a:r>
                        <a:rPr lang="en-GB" sz="1600" kern="1200" dirty="0">
                          <a:solidFill>
                            <a:schemeClr val="tx1">
                              <a:lumMod val="75000"/>
                              <a:lumOff val="25000"/>
                            </a:schemeClr>
                          </a:solidFill>
                          <a:latin typeface="+mn-lt"/>
                          <a:ea typeface="+mn-ea"/>
                          <a:cs typeface="+mn-cs"/>
                        </a:rPr>
                        <a:t>• money-back offers; </a:t>
                      </a:r>
                    </a:p>
                    <a:p>
                      <a:pPr lvl="0"/>
                      <a:r>
                        <a:rPr lang="en-GB" sz="1600" kern="1200" dirty="0">
                          <a:solidFill>
                            <a:schemeClr val="tx1">
                              <a:lumMod val="75000"/>
                              <a:lumOff val="25000"/>
                            </a:schemeClr>
                          </a:solidFill>
                          <a:latin typeface="+mn-lt"/>
                          <a:ea typeface="+mn-ea"/>
                          <a:cs typeface="+mn-cs"/>
                        </a:rPr>
                        <a:t>• customer service; </a:t>
                      </a:r>
                    </a:p>
                    <a:p>
                      <a:pPr lvl="0"/>
                      <a:r>
                        <a:rPr lang="en-GB" sz="1600" kern="1200" dirty="0">
                          <a:solidFill>
                            <a:schemeClr val="tx1">
                              <a:lumMod val="75000"/>
                              <a:lumOff val="25000"/>
                            </a:schemeClr>
                          </a:solidFill>
                          <a:latin typeface="+mn-lt"/>
                          <a:ea typeface="+mn-ea"/>
                          <a:cs typeface="+mn-cs"/>
                        </a:rPr>
                        <a:t>• incorporating tools to help users during their selection and use of the product. </a:t>
                      </a:r>
                    </a:p>
                  </a:txBody>
                  <a:tcPr>
                    <a:solidFill>
                      <a:schemeClr val="bg1"/>
                    </a:solidFill>
                  </a:tcPr>
                </a:tc>
                <a:extLst>
                  <a:ext uri="{0D108BD9-81ED-4DB2-BD59-A6C34878D82A}">
                    <a16:rowId xmlns:a16="http://schemas.microsoft.com/office/drawing/2014/main" xmlns="" val="2587388711"/>
                  </a:ext>
                </a:extLst>
              </a:tr>
            </a:tbl>
          </a:graphicData>
        </a:graphic>
      </p:graphicFrame>
    </p:spTree>
    <p:extLst>
      <p:ext uri="{BB962C8B-B14F-4D97-AF65-F5344CB8AC3E}">
        <p14:creationId xmlns:p14="http://schemas.microsoft.com/office/powerpoint/2010/main" xmlns="" val="418624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01FDB-FEF4-4601-B41C-BA5985E61A9B}"/>
              </a:ext>
            </a:extLst>
          </p:cNvPr>
          <p:cNvSpPr>
            <a:spLocks noGrp="1"/>
          </p:cNvSpPr>
          <p:nvPr>
            <p:ph type="title"/>
          </p:nvPr>
        </p:nvSpPr>
        <p:spPr/>
        <p:txBody>
          <a:bodyPr/>
          <a:lstStyle/>
          <a:p>
            <a:r>
              <a:rPr lang="en-GB" dirty="0">
                <a:solidFill>
                  <a:schemeClr val="accent2"/>
                </a:solidFill>
              </a:rPr>
              <a:t>4- Conducting online research </a:t>
            </a:r>
          </a:p>
        </p:txBody>
      </p:sp>
      <p:sp>
        <p:nvSpPr>
          <p:cNvPr id="3" name="Content Placeholder 2">
            <a:extLst>
              <a:ext uri="{FF2B5EF4-FFF2-40B4-BE49-F238E27FC236}">
                <a16:creationId xmlns:a16="http://schemas.microsoft.com/office/drawing/2014/main" xmlns="" id="{E0E27B82-B66B-468E-B8F5-FC2454BAD567}"/>
              </a:ext>
            </a:extLst>
          </p:cNvPr>
          <p:cNvSpPr>
            <a:spLocks noGrp="1"/>
          </p:cNvSpPr>
          <p:nvPr>
            <p:ph idx="1"/>
          </p:nvPr>
        </p:nvSpPr>
        <p:spPr>
          <a:xfrm>
            <a:off x="734636" y="1849754"/>
            <a:ext cx="7869811" cy="4819606"/>
          </a:xfrm>
        </p:spPr>
        <p:txBody>
          <a:bodyPr>
            <a:normAutofit/>
          </a:bodyPr>
          <a:lstStyle/>
          <a:p>
            <a:pPr>
              <a:buFont typeface="Wingdings" panose="05000000000000000000" pitchFamily="2" charset="2"/>
              <a:buChar char="Ø"/>
            </a:pPr>
            <a:r>
              <a:rPr lang="en-GB" dirty="0"/>
              <a:t>Digital channels provide many options for learning about product preferences and it can be used as a relatively low-cost method of collecting marketing research, particularly when trying to discover customer perceptions of products and services. </a:t>
            </a:r>
          </a:p>
          <a:p>
            <a:pPr>
              <a:buFont typeface="Wingdings" panose="05000000000000000000" pitchFamily="2" charset="2"/>
              <a:buChar char="Ø"/>
            </a:pPr>
            <a:r>
              <a:rPr lang="en-GB" dirty="0"/>
              <a:t>Options for performing new product development research online include: </a:t>
            </a:r>
          </a:p>
          <a:p>
            <a:pPr lvl="1">
              <a:buFont typeface="Wingdings" panose="05000000000000000000" pitchFamily="2" charset="2"/>
              <a:buChar char="v"/>
            </a:pPr>
            <a:r>
              <a:rPr lang="en-GB" dirty="0">
                <a:solidFill>
                  <a:schemeClr val="accent3"/>
                </a:solidFill>
              </a:rPr>
              <a:t>Online focus group. </a:t>
            </a:r>
          </a:p>
          <a:p>
            <a:pPr lvl="1">
              <a:buFont typeface="Wingdings" panose="05000000000000000000" pitchFamily="2" charset="2"/>
              <a:buChar char="v"/>
            </a:pPr>
            <a:r>
              <a:rPr lang="en-GB" dirty="0">
                <a:solidFill>
                  <a:schemeClr val="accent3"/>
                </a:solidFill>
              </a:rPr>
              <a:t>Online questionnaire survey. </a:t>
            </a:r>
          </a:p>
          <a:p>
            <a:pPr lvl="1">
              <a:buFont typeface="Wingdings" panose="05000000000000000000" pitchFamily="2" charset="2"/>
              <a:buChar char="v"/>
            </a:pPr>
            <a:r>
              <a:rPr lang="en-GB" dirty="0">
                <a:solidFill>
                  <a:schemeClr val="accent3"/>
                </a:solidFill>
              </a:rPr>
              <a:t>Social media listening. </a:t>
            </a:r>
          </a:p>
          <a:p>
            <a:pPr lvl="1">
              <a:buFont typeface="Wingdings" panose="05000000000000000000" pitchFamily="2" charset="2"/>
              <a:buChar char="v"/>
            </a:pPr>
            <a:r>
              <a:rPr lang="en-GB" dirty="0">
                <a:solidFill>
                  <a:schemeClr val="accent3"/>
                </a:solidFill>
              </a:rPr>
              <a:t>Customer feedback or support forums: </a:t>
            </a:r>
            <a:r>
              <a:rPr lang="en-GB" dirty="0"/>
              <a:t>Comments posted to the site or independent sites may give suggestions about future product innovation. </a:t>
            </a:r>
          </a:p>
          <a:p>
            <a:pPr lvl="1">
              <a:buFont typeface="Wingdings" panose="05000000000000000000" pitchFamily="2" charset="2"/>
              <a:buChar char="v"/>
            </a:pPr>
            <a:r>
              <a:rPr lang="en-GB" dirty="0">
                <a:solidFill>
                  <a:schemeClr val="accent3"/>
                </a:solidFill>
              </a:rPr>
              <a:t>Web analytics: </a:t>
            </a:r>
            <a:r>
              <a:rPr lang="en-GB" dirty="0"/>
              <a:t>A wealth of marketing research information is also available from response data from email and search campaigns and the website itself.</a:t>
            </a:r>
          </a:p>
        </p:txBody>
      </p:sp>
      <p:sp>
        <p:nvSpPr>
          <p:cNvPr id="4" name="Slide Number Placeholder 3">
            <a:extLst>
              <a:ext uri="{FF2B5EF4-FFF2-40B4-BE49-F238E27FC236}">
                <a16:creationId xmlns:a16="http://schemas.microsoft.com/office/drawing/2014/main" xmlns="" id="{D0123B0E-9207-4C76-AD40-8794005785C7}"/>
              </a:ext>
            </a:extLst>
          </p:cNvPr>
          <p:cNvSpPr>
            <a:spLocks noGrp="1"/>
          </p:cNvSpPr>
          <p:nvPr>
            <p:ph type="sldNum" sz="quarter" idx="12"/>
          </p:nvPr>
        </p:nvSpPr>
        <p:spPr/>
        <p:txBody>
          <a:bodyPr/>
          <a:lstStyle/>
          <a:p>
            <a:fld id="{8DF14E08-3E27-4330-BBCC-108ACDB8E4C7}" type="slidenum">
              <a:rPr lang="en-GB" smtClean="0"/>
              <a:pPr/>
              <a:t>17</a:t>
            </a:fld>
            <a:endParaRPr lang="en-GB" dirty="0"/>
          </a:p>
        </p:txBody>
      </p:sp>
    </p:spTree>
    <p:extLst>
      <p:ext uri="{BB962C8B-B14F-4D97-AF65-F5344CB8AC3E}">
        <p14:creationId xmlns:p14="http://schemas.microsoft.com/office/powerpoint/2010/main" xmlns="" val="48665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FFC36-9E18-4153-9A36-AEA8E8045796}"/>
              </a:ext>
            </a:extLst>
          </p:cNvPr>
          <p:cNvSpPr>
            <a:spLocks noGrp="1"/>
          </p:cNvSpPr>
          <p:nvPr>
            <p:ph type="title"/>
          </p:nvPr>
        </p:nvSpPr>
        <p:spPr/>
        <p:txBody>
          <a:bodyPr>
            <a:normAutofit/>
          </a:bodyPr>
          <a:lstStyle/>
          <a:p>
            <a:r>
              <a:rPr lang="en-GB" dirty="0">
                <a:solidFill>
                  <a:schemeClr val="accent2"/>
                </a:solidFill>
              </a:rPr>
              <a:t>5- Speed of new product development</a:t>
            </a:r>
          </a:p>
        </p:txBody>
      </p:sp>
      <p:sp>
        <p:nvSpPr>
          <p:cNvPr id="3" name="Content Placeholder 2">
            <a:extLst>
              <a:ext uri="{FF2B5EF4-FFF2-40B4-BE49-F238E27FC236}">
                <a16:creationId xmlns:a16="http://schemas.microsoft.com/office/drawing/2014/main" xmlns="" id="{27494B8A-3F4F-4DF1-9473-12596B380179}"/>
              </a:ext>
            </a:extLst>
          </p:cNvPr>
          <p:cNvSpPr>
            <a:spLocks noGrp="1"/>
          </p:cNvSpPr>
          <p:nvPr>
            <p:ph idx="1"/>
          </p:nvPr>
        </p:nvSpPr>
        <p:spPr>
          <a:xfrm>
            <a:off x="822959" y="2086893"/>
            <a:ext cx="7543801" cy="4023360"/>
          </a:xfrm>
        </p:spPr>
        <p:txBody>
          <a:bodyPr/>
          <a:lstStyle/>
          <a:p>
            <a:pPr>
              <a:buFont typeface="Wingdings" panose="05000000000000000000" pitchFamily="2" charset="2"/>
              <a:buChar char="Ø"/>
            </a:pPr>
            <a:r>
              <a:rPr lang="en-GB" dirty="0"/>
              <a:t>Digital channels give instant access to target markets and provide platforms, which enable new products to be developed more rapidly as it is possible to test new ideas and concepts and explore different product options through online market research. </a:t>
            </a:r>
          </a:p>
          <a:p>
            <a:pPr>
              <a:buFont typeface="Wingdings" panose="05000000000000000000" pitchFamily="2" charset="2"/>
              <a:buChar char="Ø"/>
            </a:pPr>
            <a:r>
              <a:rPr lang="en-GB" dirty="0"/>
              <a:t>Companies can use their own panels of consumers to test opinion more rapidly and often at lower costs than for traditional market research.</a:t>
            </a:r>
          </a:p>
          <a:p>
            <a:pPr>
              <a:buFont typeface="Wingdings" panose="05000000000000000000" pitchFamily="2" charset="2"/>
              <a:buChar char="Ø"/>
            </a:pPr>
            <a:r>
              <a:rPr lang="en-GB" dirty="0"/>
              <a:t> Another aspect of the velocity of new product development is that the network effect of the Internet enables companies to form partnerships more readily in order to launch new products. </a:t>
            </a:r>
          </a:p>
          <a:p>
            <a:endParaRPr lang="en-GB" dirty="0"/>
          </a:p>
        </p:txBody>
      </p:sp>
      <p:sp>
        <p:nvSpPr>
          <p:cNvPr id="4" name="Slide Number Placeholder 3">
            <a:extLst>
              <a:ext uri="{FF2B5EF4-FFF2-40B4-BE49-F238E27FC236}">
                <a16:creationId xmlns:a16="http://schemas.microsoft.com/office/drawing/2014/main" xmlns="" id="{94BC39C6-FE88-4DE9-B952-B8784C3080B6}"/>
              </a:ext>
            </a:extLst>
          </p:cNvPr>
          <p:cNvSpPr>
            <a:spLocks noGrp="1"/>
          </p:cNvSpPr>
          <p:nvPr>
            <p:ph type="sldNum" sz="quarter" idx="12"/>
          </p:nvPr>
        </p:nvSpPr>
        <p:spPr/>
        <p:txBody>
          <a:bodyPr/>
          <a:lstStyle/>
          <a:p>
            <a:fld id="{8DF14E08-3E27-4330-BBCC-108ACDB8E4C7}" type="slidenum">
              <a:rPr lang="en-GB" smtClean="0"/>
              <a:pPr/>
              <a:t>18</a:t>
            </a:fld>
            <a:endParaRPr lang="en-GB" dirty="0"/>
          </a:p>
        </p:txBody>
      </p:sp>
    </p:spTree>
    <p:extLst>
      <p:ext uri="{BB962C8B-B14F-4D97-AF65-F5344CB8AC3E}">
        <p14:creationId xmlns:p14="http://schemas.microsoft.com/office/powerpoint/2010/main" xmlns="" val="429185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B8BE13-56A8-470E-99D7-6B5C52D75A44}"/>
              </a:ext>
            </a:extLst>
          </p:cNvPr>
          <p:cNvSpPr>
            <a:spLocks noGrp="1"/>
          </p:cNvSpPr>
          <p:nvPr>
            <p:ph type="title"/>
          </p:nvPr>
        </p:nvSpPr>
        <p:spPr/>
        <p:txBody>
          <a:bodyPr>
            <a:normAutofit/>
          </a:bodyPr>
          <a:lstStyle/>
          <a:p>
            <a:r>
              <a:rPr lang="en-GB" dirty="0">
                <a:solidFill>
                  <a:schemeClr val="accent2"/>
                </a:solidFill>
              </a:rPr>
              <a:t>6- Speed of new product diffusion</a:t>
            </a:r>
          </a:p>
        </p:txBody>
      </p:sp>
      <p:sp>
        <p:nvSpPr>
          <p:cNvPr id="3" name="Content Placeholder 2">
            <a:extLst>
              <a:ext uri="{FF2B5EF4-FFF2-40B4-BE49-F238E27FC236}">
                <a16:creationId xmlns:a16="http://schemas.microsoft.com/office/drawing/2014/main" xmlns="" id="{D6DCDE04-4FAB-46F2-9676-E90EB7D2B6EC}"/>
              </a:ext>
            </a:extLst>
          </p:cNvPr>
          <p:cNvSpPr>
            <a:spLocks noGrp="1"/>
          </p:cNvSpPr>
          <p:nvPr>
            <p:ph idx="1"/>
          </p:nvPr>
        </p:nvSpPr>
        <p:spPr>
          <a:xfrm>
            <a:off x="683568" y="2060848"/>
            <a:ext cx="8008345" cy="4725662"/>
          </a:xfrm>
        </p:spPr>
        <p:txBody>
          <a:bodyPr>
            <a:normAutofit/>
          </a:bodyPr>
          <a:lstStyle/>
          <a:p>
            <a:pPr>
              <a:buFont typeface="Wingdings" panose="05000000000000000000" pitchFamily="2" charset="2"/>
              <a:buChar char="Ø"/>
            </a:pPr>
            <a:r>
              <a:rPr lang="en-GB" sz="2400" dirty="0"/>
              <a:t>In the early days of the Internet, researchers noted that to remain competitive, organisations would have to roll out new products more rapidly to international markets. </a:t>
            </a:r>
          </a:p>
          <a:p>
            <a:pPr>
              <a:buFont typeface="Wingdings" panose="05000000000000000000" pitchFamily="2" charset="2"/>
              <a:buChar char="Ø"/>
            </a:pPr>
            <a:r>
              <a:rPr lang="en-GB" sz="2400" dirty="0"/>
              <a:t>Additionally, Malcolm emphasised the importance of word-of-mouth communication on the impact of the rate of adoption of new products, especially through the Internet. </a:t>
            </a:r>
          </a:p>
        </p:txBody>
      </p:sp>
      <p:sp>
        <p:nvSpPr>
          <p:cNvPr id="4" name="Slide Number Placeholder 3">
            <a:extLst>
              <a:ext uri="{FF2B5EF4-FFF2-40B4-BE49-F238E27FC236}">
                <a16:creationId xmlns:a16="http://schemas.microsoft.com/office/drawing/2014/main" xmlns="" id="{178FC387-497C-471F-A9A4-8C623CFFFC20}"/>
              </a:ext>
            </a:extLst>
          </p:cNvPr>
          <p:cNvSpPr>
            <a:spLocks noGrp="1"/>
          </p:cNvSpPr>
          <p:nvPr>
            <p:ph type="sldNum" sz="quarter" idx="12"/>
          </p:nvPr>
        </p:nvSpPr>
        <p:spPr/>
        <p:txBody>
          <a:bodyPr/>
          <a:lstStyle/>
          <a:p>
            <a:fld id="{8DF14E08-3E27-4330-BBCC-108ACDB8E4C7}" type="slidenum">
              <a:rPr lang="en-GB" smtClean="0"/>
              <a:pPr/>
              <a:t>19</a:t>
            </a:fld>
            <a:endParaRPr lang="en-GB" dirty="0"/>
          </a:p>
        </p:txBody>
      </p:sp>
    </p:spTree>
    <p:extLst>
      <p:ext uri="{BB962C8B-B14F-4D97-AF65-F5344CB8AC3E}">
        <p14:creationId xmlns:p14="http://schemas.microsoft.com/office/powerpoint/2010/main" xmlns="" val="205278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rgbClr val="007BA4"/>
                </a:solidFill>
              </a:rPr>
              <a:t>Chapter 5 Digital media and the marketing mix</a:t>
            </a:r>
          </a:p>
        </p:txBody>
      </p:sp>
      <p:sp>
        <p:nvSpPr>
          <p:cNvPr id="3" name="Content Placeholder 2"/>
          <p:cNvSpPr>
            <a:spLocks noGrp="1"/>
          </p:cNvSpPr>
          <p:nvPr>
            <p:ph idx="1"/>
          </p:nvPr>
        </p:nvSpPr>
        <p:spPr>
          <a:xfrm>
            <a:off x="1763688" y="2348880"/>
            <a:ext cx="6624736" cy="2736304"/>
          </a:xfrm>
        </p:spPr>
        <p:txBody>
          <a:bodyPr>
            <a:normAutofit fontScale="85000" lnSpcReduction="20000"/>
          </a:bodyPr>
          <a:lstStyle/>
          <a:p>
            <a:r>
              <a:rPr lang="en-GB" b="1" dirty="0"/>
              <a:t>Main topics: </a:t>
            </a:r>
          </a:p>
          <a:p>
            <a:pPr marL="292100" lvl="0" indent="-292100">
              <a:buClr>
                <a:srgbClr val="007BA4"/>
              </a:buClr>
              <a:buFont typeface="Arial" panose="020B0604020202020204" pitchFamily="34" charset="0"/>
              <a:buChar char="•"/>
            </a:pPr>
            <a:r>
              <a:rPr lang="en-GB" sz="2600" dirty="0"/>
              <a:t>Product</a:t>
            </a:r>
          </a:p>
          <a:p>
            <a:pPr marL="292100" lvl="0" indent="-292100">
              <a:buClr>
                <a:srgbClr val="007BA4"/>
              </a:buClr>
              <a:buFont typeface="Arial" panose="020B0604020202020204" pitchFamily="34" charset="0"/>
              <a:buChar char="•"/>
            </a:pPr>
            <a:r>
              <a:rPr lang="en-GB" sz="2600" dirty="0"/>
              <a:t>Price</a:t>
            </a:r>
          </a:p>
          <a:p>
            <a:pPr marL="292100" lvl="0" indent="-292100">
              <a:buClr>
                <a:srgbClr val="007BA4"/>
              </a:buClr>
              <a:buFont typeface="Arial" panose="020B0604020202020204" pitchFamily="34" charset="0"/>
              <a:buChar char="•"/>
            </a:pPr>
            <a:r>
              <a:rPr lang="en-GB" sz="2600" dirty="0"/>
              <a:t>Place</a:t>
            </a:r>
          </a:p>
          <a:p>
            <a:pPr marL="292100" lvl="0" indent="-292100">
              <a:buClr>
                <a:srgbClr val="007BA4"/>
              </a:buClr>
              <a:buFont typeface="Arial" panose="020B0604020202020204" pitchFamily="34" charset="0"/>
              <a:buChar char="•"/>
            </a:pPr>
            <a:r>
              <a:rPr lang="en-GB" sz="2600" dirty="0"/>
              <a:t>Promotion</a:t>
            </a:r>
          </a:p>
          <a:p>
            <a:pPr marL="292100" lvl="0" indent="-292100">
              <a:buClr>
                <a:srgbClr val="007BA4"/>
              </a:buClr>
              <a:buFont typeface="Arial" panose="020B0604020202020204" pitchFamily="34" charset="0"/>
              <a:buChar char="•"/>
            </a:pPr>
            <a:r>
              <a:rPr lang="en-GB" sz="2600" dirty="0"/>
              <a:t>People, process and physical evidence</a:t>
            </a:r>
          </a:p>
          <a:p>
            <a:pPr marL="292100" indent="-292100"/>
            <a:r>
              <a:rPr lang="en-GB"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3134506"/>
            <a:ext cx="1008112" cy="1014574"/>
          </a:xfrm>
          <a:prstGeom prst="rect">
            <a:avLst/>
          </a:prstGeom>
        </p:spPr>
      </p:pic>
    </p:spTree>
    <p:extLst>
      <p:ext uri="{BB962C8B-B14F-4D97-AF65-F5344CB8AC3E}">
        <p14:creationId xmlns:p14="http://schemas.microsoft.com/office/powerpoint/2010/main" xmlns="" val="54983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B8BE13-56A8-470E-99D7-6B5C52D75A44}"/>
              </a:ext>
            </a:extLst>
          </p:cNvPr>
          <p:cNvSpPr>
            <a:spLocks noGrp="1"/>
          </p:cNvSpPr>
          <p:nvPr>
            <p:ph type="title"/>
          </p:nvPr>
        </p:nvSpPr>
        <p:spPr/>
        <p:txBody>
          <a:bodyPr>
            <a:normAutofit/>
          </a:bodyPr>
          <a:lstStyle/>
          <a:p>
            <a:r>
              <a:rPr lang="en-GB" dirty="0">
                <a:solidFill>
                  <a:schemeClr val="accent2"/>
                </a:solidFill>
              </a:rPr>
              <a:t>6- Speed of new product diffusion</a:t>
            </a:r>
          </a:p>
        </p:txBody>
      </p:sp>
      <p:sp>
        <p:nvSpPr>
          <p:cNvPr id="3" name="Content Placeholder 2">
            <a:extLst>
              <a:ext uri="{FF2B5EF4-FFF2-40B4-BE49-F238E27FC236}">
                <a16:creationId xmlns:a16="http://schemas.microsoft.com/office/drawing/2014/main" xmlns="" id="{D6DCDE04-4FAB-46F2-9676-E90EB7D2B6EC}"/>
              </a:ext>
            </a:extLst>
          </p:cNvPr>
          <p:cNvSpPr>
            <a:spLocks noGrp="1"/>
          </p:cNvSpPr>
          <p:nvPr>
            <p:ph idx="1"/>
          </p:nvPr>
        </p:nvSpPr>
        <p:spPr>
          <a:xfrm>
            <a:off x="590687" y="1845734"/>
            <a:ext cx="8008345" cy="4725662"/>
          </a:xfrm>
        </p:spPr>
        <p:txBody>
          <a:bodyPr>
            <a:normAutofit/>
          </a:bodyPr>
          <a:lstStyle/>
          <a:p>
            <a:pPr>
              <a:buFont typeface="Wingdings" panose="05000000000000000000" pitchFamily="2" charset="2"/>
              <a:buChar char="Ø"/>
            </a:pPr>
            <a:r>
              <a:rPr lang="en-GB" dirty="0"/>
              <a:t>There are three main laws that are relevant: </a:t>
            </a:r>
          </a:p>
          <a:p>
            <a:pPr marL="266700" indent="-266700">
              <a:buFont typeface="+mj-lt"/>
              <a:buAutoNum type="arabicPeriod"/>
            </a:pPr>
            <a:r>
              <a:rPr lang="en-GB" dirty="0">
                <a:solidFill>
                  <a:schemeClr val="accent3"/>
                </a:solidFill>
              </a:rPr>
              <a:t>The law of the few </a:t>
            </a:r>
            <a:r>
              <a:rPr lang="en-GB" dirty="0"/>
              <a:t>This suggests that the spread of any new product or service is dependent on the initial adoption by ‘connectors’ who are socially connected and who encourage adoption through word of mouth and copycat behaviour. </a:t>
            </a:r>
          </a:p>
          <a:p>
            <a:pPr marL="266700" indent="-266700">
              <a:buFont typeface="+mj-lt"/>
              <a:buAutoNum type="arabicPeriod"/>
            </a:pPr>
            <a:r>
              <a:rPr lang="en-GB" dirty="0">
                <a:solidFill>
                  <a:schemeClr val="accent3"/>
                </a:solidFill>
              </a:rPr>
              <a:t>The stickiness factor</a:t>
            </a:r>
            <a:r>
              <a:rPr lang="en-GB" dirty="0"/>
              <a:t> it refers to attachment to the characteristics and attributes of a product or a brand. </a:t>
            </a:r>
          </a:p>
          <a:p>
            <a:pPr marL="266700" indent="-266700">
              <a:buFont typeface="+mj-lt"/>
              <a:buAutoNum type="arabicPeriod"/>
            </a:pPr>
            <a:r>
              <a:rPr lang="en-GB" dirty="0">
                <a:solidFill>
                  <a:schemeClr val="accent3"/>
                </a:solidFill>
              </a:rPr>
              <a:t>The power of context </a:t>
            </a:r>
            <a:r>
              <a:rPr lang="en-GB" dirty="0"/>
              <a:t>like infectious diseases, products and behaviours spread far and wide only when they fit the physical, social and mental context into which they are launched. </a:t>
            </a:r>
          </a:p>
        </p:txBody>
      </p:sp>
      <p:sp>
        <p:nvSpPr>
          <p:cNvPr id="4" name="Slide Number Placeholder 3">
            <a:extLst>
              <a:ext uri="{FF2B5EF4-FFF2-40B4-BE49-F238E27FC236}">
                <a16:creationId xmlns:a16="http://schemas.microsoft.com/office/drawing/2014/main" xmlns="" id="{178FC387-497C-471F-A9A4-8C623CFFFC20}"/>
              </a:ext>
            </a:extLst>
          </p:cNvPr>
          <p:cNvSpPr>
            <a:spLocks noGrp="1"/>
          </p:cNvSpPr>
          <p:nvPr>
            <p:ph type="sldNum" sz="quarter" idx="12"/>
          </p:nvPr>
        </p:nvSpPr>
        <p:spPr/>
        <p:txBody>
          <a:bodyPr/>
          <a:lstStyle/>
          <a:p>
            <a:fld id="{8DF14E08-3E27-4330-BBCC-108ACDB8E4C7}" type="slidenum">
              <a:rPr lang="en-GB" smtClean="0"/>
              <a:pPr/>
              <a:t>20</a:t>
            </a:fld>
            <a:endParaRPr lang="en-GB" dirty="0"/>
          </a:p>
        </p:txBody>
      </p:sp>
    </p:spTree>
    <p:extLst>
      <p:ext uri="{BB962C8B-B14F-4D97-AF65-F5344CB8AC3E}">
        <p14:creationId xmlns:p14="http://schemas.microsoft.com/office/powerpoint/2010/main" xmlns="" val="186984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D79DC-C6CE-42A7-A8E3-29130B233EFF}"/>
              </a:ext>
            </a:extLst>
          </p:cNvPr>
          <p:cNvSpPr>
            <a:spLocks noGrp="1"/>
          </p:cNvSpPr>
          <p:nvPr>
            <p:ph type="title"/>
          </p:nvPr>
        </p:nvSpPr>
        <p:spPr/>
        <p:txBody>
          <a:bodyPr/>
          <a:lstStyle/>
          <a:p>
            <a:r>
              <a:rPr lang="en-GB" dirty="0">
                <a:solidFill>
                  <a:schemeClr val="accent2"/>
                </a:solidFill>
              </a:rPr>
              <a:t>The long tail Concept</a:t>
            </a:r>
          </a:p>
        </p:txBody>
      </p:sp>
      <p:sp>
        <p:nvSpPr>
          <p:cNvPr id="3" name="Content Placeholder 2">
            <a:extLst>
              <a:ext uri="{FF2B5EF4-FFF2-40B4-BE49-F238E27FC236}">
                <a16:creationId xmlns:a16="http://schemas.microsoft.com/office/drawing/2014/main" xmlns="" id="{4932BE0C-A9A2-4954-9444-B03A828FB575}"/>
              </a:ext>
            </a:extLst>
          </p:cNvPr>
          <p:cNvSpPr>
            <a:spLocks noGrp="1"/>
          </p:cNvSpPr>
          <p:nvPr>
            <p:ph idx="1"/>
          </p:nvPr>
        </p:nvSpPr>
        <p:spPr/>
        <p:txBody>
          <a:bodyPr/>
          <a:lstStyle/>
          <a:p>
            <a:pPr>
              <a:buFont typeface="Wingdings" panose="05000000000000000000" pitchFamily="2" charset="2"/>
              <a:buChar char="Ø"/>
            </a:pPr>
            <a:r>
              <a:rPr lang="en-GB" b="1" dirty="0"/>
              <a:t>Long tail concept</a:t>
            </a:r>
            <a:r>
              <a:rPr lang="en-GB" dirty="0"/>
              <a:t>: A frequency distribution suggesting the relative variation in popularity of items selected by consumers. </a:t>
            </a:r>
          </a:p>
          <a:p>
            <a:pPr>
              <a:buFont typeface="Wingdings" panose="05000000000000000000" pitchFamily="2" charset="2"/>
              <a:buChar char="Ø"/>
            </a:pPr>
            <a:r>
              <a:rPr lang="en-GB" dirty="0"/>
              <a:t>It is useful when considering products and market opportunities. </a:t>
            </a:r>
          </a:p>
          <a:p>
            <a:pPr>
              <a:buFont typeface="Wingdings" panose="05000000000000000000" pitchFamily="2" charset="2"/>
              <a:buChar char="Ø"/>
            </a:pPr>
            <a:r>
              <a:rPr lang="en-GB" dirty="0"/>
              <a:t>It can be applied to the relative popularity of a group of websites or web pages or products on an individual site, since they tend to show a similar pattern of popularity. There are a small number of sites that are very popular and a much larger number of sites or pages that are less popular individually, but still collectively important. Such as Amazon, </a:t>
            </a:r>
          </a:p>
          <a:p>
            <a:endParaRPr lang="en-GB" dirty="0"/>
          </a:p>
        </p:txBody>
      </p:sp>
      <p:sp>
        <p:nvSpPr>
          <p:cNvPr id="4" name="Slide Number Placeholder 3">
            <a:extLst>
              <a:ext uri="{FF2B5EF4-FFF2-40B4-BE49-F238E27FC236}">
                <a16:creationId xmlns:a16="http://schemas.microsoft.com/office/drawing/2014/main" xmlns="" id="{C21F4A83-3AB5-4785-89E7-EBD97509B184}"/>
              </a:ext>
            </a:extLst>
          </p:cNvPr>
          <p:cNvSpPr>
            <a:spLocks noGrp="1"/>
          </p:cNvSpPr>
          <p:nvPr>
            <p:ph type="sldNum" sz="quarter" idx="12"/>
          </p:nvPr>
        </p:nvSpPr>
        <p:spPr/>
        <p:txBody>
          <a:bodyPr/>
          <a:lstStyle/>
          <a:p>
            <a:fld id="{8DF14E08-3E27-4330-BBCC-108ACDB8E4C7}" type="slidenum">
              <a:rPr lang="en-GB" smtClean="0"/>
              <a:pPr/>
              <a:t>21</a:t>
            </a:fld>
            <a:endParaRPr lang="en-GB" dirty="0"/>
          </a:p>
        </p:txBody>
      </p:sp>
    </p:spTree>
    <p:extLst>
      <p:ext uri="{BB962C8B-B14F-4D97-AF65-F5344CB8AC3E}">
        <p14:creationId xmlns:p14="http://schemas.microsoft.com/office/powerpoint/2010/main" xmlns="" val="37149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303" y="260648"/>
            <a:ext cx="4645395" cy="645195"/>
          </a:xfrm>
        </p:spPr>
        <p:txBody>
          <a:bodyPr>
            <a:normAutofit/>
          </a:bodyPr>
          <a:lstStyle/>
          <a:p>
            <a:pPr algn="ctr"/>
            <a:r>
              <a:rPr lang="en-GB" sz="3200" dirty="0">
                <a:solidFill>
                  <a:srgbClr val="007BA4"/>
                </a:solidFill>
              </a:rPr>
              <a:t>The long tail concept</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978" y="1862015"/>
            <a:ext cx="7604045" cy="3799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88165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8344D1-E205-42AA-8D31-BDC45889F5EE}"/>
              </a:ext>
            </a:extLst>
          </p:cNvPr>
          <p:cNvSpPr>
            <a:spLocks noGrp="1"/>
          </p:cNvSpPr>
          <p:nvPr>
            <p:ph type="title"/>
          </p:nvPr>
        </p:nvSpPr>
        <p:spPr/>
        <p:txBody>
          <a:bodyPr/>
          <a:lstStyle/>
          <a:p>
            <a:r>
              <a:rPr lang="en-GB" dirty="0">
                <a:solidFill>
                  <a:schemeClr val="accent2"/>
                </a:solidFill>
              </a:rPr>
              <a:t>Branding</a:t>
            </a:r>
          </a:p>
        </p:txBody>
      </p:sp>
      <p:sp>
        <p:nvSpPr>
          <p:cNvPr id="3" name="Content Placeholder 2">
            <a:extLst>
              <a:ext uri="{FF2B5EF4-FFF2-40B4-BE49-F238E27FC236}">
                <a16:creationId xmlns:a16="http://schemas.microsoft.com/office/drawing/2014/main" xmlns="" id="{C849DC79-AB65-4999-B3E0-B5D2499619F2}"/>
              </a:ext>
            </a:extLst>
          </p:cNvPr>
          <p:cNvSpPr>
            <a:spLocks noGrp="1"/>
          </p:cNvSpPr>
          <p:nvPr>
            <p:ph idx="1"/>
          </p:nvPr>
        </p:nvSpPr>
        <p:spPr>
          <a:xfrm>
            <a:off x="822959" y="1845734"/>
            <a:ext cx="7781489" cy="4679610"/>
          </a:xfrm>
        </p:spPr>
        <p:txBody>
          <a:bodyPr>
            <a:normAutofit/>
          </a:bodyPr>
          <a:lstStyle/>
          <a:p>
            <a:pPr lvl="0">
              <a:buFont typeface="Wingdings" panose="05000000000000000000" pitchFamily="2" charset="2"/>
              <a:buChar char="Ø"/>
            </a:pPr>
            <a:r>
              <a:rPr lang="en-GB" b="1" dirty="0"/>
              <a:t>Branding</a:t>
            </a:r>
            <a:r>
              <a:rPr lang="en-GB" dirty="0"/>
              <a:t>: the process by which companies distinguish their product offerings from the competition by the sum of the characteristics of the product or service as perceived by the customer.</a:t>
            </a:r>
          </a:p>
          <a:p>
            <a:pPr lvl="0">
              <a:buFont typeface="Wingdings" panose="05000000000000000000" pitchFamily="2" charset="2"/>
              <a:buChar char="Ø"/>
            </a:pPr>
            <a:r>
              <a:rPr lang="en-GB" dirty="0"/>
              <a:t>Branding is important online and offline as it helps customers differentiate between products and services from different manufacturers and producers. </a:t>
            </a:r>
          </a:p>
          <a:p>
            <a:pPr lvl="0">
              <a:buFont typeface="Wingdings" panose="05000000000000000000" pitchFamily="2" charset="2"/>
              <a:buChar char="Ø"/>
            </a:pPr>
            <a:r>
              <a:rPr lang="en-GB" dirty="0"/>
              <a:t>Branding is how companies set themselves apart from their competitors. ‘branding affects perceptions since it is well-known that in blind product testing consumers fail to distinguish between brands’. </a:t>
            </a:r>
          </a:p>
          <a:p>
            <a:endParaRPr lang="en-GB" dirty="0"/>
          </a:p>
        </p:txBody>
      </p:sp>
      <p:sp>
        <p:nvSpPr>
          <p:cNvPr id="4" name="Slide Number Placeholder 3">
            <a:extLst>
              <a:ext uri="{FF2B5EF4-FFF2-40B4-BE49-F238E27FC236}">
                <a16:creationId xmlns:a16="http://schemas.microsoft.com/office/drawing/2014/main" xmlns="" id="{F07D3974-FC58-4F52-A78B-6C74FB5BF7C5}"/>
              </a:ext>
            </a:extLst>
          </p:cNvPr>
          <p:cNvSpPr>
            <a:spLocks noGrp="1"/>
          </p:cNvSpPr>
          <p:nvPr>
            <p:ph type="sldNum" sz="quarter" idx="12"/>
          </p:nvPr>
        </p:nvSpPr>
        <p:spPr/>
        <p:txBody>
          <a:bodyPr/>
          <a:lstStyle/>
          <a:p>
            <a:fld id="{8DF14E08-3E27-4330-BBCC-108ACDB8E4C7}" type="slidenum">
              <a:rPr lang="en-GB" smtClean="0"/>
              <a:pPr/>
              <a:t>23</a:t>
            </a:fld>
            <a:endParaRPr lang="en-GB" dirty="0"/>
          </a:p>
        </p:txBody>
      </p:sp>
      <p:pic>
        <p:nvPicPr>
          <p:cNvPr id="6" name="Picture 5" descr="A picture containing food&#10;&#10;Description automatically generated">
            <a:extLst>
              <a:ext uri="{FF2B5EF4-FFF2-40B4-BE49-F238E27FC236}">
                <a16:creationId xmlns:a16="http://schemas.microsoft.com/office/drawing/2014/main" xmlns="" id="{99C4B996-3B4F-450A-8BA8-3391D1207FE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44208" y="4509120"/>
            <a:ext cx="2628900" cy="1733550"/>
          </a:xfrm>
          <a:prstGeom prst="rect">
            <a:avLst/>
          </a:prstGeom>
        </p:spPr>
      </p:pic>
    </p:spTree>
    <p:extLst>
      <p:ext uri="{BB962C8B-B14F-4D97-AF65-F5344CB8AC3E}">
        <p14:creationId xmlns:p14="http://schemas.microsoft.com/office/powerpoint/2010/main" xmlns="" val="4181728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D3980-21C7-405D-9D0B-7BD72AE52CD4}"/>
              </a:ext>
            </a:extLst>
          </p:cNvPr>
          <p:cNvSpPr>
            <a:spLocks noGrp="1"/>
          </p:cNvSpPr>
          <p:nvPr>
            <p:ph type="title"/>
          </p:nvPr>
        </p:nvSpPr>
        <p:spPr/>
        <p:txBody>
          <a:bodyPr/>
          <a:lstStyle/>
          <a:p>
            <a:r>
              <a:rPr lang="en-GB" dirty="0"/>
              <a:t>Branding</a:t>
            </a:r>
          </a:p>
        </p:txBody>
      </p:sp>
      <p:sp>
        <p:nvSpPr>
          <p:cNvPr id="3" name="Content Placeholder 2">
            <a:extLst>
              <a:ext uri="{FF2B5EF4-FFF2-40B4-BE49-F238E27FC236}">
                <a16:creationId xmlns:a16="http://schemas.microsoft.com/office/drawing/2014/main" xmlns="" id="{CA337E71-0EE8-4A5A-BDA4-191B27369BE9}"/>
              </a:ext>
            </a:extLst>
          </p:cNvPr>
          <p:cNvSpPr>
            <a:spLocks noGrp="1"/>
          </p:cNvSpPr>
          <p:nvPr>
            <p:ph idx="1"/>
          </p:nvPr>
        </p:nvSpPr>
        <p:spPr>
          <a:xfrm>
            <a:off x="822959" y="2060848"/>
            <a:ext cx="7543801" cy="4023360"/>
          </a:xfrm>
        </p:spPr>
        <p:txBody>
          <a:bodyPr/>
          <a:lstStyle/>
          <a:p>
            <a:pPr lvl="0">
              <a:buFont typeface="Wingdings" panose="05000000000000000000" pitchFamily="2" charset="2"/>
              <a:buChar char="Ø"/>
            </a:pPr>
            <a:r>
              <a:rPr lang="en-GB" dirty="0"/>
              <a:t>Consequently, how a brand is developed and presented online is particularly important because a website visitor has limited physical cues to help form an opinion about a company and its services, such as talking to a sales representative or the atmosphere of the physical store. </a:t>
            </a:r>
          </a:p>
          <a:p>
            <a:pPr lvl="0">
              <a:buFont typeface="Wingdings" panose="05000000000000000000" pitchFamily="2" charset="2"/>
              <a:buChar char="Ø"/>
            </a:pPr>
            <a:r>
              <a:rPr lang="en-GB" dirty="0"/>
              <a:t>Branding can add value across the supply chain, act as a barrier to competition, increase consumer trust and generate high levels of profitability. </a:t>
            </a:r>
          </a:p>
          <a:p>
            <a:endParaRPr lang="en-GB" dirty="0"/>
          </a:p>
        </p:txBody>
      </p:sp>
      <p:sp>
        <p:nvSpPr>
          <p:cNvPr id="4" name="Slide Number Placeholder 3">
            <a:extLst>
              <a:ext uri="{FF2B5EF4-FFF2-40B4-BE49-F238E27FC236}">
                <a16:creationId xmlns:a16="http://schemas.microsoft.com/office/drawing/2014/main" xmlns="" id="{991645CD-B4C7-43BC-8ECC-F7B9181132A8}"/>
              </a:ext>
            </a:extLst>
          </p:cNvPr>
          <p:cNvSpPr>
            <a:spLocks noGrp="1"/>
          </p:cNvSpPr>
          <p:nvPr>
            <p:ph type="sldNum" sz="quarter" idx="12"/>
          </p:nvPr>
        </p:nvSpPr>
        <p:spPr/>
        <p:txBody>
          <a:bodyPr/>
          <a:lstStyle/>
          <a:p>
            <a:fld id="{8DF14E08-3E27-4330-BBCC-108ACDB8E4C7}" type="slidenum">
              <a:rPr lang="en-GB" smtClean="0"/>
              <a:pPr/>
              <a:t>24</a:t>
            </a:fld>
            <a:endParaRPr lang="en-GB" dirty="0"/>
          </a:p>
        </p:txBody>
      </p:sp>
    </p:spTree>
    <p:extLst>
      <p:ext uri="{BB962C8B-B14F-4D97-AF65-F5344CB8AC3E}">
        <p14:creationId xmlns:p14="http://schemas.microsoft.com/office/powerpoint/2010/main" xmlns="" val="413041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46C22D-1282-404F-88C4-E5DA7F42C3B6}"/>
              </a:ext>
            </a:extLst>
          </p:cNvPr>
          <p:cNvSpPr>
            <a:spLocks noGrp="1"/>
          </p:cNvSpPr>
          <p:nvPr>
            <p:ph type="title"/>
          </p:nvPr>
        </p:nvSpPr>
        <p:spPr>
          <a:xfrm>
            <a:off x="822960" y="286604"/>
            <a:ext cx="7781488" cy="1450757"/>
          </a:xfrm>
        </p:spPr>
        <p:txBody>
          <a:bodyPr/>
          <a:lstStyle/>
          <a:p>
            <a:r>
              <a:rPr lang="en-GB" dirty="0">
                <a:solidFill>
                  <a:schemeClr val="accent2"/>
                </a:solidFill>
              </a:rPr>
              <a:t>Branding in a digital environment</a:t>
            </a:r>
          </a:p>
        </p:txBody>
      </p:sp>
      <p:sp>
        <p:nvSpPr>
          <p:cNvPr id="3" name="Content Placeholder 2">
            <a:extLst>
              <a:ext uri="{FF2B5EF4-FFF2-40B4-BE49-F238E27FC236}">
                <a16:creationId xmlns:a16="http://schemas.microsoft.com/office/drawing/2014/main" xmlns="" id="{518C78B4-68B1-4168-A13D-5A50CE6D921C}"/>
              </a:ext>
            </a:extLst>
          </p:cNvPr>
          <p:cNvSpPr>
            <a:spLocks noGrp="1"/>
          </p:cNvSpPr>
          <p:nvPr>
            <p:ph idx="1"/>
          </p:nvPr>
        </p:nvSpPr>
        <p:spPr>
          <a:xfrm>
            <a:off x="822958" y="1845734"/>
            <a:ext cx="7709482" cy="4614052"/>
          </a:xfrm>
        </p:spPr>
        <p:txBody>
          <a:bodyPr>
            <a:normAutofit/>
          </a:bodyPr>
          <a:lstStyle/>
          <a:p>
            <a:pPr lvl="0">
              <a:buFont typeface="Wingdings" panose="05000000000000000000" pitchFamily="2" charset="2"/>
              <a:buChar char="Ø"/>
            </a:pPr>
            <a:r>
              <a:rPr lang="en-GB" dirty="0"/>
              <a:t>A brand is far more than the name or logo associated with a company or products. </a:t>
            </a:r>
          </a:p>
          <a:p>
            <a:pPr lvl="0">
              <a:buFont typeface="Wingdings" panose="05000000000000000000" pitchFamily="2" charset="2"/>
              <a:buChar char="Ø"/>
            </a:pPr>
            <a:r>
              <a:rPr lang="en-GB" dirty="0"/>
              <a:t>Traditionally, manufacturers and producers develop their products and services into brands in order to create unique market positions in the minds of their customers. </a:t>
            </a:r>
          </a:p>
          <a:p>
            <a:pPr lvl="0">
              <a:buFont typeface="Wingdings" panose="05000000000000000000" pitchFamily="2" charset="2"/>
              <a:buChar char="Ø"/>
            </a:pPr>
            <a:r>
              <a:rPr lang="en-GB" dirty="0"/>
              <a:t>From a manufacturer’s perspective, at a basic level, there are product categories such as washing power, soup, cars and computers. </a:t>
            </a:r>
          </a:p>
          <a:p>
            <a:pPr lvl="0">
              <a:buFont typeface="Wingdings" panose="05000000000000000000" pitchFamily="2" charset="2"/>
              <a:buChar char="Ø"/>
            </a:pPr>
            <a:r>
              <a:rPr lang="en-GB" dirty="0"/>
              <a:t>To identify a unique position within such basic categories, a manufacturer builds a brand around the basic core product in order to distinguish their offering from the competition. (Unilever- the Persil &amp; Procter &amp; Gamble-Ariel). </a:t>
            </a:r>
          </a:p>
        </p:txBody>
      </p:sp>
      <p:sp>
        <p:nvSpPr>
          <p:cNvPr id="4" name="Slide Number Placeholder 3">
            <a:extLst>
              <a:ext uri="{FF2B5EF4-FFF2-40B4-BE49-F238E27FC236}">
                <a16:creationId xmlns:a16="http://schemas.microsoft.com/office/drawing/2014/main" xmlns="" id="{D106432E-0F66-4BBA-96D2-9884817EB370}"/>
              </a:ext>
            </a:extLst>
          </p:cNvPr>
          <p:cNvSpPr>
            <a:spLocks noGrp="1"/>
          </p:cNvSpPr>
          <p:nvPr>
            <p:ph type="sldNum" sz="quarter" idx="12"/>
          </p:nvPr>
        </p:nvSpPr>
        <p:spPr/>
        <p:txBody>
          <a:bodyPr/>
          <a:lstStyle/>
          <a:p>
            <a:fld id="{8DF14E08-3E27-4330-BBCC-108ACDB8E4C7}" type="slidenum">
              <a:rPr lang="en-GB" smtClean="0"/>
              <a:pPr/>
              <a:t>25</a:t>
            </a:fld>
            <a:endParaRPr lang="en-GB" dirty="0"/>
          </a:p>
        </p:txBody>
      </p:sp>
    </p:spTree>
    <p:extLst>
      <p:ext uri="{BB962C8B-B14F-4D97-AF65-F5344CB8AC3E}">
        <p14:creationId xmlns:p14="http://schemas.microsoft.com/office/powerpoint/2010/main" xmlns="" val="1773570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18C78B4-68B1-4168-A13D-5A50CE6D921C}"/>
              </a:ext>
            </a:extLst>
          </p:cNvPr>
          <p:cNvSpPr>
            <a:spLocks noGrp="1"/>
          </p:cNvSpPr>
          <p:nvPr>
            <p:ph idx="1"/>
          </p:nvPr>
        </p:nvSpPr>
        <p:spPr>
          <a:xfrm>
            <a:off x="811382" y="2028296"/>
            <a:ext cx="7709482" cy="4614052"/>
          </a:xfrm>
        </p:spPr>
        <p:txBody>
          <a:bodyPr>
            <a:normAutofit/>
          </a:bodyPr>
          <a:lstStyle/>
          <a:p>
            <a:pPr lvl="0">
              <a:buFont typeface="Wingdings" panose="05000000000000000000" pitchFamily="2" charset="2"/>
              <a:buChar char="Ø"/>
            </a:pPr>
            <a:r>
              <a:rPr lang="en-GB" dirty="0"/>
              <a:t>In addition to manufacturer brands, there are also own-label brands which often provide lower-cost alternatives to the customer than the category leader brands, which are often highly priced. </a:t>
            </a:r>
          </a:p>
          <a:p>
            <a:pPr lvl="0">
              <a:buFont typeface="Wingdings" panose="05000000000000000000" pitchFamily="2" charset="2"/>
              <a:buChar char="Ø"/>
            </a:pPr>
            <a:r>
              <a:rPr lang="en-GB" dirty="0"/>
              <a:t>For physical products, brand producers take the core product, create a brand name and guarantees, design quality, packaging and delivery. </a:t>
            </a:r>
          </a:p>
          <a:p>
            <a:pPr lvl="0">
              <a:buFont typeface="Wingdings" panose="05000000000000000000" pitchFamily="2" charset="2"/>
              <a:buChar char="Ø"/>
            </a:pPr>
            <a:r>
              <a:rPr lang="en-GB" dirty="0"/>
              <a:t>All businesses are perceived as brands and the online presence is increasingly important in governing brand perception. </a:t>
            </a:r>
          </a:p>
          <a:p>
            <a:pPr marL="0" lvl="0" indent="0">
              <a:buNone/>
            </a:pPr>
            <a:endParaRPr lang="en-GB" dirty="0"/>
          </a:p>
          <a:p>
            <a:pPr lvl="0">
              <a:buFont typeface="Wingdings" panose="05000000000000000000" pitchFamily="2" charset="2"/>
              <a:buChar char="Ø"/>
            </a:pPr>
            <a:endParaRPr lang="en-GB" dirty="0"/>
          </a:p>
        </p:txBody>
      </p:sp>
      <p:sp>
        <p:nvSpPr>
          <p:cNvPr id="4" name="Slide Number Placeholder 3">
            <a:extLst>
              <a:ext uri="{FF2B5EF4-FFF2-40B4-BE49-F238E27FC236}">
                <a16:creationId xmlns:a16="http://schemas.microsoft.com/office/drawing/2014/main" xmlns="" id="{D106432E-0F66-4BBA-96D2-9884817EB370}"/>
              </a:ext>
            </a:extLst>
          </p:cNvPr>
          <p:cNvSpPr>
            <a:spLocks noGrp="1"/>
          </p:cNvSpPr>
          <p:nvPr>
            <p:ph type="sldNum" sz="quarter" idx="12"/>
          </p:nvPr>
        </p:nvSpPr>
        <p:spPr/>
        <p:txBody>
          <a:bodyPr/>
          <a:lstStyle/>
          <a:p>
            <a:fld id="{8DF14E08-3E27-4330-BBCC-108ACDB8E4C7}" type="slidenum">
              <a:rPr lang="en-GB" smtClean="0"/>
              <a:pPr/>
              <a:t>26</a:t>
            </a:fld>
            <a:endParaRPr lang="en-GB" dirty="0"/>
          </a:p>
        </p:txBody>
      </p:sp>
    </p:spTree>
    <p:extLst>
      <p:ext uri="{BB962C8B-B14F-4D97-AF65-F5344CB8AC3E}">
        <p14:creationId xmlns:p14="http://schemas.microsoft.com/office/powerpoint/2010/main" xmlns="" val="1956206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46BFB8-5A1F-482E-9674-EB685F2ABB85}"/>
              </a:ext>
            </a:extLst>
          </p:cNvPr>
          <p:cNvSpPr>
            <a:spLocks noGrp="1"/>
          </p:cNvSpPr>
          <p:nvPr>
            <p:ph idx="1"/>
          </p:nvPr>
        </p:nvSpPr>
        <p:spPr>
          <a:xfrm>
            <a:off x="822960" y="2086893"/>
            <a:ext cx="7543801" cy="4023360"/>
          </a:xfrm>
        </p:spPr>
        <p:txBody>
          <a:bodyPr/>
          <a:lstStyle/>
          <a:p>
            <a:pPr lvl="0">
              <a:buFont typeface="Wingdings" panose="05000000000000000000" pitchFamily="2" charset="2"/>
              <a:buChar char="Ø"/>
            </a:pPr>
            <a:r>
              <a:rPr lang="en-GB" dirty="0"/>
              <a:t>The company’s website, mobile apps and social media presence all affect the perception of the brand and are part of the experience of a brand. Social media provide a new platform to interact with brands. </a:t>
            </a:r>
          </a:p>
          <a:p>
            <a:pPr lvl="0">
              <a:buFont typeface="Wingdings" panose="05000000000000000000" pitchFamily="2" charset="2"/>
              <a:buChar char="Ø"/>
            </a:pPr>
            <a:r>
              <a:rPr lang="en-GB" dirty="0"/>
              <a:t>A key concept at the heart of creating a brand is positioning and ‘creating a unique position in the marketplace involves a careful choice of target market and establishing a clear differential in the minds of the people’. </a:t>
            </a:r>
          </a:p>
          <a:p>
            <a:endParaRPr lang="en-GB" dirty="0"/>
          </a:p>
        </p:txBody>
      </p:sp>
      <p:sp>
        <p:nvSpPr>
          <p:cNvPr id="4" name="Slide Number Placeholder 3">
            <a:extLst>
              <a:ext uri="{FF2B5EF4-FFF2-40B4-BE49-F238E27FC236}">
                <a16:creationId xmlns:a16="http://schemas.microsoft.com/office/drawing/2014/main" xmlns="" id="{6B4D319F-8EC1-4512-BF77-D6775216F645}"/>
              </a:ext>
            </a:extLst>
          </p:cNvPr>
          <p:cNvSpPr>
            <a:spLocks noGrp="1"/>
          </p:cNvSpPr>
          <p:nvPr>
            <p:ph type="sldNum" sz="quarter" idx="12"/>
          </p:nvPr>
        </p:nvSpPr>
        <p:spPr/>
        <p:txBody>
          <a:bodyPr/>
          <a:lstStyle/>
          <a:p>
            <a:fld id="{8DF14E08-3E27-4330-BBCC-108ACDB8E4C7}" type="slidenum">
              <a:rPr lang="en-GB" smtClean="0"/>
              <a:pPr/>
              <a:t>27</a:t>
            </a:fld>
            <a:endParaRPr lang="en-GB" dirty="0"/>
          </a:p>
        </p:txBody>
      </p:sp>
    </p:spTree>
    <p:extLst>
      <p:ext uri="{BB962C8B-B14F-4D97-AF65-F5344CB8AC3E}">
        <p14:creationId xmlns:p14="http://schemas.microsoft.com/office/powerpoint/2010/main" xmlns="" val="4070505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16E9A-3E62-4E6B-A1D5-BA08A17C7B01}"/>
              </a:ext>
            </a:extLst>
          </p:cNvPr>
          <p:cNvSpPr>
            <a:spLocks noGrp="1"/>
          </p:cNvSpPr>
          <p:nvPr>
            <p:ph type="title"/>
          </p:nvPr>
        </p:nvSpPr>
        <p:spPr/>
        <p:txBody>
          <a:bodyPr/>
          <a:lstStyle/>
          <a:p>
            <a:r>
              <a:rPr lang="en-GB" dirty="0">
                <a:solidFill>
                  <a:schemeClr val="accent2"/>
                </a:solidFill>
              </a:rPr>
              <a:t>Brand Equity</a:t>
            </a:r>
          </a:p>
        </p:txBody>
      </p:sp>
      <p:sp>
        <p:nvSpPr>
          <p:cNvPr id="3" name="Content Placeholder 2">
            <a:extLst>
              <a:ext uri="{FF2B5EF4-FFF2-40B4-BE49-F238E27FC236}">
                <a16:creationId xmlns:a16="http://schemas.microsoft.com/office/drawing/2014/main" xmlns="" id="{6510E2A4-BC32-4BA1-B76C-959B017DDAAA}"/>
              </a:ext>
            </a:extLst>
          </p:cNvPr>
          <p:cNvSpPr>
            <a:spLocks noGrp="1"/>
          </p:cNvSpPr>
          <p:nvPr>
            <p:ph idx="1"/>
          </p:nvPr>
        </p:nvSpPr>
        <p:spPr>
          <a:xfrm>
            <a:off x="637094" y="1834968"/>
            <a:ext cx="7869811" cy="4736428"/>
          </a:xfrm>
        </p:spPr>
        <p:txBody>
          <a:bodyPr>
            <a:normAutofit fontScale="85000" lnSpcReduction="20000"/>
          </a:bodyPr>
          <a:lstStyle/>
          <a:p>
            <a:pPr lvl="0">
              <a:buFont typeface="Wingdings" panose="05000000000000000000" pitchFamily="2" charset="2"/>
              <a:buChar char="Ø"/>
            </a:pPr>
            <a:r>
              <a:rPr lang="en-GB" b="1" dirty="0"/>
              <a:t>Brand equity: </a:t>
            </a:r>
            <a:r>
              <a:rPr lang="en-GB" dirty="0"/>
              <a:t>The assets (or liabilities) linked to a brand’s name and symbol that add to/subtract from a service. image and then augment the product through service, </a:t>
            </a:r>
          </a:p>
          <a:p>
            <a:pPr lvl="0">
              <a:buFont typeface="Wingdings" panose="05000000000000000000" pitchFamily="2" charset="2"/>
              <a:buChar char="Ø"/>
            </a:pPr>
            <a:r>
              <a:rPr lang="en-GB" dirty="0"/>
              <a:t>Brands Organisations are able to get into the minds of the customers, to position their brands, using a range of brand elements contributing to brand equity: </a:t>
            </a:r>
          </a:p>
          <a:p>
            <a:pPr marL="457200" lvl="0" indent="-190500">
              <a:buFont typeface="+mj-lt"/>
              <a:buAutoNum type="arabicPeriod"/>
            </a:pPr>
            <a:r>
              <a:rPr lang="en-GB" b="1" dirty="0"/>
              <a:t>brand domain: </a:t>
            </a:r>
            <a:r>
              <a:rPr lang="en-GB" dirty="0"/>
              <a:t>where the brand competes; </a:t>
            </a:r>
          </a:p>
          <a:p>
            <a:pPr marL="457200" lvl="0" indent="-190500">
              <a:buFont typeface="+mj-lt"/>
              <a:buAutoNum type="arabicPeriod"/>
            </a:pPr>
            <a:r>
              <a:rPr lang="en-GB" b="1" dirty="0"/>
              <a:t>brand heritage: </a:t>
            </a:r>
            <a:r>
              <a:rPr lang="en-GB" dirty="0"/>
              <a:t>the background and culture of the brand;</a:t>
            </a:r>
          </a:p>
          <a:p>
            <a:pPr marL="457200" lvl="0" indent="-190500">
              <a:buFont typeface="+mj-lt"/>
              <a:buAutoNum type="arabicPeriod"/>
            </a:pPr>
            <a:r>
              <a:rPr lang="en-GB" b="1" dirty="0"/>
              <a:t>brand values: </a:t>
            </a:r>
            <a:r>
              <a:rPr lang="en-GB" dirty="0"/>
              <a:t>the core characteristics, e.g., price, quality, performance; </a:t>
            </a:r>
          </a:p>
          <a:p>
            <a:pPr marL="457200" lvl="0" indent="-190500">
              <a:buFont typeface="+mj-lt"/>
              <a:buAutoNum type="arabicPeriod"/>
            </a:pPr>
            <a:r>
              <a:rPr lang="en-GB" b="1" dirty="0"/>
              <a:t>brand assets: </a:t>
            </a:r>
            <a:r>
              <a:rPr lang="en-GB" dirty="0"/>
              <a:t>distinctive names, symbols, images; </a:t>
            </a:r>
          </a:p>
          <a:p>
            <a:pPr marL="457200" lvl="0" indent="-190500">
              <a:buFont typeface="+mj-lt"/>
              <a:buAutoNum type="arabicPeriod"/>
            </a:pPr>
            <a:r>
              <a:rPr lang="en-GB" b="1" dirty="0"/>
              <a:t>brand personality: </a:t>
            </a:r>
            <a:r>
              <a:rPr lang="en-GB" dirty="0"/>
              <a:t>the character of the brand; </a:t>
            </a:r>
          </a:p>
          <a:p>
            <a:pPr marL="457200" lvl="0" indent="-190500">
              <a:buFont typeface="+mj-lt"/>
              <a:buAutoNum type="arabicPeriod"/>
            </a:pPr>
            <a:r>
              <a:rPr lang="en-GB" b="1" dirty="0"/>
              <a:t>brand reflection: </a:t>
            </a:r>
            <a:r>
              <a:rPr lang="en-GB" dirty="0"/>
              <a:t>how the customer perceives themselves as a result of buying the brand. </a:t>
            </a:r>
          </a:p>
          <a:p>
            <a:pPr lvl="0">
              <a:buFont typeface="Wingdings" panose="05000000000000000000" pitchFamily="2" charset="2"/>
              <a:buChar char="Ø"/>
            </a:pPr>
            <a:r>
              <a:rPr lang="en-GB" dirty="0"/>
              <a:t>These principles of branding apply on-and offline, but online brands increasingly need to ensure integration between the perception of their offer in both digital and physical environments. </a:t>
            </a:r>
          </a:p>
          <a:p>
            <a:pPr lvl="0">
              <a:buFont typeface="Wingdings" panose="05000000000000000000" pitchFamily="2" charset="2"/>
              <a:buChar char="Ø"/>
            </a:pPr>
            <a:r>
              <a:rPr lang="en-GB" dirty="0"/>
              <a:t>For start-up and established online brands, the issue of branding is more complex. </a:t>
            </a:r>
          </a:p>
        </p:txBody>
      </p:sp>
      <p:sp>
        <p:nvSpPr>
          <p:cNvPr id="4" name="Slide Number Placeholder 3">
            <a:extLst>
              <a:ext uri="{FF2B5EF4-FFF2-40B4-BE49-F238E27FC236}">
                <a16:creationId xmlns:a16="http://schemas.microsoft.com/office/drawing/2014/main" xmlns="" id="{9C273CA5-75F2-4DE7-AB37-9B0253FA4AEA}"/>
              </a:ext>
            </a:extLst>
          </p:cNvPr>
          <p:cNvSpPr>
            <a:spLocks noGrp="1"/>
          </p:cNvSpPr>
          <p:nvPr>
            <p:ph type="sldNum" sz="quarter" idx="12"/>
          </p:nvPr>
        </p:nvSpPr>
        <p:spPr/>
        <p:txBody>
          <a:bodyPr/>
          <a:lstStyle/>
          <a:p>
            <a:fld id="{8DF14E08-3E27-4330-BBCC-108ACDB8E4C7}" type="slidenum">
              <a:rPr lang="en-GB" smtClean="0"/>
              <a:pPr/>
              <a:t>28</a:t>
            </a:fld>
            <a:endParaRPr lang="en-GB" dirty="0"/>
          </a:p>
        </p:txBody>
      </p:sp>
    </p:spTree>
    <p:extLst>
      <p:ext uri="{BB962C8B-B14F-4D97-AF65-F5344CB8AC3E}">
        <p14:creationId xmlns:p14="http://schemas.microsoft.com/office/powerpoint/2010/main" xmlns="" val="3841033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65B17-463D-4951-A108-F8860B50234E}"/>
              </a:ext>
            </a:extLst>
          </p:cNvPr>
          <p:cNvSpPr>
            <a:spLocks noGrp="1"/>
          </p:cNvSpPr>
          <p:nvPr>
            <p:ph type="title"/>
          </p:nvPr>
        </p:nvSpPr>
        <p:spPr/>
        <p:txBody>
          <a:bodyPr/>
          <a:lstStyle/>
          <a:p>
            <a:r>
              <a:rPr lang="en-GB" dirty="0">
                <a:solidFill>
                  <a:schemeClr val="accent2"/>
                </a:solidFill>
              </a:rPr>
              <a:t>Brand Experience</a:t>
            </a:r>
          </a:p>
        </p:txBody>
      </p:sp>
      <p:sp>
        <p:nvSpPr>
          <p:cNvPr id="3" name="Content Placeholder 2">
            <a:extLst>
              <a:ext uri="{FF2B5EF4-FFF2-40B4-BE49-F238E27FC236}">
                <a16:creationId xmlns:a16="http://schemas.microsoft.com/office/drawing/2014/main" xmlns="" id="{FE356F60-BCD6-4D53-BDE2-26848A049BAB}"/>
              </a:ext>
            </a:extLst>
          </p:cNvPr>
          <p:cNvSpPr>
            <a:spLocks noGrp="1"/>
          </p:cNvSpPr>
          <p:nvPr>
            <p:ph idx="1"/>
          </p:nvPr>
        </p:nvSpPr>
        <p:spPr>
          <a:xfrm>
            <a:off x="657279" y="1891786"/>
            <a:ext cx="7875161" cy="4679610"/>
          </a:xfrm>
        </p:spPr>
        <p:txBody>
          <a:bodyPr>
            <a:normAutofit/>
          </a:bodyPr>
          <a:lstStyle/>
          <a:p>
            <a:pPr lvl="0">
              <a:buFont typeface="Wingdings" panose="05000000000000000000" pitchFamily="2" charset="2"/>
              <a:buChar char="Ø"/>
            </a:pPr>
            <a:r>
              <a:rPr lang="en-GB" sz="2400" dirty="0"/>
              <a:t>The Internet and digital technologies have changed the global brand landscape. e.g. Google, Amazon, eBay and Facebook.</a:t>
            </a:r>
          </a:p>
          <a:p>
            <a:pPr lvl="0">
              <a:buFont typeface="Wingdings" panose="05000000000000000000" pitchFamily="2" charset="2"/>
              <a:buChar char="Ø"/>
            </a:pPr>
            <a:r>
              <a:rPr lang="en-GB" sz="2400" dirty="0"/>
              <a:t>Digital technology has also brought distinctive features to the online brand experience. </a:t>
            </a:r>
          </a:p>
          <a:p>
            <a:pPr lvl="0">
              <a:buFont typeface="Wingdings" panose="05000000000000000000" pitchFamily="2" charset="2"/>
              <a:buChar char="Ø"/>
            </a:pPr>
            <a:r>
              <a:rPr lang="en-GB" sz="2400" b="1" dirty="0"/>
              <a:t>Brand experience:</a:t>
            </a:r>
            <a:r>
              <a:rPr lang="en-GB" sz="2400" dirty="0"/>
              <a:t> The frequency and depth of interactions with a brand can be enhanced through the Internet. </a:t>
            </a:r>
          </a:p>
        </p:txBody>
      </p:sp>
      <p:sp>
        <p:nvSpPr>
          <p:cNvPr id="4" name="Slide Number Placeholder 3">
            <a:extLst>
              <a:ext uri="{FF2B5EF4-FFF2-40B4-BE49-F238E27FC236}">
                <a16:creationId xmlns:a16="http://schemas.microsoft.com/office/drawing/2014/main" xmlns="" id="{B3798ABF-8AF8-4A0F-8E49-1EB1E40770B7}"/>
              </a:ext>
            </a:extLst>
          </p:cNvPr>
          <p:cNvSpPr>
            <a:spLocks noGrp="1"/>
          </p:cNvSpPr>
          <p:nvPr>
            <p:ph type="sldNum" sz="quarter" idx="12"/>
          </p:nvPr>
        </p:nvSpPr>
        <p:spPr/>
        <p:txBody>
          <a:bodyPr/>
          <a:lstStyle/>
          <a:p>
            <a:fld id="{8DF14E08-3E27-4330-BBCC-108ACDB8E4C7}" type="slidenum">
              <a:rPr lang="en-GB" smtClean="0"/>
              <a:pPr/>
              <a:t>29</a:t>
            </a:fld>
            <a:endParaRPr lang="en-GB" dirty="0"/>
          </a:p>
        </p:txBody>
      </p:sp>
    </p:spTree>
    <p:extLst>
      <p:ext uri="{BB962C8B-B14F-4D97-AF65-F5344CB8AC3E}">
        <p14:creationId xmlns:p14="http://schemas.microsoft.com/office/powerpoint/2010/main" xmlns="" val="54075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A6523-7076-4614-A429-B2782B92A2A3}"/>
              </a:ext>
            </a:extLst>
          </p:cNvPr>
          <p:cNvSpPr>
            <a:spLocks noGrp="1"/>
          </p:cNvSpPr>
          <p:nvPr>
            <p:ph type="title"/>
          </p:nvPr>
        </p:nvSpPr>
        <p:spPr/>
        <p:txBody>
          <a:bodyPr/>
          <a:lstStyle/>
          <a:p>
            <a:r>
              <a:rPr lang="en-GB" dirty="0"/>
              <a:t>What is </a:t>
            </a:r>
            <a:br>
              <a:rPr lang="en-GB" dirty="0"/>
            </a:br>
            <a:r>
              <a:rPr lang="en-GB" dirty="0"/>
              <a:t>Marketing Mix</a:t>
            </a:r>
          </a:p>
        </p:txBody>
      </p:sp>
      <p:sp>
        <p:nvSpPr>
          <p:cNvPr id="3" name="Content Placeholder 2">
            <a:extLst>
              <a:ext uri="{FF2B5EF4-FFF2-40B4-BE49-F238E27FC236}">
                <a16:creationId xmlns:a16="http://schemas.microsoft.com/office/drawing/2014/main" xmlns="" id="{B457F564-0E02-4A6E-8DD4-7C969662B910}"/>
              </a:ext>
            </a:extLst>
          </p:cNvPr>
          <p:cNvSpPr>
            <a:spLocks noGrp="1"/>
          </p:cNvSpPr>
          <p:nvPr>
            <p:ph idx="1"/>
          </p:nvPr>
        </p:nvSpPr>
        <p:spPr>
          <a:xfrm>
            <a:off x="822959" y="1845734"/>
            <a:ext cx="7709481" cy="4463586"/>
          </a:xfrm>
        </p:spPr>
        <p:txBody>
          <a:bodyPr>
            <a:normAutofit/>
          </a:bodyPr>
          <a:lstStyle/>
          <a:p>
            <a:pPr lvl="0">
              <a:buFont typeface="Wingdings" panose="05000000000000000000" pitchFamily="2" charset="2"/>
              <a:buChar char="Ø"/>
            </a:pPr>
            <a:r>
              <a:rPr lang="en-GB" dirty="0"/>
              <a:t>The marketing mix – widely referred to as the 4Ps of Product, Price, Place and Promotion – was originally proposed by Jerome McCarthy (1960). </a:t>
            </a:r>
          </a:p>
          <a:p>
            <a:pPr lvl="0">
              <a:buFont typeface="Wingdings" panose="05000000000000000000" pitchFamily="2" charset="2"/>
              <a:buChar char="Ø"/>
            </a:pPr>
            <a:r>
              <a:rPr lang="en-GB" dirty="0"/>
              <a:t>The popularity of the mix as a guide for the application of marketing techniques is driven by the apparent simplicity of the framework.</a:t>
            </a:r>
          </a:p>
          <a:p>
            <a:pPr lvl="0">
              <a:buFont typeface="Wingdings" panose="05000000000000000000" pitchFamily="2" charset="2"/>
              <a:buChar char="Ø"/>
            </a:pPr>
            <a:r>
              <a:rPr lang="en-GB" dirty="0"/>
              <a:t> However, in the 1980s the 4Ps was challenged for not referencing the importance of customer service. </a:t>
            </a:r>
          </a:p>
        </p:txBody>
      </p:sp>
      <p:sp>
        <p:nvSpPr>
          <p:cNvPr id="4" name="Slide Number Placeholder 3">
            <a:extLst>
              <a:ext uri="{FF2B5EF4-FFF2-40B4-BE49-F238E27FC236}">
                <a16:creationId xmlns:a16="http://schemas.microsoft.com/office/drawing/2014/main" xmlns="" id="{6AEA019F-F46B-46F0-9903-77EAA375D06D}"/>
              </a:ext>
            </a:extLst>
          </p:cNvPr>
          <p:cNvSpPr>
            <a:spLocks noGrp="1"/>
          </p:cNvSpPr>
          <p:nvPr>
            <p:ph type="sldNum" sz="quarter" idx="12"/>
          </p:nvPr>
        </p:nvSpPr>
        <p:spPr/>
        <p:txBody>
          <a:bodyPr/>
          <a:lstStyle/>
          <a:p>
            <a:fld id="{8DF14E08-3E27-4330-BBCC-108ACDB8E4C7}" type="slidenum">
              <a:rPr lang="en-GB" smtClean="0"/>
              <a:pPr/>
              <a:t>3</a:t>
            </a:fld>
            <a:endParaRPr lang="en-GB" dirty="0"/>
          </a:p>
        </p:txBody>
      </p:sp>
      <p:pic>
        <p:nvPicPr>
          <p:cNvPr id="6" name="Picture 5" descr="A picture containing truck, parked, city, street&#10;&#10;Description automatically generated">
            <a:extLst>
              <a:ext uri="{FF2B5EF4-FFF2-40B4-BE49-F238E27FC236}">
                <a16:creationId xmlns:a16="http://schemas.microsoft.com/office/drawing/2014/main" xmlns="" id="{C57CBE16-8B53-4E63-9607-0C27850FCE9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3728" y="4581128"/>
            <a:ext cx="4738360" cy="1450757"/>
          </a:xfrm>
          <a:prstGeom prst="rect">
            <a:avLst/>
          </a:prstGeom>
        </p:spPr>
      </p:pic>
    </p:spTree>
    <p:extLst>
      <p:ext uri="{BB962C8B-B14F-4D97-AF65-F5344CB8AC3E}">
        <p14:creationId xmlns:p14="http://schemas.microsoft.com/office/powerpoint/2010/main" xmlns="" val="157652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65B17-463D-4951-A108-F8860B50234E}"/>
              </a:ext>
            </a:extLst>
          </p:cNvPr>
          <p:cNvSpPr>
            <a:spLocks noGrp="1"/>
          </p:cNvSpPr>
          <p:nvPr>
            <p:ph type="title"/>
          </p:nvPr>
        </p:nvSpPr>
        <p:spPr/>
        <p:txBody>
          <a:bodyPr/>
          <a:lstStyle/>
          <a:p>
            <a:r>
              <a:rPr lang="en-GB" dirty="0">
                <a:solidFill>
                  <a:schemeClr val="accent2"/>
                </a:solidFill>
              </a:rPr>
              <a:t>Brand Experience</a:t>
            </a:r>
          </a:p>
        </p:txBody>
      </p:sp>
      <p:sp>
        <p:nvSpPr>
          <p:cNvPr id="3" name="Content Placeholder 2">
            <a:extLst>
              <a:ext uri="{FF2B5EF4-FFF2-40B4-BE49-F238E27FC236}">
                <a16:creationId xmlns:a16="http://schemas.microsoft.com/office/drawing/2014/main" xmlns="" id="{FE356F60-BCD6-4D53-BDE2-26848A049BAB}"/>
              </a:ext>
            </a:extLst>
          </p:cNvPr>
          <p:cNvSpPr>
            <a:spLocks noGrp="1"/>
          </p:cNvSpPr>
          <p:nvPr>
            <p:ph idx="1"/>
          </p:nvPr>
        </p:nvSpPr>
        <p:spPr>
          <a:xfrm>
            <a:off x="657279" y="1956710"/>
            <a:ext cx="7875161" cy="4679610"/>
          </a:xfrm>
        </p:spPr>
        <p:txBody>
          <a:bodyPr>
            <a:normAutofit/>
          </a:bodyPr>
          <a:lstStyle/>
          <a:p>
            <a:pPr lvl="0">
              <a:buFont typeface="Wingdings" panose="05000000000000000000" pitchFamily="2" charset="2"/>
              <a:buChar char="Ø"/>
            </a:pPr>
            <a:r>
              <a:rPr lang="en-GB" dirty="0"/>
              <a:t>An online brand is very similar to its offline counterparts insofar as it incorporates a name, set of symbols and product/service components. But, the major difference is the context in which the customer experiences the brand. Online context tends to be: </a:t>
            </a:r>
          </a:p>
          <a:p>
            <a:pPr marL="457200" lvl="0" indent="-190500">
              <a:buFont typeface="+mj-lt"/>
              <a:buAutoNum type="arabicPeriod"/>
            </a:pPr>
            <a:r>
              <a:rPr lang="en-GB" dirty="0"/>
              <a:t>information rich; </a:t>
            </a:r>
          </a:p>
          <a:p>
            <a:pPr marL="457200" lvl="0" indent="-190500">
              <a:buFont typeface="+mj-lt"/>
              <a:buAutoNum type="arabicPeriod"/>
            </a:pPr>
            <a:r>
              <a:rPr lang="en-GB" dirty="0"/>
              <a:t>dynamic; </a:t>
            </a:r>
          </a:p>
          <a:p>
            <a:pPr marL="457200" lvl="0" indent="-190500">
              <a:buFont typeface="+mj-lt"/>
              <a:buAutoNum type="arabicPeriod"/>
            </a:pPr>
            <a:r>
              <a:rPr lang="en-GB" dirty="0"/>
              <a:t>characterised by excessive information flows; </a:t>
            </a:r>
          </a:p>
          <a:p>
            <a:pPr marL="457200" lvl="0" indent="-190500">
              <a:buFont typeface="+mj-lt"/>
              <a:buAutoNum type="arabicPeriod"/>
            </a:pPr>
            <a:r>
              <a:rPr lang="en-GB" dirty="0"/>
              <a:t>technologically innovative. </a:t>
            </a:r>
          </a:p>
        </p:txBody>
      </p:sp>
      <p:sp>
        <p:nvSpPr>
          <p:cNvPr id="4" name="Slide Number Placeholder 3">
            <a:extLst>
              <a:ext uri="{FF2B5EF4-FFF2-40B4-BE49-F238E27FC236}">
                <a16:creationId xmlns:a16="http://schemas.microsoft.com/office/drawing/2014/main" xmlns="" id="{B3798ABF-8AF8-4A0F-8E49-1EB1E40770B7}"/>
              </a:ext>
            </a:extLst>
          </p:cNvPr>
          <p:cNvSpPr>
            <a:spLocks noGrp="1"/>
          </p:cNvSpPr>
          <p:nvPr>
            <p:ph type="sldNum" sz="quarter" idx="12"/>
          </p:nvPr>
        </p:nvSpPr>
        <p:spPr/>
        <p:txBody>
          <a:bodyPr/>
          <a:lstStyle/>
          <a:p>
            <a:fld id="{8DF14E08-3E27-4330-BBCC-108ACDB8E4C7}" type="slidenum">
              <a:rPr lang="en-GB" smtClean="0"/>
              <a:pPr/>
              <a:t>30</a:t>
            </a:fld>
            <a:endParaRPr lang="en-GB" dirty="0"/>
          </a:p>
        </p:txBody>
      </p:sp>
    </p:spTree>
    <p:extLst>
      <p:ext uri="{BB962C8B-B14F-4D97-AF65-F5344CB8AC3E}">
        <p14:creationId xmlns:p14="http://schemas.microsoft.com/office/powerpoint/2010/main" xmlns="" val="207803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132E8E-FCA7-407E-9B23-30309D3FFE70}"/>
              </a:ext>
            </a:extLst>
          </p:cNvPr>
          <p:cNvSpPr>
            <a:spLocks noGrp="1"/>
          </p:cNvSpPr>
          <p:nvPr>
            <p:ph idx="1"/>
          </p:nvPr>
        </p:nvSpPr>
        <p:spPr>
          <a:xfrm>
            <a:off x="822959" y="1925920"/>
            <a:ext cx="7543801" cy="4023360"/>
          </a:xfrm>
        </p:spPr>
        <p:txBody>
          <a:bodyPr/>
          <a:lstStyle/>
          <a:p>
            <a:pPr lvl="0">
              <a:buFont typeface="Wingdings" panose="05000000000000000000" pitchFamily="2" charset="2"/>
              <a:buChar char="Ø"/>
            </a:pPr>
            <a:r>
              <a:rPr lang="en-GB" dirty="0"/>
              <a:t>On the negative side, the virtual nature of the digital marketplace means there is a lack of physical cues and heightened challenges due to the intangibility of the environment and increased uncertainty of what engaging in an online experience will deliver. </a:t>
            </a:r>
          </a:p>
          <a:p>
            <a:pPr lvl="0">
              <a:buFont typeface="Wingdings" panose="05000000000000000000" pitchFamily="2" charset="2"/>
              <a:buChar char="Ø"/>
            </a:pPr>
            <a:r>
              <a:rPr lang="en-GB" dirty="0"/>
              <a:t>On the positive side, digital environments create opportunities for increased interactivity and real-time brand experiences, which can be empowering for the customer. </a:t>
            </a:r>
          </a:p>
          <a:p>
            <a:endParaRPr lang="en-GB" dirty="0"/>
          </a:p>
        </p:txBody>
      </p:sp>
      <p:sp>
        <p:nvSpPr>
          <p:cNvPr id="4" name="Slide Number Placeholder 3">
            <a:extLst>
              <a:ext uri="{FF2B5EF4-FFF2-40B4-BE49-F238E27FC236}">
                <a16:creationId xmlns:a16="http://schemas.microsoft.com/office/drawing/2014/main" xmlns="" id="{818886DE-44B3-477D-A210-BDB75D4E333B}"/>
              </a:ext>
            </a:extLst>
          </p:cNvPr>
          <p:cNvSpPr>
            <a:spLocks noGrp="1"/>
          </p:cNvSpPr>
          <p:nvPr>
            <p:ph type="sldNum" sz="quarter" idx="12"/>
          </p:nvPr>
        </p:nvSpPr>
        <p:spPr/>
        <p:txBody>
          <a:bodyPr/>
          <a:lstStyle/>
          <a:p>
            <a:fld id="{8DF14E08-3E27-4330-BBCC-108ACDB8E4C7}" type="slidenum">
              <a:rPr lang="en-GB" smtClean="0"/>
              <a:pPr/>
              <a:t>31</a:t>
            </a:fld>
            <a:endParaRPr lang="en-GB" dirty="0"/>
          </a:p>
        </p:txBody>
      </p:sp>
      <p:pic>
        <p:nvPicPr>
          <p:cNvPr id="5" name="Picture 4" descr="A close up of a logo&#10;&#10;Description automatically generated">
            <a:extLst>
              <a:ext uri="{FF2B5EF4-FFF2-40B4-BE49-F238E27FC236}">
                <a16:creationId xmlns:a16="http://schemas.microsoft.com/office/drawing/2014/main" xmlns="" id="{81842A83-AE2B-44FB-A234-05CCEC47CC7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08104" y="4149080"/>
            <a:ext cx="2619375" cy="1743075"/>
          </a:xfrm>
          <a:prstGeom prst="rect">
            <a:avLst/>
          </a:prstGeom>
        </p:spPr>
      </p:pic>
    </p:spTree>
    <p:extLst>
      <p:ext uri="{BB962C8B-B14F-4D97-AF65-F5344CB8AC3E}">
        <p14:creationId xmlns:p14="http://schemas.microsoft.com/office/powerpoint/2010/main" xmlns="" val="3331504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8B264F-9FAB-4512-88D1-1D656C3A4AEF}"/>
              </a:ext>
            </a:extLst>
          </p:cNvPr>
          <p:cNvSpPr>
            <a:spLocks noGrp="1"/>
          </p:cNvSpPr>
          <p:nvPr>
            <p:ph type="title"/>
          </p:nvPr>
        </p:nvSpPr>
        <p:spPr/>
        <p:txBody>
          <a:bodyPr/>
          <a:lstStyle/>
          <a:p>
            <a:r>
              <a:rPr lang="en-GB" dirty="0">
                <a:solidFill>
                  <a:schemeClr val="accent2"/>
                </a:solidFill>
              </a:rPr>
              <a:t>Success Factors for Brand Sites</a:t>
            </a:r>
          </a:p>
        </p:txBody>
      </p:sp>
      <p:sp>
        <p:nvSpPr>
          <p:cNvPr id="3" name="Content Placeholder 2">
            <a:extLst>
              <a:ext uri="{FF2B5EF4-FFF2-40B4-BE49-F238E27FC236}">
                <a16:creationId xmlns:a16="http://schemas.microsoft.com/office/drawing/2014/main" xmlns="" id="{7F1A2089-14BF-4884-9308-774F2868F103}"/>
              </a:ext>
            </a:extLst>
          </p:cNvPr>
          <p:cNvSpPr>
            <a:spLocks noGrp="1"/>
          </p:cNvSpPr>
          <p:nvPr>
            <p:ph idx="1"/>
          </p:nvPr>
        </p:nvSpPr>
        <p:spPr>
          <a:xfrm>
            <a:off x="758621" y="1806248"/>
            <a:ext cx="7586404" cy="4679610"/>
          </a:xfrm>
        </p:spPr>
        <p:txBody>
          <a:bodyPr>
            <a:normAutofit/>
          </a:bodyPr>
          <a:lstStyle/>
          <a:p>
            <a:pPr>
              <a:buFont typeface="Wingdings" panose="05000000000000000000" pitchFamily="2" charset="2"/>
              <a:buChar char="Ø"/>
            </a:pPr>
            <a:r>
              <a:rPr lang="en-GB" dirty="0"/>
              <a:t>For the site itself, it is not the quantity of visitors that is important; rather it is about the quality of visitors, since brand sites are most likely to attract brand advocates, who can be important in influencing others to make them aware of the brand or trial the brand. </a:t>
            </a:r>
          </a:p>
          <a:p>
            <a:pPr>
              <a:buFont typeface="Wingdings" panose="05000000000000000000" pitchFamily="2" charset="2"/>
              <a:buChar char="Ø"/>
            </a:pPr>
            <a:r>
              <a:rPr lang="en-GB" b="1" dirty="0"/>
              <a:t>Brand advocate </a:t>
            </a:r>
            <a:r>
              <a:rPr lang="en-GB" dirty="0"/>
              <a:t>A customer who has favourable perceptions of a brand who will talk favourably about a brand to their acquaintances to help generate awareness of the brand or influence purchase intent. </a:t>
            </a:r>
          </a:p>
          <a:p>
            <a:pPr>
              <a:buFont typeface="Wingdings" panose="05000000000000000000" pitchFamily="2" charset="2"/>
              <a:buChar char="Ø"/>
            </a:pPr>
            <a:r>
              <a:rPr lang="en-GB" dirty="0"/>
              <a:t>Brand owners should determine the type of content on a brand site that will encourage brand loyalists and the neutral consumer to visit and then return to the brand site. </a:t>
            </a:r>
          </a:p>
        </p:txBody>
      </p:sp>
      <p:sp>
        <p:nvSpPr>
          <p:cNvPr id="4" name="Slide Number Placeholder 3">
            <a:extLst>
              <a:ext uri="{FF2B5EF4-FFF2-40B4-BE49-F238E27FC236}">
                <a16:creationId xmlns:a16="http://schemas.microsoft.com/office/drawing/2014/main" xmlns="" id="{E56A0192-B301-45F6-B331-73077CB372F0}"/>
              </a:ext>
            </a:extLst>
          </p:cNvPr>
          <p:cNvSpPr>
            <a:spLocks noGrp="1"/>
          </p:cNvSpPr>
          <p:nvPr>
            <p:ph type="sldNum" sz="quarter" idx="12"/>
          </p:nvPr>
        </p:nvSpPr>
        <p:spPr/>
        <p:txBody>
          <a:bodyPr/>
          <a:lstStyle/>
          <a:p>
            <a:fld id="{8DF14E08-3E27-4330-BBCC-108ACDB8E4C7}" type="slidenum">
              <a:rPr lang="en-GB" smtClean="0"/>
              <a:pPr/>
              <a:t>32</a:t>
            </a:fld>
            <a:endParaRPr lang="en-GB" dirty="0"/>
          </a:p>
        </p:txBody>
      </p:sp>
      <p:pic>
        <p:nvPicPr>
          <p:cNvPr id="6" name="Picture 5" descr="A close up of a logo&#10;&#10;Description automatically generated">
            <a:extLst>
              <a:ext uri="{FF2B5EF4-FFF2-40B4-BE49-F238E27FC236}">
                <a16:creationId xmlns:a16="http://schemas.microsoft.com/office/drawing/2014/main" xmlns="" id="{6DC9C946-FF2C-418E-A151-9502524A47D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79731" y="4884928"/>
            <a:ext cx="2581275" cy="1771650"/>
          </a:xfrm>
          <a:prstGeom prst="rect">
            <a:avLst/>
          </a:prstGeom>
        </p:spPr>
      </p:pic>
    </p:spTree>
    <p:extLst>
      <p:ext uri="{BB962C8B-B14F-4D97-AF65-F5344CB8AC3E}">
        <p14:creationId xmlns:p14="http://schemas.microsoft.com/office/powerpoint/2010/main" xmlns="" val="79237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9E00415-DB79-46E4-8DDF-04F657F54395}"/>
              </a:ext>
            </a:extLst>
          </p:cNvPr>
          <p:cNvSpPr>
            <a:spLocks noGrp="1"/>
          </p:cNvSpPr>
          <p:nvPr>
            <p:ph idx="1"/>
          </p:nvPr>
        </p:nvSpPr>
        <p:spPr>
          <a:xfrm>
            <a:off x="670423" y="1997433"/>
            <a:ext cx="7803153" cy="4614052"/>
          </a:xfrm>
        </p:spPr>
        <p:txBody>
          <a:bodyPr>
            <a:normAutofit/>
          </a:bodyPr>
          <a:lstStyle/>
          <a:p>
            <a:pPr>
              <a:buFont typeface="Wingdings" panose="05000000000000000000" pitchFamily="2" charset="2"/>
              <a:buChar char="Ø"/>
            </a:pPr>
            <a:r>
              <a:rPr lang="en-GB" sz="2400" dirty="0"/>
              <a:t>Encouraging visitors to return is key, and he suggests different aspects of a quality site experience to achieve this. </a:t>
            </a:r>
          </a:p>
          <a:p>
            <a:pPr>
              <a:buFont typeface="Wingdings" panose="05000000000000000000" pitchFamily="2" charset="2"/>
              <a:buChar char="Ø"/>
            </a:pPr>
            <a:r>
              <a:rPr lang="en-GB" sz="2400" dirty="0"/>
              <a:t>Some of the methods include: </a:t>
            </a:r>
          </a:p>
          <a:p>
            <a:pPr lvl="1">
              <a:buFont typeface="Wingdings" panose="05000000000000000000" pitchFamily="2" charset="2"/>
              <a:buChar char="§"/>
            </a:pPr>
            <a:r>
              <a:rPr lang="en-GB" sz="2000" dirty="0"/>
              <a:t>Creating a compelling, interactive experience including rich media that reflects the brand.</a:t>
            </a:r>
          </a:p>
          <a:p>
            <a:pPr lvl="1">
              <a:buFont typeface="Wingdings" panose="05000000000000000000" pitchFamily="2" charset="2"/>
              <a:buChar char="§"/>
            </a:pPr>
            <a:r>
              <a:rPr lang="en-GB" sz="2000" dirty="0"/>
              <a:t>Considering how the site will influence the sales cycle by encouraging trial. </a:t>
            </a:r>
          </a:p>
          <a:p>
            <a:pPr lvl="1">
              <a:buFont typeface="Wingdings" panose="05000000000000000000" pitchFamily="2" charset="2"/>
              <a:buChar char="§"/>
            </a:pPr>
            <a:r>
              <a:rPr lang="en-GB" sz="2000" dirty="0"/>
              <a:t>Developing an exchange (permission marketing) programme on your website to begin a ‘conversation’ with the most valuable customer segments. </a:t>
            </a:r>
          </a:p>
        </p:txBody>
      </p:sp>
      <p:sp>
        <p:nvSpPr>
          <p:cNvPr id="4" name="Slide Number Placeholder 3">
            <a:extLst>
              <a:ext uri="{FF2B5EF4-FFF2-40B4-BE49-F238E27FC236}">
                <a16:creationId xmlns:a16="http://schemas.microsoft.com/office/drawing/2014/main" xmlns="" id="{A5FB565B-484B-47D9-8F9B-4A8444FCF6EF}"/>
              </a:ext>
            </a:extLst>
          </p:cNvPr>
          <p:cNvSpPr>
            <a:spLocks noGrp="1"/>
          </p:cNvSpPr>
          <p:nvPr>
            <p:ph type="sldNum" sz="quarter" idx="12"/>
          </p:nvPr>
        </p:nvSpPr>
        <p:spPr/>
        <p:txBody>
          <a:bodyPr/>
          <a:lstStyle/>
          <a:p>
            <a:fld id="{8DF14E08-3E27-4330-BBCC-108ACDB8E4C7}" type="slidenum">
              <a:rPr lang="en-GB" smtClean="0"/>
              <a:pPr/>
              <a:t>33</a:t>
            </a:fld>
            <a:endParaRPr lang="en-GB" dirty="0"/>
          </a:p>
        </p:txBody>
      </p:sp>
    </p:spTree>
    <p:extLst>
      <p:ext uri="{BB962C8B-B14F-4D97-AF65-F5344CB8AC3E}">
        <p14:creationId xmlns:p14="http://schemas.microsoft.com/office/powerpoint/2010/main" xmlns="" val="758506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9E00415-DB79-46E4-8DDF-04F657F54395}"/>
              </a:ext>
            </a:extLst>
          </p:cNvPr>
          <p:cNvSpPr>
            <a:spLocks noGrp="1"/>
          </p:cNvSpPr>
          <p:nvPr>
            <p:ph idx="1"/>
          </p:nvPr>
        </p:nvSpPr>
        <p:spPr>
          <a:xfrm>
            <a:off x="734637" y="2132856"/>
            <a:ext cx="7803153" cy="4614052"/>
          </a:xfrm>
        </p:spPr>
        <p:txBody>
          <a:bodyPr>
            <a:normAutofit/>
          </a:bodyPr>
          <a:lstStyle/>
          <a:p>
            <a:pPr>
              <a:buFont typeface="Wingdings" panose="05000000000000000000" pitchFamily="2" charset="2"/>
              <a:buChar char="Ø"/>
            </a:pPr>
            <a:r>
              <a:rPr lang="en-GB" dirty="0"/>
              <a:t>Additionally, we would stress the importance of achieving customer engagement with brand sites to encourage participation or co-creation of content. Once engaged in this way, visitors are more likely to return to a site to see others’ comments. </a:t>
            </a:r>
          </a:p>
          <a:p>
            <a:pPr>
              <a:buFont typeface="Wingdings" panose="05000000000000000000" pitchFamily="2" charset="2"/>
              <a:buChar char="Ø"/>
            </a:pPr>
            <a:r>
              <a:rPr lang="en-GB" dirty="0"/>
              <a:t>The success factors a brand uses should closely interlink with the brand’s identity. </a:t>
            </a:r>
          </a:p>
        </p:txBody>
      </p:sp>
      <p:sp>
        <p:nvSpPr>
          <p:cNvPr id="4" name="Slide Number Placeholder 3">
            <a:extLst>
              <a:ext uri="{FF2B5EF4-FFF2-40B4-BE49-F238E27FC236}">
                <a16:creationId xmlns:a16="http://schemas.microsoft.com/office/drawing/2014/main" xmlns="" id="{A5FB565B-484B-47D9-8F9B-4A8444FCF6EF}"/>
              </a:ext>
            </a:extLst>
          </p:cNvPr>
          <p:cNvSpPr>
            <a:spLocks noGrp="1"/>
          </p:cNvSpPr>
          <p:nvPr>
            <p:ph type="sldNum" sz="quarter" idx="12"/>
          </p:nvPr>
        </p:nvSpPr>
        <p:spPr/>
        <p:txBody>
          <a:bodyPr/>
          <a:lstStyle/>
          <a:p>
            <a:fld id="{8DF14E08-3E27-4330-BBCC-108ACDB8E4C7}" type="slidenum">
              <a:rPr lang="en-GB" smtClean="0"/>
              <a:pPr/>
              <a:t>34</a:t>
            </a:fld>
            <a:endParaRPr lang="en-GB" dirty="0"/>
          </a:p>
        </p:txBody>
      </p:sp>
    </p:spTree>
    <p:extLst>
      <p:ext uri="{BB962C8B-B14F-4D97-AF65-F5344CB8AC3E}">
        <p14:creationId xmlns:p14="http://schemas.microsoft.com/office/powerpoint/2010/main" xmlns="" val="1691933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854D3-CCC6-4E2B-A9CA-F623A692DD01}"/>
              </a:ext>
            </a:extLst>
          </p:cNvPr>
          <p:cNvSpPr>
            <a:spLocks noGrp="1"/>
          </p:cNvSpPr>
          <p:nvPr>
            <p:ph type="title"/>
          </p:nvPr>
        </p:nvSpPr>
        <p:spPr/>
        <p:txBody>
          <a:bodyPr/>
          <a:lstStyle/>
          <a:p>
            <a:r>
              <a:rPr lang="en-GB" dirty="0">
                <a:solidFill>
                  <a:schemeClr val="accent2"/>
                </a:solidFill>
              </a:rPr>
              <a:t>Brand Identity</a:t>
            </a:r>
          </a:p>
        </p:txBody>
      </p:sp>
      <p:sp>
        <p:nvSpPr>
          <p:cNvPr id="3" name="Content Placeholder 2">
            <a:extLst>
              <a:ext uri="{FF2B5EF4-FFF2-40B4-BE49-F238E27FC236}">
                <a16:creationId xmlns:a16="http://schemas.microsoft.com/office/drawing/2014/main" xmlns="" id="{A2B822A3-B981-440B-B88D-2CD98F721D1D}"/>
              </a:ext>
            </a:extLst>
          </p:cNvPr>
          <p:cNvSpPr>
            <a:spLocks noGrp="1"/>
          </p:cNvSpPr>
          <p:nvPr>
            <p:ph idx="1"/>
          </p:nvPr>
        </p:nvSpPr>
        <p:spPr>
          <a:xfrm>
            <a:off x="734637" y="2015706"/>
            <a:ext cx="7709481" cy="4725662"/>
          </a:xfrm>
        </p:spPr>
        <p:txBody>
          <a:bodyPr>
            <a:normAutofit/>
          </a:bodyPr>
          <a:lstStyle/>
          <a:p>
            <a:pPr>
              <a:buFont typeface="Wingdings" panose="05000000000000000000" pitchFamily="2" charset="2"/>
              <a:buChar char="Ø"/>
            </a:pPr>
            <a:r>
              <a:rPr lang="en-GB" b="1" dirty="0"/>
              <a:t>Brand identity:</a:t>
            </a:r>
            <a:r>
              <a:rPr lang="en-GB" dirty="0"/>
              <a:t> The totality of brand associations, including name and symbols that must be communicated. The authors refer to it as a set of brand associations that imply a promise to customers from an organisation. </a:t>
            </a:r>
          </a:p>
          <a:p>
            <a:pPr>
              <a:buFont typeface="Wingdings" panose="05000000000000000000" pitchFamily="2" charset="2"/>
              <a:buChar char="Ø"/>
            </a:pPr>
            <a:r>
              <a:rPr lang="en-GB" dirty="0"/>
              <a:t>Researchers emphasise the importance of developing a plan to communicate the key features of the brand identity and increase brand awareness. </a:t>
            </a:r>
          </a:p>
        </p:txBody>
      </p:sp>
      <p:sp>
        <p:nvSpPr>
          <p:cNvPr id="4" name="Slide Number Placeholder 3">
            <a:extLst>
              <a:ext uri="{FF2B5EF4-FFF2-40B4-BE49-F238E27FC236}">
                <a16:creationId xmlns:a16="http://schemas.microsoft.com/office/drawing/2014/main" xmlns="" id="{D050934E-B33F-4026-8C22-25D5973860E7}"/>
              </a:ext>
            </a:extLst>
          </p:cNvPr>
          <p:cNvSpPr>
            <a:spLocks noGrp="1"/>
          </p:cNvSpPr>
          <p:nvPr>
            <p:ph type="sldNum" sz="quarter" idx="12"/>
          </p:nvPr>
        </p:nvSpPr>
        <p:spPr/>
        <p:txBody>
          <a:bodyPr/>
          <a:lstStyle/>
          <a:p>
            <a:fld id="{8DF14E08-3E27-4330-BBCC-108ACDB8E4C7}" type="slidenum">
              <a:rPr lang="en-GB" smtClean="0"/>
              <a:pPr/>
              <a:t>35</a:t>
            </a:fld>
            <a:endParaRPr lang="en-GB" dirty="0"/>
          </a:p>
        </p:txBody>
      </p:sp>
      <p:pic>
        <p:nvPicPr>
          <p:cNvPr id="6" name="Picture 5" descr="A close up of a logo&#10;&#10;Description automatically generated">
            <a:extLst>
              <a:ext uri="{FF2B5EF4-FFF2-40B4-BE49-F238E27FC236}">
                <a16:creationId xmlns:a16="http://schemas.microsoft.com/office/drawing/2014/main" xmlns="" id="{6363D2EB-FDEF-45BD-B489-F596BE3D229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3968" y="3933056"/>
            <a:ext cx="3880470" cy="2257008"/>
          </a:xfrm>
          <a:prstGeom prst="rect">
            <a:avLst/>
          </a:prstGeom>
        </p:spPr>
      </p:pic>
    </p:spTree>
    <p:extLst>
      <p:ext uri="{BB962C8B-B14F-4D97-AF65-F5344CB8AC3E}">
        <p14:creationId xmlns:p14="http://schemas.microsoft.com/office/powerpoint/2010/main" xmlns="" val="3448989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C68A3-9DA1-45F2-9ADC-A610874F7694}"/>
              </a:ext>
            </a:extLst>
          </p:cNvPr>
          <p:cNvSpPr>
            <a:spLocks noGrp="1"/>
          </p:cNvSpPr>
          <p:nvPr>
            <p:ph type="title"/>
          </p:nvPr>
        </p:nvSpPr>
        <p:spPr/>
        <p:txBody>
          <a:bodyPr/>
          <a:lstStyle/>
          <a:p>
            <a:r>
              <a:rPr lang="en-GB" dirty="0">
                <a:solidFill>
                  <a:schemeClr val="accent2"/>
                </a:solidFill>
              </a:rPr>
              <a:t>Brand name for online brands</a:t>
            </a:r>
          </a:p>
        </p:txBody>
      </p:sp>
      <p:sp>
        <p:nvSpPr>
          <p:cNvPr id="3" name="Content Placeholder 2">
            <a:extLst>
              <a:ext uri="{FF2B5EF4-FFF2-40B4-BE49-F238E27FC236}">
                <a16:creationId xmlns:a16="http://schemas.microsoft.com/office/drawing/2014/main" xmlns="" id="{437552BB-F2E8-4E07-881F-51D4B068CD80}"/>
              </a:ext>
            </a:extLst>
          </p:cNvPr>
          <p:cNvSpPr>
            <a:spLocks noGrp="1"/>
          </p:cNvSpPr>
          <p:nvPr>
            <p:ph idx="1"/>
          </p:nvPr>
        </p:nvSpPr>
        <p:spPr/>
        <p:txBody>
          <a:bodyPr/>
          <a:lstStyle/>
          <a:p>
            <a:pPr>
              <a:buFont typeface="Wingdings" panose="05000000000000000000" pitchFamily="2" charset="2"/>
              <a:buChar char="Ø"/>
            </a:pPr>
            <a:r>
              <a:rPr lang="en-GB" dirty="0"/>
              <a:t>Researchers suggest two rules for naming online brands: </a:t>
            </a:r>
          </a:p>
          <a:p>
            <a:pPr marL="457200" indent="-190500">
              <a:buFont typeface="+mj-lt"/>
              <a:buAutoNum type="arabicPeriod"/>
            </a:pPr>
            <a:r>
              <a:rPr lang="en-GB" dirty="0"/>
              <a:t>The Law of the Common Name.  </a:t>
            </a:r>
          </a:p>
          <a:p>
            <a:pPr marL="457200" indent="-190500">
              <a:buFont typeface="+mj-lt"/>
              <a:buAutoNum type="arabicPeriod"/>
            </a:pPr>
            <a:r>
              <a:rPr lang="en-GB" dirty="0"/>
              <a:t>The Law of the Proper Name. </a:t>
            </a:r>
          </a:p>
          <a:p>
            <a:pPr>
              <a:buFont typeface="Wingdings" panose="05000000000000000000" pitchFamily="2" charset="2"/>
              <a:buChar char="Ø"/>
            </a:pPr>
            <a:r>
              <a:rPr lang="en-GB" dirty="0"/>
              <a:t>Research has found that the characteristics of the word chosen to represent a brand can influence consumer behaviour and be linked to the propensity with which a buyer will engage with a brand. </a:t>
            </a:r>
          </a:p>
          <a:p>
            <a:pPr>
              <a:buFont typeface="Wingdings" panose="05000000000000000000" pitchFamily="2" charset="2"/>
              <a:buChar char="Ø"/>
            </a:pPr>
            <a:r>
              <a:rPr lang="en-GB" dirty="0"/>
              <a:t>This study suggests that in order to increase the likelihood that a consumer will engage with a new brand, it should be easy to pronounce, have interesting arrangements of syllables and consonants so as to make the name easy to recall but should not be too similar to other words.</a:t>
            </a:r>
          </a:p>
          <a:p>
            <a:endParaRPr lang="en-GB" dirty="0"/>
          </a:p>
        </p:txBody>
      </p:sp>
      <p:sp>
        <p:nvSpPr>
          <p:cNvPr id="4" name="Slide Number Placeholder 3">
            <a:extLst>
              <a:ext uri="{FF2B5EF4-FFF2-40B4-BE49-F238E27FC236}">
                <a16:creationId xmlns:a16="http://schemas.microsoft.com/office/drawing/2014/main" xmlns="" id="{AFBBAD7C-2151-4F8D-BAF5-E3A78526181A}"/>
              </a:ext>
            </a:extLst>
          </p:cNvPr>
          <p:cNvSpPr>
            <a:spLocks noGrp="1"/>
          </p:cNvSpPr>
          <p:nvPr>
            <p:ph type="sldNum" sz="quarter" idx="12"/>
          </p:nvPr>
        </p:nvSpPr>
        <p:spPr/>
        <p:txBody>
          <a:bodyPr/>
          <a:lstStyle/>
          <a:p>
            <a:fld id="{8DF14E08-3E27-4330-BBCC-108ACDB8E4C7}" type="slidenum">
              <a:rPr lang="en-GB" smtClean="0"/>
              <a:pPr/>
              <a:t>36</a:t>
            </a:fld>
            <a:endParaRPr lang="en-GB" dirty="0"/>
          </a:p>
        </p:txBody>
      </p:sp>
    </p:spTree>
    <p:extLst>
      <p:ext uri="{BB962C8B-B14F-4D97-AF65-F5344CB8AC3E}">
        <p14:creationId xmlns:p14="http://schemas.microsoft.com/office/powerpoint/2010/main" xmlns="" val="456347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xmlns="" id="{A1BEAC5A-1B53-4FAE-969C-371768E434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1829" y="-27384"/>
            <a:ext cx="1944216" cy="1944216"/>
          </a:xfrm>
          <a:prstGeom prst="rect">
            <a:avLst/>
          </a:prstGeom>
        </p:spPr>
      </p:pic>
      <p:sp>
        <p:nvSpPr>
          <p:cNvPr id="2" name="Title 1">
            <a:extLst>
              <a:ext uri="{FF2B5EF4-FFF2-40B4-BE49-F238E27FC236}">
                <a16:creationId xmlns:a16="http://schemas.microsoft.com/office/drawing/2014/main" xmlns="" id="{32BC3256-BF62-4BB3-8A65-663974248BA3}"/>
              </a:ext>
            </a:extLst>
          </p:cNvPr>
          <p:cNvSpPr>
            <a:spLocks noGrp="1"/>
          </p:cNvSpPr>
          <p:nvPr>
            <p:ph type="title"/>
          </p:nvPr>
        </p:nvSpPr>
        <p:spPr>
          <a:xfrm>
            <a:off x="800100" y="282375"/>
            <a:ext cx="7543800" cy="1450757"/>
          </a:xfrm>
        </p:spPr>
        <p:txBody>
          <a:bodyPr/>
          <a:lstStyle/>
          <a:p>
            <a:r>
              <a:rPr lang="en-GB" b="1" dirty="0">
                <a:solidFill>
                  <a:schemeClr val="accent4"/>
                </a:solidFill>
              </a:rPr>
              <a:t>Price</a:t>
            </a:r>
          </a:p>
        </p:txBody>
      </p:sp>
      <p:sp>
        <p:nvSpPr>
          <p:cNvPr id="3" name="Content Placeholder 2">
            <a:extLst>
              <a:ext uri="{FF2B5EF4-FFF2-40B4-BE49-F238E27FC236}">
                <a16:creationId xmlns:a16="http://schemas.microsoft.com/office/drawing/2014/main" xmlns="" id="{D685D361-30DD-49C2-B74C-D30D4871B2DF}"/>
              </a:ext>
            </a:extLst>
          </p:cNvPr>
          <p:cNvSpPr>
            <a:spLocks noGrp="1"/>
          </p:cNvSpPr>
          <p:nvPr>
            <p:ph idx="1"/>
          </p:nvPr>
        </p:nvSpPr>
        <p:spPr>
          <a:xfrm>
            <a:off x="657278" y="1772816"/>
            <a:ext cx="7947170" cy="4607602"/>
          </a:xfrm>
        </p:spPr>
        <p:txBody>
          <a:bodyPr>
            <a:normAutofit/>
          </a:bodyPr>
          <a:lstStyle/>
          <a:p>
            <a:pPr>
              <a:buFont typeface="Wingdings" panose="05000000000000000000" pitchFamily="2" charset="2"/>
              <a:buChar char="Ø"/>
            </a:pPr>
            <a:r>
              <a:rPr lang="en-GB" b="1" dirty="0"/>
              <a:t>Price variable</a:t>
            </a:r>
            <a:r>
              <a:rPr lang="en-GB" dirty="0"/>
              <a:t> The element of the marketing mix that involves defining product prices and pricing models which ultimately differentiate a brand. </a:t>
            </a:r>
          </a:p>
          <a:p>
            <a:pPr>
              <a:buFont typeface="Wingdings" panose="05000000000000000000" pitchFamily="2" charset="2"/>
              <a:buChar char="Ø"/>
            </a:pPr>
            <a:r>
              <a:rPr lang="en-GB" b="1" dirty="0"/>
              <a:t>Pricing models</a:t>
            </a:r>
            <a:r>
              <a:rPr lang="en-GB" dirty="0"/>
              <a:t> Describe the form of payment, such as outright purchase, auction, rental, volume purchases and credit terms. </a:t>
            </a:r>
          </a:p>
          <a:p>
            <a:pPr>
              <a:buFont typeface="Wingdings" panose="05000000000000000000" pitchFamily="2" charset="2"/>
              <a:buChar char="Ø"/>
            </a:pPr>
            <a:r>
              <a:rPr lang="en-GB" dirty="0"/>
              <a:t>The Internet has implications for pricing in many sectors. </a:t>
            </a:r>
          </a:p>
          <a:p>
            <a:pPr>
              <a:buFont typeface="Wingdings" panose="05000000000000000000" pitchFamily="2" charset="2"/>
              <a:buChar char="Ø"/>
            </a:pPr>
            <a:r>
              <a:rPr lang="en-GB" dirty="0"/>
              <a:t>Original research suggested two approaches commonly adopted for pricing online: </a:t>
            </a:r>
          </a:p>
          <a:p>
            <a:pPr marL="357188" lvl="0" indent="-176213">
              <a:buFont typeface="+mj-lt"/>
              <a:buAutoNum type="arabicPeriod"/>
            </a:pPr>
            <a:r>
              <a:rPr lang="en-GB" dirty="0"/>
              <a:t>start-up companies have tended to use low prices to gain a customer base </a:t>
            </a:r>
          </a:p>
          <a:p>
            <a:pPr marL="357188" lvl="0" indent="-176213">
              <a:buFont typeface="+mj-lt"/>
              <a:buAutoNum type="arabicPeriod"/>
            </a:pPr>
            <a:r>
              <a:rPr lang="en-GB" dirty="0"/>
              <a:t>existing companies just transferred their existing prices to the web </a:t>
            </a:r>
          </a:p>
          <a:p>
            <a:endParaRPr lang="en-GB" dirty="0"/>
          </a:p>
        </p:txBody>
      </p:sp>
      <p:sp>
        <p:nvSpPr>
          <p:cNvPr id="4" name="Slide Number Placeholder 3">
            <a:extLst>
              <a:ext uri="{FF2B5EF4-FFF2-40B4-BE49-F238E27FC236}">
                <a16:creationId xmlns:a16="http://schemas.microsoft.com/office/drawing/2014/main" xmlns="" id="{60955FD1-ABCC-416D-98D7-183590CEEEC8}"/>
              </a:ext>
            </a:extLst>
          </p:cNvPr>
          <p:cNvSpPr>
            <a:spLocks noGrp="1"/>
          </p:cNvSpPr>
          <p:nvPr>
            <p:ph type="sldNum" sz="quarter" idx="12"/>
          </p:nvPr>
        </p:nvSpPr>
        <p:spPr/>
        <p:txBody>
          <a:bodyPr/>
          <a:lstStyle/>
          <a:p>
            <a:fld id="{8DF14E08-3E27-4330-BBCC-108ACDB8E4C7}" type="slidenum">
              <a:rPr lang="en-GB" smtClean="0"/>
              <a:pPr/>
              <a:t>37</a:t>
            </a:fld>
            <a:endParaRPr lang="en-GB" dirty="0"/>
          </a:p>
        </p:txBody>
      </p:sp>
    </p:spTree>
    <p:extLst>
      <p:ext uri="{BB962C8B-B14F-4D97-AF65-F5344CB8AC3E}">
        <p14:creationId xmlns:p14="http://schemas.microsoft.com/office/powerpoint/2010/main" xmlns="" val="2623129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5D777-F8FB-4E89-A207-E418CFF878AE}"/>
              </a:ext>
            </a:extLst>
          </p:cNvPr>
          <p:cNvSpPr>
            <a:spLocks noGrp="1"/>
          </p:cNvSpPr>
          <p:nvPr>
            <p:ph type="title"/>
          </p:nvPr>
        </p:nvSpPr>
        <p:spPr>
          <a:xfrm>
            <a:off x="822960" y="764704"/>
            <a:ext cx="7543800" cy="972657"/>
          </a:xfrm>
        </p:spPr>
        <p:txBody>
          <a:bodyPr/>
          <a:lstStyle/>
          <a:p>
            <a:r>
              <a:rPr lang="en-GB" b="1" dirty="0">
                <a:solidFill>
                  <a:schemeClr val="accent4"/>
                </a:solidFill>
              </a:rPr>
              <a:t>Price</a:t>
            </a:r>
            <a:endParaRPr lang="en-GB" dirty="0">
              <a:solidFill>
                <a:schemeClr val="accent4"/>
              </a:solidFill>
            </a:endParaRPr>
          </a:p>
        </p:txBody>
      </p:sp>
      <p:sp>
        <p:nvSpPr>
          <p:cNvPr id="3" name="Content Placeholder 2">
            <a:extLst>
              <a:ext uri="{FF2B5EF4-FFF2-40B4-BE49-F238E27FC236}">
                <a16:creationId xmlns:a16="http://schemas.microsoft.com/office/drawing/2014/main" xmlns="" id="{0E3A782D-02ED-4188-A8D9-109E524A673B}"/>
              </a:ext>
            </a:extLst>
          </p:cNvPr>
          <p:cNvSpPr>
            <a:spLocks noGrp="1"/>
          </p:cNvSpPr>
          <p:nvPr>
            <p:ph idx="1"/>
          </p:nvPr>
        </p:nvSpPr>
        <p:spPr>
          <a:xfrm>
            <a:off x="822959" y="1845734"/>
            <a:ext cx="7637473" cy="4535594"/>
          </a:xfrm>
        </p:spPr>
        <p:txBody>
          <a:bodyPr>
            <a:normAutofit lnSpcReduction="10000"/>
          </a:bodyPr>
          <a:lstStyle/>
          <a:p>
            <a:pPr>
              <a:buFont typeface="Wingdings" panose="05000000000000000000" pitchFamily="2" charset="2"/>
              <a:buChar char="Ø"/>
            </a:pPr>
            <a:r>
              <a:rPr lang="en-GB" dirty="0"/>
              <a:t>However, as organisations are increasingly developing multichannel strategies in order to give their customers more opportunities to interact with brands, it becomes more difficult to justify online and offline pricing policies, especially in consumer markets. </a:t>
            </a:r>
          </a:p>
          <a:p>
            <a:pPr>
              <a:buFont typeface="Wingdings" panose="05000000000000000000" pitchFamily="2" charset="2"/>
              <a:buChar char="Ø"/>
            </a:pPr>
            <a:r>
              <a:rPr lang="en-GB" dirty="0"/>
              <a:t>For companies selling goods and services, it is becoming harder to legitimise differential online pricing as this can reduce buyer confidence and trust. </a:t>
            </a:r>
          </a:p>
          <a:p>
            <a:pPr>
              <a:buFont typeface="Wingdings" panose="05000000000000000000" pitchFamily="2" charset="2"/>
              <a:buChar char="Ø"/>
            </a:pPr>
            <a:r>
              <a:rPr lang="en-GB" dirty="0"/>
              <a:t>The Pricing element of the mix invariably relates to the Product element (even when the offer is a service), since online pricing depends on the range of products offered and the point at which a product is in its lifecycle. </a:t>
            </a:r>
          </a:p>
          <a:p>
            <a:pPr>
              <a:buFont typeface="Wingdings" panose="05000000000000000000" pitchFamily="2" charset="2"/>
              <a:buChar char="Ø"/>
            </a:pPr>
            <a:r>
              <a:rPr lang="en-GB" dirty="0"/>
              <a:t>Extending the product range may allow these products to be discounted online. </a:t>
            </a:r>
          </a:p>
          <a:p>
            <a:pPr>
              <a:buFont typeface="Wingdings" panose="05000000000000000000" pitchFamily="2" charset="2"/>
              <a:buChar char="Ø"/>
            </a:pPr>
            <a:r>
              <a:rPr lang="en-GB" dirty="0"/>
              <a:t>Some organizations have launched new product online that have a lower Price element.</a:t>
            </a:r>
          </a:p>
        </p:txBody>
      </p:sp>
      <p:sp>
        <p:nvSpPr>
          <p:cNvPr id="4" name="Slide Number Placeholder 3">
            <a:extLst>
              <a:ext uri="{FF2B5EF4-FFF2-40B4-BE49-F238E27FC236}">
                <a16:creationId xmlns:a16="http://schemas.microsoft.com/office/drawing/2014/main" xmlns="" id="{ED3D9D8B-FC79-41C0-8BA6-69A7B6115C47}"/>
              </a:ext>
            </a:extLst>
          </p:cNvPr>
          <p:cNvSpPr>
            <a:spLocks noGrp="1"/>
          </p:cNvSpPr>
          <p:nvPr>
            <p:ph type="sldNum" sz="quarter" idx="12"/>
          </p:nvPr>
        </p:nvSpPr>
        <p:spPr/>
        <p:txBody>
          <a:bodyPr/>
          <a:lstStyle/>
          <a:p>
            <a:fld id="{8DF14E08-3E27-4330-BBCC-108ACDB8E4C7}" type="slidenum">
              <a:rPr lang="en-GB" smtClean="0"/>
              <a:pPr/>
              <a:t>38</a:t>
            </a:fld>
            <a:endParaRPr lang="en-GB" dirty="0"/>
          </a:p>
        </p:txBody>
      </p:sp>
    </p:spTree>
    <p:extLst>
      <p:ext uri="{BB962C8B-B14F-4D97-AF65-F5344CB8AC3E}">
        <p14:creationId xmlns:p14="http://schemas.microsoft.com/office/powerpoint/2010/main" xmlns="" val="2305111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836712"/>
            <a:ext cx="2823270" cy="982712"/>
          </a:xfrm>
        </p:spPr>
        <p:txBody>
          <a:bodyPr>
            <a:normAutofit/>
          </a:bodyPr>
          <a:lstStyle/>
          <a:p>
            <a:pPr algn="ctr"/>
            <a:r>
              <a:rPr lang="en-GB" sz="4400" b="1" dirty="0">
                <a:solidFill>
                  <a:srgbClr val="007BA4"/>
                </a:solidFill>
              </a:rPr>
              <a:t>Price</a:t>
            </a:r>
          </a:p>
        </p:txBody>
      </p:sp>
      <p:sp>
        <p:nvSpPr>
          <p:cNvPr id="3" name="Content Placeholder 2"/>
          <p:cNvSpPr>
            <a:spLocks noGrp="1"/>
          </p:cNvSpPr>
          <p:nvPr>
            <p:ph idx="1"/>
          </p:nvPr>
        </p:nvSpPr>
        <p:spPr>
          <a:xfrm>
            <a:off x="539552" y="2564904"/>
            <a:ext cx="8229600" cy="1972816"/>
          </a:xfrm>
        </p:spPr>
        <p:txBody>
          <a:bodyPr/>
          <a:lstStyle/>
          <a:p>
            <a:pPr marL="457200" indent="-457200">
              <a:buClr>
                <a:srgbClr val="007BA4"/>
              </a:buClr>
              <a:buFont typeface="+mj-lt"/>
              <a:buAutoNum type="arabicPeriod"/>
            </a:pPr>
            <a:r>
              <a:rPr lang="en-GB" dirty="0"/>
              <a:t>Increased price transparency </a:t>
            </a:r>
          </a:p>
          <a:p>
            <a:pPr marL="457200" indent="-457200">
              <a:buClr>
                <a:srgbClr val="007BA4"/>
              </a:buClr>
              <a:buFont typeface="+mj-lt"/>
              <a:buAutoNum type="arabicPeriod"/>
            </a:pPr>
            <a:r>
              <a:rPr lang="en-GB" dirty="0"/>
              <a:t>Downward pressure on price </a:t>
            </a:r>
          </a:p>
          <a:p>
            <a:pPr marL="457200" indent="-457200">
              <a:buClr>
                <a:srgbClr val="007BA4"/>
              </a:buClr>
              <a:buFont typeface="+mj-lt"/>
              <a:buAutoNum type="arabicPeriod"/>
            </a:pPr>
            <a:r>
              <a:rPr lang="en-GB" dirty="0"/>
              <a:t>Innovative pricing approaches</a:t>
            </a:r>
          </a:p>
          <a:p>
            <a:pPr marL="457200" indent="-457200">
              <a:buClr>
                <a:srgbClr val="007BA4"/>
              </a:buClr>
              <a:buFont typeface="+mj-lt"/>
              <a:buAutoNum type="arabicPeriod"/>
            </a:pPr>
            <a:r>
              <a:rPr lang="en-GB" dirty="0"/>
              <a:t>Alternative pricing structure or policies</a:t>
            </a:r>
          </a:p>
          <a:p>
            <a:pPr>
              <a:buClr>
                <a:srgbClr val="007BA4"/>
              </a:buClr>
            </a:pPr>
            <a:endParaRPr lang="en-GB" dirty="0"/>
          </a:p>
        </p:txBody>
      </p:sp>
    </p:spTree>
    <p:extLst>
      <p:ext uri="{BB962C8B-B14F-4D97-AF65-F5344CB8AC3E}">
        <p14:creationId xmlns:p14="http://schemas.microsoft.com/office/powerpoint/2010/main" xmlns="" val="157440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A6523-7076-4614-A429-B2782B92A2A3}"/>
              </a:ext>
            </a:extLst>
          </p:cNvPr>
          <p:cNvSpPr>
            <a:spLocks noGrp="1"/>
          </p:cNvSpPr>
          <p:nvPr>
            <p:ph type="title"/>
          </p:nvPr>
        </p:nvSpPr>
        <p:spPr/>
        <p:txBody>
          <a:bodyPr/>
          <a:lstStyle/>
          <a:p>
            <a:r>
              <a:rPr lang="en-GB" dirty="0"/>
              <a:t>What is Marketing Mix</a:t>
            </a:r>
          </a:p>
        </p:txBody>
      </p:sp>
      <p:sp>
        <p:nvSpPr>
          <p:cNvPr id="3" name="Content Placeholder 2">
            <a:extLst>
              <a:ext uri="{FF2B5EF4-FFF2-40B4-BE49-F238E27FC236}">
                <a16:creationId xmlns:a16="http://schemas.microsoft.com/office/drawing/2014/main" xmlns="" id="{B457F564-0E02-4A6E-8DD4-7C969662B910}"/>
              </a:ext>
            </a:extLst>
          </p:cNvPr>
          <p:cNvSpPr>
            <a:spLocks noGrp="1"/>
          </p:cNvSpPr>
          <p:nvPr>
            <p:ph idx="1"/>
          </p:nvPr>
        </p:nvSpPr>
        <p:spPr>
          <a:xfrm>
            <a:off x="822960" y="2098713"/>
            <a:ext cx="7709481" cy="4463586"/>
          </a:xfrm>
        </p:spPr>
        <p:txBody>
          <a:bodyPr>
            <a:normAutofit/>
          </a:bodyPr>
          <a:lstStyle/>
          <a:p>
            <a:pPr lvl="0">
              <a:buFont typeface="Wingdings" panose="05000000000000000000" pitchFamily="2" charset="2"/>
              <a:buChar char="Ø"/>
            </a:pPr>
            <a:r>
              <a:rPr lang="en-GB" dirty="0"/>
              <a:t>The result was that the mix was extended to 7Ps, which includes three further elements (the service mix) that better reflect service delivery: People, Process and Physical evidence. </a:t>
            </a:r>
          </a:p>
          <a:p>
            <a:pPr>
              <a:buFont typeface="Wingdings" panose="05000000000000000000" pitchFamily="2" charset="2"/>
              <a:buChar char="Ø"/>
            </a:pPr>
            <a:r>
              <a:rPr lang="en-GB" b="1" dirty="0"/>
              <a:t>Marketing mix </a:t>
            </a:r>
            <a:r>
              <a:rPr lang="en-GB" dirty="0"/>
              <a:t>The series of seven key variables </a:t>
            </a:r>
            <a:r>
              <a:rPr lang="ar-SA" dirty="0"/>
              <a:t>)</a:t>
            </a:r>
            <a:r>
              <a:rPr lang="en-GB" dirty="0"/>
              <a:t>Product, Price, Place, Promotion, People, Process and Physical evidence</a:t>
            </a:r>
            <a:r>
              <a:rPr lang="ar-SA" dirty="0"/>
              <a:t>(</a:t>
            </a:r>
            <a:r>
              <a:rPr lang="en-GB" dirty="0"/>
              <a:t> that are varied by marketers as part of the customer offering. </a:t>
            </a:r>
          </a:p>
        </p:txBody>
      </p:sp>
      <p:sp>
        <p:nvSpPr>
          <p:cNvPr id="4" name="Slide Number Placeholder 3">
            <a:extLst>
              <a:ext uri="{FF2B5EF4-FFF2-40B4-BE49-F238E27FC236}">
                <a16:creationId xmlns:a16="http://schemas.microsoft.com/office/drawing/2014/main" xmlns="" id="{6AEA019F-F46B-46F0-9903-77EAA375D06D}"/>
              </a:ext>
            </a:extLst>
          </p:cNvPr>
          <p:cNvSpPr>
            <a:spLocks noGrp="1"/>
          </p:cNvSpPr>
          <p:nvPr>
            <p:ph type="sldNum" sz="quarter" idx="12"/>
          </p:nvPr>
        </p:nvSpPr>
        <p:spPr/>
        <p:txBody>
          <a:bodyPr/>
          <a:lstStyle/>
          <a:p>
            <a:fld id="{8DF14E08-3E27-4330-BBCC-108ACDB8E4C7}" type="slidenum">
              <a:rPr lang="en-GB" smtClean="0"/>
              <a:pPr/>
              <a:t>4</a:t>
            </a:fld>
            <a:endParaRPr lang="en-GB" dirty="0"/>
          </a:p>
        </p:txBody>
      </p:sp>
    </p:spTree>
    <p:extLst>
      <p:ext uri="{BB962C8B-B14F-4D97-AF65-F5344CB8AC3E}">
        <p14:creationId xmlns:p14="http://schemas.microsoft.com/office/powerpoint/2010/main" xmlns="" val="1980723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55CA2C-B207-4844-818D-42B82FBB304A}"/>
              </a:ext>
            </a:extLst>
          </p:cNvPr>
          <p:cNvSpPr>
            <a:spLocks noGrp="1"/>
          </p:cNvSpPr>
          <p:nvPr>
            <p:ph type="title"/>
          </p:nvPr>
        </p:nvSpPr>
        <p:spPr>
          <a:xfrm>
            <a:off x="539552" y="99631"/>
            <a:ext cx="7709480" cy="1450757"/>
          </a:xfrm>
        </p:spPr>
        <p:txBody>
          <a:bodyPr>
            <a:normAutofit/>
          </a:bodyPr>
          <a:lstStyle/>
          <a:p>
            <a:r>
              <a:rPr lang="en-GB" dirty="0">
                <a:solidFill>
                  <a:schemeClr val="accent4"/>
                </a:solidFill>
              </a:rPr>
              <a:t>1- Increased price</a:t>
            </a:r>
            <a:r>
              <a:rPr lang="ar-SA" dirty="0">
                <a:solidFill>
                  <a:schemeClr val="accent4"/>
                </a:solidFill>
              </a:rPr>
              <a:t> </a:t>
            </a:r>
            <a:r>
              <a:rPr lang="en-GB" dirty="0">
                <a:solidFill>
                  <a:schemeClr val="accent4"/>
                </a:solidFill>
              </a:rPr>
              <a:t>transparency </a:t>
            </a:r>
          </a:p>
        </p:txBody>
      </p:sp>
      <p:sp>
        <p:nvSpPr>
          <p:cNvPr id="3" name="Content Placeholder 2">
            <a:extLst>
              <a:ext uri="{FF2B5EF4-FFF2-40B4-BE49-F238E27FC236}">
                <a16:creationId xmlns:a16="http://schemas.microsoft.com/office/drawing/2014/main" xmlns="" id="{C6E7FF42-C9BC-4E01-AF8F-404734207737}"/>
              </a:ext>
            </a:extLst>
          </p:cNvPr>
          <p:cNvSpPr>
            <a:spLocks noGrp="1"/>
          </p:cNvSpPr>
          <p:nvPr>
            <p:ph idx="1"/>
          </p:nvPr>
        </p:nvSpPr>
        <p:spPr>
          <a:xfrm>
            <a:off x="822959" y="1845734"/>
            <a:ext cx="7586404" cy="4247562"/>
          </a:xfrm>
        </p:spPr>
        <p:txBody>
          <a:bodyPr>
            <a:normAutofit lnSpcReduction="10000"/>
          </a:bodyPr>
          <a:lstStyle/>
          <a:p>
            <a:pPr>
              <a:buFont typeface="Wingdings" panose="05000000000000000000" pitchFamily="2" charset="2"/>
              <a:buChar char="Ø"/>
            </a:pPr>
            <a:r>
              <a:rPr lang="en-GB" b="1" dirty="0"/>
              <a:t>Price transparency</a:t>
            </a:r>
            <a:r>
              <a:rPr lang="en-GB" dirty="0"/>
              <a:t> Customer knowledge about pricing increases due to increased availability of pricing information. </a:t>
            </a:r>
          </a:p>
          <a:p>
            <a:pPr>
              <a:buFont typeface="Wingdings" panose="05000000000000000000" pitchFamily="2" charset="2"/>
              <a:buChar char="Ø"/>
            </a:pPr>
            <a:r>
              <a:rPr lang="en-GB" dirty="0"/>
              <a:t>Researchers described two contradictory effects of the Internet on price that are related to price transparency. </a:t>
            </a:r>
          </a:p>
          <a:p>
            <a:pPr>
              <a:buFont typeface="Wingdings" panose="05000000000000000000" pitchFamily="2" charset="2"/>
              <a:buChar char="Ø"/>
            </a:pPr>
            <a:r>
              <a:rPr lang="en-GB" b="1" dirty="0"/>
              <a:t>Differential pricing</a:t>
            </a:r>
            <a:r>
              <a:rPr lang="en-GB" dirty="0"/>
              <a:t> Identical products are priced differently for different types of customers, markets or buying situations. </a:t>
            </a:r>
          </a:p>
          <a:p>
            <a:pPr>
              <a:buFont typeface="Wingdings" panose="05000000000000000000" pitchFamily="2" charset="2"/>
              <a:buChar char="Ø"/>
            </a:pPr>
            <a:r>
              <a:rPr lang="en-GB" dirty="0"/>
              <a:t>First, a supplier can use the technology for differential pricing, for example, for customers in different countries, however, if precautions are not taken about price, the customers may be able to quickly find out about the price discrimination through price comparison and they will object to it. </a:t>
            </a:r>
          </a:p>
          <a:p>
            <a:pPr>
              <a:buFont typeface="Wingdings" panose="05000000000000000000" pitchFamily="2" charset="2"/>
              <a:buChar char="Ø"/>
            </a:pPr>
            <a:r>
              <a:rPr lang="en-GB" dirty="0"/>
              <a:t>Pricing online has to take into account the concept of price elasticity of demand. </a:t>
            </a:r>
          </a:p>
        </p:txBody>
      </p:sp>
      <p:sp>
        <p:nvSpPr>
          <p:cNvPr id="4" name="Slide Number Placeholder 3">
            <a:extLst>
              <a:ext uri="{FF2B5EF4-FFF2-40B4-BE49-F238E27FC236}">
                <a16:creationId xmlns:a16="http://schemas.microsoft.com/office/drawing/2014/main" xmlns="" id="{9831413B-B5DB-4559-810F-E82341BFF202}"/>
              </a:ext>
            </a:extLst>
          </p:cNvPr>
          <p:cNvSpPr>
            <a:spLocks noGrp="1"/>
          </p:cNvSpPr>
          <p:nvPr>
            <p:ph type="sldNum" sz="quarter" idx="12"/>
          </p:nvPr>
        </p:nvSpPr>
        <p:spPr/>
        <p:txBody>
          <a:bodyPr/>
          <a:lstStyle/>
          <a:p>
            <a:fld id="{8DF14E08-3E27-4330-BBCC-108ACDB8E4C7}" type="slidenum">
              <a:rPr lang="en-GB" smtClean="0"/>
              <a:pPr/>
              <a:t>40</a:t>
            </a:fld>
            <a:endParaRPr lang="en-GB" dirty="0"/>
          </a:p>
        </p:txBody>
      </p:sp>
    </p:spTree>
    <p:extLst>
      <p:ext uri="{BB962C8B-B14F-4D97-AF65-F5344CB8AC3E}">
        <p14:creationId xmlns:p14="http://schemas.microsoft.com/office/powerpoint/2010/main" xmlns="" val="2994160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04F131-DC73-4517-A07B-046D603BB246}"/>
              </a:ext>
            </a:extLst>
          </p:cNvPr>
          <p:cNvSpPr>
            <a:spLocks noGrp="1"/>
          </p:cNvSpPr>
          <p:nvPr>
            <p:ph idx="1"/>
          </p:nvPr>
        </p:nvSpPr>
        <p:spPr>
          <a:xfrm>
            <a:off x="827585" y="908720"/>
            <a:ext cx="7704856" cy="5256584"/>
          </a:xfrm>
        </p:spPr>
        <p:txBody>
          <a:bodyPr>
            <a:normAutofit/>
          </a:bodyPr>
          <a:lstStyle/>
          <a:p>
            <a:pPr>
              <a:buFont typeface="Wingdings" panose="05000000000000000000" pitchFamily="2" charset="2"/>
              <a:buChar char="Ø"/>
            </a:pPr>
            <a:r>
              <a:rPr lang="en-GB" b="1" dirty="0"/>
              <a:t>Price elasticity</a:t>
            </a:r>
            <a:r>
              <a:rPr lang="en-GB" dirty="0"/>
              <a:t> </a:t>
            </a:r>
            <a:r>
              <a:rPr lang="en-GB" b="1" dirty="0"/>
              <a:t>of demand</a:t>
            </a:r>
            <a:r>
              <a:rPr lang="en-GB" dirty="0"/>
              <a:t> Measure of consumer behaviour that indicates the change in demand for a product or service in response to changes in price. </a:t>
            </a:r>
          </a:p>
          <a:p>
            <a:pPr>
              <a:buFont typeface="Wingdings" panose="05000000000000000000" pitchFamily="2" charset="2"/>
              <a:buChar char="Ø"/>
            </a:pPr>
            <a:r>
              <a:rPr lang="en-GB" dirty="0"/>
              <a:t>Price elasticity of demand is used to assess the extent to which a change in price will influence demand for a product. </a:t>
            </a:r>
          </a:p>
          <a:p>
            <a:pPr>
              <a:buFont typeface="Wingdings" panose="05000000000000000000" pitchFamily="2" charset="2"/>
              <a:buChar char="Ø"/>
            </a:pPr>
            <a:r>
              <a:rPr lang="en-GB" dirty="0"/>
              <a:t>Price elasticity of demand is determined by the price of the product, availability of alternative goods from alternative suppliers and consumer income.</a:t>
            </a:r>
          </a:p>
          <a:p>
            <a:pPr>
              <a:buFont typeface="Wingdings" panose="05000000000000000000" pitchFamily="2" charset="2"/>
              <a:buChar char="Ø"/>
            </a:pPr>
            <a:r>
              <a:rPr lang="en-GB" dirty="0"/>
              <a:t>A product is said to be ‘</a:t>
            </a:r>
            <a:r>
              <a:rPr lang="en-GB" b="1" dirty="0"/>
              <a:t>elastic</a:t>
            </a:r>
            <a:r>
              <a:rPr lang="en-GB" dirty="0"/>
              <a:t>’ if a small change in price increases or reduces the demand substantially. </a:t>
            </a:r>
          </a:p>
          <a:p>
            <a:pPr>
              <a:buFont typeface="Wingdings" panose="05000000000000000000" pitchFamily="2" charset="2"/>
              <a:buChar char="Ø"/>
            </a:pPr>
            <a:r>
              <a:rPr lang="en-GB" dirty="0"/>
              <a:t>A product is ‘</a:t>
            </a:r>
            <a:r>
              <a:rPr lang="en-GB" b="1" dirty="0"/>
              <a:t>inelastic</a:t>
            </a:r>
            <a:r>
              <a:rPr lang="en-GB" dirty="0"/>
              <a:t>’ if a large change in price is accompanied by a small amount of change in demand. </a:t>
            </a:r>
          </a:p>
        </p:txBody>
      </p:sp>
      <p:sp>
        <p:nvSpPr>
          <p:cNvPr id="4" name="Slide Number Placeholder 3">
            <a:extLst>
              <a:ext uri="{FF2B5EF4-FFF2-40B4-BE49-F238E27FC236}">
                <a16:creationId xmlns:a16="http://schemas.microsoft.com/office/drawing/2014/main" xmlns="" id="{6C91EA6C-ACE8-4BFB-8AB2-F5F130AFA9AC}"/>
              </a:ext>
            </a:extLst>
          </p:cNvPr>
          <p:cNvSpPr>
            <a:spLocks noGrp="1"/>
          </p:cNvSpPr>
          <p:nvPr>
            <p:ph type="sldNum" sz="quarter" idx="12"/>
          </p:nvPr>
        </p:nvSpPr>
        <p:spPr/>
        <p:txBody>
          <a:bodyPr/>
          <a:lstStyle/>
          <a:p>
            <a:fld id="{8DF14E08-3E27-4330-BBCC-108ACDB8E4C7}" type="slidenum">
              <a:rPr lang="en-GB" smtClean="0"/>
              <a:pPr/>
              <a:t>41</a:t>
            </a:fld>
            <a:endParaRPr lang="en-GB" dirty="0"/>
          </a:p>
        </p:txBody>
      </p:sp>
    </p:spTree>
    <p:extLst>
      <p:ext uri="{BB962C8B-B14F-4D97-AF65-F5344CB8AC3E}">
        <p14:creationId xmlns:p14="http://schemas.microsoft.com/office/powerpoint/2010/main" xmlns="" val="2408585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F95EF0-C7DA-4F90-81C6-BE1142045E2F}"/>
              </a:ext>
            </a:extLst>
          </p:cNvPr>
          <p:cNvSpPr>
            <a:spLocks noGrp="1"/>
          </p:cNvSpPr>
          <p:nvPr>
            <p:ph idx="1"/>
          </p:nvPr>
        </p:nvSpPr>
        <p:spPr>
          <a:xfrm>
            <a:off x="683568" y="1052736"/>
            <a:ext cx="7725795" cy="4896544"/>
          </a:xfrm>
        </p:spPr>
        <p:txBody>
          <a:bodyPr>
            <a:normAutofit/>
          </a:bodyPr>
          <a:lstStyle/>
          <a:p>
            <a:pPr>
              <a:buFont typeface="Wingdings" panose="05000000000000000000" pitchFamily="2" charset="2"/>
              <a:buChar char="Ø"/>
            </a:pPr>
            <a:r>
              <a:rPr lang="en-GB" dirty="0"/>
              <a:t>Pricing online is relatively inelastic. </a:t>
            </a:r>
          </a:p>
          <a:p>
            <a:pPr>
              <a:buFont typeface="Wingdings" panose="05000000000000000000" pitchFamily="2" charset="2"/>
              <a:buChar char="Ø"/>
            </a:pPr>
            <a:r>
              <a:rPr lang="en-GB" dirty="0"/>
              <a:t>There are two main reasons for this: </a:t>
            </a:r>
          </a:p>
          <a:p>
            <a:r>
              <a:rPr lang="en-GB" dirty="0">
                <a:solidFill>
                  <a:schemeClr val="accent2"/>
                </a:solidFill>
              </a:rPr>
              <a:t>1) pricing is only one variable </a:t>
            </a:r>
            <a:r>
              <a:rPr lang="en-GB" dirty="0"/>
              <a:t>– consumers also decide on suppliers according to other aspects about the brand, such as familiarity, trust and perceived service levels</a:t>
            </a:r>
          </a:p>
          <a:p>
            <a:r>
              <a:rPr lang="en-GB" dirty="0">
                <a:solidFill>
                  <a:schemeClr val="accent2"/>
                </a:solidFill>
              </a:rPr>
              <a:t>2) consumers often display satisficing behaviour. </a:t>
            </a:r>
          </a:p>
          <a:p>
            <a:pPr>
              <a:buFont typeface="Wingdings" panose="05000000000000000000" pitchFamily="2" charset="2"/>
              <a:buChar char="Ø"/>
            </a:pPr>
            <a:r>
              <a:rPr lang="en-GB" b="1" dirty="0"/>
              <a:t>Satisficing behaviour</a:t>
            </a:r>
            <a:r>
              <a:rPr lang="en-GB" dirty="0"/>
              <a:t> Consumers do not behave entirely rationally in product or supplier selection. They will compare alternatives, but then may make their choice given imperfect information. </a:t>
            </a:r>
          </a:p>
          <a:p>
            <a:pPr>
              <a:buFont typeface="Wingdings" panose="05000000000000000000" pitchFamily="2" charset="2"/>
              <a:buChar char="Ø"/>
            </a:pPr>
            <a:r>
              <a:rPr lang="en-GB" dirty="0"/>
              <a:t>Although consumers may seek to minimise some variable (such as price) when making a product or supplier selection, most may not try too hard. </a:t>
            </a:r>
          </a:p>
          <a:p>
            <a:endParaRPr lang="en-GB" dirty="0"/>
          </a:p>
        </p:txBody>
      </p:sp>
      <p:sp>
        <p:nvSpPr>
          <p:cNvPr id="4" name="Slide Number Placeholder 3">
            <a:extLst>
              <a:ext uri="{FF2B5EF4-FFF2-40B4-BE49-F238E27FC236}">
                <a16:creationId xmlns:a16="http://schemas.microsoft.com/office/drawing/2014/main" xmlns="" id="{D0203DE2-527F-4851-97B3-841DE82EE196}"/>
              </a:ext>
            </a:extLst>
          </p:cNvPr>
          <p:cNvSpPr>
            <a:spLocks noGrp="1"/>
          </p:cNvSpPr>
          <p:nvPr>
            <p:ph type="sldNum" sz="quarter" idx="12"/>
          </p:nvPr>
        </p:nvSpPr>
        <p:spPr/>
        <p:txBody>
          <a:bodyPr/>
          <a:lstStyle/>
          <a:p>
            <a:fld id="{8DF14E08-3E27-4330-BBCC-108ACDB8E4C7}" type="slidenum">
              <a:rPr lang="en-GB" smtClean="0"/>
              <a:pPr/>
              <a:t>42</a:t>
            </a:fld>
            <a:endParaRPr lang="en-GB" dirty="0"/>
          </a:p>
        </p:txBody>
      </p:sp>
    </p:spTree>
    <p:extLst>
      <p:ext uri="{BB962C8B-B14F-4D97-AF65-F5344CB8AC3E}">
        <p14:creationId xmlns:p14="http://schemas.microsoft.com/office/powerpoint/2010/main" xmlns="" val="406487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BA887B-2F79-420C-8911-02029ED21486}"/>
              </a:ext>
            </a:extLst>
          </p:cNvPr>
          <p:cNvSpPr>
            <a:spLocks noGrp="1"/>
          </p:cNvSpPr>
          <p:nvPr>
            <p:ph idx="1"/>
          </p:nvPr>
        </p:nvSpPr>
        <p:spPr>
          <a:xfrm>
            <a:off x="699882" y="692696"/>
            <a:ext cx="7760550" cy="5544616"/>
          </a:xfrm>
        </p:spPr>
        <p:txBody>
          <a:bodyPr>
            <a:normAutofit/>
          </a:bodyPr>
          <a:lstStyle/>
          <a:p>
            <a:pPr>
              <a:buFont typeface="Wingdings" panose="05000000000000000000" pitchFamily="2" charset="2"/>
              <a:buChar char="Ø"/>
            </a:pPr>
            <a:r>
              <a:rPr lang="en-GB" dirty="0"/>
              <a:t>Retailers or other transactional e-commerce companies operating in markets where their products are readily reviewed online need to review their strategy towards the impact of aggregators, which facilitate price comparison. </a:t>
            </a:r>
          </a:p>
          <a:p>
            <a:pPr>
              <a:buFont typeface="Wingdings" panose="05000000000000000000" pitchFamily="2" charset="2"/>
              <a:buChar char="Ø"/>
            </a:pPr>
            <a:r>
              <a:rPr lang="en-GB" b="1" dirty="0"/>
              <a:t>Aggregators</a:t>
            </a:r>
            <a:r>
              <a:rPr lang="en-GB" dirty="0"/>
              <a:t> An alternative term to price comparison sites or comparison search engines (CSE). Aggregators include product, price and service information comparing competitors within a sector such as financial services, retail or travel. </a:t>
            </a:r>
          </a:p>
          <a:p>
            <a:pPr>
              <a:buFont typeface="Wingdings" panose="05000000000000000000" pitchFamily="2" charset="2"/>
              <a:buChar char="Ø"/>
            </a:pPr>
            <a:r>
              <a:rPr lang="en-GB" dirty="0"/>
              <a:t>One strategy for companies in the face of increased price transparency is to highlight the other features of the brand – such as the quality of the retail experience, fulfilment choice or customer service – to reduce the emphasis on cost as a differentiator. </a:t>
            </a:r>
          </a:p>
          <a:p>
            <a:pPr>
              <a:buFont typeface="Wingdings" panose="05000000000000000000" pitchFamily="2" charset="2"/>
              <a:buChar char="Ø"/>
            </a:pPr>
            <a:r>
              <a:rPr lang="en-GB" dirty="0"/>
              <a:t>Another strategy is to educate the market about the limitations in aggregators, such as incomplete coverage or limited information about delivery or service levels. </a:t>
            </a:r>
          </a:p>
        </p:txBody>
      </p:sp>
      <p:sp>
        <p:nvSpPr>
          <p:cNvPr id="4" name="Slide Number Placeholder 3">
            <a:extLst>
              <a:ext uri="{FF2B5EF4-FFF2-40B4-BE49-F238E27FC236}">
                <a16:creationId xmlns:a16="http://schemas.microsoft.com/office/drawing/2014/main" xmlns="" id="{E7385293-E11B-4270-AFC8-8AC7991286D6}"/>
              </a:ext>
            </a:extLst>
          </p:cNvPr>
          <p:cNvSpPr>
            <a:spLocks noGrp="1"/>
          </p:cNvSpPr>
          <p:nvPr>
            <p:ph type="sldNum" sz="quarter" idx="12"/>
          </p:nvPr>
        </p:nvSpPr>
        <p:spPr/>
        <p:txBody>
          <a:bodyPr/>
          <a:lstStyle/>
          <a:p>
            <a:fld id="{8DF14E08-3E27-4330-BBCC-108ACDB8E4C7}" type="slidenum">
              <a:rPr lang="en-GB" smtClean="0"/>
              <a:pPr/>
              <a:t>43</a:t>
            </a:fld>
            <a:endParaRPr lang="en-GB" dirty="0"/>
          </a:p>
        </p:txBody>
      </p:sp>
    </p:spTree>
    <p:extLst>
      <p:ext uri="{BB962C8B-B14F-4D97-AF65-F5344CB8AC3E}">
        <p14:creationId xmlns:p14="http://schemas.microsoft.com/office/powerpoint/2010/main" xmlns="" val="265297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81A4C4-41B1-4DF9-A00D-794ABF30F9AA}"/>
              </a:ext>
            </a:extLst>
          </p:cNvPr>
          <p:cNvSpPr>
            <a:spLocks noGrp="1"/>
          </p:cNvSpPr>
          <p:nvPr>
            <p:ph idx="1"/>
          </p:nvPr>
        </p:nvSpPr>
        <p:spPr/>
        <p:txBody>
          <a:bodyPr/>
          <a:lstStyle/>
          <a:p>
            <a:r>
              <a:rPr lang="en-GB" dirty="0"/>
              <a:t> </a:t>
            </a:r>
          </a:p>
          <a:p>
            <a:pPr>
              <a:buFont typeface="Wingdings" panose="05000000000000000000" pitchFamily="2" charset="2"/>
              <a:buChar char="Ø"/>
            </a:pPr>
            <a:r>
              <a:rPr lang="en-GB" dirty="0"/>
              <a:t>For business commodities, auctions on business-to-business exchanges can also have a similar effect of driving down price. </a:t>
            </a:r>
          </a:p>
          <a:p>
            <a:pPr>
              <a:buFont typeface="Wingdings" panose="05000000000000000000" pitchFamily="2" charset="2"/>
              <a:buChar char="Ø"/>
            </a:pPr>
            <a:r>
              <a:rPr lang="en-GB" dirty="0"/>
              <a:t>Purchase of some products that have not traditionally been thought of as commodities may become more price sensitive. This process is known as commoditisation. </a:t>
            </a:r>
          </a:p>
          <a:p>
            <a:pPr>
              <a:buFont typeface="Wingdings" panose="05000000000000000000" pitchFamily="2" charset="2"/>
              <a:buChar char="Ø"/>
            </a:pPr>
            <a:r>
              <a:rPr lang="en-GB" b="1" dirty="0"/>
              <a:t>Commoditisation</a:t>
            </a:r>
            <a:r>
              <a:rPr lang="en-GB" dirty="0"/>
              <a:t> The process whereby product selection becomes more dependent on price than on differentiating features, benefits and value-added services.</a:t>
            </a:r>
          </a:p>
          <a:p>
            <a:pPr>
              <a:buFont typeface="Wingdings" panose="05000000000000000000" pitchFamily="2" charset="2"/>
              <a:buChar char="Ø"/>
            </a:pPr>
            <a:r>
              <a:rPr lang="en-GB" dirty="0"/>
              <a:t>Examples of goods that are becoming commoditised include electrical goods, cars and even cut flowers </a:t>
            </a:r>
          </a:p>
          <a:p>
            <a:endParaRPr lang="en-GB" dirty="0"/>
          </a:p>
        </p:txBody>
      </p:sp>
      <p:sp>
        <p:nvSpPr>
          <p:cNvPr id="4" name="Slide Number Placeholder 3">
            <a:extLst>
              <a:ext uri="{FF2B5EF4-FFF2-40B4-BE49-F238E27FC236}">
                <a16:creationId xmlns:a16="http://schemas.microsoft.com/office/drawing/2014/main" xmlns="" id="{B35AE69C-4851-4D8C-8A32-64EF53227318}"/>
              </a:ext>
            </a:extLst>
          </p:cNvPr>
          <p:cNvSpPr>
            <a:spLocks noGrp="1"/>
          </p:cNvSpPr>
          <p:nvPr>
            <p:ph type="sldNum" sz="quarter" idx="12"/>
          </p:nvPr>
        </p:nvSpPr>
        <p:spPr/>
        <p:txBody>
          <a:bodyPr/>
          <a:lstStyle/>
          <a:p>
            <a:fld id="{8DF14E08-3E27-4330-BBCC-108ACDB8E4C7}" type="slidenum">
              <a:rPr lang="en-GB" smtClean="0"/>
              <a:pPr/>
              <a:t>44</a:t>
            </a:fld>
            <a:endParaRPr lang="en-GB" dirty="0"/>
          </a:p>
        </p:txBody>
      </p:sp>
    </p:spTree>
    <p:extLst>
      <p:ext uri="{BB962C8B-B14F-4D97-AF65-F5344CB8AC3E}">
        <p14:creationId xmlns:p14="http://schemas.microsoft.com/office/powerpoint/2010/main" xmlns="" val="308354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C980A0-96F1-4358-ACA0-2BA8CAD52C7B}"/>
              </a:ext>
            </a:extLst>
          </p:cNvPr>
          <p:cNvSpPr>
            <a:spLocks noGrp="1"/>
          </p:cNvSpPr>
          <p:nvPr>
            <p:ph type="title"/>
          </p:nvPr>
        </p:nvSpPr>
        <p:spPr/>
        <p:txBody>
          <a:bodyPr>
            <a:normAutofit/>
          </a:bodyPr>
          <a:lstStyle/>
          <a:p>
            <a:r>
              <a:rPr lang="en-GB" dirty="0">
                <a:solidFill>
                  <a:schemeClr val="accent4"/>
                </a:solidFill>
              </a:rPr>
              <a:t>2- Downward pressure on price </a:t>
            </a:r>
          </a:p>
        </p:txBody>
      </p:sp>
      <p:sp>
        <p:nvSpPr>
          <p:cNvPr id="3" name="Content Placeholder 2">
            <a:extLst>
              <a:ext uri="{FF2B5EF4-FFF2-40B4-BE49-F238E27FC236}">
                <a16:creationId xmlns:a16="http://schemas.microsoft.com/office/drawing/2014/main" xmlns="" id="{585054EC-99A9-4DB8-8369-E818D0D8DA21}"/>
              </a:ext>
            </a:extLst>
          </p:cNvPr>
          <p:cNvSpPr>
            <a:spLocks noGrp="1"/>
          </p:cNvSpPr>
          <p:nvPr>
            <p:ph idx="1"/>
          </p:nvPr>
        </p:nvSpPr>
        <p:spPr/>
        <p:txBody>
          <a:bodyPr>
            <a:normAutofit lnSpcReduction="10000"/>
          </a:bodyPr>
          <a:lstStyle/>
          <a:p>
            <a:pPr>
              <a:buFont typeface="Wingdings" panose="05000000000000000000" pitchFamily="2" charset="2"/>
              <a:buChar char="Ø"/>
            </a:pPr>
            <a:r>
              <a:rPr lang="en-GB" dirty="0"/>
              <a:t>The competition caused by price transparency and increased number of competitors is the main reason for downward pressure on price. </a:t>
            </a:r>
          </a:p>
          <a:p>
            <a:pPr>
              <a:buFont typeface="Wingdings" panose="05000000000000000000" pitchFamily="2" charset="2"/>
              <a:buChar char="Ø"/>
            </a:pPr>
            <a:r>
              <a:rPr lang="en-GB" dirty="0"/>
              <a:t>when looking at price comparisons you are not always seeing a like-for-like comparison; products can vary, especially when supermarket own-brands are in the shopping basket. </a:t>
            </a:r>
          </a:p>
          <a:p>
            <a:pPr>
              <a:buFont typeface="Wingdings" panose="05000000000000000000" pitchFamily="2" charset="2"/>
              <a:buChar char="Ø"/>
            </a:pPr>
            <a:r>
              <a:rPr lang="en-GB" b="1" dirty="0"/>
              <a:t>Pricing level</a:t>
            </a:r>
            <a:r>
              <a:rPr lang="en-GB" dirty="0"/>
              <a:t> The price set for a specific product or range of products. </a:t>
            </a:r>
          </a:p>
          <a:p>
            <a:pPr>
              <a:buFont typeface="Wingdings" panose="05000000000000000000" pitchFamily="2" charset="2"/>
              <a:buChar char="Ø"/>
            </a:pPr>
            <a:r>
              <a:rPr lang="en-GB" dirty="0"/>
              <a:t>The Internet also tends to drive down prices, since Internet-only retailers that do not have a physical presence do not have the overheads of operating stores and a retailer distribution network. </a:t>
            </a:r>
          </a:p>
          <a:p>
            <a:pPr>
              <a:buFont typeface="Wingdings" panose="05000000000000000000" pitchFamily="2" charset="2"/>
              <a:buChar char="Ø"/>
            </a:pPr>
            <a:r>
              <a:rPr lang="en-GB" dirty="0"/>
              <a:t>This means that, in theory, online companies can operate at lower pricing levels than offline rivals. </a:t>
            </a:r>
          </a:p>
          <a:p>
            <a:pPr>
              <a:buFont typeface="Wingdings" panose="05000000000000000000" pitchFamily="2" charset="2"/>
              <a:buChar char="Ø"/>
            </a:pPr>
            <a:r>
              <a:rPr lang="en-GB" dirty="0"/>
              <a:t>Online purchase discounts are a common approach in many markets. </a:t>
            </a:r>
          </a:p>
        </p:txBody>
      </p:sp>
      <p:sp>
        <p:nvSpPr>
          <p:cNvPr id="4" name="Slide Number Placeholder 3">
            <a:extLst>
              <a:ext uri="{FF2B5EF4-FFF2-40B4-BE49-F238E27FC236}">
                <a16:creationId xmlns:a16="http://schemas.microsoft.com/office/drawing/2014/main" xmlns="" id="{E66F4654-7F9D-4EFB-AAE0-4A7F7CA246FD}"/>
              </a:ext>
            </a:extLst>
          </p:cNvPr>
          <p:cNvSpPr>
            <a:spLocks noGrp="1"/>
          </p:cNvSpPr>
          <p:nvPr>
            <p:ph type="sldNum" sz="quarter" idx="12"/>
          </p:nvPr>
        </p:nvSpPr>
        <p:spPr/>
        <p:txBody>
          <a:bodyPr/>
          <a:lstStyle/>
          <a:p>
            <a:fld id="{8DF14E08-3E27-4330-BBCC-108ACDB8E4C7}" type="slidenum">
              <a:rPr lang="en-GB" smtClean="0"/>
              <a:pPr/>
              <a:t>45</a:t>
            </a:fld>
            <a:endParaRPr lang="en-GB" dirty="0"/>
          </a:p>
        </p:txBody>
      </p:sp>
    </p:spTree>
    <p:extLst>
      <p:ext uri="{BB962C8B-B14F-4D97-AF65-F5344CB8AC3E}">
        <p14:creationId xmlns:p14="http://schemas.microsoft.com/office/powerpoint/2010/main" xmlns="" val="522423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02CD98-BFEA-4412-88D0-78AA3C617713}"/>
              </a:ext>
            </a:extLst>
          </p:cNvPr>
          <p:cNvSpPr>
            <a:spLocks noGrp="1"/>
          </p:cNvSpPr>
          <p:nvPr>
            <p:ph idx="1"/>
          </p:nvPr>
        </p:nvSpPr>
        <p:spPr>
          <a:xfrm>
            <a:off x="755576" y="1161202"/>
            <a:ext cx="7653787" cy="5220125"/>
          </a:xfrm>
        </p:spPr>
        <p:txBody>
          <a:bodyPr>
            <a:normAutofit/>
          </a:bodyPr>
          <a:lstStyle/>
          <a:p>
            <a:pPr>
              <a:buFont typeface="Wingdings" panose="05000000000000000000" pitchFamily="2" charset="2"/>
              <a:buChar char="Ø"/>
            </a:pPr>
            <a:r>
              <a:rPr lang="en-GB" dirty="0"/>
              <a:t>Price elasticity of demand assesses the extent to which a change in price will influence the demand for a product. </a:t>
            </a:r>
          </a:p>
          <a:p>
            <a:pPr>
              <a:buFont typeface="Wingdings" panose="05000000000000000000" pitchFamily="2" charset="2"/>
              <a:buChar char="Ø"/>
            </a:pPr>
            <a:r>
              <a:rPr lang="en-GB" dirty="0"/>
              <a:t>Discounting of the most popular products is another pricing approach used by both online and traditional retailers to acquire customers or drive sales. </a:t>
            </a:r>
          </a:p>
          <a:p>
            <a:pPr>
              <a:buFont typeface="Wingdings" panose="05000000000000000000" pitchFamily="2" charset="2"/>
              <a:buChar char="Ø"/>
            </a:pPr>
            <a:r>
              <a:rPr lang="en-GB" dirty="0"/>
              <a:t>Baker suggested that companies should use the following three factors to assist in pricing:</a:t>
            </a:r>
          </a:p>
          <a:p>
            <a:pPr marL="457200" indent="-457200">
              <a:buFont typeface="+mj-lt"/>
              <a:buAutoNum type="arabicPeriod"/>
            </a:pPr>
            <a:r>
              <a:rPr lang="en-GB" b="1" dirty="0"/>
              <a:t>Precision.</a:t>
            </a:r>
            <a:r>
              <a:rPr lang="en-GB" dirty="0"/>
              <a:t> Each product has a price-indifference band, where varying price has little or no impact on sales. </a:t>
            </a:r>
          </a:p>
          <a:p>
            <a:pPr marL="457200" indent="-457200">
              <a:buFont typeface="+mj-lt"/>
              <a:buAutoNum type="arabicPeriod"/>
            </a:pPr>
            <a:r>
              <a:rPr lang="en-GB" b="1" dirty="0"/>
              <a:t>Adaptability. </a:t>
            </a:r>
            <a:r>
              <a:rPr lang="en-GB" dirty="0"/>
              <a:t>This refers simply to the fact that it is possible to respond more quickly to the demands of the marketplace with online pricing. For many product areas it may be possible to dynamically alter prices in line with demand. </a:t>
            </a:r>
          </a:p>
          <a:p>
            <a:pPr marL="457200" indent="-457200">
              <a:buFont typeface="+mj-lt"/>
              <a:buAutoNum type="arabicPeriod"/>
            </a:pPr>
            <a:r>
              <a:rPr lang="en-GB" b="1" dirty="0"/>
              <a:t>Segmentation.</a:t>
            </a:r>
            <a:r>
              <a:rPr lang="en-GB" dirty="0"/>
              <a:t> This refers to pricing differently for different groups of customers. </a:t>
            </a:r>
          </a:p>
        </p:txBody>
      </p:sp>
      <p:sp>
        <p:nvSpPr>
          <p:cNvPr id="4" name="Slide Number Placeholder 3">
            <a:extLst>
              <a:ext uri="{FF2B5EF4-FFF2-40B4-BE49-F238E27FC236}">
                <a16:creationId xmlns:a16="http://schemas.microsoft.com/office/drawing/2014/main" xmlns="" id="{65B465F1-C4F2-427B-9702-A783417DEE98}"/>
              </a:ext>
            </a:extLst>
          </p:cNvPr>
          <p:cNvSpPr>
            <a:spLocks noGrp="1"/>
          </p:cNvSpPr>
          <p:nvPr>
            <p:ph type="sldNum" sz="quarter" idx="12"/>
          </p:nvPr>
        </p:nvSpPr>
        <p:spPr/>
        <p:txBody>
          <a:bodyPr/>
          <a:lstStyle/>
          <a:p>
            <a:fld id="{8DF14E08-3E27-4330-BBCC-108ACDB8E4C7}" type="slidenum">
              <a:rPr lang="en-GB" smtClean="0"/>
              <a:pPr/>
              <a:t>46</a:t>
            </a:fld>
            <a:endParaRPr lang="en-GB" dirty="0"/>
          </a:p>
        </p:txBody>
      </p:sp>
    </p:spTree>
    <p:extLst>
      <p:ext uri="{BB962C8B-B14F-4D97-AF65-F5344CB8AC3E}">
        <p14:creationId xmlns:p14="http://schemas.microsoft.com/office/powerpoint/2010/main" xmlns="" val="2069641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56B783-F89B-4ADC-B811-04F2AE8E16F0}"/>
              </a:ext>
            </a:extLst>
          </p:cNvPr>
          <p:cNvSpPr>
            <a:spLocks noGrp="1"/>
          </p:cNvSpPr>
          <p:nvPr>
            <p:ph idx="1"/>
          </p:nvPr>
        </p:nvSpPr>
        <p:spPr>
          <a:xfrm>
            <a:off x="611559" y="1412776"/>
            <a:ext cx="7848873" cy="4968552"/>
          </a:xfrm>
        </p:spPr>
        <p:txBody>
          <a:bodyPr>
            <a:normAutofit/>
          </a:bodyPr>
          <a:lstStyle/>
          <a:p>
            <a:r>
              <a:rPr lang="en-GB" dirty="0"/>
              <a:t> Options that are Four strategies available for setting pricing: </a:t>
            </a:r>
          </a:p>
          <a:p>
            <a:pPr marL="457200" indent="-457200">
              <a:buFont typeface="+mj-lt"/>
              <a:buAutoNum type="arabicPeriod"/>
            </a:pPr>
            <a:r>
              <a:rPr lang="en-GB" dirty="0">
                <a:solidFill>
                  <a:schemeClr val="accent2"/>
                </a:solidFill>
              </a:rPr>
              <a:t>Cost-plus pricing. </a:t>
            </a:r>
            <a:r>
              <a:rPr lang="en-GB" dirty="0"/>
              <a:t>This involves adding on a profit margin based on production costs.</a:t>
            </a:r>
          </a:p>
          <a:p>
            <a:pPr marL="457200" indent="-457200">
              <a:buFont typeface="+mj-lt"/>
              <a:buAutoNum type="arabicPeriod"/>
            </a:pPr>
            <a:r>
              <a:rPr lang="en-GB" dirty="0">
                <a:solidFill>
                  <a:schemeClr val="accent2"/>
                </a:solidFill>
              </a:rPr>
              <a:t>Target-profit pricing. </a:t>
            </a:r>
            <a:r>
              <a:rPr lang="en-GB" dirty="0"/>
              <a:t>This is a more sophisticated pricing method that involves looking at the fixed and variable costs in relation to income for different sales volumes and unit prices. Using this method, the breakeven amount for different combinations can be calculated. For e-commerce sales the variable selling cost is small. This means that once breakeven is achieved each sale has a large margin. </a:t>
            </a:r>
          </a:p>
          <a:p>
            <a:pPr marL="457200" indent="-457200">
              <a:buFont typeface="+mj-lt"/>
              <a:buAutoNum type="arabicPeriod"/>
            </a:pPr>
            <a:r>
              <a:rPr lang="en-GB" dirty="0">
                <a:solidFill>
                  <a:schemeClr val="accent2"/>
                </a:solidFill>
              </a:rPr>
              <a:t>Competition-based pricing. </a:t>
            </a:r>
            <a:r>
              <a:rPr lang="en-GB" dirty="0"/>
              <a:t>This approach is common online. The advent of price comparison engines has increased price competition and companies need to develop online pricing strategies that are flexible enough to compete in the marketplace but are still sufficient to achieve profitability in the channel. </a:t>
            </a:r>
          </a:p>
        </p:txBody>
      </p:sp>
      <p:sp>
        <p:nvSpPr>
          <p:cNvPr id="4" name="Slide Number Placeholder 3">
            <a:extLst>
              <a:ext uri="{FF2B5EF4-FFF2-40B4-BE49-F238E27FC236}">
                <a16:creationId xmlns:a16="http://schemas.microsoft.com/office/drawing/2014/main" xmlns="" id="{F72ADC23-D8E9-4BCD-B9C6-86F2546B85BD}"/>
              </a:ext>
            </a:extLst>
          </p:cNvPr>
          <p:cNvSpPr>
            <a:spLocks noGrp="1"/>
          </p:cNvSpPr>
          <p:nvPr>
            <p:ph type="sldNum" sz="quarter" idx="12"/>
          </p:nvPr>
        </p:nvSpPr>
        <p:spPr/>
        <p:txBody>
          <a:bodyPr/>
          <a:lstStyle/>
          <a:p>
            <a:fld id="{8DF14E08-3E27-4330-BBCC-108ACDB8E4C7}" type="slidenum">
              <a:rPr lang="en-GB" smtClean="0"/>
              <a:pPr/>
              <a:t>47</a:t>
            </a:fld>
            <a:endParaRPr lang="en-GB" dirty="0"/>
          </a:p>
        </p:txBody>
      </p:sp>
    </p:spTree>
    <p:extLst>
      <p:ext uri="{BB962C8B-B14F-4D97-AF65-F5344CB8AC3E}">
        <p14:creationId xmlns:p14="http://schemas.microsoft.com/office/powerpoint/2010/main" xmlns="" val="1904859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6F8424-0264-4678-8A0A-9AED9C11D299}"/>
              </a:ext>
            </a:extLst>
          </p:cNvPr>
          <p:cNvSpPr>
            <a:spLocks noGrp="1"/>
          </p:cNvSpPr>
          <p:nvPr>
            <p:ph idx="1"/>
          </p:nvPr>
        </p:nvSpPr>
        <p:spPr>
          <a:xfrm>
            <a:off x="611560" y="908720"/>
            <a:ext cx="7776864" cy="5472608"/>
          </a:xfrm>
        </p:spPr>
        <p:txBody>
          <a:bodyPr>
            <a:normAutofit/>
          </a:bodyPr>
          <a:lstStyle/>
          <a:p>
            <a:pPr marL="180975" indent="-180975">
              <a:buFont typeface="+mj-lt"/>
              <a:buAutoNum type="arabicPeriod" startAt="4"/>
            </a:pPr>
            <a:r>
              <a:rPr lang="en-GB" dirty="0">
                <a:solidFill>
                  <a:schemeClr val="accent2"/>
                </a:solidFill>
              </a:rPr>
              <a:t>Market-orientated pricing</a:t>
            </a:r>
            <a:r>
              <a:rPr lang="en-GB" dirty="0"/>
              <a:t>. Here the response to price changes by customers making up the market are considered. This is known as ‘the elasticity of demand’. </a:t>
            </a:r>
          </a:p>
          <a:p>
            <a:pPr marL="0" indent="0">
              <a:buNone/>
            </a:pPr>
            <a:r>
              <a:rPr lang="en-GB" dirty="0"/>
              <a:t>There are two approaches:</a:t>
            </a:r>
          </a:p>
          <a:p>
            <a:pPr>
              <a:buFont typeface="Wingdings" panose="05000000000000000000" pitchFamily="2" charset="2"/>
              <a:buChar char="v"/>
            </a:pPr>
            <a:r>
              <a:rPr lang="en-GB" b="1" dirty="0"/>
              <a:t>Premium pricing</a:t>
            </a:r>
            <a:r>
              <a:rPr lang="en-GB" dirty="0"/>
              <a:t> (or skimming the market) involves setting a higher price than the competition to reflect the positioning of the product as a high-quality item. </a:t>
            </a:r>
          </a:p>
          <a:p>
            <a:pPr>
              <a:buFont typeface="Wingdings" panose="05000000000000000000" pitchFamily="2" charset="2"/>
              <a:buChar char="v"/>
            </a:pPr>
            <a:r>
              <a:rPr lang="en-GB" b="1" dirty="0"/>
              <a:t>Penetration pricing</a:t>
            </a:r>
            <a:r>
              <a:rPr lang="en-GB" dirty="0"/>
              <a:t> is when a price is set below the competitors’ prices to either stimulate demand or increase penetration. This approach was commonly used by dot.com companies to acquire customers. The difficulty with this approach is that if customers are price-sensitive then the low price must be sustained, otherwise customers may change to a rival supplier. </a:t>
            </a:r>
          </a:p>
          <a:p>
            <a:pPr marL="0" indent="0">
              <a:buNone/>
            </a:pPr>
            <a:r>
              <a:rPr lang="en-GB" dirty="0"/>
              <a:t>Alternatively, if a customer is concerned by other aspects such as service quality, it may be necessary to create a large price differential in order to encourage the customer to change supplier. </a:t>
            </a:r>
          </a:p>
          <a:p>
            <a:endParaRPr lang="en-GB" dirty="0"/>
          </a:p>
        </p:txBody>
      </p:sp>
      <p:sp>
        <p:nvSpPr>
          <p:cNvPr id="4" name="Slide Number Placeholder 3">
            <a:extLst>
              <a:ext uri="{FF2B5EF4-FFF2-40B4-BE49-F238E27FC236}">
                <a16:creationId xmlns:a16="http://schemas.microsoft.com/office/drawing/2014/main" xmlns="" id="{3447645D-56CF-4667-843A-330BC373E203}"/>
              </a:ext>
            </a:extLst>
          </p:cNvPr>
          <p:cNvSpPr>
            <a:spLocks noGrp="1"/>
          </p:cNvSpPr>
          <p:nvPr>
            <p:ph type="sldNum" sz="quarter" idx="12"/>
          </p:nvPr>
        </p:nvSpPr>
        <p:spPr/>
        <p:txBody>
          <a:bodyPr/>
          <a:lstStyle/>
          <a:p>
            <a:fld id="{8DF14E08-3E27-4330-BBCC-108ACDB8E4C7}" type="slidenum">
              <a:rPr lang="en-GB" smtClean="0"/>
              <a:pPr/>
              <a:t>48</a:t>
            </a:fld>
            <a:endParaRPr lang="en-GB" dirty="0"/>
          </a:p>
        </p:txBody>
      </p:sp>
    </p:spTree>
    <p:extLst>
      <p:ext uri="{BB962C8B-B14F-4D97-AF65-F5344CB8AC3E}">
        <p14:creationId xmlns:p14="http://schemas.microsoft.com/office/powerpoint/2010/main" xmlns="" val="3259976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58996-B75D-4D8E-821B-15FFFABA0181}"/>
              </a:ext>
            </a:extLst>
          </p:cNvPr>
          <p:cNvSpPr>
            <a:spLocks noGrp="1"/>
          </p:cNvSpPr>
          <p:nvPr>
            <p:ph type="title"/>
          </p:nvPr>
        </p:nvSpPr>
        <p:spPr>
          <a:xfrm>
            <a:off x="539551" y="33089"/>
            <a:ext cx="8064896" cy="1450757"/>
          </a:xfrm>
        </p:spPr>
        <p:txBody>
          <a:bodyPr>
            <a:normAutofit/>
          </a:bodyPr>
          <a:lstStyle/>
          <a:p>
            <a:r>
              <a:rPr lang="en-GB" dirty="0">
                <a:solidFill>
                  <a:schemeClr val="accent4"/>
                </a:solidFill>
              </a:rPr>
              <a:t>3- Innovative pricing approaches</a:t>
            </a:r>
          </a:p>
        </p:txBody>
      </p:sp>
      <p:sp>
        <p:nvSpPr>
          <p:cNvPr id="3" name="Content Placeholder 2">
            <a:extLst>
              <a:ext uri="{FF2B5EF4-FFF2-40B4-BE49-F238E27FC236}">
                <a16:creationId xmlns:a16="http://schemas.microsoft.com/office/drawing/2014/main" xmlns="" id="{6EBBEB48-9F83-4C79-BE46-D63FC50BAC73}"/>
              </a:ext>
            </a:extLst>
          </p:cNvPr>
          <p:cNvSpPr>
            <a:spLocks noGrp="1"/>
          </p:cNvSpPr>
          <p:nvPr>
            <p:ph idx="1"/>
          </p:nvPr>
        </p:nvSpPr>
        <p:spPr>
          <a:xfrm>
            <a:off x="681255" y="1791176"/>
            <a:ext cx="7781489" cy="4679610"/>
          </a:xfrm>
        </p:spPr>
        <p:txBody>
          <a:bodyPr>
            <a:normAutofit/>
          </a:bodyPr>
          <a:lstStyle/>
          <a:p>
            <a:pPr>
              <a:buFont typeface="Wingdings" panose="05000000000000000000" pitchFamily="2" charset="2"/>
              <a:buChar char="Ø"/>
            </a:pPr>
            <a:r>
              <a:rPr lang="en-GB" dirty="0"/>
              <a:t>The Internet has proved to have the technological capacity to create new pricing options. </a:t>
            </a:r>
          </a:p>
          <a:p>
            <a:pPr>
              <a:buFont typeface="Wingdings" panose="05000000000000000000" pitchFamily="2" charset="2"/>
              <a:buChar char="Ø"/>
            </a:pPr>
            <a:r>
              <a:rPr lang="en-GB" dirty="0"/>
              <a:t>While many of these were available before the advent of the Internet and are not new, the Internet has made some models easier to apply.</a:t>
            </a:r>
          </a:p>
          <a:p>
            <a:pPr>
              <a:buFont typeface="Wingdings" panose="05000000000000000000" pitchFamily="2" charset="2"/>
              <a:buChar char="Ø"/>
            </a:pPr>
            <a:r>
              <a:rPr lang="en-GB" dirty="0"/>
              <a:t>In particular, the volume of users makes traditional or forward auctions (B2C) and reverse auctions (B2B) more tenable, these have become more widely used than previously. </a:t>
            </a:r>
          </a:p>
          <a:p>
            <a:pPr>
              <a:buFont typeface="Wingdings" panose="05000000000000000000" pitchFamily="2" charset="2"/>
              <a:buChar char="Ø"/>
            </a:pPr>
            <a:r>
              <a:rPr lang="en-GB" b="1" dirty="0"/>
              <a:t>Forward auctions</a:t>
            </a:r>
            <a:r>
              <a:rPr lang="en-GB" dirty="0"/>
              <a:t> Item purchased by highest bid made in bidding period. </a:t>
            </a:r>
          </a:p>
          <a:p>
            <a:pPr>
              <a:buFont typeface="Wingdings" panose="05000000000000000000" pitchFamily="2" charset="2"/>
              <a:buChar char="Ø"/>
            </a:pPr>
            <a:r>
              <a:rPr lang="en-GB" b="1" dirty="0"/>
              <a:t>Reverse auctions</a:t>
            </a:r>
            <a:r>
              <a:rPr lang="en-GB" dirty="0"/>
              <a:t> Item purchased from lowest-bidding supplier in bidding period. </a:t>
            </a:r>
          </a:p>
          <a:p>
            <a:pPr>
              <a:buFont typeface="Wingdings" panose="05000000000000000000" pitchFamily="2" charset="2"/>
              <a:buChar char="Ø"/>
            </a:pPr>
            <a:r>
              <a:rPr lang="en-GB" b="1" dirty="0"/>
              <a:t>Offer</a:t>
            </a:r>
            <a:r>
              <a:rPr lang="en-GB" dirty="0"/>
              <a:t> A commitment by a trader to sell under certain conditions. </a:t>
            </a:r>
          </a:p>
          <a:p>
            <a:pPr>
              <a:buFont typeface="Wingdings" panose="05000000000000000000" pitchFamily="2" charset="2"/>
              <a:buChar char="Ø"/>
            </a:pPr>
            <a:r>
              <a:rPr lang="en-GB" b="1" dirty="0"/>
              <a:t>Bid</a:t>
            </a:r>
            <a:r>
              <a:rPr lang="en-GB" dirty="0"/>
              <a:t> A commitment by a trader to purchase under certain conditions. </a:t>
            </a:r>
          </a:p>
        </p:txBody>
      </p:sp>
      <p:sp>
        <p:nvSpPr>
          <p:cNvPr id="4" name="Slide Number Placeholder 3">
            <a:extLst>
              <a:ext uri="{FF2B5EF4-FFF2-40B4-BE49-F238E27FC236}">
                <a16:creationId xmlns:a16="http://schemas.microsoft.com/office/drawing/2014/main" xmlns="" id="{947EFD14-771D-45C8-A7AE-FE823FF29656}"/>
              </a:ext>
            </a:extLst>
          </p:cNvPr>
          <p:cNvSpPr>
            <a:spLocks noGrp="1"/>
          </p:cNvSpPr>
          <p:nvPr>
            <p:ph type="sldNum" sz="quarter" idx="12"/>
          </p:nvPr>
        </p:nvSpPr>
        <p:spPr/>
        <p:txBody>
          <a:bodyPr/>
          <a:lstStyle/>
          <a:p>
            <a:fld id="{8DF14E08-3E27-4330-BBCC-108ACDB8E4C7}" type="slidenum">
              <a:rPr lang="en-GB" smtClean="0"/>
              <a:pPr/>
              <a:t>49</a:t>
            </a:fld>
            <a:endParaRPr lang="en-GB" dirty="0"/>
          </a:p>
        </p:txBody>
      </p:sp>
    </p:spTree>
    <p:extLst>
      <p:ext uri="{BB962C8B-B14F-4D97-AF65-F5344CB8AC3E}">
        <p14:creationId xmlns:p14="http://schemas.microsoft.com/office/powerpoint/2010/main" xmlns="" val="147686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90" y="260648"/>
            <a:ext cx="6183021" cy="645195"/>
          </a:xfrm>
        </p:spPr>
        <p:txBody>
          <a:bodyPr>
            <a:normAutofit/>
          </a:bodyPr>
          <a:lstStyle/>
          <a:p>
            <a:pPr algn="ctr"/>
            <a:r>
              <a:rPr lang="en-GB" sz="3200" dirty="0">
                <a:solidFill>
                  <a:srgbClr val="007BA4"/>
                </a:solidFill>
              </a:rPr>
              <a:t>What is the marketing mix?</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3473" y="2341518"/>
            <a:ext cx="7940500" cy="2917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843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D7489-C600-42EB-B437-1A51FA439B8A}"/>
              </a:ext>
            </a:extLst>
          </p:cNvPr>
          <p:cNvSpPr>
            <a:spLocks noGrp="1"/>
          </p:cNvSpPr>
          <p:nvPr>
            <p:ph type="title"/>
          </p:nvPr>
        </p:nvSpPr>
        <p:spPr/>
        <p:txBody>
          <a:bodyPr>
            <a:normAutofit/>
          </a:bodyPr>
          <a:lstStyle/>
          <a:p>
            <a:r>
              <a:rPr lang="en-GB" b="1" dirty="0">
                <a:solidFill>
                  <a:schemeClr val="accent4"/>
                </a:solidFill>
              </a:rPr>
              <a:t>Price testing and dynamic pricing </a:t>
            </a:r>
            <a:endParaRPr lang="en-GB" dirty="0">
              <a:solidFill>
                <a:schemeClr val="accent4"/>
              </a:solidFill>
            </a:endParaRPr>
          </a:p>
        </p:txBody>
      </p:sp>
      <p:sp>
        <p:nvSpPr>
          <p:cNvPr id="3" name="Content Placeholder 2">
            <a:extLst>
              <a:ext uri="{FF2B5EF4-FFF2-40B4-BE49-F238E27FC236}">
                <a16:creationId xmlns:a16="http://schemas.microsoft.com/office/drawing/2014/main" xmlns="" id="{654A5E3F-3AB4-4CE7-BFF8-FD54CC7367A7}"/>
              </a:ext>
            </a:extLst>
          </p:cNvPr>
          <p:cNvSpPr>
            <a:spLocks noGrp="1"/>
          </p:cNvSpPr>
          <p:nvPr>
            <p:ph idx="1"/>
          </p:nvPr>
        </p:nvSpPr>
        <p:spPr/>
        <p:txBody>
          <a:bodyPr/>
          <a:lstStyle/>
          <a:p>
            <a:pPr>
              <a:buFont typeface="Wingdings" panose="05000000000000000000" pitchFamily="2" charset="2"/>
              <a:buChar char="Ø"/>
            </a:pPr>
            <a:r>
              <a:rPr lang="en-GB" b="1" dirty="0"/>
              <a:t>Dynamic pricing</a:t>
            </a:r>
            <a:r>
              <a:rPr lang="en-GB" dirty="0"/>
              <a:t> Prices can be updated in real time according to the type of customer or current market conditions </a:t>
            </a:r>
          </a:p>
          <a:p>
            <a:pPr>
              <a:buFont typeface="Wingdings" panose="05000000000000000000" pitchFamily="2" charset="2"/>
              <a:buChar char="Ø"/>
            </a:pPr>
            <a:r>
              <a:rPr lang="en-GB" dirty="0"/>
              <a:t>The Internet introduces new opportunities for dynamic pricing – for example, new customers could automatically be given discounted purchases for the first three items. </a:t>
            </a:r>
          </a:p>
          <a:p>
            <a:pPr>
              <a:buFont typeface="Wingdings" panose="05000000000000000000" pitchFamily="2" charset="2"/>
              <a:buChar char="Ø"/>
            </a:pPr>
            <a:r>
              <a:rPr lang="en-GB" dirty="0"/>
              <a:t>Care must be taken with differential pricing since established customers will be unhappy if significant discounts are given to new customers. </a:t>
            </a:r>
          </a:p>
          <a:p>
            <a:endParaRPr lang="en-GB" dirty="0"/>
          </a:p>
        </p:txBody>
      </p:sp>
      <p:sp>
        <p:nvSpPr>
          <p:cNvPr id="4" name="Slide Number Placeholder 3">
            <a:extLst>
              <a:ext uri="{FF2B5EF4-FFF2-40B4-BE49-F238E27FC236}">
                <a16:creationId xmlns:a16="http://schemas.microsoft.com/office/drawing/2014/main" xmlns="" id="{92458548-AC2F-457C-8960-BD7B55E97E68}"/>
              </a:ext>
            </a:extLst>
          </p:cNvPr>
          <p:cNvSpPr>
            <a:spLocks noGrp="1"/>
          </p:cNvSpPr>
          <p:nvPr>
            <p:ph type="sldNum" sz="quarter" idx="12"/>
          </p:nvPr>
        </p:nvSpPr>
        <p:spPr/>
        <p:txBody>
          <a:bodyPr/>
          <a:lstStyle/>
          <a:p>
            <a:fld id="{8DF14E08-3E27-4330-BBCC-108ACDB8E4C7}" type="slidenum">
              <a:rPr lang="en-GB" smtClean="0"/>
              <a:pPr/>
              <a:t>50</a:t>
            </a:fld>
            <a:endParaRPr lang="en-GB" dirty="0"/>
          </a:p>
        </p:txBody>
      </p:sp>
      <p:pic>
        <p:nvPicPr>
          <p:cNvPr id="6" name="Picture 5" descr="A close up of a sign&#10;&#10;Description automatically generated">
            <a:extLst>
              <a:ext uri="{FF2B5EF4-FFF2-40B4-BE49-F238E27FC236}">
                <a16:creationId xmlns:a16="http://schemas.microsoft.com/office/drawing/2014/main" xmlns="" id="{9C6E86D6-9AD6-4BA7-A2F7-5BCDC130451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20072" y="4437112"/>
            <a:ext cx="2867025" cy="1600200"/>
          </a:xfrm>
          <a:prstGeom prst="rect">
            <a:avLst/>
          </a:prstGeom>
        </p:spPr>
      </p:pic>
    </p:spTree>
    <p:extLst>
      <p:ext uri="{BB962C8B-B14F-4D97-AF65-F5344CB8AC3E}">
        <p14:creationId xmlns:p14="http://schemas.microsoft.com/office/powerpoint/2010/main" xmlns="" val="2836016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34473"/>
            <a:ext cx="9052560" cy="780685"/>
          </a:xfrm>
        </p:spPr>
        <p:txBody>
          <a:bodyPr>
            <a:normAutofit/>
          </a:bodyPr>
          <a:lstStyle/>
          <a:p>
            <a:pPr algn="ctr"/>
            <a:r>
              <a:rPr lang="en-GB" sz="3200" dirty="0">
                <a:solidFill>
                  <a:srgbClr val="007BA4"/>
                </a:solidFill>
              </a:rPr>
              <a:t>Figure 5.6 Alternative pricing mechanisms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32342" y="1281286"/>
            <a:ext cx="5679316" cy="4949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209543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ox, stacked&#10;&#10;Description automatically generated">
            <a:extLst>
              <a:ext uri="{FF2B5EF4-FFF2-40B4-BE49-F238E27FC236}">
                <a16:creationId xmlns:a16="http://schemas.microsoft.com/office/drawing/2014/main" xmlns="" id="{47DF661A-4795-4981-9A0B-11F41942430D}"/>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7384" r="1370" b="10728"/>
          <a:stretch/>
        </p:blipFill>
        <p:spPr>
          <a:xfrm>
            <a:off x="6553200" y="4930570"/>
            <a:ext cx="2555304" cy="1450758"/>
          </a:xfrm>
          <a:prstGeom prst="rect">
            <a:avLst/>
          </a:prstGeom>
        </p:spPr>
      </p:pic>
      <p:sp>
        <p:nvSpPr>
          <p:cNvPr id="2" name="Title 1">
            <a:extLst>
              <a:ext uri="{FF2B5EF4-FFF2-40B4-BE49-F238E27FC236}">
                <a16:creationId xmlns:a16="http://schemas.microsoft.com/office/drawing/2014/main" xmlns="" id="{19BED0C2-077A-4E99-9E9C-AB13C11B8F00}"/>
              </a:ext>
            </a:extLst>
          </p:cNvPr>
          <p:cNvSpPr>
            <a:spLocks noGrp="1"/>
          </p:cNvSpPr>
          <p:nvPr>
            <p:ph type="title"/>
          </p:nvPr>
        </p:nvSpPr>
        <p:spPr/>
        <p:txBody>
          <a:bodyPr/>
          <a:lstStyle/>
          <a:p>
            <a:r>
              <a:rPr lang="en-GB" b="1" dirty="0">
                <a:solidFill>
                  <a:schemeClr val="accent4"/>
                </a:solidFill>
              </a:rPr>
              <a:t>Shipping fees </a:t>
            </a:r>
            <a:endParaRPr lang="en-GB" dirty="0">
              <a:solidFill>
                <a:schemeClr val="accent4"/>
              </a:solidFill>
            </a:endParaRPr>
          </a:p>
        </p:txBody>
      </p:sp>
      <p:sp>
        <p:nvSpPr>
          <p:cNvPr id="3" name="Content Placeholder 2">
            <a:extLst>
              <a:ext uri="{FF2B5EF4-FFF2-40B4-BE49-F238E27FC236}">
                <a16:creationId xmlns:a16="http://schemas.microsoft.com/office/drawing/2014/main" xmlns="" id="{338769F1-1573-4DD6-93F8-3E508ABE21CC}"/>
              </a:ext>
            </a:extLst>
          </p:cNvPr>
          <p:cNvSpPr>
            <a:spLocks noGrp="1"/>
          </p:cNvSpPr>
          <p:nvPr>
            <p:ph idx="1"/>
          </p:nvPr>
        </p:nvSpPr>
        <p:spPr>
          <a:xfrm>
            <a:off x="683568" y="1916832"/>
            <a:ext cx="7543801" cy="4464496"/>
          </a:xfrm>
        </p:spPr>
        <p:txBody>
          <a:bodyPr/>
          <a:lstStyle/>
          <a:p>
            <a:pPr>
              <a:buFont typeface="Wingdings" panose="05000000000000000000" pitchFamily="2" charset="2"/>
              <a:buChar char="Ø"/>
            </a:pPr>
            <a:r>
              <a:rPr lang="en-GB" dirty="0"/>
              <a:t>The setting of shipping fees can have a dramatic effect on both conversion rates and profitability according to research.</a:t>
            </a:r>
          </a:p>
          <a:p>
            <a:pPr>
              <a:buFont typeface="Wingdings" panose="05000000000000000000" pitchFamily="2" charset="2"/>
              <a:buChar char="Ø"/>
            </a:pPr>
            <a:r>
              <a:rPr lang="en-GB" dirty="0"/>
              <a:t>They note the popularity of free shipping offers when the basket size is above a certain amount, but also note that it can potentially cause profitability to fall if it is not set at the right level. </a:t>
            </a:r>
          </a:p>
          <a:p>
            <a:pPr>
              <a:buFont typeface="Wingdings" panose="05000000000000000000" pitchFamily="2" charset="2"/>
              <a:buChar char="Ø"/>
            </a:pPr>
            <a:r>
              <a:rPr lang="en-GB" dirty="0"/>
              <a:t>They also suggest that different shipping fees could potentially be offered to different segments. Shipping fees can also be varied according to the time it takes for items to be delivered. </a:t>
            </a:r>
          </a:p>
          <a:p>
            <a:pPr>
              <a:buFont typeface="Wingdings" panose="05000000000000000000" pitchFamily="2" charset="2"/>
              <a:buChar char="Ø"/>
            </a:pPr>
            <a:r>
              <a:rPr lang="en-GB" dirty="0"/>
              <a:t>One further approach is to offer a loyalty programme in return for free express shipping, Amazon Prime programme.</a:t>
            </a:r>
          </a:p>
          <a:p>
            <a:endParaRPr lang="en-GB" dirty="0"/>
          </a:p>
        </p:txBody>
      </p:sp>
      <p:sp>
        <p:nvSpPr>
          <p:cNvPr id="4" name="Slide Number Placeholder 3">
            <a:extLst>
              <a:ext uri="{FF2B5EF4-FFF2-40B4-BE49-F238E27FC236}">
                <a16:creationId xmlns:a16="http://schemas.microsoft.com/office/drawing/2014/main" xmlns="" id="{5D00AB3E-4555-40A3-A06E-6F4E61DD62EA}"/>
              </a:ext>
            </a:extLst>
          </p:cNvPr>
          <p:cNvSpPr>
            <a:spLocks noGrp="1"/>
          </p:cNvSpPr>
          <p:nvPr>
            <p:ph type="sldNum" sz="quarter" idx="12"/>
          </p:nvPr>
        </p:nvSpPr>
        <p:spPr/>
        <p:txBody>
          <a:bodyPr/>
          <a:lstStyle/>
          <a:p>
            <a:fld id="{8DF14E08-3E27-4330-BBCC-108ACDB8E4C7}" type="slidenum">
              <a:rPr lang="en-GB" smtClean="0"/>
              <a:pPr/>
              <a:t>52</a:t>
            </a:fld>
            <a:endParaRPr lang="en-GB" dirty="0"/>
          </a:p>
        </p:txBody>
      </p:sp>
    </p:spTree>
    <p:extLst>
      <p:ext uri="{BB962C8B-B14F-4D97-AF65-F5344CB8AC3E}">
        <p14:creationId xmlns:p14="http://schemas.microsoft.com/office/powerpoint/2010/main" xmlns="" val="4279563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D98126-5721-4A9F-B1B3-A91BB6E7CA68}"/>
              </a:ext>
            </a:extLst>
          </p:cNvPr>
          <p:cNvSpPr>
            <a:spLocks noGrp="1"/>
          </p:cNvSpPr>
          <p:nvPr>
            <p:ph type="title"/>
          </p:nvPr>
        </p:nvSpPr>
        <p:spPr/>
        <p:txBody>
          <a:bodyPr>
            <a:normAutofit/>
          </a:bodyPr>
          <a:lstStyle/>
          <a:p>
            <a:r>
              <a:rPr lang="en-GB" dirty="0">
                <a:solidFill>
                  <a:schemeClr val="accent4"/>
                </a:solidFill>
              </a:rPr>
              <a:t>4- Alternative pricing structure or policies</a:t>
            </a:r>
          </a:p>
        </p:txBody>
      </p:sp>
      <p:sp>
        <p:nvSpPr>
          <p:cNvPr id="3" name="Content Placeholder 2">
            <a:extLst>
              <a:ext uri="{FF2B5EF4-FFF2-40B4-BE49-F238E27FC236}">
                <a16:creationId xmlns:a16="http://schemas.microsoft.com/office/drawing/2014/main" xmlns="" id="{C8B00A50-4A63-4026-BA10-69A975B79BF2}"/>
              </a:ext>
            </a:extLst>
          </p:cNvPr>
          <p:cNvSpPr>
            <a:spLocks noGrp="1"/>
          </p:cNvSpPr>
          <p:nvPr>
            <p:ph idx="1"/>
          </p:nvPr>
        </p:nvSpPr>
        <p:spPr>
          <a:xfrm>
            <a:off x="822959" y="1845734"/>
            <a:ext cx="7637473" cy="4614052"/>
          </a:xfrm>
        </p:spPr>
        <p:txBody>
          <a:bodyPr>
            <a:normAutofit fontScale="92500" lnSpcReduction="20000"/>
          </a:bodyPr>
          <a:lstStyle/>
          <a:p>
            <a:pPr>
              <a:buFont typeface="Wingdings" panose="05000000000000000000" pitchFamily="2" charset="2"/>
              <a:buChar char="Ø"/>
            </a:pPr>
            <a:r>
              <a:rPr lang="en-GB" dirty="0"/>
              <a:t>Different types of pricing may be possible on the Internet, particularly for digital, download-able products. </a:t>
            </a:r>
          </a:p>
          <a:p>
            <a:pPr>
              <a:buFont typeface="Wingdings" panose="05000000000000000000" pitchFamily="2" charset="2"/>
              <a:buChar char="Ø"/>
            </a:pPr>
            <a:r>
              <a:rPr lang="en-GB" dirty="0"/>
              <a:t>The Internet offers new options such as payment per use, rental at a fixed cost per month, a lease arrangement and bundling with other products. </a:t>
            </a:r>
          </a:p>
          <a:p>
            <a:pPr>
              <a:buFont typeface="Wingdings" panose="05000000000000000000" pitchFamily="2" charset="2"/>
              <a:buChar char="Ø"/>
            </a:pPr>
            <a:r>
              <a:rPr lang="en-GB" dirty="0"/>
              <a:t>The use of application service providers (ASPs) to deliver services such as website traffic monitoring also gives new methods of volume pricing. </a:t>
            </a:r>
          </a:p>
          <a:p>
            <a:pPr>
              <a:buFont typeface="Wingdings" panose="05000000000000000000" pitchFamily="2" charset="2"/>
              <a:buChar char="Ø"/>
            </a:pPr>
            <a:r>
              <a:rPr lang="en-GB" dirty="0"/>
              <a:t>Further pricing options that could be varied online include: </a:t>
            </a:r>
          </a:p>
          <a:p>
            <a:pPr marL="90488" indent="447675"/>
            <a:r>
              <a:rPr lang="en-GB" dirty="0"/>
              <a:t>• basic price</a:t>
            </a:r>
          </a:p>
          <a:p>
            <a:pPr marL="90488" indent="447675"/>
            <a:r>
              <a:rPr lang="en-GB" dirty="0"/>
              <a:t>• discounts</a:t>
            </a:r>
          </a:p>
          <a:p>
            <a:pPr marL="90488" indent="447675"/>
            <a:r>
              <a:rPr lang="en-GB" dirty="0"/>
              <a:t>• add-ons and extra products and services</a:t>
            </a:r>
          </a:p>
          <a:p>
            <a:pPr marL="90488" indent="447675"/>
            <a:r>
              <a:rPr lang="en-GB" dirty="0"/>
              <a:t>• guarantees and warranties</a:t>
            </a:r>
          </a:p>
          <a:p>
            <a:pPr marL="90488" indent="447675"/>
            <a:r>
              <a:rPr lang="en-GB" dirty="0"/>
              <a:t>• refund policies</a:t>
            </a:r>
          </a:p>
          <a:p>
            <a:pPr marL="90488" indent="447675"/>
            <a:r>
              <a:rPr lang="en-GB" dirty="0"/>
              <a:t>• order cancellation terms. </a:t>
            </a:r>
          </a:p>
        </p:txBody>
      </p:sp>
      <p:sp>
        <p:nvSpPr>
          <p:cNvPr id="4" name="Slide Number Placeholder 3">
            <a:extLst>
              <a:ext uri="{FF2B5EF4-FFF2-40B4-BE49-F238E27FC236}">
                <a16:creationId xmlns:a16="http://schemas.microsoft.com/office/drawing/2014/main" xmlns="" id="{5256120C-3481-48C9-8707-7E06E26D4F98}"/>
              </a:ext>
            </a:extLst>
          </p:cNvPr>
          <p:cNvSpPr>
            <a:spLocks noGrp="1"/>
          </p:cNvSpPr>
          <p:nvPr>
            <p:ph type="sldNum" sz="quarter" idx="12"/>
          </p:nvPr>
        </p:nvSpPr>
        <p:spPr/>
        <p:txBody>
          <a:bodyPr/>
          <a:lstStyle/>
          <a:p>
            <a:fld id="{8DF14E08-3E27-4330-BBCC-108ACDB8E4C7}" type="slidenum">
              <a:rPr lang="en-GB" smtClean="0"/>
              <a:pPr/>
              <a:t>53</a:t>
            </a:fld>
            <a:endParaRPr lang="en-GB" dirty="0"/>
          </a:p>
        </p:txBody>
      </p:sp>
      <p:pic>
        <p:nvPicPr>
          <p:cNvPr id="6" name="Picture 5" descr="A close up of a device&#10;&#10;Description automatically generated">
            <a:extLst>
              <a:ext uri="{FF2B5EF4-FFF2-40B4-BE49-F238E27FC236}">
                <a16:creationId xmlns:a16="http://schemas.microsoft.com/office/drawing/2014/main" xmlns="" id="{03E45424-68D5-4ED8-BB09-721BBBBDCD4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12160" y="4152760"/>
            <a:ext cx="2143125" cy="2143125"/>
          </a:xfrm>
          <a:prstGeom prst="rect">
            <a:avLst/>
          </a:prstGeom>
        </p:spPr>
      </p:pic>
    </p:spTree>
    <p:extLst>
      <p:ext uri="{BB962C8B-B14F-4D97-AF65-F5344CB8AC3E}">
        <p14:creationId xmlns:p14="http://schemas.microsoft.com/office/powerpoint/2010/main" xmlns="" val="97202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6E1DA1-68CB-427D-AC6A-5144BB7EB4DB}"/>
              </a:ext>
            </a:extLst>
          </p:cNvPr>
          <p:cNvSpPr>
            <a:spLocks noGrp="1"/>
          </p:cNvSpPr>
          <p:nvPr>
            <p:ph type="title"/>
          </p:nvPr>
        </p:nvSpPr>
        <p:spPr/>
        <p:txBody>
          <a:bodyPr/>
          <a:lstStyle/>
          <a:p>
            <a:r>
              <a:rPr lang="en-GB" b="1" dirty="0">
                <a:solidFill>
                  <a:srgbClr val="C00000"/>
                </a:solidFill>
              </a:rPr>
              <a:t>Place</a:t>
            </a:r>
          </a:p>
        </p:txBody>
      </p:sp>
      <p:sp>
        <p:nvSpPr>
          <p:cNvPr id="3" name="Content Placeholder 2">
            <a:extLst>
              <a:ext uri="{FF2B5EF4-FFF2-40B4-BE49-F238E27FC236}">
                <a16:creationId xmlns:a16="http://schemas.microsoft.com/office/drawing/2014/main" xmlns="" id="{28B69E26-B0B2-4DB3-B2FA-FF7E11849331}"/>
              </a:ext>
            </a:extLst>
          </p:cNvPr>
          <p:cNvSpPr>
            <a:spLocks noGrp="1"/>
          </p:cNvSpPr>
          <p:nvPr>
            <p:ph idx="1"/>
          </p:nvPr>
        </p:nvSpPr>
        <p:spPr>
          <a:xfrm>
            <a:off x="822959" y="1845734"/>
            <a:ext cx="7586404" cy="4614052"/>
          </a:xfrm>
        </p:spPr>
        <p:txBody>
          <a:bodyPr>
            <a:normAutofit/>
          </a:bodyPr>
          <a:lstStyle/>
          <a:p>
            <a:pPr>
              <a:buFont typeface="Wingdings" panose="05000000000000000000" pitchFamily="2" charset="2"/>
              <a:buChar char="Ø"/>
            </a:pPr>
            <a:r>
              <a:rPr lang="en-GB" b="1" dirty="0"/>
              <a:t>Place variable:</a:t>
            </a:r>
            <a:r>
              <a:rPr lang="en-GB" dirty="0"/>
              <a:t> The element of the marketing mix that involves distributing products to customers in line with demand and minimising cost of inventory, transport and storage. </a:t>
            </a:r>
          </a:p>
          <a:p>
            <a:pPr>
              <a:buFont typeface="Wingdings" panose="05000000000000000000" pitchFamily="2" charset="2"/>
              <a:buChar char="Ø"/>
            </a:pPr>
            <a:r>
              <a:rPr lang="en-GB" dirty="0"/>
              <a:t>Typically, for offline channels, the aim of Place is to maximise the reach of distribution to achieve widespread availability of products while minimising the costs of inventory, trans-port and storage. </a:t>
            </a:r>
          </a:p>
          <a:p>
            <a:pPr>
              <a:buFont typeface="Wingdings" panose="05000000000000000000" pitchFamily="2" charset="2"/>
              <a:buChar char="Ø"/>
            </a:pPr>
            <a:r>
              <a:rPr lang="en-GB" dirty="0"/>
              <a:t>In an online context, thanks to ease of navigating from one site to another, the scope of Place is less clear since Place also relates to Promotion and Partnerships. </a:t>
            </a:r>
          </a:p>
          <a:p>
            <a:pPr>
              <a:buFont typeface="Wingdings" panose="05000000000000000000" pitchFamily="2" charset="2"/>
              <a:buChar char="Ø"/>
            </a:pPr>
            <a:r>
              <a:rPr lang="en-GB" dirty="0"/>
              <a:t>Successful retailers are those that maximise their representation or visibility on third-party sites that are used by their target audiences. </a:t>
            </a:r>
          </a:p>
          <a:p>
            <a:pPr>
              <a:buFont typeface="Wingdings" panose="05000000000000000000" pitchFamily="2" charset="2"/>
              <a:buChar char="Ø"/>
            </a:pPr>
            <a:r>
              <a:rPr lang="en-GB" dirty="0"/>
              <a:t>These third-party sites will include search engines, online portals reviewing mobile phones and product comparison sites. </a:t>
            </a:r>
          </a:p>
          <a:p>
            <a:endParaRPr lang="en-GB" dirty="0"/>
          </a:p>
        </p:txBody>
      </p:sp>
      <p:sp>
        <p:nvSpPr>
          <p:cNvPr id="4" name="Slide Number Placeholder 3">
            <a:extLst>
              <a:ext uri="{FF2B5EF4-FFF2-40B4-BE49-F238E27FC236}">
                <a16:creationId xmlns:a16="http://schemas.microsoft.com/office/drawing/2014/main" xmlns="" id="{569DA30E-3753-477D-B0B6-008E579C64D5}"/>
              </a:ext>
            </a:extLst>
          </p:cNvPr>
          <p:cNvSpPr>
            <a:spLocks noGrp="1"/>
          </p:cNvSpPr>
          <p:nvPr>
            <p:ph type="sldNum" sz="quarter" idx="12"/>
          </p:nvPr>
        </p:nvSpPr>
        <p:spPr/>
        <p:txBody>
          <a:bodyPr/>
          <a:lstStyle/>
          <a:p>
            <a:fld id="{8DF14E08-3E27-4330-BBCC-108ACDB8E4C7}" type="slidenum">
              <a:rPr lang="en-GB" smtClean="0"/>
              <a:pPr/>
              <a:t>54</a:t>
            </a:fld>
            <a:endParaRPr lang="en-GB" dirty="0"/>
          </a:p>
        </p:txBody>
      </p:sp>
    </p:spTree>
    <p:extLst>
      <p:ext uri="{BB962C8B-B14F-4D97-AF65-F5344CB8AC3E}">
        <p14:creationId xmlns:p14="http://schemas.microsoft.com/office/powerpoint/2010/main" xmlns="" val="3016212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908" y="285700"/>
            <a:ext cx="1628184" cy="645195"/>
          </a:xfrm>
        </p:spPr>
        <p:txBody>
          <a:bodyPr>
            <a:normAutofit/>
          </a:bodyPr>
          <a:lstStyle/>
          <a:p>
            <a:pPr algn="ctr"/>
            <a:r>
              <a:rPr lang="en-GB" sz="3200" dirty="0">
                <a:solidFill>
                  <a:srgbClr val="007BA4"/>
                </a:solidFill>
              </a:rPr>
              <a:t>Place </a:t>
            </a:r>
          </a:p>
        </p:txBody>
      </p:sp>
      <p:sp>
        <p:nvSpPr>
          <p:cNvPr id="3" name="Content Placeholder 2"/>
          <p:cNvSpPr>
            <a:spLocks noGrp="1"/>
          </p:cNvSpPr>
          <p:nvPr>
            <p:ph idx="1"/>
          </p:nvPr>
        </p:nvSpPr>
        <p:spPr>
          <a:xfrm>
            <a:off x="827584" y="2564904"/>
            <a:ext cx="4042792" cy="1900808"/>
          </a:xfrm>
        </p:spPr>
        <p:txBody>
          <a:bodyPr/>
          <a:lstStyle/>
          <a:p>
            <a:pPr marL="457200" indent="-457200">
              <a:buClr>
                <a:srgbClr val="007BA4"/>
              </a:buClr>
              <a:buFont typeface="+mj-lt"/>
              <a:buAutoNum type="arabicPeriod"/>
            </a:pPr>
            <a:r>
              <a:rPr lang="en-GB" dirty="0"/>
              <a:t>Place of purchase</a:t>
            </a:r>
          </a:p>
          <a:p>
            <a:pPr marL="457200" indent="-457200">
              <a:buClr>
                <a:srgbClr val="007BA4"/>
              </a:buClr>
              <a:buFont typeface="+mj-lt"/>
              <a:buAutoNum type="arabicPeriod"/>
            </a:pPr>
            <a:r>
              <a:rPr lang="en-GB" dirty="0"/>
              <a:t>New channel structures</a:t>
            </a:r>
          </a:p>
          <a:p>
            <a:pPr marL="457200" indent="-457200">
              <a:buClr>
                <a:srgbClr val="007BA4"/>
              </a:buClr>
              <a:buFont typeface="+mj-lt"/>
              <a:buAutoNum type="arabicPeriod"/>
            </a:pPr>
            <a:r>
              <a:rPr lang="en-GB" dirty="0"/>
              <a:t>Channel conflicts</a:t>
            </a:r>
          </a:p>
          <a:p>
            <a:pPr marL="457200" indent="-457200">
              <a:buClr>
                <a:srgbClr val="007BA4"/>
              </a:buClr>
              <a:buFont typeface="+mj-lt"/>
              <a:buAutoNum type="arabicPeriod"/>
            </a:pPr>
            <a:r>
              <a:rPr lang="en-GB" dirty="0"/>
              <a:t>Virtual organisations</a:t>
            </a:r>
          </a:p>
          <a:p>
            <a:pPr>
              <a:buClr>
                <a:srgbClr val="007BA4"/>
              </a:buClr>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0152" y="2492896"/>
            <a:ext cx="2808312" cy="31480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322241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A214C1-FA16-49AA-A74F-CA74E622A316}"/>
              </a:ext>
            </a:extLst>
          </p:cNvPr>
          <p:cNvSpPr>
            <a:spLocks noGrp="1"/>
          </p:cNvSpPr>
          <p:nvPr>
            <p:ph type="title"/>
          </p:nvPr>
        </p:nvSpPr>
        <p:spPr/>
        <p:txBody>
          <a:bodyPr/>
          <a:lstStyle/>
          <a:p>
            <a:r>
              <a:rPr lang="en-GB" dirty="0">
                <a:solidFill>
                  <a:srgbClr val="C00000"/>
                </a:solidFill>
              </a:rPr>
              <a:t>1- Place of purchase</a:t>
            </a:r>
          </a:p>
        </p:txBody>
      </p:sp>
      <p:sp>
        <p:nvSpPr>
          <p:cNvPr id="3" name="Content Placeholder 2">
            <a:extLst>
              <a:ext uri="{FF2B5EF4-FFF2-40B4-BE49-F238E27FC236}">
                <a16:creationId xmlns:a16="http://schemas.microsoft.com/office/drawing/2014/main" xmlns="" id="{9E235B15-390B-49EF-9D81-6C05DF4E749D}"/>
              </a:ext>
            </a:extLst>
          </p:cNvPr>
          <p:cNvSpPr>
            <a:spLocks noGrp="1"/>
          </p:cNvSpPr>
          <p:nvPr>
            <p:ph idx="1"/>
          </p:nvPr>
        </p:nvSpPr>
        <p:spPr>
          <a:xfrm>
            <a:off x="822959" y="1845734"/>
            <a:ext cx="7586404" cy="4535594"/>
          </a:xfrm>
        </p:spPr>
        <p:txBody>
          <a:bodyPr/>
          <a:lstStyle/>
          <a:p>
            <a:r>
              <a:rPr lang="en-GB" dirty="0"/>
              <a:t>Evans and Wurster argue that there are three aspects of ‘navigational advantage’ that are key to achieving competitive advantage online:</a:t>
            </a:r>
          </a:p>
          <a:p>
            <a:r>
              <a:rPr lang="en-GB" dirty="0"/>
              <a:t>• </a:t>
            </a:r>
            <a:r>
              <a:rPr lang="en-GB" b="1" dirty="0"/>
              <a:t>Reach</a:t>
            </a:r>
            <a:r>
              <a:rPr lang="en-GB" dirty="0"/>
              <a:t>. ‘It means, simply, how many customers a business can connect with and how many products it can offer to those customers’. Reach can be increased by moving from a single site to representation with many different intermediaries.</a:t>
            </a:r>
          </a:p>
          <a:p>
            <a:r>
              <a:rPr lang="en-GB" dirty="0"/>
              <a:t>• </a:t>
            </a:r>
            <a:r>
              <a:rPr lang="en-GB" b="1" dirty="0"/>
              <a:t>Richness</a:t>
            </a:r>
            <a:r>
              <a:rPr lang="en-GB" dirty="0"/>
              <a:t>. This is the depth or detail of information that is both collected about the customer and provided to the customer. </a:t>
            </a:r>
          </a:p>
          <a:p>
            <a:r>
              <a:rPr lang="en-GB" dirty="0"/>
              <a:t>• </a:t>
            </a:r>
            <a:r>
              <a:rPr lang="en-GB" b="1" dirty="0"/>
              <a:t>Affiliation</a:t>
            </a:r>
            <a:r>
              <a:rPr lang="en-GB" dirty="0"/>
              <a:t>. This refers to whose interest the selling organisation represents – consumers’ or suppliers’ – and stresses the importance of forming the right partnerships. </a:t>
            </a:r>
          </a:p>
          <a:p>
            <a:endParaRPr lang="en-GB" dirty="0"/>
          </a:p>
        </p:txBody>
      </p:sp>
      <p:sp>
        <p:nvSpPr>
          <p:cNvPr id="4" name="Slide Number Placeholder 3">
            <a:extLst>
              <a:ext uri="{FF2B5EF4-FFF2-40B4-BE49-F238E27FC236}">
                <a16:creationId xmlns:a16="http://schemas.microsoft.com/office/drawing/2014/main" xmlns="" id="{058E1B0C-0B34-45AA-B584-4B0575EF8381}"/>
              </a:ext>
            </a:extLst>
          </p:cNvPr>
          <p:cNvSpPr>
            <a:spLocks noGrp="1"/>
          </p:cNvSpPr>
          <p:nvPr>
            <p:ph type="sldNum" sz="quarter" idx="12"/>
          </p:nvPr>
        </p:nvSpPr>
        <p:spPr/>
        <p:txBody>
          <a:bodyPr/>
          <a:lstStyle/>
          <a:p>
            <a:fld id="{8DF14E08-3E27-4330-BBCC-108ACDB8E4C7}" type="slidenum">
              <a:rPr lang="en-GB" smtClean="0"/>
              <a:pPr/>
              <a:t>56</a:t>
            </a:fld>
            <a:endParaRPr lang="en-GB" dirty="0"/>
          </a:p>
        </p:txBody>
      </p:sp>
    </p:spTree>
    <p:extLst>
      <p:ext uri="{BB962C8B-B14F-4D97-AF65-F5344CB8AC3E}">
        <p14:creationId xmlns:p14="http://schemas.microsoft.com/office/powerpoint/2010/main" xmlns="" val="596361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3B6B5-B049-40AB-A8D7-F8F1F1CA033C}"/>
              </a:ext>
            </a:extLst>
          </p:cNvPr>
          <p:cNvSpPr>
            <a:spLocks noGrp="1"/>
          </p:cNvSpPr>
          <p:nvPr>
            <p:ph type="title"/>
          </p:nvPr>
        </p:nvSpPr>
        <p:spPr/>
        <p:txBody>
          <a:bodyPr/>
          <a:lstStyle/>
          <a:p>
            <a:r>
              <a:rPr lang="en-GB" dirty="0">
                <a:solidFill>
                  <a:srgbClr val="C00000"/>
                </a:solidFill>
              </a:rPr>
              <a:t>Payment mechanisms</a:t>
            </a:r>
          </a:p>
        </p:txBody>
      </p:sp>
      <p:sp>
        <p:nvSpPr>
          <p:cNvPr id="3" name="Content Placeholder 2">
            <a:extLst>
              <a:ext uri="{FF2B5EF4-FFF2-40B4-BE49-F238E27FC236}">
                <a16:creationId xmlns:a16="http://schemas.microsoft.com/office/drawing/2014/main" xmlns="" id="{B333766F-C4D5-4BE1-99F5-EEB113A4BE0D}"/>
              </a:ext>
            </a:extLst>
          </p:cNvPr>
          <p:cNvSpPr>
            <a:spLocks noGrp="1"/>
          </p:cNvSpPr>
          <p:nvPr>
            <p:ph idx="1"/>
          </p:nvPr>
        </p:nvSpPr>
        <p:spPr/>
        <p:txBody>
          <a:bodyPr/>
          <a:lstStyle/>
          <a:p>
            <a:pPr>
              <a:buFont typeface="Wingdings" panose="05000000000000000000" pitchFamily="2" charset="2"/>
              <a:buChar char="Ø"/>
            </a:pPr>
            <a:r>
              <a:rPr lang="en-GB" dirty="0"/>
              <a:t>Traditionally, online purchase will occur at the retailer through a partnership with an online secure payment provider.. </a:t>
            </a:r>
          </a:p>
          <a:p>
            <a:pPr>
              <a:buFont typeface="Wingdings" panose="05000000000000000000" pitchFamily="2" charset="2"/>
              <a:buChar char="Ø"/>
            </a:pPr>
            <a:r>
              <a:rPr lang="en-GB" dirty="0"/>
              <a:t>Effectively, the purchase transaction occurs on a different domain, but it is important that customers are reassured that the payment process is secure and seamless. </a:t>
            </a:r>
          </a:p>
          <a:p>
            <a:pPr>
              <a:buFont typeface="Wingdings" panose="05000000000000000000" pitchFamily="2" charset="2"/>
              <a:buChar char="Ø"/>
            </a:pPr>
            <a:r>
              <a:rPr lang="en-GB" dirty="0"/>
              <a:t>Retailers often offer payment mechanisms where the purchaser has already set up payment with another payment provider, such as PayPal.</a:t>
            </a:r>
          </a:p>
          <a:p>
            <a:pPr>
              <a:buFont typeface="Wingdings" panose="05000000000000000000" pitchFamily="2" charset="2"/>
              <a:buChar char="Ø"/>
            </a:pPr>
            <a:r>
              <a:rPr lang="en-GB" dirty="0"/>
              <a:t>This approach can assist with reassurance about privacy and security and increase purchase convenience.</a:t>
            </a:r>
          </a:p>
          <a:p>
            <a:endParaRPr lang="en-GB" dirty="0"/>
          </a:p>
        </p:txBody>
      </p:sp>
      <p:sp>
        <p:nvSpPr>
          <p:cNvPr id="4" name="Slide Number Placeholder 3">
            <a:extLst>
              <a:ext uri="{FF2B5EF4-FFF2-40B4-BE49-F238E27FC236}">
                <a16:creationId xmlns:a16="http://schemas.microsoft.com/office/drawing/2014/main" xmlns="" id="{F3630944-9A52-440C-90F1-2BE6D8C6DCE4}"/>
              </a:ext>
            </a:extLst>
          </p:cNvPr>
          <p:cNvSpPr>
            <a:spLocks noGrp="1"/>
          </p:cNvSpPr>
          <p:nvPr>
            <p:ph type="sldNum" sz="quarter" idx="12"/>
          </p:nvPr>
        </p:nvSpPr>
        <p:spPr/>
        <p:txBody>
          <a:bodyPr/>
          <a:lstStyle/>
          <a:p>
            <a:fld id="{8DF14E08-3E27-4330-BBCC-108ACDB8E4C7}" type="slidenum">
              <a:rPr lang="en-GB" smtClean="0"/>
              <a:pPr/>
              <a:t>57</a:t>
            </a:fld>
            <a:endParaRPr lang="en-GB" dirty="0"/>
          </a:p>
        </p:txBody>
      </p:sp>
      <p:pic>
        <p:nvPicPr>
          <p:cNvPr id="6" name="Picture 5" descr="A close up of a computer keyboard&#10;&#10;Description automatically generated">
            <a:extLst>
              <a:ext uri="{FF2B5EF4-FFF2-40B4-BE49-F238E27FC236}">
                <a16:creationId xmlns:a16="http://schemas.microsoft.com/office/drawing/2014/main" xmlns="" id="{311EB985-007B-4B99-AB0A-E902EFF2BF7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2080" y="4725144"/>
            <a:ext cx="2895600" cy="1581150"/>
          </a:xfrm>
          <a:prstGeom prst="rect">
            <a:avLst/>
          </a:prstGeom>
        </p:spPr>
      </p:pic>
    </p:spTree>
    <p:extLst>
      <p:ext uri="{BB962C8B-B14F-4D97-AF65-F5344CB8AC3E}">
        <p14:creationId xmlns:p14="http://schemas.microsoft.com/office/powerpoint/2010/main" xmlns="" val="1276122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E73C8-1355-48C4-9F80-D3D3402D9CA1}"/>
              </a:ext>
            </a:extLst>
          </p:cNvPr>
          <p:cNvSpPr>
            <a:spLocks noGrp="1"/>
          </p:cNvSpPr>
          <p:nvPr>
            <p:ph type="title"/>
          </p:nvPr>
        </p:nvSpPr>
        <p:spPr/>
        <p:txBody>
          <a:bodyPr/>
          <a:lstStyle/>
          <a:p>
            <a:r>
              <a:rPr lang="en-GB" dirty="0" err="1">
                <a:solidFill>
                  <a:srgbClr val="C00000"/>
                </a:solidFill>
              </a:rPr>
              <a:t>Locatization</a:t>
            </a:r>
            <a:endParaRPr lang="en-GB" dirty="0">
              <a:solidFill>
                <a:srgbClr val="C00000"/>
              </a:solidFill>
            </a:endParaRPr>
          </a:p>
        </p:txBody>
      </p:sp>
      <p:sp>
        <p:nvSpPr>
          <p:cNvPr id="3" name="Content Placeholder 2">
            <a:extLst>
              <a:ext uri="{FF2B5EF4-FFF2-40B4-BE49-F238E27FC236}">
                <a16:creationId xmlns:a16="http://schemas.microsoft.com/office/drawing/2014/main" xmlns="" id="{9618CDA0-E4E5-4A98-9101-961EB982006D}"/>
              </a:ext>
            </a:extLst>
          </p:cNvPr>
          <p:cNvSpPr>
            <a:spLocks noGrp="1"/>
          </p:cNvSpPr>
          <p:nvPr>
            <p:ph idx="1"/>
          </p:nvPr>
        </p:nvSpPr>
        <p:spPr/>
        <p:txBody>
          <a:bodyPr/>
          <a:lstStyle/>
          <a:p>
            <a:pPr>
              <a:buFont typeface="Wingdings" panose="05000000000000000000" pitchFamily="2" charset="2"/>
              <a:buChar char="Ø"/>
            </a:pPr>
            <a:r>
              <a:rPr lang="en-GB" b="1" dirty="0"/>
              <a:t>Localisation</a:t>
            </a:r>
            <a:r>
              <a:rPr lang="en-GB" dirty="0"/>
              <a:t> Tailoring of website information for individual countries or regions. Localisation can include simple translation, but also cultural adaptation. </a:t>
            </a:r>
          </a:p>
          <a:p>
            <a:pPr>
              <a:buFont typeface="Wingdings" panose="05000000000000000000" pitchFamily="2" charset="2"/>
              <a:buChar char="Ø"/>
            </a:pPr>
            <a:r>
              <a:rPr lang="en-GB" dirty="0"/>
              <a:t>A site may need to support customers from a range of countries with: </a:t>
            </a:r>
          </a:p>
          <a:p>
            <a:pPr>
              <a:buFont typeface="Arial" panose="020B0604020202020204" pitchFamily="34" charset="0"/>
              <a:buChar char="•"/>
            </a:pPr>
            <a:r>
              <a:rPr lang="en-GB" dirty="0"/>
              <a:t> different product needs; </a:t>
            </a:r>
          </a:p>
          <a:p>
            <a:pPr>
              <a:buFont typeface="Arial" panose="020B0604020202020204" pitchFamily="34" charset="0"/>
              <a:buChar char="•"/>
            </a:pPr>
            <a:r>
              <a:rPr lang="en-GB" dirty="0"/>
              <a:t> language differences; </a:t>
            </a:r>
          </a:p>
          <a:p>
            <a:pPr>
              <a:buFont typeface="Arial" panose="020B0604020202020204" pitchFamily="34" charset="0"/>
              <a:buChar char="•"/>
            </a:pPr>
            <a:r>
              <a:rPr lang="en-GB" dirty="0"/>
              <a:t> cultural adaptation.</a:t>
            </a:r>
          </a:p>
          <a:p>
            <a:endParaRPr lang="en-GB" dirty="0"/>
          </a:p>
        </p:txBody>
      </p:sp>
      <p:sp>
        <p:nvSpPr>
          <p:cNvPr id="4" name="Slide Number Placeholder 3">
            <a:extLst>
              <a:ext uri="{FF2B5EF4-FFF2-40B4-BE49-F238E27FC236}">
                <a16:creationId xmlns:a16="http://schemas.microsoft.com/office/drawing/2014/main" xmlns="" id="{830A0322-9B2F-43AA-A9CA-928675C3DE7E}"/>
              </a:ext>
            </a:extLst>
          </p:cNvPr>
          <p:cNvSpPr>
            <a:spLocks noGrp="1"/>
          </p:cNvSpPr>
          <p:nvPr>
            <p:ph type="sldNum" sz="quarter" idx="12"/>
          </p:nvPr>
        </p:nvSpPr>
        <p:spPr/>
        <p:txBody>
          <a:bodyPr/>
          <a:lstStyle/>
          <a:p>
            <a:fld id="{8DF14E08-3E27-4330-BBCC-108ACDB8E4C7}" type="slidenum">
              <a:rPr lang="en-GB" smtClean="0"/>
              <a:pPr/>
              <a:t>58</a:t>
            </a:fld>
            <a:endParaRPr lang="en-GB" dirty="0"/>
          </a:p>
        </p:txBody>
      </p:sp>
      <p:pic>
        <p:nvPicPr>
          <p:cNvPr id="6" name="Picture 5" descr="A picture containing drawing&#10;&#10;Description automatically generated">
            <a:extLst>
              <a:ext uri="{FF2B5EF4-FFF2-40B4-BE49-F238E27FC236}">
                <a16:creationId xmlns:a16="http://schemas.microsoft.com/office/drawing/2014/main" xmlns="" id="{9708A7B7-6B0F-4970-8551-DD8EAB7AA3E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08104" y="3573016"/>
            <a:ext cx="2228850" cy="2057400"/>
          </a:xfrm>
          <a:prstGeom prst="rect">
            <a:avLst/>
          </a:prstGeom>
        </p:spPr>
      </p:pic>
    </p:spTree>
    <p:extLst>
      <p:ext uri="{BB962C8B-B14F-4D97-AF65-F5344CB8AC3E}">
        <p14:creationId xmlns:p14="http://schemas.microsoft.com/office/powerpoint/2010/main" xmlns="" val="1573055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5E650-A079-4AA3-841E-FD6BBEC8A42C}"/>
              </a:ext>
            </a:extLst>
          </p:cNvPr>
          <p:cNvSpPr>
            <a:spLocks noGrp="1"/>
          </p:cNvSpPr>
          <p:nvPr>
            <p:ph type="title"/>
          </p:nvPr>
        </p:nvSpPr>
        <p:spPr/>
        <p:txBody>
          <a:bodyPr/>
          <a:lstStyle/>
          <a:p>
            <a:r>
              <a:rPr lang="en-GB" dirty="0">
                <a:solidFill>
                  <a:srgbClr val="C00000"/>
                </a:solidFill>
              </a:rPr>
              <a:t>2- New channel structures</a:t>
            </a:r>
          </a:p>
        </p:txBody>
      </p:sp>
      <p:sp>
        <p:nvSpPr>
          <p:cNvPr id="3" name="Content Placeholder 2">
            <a:extLst>
              <a:ext uri="{FF2B5EF4-FFF2-40B4-BE49-F238E27FC236}">
                <a16:creationId xmlns:a16="http://schemas.microsoft.com/office/drawing/2014/main" xmlns="" id="{B4162C7F-7BFF-405C-AC36-0B54CC645056}"/>
              </a:ext>
            </a:extLst>
          </p:cNvPr>
          <p:cNvSpPr>
            <a:spLocks noGrp="1"/>
          </p:cNvSpPr>
          <p:nvPr>
            <p:ph idx="1"/>
          </p:nvPr>
        </p:nvSpPr>
        <p:spPr>
          <a:xfrm>
            <a:off x="822959" y="1845734"/>
            <a:ext cx="7709481" cy="4614052"/>
          </a:xfrm>
        </p:spPr>
        <p:txBody>
          <a:bodyPr>
            <a:normAutofit/>
          </a:bodyPr>
          <a:lstStyle/>
          <a:p>
            <a:pPr>
              <a:buFont typeface="Wingdings" panose="05000000000000000000" pitchFamily="2" charset="2"/>
              <a:buChar char="Ø"/>
            </a:pPr>
            <a:r>
              <a:rPr lang="en-GB" dirty="0"/>
              <a:t>The main types of phenomena that companies need to develop strategies for are: </a:t>
            </a:r>
          </a:p>
          <a:p>
            <a:r>
              <a:rPr lang="en-GB" dirty="0"/>
              <a:t>• </a:t>
            </a:r>
            <a:r>
              <a:rPr lang="en-GB" b="1" dirty="0"/>
              <a:t>Disintermediation</a:t>
            </a:r>
            <a:r>
              <a:rPr lang="en-GB" dirty="0"/>
              <a:t>. </a:t>
            </a:r>
          </a:p>
          <a:p>
            <a:r>
              <a:rPr lang="en-GB" dirty="0"/>
              <a:t>• </a:t>
            </a:r>
            <a:r>
              <a:rPr lang="en-GB" b="1" dirty="0"/>
              <a:t>Reintermediation</a:t>
            </a:r>
            <a:r>
              <a:rPr lang="en-GB" dirty="0"/>
              <a:t>. </a:t>
            </a:r>
          </a:p>
          <a:p>
            <a:r>
              <a:rPr lang="en-GB" dirty="0"/>
              <a:t>• </a:t>
            </a:r>
            <a:r>
              <a:rPr lang="en-GB" b="1" dirty="0"/>
              <a:t>Counter mediation</a:t>
            </a:r>
            <a:r>
              <a:rPr lang="en-GB" dirty="0"/>
              <a:t>: refers to the strategic options to make better use of online intermediaries, such as through partnering with independent intermediaries, purchasing or creating an independent intermediary. </a:t>
            </a:r>
          </a:p>
          <a:p>
            <a:pPr>
              <a:buFont typeface="Wingdings" panose="05000000000000000000" pitchFamily="2" charset="2"/>
              <a:buChar char="Ø"/>
            </a:pPr>
            <a:r>
              <a:rPr lang="en-GB" dirty="0"/>
              <a:t>When considering channel structures, it is important to remember that there may be implications for the physical distribution channel. Options include in-store picking and regional picking centres. The former is proving more cost-effective</a:t>
            </a:r>
          </a:p>
        </p:txBody>
      </p:sp>
      <p:sp>
        <p:nvSpPr>
          <p:cNvPr id="4" name="Slide Number Placeholder 3">
            <a:extLst>
              <a:ext uri="{FF2B5EF4-FFF2-40B4-BE49-F238E27FC236}">
                <a16:creationId xmlns:a16="http://schemas.microsoft.com/office/drawing/2014/main" xmlns="" id="{9864D8B7-C6D3-4FE0-B2FB-734E078B32F6}"/>
              </a:ext>
            </a:extLst>
          </p:cNvPr>
          <p:cNvSpPr>
            <a:spLocks noGrp="1"/>
          </p:cNvSpPr>
          <p:nvPr>
            <p:ph type="sldNum" sz="quarter" idx="12"/>
          </p:nvPr>
        </p:nvSpPr>
        <p:spPr/>
        <p:txBody>
          <a:bodyPr/>
          <a:lstStyle/>
          <a:p>
            <a:fld id="{8DF14E08-3E27-4330-BBCC-108ACDB8E4C7}" type="slidenum">
              <a:rPr lang="en-GB" smtClean="0"/>
              <a:pPr/>
              <a:t>59</a:t>
            </a:fld>
            <a:endParaRPr lang="en-GB" dirty="0"/>
          </a:p>
        </p:txBody>
      </p:sp>
    </p:spTree>
    <p:extLst>
      <p:ext uri="{BB962C8B-B14F-4D97-AF65-F5344CB8AC3E}">
        <p14:creationId xmlns:p14="http://schemas.microsoft.com/office/powerpoint/2010/main" xmlns="" val="180407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282CD2-15B2-4295-8FDB-BFDF2DBED1C4}"/>
              </a:ext>
            </a:extLst>
          </p:cNvPr>
          <p:cNvSpPr>
            <a:spLocks noGrp="1"/>
          </p:cNvSpPr>
          <p:nvPr>
            <p:ph type="title"/>
          </p:nvPr>
        </p:nvSpPr>
        <p:spPr/>
        <p:txBody>
          <a:bodyPr/>
          <a:lstStyle/>
          <a:p>
            <a:r>
              <a:rPr lang="en-GB" dirty="0"/>
              <a:t>What is Marketing Mix</a:t>
            </a:r>
          </a:p>
        </p:txBody>
      </p:sp>
      <p:sp>
        <p:nvSpPr>
          <p:cNvPr id="3" name="Content Placeholder 2">
            <a:extLst>
              <a:ext uri="{FF2B5EF4-FFF2-40B4-BE49-F238E27FC236}">
                <a16:creationId xmlns:a16="http://schemas.microsoft.com/office/drawing/2014/main" xmlns="" id="{702F4667-2146-4E94-B18B-C92F8B6E192C}"/>
              </a:ext>
            </a:extLst>
          </p:cNvPr>
          <p:cNvSpPr>
            <a:spLocks noGrp="1"/>
          </p:cNvSpPr>
          <p:nvPr>
            <p:ph idx="1"/>
          </p:nvPr>
        </p:nvSpPr>
        <p:spPr/>
        <p:txBody>
          <a:bodyPr>
            <a:normAutofit/>
          </a:bodyPr>
          <a:lstStyle/>
          <a:p>
            <a:pPr lvl="0">
              <a:buFont typeface="Wingdings" panose="05000000000000000000" pitchFamily="2" charset="2"/>
              <a:buChar char="Ø"/>
            </a:pPr>
            <a:r>
              <a:rPr lang="en-GB" dirty="0"/>
              <a:t>Since the 1990s there have been more changes in marketing thinking and research and the outcome has been a shift in emphasis in the application of the marketing mix towards the development of relationship building. </a:t>
            </a:r>
          </a:p>
          <a:p>
            <a:pPr lvl="0">
              <a:buFont typeface="Wingdings" panose="05000000000000000000" pitchFamily="2" charset="2"/>
              <a:buChar char="Ø"/>
            </a:pPr>
            <a:r>
              <a:rPr lang="en-GB" dirty="0"/>
              <a:t>Lautenborn suggested the 4Cs framework, which considers the 4Ps from a customer perspective. In brief, the 4Cs are: </a:t>
            </a:r>
          </a:p>
          <a:p>
            <a:pPr lvl="1">
              <a:buFont typeface="Wingdings" panose="05000000000000000000" pitchFamily="2" charset="2"/>
              <a:buChar char="v"/>
            </a:pPr>
            <a:r>
              <a:rPr lang="en-GB" dirty="0"/>
              <a:t>Customer needs and wants (from the product); </a:t>
            </a:r>
          </a:p>
          <a:p>
            <a:pPr lvl="1">
              <a:buFont typeface="Wingdings" panose="05000000000000000000" pitchFamily="2" charset="2"/>
              <a:buChar char="v"/>
            </a:pPr>
            <a:r>
              <a:rPr lang="en-GB" dirty="0"/>
              <a:t>Cost to the customer (price); </a:t>
            </a:r>
          </a:p>
          <a:p>
            <a:pPr lvl="1">
              <a:buFont typeface="Wingdings" panose="05000000000000000000" pitchFamily="2" charset="2"/>
              <a:buChar char="v"/>
            </a:pPr>
            <a:r>
              <a:rPr lang="en-GB" dirty="0"/>
              <a:t>Convenience (relative to place);</a:t>
            </a:r>
          </a:p>
          <a:p>
            <a:pPr lvl="1">
              <a:buFont typeface="Wingdings" panose="05000000000000000000" pitchFamily="2" charset="2"/>
              <a:buChar char="v"/>
            </a:pPr>
            <a:r>
              <a:rPr lang="en-GB" dirty="0"/>
              <a:t>Communication (promotion). </a:t>
            </a:r>
          </a:p>
        </p:txBody>
      </p:sp>
      <p:sp>
        <p:nvSpPr>
          <p:cNvPr id="4" name="Slide Number Placeholder 3">
            <a:extLst>
              <a:ext uri="{FF2B5EF4-FFF2-40B4-BE49-F238E27FC236}">
                <a16:creationId xmlns:a16="http://schemas.microsoft.com/office/drawing/2014/main" xmlns="" id="{C44CFA65-EAB2-4DE3-80FB-EFD9A74EBFF0}"/>
              </a:ext>
            </a:extLst>
          </p:cNvPr>
          <p:cNvSpPr>
            <a:spLocks noGrp="1"/>
          </p:cNvSpPr>
          <p:nvPr>
            <p:ph type="sldNum" sz="quarter" idx="12"/>
          </p:nvPr>
        </p:nvSpPr>
        <p:spPr/>
        <p:txBody>
          <a:bodyPr/>
          <a:lstStyle/>
          <a:p>
            <a:fld id="{8DF14E08-3E27-4330-BBCC-108ACDB8E4C7}" type="slidenum">
              <a:rPr lang="en-GB" smtClean="0"/>
              <a:pPr/>
              <a:t>6</a:t>
            </a:fld>
            <a:endParaRPr lang="en-GB" dirty="0"/>
          </a:p>
        </p:txBody>
      </p:sp>
      <p:pic>
        <p:nvPicPr>
          <p:cNvPr id="6" name="Picture 5" descr="A picture containing ball, game&#10;&#10;Description automatically generated">
            <a:extLst>
              <a:ext uri="{FF2B5EF4-FFF2-40B4-BE49-F238E27FC236}">
                <a16:creationId xmlns:a16="http://schemas.microsoft.com/office/drawing/2014/main" xmlns="" id="{AC430463-0A39-45DC-9963-9B456E6238C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72200" y="3734144"/>
            <a:ext cx="2152650" cy="2124075"/>
          </a:xfrm>
          <a:prstGeom prst="rect">
            <a:avLst/>
          </a:prstGeom>
        </p:spPr>
      </p:pic>
    </p:spTree>
    <p:extLst>
      <p:ext uri="{BB962C8B-B14F-4D97-AF65-F5344CB8AC3E}">
        <p14:creationId xmlns:p14="http://schemas.microsoft.com/office/powerpoint/2010/main" xmlns="" val="2896384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77AE11-22A8-4B04-A9BA-EF85AF0FE80E}"/>
              </a:ext>
            </a:extLst>
          </p:cNvPr>
          <p:cNvSpPr>
            <a:spLocks noGrp="1"/>
          </p:cNvSpPr>
          <p:nvPr>
            <p:ph type="title"/>
          </p:nvPr>
        </p:nvSpPr>
        <p:spPr/>
        <p:txBody>
          <a:bodyPr/>
          <a:lstStyle/>
          <a:p>
            <a:r>
              <a:rPr lang="en-GB" dirty="0">
                <a:solidFill>
                  <a:srgbClr val="C00000"/>
                </a:solidFill>
              </a:rPr>
              <a:t>3- Channel Conflicts</a:t>
            </a:r>
          </a:p>
        </p:txBody>
      </p:sp>
      <p:sp>
        <p:nvSpPr>
          <p:cNvPr id="3" name="Content Placeholder 2">
            <a:extLst>
              <a:ext uri="{FF2B5EF4-FFF2-40B4-BE49-F238E27FC236}">
                <a16:creationId xmlns:a16="http://schemas.microsoft.com/office/drawing/2014/main" xmlns="" id="{F4BA0836-A9D7-4784-B479-48B1F5148CA3}"/>
              </a:ext>
            </a:extLst>
          </p:cNvPr>
          <p:cNvSpPr>
            <a:spLocks noGrp="1"/>
          </p:cNvSpPr>
          <p:nvPr>
            <p:ph idx="1"/>
          </p:nvPr>
        </p:nvSpPr>
        <p:spPr/>
        <p:txBody>
          <a:bodyPr>
            <a:normAutofit lnSpcReduction="10000"/>
          </a:bodyPr>
          <a:lstStyle/>
          <a:p>
            <a:pPr lvl="0">
              <a:buFont typeface="Wingdings" panose="05000000000000000000" pitchFamily="2" charset="2"/>
              <a:buChar char="Ø"/>
            </a:pPr>
            <a:r>
              <a:rPr lang="en-GB" dirty="0"/>
              <a:t>A significant threat arising from the introduction of an Internet channel is that while disintermediation gives a company the opportunity to sell direct and increase profitability on products, it can also threaten distribution arrangements with existing partners. </a:t>
            </a:r>
          </a:p>
          <a:p>
            <a:pPr lvl="0">
              <a:buFont typeface="Wingdings" panose="05000000000000000000" pitchFamily="2" charset="2"/>
              <a:buChar char="Ø"/>
            </a:pPr>
            <a:r>
              <a:rPr lang="en-GB" dirty="0"/>
              <a:t>Direct sales may damage the product’s brand or change its price positioning. </a:t>
            </a:r>
          </a:p>
          <a:p>
            <a:pPr lvl="0">
              <a:buFont typeface="Wingdings" panose="05000000000000000000" pitchFamily="2" charset="2"/>
              <a:buChar char="Ø"/>
            </a:pPr>
            <a:r>
              <a:rPr lang="en-GB" dirty="0"/>
              <a:t>Further channel conflicts involve other stakeholders including sales representatives and customers. </a:t>
            </a:r>
          </a:p>
          <a:p>
            <a:pPr lvl="0">
              <a:buFont typeface="Wingdings" panose="05000000000000000000" pitchFamily="2" charset="2"/>
              <a:buChar char="Ø"/>
            </a:pPr>
            <a:r>
              <a:rPr lang="en-GB" dirty="0"/>
              <a:t>Sales representatives may see the Internet as a direct threat to their livelihood. </a:t>
            </a:r>
          </a:p>
          <a:p>
            <a:pPr lvl="0">
              <a:buFont typeface="Wingdings" panose="05000000000000000000" pitchFamily="2" charset="2"/>
              <a:buChar char="Ø"/>
            </a:pPr>
            <a:r>
              <a:rPr lang="en-GB" dirty="0"/>
              <a:t>Customers who do not use the online channels may also respond negatively if lower prices are available to their online counterparts. </a:t>
            </a:r>
          </a:p>
        </p:txBody>
      </p:sp>
      <p:sp>
        <p:nvSpPr>
          <p:cNvPr id="4" name="Slide Number Placeholder 3">
            <a:extLst>
              <a:ext uri="{FF2B5EF4-FFF2-40B4-BE49-F238E27FC236}">
                <a16:creationId xmlns:a16="http://schemas.microsoft.com/office/drawing/2014/main" xmlns="" id="{6C019AA7-2EF0-46E3-A930-FED1DA8CA4D9}"/>
              </a:ext>
            </a:extLst>
          </p:cNvPr>
          <p:cNvSpPr>
            <a:spLocks noGrp="1"/>
          </p:cNvSpPr>
          <p:nvPr>
            <p:ph type="sldNum" sz="quarter" idx="12"/>
          </p:nvPr>
        </p:nvSpPr>
        <p:spPr/>
        <p:txBody>
          <a:bodyPr/>
          <a:lstStyle/>
          <a:p>
            <a:fld id="{8DF14E08-3E27-4330-BBCC-108ACDB8E4C7}" type="slidenum">
              <a:rPr lang="en-GB" smtClean="0"/>
              <a:pPr/>
              <a:t>60</a:t>
            </a:fld>
            <a:endParaRPr lang="en-GB" dirty="0"/>
          </a:p>
        </p:txBody>
      </p:sp>
    </p:spTree>
    <p:extLst>
      <p:ext uri="{BB962C8B-B14F-4D97-AF65-F5344CB8AC3E}">
        <p14:creationId xmlns:p14="http://schemas.microsoft.com/office/powerpoint/2010/main" xmlns="" val="1122024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F8C3C9-5D98-4EC2-BC66-3A3D25B9B4B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21645" y="4945782"/>
            <a:ext cx="2740471" cy="1539796"/>
          </a:xfrm>
          <a:prstGeom prst="rect">
            <a:avLst/>
          </a:prstGeom>
        </p:spPr>
      </p:pic>
      <p:sp>
        <p:nvSpPr>
          <p:cNvPr id="3" name="Content Placeholder 2">
            <a:extLst>
              <a:ext uri="{FF2B5EF4-FFF2-40B4-BE49-F238E27FC236}">
                <a16:creationId xmlns:a16="http://schemas.microsoft.com/office/drawing/2014/main" xmlns="" id="{61FA1625-4FB1-440A-B6DF-9D1BB225B398}"/>
              </a:ext>
            </a:extLst>
          </p:cNvPr>
          <p:cNvSpPr>
            <a:spLocks noGrp="1"/>
          </p:cNvSpPr>
          <p:nvPr>
            <p:ph idx="1"/>
          </p:nvPr>
        </p:nvSpPr>
        <p:spPr>
          <a:xfrm>
            <a:off x="755576" y="1052736"/>
            <a:ext cx="7488832" cy="5256584"/>
          </a:xfrm>
        </p:spPr>
        <p:txBody>
          <a:bodyPr>
            <a:normAutofit/>
          </a:bodyPr>
          <a:lstStyle/>
          <a:p>
            <a:pPr>
              <a:buFont typeface="Wingdings" panose="05000000000000000000" pitchFamily="2" charset="2"/>
              <a:buChar char="Ø"/>
            </a:pPr>
            <a:r>
              <a:rPr lang="en-GB" sz="2400" dirty="0"/>
              <a:t>To assess channel conflicts, it is necessary to consider the different forms of channel the Internet can take:</a:t>
            </a:r>
          </a:p>
          <a:p>
            <a:pPr lvl="1">
              <a:buFont typeface="Arial" panose="020B0604020202020204" pitchFamily="34" charset="0"/>
              <a:buChar char="•"/>
            </a:pPr>
            <a:r>
              <a:rPr lang="en-GB" sz="2400" dirty="0"/>
              <a:t>a communication channel only; </a:t>
            </a:r>
          </a:p>
          <a:p>
            <a:pPr lvl="1">
              <a:buFont typeface="Arial" panose="020B0604020202020204" pitchFamily="34" charset="0"/>
              <a:buChar char="•"/>
            </a:pPr>
            <a:r>
              <a:rPr lang="en-GB" sz="2400" dirty="0"/>
              <a:t>a distribution channel to intermediaries; </a:t>
            </a:r>
          </a:p>
          <a:p>
            <a:pPr lvl="1">
              <a:buFont typeface="Arial" panose="020B0604020202020204" pitchFamily="34" charset="0"/>
              <a:buChar char="•"/>
            </a:pPr>
            <a:r>
              <a:rPr lang="en-GB" sz="2400" dirty="0"/>
              <a:t>a direct sales channel to customers; </a:t>
            </a:r>
          </a:p>
          <a:p>
            <a:pPr lvl="1">
              <a:buFont typeface="Arial" panose="020B0604020202020204" pitchFamily="34" charset="0"/>
              <a:buChar char="•"/>
            </a:pPr>
            <a:r>
              <a:rPr lang="en-GB" sz="2400" dirty="0"/>
              <a:t>any combination of the above. </a:t>
            </a:r>
            <a:endParaRPr lang="ar-SA" sz="2400" dirty="0"/>
          </a:p>
          <a:p>
            <a:pPr lvl="0">
              <a:buFont typeface="Wingdings" panose="05000000000000000000" pitchFamily="2" charset="2"/>
              <a:buChar char="Ø"/>
            </a:pPr>
            <a:r>
              <a:rPr lang="en-GB" sz="2400" dirty="0"/>
              <a:t>To avoid channel conflicts, the appropriate combination of channels must be arrived at. </a:t>
            </a:r>
          </a:p>
          <a:p>
            <a:pPr lvl="0">
              <a:buFont typeface="Wingdings" panose="05000000000000000000" pitchFamily="2" charset="2"/>
              <a:buChar char="Ø"/>
            </a:pPr>
            <a:r>
              <a:rPr lang="en-GB" sz="2400" dirty="0"/>
              <a:t>Frazier noted that using the Internet as a direct sales channel may not be wise when a product’s price varies considerably across global markets. </a:t>
            </a:r>
          </a:p>
          <a:p>
            <a:pPr>
              <a:buFont typeface="Arial" panose="020B0604020202020204" pitchFamily="34" charset="0"/>
              <a:buChar char="•"/>
            </a:pPr>
            <a:endParaRPr lang="en-GB" sz="2400" dirty="0"/>
          </a:p>
          <a:p>
            <a:pPr marL="0" indent="0">
              <a:buNone/>
            </a:pPr>
            <a:endParaRPr lang="en-GB" sz="2400" dirty="0"/>
          </a:p>
          <a:p>
            <a:endParaRPr lang="en-GB" sz="2400" dirty="0"/>
          </a:p>
        </p:txBody>
      </p:sp>
      <p:sp>
        <p:nvSpPr>
          <p:cNvPr id="4" name="Slide Number Placeholder 3">
            <a:extLst>
              <a:ext uri="{FF2B5EF4-FFF2-40B4-BE49-F238E27FC236}">
                <a16:creationId xmlns:a16="http://schemas.microsoft.com/office/drawing/2014/main" xmlns="" id="{D45B730A-53AF-45B3-BAA5-BB9D85DD0028}"/>
              </a:ext>
            </a:extLst>
          </p:cNvPr>
          <p:cNvSpPr>
            <a:spLocks noGrp="1"/>
          </p:cNvSpPr>
          <p:nvPr>
            <p:ph type="sldNum" sz="quarter" idx="12"/>
          </p:nvPr>
        </p:nvSpPr>
        <p:spPr/>
        <p:txBody>
          <a:bodyPr/>
          <a:lstStyle/>
          <a:p>
            <a:fld id="{8DF14E08-3E27-4330-BBCC-108ACDB8E4C7}" type="slidenum">
              <a:rPr lang="en-GB" smtClean="0"/>
              <a:pPr/>
              <a:t>61</a:t>
            </a:fld>
            <a:endParaRPr lang="en-GB" dirty="0"/>
          </a:p>
        </p:txBody>
      </p:sp>
    </p:spTree>
    <p:extLst>
      <p:ext uri="{BB962C8B-B14F-4D97-AF65-F5344CB8AC3E}">
        <p14:creationId xmlns:p14="http://schemas.microsoft.com/office/powerpoint/2010/main" xmlns="" val="3128712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9443FA-02C3-41F1-A140-B120F907BBE5}"/>
              </a:ext>
            </a:extLst>
          </p:cNvPr>
          <p:cNvSpPr>
            <a:spLocks noGrp="1"/>
          </p:cNvSpPr>
          <p:nvPr>
            <p:ph idx="1"/>
          </p:nvPr>
        </p:nvSpPr>
        <p:spPr>
          <a:xfrm>
            <a:off x="771890" y="1089194"/>
            <a:ext cx="7637473" cy="5370591"/>
          </a:xfrm>
        </p:spPr>
        <p:txBody>
          <a:bodyPr>
            <a:normAutofit/>
          </a:bodyPr>
          <a:lstStyle/>
          <a:p>
            <a:pPr lvl="0">
              <a:buFont typeface="Wingdings" panose="05000000000000000000" pitchFamily="2" charset="2"/>
              <a:buChar char="Ø"/>
            </a:pPr>
            <a:r>
              <a:rPr lang="en-GB" dirty="0"/>
              <a:t>Digital channel strategy will, of course, depend on the existing arrangements for the market. </a:t>
            </a:r>
          </a:p>
          <a:p>
            <a:pPr lvl="0">
              <a:buFont typeface="Wingdings" panose="05000000000000000000" pitchFamily="2" charset="2"/>
              <a:buChar char="Ø"/>
            </a:pPr>
            <a:r>
              <a:rPr lang="en-GB" dirty="0"/>
              <a:t>If a geographical market is new and there are no existing agents or distributors, there is unlikely to be channel conflict in that there is a choice of distribution through the Internet only or appointments of new agents to support Internet sales, or a combination of the two. </a:t>
            </a:r>
          </a:p>
          <a:p>
            <a:pPr lvl="0">
              <a:buFont typeface="Wingdings" panose="05000000000000000000" pitchFamily="2" charset="2"/>
              <a:buChar char="Ø"/>
            </a:pPr>
            <a:r>
              <a:rPr lang="en-GB" dirty="0"/>
              <a:t>Often SMEs will attempt to use the Internet to sell products without appointing agents, but this strategy will only be possible for retail products that need limited pre-sales and after-sales support. </a:t>
            </a:r>
          </a:p>
          <a:p>
            <a:pPr lvl="0">
              <a:buFont typeface="Wingdings" panose="05000000000000000000" pitchFamily="2" charset="2"/>
              <a:buChar char="Ø"/>
            </a:pPr>
            <a:r>
              <a:rPr lang="en-GB" dirty="0"/>
              <a:t>For higher-value products such as engineering equipment, which will require skilled sales staff to support the sale and after-sales servicing, agents will have to be appointed. </a:t>
            </a:r>
          </a:p>
          <a:p>
            <a:pPr lvl="0">
              <a:buFont typeface="Wingdings" panose="05000000000000000000" pitchFamily="2" charset="2"/>
              <a:buChar char="Ø"/>
            </a:pPr>
            <a:r>
              <a:rPr lang="en-GB" dirty="0"/>
              <a:t>For existing geographical markets in which a company already has a mechanism for distribution in the form of agents and distributors, the situation is more complex and there is the threat of channel conflict. </a:t>
            </a:r>
          </a:p>
        </p:txBody>
      </p:sp>
      <p:sp>
        <p:nvSpPr>
          <p:cNvPr id="4" name="Slide Number Placeholder 3">
            <a:extLst>
              <a:ext uri="{FF2B5EF4-FFF2-40B4-BE49-F238E27FC236}">
                <a16:creationId xmlns:a16="http://schemas.microsoft.com/office/drawing/2014/main" xmlns="" id="{0D25F92E-54A8-4D83-8C62-6FE8F21B1A6F}"/>
              </a:ext>
            </a:extLst>
          </p:cNvPr>
          <p:cNvSpPr>
            <a:spLocks noGrp="1"/>
          </p:cNvSpPr>
          <p:nvPr>
            <p:ph type="sldNum" sz="quarter" idx="12"/>
          </p:nvPr>
        </p:nvSpPr>
        <p:spPr/>
        <p:txBody>
          <a:bodyPr/>
          <a:lstStyle/>
          <a:p>
            <a:fld id="{8DF14E08-3E27-4330-BBCC-108ACDB8E4C7}" type="slidenum">
              <a:rPr lang="en-GB" smtClean="0"/>
              <a:pPr/>
              <a:t>62</a:t>
            </a:fld>
            <a:endParaRPr lang="en-GB" dirty="0"/>
          </a:p>
        </p:txBody>
      </p:sp>
    </p:spTree>
    <p:extLst>
      <p:ext uri="{BB962C8B-B14F-4D97-AF65-F5344CB8AC3E}">
        <p14:creationId xmlns:p14="http://schemas.microsoft.com/office/powerpoint/2010/main" xmlns="" val="1644549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FE16E4-8F00-454D-B003-EAE8929EC6C2}"/>
              </a:ext>
            </a:extLst>
          </p:cNvPr>
          <p:cNvSpPr>
            <a:spLocks noGrp="1"/>
          </p:cNvSpPr>
          <p:nvPr>
            <p:ph idx="1"/>
          </p:nvPr>
        </p:nvSpPr>
        <p:spPr>
          <a:xfrm>
            <a:off x="611560" y="1052736"/>
            <a:ext cx="7704856" cy="5400600"/>
          </a:xfrm>
        </p:spPr>
        <p:txBody>
          <a:bodyPr>
            <a:normAutofit/>
          </a:bodyPr>
          <a:lstStyle/>
          <a:p>
            <a:pPr lvl="0">
              <a:buFont typeface="Wingdings" panose="05000000000000000000" pitchFamily="2" charset="2"/>
              <a:buChar char="Ø"/>
            </a:pPr>
            <a:r>
              <a:rPr lang="en-GB" sz="2400" dirty="0"/>
              <a:t>The strategic options available when an existing reseller arrangement is in place have been described by Kumar: </a:t>
            </a:r>
            <a:endParaRPr lang="en-GB" dirty="0"/>
          </a:p>
          <a:p>
            <a:pPr lvl="1"/>
            <a:r>
              <a:rPr lang="en-GB" sz="2000" b="1" dirty="0"/>
              <a:t>No Internet sales.</a:t>
            </a:r>
            <a:r>
              <a:rPr lang="en-GB" sz="2000" dirty="0"/>
              <a:t> Neither the company nor any of its resellers makes sales over the Internet. </a:t>
            </a:r>
            <a:endParaRPr lang="en-GB" dirty="0"/>
          </a:p>
          <a:p>
            <a:pPr lvl="1"/>
            <a:r>
              <a:rPr lang="en-GB" sz="2000" b="1" dirty="0"/>
              <a:t>Internet sales by reseller only.</a:t>
            </a:r>
            <a:r>
              <a:rPr lang="en-GB" sz="2000" dirty="0"/>
              <a:t> A reseller who is selling products from many companies may have sufficient aggregated demand to justify the expense of setting up online sales. </a:t>
            </a:r>
            <a:endParaRPr lang="en-GB" dirty="0"/>
          </a:p>
          <a:p>
            <a:pPr lvl="1"/>
            <a:r>
              <a:rPr lang="en-GB" sz="2000" b="1" dirty="0"/>
              <a:t>Internet sales by manufacturer only. </a:t>
            </a:r>
            <a:r>
              <a:rPr lang="en-GB" sz="2000" dirty="0"/>
              <a:t>It would be unusual if a manufacturer chose this option if it already had existing resellers in place. </a:t>
            </a:r>
            <a:endParaRPr lang="en-GB" dirty="0"/>
          </a:p>
          <a:p>
            <a:pPr lvl="1"/>
            <a:r>
              <a:rPr lang="en-GB" sz="2000" b="1" dirty="0"/>
              <a:t>Internet sales by all.</a:t>
            </a:r>
            <a:r>
              <a:rPr lang="en-GB" sz="2000" dirty="0"/>
              <a:t> This option is arguably the logical future for Internet sales. It is also likely to be the result if the manufacturer does not take a proactive approach to controlling Internet sales. </a:t>
            </a:r>
            <a:endParaRPr lang="en-GB" dirty="0"/>
          </a:p>
          <a:p>
            <a:endParaRPr lang="en-GB" sz="2400" dirty="0"/>
          </a:p>
        </p:txBody>
      </p:sp>
      <p:sp>
        <p:nvSpPr>
          <p:cNvPr id="4" name="Slide Number Placeholder 3">
            <a:extLst>
              <a:ext uri="{FF2B5EF4-FFF2-40B4-BE49-F238E27FC236}">
                <a16:creationId xmlns:a16="http://schemas.microsoft.com/office/drawing/2014/main" xmlns="" id="{7DCF4C03-3329-4815-A7F1-2FA9CF4AFCA0}"/>
              </a:ext>
            </a:extLst>
          </p:cNvPr>
          <p:cNvSpPr>
            <a:spLocks noGrp="1"/>
          </p:cNvSpPr>
          <p:nvPr>
            <p:ph type="sldNum" sz="quarter" idx="12"/>
          </p:nvPr>
        </p:nvSpPr>
        <p:spPr/>
        <p:txBody>
          <a:bodyPr/>
          <a:lstStyle/>
          <a:p>
            <a:fld id="{8DF14E08-3E27-4330-BBCC-108ACDB8E4C7}" type="slidenum">
              <a:rPr lang="en-GB" smtClean="0"/>
              <a:pPr/>
              <a:t>63</a:t>
            </a:fld>
            <a:endParaRPr lang="en-GB" dirty="0"/>
          </a:p>
        </p:txBody>
      </p:sp>
    </p:spTree>
    <p:extLst>
      <p:ext uri="{BB962C8B-B14F-4D97-AF65-F5344CB8AC3E}">
        <p14:creationId xmlns:p14="http://schemas.microsoft.com/office/powerpoint/2010/main" xmlns="" val="3818247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126AA29-B9FE-40C3-A9F8-60B84E6F54D5}"/>
              </a:ext>
            </a:extLst>
          </p:cNvPr>
          <p:cNvSpPr>
            <a:spLocks noGrp="1"/>
          </p:cNvSpPr>
          <p:nvPr>
            <p:ph idx="1"/>
          </p:nvPr>
        </p:nvSpPr>
        <p:spPr>
          <a:xfrm>
            <a:off x="395536" y="980728"/>
            <a:ext cx="7848872" cy="4464496"/>
          </a:xfrm>
        </p:spPr>
        <p:txBody>
          <a:bodyPr>
            <a:normAutofit/>
          </a:bodyPr>
          <a:lstStyle/>
          <a:p>
            <a:pPr lvl="1">
              <a:buFont typeface="Wingdings" panose="05000000000000000000" pitchFamily="2" charset="2"/>
              <a:buChar char="Ø"/>
            </a:pPr>
            <a:r>
              <a:rPr lang="en-GB" sz="2400" dirty="0"/>
              <a:t>Strategy will need to be reviewed annually and the sales channels changed as thought appropriate. </a:t>
            </a:r>
          </a:p>
          <a:p>
            <a:pPr lvl="1">
              <a:buFont typeface="Wingdings" panose="05000000000000000000" pitchFamily="2" charset="2"/>
              <a:buChar char="Ø"/>
            </a:pPr>
            <a:r>
              <a:rPr lang="en-GB" sz="2400" dirty="0"/>
              <a:t>Given the fast rate of change of e-commerce, it will probably not be possible to create a five-year plan! </a:t>
            </a:r>
          </a:p>
          <a:p>
            <a:pPr lvl="1">
              <a:buFont typeface="Wingdings" panose="05000000000000000000" pitchFamily="2" charset="2"/>
              <a:buChar char="Ø"/>
            </a:pPr>
            <a:r>
              <a:rPr lang="en-GB" sz="2400" dirty="0"/>
              <a:t>History suggests that most companies have a tendency to use existing distribution networks for too long. </a:t>
            </a:r>
          </a:p>
          <a:p>
            <a:pPr lvl="1">
              <a:buFont typeface="Wingdings" panose="05000000000000000000" pitchFamily="2" charset="2"/>
              <a:buChar char="Ø"/>
            </a:pPr>
            <a:r>
              <a:rPr lang="en-GB" sz="2400" dirty="0"/>
              <a:t>The reason for this is that resellers may be powerful within a channel and the company does not want to alienate them, for fear of losing sales. </a:t>
            </a:r>
          </a:p>
          <a:p>
            <a:endParaRPr lang="en-GB" sz="2400" dirty="0"/>
          </a:p>
        </p:txBody>
      </p:sp>
      <p:sp>
        <p:nvSpPr>
          <p:cNvPr id="4" name="Slide Number Placeholder 3">
            <a:extLst>
              <a:ext uri="{FF2B5EF4-FFF2-40B4-BE49-F238E27FC236}">
                <a16:creationId xmlns:a16="http://schemas.microsoft.com/office/drawing/2014/main" xmlns="" id="{700105F6-A593-4603-8535-587707818ECF}"/>
              </a:ext>
            </a:extLst>
          </p:cNvPr>
          <p:cNvSpPr>
            <a:spLocks noGrp="1"/>
          </p:cNvSpPr>
          <p:nvPr>
            <p:ph type="sldNum" sz="quarter" idx="12"/>
          </p:nvPr>
        </p:nvSpPr>
        <p:spPr/>
        <p:txBody>
          <a:bodyPr/>
          <a:lstStyle/>
          <a:p>
            <a:fld id="{8DF14E08-3E27-4330-BBCC-108ACDB8E4C7}" type="slidenum">
              <a:rPr lang="en-GB" smtClean="0"/>
              <a:pPr/>
              <a:t>64</a:t>
            </a:fld>
            <a:endParaRPr lang="en-GB" dirty="0"/>
          </a:p>
        </p:txBody>
      </p:sp>
      <p:pic>
        <p:nvPicPr>
          <p:cNvPr id="6" name="Picture 5" descr="A picture containing computer&#10;&#10;Description automatically generated">
            <a:extLst>
              <a:ext uri="{FF2B5EF4-FFF2-40B4-BE49-F238E27FC236}">
                <a16:creationId xmlns:a16="http://schemas.microsoft.com/office/drawing/2014/main" xmlns="" id="{E98B90C4-6854-4593-899B-A7FE5777318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8024" y="4061000"/>
            <a:ext cx="3110855" cy="1891505"/>
          </a:xfrm>
          <a:prstGeom prst="rect">
            <a:avLst/>
          </a:prstGeom>
        </p:spPr>
      </p:pic>
    </p:spTree>
    <p:extLst>
      <p:ext uri="{BB962C8B-B14F-4D97-AF65-F5344CB8AC3E}">
        <p14:creationId xmlns:p14="http://schemas.microsoft.com/office/powerpoint/2010/main" xmlns="" val="1670712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FE6FC-FA00-4F98-AD9B-25AA00C536CC}"/>
              </a:ext>
            </a:extLst>
          </p:cNvPr>
          <p:cNvSpPr>
            <a:spLocks noGrp="1"/>
          </p:cNvSpPr>
          <p:nvPr>
            <p:ph type="title"/>
          </p:nvPr>
        </p:nvSpPr>
        <p:spPr/>
        <p:txBody>
          <a:bodyPr/>
          <a:lstStyle/>
          <a:p>
            <a:r>
              <a:rPr lang="en-GB" dirty="0">
                <a:solidFill>
                  <a:srgbClr val="C00000"/>
                </a:solidFill>
              </a:rPr>
              <a:t>4- Virtual Organizations</a:t>
            </a:r>
          </a:p>
        </p:txBody>
      </p:sp>
      <p:sp>
        <p:nvSpPr>
          <p:cNvPr id="3" name="Content Placeholder 2">
            <a:extLst>
              <a:ext uri="{FF2B5EF4-FFF2-40B4-BE49-F238E27FC236}">
                <a16:creationId xmlns:a16="http://schemas.microsoft.com/office/drawing/2014/main" xmlns="" id="{897C5851-EF64-4F75-9462-50088CBF86A6}"/>
              </a:ext>
            </a:extLst>
          </p:cNvPr>
          <p:cNvSpPr>
            <a:spLocks noGrp="1"/>
          </p:cNvSpPr>
          <p:nvPr>
            <p:ph idx="1"/>
          </p:nvPr>
        </p:nvSpPr>
        <p:spPr/>
        <p:txBody>
          <a:bodyPr/>
          <a:lstStyle/>
          <a:p>
            <a:pPr lvl="0">
              <a:buFont typeface="Wingdings" panose="05000000000000000000" pitchFamily="2" charset="2"/>
              <a:buChar char="Ø"/>
            </a:pPr>
            <a:r>
              <a:rPr lang="en-GB" dirty="0"/>
              <a:t>A further implication of the introduction of electronic networks such as the Internet is that it becomes easier to outsource aspects of the production and distribution of goods to third parties. </a:t>
            </a:r>
          </a:p>
          <a:p>
            <a:pPr lvl="0">
              <a:buFont typeface="Wingdings" panose="05000000000000000000" pitchFamily="2" charset="2"/>
              <a:buChar char="Ø"/>
            </a:pPr>
            <a:r>
              <a:rPr lang="en-GB" dirty="0"/>
              <a:t>This can lead to the boundaries within an organisation becoming blurred. </a:t>
            </a:r>
          </a:p>
          <a:p>
            <a:pPr lvl="0">
              <a:buFont typeface="Wingdings" panose="05000000000000000000" pitchFamily="2" charset="2"/>
              <a:buChar char="Ø"/>
            </a:pPr>
            <a:r>
              <a:rPr lang="en-GB" dirty="0"/>
              <a:t>Employees may work in any time zone, and customers are able to purchase tailored products from any location. </a:t>
            </a:r>
          </a:p>
          <a:p>
            <a:pPr lvl="0">
              <a:buFont typeface="Wingdings" panose="05000000000000000000" pitchFamily="2" charset="2"/>
              <a:buChar char="Ø"/>
            </a:pPr>
            <a:r>
              <a:rPr lang="en-GB" dirty="0"/>
              <a:t>The absence of any rigid boundary or hierarchy within the organisation should lead to a company becoming more responsive and flexible, and having a greater market orientation.</a:t>
            </a:r>
          </a:p>
          <a:p>
            <a:endParaRPr lang="en-GB" dirty="0"/>
          </a:p>
        </p:txBody>
      </p:sp>
      <p:sp>
        <p:nvSpPr>
          <p:cNvPr id="4" name="Slide Number Placeholder 3">
            <a:extLst>
              <a:ext uri="{FF2B5EF4-FFF2-40B4-BE49-F238E27FC236}">
                <a16:creationId xmlns:a16="http://schemas.microsoft.com/office/drawing/2014/main" xmlns="" id="{E38826FA-1E38-45EF-AB0C-003D4ABB476C}"/>
              </a:ext>
            </a:extLst>
          </p:cNvPr>
          <p:cNvSpPr>
            <a:spLocks noGrp="1"/>
          </p:cNvSpPr>
          <p:nvPr>
            <p:ph type="sldNum" sz="quarter" idx="12"/>
          </p:nvPr>
        </p:nvSpPr>
        <p:spPr/>
        <p:txBody>
          <a:bodyPr/>
          <a:lstStyle/>
          <a:p>
            <a:fld id="{8DF14E08-3E27-4330-BBCC-108ACDB8E4C7}" type="slidenum">
              <a:rPr lang="en-GB" smtClean="0"/>
              <a:pPr/>
              <a:t>65</a:t>
            </a:fld>
            <a:endParaRPr lang="en-GB" dirty="0"/>
          </a:p>
        </p:txBody>
      </p:sp>
      <p:pic>
        <p:nvPicPr>
          <p:cNvPr id="6" name="Picture 5" descr="A picture containing drawing&#10;&#10;Description automatically generated">
            <a:extLst>
              <a:ext uri="{FF2B5EF4-FFF2-40B4-BE49-F238E27FC236}">
                <a16:creationId xmlns:a16="http://schemas.microsoft.com/office/drawing/2014/main" xmlns="" id="{1FB9E97E-4FED-402D-8D73-5D543C5E809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1420" t="12000" r="14780" b="4001"/>
          <a:stretch/>
        </p:blipFill>
        <p:spPr>
          <a:xfrm>
            <a:off x="6444208" y="4653137"/>
            <a:ext cx="1876834" cy="1512168"/>
          </a:xfrm>
          <a:prstGeom prst="rect">
            <a:avLst/>
          </a:prstGeom>
        </p:spPr>
      </p:pic>
    </p:spTree>
    <p:extLst>
      <p:ext uri="{BB962C8B-B14F-4D97-AF65-F5344CB8AC3E}">
        <p14:creationId xmlns:p14="http://schemas.microsoft.com/office/powerpoint/2010/main" xmlns="" val="1706166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7F317-679C-4E50-94B8-4FD69B0A6F1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BD64012D-F5EE-4EC2-886D-34B1C6F2FD30}"/>
              </a:ext>
            </a:extLst>
          </p:cNvPr>
          <p:cNvSpPr>
            <a:spLocks noGrp="1"/>
          </p:cNvSpPr>
          <p:nvPr>
            <p:ph idx="1"/>
          </p:nvPr>
        </p:nvSpPr>
        <p:spPr/>
        <p:txBody>
          <a:bodyPr/>
          <a:lstStyle/>
          <a:p>
            <a:pPr>
              <a:buFont typeface="Wingdings" panose="05000000000000000000" pitchFamily="2" charset="2"/>
              <a:buChar char="Ø"/>
            </a:pPr>
            <a:r>
              <a:rPr lang="en-GB" dirty="0"/>
              <a:t>Kraut suggested the following features of a virtual organisation, which remain relevant:</a:t>
            </a:r>
          </a:p>
          <a:p>
            <a:r>
              <a:rPr lang="en-GB" dirty="0"/>
              <a:t>• Processes transcend the boundaries of a single form and are not controlled by a single organisational hierarchy. </a:t>
            </a:r>
          </a:p>
          <a:p>
            <a:r>
              <a:rPr lang="en-GB" dirty="0"/>
              <a:t>• Production processes are flexible, with different parties involved at different times. </a:t>
            </a:r>
          </a:p>
          <a:p>
            <a:r>
              <a:rPr lang="en-GB" dirty="0"/>
              <a:t>• Parties involved in the production of a single product are often geographically dispersed. </a:t>
            </a:r>
          </a:p>
          <a:p>
            <a:r>
              <a:rPr lang="en-GB" dirty="0"/>
              <a:t>• Given this dispersion, coordination is heavily dependent on telecommunications and data networks. </a:t>
            </a:r>
          </a:p>
          <a:p>
            <a:endParaRPr lang="en-GB" dirty="0"/>
          </a:p>
        </p:txBody>
      </p:sp>
      <p:sp>
        <p:nvSpPr>
          <p:cNvPr id="4" name="Slide Number Placeholder 3">
            <a:extLst>
              <a:ext uri="{FF2B5EF4-FFF2-40B4-BE49-F238E27FC236}">
                <a16:creationId xmlns:a16="http://schemas.microsoft.com/office/drawing/2014/main" xmlns="" id="{05F7975F-1FD4-4B85-8BFE-D0395E352BBE}"/>
              </a:ext>
            </a:extLst>
          </p:cNvPr>
          <p:cNvSpPr>
            <a:spLocks noGrp="1"/>
          </p:cNvSpPr>
          <p:nvPr>
            <p:ph type="sldNum" sz="quarter" idx="12"/>
          </p:nvPr>
        </p:nvSpPr>
        <p:spPr/>
        <p:txBody>
          <a:bodyPr/>
          <a:lstStyle/>
          <a:p>
            <a:fld id="{8DF14E08-3E27-4330-BBCC-108ACDB8E4C7}" type="slidenum">
              <a:rPr lang="en-GB" smtClean="0"/>
              <a:pPr/>
              <a:t>66</a:t>
            </a:fld>
            <a:endParaRPr lang="en-GB" dirty="0"/>
          </a:p>
        </p:txBody>
      </p:sp>
    </p:spTree>
    <p:extLst>
      <p:ext uri="{BB962C8B-B14F-4D97-AF65-F5344CB8AC3E}">
        <p14:creationId xmlns:p14="http://schemas.microsoft.com/office/powerpoint/2010/main" xmlns="" val="2825682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4C08EDC-C595-404B-AB8E-73562592D624}"/>
              </a:ext>
            </a:extLst>
          </p:cNvPr>
          <p:cNvSpPr>
            <a:spLocks noGrp="1"/>
          </p:cNvSpPr>
          <p:nvPr>
            <p:ph idx="1"/>
          </p:nvPr>
        </p:nvSpPr>
        <p:spPr>
          <a:xfrm>
            <a:off x="683568" y="1844824"/>
            <a:ext cx="7674726" cy="5976664"/>
          </a:xfrm>
        </p:spPr>
        <p:txBody>
          <a:bodyPr>
            <a:normAutofit/>
          </a:bodyPr>
          <a:lstStyle/>
          <a:p>
            <a:pPr>
              <a:buFont typeface="Wingdings" panose="05000000000000000000" pitchFamily="2" charset="2"/>
              <a:buChar char="Ø"/>
            </a:pPr>
            <a:r>
              <a:rPr lang="en-GB" dirty="0"/>
              <a:t>All companies tend to have some elements of the virtual organisation. </a:t>
            </a:r>
          </a:p>
          <a:p>
            <a:pPr>
              <a:buFont typeface="Wingdings" panose="05000000000000000000" pitchFamily="2" charset="2"/>
              <a:buChar char="Ø"/>
            </a:pPr>
            <a:r>
              <a:rPr lang="en-GB" b="1" dirty="0"/>
              <a:t>Virtual organisation:</a:t>
            </a:r>
            <a:r>
              <a:rPr lang="en-GB" dirty="0"/>
              <a:t> A virtual organisation uses information and communications technology to allow it to operate without clearly defined physical boundaries between different functions. It provides customised services by outsourcing production and other functions to third parties. </a:t>
            </a:r>
          </a:p>
          <a:p>
            <a:pPr>
              <a:buFont typeface="Wingdings" panose="05000000000000000000" pitchFamily="2" charset="2"/>
              <a:buChar char="Ø"/>
            </a:pPr>
            <a:r>
              <a:rPr lang="en-GB" dirty="0"/>
              <a:t>The process whereby these characteristics increase is known as virtualisation. </a:t>
            </a:r>
          </a:p>
          <a:p>
            <a:pPr>
              <a:buFont typeface="Wingdings" panose="05000000000000000000" pitchFamily="2" charset="2"/>
              <a:buChar char="Ø"/>
            </a:pPr>
            <a:r>
              <a:rPr lang="en-GB" b="1" dirty="0"/>
              <a:t>Virtualisation: </a:t>
            </a:r>
            <a:r>
              <a:rPr lang="en-GB" dirty="0"/>
              <a:t>The process whereby a company develops more of the characteristics of a virtual organisation.</a:t>
            </a:r>
          </a:p>
          <a:p>
            <a:endParaRPr lang="en-GB" dirty="0"/>
          </a:p>
        </p:txBody>
      </p:sp>
      <p:sp>
        <p:nvSpPr>
          <p:cNvPr id="4" name="Slide Number Placeholder 3">
            <a:extLst>
              <a:ext uri="{FF2B5EF4-FFF2-40B4-BE49-F238E27FC236}">
                <a16:creationId xmlns:a16="http://schemas.microsoft.com/office/drawing/2014/main" xmlns="" id="{A6EE2AE4-2BD7-467E-93ED-5C324CC9A727}"/>
              </a:ext>
            </a:extLst>
          </p:cNvPr>
          <p:cNvSpPr>
            <a:spLocks noGrp="1"/>
          </p:cNvSpPr>
          <p:nvPr>
            <p:ph type="sldNum" sz="quarter" idx="12"/>
          </p:nvPr>
        </p:nvSpPr>
        <p:spPr/>
        <p:txBody>
          <a:bodyPr/>
          <a:lstStyle/>
          <a:p>
            <a:fld id="{8DF14E08-3E27-4330-BBCC-108ACDB8E4C7}" type="slidenum">
              <a:rPr lang="en-GB" smtClean="0"/>
              <a:pPr/>
              <a:t>67</a:t>
            </a:fld>
            <a:endParaRPr lang="en-GB" dirty="0"/>
          </a:p>
        </p:txBody>
      </p:sp>
      <p:pic>
        <p:nvPicPr>
          <p:cNvPr id="5" name="Picture 4" descr="A close up of a device&#10;&#10;Description automatically generated">
            <a:extLst>
              <a:ext uri="{FF2B5EF4-FFF2-40B4-BE49-F238E27FC236}">
                <a16:creationId xmlns:a16="http://schemas.microsoft.com/office/drawing/2014/main" xmlns="" id="{4C66F216-15C2-413A-AC0F-1F16A8A7AE9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114" b="6002"/>
          <a:stretch/>
        </p:blipFill>
        <p:spPr>
          <a:xfrm>
            <a:off x="6110894" y="4725144"/>
            <a:ext cx="2628900" cy="1584176"/>
          </a:xfrm>
          <a:prstGeom prst="rect">
            <a:avLst/>
          </a:prstGeom>
        </p:spPr>
      </p:pic>
    </p:spTree>
    <p:extLst>
      <p:ext uri="{BB962C8B-B14F-4D97-AF65-F5344CB8AC3E}">
        <p14:creationId xmlns:p14="http://schemas.microsoft.com/office/powerpoint/2010/main" xmlns="" val="2455811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4C08EDC-C595-404B-AB8E-73562592D624}"/>
              </a:ext>
            </a:extLst>
          </p:cNvPr>
          <p:cNvSpPr>
            <a:spLocks noGrp="1"/>
          </p:cNvSpPr>
          <p:nvPr>
            <p:ph idx="1"/>
          </p:nvPr>
        </p:nvSpPr>
        <p:spPr>
          <a:xfrm>
            <a:off x="827584" y="2060848"/>
            <a:ext cx="7674726" cy="5976664"/>
          </a:xfrm>
        </p:spPr>
        <p:txBody>
          <a:bodyPr>
            <a:normAutofit/>
          </a:bodyPr>
          <a:lstStyle/>
          <a:p>
            <a:pPr>
              <a:buFont typeface="Wingdings" panose="05000000000000000000" pitchFamily="2" charset="2"/>
              <a:buChar char="Ø"/>
            </a:pPr>
            <a:r>
              <a:rPr lang="en-GB" dirty="0"/>
              <a:t>So, one aspect of virtualisation is that companies should identify opportunities for providing new services and products to customers looking to outsource their external processes. </a:t>
            </a:r>
          </a:p>
          <a:p>
            <a:pPr>
              <a:buFont typeface="Wingdings" panose="05000000000000000000" pitchFamily="2" charset="2"/>
              <a:buChar char="Ø"/>
            </a:pPr>
            <a:r>
              <a:rPr lang="en-GB" dirty="0"/>
              <a:t>The corollary of this is that it may offer companies opportunities to outsource some marketing activities that were previously conducted in-house. </a:t>
            </a:r>
          </a:p>
          <a:p>
            <a:pPr>
              <a:buFont typeface="Wingdings" panose="05000000000000000000" pitchFamily="2" charset="2"/>
              <a:buChar char="Ø"/>
            </a:pPr>
            <a:r>
              <a:rPr lang="en-GB" dirty="0"/>
              <a:t>For example, marketing research to assess the impact of a website can now be conducted in a virtual environment by an outside company rather than by having employees conduct a focus group. </a:t>
            </a:r>
          </a:p>
          <a:p>
            <a:endParaRPr lang="en-GB" dirty="0"/>
          </a:p>
        </p:txBody>
      </p:sp>
      <p:sp>
        <p:nvSpPr>
          <p:cNvPr id="4" name="Slide Number Placeholder 3">
            <a:extLst>
              <a:ext uri="{FF2B5EF4-FFF2-40B4-BE49-F238E27FC236}">
                <a16:creationId xmlns:a16="http://schemas.microsoft.com/office/drawing/2014/main" xmlns="" id="{A6EE2AE4-2BD7-467E-93ED-5C324CC9A727}"/>
              </a:ext>
            </a:extLst>
          </p:cNvPr>
          <p:cNvSpPr>
            <a:spLocks noGrp="1"/>
          </p:cNvSpPr>
          <p:nvPr>
            <p:ph type="sldNum" sz="quarter" idx="12"/>
          </p:nvPr>
        </p:nvSpPr>
        <p:spPr/>
        <p:txBody>
          <a:bodyPr/>
          <a:lstStyle/>
          <a:p>
            <a:fld id="{8DF14E08-3E27-4330-BBCC-108ACDB8E4C7}" type="slidenum">
              <a:rPr lang="en-GB" smtClean="0"/>
              <a:pPr/>
              <a:t>68</a:t>
            </a:fld>
            <a:endParaRPr lang="en-GB" dirty="0"/>
          </a:p>
        </p:txBody>
      </p:sp>
    </p:spTree>
    <p:extLst>
      <p:ext uri="{BB962C8B-B14F-4D97-AF65-F5344CB8AC3E}">
        <p14:creationId xmlns:p14="http://schemas.microsoft.com/office/powerpoint/2010/main" xmlns="" val="50201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2F5CC-02F9-42AA-BBF8-6EE9B33121C1}"/>
              </a:ext>
            </a:extLst>
          </p:cNvPr>
          <p:cNvSpPr>
            <a:spLocks noGrp="1"/>
          </p:cNvSpPr>
          <p:nvPr>
            <p:ph type="title"/>
          </p:nvPr>
        </p:nvSpPr>
        <p:spPr/>
        <p:txBody>
          <a:bodyPr/>
          <a:lstStyle/>
          <a:p>
            <a:r>
              <a:rPr lang="en-GB" b="1" dirty="0">
                <a:solidFill>
                  <a:schemeClr val="bg2">
                    <a:lumMod val="50000"/>
                  </a:schemeClr>
                </a:solidFill>
              </a:rPr>
              <a:t>Promotion</a:t>
            </a:r>
          </a:p>
        </p:txBody>
      </p:sp>
      <p:sp>
        <p:nvSpPr>
          <p:cNvPr id="3" name="Content Placeholder 2">
            <a:extLst>
              <a:ext uri="{FF2B5EF4-FFF2-40B4-BE49-F238E27FC236}">
                <a16:creationId xmlns:a16="http://schemas.microsoft.com/office/drawing/2014/main" xmlns="" id="{17B9838C-9D47-40A8-8F8A-69C09B5AF96E}"/>
              </a:ext>
            </a:extLst>
          </p:cNvPr>
          <p:cNvSpPr>
            <a:spLocks noGrp="1"/>
          </p:cNvSpPr>
          <p:nvPr>
            <p:ph idx="1"/>
          </p:nvPr>
        </p:nvSpPr>
        <p:spPr>
          <a:xfrm>
            <a:off x="822960" y="1845734"/>
            <a:ext cx="7543800" cy="4535594"/>
          </a:xfrm>
        </p:spPr>
        <p:txBody>
          <a:bodyPr>
            <a:normAutofit/>
          </a:bodyPr>
          <a:lstStyle/>
          <a:p>
            <a:pPr>
              <a:buFont typeface="Wingdings" panose="05000000000000000000" pitchFamily="2" charset="2"/>
              <a:buChar char="Ø"/>
            </a:pPr>
            <a:r>
              <a:rPr lang="en-GB" b="1" dirty="0"/>
              <a:t>Promotion variable:</a:t>
            </a:r>
            <a:r>
              <a:rPr lang="en-GB" dirty="0"/>
              <a:t> The element of the marketing mix that involves communication with customers and other stakeholders to inform them about the product and the organisation. </a:t>
            </a:r>
          </a:p>
          <a:p>
            <a:pPr>
              <a:buFont typeface="Wingdings" panose="05000000000000000000" pitchFamily="2" charset="2"/>
              <a:buChar char="Ø"/>
            </a:pPr>
            <a:r>
              <a:rPr lang="en-GB" dirty="0"/>
              <a:t>The Internet and digital marketing techniques are highly important and have significant implications for marketing communication planning.</a:t>
            </a:r>
          </a:p>
          <a:p>
            <a:pPr>
              <a:buFont typeface="Wingdings" panose="05000000000000000000" pitchFamily="2" charset="2"/>
              <a:buChar char="Ø"/>
            </a:pPr>
            <a:r>
              <a:rPr lang="en-GB" dirty="0"/>
              <a:t>‘Good communications are the lifeblood of successful market-orientated companies and their brands. But creating good communications presents many challenges’. </a:t>
            </a:r>
          </a:p>
          <a:p>
            <a:pPr>
              <a:buFont typeface="Wingdings" panose="05000000000000000000" pitchFamily="2" charset="2"/>
              <a:buChar char="Ø"/>
            </a:pPr>
            <a:r>
              <a:rPr lang="en-GB" dirty="0"/>
              <a:t>Digital technology is changing the way individuals and business communicate, the channels through which they communicate and the number of touchpoints encountered. </a:t>
            </a:r>
          </a:p>
        </p:txBody>
      </p:sp>
      <p:sp>
        <p:nvSpPr>
          <p:cNvPr id="4" name="Slide Number Placeholder 3">
            <a:extLst>
              <a:ext uri="{FF2B5EF4-FFF2-40B4-BE49-F238E27FC236}">
                <a16:creationId xmlns:a16="http://schemas.microsoft.com/office/drawing/2014/main" xmlns="" id="{50C80D95-1556-4C20-A191-A39785935380}"/>
              </a:ext>
            </a:extLst>
          </p:cNvPr>
          <p:cNvSpPr>
            <a:spLocks noGrp="1"/>
          </p:cNvSpPr>
          <p:nvPr>
            <p:ph type="sldNum" sz="quarter" idx="12"/>
          </p:nvPr>
        </p:nvSpPr>
        <p:spPr/>
        <p:txBody>
          <a:bodyPr/>
          <a:lstStyle/>
          <a:p>
            <a:fld id="{8DF14E08-3E27-4330-BBCC-108ACDB8E4C7}" type="slidenum">
              <a:rPr lang="en-GB" smtClean="0"/>
              <a:pPr/>
              <a:t>69</a:t>
            </a:fld>
            <a:endParaRPr lang="en-GB" dirty="0"/>
          </a:p>
        </p:txBody>
      </p:sp>
      <p:pic>
        <p:nvPicPr>
          <p:cNvPr id="5" name="Picture 4" descr="A picture containing speaker&#10;&#10;Description automatically generated">
            <a:extLst>
              <a:ext uri="{FF2B5EF4-FFF2-40B4-BE49-F238E27FC236}">
                <a16:creationId xmlns:a16="http://schemas.microsoft.com/office/drawing/2014/main" xmlns="" id="{D01BB188-2CEB-4E67-9FE0-3F410DD9D09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37260" y="56645"/>
            <a:ext cx="2283780" cy="1710631"/>
          </a:xfrm>
          <a:prstGeom prst="rect">
            <a:avLst/>
          </a:prstGeom>
        </p:spPr>
      </p:pic>
    </p:spTree>
    <p:extLst>
      <p:ext uri="{BB962C8B-B14F-4D97-AF65-F5344CB8AC3E}">
        <p14:creationId xmlns:p14="http://schemas.microsoft.com/office/powerpoint/2010/main" xmlns="" val="14597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1C978-97E1-4C60-A5AA-D727C927181E}"/>
              </a:ext>
            </a:extLst>
          </p:cNvPr>
          <p:cNvSpPr>
            <a:spLocks noGrp="1"/>
          </p:cNvSpPr>
          <p:nvPr>
            <p:ph type="title"/>
          </p:nvPr>
        </p:nvSpPr>
        <p:spPr/>
        <p:txBody>
          <a:bodyPr/>
          <a:lstStyle/>
          <a:p>
            <a:r>
              <a:rPr lang="en-GB" dirty="0"/>
              <a:t>What is Marketing Mix</a:t>
            </a:r>
          </a:p>
        </p:txBody>
      </p:sp>
      <p:sp>
        <p:nvSpPr>
          <p:cNvPr id="3" name="Content Placeholder 2">
            <a:extLst>
              <a:ext uri="{FF2B5EF4-FFF2-40B4-BE49-F238E27FC236}">
                <a16:creationId xmlns:a16="http://schemas.microsoft.com/office/drawing/2014/main" xmlns="" id="{1D22EB1F-F554-48E2-AF88-F576ECFCC69C}"/>
              </a:ext>
            </a:extLst>
          </p:cNvPr>
          <p:cNvSpPr>
            <a:spLocks noGrp="1"/>
          </p:cNvSpPr>
          <p:nvPr>
            <p:ph idx="1"/>
          </p:nvPr>
        </p:nvSpPr>
        <p:spPr/>
        <p:txBody>
          <a:bodyPr/>
          <a:lstStyle/>
          <a:p>
            <a:pPr>
              <a:buFont typeface="Wingdings" panose="05000000000000000000" pitchFamily="2" charset="2"/>
              <a:buChar char="Ø"/>
            </a:pPr>
            <a:r>
              <a:rPr lang="en-GB" dirty="0"/>
              <a:t>Digital media and technology provide many new opportunities for the marketer: </a:t>
            </a:r>
          </a:p>
          <a:p>
            <a:pPr marL="457200" indent="-457200">
              <a:buFont typeface="+mj-lt"/>
              <a:buAutoNum type="arabicPeriod"/>
            </a:pPr>
            <a:r>
              <a:rPr lang="en-GB" dirty="0"/>
              <a:t>to vary the application of the marketing mix; </a:t>
            </a:r>
          </a:p>
          <a:p>
            <a:pPr marL="457200" indent="-457200">
              <a:buFont typeface="+mj-lt"/>
              <a:buAutoNum type="arabicPeriod"/>
            </a:pPr>
            <a:r>
              <a:rPr lang="en-GB" dirty="0"/>
              <a:t>to develop new routes to delivering competitive advantage; </a:t>
            </a:r>
          </a:p>
          <a:p>
            <a:pPr marL="457200" indent="-457200">
              <a:buFont typeface="+mj-lt"/>
              <a:buAutoNum type="arabicPeriod"/>
            </a:pPr>
            <a:r>
              <a:rPr lang="en-GB" dirty="0"/>
              <a:t>to create new market positions; </a:t>
            </a:r>
          </a:p>
          <a:p>
            <a:pPr marL="457200" indent="-457200">
              <a:buFont typeface="+mj-lt"/>
              <a:buAutoNum type="arabicPeriod"/>
            </a:pPr>
            <a:r>
              <a:rPr lang="en-GB" dirty="0"/>
              <a:t>to build and service relationships in increasingly innovative ways; </a:t>
            </a:r>
          </a:p>
          <a:p>
            <a:pPr marL="457200" indent="-457200">
              <a:buFont typeface="+mj-lt"/>
              <a:buAutoNum type="arabicPeriod"/>
            </a:pPr>
            <a:r>
              <a:rPr lang="en-GB" dirty="0"/>
              <a:t>to cut through the barriers of time and space and offer continuous and instantaneous access to products and services. </a:t>
            </a:r>
          </a:p>
          <a:p>
            <a:endParaRPr lang="en-GB" dirty="0"/>
          </a:p>
        </p:txBody>
      </p:sp>
      <p:sp>
        <p:nvSpPr>
          <p:cNvPr id="4" name="Slide Number Placeholder 3">
            <a:extLst>
              <a:ext uri="{FF2B5EF4-FFF2-40B4-BE49-F238E27FC236}">
                <a16:creationId xmlns:a16="http://schemas.microsoft.com/office/drawing/2014/main" xmlns="" id="{251664FB-171E-4000-8AE8-A42CD10978AF}"/>
              </a:ext>
            </a:extLst>
          </p:cNvPr>
          <p:cNvSpPr>
            <a:spLocks noGrp="1"/>
          </p:cNvSpPr>
          <p:nvPr>
            <p:ph type="sldNum" sz="quarter" idx="12"/>
          </p:nvPr>
        </p:nvSpPr>
        <p:spPr/>
        <p:txBody>
          <a:bodyPr/>
          <a:lstStyle/>
          <a:p>
            <a:fld id="{8DF14E08-3E27-4330-BBCC-108ACDB8E4C7}" type="slidenum">
              <a:rPr lang="en-GB" smtClean="0"/>
              <a:pPr/>
              <a:t>7</a:t>
            </a:fld>
            <a:endParaRPr lang="en-GB" dirty="0"/>
          </a:p>
        </p:txBody>
      </p:sp>
    </p:spTree>
    <p:extLst>
      <p:ext uri="{BB962C8B-B14F-4D97-AF65-F5344CB8AC3E}">
        <p14:creationId xmlns:p14="http://schemas.microsoft.com/office/powerpoint/2010/main" xmlns="" val="914917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51BA2-0778-49FB-90BC-4D7362E6F4E9}"/>
              </a:ext>
            </a:extLst>
          </p:cNvPr>
          <p:cNvSpPr>
            <a:spLocks noGrp="1"/>
          </p:cNvSpPr>
          <p:nvPr>
            <p:ph type="title"/>
          </p:nvPr>
        </p:nvSpPr>
        <p:spPr/>
        <p:txBody>
          <a:bodyPr/>
          <a:lstStyle/>
          <a:p>
            <a:r>
              <a:rPr lang="en-GB" b="1" dirty="0">
                <a:solidFill>
                  <a:schemeClr val="bg2">
                    <a:lumMod val="50000"/>
                  </a:schemeClr>
                </a:solidFill>
              </a:rPr>
              <a:t>Promotion</a:t>
            </a:r>
            <a:endParaRPr lang="en-GB" dirty="0">
              <a:solidFill>
                <a:schemeClr val="bg2">
                  <a:lumMod val="50000"/>
                </a:schemeClr>
              </a:solidFill>
            </a:endParaRPr>
          </a:p>
        </p:txBody>
      </p:sp>
      <p:sp>
        <p:nvSpPr>
          <p:cNvPr id="3" name="Content Placeholder 2">
            <a:extLst>
              <a:ext uri="{FF2B5EF4-FFF2-40B4-BE49-F238E27FC236}">
                <a16:creationId xmlns:a16="http://schemas.microsoft.com/office/drawing/2014/main" xmlns="" id="{45AD3F12-5CCD-409C-9166-409713771DA3}"/>
              </a:ext>
            </a:extLst>
          </p:cNvPr>
          <p:cNvSpPr>
            <a:spLocks noGrp="1"/>
          </p:cNvSpPr>
          <p:nvPr>
            <p:ph idx="1"/>
          </p:nvPr>
        </p:nvSpPr>
        <p:spPr>
          <a:xfrm>
            <a:off x="822959" y="2142138"/>
            <a:ext cx="7543801" cy="4023360"/>
          </a:xfrm>
        </p:spPr>
        <p:txBody>
          <a:bodyPr>
            <a:normAutofit/>
          </a:bodyPr>
          <a:lstStyle/>
          <a:p>
            <a:pPr>
              <a:buFont typeface="Wingdings" panose="05000000000000000000" pitchFamily="2" charset="2"/>
              <a:buChar char="Ø"/>
            </a:pPr>
            <a:r>
              <a:rPr lang="en-GB" dirty="0"/>
              <a:t>Modern businesses are developing more integrated approaches towards the use of communications tools in order to maximise the opportunities to deliver messages to their target audiences. </a:t>
            </a:r>
            <a:endParaRPr lang="ar-SA" dirty="0"/>
          </a:p>
          <a:p>
            <a:pPr>
              <a:buFont typeface="Wingdings" panose="05000000000000000000" pitchFamily="2" charset="2"/>
              <a:buChar char="Ø"/>
            </a:pPr>
            <a:r>
              <a:rPr lang="en-GB" dirty="0"/>
              <a:t>Specification of the Promotion element of the mix is usually part of a communications strategy. </a:t>
            </a:r>
          </a:p>
          <a:p>
            <a:pPr>
              <a:buFont typeface="Wingdings" panose="05000000000000000000" pitchFamily="2" charset="2"/>
              <a:buChar char="Ø"/>
            </a:pPr>
            <a:r>
              <a:rPr lang="en-GB" dirty="0"/>
              <a:t>This will include selection of target markets, positioning and integration of different communications tools. </a:t>
            </a:r>
          </a:p>
          <a:p>
            <a:pPr>
              <a:buFont typeface="Wingdings" panose="05000000000000000000" pitchFamily="2" charset="2"/>
              <a:buChar char="Ø"/>
            </a:pPr>
            <a:r>
              <a:rPr lang="en-GB" dirty="0"/>
              <a:t>The Internet offers a new, additional marketing communications channel to inform customers of the benefits of a product and assist in the buying decision.</a:t>
            </a:r>
            <a:endParaRPr lang="ar-SA" dirty="0"/>
          </a:p>
          <a:p>
            <a:pPr marL="0" indent="0">
              <a:buNone/>
            </a:pPr>
            <a:r>
              <a:rPr lang="en-GB" dirty="0"/>
              <a:t> </a:t>
            </a:r>
          </a:p>
          <a:p>
            <a:endParaRPr lang="en-GB" dirty="0"/>
          </a:p>
        </p:txBody>
      </p:sp>
      <p:sp>
        <p:nvSpPr>
          <p:cNvPr id="4" name="Slide Number Placeholder 3">
            <a:extLst>
              <a:ext uri="{FF2B5EF4-FFF2-40B4-BE49-F238E27FC236}">
                <a16:creationId xmlns:a16="http://schemas.microsoft.com/office/drawing/2014/main" xmlns="" id="{07575676-F34C-4837-9761-7ED9B34764DD}"/>
              </a:ext>
            </a:extLst>
          </p:cNvPr>
          <p:cNvSpPr>
            <a:spLocks noGrp="1"/>
          </p:cNvSpPr>
          <p:nvPr>
            <p:ph type="sldNum" sz="quarter" idx="12"/>
          </p:nvPr>
        </p:nvSpPr>
        <p:spPr/>
        <p:txBody>
          <a:bodyPr/>
          <a:lstStyle/>
          <a:p>
            <a:fld id="{8DF14E08-3E27-4330-BBCC-108ACDB8E4C7}" type="slidenum">
              <a:rPr lang="en-GB" smtClean="0"/>
              <a:pPr/>
              <a:t>70</a:t>
            </a:fld>
            <a:endParaRPr lang="en-GB" dirty="0"/>
          </a:p>
        </p:txBody>
      </p:sp>
    </p:spTree>
    <p:extLst>
      <p:ext uri="{BB962C8B-B14F-4D97-AF65-F5344CB8AC3E}">
        <p14:creationId xmlns:p14="http://schemas.microsoft.com/office/powerpoint/2010/main" xmlns="" val="1404363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B6408-9AE0-4F1F-BED8-0B4ED0A4D035}"/>
              </a:ext>
            </a:extLst>
          </p:cNvPr>
          <p:cNvSpPr>
            <a:spLocks noGrp="1"/>
          </p:cNvSpPr>
          <p:nvPr>
            <p:ph type="title"/>
          </p:nvPr>
        </p:nvSpPr>
        <p:spPr/>
        <p:txBody>
          <a:bodyPr/>
          <a:lstStyle/>
          <a:p>
            <a:r>
              <a:rPr lang="en-GB" b="1" dirty="0">
                <a:solidFill>
                  <a:schemeClr val="bg2">
                    <a:lumMod val="50000"/>
                  </a:schemeClr>
                </a:solidFill>
              </a:rPr>
              <a:t>Promotion</a:t>
            </a:r>
            <a:endParaRPr lang="en-GB" dirty="0">
              <a:solidFill>
                <a:schemeClr val="bg2">
                  <a:lumMod val="50000"/>
                </a:schemeClr>
              </a:solidFill>
            </a:endParaRPr>
          </a:p>
        </p:txBody>
      </p:sp>
      <p:sp>
        <p:nvSpPr>
          <p:cNvPr id="3" name="Content Placeholder 2">
            <a:extLst>
              <a:ext uri="{FF2B5EF4-FFF2-40B4-BE49-F238E27FC236}">
                <a16:creationId xmlns:a16="http://schemas.microsoft.com/office/drawing/2014/main" xmlns="" id="{4BD42B0A-E2DF-48A9-9724-E0CED7204B29}"/>
              </a:ext>
            </a:extLst>
          </p:cNvPr>
          <p:cNvSpPr>
            <a:spLocks noGrp="1"/>
          </p:cNvSpPr>
          <p:nvPr>
            <p:ph idx="1"/>
          </p:nvPr>
        </p:nvSpPr>
        <p:spPr>
          <a:xfrm>
            <a:off x="699608" y="1735743"/>
            <a:ext cx="7637473" cy="4725662"/>
          </a:xfrm>
        </p:spPr>
        <p:txBody>
          <a:bodyPr>
            <a:normAutofit/>
          </a:bodyPr>
          <a:lstStyle/>
          <a:p>
            <a:pPr>
              <a:buFont typeface="Wingdings" panose="05000000000000000000" pitchFamily="2" charset="2"/>
              <a:buChar char="Ø"/>
            </a:pPr>
            <a:r>
              <a:rPr lang="en-GB" dirty="0"/>
              <a:t>Here are some different approaches for looking at how the Internet can be used to vary the Promotion element of the mix: </a:t>
            </a:r>
          </a:p>
          <a:p>
            <a:pPr marL="266700" indent="-266700">
              <a:buFont typeface="+mj-lt"/>
              <a:buAutoNum type="arabicPeriod"/>
            </a:pPr>
            <a:r>
              <a:rPr lang="en-GB" dirty="0"/>
              <a:t>Reviewing new ways of applying each of the elements of the communications mix</a:t>
            </a:r>
            <a:r>
              <a:rPr lang="ar-SA" dirty="0"/>
              <a:t>:</a:t>
            </a:r>
            <a:r>
              <a:rPr lang="en-GB" dirty="0"/>
              <a:t> advertising, sales promotions, PR and direct marketing; </a:t>
            </a:r>
          </a:p>
          <a:p>
            <a:pPr marL="266700" indent="-266700">
              <a:buFont typeface="+mj-lt"/>
              <a:buAutoNum type="arabicPeriod"/>
            </a:pPr>
            <a:r>
              <a:rPr lang="en-GB" dirty="0"/>
              <a:t>Assessing how the internet can be used at different stages of the buying process; </a:t>
            </a:r>
          </a:p>
          <a:p>
            <a:pPr marL="266700" indent="-266700">
              <a:buFont typeface="+mj-lt"/>
              <a:buAutoNum type="arabicPeriod"/>
            </a:pPr>
            <a:r>
              <a:rPr lang="en-GB" dirty="0"/>
              <a:t>Using promotional tools to assist in different stages of customer relationship management, from customer acquisition to retention. In a web context this includes gaining initial visitors to the site and gaining repeat visits using a number of communications techniques: </a:t>
            </a:r>
          </a:p>
          <a:p>
            <a:pPr lvl="1">
              <a:buFont typeface="Arial" panose="020B0604020202020204" pitchFamily="34" charset="0"/>
              <a:buChar char="•"/>
            </a:pPr>
            <a:r>
              <a:rPr lang="en-GB" dirty="0"/>
              <a:t>reminders in traditional media campaigns of why a site is worth visiting </a:t>
            </a:r>
          </a:p>
          <a:p>
            <a:pPr lvl="1">
              <a:buFont typeface="Arial" panose="020B0604020202020204" pitchFamily="34" charset="0"/>
              <a:buChar char="•"/>
            </a:pPr>
            <a:r>
              <a:rPr lang="en-GB" dirty="0"/>
              <a:t>direct email reminders of site proposition </a:t>
            </a:r>
          </a:p>
          <a:p>
            <a:pPr lvl="1">
              <a:buFont typeface="Arial" panose="020B0604020202020204" pitchFamily="34" charset="0"/>
              <a:buChar char="•"/>
            </a:pPr>
            <a:r>
              <a:rPr lang="en-GB" dirty="0"/>
              <a:t>frequently updated content </a:t>
            </a:r>
          </a:p>
          <a:p>
            <a:endParaRPr lang="en-GB" dirty="0"/>
          </a:p>
        </p:txBody>
      </p:sp>
      <p:sp>
        <p:nvSpPr>
          <p:cNvPr id="4" name="Slide Number Placeholder 3">
            <a:extLst>
              <a:ext uri="{FF2B5EF4-FFF2-40B4-BE49-F238E27FC236}">
                <a16:creationId xmlns:a16="http://schemas.microsoft.com/office/drawing/2014/main" xmlns="" id="{B49C477E-0CE0-47D6-99E0-FF88E9E6C104}"/>
              </a:ext>
            </a:extLst>
          </p:cNvPr>
          <p:cNvSpPr>
            <a:spLocks noGrp="1"/>
          </p:cNvSpPr>
          <p:nvPr>
            <p:ph type="sldNum" sz="quarter" idx="12"/>
          </p:nvPr>
        </p:nvSpPr>
        <p:spPr/>
        <p:txBody>
          <a:bodyPr/>
          <a:lstStyle/>
          <a:p>
            <a:fld id="{8DF14E08-3E27-4330-BBCC-108ACDB8E4C7}" type="slidenum">
              <a:rPr lang="en-GB" smtClean="0"/>
              <a:pPr/>
              <a:t>71</a:t>
            </a:fld>
            <a:endParaRPr lang="en-GB" dirty="0"/>
          </a:p>
        </p:txBody>
      </p:sp>
    </p:spTree>
    <p:extLst>
      <p:ext uri="{BB962C8B-B14F-4D97-AF65-F5344CB8AC3E}">
        <p14:creationId xmlns:p14="http://schemas.microsoft.com/office/powerpoint/2010/main" xmlns="" val="2660742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7A469-C7D8-435C-BF47-6A732F9B8713}"/>
              </a:ext>
            </a:extLst>
          </p:cNvPr>
          <p:cNvSpPr>
            <a:spLocks noGrp="1"/>
          </p:cNvSpPr>
          <p:nvPr>
            <p:ph type="title"/>
          </p:nvPr>
        </p:nvSpPr>
        <p:spPr/>
        <p:txBody>
          <a:bodyPr/>
          <a:lstStyle/>
          <a:p>
            <a:r>
              <a:rPr lang="en-GB" b="1" dirty="0">
                <a:solidFill>
                  <a:schemeClr val="bg2">
                    <a:lumMod val="50000"/>
                  </a:schemeClr>
                </a:solidFill>
              </a:rPr>
              <a:t>Promotion</a:t>
            </a:r>
            <a:endParaRPr lang="en-GB" dirty="0">
              <a:solidFill>
                <a:schemeClr val="bg2">
                  <a:lumMod val="50000"/>
                </a:schemeClr>
              </a:solidFill>
            </a:endParaRPr>
          </a:p>
        </p:txBody>
      </p:sp>
      <p:sp>
        <p:nvSpPr>
          <p:cNvPr id="3" name="Content Placeholder 2">
            <a:extLst>
              <a:ext uri="{FF2B5EF4-FFF2-40B4-BE49-F238E27FC236}">
                <a16:creationId xmlns:a16="http://schemas.microsoft.com/office/drawing/2014/main" xmlns="" id="{DF525E84-8D5A-426E-9B90-7220EA33D49A}"/>
              </a:ext>
            </a:extLst>
          </p:cNvPr>
          <p:cNvSpPr>
            <a:spLocks noGrp="1"/>
          </p:cNvSpPr>
          <p:nvPr>
            <p:ph idx="1"/>
          </p:nvPr>
        </p:nvSpPr>
        <p:spPr>
          <a:xfrm>
            <a:off x="822959" y="1845734"/>
            <a:ext cx="7586404" cy="4463586"/>
          </a:xfrm>
        </p:spPr>
        <p:txBody>
          <a:bodyPr>
            <a:normAutofit lnSpcReduction="10000"/>
          </a:bodyPr>
          <a:lstStyle/>
          <a:p>
            <a:r>
              <a:rPr lang="en-GB" dirty="0"/>
              <a:t>The Promotion element of a marketing plan also requires three important decisions about investment for the online promotion or the online communications mix: </a:t>
            </a:r>
          </a:p>
          <a:p>
            <a:pPr marL="457200" indent="-457200">
              <a:buFont typeface="+mj-lt"/>
              <a:buAutoNum type="arabicPeriod"/>
            </a:pPr>
            <a:r>
              <a:rPr lang="en-GB" dirty="0">
                <a:solidFill>
                  <a:schemeClr val="accent2"/>
                </a:solidFill>
              </a:rPr>
              <a:t>Investment in site promotion compared to site creation and maintenance. </a:t>
            </a:r>
          </a:p>
          <a:p>
            <a:pPr marL="457200" indent="-457200">
              <a:buFont typeface="+mj-lt"/>
              <a:buAutoNum type="arabicPeriod"/>
            </a:pPr>
            <a:r>
              <a:rPr lang="en-GB" dirty="0">
                <a:solidFill>
                  <a:schemeClr val="accent2"/>
                </a:solidFill>
              </a:rPr>
              <a:t>Investment in online promotion techniques in comparison to offline promotion</a:t>
            </a:r>
            <a:r>
              <a:rPr lang="en-GB" dirty="0"/>
              <a:t>. Typically, offline promotion investment often exceeds that for online promotion investment. For existing companies, traditional media such as print are used to advertise the sites, while print and TV will also be widely used by dot.com companies to drive traffic to their sites. </a:t>
            </a:r>
          </a:p>
          <a:p>
            <a:pPr marL="457200" indent="-457200">
              <a:buFont typeface="+mj-lt"/>
              <a:buAutoNum type="arabicPeriod"/>
            </a:pPr>
            <a:r>
              <a:rPr lang="en-GB" dirty="0">
                <a:solidFill>
                  <a:schemeClr val="accent2"/>
                </a:solidFill>
              </a:rPr>
              <a:t>Investment in different online promotion techniques. </a:t>
            </a:r>
            <a:r>
              <a:rPr lang="en-GB" dirty="0"/>
              <a:t>For example, how much should be paid for banner advertising as against online PR about online presence, and how much for search engine registration?</a:t>
            </a:r>
          </a:p>
        </p:txBody>
      </p:sp>
      <p:sp>
        <p:nvSpPr>
          <p:cNvPr id="4" name="Slide Number Placeholder 3">
            <a:extLst>
              <a:ext uri="{FF2B5EF4-FFF2-40B4-BE49-F238E27FC236}">
                <a16:creationId xmlns:a16="http://schemas.microsoft.com/office/drawing/2014/main" xmlns="" id="{B7995D8F-9D82-4EBF-AEB3-17BF33663B23}"/>
              </a:ext>
            </a:extLst>
          </p:cNvPr>
          <p:cNvSpPr>
            <a:spLocks noGrp="1"/>
          </p:cNvSpPr>
          <p:nvPr>
            <p:ph type="sldNum" sz="quarter" idx="12"/>
          </p:nvPr>
        </p:nvSpPr>
        <p:spPr/>
        <p:txBody>
          <a:bodyPr/>
          <a:lstStyle/>
          <a:p>
            <a:fld id="{8DF14E08-3E27-4330-BBCC-108ACDB8E4C7}" type="slidenum">
              <a:rPr lang="en-GB" smtClean="0"/>
              <a:pPr/>
              <a:t>72</a:t>
            </a:fld>
            <a:endParaRPr lang="en-GB" dirty="0"/>
          </a:p>
        </p:txBody>
      </p:sp>
    </p:spTree>
    <p:extLst>
      <p:ext uri="{BB962C8B-B14F-4D97-AF65-F5344CB8AC3E}">
        <p14:creationId xmlns:p14="http://schemas.microsoft.com/office/powerpoint/2010/main" xmlns="" val="12492946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898" y="260648"/>
            <a:ext cx="2622205" cy="709714"/>
          </a:xfrm>
        </p:spPr>
        <p:txBody>
          <a:bodyPr>
            <a:normAutofit/>
          </a:bodyPr>
          <a:lstStyle/>
          <a:p>
            <a:pPr algn="ctr"/>
            <a:r>
              <a:rPr lang="en-GB" sz="3200" dirty="0">
                <a:solidFill>
                  <a:srgbClr val="007BA4"/>
                </a:solidFill>
              </a:rPr>
              <a:t>Promotion </a:t>
            </a:r>
          </a:p>
        </p:txBody>
      </p:sp>
      <p:graphicFrame>
        <p:nvGraphicFramePr>
          <p:cNvPr id="5" name="Table 4"/>
          <p:cNvGraphicFramePr>
            <a:graphicFrameLocks noGrp="1"/>
          </p:cNvGraphicFramePr>
          <p:nvPr/>
        </p:nvGraphicFramePr>
        <p:xfrm>
          <a:off x="683568" y="1535784"/>
          <a:ext cx="7992888" cy="4343204"/>
        </p:xfrm>
        <a:graphic>
          <a:graphicData uri="http://schemas.openxmlformats.org/drawingml/2006/table">
            <a:tbl>
              <a:tblPr firstRow="1" bandRow="1">
                <a:tableStyleId>{5C22544A-7EE6-4342-B048-85BDC9FD1C3A}</a:tableStyleId>
              </a:tblPr>
              <a:tblGrid>
                <a:gridCol w="2516280">
                  <a:extLst>
                    <a:ext uri="{9D8B030D-6E8A-4147-A177-3AD203B41FA5}">
                      <a16:colId xmlns:a16="http://schemas.microsoft.com/office/drawing/2014/main" xmlns="" val="20000"/>
                    </a:ext>
                  </a:extLst>
                </a:gridCol>
                <a:gridCol w="5476608">
                  <a:extLst>
                    <a:ext uri="{9D8B030D-6E8A-4147-A177-3AD203B41FA5}">
                      <a16:colId xmlns:a16="http://schemas.microsoft.com/office/drawing/2014/main" xmlns="" val="20001"/>
                    </a:ext>
                  </a:extLst>
                </a:gridCol>
              </a:tblGrid>
              <a:tr h="396044">
                <a:tc>
                  <a:txBody>
                    <a:bodyPr/>
                    <a:lstStyle/>
                    <a:p>
                      <a:r>
                        <a:rPr lang="en-GB" sz="1600" dirty="0"/>
                        <a:t>Communications Tool </a:t>
                      </a:r>
                    </a:p>
                  </a:txBody>
                  <a:tcPr/>
                </a:tc>
                <a:tc>
                  <a:txBody>
                    <a:bodyPr/>
                    <a:lstStyle/>
                    <a:p>
                      <a:r>
                        <a:rPr lang="en-GB" sz="1600" dirty="0"/>
                        <a:t>Online implementation</a:t>
                      </a:r>
                      <a:r>
                        <a:rPr lang="en-GB" dirty="0"/>
                        <a:t> </a:t>
                      </a:r>
                    </a:p>
                  </a:txBody>
                  <a:tcPr/>
                </a:tc>
                <a:extLst>
                  <a:ext uri="{0D108BD9-81ED-4DB2-BD59-A6C34878D82A}">
                    <a16:rowId xmlns:a16="http://schemas.microsoft.com/office/drawing/2014/main" xmlns="" val="10000"/>
                  </a:ext>
                </a:extLst>
              </a:tr>
              <a:tr h="396044">
                <a:tc>
                  <a:txBody>
                    <a:bodyPr/>
                    <a:lstStyle/>
                    <a:p>
                      <a:r>
                        <a:rPr lang="en-GB" sz="1100" dirty="0"/>
                        <a:t>Advertising</a:t>
                      </a:r>
                    </a:p>
                    <a:p>
                      <a:endParaRPr lang="en-GB" sz="1100" dirty="0"/>
                    </a:p>
                    <a:p>
                      <a:endParaRPr lang="en-GB" sz="1100" dirty="0"/>
                    </a:p>
                    <a:p>
                      <a:r>
                        <a:rPr lang="en-GB" sz="1100" dirty="0"/>
                        <a:t>Selling</a:t>
                      </a:r>
                    </a:p>
                    <a:p>
                      <a:endParaRPr lang="en-GB" sz="1100" dirty="0"/>
                    </a:p>
                    <a:p>
                      <a:endParaRPr lang="en-GB" sz="1100" dirty="0"/>
                    </a:p>
                    <a:p>
                      <a:r>
                        <a:rPr lang="en-GB" sz="1100" dirty="0"/>
                        <a:t>Sales</a:t>
                      </a:r>
                      <a:r>
                        <a:rPr lang="en-GB" sz="1100" baseline="0" dirty="0"/>
                        <a:t> promotion</a:t>
                      </a:r>
                    </a:p>
                    <a:p>
                      <a:endParaRPr lang="en-GB" sz="1100" baseline="0" dirty="0"/>
                    </a:p>
                    <a:p>
                      <a:r>
                        <a:rPr lang="en-GB" sz="1100" baseline="0" dirty="0"/>
                        <a:t>Public relations</a:t>
                      </a:r>
                    </a:p>
                    <a:p>
                      <a:endParaRPr lang="en-GB" sz="1100" baseline="0" dirty="0"/>
                    </a:p>
                    <a:p>
                      <a:endParaRPr lang="en-GB" sz="1100" baseline="0" dirty="0"/>
                    </a:p>
                    <a:p>
                      <a:r>
                        <a:rPr lang="en-GB" sz="1100" baseline="0" dirty="0"/>
                        <a:t>Sponsorship</a:t>
                      </a:r>
                    </a:p>
                    <a:p>
                      <a:endParaRPr lang="en-GB" sz="1100" baseline="0" dirty="0"/>
                    </a:p>
                    <a:p>
                      <a:r>
                        <a:rPr lang="en-GB" sz="1100" baseline="0" dirty="0"/>
                        <a:t>Direct mail </a:t>
                      </a:r>
                    </a:p>
                    <a:p>
                      <a:endParaRPr lang="en-GB" sz="1100" baseline="0" dirty="0"/>
                    </a:p>
                    <a:p>
                      <a:r>
                        <a:rPr lang="en-GB" sz="1100" baseline="0" dirty="0"/>
                        <a:t>Exhibitions</a:t>
                      </a:r>
                    </a:p>
                    <a:p>
                      <a:endParaRPr lang="en-GB" sz="1100" baseline="0" dirty="0"/>
                    </a:p>
                    <a:p>
                      <a:r>
                        <a:rPr lang="en-GB" sz="1100" baseline="0" dirty="0"/>
                        <a:t>Merchandising</a:t>
                      </a:r>
                    </a:p>
                    <a:p>
                      <a:endParaRPr lang="en-GB" sz="1100" baseline="0" dirty="0"/>
                    </a:p>
                    <a:p>
                      <a:endParaRPr lang="en-GB" sz="1100" baseline="0" dirty="0"/>
                    </a:p>
                    <a:p>
                      <a:r>
                        <a:rPr lang="en-GB" sz="1100" baseline="0" dirty="0"/>
                        <a:t>Packaging </a:t>
                      </a:r>
                    </a:p>
                    <a:p>
                      <a:endParaRPr lang="en-GB" sz="1100" baseline="0" dirty="0"/>
                    </a:p>
                    <a:p>
                      <a:r>
                        <a:rPr lang="en-GB" sz="1100" baseline="0" dirty="0"/>
                        <a:t>Word of mouth</a:t>
                      </a:r>
                      <a:endParaRPr lang="en-GB" sz="1400" dirty="0"/>
                    </a:p>
                  </a:txBody>
                  <a:tcPr/>
                </a:tc>
                <a:tc>
                  <a:txBody>
                    <a:bodyPr/>
                    <a:lstStyle/>
                    <a:p>
                      <a:r>
                        <a:rPr lang="en-US" sz="1100" dirty="0"/>
                        <a:t>Interactive display ads, pay-per-click search advertising, targeted ads in social networks</a:t>
                      </a:r>
                    </a:p>
                    <a:p>
                      <a:endParaRPr lang="en-GB" sz="1100" baseline="0" dirty="0"/>
                    </a:p>
                    <a:p>
                      <a:r>
                        <a:rPr lang="en-US" sz="1100" baseline="0" dirty="0"/>
                        <a:t>Virtual sales staff, site merchandising, assisted selling (including </a:t>
                      </a:r>
                      <a:r>
                        <a:rPr lang="en-US" sz="1100" baseline="0" dirty="0" err="1"/>
                        <a:t>livechat</a:t>
                      </a:r>
                      <a:r>
                        <a:rPr lang="en-US" sz="1100" baseline="0" dirty="0"/>
                        <a:t>) and affiliate marketing</a:t>
                      </a:r>
                    </a:p>
                    <a:p>
                      <a:endParaRPr lang="en-GB" sz="1100" baseline="0" dirty="0"/>
                    </a:p>
                    <a:p>
                      <a:r>
                        <a:rPr lang="en-US" sz="1100" baseline="0" dirty="0"/>
                        <a:t>Incentives such as coupons, rewards, online loyalty schemes</a:t>
                      </a:r>
                    </a:p>
                    <a:p>
                      <a:endParaRPr lang="en-GB" sz="1100" baseline="0" dirty="0"/>
                    </a:p>
                    <a:p>
                      <a:r>
                        <a:rPr lang="en-US" sz="1100" baseline="0" dirty="0"/>
                        <a:t>Online PR and influencer outreach, blogs, e-newsletters, newsletters, social networks, links and viral campaigns</a:t>
                      </a:r>
                    </a:p>
                    <a:p>
                      <a:endParaRPr lang="en-US" sz="1100" baseline="0" dirty="0"/>
                    </a:p>
                    <a:p>
                      <a:r>
                        <a:rPr lang="en-US" sz="1100" baseline="0" dirty="0"/>
                        <a:t>Sponsoring an online event, site or service</a:t>
                      </a:r>
                    </a:p>
                    <a:p>
                      <a:endParaRPr lang="en-GB" sz="1100" baseline="0" dirty="0"/>
                    </a:p>
                    <a:p>
                      <a:r>
                        <a:rPr lang="en-US" sz="1100" baseline="0" dirty="0"/>
                        <a:t>Opt-in email using e-newsletters and focused ‘</a:t>
                      </a:r>
                      <a:r>
                        <a:rPr lang="en-US" sz="1100" baseline="0" dirty="0" err="1"/>
                        <a:t>solus</a:t>
                      </a:r>
                      <a:r>
                        <a:rPr lang="en-US" sz="1100" baseline="0" dirty="0"/>
                        <a:t>’ emails</a:t>
                      </a:r>
                    </a:p>
                    <a:p>
                      <a:endParaRPr lang="en-US" sz="1100" baseline="0" dirty="0"/>
                    </a:p>
                    <a:p>
                      <a:r>
                        <a:rPr lang="en-US" sz="1100" baseline="0" dirty="0"/>
                        <a:t>Webinars, virtual exhibitions and white-paper distribution</a:t>
                      </a:r>
                    </a:p>
                    <a:p>
                      <a:endParaRPr lang="en-GB" sz="1100" baseline="0" dirty="0"/>
                    </a:p>
                    <a:p>
                      <a:r>
                        <a:rPr lang="en-US" sz="1100" baseline="0" dirty="0"/>
                        <a:t>Promotional ad-serving on retail sites, </a:t>
                      </a:r>
                      <a:r>
                        <a:rPr lang="en-US" sz="1100" baseline="0" dirty="0" err="1"/>
                        <a:t>personalised</a:t>
                      </a:r>
                      <a:r>
                        <a:rPr lang="en-US" sz="1100" baseline="0" dirty="0"/>
                        <a:t> recommendations and email alerts</a:t>
                      </a:r>
                    </a:p>
                    <a:p>
                      <a:endParaRPr lang="en-GB" sz="1100" baseline="0" dirty="0"/>
                    </a:p>
                    <a:p>
                      <a:r>
                        <a:rPr lang="en-US" sz="1100" baseline="0" dirty="0"/>
                        <a:t>Virtual tours, real packaging displayed online</a:t>
                      </a:r>
                    </a:p>
                    <a:p>
                      <a:endParaRPr lang="en-GB" sz="1100" baseline="0" dirty="0"/>
                    </a:p>
                    <a:p>
                      <a:r>
                        <a:rPr lang="en-US" sz="1100" baseline="0" dirty="0"/>
                        <a:t>Social, viral, affiliate marketing, email a friend, links</a:t>
                      </a:r>
                      <a:r>
                        <a:rPr lang="en-GB" sz="1100" baseline="0" dirty="0"/>
                        <a:t> </a:t>
                      </a:r>
                      <a:endParaRPr lang="en-GB" sz="11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662926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16A84-3B32-45A5-9965-8963772F3678}"/>
              </a:ext>
            </a:extLst>
          </p:cNvPr>
          <p:cNvSpPr>
            <a:spLocks noGrp="1"/>
          </p:cNvSpPr>
          <p:nvPr>
            <p:ph type="title"/>
          </p:nvPr>
        </p:nvSpPr>
        <p:spPr/>
        <p:txBody>
          <a:bodyPr/>
          <a:lstStyle/>
          <a:p>
            <a:r>
              <a:rPr lang="en-GB" dirty="0">
                <a:solidFill>
                  <a:schemeClr val="tx1"/>
                </a:solidFill>
              </a:rPr>
              <a:t>People, Process </a:t>
            </a:r>
            <a:r>
              <a:rPr lang="ar-SA" dirty="0">
                <a:solidFill>
                  <a:schemeClr val="tx1"/>
                </a:solidFill>
              </a:rPr>
              <a:t>&amp;</a:t>
            </a:r>
            <a:r>
              <a:rPr lang="en-GB" dirty="0">
                <a:solidFill>
                  <a:schemeClr val="tx1"/>
                </a:solidFill>
              </a:rPr>
              <a:t> Physical evidence</a:t>
            </a:r>
          </a:p>
        </p:txBody>
      </p:sp>
      <p:sp>
        <p:nvSpPr>
          <p:cNvPr id="3" name="Content Placeholder 2">
            <a:extLst>
              <a:ext uri="{FF2B5EF4-FFF2-40B4-BE49-F238E27FC236}">
                <a16:creationId xmlns:a16="http://schemas.microsoft.com/office/drawing/2014/main" xmlns="" id="{54474B78-174B-4ECD-B361-94B3904567DB}"/>
              </a:ext>
            </a:extLst>
          </p:cNvPr>
          <p:cNvSpPr>
            <a:spLocks noGrp="1"/>
          </p:cNvSpPr>
          <p:nvPr>
            <p:ph idx="1"/>
          </p:nvPr>
        </p:nvSpPr>
        <p:spPr>
          <a:xfrm>
            <a:off x="822959" y="1845734"/>
            <a:ext cx="7586404" cy="4614052"/>
          </a:xfrm>
        </p:spPr>
        <p:txBody>
          <a:bodyPr>
            <a:normAutofit/>
          </a:bodyPr>
          <a:lstStyle/>
          <a:p>
            <a:pPr>
              <a:buFont typeface="Wingdings" panose="05000000000000000000" pitchFamily="2" charset="2"/>
              <a:buChar char="Ø"/>
            </a:pPr>
            <a:r>
              <a:rPr lang="en-GB" dirty="0"/>
              <a:t>The People, Process and Physical evidence elements of the mix are closely related and often grouped as ‘the service elements’. </a:t>
            </a:r>
          </a:p>
          <a:p>
            <a:pPr>
              <a:buFont typeface="Wingdings" panose="05000000000000000000" pitchFamily="2" charset="2"/>
              <a:buChar char="Ø"/>
            </a:pPr>
            <a:r>
              <a:rPr lang="en-GB" dirty="0"/>
              <a:t>They are significant since the level of perceived service will impact on a customer’s loyalty and the probability of their recommending the service. </a:t>
            </a:r>
          </a:p>
          <a:p>
            <a:pPr>
              <a:buFont typeface="Wingdings" panose="05000000000000000000" pitchFamily="2" charset="2"/>
              <a:buChar char="Ø"/>
            </a:pPr>
            <a:r>
              <a:rPr lang="en-GB" dirty="0"/>
              <a:t>Some of the key issues in improving the delivery of service online to assess the combination of technology and human assistance that is used to deliver service</a:t>
            </a:r>
            <a:r>
              <a:rPr lang="ar-SA" dirty="0"/>
              <a:t>:</a:t>
            </a:r>
            <a:endParaRPr lang="en-GB" dirty="0"/>
          </a:p>
          <a:p>
            <a:pPr marL="457200" indent="-457200">
              <a:buFont typeface="+mj-lt"/>
              <a:buAutoNum type="arabicPeriod"/>
            </a:pPr>
            <a:r>
              <a:rPr lang="en-GB" dirty="0"/>
              <a:t>Substitution. Deploying technology instead of people (or the opposite)</a:t>
            </a:r>
          </a:p>
          <a:p>
            <a:pPr marL="457200" indent="-457200">
              <a:buFont typeface="+mj-lt"/>
              <a:buAutoNum type="arabicPeriod"/>
            </a:pPr>
            <a:r>
              <a:rPr lang="en-GB" dirty="0"/>
              <a:t>Complementarity. Deploying technology in combination with people</a:t>
            </a:r>
          </a:p>
          <a:p>
            <a:pPr marL="457200" indent="-457200">
              <a:buFont typeface="+mj-lt"/>
              <a:buAutoNum type="arabicPeriod"/>
            </a:pPr>
            <a:r>
              <a:rPr lang="en-GB" dirty="0"/>
              <a:t>Displacement. Outsourcing or ‘off-shoring’ technology or labour</a:t>
            </a:r>
          </a:p>
          <a:p>
            <a:endParaRPr lang="en-GB" dirty="0"/>
          </a:p>
        </p:txBody>
      </p:sp>
      <p:sp>
        <p:nvSpPr>
          <p:cNvPr id="4" name="Slide Number Placeholder 3">
            <a:extLst>
              <a:ext uri="{FF2B5EF4-FFF2-40B4-BE49-F238E27FC236}">
                <a16:creationId xmlns:a16="http://schemas.microsoft.com/office/drawing/2014/main" xmlns="" id="{3EA28FCF-AE5F-4178-9CA3-7291D091C924}"/>
              </a:ext>
            </a:extLst>
          </p:cNvPr>
          <p:cNvSpPr>
            <a:spLocks noGrp="1"/>
          </p:cNvSpPr>
          <p:nvPr>
            <p:ph type="sldNum" sz="quarter" idx="12"/>
          </p:nvPr>
        </p:nvSpPr>
        <p:spPr/>
        <p:txBody>
          <a:bodyPr/>
          <a:lstStyle/>
          <a:p>
            <a:fld id="{8DF14E08-3E27-4330-BBCC-108ACDB8E4C7}" type="slidenum">
              <a:rPr lang="en-GB" smtClean="0"/>
              <a:pPr/>
              <a:t>74</a:t>
            </a:fld>
            <a:endParaRPr lang="en-GB" dirty="0"/>
          </a:p>
        </p:txBody>
      </p:sp>
    </p:spTree>
    <p:extLst>
      <p:ext uri="{BB962C8B-B14F-4D97-AF65-F5344CB8AC3E}">
        <p14:creationId xmlns:p14="http://schemas.microsoft.com/office/powerpoint/2010/main" xmlns="" val="39574228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4D741-1207-4476-83EA-1CAA3F44911A}"/>
              </a:ext>
            </a:extLst>
          </p:cNvPr>
          <p:cNvSpPr>
            <a:spLocks noGrp="1"/>
          </p:cNvSpPr>
          <p:nvPr>
            <p:ph type="title"/>
          </p:nvPr>
        </p:nvSpPr>
        <p:spPr/>
        <p:txBody>
          <a:bodyPr/>
          <a:lstStyle/>
          <a:p>
            <a:r>
              <a:rPr lang="en-GB" dirty="0">
                <a:solidFill>
                  <a:schemeClr val="tx1"/>
                </a:solidFill>
              </a:rPr>
              <a:t>People</a:t>
            </a:r>
          </a:p>
        </p:txBody>
      </p:sp>
      <p:sp>
        <p:nvSpPr>
          <p:cNvPr id="3" name="Content Placeholder 2">
            <a:extLst>
              <a:ext uri="{FF2B5EF4-FFF2-40B4-BE49-F238E27FC236}">
                <a16:creationId xmlns:a16="http://schemas.microsoft.com/office/drawing/2014/main" xmlns="" id="{EED9C46B-78E3-4C8A-901B-EAEB56096AD2}"/>
              </a:ext>
            </a:extLst>
          </p:cNvPr>
          <p:cNvSpPr>
            <a:spLocks noGrp="1"/>
          </p:cNvSpPr>
          <p:nvPr>
            <p:ph idx="1"/>
          </p:nvPr>
        </p:nvSpPr>
        <p:spPr>
          <a:xfrm>
            <a:off x="822959" y="1845734"/>
            <a:ext cx="7637473" cy="4614052"/>
          </a:xfrm>
        </p:spPr>
        <p:txBody>
          <a:bodyPr/>
          <a:lstStyle/>
          <a:p>
            <a:pPr>
              <a:buFont typeface="Wingdings" panose="05000000000000000000" pitchFamily="2" charset="2"/>
              <a:buChar char="Ø"/>
            </a:pPr>
            <a:r>
              <a:rPr lang="en-GB" b="1" dirty="0"/>
              <a:t>People variable:</a:t>
            </a:r>
            <a:r>
              <a:rPr lang="en-GB" dirty="0"/>
              <a:t> The element of the marketing mix that involves the delivery of service to customers during interactions with those customers. </a:t>
            </a:r>
          </a:p>
          <a:p>
            <a:pPr>
              <a:buFont typeface="Wingdings" panose="05000000000000000000" pitchFamily="2" charset="2"/>
              <a:buChar char="Ø"/>
            </a:pPr>
            <a:r>
              <a:rPr lang="en-GB" dirty="0"/>
              <a:t>The People variable relates to how an organisation’s staff interact with customers and other stakeholders during sales and pre-and post-sales communications with them. </a:t>
            </a:r>
          </a:p>
          <a:p>
            <a:pPr>
              <a:buFont typeface="Wingdings" panose="05000000000000000000" pitchFamily="2" charset="2"/>
              <a:buChar char="Ø"/>
            </a:pPr>
            <a:r>
              <a:rPr lang="en-GB" dirty="0"/>
              <a:t>Chaffey and Smith suggest that, online, the main consideration for the People element of the mix is the review of how staff involvement in the buying is changed, either through new roles such as replying to emails or online chat enquiries, or through their being replaced through automated online services. </a:t>
            </a:r>
          </a:p>
          <a:p>
            <a:endParaRPr lang="en-GB" dirty="0"/>
          </a:p>
        </p:txBody>
      </p:sp>
      <p:sp>
        <p:nvSpPr>
          <p:cNvPr id="4" name="Slide Number Placeholder 3">
            <a:extLst>
              <a:ext uri="{FF2B5EF4-FFF2-40B4-BE49-F238E27FC236}">
                <a16:creationId xmlns:a16="http://schemas.microsoft.com/office/drawing/2014/main" xmlns="" id="{C02F00BA-7D4B-4752-8ED4-F69AF87CD246}"/>
              </a:ext>
            </a:extLst>
          </p:cNvPr>
          <p:cNvSpPr>
            <a:spLocks noGrp="1"/>
          </p:cNvSpPr>
          <p:nvPr>
            <p:ph type="sldNum" sz="quarter" idx="12"/>
          </p:nvPr>
        </p:nvSpPr>
        <p:spPr/>
        <p:txBody>
          <a:bodyPr/>
          <a:lstStyle/>
          <a:p>
            <a:fld id="{8DF14E08-3E27-4330-BBCC-108ACDB8E4C7}" type="slidenum">
              <a:rPr lang="en-GB" smtClean="0"/>
              <a:pPr/>
              <a:t>75</a:t>
            </a:fld>
            <a:endParaRPr lang="en-GB" dirty="0"/>
          </a:p>
        </p:txBody>
      </p:sp>
      <p:pic>
        <p:nvPicPr>
          <p:cNvPr id="6" name="Picture 5" descr="A crowd of people&#10;&#10;Description automatically generated">
            <a:extLst>
              <a:ext uri="{FF2B5EF4-FFF2-40B4-BE49-F238E27FC236}">
                <a16:creationId xmlns:a16="http://schemas.microsoft.com/office/drawing/2014/main" xmlns="" id="{C783A81A-E9A6-4FB9-BF6F-0064DB91DC9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55332" y="286604"/>
            <a:ext cx="2705100" cy="1685925"/>
          </a:xfrm>
          <a:prstGeom prst="rect">
            <a:avLst/>
          </a:prstGeom>
        </p:spPr>
      </p:pic>
    </p:spTree>
    <p:extLst>
      <p:ext uri="{BB962C8B-B14F-4D97-AF65-F5344CB8AC3E}">
        <p14:creationId xmlns:p14="http://schemas.microsoft.com/office/powerpoint/2010/main" xmlns="" val="36909731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7E539-51BA-40EB-81F4-424E5C150396}"/>
              </a:ext>
            </a:extLst>
          </p:cNvPr>
          <p:cNvSpPr>
            <a:spLocks noGrp="1"/>
          </p:cNvSpPr>
          <p:nvPr>
            <p:ph type="title"/>
          </p:nvPr>
        </p:nvSpPr>
        <p:spPr/>
        <p:txBody>
          <a:bodyPr/>
          <a:lstStyle/>
          <a:p>
            <a:r>
              <a:rPr lang="en-GB" dirty="0">
                <a:solidFill>
                  <a:schemeClr val="tx1"/>
                </a:solidFill>
              </a:rPr>
              <a:t>People</a:t>
            </a:r>
          </a:p>
        </p:txBody>
      </p:sp>
      <p:sp>
        <p:nvSpPr>
          <p:cNvPr id="3" name="Content Placeholder 2">
            <a:extLst>
              <a:ext uri="{FF2B5EF4-FFF2-40B4-BE49-F238E27FC236}">
                <a16:creationId xmlns:a16="http://schemas.microsoft.com/office/drawing/2014/main" xmlns="" id="{AE54700F-89A2-4673-8128-475315D3D2AD}"/>
              </a:ext>
            </a:extLst>
          </p:cNvPr>
          <p:cNvSpPr>
            <a:spLocks noGrp="1"/>
          </p:cNvSpPr>
          <p:nvPr>
            <p:ph idx="1"/>
          </p:nvPr>
        </p:nvSpPr>
        <p:spPr/>
        <p:txBody>
          <a:bodyPr>
            <a:normAutofit fontScale="92500" lnSpcReduction="20000"/>
          </a:bodyPr>
          <a:lstStyle/>
          <a:p>
            <a:r>
              <a:rPr lang="en-GB" dirty="0"/>
              <a:t>To manage service and quality, organisations must devise plans to accommodate the five stages </a:t>
            </a:r>
            <a:endParaRPr lang="ar-SA" dirty="0"/>
          </a:p>
          <a:p>
            <a:r>
              <a:rPr lang="en-GB" b="1" dirty="0"/>
              <a:t>Stage 1: Customer defines support query</a:t>
            </a:r>
            <a:r>
              <a:rPr lang="en-GB" dirty="0"/>
              <a:t> </a:t>
            </a:r>
          </a:p>
          <a:p>
            <a:r>
              <a:rPr lang="en-GB" dirty="0"/>
              <a:t>Best practice is clearly to find email support options. </a:t>
            </a:r>
          </a:p>
          <a:p>
            <a:r>
              <a:rPr lang="en-GB" dirty="0"/>
              <a:t>Often, finding contact and support information on a website is surprisingly difficult. Standardised terminology on site is ‘Contact Us’, ‘Support’ or ‘Ask a Question’. </a:t>
            </a:r>
          </a:p>
          <a:p>
            <a:r>
              <a:rPr lang="en-GB" dirty="0"/>
              <a:t>Providing FAQs or automated diagnostic tools should be considered at this stage to reduce the number of inbound enquiries. </a:t>
            </a:r>
          </a:p>
          <a:p>
            <a:r>
              <a:rPr lang="en-GB" dirty="0"/>
              <a:t>Avatars are increasingly being used to reduce the need for enquiries.</a:t>
            </a:r>
          </a:p>
          <a:p>
            <a:r>
              <a:rPr lang="en-GB" b="1" dirty="0"/>
              <a:t>Stage 2: Receipt of email and acknowledgement</a:t>
            </a:r>
            <a:r>
              <a:rPr lang="en-GB" dirty="0"/>
              <a:t> </a:t>
            </a:r>
          </a:p>
          <a:p>
            <a:r>
              <a:rPr lang="en-GB" dirty="0"/>
              <a:t>Best practice is that automatic message acknowledgement occurs. </a:t>
            </a:r>
          </a:p>
          <a:p>
            <a:endParaRPr lang="en-GB" dirty="0"/>
          </a:p>
        </p:txBody>
      </p:sp>
      <p:sp>
        <p:nvSpPr>
          <p:cNvPr id="4" name="Slide Number Placeholder 3">
            <a:extLst>
              <a:ext uri="{FF2B5EF4-FFF2-40B4-BE49-F238E27FC236}">
                <a16:creationId xmlns:a16="http://schemas.microsoft.com/office/drawing/2014/main" xmlns="" id="{85376D38-F260-46E9-9C63-4993F0E0D4C3}"/>
              </a:ext>
            </a:extLst>
          </p:cNvPr>
          <p:cNvSpPr>
            <a:spLocks noGrp="1"/>
          </p:cNvSpPr>
          <p:nvPr>
            <p:ph type="sldNum" sz="quarter" idx="12"/>
          </p:nvPr>
        </p:nvSpPr>
        <p:spPr/>
        <p:txBody>
          <a:bodyPr/>
          <a:lstStyle/>
          <a:p>
            <a:fld id="{8DF14E08-3E27-4330-BBCC-108ACDB8E4C7}" type="slidenum">
              <a:rPr lang="en-GB" smtClean="0"/>
              <a:pPr/>
              <a:t>76</a:t>
            </a:fld>
            <a:endParaRPr lang="en-GB" dirty="0"/>
          </a:p>
        </p:txBody>
      </p:sp>
    </p:spTree>
    <p:extLst>
      <p:ext uri="{BB962C8B-B14F-4D97-AF65-F5344CB8AC3E}">
        <p14:creationId xmlns:p14="http://schemas.microsoft.com/office/powerpoint/2010/main" xmlns="" val="38457606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2CB39F-4BB2-4B0E-949F-1F3273798A7D}"/>
              </a:ext>
            </a:extLst>
          </p:cNvPr>
          <p:cNvSpPr>
            <a:spLocks noGrp="1"/>
          </p:cNvSpPr>
          <p:nvPr>
            <p:ph idx="1"/>
          </p:nvPr>
        </p:nvSpPr>
        <p:spPr>
          <a:xfrm>
            <a:off x="755577" y="1412776"/>
            <a:ext cx="7776864" cy="4896544"/>
          </a:xfrm>
        </p:spPr>
        <p:txBody>
          <a:bodyPr>
            <a:normAutofit fontScale="92500" lnSpcReduction="10000"/>
          </a:bodyPr>
          <a:lstStyle/>
          <a:p>
            <a:r>
              <a:rPr lang="en-GB" b="1" dirty="0"/>
              <a:t>Stage 3: Routeing of email</a:t>
            </a:r>
            <a:r>
              <a:rPr lang="en-GB" dirty="0"/>
              <a:t> </a:t>
            </a:r>
          </a:p>
          <a:p>
            <a:r>
              <a:rPr lang="en-GB" dirty="0"/>
              <a:t>Best practice involves automated routeing or workflow. </a:t>
            </a:r>
          </a:p>
          <a:p>
            <a:r>
              <a:rPr lang="en-GB" dirty="0"/>
              <a:t>Routeing the email to the right person is made easier if the type of query has been identified through the techniques described for Stage 1. </a:t>
            </a:r>
          </a:p>
          <a:p>
            <a:r>
              <a:rPr lang="en-GB" b="1" dirty="0"/>
              <a:t>Stage 4: Compose response</a:t>
            </a:r>
            <a:r>
              <a:rPr lang="en-GB" dirty="0"/>
              <a:t> </a:t>
            </a:r>
          </a:p>
          <a:p>
            <a:r>
              <a:rPr lang="en-GB" dirty="0"/>
              <a:t>Best practice is to use a library of pre-prepared templates for different types of query. </a:t>
            </a:r>
          </a:p>
          <a:p>
            <a:r>
              <a:rPr lang="en-GB" dirty="0"/>
              <a:t>These can then be tailored and personalised by the contact centre employee as appropriate. </a:t>
            </a:r>
          </a:p>
          <a:p>
            <a:r>
              <a:rPr lang="en-GB" b="1" dirty="0"/>
              <a:t>Stage 5: Follow-up</a:t>
            </a:r>
            <a:r>
              <a:rPr lang="en-GB" dirty="0"/>
              <a:t> </a:t>
            </a:r>
          </a:p>
          <a:p>
            <a:r>
              <a:rPr lang="en-GB" dirty="0"/>
              <a:t>Best practice is that if the employee does not successfully answer the first response, then the email should suggest call back from an employee or a live chat. Finally, the email follow-up may provide the opportunity for outbound contact and marketing, perhaps advising about complementary products or offers.</a:t>
            </a:r>
          </a:p>
        </p:txBody>
      </p:sp>
      <p:sp>
        <p:nvSpPr>
          <p:cNvPr id="4" name="Slide Number Placeholder 3">
            <a:extLst>
              <a:ext uri="{FF2B5EF4-FFF2-40B4-BE49-F238E27FC236}">
                <a16:creationId xmlns:a16="http://schemas.microsoft.com/office/drawing/2014/main" xmlns="" id="{FFF989C2-9C1F-4DBE-9EB5-B1795E563E9A}"/>
              </a:ext>
            </a:extLst>
          </p:cNvPr>
          <p:cNvSpPr>
            <a:spLocks noGrp="1"/>
          </p:cNvSpPr>
          <p:nvPr>
            <p:ph type="sldNum" sz="quarter" idx="12"/>
          </p:nvPr>
        </p:nvSpPr>
        <p:spPr/>
        <p:txBody>
          <a:bodyPr/>
          <a:lstStyle/>
          <a:p>
            <a:fld id="{8DF14E08-3E27-4330-BBCC-108ACDB8E4C7}" type="slidenum">
              <a:rPr lang="en-GB" smtClean="0"/>
              <a:pPr/>
              <a:t>77</a:t>
            </a:fld>
            <a:endParaRPr lang="en-GB" dirty="0"/>
          </a:p>
        </p:txBody>
      </p:sp>
    </p:spTree>
    <p:extLst>
      <p:ext uri="{BB962C8B-B14F-4D97-AF65-F5344CB8AC3E}">
        <p14:creationId xmlns:p14="http://schemas.microsoft.com/office/powerpoint/2010/main" xmlns="" val="1712187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EF429-41B7-46BE-AA25-09743E7DAB89}"/>
              </a:ext>
            </a:extLst>
          </p:cNvPr>
          <p:cNvSpPr>
            <a:spLocks noGrp="1"/>
          </p:cNvSpPr>
          <p:nvPr>
            <p:ph type="title"/>
          </p:nvPr>
        </p:nvSpPr>
        <p:spPr/>
        <p:txBody>
          <a:bodyPr/>
          <a:lstStyle/>
          <a:p>
            <a:r>
              <a:rPr lang="en-GB" dirty="0">
                <a:solidFill>
                  <a:schemeClr val="tx1"/>
                </a:solidFill>
              </a:rPr>
              <a:t>Process</a:t>
            </a:r>
          </a:p>
        </p:txBody>
      </p:sp>
      <p:sp>
        <p:nvSpPr>
          <p:cNvPr id="3" name="Content Placeholder 2">
            <a:extLst>
              <a:ext uri="{FF2B5EF4-FFF2-40B4-BE49-F238E27FC236}">
                <a16:creationId xmlns:a16="http://schemas.microsoft.com/office/drawing/2014/main" xmlns="" id="{9739A926-C50F-4492-9F39-DDDE93525A0B}"/>
              </a:ext>
            </a:extLst>
          </p:cNvPr>
          <p:cNvSpPr>
            <a:spLocks noGrp="1"/>
          </p:cNvSpPr>
          <p:nvPr>
            <p:ph idx="1"/>
          </p:nvPr>
        </p:nvSpPr>
        <p:spPr>
          <a:xfrm>
            <a:off x="611560" y="2132856"/>
            <a:ext cx="7920880" cy="4782768"/>
          </a:xfrm>
        </p:spPr>
        <p:txBody>
          <a:bodyPr>
            <a:normAutofit/>
          </a:bodyPr>
          <a:lstStyle/>
          <a:p>
            <a:pPr>
              <a:buFont typeface="Wingdings" panose="05000000000000000000" pitchFamily="2" charset="2"/>
              <a:buChar char="Ø"/>
            </a:pPr>
            <a:r>
              <a:rPr lang="en-GB" b="1" dirty="0"/>
              <a:t>Process variable:</a:t>
            </a:r>
            <a:r>
              <a:rPr lang="en-GB" dirty="0"/>
              <a:t> The element of the marketing mix that involves the methods and procedures companies use to achieve all marketing functions, such as new product development, promotion, sales and customer service. </a:t>
            </a:r>
          </a:p>
          <a:p>
            <a:pPr>
              <a:buFont typeface="Wingdings" panose="05000000000000000000" pitchFamily="2" charset="2"/>
              <a:buChar char="Ø"/>
            </a:pPr>
            <a:r>
              <a:rPr lang="en-GB" dirty="0"/>
              <a:t>The restructuring of the organisation and channel structures to accommodate online marketing are part of Process. </a:t>
            </a:r>
          </a:p>
          <a:p>
            <a:pPr>
              <a:buFont typeface="Wingdings" panose="05000000000000000000" pitchFamily="2" charset="2"/>
              <a:buChar char="Ø"/>
            </a:pPr>
            <a:r>
              <a:rPr lang="en-GB" dirty="0"/>
              <a:t>Customer contact strategies are a compromise between delivering quality customer service with the emphasis on customer choice and minimising the cost of customer contacts. </a:t>
            </a:r>
          </a:p>
        </p:txBody>
      </p:sp>
      <p:sp>
        <p:nvSpPr>
          <p:cNvPr id="4" name="Slide Number Placeholder 3">
            <a:extLst>
              <a:ext uri="{FF2B5EF4-FFF2-40B4-BE49-F238E27FC236}">
                <a16:creationId xmlns:a16="http://schemas.microsoft.com/office/drawing/2014/main" xmlns="" id="{72441DF6-8637-4464-A46E-CBA2BC4FFACB}"/>
              </a:ext>
            </a:extLst>
          </p:cNvPr>
          <p:cNvSpPr>
            <a:spLocks noGrp="1"/>
          </p:cNvSpPr>
          <p:nvPr>
            <p:ph type="sldNum" sz="quarter" idx="12"/>
          </p:nvPr>
        </p:nvSpPr>
        <p:spPr/>
        <p:txBody>
          <a:bodyPr/>
          <a:lstStyle/>
          <a:p>
            <a:fld id="{8DF14E08-3E27-4330-BBCC-108ACDB8E4C7}" type="slidenum">
              <a:rPr lang="en-GB" smtClean="0"/>
              <a:pPr/>
              <a:t>78</a:t>
            </a:fld>
            <a:endParaRPr lang="en-GB" dirty="0"/>
          </a:p>
        </p:txBody>
      </p:sp>
      <p:pic>
        <p:nvPicPr>
          <p:cNvPr id="6" name="Picture 5" descr="A picture containing map, drawing&#10;&#10;Description automatically generated">
            <a:extLst>
              <a:ext uri="{FF2B5EF4-FFF2-40B4-BE49-F238E27FC236}">
                <a16:creationId xmlns:a16="http://schemas.microsoft.com/office/drawing/2014/main" xmlns="" id="{AF92F8B1-D19A-422F-BD29-04AA6F232F2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65340" y="548680"/>
            <a:ext cx="3467100" cy="1314450"/>
          </a:xfrm>
          <a:prstGeom prst="rect">
            <a:avLst/>
          </a:prstGeom>
        </p:spPr>
      </p:pic>
    </p:spTree>
    <p:extLst>
      <p:ext uri="{BB962C8B-B14F-4D97-AF65-F5344CB8AC3E}">
        <p14:creationId xmlns:p14="http://schemas.microsoft.com/office/powerpoint/2010/main" xmlns="" val="28457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39A926-C50F-4492-9F39-DDDE93525A0B}"/>
              </a:ext>
            </a:extLst>
          </p:cNvPr>
          <p:cNvSpPr>
            <a:spLocks noGrp="1"/>
          </p:cNvSpPr>
          <p:nvPr>
            <p:ph idx="1"/>
          </p:nvPr>
        </p:nvSpPr>
        <p:spPr>
          <a:xfrm>
            <a:off x="611560" y="2064180"/>
            <a:ext cx="7920880" cy="4782768"/>
          </a:xfrm>
        </p:spPr>
        <p:txBody>
          <a:bodyPr>
            <a:normAutofit/>
          </a:bodyPr>
          <a:lstStyle/>
          <a:p>
            <a:pPr>
              <a:buFont typeface="Wingdings" panose="05000000000000000000" pitchFamily="2" charset="2"/>
              <a:buChar char="Ø"/>
            </a:pPr>
            <a:r>
              <a:rPr lang="en-GB" dirty="0"/>
              <a:t>Typical operational objectives that should drive the strategies and measure effective-ness are: </a:t>
            </a:r>
          </a:p>
          <a:p>
            <a:pPr marL="266700" lvl="0" indent="-85725">
              <a:buFont typeface="+mj-lt"/>
              <a:buAutoNum type="arabicPeriod"/>
            </a:pPr>
            <a:r>
              <a:rPr lang="en-GB" dirty="0"/>
              <a:t>to minimise average response time per email and the range of response time from slowest to fastest </a:t>
            </a:r>
          </a:p>
          <a:p>
            <a:pPr marL="266700" lvl="0" indent="-85725">
              <a:buFont typeface="+mj-lt"/>
              <a:buAutoNum type="arabicPeriod"/>
            </a:pPr>
            <a:r>
              <a:rPr lang="en-GB" dirty="0"/>
              <a:t>to minimise clear-up (resolution) time </a:t>
            </a:r>
          </a:p>
          <a:p>
            <a:pPr marL="266700" lvl="0" indent="-85725">
              <a:buFont typeface="+mj-lt"/>
              <a:buAutoNum type="arabicPeriod"/>
            </a:pPr>
            <a:r>
              <a:rPr lang="en-GB" dirty="0"/>
              <a:t>to maximise customer satisfaction ratings with response; </a:t>
            </a:r>
          </a:p>
          <a:p>
            <a:pPr marL="266700" indent="-85725">
              <a:buFont typeface="+mj-lt"/>
              <a:buAutoNum type="arabicPeriod"/>
            </a:pPr>
            <a:r>
              <a:rPr lang="en-GB" dirty="0"/>
              <a:t>to minimise average staff time and cost per email response. </a:t>
            </a:r>
          </a:p>
        </p:txBody>
      </p:sp>
      <p:sp>
        <p:nvSpPr>
          <p:cNvPr id="4" name="Slide Number Placeholder 3">
            <a:extLst>
              <a:ext uri="{FF2B5EF4-FFF2-40B4-BE49-F238E27FC236}">
                <a16:creationId xmlns:a16="http://schemas.microsoft.com/office/drawing/2014/main" xmlns="" id="{72441DF6-8637-4464-A46E-CBA2BC4FFACB}"/>
              </a:ext>
            </a:extLst>
          </p:cNvPr>
          <p:cNvSpPr>
            <a:spLocks noGrp="1"/>
          </p:cNvSpPr>
          <p:nvPr>
            <p:ph type="sldNum" sz="quarter" idx="12"/>
          </p:nvPr>
        </p:nvSpPr>
        <p:spPr/>
        <p:txBody>
          <a:bodyPr/>
          <a:lstStyle/>
          <a:p>
            <a:fld id="{8DF14E08-3E27-4330-BBCC-108ACDB8E4C7}" type="slidenum">
              <a:rPr lang="en-GB" smtClean="0"/>
              <a:pPr/>
              <a:t>79</a:t>
            </a:fld>
            <a:endParaRPr lang="en-GB" dirty="0"/>
          </a:p>
        </p:txBody>
      </p:sp>
    </p:spTree>
    <p:extLst>
      <p:ext uri="{BB962C8B-B14F-4D97-AF65-F5344CB8AC3E}">
        <p14:creationId xmlns:p14="http://schemas.microsoft.com/office/powerpoint/2010/main" xmlns="" val="2910721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36FB8-CAC0-42FF-94A8-F25A8EBBC795}"/>
              </a:ext>
            </a:extLst>
          </p:cNvPr>
          <p:cNvSpPr>
            <a:spLocks noGrp="1"/>
          </p:cNvSpPr>
          <p:nvPr>
            <p:ph type="title"/>
          </p:nvPr>
        </p:nvSpPr>
        <p:spPr/>
        <p:txBody>
          <a:bodyPr/>
          <a:lstStyle/>
          <a:p>
            <a:r>
              <a:rPr lang="en-GB" dirty="0">
                <a:solidFill>
                  <a:schemeClr val="accent2"/>
                </a:solidFill>
              </a:rPr>
              <a:t>Product</a:t>
            </a:r>
          </a:p>
        </p:txBody>
      </p:sp>
      <p:sp>
        <p:nvSpPr>
          <p:cNvPr id="3" name="Content Placeholder 2">
            <a:extLst>
              <a:ext uri="{FF2B5EF4-FFF2-40B4-BE49-F238E27FC236}">
                <a16:creationId xmlns:a16="http://schemas.microsoft.com/office/drawing/2014/main" xmlns="" id="{74AEC16A-3C33-41CE-9D3A-C0C1AF8CE7EF}"/>
              </a:ext>
            </a:extLst>
          </p:cNvPr>
          <p:cNvSpPr>
            <a:spLocks noGrp="1"/>
          </p:cNvSpPr>
          <p:nvPr>
            <p:ph idx="1"/>
          </p:nvPr>
        </p:nvSpPr>
        <p:spPr>
          <a:xfrm>
            <a:off x="822960" y="1845734"/>
            <a:ext cx="7543800" cy="4463586"/>
          </a:xfrm>
        </p:spPr>
        <p:txBody>
          <a:bodyPr>
            <a:normAutofit/>
          </a:bodyPr>
          <a:lstStyle/>
          <a:p>
            <a:pPr lvl="0">
              <a:buFont typeface="Wingdings" panose="05000000000000000000" pitchFamily="2" charset="2"/>
              <a:buChar char="Ø"/>
            </a:pPr>
            <a:r>
              <a:rPr lang="en-GB" dirty="0"/>
              <a:t>The product variable of the marketing mix refers to characteristics of a product, and has implications for service or branding. </a:t>
            </a:r>
          </a:p>
          <a:p>
            <a:pPr lvl="0">
              <a:buFont typeface="Wingdings" panose="05000000000000000000" pitchFamily="2" charset="2"/>
              <a:buChar char="Ø"/>
            </a:pPr>
            <a:r>
              <a:rPr lang="en-GB" dirty="0"/>
              <a:t>Product decisions should be informed by market research where customers’ needs are assessed, and the feedback is used to modify existing products or develop new products. </a:t>
            </a:r>
          </a:p>
          <a:p>
            <a:pPr>
              <a:buFont typeface="Wingdings" panose="05000000000000000000" pitchFamily="2" charset="2"/>
              <a:buChar char="Ø"/>
            </a:pPr>
            <a:r>
              <a:rPr lang="en-GB" b="1" dirty="0"/>
              <a:t>Product variable</a:t>
            </a:r>
            <a:r>
              <a:rPr lang="en-GB" dirty="0"/>
              <a:t>: The element of the marketing mix that involves researching customers’ needs, developing appropriate products and communicating their features and benefits. </a:t>
            </a:r>
          </a:p>
        </p:txBody>
      </p:sp>
      <p:sp>
        <p:nvSpPr>
          <p:cNvPr id="4" name="Slide Number Placeholder 3">
            <a:extLst>
              <a:ext uri="{FF2B5EF4-FFF2-40B4-BE49-F238E27FC236}">
                <a16:creationId xmlns:a16="http://schemas.microsoft.com/office/drawing/2014/main" xmlns="" id="{2E80D995-1F27-48DF-B032-6F15719B8651}"/>
              </a:ext>
            </a:extLst>
          </p:cNvPr>
          <p:cNvSpPr>
            <a:spLocks noGrp="1"/>
          </p:cNvSpPr>
          <p:nvPr>
            <p:ph type="sldNum" sz="quarter" idx="12"/>
          </p:nvPr>
        </p:nvSpPr>
        <p:spPr/>
        <p:txBody>
          <a:bodyPr/>
          <a:lstStyle/>
          <a:p>
            <a:fld id="{8DF14E08-3E27-4330-BBCC-108ACDB8E4C7}" type="slidenum">
              <a:rPr lang="en-GB" smtClean="0"/>
              <a:pPr/>
              <a:t>8</a:t>
            </a:fld>
            <a:endParaRPr lang="en-GB" dirty="0"/>
          </a:p>
        </p:txBody>
      </p:sp>
      <p:pic>
        <p:nvPicPr>
          <p:cNvPr id="6" name="Picture 5">
            <a:extLst>
              <a:ext uri="{FF2B5EF4-FFF2-40B4-BE49-F238E27FC236}">
                <a16:creationId xmlns:a16="http://schemas.microsoft.com/office/drawing/2014/main" xmlns="" id="{95EC9493-686C-450D-BC3C-D520408D0788}"/>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6012160" y="4437112"/>
            <a:ext cx="2143125" cy="1204163"/>
          </a:xfrm>
          <a:prstGeom prst="rect">
            <a:avLst/>
          </a:prstGeom>
        </p:spPr>
      </p:pic>
    </p:spTree>
    <p:extLst>
      <p:ext uri="{BB962C8B-B14F-4D97-AF65-F5344CB8AC3E}">
        <p14:creationId xmlns:p14="http://schemas.microsoft.com/office/powerpoint/2010/main" xmlns="" val="6023946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1091A2D-C056-48C2-BD4F-446245D34225}"/>
              </a:ext>
            </a:extLst>
          </p:cNvPr>
          <p:cNvSpPr>
            <a:spLocks noGrp="1"/>
          </p:cNvSpPr>
          <p:nvPr>
            <p:ph idx="1"/>
          </p:nvPr>
        </p:nvSpPr>
        <p:spPr>
          <a:xfrm>
            <a:off x="822959" y="1845734"/>
            <a:ext cx="7586404" cy="4535594"/>
          </a:xfrm>
        </p:spPr>
        <p:txBody>
          <a:bodyPr>
            <a:normAutofit/>
          </a:bodyPr>
          <a:lstStyle/>
          <a:p>
            <a:pPr>
              <a:buFont typeface="Wingdings" panose="05000000000000000000" pitchFamily="2" charset="2"/>
              <a:buChar char="Ø"/>
            </a:pPr>
            <a:r>
              <a:rPr lang="en-GB" dirty="0"/>
              <a:t>Customer contact strategies for integrating web and email support into existing contact centre operations usually incorporate elements of the following options: </a:t>
            </a:r>
          </a:p>
          <a:p>
            <a:r>
              <a:rPr lang="en-GB" dirty="0">
                <a:solidFill>
                  <a:schemeClr val="accent2"/>
                </a:solidFill>
              </a:rPr>
              <a:t>• Customer-preferred channel. </a:t>
            </a:r>
            <a:r>
              <a:rPr lang="en-GB" dirty="0"/>
              <a:t>the company uses a customer-led approach where customers use their preferred channel for enquiry. There is little attempt made to influence the customer. While this approach may give good customer satisfaction ratings, it is not usually the most cost-effective approach. </a:t>
            </a:r>
          </a:p>
          <a:p>
            <a:r>
              <a:rPr lang="en-GB" dirty="0">
                <a:solidFill>
                  <a:schemeClr val="accent2"/>
                </a:solidFill>
              </a:rPr>
              <a:t>• Company-preferred channel. </a:t>
            </a:r>
            <a:r>
              <a:rPr lang="en-GB" dirty="0"/>
              <a:t>Here the company will seek to influence the customer on the medium used for contact. Customer choice is still available, but the company uses the website to influence the choice of channel. </a:t>
            </a:r>
          </a:p>
          <a:p>
            <a:r>
              <a:rPr lang="en-GB" dirty="0">
                <a:solidFill>
                  <a:schemeClr val="accent2"/>
                </a:solidFill>
              </a:rPr>
              <a:t>• Delivering customer services and assisted sales through Live chat </a:t>
            </a:r>
            <a:r>
              <a:rPr lang="en-GB" dirty="0"/>
              <a:t>is increasingly popular. </a:t>
            </a:r>
          </a:p>
          <a:p>
            <a:endParaRPr lang="en-GB" dirty="0"/>
          </a:p>
        </p:txBody>
      </p:sp>
      <p:sp>
        <p:nvSpPr>
          <p:cNvPr id="4" name="Slide Number Placeholder 3">
            <a:extLst>
              <a:ext uri="{FF2B5EF4-FFF2-40B4-BE49-F238E27FC236}">
                <a16:creationId xmlns:a16="http://schemas.microsoft.com/office/drawing/2014/main" xmlns="" id="{37C0A5B6-9D06-464F-847C-368538BDFFDF}"/>
              </a:ext>
            </a:extLst>
          </p:cNvPr>
          <p:cNvSpPr>
            <a:spLocks noGrp="1"/>
          </p:cNvSpPr>
          <p:nvPr>
            <p:ph type="sldNum" sz="quarter" idx="12"/>
          </p:nvPr>
        </p:nvSpPr>
        <p:spPr/>
        <p:txBody>
          <a:bodyPr/>
          <a:lstStyle/>
          <a:p>
            <a:fld id="{8DF14E08-3E27-4330-BBCC-108ACDB8E4C7}" type="slidenum">
              <a:rPr lang="en-GB" smtClean="0"/>
              <a:pPr/>
              <a:t>80</a:t>
            </a:fld>
            <a:endParaRPr lang="en-GB" dirty="0"/>
          </a:p>
        </p:txBody>
      </p:sp>
    </p:spTree>
    <p:extLst>
      <p:ext uri="{BB962C8B-B14F-4D97-AF65-F5344CB8AC3E}">
        <p14:creationId xmlns:p14="http://schemas.microsoft.com/office/powerpoint/2010/main" xmlns="" val="1129551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41003-6C8B-44B9-9226-CF7F1DA4FB20}"/>
              </a:ext>
            </a:extLst>
          </p:cNvPr>
          <p:cNvSpPr>
            <a:spLocks noGrp="1"/>
          </p:cNvSpPr>
          <p:nvPr>
            <p:ph type="title"/>
          </p:nvPr>
        </p:nvSpPr>
        <p:spPr/>
        <p:txBody>
          <a:bodyPr/>
          <a:lstStyle/>
          <a:p>
            <a:r>
              <a:rPr lang="en-GB" dirty="0">
                <a:solidFill>
                  <a:schemeClr val="tx1"/>
                </a:solidFill>
              </a:rPr>
              <a:t>Physical evidence</a:t>
            </a:r>
          </a:p>
        </p:txBody>
      </p:sp>
      <p:sp>
        <p:nvSpPr>
          <p:cNvPr id="3" name="Content Placeholder 2">
            <a:extLst>
              <a:ext uri="{FF2B5EF4-FFF2-40B4-BE49-F238E27FC236}">
                <a16:creationId xmlns:a16="http://schemas.microsoft.com/office/drawing/2014/main" xmlns="" id="{12128BB6-A9C4-44D4-8C27-386C703AE813}"/>
              </a:ext>
            </a:extLst>
          </p:cNvPr>
          <p:cNvSpPr>
            <a:spLocks noGrp="1"/>
          </p:cNvSpPr>
          <p:nvPr>
            <p:ph idx="1"/>
          </p:nvPr>
        </p:nvSpPr>
        <p:spPr>
          <a:xfrm>
            <a:off x="822959" y="1845734"/>
            <a:ext cx="7421449" cy="4463586"/>
          </a:xfrm>
        </p:spPr>
        <p:txBody>
          <a:bodyPr/>
          <a:lstStyle/>
          <a:p>
            <a:pPr>
              <a:buFont typeface="Wingdings" panose="05000000000000000000" pitchFamily="2" charset="2"/>
              <a:buChar char="Ø"/>
            </a:pPr>
            <a:r>
              <a:rPr lang="en-GB" b="1" dirty="0"/>
              <a:t>The Physical evidence variable</a:t>
            </a:r>
            <a:r>
              <a:rPr lang="ar-SA" b="1" dirty="0"/>
              <a:t>:</a:t>
            </a:r>
            <a:r>
              <a:rPr lang="en-GB" dirty="0"/>
              <a:t> The element of the marketing mix that involves the tangible expression of a product and how it is purchased and used. </a:t>
            </a:r>
          </a:p>
          <a:p>
            <a:pPr>
              <a:buFont typeface="Wingdings" panose="05000000000000000000" pitchFamily="2" charset="2"/>
              <a:buChar char="Ø"/>
            </a:pPr>
            <a:r>
              <a:rPr lang="en-GB" dirty="0"/>
              <a:t>In an online context, ‘physical evidence’ refers to the customer’s experience of the company through the website. </a:t>
            </a:r>
          </a:p>
          <a:p>
            <a:pPr>
              <a:buFont typeface="Wingdings" panose="05000000000000000000" pitchFamily="2" charset="2"/>
              <a:buChar char="Ø"/>
            </a:pPr>
            <a:r>
              <a:rPr lang="en-GB" dirty="0"/>
              <a:t>It includes issues such as site ease of use or navigation, availability and performance.</a:t>
            </a:r>
          </a:p>
          <a:p>
            <a:endParaRPr lang="en-GB" dirty="0"/>
          </a:p>
        </p:txBody>
      </p:sp>
      <p:sp>
        <p:nvSpPr>
          <p:cNvPr id="4" name="Slide Number Placeholder 3">
            <a:extLst>
              <a:ext uri="{FF2B5EF4-FFF2-40B4-BE49-F238E27FC236}">
                <a16:creationId xmlns:a16="http://schemas.microsoft.com/office/drawing/2014/main" xmlns="" id="{CBBD0F10-100F-479E-AE71-B5FC7D6C1293}"/>
              </a:ext>
            </a:extLst>
          </p:cNvPr>
          <p:cNvSpPr>
            <a:spLocks noGrp="1"/>
          </p:cNvSpPr>
          <p:nvPr>
            <p:ph type="sldNum" sz="quarter" idx="12"/>
          </p:nvPr>
        </p:nvSpPr>
        <p:spPr/>
        <p:txBody>
          <a:bodyPr/>
          <a:lstStyle/>
          <a:p>
            <a:fld id="{8DF14E08-3E27-4330-BBCC-108ACDB8E4C7}" type="slidenum">
              <a:rPr lang="en-GB" smtClean="0"/>
              <a:pPr/>
              <a:t>81</a:t>
            </a:fld>
            <a:endParaRPr lang="en-GB" dirty="0"/>
          </a:p>
        </p:txBody>
      </p:sp>
      <p:pic>
        <p:nvPicPr>
          <p:cNvPr id="6" name="Picture 5" descr="A picture containing drawing&#10;&#10;Description automatically generated">
            <a:extLst>
              <a:ext uri="{FF2B5EF4-FFF2-40B4-BE49-F238E27FC236}">
                <a16:creationId xmlns:a16="http://schemas.microsoft.com/office/drawing/2014/main" xmlns="" id="{4103BA30-1D15-4084-B88E-BD13C758287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07045" y="4077527"/>
            <a:ext cx="2657475" cy="1714500"/>
          </a:xfrm>
          <a:prstGeom prst="rect">
            <a:avLst/>
          </a:prstGeom>
        </p:spPr>
      </p:pic>
    </p:spTree>
    <p:extLst>
      <p:ext uri="{BB962C8B-B14F-4D97-AF65-F5344CB8AC3E}">
        <p14:creationId xmlns:p14="http://schemas.microsoft.com/office/powerpoint/2010/main" xmlns="" val="164658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36FB8-CAC0-42FF-94A8-F25A8EBBC795}"/>
              </a:ext>
            </a:extLst>
          </p:cNvPr>
          <p:cNvSpPr>
            <a:spLocks noGrp="1"/>
          </p:cNvSpPr>
          <p:nvPr>
            <p:ph type="title"/>
          </p:nvPr>
        </p:nvSpPr>
        <p:spPr/>
        <p:txBody>
          <a:bodyPr/>
          <a:lstStyle/>
          <a:p>
            <a:r>
              <a:rPr lang="en-GB" dirty="0">
                <a:solidFill>
                  <a:schemeClr val="accent2"/>
                </a:solidFill>
              </a:rPr>
              <a:t>Product</a:t>
            </a:r>
          </a:p>
        </p:txBody>
      </p:sp>
      <p:sp>
        <p:nvSpPr>
          <p:cNvPr id="3" name="Content Placeholder 2">
            <a:extLst>
              <a:ext uri="{FF2B5EF4-FFF2-40B4-BE49-F238E27FC236}">
                <a16:creationId xmlns:a16="http://schemas.microsoft.com/office/drawing/2014/main" xmlns="" id="{74AEC16A-3C33-41CE-9D3A-C0C1AF8CE7EF}"/>
              </a:ext>
            </a:extLst>
          </p:cNvPr>
          <p:cNvSpPr>
            <a:spLocks noGrp="1"/>
          </p:cNvSpPr>
          <p:nvPr>
            <p:ph idx="1"/>
          </p:nvPr>
        </p:nvSpPr>
        <p:spPr>
          <a:xfrm>
            <a:off x="822960" y="1845734"/>
            <a:ext cx="7543800" cy="4463586"/>
          </a:xfrm>
        </p:spPr>
        <p:txBody>
          <a:bodyPr>
            <a:normAutofit/>
          </a:bodyPr>
          <a:lstStyle/>
          <a:p>
            <a:pPr lvl="0">
              <a:buFont typeface="Wingdings" panose="05000000000000000000" pitchFamily="2" charset="2"/>
              <a:buChar char="Ø"/>
            </a:pPr>
            <a:r>
              <a:rPr lang="en-GB" dirty="0"/>
              <a:t>There are many alternatives for varying the product in the online context when a company is developing its digital strategy; product decisions can usefully be divided into decisions affecting the core product and the extended product. </a:t>
            </a:r>
          </a:p>
          <a:p>
            <a:pPr lvl="0">
              <a:buFont typeface="Wingdings" panose="05000000000000000000" pitchFamily="2" charset="2"/>
              <a:buChar char="Ø"/>
            </a:pPr>
            <a:r>
              <a:rPr lang="en-GB" b="1" dirty="0"/>
              <a:t>Core product:</a:t>
            </a:r>
            <a:r>
              <a:rPr lang="en-GB" dirty="0"/>
              <a:t> The fundamental features of the product that meet the user’s needs. </a:t>
            </a:r>
          </a:p>
          <a:p>
            <a:pPr lvl="0">
              <a:buFont typeface="Wingdings" panose="05000000000000000000" pitchFamily="2" charset="2"/>
              <a:buChar char="Ø"/>
            </a:pPr>
            <a:r>
              <a:rPr lang="en-GB" b="1" dirty="0"/>
              <a:t>Extended product:</a:t>
            </a:r>
            <a:r>
              <a:rPr lang="en-GB" dirty="0"/>
              <a:t> Additional features and benefits beyond the core product. </a:t>
            </a:r>
          </a:p>
        </p:txBody>
      </p:sp>
      <p:sp>
        <p:nvSpPr>
          <p:cNvPr id="4" name="Slide Number Placeholder 3">
            <a:extLst>
              <a:ext uri="{FF2B5EF4-FFF2-40B4-BE49-F238E27FC236}">
                <a16:creationId xmlns:a16="http://schemas.microsoft.com/office/drawing/2014/main" xmlns="" id="{2E80D995-1F27-48DF-B032-6F15719B8651}"/>
              </a:ext>
            </a:extLst>
          </p:cNvPr>
          <p:cNvSpPr>
            <a:spLocks noGrp="1"/>
          </p:cNvSpPr>
          <p:nvPr>
            <p:ph type="sldNum" sz="quarter" idx="12"/>
          </p:nvPr>
        </p:nvSpPr>
        <p:spPr/>
        <p:txBody>
          <a:bodyPr/>
          <a:lstStyle/>
          <a:p>
            <a:fld id="{8DF14E08-3E27-4330-BBCC-108ACDB8E4C7}" type="slidenum">
              <a:rPr lang="en-GB" smtClean="0"/>
              <a:pPr/>
              <a:t>9</a:t>
            </a:fld>
            <a:endParaRPr lang="en-GB" dirty="0"/>
          </a:p>
        </p:txBody>
      </p:sp>
    </p:spTree>
    <p:extLst>
      <p:ext uri="{BB962C8B-B14F-4D97-AF65-F5344CB8AC3E}">
        <p14:creationId xmlns:p14="http://schemas.microsoft.com/office/powerpoint/2010/main" xmlns="" val="25395548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18854</TotalTime>
  <Words>7451</Words>
  <Application>Microsoft Office PowerPoint</Application>
  <PresentationFormat>Affichage à l'écran (4:3)</PresentationFormat>
  <Paragraphs>539</Paragraphs>
  <Slides>81</Slides>
  <Notes>4</Notes>
  <HiddenSlides>0</HiddenSlides>
  <MMClips>0</MMClips>
  <ScaleCrop>false</ScaleCrop>
  <HeadingPairs>
    <vt:vector size="4" baseType="variant">
      <vt:variant>
        <vt:lpstr>Thème</vt:lpstr>
      </vt:variant>
      <vt:variant>
        <vt:i4>1</vt:i4>
      </vt:variant>
      <vt:variant>
        <vt:lpstr>Titres des diapositives</vt:lpstr>
      </vt:variant>
      <vt:variant>
        <vt:i4>81</vt:i4>
      </vt:variant>
    </vt:vector>
  </HeadingPairs>
  <TitlesOfParts>
    <vt:vector size="82" baseType="lpstr">
      <vt:lpstr>Retrospect</vt:lpstr>
      <vt:lpstr>Chapter 5: Digital media and the marketing mix </vt:lpstr>
      <vt:lpstr>Chapter 5 Digital media and the marketing mix</vt:lpstr>
      <vt:lpstr>What is  Marketing Mix</vt:lpstr>
      <vt:lpstr>What is Marketing Mix</vt:lpstr>
      <vt:lpstr>What is the marketing mix?</vt:lpstr>
      <vt:lpstr>What is Marketing Mix</vt:lpstr>
      <vt:lpstr>What is Marketing Mix</vt:lpstr>
      <vt:lpstr>Product</vt:lpstr>
      <vt:lpstr>Product</vt:lpstr>
      <vt:lpstr>Product</vt:lpstr>
      <vt:lpstr>1- Options for varying the core product</vt:lpstr>
      <vt:lpstr>Diapositive 12</vt:lpstr>
      <vt:lpstr>Diapositive 13</vt:lpstr>
      <vt:lpstr>2- Options for offering digital products</vt:lpstr>
      <vt:lpstr>Diapositive 15</vt:lpstr>
      <vt:lpstr>3- Options for changing the extended product</vt:lpstr>
      <vt:lpstr>4- Conducting online research </vt:lpstr>
      <vt:lpstr>5- Speed of new product development</vt:lpstr>
      <vt:lpstr>6- Speed of new product diffusion</vt:lpstr>
      <vt:lpstr>6- Speed of new product diffusion</vt:lpstr>
      <vt:lpstr>The long tail Concept</vt:lpstr>
      <vt:lpstr>The long tail concept</vt:lpstr>
      <vt:lpstr>Branding</vt:lpstr>
      <vt:lpstr>Branding</vt:lpstr>
      <vt:lpstr>Branding in a digital environment</vt:lpstr>
      <vt:lpstr>Diapositive 26</vt:lpstr>
      <vt:lpstr>Diapositive 27</vt:lpstr>
      <vt:lpstr>Brand Equity</vt:lpstr>
      <vt:lpstr>Brand Experience</vt:lpstr>
      <vt:lpstr>Brand Experience</vt:lpstr>
      <vt:lpstr>Diapositive 31</vt:lpstr>
      <vt:lpstr>Success Factors for Brand Sites</vt:lpstr>
      <vt:lpstr>Diapositive 33</vt:lpstr>
      <vt:lpstr>Diapositive 34</vt:lpstr>
      <vt:lpstr>Brand Identity</vt:lpstr>
      <vt:lpstr>Brand name for online brands</vt:lpstr>
      <vt:lpstr>Price</vt:lpstr>
      <vt:lpstr>Price</vt:lpstr>
      <vt:lpstr>Price</vt:lpstr>
      <vt:lpstr>1- Increased price transparency </vt:lpstr>
      <vt:lpstr>Diapositive 41</vt:lpstr>
      <vt:lpstr>Diapositive 42</vt:lpstr>
      <vt:lpstr>Diapositive 43</vt:lpstr>
      <vt:lpstr>Diapositive 44</vt:lpstr>
      <vt:lpstr>2- Downward pressure on price </vt:lpstr>
      <vt:lpstr>Diapositive 46</vt:lpstr>
      <vt:lpstr>Diapositive 47</vt:lpstr>
      <vt:lpstr>Diapositive 48</vt:lpstr>
      <vt:lpstr>3- Innovative pricing approaches</vt:lpstr>
      <vt:lpstr>Price testing and dynamic pricing </vt:lpstr>
      <vt:lpstr>Figure 5.6 Alternative pricing mechanisms</vt:lpstr>
      <vt:lpstr>Shipping fees </vt:lpstr>
      <vt:lpstr>4- Alternative pricing structure or policies</vt:lpstr>
      <vt:lpstr>Place</vt:lpstr>
      <vt:lpstr>Place </vt:lpstr>
      <vt:lpstr>1- Place of purchase</vt:lpstr>
      <vt:lpstr>Payment mechanisms</vt:lpstr>
      <vt:lpstr>Locatization</vt:lpstr>
      <vt:lpstr>2- New channel structures</vt:lpstr>
      <vt:lpstr>3- Channel Conflicts</vt:lpstr>
      <vt:lpstr>Diapositive 61</vt:lpstr>
      <vt:lpstr>Diapositive 62</vt:lpstr>
      <vt:lpstr>Diapositive 63</vt:lpstr>
      <vt:lpstr>Diapositive 64</vt:lpstr>
      <vt:lpstr>4- Virtual Organizations</vt:lpstr>
      <vt:lpstr>Diapositive 66</vt:lpstr>
      <vt:lpstr>Diapositive 67</vt:lpstr>
      <vt:lpstr>Diapositive 68</vt:lpstr>
      <vt:lpstr>Promotion</vt:lpstr>
      <vt:lpstr>Promotion</vt:lpstr>
      <vt:lpstr>Promotion</vt:lpstr>
      <vt:lpstr>Promotion</vt:lpstr>
      <vt:lpstr>Promotion </vt:lpstr>
      <vt:lpstr>People, Process &amp; Physical evidence</vt:lpstr>
      <vt:lpstr>People</vt:lpstr>
      <vt:lpstr>People</vt:lpstr>
      <vt:lpstr>Diapositive 77</vt:lpstr>
      <vt:lpstr>Process</vt:lpstr>
      <vt:lpstr>Diapositive 79</vt:lpstr>
      <vt:lpstr>Diapositive 80</vt:lpstr>
      <vt:lpstr>Physical evidence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Powerpoint Slides</dc:title>
  <dc:subject>Digital Marketing</dc:subject>
  <dc:creator>Kirsty Farrelly</dc:creator>
  <cp:keywords>Digital Marketing</cp:keywords>
  <cp:lastModifiedBy>TOSHIBA</cp:lastModifiedBy>
  <cp:revision>300</cp:revision>
  <dcterms:created xsi:type="dcterms:W3CDTF">2019-02-27T10:38:23Z</dcterms:created>
  <dcterms:modified xsi:type="dcterms:W3CDTF">2019-10-09T20:13:18Z</dcterms:modified>
</cp:coreProperties>
</file>