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8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132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0939D1-2DCF-4F4A-9B26-E451AA3B1CB0}" type="datetimeFigureOut">
              <a:rPr lang="en-US" smtClean="0"/>
              <a:t>2/16/16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12570-BE4B-0641-86DA-9CF3C5544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333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A12570-BE4B-0641-86DA-9CF3C554497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455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to valuation:</a:t>
            </a:r>
            <a:br>
              <a:rPr lang="en-US" dirty="0" smtClean="0"/>
            </a:br>
            <a:r>
              <a:rPr lang="en-US" dirty="0" smtClean="0"/>
              <a:t>The time value of money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CH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180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The TICO corporation currently pays a cash dividends of $5 per share. You believe the dividends will be increased by 4% each year indefinitely. How big will the dividends be in eight years?</a:t>
            </a:r>
          </a:p>
          <a:p>
            <a:pPr marL="0" indent="0">
              <a:buNone/>
            </a:pPr>
            <a:r>
              <a:rPr lang="en-US" dirty="0" smtClean="0"/>
              <a:t>Future vale = $5 * 1.04</a:t>
            </a:r>
            <a:r>
              <a:rPr lang="en-US" baseline="30000" dirty="0" smtClean="0"/>
              <a:t>8</a:t>
            </a:r>
            <a:r>
              <a:rPr lang="en-US" dirty="0" smtClean="0"/>
              <a:t> =</a:t>
            </a:r>
          </a:p>
          <a:p>
            <a:pPr marL="0" indent="0">
              <a:buNone/>
            </a:pPr>
            <a:r>
              <a:rPr lang="en-US" dirty="0"/>
              <a:t>	 </a:t>
            </a:r>
            <a:r>
              <a:rPr lang="en-US" dirty="0" smtClean="0"/>
              <a:t>     = $5 * 1.3686= $6.84</a:t>
            </a:r>
          </a:p>
          <a:p>
            <a:pPr marL="0" indent="0">
              <a:buNone/>
            </a:pPr>
            <a:r>
              <a:rPr lang="en-US" dirty="0" smtClean="0"/>
              <a:t>The dividends will grow by $1.84 over the period.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551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Present value and discounted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Suppose you need to have $10,000 in 10 years, and you can earn 6.5% on your money. How much do you have to invest today to reach your goal?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67544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single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Present value: </a:t>
            </a:r>
            <a:r>
              <a:rPr lang="en-US" dirty="0" smtClean="0"/>
              <a:t>is the current value of future cash flow discounted at the appropriate discount rate.</a:t>
            </a:r>
          </a:p>
          <a:p>
            <a:pPr marL="0" indent="0">
              <a:buNone/>
            </a:pPr>
            <a:r>
              <a:rPr lang="en-US" dirty="0" smtClean="0"/>
              <a:t>Present value * (1+r)</a:t>
            </a:r>
            <a:r>
              <a:rPr lang="en-US" baseline="30000" dirty="0"/>
              <a:t> t</a:t>
            </a:r>
            <a:r>
              <a:rPr lang="en-US" dirty="0" smtClean="0"/>
              <a:t> = future value</a:t>
            </a:r>
          </a:p>
          <a:p>
            <a:pPr marL="0" indent="0">
              <a:buNone/>
            </a:pPr>
            <a:r>
              <a:rPr lang="en-US" dirty="0" smtClean="0"/>
              <a:t>Present value =  future value/ (1+r)</a:t>
            </a:r>
            <a:r>
              <a:rPr lang="en-US" baseline="30000" dirty="0"/>
              <a:t> t</a:t>
            </a:r>
            <a:endParaRPr lang="en-US" dirty="0" smtClean="0"/>
          </a:p>
          <a:p>
            <a:r>
              <a:rPr lang="en-US" dirty="0" smtClean="0"/>
              <a:t>Instead of compounding the money forward into the future, we discount it back to the present.</a:t>
            </a:r>
          </a:p>
          <a:p>
            <a:r>
              <a:rPr lang="en-US" u="sng" dirty="0" smtClean="0"/>
              <a:t>Discount</a:t>
            </a:r>
            <a:r>
              <a:rPr lang="en-US" dirty="0" smtClean="0"/>
              <a:t>:  calculate the present value of some future amount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23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Suppose you need $400 to buy textbook next year. You can earn 7% on your money. Hoe much do you have to put up today?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Present value = $400 * (1/1.07) = $373.83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072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 value for multiple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Suppose you need to have $1,000 in two year. If you can earn 7%, how much do you have to invest to make sure you have the $1,000 when you need it? In other words, what is the percentage value of $1,000 in two year if the relevant rate 7%?</a:t>
            </a:r>
          </a:p>
          <a:p>
            <a:pPr marL="0" indent="0">
              <a:buNone/>
            </a:pPr>
            <a:r>
              <a:rPr lang="en-US" dirty="0" smtClean="0"/>
              <a:t>$1,000 = PV * 1.07 * 1.07</a:t>
            </a:r>
          </a:p>
          <a:p>
            <a:pPr marL="0" indent="0">
              <a:buNone/>
            </a:pPr>
            <a:r>
              <a:rPr lang="en-US" dirty="0" smtClean="0"/>
              <a:t>$1,000 = PV * 1.07</a:t>
            </a:r>
            <a:r>
              <a:rPr lang="en-US" baseline="30000" dirty="0" smtClean="0"/>
              <a:t>2</a:t>
            </a:r>
          </a:p>
          <a:p>
            <a:pPr marL="0" indent="0">
              <a:buNone/>
            </a:pPr>
            <a:r>
              <a:rPr lang="en-US" dirty="0" smtClean="0"/>
              <a:t>$1,000 = PV * 1.1449</a:t>
            </a:r>
          </a:p>
          <a:p>
            <a:pPr marL="0" indent="0">
              <a:buNone/>
            </a:pPr>
            <a:r>
              <a:rPr lang="en-US" dirty="0" smtClean="0"/>
              <a:t>PV = $1,000/ 1.1449 = $873.44</a:t>
            </a:r>
          </a:p>
        </p:txBody>
      </p:sp>
    </p:spTree>
    <p:extLst>
      <p:ext uri="{BB962C8B-B14F-4D97-AF65-F5344CB8AC3E}">
        <p14:creationId xmlns:p14="http://schemas.microsoft.com/office/powerpoint/2010/main" val="3243980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Calculating present value is quite similar to calculating future value. </a:t>
            </a:r>
            <a:endParaRPr lang="en-US" dirty="0" smtClean="0"/>
          </a:p>
          <a:p>
            <a:r>
              <a:rPr lang="en-US" dirty="0" smtClean="0"/>
              <a:t>PV = $1 * [ 1/ (1+r)</a:t>
            </a:r>
            <a:r>
              <a:rPr lang="en-US" baseline="30000" dirty="0"/>
              <a:t> t</a:t>
            </a:r>
            <a:r>
              <a:rPr lang="en-US" dirty="0" smtClean="0"/>
              <a:t>]</a:t>
            </a:r>
          </a:p>
          <a:p>
            <a:r>
              <a:rPr lang="en-US" dirty="0" smtClean="0"/>
              <a:t>The quantity [1/(1+r)</a:t>
            </a:r>
            <a:r>
              <a:rPr lang="en-US" baseline="30000" dirty="0"/>
              <a:t> t</a:t>
            </a:r>
            <a:r>
              <a:rPr lang="en-US" dirty="0" smtClean="0"/>
              <a:t>], goes by several different names. Because it’s used to discount a future cash flow, it is often called a </a:t>
            </a:r>
            <a:r>
              <a:rPr lang="en-US" u="sng" dirty="0" smtClean="0"/>
              <a:t>discount factor</a:t>
            </a:r>
            <a:r>
              <a:rPr lang="en-US" dirty="0" smtClean="0"/>
              <a:t>. This quantity also called </a:t>
            </a:r>
            <a:r>
              <a:rPr lang="en-US" u="sng" dirty="0" smtClean="0"/>
              <a:t>present value interest factor</a:t>
            </a:r>
            <a:r>
              <a:rPr lang="en-US" dirty="0" smtClean="0"/>
              <a:t> or just </a:t>
            </a:r>
            <a:r>
              <a:rPr lang="en-US" u="sng" dirty="0" smtClean="0"/>
              <a:t>present value factor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The rate used in the calculation is often called </a:t>
            </a:r>
            <a:r>
              <a:rPr lang="en-US" u="sng" dirty="0" smtClean="0"/>
              <a:t>discount rate.</a:t>
            </a:r>
          </a:p>
          <a:p>
            <a:r>
              <a:rPr lang="en-US" dirty="0" smtClean="0"/>
              <a:t>Calculating the present value of a future cash flow determine its worth today is commonly called discounted cash flow (DCF) valuation.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48695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 value of $1 for different periods and rates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9161" r="-19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7688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 Value – Important Relationship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For a given interest rate – the longer the time period, the lower the present value</a:t>
            </a:r>
          </a:p>
          <a:p>
            <a:r>
              <a:rPr lang="en-US" sz="2800" dirty="0"/>
              <a:t>For a given time period – the higher the interest rate, the smaller the present value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3444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5.3 more about present and future value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800" dirty="0" smtClean="0"/>
              <a:t>There is a simple relationship between present and future cash flow.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305676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 versus future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239164"/>
            <a:ext cx="7556313" cy="48869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What we called the present value factor is just the reciprocal of  (that is, 1 dividends by) the future value factors</a:t>
            </a:r>
          </a:p>
          <a:p>
            <a:pPr marL="0" indent="0">
              <a:buNone/>
            </a:pPr>
            <a:r>
              <a:rPr lang="en-US" dirty="0" smtClean="0"/>
              <a:t>Future value factor = (1+r)</a:t>
            </a:r>
            <a:r>
              <a:rPr lang="en-US" baseline="30000" dirty="0"/>
              <a:t> 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Present value factor = 1/(1+r)</a:t>
            </a:r>
            <a:r>
              <a:rPr lang="en-US" baseline="30000" dirty="0"/>
              <a:t> t</a:t>
            </a:r>
            <a:endParaRPr lang="en-US" dirty="0" smtClean="0"/>
          </a:p>
          <a:p>
            <a:r>
              <a:rPr lang="en-US" dirty="0" smtClean="0"/>
              <a:t>It is easy to calculate future value first.</a:t>
            </a:r>
          </a:p>
          <a:p>
            <a:pPr marL="0" indent="0">
              <a:buNone/>
            </a:pPr>
            <a:r>
              <a:rPr lang="en-US" dirty="0" smtClean="0"/>
              <a:t>PV * (1+r)</a:t>
            </a:r>
            <a:r>
              <a:rPr lang="en-US" baseline="30000" dirty="0"/>
              <a:t> t</a:t>
            </a:r>
            <a:r>
              <a:rPr lang="en-US" dirty="0" smtClean="0"/>
              <a:t> = FV</a:t>
            </a:r>
          </a:p>
          <a:p>
            <a:pPr marL="0" indent="0">
              <a:buNone/>
            </a:pPr>
            <a:r>
              <a:rPr lang="en-US" dirty="0" smtClean="0"/>
              <a:t>PV = FV / (1+r)</a:t>
            </a:r>
            <a:r>
              <a:rPr lang="en-US" baseline="30000" dirty="0"/>
              <a:t> t</a:t>
            </a:r>
            <a:r>
              <a:rPr lang="en-US" dirty="0" smtClean="0"/>
              <a:t> = FV / [1/(1+r)</a:t>
            </a:r>
            <a:r>
              <a:rPr lang="en-US" baseline="30000" dirty="0"/>
              <a:t> t</a:t>
            </a:r>
            <a:r>
              <a:rPr lang="en-US" dirty="0" smtClean="0"/>
              <a:t>]	basic present value equation</a:t>
            </a:r>
          </a:p>
          <a:p>
            <a:r>
              <a:rPr lang="en-US" dirty="0" smtClean="0"/>
              <a:t>PV: present value</a:t>
            </a:r>
          </a:p>
          <a:p>
            <a:r>
              <a:rPr lang="en-US" dirty="0" smtClean="0"/>
              <a:t>FV: future value</a:t>
            </a:r>
          </a:p>
          <a:p>
            <a:r>
              <a:rPr lang="en-US" dirty="0" smtClean="0"/>
              <a:t>T: period of time.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526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the basic problems faced by the financial manager is how to determine the value </a:t>
            </a:r>
            <a:r>
              <a:rPr lang="en-US" i="1" dirty="0" smtClean="0"/>
              <a:t>today</a:t>
            </a:r>
            <a:r>
              <a:rPr lang="en-US" dirty="0" smtClean="0"/>
              <a:t> of cash flow expected in the </a:t>
            </a:r>
            <a:r>
              <a:rPr lang="en-US" i="1" dirty="0" smtClean="0"/>
              <a:t>future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Time value of money: is refer to the fact that a dollar in hand today is worth more than a dollar promised at some time in the future. The reason for this is that you could earn interest while you waited; so a dollar today would grow to more than a dollar later.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960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316612"/>
            <a:ext cx="7556313" cy="48095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Your company proposes to buy an assets for $335. this investment is very safe. You would sell off the assets in three years for $400. you know you could invest the $335 elsewhere a1 10% with very little risk.</a:t>
            </a:r>
          </a:p>
          <a:p>
            <a:r>
              <a:rPr lang="en-US" b="1" dirty="0" smtClean="0"/>
              <a:t>What do you think of the proposed investment?</a:t>
            </a:r>
          </a:p>
          <a:p>
            <a:pPr marL="0" indent="0">
              <a:buNone/>
            </a:pPr>
            <a:r>
              <a:rPr lang="en-US" dirty="0" smtClean="0"/>
              <a:t> if you invest this $335 in elsewhere at 10%, you will get </a:t>
            </a:r>
          </a:p>
          <a:p>
            <a:pPr marL="0" indent="0">
              <a:buNone/>
            </a:pPr>
            <a:r>
              <a:rPr lang="en-US" dirty="0" smtClean="0"/>
              <a:t>FV = $335 * (1+0.10)</a:t>
            </a:r>
            <a:r>
              <a:rPr lang="en-US" baseline="30000" dirty="0" smtClean="0"/>
              <a:t>3</a:t>
            </a:r>
          </a:p>
          <a:p>
            <a:pPr marL="0" indent="0">
              <a:buNone/>
            </a:pPr>
            <a:r>
              <a:rPr lang="en-US" dirty="0" smtClean="0"/>
              <a:t>FV= $445.89</a:t>
            </a:r>
          </a:p>
          <a:p>
            <a:pPr marL="0" indent="0">
              <a:buNone/>
            </a:pPr>
            <a:r>
              <a:rPr lang="en-US" dirty="0" smtClean="0"/>
              <a:t>$445 in elsewhere is higher than $400 in your company proposed. So your company proposed is not a good investment.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1867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Determine the discount 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need to determine what discount rate is implicit in an investment. We can do this by looking to the basic present value equation:</a:t>
            </a:r>
          </a:p>
          <a:p>
            <a:pPr marL="0" indent="0">
              <a:buNone/>
            </a:pPr>
            <a:r>
              <a:rPr lang="en-US" dirty="0" smtClean="0"/>
              <a:t>PV = FV / (1+r)</a:t>
            </a:r>
            <a:r>
              <a:rPr lang="en-US" baseline="30000" dirty="0" smtClean="0"/>
              <a:t> t</a:t>
            </a:r>
            <a:endParaRPr lang="en-US" dirty="0" smtClean="0"/>
          </a:p>
          <a:p>
            <a:pPr marL="228600" lvl="1" indent="0">
              <a:buNone/>
              <a:defRPr/>
            </a:pPr>
            <a:r>
              <a:rPr lang="en-US" sz="2400" dirty="0" smtClean="0"/>
              <a:t>FV </a:t>
            </a:r>
            <a:r>
              <a:rPr lang="en-US" sz="2400" dirty="0"/>
              <a:t>= PV(1 + r)</a:t>
            </a:r>
            <a:r>
              <a:rPr lang="en-US" sz="2400" baseline="30000" dirty="0"/>
              <a:t>t</a:t>
            </a:r>
            <a:endParaRPr lang="en-US" sz="2400" dirty="0"/>
          </a:p>
          <a:p>
            <a:pPr marL="228600" lvl="1" indent="0">
              <a:buNone/>
              <a:defRPr/>
            </a:pPr>
            <a:r>
              <a:rPr lang="en-US" sz="2400" dirty="0"/>
              <a:t>r = (FV / PV)</a:t>
            </a:r>
            <a:r>
              <a:rPr lang="en-US" sz="2400" baseline="30000" dirty="0"/>
              <a:t>1/t</a:t>
            </a:r>
            <a:r>
              <a:rPr lang="en-US" sz="2400" dirty="0"/>
              <a:t> – 1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3211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are considering a one-year investment. If </a:t>
            </a:r>
            <a:r>
              <a:rPr lang="en-US" dirty="0" smtClean="0"/>
              <a:t>you </a:t>
            </a:r>
            <a:r>
              <a:rPr lang="en-US" dirty="0" smtClean="0"/>
              <a:t>put up $1,250, you will get back $1,350. what rate is this investment paying?</a:t>
            </a:r>
          </a:p>
          <a:p>
            <a:pPr marL="0" indent="0">
              <a:buNone/>
            </a:pPr>
            <a:r>
              <a:rPr lang="en-US" dirty="0" smtClean="0"/>
              <a:t>You are getting $100 in addition to your $1,250. this implicit rate on thus investment is $100/1,250 = 8%</a:t>
            </a:r>
          </a:p>
          <a:p>
            <a:pPr marL="0" indent="0">
              <a:buNone/>
            </a:pPr>
            <a:r>
              <a:rPr lang="en-US" dirty="0" smtClean="0"/>
              <a:t>PV = FV / (1+r)</a:t>
            </a:r>
            <a:r>
              <a:rPr lang="en-US" baseline="30000" dirty="0" smtClean="0"/>
              <a:t>1</a:t>
            </a:r>
          </a:p>
          <a:p>
            <a:pPr marL="0" indent="0">
              <a:buNone/>
            </a:pPr>
            <a:r>
              <a:rPr lang="en-US" dirty="0" smtClean="0"/>
              <a:t>1+r = $1,350 / 1,250 = 1.08</a:t>
            </a:r>
          </a:p>
          <a:p>
            <a:pPr marL="0" indent="0">
              <a:buNone/>
            </a:pPr>
            <a:r>
              <a:rPr lang="en-US" dirty="0" smtClean="0"/>
              <a:t>r = 0.08</a:t>
            </a:r>
          </a:p>
          <a:p>
            <a:pPr marL="0" indent="0">
              <a:buNone/>
            </a:pPr>
            <a:r>
              <a:rPr lang="en-US" dirty="0" smtClean="0"/>
              <a:t>r = 8%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9372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We need to calculate r. there are three ways we could use:</a:t>
            </a:r>
          </a:p>
          <a:p>
            <a:r>
              <a:rPr lang="en-US" dirty="0" smtClean="0"/>
              <a:t>Use a financial calculators.</a:t>
            </a:r>
          </a:p>
          <a:p>
            <a:r>
              <a:rPr lang="en-US" dirty="0" smtClean="0"/>
              <a:t>Solve the equation for 1+r.</a:t>
            </a:r>
          </a:p>
          <a:p>
            <a:r>
              <a:rPr lang="en-US" dirty="0" smtClean="0"/>
              <a:t>Use a future value table.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132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a number of period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Suppose we are interested in purchase an assets that cost $50,000. we currently have $25.000. if you can earn 12% on this $25,000, how long until we have the $50,000?</a:t>
            </a:r>
          </a:p>
          <a:p>
            <a:pPr marL="0" indent="0">
              <a:buNone/>
            </a:pPr>
            <a:r>
              <a:rPr lang="en-US" dirty="0" smtClean="0"/>
              <a:t>PV = FV / (1+r)</a:t>
            </a:r>
            <a:r>
              <a:rPr lang="en-US" baseline="30000" dirty="0"/>
              <a:t> </a:t>
            </a:r>
            <a:r>
              <a:rPr lang="en-US" baseline="30000" dirty="0" smtClean="0"/>
              <a:t>t</a:t>
            </a:r>
          </a:p>
          <a:p>
            <a:pPr marL="0" indent="0">
              <a:buNone/>
            </a:pPr>
            <a:r>
              <a:rPr lang="en-US" dirty="0" smtClean="0"/>
              <a:t>$25,000 = $50,000 / (1+0.12)</a:t>
            </a:r>
            <a:r>
              <a:rPr lang="en-US" baseline="30000" dirty="0" smtClean="0"/>
              <a:t>t</a:t>
            </a:r>
          </a:p>
          <a:p>
            <a:pPr marL="0" indent="0">
              <a:buNone/>
            </a:pPr>
            <a:r>
              <a:rPr lang="en-US" dirty="0" smtClean="0"/>
              <a:t>$50,000/$25,000= 1.12</a:t>
            </a:r>
            <a:r>
              <a:rPr lang="en-US" baseline="30000" dirty="0" smtClean="0"/>
              <a:t>t</a:t>
            </a:r>
            <a:r>
              <a:rPr lang="en-US" dirty="0" smtClean="0"/>
              <a:t>=2</a:t>
            </a:r>
          </a:p>
          <a:p>
            <a:pPr marL="0" indent="0">
              <a:buNone/>
            </a:pPr>
            <a:r>
              <a:rPr lang="en-US" dirty="0" smtClean="0"/>
              <a:t>t= 2</a:t>
            </a:r>
          </a:p>
        </p:txBody>
      </p:sp>
    </p:spTree>
    <p:extLst>
      <p:ext uri="{BB962C8B-B14F-4D97-AF65-F5344CB8AC3E}">
        <p14:creationId xmlns:p14="http://schemas.microsoft.com/office/powerpoint/2010/main" val="1395023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You’ve been saving up to buy the </a:t>
            </a:r>
            <a:r>
              <a:rPr lang="en-US" dirty="0" err="1"/>
              <a:t>G</a:t>
            </a:r>
            <a:r>
              <a:rPr lang="en-US" dirty="0" err="1" smtClean="0"/>
              <a:t>odot</a:t>
            </a:r>
            <a:r>
              <a:rPr lang="en-US" dirty="0" smtClean="0"/>
              <a:t> company. The total cost will be $10 million. You currently have about $2.3 million. If you can earn 5% on your money, how long will you have to wait? At 16% how long you have to wait?</a:t>
            </a:r>
          </a:p>
          <a:p>
            <a:pPr marL="0" indent="0">
              <a:buNone/>
            </a:pPr>
            <a:r>
              <a:rPr lang="en-US" dirty="0" smtClean="0"/>
              <a:t>$2.3 million = $10 million / (1+0.05)</a:t>
            </a:r>
            <a:r>
              <a:rPr lang="en-US" baseline="30000" dirty="0" smtClean="0"/>
              <a:t>t</a:t>
            </a:r>
          </a:p>
          <a:p>
            <a:pPr marL="0" indent="0">
              <a:buNone/>
            </a:pPr>
            <a:r>
              <a:rPr lang="en-US" dirty="0" smtClean="0"/>
              <a:t>1.05</a:t>
            </a:r>
            <a:r>
              <a:rPr lang="en-US" baseline="30000" dirty="0" smtClean="0"/>
              <a:t>t</a:t>
            </a:r>
            <a:r>
              <a:rPr lang="en-US" dirty="0" smtClean="0"/>
              <a:t> = 4.35</a:t>
            </a:r>
          </a:p>
          <a:p>
            <a:pPr marL="0" indent="0">
              <a:buNone/>
            </a:pPr>
            <a:r>
              <a:rPr lang="en-US" dirty="0" smtClean="0"/>
              <a:t>t= 30 </a:t>
            </a:r>
            <a:r>
              <a:rPr lang="en-US" dirty="0" smtClean="0"/>
              <a:t>years</a:t>
            </a:r>
            <a:endParaRPr lang="ar-sa" dirty="0" smtClean="0"/>
          </a:p>
          <a:p>
            <a:pPr marL="0" indent="0">
              <a:buNone/>
            </a:pPr>
            <a:r>
              <a:rPr lang="en-US" dirty="0" smtClean="0"/>
              <a:t>Or use this formula to find t= </a:t>
            </a:r>
            <a:r>
              <a:rPr lang="en-US" dirty="0" err="1" smtClean="0"/>
              <a:t>ln</a:t>
            </a:r>
            <a:r>
              <a:rPr lang="en-US" dirty="0" smtClean="0"/>
              <a:t> (</a:t>
            </a:r>
            <a:r>
              <a:rPr lang="en-US" dirty="0" err="1" smtClean="0"/>
              <a:t>fv</a:t>
            </a:r>
            <a:r>
              <a:rPr lang="en-US" dirty="0" smtClean="0"/>
              <a:t>/</a:t>
            </a:r>
            <a:r>
              <a:rPr lang="en-US" dirty="0" err="1" smtClean="0"/>
              <a:t>pv</a:t>
            </a:r>
            <a:r>
              <a:rPr lang="en-US" dirty="0" smtClean="0"/>
              <a:t>) / </a:t>
            </a:r>
            <a:r>
              <a:rPr lang="en-US" dirty="0" err="1" smtClean="0"/>
              <a:t>ln</a:t>
            </a:r>
            <a:r>
              <a:rPr lang="en-US" dirty="0" smtClean="0"/>
              <a:t> 1+r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At 5% you will have to wait a long time.</a:t>
            </a:r>
          </a:p>
          <a:p>
            <a:pPr marL="0" indent="0">
              <a:buNone/>
            </a:pPr>
            <a:r>
              <a:rPr lang="en-US" dirty="0" smtClean="0"/>
              <a:t>At 16% things are little better.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588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508980"/>
            <a:ext cx="7556313" cy="4617183"/>
          </a:xfrm>
        </p:spPr>
        <p:txBody>
          <a:bodyPr>
            <a:normAutofit/>
          </a:bodyPr>
          <a:lstStyle/>
          <a:p>
            <a:r>
              <a:rPr lang="en-US" sz="1400" dirty="0"/>
              <a:t>Luis is going to receive $20,000 six years from now. </a:t>
            </a:r>
            <a:r>
              <a:rPr lang="en-US" sz="1400" dirty="0" err="1"/>
              <a:t>Soo</a:t>
            </a:r>
            <a:r>
              <a:rPr lang="en-US" sz="1400" dirty="0"/>
              <a:t> Lee is going to receive $20,000 nine years from now. Which one of the following statements is correct if both Luis and </a:t>
            </a:r>
            <a:r>
              <a:rPr lang="en-US" sz="1400" dirty="0" err="1"/>
              <a:t>Soo</a:t>
            </a:r>
            <a:r>
              <a:rPr lang="en-US" sz="1400" dirty="0"/>
              <a:t> Lee apply a 7 percent discount rate to these amounts? </a:t>
            </a:r>
            <a:br>
              <a:rPr lang="en-US" sz="1400" dirty="0"/>
            </a:br>
            <a:r>
              <a:rPr lang="en-US" sz="1400" dirty="0"/>
              <a:t>A. The present values of Luis and </a:t>
            </a:r>
            <a:r>
              <a:rPr lang="en-US" sz="1400" dirty="0" err="1"/>
              <a:t>Soo</a:t>
            </a:r>
            <a:r>
              <a:rPr lang="en-US" sz="1400" dirty="0"/>
              <a:t> Lee's monies are equal.</a:t>
            </a:r>
            <a:br>
              <a:rPr lang="en-US" sz="1400" dirty="0"/>
            </a:br>
            <a:r>
              <a:rPr lang="en-US" sz="1400" dirty="0"/>
              <a:t>B. In future dollars, </a:t>
            </a:r>
            <a:r>
              <a:rPr lang="en-US" sz="1400" dirty="0" err="1"/>
              <a:t>Soo</a:t>
            </a:r>
            <a:r>
              <a:rPr lang="en-US" sz="1400" dirty="0"/>
              <a:t> Lee's money is worth more than Luis' money.</a:t>
            </a:r>
            <a:br>
              <a:rPr lang="en-US" sz="1400" dirty="0"/>
            </a:br>
            <a:r>
              <a:rPr lang="en-US" sz="1400" b="1" u="sng" dirty="0"/>
              <a:t>C.</a:t>
            </a:r>
            <a:r>
              <a:rPr lang="en-US" sz="1400" dirty="0"/>
              <a:t> In today's dollars, Luis' money is worth more than </a:t>
            </a:r>
            <a:r>
              <a:rPr lang="en-US" sz="1400" dirty="0" err="1"/>
              <a:t>Soo</a:t>
            </a:r>
            <a:r>
              <a:rPr lang="en-US" sz="1400" dirty="0"/>
              <a:t> Lee's.</a:t>
            </a:r>
            <a:br>
              <a:rPr lang="en-US" sz="1400" dirty="0"/>
            </a:br>
            <a:r>
              <a:rPr lang="en-US" sz="1400" dirty="0"/>
              <a:t>D. Twenty years from now, the value of Luis' money will be equal to the value of </a:t>
            </a:r>
            <a:r>
              <a:rPr lang="en-US" sz="1400" dirty="0" err="1"/>
              <a:t>Soo</a:t>
            </a:r>
            <a:r>
              <a:rPr lang="en-US" sz="1400" dirty="0"/>
              <a:t> Lee's money.</a:t>
            </a:r>
            <a:br>
              <a:rPr lang="en-US" sz="1400" dirty="0"/>
            </a:br>
            <a:r>
              <a:rPr lang="en-US" sz="1400" dirty="0"/>
              <a:t>E. </a:t>
            </a:r>
            <a:r>
              <a:rPr lang="en-US" sz="1400" dirty="0" err="1"/>
              <a:t>Soo</a:t>
            </a:r>
            <a:r>
              <a:rPr lang="en-US" sz="1400" dirty="0"/>
              <a:t> Lee's money is worth more than Luis' money given the 7 percent discount rate.</a:t>
            </a:r>
            <a:r>
              <a:rPr lang="en-US" sz="1400" dirty="0"/>
              <a:t> </a:t>
            </a:r>
            <a:endParaRPr lang="en-US" sz="1400" dirty="0" smtClean="0"/>
          </a:p>
          <a:p>
            <a:r>
              <a:rPr lang="en-US" sz="1400" dirty="0" err="1"/>
              <a:t>Gerold</a:t>
            </a:r>
            <a:r>
              <a:rPr lang="en-US" sz="1400" dirty="0"/>
              <a:t> invested $6,200 in an account that pays 5 percent simple interest. How much money will he have at the end of ten years? </a:t>
            </a:r>
            <a:br>
              <a:rPr lang="en-US" sz="1400" dirty="0"/>
            </a:br>
            <a:r>
              <a:rPr lang="en-US" sz="1400" dirty="0"/>
              <a:t>A. $8,710</a:t>
            </a:r>
            <a:br>
              <a:rPr lang="en-US" sz="1400" dirty="0"/>
            </a:br>
            <a:r>
              <a:rPr lang="en-US" sz="1400" dirty="0"/>
              <a:t>B. $9,000</a:t>
            </a:r>
            <a:br>
              <a:rPr lang="en-US" sz="1400" dirty="0"/>
            </a:br>
            <a:r>
              <a:rPr lang="en-US" sz="1400" b="1" u="sng" dirty="0"/>
              <a:t>C.</a:t>
            </a:r>
            <a:r>
              <a:rPr lang="en-US" sz="1400" dirty="0"/>
              <a:t> $9,300</a:t>
            </a:r>
            <a:br>
              <a:rPr lang="en-US" sz="1400" dirty="0"/>
            </a:br>
            <a:r>
              <a:rPr lang="en-US" sz="1400" dirty="0"/>
              <a:t>D. $9,678</a:t>
            </a:r>
            <a:br>
              <a:rPr lang="en-US" sz="1400" dirty="0"/>
            </a:br>
            <a:r>
              <a:rPr lang="en-US" sz="1400" dirty="0"/>
              <a:t>E. $10,099</a:t>
            </a:r>
            <a:r>
              <a:rPr lang="en-US" sz="1400" dirty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86903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You invested $1,650 in an account that pays 5 percent simple interest. How much more could you have earned over a 20-year period if the interest had compounded annually? </a:t>
            </a:r>
            <a:br>
              <a:rPr lang="en-US" dirty="0"/>
            </a:br>
            <a:r>
              <a:rPr lang="en-US" dirty="0"/>
              <a:t>A. $849.22</a:t>
            </a:r>
            <a:br>
              <a:rPr lang="en-US" dirty="0"/>
            </a:br>
            <a:r>
              <a:rPr lang="en-US" dirty="0"/>
              <a:t>B. $930.11</a:t>
            </a:r>
            <a:br>
              <a:rPr lang="en-US" dirty="0"/>
            </a:br>
            <a:r>
              <a:rPr lang="en-US" dirty="0"/>
              <a:t>C. $982.19</a:t>
            </a:r>
            <a:br>
              <a:rPr lang="en-US" dirty="0"/>
            </a:br>
            <a:r>
              <a:rPr lang="en-US" dirty="0"/>
              <a:t>D. $1,021.15</a:t>
            </a:r>
            <a:br>
              <a:rPr lang="en-US" dirty="0"/>
            </a:br>
            <a:r>
              <a:rPr lang="en-US" b="1" u="sng" dirty="0"/>
              <a:t>E.</a:t>
            </a:r>
            <a:r>
              <a:rPr lang="en-US" dirty="0"/>
              <a:t> $1,077.94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/>
              <a:t>Today, you earn a salary of $36,000. What will be your annual salary twelve years from now if you earn annual raises of 3.6 percent? </a:t>
            </a:r>
            <a:br>
              <a:rPr lang="en-US" dirty="0"/>
            </a:br>
            <a:r>
              <a:rPr lang="en-US" b="1" u="sng" dirty="0"/>
              <a:t>A.</a:t>
            </a:r>
            <a:r>
              <a:rPr lang="en-US" dirty="0"/>
              <a:t> $55,032.54</a:t>
            </a:r>
            <a:br>
              <a:rPr lang="en-US" dirty="0"/>
            </a:br>
            <a:r>
              <a:rPr lang="en-US" dirty="0"/>
              <a:t>B. $57,414.06</a:t>
            </a:r>
            <a:br>
              <a:rPr lang="en-US" dirty="0"/>
            </a:br>
            <a:r>
              <a:rPr lang="en-US" dirty="0"/>
              <a:t>C. $58,235.24</a:t>
            </a:r>
            <a:br>
              <a:rPr lang="en-US" dirty="0"/>
            </a:br>
            <a:r>
              <a:rPr lang="en-US" dirty="0"/>
              <a:t>D. $59,122.08</a:t>
            </a:r>
            <a:br>
              <a:rPr lang="en-US" dirty="0"/>
            </a:br>
            <a:r>
              <a:rPr lang="en-US" dirty="0"/>
              <a:t>E. $59,360.45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328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. One year ago, you invested $1,800. Today it is worth $1,924.62. What rate of interest did you earn? </a:t>
            </a:r>
            <a:br>
              <a:rPr lang="en-US" dirty="0"/>
            </a:br>
            <a:r>
              <a:rPr lang="en-US" dirty="0"/>
              <a:t>A. 6.59 percent</a:t>
            </a:r>
            <a:br>
              <a:rPr lang="en-US" dirty="0"/>
            </a:br>
            <a:r>
              <a:rPr lang="en-US" dirty="0"/>
              <a:t>B. 6.67 percent</a:t>
            </a:r>
            <a:br>
              <a:rPr lang="en-US" dirty="0"/>
            </a:br>
            <a:r>
              <a:rPr lang="en-US" dirty="0"/>
              <a:t>C. 6.88 percent</a:t>
            </a:r>
            <a:br>
              <a:rPr lang="en-US" dirty="0"/>
            </a:br>
            <a:r>
              <a:rPr lang="en-US" b="1" u="sng" dirty="0"/>
              <a:t>D.</a:t>
            </a:r>
            <a:r>
              <a:rPr lang="en-US" dirty="0"/>
              <a:t> 6.92 percent</a:t>
            </a:r>
            <a:br>
              <a:rPr lang="en-US" dirty="0"/>
            </a:br>
            <a:r>
              <a:rPr lang="en-US" dirty="0"/>
              <a:t>E. 7.01 percent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/>
              <a:t>. Some time ago, Julie purchased eleven acres of land costing $36,900. Today, that land is valued at $214,800. How long has she owned this land if the price of the land has been increasing at 10.5 percent per year? </a:t>
            </a:r>
            <a:br>
              <a:rPr lang="en-US" dirty="0"/>
            </a:br>
            <a:r>
              <a:rPr lang="en-US" dirty="0"/>
              <a:t>A. 13.33 years</a:t>
            </a:r>
            <a:br>
              <a:rPr lang="en-US" dirty="0"/>
            </a:br>
            <a:r>
              <a:rPr lang="en-US" dirty="0"/>
              <a:t>B. 16.98 years</a:t>
            </a:r>
            <a:br>
              <a:rPr lang="en-US" dirty="0"/>
            </a:br>
            <a:r>
              <a:rPr lang="en-US" b="1" u="sng" dirty="0"/>
              <a:t>C.</a:t>
            </a:r>
            <a:r>
              <a:rPr lang="en-US" dirty="0"/>
              <a:t> 17.64 years</a:t>
            </a:r>
            <a:br>
              <a:rPr lang="en-US" dirty="0"/>
            </a:br>
            <a:r>
              <a:rPr lang="en-US" dirty="0"/>
              <a:t>D. 19.29 years</a:t>
            </a:r>
            <a:br>
              <a:rPr lang="en-US" dirty="0"/>
            </a:br>
            <a:r>
              <a:rPr lang="en-US" dirty="0"/>
              <a:t>E. 21.08 years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75906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5.1 future value and compounding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future value: refer to the amount of money  an investment will grow to over some period of time </a:t>
            </a:r>
            <a:r>
              <a:rPr lang="en-US" dirty="0"/>
              <a:t>(one or more period</a:t>
            </a:r>
            <a:r>
              <a:rPr lang="en-US" dirty="0" smtClean="0"/>
              <a:t>) at some given interest rate.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265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Investing for a single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Suppose you invest $100 in a saving account that pay 10% interest per year, how much will you have in one year?</a:t>
            </a:r>
          </a:p>
          <a:p>
            <a:pPr marL="0" indent="0">
              <a:buNone/>
            </a:pPr>
            <a:r>
              <a:rPr lang="en-US" dirty="0" smtClean="0"/>
              <a:t>You will have $110, this $110 is equal to yours original principal plus $10 in interest that you earn 100+(100*10%)=$110.  this is the future value of $100.</a:t>
            </a:r>
            <a:endParaRPr lang="en-US" dirty="0"/>
          </a:p>
          <a:p>
            <a:r>
              <a:rPr lang="en-US" dirty="0" smtClean="0"/>
              <a:t>In general if you invest for one period at an interest rate of , your investment will grow to (1+r) per dollar invested.</a:t>
            </a:r>
          </a:p>
          <a:p>
            <a:r>
              <a:rPr lang="en-US" dirty="0" smtClean="0"/>
              <a:t> in our example: r is 10%, so yours investment grows </a:t>
            </a:r>
            <a:r>
              <a:rPr lang="en-US" dirty="0" err="1" smtClean="0"/>
              <a:t>tp</a:t>
            </a:r>
            <a:r>
              <a:rPr lang="en-US" dirty="0" smtClean="0"/>
              <a:t> (1+0.10)=1.1 dollar per dollar invested. You invest $100 so you ended </a:t>
            </a:r>
            <a:r>
              <a:rPr lang="en-US" smtClean="0"/>
              <a:t>up with $100*(1.1)=$110.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109269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Investing for more tan one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Going back to our $100 investment, what will you have after two years, assuming the interest rate doesn’t change?</a:t>
            </a:r>
          </a:p>
          <a:p>
            <a:r>
              <a:rPr lang="en-US" dirty="0" smtClean="0"/>
              <a:t>If you leave the entire $110 in the bank, you will earn $110*0.10= $11in interest during the second years.</a:t>
            </a:r>
          </a:p>
          <a:p>
            <a:r>
              <a:rPr lang="en-US" dirty="0" smtClean="0"/>
              <a:t>So you will have a total of $110+11=$121.</a:t>
            </a:r>
          </a:p>
          <a:p>
            <a:r>
              <a:rPr lang="en-US" dirty="0" smtClean="0"/>
              <a:t>This $121 is the future value of $100 in two years.</a:t>
            </a:r>
          </a:p>
          <a:p>
            <a:r>
              <a:rPr lang="en-US" dirty="0" smtClean="0"/>
              <a:t>You will end up with $1.10 for every dollar invested, or $110*1.1=$121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484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Investing for more tan one period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process of leaving your money and any accumulated interest in an investment for more than one period, thereby reinvesting the interest is called </a:t>
            </a:r>
            <a:r>
              <a:rPr lang="en-US" u="sng" dirty="0" smtClean="0"/>
              <a:t>compounding.</a:t>
            </a:r>
          </a:p>
          <a:p>
            <a:r>
              <a:rPr lang="en-US" dirty="0" smtClean="0"/>
              <a:t>Compounding the interest means earning </a:t>
            </a:r>
            <a:r>
              <a:rPr lang="en-US" u="sng" dirty="0" smtClean="0"/>
              <a:t>interest on interest.</a:t>
            </a:r>
          </a:p>
          <a:p>
            <a:r>
              <a:rPr lang="en-US" dirty="0" smtClean="0"/>
              <a:t>So we called the result </a:t>
            </a:r>
            <a:r>
              <a:rPr lang="en-US" u="sng" dirty="0" smtClean="0"/>
              <a:t>compound interest</a:t>
            </a:r>
            <a:r>
              <a:rPr lang="en-US" dirty="0" smtClean="0"/>
              <a:t>.</a:t>
            </a:r>
          </a:p>
          <a:p>
            <a:r>
              <a:rPr lang="en-US" dirty="0" smtClean="0"/>
              <a:t>With </a:t>
            </a:r>
            <a:r>
              <a:rPr lang="en-US" u="sng" dirty="0" smtClean="0"/>
              <a:t>simple interest</a:t>
            </a:r>
            <a:r>
              <a:rPr lang="en-US" dirty="0" smtClean="0"/>
              <a:t>, the interest is not reinvested, so interest is earned each period only on the original principal.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754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Investing for more tan one period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238250"/>
            <a:ext cx="7556313" cy="4887913"/>
          </a:xfrm>
        </p:spPr>
        <p:txBody>
          <a:bodyPr/>
          <a:lstStyle/>
          <a:p>
            <a:r>
              <a:rPr lang="en-US" dirty="0" smtClean="0"/>
              <a:t>Future value = $1 * (1+r)</a:t>
            </a:r>
            <a:r>
              <a:rPr lang="en-US" baseline="30000" dirty="0" smtClean="0"/>
              <a:t>t</a:t>
            </a:r>
          </a:p>
          <a:p>
            <a:r>
              <a:rPr lang="en-US" dirty="0" smtClean="0"/>
              <a:t>The growth of your $100 for 5 years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Or $100*(1+0.10)</a:t>
            </a:r>
            <a:r>
              <a:rPr lang="en-US" baseline="30000" dirty="0" smtClean="0"/>
              <a:t>5</a:t>
            </a:r>
            <a:r>
              <a:rPr lang="en-US" dirty="0" smtClean="0"/>
              <a:t>= $161.05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298339"/>
              </p:ext>
            </p:extLst>
          </p:nvPr>
        </p:nvGraphicFramePr>
        <p:xfrm>
          <a:off x="323850" y="2397125"/>
          <a:ext cx="8074026" cy="3139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5149"/>
                <a:gridCol w="1808245"/>
                <a:gridCol w="1303619"/>
                <a:gridCol w="1345671"/>
                <a:gridCol w="1345671"/>
                <a:gridCol w="13456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Beginning amount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Simple interest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Compound interest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 interest earned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Ending amount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</a:t>
                      </a:r>
                      <a:r>
                        <a:rPr lang="en-US" baseline="0" dirty="0" smtClean="0"/>
                        <a:t> 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$121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$2.1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$12.1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$133.1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$133.1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$3.31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$13.31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$146.41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$146.41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$14.64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$161.05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$11.05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61.05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898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1" y="1178407"/>
            <a:ext cx="5447960" cy="55092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1101" y="544551"/>
            <a:ext cx="6327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Future value, simple interest, and compound interest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33147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Future value of $1 for different period and rates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18654" r="-186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93406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654</TotalTime>
  <Words>1725</Words>
  <Application>Microsoft Macintosh PowerPoint</Application>
  <PresentationFormat>On-screen Show (4:3)</PresentationFormat>
  <Paragraphs>166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Advantage</vt:lpstr>
      <vt:lpstr>Introduction to valuation: The time value of money</vt:lpstr>
      <vt:lpstr>Introduction</vt:lpstr>
      <vt:lpstr>5.1 future value and compounding</vt:lpstr>
      <vt:lpstr>Investing for a single period</vt:lpstr>
      <vt:lpstr>Investing for more tan one period</vt:lpstr>
      <vt:lpstr>Investing for more tan one period</vt:lpstr>
      <vt:lpstr>Investing for more tan one period</vt:lpstr>
      <vt:lpstr>PowerPoint Presentation</vt:lpstr>
      <vt:lpstr>Future value of $1 for different period and rates</vt:lpstr>
      <vt:lpstr>example</vt:lpstr>
      <vt:lpstr>Present value and discounted</vt:lpstr>
      <vt:lpstr>The single period</vt:lpstr>
      <vt:lpstr>example</vt:lpstr>
      <vt:lpstr>Present value for multiple period</vt:lpstr>
      <vt:lpstr>PowerPoint Presentation</vt:lpstr>
      <vt:lpstr>Present value of $1 for different periods and rates </vt:lpstr>
      <vt:lpstr>Present Value – Important Relationship</vt:lpstr>
      <vt:lpstr>5.3 more about present and future value</vt:lpstr>
      <vt:lpstr>Present versus future value</vt:lpstr>
      <vt:lpstr>example</vt:lpstr>
      <vt:lpstr>Determine the discount rate</vt:lpstr>
      <vt:lpstr>PowerPoint Presentation</vt:lpstr>
      <vt:lpstr>PowerPoint Presentation</vt:lpstr>
      <vt:lpstr>Finding a number of period </vt:lpstr>
      <vt:lpstr>PowerPoint Presentation</vt:lpstr>
      <vt:lpstr>Review Questions</vt:lpstr>
      <vt:lpstr>Review Questions</vt:lpstr>
      <vt:lpstr>Review Questions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valuation: The time value of money</dc:title>
  <dc:creator>Me Stc</dc:creator>
  <cp:lastModifiedBy>Nouf Alabdulkarim</cp:lastModifiedBy>
  <cp:revision>50</cp:revision>
  <dcterms:created xsi:type="dcterms:W3CDTF">2016-01-27T18:07:02Z</dcterms:created>
  <dcterms:modified xsi:type="dcterms:W3CDTF">2016-02-16T21:02:33Z</dcterms:modified>
</cp:coreProperties>
</file>