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notesSlides/notesSlide7.xml" ContentType="application/vnd.openxmlformats-officedocument.presentationml.notesSlide+xml"/>
  <Override PartName="/ppt/embeddings/oleObject7.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embeddings/oleObject8.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90" r:id="rId1"/>
  </p:sldMasterIdLst>
  <p:notesMasterIdLst>
    <p:notesMasterId r:id="rId79"/>
  </p:notesMasterIdLst>
  <p:sldIdLst>
    <p:sldId id="257" r:id="rId2"/>
    <p:sldId id="258" r:id="rId3"/>
    <p:sldId id="259" r:id="rId4"/>
    <p:sldId id="261" r:id="rId5"/>
    <p:sldId id="260" r:id="rId6"/>
    <p:sldId id="262" r:id="rId7"/>
    <p:sldId id="263" r:id="rId8"/>
    <p:sldId id="264" r:id="rId9"/>
    <p:sldId id="265" r:id="rId10"/>
    <p:sldId id="266" r:id="rId11"/>
    <p:sldId id="267" r:id="rId12"/>
    <p:sldId id="268" r:id="rId13"/>
    <p:sldId id="269" r:id="rId14"/>
    <p:sldId id="274" r:id="rId15"/>
    <p:sldId id="275" r:id="rId16"/>
    <p:sldId id="270" r:id="rId17"/>
    <p:sldId id="271" r:id="rId18"/>
    <p:sldId id="272" r:id="rId19"/>
    <p:sldId id="273" r:id="rId20"/>
    <p:sldId id="276" r:id="rId21"/>
    <p:sldId id="277" r:id="rId22"/>
    <p:sldId id="278" r:id="rId23"/>
    <p:sldId id="279" r:id="rId24"/>
    <p:sldId id="280" r:id="rId25"/>
    <p:sldId id="281" r:id="rId26"/>
    <p:sldId id="282" r:id="rId27"/>
    <p:sldId id="283" r:id="rId28"/>
    <p:sldId id="310" r:id="rId29"/>
    <p:sldId id="284" r:id="rId30"/>
    <p:sldId id="314" r:id="rId31"/>
    <p:sldId id="315" r:id="rId32"/>
    <p:sldId id="285" r:id="rId33"/>
    <p:sldId id="286" r:id="rId34"/>
    <p:sldId id="288" r:id="rId35"/>
    <p:sldId id="289" r:id="rId36"/>
    <p:sldId id="291" r:id="rId37"/>
    <p:sldId id="317" r:id="rId38"/>
    <p:sldId id="316" r:id="rId39"/>
    <p:sldId id="319" r:id="rId40"/>
    <p:sldId id="292" r:id="rId41"/>
    <p:sldId id="293" r:id="rId42"/>
    <p:sldId id="294" r:id="rId43"/>
    <p:sldId id="287" r:id="rId44"/>
    <p:sldId id="295" r:id="rId45"/>
    <p:sldId id="296" r:id="rId46"/>
    <p:sldId id="297" r:id="rId47"/>
    <p:sldId id="336" r:id="rId48"/>
    <p:sldId id="312" r:id="rId49"/>
    <p:sldId id="298" r:id="rId50"/>
    <p:sldId id="299" r:id="rId51"/>
    <p:sldId id="337" r:id="rId52"/>
    <p:sldId id="339" r:id="rId53"/>
    <p:sldId id="340" r:id="rId54"/>
    <p:sldId id="334" r:id="rId55"/>
    <p:sldId id="338" r:id="rId56"/>
    <p:sldId id="341" r:id="rId57"/>
    <p:sldId id="344" r:id="rId58"/>
    <p:sldId id="342" r:id="rId59"/>
    <p:sldId id="343" r:id="rId60"/>
    <p:sldId id="345" r:id="rId61"/>
    <p:sldId id="346" r:id="rId62"/>
    <p:sldId id="347" r:id="rId63"/>
    <p:sldId id="321" r:id="rId64"/>
    <p:sldId id="323" r:id="rId65"/>
    <p:sldId id="325" r:id="rId66"/>
    <p:sldId id="327" r:id="rId67"/>
    <p:sldId id="329" r:id="rId68"/>
    <p:sldId id="335" r:id="rId69"/>
    <p:sldId id="331" r:id="rId70"/>
    <p:sldId id="302" r:id="rId71"/>
    <p:sldId id="303" r:id="rId72"/>
    <p:sldId id="304" r:id="rId73"/>
    <p:sldId id="305" r:id="rId74"/>
    <p:sldId id="309" r:id="rId75"/>
    <p:sldId id="306" r:id="rId76"/>
    <p:sldId id="307" r:id="rId77"/>
    <p:sldId id="308" r:id="rId7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86F7D64-0C8C-7947-8EA3-F7783A337648}">
          <p14:sldIdLst>
            <p14:sldId id="257"/>
            <p14:sldId id="258"/>
            <p14:sldId id="259"/>
            <p14:sldId id="261"/>
            <p14:sldId id="260"/>
            <p14:sldId id="262"/>
            <p14:sldId id="263"/>
            <p14:sldId id="264"/>
            <p14:sldId id="265"/>
            <p14:sldId id="266"/>
            <p14:sldId id="267"/>
            <p14:sldId id="268"/>
            <p14:sldId id="269"/>
            <p14:sldId id="274"/>
            <p14:sldId id="275"/>
            <p14:sldId id="270"/>
            <p14:sldId id="271"/>
            <p14:sldId id="272"/>
            <p14:sldId id="273"/>
            <p14:sldId id="276"/>
            <p14:sldId id="277"/>
            <p14:sldId id="278"/>
            <p14:sldId id="279"/>
            <p14:sldId id="280"/>
            <p14:sldId id="281"/>
            <p14:sldId id="282"/>
            <p14:sldId id="283"/>
            <p14:sldId id="310"/>
            <p14:sldId id="284"/>
            <p14:sldId id="314"/>
            <p14:sldId id="315"/>
            <p14:sldId id="285"/>
            <p14:sldId id="286"/>
            <p14:sldId id="288"/>
            <p14:sldId id="289"/>
            <p14:sldId id="291"/>
            <p14:sldId id="317"/>
            <p14:sldId id="316"/>
            <p14:sldId id="319"/>
            <p14:sldId id="292"/>
            <p14:sldId id="293"/>
            <p14:sldId id="294"/>
            <p14:sldId id="287"/>
            <p14:sldId id="295"/>
            <p14:sldId id="296"/>
            <p14:sldId id="297"/>
            <p14:sldId id="336"/>
            <p14:sldId id="312"/>
            <p14:sldId id="298"/>
            <p14:sldId id="299"/>
            <p14:sldId id="337"/>
            <p14:sldId id="339"/>
            <p14:sldId id="340"/>
            <p14:sldId id="334"/>
            <p14:sldId id="338"/>
            <p14:sldId id="341"/>
            <p14:sldId id="344"/>
            <p14:sldId id="342"/>
            <p14:sldId id="343"/>
            <p14:sldId id="345"/>
            <p14:sldId id="346"/>
            <p14:sldId id="347"/>
            <p14:sldId id="321"/>
            <p14:sldId id="323"/>
            <p14:sldId id="325"/>
            <p14:sldId id="327"/>
            <p14:sldId id="329"/>
            <p14:sldId id="335"/>
            <p14:sldId id="331"/>
            <p14:sldId id="302"/>
            <p14:sldId id="303"/>
            <p14:sldId id="304"/>
            <p14:sldId id="305"/>
            <p14:sldId id="309"/>
            <p14:sldId id="306"/>
            <p14:sldId id="307"/>
            <p14:sldId id="30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172" autoAdjust="0"/>
  </p:normalViewPr>
  <p:slideViewPr>
    <p:cSldViewPr snapToGrid="0" snapToObjects="1">
      <p:cViewPr>
        <p:scale>
          <a:sx n="85" d="100"/>
          <a:sy n="85" d="100"/>
        </p:scale>
        <p:origin x="-664" y="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144"/>
    </p:cViewPr>
  </p:sorterViewPr>
  <p:notesViewPr>
    <p:cSldViewPr snapToGrid="0" snapToObjects="1">
      <p:cViewPr varScale="1">
        <p:scale>
          <a:sx n="62" d="100"/>
          <a:sy n="62" d="100"/>
        </p:scale>
        <p:origin x="-2480"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printerSettings" Target="printerSettings/printerSettings1.bin"/><Relationship Id="rId81" Type="http://schemas.openxmlformats.org/officeDocument/2006/relationships/presProps" Target="presProps.xml"/><Relationship Id="rId82" Type="http://schemas.openxmlformats.org/officeDocument/2006/relationships/viewProps" Target="viewProps.xml"/><Relationship Id="rId83" Type="http://schemas.openxmlformats.org/officeDocument/2006/relationships/theme" Target="theme/theme1.xml"/><Relationship Id="rId84"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notesMaster" Target="notesMasters/notesMaster1.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 Id="rId2"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A1939-C7C4-664B-91C3-C22D2D547038}" type="datetimeFigureOut">
              <a:rPr lang="en-US" smtClean="0"/>
              <a:t>10/1/17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183574-8B40-1048-94E8-9B23B788F94E}" type="slidenum">
              <a:rPr lang="en-US" smtClean="0"/>
              <a:t>‹#›</a:t>
            </a:fld>
            <a:endParaRPr lang="en-US"/>
          </a:p>
        </p:txBody>
      </p:sp>
    </p:spTree>
    <p:extLst>
      <p:ext uri="{BB962C8B-B14F-4D97-AF65-F5344CB8AC3E}">
        <p14:creationId xmlns:p14="http://schemas.microsoft.com/office/powerpoint/2010/main" val="920683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latin typeface="Times New Roman" charset="0"/>
              </a:rPr>
              <a:t>The example in the book uses straight line depreciation to a zero salvage; that is why you can take the initial investment and divide by 2.  If you use MACRS, you need to compute the BV in each period and take the average in the standard way.</a:t>
            </a:r>
            <a:endParaRPr lang="en-US" dirty="0">
              <a:latin typeface="Times New Roman" charset="0"/>
            </a:endParaRPr>
          </a:p>
        </p:txBody>
      </p:sp>
      <p:sp>
        <p:nvSpPr>
          <p:cNvPr id="4" name="Slide Number Placeholder 3"/>
          <p:cNvSpPr>
            <a:spLocks noGrp="1"/>
          </p:cNvSpPr>
          <p:nvPr>
            <p:ph type="sldNum" sz="quarter" idx="10"/>
          </p:nvPr>
        </p:nvSpPr>
        <p:spPr/>
        <p:txBody>
          <a:bodyPr/>
          <a:lstStyle/>
          <a:p>
            <a:fld id="{73183574-8B40-1048-94E8-9B23B788F94E}" type="slidenum">
              <a:rPr lang="en-US" smtClean="0"/>
              <a:t>22</a:t>
            </a:fld>
            <a:endParaRPr lang="en-US"/>
          </a:p>
        </p:txBody>
      </p:sp>
    </p:spTree>
    <p:extLst>
      <p:ext uri="{BB962C8B-B14F-4D97-AF65-F5344CB8AC3E}">
        <p14:creationId xmlns:p14="http://schemas.microsoft.com/office/powerpoint/2010/main" val="2493978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D6C1887-EAF0-C548-AB72-4E0C86A027A8}" type="slidenum">
              <a:rPr lang="en-US">
                <a:latin typeface="Calibri" charset="0"/>
              </a:rPr>
              <a:pPr eaLnBrk="1" hangingPunct="1"/>
              <a:t>63</a:t>
            </a:fld>
            <a:endParaRPr lang="en-US">
              <a:latin typeface="Calibri" charset="0"/>
            </a:endParaRPr>
          </a:p>
        </p:txBody>
      </p:sp>
      <p:sp>
        <p:nvSpPr>
          <p:cNvPr id="450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60" name="Rectangle 3"/>
          <p:cNvSpPr>
            <a:spLocks noGrp="1" noChangeArrowheads="1"/>
          </p:cNvSpPr>
          <p:nvPr>
            <p:ph type="body" idx="1"/>
          </p:nvPr>
        </p:nvSpPr>
        <p:spPr bwMode="auto">
          <a:xfrm>
            <a:off x="914400" y="4344025"/>
            <a:ext cx="5029200"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CA156B9-62FE-614B-B43C-CD18244FCA7D}" type="slidenum">
              <a:rPr lang="en-US">
                <a:latin typeface="Calibri" charset="0"/>
              </a:rPr>
              <a:pPr eaLnBrk="1" hangingPunct="1"/>
              <a:t>64</a:t>
            </a:fld>
            <a:endParaRPr lang="en-US">
              <a:latin typeface="Calibri" charset="0"/>
            </a:endParaRPr>
          </a:p>
        </p:txBody>
      </p:sp>
      <p:sp>
        <p:nvSpPr>
          <p:cNvPr id="460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6084" name="Rectangle 3"/>
          <p:cNvSpPr>
            <a:spLocks noGrp="1" noChangeArrowheads="1"/>
          </p:cNvSpPr>
          <p:nvPr>
            <p:ph type="body" idx="1"/>
          </p:nvPr>
        </p:nvSpPr>
        <p:spPr bwMode="auto">
          <a:xfrm>
            <a:off x="914400" y="4344025"/>
            <a:ext cx="5029200"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50000"/>
              </a:spcBef>
            </a:pPr>
            <a:r>
              <a:rPr lang="en-US">
                <a:latin typeface="Calibri" charset="0"/>
              </a:rPr>
              <a:t>The preferred project in this case depends on the discount rate, not the IRR. </a:t>
            </a:r>
          </a:p>
          <a:p>
            <a:pPr eaLnBrk="1" hangingPunct="1">
              <a:spcBef>
                <a:spcPct val="0"/>
              </a:spcBef>
            </a:pPr>
            <a:endParaRPr lang="en-US">
              <a:latin typeface="Calibri"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3C7B3A7-C737-1A4D-AB9D-43EF1592413B}" type="slidenum">
              <a:rPr lang="en-US">
                <a:latin typeface="Calibri" charset="0"/>
              </a:rPr>
              <a:pPr eaLnBrk="1" hangingPunct="1"/>
              <a:t>69</a:t>
            </a:fld>
            <a:endParaRPr lang="en-US">
              <a:latin typeface="Calibri" charset="0"/>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7108" name="Rectangle 3"/>
          <p:cNvSpPr>
            <a:spLocks noGrp="1" noChangeArrowheads="1"/>
          </p:cNvSpPr>
          <p:nvPr>
            <p:ph type="body" idx="1"/>
          </p:nvPr>
        </p:nvSpPr>
        <p:spPr bwMode="auto">
          <a:xfrm>
            <a:off x="914400" y="4344025"/>
            <a:ext cx="5029200"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The cross-over rate is the IRR of project A-B</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latin typeface="Times New Roman" charset="0"/>
              </a:rPr>
              <a:t>Students may ask where you came up with the 25%. Point out that this is one of the drawbacks of this rule. There is no good theory for determining what the return should be. We generally just use some rule of thumb.</a:t>
            </a:r>
          </a:p>
          <a:p>
            <a:pPr eaLnBrk="1" hangingPunct="1"/>
            <a:endParaRPr lang="en-US" dirty="0" smtClean="0">
              <a:latin typeface="Times New Roman" charset="0"/>
            </a:endParaRPr>
          </a:p>
          <a:p>
            <a:pPr eaLnBrk="1" hangingPunct="1"/>
            <a:r>
              <a:rPr lang="en-US" dirty="0" smtClean="0">
                <a:latin typeface="Times New Roman" charset="0"/>
              </a:rPr>
              <a:t>This rule would indicate that we reject the project.</a:t>
            </a:r>
          </a:p>
          <a:p>
            <a:endParaRPr lang="en-US" dirty="0"/>
          </a:p>
        </p:txBody>
      </p:sp>
      <p:sp>
        <p:nvSpPr>
          <p:cNvPr id="4" name="Slide Number Placeholder 3"/>
          <p:cNvSpPr>
            <a:spLocks noGrp="1"/>
          </p:cNvSpPr>
          <p:nvPr>
            <p:ph type="sldNum" sz="quarter" idx="10"/>
          </p:nvPr>
        </p:nvSpPr>
        <p:spPr/>
        <p:txBody>
          <a:bodyPr/>
          <a:lstStyle/>
          <a:p>
            <a:fld id="{73183574-8B40-1048-94E8-9B23B788F94E}" type="slidenum">
              <a:rPr lang="en-US" smtClean="0"/>
              <a:t>23</a:t>
            </a:fld>
            <a:endParaRPr lang="en-US"/>
          </a:p>
        </p:txBody>
      </p:sp>
    </p:spTree>
    <p:extLst>
      <p:ext uri="{BB962C8B-B14F-4D97-AF65-F5344CB8AC3E}">
        <p14:creationId xmlns:p14="http://schemas.microsoft.com/office/powerpoint/2010/main" val="3561467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183574-8B40-1048-94E8-9B23B788F94E}" type="slidenum">
              <a:rPr lang="en-US" smtClean="0"/>
              <a:t>24</a:t>
            </a:fld>
            <a:endParaRPr lang="en-US"/>
          </a:p>
        </p:txBody>
      </p:sp>
    </p:spTree>
    <p:extLst>
      <p:ext uri="{BB962C8B-B14F-4D97-AF65-F5344CB8AC3E}">
        <p14:creationId xmlns:p14="http://schemas.microsoft.com/office/powerpoint/2010/main" val="2922912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Times New Roman" charset="0"/>
              </a:rPr>
              <a:t>The IRR rule is very important. Management, and individuals in general, often have a much better feel for percentage returns, and the value that is created, than they do for dollar increases. A dollar increase </a:t>
            </a:r>
            <a:r>
              <a:rPr lang="en-US" dirty="0" err="1" smtClean="0">
                <a:latin typeface="Times New Roman" charset="0"/>
              </a:rPr>
              <a:t>doesn</a:t>
            </a:r>
            <a:r>
              <a:rPr lang="ja-JP" altLang="en-US" dirty="0" smtClean="0">
                <a:latin typeface="Times New Roman" charset="0"/>
              </a:rPr>
              <a:t>’</a:t>
            </a:r>
            <a:r>
              <a:rPr lang="en-US" dirty="0" smtClean="0">
                <a:latin typeface="Times New Roman" charset="0"/>
              </a:rPr>
              <a:t>t appear to provide as much information if we don</a:t>
            </a:r>
            <a:r>
              <a:rPr lang="ja-JP" altLang="en-US" dirty="0" smtClean="0">
                <a:latin typeface="Times New Roman" charset="0"/>
              </a:rPr>
              <a:t>’</a:t>
            </a:r>
            <a:r>
              <a:rPr lang="en-US" dirty="0" smtClean="0">
                <a:latin typeface="Times New Roman" charset="0"/>
              </a:rPr>
              <a:t>t know what the initial expenditure was. Whether or not the additional information is relevant is another issue.</a:t>
            </a:r>
          </a:p>
          <a:p>
            <a:endParaRPr lang="en-US" dirty="0"/>
          </a:p>
        </p:txBody>
      </p:sp>
      <p:sp>
        <p:nvSpPr>
          <p:cNvPr id="4" name="Slide Number Placeholder 3"/>
          <p:cNvSpPr>
            <a:spLocks noGrp="1"/>
          </p:cNvSpPr>
          <p:nvPr>
            <p:ph type="sldNum" sz="quarter" idx="10"/>
          </p:nvPr>
        </p:nvSpPr>
        <p:spPr/>
        <p:txBody>
          <a:bodyPr/>
          <a:lstStyle/>
          <a:p>
            <a:fld id="{73183574-8B40-1048-94E8-9B23B788F94E}" type="slidenum">
              <a:rPr lang="en-US" smtClean="0"/>
              <a:t>26</a:t>
            </a:fld>
            <a:endParaRPr lang="en-US"/>
          </a:p>
        </p:txBody>
      </p:sp>
    </p:spTree>
    <p:extLst>
      <p:ext uri="{BB962C8B-B14F-4D97-AF65-F5344CB8AC3E}">
        <p14:creationId xmlns:p14="http://schemas.microsoft.com/office/powerpoint/2010/main" val="3795632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86C15AC-D510-3944-A078-BD794F2C2EC4}" type="slidenum">
              <a:rPr lang="en-US">
                <a:latin typeface="Calibri" charset="0"/>
              </a:rPr>
              <a:pPr eaLnBrk="1" hangingPunct="1"/>
              <a:t>39</a:t>
            </a:fld>
            <a:endParaRPr lang="en-US">
              <a:latin typeface="Calibri" charset="0"/>
            </a:endParaRPr>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4036" name="Rectangle 3"/>
          <p:cNvSpPr>
            <a:spLocks noGrp="1" noChangeArrowheads="1"/>
          </p:cNvSpPr>
          <p:nvPr>
            <p:ph type="body" idx="1"/>
          </p:nvPr>
        </p:nvSpPr>
        <p:spPr bwMode="auto">
          <a:xfrm>
            <a:off x="914400" y="4344025"/>
            <a:ext cx="5029200"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It is good to mention that the number of IRRs is equivalent to the number of sign changes in the cash flows.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183574-8B40-1048-94E8-9B23B788F94E}" type="slidenum">
              <a:rPr lang="en-US" smtClean="0"/>
              <a:t>40</a:t>
            </a:fld>
            <a:endParaRPr lang="en-US"/>
          </a:p>
        </p:txBody>
      </p:sp>
    </p:spTree>
    <p:extLst>
      <p:ext uri="{BB962C8B-B14F-4D97-AF65-F5344CB8AC3E}">
        <p14:creationId xmlns:p14="http://schemas.microsoft.com/office/powerpoint/2010/main" val="1983607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latin typeface="Times New Roman" charset="0"/>
              </a:rPr>
              <a:t>You should point out, however, that if you get a very large IRR that you should go back and look at your cash flow estimates again. In competitive markets, extremely high IRRs should be rare. Also, since the IRR calculation assumes that you can reinvest future cash flows at the IRR, a high IRR may be unrealistic.</a:t>
            </a:r>
            <a:endParaRPr lang="en-US" dirty="0">
              <a:latin typeface="Times New Roman" charset="0"/>
            </a:endParaRPr>
          </a:p>
        </p:txBody>
      </p:sp>
      <p:sp>
        <p:nvSpPr>
          <p:cNvPr id="4" name="Slide Number Placeholder 3"/>
          <p:cNvSpPr>
            <a:spLocks noGrp="1"/>
          </p:cNvSpPr>
          <p:nvPr>
            <p:ph type="sldNum" sz="quarter" idx="10"/>
          </p:nvPr>
        </p:nvSpPr>
        <p:spPr/>
        <p:txBody>
          <a:bodyPr/>
          <a:lstStyle/>
          <a:p>
            <a:fld id="{73183574-8B40-1048-94E8-9B23B788F94E}" type="slidenum">
              <a:rPr lang="en-US" smtClean="0"/>
              <a:t>43</a:t>
            </a:fld>
            <a:endParaRPr lang="en-US"/>
          </a:p>
        </p:txBody>
      </p:sp>
    </p:spTree>
    <p:extLst>
      <p:ext uri="{BB962C8B-B14F-4D97-AF65-F5344CB8AC3E}">
        <p14:creationId xmlns:p14="http://schemas.microsoft.com/office/powerpoint/2010/main" val="995517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3183574-8B40-1048-94E8-9B23B788F94E}" type="slidenum">
              <a:rPr lang="en-US" smtClean="0"/>
              <a:t>59</a:t>
            </a:fld>
            <a:endParaRPr lang="en-US"/>
          </a:p>
        </p:txBody>
      </p:sp>
    </p:spTree>
    <p:extLst>
      <p:ext uri="{BB962C8B-B14F-4D97-AF65-F5344CB8AC3E}">
        <p14:creationId xmlns:p14="http://schemas.microsoft.com/office/powerpoint/2010/main" val="3185391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Times New Roman" charset="0"/>
              </a:rPr>
              <a:t>Point out that we calculated MIRRs of 15.77%, 15.75% and 15.36%.  All of the MIRRs are correct.  There is no reason to say that one of the three methods is superior to the others.</a:t>
            </a:r>
          </a:p>
          <a:p>
            <a:endParaRPr lang="en-US" dirty="0"/>
          </a:p>
        </p:txBody>
      </p:sp>
      <p:sp>
        <p:nvSpPr>
          <p:cNvPr id="4" name="Slide Number Placeholder 3"/>
          <p:cNvSpPr>
            <a:spLocks noGrp="1"/>
          </p:cNvSpPr>
          <p:nvPr>
            <p:ph type="sldNum" sz="quarter" idx="10"/>
          </p:nvPr>
        </p:nvSpPr>
        <p:spPr/>
        <p:txBody>
          <a:bodyPr/>
          <a:lstStyle/>
          <a:p>
            <a:fld id="{73183574-8B40-1048-94E8-9B23B788F94E}" type="slidenum">
              <a:rPr lang="en-US" smtClean="0"/>
              <a:t>61</a:t>
            </a:fld>
            <a:endParaRPr lang="en-US"/>
          </a:p>
        </p:txBody>
      </p:sp>
    </p:spTree>
    <p:extLst>
      <p:ext uri="{BB962C8B-B14F-4D97-AF65-F5344CB8AC3E}">
        <p14:creationId xmlns:p14="http://schemas.microsoft.com/office/powerpoint/2010/main" val="218493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7439BB-ADB3-2E4E-981A-0B29AA400237}" type="datetimeFigureOut">
              <a:rPr lang="en-US" smtClean="0"/>
              <a:t>10/1/17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6630F-AA32-6347-BC0A-034FDAC9239F}" type="slidenum">
              <a:rPr lang="en-US" smtClean="0"/>
              <a:t>‹#›</a:t>
            </a:fld>
            <a:endParaRPr lang="en-US"/>
          </a:p>
        </p:txBody>
      </p:sp>
    </p:spTree>
    <p:extLst>
      <p:ext uri="{BB962C8B-B14F-4D97-AF65-F5344CB8AC3E}">
        <p14:creationId xmlns:p14="http://schemas.microsoft.com/office/powerpoint/2010/main" val="2919526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10746-DE5B-8F47-8026-B17285C32133}" type="datetimeFigureOut">
              <a:rPr lang="en-US" smtClean="0"/>
              <a:t>10/1/17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40020929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10746-DE5B-8F47-8026-B17285C32133}" type="datetimeFigureOut">
              <a:rPr lang="en-US" smtClean="0"/>
              <a:t>10/1/17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3276597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10746-DE5B-8F47-8026-B17285C32133}" type="datetimeFigureOut">
              <a:rPr lang="en-US" smtClean="0"/>
              <a:t>10/1/17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2241492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7439BB-ADB3-2E4E-981A-0B29AA400237}" type="datetimeFigureOut">
              <a:rPr lang="en-US" smtClean="0"/>
              <a:t>10/1/17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6630F-AA32-6347-BC0A-034FDAC9239F}" type="slidenum">
              <a:rPr lang="en-US" smtClean="0"/>
              <a:t>‹#›</a:t>
            </a:fld>
            <a:endParaRPr lang="en-US"/>
          </a:p>
        </p:txBody>
      </p:sp>
    </p:spTree>
    <p:extLst>
      <p:ext uri="{BB962C8B-B14F-4D97-AF65-F5344CB8AC3E}">
        <p14:creationId xmlns:p14="http://schemas.microsoft.com/office/powerpoint/2010/main" val="3594839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B10746-DE5B-8F47-8026-B17285C32133}" type="datetimeFigureOut">
              <a:rPr lang="en-US" smtClean="0"/>
              <a:t>10/1/17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3683943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B10746-DE5B-8F47-8026-B17285C32133}" type="datetimeFigureOut">
              <a:rPr lang="en-US" smtClean="0"/>
              <a:t>10/1/17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2009211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B10746-DE5B-8F47-8026-B17285C32133}" type="datetimeFigureOut">
              <a:rPr lang="en-US" smtClean="0"/>
              <a:t>10/1/17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2741768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B10746-DE5B-8F47-8026-B17285C32133}" type="datetimeFigureOut">
              <a:rPr lang="en-US" smtClean="0"/>
              <a:t>10/1/17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1234558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B10746-DE5B-8F47-8026-B17285C32133}" type="datetimeFigureOut">
              <a:rPr lang="en-US" smtClean="0"/>
              <a:t>10/1/17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3717949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B10746-DE5B-8F47-8026-B17285C32133}" type="datetimeFigureOut">
              <a:rPr lang="en-US" smtClean="0"/>
              <a:t>10/1/17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422340240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B10746-DE5B-8F47-8026-B17285C32133}" type="datetimeFigureOut">
              <a:rPr lang="en-US" smtClean="0"/>
              <a:t>10/1/17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BCCD41-AEF7-5948-8A6E-B77667F287B4}" type="slidenum">
              <a:rPr lang="en-US" smtClean="0"/>
              <a:t>‹#›</a:t>
            </a:fld>
            <a:endParaRPr lang="en-US"/>
          </a:p>
        </p:txBody>
      </p:sp>
    </p:spTree>
    <p:extLst>
      <p:ext uri="{BB962C8B-B14F-4D97-AF65-F5344CB8AC3E}">
        <p14:creationId xmlns:p14="http://schemas.microsoft.com/office/powerpoint/2010/main" val="572761584"/>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Microsoft_Excel_97_-_2004_Worksheet1.xls"/><Relationship Id="rId4"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4.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6.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Microsoft_Excel_97_-_2004_Worksheet2.xls"/><Relationship Id="rId4" Type="http://schemas.openxmlformats.org/officeDocument/2006/relationships/image" Target="../media/image7.w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Microsoft_Excel_97_-_2004_Worksheet3.xls"/><Relationship Id="rId5" Type="http://schemas.openxmlformats.org/officeDocument/2006/relationships/image" Target="../media/image8.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4.bin"/><Relationship Id="rId5" Type="http://schemas.openxmlformats.org/officeDocument/2006/relationships/image" Target="../media/image9.emf"/><Relationship Id="rId6" Type="http://schemas.openxmlformats.org/officeDocument/2006/relationships/oleObject" Target="../embeddings/oleObject5.bin"/><Relationship Id="rId7" Type="http://schemas.openxmlformats.org/officeDocument/2006/relationships/image" Target="../media/image10.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11.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12.e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Microsoft_Excel_97_-_2004_Worksheet4.xls"/><Relationship Id="rId5" Type="http://schemas.openxmlformats.org/officeDocument/2006/relationships/image" Target="../media/image16.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17.e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Times"/>
                <a:cs typeface="Times"/>
              </a:rPr>
              <a:t>Principles of Finance (FIN 200)</a:t>
            </a:r>
            <a:endParaRPr lang="en-US" dirty="0">
              <a:latin typeface="Times"/>
              <a:cs typeface="Times"/>
            </a:endParaRPr>
          </a:p>
        </p:txBody>
      </p:sp>
      <p:sp>
        <p:nvSpPr>
          <p:cNvPr id="3" name="Subtitle 2"/>
          <p:cNvSpPr>
            <a:spLocks noGrp="1"/>
          </p:cNvSpPr>
          <p:nvPr>
            <p:ph type="subTitle" idx="1"/>
          </p:nvPr>
        </p:nvSpPr>
        <p:spPr>
          <a:xfrm>
            <a:off x="1371600" y="3600450"/>
            <a:ext cx="6400800" cy="1752600"/>
          </a:xfrm>
        </p:spPr>
        <p:txBody>
          <a:bodyPr>
            <a:normAutofit fontScale="92500" lnSpcReduction="20000"/>
          </a:bodyPr>
          <a:lstStyle/>
          <a:p>
            <a:r>
              <a:rPr lang="en-US" dirty="0" smtClean="0">
                <a:solidFill>
                  <a:schemeClr val="tx1"/>
                </a:solidFill>
                <a:latin typeface="Times"/>
                <a:cs typeface="Times"/>
              </a:rPr>
              <a:t>Net Present Value and Other Investment Criteria </a:t>
            </a:r>
            <a:endParaRPr lang="en-US" dirty="0">
              <a:solidFill>
                <a:schemeClr val="tx1"/>
              </a:solidFill>
              <a:latin typeface="Times"/>
              <a:cs typeface="Times"/>
            </a:endParaRPr>
          </a:p>
          <a:p>
            <a:endParaRPr lang="en-US" dirty="0" smtClean="0">
              <a:solidFill>
                <a:schemeClr val="tx1"/>
              </a:solidFill>
              <a:latin typeface="Times"/>
              <a:cs typeface="Times"/>
            </a:endParaRPr>
          </a:p>
          <a:p>
            <a:r>
              <a:rPr lang="en-US" dirty="0" smtClean="0">
                <a:solidFill>
                  <a:schemeClr val="tx1"/>
                </a:solidFill>
                <a:latin typeface="Times"/>
                <a:cs typeface="Times"/>
              </a:rPr>
              <a:t>CH </a:t>
            </a:r>
            <a:r>
              <a:rPr lang="en-US" dirty="0">
                <a:solidFill>
                  <a:schemeClr val="tx1"/>
                </a:solidFill>
                <a:latin typeface="Times"/>
                <a:cs typeface="Times"/>
              </a:rPr>
              <a:t>9</a:t>
            </a:r>
          </a:p>
        </p:txBody>
      </p:sp>
      <p:pic>
        <p:nvPicPr>
          <p:cNvPr id="4" name="Picture 3" descr="e7a19612002c61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5501" y="5638800"/>
            <a:ext cx="4298499" cy="1434773"/>
          </a:xfrm>
          <a:prstGeom prst="rect">
            <a:avLst/>
          </a:prstGeom>
        </p:spPr>
      </p:pic>
      <p:sp>
        <p:nvSpPr>
          <p:cNvPr id="6" name="TextBox 5"/>
          <p:cNvSpPr txBox="1"/>
          <p:nvPr/>
        </p:nvSpPr>
        <p:spPr>
          <a:xfrm>
            <a:off x="0" y="6175244"/>
            <a:ext cx="4034118" cy="477054"/>
          </a:xfrm>
          <a:prstGeom prst="rect">
            <a:avLst/>
          </a:prstGeom>
          <a:noFill/>
        </p:spPr>
        <p:txBody>
          <a:bodyPr wrap="square" rtlCol="0">
            <a:spAutoFit/>
          </a:bodyPr>
          <a:lstStyle/>
          <a:p>
            <a:r>
              <a:rPr lang="en-US" sz="2500" dirty="0" smtClean="0">
                <a:solidFill>
                  <a:schemeClr val="tx2">
                    <a:lumMod val="60000"/>
                    <a:lumOff val="40000"/>
                  </a:schemeClr>
                </a:solidFill>
                <a:latin typeface="Times"/>
                <a:cs typeface="Times"/>
              </a:rPr>
              <a:t>ABDULLAH ALSHEHRI</a:t>
            </a:r>
            <a:endParaRPr lang="en-US" sz="2500" dirty="0">
              <a:solidFill>
                <a:schemeClr val="tx2">
                  <a:lumMod val="60000"/>
                  <a:lumOff val="40000"/>
                </a:schemeClr>
              </a:solidFill>
              <a:latin typeface="Times"/>
              <a:cs typeface="Times"/>
            </a:endParaRPr>
          </a:p>
        </p:txBody>
      </p:sp>
    </p:spTree>
    <p:extLst>
      <p:ext uri="{BB962C8B-B14F-4D97-AF65-F5344CB8AC3E}">
        <p14:creationId xmlns:p14="http://schemas.microsoft.com/office/powerpoint/2010/main" val="363863765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Decision Criteria Test - NPV</a:t>
            </a:r>
            <a:endParaRPr lang="en-US" dirty="0">
              <a:latin typeface="Times"/>
              <a:cs typeface="Times"/>
            </a:endParaRPr>
          </a:p>
        </p:txBody>
      </p:sp>
      <p:sp>
        <p:nvSpPr>
          <p:cNvPr id="3" name="Content Placeholder 2"/>
          <p:cNvSpPr>
            <a:spLocks noGrp="1"/>
          </p:cNvSpPr>
          <p:nvPr>
            <p:ph idx="1"/>
          </p:nvPr>
        </p:nvSpPr>
        <p:spPr/>
        <p:txBody>
          <a:bodyPr>
            <a:normAutofit fontScale="85000" lnSpcReduction="20000"/>
          </a:bodyPr>
          <a:lstStyle/>
          <a:p>
            <a:r>
              <a:rPr lang="en-US" dirty="0" smtClean="0">
                <a:latin typeface="Times"/>
                <a:cs typeface="Times"/>
              </a:rPr>
              <a:t>Does the NPV rule account for the time value of money?</a:t>
            </a:r>
          </a:p>
          <a:p>
            <a:pPr marL="0" indent="0">
              <a:buNone/>
            </a:pPr>
            <a:endParaRPr lang="en-US" dirty="0" smtClean="0">
              <a:latin typeface="Times"/>
              <a:cs typeface="Times"/>
            </a:endParaRPr>
          </a:p>
          <a:p>
            <a:r>
              <a:rPr lang="en-US" dirty="0" smtClean="0">
                <a:latin typeface="Times"/>
                <a:cs typeface="Times"/>
              </a:rPr>
              <a:t>Does the NPV rule account for the risk of the cash flows?</a:t>
            </a:r>
          </a:p>
          <a:p>
            <a:pPr marL="0" indent="0">
              <a:buNone/>
            </a:pPr>
            <a:endParaRPr lang="en-US" dirty="0" smtClean="0">
              <a:latin typeface="Times"/>
              <a:cs typeface="Times"/>
            </a:endParaRPr>
          </a:p>
          <a:p>
            <a:r>
              <a:rPr lang="en-US" dirty="0" smtClean="0">
                <a:latin typeface="Times"/>
                <a:cs typeface="Times"/>
              </a:rPr>
              <a:t>Does the NPV rule provide an indication about the increase in value?</a:t>
            </a:r>
          </a:p>
          <a:p>
            <a:pPr marL="0" indent="0">
              <a:buNone/>
            </a:pPr>
            <a:endParaRPr lang="en-US" dirty="0" smtClean="0">
              <a:latin typeface="Times"/>
              <a:cs typeface="Times"/>
            </a:endParaRPr>
          </a:p>
          <a:p>
            <a:r>
              <a:rPr lang="en-US" dirty="0" smtClean="0">
                <a:latin typeface="Times"/>
                <a:cs typeface="Times"/>
              </a:rPr>
              <a:t>Should we consider the NPV rule for our primary decision rule?</a:t>
            </a:r>
            <a:endParaRPr lang="en-US" dirty="0">
              <a:latin typeface="Times"/>
              <a:cs typeface="Times"/>
            </a:endParaRPr>
          </a:p>
        </p:txBody>
      </p:sp>
    </p:spTree>
    <p:extLst>
      <p:ext uri="{BB962C8B-B14F-4D97-AF65-F5344CB8AC3E}">
        <p14:creationId xmlns:p14="http://schemas.microsoft.com/office/powerpoint/2010/main" val="3035369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0277" y="236661"/>
            <a:ext cx="7319108" cy="1143000"/>
          </a:xfrm>
        </p:spPr>
        <p:txBody>
          <a:bodyPr>
            <a:normAutofit fontScale="90000"/>
          </a:bodyPr>
          <a:lstStyle/>
          <a:p>
            <a:r>
              <a:rPr lang="en-US" dirty="0" smtClean="0">
                <a:latin typeface="Times"/>
                <a:cs typeface="Times"/>
              </a:rPr>
              <a:t>Calculating NPVs with  						a Spreadsheet</a:t>
            </a:r>
            <a:endParaRPr lang="en-US" dirty="0">
              <a:latin typeface="Times"/>
              <a:cs typeface="Times"/>
            </a:endParaRPr>
          </a:p>
        </p:txBody>
      </p:sp>
      <p:sp>
        <p:nvSpPr>
          <p:cNvPr id="3" name="Content Placeholder 2"/>
          <p:cNvSpPr>
            <a:spLocks noGrp="1"/>
          </p:cNvSpPr>
          <p:nvPr>
            <p:ph idx="1"/>
          </p:nvPr>
        </p:nvSpPr>
        <p:spPr/>
        <p:txBody>
          <a:bodyPr/>
          <a:lstStyle/>
          <a:p>
            <a:pPr>
              <a:lnSpc>
                <a:spcPct val="90000"/>
              </a:lnSpc>
            </a:pPr>
            <a:r>
              <a:rPr lang="en-US" sz="2800" dirty="0" smtClean="0">
                <a:latin typeface="Times"/>
                <a:cs typeface="Times"/>
              </a:rPr>
              <a:t>Spreadsheets are an excellent way to compute NPVs, especially when you have to compute the cash flows as well.</a:t>
            </a:r>
          </a:p>
          <a:p>
            <a:pPr marL="0" indent="0">
              <a:lnSpc>
                <a:spcPct val="90000"/>
              </a:lnSpc>
              <a:buNone/>
            </a:pPr>
            <a:endParaRPr lang="en-US" sz="2800" dirty="0" smtClean="0">
              <a:latin typeface="Times"/>
              <a:cs typeface="Times"/>
            </a:endParaRPr>
          </a:p>
          <a:p>
            <a:pPr>
              <a:lnSpc>
                <a:spcPct val="90000"/>
              </a:lnSpc>
            </a:pPr>
            <a:r>
              <a:rPr lang="en-US" sz="2800" dirty="0" smtClean="0">
                <a:latin typeface="Times"/>
                <a:cs typeface="Times"/>
              </a:rPr>
              <a:t>Using the NPV function</a:t>
            </a:r>
          </a:p>
          <a:p>
            <a:pPr lvl="1">
              <a:lnSpc>
                <a:spcPct val="90000"/>
              </a:lnSpc>
            </a:pPr>
            <a:r>
              <a:rPr lang="en-US" sz="2400" dirty="0" smtClean="0">
                <a:latin typeface="Times"/>
                <a:cs typeface="Times"/>
              </a:rPr>
              <a:t>The first component is the required return entered as a decimal</a:t>
            </a:r>
          </a:p>
          <a:p>
            <a:pPr lvl="1">
              <a:lnSpc>
                <a:spcPct val="90000"/>
              </a:lnSpc>
            </a:pPr>
            <a:r>
              <a:rPr lang="en-US" sz="2400" dirty="0" smtClean="0">
                <a:latin typeface="Times"/>
                <a:cs typeface="Times"/>
              </a:rPr>
              <a:t>The second component is the range of cash flows </a:t>
            </a:r>
            <a:r>
              <a:rPr lang="en-US" sz="2400" i="1" dirty="0" smtClean="0">
                <a:latin typeface="Times"/>
                <a:cs typeface="Times"/>
              </a:rPr>
              <a:t>beginning with year 1</a:t>
            </a:r>
            <a:endParaRPr lang="en-US" sz="2400" dirty="0" smtClean="0">
              <a:latin typeface="Times"/>
              <a:cs typeface="Times"/>
            </a:endParaRPr>
          </a:p>
          <a:p>
            <a:pPr lvl="1">
              <a:lnSpc>
                <a:spcPct val="90000"/>
              </a:lnSpc>
            </a:pPr>
            <a:r>
              <a:rPr lang="en-US" sz="2400" dirty="0" smtClean="0">
                <a:latin typeface="Times"/>
                <a:cs typeface="Times"/>
              </a:rPr>
              <a:t>Subtract the initial investment after computing the NPV</a:t>
            </a:r>
          </a:p>
          <a:p>
            <a:endParaRPr lang="en-US" dirty="0">
              <a:latin typeface="Times"/>
              <a:cs typeface="Times"/>
            </a:endParaRPr>
          </a:p>
        </p:txBody>
      </p:sp>
      <p:graphicFrame>
        <p:nvGraphicFramePr>
          <p:cNvPr id="4" name="Object 5">
            <a:hlinkClick r:id="" action="ppaction://ole?verb=1"/>
          </p:cNvPr>
          <p:cNvGraphicFramePr>
            <a:graphicFrameLocks/>
          </p:cNvGraphicFramePr>
          <p:nvPr>
            <p:extLst>
              <p:ext uri="{D42A27DB-BD31-4B8C-83A1-F6EECF244321}">
                <p14:modId xmlns:p14="http://schemas.microsoft.com/office/powerpoint/2010/main" val="4293148540"/>
              </p:ext>
            </p:extLst>
          </p:nvPr>
        </p:nvGraphicFramePr>
        <p:xfrm>
          <a:off x="6724650" y="5778500"/>
          <a:ext cx="2540000" cy="1016000"/>
        </p:xfrm>
        <a:graphic>
          <a:graphicData uri="http://schemas.openxmlformats.org/presentationml/2006/ole">
            <mc:AlternateContent xmlns:mc="http://schemas.openxmlformats.org/markup-compatibility/2006">
              <mc:Choice xmlns:v="urn:schemas-microsoft-com:vml" Requires="v">
                <p:oleObj spid="_x0000_s2269" name="Worksheet" showAsIcon="1" r:id="rId3" imgW="635000" imgH="558800" progId="Excel.Sheet.8">
                  <p:embed/>
                </p:oleObj>
              </mc:Choice>
              <mc:Fallback>
                <p:oleObj name="Worksheet" showAsIcon="1" r:id="rId3" imgW="635000" imgH="558800" progId="Excel.Sheet.8">
                  <p:embed/>
                  <p:pic>
                    <p:nvPicPr>
                      <p:cNvPr id="0" name=""/>
                      <p:cNvPicPr>
                        <a:picLocks noChangeArrowheads="1"/>
                      </p:cNvPicPr>
                      <p:nvPr/>
                    </p:nvPicPr>
                    <p:blipFill>
                      <a:blip r:embed="rId4"/>
                      <a:srcRect b="36369"/>
                      <a:stretch>
                        <a:fillRect/>
                      </a:stretch>
                    </p:blipFill>
                    <p:spPr bwMode="auto">
                      <a:xfrm>
                        <a:off x="6724650" y="5778500"/>
                        <a:ext cx="25400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22733395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742950" indent="-742950">
              <a:buFont typeface="+mj-lt"/>
              <a:buAutoNum type="arabicPeriod" startAt="2"/>
            </a:pPr>
            <a:r>
              <a:rPr lang="en-US" dirty="0" smtClean="0">
                <a:latin typeface="Times"/>
                <a:cs typeface="Times"/>
              </a:rPr>
              <a:t>Payback Period</a:t>
            </a:r>
            <a:endParaRPr lang="en-US" dirty="0">
              <a:latin typeface="Times"/>
              <a:cs typeface="Times"/>
            </a:endParaRPr>
          </a:p>
        </p:txBody>
      </p:sp>
      <p:sp>
        <p:nvSpPr>
          <p:cNvPr id="3" name="Content Placeholder 2"/>
          <p:cNvSpPr>
            <a:spLocks noGrp="1"/>
          </p:cNvSpPr>
          <p:nvPr>
            <p:ph idx="1"/>
          </p:nvPr>
        </p:nvSpPr>
        <p:spPr>
          <a:xfrm>
            <a:off x="457200" y="1600200"/>
            <a:ext cx="8229600" cy="5257800"/>
          </a:xfrm>
        </p:spPr>
        <p:txBody>
          <a:bodyPr>
            <a:normAutofit fontScale="85000" lnSpcReduction="10000"/>
          </a:bodyPr>
          <a:lstStyle/>
          <a:p>
            <a:r>
              <a:rPr lang="en-US" sz="2800" dirty="0" smtClean="0">
                <a:latin typeface="Times"/>
                <a:cs typeface="Times"/>
              </a:rPr>
              <a:t>How long does it take the project to get the initial cost back in a nominal sense?</a:t>
            </a:r>
          </a:p>
          <a:p>
            <a:endParaRPr lang="en-US" sz="2800" dirty="0" smtClean="0">
              <a:latin typeface="Times"/>
              <a:cs typeface="Times"/>
            </a:endParaRPr>
          </a:p>
          <a:p>
            <a:r>
              <a:rPr lang="en-US" sz="2800" dirty="0" smtClean="0">
                <a:latin typeface="Times"/>
                <a:cs typeface="Times"/>
              </a:rPr>
              <a:t>Computation</a:t>
            </a:r>
          </a:p>
          <a:p>
            <a:pPr lvl="1"/>
            <a:r>
              <a:rPr lang="en-US" sz="2400" dirty="0" smtClean="0">
                <a:latin typeface="Times"/>
                <a:cs typeface="Times"/>
              </a:rPr>
              <a:t>Estimate the cash flows</a:t>
            </a:r>
          </a:p>
          <a:p>
            <a:pPr lvl="1"/>
            <a:r>
              <a:rPr lang="en-US" sz="2400" dirty="0" smtClean="0">
                <a:latin typeface="Times"/>
                <a:cs typeface="Times"/>
              </a:rPr>
              <a:t>Subtract the future cash flows from the initial cost until the initial investment has been recovered</a:t>
            </a:r>
          </a:p>
          <a:p>
            <a:pPr lvl="1"/>
            <a:r>
              <a:rPr lang="en-US" sz="2400" u="sng" dirty="0" smtClean="0">
                <a:latin typeface="Times"/>
                <a:cs typeface="Times"/>
              </a:rPr>
              <a:t>Payback Period = Number of Years to Recover initial investment.</a:t>
            </a:r>
          </a:p>
          <a:p>
            <a:pPr lvl="1"/>
            <a:endParaRPr lang="en-US" sz="2400" u="sng" dirty="0" smtClean="0">
              <a:latin typeface="Times"/>
              <a:cs typeface="Times"/>
            </a:endParaRPr>
          </a:p>
          <a:p>
            <a:r>
              <a:rPr lang="en-US" sz="2800" dirty="0" smtClean="0">
                <a:latin typeface="Times"/>
                <a:cs typeface="Times"/>
              </a:rPr>
              <a:t>Decision Rule – </a:t>
            </a:r>
            <a:r>
              <a:rPr lang="en-US" sz="2800" b="1" i="1" dirty="0" smtClean="0">
                <a:latin typeface="Times"/>
                <a:cs typeface="Times"/>
              </a:rPr>
              <a:t>Accept if the payback period is less than some preset limit (</a:t>
            </a:r>
            <a:r>
              <a:rPr lang="en-US" sz="2800" b="1" dirty="0" smtClean="0">
                <a:latin typeface="Times"/>
                <a:cs typeface="Times"/>
              </a:rPr>
              <a:t>management criteria</a:t>
            </a:r>
            <a:r>
              <a:rPr lang="en-US" sz="2800" b="1" i="1" dirty="0" smtClean="0">
                <a:latin typeface="Times"/>
                <a:cs typeface="Times"/>
              </a:rPr>
              <a:t>)</a:t>
            </a:r>
          </a:p>
          <a:p>
            <a:pPr marL="0" indent="0">
              <a:buNone/>
            </a:pPr>
            <a:endParaRPr lang="en-US" sz="2800" b="1" i="1" dirty="0" smtClean="0">
              <a:latin typeface="Times"/>
              <a:cs typeface="Times"/>
            </a:endParaRPr>
          </a:p>
          <a:p>
            <a:r>
              <a:rPr lang="en-US" sz="2800" b="1" i="1" dirty="0">
                <a:latin typeface="Times"/>
                <a:cs typeface="Times"/>
              </a:rPr>
              <a:t>Given two similar NPV projects with different paybacks, the project with the shorter payback is often the better project</a:t>
            </a:r>
          </a:p>
          <a:p>
            <a:endParaRPr lang="en-US" dirty="0">
              <a:latin typeface="Times"/>
              <a:cs typeface="Times"/>
            </a:endParaRPr>
          </a:p>
        </p:txBody>
      </p:sp>
    </p:spTree>
    <p:extLst>
      <p:ext uri="{BB962C8B-B14F-4D97-AF65-F5344CB8AC3E}">
        <p14:creationId xmlns:p14="http://schemas.microsoft.com/office/powerpoint/2010/main" val="4169126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a:cs typeface="Times"/>
              </a:rPr>
              <a:t>Computing Payback for the Project</a:t>
            </a:r>
            <a:endParaRPr lang="en-US" dirty="0">
              <a:latin typeface="Times"/>
              <a:cs typeface="Times"/>
            </a:endParaRPr>
          </a:p>
        </p:txBody>
      </p:sp>
      <p:sp>
        <p:nvSpPr>
          <p:cNvPr id="3" name="Content Placeholder 2"/>
          <p:cNvSpPr>
            <a:spLocks noGrp="1"/>
          </p:cNvSpPr>
          <p:nvPr>
            <p:ph idx="1"/>
          </p:nvPr>
        </p:nvSpPr>
        <p:spPr/>
        <p:txBody>
          <a:bodyPr/>
          <a:lstStyle/>
          <a:p>
            <a:pPr>
              <a:lnSpc>
                <a:spcPct val="120000"/>
              </a:lnSpc>
            </a:pPr>
            <a:r>
              <a:rPr lang="en-US" sz="2800" dirty="0" smtClean="0">
                <a:latin typeface="Times"/>
                <a:cs typeface="Times"/>
              </a:rPr>
              <a:t>Assume we will accept the project if it pays back within two years.</a:t>
            </a:r>
          </a:p>
          <a:p>
            <a:pPr lvl="1">
              <a:lnSpc>
                <a:spcPct val="120000"/>
              </a:lnSpc>
            </a:pPr>
            <a:r>
              <a:rPr lang="en-US" sz="2400" dirty="0" smtClean="0">
                <a:latin typeface="Times"/>
                <a:cs typeface="Times"/>
              </a:rPr>
              <a:t>Year 1: 165,000 – 63,120 = 101,880 still to recover</a:t>
            </a:r>
          </a:p>
          <a:p>
            <a:pPr lvl="1">
              <a:lnSpc>
                <a:spcPct val="120000"/>
              </a:lnSpc>
            </a:pPr>
            <a:r>
              <a:rPr lang="en-US" sz="2400" dirty="0" smtClean="0">
                <a:latin typeface="Times"/>
                <a:cs typeface="Times"/>
              </a:rPr>
              <a:t>Year 2: 101,880 – 70,800 = 31,080 still to recover</a:t>
            </a:r>
          </a:p>
          <a:p>
            <a:pPr lvl="1">
              <a:lnSpc>
                <a:spcPct val="120000"/>
              </a:lnSpc>
            </a:pPr>
            <a:r>
              <a:rPr lang="en-US" sz="2400" dirty="0" smtClean="0">
                <a:latin typeface="Times"/>
                <a:cs typeface="Times"/>
              </a:rPr>
              <a:t>Year 3: 31,080 – 91,080 = -60,000 </a:t>
            </a:r>
            <a:r>
              <a:rPr lang="en-US" sz="2400" i="1" dirty="0" smtClean="0">
                <a:latin typeface="Times"/>
                <a:cs typeface="Times"/>
              </a:rPr>
              <a:t>project pays back approximately in year 2.04</a:t>
            </a:r>
            <a:endParaRPr lang="en-US" sz="2400" dirty="0" smtClean="0">
              <a:latin typeface="Times"/>
              <a:cs typeface="Times"/>
            </a:endParaRPr>
          </a:p>
          <a:p>
            <a:pPr>
              <a:lnSpc>
                <a:spcPct val="120000"/>
              </a:lnSpc>
            </a:pPr>
            <a:r>
              <a:rPr lang="en-US" sz="2800" b="1" i="1" dirty="0" smtClean="0">
                <a:latin typeface="Times"/>
                <a:cs typeface="Times"/>
              </a:rPr>
              <a:t>Do we accept or reject the project?</a:t>
            </a:r>
          </a:p>
          <a:p>
            <a:pPr>
              <a:lnSpc>
                <a:spcPct val="120000"/>
              </a:lnSpc>
            </a:pPr>
            <a:endParaRPr lang="en-US" dirty="0">
              <a:latin typeface="Times"/>
              <a:cs typeface="Times"/>
            </a:endParaRPr>
          </a:p>
        </p:txBody>
      </p:sp>
    </p:spTree>
    <p:extLst>
      <p:ext uri="{BB962C8B-B14F-4D97-AF65-F5344CB8AC3E}">
        <p14:creationId xmlns:p14="http://schemas.microsoft.com/office/powerpoint/2010/main" val="2544142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000000"/>
                </a:solidFill>
                <a:latin typeface="Times"/>
                <a:cs typeface="Times"/>
              </a:rPr>
              <a:t>Payback Period Method</a:t>
            </a:r>
            <a:br>
              <a:rPr lang="en-US" dirty="0">
                <a:solidFill>
                  <a:srgbClr val="000000"/>
                </a:solidFill>
                <a:latin typeface="Times"/>
                <a:cs typeface="Times"/>
              </a:rPr>
            </a:br>
            <a:r>
              <a:rPr lang="en-US" dirty="0" smtClean="0">
                <a:solidFill>
                  <a:srgbClr val="000000"/>
                </a:solidFill>
                <a:latin typeface="Times"/>
                <a:cs typeface="Times"/>
              </a:rPr>
              <a:t>- Example</a:t>
            </a:r>
            <a:endParaRPr lang="en-US" dirty="0">
              <a:latin typeface="Times"/>
              <a:cs typeface="Times"/>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22955180"/>
              </p:ext>
            </p:extLst>
          </p:nvPr>
        </p:nvGraphicFramePr>
        <p:xfrm>
          <a:off x="1066800" y="2057400"/>
          <a:ext cx="6705600" cy="2286000"/>
        </p:xfrm>
        <a:graphic>
          <a:graphicData uri="http://schemas.openxmlformats.org/drawingml/2006/table">
            <a:tbl>
              <a:tblPr/>
              <a:tblGrid>
                <a:gridCol w="1106488"/>
                <a:gridCol w="1497012"/>
                <a:gridCol w="1406525"/>
                <a:gridCol w="1290638"/>
                <a:gridCol w="1404937"/>
              </a:tblGrid>
              <a:tr h="393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alibri" charset="0"/>
                          <a:ea typeface="ＭＳ Ｐゴシック" charset="0"/>
                        </a:rPr>
                        <a:t> </a:t>
                      </a:r>
                    </a:p>
                  </a:txBody>
                  <a:tcPr marL="9525" marR="9525" marT="9525" marB="0" anchor="b" horzOverflow="overflow">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Year 0</a:t>
                      </a:r>
                    </a:p>
                  </a:txBody>
                  <a:tcPr marL="9525" marR="9525" marT="9525" marB="0" anchor="b" horzOverflow="overflow">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Year 1</a:t>
                      </a:r>
                    </a:p>
                  </a:txBody>
                  <a:tcPr marL="9525" marR="9525" marT="9525" marB="0" anchor="b" horzOverflow="overflow">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Year 2</a:t>
                      </a:r>
                    </a:p>
                  </a:txBody>
                  <a:tcPr marL="9525" marR="9525" marT="9525" marB="0" anchor="b" horzOverflow="overflow">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Year 3</a:t>
                      </a:r>
                    </a:p>
                  </a:txBody>
                  <a:tcPr marL="9525" marR="9525" marT="9525" marB="0" anchor="b" horzOverflow="overflow">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lnTlToBr>
                      <a:noFill/>
                    </a:lnTlToBr>
                    <a:lnBlToTr>
                      <a:noFill/>
                    </a:lnBlToTr>
                    <a:noFill/>
                  </a:tcPr>
                </a:tc>
              </a:tr>
              <a:tr h="473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Project A</a:t>
                      </a:r>
                    </a:p>
                  </a:txBody>
                  <a:tcPr marL="9525" marR="9525" marT="9525" marB="0" anchor="b" horzOverflow="overflow">
                    <a:lnL>
                      <a:noFill/>
                    </a:lnL>
                    <a:lnR>
                      <a:noFill/>
                    </a:lnR>
                    <a:lnT w="25400" cap="flat" cmpd="dbl"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 $       (10,000)</a:t>
                      </a:r>
                    </a:p>
                  </a:txBody>
                  <a:tcPr marL="9525" marR="9525" marT="9525" marB="0" anchor="b" horzOverflow="overflow">
                    <a:lnL>
                      <a:noFill/>
                    </a:lnL>
                    <a:lnR>
                      <a:noFill/>
                    </a:lnR>
                    <a:lnT w="25400" cap="flat" cmpd="dbl"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 $        10,000 </a:t>
                      </a:r>
                    </a:p>
                  </a:txBody>
                  <a:tcPr marL="9525" marR="9525" marT="9525" marB="0" anchor="b" horzOverflow="overflow">
                    <a:lnL>
                      <a:noFill/>
                    </a:lnL>
                    <a:lnR>
                      <a:noFill/>
                    </a:lnR>
                    <a:lnT w="25400" cap="flat" cmpd="dbl"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Calibri" charset="0"/>
                        <a:ea typeface="ＭＳ Ｐゴシック" charset="0"/>
                      </a:endParaRPr>
                    </a:p>
                  </a:txBody>
                  <a:tcPr marL="9525" marR="9525" marT="9525" marB="0" anchor="b" horzOverflow="overflow">
                    <a:lnL>
                      <a:noFill/>
                    </a:lnL>
                    <a:lnR>
                      <a:noFill/>
                    </a:lnR>
                    <a:lnT w="25400" cap="flat" cmpd="dbl"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Calibri" charset="0"/>
                        <a:ea typeface="ＭＳ Ｐゴシック" charset="0"/>
                      </a:endParaRPr>
                    </a:p>
                  </a:txBody>
                  <a:tcPr marL="9525" marR="9525" marT="9525" marB="0" anchor="b" horzOverflow="overflow">
                    <a:lnL>
                      <a:noFill/>
                    </a:lnL>
                    <a:lnR>
                      <a:noFill/>
                    </a:lnR>
                    <a:lnT w="25400" cap="flat" cmpd="dbl" algn="ctr">
                      <a:solidFill>
                        <a:srgbClr val="000000"/>
                      </a:solidFill>
                      <a:prstDash val="solid"/>
                      <a:round/>
                      <a:headEnd type="none" w="med" len="med"/>
                      <a:tailEnd type="none" w="med" len="med"/>
                    </a:lnT>
                    <a:lnB>
                      <a:noFill/>
                    </a:lnB>
                    <a:lnTlToBr>
                      <a:noFill/>
                    </a:lnTlToBr>
                    <a:lnBlToTr>
                      <a:noFill/>
                    </a:lnBlToTr>
                    <a:noFill/>
                  </a:tcPr>
                </a:tc>
              </a:tr>
              <a:tr h="473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Project B</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alibri" charset="0"/>
                          <a:ea typeface="ＭＳ Ｐゴシック" charset="0"/>
                        </a:rPr>
                        <a:t> $       (10,000)</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 $          7,500 </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 $        7,500 </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Calibri" charset="0"/>
                        <a:ea typeface="ＭＳ Ｐゴシック" charset="0"/>
                      </a:endParaRPr>
                    </a:p>
                  </a:txBody>
                  <a:tcPr marL="9525" marR="9525" marT="9525" marB="0" anchor="b" horzOverflow="overflow">
                    <a:lnL>
                      <a:noFill/>
                    </a:lnL>
                    <a:lnR>
                      <a:noFill/>
                    </a:lnR>
                    <a:lnT>
                      <a:noFill/>
                    </a:lnT>
                    <a:lnB>
                      <a:noFill/>
                    </a:lnB>
                    <a:lnTlToBr>
                      <a:noFill/>
                    </a:lnTlToBr>
                    <a:lnBlToTr>
                      <a:noFill/>
                    </a:lnBlToTr>
                    <a:noFill/>
                  </a:tcPr>
                </a:tc>
              </a:tr>
              <a:tr h="473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Project C</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 $       (10,000)</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 $          4,000 </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 $        5,000 </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 $        10,000 </a:t>
                      </a:r>
                    </a:p>
                  </a:txBody>
                  <a:tcPr marL="9525" marR="9525" marT="9525" marB="0" anchor="b" horzOverflow="overflow">
                    <a:lnL>
                      <a:noFill/>
                    </a:lnL>
                    <a:lnR>
                      <a:noFill/>
                    </a:lnR>
                    <a:lnT>
                      <a:noFill/>
                    </a:lnT>
                    <a:lnB>
                      <a:noFill/>
                    </a:lnB>
                    <a:lnTlToBr>
                      <a:noFill/>
                    </a:lnTlToBr>
                    <a:lnBlToTr>
                      <a:noFill/>
                    </a:lnBlToTr>
                    <a:noFill/>
                  </a:tcPr>
                </a:tc>
              </a:tr>
              <a:tr h="473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Project D</a:t>
                      </a: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 $       (10,000)</a:t>
                      </a: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 $        10,000 </a:t>
                      </a: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Calibri" charset="0"/>
                          <a:ea typeface="ＭＳ Ｐゴシック" charset="0"/>
                        </a:rPr>
                        <a:t> $        4,000 </a:t>
                      </a: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alibri" charset="0"/>
                          <a:ea typeface="ＭＳ Ｐゴシック" charset="0"/>
                        </a:rPr>
                        <a:t> $          3,000 </a:t>
                      </a: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438103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000000"/>
                </a:solidFill>
                <a:latin typeface="Times"/>
                <a:cs typeface="Times"/>
              </a:rPr>
              <a:t>Payback Period Method</a:t>
            </a:r>
            <a:br>
              <a:rPr lang="en-US" dirty="0">
                <a:solidFill>
                  <a:srgbClr val="000000"/>
                </a:solidFill>
                <a:latin typeface="Times"/>
                <a:cs typeface="Times"/>
              </a:rPr>
            </a:br>
            <a:r>
              <a:rPr lang="en-US" dirty="0" smtClean="0">
                <a:solidFill>
                  <a:srgbClr val="000000"/>
                </a:solidFill>
                <a:latin typeface="Times"/>
                <a:cs typeface="Times"/>
              </a:rPr>
              <a:t>- Example</a:t>
            </a:r>
            <a:endParaRPr lang="en-US" dirty="0">
              <a:solidFill>
                <a:srgbClr val="000000"/>
              </a:solidFill>
              <a:latin typeface="Times"/>
              <a:cs typeface="Times"/>
            </a:endParaRPr>
          </a:p>
        </p:txBody>
      </p:sp>
      <p:graphicFrame>
        <p:nvGraphicFramePr>
          <p:cNvPr id="4" name="Content Placeholder 4"/>
          <p:cNvGraphicFramePr>
            <a:graphicFrameLocks noGrp="1"/>
          </p:cNvGraphicFramePr>
          <p:nvPr>
            <p:ph idx="1"/>
            <p:extLst>
              <p:ext uri="{D42A27DB-BD31-4B8C-83A1-F6EECF244321}">
                <p14:modId xmlns:p14="http://schemas.microsoft.com/office/powerpoint/2010/main" val="2087215271"/>
              </p:ext>
            </p:extLst>
          </p:nvPr>
        </p:nvGraphicFramePr>
        <p:xfrm>
          <a:off x="1447800" y="2057400"/>
          <a:ext cx="5943600" cy="3429003"/>
        </p:xfrm>
        <a:graphic>
          <a:graphicData uri="http://schemas.openxmlformats.org/drawingml/2006/table">
            <a:tbl>
              <a:tblPr/>
              <a:tblGrid>
                <a:gridCol w="1439863"/>
                <a:gridCol w="2251075"/>
                <a:gridCol w="2252662"/>
              </a:tblGrid>
              <a:tr h="5572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Calibri" charset="0"/>
                          <a:ea typeface="ＭＳ Ｐゴシック" charset="0"/>
                        </a:rPr>
                        <a:t> </a:t>
                      </a:r>
                    </a:p>
                  </a:txBody>
                  <a:tcPr marL="9525" marR="9525" marT="9525"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Payback</a:t>
                      </a:r>
                    </a:p>
                  </a:txBody>
                  <a:tcPr marL="9525" marR="9525" marT="9525"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Payback</a:t>
                      </a:r>
                    </a:p>
                  </a:txBody>
                  <a:tcPr marL="9525" marR="9525" marT="9525"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noFill/>
                  </a:tcPr>
                </a:tc>
              </a:tr>
              <a:tr h="5857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 </a:t>
                      </a:r>
                    </a:p>
                  </a:txBody>
                  <a:tcPr marL="9525" marR="9525" marT="9525" marB="0" anchor="b" horzOverflow="overflow">
                    <a:lnL>
                      <a:noFill/>
                    </a:lnL>
                    <a:lnR>
                      <a:noFill/>
                    </a:lnR>
                    <a:lnT>
                      <a:noFill/>
                    </a:lnT>
                    <a:lnB w="25400" cap="flat" cmpd="dbl"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(Discrete Years)</a:t>
                      </a:r>
                    </a:p>
                  </a:txBody>
                  <a:tcPr marL="9525" marR="9525" marT="9525" marB="0" anchor="b" horzOverflow="overflow">
                    <a:lnL>
                      <a:noFill/>
                    </a:lnL>
                    <a:lnR>
                      <a:noFill/>
                    </a:lnR>
                    <a:lnT>
                      <a:noFill/>
                    </a:lnT>
                    <a:lnB w="25400" cap="flat" cmpd="dbl"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(Decimal Years)</a:t>
                      </a:r>
                    </a:p>
                  </a:txBody>
                  <a:tcPr marL="9525" marR="9525" marT="9525" marB="0" anchor="b" horzOverflow="overflow">
                    <a:lnL>
                      <a:noFill/>
                    </a:lnL>
                    <a:lnR>
                      <a:noFill/>
                    </a:lnR>
                    <a:lnT>
                      <a:noFill/>
                    </a:lnT>
                    <a:lnB w="25400" cap="flat" cmpd="dbl" algn="ctr">
                      <a:solidFill>
                        <a:srgbClr val="000000"/>
                      </a:solidFill>
                      <a:prstDash val="solid"/>
                      <a:round/>
                      <a:headEnd type="none" w="med" len="med"/>
                      <a:tailEnd type="none" w="med" len="med"/>
                    </a:lnB>
                    <a:lnTlToBr>
                      <a:noFill/>
                    </a:lnTlToBr>
                    <a:lnBlToTr>
                      <a:noFill/>
                    </a:lnBlToTr>
                    <a:noFill/>
                  </a:tcPr>
                </a:tc>
              </a:tr>
              <a:tr h="5857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Project A</a:t>
                      </a:r>
                    </a:p>
                  </a:txBody>
                  <a:tcPr marL="9525" marR="9525" marT="9525" marB="0" anchor="b" horzOverflow="overflow">
                    <a:lnL>
                      <a:noFill/>
                    </a:lnL>
                    <a:lnR>
                      <a:noFill/>
                    </a:lnR>
                    <a:lnT w="25400" cap="flat" cmpd="dbl"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1 year </a:t>
                      </a:r>
                    </a:p>
                  </a:txBody>
                  <a:tcPr marL="9525" marR="9525" marT="9525" marB="0" anchor="b" horzOverflow="overflow">
                    <a:lnL>
                      <a:noFill/>
                    </a:lnL>
                    <a:lnR>
                      <a:noFill/>
                    </a:lnR>
                    <a:lnT w="25400" cap="flat" cmpd="dbl"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1 year </a:t>
                      </a:r>
                    </a:p>
                  </a:txBody>
                  <a:tcPr marL="9525" marR="9525" marT="9525" marB="0" anchor="b" horzOverflow="overflow">
                    <a:lnL>
                      <a:noFill/>
                    </a:lnL>
                    <a:lnR>
                      <a:noFill/>
                    </a:lnR>
                    <a:lnT w="25400" cap="flat" cmpd="dbl" algn="ctr">
                      <a:solidFill>
                        <a:srgbClr val="000000"/>
                      </a:solidFill>
                      <a:prstDash val="solid"/>
                      <a:round/>
                      <a:headEnd type="none" w="med" len="med"/>
                      <a:tailEnd type="none" w="med" len="med"/>
                    </a:lnT>
                    <a:lnB>
                      <a:noFill/>
                    </a:lnB>
                    <a:lnTlToBr>
                      <a:noFill/>
                    </a:lnTlToBr>
                    <a:lnBlToTr>
                      <a:noFill/>
                    </a:lnBlToTr>
                    <a:noFill/>
                  </a:tcPr>
                </a:tc>
              </a:tr>
              <a:tr h="5572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Project B</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2 years </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1,3 years </a:t>
                      </a:r>
                    </a:p>
                  </a:txBody>
                  <a:tcPr marL="9525" marR="9525" marT="9525" marB="0" anchor="b" horzOverflow="overflow">
                    <a:lnL>
                      <a:noFill/>
                    </a:lnL>
                    <a:lnR>
                      <a:noFill/>
                    </a:lnR>
                    <a:lnT>
                      <a:noFill/>
                    </a:lnT>
                    <a:lnB>
                      <a:noFill/>
                    </a:lnB>
                    <a:lnTlToBr>
                      <a:noFill/>
                    </a:lnTlToBr>
                    <a:lnBlToTr>
                      <a:noFill/>
                    </a:lnBlToTr>
                    <a:noFill/>
                  </a:tcPr>
                </a:tc>
              </a:tr>
              <a:tr h="5572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Project C</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3 years</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2.1 years</a:t>
                      </a:r>
                    </a:p>
                  </a:txBody>
                  <a:tcPr marL="9525" marR="9525" marT="9525" marB="0" anchor="b" horzOverflow="overflow">
                    <a:lnL>
                      <a:noFill/>
                    </a:lnL>
                    <a:lnR>
                      <a:noFill/>
                    </a:lnR>
                    <a:lnT>
                      <a:noFill/>
                    </a:lnT>
                    <a:lnB>
                      <a:noFill/>
                    </a:lnB>
                    <a:lnTlToBr>
                      <a:noFill/>
                    </a:lnTlToBr>
                    <a:lnBlToTr>
                      <a:noFill/>
                    </a:lnBlToTr>
                    <a:noFill/>
                  </a:tcPr>
                </a:tc>
              </a:tr>
              <a:tr h="5857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Project D</a:t>
                      </a: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rPr>
                        <a:t>1 year </a:t>
                      </a: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Calibri" charset="0"/>
                          <a:ea typeface="ＭＳ Ｐゴシック" charset="0"/>
                        </a:rPr>
                        <a:t>1 year </a:t>
                      </a: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TextBox 4"/>
          <p:cNvSpPr txBox="1"/>
          <p:nvPr/>
        </p:nvSpPr>
        <p:spPr>
          <a:xfrm>
            <a:off x="1447800" y="6056923"/>
            <a:ext cx="6303109" cy="523220"/>
          </a:xfrm>
          <a:prstGeom prst="rect">
            <a:avLst/>
          </a:prstGeom>
          <a:noFill/>
        </p:spPr>
        <p:txBody>
          <a:bodyPr wrap="square" rtlCol="0">
            <a:spAutoFit/>
          </a:bodyPr>
          <a:lstStyle/>
          <a:p>
            <a:r>
              <a:rPr lang="en-US" sz="2800" dirty="0">
                <a:latin typeface="Times"/>
                <a:cs typeface="Times"/>
              </a:rPr>
              <a:t>It’s dependent on the company perspective</a:t>
            </a:r>
          </a:p>
        </p:txBody>
      </p:sp>
    </p:spTree>
    <p:extLst>
      <p:ext uri="{BB962C8B-B14F-4D97-AF65-F5344CB8AC3E}">
        <p14:creationId xmlns:p14="http://schemas.microsoft.com/office/powerpoint/2010/main" val="3541590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1385" y="274638"/>
            <a:ext cx="6545384" cy="1143000"/>
          </a:xfrm>
        </p:spPr>
        <p:txBody>
          <a:bodyPr>
            <a:normAutofit fontScale="90000"/>
          </a:bodyPr>
          <a:lstStyle/>
          <a:p>
            <a:r>
              <a:rPr lang="en-US" dirty="0">
                <a:latin typeface="Times"/>
                <a:cs typeface="Times"/>
              </a:rPr>
              <a:t>Decision Criteria Test - Payback</a:t>
            </a:r>
          </a:p>
        </p:txBody>
      </p:sp>
      <p:sp>
        <p:nvSpPr>
          <p:cNvPr id="3" name="Content Placeholder 2"/>
          <p:cNvSpPr>
            <a:spLocks noGrp="1"/>
          </p:cNvSpPr>
          <p:nvPr>
            <p:ph idx="1"/>
          </p:nvPr>
        </p:nvSpPr>
        <p:spPr>
          <a:xfrm>
            <a:off x="457200" y="1600200"/>
            <a:ext cx="8229600" cy="4945185"/>
          </a:xfrm>
        </p:spPr>
        <p:txBody>
          <a:bodyPr>
            <a:normAutofit fontScale="92500" lnSpcReduction="20000"/>
          </a:bodyPr>
          <a:lstStyle/>
          <a:p>
            <a:r>
              <a:rPr lang="en-US" dirty="0">
                <a:latin typeface="Times"/>
                <a:cs typeface="Times"/>
              </a:rPr>
              <a:t>Does the payback rule account for the time value of money</a:t>
            </a:r>
            <a:r>
              <a:rPr lang="en-US" dirty="0" smtClean="0">
                <a:latin typeface="Times"/>
                <a:cs typeface="Times"/>
              </a:rPr>
              <a:t>?</a:t>
            </a:r>
          </a:p>
          <a:p>
            <a:pPr marL="0" indent="0">
              <a:buNone/>
            </a:pPr>
            <a:endParaRPr lang="en-US" dirty="0">
              <a:latin typeface="Times"/>
              <a:cs typeface="Times"/>
            </a:endParaRPr>
          </a:p>
          <a:p>
            <a:r>
              <a:rPr lang="en-US" dirty="0">
                <a:latin typeface="Times"/>
                <a:cs typeface="Times"/>
              </a:rPr>
              <a:t>Does the payback rule account for the risk of the cash flows</a:t>
            </a:r>
            <a:r>
              <a:rPr lang="en-US" dirty="0" smtClean="0">
                <a:latin typeface="Times"/>
                <a:cs typeface="Times"/>
              </a:rPr>
              <a:t>?</a:t>
            </a:r>
          </a:p>
          <a:p>
            <a:pPr marL="0" indent="0">
              <a:buNone/>
            </a:pPr>
            <a:endParaRPr lang="en-US" dirty="0">
              <a:latin typeface="Times"/>
              <a:cs typeface="Times"/>
            </a:endParaRPr>
          </a:p>
          <a:p>
            <a:r>
              <a:rPr lang="en-US" dirty="0">
                <a:latin typeface="Times"/>
                <a:cs typeface="Times"/>
              </a:rPr>
              <a:t>Does the payback rule provide an indication about the increase in value</a:t>
            </a:r>
            <a:r>
              <a:rPr lang="en-US" dirty="0" smtClean="0">
                <a:latin typeface="Times"/>
                <a:cs typeface="Times"/>
              </a:rPr>
              <a:t>?</a:t>
            </a:r>
          </a:p>
          <a:p>
            <a:pPr marL="0" indent="0">
              <a:buNone/>
            </a:pPr>
            <a:endParaRPr lang="en-US" dirty="0">
              <a:latin typeface="Times"/>
              <a:cs typeface="Times"/>
            </a:endParaRPr>
          </a:p>
          <a:p>
            <a:r>
              <a:rPr lang="en-US" dirty="0">
                <a:latin typeface="Times"/>
                <a:cs typeface="Times"/>
              </a:rPr>
              <a:t>Should we consider the payback rule for our primary decision rule?</a:t>
            </a:r>
          </a:p>
          <a:p>
            <a:endParaRPr lang="en-US" dirty="0">
              <a:latin typeface="Times"/>
              <a:cs typeface="Times"/>
            </a:endParaRPr>
          </a:p>
        </p:txBody>
      </p:sp>
    </p:spTree>
    <p:extLst>
      <p:ext uri="{BB962C8B-B14F-4D97-AF65-F5344CB8AC3E}">
        <p14:creationId xmlns:p14="http://schemas.microsoft.com/office/powerpoint/2010/main" val="4229975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a:cs typeface="Times"/>
              </a:rPr>
              <a:t>Advantages and Disadvantages of Payback</a:t>
            </a:r>
          </a:p>
        </p:txBody>
      </p:sp>
      <p:sp>
        <p:nvSpPr>
          <p:cNvPr id="3" name="Content Placeholder 2"/>
          <p:cNvSpPr>
            <a:spLocks noGrp="1"/>
          </p:cNvSpPr>
          <p:nvPr>
            <p:ph idx="1"/>
          </p:nvPr>
        </p:nvSpPr>
        <p:spPr>
          <a:xfrm>
            <a:off x="457200" y="1600201"/>
            <a:ext cx="8229600" cy="5023338"/>
          </a:xfrm>
        </p:spPr>
        <p:txBody>
          <a:bodyPr>
            <a:normAutofit fontScale="92500" lnSpcReduction="20000"/>
          </a:bodyPr>
          <a:lstStyle/>
          <a:p>
            <a:r>
              <a:rPr lang="en-US" sz="2200" dirty="0">
                <a:latin typeface="Times"/>
                <a:cs typeface="Times"/>
              </a:rPr>
              <a:t>Disadvantages</a:t>
            </a:r>
          </a:p>
          <a:p>
            <a:pPr lvl="1">
              <a:lnSpc>
                <a:spcPct val="90000"/>
              </a:lnSpc>
            </a:pPr>
            <a:r>
              <a:rPr lang="en-US" sz="2200" dirty="0">
                <a:latin typeface="Times"/>
                <a:cs typeface="Times"/>
              </a:rPr>
              <a:t>Ignores the time value of money</a:t>
            </a:r>
          </a:p>
          <a:p>
            <a:pPr lvl="1">
              <a:lnSpc>
                <a:spcPct val="90000"/>
              </a:lnSpc>
            </a:pPr>
            <a:r>
              <a:rPr lang="en-US" sz="2200" dirty="0">
                <a:latin typeface="Times"/>
                <a:cs typeface="Times"/>
              </a:rPr>
              <a:t>Requires an arbitrary cutoff point</a:t>
            </a:r>
          </a:p>
          <a:p>
            <a:pPr lvl="1">
              <a:lnSpc>
                <a:spcPct val="90000"/>
              </a:lnSpc>
            </a:pPr>
            <a:r>
              <a:rPr lang="en-US" sz="2200" dirty="0">
                <a:latin typeface="Times"/>
                <a:cs typeface="Times"/>
              </a:rPr>
              <a:t>Ignores cash flows beyond the cutoff date</a:t>
            </a:r>
          </a:p>
          <a:p>
            <a:pPr lvl="1">
              <a:lnSpc>
                <a:spcPct val="90000"/>
              </a:lnSpc>
            </a:pPr>
            <a:r>
              <a:rPr lang="en-US" sz="2200" dirty="0">
                <a:latin typeface="Times"/>
                <a:cs typeface="Times"/>
              </a:rPr>
              <a:t>Biased against long-term projects, such as research and development, and </a:t>
            </a:r>
            <a:r>
              <a:rPr lang="en-US" sz="2200" dirty="0" smtClean="0">
                <a:latin typeface="Times"/>
                <a:cs typeface="Times"/>
              </a:rPr>
              <a:t>new.</a:t>
            </a:r>
          </a:p>
          <a:p>
            <a:pPr lvl="1">
              <a:lnSpc>
                <a:spcPct val="90000"/>
              </a:lnSpc>
              <a:buFont typeface="Arial" pitchFamily="34" charset="0"/>
              <a:buChar char="–"/>
              <a:defRPr/>
            </a:pPr>
            <a:r>
              <a:rPr lang="en-US" sz="2200" dirty="0">
                <a:latin typeface="Times"/>
                <a:cs typeface="Times"/>
              </a:rPr>
              <a:t>A project accepted based on the payback criteria may not have a positive </a:t>
            </a:r>
            <a:r>
              <a:rPr lang="en-US" sz="2200" dirty="0" smtClean="0">
                <a:latin typeface="Times"/>
                <a:cs typeface="Times"/>
              </a:rPr>
              <a:t>NPV</a:t>
            </a:r>
          </a:p>
          <a:p>
            <a:pPr marL="457200" lvl="1" indent="0">
              <a:lnSpc>
                <a:spcPct val="90000"/>
              </a:lnSpc>
              <a:buNone/>
              <a:defRPr/>
            </a:pPr>
            <a:endParaRPr lang="en-US" sz="2200" dirty="0" smtClean="0">
              <a:latin typeface="Times"/>
              <a:cs typeface="Times"/>
            </a:endParaRPr>
          </a:p>
          <a:p>
            <a:r>
              <a:rPr lang="en-US" sz="2200" dirty="0">
                <a:latin typeface="Times"/>
                <a:cs typeface="Times"/>
              </a:rPr>
              <a:t>Advantages</a:t>
            </a:r>
          </a:p>
          <a:p>
            <a:pPr marL="800100" lvl="1" indent="-342900">
              <a:buFont typeface="Lucida Grande"/>
              <a:buChar char="-"/>
            </a:pPr>
            <a:r>
              <a:rPr lang="en-US" sz="2200" dirty="0">
                <a:latin typeface="Times"/>
                <a:cs typeface="Times"/>
              </a:rPr>
              <a:t>Easy to understand</a:t>
            </a:r>
          </a:p>
          <a:p>
            <a:pPr marL="800100" lvl="1" indent="-342900">
              <a:buFont typeface="Lucida Grande"/>
              <a:buChar char="-"/>
            </a:pPr>
            <a:r>
              <a:rPr lang="en-US" sz="2200" dirty="0">
                <a:latin typeface="Times"/>
                <a:cs typeface="Times"/>
              </a:rPr>
              <a:t>Adjusts for uncertainty of later cash flows</a:t>
            </a:r>
          </a:p>
          <a:p>
            <a:pPr marL="800100" lvl="1" indent="-342900">
              <a:buFont typeface="Lucida Grande"/>
              <a:buChar char="-"/>
            </a:pPr>
            <a:r>
              <a:rPr lang="en-US" sz="2200" dirty="0">
                <a:latin typeface="Times"/>
                <a:cs typeface="Times"/>
              </a:rPr>
              <a:t>Biased </a:t>
            </a:r>
            <a:r>
              <a:rPr lang="en-US" sz="2200" dirty="0" smtClean="0">
                <a:latin typeface="Times"/>
                <a:cs typeface="Times"/>
              </a:rPr>
              <a:t>toward short-term project.</a:t>
            </a:r>
          </a:p>
          <a:p>
            <a:pPr marL="800100" lvl="1" indent="-342900">
              <a:buFont typeface="Lucida Grande"/>
              <a:buChar char="-"/>
            </a:pPr>
            <a:r>
              <a:rPr lang="en-US" sz="2200" dirty="0" smtClean="0">
                <a:latin typeface="Times"/>
                <a:cs typeface="Times"/>
              </a:rPr>
              <a:t>Biased toward liquidity </a:t>
            </a:r>
          </a:p>
          <a:p>
            <a:pPr marL="800100" lvl="1" indent="-342900">
              <a:buFont typeface="Lucida Grande"/>
              <a:buChar char="-"/>
            </a:pPr>
            <a:endParaRPr lang="en-US" sz="2200" dirty="0" smtClean="0">
              <a:latin typeface="Times"/>
              <a:cs typeface="Times"/>
            </a:endParaRPr>
          </a:p>
          <a:p>
            <a:r>
              <a:rPr lang="en-US" sz="2600" dirty="0" smtClean="0">
                <a:latin typeface="Times"/>
                <a:cs typeface="Times"/>
              </a:rPr>
              <a:t>An alternative: using Discounted Payback Period</a:t>
            </a:r>
            <a:endParaRPr lang="en-US" sz="2600" dirty="0">
              <a:latin typeface="Times"/>
              <a:cs typeface="Times"/>
            </a:endParaRPr>
          </a:p>
          <a:p>
            <a:endParaRPr lang="en-US" dirty="0"/>
          </a:p>
          <a:p>
            <a:pPr marL="457200" lvl="1" indent="0">
              <a:lnSpc>
                <a:spcPct val="90000"/>
              </a:lnSpc>
              <a:buNone/>
              <a:defRPr/>
            </a:pPr>
            <a:endParaRPr lang="en-US" sz="2200" dirty="0">
              <a:latin typeface="Times"/>
              <a:cs typeface="Times"/>
            </a:endParaRPr>
          </a:p>
        </p:txBody>
      </p:sp>
    </p:spTree>
    <p:extLst>
      <p:ext uri="{BB962C8B-B14F-4D97-AF65-F5344CB8AC3E}">
        <p14:creationId xmlns:p14="http://schemas.microsoft.com/office/powerpoint/2010/main" val="1074800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5919"/>
          </a:xfrm>
        </p:spPr>
        <p:txBody>
          <a:bodyPr>
            <a:normAutofit/>
          </a:bodyPr>
          <a:lstStyle/>
          <a:p>
            <a:pPr marL="742950" indent="-742950">
              <a:buFont typeface="+mj-lt"/>
              <a:buAutoNum type="arabicPeriod" startAt="3"/>
            </a:pPr>
            <a:r>
              <a:rPr lang="en-US" sz="4000" dirty="0">
                <a:latin typeface="Times"/>
                <a:cs typeface="Times"/>
              </a:rPr>
              <a:t>Discounted Payback Period</a:t>
            </a:r>
          </a:p>
        </p:txBody>
      </p:sp>
      <p:sp>
        <p:nvSpPr>
          <p:cNvPr id="3" name="Content Placeholder 2"/>
          <p:cNvSpPr>
            <a:spLocks noGrp="1"/>
          </p:cNvSpPr>
          <p:nvPr>
            <p:ph idx="1"/>
          </p:nvPr>
        </p:nvSpPr>
        <p:spPr>
          <a:xfrm>
            <a:off x="457200" y="947322"/>
            <a:ext cx="8229600" cy="5910678"/>
          </a:xfrm>
        </p:spPr>
        <p:txBody>
          <a:bodyPr>
            <a:noAutofit/>
          </a:bodyPr>
          <a:lstStyle/>
          <a:p>
            <a:r>
              <a:rPr lang="en-US" sz="2600" dirty="0">
                <a:latin typeface="Times"/>
                <a:cs typeface="Times"/>
              </a:rPr>
              <a:t>Compute the present value of each cash flow and then determine how long it takes to pay back on a discounted </a:t>
            </a:r>
            <a:r>
              <a:rPr lang="en-US" sz="2600" dirty="0" smtClean="0">
                <a:latin typeface="Times"/>
                <a:cs typeface="Times"/>
              </a:rPr>
              <a:t>basis</a:t>
            </a:r>
          </a:p>
          <a:p>
            <a:endParaRPr lang="en-US" sz="2600" dirty="0">
              <a:latin typeface="Times"/>
              <a:cs typeface="Times"/>
            </a:endParaRPr>
          </a:p>
          <a:p>
            <a:r>
              <a:rPr lang="en-US" sz="2600" dirty="0">
                <a:latin typeface="Times"/>
                <a:cs typeface="Times"/>
              </a:rPr>
              <a:t>Compare to a specified required </a:t>
            </a:r>
            <a:r>
              <a:rPr lang="en-US" sz="2600" dirty="0" smtClean="0">
                <a:latin typeface="Times"/>
                <a:cs typeface="Times"/>
              </a:rPr>
              <a:t>period</a:t>
            </a:r>
          </a:p>
          <a:p>
            <a:pPr marL="0" indent="0">
              <a:buNone/>
            </a:pPr>
            <a:endParaRPr lang="en-US" sz="2600" dirty="0" smtClean="0">
              <a:latin typeface="Times"/>
              <a:cs typeface="Times"/>
            </a:endParaRPr>
          </a:p>
          <a:p>
            <a:r>
              <a:rPr lang="en-US" sz="2600" dirty="0">
                <a:latin typeface="Times"/>
                <a:cs typeface="Times"/>
              </a:rPr>
              <a:t>This procedure is similar to a payback period; however, the payback period only measure how long it take for the initial cash outflow to be paid back, ignoring the time value of money.</a:t>
            </a:r>
          </a:p>
          <a:p>
            <a:pPr marL="0" indent="0">
              <a:buNone/>
            </a:pPr>
            <a:endParaRPr lang="en-US" sz="2600" dirty="0">
              <a:latin typeface="Times"/>
              <a:cs typeface="Times"/>
            </a:endParaRPr>
          </a:p>
          <a:p>
            <a:r>
              <a:rPr lang="en-US" sz="2600" dirty="0">
                <a:latin typeface="Times"/>
                <a:cs typeface="Times"/>
              </a:rPr>
              <a:t>Decision Rule - </a:t>
            </a:r>
            <a:r>
              <a:rPr lang="en-US" sz="2600" b="1" i="1" dirty="0">
                <a:latin typeface="Times"/>
                <a:cs typeface="Times"/>
              </a:rPr>
              <a:t>Accept the project if it pays back on a discounted basis within the specified time</a:t>
            </a:r>
          </a:p>
          <a:p>
            <a:endParaRPr lang="en-US" sz="2600" dirty="0">
              <a:latin typeface="Times"/>
              <a:cs typeface="Times"/>
            </a:endParaRPr>
          </a:p>
        </p:txBody>
      </p:sp>
    </p:spTree>
    <p:extLst>
      <p:ext uri="{BB962C8B-B14F-4D97-AF65-F5344CB8AC3E}">
        <p14:creationId xmlns:p14="http://schemas.microsoft.com/office/powerpoint/2010/main" val="25700548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a:cs typeface="Times"/>
              </a:rPr>
              <a:t>Computing Discounted Payback for the Project</a:t>
            </a:r>
          </a:p>
        </p:txBody>
      </p:sp>
      <p:sp>
        <p:nvSpPr>
          <p:cNvPr id="3" name="Content Placeholder 2"/>
          <p:cNvSpPr>
            <a:spLocks noGrp="1"/>
          </p:cNvSpPr>
          <p:nvPr>
            <p:ph idx="1"/>
          </p:nvPr>
        </p:nvSpPr>
        <p:spPr/>
        <p:txBody>
          <a:bodyPr/>
          <a:lstStyle/>
          <a:p>
            <a:pPr>
              <a:lnSpc>
                <a:spcPct val="90000"/>
              </a:lnSpc>
            </a:pPr>
            <a:r>
              <a:rPr lang="en-US" sz="2400" dirty="0">
                <a:latin typeface="Times"/>
                <a:cs typeface="Times"/>
              </a:rPr>
              <a:t>Assume we will accept the project if it pays back on a discounted basis in 2 years</a:t>
            </a:r>
            <a:r>
              <a:rPr lang="en-US" sz="2400" dirty="0" smtClean="0">
                <a:latin typeface="Times"/>
                <a:cs typeface="Times"/>
              </a:rPr>
              <a:t>.</a:t>
            </a:r>
          </a:p>
          <a:p>
            <a:pPr>
              <a:lnSpc>
                <a:spcPct val="90000"/>
              </a:lnSpc>
            </a:pPr>
            <a:endParaRPr lang="en-US" sz="2400" dirty="0">
              <a:latin typeface="Times"/>
              <a:cs typeface="Times"/>
            </a:endParaRPr>
          </a:p>
          <a:p>
            <a:pPr>
              <a:lnSpc>
                <a:spcPct val="90000"/>
              </a:lnSpc>
            </a:pPr>
            <a:r>
              <a:rPr lang="en-US" sz="2400" dirty="0">
                <a:latin typeface="Times"/>
                <a:cs typeface="Times"/>
              </a:rPr>
              <a:t>Compute the PV for each cash flow and determine the payback period using discounted cash flows</a:t>
            </a:r>
          </a:p>
          <a:p>
            <a:pPr lvl="1">
              <a:lnSpc>
                <a:spcPct val="90000"/>
              </a:lnSpc>
            </a:pPr>
            <a:r>
              <a:rPr lang="en-US" sz="2000" dirty="0">
                <a:latin typeface="Times"/>
                <a:cs typeface="Times"/>
              </a:rPr>
              <a:t>Year 1: 165,000 – 63,120/1.12</a:t>
            </a:r>
            <a:r>
              <a:rPr lang="en-US" sz="2000" baseline="30000" dirty="0">
                <a:latin typeface="Times"/>
                <a:cs typeface="Times"/>
              </a:rPr>
              <a:t>1</a:t>
            </a:r>
            <a:r>
              <a:rPr lang="en-US" sz="2000" dirty="0">
                <a:latin typeface="Times"/>
                <a:cs typeface="Times"/>
              </a:rPr>
              <a:t> = 108,643</a:t>
            </a:r>
          </a:p>
          <a:p>
            <a:pPr lvl="1">
              <a:lnSpc>
                <a:spcPct val="90000"/>
              </a:lnSpc>
            </a:pPr>
            <a:r>
              <a:rPr lang="en-US" sz="2000" dirty="0">
                <a:latin typeface="Times"/>
                <a:cs typeface="Times"/>
              </a:rPr>
              <a:t>Year 2: 108,643 – 70,800/1.12</a:t>
            </a:r>
            <a:r>
              <a:rPr lang="en-US" sz="2000" baseline="30000" dirty="0">
                <a:latin typeface="Times"/>
                <a:cs typeface="Times"/>
              </a:rPr>
              <a:t>2</a:t>
            </a:r>
            <a:r>
              <a:rPr lang="en-US" sz="2000" dirty="0">
                <a:latin typeface="Times"/>
                <a:cs typeface="Times"/>
              </a:rPr>
              <a:t> = 52,202</a:t>
            </a:r>
          </a:p>
          <a:p>
            <a:pPr lvl="1">
              <a:lnSpc>
                <a:spcPct val="90000"/>
              </a:lnSpc>
            </a:pPr>
            <a:r>
              <a:rPr lang="en-US" sz="2000" dirty="0">
                <a:latin typeface="Times"/>
                <a:cs typeface="Times"/>
              </a:rPr>
              <a:t>Year 3: 52,202 – 91,080/1.12</a:t>
            </a:r>
            <a:r>
              <a:rPr lang="en-US" sz="2000" baseline="30000" dirty="0">
                <a:latin typeface="Times"/>
                <a:cs typeface="Times"/>
              </a:rPr>
              <a:t>3</a:t>
            </a:r>
            <a:r>
              <a:rPr lang="en-US" sz="2000" dirty="0">
                <a:latin typeface="Times"/>
                <a:cs typeface="Times"/>
              </a:rPr>
              <a:t> = -12,627 project pays back in year 3</a:t>
            </a:r>
          </a:p>
          <a:p>
            <a:pPr>
              <a:lnSpc>
                <a:spcPct val="90000"/>
              </a:lnSpc>
            </a:pPr>
            <a:r>
              <a:rPr lang="en-US" sz="2400" b="1" i="1" dirty="0">
                <a:latin typeface="Times"/>
                <a:cs typeface="Times"/>
              </a:rPr>
              <a:t>Do we accept or reject the </a:t>
            </a:r>
            <a:r>
              <a:rPr lang="en-US" sz="2400" b="1" i="1" dirty="0" smtClean="0">
                <a:latin typeface="Times"/>
                <a:cs typeface="Times"/>
              </a:rPr>
              <a:t>project and why?</a:t>
            </a:r>
            <a:endParaRPr lang="en-US" sz="2400" b="1" i="1" dirty="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3677643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Key Concepts and Skills</a:t>
            </a:r>
            <a:endParaRPr lang="en-US" dirty="0">
              <a:latin typeface="Times"/>
              <a:cs typeface="Times"/>
            </a:endParaRPr>
          </a:p>
        </p:txBody>
      </p:sp>
      <p:sp>
        <p:nvSpPr>
          <p:cNvPr id="3" name="Content Placeholder 2"/>
          <p:cNvSpPr>
            <a:spLocks noGrp="1"/>
          </p:cNvSpPr>
          <p:nvPr>
            <p:ph idx="1"/>
          </p:nvPr>
        </p:nvSpPr>
        <p:spPr/>
        <p:txBody>
          <a:bodyPr>
            <a:noAutofit/>
          </a:bodyPr>
          <a:lstStyle/>
          <a:p>
            <a:r>
              <a:rPr lang="en-US" sz="2400" dirty="0" smtClean="0">
                <a:latin typeface="Times"/>
                <a:cs typeface="Times"/>
              </a:rPr>
              <a:t>Be able to compute the net present value and understand why it is the best decision criterion</a:t>
            </a:r>
          </a:p>
          <a:p>
            <a:pPr marL="0" indent="0">
              <a:buNone/>
            </a:pPr>
            <a:endParaRPr lang="en-US" sz="2400" dirty="0" smtClean="0">
              <a:latin typeface="Times"/>
              <a:cs typeface="Times"/>
            </a:endParaRPr>
          </a:p>
          <a:p>
            <a:r>
              <a:rPr lang="en-US" sz="2400" dirty="0" smtClean="0">
                <a:latin typeface="Times"/>
                <a:cs typeface="Times"/>
              </a:rPr>
              <a:t>Be able to compute payback and discounted payback and understand their shortcomings</a:t>
            </a:r>
          </a:p>
          <a:p>
            <a:pPr marL="0" indent="0">
              <a:buNone/>
            </a:pPr>
            <a:endParaRPr lang="en-US" sz="2400" dirty="0" smtClean="0">
              <a:latin typeface="Times"/>
              <a:cs typeface="Times"/>
            </a:endParaRPr>
          </a:p>
          <a:p>
            <a:r>
              <a:rPr lang="en-US" sz="2400" dirty="0" smtClean="0">
                <a:latin typeface="Times"/>
                <a:cs typeface="Times"/>
              </a:rPr>
              <a:t>Understand accounting rates of return and their shortcomings</a:t>
            </a:r>
          </a:p>
          <a:p>
            <a:r>
              <a:rPr lang="en-US" sz="2400" dirty="0" smtClean="0">
                <a:latin typeface="Times"/>
                <a:cs typeface="Times"/>
              </a:rPr>
              <a:t>Be able to compute internal rates of return (standard and modified) and understand their strengths and weaknesses</a:t>
            </a:r>
          </a:p>
          <a:p>
            <a:pPr marL="0" indent="0">
              <a:buNone/>
            </a:pPr>
            <a:endParaRPr lang="en-US" sz="2400" dirty="0" smtClean="0">
              <a:latin typeface="Times"/>
              <a:cs typeface="Times"/>
            </a:endParaRPr>
          </a:p>
          <a:p>
            <a:r>
              <a:rPr lang="en-US" sz="2400" dirty="0" smtClean="0">
                <a:latin typeface="Times"/>
                <a:cs typeface="Times"/>
              </a:rPr>
              <a:t>Be able to compute the profitability index and understand its relation to net present value</a:t>
            </a:r>
          </a:p>
          <a:p>
            <a:endParaRPr lang="en-US" sz="2400" dirty="0" smtClean="0">
              <a:latin typeface="Times"/>
              <a:cs typeface="Times"/>
            </a:endParaRPr>
          </a:p>
          <a:p>
            <a:endParaRPr lang="en-US" sz="2400" dirty="0">
              <a:latin typeface="Times"/>
              <a:cs typeface="Times"/>
            </a:endParaRPr>
          </a:p>
        </p:txBody>
      </p:sp>
    </p:spTree>
    <p:extLst>
      <p:ext uri="{BB962C8B-B14F-4D97-AF65-F5344CB8AC3E}">
        <p14:creationId xmlns:p14="http://schemas.microsoft.com/office/powerpoint/2010/main" val="39879640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a:cs typeface="Times"/>
              </a:rPr>
              <a:t>Decision Criteria Test – Discounted Payback</a:t>
            </a:r>
          </a:p>
        </p:txBody>
      </p:sp>
      <p:sp>
        <p:nvSpPr>
          <p:cNvPr id="3" name="Content Placeholder 2"/>
          <p:cNvSpPr>
            <a:spLocks noGrp="1"/>
          </p:cNvSpPr>
          <p:nvPr>
            <p:ph idx="1"/>
          </p:nvPr>
        </p:nvSpPr>
        <p:spPr>
          <a:xfrm>
            <a:off x="457200" y="1600200"/>
            <a:ext cx="8229600" cy="5101492"/>
          </a:xfrm>
        </p:spPr>
        <p:txBody>
          <a:bodyPr>
            <a:normAutofit fontScale="92500" lnSpcReduction="20000"/>
          </a:bodyPr>
          <a:lstStyle/>
          <a:p>
            <a:r>
              <a:rPr lang="en-US" dirty="0">
                <a:latin typeface="Times"/>
                <a:cs typeface="Times"/>
              </a:rPr>
              <a:t>Does the discounted payback rule account for the time value of money</a:t>
            </a:r>
            <a:r>
              <a:rPr lang="en-US" dirty="0" smtClean="0">
                <a:latin typeface="Times"/>
                <a:cs typeface="Times"/>
              </a:rPr>
              <a:t>?</a:t>
            </a:r>
          </a:p>
          <a:p>
            <a:pPr marL="0" indent="0">
              <a:buNone/>
            </a:pPr>
            <a:endParaRPr lang="en-US" dirty="0">
              <a:latin typeface="Times"/>
              <a:cs typeface="Times"/>
            </a:endParaRPr>
          </a:p>
          <a:p>
            <a:r>
              <a:rPr lang="en-US" dirty="0">
                <a:latin typeface="Times"/>
                <a:cs typeface="Times"/>
              </a:rPr>
              <a:t>Does the discounted payback rule account for the risk of the cash flows</a:t>
            </a:r>
            <a:r>
              <a:rPr lang="en-US" dirty="0" smtClean="0">
                <a:latin typeface="Times"/>
                <a:cs typeface="Times"/>
              </a:rPr>
              <a:t>?</a:t>
            </a:r>
          </a:p>
          <a:p>
            <a:pPr marL="0" indent="0">
              <a:buNone/>
            </a:pPr>
            <a:endParaRPr lang="en-US" dirty="0">
              <a:latin typeface="Times"/>
              <a:cs typeface="Times"/>
            </a:endParaRPr>
          </a:p>
          <a:p>
            <a:r>
              <a:rPr lang="en-US" dirty="0">
                <a:latin typeface="Times"/>
                <a:cs typeface="Times"/>
              </a:rPr>
              <a:t>Does the discounted payback rule provide an indication about the increase in value</a:t>
            </a:r>
            <a:r>
              <a:rPr lang="en-US" dirty="0" smtClean="0">
                <a:latin typeface="Times"/>
                <a:cs typeface="Times"/>
              </a:rPr>
              <a:t>?</a:t>
            </a:r>
          </a:p>
          <a:p>
            <a:pPr marL="0" indent="0">
              <a:buNone/>
            </a:pPr>
            <a:endParaRPr lang="en-US" dirty="0">
              <a:latin typeface="Times"/>
              <a:cs typeface="Times"/>
            </a:endParaRPr>
          </a:p>
          <a:p>
            <a:r>
              <a:rPr lang="en-US" dirty="0">
                <a:latin typeface="Times"/>
                <a:cs typeface="Times"/>
              </a:rPr>
              <a:t>Should we consider the discounted payback rule for our primary decision rule?</a:t>
            </a:r>
          </a:p>
          <a:p>
            <a:endParaRPr lang="en-US" dirty="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368988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176"/>
            <a:ext cx="8229600" cy="1143000"/>
          </a:xfrm>
        </p:spPr>
        <p:txBody>
          <a:bodyPr>
            <a:normAutofit fontScale="90000"/>
          </a:bodyPr>
          <a:lstStyle/>
          <a:p>
            <a:r>
              <a:rPr lang="en-US" dirty="0">
                <a:latin typeface="Times"/>
                <a:cs typeface="Times"/>
              </a:rPr>
              <a:t>Advantages and Disadvantages of Discounted Payback</a:t>
            </a:r>
          </a:p>
        </p:txBody>
      </p:sp>
      <p:sp>
        <p:nvSpPr>
          <p:cNvPr id="3" name="Content Placeholder 2"/>
          <p:cNvSpPr>
            <a:spLocks noGrp="1"/>
          </p:cNvSpPr>
          <p:nvPr>
            <p:ph idx="1"/>
          </p:nvPr>
        </p:nvSpPr>
        <p:spPr/>
        <p:txBody>
          <a:bodyPr>
            <a:normAutofit fontScale="77500" lnSpcReduction="20000"/>
          </a:bodyPr>
          <a:lstStyle/>
          <a:p>
            <a:r>
              <a:rPr lang="en-US" dirty="0">
                <a:latin typeface="Times"/>
                <a:cs typeface="Times"/>
              </a:rPr>
              <a:t>Advantages</a:t>
            </a:r>
          </a:p>
          <a:p>
            <a:pPr lvl="1"/>
            <a:r>
              <a:rPr lang="en-US" dirty="0">
                <a:latin typeface="Times"/>
                <a:cs typeface="Times"/>
              </a:rPr>
              <a:t>Includes time value of money</a:t>
            </a:r>
          </a:p>
          <a:p>
            <a:pPr lvl="1"/>
            <a:r>
              <a:rPr lang="en-US" dirty="0">
                <a:latin typeface="Times"/>
                <a:cs typeface="Times"/>
              </a:rPr>
              <a:t>Easy to understand</a:t>
            </a:r>
          </a:p>
          <a:p>
            <a:pPr lvl="1"/>
            <a:r>
              <a:rPr lang="en-US" dirty="0">
                <a:latin typeface="Times"/>
                <a:cs typeface="Times"/>
              </a:rPr>
              <a:t>Does not accept negative estimated NPV investments when all future cash flows are positive</a:t>
            </a:r>
          </a:p>
          <a:p>
            <a:pPr lvl="1"/>
            <a:r>
              <a:rPr lang="en-US" dirty="0">
                <a:latin typeface="Times"/>
                <a:cs typeface="Times"/>
              </a:rPr>
              <a:t>Biased towards </a:t>
            </a:r>
            <a:r>
              <a:rPr lang="en-US" dirty="0" smtClean="0">
                <a:latin typeface="Times"/>
                <a:cs typeface="Times"/>
              </a:rPr>
              <a:t>liquidity</a:t>
            </a:r>
          </a:p>
          <a:p>
            <a:pPr marL="457200" lvl="1" indent="0">
              <a:buNone/>
            </a:pPr>
            <a:endParaRPr lang="en-US" dirty="0" smtClean="0">
              <a:latin typeface="Times"/>
              <a:cs typeface="Times"/>
            </a:endParaRPr>
          </a:p>
          <a:p>
            <a:r>
              <a:rPr lang="en-US" dirty="0">
                <a:latin typeface="Times"/>
                <a:cs typeface="Times"/>
              </a:rPr>
              <a:t>Disadvantages</a:t>
            </a:r>
          </a:p>
          <a:p>
            <a:pPr lvl="1"/>
            <a:r>
              <a:rPr lang="en-US" dirty="0">
                <a:latin typeface="Times"/>
                <a:cs typeface="Times"/>
              </a:rPr>
              <a:t>May reject positive NPV investments</a:t>
            </a:r>
          </a:p>
          <a:p>
            <a:pPr lvl="1"/>
            <a:r>
              <a:rPr lang="en-US" dirty="0">
                <a:latin typeface="Times"/>
                <a:cs typeface="Times"/>
              </a:rPr>
              <a:t>Requires an arbitrary cutoff point</a:t>
            </a:r>
          </a:p>
          <a:p>
            <a:pPr lvl="1"/>
            <a:r>
              <a:rPr lang="en-US" dirty="0">
                <a:latin typeface="Times"/>
                <a:cs typeface="Times"/>
              </a:rPr>
              <a:t>Ignores cash flows beyond the cutoff point</a:t>
            </a:r>
          </a:p>
          <a:p>
            <a:pPr lvl="1"/>
            <a:r>
              <a:rPr lang="en-US" dirty="0">
                <a:latin typeface="Times"/>
                <a:cs typeface="Times"/>
              </a:rPr>
              <a:t>Biased against long-term projects, such as R&amp;D and new products</a:t>
            </a:r>
          </a:p>
          <a:p>
            <a:endParaRPr lang="en-US" dirty="0">
              <a:latin typeface="Times"/>
              <a:cs typeface="Times"/>
            </a:endParaRPr>
          </a:p>
        </p:txBody>
      </p:sp>
    </p:spTree>
    <p:extLst>
      <p:ext uri="{BB962C8B-B14F-4D97-AF65-F5344CB8AC3E}">
        <p14:creationId xmlns:p14="http://schemas.microsoft.com/office/powerpoint/2010/main" val="14798437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3392"/>
            <a:ext cx="8229600" cy="491281"/>
          </a:xfrm>
        </p:spPr>
        <p:txBody>
          <a:bodyPr>
            <a:normAutofit fontScale="90000"/>
          </a:bodyPr>
          <a:lstStyle/>
          <a:p>
            <a:pPr marL="742950" indent="-742950">
              <a:buFont typeface="+mj-lt"/>
              <a:buAutoNum type="arabicPeriod" startAt="4"/>
            </a:pPr>
            <a:r>
              <a:rPr lang="en-US" sz="3600" dirty="0">
                <a:latin typeface="Times"/>
                <a:cs typeface="Times"/>
              </a:rPr>
              <a:t>Average Accounting Return</a:t>
            </a:r>
          </a:p>
        </p:txBody>
      </p:sp>
      <p:sp>
        <p:nvSpPr>
          <p:cNvPr id="3" name="Content Placeholder 2"/>
          <p:cNvSpPr>
            <a:spLocks noGrp="1"/>
          </p:cNvSpPr>
          <p:nvPr>
            <p:ph idx="1"/>
          </p:nvPr>
        </p:nvSpPr>
        <p:spPr>
          <a:xfrm>
            <a:off x="1" y="765920"/>
            <a:ext cx="8970140" cy="6092080"/>
          </a:xfrm>
        </p:spPr>
        <p:txBody>
          <a:bodyPr>
            <a:noAutofit/>
          </a:bodyPr>
          <a:lstStyle/>
          <a:p>
            <a:r>
              <a:rPr lang="en-US" sz="2200" dirty="0">
                <a:latin typeface="Times"/>
                <a:cs typeface="Times"/>
              </a:rPr>
              <a:t>Average accounting return, also called </a:t>
            </a:r>
            <a:r>
              <a:rPr lang="en-US" sz="2200" b="1" dirty="0">
                <a:latin typeface="Times"/>
                <a:cs typeface="Times"/>
              </a:rPr>
              <a:t>accounting rate of return or </a:t>
            </a:r>
            <a:r>
              <a:rPr lang="en-US" sz="2200" b="1" dirty="0" smtClean="0">
                <a:latin typeface="Times"/>
                <a:cs typeface="Times"/>
              </a:rPr>
              <a:t>ARR</a:t>
            </a:r>
            <a:endParaRPr lang="en-US" sz="2200" dirty="0" smtClean="0">
              <a:latin typeface="Times"/>
              <a:cs typeface="Times"/>
            </a:endParaRPr>
          </a:p>
          <a:p>
            <a:r>
              <a:rPr lang="en-US" sz="2200" dirty="0" smtClean="0">
                <a:latin typeface="Times"/>
                <a:cs typeface="Times"/>
              </a:rPr>
              <a:t>There </a:t>
            </a:r>
            <a:r>
              <a:rPr lang="en-US" sz="2200" dirty="0">
                <a:latin typeface="Times"/>
                <a:cs typeface="Times"/>
              </a:rPr>
              <a:t>are many different definitions for average accounting </a:t>
            </a:r>
            <a:r>
              <a:rPr lang="en-US" sz="2200" dirty="0" smtClean="0">
                <a:latin typeface="Times"/>
                <a:cs typeface="Times"/>
              </a:rPr>
              <a:t>return</a:t>
            </a:r>
            <a:endParaRPr lang="en-US" sz="2200" dirty="0">
              <a:latin typeface="Times"/>
              <a:cs typeface="Times"/>
            </a:endParaRPr>
          </a:p>
          <a:p>
            <a:r>
              <a:rPr lang="en-US" sz="2200" dirty="0">
                <a:latin typeface="Times"/>
                <a:cs typeface="Times"/>
              </a:rPr>
              <a:t>The one used in the book is:</a:t>
            </a:r>
          </a:p>
          <a:p>
            <a:pPr lvl="1"/>
            <a:r>
              <a:rPr lang="en-US" sz="2200" dirty="0">
                <a:latin typeface="Times"/>
                <a:cs typeface="Times"/>
              </a:rPr>
              <a:t>Average net income / average book value</a:t>
            </a:r>
          </a:p>
          <a:p>
            <a:pPr lvl="1"/>
            <a:r>
              <a:rPr lang="en-US" sz="2200" dirty="0">
                <a:latin typeface="Times"/>
                <a:cs typeface="Times"/>
              </a:rPr>
              <a:t>Note that the average book value depends on how the asset is depreciated</a:t>
            </a:r>
            <a:r>
              <a:rPr lang="en-US" sz="2200" dirty="0" smtClean="0">
                <a:latin typeface="Times"/>
                <a:cs typeface="Times"/>
              </a:rPr>
              <a:t>.</a:t>
            </a:r>
          </a:p>
          <a:p>
            <a:pPr marL="457200" lvl="1" indent="0">
              <a:buNone/>
            </a:pPr>
            <a:endParaRPr lang="en-US" sz="2200" dirty="0" smtClean="0">
              <a:latin typeface="Times"/>
              <a:cs typeface="Times"/>
            </a:endParaRPr>
          </a:p>
          <a:p>
            <a:pPr lvl="1"/>
            <a:r>
              <a:rPr lang="en-US" sz="2200" dirty="0">
                <a:latin typeface="Times"/>
                <a:cs typeface="Times"/>
              </a:rPr>
              <a:t>ARR is calculated by finding a capital investment's average operating profits before interest and taxes but after depreciation and amortization (also known as "EBIT") and dividing that number by the book value of the average amount invested</a:t>
            </a:r>
            <a:r>
              <a:rPr lang="en-US" sz="2200" dirty="0" smtClean="0">
                <a:latin typeface="Times"/>
                <a:cs typeface="Times"/>
              </a:rPr>
              <a:t>.</a:t>
            </a:r>
          </a:p>
          <a:p>
            <a:pPr marL="457200" lvl="1" indent="0">
              <a:buNone/>
            </a:pPr>
            <a:endParaRPr lang="en-US" sz="2200" dirty="0">
              <a:latin typeface="Times"/>
              <a:cs typeface="Times"/>
            </a:endParaRPr>
          </a:p>
          <a:p>
            <a:r>
              <a:rPr lang="en-US" sz="2200" dirty="0">
                <a:latin typeface="Times"/>
                <a:cs typeface="Times"/>
              </a:rPr>
              <a:t>Need to have a target cutoff rate</a:t>
            </a:r>
          </a:p>
          <a:p>
            <a:r>
              <a:rPr lang="en-US" sz="2200" dirty="0">
                <a:latin typeface="Times"/>
                <a:cs typeface="Times"/>
              </a:rPr>
              <a:t>Decision Rule: </a:t>
            </a:r>
            <a:r>
              <a:rPr lang="en-US" sz="2200" b="1" i="1" dirty="0">
                <a:latin typeface="Times"/>
                <a:cs typeface="Times"/>
              </a:rPr>
              <a:t>Accept the project if the AAR is greater than a preset </a:t>
            </a:r>
            <a:r>
              <a:rPr lang="en-US" sz="2200" b="1" i="1" dirty="0" smtClean="0">
                <a:latin typeface="Times"/>
                <a:cs typeface="Times"/>
              </a:rPr>
              <a:t>rate</a:t>
            </a:r>
            <a:r>
              <a:rPr lang="en-US" sz="2200" b="1" dirty="0">
                <a:latin typeface="Times"/>
                <a:cs typeface="Times"/>
              </a:rPr>
              <a:t>. (The higher the ARR, the better</a:t>
            </a:r>
            <a:r>
              <a:rPr lang="en-US" sz="2200" b="1" dirty="0" smtClean="0">
                <a:latin typeface="Times"/>
                <a:cs typeface="Times"/>
              </a:rPr>
              <a:t>.)</a:t>
            </a:r>
            <a:endParaRPr lang="en-US" sz="2200" dirty="0">
              <a:latin typeface="Times"/>
              <a:cs typeface="Times"/>
            </a:endParaRPr>
          </a:p>
          <a:p>
            <a:endParaRPr lang="en-US" sz="2200" dirty="0">
              <a:latin typeface="Times"/>
              <a:cs typeface="Times"/>
            </a:endParaRPr>
          </a:p>
        </p:txBody>
      </p:sp>
    </p:spTree>
    <p:extLst>
      <p:ext uri="{BB962C8B-B14F-4D97-AF65-F5344CB8AC3E}">
        <p14:creationId xmlns:p14="http://schemas.microsoft.com/office/powerpoint/2010/main" val="38106324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a:cs typeface="Times"/>
              </a:rPr>
              <a:t>Computing AAR for the Project</a:t>
            </a:r>
          </a:p>
        </p:txBody>
      </p:sp>
      <p:sp>
        <p:nvSpPr>
          <p:cNvPr id="3" name="Content Placeholder 2"/>
          <p:cNvSpPr>
            <a:spLocks noGrp="1"/>
          </p:cNvSpPr>
          <p:nvPr>
            <p:ph idx="1"/>
          </p:nvPr>
        </p:nvSpPr>
        <p:spPr/>
        <p:txBody>
          <a:bodyPr/>
          <a:lstStyle/>
          <a:p>
            <a:r>
              <a:rPr lang="en-US" dirty="0">
                <a:latin typeface="Times"/>
                <a:cs typeface="Times"/>
              </a:rPr>
              <a:t>Assume we require an average accounting return of 25</a:t>
            </a:r>
            <a:r>
              <a:rPr lang="en-US" dirty="0" smtClean="0">
                <a:latin typeface="Times"/>
                <a:cs typeface="Times"/>
              </a:rPr>
              <a:t>%</a:t>
            </a:r>
          </a:p>
          <a:p>
            <a:endParaRPr lang="en-US" dirty="0">
              <a:latin typeface="Times"/>
              <a:cs typeface="Times"/>
            </a:endParaRPr>
          </a:p>
          <a:p>
            <a:r>
              <a:rPr lang="en-US" dirty="0">
                <a:latin typeface="Times"/>
                <a:cs typeface="Times"/>
              </a:rPr>
              <a:t>Average Net Income:</a:t>
            </a:r>
          </a:p>
          <a:p>
            <a:pPr lvl="1"/>
            <a:r>
              <a:rPr lang="en-US" dirty="0">
                <a:latin typeface="Times"/>
                <a:cs typeface="Times"/>
              </a:rPr>
              <a:t>(13,620 + 3,300 + 29,100) / 3 = 15,340</a:t>
            </a:r>
          </a:p>
          <a:p>
            <a:r>
              <a:rPr lang="en-US" dirty="0">
                <a:latin typeface="Times"/>
                <a:cs typeface="Times"/>
              </a:rPr>
              <a:t>AAR = 15,340 / 72,000 = .213 = 21.3</a:t>
            </a:r>
            <a:r>
              <a:rPr lang="en-US" dirty="0" smtClean="0">
                <a:latin typeface="Times"/>
                <a:cs typeface="Times"/>
              </a:rPr>
              <a:t>%</a:t>
            </a:r>
          </a:p>
          <a:p>
            <a:endParaRPr lang="en-US" dirty="0">
              <a:latin typeface="Times"/>
              <a:cs typeface="Times"/>
            </a:endParaRPr>
          </a:p>
          <a:p>
            <a:r>
              <a:rPr lang="en-US" b="1" i="1" dirty="0">
                <a:latin typeface="Times"/>
                <a:cs typeface="Times"/>
              </a:rPr>
              <a:t>Do we accept or reject the project?</a:t>
            </a:r>
          </a:p>
          <a:p>
            <a:pPr lvl="1"/>
            <a:endParaRPr lang="en-US" dirty="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2949683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a:cs typeface="Times"/>
              </a:rPr>
              <a:t>Decision Criteria Test - AAR</a:t>
            </a:r>
          </a:p>
        </p:txBody>
      </p:sp>
      <p:sp>
        <p:nvSpPr>
          <p:cNvPr id="3" name="Content Placeholder 2"/>
          <p:cNvSpPr>
            <a:spLocks noGrp="1"/>
          </p:cNvSpPr>
          <p:nvPr>
            <p:ph idx="1"/>
          </p:nvPr>
        </p:nvSpPr>
        <p:spPr/>
        <p:txBody>
          <a:bodyPr>
            <a:normAutofit fontScale="85000" lnSpcReduction="20000"/>
          </a:bodyPr>
          <a:lstStyle/>
          <a:p>
            <a:r>
              <a:rPr lang="en-US" dirty="0">
                <a:latin typeface="Times"/>
                <a:cs typeface="Times"/>
              </a:rPr>
              <a:t>Does the AAR rule account for the time value of money</a:t>
            </a:r>
            <a:r>
              <a:rPr lang="en-US" dirty="0" smtClean="0">
                <a:latin typeface="Times"/>
                <a:cs typeface="Times"/>
              </a:rPr>
              <a:t>?</a:t>
            </a:r>
          </a:p>
          <a:p>
            <a:endParaRPr lang="en-US" dirty="0">
              <a:latin typeface="Times"/>
              <a:cs typeface="Times"/>
            </a:endParaRPr>
          </a:p>
          <a:p>
            <a:r>
              <a:rPr lang="en-US" dirty="0">
                <a:latin typeface="Times"/>
                <a:cs typeface="Times"/>
              </a:rPr>
              <a:t>Does the AAR rule account for the risk of the cash flows</a:t>
            </a:r>
            <a:r>
              <a:rPr lang="en-US" dirty="0" smtClean="0">
                <a:latin typeface="Times"/>
                <a:cs typeface="Times"/>
              </a:rPr>
              <a:t>?</a:t>
            </a:r>
          </a:p>
          <a:p>
            <a:endParaRPr lang="en-US" dirty="0">
              <a:latin typeface="Times"/>
              <a:cs typeface="Times"/>
            </a:endParaRPr>
          </a:p>
          <a:p>
            <a:r>
              <a:rPr lang="en-US" dirty="0">
                <a:latin typeface="Times"/>
                <a:cs typeface="Times"/>
              </a:rPr>
              <a:t>Does the AAR rule provide an indication about the increase in value</a:t>
            </a:r>
            <a:r>
              <a:rPr lang="en-US" dirty="0" smtClean="0">
                <a:latin typeface="Times"/>
                <a:cs typeface="Times"/>
              </a:rPr>
              <a:t>?</a:t>
            </a:r>
          </a:p>
          <a:p>
            <a:endParaRPr lang="en-US" dirty="0">
              <a:latin typeface="Times"/>
              <a:cs typeface="Times"/>
            </a:endParaRPr>
          </a:p>
          <a:p>
            <a:r>
              <a:rPr lang="en-US" dirty="0">
                <a:latin typeface="Times"/>
                <a:cs typeface="Times"/>
              </a:rPr>
              <a:t>Should we consider the AAR rule for our primary decision rule?</a:t>
            </a:r>
          </a:p>
          <a:p>
            <a:endParaRPr lang="en-US" dirty="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17561632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07010"/>
          </a:xfrm>
        </p:spPr>
        <p:txBody>
          <a:bodyPr>
            <a:normAutofit/>
          </a:bodyPr>
          <a:lstStyle/>
          <a:p>
            <a:r>
              <a:rPr lang="en-US" sz="3600" dirty="0">
                <a:latin typeface="Times"/>
                <a:cs typeface="Times"/>
              </a:rPr>
              <a:t>Advantages and Disadvantages of AAR</a:t>
            </a:r>
          </a:p>
        </p:txBody>
      </p:sp>
      <p:sp>
        <p:nvSpPr>
          <p:cNvPr id="3" name="Content Placeholder 2"/>
          <p:cNvSpPr>
            <a:spLocks noGrp="1"/>
          </p:cNvSpPr>
          <p:nvPr>
            <p:ph idx="1"/>
          </p:nvPr>
        </p:nvSpPr>
        <p:spPr>
          <a:xfrm>
            <a:off x="457200" y="907010"/>
            <a:ext cx="8229600" cy="5950990"/>
          </a:xfrm>
        </p:spPr>
        <p:txBody>
          <a:bodyPr>
            <a:normAutofit lnSpcReduction="10000"/>
          </a:bodyPr>
          <a:lstStyle/>
          <a:p>
            <a:r>
              <a:rPr lang="en-US" dirty="0">
                <a:latin typeface="Times"/>
                <a:cs typeface="Times"/>
              </a:rPr>
              <a:t>Advantages</a:t>
            </a:r>
          </a:p>
          <a:p>
            <a:pPr lvl="1"/>
            <a:r>
              <a:rPr lang="en-US" dirty="0">
                <a:latin typeface="Times"/>
                <a:cs typeface="Times"/>
              </a:rPr>
              <a:t>Easy to calculate</a:t>
            </a:r>
          </a:p>
          <a:p>
            <a:pPr lvl="1"/>
            <a:r>
              <a:rPr lang="en-US" dirty="0">
                <a:latin typeface="Times"/>
                <a:cs typeface="Times"/>
              </a:rPr>
              <a:t>Needed information will usually be </a:t>
            </a:r>
            <a:r>
              <a:rPr lang="en-US" dirty="0" smtClean="0">
                <a:latin typeface="Times"/>
                <a:cs typeface="Times"/>
              </a:rPr>
              <a:t>available</a:t>
            </a:r>
          </a:p>
          <a:p>
            <a:pPr lvl="1"/>
            <a:endParaRPr lang="en-US" dirty="0" smtClean="0">
              <a:latin typeface="Times"/>
              <a:cs typeface="Times"/>
            </a:endParaRPr>
          </a:p>
          <a:p>
            <a:r>
              <a:rPr lang="en-US" dirty="0">
                <a:latin typeface="Times"/>
                <a:cs typeface="Times"/>
              </a:rPr>
              <a:t>Disadvantages</a:t>
            </a:r>
          </a:p>
          <a:p>
            <a:pPr lvl="1"/>
            <a:r>
              <a:rPr lang="en-US" dirty="0">
                <a:latin typeface="Times"/>
                <a:cs typeface="Times"/>
              </a:rPr>
              <a:t>Not a true rate of return; time value of money is </a:t>
            </a:r>
            <a:r>
              <a:rPr lang="en-US" dirty="0" smtClean="0">
                <a:latin typeface="Times"/>
                <a:cs typeface="Times"/>
              </a:rPr>
              <a:t>ignored</a:t>
            </a:r>
          </a:p>
          <a:p>
            <a:pPr lvl="1"/>
            <a:endParaRPr lang="en-US" dirty="0">
              <a:latin typeface="Times"/>
              <a:cs typeface="Times"/>
            </a:endParaRPr>
          </a:p>
          <a:p>
            <a:pPr lvl="1"/>
            <a:r>
              <a:rPr lang="en-US" dirty="0">
                <a:latin typeface="Times"/>
                <a:cs typeface="Times"/>
              </a:rPr>
              <a:t>Uses an arbitrary benchmark cutoff </a:t>
            </a:r>
            <a:r>
              <a:rPr lang="en-US" dirty="0" smtClean="0">
                <a:latin typeface="Times"/>
                <a:cs typeface="Times"/>
              </a:rPr>
              <a:t>rate</a:t>
            </a:r>
          </a:p>
          <a:p>
            <a:pPr lvl="1"/>
            <a:endParaRPr lang="en-US" dirty="0">
              <a:latin typeface="Times"/>
              <a:cs typeface="Times"/>
            </a:endParaRPr>
          </a:p>
          <a:p>
            <a:pPr lvl="1"/>
            <a:r>
              <a:rPr lang="en-US" dirty="0">
                <a:latin typeface="Times"/>
                <a:cs typeface="Times"/>
              </a:rPr>
              <a:t>Based on accounting net income and book values, not cash flows and market values</a:t>
            </a:r>
          </a:p>
          <a:p>
            <a:pPr marL="457200" lvl="1" indent="0">
              <a:buNone/>
            </a:pPr>
            <a:endParaRPr lang="en-US" dirty="0">
              <a:latin typeface="Times"/>
              <a:cs typeface="Times"/>
            </a:endParaRPr>
          </a:p>
        </p:txBody>
      </p:sp>
    </p:spTree>
    <p:extLst>
      <p:ext uri="{BB962C8B-B14F-4D97-AF65-F5344CB8AC3E}">
        <p14:creationId xmlns:p14="http://schemas.microsoft.com/office/powerpoint/2010/main" val="29747320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742950" indent="-742950">
              <a:buFont typeface="+mj-lt"/>
              <a:buAutoNum type="arabicPeriod" startAt="5"/>
            </a:pPr>
            <a:r>
              <a:rPr lang="en-US" dirty="0">
                <a:latin typeface="Times"/>
                <a:cs typeface="Times"/>
              </a:rPr>
              <a:t>Internal Rate of Return</a:t>
            </a:r>
          </a:p>
        </p:txBody>
      </p:sp>
      <p:sp>
        <p:nvSpPr>
          <p:cNvPr id="3" name="Content Placeholder 2"/>
          <p:cNvSpPr>
            <a:spLocks noGrp="1"/>
          </p:cNvSpPr>
          <p:nvPr>
            <p:ph idx="1"/>
          </p:nvPr>
        </p:nvSpPr>
        <p:spPr/>
        <p:txBody>
          <a:bodyPr>
            <a:normAutofit fontScale="92500" lnSpcReduction="10000"/>
          </a:bodyPr>
          <a:lstStyle/>
          <a:p>
            <a:r>
              <a:rPr lang="en-US" dirty="0">
                <a:latin typeface="Times"/>
                <a:cs typeface="Times"/>
              </a:rPr>
              <a:t>This is the most important alternative to </a:t>
            </a:r>
            <a:r>
              <a:rPr lang="en-US" dirty="0" smtClean="0">
                <a:latin typeface="Times"/>
                <a:cs typeface="Times"/>
              </a:rPr>
              <a:t>NPV</a:t>
            </a:r>
          </a:p>
          <a:p>
            <a:pPr marL="0" indent="0">
              <a:buNone/>
            </a:pPr>
            <a:endParaRPr lang="en-US" dirty="0">
              <a:latin typeface="Times"/>
              <a:cs typeface="Times"/>
            </a:endParaRPr>
          </a:p>
          <a:p>
            <a:r>
              <a:rPr lang="en-US" dirty="0">
                <a:latin typeface="Times"/>
                <a:cs typeface="Times"/>
              </a:rPr>
              <a:t>It is often used in practice and is intuitively </a:t>
            </a:r>
            <a:r>
              <a:rPr lang="en-US" dirty="0" smtClean="0">
                <a:latin typeface="Times"/>
                <a:cs typeface="Times"/>
              </a:rPr>
              <a:t>appealing</a:t>
            </a:r>
          </a:p>
          <a:p>
            <a:endParaRPr lang="en-US" dirty="0">
              <a:latin typeface="Times"/>
              <a:cs typeface="Times"/>
            </a:endParaRPr>
          </a:p>
          <a:p>
            <a:r>
              <a:rPr lang="en-US" sz="3000" dirty="0">
                <a:latin typeface="Times"/>
                <a:cs typeface="Times"/>
              </a:rPr>
              <a:t>It is based entirely on the estimated cash flows and is independent of interest rates found </a:t>
            </a:r>
            <a:r>
              <a:rPr lang="en-US" sz="3000" dirty="0" smtClean="0">
                <a:latin typeface="Times"/>
                <a:cs typeface="Times"/>
              </a:rPr>
              <a:t>elsewhere (</a:t>
            </a:r>
            <a:r>
              <a:rPr lang="en-US" sz="3000" dirty="0">
                <a:latin typeface="Times"/>
                <a:cs typeface="Times"/>
              </a:rPr>
              <a:t>the number is internal or intrinsic to the project and does not depend on anything </a:t>
            </a:r>
            <a:r>
              <a:rPr lang="en-US" sz="3000" b="1" u="sng" dirty="0">
                <a:latin typeface="Times"/>
                <a:cs typeface="Times"/>
              </a:rPr>
              <a:t>except the cash flows of the project</a:t>
            </a:r>
            <a:r>
              <a:rPr lang="en-US" sz="3000" dirty="0">
                <a:latin typeface="Times"/>
                <a:cs typeface="Times"/>
              </a:rPr>
              <a:t>. </a:t>
            </a:r>
          </a:p>
          <a:p>
            <a:endParaRPr lang="en-US" dirty="0">
              <a:latin typeface="Times"/>
              <a:cs typeface="Times"/>
            </a:endParaRPr>
          </a:p>
        </p:txBody>
      </p:sp>
    </p:spTree>
    <p:extLst>
      <p:ext uri="{BB962C8B-B14F-4D97-AF65-F5344CB8AC3E}">
        <p14:creationId xmlns:p14="http://schemas.microsoft.com/office/powerpoint/2010/main" val="30501973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a:cs typeface="Times"/>
              </a:rPr>
              <a:t>IRR – Definition and Decision Rule</a:t>
            </a:r>
          </a:p>
        </p:txBody>
      </p:sp>
      <p:sp>
        <p:nvSpPr>
          <p:cNvPr id="3" name="Content Placeholder 2"/>
          <p:cNvSpPr>
            <a:spLocks noGrp="1"/>
          </p:cNvSpPr>
          <p:nvPr>
            <p:ph idx="1"/>
          </p:nvPr>
        </p:nvSpPr>
        <p:spPr/>
        <p:txBody>
          <a:bodyPr>
            <a:normAutofit fontScale="77500" lnSpcReduction="20000"/>
          </a:bodyPr>
          <a:lstStyle/>
          <a:p>
            <a:r>
              <a:rPr lang="en-US" dirty="0">
                <a:latin typeface="Times"/>
                <a:cs typeface="Times"/>
              </a:rPr>
              <a:t>Definition: IRR is the return that makes the NPV = </a:t>
            </a:r>
            <a:r>
              <a:rPr lang="en-US" dirty="0" smtClean="0">
                <a:latin typeface="Times"/>
                <a:cs typeface="Times"/>
              </a:rPr>
              <a:t>0</a:t>
            </a:r>
          </a:p>
          <a:p>
            <a:endParaRPr lang="en-US" dirty="0">
              <a:latin typeface="Times"/>
              <a:cs typeface="Times"/>
            </a:endParaRPr>
          </a:p>
          <a:p>
            <a:r>
              <a:rPr lang="en-US" dirty="0">
                <a:latin typeface="Times"/>
                <a:cs typeface="Times"/>
              </a:rPr>
              <a:t>Decision Rule: </a:t>
            </a:r>
            <a:endParaRPr lang="en-US" dirty="0" smtClean="0">
              <a:latin typeface="Times"/>
              <a:cs typeface="Times"/>
            </a:endParaRPr>
          </a:p>
          <a:p>
            <a:pPr marL="0" indent="0">
              <a:buNone/>
            </a:pPr>
            <a:endParaRPr lang="en-US" dirty="0" smtClean="0">
              <a:latin typeface="Times"/>
              <a:cs typeface="Times"/>
            </a:endParaRPr>
          </a:p>
          <a:p>
            <a:r>
              <a:rPr lang="en-US" b="1" i="1" dirty="0" smtClean="0">
                <a:latin typeface="Times"/>
                <a:cs typeface="Times"/>
              </a:rPr>
              <a:t>Accept </a:t>
            </a:r>
            <a:r>
              <a:rPr lang="en-US" b="1" i="1" dirty="0">
                <a:latin typeface="Times"/>
                <a:cs typeface="Times"/>
              </a:rPr>
              <a:t>the project if the IRR is greater than the discount return </a:t>
            </a:r>
            <a:r>
              <a:rPr lang="en-US" b="1" i="1" dirty="0" smtClean="0">
                <a:latin typeface="Times"/>
                <a:cs typeface="Times"/>
              </a:rPr>
              <a:t>(NPV &gt; 0)</a:t>
            </a:r>
          </a:p>
          <a:p>
            <a:endParaRPr lang="en-US" b="1" i="1" dirty="0" smtClean="0">
              <a:latin typeface="Times"/>
              <a:cs typeface="Times"/>
            </a:endParaRPr>
          </a:p>
          <a:p>
            <a:r>
              <a:rPr lang="en-US" b="1" i="1" dirty="0" smtClean="0">
                <a:latin typeface="Times"/>
                <a:cs typeface="Times"/>
              </a:rPr>
              <a:t>Reject the project if the IRR is lower than the discount return (NPV &lt; 0)</a:t>
            </a:r>
          </a:p>
          <a:p>
            <a:endParaRPr lang="en-US" b="1" i="1" dirty="0" smtClean="0">
              <a:latin typeface="Times"/>
              <a:cs typeface="Times"/>
            </a:endParaRPr>
          </a:p>
          <a:p>
            <a:r>
              <a:rPr lang="en-US" b="1" i="1" dirty="0" smtClean="0">
                <a:latin typeface="Times"/>
                <a:cs typeface="Times"/>
              </a:rPr>
              <a:t>If IRR is equal to the discount rate then the firm </a:t>
            </a:r>
            <a:r>
              <a:rPr lang="en-US" b="1" i="1" dirty="0">
                <a:latin typeface="Times"/>
                <a:cs typeface="Times"/>
              </a:rPr>
              <a:t>has </a:t>
            </a:r>
            <a:r>
              <a:rPr lang="en-US" b="1" i="1" dirty="0" smtClean="0">
                <a:latin typeface="Times"/>
                <a:cs typeface="Times"/>
              </a:rPr>
              <a:t>choice either to accept or reject the project </a:t>
            </a:r>
          </a:p>
          <a:p>
            <a:endParaRPr lang="en-US" b="1" i="1" dirty="0" smtClean="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17226280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96349"/>
          </a:xfrm>
        </p:spPr>
        <p:txBody>
          <a:bodyPr/>
          <a:lstStyle/>
          <a:p>
            <a:r>
              <a:rPr lang="en-US" dirty="0">
                <a:latin typeface="Times"/>
                <a:cs typeface="Times"/>
              </a:rPr>
              <a:t>IRR </a:t>
            </a:r>
            <a:endParaRPr lang="en-US" dirty="0"/>
          </a:p>
        </p:txBody>
      </p:sp>
      <p:sp>
        <p:nvSpPr>
          <p:cNvPr id="3" name="Content Placeholder 2"/>
          <p:cNvSpPr>
            <a:spLocks noGrp="1"/>
          </p:cNvSpPr>
          <p:nvPr>
            <p:ph idx="1"/>
          </p:nvPr>
        </p:nvSpPr>
        <p:spPr>
          <a:xfrm>
            <a:off x="457200" y="1600200"/>
            <a:ext cx="8451022" cy="4860979"/>
          </a:xfrm>
        </p:spPr>
        <p:txBody>
          <a:bodyPr>
            <a:normAutofit lnSpcReduction="10000"/>
          </a:bodyPr>
          <a:lstStyle/>
          <a:p>
            <a:pPr>
              <a:lnSpc>
                <a:spcPct val="85000"/>
              </a:lnSpc>
              <a:spcBef>
                <a:spcPct val="0"/>
              </a:spcBef>
            </a:pPr>
            <a:r>
              <a:rPr lang="en-US" sz="3000" dirty="0">
                <a:latin typeface="Times"/>
                <a:cs typeface="Times"/>
              </a:rPr>
              <a:t>Minimum Acceptance Criteria for </a:t>
            </a:r>
            <a:r>
              <a:rPr lang="en-US" sz="3000" b="1" u="sng" dirty="0">
                <a:latin typeface="Times"/>
                <a:cs typeface="Times"/>
              </a:rPr>
              <a:t>independent projects: </a:t>
            </a:r>
            <a:endParaRPr lang="en-US" sz="3000" b="1" u="sng" dirty="0" smtClean="0">
              <a:latin typeface="Times"/>
              <a:cs typeface="Times"/>
            </a:endParaRPr>
          </a:p>
          <a:p>
            <a:pPr>
              <a:lnSpc>
                <a:spcPct val="85000"/>
              </a:lnSpc>
              <a:spcBef>
                <a:spcPct val="0"/>
              </a:spcBef>
            </a:pPr>
            <a:endParaRPr lang="en-US" dirty="0">
              <a:latin typeface="Times"/>
              <a:cs typeface="Times"/>
            </a:endParaRPr>
          </a:p>
          <a:p>
            <a:pPr lvl="1">
              <a:lnSpc>
                <a:spcPct val="85000"/>
              </a:lnSpc>
              <a:spcBef>
                <a:spcPct val="0"/>
              </a:spcBef>
            </a:pPr>
            <a:r>
              <a:rPr lang="en-US" dirty="0">
                <a:latin typeface="Times"/>
                <a:cs typeface="Times"/>
              </a:rPr>
              <a:t>Accept if the IRR exceeds the required return</a:t>
            </a:r>
          </a:p>
          <a:p>
            <a:pPr lvl="1">
              <a:lnSpc>
                <a:spcPct val="85000"/>
              </a:lnSpc>
              <a:spcBef>
                <a:spcPct val="0"/>
              </a:spcBef>
            </a:pPr>
            <a:endParaRPr lang="en-US" dirty="0">
              <a:latin typeface="Times"/>
              <a:cs typeface="Times"/>
            </a:endParaRPr>
          </a:p>
          <a:p>
            <a:pPr>
              <a:lnSpc>
                <a:spcPct val="85000"/>
              </a:lnSpc>
              <a:spcBef>
                <a:spcPct val="0"/>
              </a:spcBef>
            </a:pPr>
            <a:r>
              <a:rPr lang="en-US" dirty="0">
                <a:latin typeface="Times"/>
                <a:cs typeface="Times"/>
              </a:rPr>
              <a:t>Ranking Criteria for mutually exclusive projects</a:t>
            </a:r>
            <a:r>
              <a:rPr lang="en-US" dirty="0" smtClean="0">
                <a:latin typeface="Times"/>
                <a:cs typeface="Times"/>
              </a:rPr>
              <a:t>:</a:t>
            </a:r>
          </a:p>
          <a:p>
            <a:pPr>
              <a:lnSpc>
                <a:spcPct val="85000"/>
              </a:lnSpc>
              <a:spcBef>
                <a:spcPct val="0"/>
              </a:spcBef>
            </a:pPr>
            <a:endParaRPr lang="en-US" dirty="0">
              <a:latin typeface="Times"/>
              <a:cs typeface="Times"/>
            </a:endParaRPr>
          </a:p>
          <a:p>
            <a:pPr lvl="1">
              <a:lnSpc>
                <a:spcPct val="85000"/>
              </a:lnSpc>
              <a:spcBef>
                <a:spcPct val="0"/>
              </a:spcBef>
            </a:pPr>
            <a:r>
              <a:rPr lang="en-US" b="1" u="sng" dirty="0">
                <a:latin typeface="Times"/>
                <a:cs typeface="Times"/>
              </a:rPr>
              <a:t>Select the alternative with the highest IRR</a:t>
            </a:r>
            <a:r>
              <a:rPr lang="en-US" dirty="0">
                <a:latin typeface="Times"/>
                <a:cs typeface="Times"/>
              </a:rPr>
              <a:t>, given the same discount rate.</a:t>
            </a:r>
          </a:p>
          <a:p>
            <a:pPr lvl="1">
              <a:lnSpc>
                <a:spcPct val="85000"/>
              </a:lnSpc>
              <a:spcBef>
                <a:spcPct val="0"/>
              </a:spcBef>
            </a:pPr>
            <a:endParaRPr lang="en-US" dirty="0">
              <a:latin typeface="Times"/>
              <a:cs typeface="Times"/>
            </a:endParaRPr>
          </a:p>
          <a:p>
            <a:pPr>
              <a:lnSpc>
                <a:spcPct val="85000"/>
              </a:lnSpc>
              <a:spcBef>
                <a:spcPct val="0"/>
              </a:spcBef>
            </a:pPr>
            <a:r>
              <a:rPr lang="en-US" dirty="0">
                <a:latin typeface="Times"/>
                <a:cs typeface="Times"/>
              </a:rPr>
              <a:t>Important:  Reinvestment assumption</a:t>
            </a:r>
            <a:endParaRPr lang="en-US" sz="2800" dirty="0">
              <a:latin typeface="Times"/>
              <a:cs typeface="Times"/>
            </a:endParaRPr>
          </a:p>
          <a:p>
            <a:pPr lvl="1">
              <a:lnSpc>
                <a:spcPct val="85000"/>
              </a:lnSpc>
              <a:spcBef>
                <a:spcPct val="0"/>
              </a:spcBef>
            </a:pPr>
            <a:r>
              <a:rPr lang="en-US" dirty="0">
                <a:latin typeface="Times"/>
                <a:cs typeface="Times"/>
              </a:rPr>
              <a:t>All future cash flows assumed reinvested at the IRR</a:t>
            </a:r>
          </a:p>
          <a:p>
            <a:endParaRPr lang="en-US" dirty="0">
              <a:latin typeface="Times"/>
              <a:cs typeface="Times"/>
            </a:endParaRPr>
          </a:p>
        </p:txBody>
      </p:sp>
    </p:spTree>
    <p:extLst>
      <p:ext uri="{BB962C8B-B14F-4D97-AF65-F5344CB8AC3E}">
        <p14:creationId xmlns:p14="http://schemas.microsoft.com/office/powerpoint/2010/main" val="2425890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a:cs typeface="Times"/>
              </a:rPr>
              <a:t>Computing IRR for the Project</a:t>
            </a:r>
          </a:p>
        </p:txBody>
      </p:sp>
      <p:sp>
        <p:nvSpPr>
          <p:cNvPr id="3" name="Content Placeholder 2"/>
          <p:cNvSpPr>
            <a:spLocks noGrp="1"/>
          </p:cNvSpPr>
          <p:nvPr>
            <p:ph idx="1"/>
          </p:nvPr>
        </p:nvSpPr>
        <p:spPr/>
        <p:txBody>
          <a:bodyPr/>
          <a:lstStyle/>
          <a:p>
            <a:r>
              <a:rPr lang="en-US" sz="2800" dirty="0">
                <a:latin typeface="Times"/>
                <a:cs typeface="Times"/>
              </a:rPr>
              <a:t>If you do not have a financial calculator, then this becomes a trial and error </a:t>
            </a:r>
            <a:r>
              <a:rPr lang="en-US" sz="2800" dirty="0" smtClean="0">
                <a:latin typeface="Times"/>
                <a:cs typeface="Times"/>
              </a:rPr>
              <a:t>process</a:t>
            </a:r>
          </a:p>
          <a:p>
            <a:pPr marL="0" indent="0">
              <a:buNone/>
            </a:pPr>
            <a:endParaRPr lang="en-US" sz="2800" dirty="0">
              <a:latin typeface="Times"/>
              <a:cs typeface="Times"/>
            </a:endParaRPr>
          </a:p>
          <a:p>
            <a:r>
              <a:rPr lang="en-US" sz="2800" dirty="0">
                <a:latin typeface="Times"/>
                <a:cs typeface="Times"/>
              </a:rPr>
              <a:t>Calculator</a:t>
            </a:r>
          </a:p>
          <a:p>
            <a:pPr lvl="1"/>
            <a:r>
              <a:rPr lang="en-US" sz="2400" dirty="0">
                <a:latin typeface="Times"/>
                <a:cs typeface="Times"/>
              </a:rPr>
              <a:t>Enter the cash flows as you did with NPV</a:t>
            </a:r>
          </a:p>
          <a:p>
            <a:pPr lvl="1"/>
            <a:r>
              <a:rPr lang="en-US" sz="2400" dirty="0">
                <a:latin typeface="Times"/>
                <a:cs typeface="Times"/>
              </a:rPr>
              <a:t>Press IRR and then CPT</a:t>
            </a:r>
          </a:p>
          <a:p>
            <a:pPr lvl="1"/>
            <a:r>
              <a:rPr lang="en-US" sz="2400" dirty="0">
                <a:latin typeface="Times"/>
                <a:cs typeface="Times"/>
              </a:rPr>
              <a:t>IRR = 16.13% &gt; 12% required </a:t>
            </a:r>
            <a:r>
              <a:rPr lang="en-US" sz="2400" dirty="0" smtClean="0">
                <a:latin typeface="Times"/>
                <a:cs typeface="Times"/>
              </a:rPr>
              <a:t>return</a:t>
            </a:r>
          </a:p>
          <a:p>
            <a:pPr marL="457200" lvl="1" indent="0">
              <a:buNone/>
            </a:pPr>
            <a:endParaRPr lang="en-US" sz="2400" dirty="0">
              <a:latin typeface="Times"/>
              <a:cs typeface="Times"/>
            </a:endParaRPr>
          </a:p>
          <a:p>
            <a:r>
              <a:rPr lang="en-US" sz="2800" b="1" i="1" dirty="0">
                <a:latin typeface="Times"/>
                <a:cs typeface="Times"/>
              </a:rPr>
              <a:t>Do we accept or reject the project?</a:t>
            </a:r>
          </a:p>
          <a:p>
            <a:endParaRPr lang="en-US" dirty="0">
              <a:latin typeface="Times"/>
              <a:cs typeface="Times"/>
            </a:endParaRPr>
          </a:p>
        </p:txBody>
      </p:sp>
    </p:spTree>
    <p:extLst>
      <p:ext uri="{BB962C8B-B14F-4D97-AF65-F5344CB8AC3E}">
        <p14:creationId xmlns:p14="http://schemas.microsoft.com/office/powerpoint/2010/main" val="3001763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Topics</a:t>
            </a:r>
            <a:endParaRPr lang="en-US" dirty="0">
              <a:latin typeface="Times"/>
              <a:cs typeface="Times"/>
            </a:endParaRPr>
          </a:p>
        </p:txBody>
      </p:sp>
      <p:sp>
        <p:nvSpPr>
          <p:cNvPr id="3" name="Content Placeholder 2"/>
          <p:cNvSpPr>
            <a:spLocks noGrp="1"/>
          </p:cNvSpPr>
          <p:nvPr>
            <p:ph idx="1"/>
          </p:nvPr>
        </p:nvSpPr>
        <p:spPr/>
        <p:txBody>
          <a:bodyPr/>
          <a:lstStyle/>
          <a:p>
            <a:r>
              <a:rPr lang="en-US" dirty="0" smtClean="0">
                <a:solidFill>
                  <a:srgbClr val="000000"/>
                </a:solidFill>
                <a:latin typeface="Times"/>
                <a:cs typeface="Times"/>
              </a:rPr>
              <a:t>Net Present Value</a:t>
            </a:r>
          </a:p>
          <a:p>
            <a:r>
              <a:rPr lang="en-US" dirty="0" smtClean="0">
                <a:solidFill>
                  <a:srgbClr val="000000"/>
                </a:solidFill>
                <a:latin typeface="Times"/>
                <a:cs typeface="Times"/>
              </a:rPr>
              <a:t>The Payback Rule</a:t>
            </a:r>
          </a:p>
          <a:p>
            <a:r>
              <a:rPr lang="en-US" dirty="0" smtClean="0">
                <a:solidFill>
                  <a:srgbClr val="000000"/>
                </a:solidFill>
                <a:latin typeface="Times"/>
                <a:cs typeface="Times"/>
              </a:rPr>
              <a:t>The Discounted Payback</a:t>
            </a:r>
          </a:p>
          <a:p>
            <a:r>
              <a:rPr lang="en-US" dirty="0" smtClean="0">
                <a:solidFill>
                  <a:srgbClr val="000000"/>
                </a:solidFill>
                <a:latin typeface="Times"/>
                <a:cs typeface="Times"/>
              </a:rPr>
              <a:t>The Average Accounting Return</a:t>
            </a:r>
          </a:p>
          <a:p>
            <a:r>
              <a:rPr lang="en-US" dirty="0" smtClean="0">
                <a:solidFill>
                  <a:srgbClr val="000000"/>
                </a:solidFill>
                <a:latin typeface="Times"/>
                <a:cs typeface="Times"/>
              </a:rPr>
              <a:t>The Internal Rate of Return (IRR)</a:t>
            </a:r>
          </a:p>
          <a:p>
            <a:r>
              <a:rPr lang="en-US" dirty="0" smtClean="0">
                <a:solidFill>
                  <a:srgbClr val="000000"/>
                </a:solidFill>
                <a:latin typeface="Times"/>
                <a:cs typeface="Times"/>
              </a:rPr>
              <a:t>The Profitability Index</a:t>
            </a:r>
          </a:p>
          <a:p>
            <a:r>
              <a:rPr lang="en-US" dirty="0" smtClean="0">
                <a:solidFill>
                  <a:srgbClr val="000000"/>
                </a:solidFill>
                <a:latin typeface="Times"/>
                <a:cs typeface="Times"/>
              </a:rPr>
              <a:t>The Practice of Capital Budgeting</a:t>
            </a:r>
            <a:endParaRPr lang="en-US" dirty="0">
              <a:solidFill>
                <a:srgbClr val="000000"/>
              </a:solidFill>
              <a:latin typeface="Times"/>
              <a:cs typeface="Times"/>
            </a:endParaRPr>
          </a:p>
        </p:txBody>
      </p:sp>
    </p:spTree>
    <p:extLst>
      <p:ext uri="{BB962C8B-B14F-4D97-AF65-F5344CB8AC3E}">
        <p14:creationId xmlns:p14="http://schemas.microsoft.com/office/powerpoint/2010/main" val="39694995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877"/>
            <a:ext cx="8229600" cy="752428"/>
          </a:xfrm>
        </p:spPr>
        <p:txBody>
          <a:bodyPr>
            <a:normAutofit fontScale="90000"/>
          </a:bodyPr>
          <a:lstStyle/>
          <a:p>
            <a:r>
              <a:rPr lang="en-US" dirty="0" smtClean="0">
                <a:latin typeface="Times"/>
                <a:cs typeface="Times"/>
              </a:rPr>
              <a:t>Example</a:t>
            </a:r>
            <a:endParaRPr lang="en-US" dirty="0">
              <a:latin typeface="Times"/>
              <a:cs typeface="Times"/>
            </a:endParaRPr>
          </a:p>
        </p:txBody>
      </p:sp>
      <p:sp>
        <p:nvSpPr>
          <p:cNvPr id="3" name="Content Placeholder 2"/>
          <p:cNvSpPr>
            <a:spLocks noGrp="1"/>
          </p:cNvSpPr>
          <p:nvPr>
            <p:ph idx="1"/>
          </p:nvPr>
        </p:nvSpPr>
        <p:spPr>
          <a:xfrm>
            <a:off x="457200" y="933696"/>
            <a:ext cx="8229600" cy="2035459"/>
          </a:xfrm>
        </p:spPr>
        <p:txBody>
          <a:bodyPr>
            <a:normAutofit/>
          </a:bodyPr>
          <a:lstStyle/>
          <a:p>
            <a:r>
              <a:rPr lang="en-US" sz="2400" dirty="0">
                <a:latin typeface="Times"/>
                <a:cs typeface="Times"/>
              </a:rPr>
              <a:t>Let’s assume that we would like to compute the NPV of our project, and the investment costs $100 and has a cash flow of $60 per year for two </a:t>
            </a:r>
            <a:r>
              <a:rPr lang="en-US" sz="2400" dirty="0" smtClean="0">
                <a:latin typeface="Times"/>
                <a:cs typeface="Times"/>
              </a:rPr>
              <a:t>years, What is the project IRR?</a:t>
            </a:r>
          </a:p>
          <a:p>
            <a:r>
              <a:rPr lang="en-US" sz="2400" dirty="0">
                <a:solidFill>
                  <a:srgbClr val="FF0000"/>
                </a:solidFill>
                <a:latin typeface="Times"/>
                <a:cs typeface="Times"/>
              </a:rPr>
              <a:t>based on what we now know, </a:t>
            </a:r>
            <a:r>
              <a:rPr lang="en-US" sz="2400" dirty="0" smtClean="0">
                <a:solidFill>
                  <a:srgbClr val="FF0000"/>
                </a:solidFill>
                <a:latin typeface="Times"/>
                <a:cs typeface="Times"/>
              </a:rPr>
              <a:t>the </a:t>
            </a:r>
            <a:r>
              <a:rPr lang="en-US" sz="2400" dirty="0">
                <a:solidFill>
                  <a:srgbClr val="FF0000"/>
                </a:solidFill>
                <a:latin typeface="Times"/>
                <a:cs typeface="Times"/>
              </a:rPr>
              <a:t>only way to find the IRR in general is by </a:t>
            </a:r>
            <a:r>
              <a:rPr lang="en-US" sz="2400" b="1" dirty="0">
                <a:solidFill>
                  <a:srgbClr val="FF0000"/>
                </a:solidFill>
                <a:latin typeface="Times"/>
                <a:cs typeface="Times"/>
              </a:rPr>
              <a:t>trial and error</a:t>
            </a:r>
            <a:r>
              <a:rPr lang="en-US" sz="2400" dirty="0">
                <a:solidFill>
                  <a:srgbClr val="FF0000"/>
                </a:solidFill>
                <a:latin typeface="Times"/>
                <a:cs typeface="Times"/>
              </a:rPr>
              <a:t>, either by hand or by calculator </a:t>
            </a:r>
          </a:p>
          <a:p>
            <a:endParaRPr lang="en-US" sz="2400" dirty="0">
              <a:solidFill>
                <a:srgbClr val="FF0000"/>
              </a:solidFill>
              <a:latin typeface="Times"/>
              <a:cs typeface="Times"/>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457235722"/>
              </p:ext>
            </p:extLst>
          </p:nvPr>
        </p:nvGraphicFramePr>
        <p:xfrm>
          <a:off x="1813185" y="3200400"/>
          <a:ext cx="5137542" cy="889190"/>
        </p:xfrm>
        <a:graphic>
          <a:graphicData uri="http://schemas.openxmlformats.org/presentationml/2006/ole">
            <mc:AlternateContent xmlns:mc="http://schemas.openxmlformats.org/markup-compatibility/2006">
              <mc:Choice xmlns:v="urn:schemas-microsoft-com:vml" Requires="v">
                <p:oleObj spid="_x0000_s11381" name="Equation" r:id="rId3" imgW="2641600" imgH="457200" progId="Equation.3">
                  <p:embed/>
                </p:oleObj>
              </mc:Choice>
              <mc:Fallback>
                <p:oleObj name="Equation" r:id="rId3" imgW="2641600" imgH="457200" progId="Equation.3">
                  <p:embed/>
                  <p:pic>
                    <p:nvPicPr>
                      <p:cNvPr id="0" name=""/>
                      <p:cNvPicPr/>
                      <p:nvPr/>
                    </p:nvPicPr>
                    <p:blipFill>
                      <a:blip r:embed="rId4"/>
                      <a:stretch>
                        <a:fillRect/>
                      </a:stretch>
                    </p:blipFill>
                    <p:spPr>
                      <a:xfrm>
                        <a:off x="1813185" y="3200400"/>
                        <a:ext cx="5137542" cy="889190"/>
                      </a:xfrm>
                      <a:prstGeom prst="rect">
                        <a:avLst/>
                      </a:prstGeom>
                    </p:spPr>
                  </p:pic>
                </p:oleObj>
              </mc:Fallback>
            </mc:AlternateContent>
          </a:graphicData>
        </a:graphic>
      </p:graphicFrame>
    </p:spTree>
    <p:extLst>
      <p:ext uri="{BB962C8B-B14F-4D97-AF65-F5344CB8AC3E}">
        <p14:creationId xmlns:p14="http://schemas.microsoft.com/office/powerpoint/2010/main" val="17486658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616240"/>
          </a:xfrm>
        </p:spPr>
        <p:txBody>
          <a:bodyPr>
            <a:normAutofit fontScale="90000"/>
          </a:bodyPr>
          <a:lstStyle/>
          <a:p>
            <a:r>
              <a:rPr lang="en-US" dirty="0" smtClean="0">
                <a:latin typeface="Times"/>
                <a:cs typeface="Times"/>
              </a:rPr>
              <a:t>The NPV </a:t>
            </a:r>
            <a:r>
              <a:rPr lang="en-US" dirty="0">
                <a:latin typeface="Times"/>
                <a:cs typeface="Times"/>
              </a:rPr>
              <a:t>Profile for </a:t>
            </a:r>
            <a:r>
              <a:rPr lang="en-US" dirty="0" smtClean="0">
                <a:latin typeface="Times"/>
                <a:cs typeface="Times"/>
              </a:rPr>
              <a:t>this </a:t>
            </a:r>
            <a:r>
              <a:rPr lang="en-US" dirty="0">
                <a:latin typeface="Times"/>
                <a:cs typeface="Times"/>
              </a:rPr>
              <a:t>Project</a:t>
            </a:r>
            <a:endParaRPr lang="en-US" dirty="0"/>
          </a:p>
        </p:txBody>
      </p:sp>
      <p:pic>
        <p:nvPicPr>
          <p:cNvPr id="6" name="Picture 5" descr="Screen Shot 2015-11-25 at 8.32.3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616242"/>
            <a:ext cx="8229600" cy="5938308"/>
          </a:xfrm>
          <a:prstGeom prst="rect">
            <a:avLst/>
          </a:prstGeom>
        </p:spPr>
      </p:pic>
    </p:spTree>
    <p:extLst>
      <p:ext uri="{BB962C8B-B14F-4D97-AF65-F5344CB8AC3E}">
        <p14:creationId xmlns:p14="http://schemas.microsoft.com/office/powerpoint/2010/main" val="14282763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a:cs typeface="Times"/>
              </a:rPr>
              <a:t>NPV Profile for the Project</a:t>
            </a:r>
          </a:p>
        </p:txBody>
      </p:sp>
      <p:graphicFrame>
        <p:nvGraphicFramePr>
          <p:cNvPr id="4" name="Object 3"/>
          <p:cNvGraphicFramePr>
            <a:graphicFrameLocks noChangeAspect="1"/>
          </p:cNvGraphicFramePr>
          <p:nvPr>
            <p:extLst>
              <p:ext uri="{D42A27DB-BD31-4B8C-83A1-F6EECF244321}">
                <p14:modId xmlns:p14="http://schemas.microsoft.com/office/powerpoint/2010/main" val="20224105"/>
              </p:ext>
            </p:extLst>
          </p:nvPr>
        </p:nvGraphicFramePr>
        <p:xfrm>
          <a:off x="730691" y="1600200"/>
          <a:ext cx="7735509" cy="4814632"/>
        </p:xfrm>
        <a:graphic>
          <a:graphicData uri="http://schemas.openxmlformats.org/presentationml/2006/ole">
            <mc:AlternateContent xmlns:mc="http://schemas.openxmlformats.org/markup-compatibility/2006">
              <mc:Choice xmlns:v="urn:schemas-microsoft-com:vml" Requires="v">
                <p:oleObj spid="_x0000_s3254" name="Chart" r:id="rId3" imgW="8210580" imgH="4572163" progId="MSGraph.Chart.8">
                  <p:embed followColorScheme="full"/>
                </p:oleObj>
              </mc:Choice>
              <mc:Fallback>
                <p:oleObj name="Chart" r:id="rId3" imgW="8210580" imgH="4572163" progId="MSGraph.Chart.8">
                  <p:embed followColorScheme="full"/>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691" y="1600200"/>
                        <a:ext cx="7735509" cy="4814632"/>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7607133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Times"/>
                <a:cs typeface="Times"/>
              </a:rPr>
              <a:t>Decision Criteria Test - IRR</a:t>
            </a:r>
          </a:p>
        </p:txBody>
      </p:sp>
      <p:sp>
        <p:nvSpPr>
          <p:cNvPr id="3" name="Content Placeholder 2"/>
          <p:cNvSpPr>
            <a:spLocks noGrp="1"/>
          </p:cNvSpPr>
          <p:nvPr>
            <p:ph idx="1"/>
          </p:nvPr>
        </p:nvSpPr>
        <p:spPr>
          <a:xfrm>
            <a:off x="457200" y="1370592"/>
            <a:ext cx="8229600" cy="5280811"/>
          </a:xfrm>
        </p:spPr>
        <p:txBody>
          <a:bodyPr>
            <a:normAutofit fontScale="92500" lnSpcReduction="10000"/>
          </a:bodyPr>
          <a:lstStyle/>
          <a:p>
            <a:r>
              <a:rPr lang="en-US" dirty="0">
                <a:latin typeface="Times"/>
                <a:cs typeface="Times"/>
              </a:rPr>
              <a:t>Does the IRR rule account for the time value of money</a:t>
            </a:r>
            <a:r>
              <a:rPr lang="en-US" dirty="0" smtClean="0">
                <a:latin typeface="Times"/>
                <a:cs typeface="Times"/>
              </a:rPr>
              <a:t>?</a:t>
            </a:r>
          </a:p>
          <a:p>
            <a:endParaRPr lang="en-US" dirty="0">
              <a:latin typeface="Times"/>
              <a:cs typeface="Times"/>
            </a:endParaRPr>
          </a:p>
          <a:p>
            <a:r>
              <a:rPr lang="en-US" dirty="0">
                <a:latin typeface="Times"/>
                <a:cs typeface="Times"/>
              </a:rPr>
              <a:t>Does the IRR rule account for the risk of the cash flows</a:t>
            </a:r>
            <a:r>
              <a:rPr lang="en-US" dirty="0" smtClean="0">
                <a:latin typeface="Times"/>
                <a:cs typeface="Times"/>
              </a:rPr>
              <a:t>?</a:t>
            </a:r>
          </a:p>
          <a:p>
            <a:endParaRPr lang="en-US" dirty="0">
              <a:latin typeface="Times"/>
              <a:cs typeface="Times"/>
            </a:endParaRPr>
          </a:p>
          <a:p>
            <a:r>
              <a:rPr lang="en-US" dirty="0">
                <a:latin typeface="Times"/>
                <a:cs typeface="Times"/>
              </a:rPr>
              <a:t>Does the IRR rule provide an indication about the increase in value</a:t>
            </a:r>
            <a:r>
              <a:rPr lang="en-US" dirty="0" smtClean="0">
                <a:latin typeface="Times"/>
                <a:cs typeface="Times"/>
              </a:rPr>
              <a:t>?</a:t>
            </a:r>
          </a:p>
          <a:p>
            <a:endParaRPr lang="en-US" dirty="0">
              <a:latin typeface="Times"/>
              <a:cs typeface="Times"/>
            </a:endParaRPr>
          </a:p>
          <a:p>
            <a:r>
              <a:rPr lang="en-US" dirty="0">
                <a:latin typeface="Times"/>
                <a:cs typeface="Times"/>
              </a:rPr>
              <a:t>Should we consider the IRR rule for our primary decision criteria?</a:t>
            </a:r>
          </a:p>
          <a:p>
            <a:endParaRPr lang="en-US" dirty="0">
              <a:latin typeface="Times"/>
              <a:cs typeface="Times"/>
            </a:endParaRPr>
          </a:p>
        </p:txBody>
      </p:sp>
    </p:spTree>
    <p:extLst>
      <p:ext uri="{BB962C8B-B14F-4D97-AF65-F5344CB8AC3E}">
        <p14:creationId xmlns:p14="http://schemas.microsoft.com/office/powerpoint/2010/main" val="16425108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3236"/>
            <a:ext cx="8229600" cy="934708"/>
          </a:xfrm>
        </p:spPr>
        <p:txBody>
          <a:bodyPr>
            <a:normAutofit fontScale="90000"/>
          </a:bodyPr>
          <a:lstStyle/>
          <a:p>
            <a:r>
              <a:rPr lang="en-US" dirty="0">
                <a:latin typeface="Times"/>
                <a:cs typeface="Times"/>
              </a:rPr>
              <a:t>Calculating IRRs With A Spreadsheet</a:t>
            </a:r>
          </a:p>
        </p:txBody>
      </p:sp>
      <p:sp>
        <p:nvSpPr>
          <p:cNvPr id="3" name="Content Placeholder 2"/>
          <p:cNvSpPr>
            <a:spLocks noGrp="1"/>
          </p:cNvSpPr>
          <p:nvPr>
            <p:ph idx="1"/>
          </p:nvPr>
        </p:nvSpPr>
        <p:spPr>
          <a:xfrm>
            <a:off x="457200" y="1600200"/>
            <a:ext cx="8229600" cy="4869801"/>
          </a:xfrm>
        </p:spPr>
        <p:txBody>
          <a:bodyPr/>
          <a:lstStyle/>
          <a:p>
            <a:r>
              <a:rPr lang="en-US" sz="2800" dirty="0">
                <a:latin typeface="Times"/>
                <a:cs typeface="Times"/>
              </a:rPr>
              <a:t>You start with the cash flows the same as you did for the </a:t>
            </a:r>
            <a:r>
              <a:rPr lang="en-US" sz="2800" dirty="0" smtClean="0">
                <a:latin typeface="Times"/>
                <a:cs typeface="Times"/>
              </a:rPr>
              <a:t>NPV</a:t>
            </a:r>
          </a:p>
          <a:p>
            <a:pPr marL="0" indent="0">
              <a:buNone/>
            </a:pPr>
            <a:endParaRPr lang="en-US" sz="2800" dirty="0" smtClean="0">
              <a:latin typeface="Times"/>
              <a:cs typeface="Times"/>
            </a:endParaRPr>
          </a:p>
          <a:p>
            <a:r>
              <a:rPr lang="en-US" sz="2800" dirty="0" smtClean="0">
                <a:latin typeface="Times"/>
                <a:cs typeface="Times"/>
              </a:rPr>
              <a:t>You </a:t>
            </a:r>
            <a:r>
              <a:rPr lang="en-US" sz="2800" dirty="0">
                <a:latin typeface="Times"/>
                <a:cs typeface="Times"/>
              </a:rPr>
              <a:t>use the IRR function</a:t>
            </a:r>
          </a:p>
          <a:p>
            <a:pPr lvl="1"/>
            <a:r>
              <a:rPr lang="en-US" sz="2400" dirty="0">
                <a:latin typeface="Times"/>
                <a:cs typeface="Times"/>
              </a:rPr>
              <a:t>You first enter your range of cash flows, beginning with the initial cash flow</a:t>
            </a:r>
          </a:p>
          <a:p>
            <a:pPr lvl="1"/>
            <a:r>
              <a:rPr lang="en-US" sz="2400" dirty="0">
                <a:latin typeface="Times"/>
                <a:cs typeface="Times"/>
              </a:rPr>
              <a:t>You can enter a guess, but it is not necessary</a:t>
            </a:r>
          </a:p>
          <a:p>
            <a:pPr lvl="1"/>
            <a:r>
              <a:rPr lang="en-US" sz="2400" dirty="0">
                <a:latin typeface="Times"/>
                <a:cs typeface="Times"/>
              </a:rPr>
              <a:t>The default format is a whole percent – you will normally want to increase the decimal places to at least two</a:t>
            </a:r>
          </a:p>
        </p:txBody>
      </p:sp>
      <p:graphicFrame>
        <p:nvGraphicFramePr>
          <p:cNvPr id="4" name="Object 4">
            <a:hlinkClick r:id="" action="ppaction://ole?verb=1"/>
          </p:cNvPr>
          <p:cNvGraphicFramePr>
            <a:graphicFrameLocks noChangeAspect="1"/>
          </p:cNvGraphicFramePr>
          <p:nvPr>
            <p:extLst>
              <p:ext uri="{D42A27DB-BD31-4B8C-83A1-F6EECF244321}">
                <p14:modId xmlns:p14="http://schemas.microsoft.com/office/powerpoint/2010/main" val="197545515"/>
              </p:ext>
            </p:extLst>
          </p:nvPr>
        </p:nvGraphicFramePr>
        <p:xfrm>
          <a:off x="7543800" y="2286000"/>
          <a:ext cx="1219200" cy="898525"/>
        </p:xfrm>
        <a:graphic>
          <a:graphicData uri="http://schemas.openxmlformats.org/presentationml/2006/ole">
            <mc:AlternateContent xmlns:mc="http://schemas.openxmlformats.org/markup-compatibility/2006">
              <mc:Choice xmlns:v="urn:schemas-microsoft-com:vml" Requires="v">
                <p:oleObj spid="_x0000_s4275" name="Worksheet" showAsIcon="1" r:id="rId3" imgW="381000" imgH="628650" progId="Excel.Sheet.8">
                  <p:embed/>
                </p:oleObj>
              </mc:Choice>
              <mc:Fallback>
                <p:oleObj name="Worksheet" showAsIcon="1" r:id="rId3" imgW="381000" imgH="628650"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b="50917"/>
                      <a:stretch>
                        <a:fillRect/>
                      </a:stretch>
                    </p:blipFill>
                    <p:spPr bwMode="auto">
                      <a:xfrm>
                        <a:off x="7543800" y="2286000"/>
                        <a:ext cx="1219200" cy="89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27002136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69"/>
            <a:ext cx="8229600" cy="934708"/>
          </a:xfrm>
        </p:spPr>
        <p:txBody>
          <a:bodyPr>
            <a:normAutofit fontScale="90000"/>
          </a:bodyPr>
          <a:lstStyle/>
          <a:p>
            <a:r>
              <a:rPr lang="en-US" dirty="0">
                <a:latin typeface="Times"/>
                <a:cs typeface="Times"/>
              </a:rPr>
              <a:t>Summary of Decisions for the Project</a:t>
            </a:r>
          </a:p>
        </p:txBody>
      </p:sp>
      <p:graphicFrame>
        <p:nvGraphicFramePr>
          <p:cNvPr id="4" name="Group 32"/>
          <p:cNvGraphicFramePr>
            <a:graphicFrameLocks/>
          </p:cNvGraphicFramePr>
          <p:nvPr>
            <p:extLst>
              <p:ext uri="{D42A27DB-BD31-4B8C-83A1-F6EECF244321}">
                <p14:modId xmlns:p14="http://schemas.microsoft.com/office/powerpoint/2010/main" val="2060886551"/>
              </p:ext>
            </p:extLst>
          </p:nvPr>
        </p:nvGraphicFramePr>
        <p:xfrm>
          <a:off x="677084" y="1338171"/>
          <a:ext cx="7708486" cy="4869804"/>
        </p:xfrm>
        <a:graphic>
          <a:graphicData uri="http://schemas.openxmlformats.org/drawingml/2006/table">
            <a:tbl>
              <a:tblPr/>
              <a:tblGrid>
                <a:gridCol w="5077839"/>
                <a:gridCol w="2630647"/>
              </a:tblGrid>
              <a:tr h="811634">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smtClean="0">
                          <a:ln>
                            <a:noFill/>
                          </a:ln>
                          <a:solidFill>
                            <a:schemeClr val="tx1"/>
                          </a:solidFill>
                          <a:effectLst/>
                          <a:latin typeface="Arial" pitchFamily="34" charset="0"/>
                        </a:rPr>
                        <a:t>Summary</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r>
              <a:tr h="8116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Net Present Value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1" u="none" strike="noStrike" cap="none" normalizeH="0" baseline="0" smtClean="0">
                          <a:ln>
                            <a:noFill/>
                          </a:ln>
                          <a:solidFill>
                            <a:schemeClr val="tx1"/>
                          </a:solidFill>
                          <a:effectLst/>
                          <a:latin typeface="Arial" pitchFamily="34" charset="0"/>
                        </a:rPr>
                        <a:t>Accept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116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Payback Period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1" u="none" strike="noStrike" cap="none" normalizeH="0" baseline="0" smtClean="0">
                          <a:ln>
                            <a:noFill/>
                          </a:ln>
                          <a:solidFill>
                            <a:schemeClr val="tx1"/>
                          </a:solidFill>
                          <a:effectLst/>
                          <a:latin typeface="Arial" pitchFamily="34" charset="0"/>
                        </a:rPr>
                        <a:t>Reject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116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Discounted Payback Period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1" u="none" strike="noStrike" cap="none" normalizeH="0" baseline="0" smtClean="0">
                          <a:ln>
                            <a:noFill/>
                          </a:ln>
                          <a:solidFill>
                            <a:schemeClr val="tx1"/>
                          </a:solidFill>
                          <a:effectLst/>
                          <a:latin typeface="Arial" pitchFamily="34" charset="0"/>
                        </a:rPr>
                        <a:t>Reject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116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rPr>
                        <a:t>Average Accounting Return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1" u="none" strike="noStrike" cap="none" normalizeH="0" baseline="0" smtClean="0">
                          <a:ln>
                            <a:noFill/>
                          </a:ln>
                          <a:solidFill>
                            <a:schemeClr val="tx1"/>
                          </a:solidFill>
                          <a:effectLst/>
                          <a:latin typeface="Arial" pitchFamily="34" charset="0"/>
                        </a:rPr>
                        <a:t>Reject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116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rPr>
                        <a:t>Internal Rate of Return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1" u="none" strike="noStrike" cap="none" normalizeH="0" baseline="0" dirty="0" smtClean="0">
                          <a:ln>
                            <a:noFill/>
                          </a:ln>
                          <a:solidFill>
                            <a:schemeClr val="tx1"/>
                          </a:solidFill>
                          <a:effectLst/>
                          <a:latin typeface="Arial" pitchFamily="34" charset="0"/>
                        </a:rPr>
                        <a:t>Accept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38173407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2015"/>
            <a:ext cx="8229600" cy="659058"/>
          </a:xfrm>
        </p:spPr>
        <p:txBody>
          <a:bodyPr>
            <a:noAutofit/>
          </a:bodyPr>
          <a:lstStyle/>
          <a:p>
            <a:r>
              <a:rPr lang="en-US" sz="3600" dirty="0" smtClean="0">
                <a:latin typeface="Times"/>
                <a:cs typeface="Times"/>
              </a:rPr>
              <a:t>PROBLEMS WITH THE IRR</a:t>
            </a:r>
            <a:br>
              <a:rPr lang="en-US" sz="3600" dirty="0" smtClean="0">
                <a:latin typeface="Times"/>
                <a:cs typeface="Times"/>
              </a:rPr>
            </a:br>
            <a:endParaRPr lang="en-US" sz="3600" dirty="0">
              <a:latin typeface="Times"/>
              <a:cs typeface="Times"/>
            </a:endParaRPr>
          </a:p>
        </p:txBody>
      </p:sp>
      <p:sp>
        <p:nvSpPr>
          <p:cNvPr id="3" name="Content Placeholder 2"/>
          <p:cNvSpPr>
            <a:spLocks noGrp="1"/>
          </p:cNvSpPr>
          <p:nvPr>
            <p:ph idx="1"/>
          </p:nvPr>
        </p:nvSpPr>
        <p:spPr>
          <a:xfrm>
            <a:off x="457200" y="653588"/>
            <a:ext cx="8229600" cy="6204412"/>
          </a:xfrm>
        </p:spPr>
        <p:txBody>
          <a:bodyPr>
            <a:noAutofit/>
          </a:bodyPr>
          <a:lstStyle/>
          <a:p>
            <a:pPr algn="ctr">
              <a:lnSpc>
                <a:spcPct val="120000"/>
              </a:lnSpc>
              <a:buFont typeface="Wingdings" charset="2"/>
              <a:buChar char="Ø"/>
            </a:pPr>
            <a:r>
              <a:rPr lang="en-US" sz="2000" dirty="0">
                <a:latin typeface="Times"/>
                <a:cs typeface="Times"/>
              </a:rPr>
              <a:t>First and foremost what is the different between An Independent Project and Mutually Exclusive </a:t>
            </a:r>
            <a:r>
              <a:rPr lang="en-US" sz="2000" dirty="0" smtClean="0">
                <a:latin typeface="Times"/>
                <a:cs typeface="Times"/>
              </a:rPr>
              <a:t>Project ?</a:t>
            </a:r>
          </a:p>
          <a:p>
            <a:pPr marL="0" indent="0" algn="ctr">
              <a:lnSpc>
                <a:spcPct val="120000"/>
              </a:lnSpc>
              <a:buNone/>
            </a:pPr>
            <a:endParaRPr lang="en-US" sz="2000" dirty="0" smtClean="0">
              <a:latin typeface="Times"/>
              <a:cs typeface="Times"/>
            </a:endParaRPr>
          </a:p>
          <a:p>
            <a:pPr>
              <a:lnSpc>
                <a:spcPct val="120000"/>
              </a:lnSpc>
            </a:pPr>
            <a:r>
              <a:rPr lang="en-US" sz="2000" b="1" dirty="0">
                <a:latin typeface="Times"/>
                <a:cs typeface="Times"/>
              </a:rPr>
              <a:t>An Independent Project </a:t>
            </a:r>
            <a:r>
              <a:rPr lang="en-US" sz="2000" dirty="0">
                <a:latin typeface="Times"/>
                <a:cs typeface="Times"/>
              </a:rPr>
              <a:t>is one whose acceptance or rejection is independent of the acceptance or rejection of other projects</a:t>
            </a:r>
            <a:r>
              <a:rPr lang="en-US" sz="2000" b="1" dirty="0">
                <a:latin typeface="Times"/>
                <a:cs typeface="Times"/>
              </a:rPr>
              <a:t>. </a:t>
            </a:r>
          </a:p>
          <a:p>
            <a:pPr>
              <a:lnSpc>
                <a:spcPct val="120000"/>
              </a:lnSpc>
            </a:pPr>
            <a:endParaRPr lang="en-US" sz="2000" b="1" dirty="0" smtClean="0">
              <a:latin typeface="Times"/>
              <a:cs typeface="Times"/>
            </a:endParaRPr>
          </a:p>
          <a:p>
            <a:pPr>
              <a:lnSpc>
                <a:spcPct val="120000"/>
              </a:lnSpc>
            </a:pPr>
            <a:r>
              <a:rPr lang="en-US" sz="2000" b="1" dirty="0">
                <a:latin typeface="Times"/>
                <a:cs typeface="Times"/>
              </a:rPr>
              <a:t>mutually exclusive </a:t>
            </a:r>
            <a:r>
              <a:rPr lang="en-US" sz="2000" b="1" dirty="0" smtClean="0">
                <a:latin typeface="Times"/>
                <a:cs typeface="Times"/>
              </a:rPr>
              <a:t>investments </a:t>
            </a:r>
            <a:r>
              <a:rPr lang="en-US" sz="2000" dirty="0" smtClean="0">
                <a:latin typeface="Times"/>
                <a:cs typeface="Times"/>
              </a:rPr>
              <a:t>for two projects such as A &amp; B to be </a:t>
            </a:r>
            <a:r>
              <a:rPr lang="en-US" sz="2000" dirty="0">
                <a:latin typeface="Times"/>
                <a:cs typeface="Times"/>
              </a:rPr>
              <a:t>mutually exclusive </a:t>
            </a:r>
            <a:r>
              <a:rPr lang="en-US" sz="2000" dirty="0" smtClean="0">
                <a:latin typeface="Times"/>
                <a:cs typeface="Times"/>
              </a:rPr>
              <a:t>mean</a:t>
            </a:r>
            <a:r>
              <a:rPr lang="en-US" sz="2000" dirty="0">
                <a:latin typeface="Times"/>
                <a:cs typeface="Times"/>
              </a:rPr>
              <a:t> </a:t>
            </a:r>
            <a:r>
              <a:rPr lang="en-US" sz="2000" u="sng" dirty="0" smtClean="0">
                <a:latin typeface="Times"/>
                <a:cs typeface="Times"/>
              </a:rPr>
              <a:t>you can </a:t>
            </a:r>
            <a:r>
              <a:rPr lang="en-US" sz="2000" u="sng" dirty="0">
                <a:latin typeface="Times"/>
                <a:cs typeface="Times"/>
              </a:rPr>
              <a:t>accept A or you can accept B or you can reject both of them</a:t>
            </a:r>
            <a:r>
              <a:rPr lang="en-US" sz="2000" b="1" u="sng" dirty="0">
                <a:latin typeface="Times"/>
                <a:cs typeface="Times"/>
              </a:rPr>
              <a:t>, but you cannot accept both of them</a:t>
            </a:r>
            <a:r>
              <a:rPr lang="en-US" sz="2000" dirty="0">
                <a:latin typeface="Times"/>
                <a:cs typeface="Times"/>
              </a:rPr>
              <a:t>. For example, A might be a decision to build an apartment house on a corner lot that you own, and B might be a decision to build a movie theater on the same </a:t>
            </a:r>
            <a:r>
              <a:rPr lang="en-US" sz="2000" dirty="0" smtClean="0">
                <a:latin typeface="Times"/>
                <a:cs typeface="Times"/>
              </a:rPr>
              <a:t>lot, you can either choosing A or B but not both of them.</a:t>
            </a:r>
          </a:p>
          <a:p>
            <a:pPr>
              <a:lnSpc>
                <a:spcPct val="120000"/>
              </a:lnSpc>
            </a:pPr>
            <a:endParaRPr lang="en-US" sz="2000" dirty="0" smtClean="0">
              <a:latin typeface="Times"/>
              <a:cs typeface="Times"/>
            </a:endParaRPr>
          </a:p>
          <a:p>
            <a:pPr>
              <a:lnSpc>
                <a:spcPct val="120000"/>
              </a:lnSpc>
              <a:buFont typeface="Wingdings" charset="2"/>
              <a:buChar char="Ø"/>
            </a:pPr>
            <a:r>
              <a:rPr lang="en-US" sz="2000" dirty="0">
                <a:latin typeface="Times"/>
                <a:cs typeface="Times"/>
              </a:rPr>
              <a:t>Now </a:t>
            </a:r>
            <a:r>
              <a:rPr lang="en-US" sz="2000" dirty="0" smtClean="0">
                <a:latin typeface="Times"/>
                <a:cs typeface="Times"/>
              </a:rPr>
              <a:t>the problems </a:t>
            </a:r>
            <a:r>
              <a:rPr lang="en-US" sz="2000" dirty="0">
                <a:latin typeface="Times"/>
                <a:cs typeface="Times"/>
              </a:rPr>
              <a:t>with the IRR approach that affect both independent and mutually exclusive projects</a:t>
            </a:r>
          </a:p>
        </p:txBody>
      </p:sp>
    </p:spTree>
    <p:extLst>
      <p:ext uri="{BB962C8B-B14F-4D97-AF65-F5344CB8AC3E}">
        <p14:creationId xmlns:p14="http://schemas.microsoft.com/office/powerpoint/2010/main" val="33949621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8808"/>
            <a:ext cx="8229600" cy="528341"/>
          </a:xfrm>
        </p:spPr>
        <p:txBody>
          <a:bodyPr>
            <a:normAutofit fontScale="90000"/>
          </a:bodyPr>
          <a:lstStyle/>
          <a:p>
            <a:r>
              <a:rPr lang="en-US" dirty="0">
                <a:latin typeface="Times"/>
                <a:cs typeface="Times"/>
              </a:rPr>
              <a:t>PROBLEMS WITH THE IRR</a:t>
            </a:r>
            <a:br>
              <a:rPr lang="en-US" dirty="0">
                <a:latin typeface="Times"/>
                <a:cs typeface="Times"/>
              </a:rPr>
            </a:br>
            <a:endParaRPr lang="en-US" dirty="0"/>
          </a:p>
        </p:txBody>
      </p:sp>
      <p:sp>
        <p:nvSpPr>
          <p:cNvPr id="3" name="Content Placeholder 2"/>
          <p:cNvSpPr>
            <a:spLocks noGrp="1"/>
          </p:cNvSpPr>
          <p:nvPr>
            <p:ph idx="1"/>
          </p:nvPr>
        </p:nvSpPr>
        <p:spPr>
          <a:xfrm>
            <a:off x="457200" y="1067149"/>
            <a:ext cx="8229600" cy="5599443"/>
          </a:xfrm>
        </p:spPr>
        <p:txBody>
          <a:bodyPr>
            <a:normAutofit fontScale="92500" lnSpcReduction="10000"/>
          </a:bodyPr>
          <a:lstStyle/>
          <a:p>
            <a:pPr marL="514350" indent="-514350">
              <a:spcBef>
                <a:spcPct val="50000"/>
              </a:spcBef>
              <a:buClr>
                <a:schemeClr val="tx2"/>
              </a:buClr>
              <a:buSzPct val="70000"/>
              <a:buFont typeface="Calibri" charset="0"/>
              <a:buAutoNum type="arabicPeriod"/>
            </a:pPr>
            <a:r>
              <a:rPr lang="en-US" sz="2800" b="1" dirty="0">
                <a:latin typeface="Times New Roman" charset="0"/>
              </a:rPr>
              <a:t>Multiple IRRs: </a:t>
            </a:r>
            <a:r>
              <a:rPr lang="en-US" sz="2600" dirty="0">
                <a:latin typeface="Times New Roman" charset="0"/>
              </a:rPr>
              <a:t>The possibility that more than one discount rate will make the NPV of an investment zero.</a:t>
            </a:r>
          </a:p>
          <a:p>
            <a:pPr marL="971550" lvl="1" indent="-514350">
              <a:spcBef>
                <a:spcPct val="50000"/>
              </a:spcBef>
              <a:buClr>
                <a:schemeClr val="tx2"/>
              </a:buClr>
              <a:buSzPct val="70000"/>
              <a:buFont typeface="+mj-lt"/>
              <a:buAutoNum type="alphaUcPeriod"/>
            </a:pPr>
            <a:r>
              <a:rPr lang="en-US" sz="2400" dirty="0">
                <a:latin typeface="Times New Roman" charset="0"/>
              </a:rPr>
              <a:t>Occur when the cash flows switch signs.</a:t>
            </a:r>
          </a:p>
          <a:p>
            <a:pPr marL="971550" lvl="1" indent="-514350">
              <a:spcBef>
                <a:spcPct val="50000"/>
              </a:spcBef>
              <a:buClr>
                <a:schemeClr val="tx2"/>
              </a:buClr>
              <a:buSzPct val="70000"/>
              <a:buFont typeface="+mj-lt"/>
              <a:buAutoNum type="alphaUcPeriod"/>
            </a:pPr>
            <a:r>
              <a:rPr lang="en-US" sz="2400" dirty="0">
                <a:latin typeface="Times New Roman" charset="0"/>
              </a:rPr>
              <a:t>Use NPV method instead</a:t>
            </a:r>
            <a:r>
              <a:rPr lang="en-US" sz="2400" dirty="0" smtClean="0">
                <a:latin typeface="Times New Roman" charset="0"/>
              </a:rPr>
              <a:t>.</a:t>
            </a:r>
          </a:p>
          <a:p>
            <a:pPr marL="971550" lvl="1" indent="-514350">
              <a:spcBef>
                <a:spcPct val="50000"/>
              </a:spcBef>
              <a:buClr>
                <a:schemeClr val="tx2"/>
              </a:buClr>
              <a:buSzPct val="70000"/>
              <a:buFont typeface="+mj-lt"/>
              <a:buAutoNum type="alphaUcPeriod"/>
            </a:pPr>
            <a:r>
              <a:rPr lang="en-US" sz="2400" dirty="0" smtClean="0">
                <a:latin typeface="Times New Roman" charset="0"/>
              </a:rPr>
              <a:t>Modified IRR </a:t>
            </a:r>
          </a:p>
          <a:p>
            <a:pPr marL="457200" lvl="1" indent="0">
              <a:spcBef>
                <a:spcPct val="50000"/>
              </a:spcBef>
              <a:buClr>
                <a:schemeClr val="tx2"/>
              </a:buClr>
              <a:buSzPct val="70000"/>
              <a:buNone/>
            </a:pPr>
            <a:endParaRPr lang="en-US" sz="2400" dirty="0">
              <a:latin typeface="Times New Roman" charset="0"/>
            </a:endParaRPr>
          </a:p>
          <a:p>
            <a:pPr marL="514350" indent="-514350">
              <a:spcBef>
                <a:spcPct val="50000"/>
              </a:spcBef>
              <a:buClr>
                <a:schemeClr val="tx2"/>
              </a:buClr>
              <a:buSzPct val="70000"/>
              <a:buFont typeface="Calibri" charset="0"/>
              <a:buAutoNum type="arabicPeriod"/>
            </a:pPr>
            <a:r>
              <a:rPr lang="en-US" sz="2800" b="1" dirty="0">
                <a:latin typeface="Times New Roman" charset="0"/>
              </a:rPr>
              <a:t>The Scale Problem</a:t>
            </a:r>
          </a:p>
          <a:p>
            <a:pPr marL="971550" lvl="1" indent="-514350">
              <a:spcBef>
                <a:spcPct val="50000"/>
              </a:spcBef>
              <a:buClr>
                <a:schemeClr val="tx2"/>
              </a:buClr>
              <a:buSzPct val="70000"/>
              <a:buFont typeface="+mj-lt"/>
              <a:buAutoNum type="alphaUcPeriod"/>
            </a:pPr>
            <a:r>
              <a:rPr lang="en-US" sz="2400" dirty="0">
                <a:latin typeface="Times New Roman" charset="0"/>
              </a:rPr>
              <a:t>Occur when the cash flows from one project is much larger than the other</a:t>
            </a:r>
          </a:p>
          <a:p>
            <a:pPr marL="971550" lvl="1" indent="-514350">
              <a:spcBef>
                <a:spcPct val="50000"/>
              </a:spcBef>
              <a:buClr>
                <a:schemeClr val="tx2"/>
              </a:buClr>
              <a:buSzPct val="70000"/>
              <a:buFont typeface="+mj-lt"/>
              <a:buAutoNum type="alphaUcPeriod"/>
            </a:pPr>
            <a:r>
              <a:rPr lang="en-US" sz="2400" dirty="0">
                <a:latin typeface="Times New Roman" charset="0"/>
              </a:rPr>
              <a:t>Use NPV </a:t>
            </a:r>
            <a:r>
              <a:rPr lang="en-US" sz="2400" dirty="0" smtClean="0">
                <a:latin typeface="Times New Roman" charset="0"/>
              </a:rPr>
              <a:t>instead</a:t>
            </a:r>
          </a:p>
          <a:p>
            <a:pPr marL="457200" lvl="1" indent="0">
              <a:spcBef>
                <a:spcPct val="50000"/>
              </a:spcBef>
              <a:buClr>
                <a:schemeClr val="tx2"/>
              </a:buClr>
              <a:buSzPct val="70000"/>
              <a:buNone/>
            </a:pPr>
            <a:endParaRPr lang="en-US" sz="2400" dirty="0">
              <a:latin typeface="Times New Roman" charset="0"/>
            </a:endParaRPr>
          </a:p>
          <a:p>
            <a:pPr marL="514350" indent="-514350">
              <a:spcBef>
                <a:spcPct val="50000"/>
              </a:spcBef>
              <a:buClr>
                <a:schemeClr val="tx2"/>
              </a:buClr>
              <a:buSzPct val="70000"/>
              <a:buFont typeface="Calibri" charset="0"/>
              <a:buAutoNum type="arabicPeriod"/>
            </a:pPr>
            <a:r>
              <a:rPr lang="en-US" sz="2800" b="1" dirty="0">
                <a:latin typeface="Times New Roman" charset="0"/>
              </a:rPr>
              <a:t>The Timing </a:t>
            </a:r>
            <a:r>
              <a:rPr lang="en-US" sz="2800" b="1" dirty="0" smtClean="0">
                <a:latin typeface="Times New Roman" charset="0"/>
              </a:rPr>
              <a:t>Problem</a:t>
            </a:r>
            <a:endParaRPr lang="en-US" b="1" dirty="0">
              <a:latin typeface="Times New Roman" charset="0"/>
            </a:endParaRPr>
          </a:p>
          <a:p>
            <a:pPr marL="514350" indent="-514350">
              <a:spcBef>
                <a:spcPct val="50000"/>
              </a:spcBef>
            </a:pPr>
            <a:endParaRPr lang="en-US" dirty="0">
              <a:latin typeface="Times New Roman" charset="0"/>
            </a:endParaRPr>
          </a:p>
          <a:p>
            <a:pPr marL="514350" indent="-514350">
              <a:spcBef>
                <a:spcPct val="50000"/>
              </a:spcBef>
            </a:pPr>
            <a:endParaRPr lang="en-US" sz="2400" dirty="0">
              <a:latin typeface="Times New Roman" charset="0"/>
            </a:endParaRPr>
          </a:p>
          <a:p>
            <a:pPr marL="514350" indent="-514350">
              <a:spcBef>
                <a:spcPct val="50000"/>
              </a:spcBef>
            </a:pPr>
            <a:endParaRPr lang="en-US" sz="2500" dirty="0">
              <a:latin typeface="Times New Roman" charset="0"/>
            </a:endParaRPr>
          </a:p>
          <a:p>
            <a:endParaRPr lang="en-US" dirty="0"/>
          </a:p>
        </p:txBody>
      </p:sp>
    </p:spTree>
    <p:extLst>
      <p:ext uri="{BB962C8B-B14F-4D97-AF65-F5344CB8AC3E}">
        <p14:creationId xmlns:p14="http://schemas.microsoft.com/office/powerpoint/2010/main" val="10439487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8783"/>
            <a:ext cx="8229600" cy="560218"/>
          </a:xfrm>
        </p:spPr>
        <p:txBody>
          <a:bodyPr>
            <a:noAutofit/>
          </a:bodyPr>
          <a:lstStyle/>
          <a:p>
            <a:pPr marL="514350" indent="-514350">
              <a:buFont typeface="+mj-lt"/>
              <a:buAutoNum type="arabicPeriod"/>
            </a:pPr>
            <a:r>
              <a:rPr lang="en-US" sz="3200" dirty="0">
                <a:solidFill>
                  <a:srgbClr val="002060"/>
                </a:solidFill>
                <a:latin typeface="Times"/>
                <a:cs typeface="Times"/>
              </a:rPr>
              <a:t>Multiple IRRs</a:t>
            </a:r>
            <a:endParaRPr lang="en-US" sz="3200" dirty="0">
              <a:latin typeface="Times"/>
              <a:cs typeface="Times"/>
            </a:endParaRPr>
          </a:p>
        </p:txBody>
      </p:sp>
      <p:sp>
        <p:nvSpPr>
          <p:cNvPr id="3" name="Content Placeholder 2"/>
          <p:cNvSpPr>
            <a:spLocks noGrp="1"/>
          </p:cNvSpPr>
          <p:nvPr>
            <p:ph idx="1"/>
          </p:nvPr>
        </p:nvSpPr>
        <p:spPr>
          <a:xfrm>
            <a:off x="457200" y="915022"/>
            <a:ext cx="8229600" cy="6017674"/>
          </a:xfrm>
        </p:spPr>
        <p:txBody>
          <a:bodyPr>
            <a:normAutofit/>
          </a:bodyPr>
          <a:lstStyle/>
          <a:p>
            <a:pPr>
              <a:lnSpc>
                <a:spcPct val="120000"/>
              </a:lnSpc>
              <a:buFont typeface="Wingdings" charset="2"/>
              <a:buChar char="Ø"/>
            </a:pPr>
            <a:r>
              <a:rPr lang="en-US" sz="2400" dirty="0">
                <a:latin typeface="Times"/>
                <a:cs typeface="Times"/>
              </a:rPr>
              <a:t>IRR and Nonconventional Cash Flows</a:t>
            </a:r>
          </a:p>
          <a:p>
            <a:pPr lvl="1">
              <a:lnSpc>
                <a:spcPct val="120000"/>
              </a:lnSpc>
              <a:buFont typeface="Arial"/>
              <a:buChar char="•"/>
            </a:pPr>
            <a:r>
              <a:rPr lang="en-US" sz="2400" dirty="0">
                <a:latin typeface="Times"/>
                <a:cs typeface="Times"/>
              </a:rPr>
              <a:t>	When the cash flows change sign (Positive &amp; Negative) more than once, there is more than one IRR</a:t>
            </a:r>
          </a:p>
          <a:p>
            <a:pPr>
              <a:lnSpc>
                <a:spcPct val="120000"/>
              </a:lnSpc>
            </a:pPr>
            <a:endParaRPr lang="en-US" sz="2400" dirty="0">
              <a:latin typeface="Times"/>
              <a:cs typeface="Times"/>
            </a:endParaRPr>
          </a:p>
          <a:p>
            <a:pPr>
              <a:lnSpc>
                <a:spcPct val="120000"/>
              </a:lnSpc>
            </a:pPr>
            <a:r>
              <a:rPr lang="en-US" sz="2400" dirty="0">
                <a:latin typeface="Times"/>
                <a:cs typeface="Times"/>
              </a:rPr>
              <a:t>When you solve for IRR you are solving for the root of an equation, and when you cross the x-axis more than once, there will be more than one return that solves the equation</a:t>
            </a:r>
          </a:p>
          <a:p>
            <a:pPr>
              <a:lnSpc>
                <a:spcPct val="120000"/>
              </a:lnSpc>
            </a:pPr>
            <a:endParaRPr lang="en-US" sz="2400" dirty="0">
              <a:latin typeface="Times"/>
              <a:cs typeface="Times"/>
            </a:endParaRPr>
          </a:p>
          <a:p>
            <a:pPr>
              <a:lnSpc>
                <a:spcPct val="120000"/>
              </a:lnSpc>
            </a:pPr>
            <a:r>
              <a:rPr lang="en-US" sz="2400" dirty="0">
                <a:solidFill>
                  <a:srgbClr val="FF0000"/>
                </a:solidFill>
                <a:latin typeface="Times"/>
                <a:cs typeface="Times"/>
              </a:rPr>
              <a:t>If you have more than one IRR, which one do you use to make your decision</a:t>
            </a:r>
            <a:r>
              <a:rPr lang="en-US" sz="2400" dirty="0" smtClean="0">
                <a:solidFill>
                  <a:srgbClr val="FF0000"/>
                </a:solidFill>
                <a:latin typeface="Times"/>
                <a:cs typeface="Times"/>
              </a:rPr>
              <a:t>? </a:t>
            </a:r>
            <a:r>
              <a:rPr lang="en-US" sz="2400" dirty="0" smtClean="0">
                <a:latin typeface="Times"/>
                <a:cs typeface="Times"/>
              </a:rPr>
              <a:t>NPV, it </a:t>
            </a:r>
            <a:r>
              <a:rPr lang="en-US" sz="2400" dirty="0">
                <a:latin typeface="Times"/>
                <a:cs typeface="Times"/>
              </a:rPr>
              <a:t>rule tells us to accept the project if the appropriate discount rate is between </a:t>
            </a:r>
            <a:r>
              <a:rPr lang="en-US" sz="2400" dirty="0" smtClean="0">
                <a:latin typeface="Times"/>
                <a:cs typeface="Times"/>
              </a:rPr>
              <a:t>IRR range. </a:t>
            </a:r>
            <a:r>
              <a:rPr lang="en-US" sz="2400" dirty="0">
                <a:latin typeface="Times"/>
                <a:cs typeface="Times"/>
              </a:rPr>
              <a:t>The project should be rejected if the discount rate lies outside this range.</a:t>
            </a:r>
          </a:p>
          <a:p>
            <a:endParaRPr lang="en-US" dirty="0"/>
          </a:p>
        </p:txBody>
      </p:sp>
    </p:spTree>
    <p:extLst>
      <p:ext uri="{BB962C8B-B14F-4D97-AF65-F5344CB8AC3E}">
        <p14:creationId xmlns:p14="http://schemas.microsoft.com/office/powerpoint/2010/main" val="16306858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762000" y="-76200"/>
            <a:ext cx="8229600" cy="1143000"/>
          </a:xfrm>
        </p:spPr>
        <p:txBody>
          <a:bodyPr/>
          <a:lstStyle/>
          <a:p>
            <a:pPr eaLnBrk="1" hangingPunct="1"/>
            <a:r>
              <a:rPr lang="en-US" dirty="0">
                <a:solidFill>
                  <a:srgbClr val="002060"/>
                </a:solidFill>
                <a:latin typeface="Times"/>
                <a:cs typeface="Times"/>
              </a:rPr>
              <a:t>Multiple </a:t>
            </a:r>
            <a:r>
              <a:rPr lang="en-US" dirty="0" smtClean="0">
                <a:solidFill>
                  <a:srgbClr val="002060"/>
                </a:solidFill>
                <a:latin typeface="Times"/>
                <a:cs typeface="Times"/>
              </a:rPr>
              <a:t>IRRs</a:t>
            </a:r>
            <a:endParaRPr lang="en-US" dirty="0">
              <a:solidFill>
                <a:srgbClr val="002060"/>
              </a:solidFill>
              <a:latin typeface="Times"/>
              <a:cs typeface="Times"/>
            </a:endParaRPr>
          </a:p>
        </p:txBody>
      </p:sp>
      <p:sp>
        <p:nvSpPr>
          <p:cNvPr id="20483" name="Rectangle 3"/>
          <p:cNvSpPr>
            <a:spLocks noGrp="1" noChangeArrowheads="1"/>
          </p:cNvSpPr>
          <p:nvPr>
            <p:ph type="body" idx="1"/>
          </p:nvPr>
        </p:nvSpPr>
        <p:spPr>
          <a:xfrm>
            <a:off x="421248" y="1257300"/>
            <a:ext cx="6781800" cy="533400"/>
          </a:xfrm>
        </p:spPr>
        <p:txBody>
          <a:bodyPr/>
          <a:lstStyle/>
          <a:p>
            <a:pPr marL="0" indent="0" eaLnBrk="1" hangingPunct="1">
              <a:buFontTx/>
              <a:buNone/>
              <a:tabLst>
                <a:tab pos="1550988" algn="l"/>
                <a:tab pos="4006850" algn="r"/>
                <a:tab pos="6172200" algn="r"/>
              </a:tabLst>
            </a:pPr>
            <a:r>
              <a:rPr lang="en-US" sz="2800" dirty="0">
                <a:latin typeface="Times"/>
                <a:cs typeface="Times"/>
              </a:rPr>
              <a:t>There are two IRRs for this project:  </a:t>
            </a:r>
            <a:endParaRPr lang="en-US" dirty="0">
              <a:latin typeface="Times"/>
              <a:cs typeface="Times"/>
            </a:endParaRPr>
          </a:p>
        </p:txBody>
      </p:sp>
      <p:sp>
        <p:nvSpPr>
          <p:cNvPr id="20484" name="Line 5"/>
          <p:cNvSpPr>
            <a:spLocks noChangeShapeType="1"/>
          </p:cNvSpPr>
          <p:nvPr/>
        </p:nvSpPr>
        <p:spPr bwMode="auto">
          <a:xfrm>
            <a:off x="403225" y="2305050"/>
            <a:ext cx="3886200" cy="0"/>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0485" name="Line 6"/>
          <p:cNvSpPr>
            <a:spLocks noChangeShapeType="1"/>
          </p:cNvSpPr>
          <p:nvPr/>
        </p:nvSpPr>
        <p:spPr bwMode="auto">
          <a:xfrm>
            <a:off x="1622425" y="2139950"/>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0486" name="Line 7"/>
          <p:cNvSpPr>
            <a:spLocks noChangeShapeType="1"/>
          </p:cNvSpPr>
          <p:nvPr/>
        </p:nvSpPr>
        <p:spPr bwMode="auto">
          <a:xfrm>
            <a:off x="2765425" y="2139950"/>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0487" name="Line 8"/>
          <p:cNvSpPr>
            <a:spLocks noChangeShapeType="1"/>
          </p:cNvSpPr>
          <p:nvPr/>
        </p:nvSpPr>
        <p:spPr bwMode="auto">
          <a:xfrm>
            <a:off x="4289425" y="2139950"/>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0488" name="Text Box 9"/>
          <p:cNvSpPr txBox="1">
            <a:spLocks noChangeArrowheads="1"/>
          </p:cNvSpPr>
          <p:nvPr/>
        </p:nvSpPr>
        <p:spPr bwMode="auto">
          <a:xfrm>
            <a:off x="327025" y="2525713"/>
            <a:ext cx="4267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spcBef>
                <a:spcPct val="50000"/>
              </a:spcBef>
            </a:pPr>
            <a:r>
              <a:rPr lang="en-US" sz="2400" dirty="0">
                <a:latin typeface="Book Antiqua" charset="0"/>
              </a:rPr>
              <a:t>0	   </a:t>
            </a:r>
            <a:r>
              <a:rPr lang="en-US" sz="2400" dirty="0" smtClean="0">
                <a:latin typeface="Book Antiqua" charset="0"/>
              </a:rPr>
              <a:t>     1               2          </a:t>
            </a:r>
            <a:r>
              <a:rPr lang="en-US" sz="2400" dirty="0">
                <a:latin typeface="Book Antiqua" charset="0"/>
              </a:rPr>
              <a:t>	  </a:t>
            </a:r>
            <a:r>
              <a:rPr lang="en-US" sz="2400" i="1" dirty="0" smtClean="0">
                <a:latin typeface="Book Antiqua" charset="0"/>
              </a:rPr>
              <a:t>3</a:t>
            </a:r>
            <a:endParaRPr lang="en-US" sz="2400" i="1" dirty="0">
              <a:latin typeface="Book Antiqua" charset="0"/>
            </a:endParaRPr>
          </a:p>
        </p:txBody>
      </p:sp>
      <p:sp>
        <p:nvSpPr>
          <p:cNvPr id="20489" name="Line 10"/>
          <p:cNvSpPr>
            <a:spLocks noChangeShapeType="1"/>
          </p:cNvSpPr>
          <p:nvPr/>
        </p:nvSpPr>
        <p:spPr bwMode="auto">
          <a:xfrm>
            <a:off x="421248" y="2139950"/>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0490" name="Text Box 11"/>
          <p:cNvSpPr txBox="1">
            <a:spLocks noChangeArrowheads="1"/>
          </p:cNvSpPr>
          <p:nvPr/>
        </p:nvSpPr>
        <p:spPr bwMode="auto">
          <a:xfrm>
            <a:off x="1165225" y="2900868"/>
            <a:ext cx="22860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0475" tIns="44443" rIns="90475" bIns="44443"/>
          <a:lstStyle>
            <a:lvl1pPr marL="342900" indent="-342900"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spcBef>
                <a:spcPct val="50000"/>
              </a:spcBef>
            </a:pPr>
            <a:r>
              <a:rPr lang="en-US" sz="2400" i="1" dirty="0">
                <a:latin typeface="Book Antiqua" charset="0"/>
              </a:rPr>
              <a:t>$200	     $800</a:t>
            </a:r>
          </a:p>
        </p:txBody>
      </p:sp>
      <p:sp>
        <p:nvSpPr>
          <p:cNvPr id="20491" name="Text Box 12"/>
          <p:cNvSpPr txBox="1">
            <a:spLocks noChangeArrowheads="1"/>
          </p:cNvSpPr>
          <p:nvPr/>
        </p:nvSpPr>
        <p:spPr bwMode="auto">
          <a:xfrm>
            <a:off x="174625" y="2914650"/>
            <a:ext cx="99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spcBef>
                <a:spcPct val="50000"/>
              </a:spcBef>
            </a:pPr>
            <a:r>
              <a:rPr lang="en-US" sz="2400" i="1" dirty="0">
                <a:latin typeface="Book Antiqua" charset="0"/>
              </a:rPr>
              <a:t>-$200</a:t>
            </a:r>
          </a:p>
        </p:txBody>
      </p:sp>
      <p:sp>
        <p:nvSpPr>
          <p:cNvPr id="20492" name="Text Box 13"/>
          <p:cNvSpPr txBox="1">
            <a:spLocks noChangeArrowheads="1"/>
          </p:cNvSpPr>
          <p:nvPr/>
        </p:nvSpPr>
        <p:spPr bwMode="auto">
          <a:xfrm>
            <a:off x="3794125" y="2900868"/>
            <a:ext cx="9906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0475" tIns="44443" rIns="90475" bIns="44443"/>
          <a:lstStyle>
            <a:lvl1pPr marL="342900" indent="-342900"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spcBef>
                <a:spcPct val="50000"/>
              </a:spcBef>
            </a:pPr>
            <a:r>
              <a:rPr lang="en-US" sz="2400" i="1" dirty="0">
                <a:latin typeface="Book Antiqua" charset="0"/>
              </a:rPr>
              <a:t>- $800</a:t>
            </a:r>
          </a:p>
        </p:txBody>
      </p:sp>
      <p:graphicFrame>
        <p:nvGraphicFramePr>
          <p:cNvPr id="46094" name="Object 2"/>
          <p:cNvGraphicFramePr>
            <a:graphicFrameLocks noChangeAspect="1"/>
          </p:cNvGraphicFramePr>
          <p:nvPr>
            <p:extLst>
              <p:ext uri="{D42A27DB-BD31-4B8C-83A1-F6EECF244321}">
                <p14:modId xmlns:p14="http://schemas.microsoft.com/office/powerpoint/2010/main" val="4179171044"/>
              </p:ext>
            </p:extLst>
          </p:nvPr>
        </p:nvGraphicFramePr>
        <p:xfrm>
          <a:off x="-282575" y="3124200"/>
          <a:ext cx="7315200" cy="3924300"/>
        </p:xfrm>
        <a:graphic>
          <a:graphicData uri="http://schemas.openxmlformats.org/presentationml/2006/ole">
            <mc:AlternateContent xmlns:mc="http://schemas.openxmlformats.org/markup-compatibility/2006">
              <mc:Choice xmlns:v="urn:schemas-microsoft-com:vml" Requires="v">
                <p:oleObj spid="_x0000_s13413" name="Worksheet" r:id="rId4" imgW="5810402" imgH="3114751" progId="Excel.Sheet.8">
                  <p:embed/>
                </p:oleObj>
              </mc:Choice>
              <mc:Fallback>
                <p:oleObj name="Worksheet" r:id="rId4" imgW="5810402" imgH="3114751"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575" y="3124200"/>
                        <a:ext cx="7315200" cy="3924300"/>
                      </a:xfrm>
                      <a:prstGeom prst="rect">
                        <a:avLst/>
                      </a:prstGeom>
                      <a:noFill/>
                      <a:ln>
                        <a:noFill/>
                      </a:ln>
                      <a:effectLst/>
                      <a:extLst/>
                    </p:spPr>
                  </p:pic>
                </p:oleObj>
              </mc:Fallback>
            </mc:AlternateContent>
          </a:graphicData>
        </a:graphic>
      </p:graphicFrame>
      <p:sp>
        <p:nvSpPr>
          <p:cNvPr id="20494" name="Rectangle 16"/>
          <p:cNvSpPr>
            <a:spLocks noChangeArrowheads="1"/>
          </p:cNvSpPr>
          <p:nvPr/>
        </p:nvSpPr>
        <p:spPr bwMode="auto">
          <a:xfrm>
            <a:off x="5711825" y="3886200"/>
            <a:ext cx="1603375"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87425"/>
            <a:r>
              <a:rPr lang="en-US" sz="2200" b="1" dirty="0">
                <a:latin typeface="Times New Roman" charset="0"/>
              </a:rPr>
              <a:t>100% = IRR</a:t>
            </a:r>
            <a:r>
              <a:rPr lang="en-US" sz="2200" b="1" baseline="-25000" dirty="0">
                <a:latin typeface="Times New Roman" charset="0"/>
              </a:rPr>
              <a:t>2</a:t>
            </a:r>
            <a:endParaRPr lang="en-US" sz="2200" dirty="0">
              <a:latin typeface="Times New Roman" charset="0"/>
            </a:endParaRPr>
          </a:p>
        </p:txBody>
      </p:sp>
      <p:sp>
        <p:nvSpPr>
          <p:cNvPr id="20495" name="Arc 17"/>
          <p:cNvSpPr>
            <a:spLocks/>
          </p:cNvSpPr>
          <p:nvPr/>
        </p:nvSpPr>
        <p:spPr bwMode="auto">
          <a:xfrm flipH="1">
            <a:off x="5029200" y="4114800"/>
            <a:ext cx="609600" cy="685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cap="sq">
            <a:solidFill>
              <a:schemeClr val="tx1"/>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496" name="Rectangle 19"/>
          <p:cNvSpPr>
            <a:spLocks noChangeArrowheads="1"/>
          </p:cNvSpPr>
          <p:nvPr/>
        </p:nvSpPr>
        <p:spPr bwMode="auto">
          <a:xfrm>
            <a:off x="3375025" y="5334000"/>
            <a:ext cx="1603375"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87425"/>
            <a:r>
              <a:rPr lang="en-US" sz="2200" b="1" dirty="0">
                <a:latin typeface="Times New Roman" charset="0"/>
              </a:rPr>
              <a:t>0% = IRR</a:t>
            </a:r>
            <a:r>
              <a:rPr lang="en-US" sz="2200" b="1" baseline="-25000" dirty="0">
                <a:latin typeface="Times New Roman" charset="0"/>
              </a:rPr>
              <a:t>1</a:t>
            </a:r>
            <a:endParaRPr lang="en-US" sz="2200" dirty="0">
              <a:latin typeface="Times New Roman" charset="0"/>
            </a:endParaRPr>
          </a:p>
        </p:txBody>
      </p:sp>
      <p:sp>
        <p:nvSpPr>
          <p:cNvPr id="20497" name="Arc 20"/>
          <p:cNvSpPr>
            <a:spLocks/>
          </p:cNvSpPr>
          <p:nvPr/>
        </p:nvSpPr>
        <p:spPr bwMode="auto">
          <a:xfrm flipH="1" flipV="1">
            <a:off x="2667000" y="4572000"/>
            <a:ext cx="585788" cy="914400"/>
          </a:xfrm>
          <a:custGeom>
            <a:avLst/>
            <a:gdLst>
              <a:gd name="T0" fmla="*/ 0 w 20757"/>
              <a:gd name="T1" fmla="*/ 0 h 21600"/>
              <a:gd name="T2" fmla="*/ 2147483647 w 20757"/>
              <a:gd name="T3" fmla="*/ 2147483647 h 21600"/>
              <a:gd name="T4" fmla="*/ 0 w 20757"/>
              <a:gd name="T5" fmla="*/ 2147483647 h 21600"/>
              <a:gd name="T6" fmla="*/ 0 60000 65536"/>
              <a:gd name="T7" fmla="*/ 0 60000 65536"/>
              <a:gd name="T8" fmla="*/ 0 60000 65536"/>
              <a:gd name="T9" fmla="*/ 0 w 20757"/>
              <a:gd name="T10" fmla="*/ 0 h 21600"/>
              <a:gd name="T11" fmla="*/ 20757 w 20757"/>
              <a:gd name="T12" fmla="*/ 21600 h 21600"/>
            </a:gdLst>
            <a:ahLst/>
            <a:cxnLst>
              <a:cxn ang="T6">
                <a:pos x="T0" y="T1"/>
              </a:cxn>
              <a:cxn ang="T7">
                <a:pos x="T2" y="T3"/>
              </a:cxn>
              <a:cxn ang="T8">
                <a:pos x="T4" y="T5"/>
              </a:cxn>
            </a:cxnLst>
            <a:rect l="T9" t="T10" r="T11" b="T12"/>
            <a:pathLst>
              <a:path w="20757" h="21600" fill="none" extrusionOk="0">
                <a:moveTo>
                  <a:pt x="-1" y="0"/>
                </a:moveTo>
                <a:cubicBezTo>
                  <a:pt x="9628" y="0"/>
                  <a:pt x="18093" y="6372"/>
                  <a:pt x="20757" y="15624"/>
                </a:cubicBezTo>
              </a:path>
              <a:path w="20757" h="21600" stroke="0" extrusionOk="0">
                <a:moveTo>
                  <a:pt x="-1" y="0"/>
                </a:moveTo>
                <a:cubicBezTo>
                  <a:pt x="9628" y="0"/>
                  <a:pt x="18093" y="6372"/>
                  <a:pt x="20757" y="15624"/>
                </a:cubicBezTo>
                <a:lnTo>
                  <a:pt x="0" y="21600"/>
                </a:lnTo>
                <a:lnTo>
                  <a:pt x="-1" y="0"/>
                </a:lnTo>
                <a:close/>
              </a:path>
            </a:pathLst>
          </a:custGeom>
          <a:noFill/>
          <a:ln w="28575" cap="sq">
            <a:solidFill>
              <a:schemeClr val="tx1"/>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6101" name="Rectangle 21"/>
          <p:cNvSpPr>
            <a:spLocks noChangeArrowheads="1"/>
          </p:cNvSpPr>
          <p:nvPr/>
        </p:nvSpPr>
        <p:spPr bwMode="auto">
          <a:xfrm>
            <a:off x="6019800" y="546578"/>
            <a:ext cx="3124200" cy="4708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pPr algn="r">
              <a:spcBef>
                <a:spcPct val="20000"/>
              </a:spcBef>
              <a:buClr>
                <a:srgbClr val="671739"/>
              </a:buClr>
              <a:tabLst>
                <a:tab pos="1550988" algn="l"/>
                <a:tab pos="4006850" algn="r"/>
                <a:tab pos="6172200" algn="r"/>
              </a:tabLst>
            </a:pPr>
            <a:r>
              <a:rPr lang="en-US" sz="2800" dirty="0">
                <a:solidFill>
                  <a:srgbClr val="644A1A"/>
                </a:solidFill>
                <a:latin typeface="Times New Roman" charset="0"/>
              </a:rPr>
              <a:t>Which one should </a:t>
            </a:r>
            <a:r>
              <a:rPr lang="en-US" sz="2800" dirty="0" smtClean="0">
                <a:solidFill>
                  <a:srgbClr val="644A1A"/>
                </a:solidFill>
                <a:latin typeface="Times New Roman" charset="0"/>
              </a:rPr>
              <a:t>we </a:t>
            </a:r>
            <a:r>
              <a:rPr lang="en-US" sz="2800" dirty="0">
                <a:solidFill>
                  <a:srgbClr val="644A1A"/>
                </a:solidFill>
                <a:latin typeface="Times New Roman" charset="0"/>
              </a:rPr>
              <a:t>use</a:t>
            </a:r>
            <a:r>
              <a:rPr lang="en-US" sz="2800" dirty="0" smtClean="0">
                <a:solidFill>
                  <a:srgbClr val="644A1A"/>
                </a:solidFill>
                <a:latin typeface="Times New Roman" charset="0"/>
              </a:rPr>
              <a:t>?</a:t>
            </a:r>
          </a:p>
          <a:p>
            <a:pPr algn="r">
              <a:spcBef>
                <a:spcPct val="20000"/>
              </a:spcBef>
              <a:buClr>
                <a:srgbClr val="671739"/>
              </a:buClr>
              <a:tabLst>
                <a:tab pos="1550988" algn="l"/>
                <a:tab pos="4006850" algn="r"/>
                <a:tab pos="6172200" algn="r"/>
              </a:tabLst>
            </a:pPr>
            <a:r>
              <a:rPr lang="en-US" sz="1600" dirty="0" smtClean="0">
                <a:solidFill>
                  <a:srgbClr val="644A1A"/>
                </a:solidFill>
                <a:latin typeface="Times New Roman" charset="0"/>
              </a:rPr>
              <a:t>Remember: When you have CF </a:t>
            </a:r>
            <a:r>
              <a:rPr lang="en-US" sz="1600" dirty="0">
                <a:solidFill>
                  <a:srgbClr val="644A1A"/>
                </a:solidFill>
                <a:latin typeface="Times New Roman" charset="0"/>
              </a:rPr>
              <a:t>change </a:t>
            </a:r>
            <a:r>
              <a:rPr lang="en-US" sz="1600" dirty="0" smtClean="0">
                <a:solidFill>
                  <a:srgbClr val="644A1A"/>
                </a:solidFill>
                <a:latin typeface="Times New Roman" charset="0"/>
              </a:rPr>
              <a:t> sign (Positive or Negative) more than once time , you can not use IRR because it’s incorrect using IRR more than once times. SO, You should use NPV instead or Modified IRR</a:t>
            </a:r>
            <a:endParaRPr lang="en-US" dirty="0">
              <a:solidFill>
                <a:srgbClr val="644A1A"/>
              </a:solidFill>
              <a:latin typeface="Times New Roman" charset="0"/>
            </a:endParaRPr>
          </a:p>
        </p:txBody>
      </p:sp>
      <p:sp>
        <p:nvSpPr>
          <p:cNvPr id="2" name="TextBox 1"/>
          <p:cNvSpPr txBox="1"/>
          <p:nvPr/>
        </p:nvSpPr>
        <p:spPr>
          <a:xfrm>
            <a:off x="3879726" y="882134"/>
            <a:ext cx="1428997" cy="369332"/>
          </a:xfrm>
          <a:prstGeom prst="rect">
            <a:avLst/>
          </a:prstGeom>
          <a:noFill/>
        </p:spPr>
        <p:txBody>
          <a:bodyPr wrap="none" rtlCol="0">
            <a:spAutoFit/>
          </a:bodyPr>
          <a:lstStyle/>
          <a:p>
            <a:r>
              <a:rPr lang="en-US" b="1" dirty="0">
                <a:latin typeface="Times"/>
                <a:cs typeface="Times"/>
              </a:rPr>
              <a:t>Independent </a:t>
            </a:r>
            <a:endParaRPr lang="en-US" dirty="0"/>
          </a:p>
        </p:txBody>
      </p:sp>
    </p:spTree>
    <p:extLst>
      <p:ext uri="{BB962C8B-B14F-4D97-AF65-F5344CB8AC3E}">
        <p14:creationId xmlns:p14="http://schemas.microsoft.com/office/powerpoint/2010/main" val="181801065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094"/>
                                        </p:tgtEl>
                                        <p:attrNameLst>
                                          <p:attrName>style.visibility</p:attrName>
                                        </p:attrNameLst>
                                      </p:cBhvr>
                                      <p:to>
                                        <p:strVal val="visible"/>
                                      </p:to>
                                    </p:set>
                                    <p:animEffect transition="in" filter="wipe(left)">
                                      <p:cBhvr>
                                        <p:cTn id="7" dur="500"/>
                                        <p:tgtEl>
                                          <p:spTgt spid="46094"/>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6094"/>
                                        </p:tgtEl>
                                        <p:attrNameLst>
                                          <p:attrName>style.visibility</p:attrName>
                                        </p:attrNameLst>
                                      </p:cBhvr>
                                      <p:to>
                                        <p:strVal val="visible"/>
                                      </p:to>
                                    </p:set>
                                    <p:animEffect transition="in" filter="wipe(left)">
                                      <p:cBhvr>
                                        <p:cTn id="11" dur="500"/>
                                        <p:tgtEl>
                                          <p:spTgt spid="46094"/>
                                        </p:tgtEl>
                                      </p:cBhvr>
                                    </p:animEffect>
                                  </p:childTnLst>
                                </p:cTn>
                              </p:par>
                            </p:childTnLst>
                          </p:cTn>
                        </p:par>
                        <p:par>
                          <p:cTn id="12" fill="hold" nodeType="afterGroup">
                            <p:stCondLst>
                              <p:cond delay="1000"/>
                            </p:stCondLst>
                            <p:childTnLst>
                              <p:par>
                                <p:cTn id="13" presetID="1" presetClass="entr" presetSubtype="0" fill="hold" grpId="0" nodeType="afterEffect">
                                  <p:stCondLst>
                                    <p:cond delay="0"/>
                                  </p:stCondLst>
                                  <p:childTnLst>
                                    <p:set>
                                      <p:cBhvr>
                                        <p:cTn id="14" dur="1" fill="hold">
                                          <p:stCondLst>
                                            <p:cond delay="499"/>
                                          </p:stCondLst>
                                        </p:cTn>
                                        <p:tgtEl>
                                          <p:spTgt spid="46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6094" grpId="0" bld="series"/>
      <p:bldP spid="46101"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308"/>
            <a:ext cx="8229600" cy="781538"/>
          </a:xfrm>
        </p:spPr>
        <p:txBody>
          <a:bodyPr>
            <a:normAutofit fontScale="90000"/>
          </a:bodyPr>
          <a:lstStyle/>
          <a:p>
            <a:r>
              <a:rPr lang="en-US" dirty="0" smtClean="0">
                <a:latin typeface="Times"/>
                <a:cs typeface="Times"/>
              </a:rPr>
              <a:t>identifying the three key areas of concern to the financial manager.</a:t>
            </a:r>
          </a:p>
        </p:txBody>
      </p:sp>
      <p:sp>
        <p:nvSpPr>
          <p:cNvPr id="3" name="Content Placeholder 2"/>
          <p:cNvSpPr>
            <a:spLocks noGrp="1"/>
          </p:cNvSpPr>
          <p:nvPr>
            <p:ph idx="1"/>
          </p:nvPr>
        </p:nvSpPr>
        <p:spPr>
          <a:xfrm>
            <a:off x="457200" y="1248508"/>
            <a:ext cx="8229600" cy="5609492"/>
          </a:xfrm>
        </p:spPr>
        <p:txBody>
          <a:bodyPr>
            <a:noAutofit/>
          </a:bodyPr>
          <a:lstStyle/>
          <a:p>
            <a:pPr>
              <a:lnSpc>
                <a:spcPct val="90000"/>
              </a:lnSpc>
            </a:pPr>
            <a:r>
              <a:rPr lang="en-US" sz="2400" dirty="0" smtClean="0">
                <a:latin typeface="Times"/>
                <a:cs typeface="Times"/>
              </a:rPr>
              <a:t>What fixed assets should we buy? We called this the capital budgeting decision.</a:t>
            </a:r>
          </a:p>
          <a:p>
            <a:pPr marL="0" indent="0">
              <a:lnSpc>
                <a:spcPct val="90000"/>
              </a:lnSpc>
              <a:buNone/>
            </a:pPr>
            <a:r>
              <a:rPr lang="en-US" sz="2400" dirty="0" smtClean="0">
                <a:latin typeface="Times"/>
                <a:cs typeface="Times"/>
              </a:rPr>
              <a:t>We frequently face broader issues like whether we should launch a new product or enter a new market. What services will we offer or what will we sell? In what markets will we compete? What new products will we introduce? </a:t>
            </a:r>
          </a:p>
          <a:p>
            <a:pPr marL="0" indent="0">
              <a:lnSpc>
                <a:spcPct val="90000"/>
              </a:lnSpc>
              <a:buNone/>
            </a:pPr>
            <a:r>
              <a:rPr lang="en-US" sz="2400" dirty="0" smtClean="0">
                <a:latin typeface="Times"/>
                <a:cs typeface="Times"/>
              </a:rPr>
              <a:t>The answer to any of these questions will require that the firm commit its scarce and valuable capital to certain types of assets. As a result, </a:t>
            </a:r>
            <a:r>
              <a:rPr lang="en-US" sz="2400" b="1" i="1" u="sng" dirty="0" smtClean="0">
                <a:latin typeface="Times"/>
                <a:cs typeface="Times"/>
              </a:rPr>
              <a:t>all of these strategic issues fall under the general heading of capital budgeting.</a:t>
            </a:r>
            <a:endParaRPr lang="en-US" sz="2400" dirty="0" smtClean="0">
              <a:latin typeface="Times"/>
              <a:cs typeface="Times"/>
            </a:endParaRPr>
          </a:p>
          <a:p>
            <a:pPr>
              <a:lnSpc>
                <a:spcPct val="90000"/>
              </a:lnSpc>
            </a:pPr>
            <a:r>
              <a:rPr lang="en-US" sz="2400" dirty="0" smtClean="0">
                <a:latin typeface="Times"/>
                <a:cs typeface="Times"/>
              </a:rPr>
              <a:t>How a firm chooses to finance its operations (the capital structure question.)</a:t>
            </a:r>
          </a:p>
          <a:p>
            <a:pPr>
              <a:lnSpc>
                <a:spcPct val="90000"/>
              </a:lnSpc>
            </a:pPr>
            <a:endParaRPr lang="en-US" sz="2400" dirty="0" smtClean="0">
              <a:latin typeface="Times"/>
              <a:cs typeface="Times"/>
            </a:endParaRPr>
          </a:p>
          <a:p>
            <a:pPr>
              <a:lnSpc>
                <a:spcPct val="90000"/>
              </a:lnSpc>
            </a:pPr>
            <a:r>
              <a:rPr lang="en-US" sz="2400" dirty="0" smtClean="0">
                <a:latin typeface="Times"/>
                <a:cs typeface="Times"/>
              </a:rPr>
              <a:t>How a firm manages its short-term operating activities (the working capital question.)</a:t>
            </a:r>
          </a:p>
          <a:p>
            <a:pPr>
              <a:lnSpc>
                <a:spcPct val="90000"/>
              </a:lnSpc>
            </a:pPr>
            <a:endParaRPr lang="en-US" sz="2400" dirty="0" smtClean="0">
              <a:latin typeface="Times"/>
              <a:cs typeface="Times"/>
            </a:endParaRPr>
          </a:p>
          <a:p>
            <a:pPr>
              <a:lnSpc>
                <a:spcPct val="90000"/>
              </a:lnSpc>
            </a:pPr>
            <a:endParaRPr lang="en-US" sz="2400" dirty="0">
              <a:latin typeface="Times"/>
              <a:cs typeface="Times"/>
            </a:endParaRPr>
          </a:p>
        </p:txBody>
      </p:sp>
    </p:spTree>
    <p:extLst>
      <p:ext uri="{BB962C8B-B14F-4D97-AF65-F5344CB8AC3E}">
        <p14:creationId xmlns:p14="http://schemas.microsoft.com/office/powerpoint/2010/main" val="39309580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29335"/>
            <a:ext cx="8229600" cy="558933"/>
          </a:xfrm>
        </p:spPr>
        <p:txBody>
          <a:bodyPr>
            <a:noAutofit/>
          </a:bodyPr>
          <a:lstStyle/>
          <a:p>
            <a:r>
              <a:rPr lang="en-US" sz="2800" dirty="0">
                <a:latin typeface="Times"/>
                <a:cs typeface="Times"/>
              </a:rPr>
              <a:t>Another Example – Nonconventional Cash Flows</a:t>
            </a:r>
          </a:p>
        </p:txBody>
      </p:sp>
      <p:sp>
        <p:nvSpPr>
          <p:cNvPr id="3" name="Content Placeholder 2"/>
          <p:cNvSpPr>
            <a:spLocks noGrp="1"/>
          </p:cNvSpPr>
          <p:nvPr>
            <p:ph idx="1"/>
          </p:nvPr>
        </p:nvSpPr>
        <p:spPr>
          <a:xfrm>
            <a:off x="457200" y="829579"/>
            <a:ext cx="8229600" cy="5286087"/>
          </a:xfrm>
        </p:spPr>
        <p:txBody>
          <a:bodyPr>
            <a:noAutofit/>
          </a:bodyPr>
          <a:lstStyle/>
          <a:p>
            <a:r>
              <a:rPr lang="en-US" sz="2000" dirty="0">
                <a:latin typeface="Times"/>
                <a:cs typeface="Times"/>
              </a:rPr>
              <a:t>Suppose an investment will cost $90,000 initially and will generate the following cash flows:</a:t>
            </a:r>
          </a:p>
          <a:p>
            <a:pPr lvl="1"/>
            <a:r>
              <a:rPr lang="en-US" sz="1800" dirty="0">
                <a:latin typeface="Times"/>
                <a:cs typeface="Times"/>
              </a:rPr>
              <a:t>Year 1: 132,000</a:t>
            </a:r>
          </a:p>
          <a:p>
            <a:pPr lvl="1"/>
            <a:r>
              <a:rPr lang="en-US" sz="1800" dirty="0">
                <a:latin typeface="Times"/>
                <a:cs typeface="Times"/>
              </a:rPr>
              <a:t>Year 2: 100,000</a:t>
            </a:r>
          </a:p>
          <a:p>
            <a:pPr lvl="1"/>
            <a:r>
              <a:rPr lang="en-US" sz="1800" dirty="0">
                <a:latin typeface="Times"/>
                <a:cs typeface="Times"/>
              </a:rPr>
              <a:t>Year 3: -</a:t>
            </a:r>
            <a:r>
              <a:rPr lang="en-US" sz="1800" dirty="0" smtClean="0">
                <a:latin typeface="Times"/>
                <a:cs typeface="Times"/>
              </a:rPr>
              <a:t>150,000</a:t>
            </a:r>
            <a:endParaRPr lang="en-US" sz="1800" dirty="0">
              <a:latin typeface="Times"/>
              <a:cs typeface="Times"/>
            </a:endParaRPr>
          </a:p>
          <a:p>
            <a:r>
              <a:rPr lang="en-US" sz="2000" dirty="0">
                <a:latin typeface="Times"/>
                <a:cs typeface="Times"/>
              </a:rPr>
              <a:t>The required return is 15%.</a:t>
            </a:r>
          </a:p>
          <a:p>
            <a:r>
              <a:rPr lang="en-US" sz="2000" dirty="0">
                <a:latin typeface="Times"/>
                <a:cs typeface="Times"/>
              </a:rPr>
              <a:t>Should we accept or reject the project</a:t>
            </a:r>
            <a:r>
              <a:rPr lang="en-US" sz="2000" dirty="0" smtClean="0">
                <a:latin typeface="Times"/>
                <a:cs typeface="Times"/>
              </a:rPr>
              <a:t>?</a:t>
            </a:r>
          </a:p>
          <a:p>
            <a:pPr marL="0" indent="0">
              <a:buNone/>
            </a:pPr>
            <a:endParaRPr lang="en-US" sz="2400" dirty="0" smtClean="0">
              <a:latin typeface="Times"/>
              <a:cs typeface="Times"/>
            </a:endParaRPr>
          </a:p>
          <a:p>
            <a:endParaRPr lang="en-US" sz="2400" dirty="0">
              <a:latin typeface="Times"/>
              <a:cs typeface="Times"/>
            </a:endParaRPr>
          </a:p>
          <a:p>
            <a:endParaRPr lang="en-US" sz="2400" dirty="0" smtClean="0">
              <a:latin typeface="Times"/>
              <a:cs typeface="Times"/>
            </a:endParaRPr>
          </a:p>
          <a:p>
            <a:endParaRPr lang="en-US" sz="1800" dirty="0" smtClean="0">
              <a:latin typeface="Times New Roman" charset="0"/>
            </a:endParaRPr>
          </a:p>
          <a:p>
            <a:endParaRPr lang="en-US" sz="1800" dirty="0" smtClean="0">
              <a:latin typeface="Times New Roman" charset="0"/>
            </a:endParaRPr>
          </a:p>
          <a:p>
            <a:r>
              <a:rPr lang="en-US" sz="1800" dirty="0" smtClean="0">
                <a:latin typeface="Times New Roman" charset="0"/>
              </a:rPr>
              <a:t>Calculator</a:t>
            </a:r>
            <a:r>
              <a:rPr lang="en-US" sz="1800" dirty="0">
                <a:latin typeface="Times New Roman" charset="0"/>
              </a:rPr>
              <a:t>: CF</a:t>
            </a:r>
            <a:r>
              <a:rPr lang="en-US" sz="1800" baseline="-25000" dirty="0">
                <a:latin typeface="Times New Roman" charset="0"/>
              </a:rPr>
              <a:t>0</a:t>
            </a:r>
            <a:r>
              <a:rPr lang="en-US" sz="1800" dirty="0">
                <a:latin typeface="Times New Roman" charset="0"/>
              </a:rPr>
              <a:t> = -90,000; C01 = 132,000; F01 = 1; C02 = 100,000; F02 = 1; C03 = -150,000; F03 = 1; I = 15; CPT NPV = 1769.54</a:t>
            </a:r>
          </a:p>
          <a:p>
            <a:endParaRPr lang="en-US" sz="2400" dirty="0">
              <a:latin typeface="Times"/>
              <a:cs typeface="Times"/>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438059997"/>
              </p:ext>
            </p:extLst>
          </p:nvPr>
        </p:nvGraphicFramePr>
        <p:xfrm>
          <a:off x="457200" y="3399937"/>
          <a:ext cx="8041982" cy="908854"/>
        </p:xfrm>
        <a:graphic>
          <a:graphicData uri="http://schemas.openxmlformats.org/presentationml/2006/ole">
            <mc:AlternateContent xmlns:mc="http://schemas.openxmlformats.org/markup-compatibility/2006">
              <mc:Choice xmlns:v="urn:schemas-microsoft-com:vml" Requires="v">
                <p:oleObj spid="_x0000_s19630" name="Equation" r:id="rId4" imgW="3708400" imgH="419100" progId="Equation.3">
                  <p:embed/>
                </p:oleObj>
              </mc:Choice>
              <mc:Fallback>
                <p:oleObj name="Equation" r:id="rId4" imgW="3708400" imgH="419100" progId="Equation.3">
                  <p:embed/>
                  <p:pic>
                    <p:nvPicPr>
                      <p:cNvPr id="0" name=""/>
                      <p:cNvPicPr/>
                      <p:nvPr/>
                    </p:nvPicPr>
                    <p:blipFill>
                      <a:blip r:embed="rId5"/>
                      <a:stretch>
                        <a:fillRect/>
                      </a:stretch>
                    </p:blipFill>
                    <p:spPr>
                      <a:xfrm>
                        <a:off x="457200" y="3399937"/>
                        <a:ext cx="8041982" cy="908854"/>
                      </a:xfrm>
                      <a:prstGeom prst="rect">
                        <a:avLst/>
                      </a:prstGeom>
                    </p:spPr>
                  </p:pic>
                </p:oleObj>
              </mc:Fallback>
            </mc:AlternateContent>
          </a:graphicData>
        </a:graphic>
      </p:graphicFrame>
      <p:sp>
        <p:nvSpPr>
          <p:cNvPr id="5" name="TextBox 4"/>
          <p:cNvSpPr txBox="1"/>
          <p:nvPr/>
        </p:nvSpPr>
        <p:spPr>
          <a:xfrm>
            <a:off x="195743" y="6033044"/>
            <a:ext cx="8948257" cy="707886"/>
          </a:xfrm>
          <a:prstGeom prst="rect">
            <a:avLst/>
          </a:prstGeom>
          <a:noFill/>
        </p:spPr>
        <p:txBody>
          <a:bodyPr wrap="square" rtlCol="0">
            <a:spAutoFit/>
          </a:bodyPr>
          <a:lstStyle/>
          <a:p>
            <a:pPr>
              <a:defRPr/>
            </a:pPr>
            <a:r>
              <a:rPr lang="en-US" sz="2000" dirty="0">
                <a:latin typeface="Times New Roman" charset="0"/>
              </a:rPr>
              <a:t>if you just blindly use the calculator without recognizing the uneven cash flows, NPV would say to accept and IRR would say to reject. </a:t>
            </a:r>
          </a:p>
        </p:txBody>
      </p:sp>
      <p:graphicFrame>
        <p:nvGraphicFramePr>
          <p:cNvPr id="6" name="Object 5"/>
          <p:cNvGraphicFramePr>
            <a:graphicFrameLocks noChangeAspect="1"/>
          </p:cNvGraphicFramePr>
          <p:nvPr>
            <p:extLst>
              <p:ext uri="{D42A27DB-BD31-4B8C-83A1-F6EECF244321}">
                <p14:modId xmlns:p14="http://schemas.microsoft.com/office/powerpoint/2010/main" val="2868962676"/>
              </p:ext>
            </p:extLst>
          </p:nvPr>
        </p:nvGraphicFramePr>
        <p:xfrm>
          <a:off x="457199" y="4328067"/>
          <a:ext cx="1895915" cy="494090"/>
        </p:xfrm>
        <a:graphic>
          <a:graphicData uri="http://schemas.openxmlformats.org/presentationml/2006/ole">
            <mc:AlternateContent xmlns:mc="http://schemas.openxmlformats.org/markup-compatibility/2006">
              <mc:Choice xmlns:v="urn:schemas-microsoft-com:vml" Requires="v">
                <p:oleObj spid="_x0000_s19631" name="Equation" r:id="rId6" imgW="889000" imgH="177800" progId="Equation.3">
                  <p:embed/>
                </p:oleObj>
              </mc:Choice>
              <mc:Fallback>
                <p:oleObj name="Equation" r:id="rId6" imgW="889000" imgH="177800" progId="Equation.3">
                  <p:embed/>
                  <p:pic>
                    <p:nvPicPr>
                      <p:cNvPr id="0" name=""/>
                      <p:cNvPicPr/>
                      <p:nvPr/>
                    </p:nvPicPr>
                    <p:blipFill>
                      <a:blip r:embed="rId7"/>
                      <a:stretch>
                        <a:fillRect/>
                      </a:stretch>
                    </p:blipFill>
                    <p:spPr>
                      <a:xfrm>
                        <a:off x="457199" y="4328067"/>
                        <a:ext cx="1895915" cy="494090"/>
                      </a:xfrm>
                      <a:prstGeom prst="rect">
                        <a:avLst/>
                      </a:prstGeom>
                    </p:spPr>
                  </p:pic>
                </p:oleObj>
              </mc:Fallback>
            </mc:AlternateContent>
          </a:graphicData>
        </a:graphic>
      </p:graphicFrame>
      <p:sp>
        <p:nvSpPr>
          <p:cNvPr id="7" name="Rectangle 6"/>
          <p:cNvSpPr/>
          <p:nvPr/>
        </p:nvSpPr>
        <p:spPr>
          <a:xfrm>
            <a:off x="3487067" y="0"/>
            <a:ext cx="1428997" cy="369332"/>
          </a:xfrm>
          <a:prstGeom prst="rect">
            <a:avLst/>
          </a:prstGeom>
        </p:spPr>
        <p:txBody>
          <a:bodyPr wrap="none">
            <a:spAutoFit/>
          </a:bodyPr>
          <a:lstStyle/>
          <a:p>
            <a:r>
              <a:rPr lang="en-US" b="1" dirty="0">
                <a:latin typeface="Times"/>
                <a:cs typeface="Times"/>
              </a:rPr>
              <a:t>Independent </a:t>
            </a:r>
            <a:endParaRPr lang="en-US" dirty="0"/>
          </a:p>
        </p:txBody>
      </p:sp>
    </p:spTree>
    <p:extLst>
      <p:ext uri="{BB962C8B-B14F-4D97-AF65-F5344CB8AC3E}">
        <p14:creationId xmlns:p14="http://schemas.microsoft.com/office/powerpoint/2010/main" val="20669469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203"/>
            <a:ext cx="8229600" cy="845798"/>
          </a:xfrm>
        </p:spPr>
        <p:txBody>
          <a:bodyPr/>
          <a:lstStyle/>
          <a:p>
            <a:pPr marL="742950" indent="-742950">
              <a:buFont typeface="+mj-lt"/>
              <a:buAutoNum type="alphaUcPeriod"/>
            </a:pPr>
            <a:r>
              <a:rPr lang="en-US" dirty="0">
                <a:solidFill>
                  <a:srgbClr val="FF0000"/>
                </a:solidFill>
                <a:latin typeface="Times"/>
                <a:cs typeface="Times"/>
              </a:rPr>
              <a:t>NPV Profile</a:t>
            </a:r>
          </a:p>
        </p:txBody>
      </p:sp>
      <p:graphicFrame>
        <p:nvGraphicFramePr>
          <p:cNvPr id="4" name="Object 3"/>
          <p:cNvGraphicFramePr>
            <a:graphicFrameLocks noChangeAspect="1"/>
          </p:cNvGraphicFramePr>
          <p:nvPr>
            <p:extLst>
              <p:ext uri="{D42A27DB-BD31-4B8C-83A1-F6EECF244321}">
                <p14:modId xmlns:p14="http://schemas.microsoft.com/office/powerpoint/2010/main" val="285757499"/>
              </p:ext>
            </p:extLst>
          </p:nvPr>
        </p:nvGraphicFramePr>
        <p:xfrm>
          <a:off x="457201" y="1600201"/>
          <a:ext cx="8191260" cy="4412804"/>
        </p:xfrm>
        <a:graphic>
          <a:graphicData uri="http://schemas.openxmlformats.org/presentationml/2006/ole">
            <mc:AlternateContent xmlns:mc="http://schemas.openxmlformats.org/markup-compatibility/2006">
              <mc:Choice xmlns:v="urn:schemas-microsoft-com:vml" Requires="v">
                <p:oleObj spid="_x0000_s5288" name="Chart" r:id="rId3" imgW="8210580" imgH="4572163" progId="MSGraph.Chart.8">
                  <p:embed followColorScheme="full"/>
                </p:oleObj>
              </mc:Choice>
              <mc:Fallback>
                <p:oleObj name="Chart" r:id="rId3" imgW="8210580" imgH="4572163" progId="MSGraph.Chart.8">
                  <p:embed followColorScheme="full"/>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1" y="1600201"/>
                        <a:ext cx="8191260" cy="4412804"/>
                      </a:xfrm>
                      <a:prstGeom prst="rect">
                        <a:avLst/>
                      </a:prstGeom>
                      <a:solidFill>
                        <a:schemeClr val="bg1"/>
                      </a:solidFill>
                      <a:ln>
                        <a:noFill/>
                      </a:ln>
                    </p:spPr>
                  </p:pic>
                </p:oleObj>
              </mc:Fallback>
            </mc:AlternateContent>
          </a:graphicData>
        </a:graphic>
      </p:graphicFrame>
      <p:sp>
        <p:nvSpPr>
          <p:cNvPr id="5" name="TextBox 4"/>
          <p:cNvSpPr txBox="1"/>
          <p:nvPr/>
        </p:nvSpPr>
        <p:spPr>
          <a:xfrm>
            <a:off x="2558546" y="1120436"/>
            <a:ext cx="4621778" cy="861774"/>
          </a:xfrm>
          <a:prstGeom prst="rect">
            <a:avLst/>
          </a:prstGeom>
          <a:noFill/>
        </p:spPr>
        <p:txBody>
          <a:bodyPr wrap="none" rtlCol="0">
            <a:spAutoFit/>
          </a:bodyPr>
          <a:lstStyle/>
          <a:p>
            <a:r>
              <a:rPr lang="en-US" sz="3200" dirty="0">
                <a:latin typeface="Times New Roman"/>
                <a:cs typeface="Times New Roman"/>
              </a:rPr>
              <a:t>IRR = 10.11% and 42.66%</a:t>
            </a:r>
          </a:p>
          <a:p>
            <a:endParaRPr lang="en-US" dirty="0"/>
          </a:p>
        </p:txBody>
      </p:sp>
      <p:sp>
        <p:nvSpPr>
          <p:cNvPr id="6" name="TextBox 5"/>
          <p:cNvSpPr txBox="1"/>
          <p:nvPr/>
        </p:nvSpPr>
        <p:spPr>
          <a:xfrm>
            <a:off x="616293" y="6069027"/>
            <a:ext cx="7866256" cy="646331"/>
          </a:xfrm>
          <a:prstGeom prst="rect">
            <a:avLst/>
          </a:prstGeom>
          <a:noFill/>
        </p:spPr>
        <p:txBody>
          <a:bodyPr wrap="none" rtlCol="0">
            <a:spAutoFit/>
          </a:bodyPr>
          <a:lstStyle/>
          <a:p>
            <a:r>
              <a:rPr lang="en-US" dirty="0">
                <a:latin typeface="Times New Roman" charset="0"/>
              </a:rPr>
              <a:t>You should accept the project if the required return is between 10.11% and 42.66%</a:t>
            </a:r>
          </a:p>
          <a:p>
            <a:endParaRPr lang="en-US" dirty="0"/>
          </a:p>
        </p:txBody>
      </p:sp>
      <p:sp>
        <p:nvSpPr>
          <p:cNvPr id="3" name="Rectangle 2"/>
          <p:cNvSpPr/>
          <p:nvPr/>
        </p:nvSpPr>
        <p:spPr>
          <a:xfrm>
            <a:off x="616293" y="674335"/>
            <a:ext cx="1428997" cy="369332"/>
          </a:xfrm>
          <a:prstGeom prst="rect">
            <a:avLst/>
          </a:prstGeom>
        </p:spPr>
        <p:txBody>
          <a:bodyPr wrap="none">
            <a:spAutoFit/>
          </a:bodyPr>
          <a:lstStyle/>
          <a:p>
            <a:r>
              <a:rPr lang="en-US" b="1" dirty="0">
                <a:latin typeface="Times"/>
                <a:cs typeface="Times"/>
              </a:rPr>
              <a:t>Independent </a:t>
            </a:r>
            <a:endParaRPr lang="en-US" dirty="0"/>
          </a:p>
        </p:txBody>
      </p:sp>
    </p:spTree>
    <p:extLst>
      <p:ext uri="{BB962C8B-B14F-4D97-AF65-F5344CB8AC3E}">
        <p14:creationId xmlns:p14="http://schemas.microsoft.com/office/powerpoint/2010/main" val="26876939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33696"/>
          </a:xfrm>
        </p:spPr>
        <p:txBody>
          <a:bodyPr/>
          <a:lstStyle/>
          <a:p>
            <a:r>
              <a:rPr lang="en-US" dirty="0">
                <a:latin typeface="Times"/>
                <a:cs typeface="Times"/>
              </a:rPr>
              <a:t>Summary of Decision Rules</a:t>
            </a:r>
          </a:p>
        </p:txBody>
      </p:sp>
      <p:sp>
        <p:nvSpPr>
          <p:cNvPr id="3" name="Content Placeholder 2"/>
          <p:cNvSpPr>
            <a:spLocks noGrp="1"/>
          </p:cNvSpPr>
          <p:nvPr>
            <p:ph idx="1"/>
          </p:nvPr>
        </p:nvSpPr>
        <p:spPr>
          <a:xfrm>
            <a:off x="457200" y="1157784"/>
            <a:ext cx="8229600" cy="4968379"/>
          </a:xfrm>
        </p:spPr>
        <p:txBody>
          <a:bodyPr>
            <a:normAutofit lnSpcReduction="10000"/>
          </a:bodyPr>
          <a:lstStyle/>
          <a:p>
            <a:r>
              <a:rPr lang="en-US" dirty="0">
                <a:latin typeface="Times"/>
                <a:cs typeface="Times"/>
              </a:rPr>
              <a:t>The NPV is positive at a required return of 15%, so you should </a:t>
            </a:r>
            <a:r>
              <a:rPr lang="en-US" b="1" i="1" dirty="0" smtClean="0">
                <a:latin typeface="Times"/>
                <a:cs typeface="Times"/>
              </a:rPr>
              <a:t>Accept</a:t>
            </a:r>
          </a:p>
          <a:p>
            <a:pPr marL="0" indent="0">
              <a:buNone/>
            </a:pPr>
            <a:endParaRPr lang="en-US" dirty="0">
              <a:latin typeface="Times"/>
              <a:cs typeface="Times"/>
            </a:endParaRPr>
          </a:p>
          <a:p>
            <a:r>
              <a:rPr lang="en-US" dirty="0">
                <a:latin typeface="Times"/>
                <a:cs typeface="Times"/>
              </a:rPr>
              <a:t>If you use the financial calculator, you would get an IRR of 10.11% which would tell you to </a:t>
            </a:r>
            <a:r>
              <a:rPr lang="en-US" b="1" i="1" dirty="0" smtClean="0">
                <a:latin typeface="Times"/>
                <a:cs typeface="Times"/>
              </a:rPr>
              <a:t>Reject</a:t>
            </a:r>
          </a:p>
          <a:p>
            <a:pPr marL="0" indent="0">
              <a:buNone/>
            </a:pPr>
            <a:endParaRPr lang="en-US" dirty="0">
              <a:latin typeface="Times"/>
              <a:cs typeface="Times"/>
            </a:endParaRPr>
          </a:p>
          <a:p>
            <a:r>
              <a:rPr lang="en-US" dirty="0">
                <a:latin typeface="Times"/>
                <a:cs typeface="Times"/>
              </a:rPr>
              <a:t>You need to recognize that there are non-conventional cash flows and look at the NPV profile</a:t>
            </a:r>
          </a:p>
          <a:p>
            <a:endParaRPr lang="en-US" dirty="0">
              <a:latin typeface="Times"/>
              <a:cs typeface="Times"/>
            </a:endParaRPr>
          </a:p>
        </p:txBody>
      </p:sp>
    </p:spTree>
    <p:extLst>
      <p:ext uri="{BB962C8B-B14F-4D97-AF65-F5344CB8AC3E}">
        <p14:creationId xmlns:p14="http://schemas.microsoft.com/office/powerpoint/2010/main" val="84142493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376"/>
            <a:ext cx="8229600" cy="5780742"/>
          </a:xfrm>
        </p:spPr>
        <p:txBody>
          <a:bodyPr>
            <a:normAutofit fontScale="62500" lnSpcReduction="20000"/>
          </a:bodyPr>
          <a:lstStyle/>
          <a:p>
            <a:pPr marL="0" indent="0">
              <a:buNone/>
            </a:pPr>
            <a:r>
              <a:rPr lang="en-US" dirty="0">
                <a:latin typeface="Times"/>
                <a:cs typeface="Times"/>
              </a:rPr>
              <a:t>Advantages of </a:t>
            </a:r>
            <a:r>
              <a:rPr lang="en-US" dirty="0" smtClean="0">
                <a:latin typeface="Times"/>
                <a:cs typeface="Times"/>
              </a:rPr>
              <a:t>IRR</a:t>
            </a:r>
          </a:p>
          <a:p>
            <a:r>
              <a:rPr lang="en-US" dirty="0" smtClean="0">
                <a:latin typeface="Times"/>
                <a:cs typeface="Times"/>
              </a:rPr>
              <a:t>Knowing </a:t>
            </a:r>
            <a:r>
              <a:rPr lang="en-US" dirty="0">
                <a:latin typeface="Times"/>
                <a:cs typeface="Times"/>
              </a:rPr>
              <a:t>a return is intuitively </a:t>
            </a:r>
            <a:r>
              <a:rPr lang="en-US" dirty="0" smtClean="0">
                <a:latin typeface="Times"/>
                <a:cs typeface="Times"/>
              </a:rPr>
              <a:t>appealing</a:t>
            </a:r>
          </a:p>
          <a:p>
            <a:endParaRPr lang="en-US" dirty="0" smtClean="0">
              <a:latin typeface="Times"/>
              <a:cs typeface="Times"/>
            </a:endParaRPr>
          </a:p>
          <a:p>
            <a:r>
              <a:rPr lang="en-US" dirty="0" smtClean="0">
                <a:latin typeface="Times"/>
                <a:cs typeface="Times"/>
              </a:rPr>
              <a:t>Closely </a:t>
            </a:r>
            <a:r>
              <a:rPr lang="en-US" dirty="0">
                <a:latin typeface="Times"/>
                <a:cs typeface="Times"/>
              </a:rPr>
              <a:t>related to NPV, often leading to identical decisions.</a:t>
            </a:r>
          </a:p>
          <a:p>
            <a:endParaRPr lang="en-US" dirty="0" smtClean="0">
              <a:latin typeface="Times"/>
              <a:cs typeface="Times"/>
            </a:endParaRPr>
          </a:p>
          <a:p>
            <a:r>
              <a:rPr lang="en-US" dirty="0" smtClean="0">
                <a:latin typeface="Times"/>
                <a:cs typeface="Times"/>
              </a:rPr>
              <a:t>It </a:t>
            </a:r>
            <a:r>
              <a:rPr lang="en-US" dirty="0">
                <a:latin typeface="Times"/>
                <a:cs typeface="Times"/>
              </a:rPr>
              <a:t>is a simple way to communicate the value of a project to someone who </a:t>
            </a:r>
            <a:r>
              <a:rPr lang="en-US" dirty="0" err="1">
                <a:latin typeface="Times"/>
                <a:cs typeface="Times"/>
              </a:rPr>
              <a:t>doesn</a:t>
            </a:r>
            <a:r>
              <a:rPr lang="ja-JP" altLang="en-US" dirty="0">
                <a:latin typeface="Times"/>
                <a:cs typeface="Times"/>
              </a:rPr>
              <a:t>’</a:t>
            </a:r>
            <a:r>
              <a:rPr lang="en-US" dirty="0">
                <a:latin typeface="Times"/>
                <a:cs typeface="Times"/>
              </a:rPr>
              <a:t>t know all the estimation </a:t>
            </a:r>
            <a:r>
              <a:rPr lang="en-US" dirty="0" smtClean="0">
                <a:latin typeface="Times"/>
                <a:cs typeface="Times"/>
              </a:rPr>
              <a:t>details</a:t>
            </a:r>
          </a:p>
          <a:p>
            <a:endParaRPr lang="en-US" dirty="0">
              <a:latin typeface="Times"/>
              <a:cs typeface="Times"/>
            </a:endParaRPr>
          </a:p>
          <a:p>
            <a:r>
              <a:rPr lang="en-US" dirty="0">
                <a:latin typeface="Times"/>
                <a:cs typeface="Times"/>
              </a:rPr>
              <a:t>If the IRR is high enough, you may not need to estimate a required return, which is often a difficult </a:t>
            </a:r>
            <a:r>
              <a:rPr lang="en-US" dirty="0" smtClean="0">
                <a:latin typeface="Times"/>
                <a:cs typeface="Times"/>
              </a:rPr>
              <a:t>task</a:t>
            </a:r>
          </a:p>
          <a:p>
            <a:pPr marL="0" indent="0">
              <a:buNone/>
            </a:pPr>
            <a:endParaRPr lang="en-US" dirty="0" smtClean="0">
              <a:latin typeface="Times"/>
              <a:cs typeface="Times"/>
            </a:endParaRPr>
          </a:p>
          <a:p>
            <a:pPr marL="0" indent="0">
              <a:buNone/>
            </a:pPr>
            <a:r>
              <a:rPr lang="en-US" dirty="0" smtClean="0">
                <a:latin typeface="Times"/>
                <a:cs typeface="Times"/>
              </a:rPr>
              <a:t>Disadvantage of IRR</a:t>
            </a:r>
          </a:p>
          <a:p>
            <a:pPr marL="0" indent="0">
              <a:buNone/>
            </a:pPr>
            <a:endParaRPr lang="en-US" dirty="0" smtClean="0">
              <a:latin typeface="Times"/>
              <a:cs typeface="Times"/>
            </a:endParaRPr>
          </a:p>
          <a:p>
            <a:r>
              <a:rPr lang="en-US" dirty="0">
                <a:latin typeface="Times"/>
                <a:cs typeface="Times"/>
              </a:rPr>
              <a:t>May result in multiple answers or not deal with nonconventional cash flows</a:t>
            </a:r>
            <a:r>
              <a:rPr lang="en-US" dirty="0" smtClean="0">
                <a:latin typeface="Times"/>
                <a:cs typeface="Times"/>
              </a:rPr>
              <a:t>.</a:t>
            </a:r>
          </a:p>
          <a:p>
            <a:pPr marL="0" indent="0">
              <a:buNone/>
            </a:pPr>
            <a:endParaRPr lang="en-US" dirty="0" smtClean="0">
              <a:latin typeface="Times"/>
              <a:cs typeface="Times"/>
            </a:endParaRPr>
          </a:p>
          <a:p>
            <a:r>
              <a:rPr lang="en-US" dirty="0">
                <a:latin typeface="Times"/>
                <a:cs typeface="Times"/>
              </a:rPr>
              <a:t>May lead to incorrect decisions in </a:t>
            </a:r>
            <a:r>
              <a:rPr lang="en-US" dirty="0" err="1">
                <a:latin typeface="Times"/>
                <a:cs typeface="Times"/>
              </a:rPr>
              <a:t>compari</a:t>
            </a:r>
            <a:r>
              <a:rPr lang="en-US" dirty="0">
                <a:latin typeface="Times"/>
                <a:cs typeface="Times"/>
              </a:rPr>
              <a:t>- sons of mutually exclusive investments.</a:t>
            </a:r>
          </a:p>
          <a:p>
            <a:pPr marL="0" indent="0">
              <a:buNone/>
            </a:pPr>
            <a:endParaRPr lang="en-US" dirty="0" smtClean="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20968335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52370"/>
          </a:xfrm>
        </p:spPr>
        <p:txBody>
          <a:bodyPr>
            <a:normAutofit fontScale="90000"/>
          </a:bodyPr>
          <a:lstStyle/>
          <a:p>
            <a:r>
              <a:rPr lang="en-US" dirty="0">
                <a:latin typeface="Times"/>
                <a:cs typeface="Times"/>
              </a:rPr>
              <a:t>IRR and Mutually Exclusive Projects</a:t>
            </a:r>
          </a:p>
        </p:txBody>
      </p:sp>
      <p:sp>
        <p:nvSpPr>
          <p:cNvPr id="3" name="Content Placeholder 2"/>
          <p:cNvSpPr>
            <a:spLocks noGrp="1"/>
          </p:cNvSpPr>
          <p:nvPr>
            <p:ph idx="1"/>
          </p:nvPr>
        </p:nvSpPr>
        <p:spPr>
          <a:xfrm>
            <a:off x="457200" y="1381871"/>
            <a:ext cx="8229600" cy="5191351"/>
          </a:xfrm>
        </p:spPr>
        <p:txBody>
          <a:bodyPr>
            <a:noAutofit/>
          </a:bodyPr>
          <a:lstStyle/>
          <a:p>
            <a:r>
              <a:rPr lang="en-US" sz="2800" dirty="0">
                <a:latin typeface="Times"/>
                <a:cs typeface="Times"/>
              </a:rPr>
              <a:t>Mutually exclusive projects</a:t>
            </a:r>
          </a:p>
          <a:p>
            <a:pPr lvl="1"/>
            <a:r>
              <a:rPr lang="en-US" dirty="0">
                <a:latin typeface="Times"/>
                <a:cs typeface="Times"/>
              </a:rPr>
              <a:t>If you choose one, you can</a:t>
            </a:r>
            <a:r>
              <a:rPr lang="ja-JP" altLang="en-US" dirty="0">
                <a:latin typeface="Times"/>
                <a:cs typeface="Times"/>
              </a:rPr>
              <a:t>’</a:t>
            </a:r>
            <a:r>
              <a:rPr lang="en-US" dirty="0">
                <a:latin typeface="Times"/>
                <a:cs typeface="Times"/>
              </a:rPr>
              <a:t>t choose the other</a:t>
            </a:r>
          </a:p>
          <a:p>
            <a:pPr lvl="1"/>
            <a:r>
              <a:rPr lang="en-US" dirty="0">
                <a:latin typeface="Times"/>
                <a:cs typeface="Times"/>
              </a:rPr>
              <a:t>Example: You can choose to attend graduate school at either Harvard or Stanford, but not </a:t>
            </a:r>
            <a:r>
              <a:rPr lang="en-US" dirty="0" smtClean="0">
                <a:latin typeface="Times"/>
                <a:cs typeface="Times"/>
              </a:rPr>
              <a:t>both</a:t>
            </a:r>
          </a:p>
          <a:p>
            <a:pPr lvl="1"/>
            <a:endParaRPr lang="en-US" dirty="0">
              <a:latin typeface="Times"/>
              <a:cs typeface="Times"/>
            </a:endParaRPr>
          </a:p>
          <a:p>
            <a:r>
              <a:rPr lang="en-US" sz="2800" dirty="0">
                <a:latin typeface="Times"/>
                <a:cs typeface="Times"/>
              </a:rPr>
              <a:t>Intuitively, you would use the following decision rules</a:t>
            </a:r>
            <a:r>
              <a:rPr lang="en-US" sz="2800" dirty="0" smtClean="0">
                <a:latin typeface="Times"/>
                <a:cs typeface="Times"/>
              </a:rPr>
              <a:t>:</a:t>
            </a:r>
          </a:p>
          <a:p>
            <a:pPr marL="0" indent="0">
              <a:buNone/>
            </a:pPr>
            <a:endParaRPr lang="en-US" sz="2800" dirty="0">
              <a:latin typeface="Times"/>
              <a:cs typeface="Times"/>
            </a:endParaRPr>
          </a:p>
          <a:p>
            <a:pPr lvl="1"/>
            <a:r>
              <a:rPr lang="en-US" dirty="0">
                <a:latin typeface="Times"/>
                <a:cs typeface="Times"/>
              </a:rPr>
              <a:t>NPV – choose the project with the higher NPV</a:t>
            </a:r>
          </a:p>
          <a:p>
            <a:pPr lvl="1"/>
            <a:r>
              <a:rPr lang="en-US" dirty="0">
                <a:latin typeface="Times"/>
                <a:cs typeface="Times"/>
              </a:rPr>
              <a:t>IRR – choose the project with the higher IRR</a:t>
            </a:r>
          </a:p>
          <a:p>
            <a:endParaRPr lang="en-US" sz="3600" dirty="0">
              <a:latin typeface="Times"/>
              <a:cs typeface="Times"/>
            </a:endParaRPr>
          </a:p>
        </p:txBody>
      </p:sp>
    </p:spTree>
    <p:extLst>
      <p:ext uri="{BB962C8B-B14F-4D97-AF65-F5344CB8AC3E}">
        <p14:creationId xmlns:p14="http://schemas.microsoft.com/office/powerpoint/2010/main" val="148294813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203"/>
            <a:ext cx="8229600" cy="920493"/>
          </a:xfrm>
        </p:spPr>
        <p:txBody>
          <a:bodyPr>
            <a:normAutofit fontScale="90000"/>
          </a:bodyPr>
          <a:lstStyle/>
          <a:p>
            <a:r>
              <a:rPr lang="en-US" dirty="0">
                <a:solidFill>
                  <a:srgbClr val="FF0000"/>
                </a:solidFill>
                <a:latin typeface="Times"/>
                <a:cs typeface="Times"/>
              </a:rPr>
              <a:t>Example With Mutually </a:t>
            </a:r>
            <a:br>
              <a:rPr lang="en-US" dirty="0">
                <a:solidFill>
                  <a:srgbClr val="FF0000"/>
                </a:solidFill>
                <a:latin typeface="Times"/>
                <a:cs typeface="Times"/>
              </a:rPr>
            </a:br>
            <a:r>
              <a:rPr lang="en-US" dirty="0">
                <a:solidFill>
                  <a:srgbClr val="FF0000"/>
                </a:solidFill>
                <a:latin typeface="Times"/>
                <a:cs typeface="Times"/>
              </a:rPr>
              <a:t>Exclusive Projects</a:t>
            </a:r>
          </a:p>
        </p:txBody>
      </p:sp>
      <p:sp>
        <p:nvSpPr>
          <p:cNvPr id="3" name="Content Placeholder 2"/>
          <p:cNvSpPr>
            <a:spLocks noGrp="1"/>
          </p:cNvSpPr>
          <p:nvPr>
            <p:ph idx="1"/>
          </p:nvPr>
        </p:nvSpPr>
        <p:spPr>
          <a:xfrm>
            <a:off x="5583980" y="1437892"/>
            <a:ext cx="3102820" cy="3828155"/>
          </a:xfrm>
        </p:spPr>
        <p:txBody>
          <a:bodyPr>
            <a:normAutofit fontScale="92500"/>
          </a:bodyPr>
          <a:lstStyle/>
          <a:p>
            <a:pPr>
              <a:spcBef>
                <a:spcPct val="50000"/>
              </a:spcBef>
            </a:pPr>
            <a:r>
              <a:rPr lang="en-US" dirty="0">
                <a:latin typeface="Times New Roman" charset="0"/>
              </a:rPr>
              <a:t>The required return for both projects is 10%.</a:t>
            </a:r>
          </a:p>
          <a:p>
            <a:pPr>
              <a:spcBef>
                <a:spcPct val="50000"/>
              </a:spcBef>
            </a:pPr>
            <a:endParaRPr lang="en-US" dirty="0">
              <a:latin typeface="Times New Roman" charset="0"/>
            </a:endParaRPr>
          </a:p>
          <a:p>
            <a:pPr>
              <a:spcBef>
                <a:spcPct val="50000"/>
              </a:spcBef>
            </a:pPr>
            <a:r>
              <a:rPr lang="en-US" dirty="0">
                <a:latin typeface="Times New Roman" charset="0"/>
              </a:rPr>
              <a:t>Which project should </a:t>
            </a:r>
            <a:r>
              <a:rPr lang="en-US" dirty="0" smtClean="0">
                <a:latin typeface="Times New Roman" charset="0"/>
              </a:rPr>
              <a:t>you accept </a:t>
            </a:r>
            <a:r>
              <a:rPr lang="en-US" dirty="0">
                <a:latin typeface="Times New Roman" charset="0"/>
              </a:rPr>
              <a:t>and why?</a:t>
            </a:r>
          </a:p>
          <a:p>
            <a:endParaRPr lang="en-US" dirty="0"/>
          </a:p>
        </p:txBody>
      </p:sp>
      <p:graphicFrame>
        <p:nvGraphicFramePr>
          <p:cNvPr id="4" name="Group 39"/>
          <p:cNvGraphicFramePr>
            <a:graphicFrameLocks/>
          </p:cNvGraphicFramePr>
          <p:nvPr>
            <p:extLst>
              <p:ext uri="{D42A27DB-BD31-4B8C-83A1-F6EECF244321}">
                <p14:modId xmlns:p14="http://schemas.microsoft.com/office/powerpoint/2010/main" val="1231809761"/>
              </p:ext>
            </p:extLst>
          </p:nvPr>
        </p:nvGraphicFramePr>
        <p:xfrm>
          <a:off x="457200" y="1437892"/>
          <a:ext cx="3944937" cy="4742091"/>
        </p:xfrm>
        <a:graphic>
          <a:graphicData uri="http://schemas.openxmlformats.org/drawingml/2006/table">
            <a:tbl>
              <a:tblPr/>
              <a:tblGrid>
                <a:gridCol w="1316037"/>
                <a:gridCol w="1312863"/>
                <a:gridCol w="1316037"/>
              </a:tblGrid>
              <a:tr h="9447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Period</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Project A</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Project B</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1110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0</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-500</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-400</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126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rPr>
                        <a:t>325</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325</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142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2</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325</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200</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9447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IRR</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19.43%</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22.17%</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142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NPV</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64.05</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rPr>
                        <a:t>60.74</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990246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33696"/>
          </a:xfrm>
        </p:spPr>
        <p:txBody>
          <a:bodyPr/>
          <a:lstStyle/>
          <a:p>
            <a:r>
              <a:rPr lang="en-US" dirty="0">
                <a:solidFill>
                  <a:srgbClr val="FF0000"/>
                </a:solidFill>
                <a:latin typeface="Times"/>
                <a:cs typeface="Times"/>
              </a:rPr>
              <a:t>NPV Profiles</a:t>
            </a:r>
          </a:p>
        </p:txBody>
      </p:sp>
      <p:graphicFrame>
        <p:nvGraphicFramePr>
          <p:cNvPr id="4" name="Object 3"/>
          <p:cNvGraphicFramePr>
            <a:graphicFrameLocks noChangeAspect="1"/>
          </p:cNvGraphicFramePr>
          <p:nvPr>
            <p:extLst>
              <p:ext uri="{D42A27DB-BD31-4B8C-83A1-F6EECF244321}">
                <p14:modId xmlns:p14="http://schemas.microsoft.com/office/powerpoint/2010/main" val="1237390871"/>
              </p:ext>
            </p:extLst>
          </p:nvPr>
        </p:nvGraphicFramePr>
        <p:xfrm>
          <a:off x="457200" y="1328960"/>
          <a:ext cx="7269163" cy="4114022"/>
        </p:xfrm>
        <a:graphic>
          <a:graphicData uri="http://schemas.openxmlformats.org/presentationml/2006/ole">
            <mc:AlternateContent xmlns:mc="http://schemas.openxmlformats.org/markup-compatibility/2006">
              <mc:Choice xmlns:v="urn:schemas-microsoft-com:vml" Requires="v">
                <p:oleObj spid="_x0000_s7330" name="Chart" r:id="rId3" imgW="8210580" imgH="4572163" progId="MSGraph.Chart.8">
                  <p:embed followColorScheme="full"/>
                </p:oleObj>
              </mc:Choice>
              <mc:Fallback>
                <p:oleObj name="Chart" r:id="rId3" imgW="8210580" imgH="4572163" progId="MSGraph.Chart.8">
                  <p:embed followColorScheme="full"/>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328960"/>
                        <a:ext cx="7269163" cy="4114022"/>
                      </a:xfrm>
                      <a:prstGeom prst="rect">
                        <a:avLst/>
                      </a:prstGeom>
                      <a:solidFill>
                        <a:schemeClr val="bg1"/>
                      </a:solidFill>
                      <a:ln>
                        <a:noFill/>
                      </a:ln>
                    </p:spPr>
                  </p:pic>
                </p:oleObj>
              </mc:Fallback>
            </mc:AlternateContent>
          </a:graphicData>
        </a:graphic>
      </p:graphicFrame>
      <p:sp>
        <p:nvSpPr>
          <p:cNvPr id="5" name="Rectangle 4"/>
          <p:cNvSpPr/>
          <p:nvPr/>
        </p:nvSpPr>
        <p:spPr>
          <a:xfrm>
            <a:off x="5068652" y="1656254"/>
            <a:ext cx="3336429" cy="1323439"/>
          </a:xfrm>
          <a:prstGeom prst="rect">
            <a:avLst/>
          </a:prstGeom>
        </p:spPr>
        <p:txBody>
          <a:bodyPr wrap="square">
            <a:spAutoFit/>
          </a:bodyPr>
          <a:lstStyle/>
          <a:p>
            <a:pPr>
              <a:spcBef>
                <a:spcPct val="50000"/>
              </a:spcBef>
            </a:pPr>
            <a:r>
              <a:rPr lang="en-US" sz="2000" dirty="0">
                <a:latin typeface="Times New Roman" charset="0"/>
              </a:rPr>
              <a:t>IRR for A = 19.43%</a:t>
            </a:r>
          </a:p>
          <a:p>
            <a:pPr>
              <a:spcBef>
                <a:spcPct val="50000"/>
              </a:spcBef>
            </a:pPr>
            <a:r>
              <a:rPr lang="en-US" sz="2000" dirty="0">
                <a:latin typeface="Times New Roman" charset="0"/>
              </a:rPr>
              <a:t>IRR for B = 22.17%</a:t>
            </a:r>
          </a:p>
          <a:p>
            <a:pPr>
              <a:spcBef>
                <a:spcPct val="50000"/>
              </a:spcBef>
            </a:pPr>
            <a:r>
              <a:rPr lang="en-US" sz="2000" dirty="0">
                <a:latin typeface="Times New Roman" charset="0"/>
              </a:rPr>
              <a:t>Crossover Point = 11.8%</a:t>
            </a:r>
          </a:p>
        </p:txBody>
      </p:sp>
      <p:sp>
        <p:nvSpPr>
          <p:cNvPr id="6" name="TextBox 5"/>
          <p:cNvSpPr txBox="1"/>
          <p:nvPr/>
        </p:nvSpPr>
        <p:spPr>
          <a:xfrm>
            <a:off x="261457" y="5842337"/>
            <a:ext cx="8688947" cy="923330"/>
          </a:xfrm>
          <a:prstGeom prst="rect">
            <a:avLst/>
          </a:prstGeom>
          <a:noFill/>
        </p:spPr>
        <p:txBody>
          <a:bodyPr wrap="none" rtlCol="0">
            <a:spAutoFit/>
          </a:bodyPr>
          <a:lstStyle/>
          <a:p>
            <a:r>
              <a:rPr lang="en-US" dirty="0">
                <a:latin typeface="Times New Roman" charset="0"/>
              </a:rPr>
              <a:t>If the required return is less than the crossover point of 11.8%, then you should choose </a:t>
            </a:r>
            <a:r>
              <a:rPr lang="en-US" dirty="0" smtClean="0">
                <a:latin typeface="Times New Roman" charset="0"/>
              </a:rPr>
              <a:t>A</a:t>
            </a:r>
            <a:endParaRPr lang="en-US" dirty="0">
              <a:latin typeface="Times New Roman" charset="0"/>
            </a:endParaRPr>
          </a:p>
          <a:p>
            <a:r>
              <a:rPr lang="en-US" dirty="0">
                <a:latin typeface="Times New Roman" charset="0"/>
              </a:rPr>
              <a:t>If the required return is greater than the crossover point of 11.8%, then you should choose B</a:t>
            </a:r>
          </a:p>
          <a:p>
            <a:endParaRPr lang="en-US" dirty="0"/>
          </a:p>
        </p:txBody>
      </p:sp>
      <p:sp>
        <p:nvSpPr>
          <p:cNvPr id="3" name="Rectangle 2"/>
          <p:cNvSpPr/>
          <p:nvPr/>
        </p:nvSpPr>
        <p:spPr>
          <a:xfrm>
            <a:off x="7157197" y="4144010"/>
            <a:ext cx="1793207" cy="1508105"/>
          </a:xfrm>
          <a:prstGeom prst="rect">
            <a:avLst/>
          </a:prstGeom>
        </p:spPr>
        <p:txBody>
          <a:bodyPr wrap="square">
            <a:spAutoFit/>
          </a:bodyPr>
          <a:lstStyle/>
          <a:p>
            <a:r>
              <a:rPr lang="en-US" dirty="0">
                <a:latin typeface="Times New Roman" charset="0"/>
              </a:rPr>
              <a:t>Crossover </a:t>
            </a:r>
            <a:r>
              <a:rPr lang="en-US" dirty="0" smtClean="0">
                <a:latin typeface="Times New Roman" charset="0"/>
              </a:rPr>
              <a:t>rate </a:t>
            </a:r>
            <a:r>
              <a:rPr lang="en-US" dirty="0" smtClean="0"/>
              <a:t>is </a:t>
            </a:r>
            <a:r>
              <a:rPr lang="en-US" dirty="0"/>
              <a:t>the discount rate that makes the NPVs of two projects equal. </a:t>
            </a:r>
          </a:p>
        </p:txBody>
      </p:sp>
    </p:spTree>
    <p:extLst>
      <p:ext uri="{BB962C8B-B14F-4D97-AF65-F5344CB8AC3E}">
        <p14:creationId xmlns:p14="http://schemas.microsoft.com/office/powerpoint/2010/main" val="1263374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a:cs typeface="Times"/>
              </a:rPr>
              <a:t>Calculating the Crossover Rate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14549010"/>
              </p:ext>
            </p:extLst>
          </p:nvPr>
        </p:nvGraphicFramePr>
        <p:xfrm>
          <a:off x="457200" y="1600200"/>
          <a:ext cx="8229600" cy="1752600"/>
        </p:xfrm>
        <a:graphic>
          <a:graphicData uri="http://schemas.openxmlformats.org/drawingml/2006/table">
            <a:tbl>
              <a:tblPr firstRow="1" bandRow="1">
                <a:tableStyleId>{F5AB1C69-6EDB-4FF4-983F-18BD219EF322}</a:tableStyleId>
              </a:tblPr>
              <a:tblGrid>
                <a:gridCol w="2743200"/>
                <a:gridCol w="2743200"/>
                <a:gridCol w="2743200"/>
              </a:tblGrid>
              <a:tr h="234480">
                <a:tc>
                  <a:txBody>
                    <a:bodyPr/>
                    <a:lstStyle/>
                    <a:p>
                      <a:pPr algn="ctr"/>
                      <a:r>
                        <a:rPr lang="en-US" dirty="0" smtClean="0">
                          <a:solidFill>
                            <a:schemeClr val="tx1"/>
                          </a:solidFill>
                        </a:rPr>
                        <a:t>Year</a:t>
                      </a:r>
                      <a:endParaRPr lang="en-US" dirty="0">
                        <a:solidFill>
                          <a:schemeClr val="tx1"/>
                        </a:solidFill>
                      </a:endParaRPr>
                    </a:p>
                  </a:txBody>
                  <a:tcPr/>
                </a:tc>
                <a:tc>
                  <a:txBody>
                    <a:bodyPr/>
                    <a:lstStyle/>
                    <a:p>
                      <a:pPr algn="ctr"/>
                      <a:r>
                        <a:rPr lang="en-US" dirty="0" smtClean="0"/>
                        <a:t>Investment A</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Investment B</a:t>
                      </a:r>
                    </a:p>
                    <a:p>
                      <a:pPr algn="ctr"/>
                      <a:endParaRPr lang="en-US" dirty="0"/>
                    </a:p>
                  </a:txBody>
                  <a:tcPr/>
                </a:tc>
              </a:tr>
              <a:tr h="370840">
                <a:tc>
                  <a:txBody>
                    <a:bodyPr/>
                    <a:lstStyle/>
                    <a:p>
                      <a:pPr algn="ctr"/>
                      <a:r>
                        <a:rPr lang="en-US" dirty="0" smtClean="0"/>
                        <a:t>0</a:t>
                      </a:r>
                      <a:endParaRPr lang="en-US" dirty="0"/>
                    </a:p>
                  </a:txBody>
                  <a:tcPr/>
                </a:tc>
                <a:tc>
                  <a:txBody>
                    <a:bodyPr/>
                    <a:lstStyle/>
                    <a:p>
                      <a:pPr algn="ctr"/>
                      <a:r>
                        <a:rPr lang="en-US" dirty="0" smtClean="0"/>
                        <a:t>$-400</a:t>
                      </a:r>
                      <a:endParaRPr lang="en-US" dirty="0"/>
                    </a:p>
                  </a:txBody>
                  <a:tcPr/>
                </a:tc>
                <a:tc>
                  <a:txBody>
                    <a:bodyPr/>
                    <a:lstStyle/>
                    <a:p>
                      <a:pPr algn="ctr"/>
                      <a:r>
                        <a:rPr lang="en-US" dirty="0" smtClean="0"/>
                        <a:t>$-500</a:t>
                      </a:r>
                      <a:endParaRPr lang="en-US" dirty="0"/>
                    </a:p>
                  </a:txBody>
                  <a:tcPr/>
                </a:tc>
              </a:tr>
              <a:tr h="370840">
                <a:tc>
                  <a:txBody>
                    <a:bodyPr/>
                    <a:lstStyle/>
                    <a:p>
                      <a:pPr algn="ctr"/>
                      <a:r>
                        <a:rPr lang="en-US" dirty="0" smtClean="0"/>
                        <a:t>1</a:t>
                      </a:r>
                      <a:endParaRPr lang="en-US" dirty="0"/>
                    </a:p>
                  </a:txBody>
                  <a:tcPr/>
                </a:tc>
                <a:tc>
                  <a:txBody>
                    <a:bodyPr/>
                    <a:lstStyle/>
                    <a:p>
                      <a:pPr algn="ctr"/>
                      <a:r>
                        <a:rPr lang="en-US" dirty="0" smtClean="0"/>
                        <a:t>250</a:t>
                      </a:r>
                      <a:endParaRPr lang="en-US" dirty="0"/>
                    </a:p>
                  </a:txBody>
                  <a:tcPr/>
                </a:tc>
                <a:tc>
                  <a:txBody>
                    <a:bodyPr/>
                    <a:lstStyle/>
                    <a:p>
                      <a:pPr algn="ctr"/>
                      <a:r>
                        <a:rPr lang="en-US" dirty="0" smtClean="0"/>
                        <a:t>320</a:t>
                      </a:r>
                      <a:endParaRPr lang="en-US" dirty="0"/>
                    </a:p>
                  </a:txBody>
                  <a:tcPr/>
                </a:tc>
              </a:tr>
              <a:tr h="370840">
                <a:tc>
                  <a:txBody>
                    <a:bodyPr/>
                    <a:lstStyle/>
                    <a:p>
                      <a:pPr algn="ctr"/>
                      <a:r>
                        <a:rPr lang="en-US" dirty="0" smtClean="0"/>
                        <a:t>2</a:t>
                      </a:r>
                      <a:endParaRPr lang="en-US" dirty="0"/>
                    </a:p>
                  </a:txBody>
                  <a:tcPr/>
                </a:tc>
                <a:tc>
                  <a:txBody>
                    <a:bodyPr/>
                    <a:lstStyle/>
                    <a:p>
                      <a:pPr algn="ctr"/>
                      <a:r>
                        <a:rPr lang="en-US" dirty="0" smtClean="0"/>
                        <a:t>280</a:t>
                      </a:r>
                      <a:endParaRPr lang="en-US" dirty="0"/>
                    </a:p>
                  </a:txBody>
                  <a:tcPr/>
                </a:tc>
                <a:tc>
                  <a:txBody>
                    <a:bodyPr/>
                    <a:lstStyle/>
                    <a:p>
                      <a:pPr algn="ctr"/>
                      <a:r>
                        <a:rPr lang="en-US" dirty="0" smtClean="0"/>
                        <a:t>340</a:t>
                      </a:r>
                      <a:endParaRPr lang="en-US" dirty="0"/>
                    </a:p>
                  </a:txBody>
                  <a:tcPr/>
                </a:tc>
              </a:tr>
            </a:tbl>
          </a:graphicData>
        </a:graphic>
      </p:graphicFrame>
      <p:sp>
        <p:nvSpPr>
          <p:cNvPr id="5" name="TextBox 4"/>
          <p:cNvSpPr txBox="1"/>
          <p:nvPr/>
        </p:nvSpPr>
        <p:spPr>
          <a:xfrm>
            <a:off x="457200" y="3863413"/>
            <a:ext cx="8229600" cy="923330"/>
          </a:xfrm>
          <a:prstGeom prst="rect">
            <a:avLst/>
          </a:prstGeom>
          <a:noFill/>
        </p:spPr>
        <p:txBody>
          <a:bodyPr wrap="square" rtlCol="0">
            <a:spAutoFit/>
          </a:bodyPr>
          <a:lstStyle/>
          <a:p>
            <a:r>
              <a:rPr lang="en-US" dirty="0" smtClean="0">
                <a:latin typeface="Times"/>
                <a:cs typeface="Times"/>
              </a:rPr>
              <a:t>NPV(B-A): (500-400), 320-250, 340-280</a:t>
            </a:r>
          </a:p>
          <a:p>
            <a:endParaRPr lang="en-US" dirty="0">
              <a:latin typeface="Times"/>
              <a:cs typeface="Times"/>
            </a:endParaRPr>
          </a:p>
          <a:p>
            <a:r>
              <a:rPr lang="en-US" dirty="0" smtClean="0">
                <a:latin typeface="Times"/>
                <a:cs typeface="Times"/>
              </a:rPr>
              <a:t>NPV (B-A)= (-$100)+[70/(1+R)]+[60/(1+R)^2]= R=20%</a:t>
            </a:r>
            <a:endParaRPr lang="en-US" dirty="0">
              <a:latin typeface="Times"/>
              <a:cs typeface="Times"/>
            </a:endParaRPr>
          </a:p>
        </p:txBody>
      </p:sp>
      <p:sp>
        <p:nvSpPr>
          <p:cNvPr id="6" name="TextBox 5"/>
          <p:cNvSpPr txBox="1"/>
          <p:nvPr/>
        </p:nvSpPr>
        <p:spPr>
          <a:xfrm>
            <a:off x="657412" y="5035176"/>
            <a:ext cx="7724587" cy="1200329"/>
          </a:xfrm>
          <a:prstGeom prst="rect">
            <a:avLst/>
          </a:prstGeom>
          <a:noFill/>
        </p:spPr>
        <p:txBody>
          <a:bodyPr wrap="square" rtlCol="0">
            <a:spAutoFit/>
          </a:bodyPr>
          <a:lstStyle/>
          <a:p>
            <a:r>
              <a:rPr lang="en-US" b="1" u="sng" dirty="0">
                <a:latin typeface="Times"/>
                <a:cs typeface="Times"/>
              </a:rPr>
              <a:t>In </a:t>
            </a:r>
            <a:r>
              <a:rPr lang="en-US" b="1" u="sng" dirty="0" smtClean="0">
                <a:latin typeface="Times"/>
                <a:cs typeface="Times"/>
              </a:rPr>
              <a:t>General</a:t>
            </a:r>
            <a:r>
              <a:rPr lang="en-US" dirty="0">
                <a:latin typeface="Times"/>
                <a:cs typeface="Times"/>
              </a:rPr>
              <a:t>, you can find the crossover rate by taking the difference in the cash flows and calculating the IRR using the difference. It doesn’t make any difference which one you subtract from which. To see this, find the IRR for (A </a:t>
            </a:r>
            <a:r>
              <a:rPr lang="en-US" dirty="0" smtClean="0">
                <a:latin typeface="Times"/>
                <a:cs typeface="Times"/>
              </a:rPr>
              <a:t>- B</a:t>
            </a:r>
            <a:r>
              <a:rPr lang="en-US" dirty="0">
                <a:latin typeface="Times"/>
                <a:cs typeface="Times"/>
              </a:rPr>
              <a:t>); you’ll see it’s the same number.</a:t>
            </a:r>
          </a:p>
        </p:txBody>
      </p:sp>
    </p:spTree>
    <p:extLst>
      <p:ext uri="{BB962C8B-B14F-4D97-AF65-F5344CB8AC3E}">
        <p14:creationId xmlns:p14="http://schemas.microsoft.com/office/powerpoint/2010/main" val="17128501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2428"/>
          </a:xfrm>
        </p:spPr>
        <p:txBody>
          <a:bodyPr>
            <a:normAutofit fontScale="90000"/>
          </a:bodyPr>
          <a:lstStyle/>
          <a:p>
            <a:r>
              <a:rPr lang="en-US" dirty="0">
                <a:solidFill>
                  <a:srgbClr val="000000"/>
                </a:solidFill>
                <a:latin typeface="Times"/>
                <a:cs typeface="Times"/>
              </a:rPr>
              <a:t>NPV vs. IRR</a:t>
            </a:r>
          </a:p>
        </p:txBody>
      </p:sp>
      <p:sp>
        <p:nvSpPr>
          <p:cNvPr id="3" name="Content Placeholder 2"/>
          <p:cNvSpPr>
            <a:spLocks noGrp="1"/>
          </p:cNvSpPr>
          <p:nvPr>
            <p:ph idx="1"/>
          </p:nvPr>
        </p:nvSpPr>
        <p:spPr>
          <a:xfrm>
            <a:off x="457200" y="1344523"/>
            <a:ext cx="8229600" cy="5695548"/>
          </a:xfrm>
        </p:spPr>
        <p:txBody>
          <a:bodyPr/>
          <a:lstStyle/>
          <a:p>
            <a:r>
              <a:rPr lang="en-US" dirty="0">
                <a:latin typeface="Times"/>
                <a:cs typeface="Times"/>
              </a:rPr>
              <a:t>NPV and IRR will generally give us the same </a:t>
            </a:r>
            <a:r>
              <a:rPr lang="en-US" dirty="0" smtClean="0">
                <a:latin typeface="Times"/>
                <a:cs typeface="Times"/>
              </a:rPr>
              <a:t>decision</a:t>
            </a:r>
          </a:p>
          <a:p>
            <a:pPr marL="0" indent="0">
              <a:buNone/>
            </a:pPr>
            <a:endParaRPr lang="en-US" dirty="0">
              <a:latin typeface="Times"/>
              <a:cs typeface="Times"/>
            </a:endParaRPr>
          </a:p>
          <a:p>
            <a:r>
              <a:rPr lang="en-US" dirty="0">
                <a:latin typeface="Times"/>
                <a:cs typeface="Times"/>
              </a:rPr>
              <a:t>Exceptions</a:t>
            </a:r>
          </a:p>
          <a:p>
            <a:pPr lvl="1"/>
            <a:r>
              <a:rPr lang="en-US" dirty="0">
                <a:latin typeface="Times"/>
                <a:cs typeface="Times"/>
              </a:rPr>
              <a:t>Nonconventional cash flows – cash flow signs change more than once</a:t>
            </a:r>
          </a:p>
          <a:p>
            <a:pPr lvl="1"/>
            <a:r>
              <a:rPr lang="en-US" dirty="0">
                <a:latin typeface="Times"/>
                <a:cs typeface="Times"/>
              </a:rPr>
              <a:t>Mutually exclusive projects</a:t>
            </a:r>
          </a:p>
          <a:p>
            <a:pPr lvl="2"/>
            <a:r>
              <a:rPr lang="en-US" dirty="0">
                <a:latin typeface="Times"/>
                <a:cs typeface="Times"/>
              </a:rPr>
              <a:t>Initial investments are substantially different (issue of scale)</a:t>
            </a:r>
          </a:p>
          <a:p>
            <a:pPr lvl="2"/>
            <a:r>
              <a:rPr lang="en-US" dirty="0">
                <a:latin typeface="Times"/>
                <a:cs typeface="Times"/>
              </a:rPr>
              <a:t>Timing of cash flows is substantially different</a:t>
            </a:r>
          </a:p>
          <a:p>
            <a:endParaRPr lang="en-US" dirty="0">
              <a:latin typeface="Times"/>
              <a:cs typeface="Times"/>
            </a:endParaRPr>
          </a:p>
        </p:txBody>
      </p:sp>
    </p:spTree>
    <p:extLst>
      <p:ext uri="{BB962C8B-B14F-4D97-AF65-F5344CB8AC3E}">
        <p14:creationId xmlns:p14="http://schemas.microsoft.com/office/powerpoint/2010/main" val="28513952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45740"/>
          </a:xfrm>
        </p:spPr>
        <p:txBody>
          <a:bodyPr/>
          <a:lstStyle/>
          <a:p>
            <a:r>
              <a:rPr lang="en-US" dirty="0">
                <a:latin typeface="Times"/>
                <a:cs typeface="Times"/>
              </a:rPr>
              <a:t>Conflicts Between NPV and IRR</a:t>
            </a:r>
          </a:p>
        </p:txBody>
      </p:sp>
      <p:sp>
        <p:nvSpPr>
          <p:cNvPr id="3" name="Content Placeholder 2"/>
          <p:cNvSpPr>
            <a:spLocks noGrp="1"/>
          </p:cNvSpPr>
          <p:nvPr>
            <p:ph idx="1"/>
          </p:nvPr>
        </p:nvSpPr>
        <p:spPr>
          <a:xfrm>
            <a:off x="457200" y="1288501"/>
            <a:ext cx="8229600" cy="5135329"/>
          </a:xfrm>
        </p:spPr>
        <p:txBody>
          <a:bodyPr>
            <a:noAutofit/>
          </a:bodyPr>
          <a:lstStyle/>
          <a:p>
            <a:r>
              <a:rPr lang="en-US" dirty="0">
                <a:latin typeface="Times"/>
                <a:cs typeface="Times"/>
              </a:rPr>
              <a:t>NPV directly measures the increase in value to the </a:t>
            </a:r>
            <a:r>
              <a:rPr lang="en-US" dirty="0" smtClean="0">
                <a:latin typeface="Times"/>
                <a:cs typeface="Times"/>
              </a:rPr>
              <a:t>firm</a:t>
            </a:r>
          </a:p>
          <a:p>
            <a:endParaRPr lang="en-US" dirty="0">
              <a:latin typeface="Times"/>
              <a:cs typeface="Times"/>
            </a:endParaRPr>
          </a:p>
          <a:p>
            <a:r>
              <a:rPr lang="en-US" dirty="0">
                <a:latin typeface="Times"/>
                <a:cs typeface="Times"/>
              </a:rPr>
              <a:t>Whenever there is a conflict between NPV and another decision rule, you should </a:t>
            </a:r>
            <a:r>
              <a:rPr lang="en-US" b="1" i="1" dirty="0">
                <a:latin typeface="Times"/>
                <a:cs typeface="Times"/>
              </a:rPr>
              <a:t>always</a:t>
            </a:r>
            <a:r>
              <a:rPr lang="en-US" dirty="0">
                <a:latin typeface="Times"/>
                <a:cs typeface="Times"/>
              </a:rPr>
              <a:t> use </a:t>
            </a:r>
            <a:r>
              <a:rPr lang="en-US" dirty="0" smtClean="0">
                <a:latin typeface="Times"/>
                <a:cs typeface="Times"/>
              </a:rPr>
              <a:t>NPV</a:t>
            </a:r>
          </a:p>
          <a:p>
            <a:pPr marL="0" indent="0">
              <a:buNone/>
            </a:pPr>
            <a:endParaRPr lang="en-US" dirty="0">
              <a:latin typeface="Times"/>
              <a:cs typeface="Times"/>
            </a:endParaRPr>
          </a:p>
          <a:p>
            <a:r>
              <a:rPr lang="en-US" dirty="0">
                <a:latin typeface="Times"/>
                <a:cs typeface="Times"/>
              </a:rPr>
              <a:t>IRR is unreliable in the following situations</a:t>
            </a:r>
          </a:p>
          <a:p>
            <a:pPr lvl="1"/>
            <a:r>
              <a:rPr lang="en-US" dirty="0">
                <a:latin typeface="Times"/>
                <a:cs typeface="Times"/>
              </a:rPr>
              <a:t>Nonconventional cash flows</a:t>
            </a:r>
          </a:p>
          <a:p>
            <a:pPr lvl="1"/>
            <a:r>
              <a:rPr lang="en-US" dirty="0">
                <a:latin typeface="Times"/>
                <a:cs typeface="Times"/>
              </a:rPr>
              <a:t>Mutually exclusive projects</a:t>
            </a:r>
          </a:p>
        </p:txBody>
      </p:sp>
    </p:spTree>
    <p:extLst>
      <p:ext uri="{BB962C8B-B14F-4D97-AF65-F5344CB8AC3E}">
        <p14:creationId xmlns:p14="http://schemas.microsoft.com/office/powerpoint/2010/main" val="3933406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8"/>
            <a:ext cx="8229600" cy="936747"/>
          </a:xfrm>
        </p:spPr>
        <p:txBody>
          <a:bodyPr/>
          <a:lstStyle/>
          <a:p>
            <a:r>
              <a:rPr lang="en-US" dirty="0" smtClean="0">
                <a:latin typeface="Times"/>
                <a:cs typeface="Times"/>
              </a:rPr>
              <a:t>Good Decision Criteria</a:t>
            </a:r>
            <a:endParaRPr lang="en-US" dirty="0">
              <a:latin typeface="Times"/>
              <a:cs typeface="Times"/>
            </a:endParaRPr>
          </a:p>
        </p:txBody>
      </p:sp>
      <p:sp>
        <p:nvSpPr>
          <p:cNvPr id="3" name="Content Placeholder 2"/>
          <p:cNvSpPr>
            <a:spLocks noGrp="1"/>
          </p:cNvSpPr>
          <p:nvPr>
            <p:ph idx="1"/>
          </p:nvPr>
        </p:nvSpPr>
        <p:spPr/>
        <p:txBody>
          <a:bodyPr>
            <a:normAutofit lnSpcReduction="10000"/>
          </a:bodyPr>
          <a:lstStyle/>
          <a:p>
            <a:r>
              <a:rPr lang="en-US" dirty="0" smtClean="0">
                <a:latin typeface="Times"/>
                <a:cs typeface="Times"/>
              </a:rPr>
              <a:t>We need to ask ourselves the following questions when evaluating capital budgeting decision rules:</a:t>
            </a:r>
          </a:p>
          <a:p>
            <a:pPr marL="0" indent="0">
              <a:buNone/>
            </a:pPr>
            <a:endParaRPr lang="en-US" dirty="0" smtClean="0">
              <a:latin typeface="Times"/>
              <a:cs typeface="Times"/>
            </a:endParaRPr>
          </a:p>
          <a:p>
            <a:pPr lvl="1"/>
            <a:r>
              <a:rPr lang="en-US" dirty="0" smtClean="0">
                <a:latin typeface="Times"/>
                <a:cs typeface="Times"/>
              </a:rPr>
              <a:t>Does the decision rule adjust for the time value of money?</a:t>
            </a:r>
          </a:p>
          <a:p>
            <a:pPr lvl="1"/>
            <a:r>
              <a:rPr lang="en-US" dirty="0" smtClean="0">
                <a:latin typeface="Times"/>
                <a:cs typeface="Times"/>
              </a:rPr>
              <a:t>Does the decision rule adjust for risk?</a:t>
            </a:r>
          </a:p>
          <a:p>
            <a:pPr lvl="1"/>
            <a:r>
              <a:rPr lang="en-US" dirty="0" smtClean="0">
                <a:latin typeface="Times"/>
                <a:cs typeface="Times"/>
              </a:rPr>
              <a:t>Does the decision rule provide information on whether we are creating value for the firm?</a:t>
            </a:r>
          </a:p>
          <a:p>
            <a:endParaRPr lang="en-US" dirty="0">
              <a:latin typeface="Times"/>
              <a:cs typeface="Times"/>
            </a:endParaRPr>
          </a:p>
        </p:txBody>
      </p:sp>
    </p:spTree>
    <p:extLst>
      <p:ext uri="{BB962C8B-B14F-4D97-AF65-F5344CB8AC3E}">
        <p14:creationId xmlns:p14="http://schemas.microsoft.com/office/powerpoint/2010/main" val="15656017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674"/>
            <a:ext cx="9144000" cy="1232479"/>
          </a:xfrm>
        </p:spPr>
        <p:txBody>
          <a:bodyPr>
            <a:noAutofit/>
          </a:bodyPr>
          <a:lstStyle/>
          <a:p>
            <a:pPr marL="514350" indent="-514350">
              <a:buFont typeface="+mj-lt"/>
              <a:buAutoNum type="alphaUcPeriod" startAt="2"/>
            </a:pPr>
            <a:r>
              <a:rPr lang="en-US" sz="2800" dirty="0">
                <a:latin typeface="Arial" charset="0"/>
              </a:rPr>
              <a:t>Modified IRR</a:t>
            </a:r>
            <a:br>
              <a:rPr lang="en-US" sz="2800" dirty="0">
                <a:latin typeface="Arial" charset="0"/>
              </a:rPr>
            </a:br>
            <a:r>
              <a:rPr lang="en-US" sz="2800" dirty="0">
                <a:latin typeface="Arial" charset="0"/>
              </a:rPr>
              <a:t>THE MODIFIED INTERNAL RATE OF RETURN (MIRR)</a:t>
            </a:r>
            <a:endParaRPr lang="en-US" sz="2800" dirty="0"/>
          </a:p>
        </p:txBody>
      </p:sp>
      <p:sp>
        <p:nvSpPr>
          <p:cNvPr id="3" name="Content Placeholder 2"/>
          <p:cNvSpPr>
            <a:spLocks noGrp="1"/>
          </p:cNvSpPr>
          <p:nvPr>
            <p:ph idx="1"/>
          </p:nvPr>
        </p:nvSpPr>
        <p:spPr>
          <a:xfrm>
            <a:off x="0" y="1120436"/>
            <a:ext cx="9144000" cy="5737564"/>
          </a:xfrm>
        </p:spPr>
        <p:txBody>
          <a:bodyPr>
            <a:normAutofit fontScale="77500" lnSpcReduction="20000"/>
          </a:bodyPr>
          <a:lstStyle/>
          <a:p>
            <a:pPr marL="0" indent="0">
              <a:lnSpc>
                <a:spcPct val="120000"/>
              </a:lnSpc>
              <a:buNone/>
            </a:pPr>
            <a:endParaRPr lang="en-US" sz="2900" dirty="0" smtClean="0">
              <a:latin typeface="Times"/>
              <a:cs typeface="Times"/>
            </a:endParaRPr>
          </a:p>
          <a:p>
            <a:pPr marL="469900" indent="-469900">
              <a:lnSpc>
                <a:spcPct val="120000"/>
              </a:lnSpc>
            </a:pPr>
            <a:r>
              <a:rPr lang="en-US" sz="2900" dirty="0" smtClean="0">
                <a:latin typeface="Times"/>
                <a:cs typeface="Times"/>
              </a:rPr>
              <a:t>As </a:t>
            </a:r>
            <a:r>
              <a:rPr lang="en-US" sz="2900" dirty="0">
                <a:latin typeface="Times"/>
                <a:cs typeface="Times"/>
              </a:rPr>
              <a:t>an alternative to NPV, we now introduce the modified IRR (MIRR) method, there are several different ways of calculating a modified IRR, or MIRR, but the basic idea which handles the multiple IRR problem by combining cash flows until only one change in sign remains.</a:t>
            </a:r>
          </a:p>
          <a:p>
            <a:pPr marL="469900" indent="-469900"/>
            <a:endParaRPr lang="en-US" sz="2800" dirty="0">
              <a:latin typeface="Times"/>
              <a:cs typeface="Times"/>
            </a:endParaRPr>
          </a:p>
          <a:p>
            <a:pPr marL="469900" indent="-469900"/>
            <a:r>
              <a:rPr lang="en-US" sz="2800" dirty="0" smtClean="0">
                <a:latin typeface="Times"/>
                <a:cs typeface="Times"/>
              </a:rPr>
              <a:t>Calculate </a:t>
            </a:r>
            <a:r>
              <a:rPr lang="en-US" sz="2800" dirty="0">
                <a:latin typeface="Times"/>
                <a:cs typeface="Times"/>
              </a:rPr>
              <a:t>the net present value of all cash outflows using the borrowing rate</a:t>
            </a:r>
            <a:r>
              <a:rPr lang="en-US" sz="2800" dirty="0" smtClean="0">
                <a:latin typeface="Times"/>
                <a:cs typeface="Times"/>
              </a:rPr>
              <a:t>.</a:t>
            </a:r>
          </a:p>
          <a:p>
            <a:pPr marL="0" indent="0">
              <a:buNone/>
            </a:pPr>
            <a:endParaRPr lang="en-US" sz="2800" dirty="0">
              <a:latin typeface="Times"/>
              <a:cs typeface="Times"/>
            </a:endParaRPr>
          </a:p>
          <a:p>
            <a:pPr marL="469900" indent="-469900"/>
            <a:r>
              <a:rPr lang="en-US" sz="2800" dirty="0">
                <a:latin typeface="Times"/>
                <a:cs typeface="Times"/>
              </a:rPr>
              <a:t>Calculate the net future value of all cash inflows using the investing rate</a:t>
            </a:r>
            <a:r>
              <a:rPr lang="en-US" sz="2800" dirty="0" smtClean="0">
                <a:latin typeface="Times"/>
                <a:cs typeface="Times"/>
              </a:rPr>
              <a:t>.</a:t>
            </a:r>
          </a:p>
          <a:p>
            <a:pPr marL="469900" indent="-469900"/>
            <a:endParaRPr lang="en-US" sz="2800" dirty="0">
              <a:latin typeface="Times"/>
              <a:cs typeface="Times"/>
            </a:endParaRPr>
          </a:p>
          <a:p>
            <a:pPr marL="469900" indent="-469900"/>
            <a:r>
              <a:rPr lang="en-US" sz="2800" dirty="0">
                <a:latin typeface="Times"/>
                <a:cs typeface="Times"/>
              </a:rPr>
              <a:t>Find the rate of return that equates these values</a:t>
            </a:r>
            <a:r>
              <a:rPr lang="en-US" sz="2800" dirty="0" smtClean="0">
                <a:latin typeface="Times"/>
                <a:cs typeface="Times"/>
              </a:rPr>
              <a:t>.</a:t>
            </a:r>
          </a:p>
          <a:p>
            <a:pPr marL="0" indent="0">
              <a:buNone/>
            </a:pPr>
            <a:endParaRPr lang="en-US" sz="2800" dirty="0">
              <a:latin typeface="Times"/>
              <a:cs typeface="Times"/>
            </a:endParaRPr>
          </a:p>
          <a:p>
            <a:pPr marL="469900" indent="-469900"/>
            <a:r>
              <a:rPr lang="en-US" sz="2800" dirty="0">
                <a:latin typeface="Times"/>
                <a:cs typeface="Times"/>
              </a:rPr>
              <a:t>Benefits: single answer and specific rates for borrowing and reinvestment</a:t>
            </a:r>
          </a:p>
          <a:p>
            <a:endParaRPr lang="en-US" sz="2800" dirty="0">
              <a:latin typeface="Times"/>
              <a:cs typeface="Times"/>
            </a:endParaRPr>
          </a:p>
        </p:txBody>
      </p:sp>
      <p:pic>
        <p:nvPicPr>
          <p:cNvPr id="4" name="Picture 3" descr="Screen Shot 2015-11-28 at 9.50.4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4669" y="5903286"/>
            <a:ext cx="3581400" cy="749300"/>
          </a:xfrm>
          <a:prstGeom prst="rect">
            <a:avLst/>
          </a:prstGeom>
        </p:spPr>
      </p:pic>
    </p:spTree>
    <p:extLst>
      <p:ext uri="{BB962C8B-B14F-4D97-AF65-F5344CB8AC3E}">
        <p14:creationId xmlns:p14="http://schemas.microsoft.com/office/powerpoint/2010/main" val="878525328"/>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6303"/>
          </a:xfrm>
        </p:spPr>
        <p:txBody>
          <a:bodyPr>
            <a:normAutofit fontScale="90000"/>
          </a:bodyPr>
          <a:lstStyle/>
          <a:p>
            <a:r>
              <a:rPr lang="en-US" b="1" dirty="0">
                <a:solidFill>
                  <a:schemeClr val="accent1"/>
                </a:solidFill>
                <a:latin typeface="Times"/>
                <a:cs typeface="Times"/>
              </a:rPr>
              <a:t>Method #1: The Discounting Approach </a:t>
            </a:r>
          </a:p>
        </p:txBody>
      </p:sp>
      <p:sp>
        <p:nvSpPr>
          <p:cNvPr id="3" name="Content Placeholder 2"/>
          <p:cNvSpPr>
            <a:spLocks noGrp="1"/>
          </p:cNvSpPr>
          <p:nvPr>
            <p:ph idx="1"/>
          </p:nvPr>
        </p:nvSpPr>
        <p:spPr>
          <a:xfrm>
            <a:off x="457200" y="1256553"/>
            <a:ext cx="8229600" cy="4525963"/>
          </a:xfrm>
        </p:spPr>
        <p:txBody>
          <a:bodyPr>
            <a:normAutofit/>
          </a:bodyPr>
          <a:lstStyle/>
          <a:p>
            <a:r>
              <a:rPr lang="en-US" dirty="0" smtClean="0">
                <a:latin typeface="Times"/>
                <a:cs typeface="Times"/>
              </a:rPr>
              <a:t>With </a:t>
            </a:r>
            <a:r>
              <a:rPr lang="en-US" dirty="0">
                <a:latin typeface="Times"/>
                <a:cs typeface="Times"/>
              </a:rPr>
              <a:t>the discounting approach, the idea is to discount all negative cash flows back to the present at the required return and add them to the initial cost. Then, calculate the </a:t>
            </a:r>
            <a:r>
              <a:rPr lang="en-US" dirty="0" smtClean="0">
                <a:latin typeface="Times"/>
                <a:cs typeface="Times"/>
              </a:rPr>
              <a:t>IRR.</a:t>
            </a:r>
          </a:p>
          <a:p>
            <a:r>
              <a:rPr lang="en-US" sz="2000" dirty="0" smtClean="0">
                <a:latin typeface="Times"/>
                <a:cs typeface="Times"/>
              </a:rPr>
              <a:t>{In </a:t>
            </a:r>
            <a:r>
              <a:rPr lang="en-US" sz="2000" dirty="0">
                <a:latin typeface="Times"/>
                <a:cs typeface="Times"/>
              </a:rPr>
              <a:t>the discounting approach, we find the value of all cash outflows to time 0 at the discount rate, while any cash inflows remain at the time at which they occur. So, the discounting the cash outflows to time 0, we </a:t>
            </a:r>
            <a:r>
              <a:rPr lang="en-US" sz="2000" dirty="0" smtClean="0">
                <a:latin typeface="Times"/>
                <a:cs typeface="Times"/>
              </a:rPr>
              <a:t>find}</a:t>
            </a:r>
            <a:endParaRPr lang="en-US" sz="2000" dirty="0">
              <a:latin typeface="Times"/>
              <a:cs typeface="Times"/>
            </a:endParaRPr>
          </a:p>
        </p:txBody>
      </p:sp>
      <p:sp>
        <p:nvSpPr>
          <p:cNvPr id="5" name="Line 5"/>
          <p:cNvSpPr>
            <a:spLocks noChangeShapeType="1"/>
          </p:cNvSpPr>
          <p:nvPr/>
        </p:nvSpPr>
        <p:spPr bwMode="auto">
          <a:xfrm>
            <a:off x="3768754" y="4935523"/>
            <a:ext cx="3886200" cy="0"/>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6" name="Line 6"/>
          <p:cNvSpPr>
            <a:spLocks noChangeShapeType="1"/>
          </p:cNvSpPr>
          <p:nvPr/>
        </p:nvSpPr>
        <p:spPr bwMode="auto">
          <a:xfrm>
            <a:off x="6099577" y="4738694"/>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7" name="Line 6"/>
          <p:cNvSpPr>
            <a:spLocks noChangeShapeType="1"/>
          </p:cNvSpPr>
          <p:nvPr/>
        </p:nvSpPr>
        <p:spPr bwMode="auto">
          <a:xfrm>
            <a:off x="7674966" y="4769629"/>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8" name="Line 6"/>
          <p:cNvSpPr>
            <a:spLocks noChangeShapeType="1"/>
          </p:cNvSpPr>
          <p:nvPr/>
        </p:nvSpPr>
        <p:spPr bwMode="auto">
          <a:xfrm>
            <a:off x="3768754" y="4727310"/>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9" name="Rectangle 8"/>
          <p:cNvSpPr/>
          <p:nvPr/>
        </p:nvSpPr>
        <p:spPr>
          <a:xfrm>
            <a:off x="3516548" y="5059098"/>
            <a:ext cx="4417216" cy="369332"/>
          </a:xfrm>
          <a:prstGeom prst="rect">
            <a:avLst/>
          </a:prstGeom>
        </p:spPr>
        <p:txBody>
          <a:bodyPr wrap="square">
            <a:spAutoFit/>
          </a:bodyPr>
          <a:lstStyle/>
          <a:p>
            <a:pPr>
              <a:spcBef>
                <a:spcPct val="50000"/>
              </a:spcBef>
            </a:pPr>
            <a:r>
              <a:rPr lang="en-US" dirty="0" smtClean="0">
                <a:latin typeface="Book Antiqua" charset="0"/>
              </a:rPr>
              <a:t> - 60</a:t>
            </a:r>
            <a:r>
              <a:rPr lang="en-US" dirty="0">
                <a:latin typeface="Book Antiqua" charset="0"/>
              </a:rPr>
              <a:t>	                </a:t>
            </a:r>
            <a:r>
              <a:rPr lang="en-US" dirty="0" smtClean="0">
                <a:latin typeface="Book Antiqua" charset="0"/>
              </a:rPr>
              <a:t>               155                     -100  </a:t>
            </a:r>
            <a:endParaRPr lang="en-US" i="1" dirty="0">
              <a:latin typeface="Book Antiqua" charset="0"/>
            </a:endParaRPr>
          </a:p>
        </p:txBody>
      </p:sp>
      <p:sp>
        <p:nvSpPr>
          <p:cNvPr id="10" name="Rectangle 9"/>
          <p:cNvSpPr/>
          <p:nvPr/>
        </p:nvSpPr>
        <p:spPr>
          <a:xfrm>
            <a:off x="3472303" y="4369362"/>
            <a:ext cx="4461461" cy="369332"/>
          </a:xfrm>
          <a:prstGeom prst="rect">
            <a:avLst/>
          </a:prstGeom>
        </p:spPr>
        <p:txBody>
          <a:bodyPr wrap="square">
            <a:spAutoFit/>
          </a:bodyPr>
          <a:lstStyle/>
          <a:p>
            <a:pPr>
              <a:spcBef>
                <a:spcPct val="50000"/>
              </a:spcBef>
            </a:pPr>
            <a:r>
              <a:rPr lang="en-US" dirty="0" smtClean="0">
                <a:latin typeface="Book Antiqua" charset="0"/>
              </a:rPr>
              <a:t>   0</a:t>
            </a:r>
            <a:r>
              <a:rPr lang="en-US" dirty="0">
                <a:latin typeface="Book Antiqua" charset="0"/>
              </a:rPr>
              <a:t>	                       </a:t>
            </a:r>
            <a:r>
              <a:rPr lang="en-US" dirty="0" smtClean="0">
                <a:latin typeface="Book Antiqua" charset="0"/>
              </a:rPr>
              <a:t>      </a:t>
            </a:r>
            <a:r>
              <a:rPr lang="en-US" dirty="0">
                <a:latin typeface="Book Antiqua" charset="0"/>
              </a:rPr>
              <a:t>1                              2          	</a:t>
            </a:r>
            <a:endParaRPr lang="en-US" i="1" dirty="0">
              <a:latin typeface="Book Antiqua" charset="0"/>
            </a:endParaRPr>
          </a:p>
        </p:txBody>
      </p:sp>
      <p:sp>
        <p:nvSpPr>
          <p:cNvPr id="11" name="Rectangle 10"/>
          <p:cNvSpPr/>
          <p:nvPr/>
        </p:nvSpPr>
        <p:spPr>
          <a:xfrm>
            <a:off x="896469" y="4939569"/>
            <a:ext cx="5871883" cy="923330"/>
          </a:xfrm>
          <a:prstGeom prst="rect">
            <a:avLst/>
          </a:prstGeom>
        </p:spPr>
        <p:txBody>
          <a:bodyPr wrap="square">
            <a:spAutoFit/>
          </a:bodyPr>
          <a:lstStyle/>
          <a:p>
            <a:r>
              <a:rPr lang="en-US" dirty="0" err="1" smtClean="0">
                <a:latin typeface="Times"/>
                <a:cs typeface="Times"/>
              </a:rPr>
              <a:t>E.g</a:t>
            </a:r>
            <a:endParaRPr lang="en-US" dirty="0">
              <a:latin typeface="Times"/>
              <a:cs typeface="Times"/>
            </a:endParaRPr>
          </a:p>
          <a:p>
            <a:r>
              <a:rPr lang="en-US" dirty="0">
                <a:latin typeface="Times"/>
                <a:cs typeface="Times"/>
              </a:rPr>
              <a:t>r= </a:t>
            </a:r>
            <a:r>
              <a:rPr lang="en-US" dirty="0" smtClean="0">
                <a:latin typeface="Times"/>
                <a:cs typeface="Times"/>
              </a:rPr>
              <a:t>20%</a:t>
            </a:r>
            <a:endParaRPr lang="en-US" dirty="0">
              <a:latin typeface="Times"/>
              <a:cs typeface="Times"/>
            </a:endParaRPr>
          </a:p>
          <a:p>
            <a:r>
              <a:rPr lang="en-US" dirty="0">
                <a:latin typeface="Times"/>
                <a:cs typeface="Times"/>
              </a:rPr>
              <a:t>Should we accept or reject this project?</a:t>
            </a:r>
          </a:p>
        </p:txBody>
      </p:sp>
    </p:spTree>
    <p:extLst>
      <p:ext uri="{BB962C8B-B14F-4D97-AF65-F5344CB8AC3E}">
        <p14:creationId xmlns:p14="http://schemas.microsoft.com/office/powerpoint/2010/main" val="11585750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4"/>
          <p:cNvGraphicFramePr>
            <a:graphicFrameLocks/>
          </p:cNvGraphicFramePr>
          <p:nvPr>
            <p:extLst>
              <p:ext uri="{D42A27DB-BD31-4B8C-83A1-F6EECF244321}">
                <p14:modId xmlns:p14="http://schemas.microsoft.com/office/powerpoint/2010/main" val="887091849"/>
              </p:ext>
            </p:extLst>
          </p:nvPr>
        </p:nvGraphicFramePr>
        <p:xfrm>
          <a:off x="5662706" y="612589"/>
          <a:ext cx="2988236" cy="2913528"/>
        </p:xfrm>
        <a:graphic>
          <a:graphicData uri="http://schemas.openxmlformats.org/drawingml/2006/table">
            <a:tbl>
              <a:tblPr/>
              <a:tblGrid>
                <a:gridCol w="1494118"/>
                <a:gridCol w="1494118"/>
              </a:tblGrid>
              <a:tr h="971176">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Year 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a:t>
                      </a:r>
                      <a:r>
                        <a:rPr lang="en-US" sz="2800" dirty="0" smtClean="0">
                          <a:latin typeface="Book Antiqua" charset="0"/>
                        </a:rPr>
                        <a:t>- 60	</a:t>
                      </a: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71176">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Year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a:t>
                      </a:r>
                      <a:r>
                        <a:rPr lang="en-US" sz="2800" dirty="0" smtClean="0">
                          <a:latin typeface="Book Antiqua" charset="0"/>
                        </a:rPr>
                        <a:t>155 </a:t>
                      </a: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71176">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Year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a:t>
                      </a:r>
                      <a:r>
                        <a:rPr lang="en-US" sz="2800" dirty="0" smtClean="0">
                          <a:latin typeface="Book Antiqua" charset="0"/>
                        </a:rPr>
                        <a:t>100 </a:t>
                      </a: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TextBox 4"/>
          <p:cNvSpPr txBox="1"/>
          <p:nvPr/>
        </p:nvSpPr>
        <p:spPr>
          <a:xfrm>
            <a:off x="821765" y="642472"/>
            <a:ext cx="4228354" cy="2554545"/>
          </a:xfrm>
          <a:prstGeom prst="rect">
            <a:avLst/>
          </a:prstGeom>
          <a:noFill/>
        </p:spPr>
        <p:txBody>
          <a:bodyPr wrap="square" rtlCol="0">
            <a:spAutoFit/>
          </a:bodyPr>
          <a:lstStyle/>
          <a:p>
            <a:pPr marL="285750" indent="-285750">
              <a:buFont typeface="Arial"/>
              <a:buChar char="•"/>
            </a:pPr>
            <a:r>
              <a:rPr lang="en-US" sz="2000" dirty="0">
                <a:latin typeface="Times"/>
                <a:cs typeface="Times"/>
              </a:rPr>
              <a:t>All negative cash flows are discounted back to the present at the required return and added to the initial </a:t>
            </a:r>
            <a:r>
              <a:rPr lang="en-US" sz="2000" dirty="0" smtClean="0">
                <a:latin typeface="Times"/>
                <a:cs typeface="Times"/>
              </a:rPr>
              <a:t>cost.</a:t>
            </a:r>
          </a:p>
          <a:p>
            <a:pPr marL="285750" indent="-285750">
              <a:buFont typeface="Arial"/>
              <a:buChar char="•"/>
            </a:pPr>
            <a:endParaRPr lang="en-US" sz="2000" dirty="0">
              <a:latin typeface="Times"/>
              <a:cs typeface="Times"/>
            </a:endParaRPr>
          </a:p>
          <a:p>
            <a:pPr marL="285750" indent="-285750">
              <a:buFont typeface="Arial"/>
              <a:buChar char="•"/>
            </a:pPr>
            <a:r>
              <a:rPr lang="en-US" sz="2000" dirty="0" smtClean="0">
                <a:latin typeface="Times"/>
                <a:cs typeface="Times"/>
              </a:rPr>
              <a:t>Step1: Calculate PV of outflows at 20%</a:t>
            </a:r>
          </a:p>
          <a:p>
            <a:pPr marL="285750" indent="-285750">
              <a:buFont typeface="Arial"/>
              <a:buChar char="•"/>
            </a:pPr>
            <a:r>
              <a:rPr lang="en-US" sz="2000" dirty="0" smtClean="0">
                <a:latin typeface="Times"/>
                <a:cs typeface="Times"/>
              </a:rPr>
              <a:t>Step2: add them back to </a:t>
            </a:r>
            <a:r>
              <a:rPr lang="en-US" sz="2000" dirty="0">
                <a:latin typeface="Times"/>
                <a:cs typeface="Times"/>
              </a:rPr>
              <a:t>initial cost</a:t>
            </a:r>
            <a:endParaRPr lang="en-US" sz="2000" dirty="0" smtClean="0">
              <a:latin typeface="Times"/>
              <a:cs typeface="Times"/>
            </a:endParaRPr>
          </a:p>
        </p:txBody>
      </p:sp>
      <p:sp>
        <p:nvSpPr>
          <p:cNvPr id="6" name="TextBox 5"/>
          <p:cNvSpPr txBox="1"/>
          <p:nvPr/>
        </p:nvSpPr>
        <p:spPr>
          <a:xfrm>
            <a:off x="1479176" y="3645647"/>
            <a:ext cx="5184589" cy="2114425"/>
          </a:xfrm>
          <a:prstGeom prst="rect">
            <a:avLst/>
          </a:prstGeom>
          <a:noFill/>
        </p:spPr>
        <p:txBody>
          <a:bodyPr wrap="square" rtlCol="0">
            <a:spAutoFit/>
          </a:bodyPr>
          <a:lstStyle/>
          <a:p>
            <a:pPr>
              <a:lnSpc>
                <a:spcPct val="90000"/>
              </a:lnSpc>
            </a:pPr>
            <a:r>
              <a:rPr lang="en-US" dirty="0" smtClean="0">
                <a:latin typeface="Arial" charset="0"/>
              </a:rPr>
              <a:t>Step1: $100/</a:t>
            </a:r>
            <a:r>
              <a:rPr lang="en-US" dirty="0">
                <a:latin typeface="Arial" charset="0"/>
              </a:rPr>
              <a:t>(</a:t>
            </a:r>
            <a:r>
              <a:rPr lang="en-US" dirty="0" smtClean="0">
                <a:latin typeface="Arial" charset="0"/>
              </a:rPr>
              <a:t>1.2)^2 = </a:t>
            </a:r>
            <a:r>
              <a:rPr lang="en-US" dirty="0">
                <a:latin typeface="Arial" charset="0"/>
              </a:rPr>
              <a:t>-</a:t>
            </a:r>
            <a:r>
              <a:rPr lang="en-US" dirty="0" smtClean="0">
                <a:latin typeface="Arial" charset="0"/>
              </a:rPr>
              <a:t>$69.44</a:t>
            </a:r>
          </a:p>
          <a:p>
            <a:pPr>
              <a:lnSpc>
                <a:spcPct val="90000"/>
              </a:lnSpc>
            </a:pPr>
            <a:endParaRPr lang="en-US" dirty="0" smtClean="0">
              <a:latin typeface="Arial" charset="0"/>
            </a:endParaRPr>
          </a:p>
          <a:p>
            <a:pPr>
              <a:lnSpc>
                <a:spcPct val="90000"/>
              </a:lnSpc>
            </a:pPr>
            <a:r>
              <a:rPr lang="en-US" dirty="0" smtClean="0">
                <a:latin typeface="Arial" charset="0"/>
              </a:rPr>
              <a:t>Step2: </a:t>
            </a:r>
            <a:r>
              <a:rPr lang="en-US" dirty="0">
                <a:latin typeface="Arial" charset="0"/>
              </a:rPr>
              <a:t>$-</a:t>
            </a:r>
            <a:r>
              <a:rPr lang="en-US" dirty="0" smtClean="0">
                <a:latin typeface="Arial" charset="0"/>
              </a:rPr>
              <a:t>60 + - </a:t>
            </a:r>
            <a:r>
              <a:rPr lang="en-US" dirty="0">
                <a:latin typeface="Arial" charset="0"/>
              </a:rPr>
              <a:t>$100/(1.2) = -$</a:t>
            </a:r>
            <a:r>
              <a:rPr lang="en-US" dirty="0" smtClean="0">
                <a:latin typeface="Arial" charset="0"/>
              </a:rPr>
              <a:t>129.44</a:t>
            </a:r>
          </a:p>
          <a:p>
            <a:pPr>
              <a:lnSpc>
                <a:spcPct val="90000"/>
              </a:lnSpc>
            </a:pPr>
            <a:endParaRPr lang="en-US" dirty="0" smtClean="0">
              <a:latin typeface="Arial" charset="0"/>
            </a:endParaRPr>
          </a:p>
          <a:p>
            <a:pPr>
              <a:lnSpc>
                <a:spcPct val="90000"/>
              </a:lnSpc>
            </a:pPr>
            <a:r>
              <a:rPr lang="en-US" dirty="0" smtClean="0">
                <a:latin typeface="Arial" charset="0"/>
              </a:rPr>
              <a:t>-129.44+ (150/(1+MIRR))=0</a:t>
            </a:r>
          </a:p>
          <a:p>
            <a:pPr>
              <a:lnSpc>
                <a:spcPct val="90000"/>
              </a:lnSpc>
            </a:pPr>
            <a:endParaRPr lang="en-US" dirty="0">
              <a:latin typeface="Arial" charset="0"/>
            </a:endParaRPr>
          </a:p>
          <a:p>
            <a:pPr>
              <a:lnSpc>
                <a:spcPct val="90000"/>
              </a:lnSpc>
            </a:pPr>
            <a:r>
              <a:rPr lang="en-US" dirty="0" smtClean="0">
                <a:latin typeface="Arial" charset="0"/>
              </a:rPr>
              <a:t>MIRR </a:t>
            </a:r>
            <a:r>
              <a:rPr lang="en-US" dirty="0">
                <a:latin typeface="Arial" charset="0"/>
              </a:rPr>
              <a:t>using Method #1 is </a:t>
            </a:r>
            <a:r>
              <a:rPr lang="en-US" dirty="0" smtClean="0">
                <a:latin typeface="Arial" charset="0"/>
              </a:rPr>
              <a:t>19.75%</a:t>
            </a:r>
            <a:endParaRPr lang="en-US" dirty="0">
              <a:latin typeface="Arial" charset="0"/>
            </a:endParaRPr>
          </a:p>
          <a:p>
            <a:endParaRPr lang="en-US" dirty="0"/>
          </a:p>
        </p:txBody>
      </p:sp>
      <p:sp>
        <p:nvSpPr>
          <p:cNvPr id="7" name="TextBox 6"/>
          <p:cNvSpPr txBox="1"/>
          <p:nvPr/>
        </p:nvSpPr>
        <p:spPr>
          <a:xfrm>
            <a:off x="283882" y="5760072"/>
            <a:ext cx="9189854" cy="646331"/>
          </a:xfrm>
          <a:prstGeom prst="rect">
            <a:avLst/>
          </a:prstGeom>
          <a:noFill/>
        </p:spPr>
        <p:txBody>
          <a:bodyPr wrap="square" rtlCol="0">
            <a:spAutoFit/>
          </a:bodyPr>
          <a:lstStyle/>
          <a:p>
            <a:r>
              <a:rPr lang="en-US" dirty="0">
                <a:latin typeface="Times New Roman" charset="0"/>
              </a:rPr>
              <a:t>Calculator: CF</a:t>
            </a:r>
            <a:r>
              <a:rPr lang="en-US" baseline="-25000" dirty="0">
                <a:latin typeface="Times New Roman" charset="0"/>
              </a:rPr>
              <a:t>0</a:t>
            </a:r>
            <a:r>
              <a:rPr lang="en-US" dirty="0">
                <a:latin typeface="Times New Roman" charset="0"/>
              </a:rPr>
              <a:t> = </a:t>
            </a:r>
            <a:r>
              <a:rPr lang="en-US" dirty="0" smtClean="0">
                <a:latin typeface="Times New Roman" charset="0"/>
              </a:rPr>
              <a:t>-129.44; </a:t>
            </a:r>
            <a:r>
              <a:rPr lang="en-US" dirty="0">
                <a:latin typeface="Times New Roman" charset="0"/>
              </a:rPr>
              <a:t>C01 = </a:t>
            </a:r>
            <a:r>
              <a:rPr lang="en-US" dirty="0" smtClean="0">
                <a:latin typeface="Times New Roman" charset="0"/>
              </a:rPr>
              <a:t>100; </a:t>
            </a:r>
            <a:r>
              <a:rPr lang="en-US" dirty="0">
                <a:latin typeface="Times New Roman" charset="0"/>
              </a:rPr>
              <a:t>F01 = 1</a:t>
            </a:r>
            <a:r>
              <a:rPr lang="en-US" dirty="0" smtClean="0">
                <a:latin typeface="Times New Roman" charset="0"/>
              </a:rPr>
              <a:t>; CPT </a:t>
            </a:r>
            <a:r>
              <a:rPr lang="en-US" dirty="0">
                <a:latin typeface="Times New Roman" charset="0"/>
              </a:rPr>
              <a:t>IRR = </a:t>
            </a:r>
            <a:r>
              <a:rPr lang="en-US" dirty="0" smtClean="0">
                <a:latin typeface="Times New Roman" charset="0"/>
              </a:rPr>
              <a:t>19.75%</a:t>
            </a:r>
            <a:endParaRPr lang="en-US" dirty="0">
              <a:latin typeface="Times New Roman" charset="0"/>
            </a:endParaRPr>
          </a:p>
          <a:p>
            <a:endParaRPr lang="en-US" dirty="0"/>
          </a:p>
        </p:txBody>
      </p:sp>
    </p:spTree>
    <p:extLst>
      <p:ext uri="{BB962C8B-B14F-4D97-AF65-F5344CB8AC3E}">
        <p14:creationId xmlns:p14="http://schemas.microsoft.com/office/powerpoint/2010/main" val="522085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4"/>
          <p:cNvGraphicFramePr>
            <a:graphicFrameLocks noGrp="1"/>
          </p:cNvGraphicFramePr>
          <p:nvPr>
            <p:ph sz="half" idx="4294967295"/>
            <p:extLst>
              <p:ext uri="{D42A27DB-BD31-4B8C-83A1-F6EECF244321}">
                <p14:modId xmlns:p14="http://schemas.microsoft.com/office/powerpoint/2010/main" val="1446612742"/>
              </p:ext>
            </p:extLst>
          </p:nvPr>
        </p:nvGraphicFramePr>
        <p:xfrm>
          <a:off x="5223957" y="1216213"/>
          <a:ext cx="3796032" cy="3959412"/>
        </p:xfrm>
        <a:graphic>
          <a:graphicData uri="http://schemas.openxmlformats.org/drawingml/2006/table">
            <a:tbl>
              <a:tblPr/>
              <a:tblGrid>
                <a:gridCol w="1898016"/>
                <a:gridCol w="1898016"/>
              </a:tblGrid>
              <a:tr h="989853">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Year 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-$90,000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9853">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Year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$132,000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9853">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Year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$100,000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9853">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Year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-$150,000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TextBox 4"/>
          <p:cNvSpPr txBox="1"/>
          <p:nvPr/>
        </p:nvSpPr>
        <p:spPr>
          <a:xfrm>
            <a:off x="131715" y="1728527"/>
            <a:ext cx="4704748" cy="3447098"/>
          </a:xfrm>
          <a:prstGeom prst="rect">
            <a:avLst/>
          </a:prstGeom>
          <a:noFill/>
        </p:spPr>
        <p:txBody>
          <a:bodyPr wrap="square" rtlCol="0">
            <a:spAutoFit/>
          </a:bodyPr>
          <a:lstStyle/>
          <a:p>
            <a:pPr>
              <a:lnSpc>
                <a:spcPct val="90000"/>
              </a:lnSpc>
            </a:pPr>
            <a:r>
              <a:rPr lang="en-US" sz="2000" dirty="0">
                <a:latin typeface="Times"/>
                <a:cs typeface="Times"/>
              </a:rPr>
              <a:t>Year 0: -$90,000 - $150,000/(1.15</a:t>
            </a:r>
            <a:r>
              <a:rPr lang="en-US" sz="2000" baseline="30000" dirty="0">
                <a:latin typeface="Times"/>
                <a:cs typeface="Times"/>
              </a:rPr>
              <a:t>3</a:t>
            </a:r>
            <a:r>
              <a:rPr lang="en-US" sz="2000" dirty="0">
                <a:latin typeface="Times"/>
                <a:cs typeface="Times"/>
              </a:rPr>
              <a:t>) </a:t>
            </a:r>
          </a:p>
          <a:p>
            <a:pPr>
              <a:lnSpc>
                <a:spcPct val="90000"/>
              </a:lnSpc>
            </a:pPr>
            <a:r>
              <a:rPr lang="en-US" sz="2000" dirty="0">
                <a:latin typeface="Times"/>
                <a:cs typeface="Times"/>
              </a:rPr>
              <a:t>			= -$188,627.43</a:t>
            </a:r>
          </a:p>
          <a:p>
            <a:pPr>
              <a:lnSpc>
                <a:spcPct val="90000"/>
              </a:lnSpc>
            </a:pPr>
            <a:r>
              <a:rPr lang="en-US" sz="2000" dirty="0">
                <a:latin typeface="Times"/>
                <a:cs typeface="Times"/>
              </a:rPr>
              <a:t> Year 1: $132,000</a:t>
            </a:r>
          </a:p>
          <a:p>
            <a:pPr>
              <a:lnSpc>
                <a:spcPct val="90000"/>
              </a:lnSpc>
            </a:pPr>
            <a:r>
              <a:rPr lang="en-US" sz="2000" dirty="0">
                <a:latin typeface="Times"/>
                <a:cs typeface="Times"/>
              </a:rPr>
              <a:t> Year 2: $100,000</a:t>
            </a:r>
          </a:p>
          <a:p>
            <a:pPr>
              <a:lnSpc>
                <a:spcPct val="90000"/>
              </a:lnSpc>
            </a:pPr>
            <a:r>
              <a:rPr lang="en-US" sz="2000" dirty="0">
                <a:latin typeface="Times"/>
                <a:cs typeface="Times"/>
              </a:rPr>
              <a:t> Year 3: $</a:t>
            </a:r>
            <a:r>
              <a:rPr lang="en-US" sz="2000" dirty="0" smtClean="0">
                <a:latin typeface="Times"/>
                <a:cs typeface="Times"/>
              </a:rPr>
              <a:t>0</a:t>
            </a:r>
          </a:p>
          <a:p>
            <a:pPr>
              <a:lnSpc>
                <a:spcPct val="90000"/>
              </a:lnSpc>
            </a:pPr>
            <a:endParaRPr lang="en-US" sz="2000" dirty="0" smtClean="0">
              <a:latin typeface="Times"/>
              <a:cs typeface="Times"/>
            </a:endParaRPr>
          </a:p>
          <a:p>
            <a:pPr>
              <a:lnSpc>
                <a:spcPct val="90000"/>
              </a:lnSpc>
            </a:pPr>
            <a:r>
              <a:rPr lang="en-US" sz="2000" dirty="0" smtClean="0">
                <a:latin typeface="Times"/>
                <a:cs typeface="Times"/>
              </a:rPr>
              <a:t>0 = </a:t>
            </a:r>
            <a:r>
              <a:rPr lang="en-US" sz="2000" dirty="0">
                <a:latin typeface="Times"/>
                <a:cs typeface="Times"/>
              </a:rPr>
              <a:t>-$</a:t>
            </a:r>
            <a:r>
              <a:rPr lang="en-US" sz="2000" dirty="0" smtClean="0">
                <a:latin typeface="Times"/>
                <a:cs typeface="Times"/>
              </a:rPr>
              <a:t>188,627.43 +( </a:t>
            </a:r>
            <a:r>
              <a:rPr lang="en-US" sz="2000" dirty="0">
                <a:latin typeface="Times"/>
                <a:cs typeface="Times"/>
              </a:rPr>
              <a:t>$</a:t>
            </a:r>
            <a:r>
              <a:rPr lang="en-US" sz="2000" dirty="0" smtClean="0">
                <a:latin typeface="Times"/>
                <a:cs typeface="Times"/>
              </a:rPr>
              <a:t>132,000/(1+MIRR))+($100000/(1+MIRR))^</a:t>
            </a:r>
            <a:r>
              <a:rPr lang="en-US" sz="2000" dirty="0">
                <a:latin typeface="Times"/>
                <a:cs typeface="Times"/>
              </a:rPr>
              <a:t>2= 15.77%</a:t>
            </a:r>
            <a:endParaRPr lang="en-US" sz="2000" dirty="0">
              <a:latin typeface="Times"/>
              <a:cs typeface="Times"/>
            </a:endParaRPr>
          </a:p>
          <a:p>
            <a:pPr>
              <a:lnSpc>
                <a:spcPct val="90000"/>
              </a:lnSpc>
            </a:pPr>
            <a:r>
              <a:rPr lang="en-US" sz="2000" dirty="0" smtClean="0">
                <a:latin typeface="Times"/>
                <a:cs typeface="Times"/>
              </a:rPr>
              <a:t> </a:t>
            </a:r>
            <a:endParaRPr lang="en-US" sz="2000" dirty="0">
              <a:latin typeface="Times"/>
              <a:cs typeface="Times"/>
            </a:endParaRPr>
          </a:p>
          <a:p>
            <a:pPr>
              <a:lnSpc>
                <a:spcPct val="90000"/>
              </a:lnSpc>
            </a:pPr>
            <a:endParaRPr lang="en-US" sz="2000" dirty="0">
              <a:latin typeface="Times"/>
              <a:cs typeface="Times"/>
            </a:endParaRPr>
          </a:p>
          <a:p>
            <a:pPr>
              <a:lnSpc>
                <a:spcPct val="90000"/>
              </a:lnSpc>
            </a:pPr>
            <a:r>
              <a:rPr lang="en-US" sz="2000" dirty="0">
                <a:latin typeface="Times"/>
                <a:cs typeface="Times"/>
              </a:rPr>
              <a:t>MIRR using Method #1 is 15.77%</a:t>
            </a:r>
          </a:p>
          <a:p>
            <a:endParaRPr lang="en-US" sz="2000" dirty="0">
              <a:latin typeface="Times"/>
              <a:cs typeface="Times"/>
            </a:endParaRPr>
          </a:p>
        </p:txBody>
      </p:sp>
      <p:sp>
        <p:nvSpPr>
          <p:cNvPr id="6" name="TextBox 5"/>
          <p:cNvSpPr txBox="1"/>
          <p:nvPr/>
        </p:nvSpPr>
        <p:spPr>
          <a:xfrm>
            <a:off x="131715" y="6081059"/>
            <a:ext cx="8888274" cy="923330"/>
          </a:xfrm>
          <a:prstGeom prst="rect">
            <a:avLst/>
          </a:prstGeom>
          <a:noFill/>
        </p:spPr>
        <p:txBody>
          <a:bodyPr wrap="square" rtlCol="0">
            <a:spAutoFit/>
          </a:bodyPr>
          <a:lstStyle/>
          <a:p>
            <a:r>
              <a:rPr lang="en-US" dirty="0">
                <a:latin typeface="Times New Roman" charset="0"/>
              </a:rPr>
              <a:t>Calculator: CF</a:t>
            </a:r>
            <a:r>
              <a:rPr lang="en-US" baseline="-25000" dirty="0">
                <a:latin typeface="Times New Roman" charset="0"/>
              </a:rPr>
              <a:t>0</a:t>
            </a:r>
            <a:r>
              <a:rPr lang="en-US" dirty="0">
                <a:latin typeface="Times New Roman" charset="0"/>
              </a:rPr>
              <a:t> = -188,627.43; C01 = 132,000; F01 = 1; C02 = 100,000; F02 = 1; CPT IRR = 15.77%</a:t>
            </a:r>
          </a:p>
          <a:p>
            <a:endParaRPr lang="en-US" dirty="0"/>
          </a:p>
        </p:txBody>
      </p:sp>
      <p:sp>
        <p:nvSpPr>
          <p:cNvPr id="7" name="Rectangle 6"/>
          <p:cNvSpPr/>
          <p:nvPr/>
        </p:nvSpPr>
        <p:spPr>
          <a:xfrm>
            <a:off x="3916542" y="256098"/>
            <a:ext cx="1825515" cy="646331"/>
          </a:xfrm>
          <a:prstGeom prst="rect">
            <a:avLst/>
          </a:prstGeom>
        </p:spPr>
        <p:txBody>
          <a:bodyPr wrap="none">
            <a:spAutoFit/>
          </a:bodyPr>
          <a:lstStyle/>
          <a:p>
            <a:r>
              <a:rPr lang="en-US" sz="3600" dirty="0">
                <a:latin typeface="Times"/>
                <a:cs typeface="Times"/>
              </a:rPr>
              <a:t>Example</a:t>
            </a:r>
            <a:endParaRPr lang="en-US" sz="3600" dirty="0"/>
          </a:p>
        </p:txBody>
      </p:sp>
    </p:spTree>
    <p:extLst>
      <p:ext uri="{BB962C8B-B14F-4D97-AF65-F5344CB8AC3E}">
        <p14:creationId xmlns:p14="http://schemas.microsoft.com/office/powerpoint/2010/main" val="19183080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25"/>
            <a:ext cx="8229600" cy="771102"/>
          </a:xfrm>
        </p:spPr>
        <p:txBody>
          <a:bodyPr/>
          <a:lstStyle/>
          <a:p>
            <a:r>
              <a:rPr lang="en-US" dirty="0">
                <a:latin typeface="Times"/>
                <a:cs typeface="Times"/>
              </a:rPr>
              <a:t>Modified </a:t>
            </a:r>
            <a:r>
              <a:rPr lang="en-US" dirty="0" smtClean="0">
                <a:latin typeface="Times"/>
                <a:cs typeface="Times"/>
              </a:rPr>
              <a:t>IRR (MIRR)</a:t>
            </a:r>
            <a:endParaRPr lang="en-US" dirty="0">
              <a:latin typeface="Times"/>
              <a:cs typeface="Times"/>
            </a:endParaRPr>
          </a:p>
        </p:txBody>
      </p:sp>
      <p:sp>
        <p:nvSpPr>
          <p:cNvPr id="3" name="Content Placeholder 2"/>
          <p:cNvSpPr>
            <a:spLocks noGrp="1"/>
          </p:cNvSpPr>
          <p:nvPr>
            <p:ph idx="1"/>
          </p:nvPr>
        </p:nvSpPr>
        <p:spPr>
          <a:xfrm>
            <a:off x="457200" y="1195131"/>
            <a:ext cx="8229600" cy="5378091"/>
          </a:xfrm>
        </p:spPr>
        <p:txBody>
          <a:bodyPr/>
          <a:lstStyle/>
          <a:p>
            <a:endParaRPr lang="en-US" dirty="0" smtClean="0"/>
          </a:p>
          <a:p>
            <a:endParaRPr lang="en-US" dirty="0"/>
          </a:p>
          <a:p>
            <a:r>
              <a:rPr lang="en-US" dirty="0" smtClean="0"/>
              <a:t>E.g.</a:t>
            </a:r>
          </a:p>
          <a:p>
            <a:r>
              <a:rPr lang="en-US" dirty="0"/>
              <a:t>r</a:t>
            </a:r>
            <a:r>
              <a:rPr lang="en-US" dirty="0" smtClean="0"/>
              <a:t>= 14%</a:t>
            </a:r>
            <a:endParaRPr lang="en-US" dirty="0"/>
          </a:p>
          <a:p>
            <a:r>
              <a:rPr lang="en-US" dirty="0" smtClean="0"/>
              <a:t>Should we accept or reject this project?</a:t>
            </a:r>
          </a:p>
          <a:p>
            <a:endParaRPr lang="en-US" dirty="0"/>
          </a:p>
          <a:p>
            <a:endParaRPr lang="en-US" dirty="0"/>
          </a:p>
        </p:txBody>
      </p:sp>
      <p:sp>
        <p:nvSpPr>
          <p:cNvPr id="5" name="Line 5"/>
          <p:cNvSpPr>
            <a:spLocks noChangeShapeType="1"/>
          </p:cNvSpPr>
          <p:nvPr/>
        </p:nvSpPr>
        <p:spPr bwMode="auto">
          <a:xfrm>
            <a:off x="2494883" y="1464723"/>
            <a:ext cx="3886200" cy="0"/>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6" name="Line 6"/>
          <p:cNvSpPr>
            <a:spLocks noChangeShapeType="1"/>
          </p:cNvSpPr>
          <p:nvPr/>
        </p:nvSpPr>
        <p:spPr bwMode="auto">
          <a:xfrm>
            <a:off x="2494883" y="1326454"/>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7" name="Line 6"/>
          <p:cNvSpPr>
            <a:spLocks noChangeShapeType="1"/>
          </p:cNvSpPr>
          <p:nvPr/>
        </p:nvSpPr>
        <p:spPr bwMode="auto">
          <a:xfrm>
            <a:off x="4352046" y="1326454"/>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8" name="Line 6"/>
          <p:cNvSpPr>
            <a:spLocks noChangeShapeType="1"/>
          </p:cNvSpPr>
          <p:nvPr/>
        </p:nvSpPr>
        <p:spPr bwMode="auto">
          <a:xfrm>
            <a:off x="6381083" y="1332471"/>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9" name="Rectangle 8"/>
          <p:cNvSpPr/>
          <p:nvPr/>
        </p:nvSpPr>
        <p:spPr>
          <a:xfrm>
            <a:off x="2353115" y="963139"/>
            <a:ext cx="4027968" cy="369332"/>
          </a:xfrm>
          <a:prstGeom prst="rect">
            <a:avLst/>
          </a:prstGeom>
        </p:spPr>
        <p:txBody>
          <a:bodyPr wrap="square">
            <a:spAutoFit/>
          </a:bodyPr>
          <a:lstStyle/>
          <a:p>
            <a:pPr>
              <a:spcBef>
                <a:spcPct val="50000"/>
              </a:spcBef>
            </a:pPr>
            <a:r>
              <a:rPr lang="en-US" dirty="0">
                <a:latin typeface="Book Antiqua" charset="0"/>
              </a:rPr>
              <a:t>0	      </a:t>
            </a:r>
            <a:r>
              <a:rPr lang="en-US" dirty="0" smtClean="0">
                <a:latin typeface="Book Antiqua" charset="0"/>
              </a:rPr>
              <a:t>                   </a:t>
            </a:r>
            <a:r>
              <a:rPr lang="en-US" dirty="0">
                <a:latin typeface="Book Antiqua" charset="0"/>
              </a:rPr>
              <a:t>1            </a:t>
            </a:r>
            <a:r>
              <a:rPr lang="en-US" dirty="0" smtClean="0">
                <a:latin typeface="Book Antiqua" charset="0"/>
              </a:rPr>
              <a:t>                  2          </a:t>
            </a:r>
            <a:r>
              <a:rPr lang="en-US" dirty="0">
                <a:latin typeface="Book Antiqua" charset="0"/>
              </a:rPr>
              <a:t>	</a:t>
            </a:r>
            <a:endParaRPr lang="en-US" i="1" dirty="0">
              <a:latin typeface="Book Antiqua" charset="0"/>
            </a:endParaRPr>
          </a:p>
        </p:txBody>
      </p:sp>
      <p:sp>
        <p:nvSpPr>
          <p:cNvPr id="10" name="Rectangle 9"/>
          <p:cNvSpPr/>
          <p:nvPr/>
        </p:nvSpPr>
        <p:spPr>
          <a:xfrm>
            <a:off x="2185035" y="1733819"/>
            <a:ext cx="4332720" cy="369332"/>
          </a:xfrm>
          <a:prstGeom prst="rect">
            <a:avLst/>
          </a:prstGeom>
        </p:spPr>
        <p:txBody>
          <a:bodyPr wrap="square">
            <a:spAutoFit/>
          </a:bodyPr>
          <a:lstStyle/>
          <a:p>
            <a:pPr>
              <a:spcBef>
                <a:spcPct val="50000"/>
              </a:spcBef>
            </a:pPr>
            <a:r>
              <a:rPr lang="en-US" dirty="0" smtClean="0">
                <a:latin typeface="Book Antiqua" charset="0"/>
              </a:rPr>
              <a:t>- 100</a:t>
            </a:r>
            <a:r>
              <a:rPr lang="en-US" dirty="0">
                <a:latin typeface="Book Antiqua" charset="0"/>
              </a:rPr>
              <a:t>	       </a:t>
            </a:r>
            <a:r>
              <a:rPr lang="en-US" dirty="0" smtClean="0">
                <a:latin typeface="Book Antiqua" charset="0"/>
              </a:rPr>
              <a:t>          230                          -132</a:t>
            </a:r>
            <a:endParaRPr lang="en-US" i="1" dirty="0">
              <a:latin typeface="Book Antiqua" charset="0"/>
            </a:endParaRPr>
          </a:p>
        </p:txBody>
      </p:sp>
    </p:spTree>
    <p:extLst>
      <p:ext uri="{BB962C8B-B14F-4D97-AF65-F5344CB8AC3E}">
        <p14:creationId xmlns:p14="http://schemas.microsoft.com/office/powerpoint/2010/main" val="1493906592"/>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1"/>
                </a:solidFill>
                <a:latin typeface="Times"/>
                <a:cs typeface="Times"/>
              </a:rPr>
              <a:t>Method #1: The Reinvestment Approach</a:t>
            </a:r>
            <a:endParaRPr lang="en-US" dirty="0"/>
          </a:p>
        </p:txBody>
      </p:sp>
      <p:sp>
        <p:nvSpPr>
          <p:cNvPr id="3" name="Content Placeholder 2"/>
          <p:cNvSpPr>
            <a:spLocks noGrp="1"/>
          </p:cNvSpPr>
          <p:nvPr>
            <p:ph idx="1"/>
          </p:nvPr>
        </p:nvSpPr>
        <p:spPr/>
        <p:txBody>
          <a:bodyPr>
            <a:normAutofit/>
          </a:bodyPr>
          <a:lstStyle/>
          <a:p>
            <a:r>
              <a:rPr lang="en-US" sz="2800" dirty="0">
                <a:latin typeface="Times"/>
                <a:cs typeface="Times"/>
              </a:rPr>
              <a:t>With the reinvestment approach, we com- pound all cash flows (positive and negative) except the first out to the end of the project’s life and then calculate the IRR. In a sense, we are “reinvesting” the cash flows and not </a:t>
            </a:r>
            <a:r>
              <a:rPr lang="en-US" sz="2800" dirty="0" smtClean="0">
                <a:latin typeface="Times"/>
                <a:cs typeface="Times"/>
              </a:rPr>
              <a:t>taking </a:t>
            </a:r>
            <a:r>
              <a:rPr lang="en-US" sz="2800" dirty="0">
                <a:latin typeface="Times"/>
                <a:cs typeface="Times"/>
              </a:rPr>
              <a:t>them out of the project until the very end</a:t>
            </a:r>
          </a:p>
        </p:txBody>
      </p:sp>
      <p:sp>
        <p:nvSpPr>
          <p:cNvPr id="4" name="Line 5"/>
          <p:cNvSpPr>
            <a:spLocks noChangeShapeType="1"/>
          </p:cNvSpPr>
          <p:nvPr/>
        </p:nvSpPr>
        <p:spPr bwMode="auto">
          <a:xfrm>
            <a:off x="3768754" y="4935523"/>
            <a:ext cx="3886200" cy="0"/>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5" name="Line 6"/>
          <p:cNvSpPr>
            <a:spLocks noChangeShapeType="1"/>
          </p:cNvSpPr>
          <p:nvPr/>
        </p:nvSpPr>
        <p:spPr bwMode="auto">
          <a:xfrm>
            <a:off x="3768754" y="4727310"/>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6" name="Line 6"/>
          <p:cNvSpPr>
            <a:spLocks noChangeShapeType="1"/>
          </p:cNvSpPr>
          <p:nvPr/>
        </p:nvSpPr>
        <p:spPr bwMode="auto">
          <a:xfrm>
            <a:off x="5818683" y="4727310"/>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7" name="Line 6"/>
          <p:cNvSpPr>
            <a:spLocks noChangeShapeType="1"/>
          </p:cNvSpPr>
          <p:nvPr/>
        </p:nvSpPr>
        <p:spPr bwMode="auto">
          <a:xfrm>
            <a:off x="7654954" y="4809939"/>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8" name="Rectangle 7"/>
          <p:cNvSpPr/>
          <p:nvPr/>
        </p:nvSpPr>
        <p:spPr>
          <a:xfrm>
            <a:off x="3645647" y="4997386"/>
            <a:ext cx="4124724" cy="369332"/>
          </a:xfrm>
          <a:prstGeom prst="rect">
            <a:avLst/>
          </a:prstGeom>
        </p:spPr>
        <p:txBody>
          <a:bodyPr wrap="square">
            <a:spAutoFit/>
          </a:bodyPr>
          <a:lstStyle/>
          <a:p>
            <a:pPr>
              <a:spcBef>
                <a:spcPct val="50000"/>
              </a:spcBef>
            </a:pPr>
            <a:r>
              <a:rPr lang="en-US" dirty="0">
                <a:latin typeface="Book Antiqua" charset="0"/>
              </a:rPr>
              <a:t> - 60	                        </a:t>
            </a:r>
            <a:r>
              <a:rPr lang="en-US" dirty="0" smtClean="0">
                <a:latin typeface="Book Antiqua" charset="0"/>
              </a:rPr>
              <a:t>  </a:t>
            </a:r>
            <a:r>
              <a:rPr lang="en-US" dirty="0">
                <a:latin typeface="Book Antiqua" charset="0"/>
              </a:rPr>
              <a:t>155                     -100  </a:t>
            </a:r>
            <a:endParaRPr lang="en-US" i="1" dirty="0">
              <a:latin typeface="Book Antiqua" charset="0"/>
            </a:endParaRPr>
          </a:p>
        </p:txBody>
      </p:sp>
      <p:sp>
        <p:nvSpPr>
          <p:cNvPr id="9" name="Rectangle 8"/>
          <p:cNvSpPr/>
          <p:nvPr/>
        </p:nvSpPr>
        <p:spPr>
          <a:xfrm>
            <a:off x="3685792" y="4357978"/>
            <a:ext cx="4084579" cy="369332"/>
          </a:xfrm>
          <a:prstGeom prst="rect">
            <a:avLst/>
          </a:prstGeom>
        </p:spPr>
        <p:txBody>
          <a:bodyPr wrap="square">
            <a:spAutoFit/>
          </a:bodyPr>
          <a:lstStyle/>
          <a:p>
            <a:r>
              <a:rPr lang="en-US" dirty="0">
                <a:latin typeface="Book Antiqua" charset="0"/>
              </a:rPr>
              <a:t> 0	                 </a:t>
            </a:r>
            <a:r>
              <a:rPr lang="en-US" dirty="0" smtClean="0">
                <a:latin typeface="Book Antiqua" charset="0"/>
              </a:rPr>
              <a:t>        1                               2          </a:t>
            </a:r>
            <a:r>
              <a:rPr lang="en-US" dirty="0">
                <a:latin typeface="Book Antiqua" charset="0"/>
              </a:rPr>
              <a:t>	</a:t>
            </a:r>
            <a:endParaRPr lang="en-US" dirty="0"/>
          </a:p>
        </p:txBody>
      </p:sp>
      <p:sp>
        <p:nvSpPr>
          <p:cNvPr id="10" name="Rectangle 9"/>
          <p:cNvSpPr/>
          <p:nvPr/>
        </p:nvSpPr>
        <p:spPr>
          <a:xfrm>
            <a:off x="836705" y="5390641"/>
            <a:ext cx="4572000" cy="1015663"/>
          </a:xfrm>
          <a:prstGeom prst="rect">
            <a:avLst/>
          </a:prstGeom>
        </p:spPr>
        <p:txBody>
          <a:bodyPr>
            <a:spAutoFit/>
          </a:bodyPr>
          <a:lstStyle/>
          <a:p>
            <a:r>
              <a:rPr lang="en-US" sz="2000" dirty="0" err="1">
                <a:latin typeface="Times"/>
                <a:cs typeface="Times"/>
              </a:rPr>
              <a:t>E.g</a:t>
            </a:r>
            <a:endParaRPr lang="en-US" sz="2000" dirty="0">
              <a:latin typeface="Times"/>
              <a:cs typeface="Times"/>
            </a:endParaRPr>
          </a:p>
          <a:p>
            <a:r>
              <a:rPr lang="en-US" sz="2000" dirty="0">
                <a:latin typeface="Times"/>
                <a:cs typeface="Times"/>
              </a:rPr>
              <a:t>r= 20%</a:t>
            </a:r>
          </a:p>
          <a:p>
            <a:r>
              <a:rPr lang="en-US" sz="2000" dirty="0">
                <a:latin typeface="Times"/>
                <a:cs typeface="Times"/>
              </a:rPr>
              <a:t>Should we accept or reject this project?</a:t>
            </a:r>
          </a:p>
        </p:txBody>
      </p:sp>
    </p:spTree>
    <p:extLst>
      <p:ext uri="{BB962C8B-B14F-4D97-AF65-F5344CB8AC3E}">
        <p14:creationId xmlns:p14="http://schemas.microsoft.com/office/powerpoint/2010/main" val="10639946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4"/>
          <p:cNvGraphicFramePr>
            <a:graphicFrameLocks/>
          </p:cNvGraphicFramePr>
          <p:nvPr>
            <p:extLst>
              <p:ext uri="{D42A27DB-BD31-4B8C-83A1-F6EECF244321}">
                <p14:modId xmlns:p14="http://schemas.microsoft.com/office/powerpoint/2010/main" val="1967705687"/>
              </p:ext>
            </p:extLst>
          </p:nvPr>
        </p:nvGraphicFramePr>
        <p:xfrm>
          <a:off x="5662706" y="866589"/>
          <a:ext cx="2988236" cy="2913528"/>
        </p:xfrm>
        <a:graphic>
          <a:graphicData uri="http://schemas.openxmlformats.org/drawingml/2006/table">
            <a:tbl>
              <a:tblPr/>
              <a:tblGrid>
                <a:gridCol w="1494118"/>
                <a:gridCol w="1494118"/>
              </a:tblGrid>
              <a:tr h="971176">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Year 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a:t>
                      </a:r>
                      <a:r>
                        <a:rPr lang="en-US" sz="2800" dirty="0" smtClean="0">
                          <a:latin typeface="Book Antiqua" charset="0"/>
                        </a:rPr>
                        <a:t>- 60	</a:t>
                      </a: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71176">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Year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a:t>
                      </a:r>
                      <a:r>
                        <a:rPr lang="en-US" sz="2800" dirty="0" smtClean="0">
                          <a:latin typeface="Book Antiqua" charset="0"/>
                        </a:rPr>
                        <a:t>155 </a:t>
                      </a: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71176">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Year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a:t>
                      </a:r>
                      <a:r>
                        <a:rPr lang="en-US" sz="2800" dirty="0" smtClean="0">
                          <a:latin typeface="Book Antiqua" charset="0"/>
                        </a:rPr>
                        <a:t>100 </a:t>
                      </a: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TextBox 4"/>
          <p:cNvSpPr txBox="1"/>
          <p:nvPr/>
        </p:nvSpPr>
        <p:spPr>
          <a:xfrm>
            <a:off x="537882" y="866589"/>
            <a:ext cx="4706472" cy="2585323"/>
          </a:xfrm>
          <a:prstGeom prst="rect">
            <a:avLst/>
          </a:prstGeom>
          <a:noFill/>
        </p:spPr>
        <p:txBody>
          <a:bodyPr wrap="square" rtlCol="0">
            <a:spAutoFit/>
          </a:bodyPr>
          <a:lstStyle/>
          <a:p>
            <a:pPr marL="285750" indent="-285750">
              <a:buFont typeface="Arial"/>
              <a:buChar char="•"/>
            </a:pPr>
            <a:r>
              <a:rPr lang="en-US" dirty="0">
                <a:latin typeface="Times"/>
                <a:cs typeface="Times"/>
              </a:rPr>
              <a:t>All cash flows (positive and negative) except the first are compounded out to the end of the project</a:t>
            </a:r>
            <a:r>
              <a:rPr lang="ja-JP" altLang="en-US" dirty="0">
                <a:latin typeface="Times"/>
                <a:cs typeface="Times"/>
              </a:rPr>
              <a:t>’</a:t>
            </a:r>
            <a:r>
              <a:rPr lang="en-US" dirty="0">
                <a:latin typeface="Times"/>
                <a:cs typeface="Times"/>
              </a:rPr>
              <a:t>s life and then the IRR is </a:t>
            </a:r>
            <a:r>
              <a:rPr lang="en-US" dirty="0" smtClean="0">
                <a:latin typeface="Times"/>
                <a:cs typeface="Times"/>
              </a:rPr>
              <a:t>calculated</a:t>
            </a:r>
          </a:p>
          <a:p>
            <a:pPr marL="285750" indent="-285750">
              <a:buFont typeface="Arial"/>
              <a:buChar char="•"/>
            </a:pPr>
            <a:endParaRPr lang="en-US" dirty="0">
              <a:latin typeface="Times"/>
              <a:cs typeface="Times"/>
            </a:endParaRPr>
          </a:p>
          <a:p>
            <a:pPr marL="285750" indent="-285750">
              <a:buFont typeface="Arial"/>
              <a:buChar char="•"/>
            </a:pPr>
            <a:r>
              <a:rPr lang="en-US" dirty="0">
                <a:latin typeface="Times"/>
                <a:cs typeface="Times"/>
              </a:rPr>
              <a:t>Step1: Calculate </a:t>
            </a:r>
            <a:r>
              <a:rPr lang="en-US" dirty="0" smtClean="0">
                <a:latin typeface="Times"/>
                <a:cs typeface="Times"/>
              </a:rPr>
              <a:t>FV of inflow at </a:t>
            </a:r>
            <a:r>
              <a:rPr lang="en-US" dirty="0">
                <a:latin typeface="Times"/>
                <a:cs typeface="Times"/>
              </a:rPr>
              <a:t>20</a:t>
            </a:r>
            <a:r>
              <a:rPr lang="en-US" dirty="0" smtClean="0">
                <a:latin typeface="Times"/>
                <a:cs typeface="Times"/>
              </a:rPr>
              <a:t>%</a:t>
            </a:r>
          </a:p>
          <a:p>
            <a:endParaRPr lang="en-US" dirty="0">
              <a:latin typeface="Times"/>
              <a:cs typeface="Times"/>
            </a:endParaRPr>
          </a:p>
          <a:p>
            <a:pPr marL="285750" indent="-285750">
              <a:buFont typeface="Arial"/>
              <a:buChar char="•"/>
            </a:pPr>
            <a:r>
              <a:rPr lang="en-US" dirty="0">
                <a:latin typeface="Times"/>
                <a:cs typeface="Times"/>
              </a:rPr>
              <a:t>Step2: add them </a:t>
            </a:r>
            <a:r>
              <a:rPr lang="en-US" dirty="0" smtClean="0">
                <a:latin typeface="Times"/>
                <a:cs typeface="Times"/>
              </a:rPr>
              <a:t>all </a:t>
            </a:r>
            <a:r>
              <a:rPr lang="en-US" dirty="0">
                <a:latin typeface="Times"/>
                <a:cs typeface="Times"/>
              </a:rPr>
              <a:t>except the </a:t>
            </a:r>
            <a:r>
              <a:rPr lang="en-US" dirty="0" smtClean="0">
                <a:latin typeface="Times"/>
                <a:cs typeface="Times"/>
              </a:rPr>
              <a:t>first. </a:t>
            </a:r>
            <a:endParaRPr lang="en-US" dirty="0">
              <a:latin typeface="Times"/>
              <a:cs typeface="Times"/>
            </a:endParaRPr>
          </a:p>
          <a:p>
            <a:pPr marL="285750" indent="-285750">
              <a:buFont typeface="Arial"/>
              <a:buChar char="•"/>
            </a:pPr>
            <a:endParaRPr lang="en-US" dirty="0">
              <a:latin typeface="Times"/>
              <a:cs typeface="Times"/>
            </a:endParaRPr>
          </a:p>
          <a:p>
            <a:endParaRPr lang="en-US" dirty="0"/>
          </a:p>
        </p:txBody>
      </p:sp>
      <p:sp>
        <p:nvSpPr>
          <p:cNvPr id="6" name="TextBox 5"/>
          <p:cNvSpPr txBox="1"/>
          <p:nvPr/>
        </p:nvSpPr>
        <p:spPr>
          <a:xfrm>
            <a:off x="672354" y="3685205"/>
            <a:ext cx="3623257" cy="2114425"/>
          </a:xfrm>
          <a:prstGeom prst="rect">
            <a:avLst/>
          </a:prstGeom>
          <a:noFill/>
        </p:spPr>
        <p:txBody>
          <a:bodyPr wrap="none" rtlCol="0">
            <a:spAutoFit/>
          </a:bodyPr>
          <a:lstStyle/>
          <a:p>
            <a:pPr>
              <a:lnSpc>
                <a:spcPct val="90000"/>
              </a:lnSpc>
            </a:pPr>
            <a:r>
              <a:rPr lang="en-US" dirty="0">
                <a:latin typeface="Arial" charset="0"/>
              </a:rPr>
              <a:t>Step1: </a:t>
            </a:r>
            <a:r>
              <a:rPr lang="en-US" dirty="0" smtClean="0">
                <a:latin typeface="Arial" charset="0"/>
              </a:rPr>
              <a:t>$155*(</a:t>
            </a:r>
            <a:r>
              <a:rPr lang="en-US" dirty="0">
                <a:latin typeface="Arial" charset="0"/>
              </a:rPr>
              <a:t>1.2</a:t>
            </a:r>
            <a:r>
              <a:rPr lang="en-US" dirty="0" smtClean="0">
                <a:latin typeface="Arial" charset="0"/>
              </a:rPr>
              <a:t>) </a:t>
            </a:r>
            <a:r>
              <a:rPr lang="en-US" dirty="0">
                <a:latin typeface="Arial" charset="0"/>
              </a:rPr>
              <a:t>= </a:t>
            </a:r>
            <a:r>
              <a:rPr lang="en-US" dirty="0" smtClean="0">
                <a:latin typeface="Arial" charset="0"/>
              </a:rPr>
              <a:t>$186</a:t>
            </a:r>
          </a:p>
          <a:p>
            <a:pPr>
              <a:lnSpc>
                <a:spcPct val="90000"/>
              </a:lnSpc>
            </a:pPr>
            <a:endParaRPr lang="en-US" dirty="0">
              <a:latin typeface="Arial" charset="0"/>
            </a:endParaRPr>
          </a:p>
          <a:p>
            <a:pPr>
              <a:lnSpc>
                <a:spcPct val="90000"/>
              </a:lnSpc>
            </a:pPr>
            <a:r>
              <a:rPr lang="en-US" dirty="0">
                <a:latin typeface="Arial" charset="0"/>
              </a:rPr>
              <a:t>Step2: </a:t>
            </a:r>
            <a:r>
              <a:rPr lang="en-US" dirty="0" smtClean="0">
                <a:latin typeface="Arial" charset="0"/>
              </a:rPr>
              <a:t>$-100+ </a:t>
            </a:r>
            <a:r>
              <a:rPr lang="en-US" dirty="0">
                <a:latin typeface="Arial" charset="0"/>
              </a:rPr>
              <a:t>$155*(</a:t>
            </a:r>
            <a:r>
              <a:rPr lang="en-US" dirty="0" smtClean="0">
                <a:latin typeface="Arial" charset="0"/>
              </a:rPr>
              <a:t>1.2)= $86</a:t>
            </a:r>
            <a:endParaRPr lang="en-US" dirty="0">
              <a:latin typeface="Arial" charset="0"/>
            </a:endParaRPr>
          </a:p>
          <a:p>
            <a:pPr>
              <a:lnSpc>
                <a:spcPct val="90000"/>
              </a:lnSpc>
            </a:pPr>
            <a:endParaRPr lang="en-US" dirty="0">
              <a:latin typeface="Arial" charset="0"/>
            </a:endParaRPr>
          </a:p>
          <a:p>
            <a:pPr>
              <a:lnSpc>
                <a:spcPct val="90000"/>
              </a:lnSpc>
            </a:pPr>
            <a:r>
              <a:rPr lang="en-US" dirty="0" smtClean="0">
                <a:latin typeface="Arial" charset="0"/>
              </a:rPr>
              <a:t>-60+ (86/</a:t>
            </a:r>
            <a:r>
              <a:rPr lang="en-US" dirty="0">
                <a:latin typeface="Arial" charset="0"/>
              </a:rPr>
              <a:t>(1+MIRR</a:t>
            </a:r>
            <a:r>
              <a:rPr lang="en-US" dirty="0" smtClean="0">
                <a:latin typeface="Arial" charset="0"/>
              </a:rPr>
              <a:t>)^2)</a:t>
            </a:r>
            <a:r>
              <a:rPr lang="en-US" dirty="0">
                <a:latin typeface="Arial" charset="0"/>
              </a:rPr>
              <a:t>=0</a:t>
            </a:r>
          </a:p>
          <a:p>
            <a:pPr>
              <a:lnSpc>
                <a:spcPct val="90000"/>
              </a:lnSpc>
            </a:pPr>
            <a:endParaRPr lang="en-US" dirty="0">
              <a:latin typeface="Arial" charset="0"/>
            </a:endParaRPr>
          </a:p>
          <a:p>
            <a:pPr>
              <a:lnSpc>
                <a:spcPct val="90000"/>
              </a:lnSpc>
            </a:pPr>
            <a:r>
              <a:rPr lang="en-US" dirty="0">
                <a:latin typeface="Arial" charset="0"/>
              </a:rPr>
              <a:t>MIRR using Method #1 is </a:t>
            </a:r>
            <a:r>
              <a:rPr lang="en-US" dirty="0" smtClean="0">
                <a:latin typeface="Arial" charset="0"/>
              </a:rPr>
              <a:t>19.72%</a:t>
            </a:r>
            <a:endParaRPr lang="en-US" dirty="0">
              <a:latin typeface="Arial" charset="0"/>
            </a:endParaRPr>
          </a:p>
          <a:p>
            <a:endParaRPr lang="en-US" dirty="0"/>
          </a:p>
        </p:txBody>
      </p:sp>
      <p:sp>
        <p:nvSpPr>
          <p:cNvPr id="7" name="TextBox 6"/>
          <p:cNvSpPr txBox="1"/>
          <p:nvPr/>
        </p:nvSpPr>
        <p:spPr>
          <a:xfrm>
            <a:off x="0" y="5643904"/>
            <a:ext cx="9144000" cy="646331"/>
          </a:xfrm>
          <a:prstGeom prst="rect">
            <a:avLst/>
          </a:prstGeom>
          <a:noFill/>
        </p:spPr>
        <p:txBody>
          <a:bodyPr wrap="square" rtlCol="0">
            <a:spAutoFit/>
          </a:bodyPr>
          <a:lstStyle/>
          <a:p>
            <a:r>
              <a:rPr lang="en-US" dirty="0">
                <a:latin typeface="Times New Roman" charset="0"/>
              </a:rPr>
              <a:t>Calculator: CF</a:t>
            </a:r>
            <a:r>
              <a:rPr lang="en-US" baseline="-25000" dirty="0">
                <a:latin typeface="Times New Roman" charset="0"/>
              </a:rPr>
              <a:t>0</a:t>
            </a:r>
            <a:r>
              <a:rPr lang="en-US" dirty="0">
                <a:latin typeface="Times New Roman" charset="0"/>
              </a:rPr>
              <a:t> = </a:t>
            </a:r>
            <a:r>
              <a:rPr lang="en-US" dirty="0" smtClean="0">
                <a:latin typeface="Times New Roman" charset="0"/>
              </a:rPr>
              <a:t>-60; </a:t>
            </a:r>
            <a:r>
              <a:rPr lang="en-US" dirty="0">
                <a:latin typeface="Times New Roman" charset="0"/>
              </a:rPr>
              <a:t>C01 = 0; F01 = 1; C02 = </a:t>
            </a:r>
            <a:r>
              <a:rPr lang="en-US" dirty="0" smtClean="0">
                <a:latin typeface="Times New Roman" charset="0"/>
              </a:rPr>
              <a:t>186; </a:t>
            </a:r>
            <a:r>
              <a:rPr lang="en-US" dirty="0">
                <a:latin typeface="Times New Roman" charset="0"/>
              </a:rPr>
              <a:t>F02 = 1</a:t>
            </a:r>
            <a:r>
              <a:rPr lang="en-US" dirty="0" smtClean="0">
                <a:latin typeface="Times New Roman" charset="0"/>
              </a:rPr>
              <a:t>;; </a:t>
            </a:r>
            <a:r>
              <a:rPr lang="en-US" dirty="0">
                <a:latin typeface="Times New Roman" charset="0"/>
              </a:rPr>
              <a:t>CPT IRR = </a:t>
            </a:r>
            <a:r>
              <a:rPr lang="en-US" dirty="0" smtClean="0">
                <a:latin typeface="Times New Roman" charset="0"/>
              </a:rPr>
              <a:t>19.72%</a:t>
            </a:r>
            <a:endParaRPr lang="en-US" dirty="0">
              <a:latin typeface="Times New Roman" charset="0"/>
            </a:endParaRPr>
          </a:p>
          <a:p>
            <a:endParaRPr lang="en-US" dirty="0"/>
          </a:p>
        </p:txBody>
      </p:sp>
    </p:spTree>
    <p:extLst>
      <p:ext uri="{BB962C8B-B14F-4D97-AF65-F5344CB8AC3E}">
        <p14:creationId xmlns:p14="http://schemas.microsoft.com/office/powerpoint/2010/main" val="24546607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41362"/>
          </a:xfrm>
        </p:spPr>
        <p:txBody>
          <a:bodyPr>
            <a:normAutofit fontScale="90000"/>
          </a:bodyPr>
          <a:lstStyle/>
          <a:p>
            <a:r>
              <a:rPr lang="en-US" dirty="0">
                <a:latin typeface="Times"/>
                <a:cs typeface="Times"/>
              </a:rPr>
              <a:t>Example</a:t>
            </a:r>
            <a:br>
              <a:rPr lang="en-US" dirty="0">
                <a:latin typeface="Times"/>
                <a:cs typeface="Times"/>
              </a:rPr>
            </a:br>
            <a:endParaRPr lang="en-US" dirty="0"/>
          </a:p>
        </p:txBody>
      </p:sp>
      <p:graphicFrame>
        <p:nvGraphicFramePr>
          <p:cNvPr id="4" name="Group 4"/>
          <p:cNvGraphicFramePr>
            <a:graphicFrameLocks noGrp="1"/>
          </p:cNvGraphicFramePr>
          <p:nvPr>
            <p:ph sz="half" idx="4294967295"/>
            <p:extLst>
              <p:ext uri="{D42A27DB-BD31-4B8C-83A1-F6EECF244321}">
                <p14:modId xmlns:p14="http://schemas.microsoft.com/office/powerpoint/2010/main" val="923930973"/>
              </p:ext>
            </p:extLst>
          </p:nvPr>
        </p:nvGraphicFramePr>
        <p:xfrm>
          <a:off x="5223957" y="887508"/>
          <a:ext cx="3796032" cy="3959412"/>
        </p:xfrm>
        <a:graphic>
          <a:graphicData uri="http://schemas.openxmlformats.org/drawingml/2006/table">
            <a:tbl>
              <a:tblPr/>
              <a:tblGrid>
                <a:gridCol w="1898016"/>
                <a:gridCol w="1898016"/>
              </a:tblGrid>
              <a:tr h="989853">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Year 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-$90,000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9853">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Year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$132,000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9853">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Year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$100,000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9853">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Year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-$150,000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TextBox 4"/>
          <p:cNvSpPr txBox="1"/>
          <p:nvPr/>
        </p:nvSpPr>
        <p:spPr>
          <a:xfrm>
            <a:off x="457200" y="2719294"/>
            <a:ext cx="4458447" cy="3139321"/>
          </a:xfrm>
          <a:prstGeom prst="rect">
            <a:avLst/>
          </a:prstGeom>
          <a:noFill/>
        </p:spPr>
        <p:txBody>
          <a:bodyPr wrap="square" rtlCol="0">
            <a:spAutoFit/>
          </a:bodyPr>
          <a:lstStyle/>
          <a:p>
            <a:r>
              <a:rPr lang="en-US" sz="2000" dirty="0">
                <a:latin typeface="Times"/>
                <a:cs typeface="Times"/>
              </a:rPr>
              <a:t>Year 0: -$90,000</a:t>
            </a:r>
          </a:p>
          <a:p>
            <a:r>
              <a:rPr lang="en-US" sz="2000" dirty="0">
                <a:latin typeface="Times"/>
                <a:cs typeface="Times"/>
              </a:rPr>
              <a:t>	Year 1: $0</a:t>
            </a:r>
          </a:p>
          <a:p>
            <a:r>
              <a:rPr lang="en-US" sz="2000" dirty="0">
                <a:latin typeface="Times"/>
                <a:cs typeface="Times"/>
              </a:rPr>
              <a:t>	Year 2: $0</a:t>
            </a:r>
          </a:p>
          <a:p>
            <a:r>
              <a:rPr lang="en-US" sz="2000" dirty="0">
                <a:latin typeface="Times"/>
                <a:cs typeface="Times"/>
              </a:rPr>
              <a:t>	Year 3: $-$150,000 + $100,000(1.15) + 		       $132,000(1.15</a:t>
            </a:r>
            <a:r>
              <a:rPr lang="en-US" sz="2000" baseline="30000" dirty="0">
                <a:latin typeface="Times"/>
                <a:cs typeface="Times"/>
              </a:rPr>
              <a:t>2</a:t>
            </a:r>
            <a:r>
              <a:rPr lang="en-US" sz="2000" dirty="0" smtClean="0">
                <a:latin typeface="Times"/>
                <a:cs typeface="Times"/>
              </a:rPr>
              <a:t>)=$139570</a:t>
            </a:r>
          </a:p>
          <a:p>
            <a:endParaRPr lang="en-US" sz="2000" dirty="0">
              <a:latin typeface="Times"/>
              <a:cs typeface="Times"/>
            </a:endParaRPr>
          </a:p>
          <a:p>
            <a:r>
              <a:rPr lang="en-US" sz="2000" dirty="0" smtClean="0">
                <a:latin typeface="Times"/>
                <a:cs typeface="Times"/>
              </a:rPr>
              <a:t>-90000+ (139570/(1+MIRR)^3=0</a:t>
            </a:r>
          </a:p>
          <a:p>
            <a:endParaRPr lang="en-US" sz="2000" dirty="0">
              <a:latin typeface="Times"/>
              <a:cs typeface="Times"/>
            </a:endParaRPr>
          </a:p>
          <a:p>
            <a:r>
              <a:rPr lang="en-US" sz="2000" dirty="0">
                <a:latin typeface="Times"/>
                <a:cs typeface="Times"/>
              </a:rPr>
              <a:t>MIRR using Method #2 is 15.75%</a:t>
            </a:r>
          </a:p>
          <a:p>
            <a:endParaRPr lang="en-US" dirty="0"/>
          </a:p>
        </p:txBody>
      </p:sp>
      <p:sp>
        <p:nvSpPr>
          <p:cNvPr id="6" name="Rectangle 5"/>
          <p:cNvSpPr/>
          <p:nvPr/>
        </p:nvSpPr>
        <p:spPr>
          <a:xfrm>
            <a:off x="651957" y="5746393"/>
            <a:ext cx="8368032" cy="646331"/>
          </a:xfrm>
          <a:prstGeom prst="rect">
            <a:avLst/>
          </a:prstGeom>
        </p:spPr>
        <p:txBody>
          <a:bodyPr wrap="square">
            <a:spAutoFit/>
          </a:bodyPr>
          <a:lstStyle/>
          <a:p>
            <a:r>
              <a:rPr lang="en-US" dirty="0">
                <a:latin typeface="Times New Roman" charset="0"/>
              </a:rPr>
              <a:t>Calculator: CF</a:t>
            </a:r>
            <a:r>
              <a:rPr lang="en-US" baseline="-25000" dirty="0">
                <a:latin typeface="Times New Roman" charset="0"/>
              </a:rPr>
              <a:t>0</a:t>
            </a:r>
            <a:r>
              <a:rPr lang="en-US" dirty="0">
                <a:latin typeface="Times New Roman" charset="0"/>
              </a:rPr>
              <a:t> = </a:t>
            </a:r>
            <a:r>
              <a:rPr lang="en-US" dirty="0" smtClean="0">
                <a:latin typeface="Times New Roman" charset="0"/>
              </a:rPr>
              <a:t>-90,000; </a:t>
            </a:r>
            <a:r>
              <a:rPr lang="en-US" dirty="0">
                <a:latin typeface="Times New Roman" charset="0"/>
              </a:rPr>
              <a:t>C01 = 0; F01 = 1; C02 = 0; F02 = 1; CF3 = 139,570; F03 = 1; CPT IRR = 15.75%</a:t>
            </a:r>
          </a:p>
        </p:txBody>
      </p:sp>
    </p:spTree>
    <p:extLst>
      <p:ext uri="{BB962C8B-B14F-4D97-AF65-F5344CB8AC3E}">
        <p14:creationId xmlns:p14="http://schemas.microsoft.com/office/powerpoint/2010/main" val="32433270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1"/>
                </a:solidFill>
                <a:latin typeface="Times"/>
                <a:cs typeface="Times"/>
              </a:rPr>
              <a:t>Method </a:t>
            </a:r>
            <a:r>
              <a:rPr lang="en-US" b="1" dirty="0" smtClean="0">
                <a:solidFill>
                  <a:schemeClr val="accent1"/>
                </a:solidFill>
                <a:latin typeface="Times"/>
                <a:cs typeface="Times"/>
              </a:rPr>
              <a:t>#3</a:t>
            </a:r>
            <a:r>
              <a:rPr lang="en-US" b="1" dirty="0">
                <a:solidFill>
                  <a:schemeClr val="accent1"/>
                </a:solidFill>
                <a:latin typeface="Times"/>
                <a:cs typeface="Times"/>
              </a:rPr>
              <a:t>: </a:t>
            </a:r>
            <a:r>
              <a:rPr lang="en-US" b="1" dirty="0" smtClean="0">
                <a:solidFill>
                  <a:schemeClr val="accent1"/>
                </a:solidFill>
                <a:latin typeface="Times"/>
                <a:cs typeface="Times"/>
              </a:rPr>
              <a:t>The </a:t>
            </a:r>
            <a:r>
              <a:rPr lang="en-US" b="1" dirty="0">
                <a:solidFill>
                  <a:schemeClr val="accent1"/>
                </a:solidFill>
                <a:latin typeface="Times"/>
                <a:cs typeface="Times"/>
              </a:rPr>
              <a:t>Combination Approach </a:t>
            </a:r>
            <a:endParaRPr lang="en-US" dirty="0"/>
          </a:p>
        </p:txBody>
      </p:sp>
      <p:sp>
        <p:nvSpPr>
          <p:cNvPr id="3" name="Content Placeholder 2"/>
          <p:cNvSpPr>
            <a:spLocks noGrp="1"/>
          </p:cNvSpPr>
          <p:nvPr>
            <p:ph idx="1"/>
          </p:nvPr>
        </p:nvSpPr>
        <p:spPr/>
        <p:txBody>
          <a:bodyPr>
            <a:normAutofit/>
          </a:bodyPr>
          <a:lstStyle/>
          <a:p>
            <a:r>
              <a:rPr lang="en-US" sz="2800" dirty="0">
                <a:latin typeface="Times"/>
                <a:cs typeface="Times"/>
              </a:rPr>
              <a:t>As the name suggests, the combination approach blends our first two methods. Negative cash flows are discounted back to the present, and positive cash flows are compounded to the end of the project</a:t>
            </a:r>
          </a:p>
        </p:txBody>
      </p:sp>
      <p:sp>
        <p:nvSpPr>
          <p:cNvPr id="4" name="Line 5"/>
          <p:cNvSpPr>
            <a:spLocks noChangeShapeType="1"/>
          </p:cNvSpPr>
          <p:nvPr/>
        </p:nvSpPr>
        <p:spPr bwMode="auto">
          <a:xfrm>
            <a:off x="3648463" y="4786289"/>
            <a:ext cx="3886200" cy="0"/>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5" name="Line 6"/>
          <p:cNvSpPr>
            <a:spLocks noChangeShapeType="1"/>
          </p:cNvSpPr>
          <p:nvPr/>
        </p:nvSpPr>
        <p:spPr bwMode="auto">
          <a:xfrm>
            <a:off x="3666220" y="4640271"/>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6" name="Line 6"/>
          <p:cNvSpPr>
            <a:spLocks noChangeShapeType="1"/>
          </p:cNvSpPr>
          <p:nvPr/>
        </p:nvSpPr>
        <p:spPr bwMode="auto">
          <a:xfrm>
            <a:off x="5815695" y="4651501"/>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7" name="Line 6"/>
          <p:cNvSpPr>
            <a:spLocks noChangeShapeType="1"/>
          </p:cNvSpPr>
          <p:nvPr/>
        </p:nvSpPr>
        <p:spPr bwMode="auto">
          <a:xfrm>
            <a:off x="7554676" y="4681383"/>
            <a:ext cx="0" cy="3317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8" name="Rectangle 7"/>
          <p:cNvSpPr/>
          <p:nvPr/>
        </p:nvSpPr>
        <p:spPr>
          <a:xfrm>
            <a:off x="3648463" y="4312051"/>
            <a:ext cx="4210596" cy="369332"/>
          </a:xfrm>
          <a:prstGeom prst="rect">
            <a:avLst/>
          </a:prstGeom>
        </p:spPr>
        <p:txBody>
          <a:bodyPr wrap="square">
            <a:spAutoFit/>
          </a:bodyPr>
          <a:lstStyle/>
          <a:p>
            <a:r>
              <a:rPr lang="en-US" dirty="0">
                <a:latin typeface="Book Antiqua" charset="0"/>
              </a:rPr>
              <a:t> 0	                         1                               2          	</a:t>
            </a:r>
            <a:endParaRPr lang="en-US" dirty="0"/>
          </a:p>
        </p:txBody>
      </p:sp>
      <p:sp>
        <p:nvSpPr>
          <p:cNvPr id="9" name="Rectangle 8"/>
          <p:cNvSpPr/>
          <p:nvPr/>
        </p:nvSpPr>
        <p:spPr>
          <a:xfrm>
            <a:off x="3426698" y="4970955"/>
            <a:ext cx="4127978" cy="369332"/>
          </a:xfrm>
          <a:prstGeom prst="rect">
            <a:avLst/>
          </a:prstGeom>
        </p:spPr>
        <p:txBody>
          <a:bodyPr wrap="none">
            <a:spAutoFit/>
          </a:bodyPr>
          <a:lstStyle/>
          <a:p>
            <a:pPr>
              <a:spcBef>
                <a:spcPct val="50000"/>
              </a:spcBef>
            </a:pPr>
            <a:r>
              <a:rPr lang="en-US" dirty="0">
                <a:latin typeface="Book Antiqua" charset="0"/>
              </a:rPr>
              <a:t> - 60	                          155                     -100  </a:t>
            </a:r>
            <a:endParaRPr lang="en-US" i="1" dirty="0">
              <a:latin typeface="Book Antiqua" charset="0"/>
            </a:endParaRPr>
          </a:p>
        </p:txBody>
      </p:sp>
      <p:sp>
        <p:nvSpPr>
          <p:cNvPr id="10" name="TextBox 9"/>
          <p:cNvSpPr txBox="1"/>
          <p:nvPr/>
        </p:nvSpPr>
        <p:spPr>
          <a:xfrm>
            <a:off x="986117" y="5050118"/>
            <a:ext cx="5038759" cy="1569660"/>
          </a:xfrm>
          <a:prstGeom prst="rect">
            <a:avLst/>
          </a:prstGeom>
          <a:noFill/>
        </p:spPr>
        <p:txBody>
          <a:bodyPr wrap="none" rtlCol="0">
            <a:spAutoFit/>
          </a:bodyPr>
          <a:lstStyle/>
          <a:p>
            <a:r>
              <a:rPr lang="en-US" sz="2400" dirty="0" err="1">
                <a:latin typeface="Times"/>
                <a:cs typeface="Times"/>
              </a:rPr>
              <a:t>E.g</a:t>
            </a:r>
            <a:endParaRPr lang="en-US" sz="2400" dirty="0">
              <a:latin typeface="Times"/>
              <a:cs typeface="Times"/>
            </a:endParaRPr>
          </a:p>
          <a:p>
            <a:r>
              <a:rPr lang="en-US" sz="2400" dirty="0">
                <a:latin typeface="Times"/>
                <a:cs typeface="Times"/>
              </a:rPr>
              <a:t>r= 20%</a:t>
            </a:r>
          </a:p>
          <a:p>
            <a:r>
              <a:rPr lang="en-US" sz="2400" dirty="0">
                <a:latin typeface="Times"/>
                <a:cs typeface="Times"/>
              </a:rPr>
              <a:t>Should we accept or reject this project?</a:t>
            </a:r>
          </a:p>
          <a:p>
            <a:endParaRPr lang="en-US" sz="2400" dirty="0"/>
          </a:p>
        </p:txBody>
      </p:sp>
      <p:pic>
        <p:nvPicPr>
          <p:cNvPr id="11" name="Picture 10" descr="Screen Shot 2015-11-28 at 9.50.4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0941" y="3396617"/>
            <a:ext cx="4571999" cy="915434"/>
          </a:xfrm>
          <a:prstGeom prst="rect">
            <a:avLst/>
          </a:prstGeom>
        </p:spPr>
      </p:pic>
    </p:spTree>
    <p:extLst>
      <p:ext uri="{BB962C8B-B14F-4D97-AF65-F5344CB8AC3E}">
        <p14:creationId xmlns:p14="http://schemas.microsoft.com/office/powerpoint/2010/main" val="14725960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2706" y="843255"/>
            <a:ext cx="4572000" cy="3093155"/>
          </a:xfrm>
          <a:prstGeom prst="rect">
            <a:avLst/>
          </a:prstGeom>
        </p:spPr>
        <p:txBody>
          <a:bodyPr>
            <a:spAutoFit/>
          </a:bodyPr>
          <a:lstStyle/>
          <a:p>
            <a:pPr marL="285750" indent="-285750">
              <a:lnSpc>
                <a:spcPct val="80000"/>
              </a:lnSpc>
              <a:buFont typeface="Arial"/>
              <a:buChar char="•"/>
            </a:pPr>
            <a:r>
              <a:rPr lang="en-US" dirty="0">
                <a:latin typeface="Times"/>
                <a:cs typeface="Times"/>
              </a:rPr>
              <a:t>All negative cash flows are discounted back to the present and all positive cash flows are compounded out to the end of the project</a:t>
            </a:r>
            <a:r>
              <a:rPr lang="ja-JP" altLang="en-US" dirty="0">
                <a:latin typeface="Times"/>
                <a:cs typeface="Times"/>
              </a:rPr>
              <a:t>’</a:t>
            </a:r>
            <a:r>
              <a:rPr lang="en-US" dirty="0">
                <a:latin typeface="Times"/>
                <a:cs typeface="Times"/>
              </a:rPr>
              <a:t>s </a:t>
            </a:r>
            <a:r>
              <a:rPr lang="en-US" dirty="0" smtClean="0">
                <a:latin typeface="Times"/>
                <a:cs typeface="Times"/>
              </a:rPr>
              <a:t>life</a:t>
            </a:r>
          </a:p>
          <a:p>
            <a:pPr marL="285750" indent="-285750">
              <a:lnSpc>
                <a:spcPct val="80000"/>
              </a:lnSpc>
              <a:buFont typeface="Arial"/>
              <a:buChar char="•"/>
            </a:pPr>
            <a:endParaRPr lang="en-US" dirty="0">
              <a:latin typeface="Times"/>
              <a:cs typeface="Times"/>
            </a:endParaRPr>
          </a:p>
          <a:p>
            <a:pPr marL="285750" indent="-285750">
              <a:buFont typeface="Arial"/>
              <a:buChar char="•"/>
            </a:pPr>
            <a:r>
              <a:rPr lang="en-US" dirty="0">
                <a:latin typeface="Times"/>
                <a:cs typeface="Times"/>
              </a:rPr>
              <a:t>Step1: Calculate PV of outflows at 20</a:t>
            </a:r>
            <a:r>
              <a:rPr lang="en-US" dirty="0" smtClean="0">
                <a:latin typeface="Times"/>
                <a:cs typeface="Times"/>
              </a:rPr>
              <a:t>%</a:t>
            </a:r>
          </a:p>
          <a:p>
            <a:endParaRPr lang="en-US" dirty="0">
              <a:latin typeface="Times"/>
              <a:cs typeface="Times"/>
            </a:endParaRPr>
          </a:p>
          <a:p>
            <a:pPr marL="285750" indent="-285750">
              <a:buFont typeface="Arial"/>
              <a:buChar char="•"/>
            </a:pPr>
            <a:r>
              <a:rPr lang="en-US" dirty="0" smtClean="0">
                <a:latin typeface="Times"/>
                <a:cs typeface="Times"/>
              </a:rPr>
              <a:t>Step2: </a:t>
            </a:r>
            <a:r>
              <a:rPr lang="en-US" dirty="0">
                <a:latin typeface="Times"/>
                <a:cs typeface="Times"/>
              </a:rPr>
              <a:t>Calculate FV of inflow at </a:t>
            </a:r>
            <a:r>
              <a:rPr lang="en-US" dirty="0" smtClean="0">
                <a:latin typeface="Times"/>
                <a:cs typeface="Times"/>
              </a:rPr>
              <a:t>20</a:t>
            </a:r>
            <a:endParaRPr lang="en-US" dirty="0">
              <a:latin typeface="Times"/>
              <a:cs typeface="Times"/>
            </a:endParaRPr>
          </a:p>
          <a:p>
            <a:endParaRPr lang="en-US" dirty="0" smtClean="0">
              <a:latin typeface="Times"/>
              <a:cs typeface="Times"/>
            </a:endParaRPr>
          </a:p>
          <a:p>
            <a:pPr marL="285750" indent="-285750">
              <a:buFont typeface="Arial"/>
              <a:buChar char="•"/>
            </a:pPr>
            <a:r>
              <a:rPr lang="en-US" dirty="0" smtClean="0">
                <a:latin typeface="Times"/>
                <a:cs typeface="Times"/>
              </a:rPr>
              <a:t>Step3: Equate PV of outflows with the PV of FV of inflows and solve for MIRR </a:t>
            </a:r>
            <a:endParaRPr lang="en-US" dirty="0">
              <a:latin typeface="Times"/>
              <a:cs typeface="Times"/>
            </a:endParaRPr>
          </a:p>
          <a:p>
            <a:pPr marL="285750" indent="-285750">
              <a:lnSpc>
                <a:spcPct val="80000"/>
              </a:lnSpc>
              <a:buFont typeface="Arial"/>
              <a:buChar char="•"/>
            </a:pPr>
            <a:endParaRPr lang="en-US" dirty="0">
              <a:latin typeface="Times"/>
              <a:cs typeface="Times"/>
            </a:endParaRPr>
          </a:p>
        </p:txBody>
      </p:sp>
      <p:graphicFrame>
        <p:nvGraphicFramePr>
          <p:cNvPr id="6" name="Group 4"/>
          <p:cNvGraphicFramePr>
            <a:graphicFrameLocks/>
          </p:cNvGraphicFramePr>
          <p:nvPr>
            <p:extLst>
              <p:ext uri="{D42A27DB-BD31-4B8C-83A1-F6EECF244321}">
                <p14:modId xmlns:p14="http://schemas.microsoft.com/office/powerpoint/2010/main" val="3263562793"/>
              </p:ext>
            </p:extLst>
          </p:nvPr>
        </p:nvGraphicFramePr>
        <p:xfrm>
          <a:off x="5662706" y="612589"/>
          <a:ext cx="2988236" cy="2913528"/>
        </p:xfrm>
        <a:graphic>
          <a:graphicData uri="http://schemas.openxmlformats.org/drawingml/2006/table">
            <a:tbl>
              <a:tblPr/>
              <a:tblGrid>
                <a:gridCol w="1494118"/>
                <a:gridCol w="1494118"/>
              </a:tblGrid>
              <a:tr h="971176">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Year 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a:t>
                      </a:r>
                      <a:r>
                        <a:rPr lang="en-US" sz="2800" dirty="0" smtClean="0">
                          <a:latin typeface="Book Antiqua" charset="0"/>
                        </a:rPr>
                        <a:t>- 60	</a:t>
                      </a: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71176">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Year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a:t>
                      </a:r>
                      <a:r>
                        <a:rPr lang="en-US" sz="2800" dirty="0" smtClean="0">
                          <a:latin typeface="Book Antiqua" charset="0"/>
                        </a:rPr>
                        <a:t>155 </a:t>
                      </a: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71176">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Year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a:t>
                      </a:r>
                      <a:r>
                        <a:rPr lang="en-US" sz="2800" dirty="0" smtClean="0">
                          <a:latin typeface="Book Antiqua" charset="0"/>
                        </a:rPr>
                        <a:t>100 </a:t>
                      </a: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Box 7"/>
          <p:cNvSpPr txBox="1"/>
          <p:nvPr/>
        </p:nvSpPr>
        <p:spPr>
          <a:xfrm>
            <a:off x="448236" y="4078941"/>
            <a:ext cx="4064000" cy="164814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latin typeface="Times"/>
                <a:cs typeface="Times"/>
              </a:rPr>
              <a:t>Step1: </a:t>
            </a:r>
            <a:r>
              <a:rPr lang="en-US" dirty="0">
                <a:latin typeface="Times"/>
                <a:cs typeface="Times"/>
              </a:rPr>
              <a:t>$-60 + - $100/(1.2</a:t>
            </a:r>
            <a:r>
              <a:rPr lang="en-US" dirty="0" smtClean="0">
                <a:latin typeface="Times"/>
                <a:cs typeface="Times"/>
              </a:rPr>
              <a:t>)^2 </a:t>
            </a:r>
            <a:r>
              <a:rPr lang="en-US" dirty="0">
                <a:latin typeface="Times"/>
                <a:cs typeface="Times"/>
              </a:rPr>
              <a:t>= -$</a:t>
            </a:r>
            <a:r>
              <a:rPr lang="en-US" dirty="0" smtClean="0">
                <a:latin typeface="Times"/>
                <a:cs typeface="Times"/>
              </a:rPr>
              <a:t>129.44</a:t>
            </a:r>
          </a:p>
          <a:p>
            <a:endParaRPr lang="en-US" dirty="0" smtClean="0">
              <a:latin typeface="Times"/>
              <a:cs typeface="Times"/>
            </a:endParaRPr>
          </a:p>
          <a:p>
            <a:pPr>
              <a:lnSpc>
                <a:spcPct val="90000"/>
              </a:lnSpc>
            </a:pPr>
            <a:r>
              <a:rPr lang="en-US" dirty="0">
                <a:latin typeface="Times"/>
                <a:cs typeface="Times"/>
              </a:rPr>
              <a:t>Step1: $155*(1.2) = </a:t>
            </a:r>
            <a:r>
              <a:rPr lang="en-US" dirty="0" smtClean="0">
                <a:latin typeface="Times"/>
                <a:cs typeface="Times"/>
              </a:rPr>
              <a:t>$186</a:t>
            </a:r>
          </a:p>
          <a:p>
            <a:pPr>
              <a:lnSpc>
                <a:spcPct val="90000"/>
              </a:lnSpc>
            </a:pPr>
            <a:endParaRPr lang="en-US" dirty="0">
              <a:latin typeface="Times"/>
              <a:cs typeface="Times"/>
            </a:endParaRPr>
          </a:p>
          <a:p>
            <a:pPr>
              <a:lnSpc>
                <a:spcPct val="90000"/>
              </a:lnSpc>
            </a:pPr>
            <a:r>
              <a:rPr lang="en-US" dirty="0" smtClean="0">
                <a:latin typeface="Times"/>
                <a:cs typeface="Times"/>
              </a:rPr>
              <a:t>0 = -129.44 + (186/(1+MIRR)^2)= 19.87%</a:t>
            </a:r>
            <a:endParaRPr lang="en-US" dirty="0">
              <a:latin typeface="Times"/>
              <a:cs typeface="Times"/>
            </a:endParaRPr>
          </a:p>
        </p:txBody>
      </p:sp>
      <p:sp>
        <p:nvSpPr>
          <p:cNvPr id="9" name="TextBox 8"/>
          <p:cNvSpPr txBox="1"/>
          <p:nvPr/>
        </p:nvSpPr>
        <p:spPr>
          <a:xfrm>
            <a:off x="1" y="6086598"/>
            <a:ext cx="9144000"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a:latin typeface="Times New Roman" charset="0"/>
              </a:rPr>
              <a:t>Calculator: CF</a:t>
            </a:r>
            <a:r>
              <a:rPr lang="en-US" baseline="-25000" dirty="0">
                <a:latin typeface="Times New Roman" charset="0"/>
              </a:rPr>
              <a:t>0</a:t>
            </a:r>
            <a:r>
              <a:rPr lang="en-US" dirty="0">
                <a:latin typeface="Times New Roman" charset="0"/>
              </a:rPr>
              <a:t> = </a:t>
            </a:r>
            <a:r>
              <a:rPr lang="en-US" dirty="0" smtClean="0">
                <a:latin typeface="Times New Roman" charset="0"/>
              </a:rPr>
              <a:t>--129; </a:t>
            </a:r>
            <a:r>
              <a:rPr lang="en-US" dirty="0">
                <a:latin typeface="Times New Roman" charset="0"/>
              </a:rPr>
              <a:t>C01 = 0; F01 = 1; C02 = </a:t>
            </a:r>
            <a:r>
              <a:rPr lang="en-US" dirty="0" smtClean="0">
                <a:latin typeface="Times New Roman" charset="0"/>
              </a:rPr>
              <a:t>186; </a:t>
            </a:r>
            <a:r>
              <a:rPr lang="en-US" dirty="0">
                <a:latin typeface="Times New Roman" charset="0"/>
              </a:rPr>
              <a:t>F02 = </a:t>
            </a:r>
            <a:r>
              <a:rPr lang="en-US" dirty="0" smtClean="0">
                <a:latin typeface="Times New Roman" charset="0"/>
              </a:rPr>
              <a:t>1 </a:t>
            </a:r>
            <a:r>
              <a:rPr lang="en-US" dirty="0">
                <a:latin typeface="Times New Roman" charset="0"/>
              </a:rPr>
              <a:t>= </a:t>
            </a:r>
            <a:r>
              <a:rPr lang="en-US" dirty="0" smtClean="0">
                <a:latin typeface="Times New Roman" charset="0"/>
              </a:rPr>
              <a:t>; </a:t>
            </a:r>
            <a:r>
              <a:rPr lang="en-US" dirty="0">
                <a:latin typeface="Times New Roman" charset="0"/>
              </a:rPr>
              <a:t>CPT IRR = </a:t>
            </a:r>
            <a:r>
              <a:rPr lang="en-US" dirty="0" smtClean="0">
                <a:latin typeface="Times New Roman" charset="0"/>
              </a:rPr>
              <a:t>19.87%</a:t>
            </a:r>
            <a:endParaRPr lang="en-US" dirty="0">
              <a:latin typeface="Times New Roman" charset="0"/>
            </a:endParaRPr>
          </a:p>
          <a:p>
            <a:endParaRPr lang="en-US" dirty="0"/>
          </a:p>
        </p:txBody>
      </p:sp>
      <p:sp>
        <p:nvSpPr>
          <p:cNvPr id="10" name="TextBox 9"/>
          <p:cNvSpPr txBox="1"/>
          <p:nvPr/>
        </p:nvSpPr>
        <p:spPr>
          <a:xfrm>
            <a:off x="4469903" y="4504625"/>
            <a:ext cx="754734" cy="584776"/>
          </a:xfrm>
          <a:prstGeom prst="rect">
            <a:avLst/>
          </a:prstGeom>
          <a:noFill/>
        </p:spPr>
        <p:txBody>
          <a:bodyPr wrap="none" rtlCol="0">
            <a:spAutoFit/>
          </a:bodyPr>
          <a:lstStyle/>
          <a:p>
            <a:r>
              <a:rPr lang="en-US" sz="3200" dirty="0" smtClean="0">
                <a:latin typeface="Times"/>
                <a:cs typeface="Times"/>
              </a:rPr>
              <a:t>OR</a:t>
            </a:r>
            <a:endParaRPr lang="en-US" sz="2000" dirty="0">
              <a:latin typeface="Times"/>
              <a:cs typeface="Times"/>
            </a:endParaRPr>
          </a:p>
        </p:txBody>
      </p:sp>
      <p:pic>
        <p:nvPicPr>
          <p:cNvPr id="12" name="Picture 11" descr="Screen Shot 2015-11-28 at 9.50.4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4706" y="4504625"/>
            <a:ext cx="3989294" cy="915434"/>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3075142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742950" indent="-742950">
              <a:buFont typeface="+mj-lt"/>
              <a:buAutoNum type="arabicPeriod"/>
            </a:pPr>
            <a:r>
              <a:rPr lang="en-US" dirty="0" smtClean="0">
                <a:latin typeface="Times"/>
                <a:cs typeface="Times"/>
              </a:rPr>
              <a:t>Net Present Value</a:t>
            </a:r>
            <a:endParaRPr lang="en-US" dirty="0">
              <a:latin typeface="Times"/>
              <a:cs typeface="Times"/>
            </a:endParaRPr>
          </a:p>
        </p:txBody>
      </p:sp>
      <p:sp>
        <p:nvSpPr>
          <p:cNvPr id="3" name="Content Placeholder 2"/>
          <p:cNvSpPr>
            <a:spLocks noGrp="1"/>
          </p:cNvSpPr>
          <p:nvPr>
            <p:ph idx="1"/>
          </p:nvPr>
        </p:nvSpPr>
        <p:spPr>
          <a:xfrm>
            <a:off x="457200" y="1600200"/>
            <a:ext cx="8229600" cy="5042877"/>
          </a:xfrm>
        </p:spPr>
        <p:txBody>
          <a:bodyPr>
            <a:normAutofit fontScale="70000" lnSpcReduction="20000"/>
          </a:bodyPr>
          <a:lstStyle/>
          <a:p>
            <a:r>
              <a:rPr lang="en-US" dirty="0" smtClean="0">
                <a:latin typeface="Times"/>
                <a:cs typeface="Times"/>
              </a:rPr>
              <a:t>The difference between the market value of a project and its cost:</a:t>
            </a:r>
          </a:p>
          <a:p>
            <a:pPr marL="0" indent="0">
              <a:buNone/>
            </a:pPr>
            <a:endParaRPr lang="en-US" dirty="0" smtClean="0">
              <a:latin typeface="Times"/>
              <a:cs typeface="Times"/>
            </a:endParaRPr>
          </a:p>
          <a:p>
            <a:pPr marL="0" indent="0">
              <a:buNone/>
            </a:pPr>
            <a:endParaRPr lang="en-US" dirty="0" smtClean="0">
              <a:latin typeface="Times"/>
              <a:cs typeface="Times"/>
            </a:endParaRPr>
          </a:p>
          <a:p>
            <a:pPr marL="0" indent="0">
              <a:buNone/>
            </a:pPr>
            <a:endParaRPr lang="en-US" dirty="0" smtClean="0">
              <a:latin typeface="Times"/>
              <a:cs typeface="Times"/>
            </a:endParaRPr>
          </a:p>
          <a:p>
            <a:r>
              <a:rPr lang="en-US" dirty="0" smtClean="0">
                <a:latin typeface="Times"/>
                <a:cs typeface="Times"/>
              </a:rPr>
              <a:t>How much value is created from undertaking an investment?</a:t>
            </a:r>
          </a:p>
          <a:p>
            <a:pPr marL="0" indent="0">
              <a:buNone/>
            </a:pPr>
            <a:endParaRPr lang="en-US" dirty="0" smtClean="0">
              <a:latin typeface="Times"/>
              <a:cs typeface="Times"/>
            </a:endParaRPr>
          </a:p>
          <a:p>
            <a:r>
              <a:rPr lang="en-US" dirty="0" smtClean="0">
                <a:latin typeface="Times"/>
                <a:cs typeface="Times"/>
              </a:rPr>
              <a:t>Steps in NPV analysis:</a:t>
            </a:r>
          </a:p>
          <a:p>
            <a:pPr marL="0" indent="0">
              <a:buNone/>
            </a:pPr>
            <a:endParaRPr lang="en-US" dirty="0" smtClean="0">
              <a:latin typeface="Times"/>
              <a:cs typeface="Times"/>
            </a:endParaRPr>
          </a:p>
          <a:p>
            <a:pPr lvl="1"/>
            <a:r>
              <a:rPr lang="en-US" dirty="0" smtClean="0">
                <a:latin typeface="Times"/>
                <a:cs typeface="Times"/>
              </a:rPr>
              <a:t>The first step is to estimate the expected future cash flows.</a:t>
            </a:r>
          </a:p>
          <a:p>
            <a:pPr marL="457200" lvl="1" indent="0">
              <a:buNone/>
            </a:pPr>
            <a:endParaRPr lang="en-US" dirty="0" smtClean="0">
              <a:latin typeface="Times"/>
              <a:cs typeface="Times"/>
            </a:endParaRPr>
          </a:p>
          <a:p>
            <a:pPr lvl="1"/>
            <a:r>
              <a:rPr lang="en-US" dirty="0" smtClean="0">
                <a:latin typeface="Times"/>
                <a:cs typeface="Times"/>
              </a:rPr>
              <a:t>The second step is to estimate the required return for projects of this risk level.</a:t>
            </a:r>
          </a:p>
          <a:p>
            <a:pPr marL="457200" lvl="1" indent="0">
              <a:buNone/>
            </a:pPr>
            <a:endParaRPr lang="en-US" dirty="0" smtClean="0">
              <a:latin typeface="Times"/>
              <a:cs typeface="Times"/>
            </a:endParaRPr>
          </a:p>
          <a:p>
            <a:pPr lvl="1"/>
            <a:r>
              <a:rPr lang="en-US" dirty="0" smtClean="0">
                <a:latin typeface="Times"/>
                <a:cs typeface="Times"/>
              </a:rPr>
              <a:t>The third step is to find the present value of the cash flows and subtract the initial investment.</a:t>
            </a:r>
          </a:p>
          <a:p>
            <a:endParaRPr lang="en-US" sz="3600" dirty="0">
              <a:latin typeface="Times"/>
              <a:cs typeface="Times"/>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4293904226"/>
              </p:ext>
            </p:extLst>
          </p:nvPr>
        </p:nvGraphicFramePr>
        <p:xfrm>
          <a:off x="2676768" y="2251896"/>
          <a:ext cx="4181231" cy="503026"/>
        </p:xfrm>
        <a:graphic>
          <a:graphicData uri="http://schemas.openxmlformats.org/presentationml/2006/ole">
            <mc:AlternateContent xmlns:mc="http://schemas.openxmlformats.org/markup-compatibility/2006">
              <mc:Choice xmlns:v="urn:schemas-microsoft-com:vml" Requires="v">
                <p:oleObj spid="_x0000_s1252" name="Equation" r:id="rId3" imgW="1155700" imgH="165100" progId="Equation.3">
                  <p:embed/>
                </p:oleObj>
              </mc:Choice>
              <mc:Fallback>
                <p:oleObj name="Equation" r:id="rId3" imgW="1155700" imgH="165100" progId="Equation.3">
                  <p:embed/>
                  <p:pic>
                    <p:nvPicPr>
                      <p:cNvPr id="0" name=""/>
                      <p:cNvPicPr/>
                      <p:nvPr/>
                    </p:nvPicPr>
                    <p:blipFill>
                      <a:blip r:embed="rId4"/>
                      <a:stretch>
                        <a:fillRect/>
                      </a:stretch>
                    </p:blipFill>
                    <p:spPr>
                      <a:xfrm>
                        <a:off x="2676768" y="2251896"/>
                        <a:ext cx="4181231" cy="503026"/>
                      </a:xfrm>
                      <a:prstGeom prst="rect">
                        <a:avLst/>
                      </a:prstGeom>
                    </p:spPr>
                  </p:pic>
                </p:oleObj>
              </mc:Fallback>
            </mc:AlternateContent>
          </a:graphicData>
        </a:graphic>
      </p:graphicFrame>
    </p:spTree>
    <p:extLst>
      <p:ext uri="{BB962C8B-B14F-4D97-AF65-F5344CB8AC3E}">
        <p14:creationId xmlns:p14="http://schemas.microsoft.com/office/powerpoint/2010/main" val="21999679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a:cs typeface="Times"/>
              </a:rPr>
              <a:t>Example</a:t>
            </a:r>
            <a:br>
              <a:rPr lang="en-US" dirty="0">
                <a:latin typeface="Times"/>
                <a:cs typeface="Times"/>
              </a:rPr>
            </a:br>
            <a:endParaRPr lang="en-US" dirty="0"/>
          </a:p>
        </p:txBody>
      </p:sp>
      <p:graphicFrame>
        <p:nvGraphicFramePr>
          <p:cNvPr id="4" name="Group 4"/>
          <p:cNvGraphicFramePr>
            <a:graphicFrameLocks noGrp="1"/>
          </p:cNvGraphicFramePr>
          <p:nvPr>
            <p:ph sz="half" idx="4294967295"/>
            <p:extLst>
              <p:ext uri="{D42A27DB-BD31-4B8C-83A1-F6EECF244321}">
                <p14:modId xmlns:p14="http://schemas.microsoft.com/office/powerpoint/2010/main" val="3133205702"/>
              </p:ext>
            </p:extLst>
          </p:nvPr>
        </p:nvGraphicFramePr>
        <p:xfrm>
          <a:off x="5223957" y="1216213"/>
          <a:ext cx="3796032" cy="3959412"/>
        </p:xfrm>
        <a:graphic>
          <a:graphicData uri="http://schemas.openxmlformats.org/drawingml/2006/table">
            <a:tbl>
              <a:tblPr/>
              <a:tblGrid>
                <a:gridCol w="1898016"/>
                <a:gridCol w="1898016"/>
              </a:tblGrid>
              <a:tr h="989853">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Year 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-$90,000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9853">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Year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$132,000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9853">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Year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$100,000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9853">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smtClean="0">
                          <a:ln>
                            <a:noFill/>
                          </a:ln>
                          <a:solidFill>
                            <a:schemeClr val="tx1"/>
                          </a:solidFill>
                          <a:effectLst/>
                          <a:latin typeface="Arial" charset="0"/>
                        </a:rPr>
                        <a:t>Year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C84300"/>
                        </a:buClr>
                        <a:buSzTx/>
                        <a:buFontTx/>
                        <a:buNone/>
                        <a:tabLst/>
                      </a:pPr>
                      <a:r>
                        <a:rPr kumimoji="0" lang="en-US" sz="2800" b="0" i="0" u="none" strike="noStrike" cap="none" normalizeH="0" baseline="0" dirty="0" smtClean="0">
                          <a:ln>
                            <a:noFill/>
                          </a:ln>
                          <a:solidFill>
                            <a:schemeClr val="tx1"/>
                          </a:solidFill>
                          <a:effectLst/>
                          <a:latin typeface="Arial" charset="0"/>
                        </a:rPr>
                        <a:t>-$150,000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TextBox 4"/>
          <p:cNvSpPr txBox="1"/>
          <p:nvPr/>
        </p:nvSpPr>
        <p:spPr>
          <a:xfrm>
            <a:off x="194235" y="1216213"/>
            <a:ext cx="4968135" cy="2123658"/>
          </a:xfrm>
          <a:prstGeom prst="rect">
            <a:avLst/>
          </a:prstGeom>
          <a:noFill/>
        </p:spPr>
        <p:txBody>
          <a:bodyPr wrap="none" rtlCol="0">
            <a:spAutoFit/>
          </a:bodyPr>
          <a:lstStyle/>
          <a:p>
            <a:pPr>
              <a:lnSpc>
                <a:spcPct val="80000"/>
              </a:lnSpc>
            </a:pPr>
            <a:r>
              <a:rPr lang="en-US" sz="2000" dirty="0">
                <a:latin typeface="Times"/>
                <a:cs typeface="Times"/>
              </a:rPr>
              <a:t>Year 0: -$90,000 - $150,000/(1.15</a:t>
            </a:r>
            <a:r>
              <a:rPr lang="en-US" sz="2000" baseline="30000" dirty="0">
                <a:latin typeface="Times"/>
                <a:cs typeface="Times"/>
              </a:rPr>
              <a:t>3</a:t>
            </a:r>
            <a:r>
              <a:rPr lang="en-US" sz="2000" dirty="0">
                <a:latin typeface="Times"/>
                <a:cs typeface="Times"/>
              </a:rPr>
              <a:t>) </a:t>
            </a:r>
          </a:p>
          <a:p>
            <a:pPr>
              <a:lnSpc>
                <a:spcPct val="80000"/>
              </a:lnSpc>
            </a:pPr>
            <a:r>
              <a:rPr lang="en-US" sz="2000" dirty="0">
                <a:latin typeface="Times"/>
                <a:cs typeface="Times"/>
              </a:rPr>
              <a:t>			= -$188,627.43</a:t>
            </a:r>
          </a:p>
          <a:p>
            <a:pPr>
              <a:lnSpc>
                <a:spcPct val="80000"/>
              </a:lnSpc>
            </a:pPr>
            <a:r>
              <a:rPr lang="en-US" sz="2000" dirty="0">
                <a:latin typeface="Times"/>
                <a:cs typeface="Times"/>
              </a:rPr>
              <a:t>	Year 1: $0</a:t>
            </a:r>
          </a:p>
          <a:p>
            <a:pPr>
              <a:lnSpc>
                <a:spcPct val="80000"/>
              </a:lnSpc>
            </a:pPr>
            <a:r>
              <a:rPr lang="en-US" sz="2000" dirty="0">
                <a:latin typeface="Times"/>
                <a:cs typeface="Times"/>
              </a:rPr>
              <a:t>	Year 2: $0</a:t>
            </a:r>
          </a:p>
          <a:p>
            <a:pPr>
              <a:lnSpc>
                <a:spcPct val="80000"/>
              </a:lnSpc>
            </a:pPr>
            <a:r>
              <a:rPr lang="en-US" sz="2000" dirty="0">
                <a:latin typeface="Times"/>
                <a:cs typeface="Times"/>
              </a:rPr>
              <a:t>	Year 3: $100,000(1.15) + $132,000(1.15</a:t>
            </a:r>
            <a:r>
              <a:rPr lang="en-US" sz="2000" baseline="30000" dirty="0">
                <a:latin typeface="Times"/>
                <a:cs typeface="Times"/>
              </a:rPr>
              <a:t>2</a:t>
            </a:r>
            <a:r>
              <a:rPr lang="en-US" sz="2000" dirty="0">
                <a:latin typeface="Times"/>
                <a:cs typeface="Times"/>
              </a:rPr>
              <a:t>)</a:t>
            </a:r>
          </a:p>
          <a:p>
            <a:pPr>
              <a:lnSpc>
                <a:spcPct val="80000"/>
              </a:lnSpc>
            </a:pPr>
            <a:r>
              <a:rPr lang="en-US" sz="2000" dirty="0">
                <a:latin typeface="Times"/>
                <a:cs typeface="Times"/>
              </a:rPr>
              <a:t>			= $289,570</a:t>
            </a:r>
          </a:p>
          <a:p>
            <a:pPr>
              <a:lnSpc>
                <a:spcPct val="80000"/>
              </a:lnSpc>
            </a:pPr>
            <a:r>
              <a:rPr lang="en-US" sz="2000" dirty="0">
                <a:latin typeface="Times"/>
                <a:cs typeface="Times"/>
              </a:rPr>
              <a:t>MIRR using Method #2 is 15.36%</a:t>
            </a:r>
          </a:p>
          <a:p>
            <a:endParaRPr lang="en-US" sz="2000" dirty="0">
              <a:latin typeface="Times"/>
              <a:cs typeface="Times"/>
            </a:endParaRPr>
          </a:p>
        </p:txBody>
      </p:sp>
      <p:sp>
        <p:nvSpPr>
          <p:cNvPr id="6" name="TextBox 5"/>
          <p:cNvSpPr txBox="1"/>
          <p:nvPr/>
        </p:nvSpPr>
        <p:spPr>
          <a:xfrm>
            <a:off x="0" y="5961529"/>
            <a:ext cx="9019989" cy="923330"/>
          </a:xfrm>
          <a:prstGeom prst="rect">
            <a:avLst/>
          </a:prstGeom>
          <a:noFill/>
        </p:spPr>
        <p:txBody>
          <a:bodyPr wrap="square" rtlCol="0">
            <a:spAutoFit/>
          </a:bodyPr>
          <a:lstStyle/>
          <a:p>
            <a:r>
              <a:rPr lang="en-US" dirty="0">
                <a:latin typeface="Times New Roman" charset="0"/>
              </a:rPr>
              <a:t>Calculator: CF</a:t>
            </a:r>
            <a:r>
              <a:rPr lang="en-US" baseline="-25000" dirty="0">
                <a:latin typeface="Times New Roman" charset="0"/>
              </a:rPr>
              <a:t>0</a:t>
            </a:r>
            <a:r>
              <a:rPr lang="en-US" dirty="0">
                <a:latin typeface="Times New Roman" charset="0"/>
              </a:rPr>
              <a:t> = -188,627.43; C01 = 0; F01 = 1; C02 = 0; F02 = 1; CF3 = 289.570; F03 = 1; CPT IRR = 15.36%</a:t>
            </a:r>
          </a:p>
          <a:p>
            <a:endParaRPr lang="en-US" dirty="0"/>
          </a:p>
        </p:txBody>
      </p:sp>
    </p:spTree>
    <p:extLst>
      <p:ext uri="{BB962C8B-B14F-4D97-AF65-F5344CB8AC3E}">
        <p14:creationId xmlns:p14="http://schemas.microsoft.com/office/powerpoint/2010/main" val="44589854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109"/>
            <a:ext cx="8229600" cy="1143000"/>
          </a:xfrm>
        </p:spPr>
        <p:txBody>
          <a:bodyPr>
            <a:normAutofit/>
          </a:bodyPr>
          <a:lstStyle/>
          <a:p>
            <a:r>
              <a:rPr lang="en-US" sz="3600" dirty="0">
                <a:latin typeface="Times"/>
                <a:cs typeface="Times"/>
              </a:rPr>
              <a:t>MIRR vs. IRR</a:t>
            </a:r>
          </a:p>
        </p:txBody>
      </p:sp>
      <p:sp>
        <p:nvSpPr>
          <p:cNvPr id="3" name="Content Placeholder 2"/>
          <p:cNvSpPr>
            <a:spLocks noGrp="1"/>
          </p:cNvSpPr>
          <p:nvPr>
            <p:ph idx="1"/>
          </p:nvPr>
        </p:nvSpPr>
        <p:spPr/>
        <p:txBody>
          <a:bodyPr>
            <a:normAutofit fontScale="85000" lnSpcReduction="10000"/>
          </a:bodyPr>
          <a:lstStyle/>
          <a:p>
            <a:r>
              <a:rPr lang="en-US" sz="2800" dirty="0">
                <a:latin typeface="Arial" charset="0"/>
              </a:rPr>
              <a:t>MIRR can handle non-conventional cash flows, where as the IRR can</a:t>
            </a:r>
            <a:r>
              <a:rPr lang="ja-JP" altLang="en-US" sz="2800" dirty="0">
                <a:latin typeface="Arial" charset="0"/>
              </a:rPr>
              <a:t>’</a:t>
            </a:r>
            <a:r>
              <a:rPr lang="en-US" sz="2800" dirty="0">
                <a:latin typeface="Arial" charset="0"/>
              </a:rPr>
              <a:t>t</a:t>
            </a:r>
          </a:p>
          <a:p>
            <a:r>
              <a:rPr lang="en-US" sz="2800" dirty="0">
                <a:latin typeface="Arial" charset="0"/>
              </a:rPr>
              <a:t>But there are problems with MIRR:</a:t>
            </a:r>
          </a:p>
          <a:p>
            <a:pPr lvl="1"/>
            <a:r>
              <a:rPr lang="en-US" sz="2400" dirty="0">
                <a:latin typeface="Arial" charset="0"/>
              </a:rPr>
              <a:t>There are three methods, and three different MIRRs.  Which MIRR is correct? The differences could be larger on a more complex project</a:t>
            </a:r>
          </a:p>
          <a:p>
            <a:pPr lvl="1"/>
            <a:r>
              <a:rPr lang="en-US" sz="2400" dirty="0">
                <a:latin typeface="Arial" charset="0"/>
              </a:rPr>
              <a:t>MIRR is a rate of return on a modified set of cash flows, not the project</a:t>
            </a:r>
            <a:r>
              <a:rPr lang="ja-JP" altLang="en-US" sz="2400" dirty="0">
                <a:latin typeface="Arial" charset="0"/>
              </a:rPr>
              <a:t>’</a:t>
            </a:r>
            <a:r>
              <a:rPr lang="en-US" sz="2400" dirty="0">
                <a:latin typeface="Arial" charset="0"/>
              </a:rPr>
              <a:t>s </a:t>
            </a:r>
            <a:r>
              <a:rPr lang="en-US" sz="2400" dirty="0" err="1" smtClean="0">
                <a:latin typeface="Arial" charset="0"/>
              </a:rPr>
              <a:t>act</a:t>
            </a:r>
            <a:r>
              <a:rPr lang="en-US" sz="2400" dirty="0" err="1">
                <a:latin typeface="Times New Roman" charset="0"/>
              </a:rPr>
              <a:t>Point</a:t>
            </a:r>
            <a:r>
              <a:rPr lang="en-US" sz="2400" dirty="0">
                <a:latin typeface="Times New Roman" charset="0"/>
              </a:rPr>
              <a:t> out that we calculated MIRRs of 15.77%, 15.75% and 15.36%.  All of the MIRRs are correct.  There is no reason to say that one of the three methods is superior to the others.</a:t>
            </a:r>
          </a:p>
          <a:p>
            <a:pPr lvl="1"/>
            <a:r>
              <a:rPr lang="en-US" sz="2400" dirty="0" err="1" smtClean="0">
                <a:latin typeface="Arial" charset="0"/>
              </a:rPr>
              <a:t>ual</a:t>
            </a:r>
            <a:r>
              <a:rPr lang="en-US" sz="2400" dirty="0" smtClean="0">
                <a:latin typeface="Arial" charset="0"/>
              </a:rPr>
              <a:t> </a:t>
            </a:r>
            <a:r>
              <a:rPr lang="en-US" sz="2400" dirty="0">
                <a:latin typeface="Arial" charset="0"/>
              </a:rPr>
              <a:t>cash flows</a:t>
            </a:r>
          </a:p>
          <a:p>
            <a:pPr lvl="1"/>
            <a:r>
              <a:rPr lang="en-US" sz="2400" dirty="0">
                <a:latin typeface="Arial" charset="0"/>
              </a:rPr>
              <a:t>Since the MIRR depends on an externally supplied discount rate, the result is not truly an </a:t>
            </a:r>
            <a:r>
              <a:rPr lang="ja-JP" altLang="en-US" sz="2400" dirty="0">
                <a:latin typeface="Arial" charset="0"/>
              </a:rPr>
              <a:t>“</a:t>
            </a:r>
            <a:r>
              <a:rPr lang="en-US" sz="2400" dirty="0">
                <a:latin typeface="Arial" charset="0"/>
              </a:rPr>
              <a:t>internal</a:t>
            </a:r>
            <a:r>
              <a:rPr lang="ja-JP" altLang="en-US" sz="2400" dirty="0">
                <a:latin typeface="Arial" charset="0"/>
              </a:rPr>
              <a:t>”</a:t>
            </a:r>
            <a:r>
              <a:rPr lang="en-US" sz="2400" dirty="0">
                <a:latin typeface="Arial" charset="0"/>
              </a:rPr>
              <a:t> rate of return</a:t>
            </a:r>
          </a:p>
          <a:p>
            <a:pPr lvl="1"/>
            <a:endParaRPr lang="en-US" sz="2400" dirty="0">
              <a:latin typeface="Arial" charset="0"/>
            </a:endParaRPr>
          </a:p>
          <a:p>
            <a:pPr marL="0" indent="0">
              <a:buNone/>
            </a:pPr>
            <a:endParaRPr lang="en-US" dirty="0"/>
          </a:p>
        </p:txBody>
      </p:sp>
    </p:spTree>
    <p:extLst>
      <p:ext uri="{BB962C8B-B14F-4D97-AF65-F5344CB8AC3E}">
        <p14:creationId xmlns:p14="http://schemas.microsoft.com/office/powerpoint/2010/main" val="136854785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6063201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marL="742950" indent="-742950" eaLnBrk="1" hangingPunct="1">
              <a:buFont typeface="+mj-lt"/>
              <a:buAutoNum type="arabicPeriod" startAt="2"/>
            </a:pPr>
            <a:r>
              <a:rPr lang="en-US" sz="3600" dirty="0">
                <a:solidFill>
                  <a:srgbClr val="002060"/>
                </a:solidFill>
                <a:latin typeface="Calibri" charset="0"/>
              </a:rPr>
              <a:t>The Scale Problem</a:t>
            </a:r>
          </a:p>
        </p:txBody>
      </p:sp>
      <p:sp>
        <p:nvSpPr>
          <p:cNvPr id="50179" name="Rectangle 3"/>
          <p:cNvSpPr>
            <a:spLocks noGrp="1" noChangeArrowheads="1"/>
          </p:cNvSpPr>
          <p:nvPr>
            <p:ph type="body" idx="1"/>
          </p:nvPr>
        </p:nvSpPr>
        <p:spPr/>
        <p:txBody>
          <a:bodyPr/>
          <a:lstStyle/>
          <a:p>
            <a:pPr eaLnBrk="1" hangingPunct="1"/>
            <a:endParaRPr lang="en-US">
              <a:latin typeface="Calibri" charset="0"/>
            </a:endParaRPr>
          </a:p>
          <a:p>
            <a:pPr eaLnBrk="1" hangingPunct="1">
              <a:buFontTx/>
              <a:buNone/>
            </a:pPr>
            <a:endParaRPr lang="en-US">
              <a:latin typeface="Calibri" charset="0"/>
            </a:endParaRPr>
          </a:p>
        </p:txBody>
      </p:sp>
      <p:sp>
        <p:nvSpPr>
          <p:cNvPr id="21508" name="Rectangle 4"/>
          <p:cNvSpPr>
            <a:spLocks noChangeArrowheads="1"/>
          </p:cNvSpPr>
          <p:nvPr/>
        </p:nvSpPr>
        <p:spPr bwMode="auto">
          <a:xfrm>
            <a:off x="457200" y="1371600"/>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75" tIns="44443" rIns="90475" bIns="44443"/>
          <a:lstStyle/>
          <a:p>
            <a:pPr>
              <a:spcBef>
                <a:spcPct val="50000"/>
              </a:spcBef>
              <a:buFont typeface="Arial" charset="0"/>
              <a:buChar char="•"/>
            </a:pPr>
            <a:r>
              <a:rPr lang="en-US" sz="2800" dirty="0" smtClean="0">
                <a:latin typeface="Times New Roman" charset="0"/>
              </a:rPr>
              <a:t> Occur when the initial investment size is not the same </a:t>
            </a:r>
          </a:p>
          <a:p>
            <a:pPr>
              <a:spcBef>
                <a:spcPct val="50000"/>
              </a:spcBef>
              <a:buFont typeface="Arial" charset="0"/>
              <a:buChar char="•"/>
            </a:pPr>
            <a:r>
              <a:rPr lang="en-US" sz="2800" dirty="0" smtClean="0">
                <a:latin typeface="Times New Roman" charset="0"/>
              </a:rPr>
              <a:t>Consider </a:t>
            </a:r>
            <a:r>
              <a:rPr lang="en-US" sz="2800" dirty="0">
                <a:latin typeface="Times New Roman" charset="0"/>
              </a:rPr>
              <a:t>the following two investments</a:t>
            </a:r>
          </a:p>
          <a:p>
            <a:pPr>
              <a:spcBef>
                <a:spcPct val="50000"/>
              </a:spcBef>
              <a:buFont typeface="Arial" charset="0"/>
              <a:buChar char="•"/>
            </a:pPr>
            <a:endParaRPr lang="en-US" sz="2800" dirty="0">
              <a:latin typeface="Times New Roman" charset="0"/>
            </a:endParaRPr>
          </a:p>
          <a:p>
            <a:pPr>
              <a:spcBef>
                <a:spcPct val="50000"/>
              </a:spcBef>
              <a:buFont typeface="Arial" charset="0"/>
              <a:buChar char="•"/>
            </a:pPr>
            <a:endParaRPr lang="en-US" sz="2800" dirty="0">
              <a:latin typeface="Times New Roman" charset="0"/>
            </a:endParaRPr>
          </a:p>
          <a:p>
            <a:pPr>
              <a:spcBef>
                <a:spcPct val="50000"/>
              </a:spcBef>
              <a:buFont typeface="Arial" charset="0"/>
              <a:buChar char="•"/>
            </a:pPr>
            <a:endParaRPr lang="en-US" sz="2800" dirty="0">
              <a:latin typeface="Times New Roman" charset="0"/>
            </a:endParaRPr>
          </a:p>
          <a:p>
            <a:pPr>
              <a:spcBef>
                <a:spcPct val="50000"/>
              </a:spcBef>
              <a:buFont typeface="Arial" charset="0"/>
              <a:buChar char="•"/>
            </a:pPr>
            <a:r>
              <a:rPr lang="en-US" sz="2400" dirty="0">
                <a:latin typeface="Times New Roman" charset="0"/>
              </a:rPr>
              <a:t>The high percentage return on the small budget investment is more than offset by the ability to earn a lower rate of return on the large budget investment.</a:t>
            </a:r>
          </a:p>
          <a:p>
            <a:pPr>
              <a:spcBef>
                <a:spcPct val="50000"/>
              </a:spcBef>
            </a:pPr>
            <a:r>
              <a:rPr lang="en-US" sz="3200" dirty="0" smtClean="0">
                <a:latin typeface="Times New Roman" charset="0"/>
              </a:rPr>
              <a:t>Which project should we pick ?</a:t>
            </a:r>
            <a:endParaRPr lang="en-US" sz="3200" dirty="0">
              <a:latin typeface="Times New Roman" charset="0"/>
            </a:endParaRPr>
          </a:p>
          <a:p>
            <a:pPr>
              <a:spcBef>
                <a:spcPct val="50000"/>
              </a:spcBef>
            </a:pPr>
            <a:endParaRPr lang="en-US" sz="3200" dirty="0">
              <a:latin typeface="Times New Roman" charset="0"/>
            </a:endParaRPr>
          </a:p>
          <a:p>
            <a:pPr>
              <a:spcBef>
                <a:spcPct val="50000"/>
              </a:spcBef>
            </a:pPr>
            <a:endParaRPr lang="en-US" sz="3200" dirty="0">
              <a:latin typeface="Times New Roman" charset="0"/>
            </a:endParaRPr>
          </a:p>
        </p:txBody>
      </p:sp>
      <p:graphicFrame>
        <p:nvGraphicFramePr>
          <p:cNvPr id="5" name="Table 4"/>
          <p:cNvGraphicFramePr>
            <a:graphicFrameLocks noGrp="1"/>
          </p:cNvGraphicFramePr>
          <p:nvPr>
            <p:extLst>
              <p:ext uri="{D42A27DB-BD31-4B8C-83A1-F6EECF244321}">
                <p14:modId xmlns:p14="http://schemas.microsoft.com/office/powerpoint/2010/main" val="414145282"/>
              </p:ext>
            </p:extLst>
          </p:nvPr>
        </p:nvGraphicFramePr>
        <p:xfrm>
          <a:off x="762000" y="3246438"/>
          <a:ext cx="7543800" cy="1112838"/>
        </p:xfrm>
        <a:graphic>
          <a:graphicData uri="http://schemas.openxmlformats.org/drawingml/2006/table">
            <a:tbl>
              <a:tblPr firstRow="1" bandRow="1">
                <a:tableStyleId>{5C22544A-7EE6-4342-B048-85BDC9FD1C3A}</a:tableStyleId>
              </a:tblPr>
              <a:tblGrid>
                <a:gridCol w="1508760"/>
                <a:gridCol w="1508760"/>
                <a:gridCol w="1508760"/>
                <a:gridCol w="1508760"/>
                <a:gridCol w="1508760"/>
              </a:tblGrid>
              <a:tr h="370946">
                <a:tc>
                  <a:txBody>
                    <a:bodyPr/>
                    <a:lstStyle/>
                    <a:p>
                      <a:endParaRPr lang="en-US" sz="1800" dirty="0"/>
                    </a:p>
                  </a:txBody>
                  <a:tcPr marT="45733" marB="45733"/>
                </a:tc>
                <a:tc>
                  <a:txBody>
                    <a:bodyPr/>
                    <a:lstStyle/>
                    <a:p>
                      <a:r>
                        <a:rPr lang="en-US" sz="1800" dirty="0" smtClean="0"/>
                        <a:t>Year</a:t>
                      </a:r>
                      <a:r>
                        <a:rPr lang="en-US" sz="1800" baseline="0" dirty="0" smtClean="0"/>
                        <a:t> 1</a:t>
                      </a:r>
                      <a:endParaRPr lang="en-US" sz="1800" dirty="0"/>
                    </a:p>
                  </a:txBody>
                  <a:tcPr marT="45733" marB="45733"/>
                </a:tc>
                <a:tc>
                  <a:txBody>
                    <a:bodyPr/>
                    <a:lstStyle/>
                    <a:p>
                      <a:r>
                        <a:rPr lang="en-US" sz="1800" dirty="0" smtClean="0"/>
                        <a:t>Year 2</a:t>
                      </a:r>
                      <a:endParaRPr lang="en-US" sz="1800" dirty="0"/>
                    </a:p>
                  </a:txBody>
                  <a:tcPr marT="45733" marB="45733"/>
                </a:tc>
                <a:tc>
                  <a:txBody>
                    <a:bodyPr/>
                    <a:lstStyle/>
                    <a:p>
                      <a:r>
                        <a:rPr lang="en-US" sz="1800" dirty="0" smtClean="0"/>
                        <a:t>NPV @25%</a:t>
                      </a:r>
                      <a:endParaRPr lang="en-US" sz="1800" dirty="0"/>
                    </a:p>
                  </a:txBody>
                  <a:tcPr marT="45733" marB="45733"/>
                </a:tc>
                <a:tc>
                  <a:txBody>
                    <a:bodyPr/>
                    <a:lstStyle/>
                    <a:p>
                      <a:r>
                        <a:rPr lang="en-US" sz="1800" dirty="0" smtClean="0"/>
                        <a:t>IRR</a:t>
                      </a:r>
                      <a:endParaRPr lang="en-US" sz="1800" dirty="0"/>
                    </a:p>
                  </a:txBody>
                  <a:tcPr marT="45733" marB="45733"/>
                </a:tc>
              </a:tr>
              <a:tr h="370946">
                <a:tc>
                  <a:txBody>
                    <a:bodyPr/>
                    <a:lstStyle/>
                    <a:p>
                      <a:r>
                        <a:rPr lang="en-US" sz="1800" dirty="0" smtClean="0"/>
                        <a:t>Small Budget</a:t>
                      </a:r>
                    </a:p>
                  </a:txBody>
                  <a:tcPr marT="45733" marB="45733"/>
                </a:tc>
                <a:tc>
                  <a:txBody>
                    <a:bodyPr/>
                    <a:lstStyle/>
                    <a:p>
                      <a:r>
                        <a:rPr lang="en-US" sz="1800" dirty="0" smtClean="0"/>
                        <a:t>-$10mn</a:t>
                      </a:r>
                      <a:endParaRPr lang="en-US" sz="1800" dirty="0"/>
                    </a:p>
                  </a:txBody>
                  <a:tcPr marT="45733" marB="45733"/>
                </a:tc>
                <a:tc>
                  <a:txBody>
                    <a:bodyPr/>
                    <a:lstStyle/>
                    <a:p>
                      <a:r>
                        <a:rPr lang="en-US" sz="1800" dirty="0" smtClean="0"/>
                        <a:t>$40mn</a:t>
                      </a:r>
                      <a:endParaRPr lang="en-US" sz="1800" dirty="0"/>
                    </a:p>
                  </a:txBody>
                  <a:tcPr marT="45733" marB="45733"/>
                </a:tc>
                <a:tc>
                  <a:txBody>
                    <a:bodyPr/>
                    <a:lstStyle/>
                    <a:p>
                      <a:r>
                        <a:rPr lang="en-US" sz="1800" dirty="0" smtClean="0"/>
                        <a:t>$22mn</a:t>
                      </a:r>
                      <a:endParaRPr lang="en-US" sz="1800" dirty="0"/>
                    </a:p>
                  </a:txBody>
                  <a:tcPr marT="45733" marB="45733"/>
                </a:tc>
                <a:tc>
                  <a:txBody>
                    <a:bodyPr/>
                    <a:lstStyle/>
                    <a:p>
                      <a:r>
                        <a:rPr lang="en-US" sz="1800" dirty="0" smtClean="0"/>
                        <a:t>300%</a:t>
                      </a:r>
                      <a:endParaRPr lang="en-US" sz="1800" dirty="0"/>
                    </a:p>
                  </a:txBody>
                  <a:tcPr marT="45733" marB="45733"/>
                </a:tc>
              </a:tr>
              <a:tr h="370946">
                <a:tc>
                  <a:txBody>
                    <a:bodyPr/>
                    <a:lstStyle/>
                    <a:p>
                      <a:r>
                        <a:rPr lang="en-US" sz="1800" dirty="0" smtClean="0"/>
                        <a:t>Large Budget</a:t>
                      </a:r>
                      <a:endParaRPr lang="en-US" sz="1800" dirty="0"/>
                    </a:p>
                  </a:txBody>
                  <a:tcPr marT="45733" marB="45733"/>
                </a:tc>
                <a:tc>
                  <a:txBody>
                    <a:bodyPr/>
                    <a:lstStyle/>
                    <a:p>
                      <a:r>
                        <a:rPr lang="en-US" sz="1800" dirty="0" smtClean="0"/>
                        <a:t>-$25mn</a:t>
                      </a:r>
                      <a:endParaRPr lang="en-US" sz="1800" dirty="0"/>
                    </a:p>
                  </a:txBody>
                  <a:tcPr marT="45733" marB="45733"/>
                </a:tc>
                <a:tc>
                  <a:txBody>
                    <a:bodyPr/>
                    <a:lstStyle/>
                    <a:p>
                      <a:r>
                        <a:rPr lang="en-US" sz="1800" dirty="0" smtClean="0"/>
                        <a:t>$65mn</a:t>
                      </a:r>
                      <a:endParaRPr lang="en-US" sz="1800" dirty="0"/>
                    </a:p>
                  </a:txBody>
                  <a:tcPr marT="45733" marB="45733"/>
                </a:tc>
                <a:tc>
                  <a:txBody>
                    <a:bodyPr/>
                    <a:lstStyle/>
                    <a:p>
                      <a:r>
                        <a:rPr lang="en-US" sz="1800" dirty="0" smtClean="0"/>
                        <a:t>$27mn</a:t>
                      </a:r>
                      <a:endParaRPr lang="en-US" sz="1800" dirty="0"/>
                    </a:p>
                  </a:txBody>
                  <a:tcPr marT="45733" marB="45733"/>
                </a:tc>
                <a:tc>
                  <a:txBody>
                    <a:bodyPr/>
                    <a:lstStyle/>
                    <a:p>
                      <a:r>
                        <a:rPr lang="en-US" sz="1800" dirty="0" smtClean="0"/>
                        <a:t>160%</a:t>
                      </a:r>
                      <a:endParaRPr lang="en-US" sz="1800" dirty="0"/>
                    </a:p>
                  </a:txBody>
                  <a:tcPr marT="45733" marB="45733"/>
                </a:tc>
              </a:tr>
            </a:tbl>
          </a:graphicData>
        </a:graphic>
      </p:graphicFrame>
    </p:spTree>
    <p:extLst>
      <p:ext uri="{BB962C8B-B14F-4D97-AF65-F5344CB8AC3E}">
        <p14:creationId xmlns:p14="http://schemas.microsoft.com/office/powerpoint/2010/main" val="248453509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50179">
                                            <p:txEl>
                                              <p:pRg st="0" end="0"/>
                                            </p:txEl>
                                          </p:spTgt>
                                        </p:tgtEl>
                                        <p:attrNameLst>
                                          <p:attrName>style.visibility</p:attrName>
                                        </p:attrNameLst>
                                      </p:cBhvr>
                                      <p:to>
                                        <p:strVal val="visible"/>
                                      </p:to>
                                    </p:set>
                                    <p:animEffect transition="in" filter="fade">
                                      <p:cBhvr>
                                        <p:cTn id="7" dur="1000"/>
                                        <p:tgtEl>
                                          <p:spTgt spid="50179">
                                            <p:txEl>
                                              <p:pRg st="0" end="0"/>
                                            </p:txEl>
                                          </p:spTgt>
                                        </p:tgtEl>
                                      </p:cBhvr>
                                    </p:animEffect>
                                    <p:anim calcmode="lin" valueType="num">
                                      <p:cBhvr>
                                        <p:cTn id="8" dur="1000" fill="hold"/>
                                        <p:tgtEl>
                                          <p:spTgt spid="5017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017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marL="514350" indent="-514350" eaLnBrk="1" hangingPunct="1">
              <a:buFont typeface="+mj-lt"/>
              <a:buAutoNum type="arabicPeriod" startAt="3"/>
            </a:pPr>
            <a:r>
              <a:rPr lang="en-US" sz="3200" dirty="0">
                <a:solidFill>
                  <a:srgbClr val="002060"/>
                </a:solidFill>
                <a:latin typeface="Times"/>
                <a:cs typeface="Times"/>
              </a:rPr>
              <a:t>The Timing Problem</a:t>
            </a:r>
          </a:p>
        </p:txBody>
      </p:sp>
      <p:sp>
        <p:nvSpPr>
          <p:cNvPr id="22531" name="Rectangle 3"/>
          <p:cNvSpPr>
            <a:spLocks noGrp="1" noChangeArrowheads="1"/>
          </p:cNvSpPr>
          <p:nvPr>
            <p:ph type="body" idx="1"/>
          </p:nvPr>
        </p:nvSpPr>
        <p:spPr>
          <a:xfrm>
            <a:off x="304800" y="1232480"/>
            <a:ext cx="8229600" cy="4898446"/>
          </a:xfrm>
        </p:spPr>
        <p:txBody>
          <a:bodyPr/>
          <a:lstStyle/>
          <a:p>
            <a:r>
              <a:rPr lang="en-US" sz="2200" dirty="0">
                <a:latin typeface="Times New Roman" charset="0"/>
              </a:rPr>
              <a:t> Occur when the Cash flows from one project is unsimilar from the other</a:t>
            </a:r>
          </a:p>
          <a:p>
            <a:pPr marL="0" indent="0" eaLnBrk="1" hangingPunct="1">
              <a:buNone/>
            </a:pPr>
            <a:endParaRPr lang="en-US" dirty="0">
              <a:latin typeface="Calibri" charset="0"/>
            </a:endParaRPr>
          </a:p>
          <a:p>
            <a:pPr eaLnBrk="1" hangingPunct="1">
              <a:buFontTx/>
              <a:buNone/>
            </a:pPr>
            <a:endParaRPr lang="en-US" dirty="0">
              <a:latin typeface="Calibri" charset="0"/>
            </a:endParaRPr>
          </a:p>
        </p:txBody>
      </p:sp>
      <p:sp>
        <p:nvSpPr>
          <p:cNvPr id="22532" name="Rectangle 4"/>
          <p:cNvSpPr>
            <a:spLocks noChangeArrowheads="1"/>
          </p:cNvSpPr>
          <p:nvPr/>
        </p:nvSpPr>
        <p:spPr bwMode="auto">
          <a:xfrm>
            <a:off x="685800" y="2327275"/>
            <a:ext cx="77724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75" tIns="44443" rIns="90475" bIns="44443"/>
          <a:lstStyle/>
          <a:p>
            <a:pPr marL="342900" indent="-342900">
              <a:spcBef>
                <a:spcPct val="50000"/>
              </a:spcBef>
            </a:pPr>
            <a:endParaRPr lang="en-US" sz="2500">
              <a:latin typeface="Times New Roman" charset="0"/>
            </a:endParaRPr>
          </a:p>
        </p:txBody>
      </p:sp>
      <p:grpSp>
        <p:nvGrpSpPr>
          <p:cNvPr id="2" name="Group 5"/>
          <p:cNvGrpSpPr>
            <a:grpSpLocks/>
          </p:cNvGrpSpPr>
          <p:nvPr/>
        </p:nvGrpSpPr>
        <p:grpSpPr bwMode="auto">
          <a:xfrm>
            <a:off x="914400" y="1752600"/>
            <a:ext cx="7696200" cy="2057400"/>
            <a:chOff x="912" y="1008"/>
            <a:chExt cx="4848" cy="1296"/>
          </a:xfrm>
        </p:grpSpPr>
        <p:sp>
          <p:nvSpPr>
            <p:cNvPr id="22545" name="Line 6"/>
            <p:cNvSpPr>
              <a:spLocks noChangeShapeType="1"/>
            </p:cNvSpPr>
            <p:nvPr/>
          </p:nvSpPr>
          <p:spPr bwMode="auto">
            <a:xfrm>
              <a:off x="2448" y="1488"/>
              <a:ext cx="2448" cy="0"/>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b="1">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2546" name="Line 7"/>
            <p:cNvSpPr>
              <a:spLocks noChangeShapeType="1"/>
            </p:cNvSpPr>
            <p:nvPr/>
          </p:nvSpPr>
          <p:spPr bwMode="auto">
            <a:xfrm>
              <a:off x="2448" y="1344"/>
              <a:ext cx="0" cy="288"/>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2547" name="Line 8"/>
            <p:cNvSpPr>
              <a:spLocks noChangeShapeType="1"/>
            </p:cNvSpPr>
            <p:nvPr/>
          </p:nvSpPr>
          <p:spPr bwMode="auto">
            <a:xfrm>
              <a:off x="3168" y="1344"/>
              <a:ext cx="0" cy="288"/>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ln>
                  <a:solidFill>
                    <a:srgbClr val="000000"/>
                  </a:solidFill>
                </a:ln>
              </a:endParaRPr>
            </a:p>
          </p:txBody>
        </p:sp>
        <p:sp>
          <p:nvSpPr>
            <p:cNvPr id="22548" name="Line 9"/>
            <p:cNvSpPr>
              <a:spLocks noChangeShapeType="1"/>
            </p:cNvSpPr>
            <p:nvPr/>
          </p:nvSpPr>
          <p:spPr bwMode="auto">
            <a:xfrm>
              <a:off x="4128" y="1344"/>
              <a:ext cx="0" cy="288"/>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2549" name="Text Box 10"/>
            <p:cNvSpPr txBox="1">
              <a:spLocks noChangeArrowheads="1"/>
            </p:cNvSpPr>
            <p:nvPr/>
          </p:nvSpPr>
          <p:spPr bwMode="auto">
            <a:xfrm>
              <a:off x="2304" y="1680"/>
              <a:ext cx="345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spcBef>
                  <a:spcPct val="50000"/>
                </a:spcBef>
              </a:pPr>
              <a:r>
                <a:rPr lang="en-US" sz="2400" dirty="0">
                  <a:latin typeface="Book Antiqua" charset="0"/>
                </a:rPr>
                <a:t>0	   </a:t>
              </a:r>
              <a:r>
                <a:rPr lang="en-US" sz="2400" dirty="0" smtClean="0">
                  <a:latin typeface="Book Antiqua" charset="0"/>
                </a:rPr>
                <a:t>       </a:t>
              </a:r>
              <a:r>
                <a:rPr lang="en-US" sz="2400" dirty="0">
                  <a:latin typeface="Book Antiqua" charset="0"/>
                </a:rPr>
                <a:t>1	        	2         	    </a:t>
              </a:r>
              <a:r>
                <a:rPr lang="en-US" sz="2400" i="1" dirty="0">
                  <a:latin typeface="Book Antiqua" charset="0"/>
                </a:rPr>
                <a:t>3</a:t>
              </a:r>
            </a:p>
          </p:txBody>
        </p:sp>
        <p:sp>
          <p:nvSpPr>
            <p:cNvPr id="22550" name="Line 11"/>
            <p:cNvSpPr>
              <a:spLocks noChangeShapeType="1"/>
            </p:cNvSpPr>
            <p:nvPr/>
          </p:nvSpPr>
          <p:spPr bwMode="auto">
            <a:xfrm>
              <a:off x="4896" y="1344"/>
              <a:ext cx="0" cy="288"/>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2551" name="Text Box 12"/>
            <p:cNvSpPr txBox="1">
              <a:spLocks noChangeArrowheads="1"/>
            </p:cNvSpPr>
            <p:nvPr/>
          </p:nvSpPr>
          <p:spPr bwMode="auto">
            <a:xfrm>
              <a:off x="2784" y="1008"/>
              <a:ext cx="240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0475" tIns="44443" rIns="90475" bIns="44443"/>
            <a:lstStyle>
              <a:lvl1pPr marL="342900" indent="-342900"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spcBef>
                  <a:spcPct val="50000"/>
                </a:spcBef>
              </a:pPr>
              <a:r>
                <a:rPr lang="en-US" sz="2400" i="1" dirty="0">
                  <a:latin typeface="Book Antiqua" charset="0"/>
                </a:rPr>
                <a:t>$10,000     $</a:t>
              </a:r>
              <a:r>
                <a:rPr lang="en-US" sz="2400" i="1" dirty="0" smtClean="0">
                  <a:latin typeface="Book Antiqua" charset="0"/>
                </a:rPr>
                <a:t>1,000 </a:t>
              </a:r>
              <a:r>
                <a:rPr lang="en-US" sz="2400" i="1" dirty="0">
                  <a:latin typeface="Book Antiqua" charset="0"/>
                </a:rPr>
                <a:t>	$1,000</a:t>
              </a:r>
            </a:p>
          </p:txBody>
        </p:sp>
        <p:sp>
          <p:nvSpPr>
            <p:cNvPr id="22552" name="Text Box 13"/>
            <p:cNvSpPr txBox="1">
              <a:spLocks noChangeArrowheads="1"/>
            </p:cNvSpPr>
            <p:nvPr/>
          </p:nvSpPr>
          <p:spPr bwMode="auto">
            <a:xfrm>
              <a:off x="2160" y="2016"/>
              <a:ext cx="9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spcBef>
                  <a:spcPct val="50000"/>
                </a:spcBef>
              </a:pPr>
              <a:r>
                <a:rPr lang="en-US" sz="2400" i="1">
                  <a:latin typeface="Book Antiqua" charset="0"/>
                </a:rPr>
                <a:t>-$10,000</a:t>
              </a:r>
            </a:p>
          </p:txBody>
        </p:sp>
        <p:sp>
          <p:nvSpPr>
            <p:cNvPr id="22553" name="Text Box 14"/>
            <p:cNvSpPr txBox="1">
              <a:spLocks noChangeArrowheads="1"/>
            </p:cNvSpPr>
            <p:nvPr/>
          </p:nvSpPr>
          <p:spPr bwMode="auto">
            <a:xfrm>
              <a:off x="912" y="1344"/>
              <a:ext cx="129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50000"/>
                </a:spcBef>
              </a:pPr>
              <a:r>
                <a:rPr lang="en-US" sz="2400" dirty="0">
                  <a:latin typeface="Times New Roman" charset="0"/>
                </a:rPr>
                <a:t>Project A</a:t>
              </a:r>
            </a:p>
          </p:txBody>
        </p:sp>
      </p:grpSp>
      <p:grpSp>
        <p:nvGrpSpPr>
          <p:cNvPr id="3" name="Group 15"/>
          <p:cNvGrpSpPr>
            <a:grpSpLocks/>
          </p:cNvGrpSpPr>
          <p:nvPr/>
        </p:nvGrpSpPr>
        <p:grpSpPr bwMode="auto">
          <a:xfrm>
            <a:off x="762000" y="4495800"/>
            <a:ext cx="7696200" cy="2057400"/>
            <a:chOff x="912" y="2592"/>
            <a:chExt cx="4848" cy="1296"/>
          </a:xfrm>
        </p:grpSpPr>
        <p:sp>
          <p:nvSpPr>
            <p:cNvPr id="22536" name="Line 16"/>
            <p:cNvSpPr>
              <a:spLocks noChangeShapeType="1"/>
            </p:cNvSpPr>
            <p:nvPr/>
          </p:nvSpPr>
          <p:spPr bwMode="auto">
            <a:xfrm>
              <a:off x="2448" y="3072"/>
              <a:ext cx="2448" cy="0"/>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2537" name="Line 17"/>
            <p:cNvSpPr>
              <a:spLocks noChangeShapeType="1"/>
            </p:cNvSpPr>
            <p:nvPr/>
          </p:nvSpPr>
          <p:spPr bwMode="auto">
            <a:xfrm>
              <a:off x="2448" y="2928"/>
              <a:ext cx="0" cy="288"/>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2538" name="Line 18"/>
            <p:cNvSpPr>
              <a:spLocks noChangeShapeType="1"/>
            </p:cNvSpPr>
            <p:nvPr/>
          </p:nvSpPr>
          <p:spPr bwMode="auto">
            <a:xfrm>
              <a:off x="3168" y="2928"/>
              <a:ext cx="0" cy="288"/>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2539" name="Line 19"/>
            <p:cNvSpPr>
              <a:spLocks noChangeShapeType="1"/>
            </p:cNvSpPr>
            <p:nvPr/>
          </p:nvSpPr>
          <p:spPr bwMode="auto">
            <a:xfrm>
              <a:off x="4128" y="2928"/>
              <a:ext cx="0" cy="288"/>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2540" name="Text Box 20"/>
            <p:cNvSpPr txBox="1">
              <a:spLocks noChangeArrowheads="1"/>
            </p:cNvSpPr>
            <p:nvPr/>
          </p:nvSpPr>
          <p:spPr bwMode="auto">
            <a:xfrm>
              <a:off x="2304" y="3264"/>
              <a:ext cx="345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spcBef>
                  <a:spcPct val="50000"/>
                </a:spcBef>
              </a:pPr>
              <a:r>
                <a:rPr lang="en-US" sz="2400" dirty="0">
                  <a:latin typeface="Book Antiqua" charset="0"/>
                </a:rPr>
                <a:t>0	    </a:t>
              </a:r>
              <a:r>
                <a:rPr lang="en-US" sz="2400" dirty="0" smtClean="0">
                  <a:latin typeface="Book Antiqua" charset="0"/>
                </a:rPr>
                <a:t>      1</a:t>
              </a:r>
              <a:r>
                <a:rPr lang="en-US" sz="2400" dirty="0">
                  <a:latin typeface="Book Antiqua" charset="0"/>
                </a:rPr>
                <a:t>	        	2         	    </a:t>
              </a:r>
              <a:r>
                <a:rPr lang="en-US" sz="2400" i="1" dirty="0">
                  <a:latin typeface="Book Antiqua" charset="0"/>
                </a:rPr>
                <a:t>3</a:t>
              </a:r>
            </a:p>
          </p:txBody>
        </p:sp>
        <p:sp>
          <p:nvSpPr>
            <p:cNvPr id="22541" name="Line 21"/>
            <p:cNvSpPr>
              <a:spLocks noChangeShapeType="1"/>
            </p:cNvSpPr>
            <p:nvPr/>
          </p:nvSpPr>
          <p:spPr bwMode="auto">
            <a:xfrm>
              <a:off x="4896" y="2928"/>
              <a:ext cx="0" cy="288"/>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2542" name="Text Box 22"/>
            <p:cNvSpPr txBox="1">
              <a:spLocks noChangeArrowheads="1"/>
            </p:cNvSpPr>
            <p:nvPr/>
          </p:nvSpPr>
          <p:spPr bwMode="auto">
            <a:xfrm>
              <a:off x="2736" y="2592"/>
              <a:ext cx="30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0475" tIns="44443" rIns="90475" bIns="44443"/>
            <a:lstStyle>
              <a:lvl1pPr marL="342900" indent="-342900"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spcBef>
                  <a:spcPct val="50000"/>
                </a:spcBef>
              </a:pPr>
              <a:r>
                <a:rPr lang="en-US" sz="2400" i="1">
                  <a:latin typeface="Book Antiqua" charset="0"/>
                </a:rPr>
                <a:t>$1,000	        $1,000	    $12,000</a:t>
              </a:r>
            </a:p>
          </p:txBody>
        </p:sp>
        <p:sp>
          <p:nvSpPr>
            <p:cNvPr id="22543" name="Text Box 23"/>
            <p:cNvSpPr txBox="1">
              <a:spLocks noChangeArrowheads="1"/>
            </p:cNvSpPr>
            <p:nvPr/>
          </p:nvSpPr>
          <p:spPr bwMode="auto">
            <a:xfrm>
              <a:off x="2160" y="3600"/>
              <a:ext cx="8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spcBef>
                  <a:spcPct val="50000"/>
                </a:spcBef>
              </a:pPr>
              <a:r>
                <a:rPr lang="en-US" sz="2400" i="1">
                  <a:latin typeface="Book Antiqua" charset="0"/>
                </a:rPr>
                <a:t>-$10,000</a:t>
              </a:r>
            </a:p>
          </p:txBody>
        </p:sp>
        <p:sp>
          <p:nvSpPr>
            <p:cNvPr id="22544" name="Text Box 24"/>
            <p:cNvSpPr txBox="1">
              <a:spLocks noChangeArrowheads="1"/>
            </p:cNvSpPr>
            <p:nvPr/>
          </p:nvSpPr>
          <p:spPr bwMode="auto">
            <a:xfrm>
              <a:off x="912" y="2928"/>
              <a:ext cx="124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50000"/>
                </a:spcBef>
              </a:pPr>
              <a:r>
                <a:rPr lang="en-US" sz="2400">
                  <a:latin typeface="Times New Roman" charset="0"/>
                </a:rPr>
                <a:t>Project B</a:t>
              </a:r>
            </a:p>
          </p:txBody>
        </p:sp>
      </p:grpSp>
      <p:sp>
        <p:nvSpPr>
          <p:cNvPr id="52249" name="Text Box 25"/>
          <p:cNvSpPr txBox="1">
            <a:spLocks noChangeArrowheads="1"/>
          </p:cNvSpPr>
          <p:nvPr/>
        </p:nvSpPr>
        <p:spPr bwMode="auto">
          <a:xfrm>
            <a:off x="304800" y="6518275"/>
            <a:ext cx="777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50000"/>
              </a:spcBef>
            </a:pPr>
            <a:endParaRPr lang="en-US" sz="2400">
              <a:latin typeface="Times New Roman" charset="0"/>
            </a:endParaRPr>
          </a:p>
        </p:txBody>
      </p:sp>
    </p:spTree>
    <p:extLst>
      <p:ext uri="{BB962C8B-B14F-4D97-AF65-F5344CB8AC3E}">
        <p14:creationId xmlns:p14="http://schemas.microsoft.com/office/powerpoint/2010/main" val="360739409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2" presetClass="entr" presetSubtype="0" fill="hold" grpId="0" nodeType="clickEffect" nodePh="1">
                                  <p:stCondLst>
                                    <p:cond delay="0"/>
                                  </p:stCondLst>
                                  <p:endCondLst>
                                    <p:cond evt="begin" delay="0">
                                      <p:tn val="15"/>
                                    </p:cond>
                                  </p:endCondLst>
                                  <p:childTnLst>
                                    <p:set>
                                      <p:cBhvr>
                                        <p:cTn id="16" dur="1" fill="hold">
                                          <p:stCondLst>
                                            <p:cond delay="0"/>
                                          </p:stCondLst>
                                        </p:cTn>
                                        <p:tgtEl>
                                          <p:spTgt spid="52249"/>
                                        </p:tgtEl>
                                        <p:attrNameLst>
                                          <p:attrName>style.visibility</p:attrName>
                                        </p:attrNameLst>
                                      </p:cBhvr>
                                      <p:to>
                                        <p:strVal val="visible"/>
                                      </p:to>
                                    </p:set>
                                    <p:animEffect transition="in" filter="fade">
                                      <p:cBhvr>
                                        <p:cTn id="17" dur="1000"/>
                                        <p:tgtEl>
                                          <p:spTgt spid="52249"/>
                                        </p:tgtEl>
                                      </p:cBhvr>
                                    </p:animEffect>
                                    <p:anim calcmode="lin" valueType="num">
                                      <p:cBhvr>
                                        <p:cTn id="18" dur="1000" fill="hold"/>
                                        <p:tgtEl>
                                          <p:spTgt spid="52249"/>
                                        </p:tgtEl>
                                        <p:attrNameLst>
                                          <p:attrName>ppt_x</p:attrName>
                                        </p:attrNameLst>
                                      </p:cBhvr>
                                      <p:tavLst>
                                        <p:tav tm="0">
                                          <p:val>
                                            <p:strVal val="#ppt_x"/>
                                          </p:val>
                                        </p:tav>
                                        <p:tav tm="100000">
                                          <p:val>
                                            <p:strVal val="#ppt_x"/>
                                          </p:val>
                                        </p:tav>
                                      </p:tavLst>
                                    </p:anim>
                                    <p:anim calcmode="lin" valueType="num">
                                      <p:cBhvr>
                                        <p:cTn id="19" dur="1000" fill="hold"/>
                                        <p:tgtEl>
                                          <p:spTgt spid="522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a:bodyPr>
          <a:lstStyle/>
          <a:p>
            <a:r>
              <a:rPr lang="en-US" sz="4000" dirty="0">
                <a:solidFill>
                  <a:srgbClr val="002060"/>
                </a:solidFill>
                <a:latin typeface="Times"/>
                <a:cs typeface="Times"/>
              </a:rPr>
              <a:t>The Timing Problem</a:t>
            </a:r>
          </a:p>
        </p:txBody>
      </p:sp>
      <p:sp>
        <p:nvSpPr>
          <p:cNvPr id="23555" name="Content Placeholder 2"/>
          <p:cNvSpPr>
            <a:spLocks noGrp="1"/>
          </p:cNvSpPr>
          <p:nvPr>
            <p:ph idx="1"/>
          </p:nvPr>
        </p:nvSpPr>
        <p:spPr/>
        <p:txBody>
          <a:bodyPr>
            <a:normAutofit lnSpcReduction="10000"/>
          </a:bodyPr>
          <a:lstStyle/>
          <a:p>
            <a:r>
              <a:rPr lang="en-US">
                <a:latin typeface="Calibri" charset="0"/>
              </a:rPr>
              <a:t>The discount rate is 10%.</a:t>
            </a:r>
          </a:p>
          <a:p>
            <a:r>
              <a:rPr lang="en-US">
                <a:latin typeface="Calibri" charset="0"/>
              </a:rPr>
              <a:t>NPV of Project A:</a:t>
            </a:r>
          </a:p>
          <a:p>
            <a:endParaRPr lang="en-US">
              <a:latin typeface="Calibri" charset="0"/>
            </a:endParaRPr>
          </a:p>
          <a:p>
            <a:endParaRPr lang="en-US">
              <a:latin typeface="Calibri" charset="0"/>
            </a:endParaRPr>
          </a:p>
          <a:p>
            <a:r>
              <a:rPr lang="en-US">
                <a:latin typeface="Calibri" charset="0"/>
              </a:rPr>
              <a:t>NPV of Project B:</a:t>
            </a:r>
          </a:p>
          <a:p>
            <a:endParaRPr lang="en-US">
              <a:latin typeface="Calibri" charset="0"/>
            </a:endParaRPr>
          </a:p>
          <a:p>
            <a:endParaRPr lang="en-US">
              <a:latin typeface="Calibri" charset="0"/>
            </a:endParaRPr>
          </a:p>
          <a:p>
            <a:r>
              <a:rPr lang="en-US">
                <a:latin typeface="Calibri" charset="0"/>
              </a:rPr>
              <a:t>Based on NPV, we select:</a:t>
            </a:r>
          </a:p>
          <a:p>
            <a:pPr>
              <a:buFont typeface="Arial" charset="0"/>
              <a:buNone/>
            </a:pPr>
            <a:endParaRPr lang="en-US">
              <a:latin typeface="Calibri" charset="0"/>
            </a:endParaRPr>
          </a:p>
        </p:txBody>
      </p:sp>
    </p:spTree>
    <p:extLst>
      <p:ext uri="{BB962C8B-B14F-4D97-AF65-F5344CB8AC3E}">
        <p14:creationId xmlns:p14="http://schemas.microsoft.com/office/powerpoint/2010/main" val="405827262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r>
              <a:rPr lang="en-US" sz="4000" dirty="0">
                <a:solidFill>
                  <a:srgbClr val="002060"/>
                </a:solidFill>
                <a:latin typeface="Times"/>
                <a:cs typeface="Times"/>
              </a:rPr>
              <a:t>The Timing Problem</a:t>
            </a:r>
          </a:p>
        </p:txBody>
      </p:sp>
      <p:sp>
        <p:nvSpPr>
          <p:cNvPr id="24579" name="Content Placeholder 2"/>
          <p:cNvSpPr>
            <a:spLocks noGrp="1"/>
          </p:cNvSpPr>
          <p:nvPr>
            <p:ph idx="1"/>
          </p:nvPr>
        </p:nvSpPr>
        <p:spPr/>
        <p:txBody>
          <a:bodyPr/>
          <a:lstStyle/>
          <a:p>
            <a:r>
              <a:rPr lang="en-US">
                <a:latin typeface="Calibri" charset="0"/>
              </a:rPr>
              <a:t>IRR of Project A:</a:t>
            </a:r>
          </a:p>
          <a:p>
            <a:endParaRPr lang="en-US">
              <a:latin typeface="Calibri" charset="0"/>
            </a:endParaRPr>
          </a:p>
          <a:p>
            <a:endParaRPr lang="en-US">
              <a:latin typeface="Calibri" charset="0"/>
            </a:endParaRPr>
          </a:p>
          <a:p>
            <a:r>
              <a:rPr lang="en-US">
                <a:latin typeface="Calibri" charset="0"/>
              </a:rPr>
              <a:t>IRR of Project B:</a:t>
            </a:r>
          </a:p>
          <a:p>
            <a:pPr>
              <a:buFont typeface="Arial" charset="0"/>
              <a:buNone/>
            </a:pPr>
            <a:endParaRPr lang="en-US">
              <a:latin typeface="Calibri" charset="0"/>
            </a:endParaRPr>
          </a:p>
          <a:p>
            <a:pPr>
              <a:buFont typeface="Arial" charset="0"/>
              <a:buNone/>
            </a:pPr>
            <a:endParaRPr lang="en-US">
              <a:latin typeface="Calibri" charset="0"/>
            </a:endParaRPr>
          </a:p>
          <a:p>
            <a:r>
              <a:rPr lang="en-US">
                <a:latin typeface="Calibri" charset="0"/>
              </a:rPr>
              <a:t>Based on IRR, we select: </a:t>
            </a:r>
          </a:p>
        </p:txBody>
      </p:sp>
    </p:spTree>
    <p:extLst>
      <p:ext uri="{BB962C8B-B14F-4D97-AF65-F5344CB8AC3E}">
        <p14:creationId xmlns:p14="http://schemas.microsoft.com/office/powerpoint/2010/main" val="263389867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r>
              <a:rPr lang="en-US" sz="4000" dirty="0">
                <a:solidFill>
                  <a:srgbClr val="002060"/>
                </a:solidFill>
                <a:latin typeface="Times"/>
                <a:cs typeface="Times"/>
              </a:rPr>
              <a:t>The Timing Problem</a:t>
            </a:r>
          </a:p>
        </p:txBody>
      </p:sp>
      <p:sp>
        <p:nvSpPr>
          <p:cNvPr id="25603" name="Content Placeholder 2"/>
          <p:cNvSpPr>
            <a:spLocks noGrp="1"/>
          </p:cNvSpPr>
          <p:nvPr>
            <p:ph idx="1"/>
          </p:nvPr>
        </p:nvSpPr>
        <p:spPr/>
        <p:txBody>
          <a:bodyPr/>
          <a:lstStyle/>
          <a:p>
            <a:r>
              <a:rPr lang="en-US">
                <a:latin typeface="Calibri" charset="0"/>
              </a:rPr>
              <a:t>The discount rate is 10%.</a:t>
            </a:r>
          </a:p>
          <a:p>
            <a:r>
              <a:rPr lang="en-US">
                <a:latin typeface="Calibri" charset="0"/>
              </a:rPr>
              <a:t>Based on NPV, we select:  B</a:t>
            </a:r>
          </a:p>
          <a:p>
            <a:pPr lvl="1"/>
            <a:r>
              <a:rPr lang="en-US">
                <a:latin typeface="Calibri" charset="0"/>
              </a:rPr>
              <a:t>NPV of Project A:  $668.67</a:t>
            </a:r>
          </a:p>
          <a:p>
            <a:pPr lvl="1"/>
            <a:r>
              <a:rPr lang="en-US">
                <a:latin typeface="Calibri" charset="0"/>
              </a:rPr>
              <a:t>NPV of Project B: $751.31</a:t>
            </a:r>
          </a:p>
          <a:p>
            <a:r>
              <a:rPr lang="en-US">
                <a:latin typeface="Calibri" charset="0"/>
              </a:rPr>
              <a:t>Based on IRR, we select:   A</a:t>
            </a:r>
          </a:p>
          <a:p>
            <a:pPr lvl="1"/>
            <a:r>
              <a:rPr lang="en-US">
                <a:latin typeface="Calibri" charset="0"/>
              </a:rPr>
              <a:t>IRR of Project A:  16.04 %</a:t>
            </a:r>
          </a:p>
          <a:p>
            <a:pPr lvl="1"/>
            <a:r>
              <a:rPr lang="en-US">
                <a:latin typeface="Calibri" charset="0"/>
              </a:rPr>
              <a:t>IRR of Project B:  12.94%</a:t>
            </a:r>
          </a:p>
          <a:p>
            <a:endParaRPr lang="en-US">
              <a:latin typeface="Calibri" charset="0"/>
            </a:endParaRPr>
          </a:p>
          <a:p>
            <a:pPr>
              <a:buFont typeface="Arial" charset="0"/>
              <a:buNone/>
            </a:pPr>
            <a:endParaRPr lang="en-US">
              <a:latin typeface="Calibri" charset="0"/>
            </a:endParaRPr>
          </a:p>
        </p:txBody>
      </p:sp>
    </p:spTree>
    <p:extLst>
      <p:ext uri="{BB962C8B-B14F-4D97-AF65-F5344CB8AC3E}">
        <p14:creationId xmlns:p14="http://schemas.microsoft.com/office/powerpoint/2010/main" val="223405534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6412"/>
            <a:ext cx="8229600" cy="688005"/>
          </a:xfrm>
        </p:spPr>
        <p:txBody>
          <a:bodyPr>
            <a:noAutofit/>
          </a:bodyPr>
          <a:lstStyle/>
          <a:p>
            <a:r>
              <a:rPr lang="en-US" sz="3200" dirty="0">
                <a:latin typeface="Times"/>
                <a:cs typeface="Times"/>
              </a:rPr>
              <a:t>The Timing Problem </a:t>
            </a:r>
            <a:r>
              <a:rPr lang="en-US" sz="3200" dirty="0" smtClean="0">
                <a:latin typeface="Times"/>
                <a:cs typeface="Times"/>
              </a:rPr>
              <a:t>Mutually </a:t>
            </a:r>
            <a:r>
              <a:rPr lang="en-US" sz="3200" dirty="0">
                <a:latin typeface="Times"/>
                <a:cs typeface="Times"/>
              </a:rPr>
              <a:t>Exclusive Investments</a:t>
            </a:r>
          </a:p>
        </p:txBody>
      </p:sp>
      <p:pic>
        <p:nvPicPr>
          <p:cNvPr id="4" name="Picture 3" descr="Screen Shot 2015-11-28 at 11.53.4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 y="1324678"/>
            <a:ext cx="8296863" cy="2185911"/>
          </a:xfrm>
          <a:prstGeom prst="rect">
            <a:avLst/>
          </a:prstGeom>
        </p:spPr>
      </p:pic>
      <p:pic>
        <p:nvPicPr>
          <p:cNvPr id="5" name="Picture 4" descr="Screen Shot 2015-11-28 at 11.54.0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98" y="4188101"/>
            <a:ext cx="8229601" cy="2021586"/>
          </a:xfrm>
          <a:prstGeom prst="rect">
            <a:avLst/>
          </a:prstGeom>
        </p:spPr>
      </p:pic>
    </p:spTree>
    <p:extLst>
      <p:ext uri="{BB962C8B-B14F-4D97-AF65-F5344CB8AC3E}">
        <p14:creationId xmlns:p14="http://schemas.microsoft.com/office/powerpoint/2010/main" val="160715980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dirty="0">
                <a:solidFill>
                  <a:srgbClr val="002060"/>
                </a:solidFill>
                <a:latin typeface="Times"/>
                <a:cs typeface="Times"/>
              </a:rPr>
              <a:t>The Timing Problem</a:t>
            </a:r>
          </a:p>
        </p:txBody>
      </p:sp>
      <p:graphicFrame>
        <p:nvGraphicFramePr>
          <p:cNvPr id="54275" name="Object 2"/>
          <p:cNvGraphicFramePr>
            <a:graphicFrameLocks noChangeAspect="1"/>
          </p:cNvGraphicFramePr>
          <p:nvPr>
            <p:extLst>
              <p:ext uri="{D42A27DB-BD31-4B8C-83A1-F6EECF244321}">
                <p14:modId xmlns:p14="http://schemas.microsoft.com/office/powerpoint/2010/main" val="3999005548"/>
              </p:ext>
            </p:extLst>
          </p:nvPr>
        </p:nvGraphicFramePr>
        <p:xfrm>
          <a:off x="284163" y="1503363"/>
          <a:ext cx="8859837" cy="4800600"/>
        </p:xfrm>
        <a:graphic>
          <a:graphicData uri="http://schemas.openxmlformats.org/presentationml/2006/ole">
            <mc:AlternateContent xmlns:mc="http://schemas.openxmlformats.org/markup-compatibility/2006">
              <mc:Choice xmlns:v="urn:schemas-microsoft-com:vml" Requires="v">
                <p:oleObj spid="_x0000_s27736" name="Chart" r:id="rId4" imgW="5162702" imgH="3676802" progId="Excel.Chart.8">
                  <p:embed/>
                </p:oleObj>
              </mc:Choice>
              <mc:Fallback>
                <p:oleObj name="Chart" r:id="rId4" imgW="5162702" imgH="3676802"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163" y="1503363"/>
                        <a:ext cx="8859837" cy="4800600"/>
                      </a:xfrm>
                      <a:prstGeom prst="rect">
                        <a:avLst/>
                      </a:prstGeom>
                      <a:noFill/>
                      <a:ln>
                        <a:noFill/>
                      </a:ln>
                      <a:effectLst/>
                    </p:spPr>
                  </p:pic>
                </p:oleObj>
              </mc:Fallback>
            </mc:AlternateContent>
          </a:graphicData>
        </a:graphic>
      </p:graphicFrame>
      <p:grpSp>
        <p:nvGrpSpPr>
          <p:cNvPr id="2" name="Group 4"/>
          <p:cNvGrpSpPr>
            <a:grpSpLocks/>
          </p:cNvGrpSpPr>
          <p:nvPr/>
        </p:nvGrpSpPr>
        <p:grpSpPr bwMode="auto">
          <a:xfrm>
            <a:off x="3657600" y="3200400"/>
            <a:ext cx="3810000" cy="533400"/>
            <a:chOff x="2928" y="1824"/>
            <a:chExt cx="2400" cy="336"/>
          </a:xfrm>
        </p:grpSpPr>
        <p:sp>
          <p:nvSpPr>
            <p:cNvPr id="26635" name="Rectangle 5"/>
            <p:cNvSpPr>
              <a:spLocks noChangeArrowheads="1"/>
            </p:cNvSpPr>
            <p:nvPr/>
          </p:nvSpPr>
          <p:spPr bwMode="auto">
            <a:xfrm flipH="1">
              <a:off x="3456" y="1824"/>
              <a:ext cx="1872"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87425"/>
              <a:r>
                <a:rPr lang="en-US" sz="2200" b="1">
                  <a:latin typeface="Times New Roman" charset="0"/>
                </a:rPr>
                <a:t>10.55% = crossover rate</a:t>
              </a:r>
              <a:endParaRPr lang="en-US" sz="2200" i="1">
                <a:latin typeface="Times New Roman" charset="0"/>
              </a:endParaRPr>
            </a:p>
          </p:txBody>
        </p:sp>
        <p:sp>
          <p:nvSpPr>
            <p:cNvPr id="26636" name="Arc 6"/>
            <p:cNvSpPr>
              <a:spLocks/>
            </p:cNvSpPr>
            <p:nvPr/>
          </p:nvSpPr>
          <p:spPr bwMode="auto">
            <a:xfrm flipH="1">
              <a:off x="2928" y="1968"/>
              <a:ext cx="864" cy="192"/>
            </a:xfrm>
            <a:custGeom>
              <a:avLst/>
              <a:gdLst>
                <a:gd name="T0" fmla="*/ 0 w 21600"/>
                <a:gd name="T1" fmla="*/ 0 h 21109"/>
                <a:gd name="T2" fmla="*/ 0 w 21600"/>
                <a:gd name="T3" fmla="*/ 0 h 21109"/>
                <a:gd name="T4" fmla="*/ 0 w 21600"/>
                <a:gd name="T5" fmla="*/ 0 h 21109"/>
                <a:gd name="T6" fmla="*/ 0 60000 65536"/>
                <a:gd name="T7" fmla="*/ 0 60000 65536"/>
                <a:gd name="T8" fmla="*/ 0 60000 65536"/>
                <a:gd name="T9" fmla="*/ 0 w 21600"/>
                <a:gd name="T10" fmla="*/ 0 h 21109"/>
                <a:gd name="T11" fmla="*/ 21600 w 21600"/>
                <a:gd name="T12" fmla="*/ 21109 h 21109"/>
              </a:gdLst>
              <a:ahLst/>
              <a:cxnLst>
                <a:cxn ang="T6">
                  <a:pos x="T0" y="T1"/>
                </a:cxn>
                <a:cxn ang="T7">
                  <a:pos x="T2" y="T3"/>
                </a:cxn>
                <a:cxn ang="T8">
                  <a:pos x="T4" y="T5"/>
                </a:cxn>
              </a:cxnLst>
              <a:rect l="T9" t="T10" r="T11" b="T12"/>
              <a:pathLst>
                <a:path w="21600" h="21109" fill="none" extrusionOk="0">
                  <a:moveTo>
                    <a:pt x="9893" y="-1"/>
                  </a:moveTo>
                  <a:cubicBezTo>
                    <a:pt x="17082" y="3703"/>
                    <a:pt x="21600" y="11113"/>
                    <a:pt x="21600" y="19201"/>
                  </a:cubicBezTo>
                  <a:cubicBezTo>
                    <a:pt x="21600" y="19837"/>
                    <a:pt x="21571" y="20474"/>
                    <a:pt x="21515" y="21108"/>
                  </a:cubicBezTo>
                </a:path>
                <a:path w="21600" h="21109" stroke="0" extrusionOk="0">
                  <a:moveTo>
                    <a:pt x="9893" y="-1"/>
                  </a:moveTo>
                  <a:cubicBezTo>
                    <a:pt x="17082" y="3703"/>
                    <a:pt x="21600" y="11113"/>
                    <a:pt x="21600" y="19201"/>
                  </a:cubicBezTo>
                  <a:cubicBezTo>
                    <a:pt x="21600" y="19837"/>
                    <a:pt x="21571" y="20474"/>
                    <a:pt x="21515" y="21108"/>
                  </a:cubicBezTo>
                  <a:lnTo>
                    <a:pt x="0" y="19201"/>
                  </a:lnTo>
                  <a:lnTo>
                    <a:pt x="9893" y="-1"/>
                  </a:lnTo>
                  <a:close/>
                </a:path>
              </a:pathLst>
            </a:custGeom>
            <a:noFill/>
            <a:ln w="28575" cap="sq">
              <a:solidFill>
                <a:schemeClr val="tx1"/>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3" name="Group 7"/>
          <p:cNvGrpSpPr>
            <a:grpSpLocks/>
          </p:cNvGrpSpPr>
          <p:nvPr/>
        </p:nvGrpSpPr>
        <p:grpSpPr bwMode="auto">
          <a:xfrm>
            <a:off x="4191000" y="4038600"/>
            <a:ext cx="2362200" cy="1704975"/>
            <a:chOff x="3408" y="2400"/>
            <a:chExt cx="1488" cy="1074"/>
          </a:xfrm>
        </p:grpSpPr>
        <p:sp>
          <p:nvSpPr>
            <p:cNvPr id="26633" name="Rectangle 8"/>
            <p:cNvSpPr>
              <a:spLocks noChangeArrowheads="1"/>
            </p:cNvSpPr>
            <p:nvPr/>
          </p:nvSpPr>
          <p:spPr bwMode="auto">
            <a:xfrm flipH="1">
              <a:off x="3648" y="3264"/>
              <a:ext cx="124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87425"/>
              <a:r>
                <a:rPr lang="en-US" sz="2200" b="1">
                  <a:latin typeface="Times New Roman" charset="0"/>
                </a:rPr>
                <a:t>16.04% = IRR</a:t>
              </a:r>
              <a:r>
                <a:rPr lang="en-US" sz="2200" b="1" i="1" baseline="-25000">
                  <a:latin typeface="Times New Roman" charset="0"/>
                </a:rPr>
                <a:t>A</a:t>
              </a:r>
              <a:endParaRPr lang="en-US" sz="2200" i="1">
                <a:latin typeface="Times New Roman" charset="0"/>
              </a:endParaRPr>
            </a:p>
          </p:txBody>
        </p:sp>
        <p:sp>
          <p:nvSpPr>
            <p:cNvPr id="26634" name="Arc 9"/>
            <p:cNvSpPr>
              <a:spLocks/>
            </p:cNvSpPr>
            <p:nvPr/>
          </p:nvSpPr>
          <p:spPr bwMode="auto">
            <a:xfrm flipH="1" flipV="1">
              <a:off x="3408" y="2400"/>
              <a:ext cx="432" cy="831"/>
            </a:xfrm>
            <a:custGeom>
              <a:avLst/>
              <a:gdLst>
                <a:gd name="T0" fmla="*/ 0 w 21600"/>
                <a:gd name="T1" fmla="*/ 0 h 21109"/>
                <a:gd name="T2" fmla="*/ 0 w 21600"/>
                <a:gd name="T3" fmla="*/ 0 h 21109"/>
                <a:gd name="T4" fmla="*/ 0 w 21600"/>
                <a:gd name="T5" fmla="*/ 0 h 21109"/>
                <a:gd name="T6" fmla="*/ 0 60000 65536"/>
                <a:gd name="T7" fmla="*/ 0 60000 65536"/>
                <a:gd name="T8" fmla="*/ 0 60000 65536"/>
                <a:gd name="T9" fmla="*/ 0 w 21600"/>
                <a:gd name="T10" fmla="*/ 0 h 21109"/>
                <a:gd name="T11" fmla="*/ 21600 w 21600"/>
                <a:gd name="T12" fmla="*/ 21109 h 21109"/>
              </a:gdLst>
              <a:ahLst/>
              <a:cxnLst>
                <a:cxn ang="T6">
                  <a:pos x="T0" y="T1"/>
                </a:cxn>
                <a:cxn ang="T7">
                  <a:pos x="T2" y="T3"/>
                </a:cxn>
                <a:cxn ang="T8">
                  <a:pos x="T4" y="T5"/>
                </a:cxn>
              </a:cxnLst>
              <a:rect l="T9" t="T10" r="T11" b="T12"/>
              <a:pathLst>
                <a:path w="21600" h="21109" fill="none" extrusionOk="0">
                  <a:moveTo>
                    <a:pt x="9893" y="-1"/>
                  </a:moveTo>
                  <a:cubicBezTo>
                    <a:pt x="17082" y="3703"/>
                    <a:pt x="21600" y="11113"/>
                    <a:pt x="21600" y="19201"/>
                  </a:cubicBezTo>
                  <a:cubicBezTo>
                    <a:pt x="21600" y="19837"/>
                    <a:pt x="21571" y="20474"/>
                    <a:pt x="21515" y="21108"/>
                  </a:cubicBezTo>
                </a:path>
                <a:path w="21600" h="21109" stroke="0" extrusionOk="0">
                  <a:moveTo>
                    <a:pt x="9893" y="-1"/>
                  </a:moveTo>
                  <a:cubicBezTo>
                    <a:pt x="17082" y="3703"/>
                    <a:pt x="21600" y="11113"/>
                    <a:pt x="21600" y="19201"/>
                  </a:cubicBezTo>
                  <a:cubicBezTo>
                    <a:pt x="21600" y="19837"/>
                    <a:pt x="21571" y="20474"/>
                    <a:pt x="21515" y="21108"/>
                  </a:cubicBezTo>
                  <a:lnTo>
                    <a:pt x="0" y="19201"/>
                  </a:lnTo>
                  <a:lnTo>
                    <a:pt x="9893" y="-1"/>
                  </a:lnTo>
                  <a:close/>
                </a:path>
              </a:pathLst>
            </a:custGeom>
            <a:noFill/>
            <a:ln w="28575" cap="sq">
              <a:solidFill>
                <a:schemeClr val="tx1"/>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4" name="Group 10"/>
          <p:cNvGrpSpPr>
            <a:grpSpLocks/>
          </p:cNvGrpSpPr>
          <p:nvPr/>
        </p:nvGrpSpPr>
        <p:grpSpPr bwMode="auto">
          <a:xfrm>
            <a:off x="2286000" y="4114800"/>
            <a:ext cx="2132013" cy="1652588"/>
            <a:chOff x="2160" y="2385"/>
            <a:chExt cx="1343" cy="1041"/>
          </a:xfrm>
        </p:grpSpPr>
        <p:sp>
          <p:nvSpPr>
            <p:cNvPr id="26631" name="Rectangle 11"/>
            <p:cNvSpPr>
              <a:spLocks noChangeArrowheads="1"/>
            </p:cNvSpPr>
            <p:nvPr/>
          </p:nvSpPr>
          <p:spPr bwMode="auto">
            <a:xfrm>
              <a:off x="2160" y="3216"/>
              <a:ext cx="1343"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87425"/>
              <a:r>
                <a:rPr lang="en-US" sz="2200" b="1">
                  <a:latin typeface="Times New Roman" charset="0"/>
                </a:rPr>
                <a:t>12.94% = IRR</a:t>
              </a:r>
              <a:r>
                <a:rPr lang="en-US" sz="2200" b="1" i="1" baseline="-25000">
                  <a:latin typeface="Times New Roman" charset="0"/>
                </a:rPr>
                <a:t>B</a:t>
              </a:r>
              <a:endParaRPr lang="en-US" sz="2200" i="1">
                <a:latin typeface="Times New Roman" charset="0"/>
              </a:endParaRPr>
            </a:p>
          </p:txBody>
        </p:sp>
        <p:sp>
          <p:nvSpPr>
            <p:cNvPr id="26632" name="Arc 12"/>
            <p:cNvSpPr>
              <a:spLocks/>
            </p:cNvSpPr>
            <p:nvPr/>
          </p:nvSpPr>
          <p:spPr bwMode="auto">
            <a:xfrm flipV="1">
              <a:off x="2736" y="2385"/>
              <a:ext cx="353" cy="831"/>
            </a:xfrm>
            <a:custGeom>
              <a:avLst/>
              <a:gdLst>
                <a:gd name="T0" fmla="*/ 0 w 21600"/>
                <a:gd name="T1" fmla="*/ 0 h 21109"/>
                <a:gd name="T2" fmla="*/ 0 w 21600"/>
                <a:gd name="T3" fmla="*/ 0 h 21109"/>
                <a:gd name="T4" fmla="*/ 0 w 21600"/>
                <a:gd name="T5" fmla="*/ 0 h 21109"/>
                <a:gd name="T6" fmla="*/ 0 60000 65536"/>
                <a:gd name="T7" fmla="*/ 0 60000 65536"/>
                <a:gd name="T8" fmla="*/ 0 60000 65536"/>
                <a:gd name="T9" fmla="*/ 0 w 21600"/>
                <a:gd name="T10" fmla="*/ 0 h 21109"/>
                <a:gd name="T11" fmla="*/ 21600 w 21600"/>
                <a:gd name="T12" fmla="*/ 21109 h 21109"/>
              </a:gdLst>
              <a:ahLst/>
              <a:cxnLst>
                <a:cxn ang="T6">
                  <a:pos x="T0" y="T1"/>
                </a:cxn>
                <a:cxn ang="T7">
                  <a:pos x="T2" y="T3"/>
                </a:cxn>
                <a:cxn ang="T8">
                  <a:pos x="T4" y="T5"/>
                </a:cxn>
              </a:cxnLst>
              <a:rect l="T9" t="T10" r="T11" b="T12"/>
              <a:pathLst>
                <a:path w="21600" h="21109" fill="none" extrusionOk="0">
                  <a:moveTo>
                    <a:pt x="9893" y="-1"/>
                  </a:moveTo>
                  <a:cubicBezTo>
                    <a:pt x="17082" y="3703"/>
                    <a:pt x="21600" y="11113"/>
                    <a:pt x="21600" y="19201"/>
                  </a:cubicBezTo>
                  <a:cubicBezTo>
                    <a:pt x="21600" y="19837"/>
                    <a:pt x="21571" y="20474"/>
                    <a:pt x="21515" y="21108"/>
                  </a:cubicBezTo>
                </a:path>
                <a:path w="21600" h="21109" stroke="0" extrusionOk="0">
                  <a:moveTo>
                    <a:pt x="9893" y="-1"/>
                  </a:moveTo>
                  <a:cubicBezTo>
                    <a:pt x="17082" y="3703"/>
                    <a:pt x="21600" y="11113"/>
                    <a:pt x="21600" y="19201"/>
                  </a:cubicBezTo>
                  <a:cubicBezTo>
                    <a:pt x="21600" y="19837"/>
                    <a:pt x="21571" y="20474"/>
                    <a:pt x="21515" y="21108"/>
                  </a:cubicBezTo>
                  <a:lnTo>
                    <a:pt x="0" y="19201"/>
                  </a:lnTo>
                  <a:lnTo>
                    <a:pt x="9893" y="-1"/>
                  </a:lnTo>
                  <a:close/>
                </a:path>
              </a:pathLst>
            </a:custGeom>
            <a:noFill/>
            <a:ln w="28575" cap="sq">
              <a:solidFill>
                <a:schemeClr val="tx1"/>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Tree>
    <p:extLst>
      <p:ext uri="{BB962C8B-B14F-4D97-AF65-F5344CB8AC3E}">
        <p14:creationId xmlns:p14="http://schemas.microsoft.com/office/powerpoint/2010/main" val="367948902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4275"/>
                                        </p:tgtEl>
                                        <p:attrNameLst>
                                          <p:attrName>style.visibility</p:attrName>
                                        </p:attrNameLst>
                                      </p:cBhvr>
                                      <p:to>
                                        <p:strVal val="visible"/>
                                      </p:to>
                                    </p:set>
                                    <p:animEffect transition="in" filter="wipe(left)">
                                      <p:cBhvr>
                                        <p:cTn id="7" dur="500"/>
                                        <p:tgtEl>
                                          <p:spTgt spid="54275"/>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nodeType="afterGroup">
                            <p:stCondLst>
                              <p:cond delay="1500"/>
                            </p:stCondLst>
                            <p:childTnLst>
                              <p:par>
                                <p:cTn id="17" presetID="22" presetClass="entr" presetSubtype="2"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right)">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4275" grpId="0" bld="series"/>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NPV – Decision Rule</a:t>
            </a:r>
            <a:endParaRPr lang="en-US" dirty="0">
              <a:latin typeface="Times"/>
              <a:cs typeface="Times"/>
            </a:endParaRPr>
          </a:p>
        </p:txBody>
      </p:sp>
      <p:sp>
        <p:nvSpPr>
          <p:cNvPr id="3" name="Content Placeholder 2"/>
          <p:cNvSpPr>
            <a:spLocks noGrp="1"/>
          </p:cNvSpPr>
          <p:nvPr>
            <p:ph idx="1"/>
          </p:nvPr>
        </p:nvSpPr>
        <p:spPr/>
        <p:txBody>
          <a:bodyPr>
            <a:normAutofit fontScale="77500" lnSpcReduction="20000"/>
          </a:bodyPr>
          <a:lstStyle/>
          <a:p>
            <a:r>
              <a:rPr lang="en-US" b="1" i="1" dirty="0" smtClean="0">
                <a:latin typeface="Times"/>
                <a:cs typeface="Times"/>
              </a:rPr>
              <a:t>Accept project if NPV is positive (NPV &gt; 0)</a:t>
            </a:r>
          </a:p>
          <a:p>
            <a:endParaRPr lang="en-US" b="1" i="1" dirty="0" smtClean="0">
              <a:latin typeface="Times"/>
              <a:cs typeface="Times"/>
            </a:endParaRPr>
          </a:p>
          <a:p>
            <a:r>
              <a:rPr lang="en-US" b="1" i="1" dirty="0" smtClean="0">
                <a:latin typeface="Times"/>
                <a:cs typeface="Times"/>
              </a:rPr>
              <a:t>Choose the highest NPV of  projects that are mutually exclusive.</a:t>
            </a:r>
          </a:p>
          <a:p>
            <a:endParaRPr lang="en-US" dirty="0" smtClean="0">
              <a:latin typeface="Times"/>
              <a:cs typeface="Times"/>
            </a:endParaRPr>
          </a:p>
          <a:p>
            <a:r>
              <a:rPr lang="en-US" dirty="0" smtClean="0">
                <a:latin typeface="Times"/>
                <a:cs typeface="Times"/>
              </a:rPr>
              <a:t>A positive NPV means that the project is expected to add value to the firm and will therefore increase the wealth of the owners.</a:t>
            </a:r>
          </a:p>
          <a:p>
            <a:endParaRPr lang="en-US" dirty="0" smtClean="0">
              <a:latin typeface="Times"/>
              <a:cs typeface="Times"/>
            </a:endParaRPr>
          </a:p>
          <a:p>
            <a:r>
              <a:rPr lang="en-US" dirty="0" smtClean="0">
                <a:latin typeface="Times"/>
                <a:cs typeface="Times"/>
              </a:rPr>
              <a:t>Since our goal is to increase owner wealth, NPV is a direct measure of how well this project will meet our goal.</a:t>
            </a:r>
            <a:endParaRPr lang="en-US" b="1" i="1" dirty="0" smtClean="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5730109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52370"/>
          </a:xfrm>
        </p:spPr>
        <p:txBody>
          <a:bodyPr/>
          <a:lstStyle/>
          <a:p>
            <a:r>
              <a:rPr lang="en-US" dirty="0">
                <a:latin typeface="Times"/>
                <a:cs typeface="Times"/>
              </a:rPr>
              <a:t>Capital Budgeting In Practice</a:t>
            </a:r>
          </a:p>
        </p:txBody>
      </p:sp>
      <p:sp>
        <p:nvSpPr>
          <p:cNvPr id="3" name="Content Placeholder 2"/>
          <p:cNvSpPr>
            <a:spLocks noGrp="1"/>
          </p:cNvSpPr>
          <p:nvPr>
            <p:ph idx="1"/>
          </p:nvPr>
        </p:nvSpPr>
        <p:spPr/>
        <p:txBody>
          <a:bodyPr/>
          <a:lstStyle/>
          <a:p>
            <a:r>
              <a:rPr lang="en-US" dirty="0">
                <a:latin typeface="Times"/>
                <a:cs typeface="Times"/>
              </a:rPr>
              <a:t>We should consider several investment criteria when making </a:t>
            </a:r>
            <a:r>
              <a:rPr lang="en-US" dirty="0" smtClean="0">
                <a:latin typeface="Times"/>
                <a:cs typeface="Times"/>
              </a:rPr>
              <a:t>decisions</a:t>
            </a:r>
          </a:p>
          <a:p>
            <a:endParaRPr lang="en-US" dirty="0">
              <a:latin typeface="Times"/>
              <a:cs typeface="Times"/>
            </a:endParaRPr>
          </a:p>
          <a:p>
            <a:r>
              <a:rPr lang="en-US" dirty="0">
                <a:latin typeface="Times"/>
                <a:cs typeface="Times"/>
              </a:rPr>
              <a:t>NPV and IRR are the most commonly used primary investment </a:t>
            </a:r>
            <a:r>
              <a:rPr lang="en-US" dirty="0" smtClean="0">
                <a:latin typeface="Times"/>
                <a:cs typeface="Times"/>
              </a:rPr>
              <a:t>criteria</a:t>
            </a:r>
          </a:p>
          <a:p>
            <a:endParaRPr lang="en-US" dirty="0">
              <a:latin typeface="Times"/>
              <a:cs typeface="Times"/>
            </a:endParaRPr>
          </a:p>
          <a:p>
            <a:r>
              <a:rPr lang="en-US" dirty="0">
                <a:latin typeface="Times"/>
                <a:cs typeface="Times"/>
              </a:rPr>
              <a:t>Payback is a commonly used secondary investment criteria</a:t>
            </a:r>
          </a:p>
          <a:p>
            <a:endParaRPr lang="en-US" dirty="0">
              <a:latin typeface="Times"/>
              <a:cs typeface="Times"/>
            </a:endParaRPr>
          </a:p>
        </p:txBody>
      </p:sp>
    </p:spTree>
    <p:extLst>
      <p:ext uri="{BB962C8B-B14F-4D97-AF65-F5344CB8AC3E}">
        <p14:creationId xmlns:p14="http://schemas.microsoft.com/office/powerpoint/2010/main" val="206004740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09609"/>
          </a:xfrm>
        </p:spPr>
        <p:txBody>
          <a:bodyPr>
            <a:normAutofit fontScale="90000"/>
          </a:bodyPr>
          <a:lstStyle/>
          <a:p>
            <a:r>
              <a:rPr lang="en-US" dirty="0">
                <a:latin typeface="Times"/>
                <a:cs typeface="Times"/>
              </a:rPr>
              <a:t>Summary – DCF Criteria</a:t>
            </a:r>
          </a:p>
        </p:txBody>
      </p:sp>
      <p:sp>
        <p:nvSpPr>
          <p:cNvPr id="3" name="Content Placeholder 2"/>
          <p:cNvSpPr>
            <a:spLocks noGrp="1"/>
          </p:cNvSpPr>
          <p:nvPr>
            <p:ph idx="1"/>
          </p:nvPr>
        </p:nvSpPr>
        <p:spPr>
          <a:xfrm>
            <a:off x="457200" y="915022"/>
            <a:ext cx="8229600" cy="5942978"/>
          </a:xfrm>
        </p:spPr>
        <p:txBody>
          <a:bodyPr>
            <a:noAutofit/>
          </a:bodyPr>
          <a:lstStyle/>
          <a:p>
            <a:pPr>
              <a:lnSpc>
                <a:spcPct val="80000"/>
              </a:lnSpc>
            </a:pPr>
            <a:r>
              <a:rPr lang="en-US" sz="2800" dirty="0">
                <a:latin typeface="Times"/>
                <a:cs typeface="Times"/>
              </a:rPr>
              <a:t>Net present value</a:t>
            </a:r>
          </a:p>
          <a:p>
            <a:pPr lvl="1">
              <a:lnSpc>
                <a:spcPct val="80000"/>
              </a:lnSpc>
            </a:pPr>
            <a:r>
              <a:rPr lang="en-US" sz="2000" dirty="0">
                <a:latin typeface="Times"/>
                <a:cs typeface="Times"/>
              </a:rPr>
              <a:t>Difference between market value and cost</a:t>
            </a:r>
          </a:p>
          <a:p>
            <a:pPr lvl="1">
              <a:lnSpc>
                <a:spcPct val="80000"/>
              </a:lnSpc>
            </a:pPr>
            <a:r>
              <a:rPr lang="en-US" sz="2000" dirty="0">
                <a:latin typeface="Times"/>
                <a:cs typeface="Times"/>
              </a:rPr>
              <a:t>Take the project if the NPV is positive</a:t>
            </a:r>
          </a:p>
          <a:p>
            <a:pPr lvl="1">
              <a:lnSpc>
                <a:spcPct val="80000"/>
              </a:lnSpc>
            </a:pPr>
            <a:r>
              <a:rPr lang="en-US" sz="2000" dirty="0">
                <a:latin typeface="Times"/>
                <a:cs typeface="Times"/>
              </a:rPr>
              <a:t>Has no serious problems</a:t>
            </a:r>
          </a:p>
          <a:p>
            <a:pPr lvl="1">
              <a:lnSpc>
                <a:spcPct val="80000"/>
              </a:lnSpc>
            </a:pPr>
            <a:r>
              <a:rPr lang="en-US" sz="2000" dirty="0">
                <a:latin typeface="Times"/>
                <a:cs typeface="Times"/>
              </a:rPr>
              <a:t>Preferred decision </a:t>
            </a:r>
            <a:r>
              <a:rPr lang="en-US" sz="2000" dirty="0" smtClean="0">
                <a:latin typeface="Times"/>
                <a:cs typeface="Times"/>
              </a:rPr>
              <a:t>criterion</a:t>
            </a:r>
          </a:p>
          <a:p>
            <a:pPr marL="457200" lvl="1" indent="0">
              <a:lnSpc>
                <a:spcPct val="80000"/>
              </a:lnSpc>
              <a:buNone/>
            </a:pPr>
            <a:endParaRPr lang="en-US" sz="2000" dirty="0">
              <a:latin typeface="Times"/>
              <a:cs typeface="Times"/>
            </a:endParaRPr>
          </a:p>
          <a:p>
            <a:pPr>
              <a:lnSpc>
                <a:spcPct val="80000"/>
              </a:lnSpc>
            </a:pPr>
            <a:r>
              <a:rPr lang="en-US" sz="2800" dirty="0">
                <a:latin typeface="Times"/>
                <a:cs typeface="Times"/>
              </a:rPr>
              <a:t>Internal rate of return</a:t>
            </a:r>
          </a:p>
          <a:p>
            <a:pPr lvl="1">
              <a:lnSpc>
                <a:spcPct val="80000"/>
              </a:lnSpc>
            </a:pPr>
            <a:r>
              <a:rPr lang="en-US" sz="2000" dirty="0">
                <a:latin typeface="Times"/>
                <a:cs typeface="Times"/>
              </a:rPr>
              <a:t>Discount rate that makes NPV = 0</a:t>
            </a:r>
          </a:p>
          <a:p>
            <a:pPr lvl="1">
              <a:lnSpc>
                <a:spcPct val="80000"/>
              </a:lnSpc>
            </a:pPr>
            <a:r>
              <a:rPr lang="en-US" sz="2000" dirty="0">
                <a:latin typeface="Times"/>
                <a:cs typeface="Times"/>
              </a:rPr>
              <a:t>Take the project if the IRR is greater than the required return</a:t>
            </a:r>
          </a:p>
          <a:p>
            <a:pPr lvl="1">
              <a:lnSpc>
                <a:spcPct val="80000"/>
              </a:lnSpc>
            </a:pPr>
            <a:r>
              <a:rPr lang="en-US" sz="2000" dirty="0">
                <a:latin typeface="Times"/>
                <a:cs typeface="Times"/>
              </a:rPr>
              <a:t>Same decision as NPV with conventional cash flows</a:t>
            </a:r>
          </a:p>
          <a:p>
            <a:pPr lvl="1">
              <a:lnSpc>
                <a:spcPct val="80000"/>
              </a:lnSpc>
            </a:pPr>
            <a:r>
              <a:rPr lang="en-US" sz="2000" dirty="0">
                <a:latin typeface="Times"/>
                <a:cs typeface="Times"/>
              </a:rPr>
              <a:t>IRR is unreliable with nonconventional cash flows or mutually exclusive </a:t>
            </a:r>
            <a:r>
              <a:rPr lang="en-US" sz="2000" dirty="0" smtClean="0">
                <a:latin typeface="Times"/>
                <a:cs typeface="Times"/>
              </a:rPr>
              <a:t>projects</a:t>
            </a:r>
          </a:p>
          <a:p>
            <a:pPr marL="457200" lvl="1" indent="0">
              <a:lnSpc>
                <a:spcPct val="80000"/>
              </a:lnSpc>
              <a:buNone/>
            </a:pPr>
            <a:endParaRPr lang="en-US" sz="2000" dirty="0">
              <a:latin typeface="Times"/>
              <a:cs typeface="Times"/>
            </a:endParaRPr>
          </a:p>
          <a:p>
            <a:pPr>
              <a:lnSpc>
                <a:spcPct val="80000"/>
              </a:lnSpc>
            </a:pPr>
            <a:r>
              <a:rPr lang="en-US" sz="2800" dirty="0">
                <a:latin typeface="Times"/>
                <a:cs typeface="Times"/>
              </a:rPr>
              <a:t>Profitability Index</a:t>
            </a:r>
          </a:p>
          <a:p>
            <a:pPr lvl="1">
              <a:lnSpc>
                <a:spcPct val="80000"/>
              </a:lnSpc>
            </a:pPr>
            <a:r>
              <a:rPr lang="en-US" sz="2000" dirty="0">
                <a:latin typeface="Times"/>
                <a:cs typeface="Times"/>
              </a:rPr>
              <a:t>Benefit-cost ratio</a:t>
            </a:r>
          </a:p>
          <a:p>
            <a:pPr lvl="1">
              <a:lnSpc>
                <a:spcPct val="80000"/>
              </a:lnSpc>
            </a:pPr>
            <a:r>
              <a:rPr lang="en-US" sz="2000" dirty="0">
                <a:latin typeface="Times"/>
                <a:cs typeface="Times"/>
              </a:rPr>
              <a:t>Take investment if PI &gt; 1</a:t>
            </a:r>
          </a:p>
          <a:p>
            <a:pPr lvl="1">
              <a:lnSpc>
                <a:spcPct val="80000"/>
              </a:lnSpc>
            </a:pPr>
            <a:r>
              <a:rPr lang="en-US" sz="2000" dirty="0">
                <a:latin typeface="Times"/>
                <a:cs typeface="Times"/>
              </a:rPr>
              <a:t>Cannot be used to rank mutually exclusive projects</a:t>
            </a:r>
          </a:p>
          <a:p>
            <a:pPr lvl="1">
              <a:lnSpc>
                <a:spcPct val="80000"/>
              </a:lnSpc>
            </a:pPr>
            <a:r>
              <a:rPr lang="en-US" sz="2000" dirty="0">
                <a:latin typeface="Times"/>
                <a:cs typeface="Times"/>
              </a:rPr>
              <a:t>May be used to rank projects in the presence of capital rationing</a:t>
            </a:r>
          </a:p>
          <a:p>
            <a:endParaRPr lang="en-US" sz="3600" dirty="0">
              <a:latin typeface="Times"/>
              <a:cs typeface="Times"/>
            </a:endParaRPr>
          </a:p>
        </p:txBody>
      </p:sp>
    </p:spTree>
    <p:extLst>
      <p:ext uri="{BB962C8B-B14F-4D97-AF65-F5344CB8AC3E}">
        <p14:creationId xmlns:p14="http://schemas.microsoft.com/office/powerpoint/2010/main" val="259511098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77675"/>
          </a:xfrm>
        </p:spPr>
        <p:txBody>
          <a:bodyPr/>
          <a:lstStyle/>
          <a:p>
            <a:r>
              <a:rPr lang="en-US" dirty="0">
                <a:latin typeface="Times"/>
                <a:cs typeface="Times"/>
              </a:rPr>
              <a:t>Summary – Payback Criteria</a:t>
            </a:r>
          </a:p>
        </p:txBody>
      </p:sp>
      <p:sp>
        <p:nvSpPr>
          <p:cNvPr id="3" name="Content Placeholder 2"/>
          <p:cNvSpPr>
            <a:spLocks noGrp="1"/>
          </p:cNvSpPr>
          <p:nvPr>
            <p:ph idx="1"/>
          </p:nvPr>
        </p:nvSpPr>
        <p:spPr>
          <a:xfrm>
            <a:off x="457200" y="1045740"/>
            <a:ext cx="8229600" cy="5676874"/>
          </a:xfrm>
        </p:spPr>
        <p:txBody>
          <a:bodyPr>
            <a:normAutofit/>
          </a:bodyPr>
          <a:lstStyle/>
          <a:p>
            <a:r>
              <a:rPr lang="en-US" sz="2800" dirty="0">
                <a:latin typeface="Times"/>
                <a:cs typeface="Times"/>
              </a:rPr>
              <a:t>Payback period</a:t>
            </a:r>
          </a:p>
          <a:p>
            <a:pPr lvl="1"/>
            <a:r>
              <a:rPr lang="en-US" sz="2400" dirty="0">
                <a:latin typeface="Times"/>
                <a:cs typeface="Times"/>
              </a:rPr>
              <a:t>Length of time until initial investment is recovered</a:t>
            </a:r>
          </a:p>
          <a:p>
            <a:pPr lvl="1"/>
            <a:r>
              <a:rPr lang="en-US" sz="2400" dirty="0">
                <a:latin typeface="Times"/>
                <a:cs typeface="Times"/>
              </a:rPr>
              <a:t>Take the project if it pays back within some specified period</a:t>
            </a:r>
          </a:p>
          <a:p>
            <a:pPr lvl="1"/>
            <a:r>
              <a:rPr lang="en-US" sz="2400" dirty="0" err="1">
                <a:latin typeface="Times"/>
                <a:cs typeface="Times"/>
              </a:rPr>
              <a:t>Doesn</a:t>
            </a:r>
            <a:r>
              <a:rPr lang="ja-JP" altLang="en-US" sz="2400" dirty="0">
                <a:latin typeface="Times"/>
                <a:cs typeface="Times"/>
              </a:rPr>
              <a:t>’</a:t>
            </a:r>
            <a:r>
              <a:rPr lang="en-US" sz="2400" dirty="0">
                <a:latin typeface="Times"/>
                <a:cs typeface="Times"/>
              </a:rPr>
              <a:t>t account for time value of money, and there is an arbitrary cutoff </a:t>
            </a:r>
            <a:r>
              <a:rPr lang="en-US" sz="2400" dirty="0" smtClean="0">
                <a:latin typeface="Times"/>
                <a:cs typeface="Times"/>
              </a:rPr>
              <a:t>period</a:t>
            </a:r>
          </a:p>
          <a:p>
            <a:pPr marL="457200" lvl="1" indent="0">
              <a:buNone/>
            </a:pPr>
            <a:endParaRPr lang="en-US" sz="2400" dirty="0">
              <a:latin typeface="Times"/>
              <a:cs typeface="Times"/>
            </a:endParaRPr>
          </a:p>
          <a:p>
            <a:r>
              <a:rPr lang="en-US" sz="2800" dirty="0">
                <a:latin typeface="Times"/>
                <a:cs typeface="Times"/>
              </a:rPr>
              <a:t>Discounted payback period</a:t>
            </a:r>
          </a:p>
          <a:p>
            <a:pPr lvl="1"/>
            <a:r>
              <a:rPr lang="en-US" sz="2400" dirty="0">
                <a:latin typeface="Times"/>
                <a:cs typeface="Times"/>
              </a:rPr>
              <a:t>Length of time until initial investment is recovered on a discounted basis</a:t>
            </a:r>
          </a:p>
          <a:p>
            <a:pPr lvl="1"/>
            <a:r>
              <a:rPr lang="en-US" sz="2400" dirty="0">
                <a:latin typeface="Times"/>
                <a:cs typeface="Times"/>
              </a:rPr>
              <a:t>Take the project if it pays back in some specified period</a:t>
            </a:r>
          </a:p>
          <a:p>
            <a:pPr lvl="1"/>
            <a:r>
              <a:rPr lang="en-US" sz="2400" dirty="0">
                <a:latin typeface="Times"/>
                <a:cs typeface="Times"/>
              </a:rPr>
              <a:t>There is an arbitrary cutoff period</a:t>
            </a:r>
          </a:p>
        </p:txBody>
      </p:sp>
    </p:spTree>
    <p:extLst>
      <p:ext uri="{BB962C8B-B14F-4D97-AF65-F5344CB8AC3E}">
        <p14:creationId xmlns:p14="http://schemas.microsoft.com/office/powerpoint/2010/main" val="278089235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02979"/>
          </a:xfrm>
        </p:spPr>
        <p:txBody>
          <a:bodyPr/>
          <a:lstStyle/>
          <a:p>
            <a:r>
              <a:rPr lang="en-US" dirty="0">
                <a:latin typeface="Times"/>
                <a:cs typeface="Times"/>
              </a:rPr>
              <a:t>Summary – Accounting Criterion</a:t>
            </a:r>
          </a:p>
        </p:txBody>
      </p:sp>
      <p:sp>
        <p:nvSpPr>
          <p:cNvPr id="3" name="Content Placeholder 2"/>
          <p:cNvSpPr>
            <a:spLocks noGrp="1"/>
          </p:cNvSpPr>
          <p:nvPr>
            <p:ph idx="1"/>
          </p:nvPr>
        </p:nvSpPr>
        <p:spPr>
          <a:xfrm>
            <a:off x="457200" y="1083088"/>
            <a:ext cx="8229600" cy="5546156"/>
          </a:xfrm>
        </p:spPr>
        <p:txBody>
          <a:bodyPr>
            <a:normAutofit fontScale="92500"/>
          </a:bodyPr>
          <a:lstStyle/>
          <a:p>
            <a:r>
              <a:rPr lang="en-US" sz="4000" dirty="0">
                <a:latin typeface="Times"/>
                <a:cs typeface="Times"/>
              </a:rPr>
              <a:t>Average Accounting Return</a:t>
            </a:r>
          </a:p>
          <a:p>
            <a:pPr lvl="1"/>
            <a:r>
              <a:rPr lang="en-US" sz="3600" dirty="0">
                <a:latin typeface="Times"/>
                <a:cs typeface="Times"/>
              </a:rPr>
              <a:t>Measure of accounting profit relative to book </a:t>
            </a:r>
            <a:r>
              <a:rPr lang="en-US" sz="3600" dirty="0" smtClean="0">
                <a:latin typeface="Times"/>
                <a:cs typeface="Times"/>
              </a:rPr>
              <a:t>value</a:t>
            </a:r>
          </a:p>
          <a:p>
            <a:pPr lvl="1"/>
            <a:endParaRPr lang="en-US" sz="3600" dirty="0">
              <a:latin typeface="Times"/>
              <a:cs typeface="Times"/>
            </a:endParaRPr>
          </a:p>
          <a:p>
            <a:pPr lvl="1"/>
            <a:r>
              <a:rPr lang="en-US" sz="3600" dirty="0">
                <a:latin typeface="Times"/>
                <a:cs typeface="Times"/>
              </a:rPr>
              <a:t>Similar to return on assets measure</a:t>
            </a:r>
          </a:p>
          <a:p>
            <a:pPr lvl="1"/>
            <a:r>
              <a:rPr lang="en-US" sz="3600" dirty="0">
                <a:latin typeface="Times"/>
                <a:cs typeface="Times"/>
              </a:rPr>
              <a:t>Take the investment if the AAR exceeds some specified return </a:t>
            </a:r>
            <a:r>
              <a:rPr lang="en-US" sz="3600" dirty="0" smtClean="0">
                <a:latin typeface="Times"/>
                <a:cs typeface="Times"/>
              </a:rPr>
              <a:t>level</a:t>
            </a:r>
          </a:p>
          <a:p>
            <a:pPr lvl="1"/>
            <a:endParaRPr lang="en-US" sz="3600" dirty="0">
              <a:latin typeface="Times"/>
              <a:cs typeface="Times"/>
            </a:endParaRPr>
          </a:p>
          <a:p>
            <a:pPr lvl="1"/>
            <a:r>
              <a:rPr lang="en-US" sz="3600" dirty="0">
                <a:latin typeface="Times"/>
                <a:cs typeface="Times"/>
              </a:rPr>
              <a:t>Serious problems and should not be used</a:t>
            </a:r>
          </a:p>
          <a:p>
            <a:endParaRPr lang="en-US" sz="4000" dirty="0">
              <a:latin typeface="Times"/>
              <a:cs typeface="Times"/>
            </a:endParaRPr>
          </a:p>
        </p:txBody>
      </p:sp>
    </p:spTree>
    <p:extLst>
      <p:ext uri="{BB962C8B-B14F-4D97-AF65-F5344CB8AC3E}">
        <p14:creationId xmlns:p14="http://schemas.microsoft.com/office/powerpoint/2010/main" val="229638052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6604" y="324616"/>
            <a:ext cx="8229600" cy="515712"/>
          </a:xfrm>
        </p:spPr>
        <p:txBody>
          <a:bodyPr/>
          <a:lstStyle/>
          <a:p>
            <a:r>
              <a:rPr lang="en-US" sz="2000" dirty="0">
                <a:latin typeface="Times New Roman" charset="0"/>
              </a:rPr>
              <a:t>Survey evidence on the popularity of different capital budgeting methods: </a:t>
            </a:r>
          </a:p>
          <a:p>
            <a:endParaRPr lang="en-US" dirty="0"/>
          </a:p>
        </p:txBody>
      </p:sp>
      <p:graphicFrame>
        <p:nvGraphicFramePr>
          <p:cNvPr id="4" name="Object 2"/>
          <p:cNvGraphicFramePr>
            <a:graphicFrameLocks noChangeAspect="1"/>
          </p:cNvGraphicFramePr>
          <p:nvPr>
            <p:extLst>
              <p:ext uri="{D42A27DB-BD31-4B8C-83A1-F6EECF244321}">
                <p14:modId xmlns:p14="http://schemas.microsoft.com/office/powerpoint/2010/main" val="2864701797"/>
              </p:ext>
            </p:extLst>
          </p:nvPr>
        </p:nvGraphicFramePr>
        <p:xfrm>
          <a:off x="606604" y="840328"/>
          <a:ext cx="7617316" cy="5135329"/>
        </p:xfrm>
        <a:graphic>
          <a:graphicData uri="http://schemas.openxmlformats.org/presentationml/2006/ole">
            <mc:AlternateContent xmlns:mc="http://schemas.openxmlformats.org/markup-compatibility/2006">
              <mc:Choice xmlns:v="urn:schemas-microsoft-com:vml" Requires="v">
                <p:oleObj spid="_x0000_s8339" name="Chart" r:id="rId3" imgW="6096000" imgH="4067175" progId="MSGraph.Chart.8">
                  <p:embed followColorScheme="full"/>
                </p:oleObj>
              </mc:Choice>
              <mc:Fallback>
                <p:oleObj name="Chart" r:id="rId3" imgW="6096000" imgH="4067175" progId="MSGraph.Chart.8">
                  <p:embed followColorScheme="full"/>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604" y="840328"/>
                        <a:ext cx="7617316" cy="5135329"/>
                      </a:xfrm>
                      <a:prstGeom prst="rect">
                        <a:avLst/>
                      </a:prstGeom>
                      <a:noFill/>
                      <a:ln>
                        <a:noFill/>
                      </a:ln>
                      <a:effectLst/>
                    </p:spPr>
                  </p:pic>
                </p:oleObj>
              </mc:Fallback>
            </mc:AlternateContent>
          </a:graphicData>
        </a:graphic>
      </p:graphicFrame>
      <p:sp>
        <p:nvSpPr>
          <p:cNvPr id="5" name="TextBox 4"/>
          <p:cNvSpPr txBox="1"/>
          <p:nvPr/>
        </p:nvSpPr>
        <p:spPr>
          <a:xfrm>
            <a:off x="606604" y="5812775"/>
            <a:ext cx="4442536" cy="646331"/>
          </a:xfrm>
          <a:prstGeom prst="rect">
            <a:avLst/>
          </a:prstGeom>
          <a:noFill/>
        </p:spPr>
        <p:txBody>
          <a:bodyPr wrap="none" rtlCol="0">
            <a:spAutoFit/>
          </a:bodyPr>
          <a:lstStyle/>
          <a:p>
            <a:r>
              <a:rPr lang="en-US" sz="1200" i="1" dirty="0">
                <a:latin typeface="Times"/>
                <a:cs typeface="Times"/>
              </a:rPr>
              <a:t>What techniques does your firm use to evaluate projects?</a:t>
            </a:r>
          </a:p>
          <a:p>
            <a:r>
              <a:rPr lang="en-US" sz="1200" dirty="0">
                <a:latin typeface="Times"/>
                <a:cs typeface="Times"/>
              </a:rPr>
              <a:t> IRR represents Internal Rate of Return, NPV is Net Present Value, </a:t>
            </a:r>
          </a:p>
          <a:p>
            <a:r>
              <a:rPr lang="en-US" sz="1200" dirty="0">
                <a:latin typeface="Times"/>
                <a:cs typeface="Times"/>
              </a:rPr>
              <a:t>P/E is the Price to Earnings ratio, and APV is Adjusted Present Value</a:t>
            </a:r>
          </a:p>
        </p:txBody>
      </p:sp>
    </p:spTree>
    <p:extLst>
      <p:ext uri="{BB962C8B-B14F-4D97-AF65-F5344CB8AC3E}">
        <p14:creationId xmlns:p14="http://schemas.microsoft.com/office/powerpoint/2010/main" val="226857796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90935"/>
          </a:xfrm>
        </p:spPr>
        <p:txBody>
          <a:bodyPr>
            <a:normAutofit fontScale="90000"/>
          </a:bodyPr>
          <a:lstStyle/>
          <a:p>
            <a:r>
              <a:rPr lang="en-US" dirty="0">
                <a:latin typeface="Times"/>
                <a:cs typeface="Times"/>
              </a:rPr>
              <a:t>Quick Quiz</a:t>
            </a:r>
          </a:p>
        </p:txBody>
      </p:sp>
      <p:sp>
        <p:nvSpPr>
          <p:cNvPr id="3" name="Content Placeholder 2"/>
          <p:cNvSpPr>
            <a:spLocks noGrp="1"/>
          </p:cNvSpPr>
          <p:nvPr>
            <p:ph idx="1"/>
          </p:nvPr>
        </p:nvSpPr>
        <p:spPr>
          <a:xfrm>
            <a:off x="457200" y="952370"/>
            <a:ext cx="8229600" cy="5564831"/>
          </a:xfrm>
        </p:spPr>
        <p:txBody>
          <a:bodyPr>
            <a:normAutofit/>
          </a:bodyPr>
          <a:lstStyle/>
          <a:p>
            <a:pPr>
              <a:lnSpc>
                <a:spcPct val="80000"/>
              </a:lnSpc>
            </a:pPr>
            <a:r>
              <a:rPr lang="en-US" sz="2800" dirty="0" smtClean="0">
                <a:latin typeface="Times"/>
                <a:cs typeface="Times"/>
              </a:rPr>
              <a:t>Consider an investment that costs $100,000 and has a cash inflow of $25,000 every year for 5 years. The required return is 9%, and required payback is 4 years.</a:t>
            </a:r>
          </a:p>
          <a:p>
            <a:pPr lvl="1">
              <a:lnSpc>
                <a:spcPct val="80000"/>
              </a:lnSpc>
            </a:pPr>
            <a:r>
              <a:rPr lang="en-US" sz="2700" dirty="0" smtClean="0">
                <a:latin typeface="Times"/>
                <a:cs typeface="Times"/>
              </a:rPr>
              <a:t>What is the payback period?</a:t>
            </a:r>
          </a:p>
          <a:p>
            <a:pPr lvl="1">
              <a:lnSpc>
                <a:spcPct val="80000"/>
              </a:lnSpc>
            </a:pPr>
            <a:r>
              <a:rPr lang="en-US" sz="2700" dirty="0" smtClean="0">
                <a:latin typeface="Times"/>
                <a:cs typeface="Times"/>
              </a:rPr>
              <a:t>What is the discounted payback period?</a:t>
            </a:r>
          </a:p>
          <a:p>
            <a:pPr lvl="1">
              <a:lnSpc>
                <a:spcPct val="80000"/>
              </a:lnSpc>
            </a:pPr>
            <a:r>
              <a:rPr lang="en-US" sz="2700" dirty="0" smtClean="0">
                <a:latin typeface="Times"/>
                <a:cs typeface="Times"/>
              </a:rPr>
              <a:t>What is the NPV?</a:t>
            </a:r>
          </a:p>
          <a:p>
            <a:pPr lvl="1">
              <a:lnSpc>
                <a:spcPct val="80000"/>
              </a:lnSpc>
            </a:pPr>
            <a:r>
              <a:rPr lang="en-US" sz="2700" dirty="0" smtClean="0">
                <a:latin typeface="Times"/>
                <a:cs typeface="Times"/>
              </a:rPr>
              <a:t>What is the IRR?</a:t>
            </a:r>
          </a:p>
          <a:p>
            <a:pPr lvl="1">
              <a:lnSpc>
                <a:spcPct val="80000"/>
              </a:lnSpc>
            </a:pPr>
            <a:r>
              <a:rPr lang="en-US" sz="2700" dirty="0" smtClean="0">
                <a:latin typeface="Times"/>
                <a:cs typeface="Times"/>
              </a:rPr>
              <a:t>Should we accept the project?</a:t>
            </a:r>
          </a:p>
          <a:p>
            <a:pPr>
              <a:lnSpc>
                <a:spcPct val="80000"/>
              </a:lnSpc>
            </a:pPr>
            <a:r>
              <a:rPr lang="en-US" sz="2800" dirty="0" smtClean="0">
                <a:latin typeface="Times"/>
                <a:cs typeface="Times"/>
              </a:rPr>
              <a:t>What decision rule should be the primary decision method?</a:t>
            </a:r>
          </a:p>
          <a:p>
            <a:pPr>
              <a:lnSpc>
                <a:spcPct val="80000"/>
              </a:lnSpc>
            </a:pPr>
            <a:r>
              <a:rPr lang="en-US" sz="2800" dirty="0" smtClean="0">
                <a:latin typeface="Times"/>
                <a:cs typeface="Times"/>
              </a:rPr>
              <a:t>When is the IRR rule unreliable?</a:t>
            </a:r>
          </a:p>
          <a:p>
            <a:endParaRPr lang="en-US" dirty="0">
              <a:latin typeface="Times"/>
              <a:cs typeface="Times"/>
            </a:endParaRPr>
          </a:p>
        </p:txBody>
      </p:sp>
    </p:spTree>
    <p:extLst>
      <p:ext uri="{BB962C8B-B14F-4D97-AF65-F5344CB8AC3E}">
        <p14:creationId xmlns:p14="http://schemas.microsoft.com/office/powerpoint/2010/main" val="159925741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578892"/>
          </a:xfrm>
        </p:spPr>
        <p:txBody>
          <a:bodyPr>
            <a:normAutofit fontScale="90000"/>
          </a:bodyPr>
          <a:lstStyle/>
          <a:p>
            <a:r>
              <a:rPr lang="en-US" dirty="0">
                <a:latin typeface="Times"/>
                <a:cs typeface="Times"/>
              </a:rPr>
              <a:t>Ethics Issues</a:t>
            </a:r>
          </a:p>
        </p:txBody>
      </p:sp>
      <p:sp>
        <p:nvSpPr>
          <p:cNvPr id="3" name="Content Placeholder 2"/>
          <p:cNvSpPr>
            <a:spLocks noGrp="1"/>
          </p:cNvSpPr>
          <p:nvPr>
            <p:ph idx="1"/>
          </p:nvPr>
        </p:nvSpPr>
        <p:spPr>
          <a:xfrm>
            <a:off x="457200" y="746958"/>
            <a:ext cx="8229600" cy="5826266"/>
          </a:xfrm>
        </p:spPr>
        <p:txBody>
          <a:bodyPr>
            <a:noAutofit/>
          </a:bodyPr>
          <a:lstStyle/>
          <a:p>
            <a:pPr>
              <a:lnSpc>
                <a:spcPct val="80000"/>
              </a:lnSpc>
            </a:pPr>
            <a:r>
              <a:rPr lang="en-US" sz="2800" dirty="0">
                <a:latin typeface="Times"/>
                <a:cs typeface="Times"/>
              </a:rPr>
              <a:t>An ABC poll in the spring of 2004 found that one-third of students age 12 – 17 admitted to cheating and the percentage increased as the students got older and felt more grade pressure. If a book entitled </a:t>
            </a:r>
            <a:r>
              <a:rPr lang="ja-JP" altLang="en-US" sz="2800" dirty="0">
                <a:latin typeface="Times"/>
                <a:cs typeface="Times"/>
              </a:rPr>
              <a:t>“</a:t>
            </a:r>
            <a:r>
              <a:rPr lang="en-US" sz="2800" dirty="0">
                <a:latin typeface="Times"/>
                <a:cs typeface="Times"/>
              </a:rPr>
              <a:t>How to Cheat: A User</a:t>
            </a:r>
            <a:r>
              <a:rPr lang="ja-JP" altLang="en-US" sz="2800" dirty="0">
                <a:latin typeface="Times"/>
                <a:cs typeface="Times"/>
              </a:rPr>
              <a:t>’</a:t>
            </a:r>
            <a:r>
              <a:rPr lang="en-US" sz="2800" dirty="0">
                <a:latin typeface="Times"/>
                <a:cs typeface="Times"/>
              </a:rPr>
              <a:t>s Guide</a:t>
            </a:r>
            <a:r>
              <a:rPr lang="ja-JP" altLang="en-US" sz="2800" dirty="0">
                <a:latin typeface="Times"/>
                <a:cs typeface="Times"/>
              </a:rPr>
              <a:t>”</a:t>
            </a:r>
            <a:r>
              <a:rPr lang="en-US" sz="2800" dirty="0">
                <a:latin typeface="Times"/>
                <a:cs typeface="Times"/>
              </a:rPr>
              <a:t> would generate a positive NPV, would it be proper for a publishing company to offer the new book?</a:t>
            </a:r>
          </a:p>
          <a:p>
            <a:pPr>
              <a:lnSpc>
                <a:spcPct val="80000"/>
              </a:lnSpc>
            </a:pPr>
            <a:endParaRPr lang="en-US" sz="1800" dirty="0">
              <a:latin typeface="Times"/>
              <a:cs typeface="Times"/>
            </a:endParaRPr>
          </a:p>
          <a:p>
            <a:pPr>
              <a:lnSpc>
                <a:spcPct val="80000"/>
              </a:lnSpc>
            </a:pPr>
            <a:r>
              <a:rPr lang="en-US" sz="2800" dirty="0">
                <a:latin typeface="Times"/>
                <a:cs typeface="Times"/>
              </a:rPr>
              <a:t>Should a firm exceed the minimum legal limits of government imposed environmental regulations and be responsible for the environment, even if this responsibility leads to a wealth reduction for the firm? Is environmental damage merely a cost of doing business</a:t>
            </a:r>
            <a:r>
              <a:rPr lang="en-US" sz="2800" dirty="0" smtClean="0">
                <a:latin typeface="Times"/>
                <a:cs typeface="Times"/>
              </a:rPr>
              <a:t>?</a:t>
            </a:r>
          </a:p>
          <a:p>
            <a:pPr>
              <a:lnSpc>
                <a:spcPct val="80000"/>
              </a:lnSpc>
            </a:pPr>
            <a:endParaRPr lang="en-US" sz="2800" dirty="0">
              <a:latin typeface="Times"/>
              <a:cs typeface="Times"/>
            </a:endParaRPr>
          </a:p>
          <a:p>
            <a:pPr>
              <a:lnSpc>
                <a:spcPct val="80000"/>
              </a:lnSpc>
            </a:pPr>
            <a:r>
              <a:rPr lang="en-US" sz="2800" dirty="0">
                <a:latin typeface="Times"/>
                <a:cs typeface="Times"/>
              </a:rPr>
              <a:t>Should municipalities offer monetary incentives to induce firms to relocate to their areas?</a:t>
            </a:r>
          </a:p>
          <a:p>
            <a:endParaRPr lang="en-US" sz="2800" dirty="0">
              <a:latin typeface="Times"/>
              <a:cs typeface="Times"/>
            </a:endParaRPr>
          </a:p>
        </p:txBody>
      </p:sp>
    </p:spTree>
    <p:extLst>
      <p:ext uri="{BB962C8B-B14F-4D97-AF65-F5344CB8AC3E}">
        <p14:creationId xmlns:p14="http://schemas.microsoft.com/office/powerpoint/2010/main" val="76136627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02979"/>
          </a:xfrm>
        </p:spPr>
        <p:txBody>
          <a:bodyPr/>
          <a:lstStyle/>
          <a:p>
            <a:r>
              <a:rPr lang="en-US" dirty="0">
                <a:latin typeface="Times"/>
                <a:cs typeface="Times"/>
              </a:rPr>
              <a:t>Comprehensive Problem</a:t>
            </a:r>
          </a:p>
        </p:txBody>
      </p:sp>
      <p:sp>
        <p:nvSpPr>
          <p:cNvPr id="3" name="Content Placeholder 2"/>
          <p:cNvSpPr>
            <a:spLocks noGrp="1"/>
          </p:cNvSpPr>
          <p:nvPr>
            <p:ph idx="1"/>
          </p:nvPr>
        </p:nvSpPr>
        <p:spPr>
          <a:xfrm>
            <a:off x="457200" y="1213805"/>
            <a:ext cx="8229600" cy="5247373"/>
          </a:xfrm>
        </p:spPr>
        <p:txBody>
          <a:bodyPr>
            <a:normAutofit fontScale="92500" lnSpcReduction="10000"/>
          </a:bodyPr>
          <a:lstStyle/>
          <a:p>
            <a:r>
              <a:rPr lang="en-US" dirty="0">
                <a:latin typeface="Times"/>
                <a:cs typeface="Times"/>
              </a:rPr>
              <a:t>An investment project has the following cash flows: CF0 = -1,000,000; C01 – C08 = 200,000 </a:t>
            </a:r>
            <a:r>
              <a:rPr lang="en-US" dirty="0" smtClean="0">
                <a:latin typeface="Times"/>
                <a:cs typeface="Times"/>
              </a:rPr>
              <a:t>each</a:t>
            </a:r>
          </a:p>
          <a:p>
            <a:pPr marL="0" indent="0">
              <a:buNone/>
            </a:pPr>
            <a:endParaRPr lang="en-US" dirty="0">
              <a:latin typeface="Times"/>
              <a:cs typeface="Times"/>
            </a:endParaRPr>
          </a:p>
          <a:p>
            <a:r>
              <a:rPr lang="en-US" dirty="0">
                <a:latin typeface="Times"/>
                <a:cs typeface="Times"/>
              </a:rPr>
              <a:t>If the required rate of return is 12%, what decision should be made using NPV</a:t>
            </a:r>
            <a:r>
              <a:rPr lang="en-US" dirty="0" smtClean="0">
                <a:latin typeface="Times"/>
                <a:cs typeface="Times"/>
              </a:rPr>
              <a:t>?</a:t>
            </a:r>
          </a:p>
          <a:p>
            <a:pPr marL="0" indent="0">
              <a:buNone/>
            </a:pPr>
            <a:endParaRPr lang="en-US" dirty="0">
              <a:latin typeface="Times"/>
              <a:cs typeface="Times"/>
            </a:endParaRPr>
          </a:p>
          <a:p>
            <a:r>
              <a:rPr lang="en-US" dirty="0">
                <a:latin typeface="Times"/>
                <a:cs typeface="Times"/>
              </a:rPr>
              <a:t>How would the IRR decision rule be used for this project, and what decision would be reached</a:t>
            </a:r>
            <a:r>
              <a:rPr lang="en-US" dirty="0" smtClean="0">
                <a:latin typeface="Times"/>
                <a:cs typeface="Times"/>
              </a:rPr>
              <a:t>?</a:t>
            </a:r>
          </a:p>
          <a:p>
            <a:pPr marL="0" indent="0">
              <a:buNone/>
            </a:pPr>
            <a:endParaRPr lang="en-US" dirty="0">
              <a:latin typeface="Times"/>
              <a:cs typeface="Times"/>
            </a:endParaRPr>
          </a:p>
          <a:p>
            <a:r>
              <a:rPr lang="en-US" dirty="0">
                <a:latin typeface="Times"/>
                <a:cs typeface="Times"/>
              </a:rPr>
              <a:t>How are the above two decisions related? </a:t>
            </a:r>
          </a:p>
          <a:p>
            <a:endParaRPr lang="en-US" dirty="0">
              <a:latin typeface="Times"/>
              <a:cs typeface="Times"/>
            </a:endParaRPr>
          </a:p>
        </p:txBody>
      </p:sp>
    </p:spTree>
    <p:extLst>
      <p:ext uri="{BB962C8B-B14F-4D97-AF65-F5344CB8AC3E}">
        <p14:creationId xmlns:p14="http://schemas.microsoft.com/office/powerpoint/2010/main" val="3319247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Project Example Information</a:t>
            </a:r>
            <a:endParaRPr lang="en-US" dirty="0">
              <a:latin typeface="Times"/>
              <a:cs typeface="Times"/>
            </a:endParaRPr>
          </a:p>
        </p:txBody>
      </p:sp>
      <p:sp>
        <p:nvSpPr>
          <p:cNvPr id="3" name="Content Placeholder 2"/>
          <p:cNvSpPr>
            <a:spLocks noGrp="1"/>
          </p:cNvSpPr>
          <p:nvPr>
            <p:ph idx="1"/>
          </p:nvPr>
        </p:nvSpPr>
        <p:spPr/>
        <p:txBody>
          <a:bodyPr/>
          <a:lstStyle/>
          <a:p>
            <a:r>
              <a:rPr lang="en-US" sz="2800" dirty="0" smtClean="0">
                <a:latin typeface="Times"/>
                <a:cs typeface="Times"/>
              </a:rPr>
              <a:t>You are reviewing a new project and have estimated the following cash flows:</a:t>
            </a:r>
          </a:p>
          <a:p>
            <a:pPr lvl="1"/>
            <a:r>
              <a:rPr lang="en-US" sz="2400" dirty="0" smtClean="0">
                <a:latin typeface="Times"/>
                <a:cs typeface="Times"/>
              </a:rPr>
              <a:t>Year 0:	CF = -165,000</a:t>
            </a:r>
          </a:p>
          <a:p>
            <a:pPr lvl="1"/>
            <a:r>
              <a:rPr lang="en-US" sz="2400" dirty="0" smtClean="0">
                <a:latin typeface="Times"/>
                <a:cs typeface="Times"/>
              </a:rPr>
              <a:t>Year 1:	CF = 63,120; NI = 13,620</a:t>
            </a:r>
          </a:p>
          <a:p>
            <a:pPr lvl="1"/>
            <a:r>
              <a:rPr lang="en-US" sz="2400" dirty="0" smtClean="0">
                <a:latin typeface="Times"/>
                <a:cs typeface="Times"/>
              </a:rPr>
              <a:t>Year 2:	CF = 70,800; NI = 3,300</a:t>
            </a:r>
          </a:p>
          <a:p>
            <a:pPr lvl="1"/>
            <a:r>
              <a:rPr lang="en-US" sz="2400" dirty="0" smtClean="0">
                <a:latin typeface="Times"/>
                <a:cs typeface="Times"/>
              </a:rPr>
              <a:t>Year 3:	CF = 91,080; NI = 29,100</a:t>
            </a:r>
          </a:p>
          <a:p>
            <a:pPr lvl="1"/>
            <a:r>
              <a:rPr lang="en-US" sz="2400" dirty="0" smtClean="0">
                <a:latin typeface="Times"/>
                <a:cs typeface="Times"/>
              </a:rPr>
              <a:t>Average Book Value = 72,000</a:t>
            </a:r>
          </a:p>
          <a:p>
            <a:r>
              <a:rPr lang="en-US" sz="2800" dirty="0" smtClean="0">
                <a:latin typeface="Times"/>
                <a:cs typeface="Times"/>
              </a:rPr>
              <a:t>Your required return for assets of this risk level is 12%.</a:t>
            </a:r>
            <a:endParaRPr lang="en-US" sz="2800" dirty="0">
              <a:latin typeface="Times"/>
              <a:cs typeface="Times"/>
            </a:endParaRPr>
          </a:p>
        </p:txBody>
      </p:sp>
    </p:spTree>
    <p:extLst>
      <p:ext uri="{BB962C8B-B14F-4D97-AF65-F5344CB8AC3E}">
        <p14:creationId xmlns:p14="http://schemas.microsoft.com/office/powerpoint/2010/main" val="36048638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Computing NPV for the Project</a:t>
            </a:r>
            <a:endParaRPr lang="en-US" dirty="0">
              <a:latin typeface="Times"/>
              <a:cs typeface="Times"/>
            </a:endParaRPr>
          </a:p>
        </p:txBody>
      </p:sp>
      <p:sp>
        <p:nvSpPr>
          <p:cNvPr id="3" name="Content Placeholder 2"/>
          <p:cNvSpPr>
            <a:spLocks noGrp="1"/>
          </p:cNvSpPr>
          <p:nvPr>
            <p:ph idx="1"/>
          </p:nvPr>
        </p:nvSpPr>
        <p:spPr/>
        <p:txBody>
          <a:bodyPr/>
          <a:lstStyle/>
          <a:p>
            <a:r>
              <a:rPr lang="en-US" sz="2800" dirty="0" smtClean="0">
                <a:latin typeface="Times"/>
                <a:cs typeface="Times"/>
              </a:rPr>
              <a:t>Using the formulas:</a:t>
            </a:r>
          </a:p>
          <a:p>
            <a:pPr lvl="1"/>
            <a:r>
              <a:rPr lang="en-US" sz="2400" dirty="0" smtClean="0">
                <a:latin typeface="Times"/>
                <a:cs typeface="Times"/>
              </a:rPr>
              <a:t>NPV = -165,000 + 63,120/(1.12) + 70,800/(1.12)</a:t>
            </a:r>
            <a:r>
              <a:rPr lang="en-US" sz="2400" baseline="30000" dirty="0" smtClean="0">
                <a:latin typeface="Times"/>
                <a:cs typeface="Times"/>
              </a:rPr>
              <a:t>2</a:t>
            </a:r>
            <a:r>
              <a:rPr lang="en-US" sz="2400" dirty="0" smtClean="0">
                <a:latin typeface="Times"/>
                <a:cs typeface="Times"/>
              </a:rPr>
              <a:t> + 91,080/(1.12)</a:t>
            </a:r>
            <a:r>
              <a:rPr lang="en-US" sz="2400" baseline="30000" dirty="0" smtClean="0">
                <a:latin typeface="Times"/>
                <a:cs typeface="Times"/>
              </a:rPr>
              <a:t>3</a:t>
            </a:r>
            <a:r>
              <a:rPr lang="en-US" sz="2400" dirty="0" smtClean="0">
                <a:latin typeface="Times"/>
                <a:cs typeface="Times"/>
              </a:rPr>
              <a:t> = 12,627.41</a:t>
            </a:r>
          </a:p>
          <a:p>
            <a:r>
              <a:rPr lang="en-US" sz="2800" dirty="0" smtClean="0">
                <a:latin typeface="Times"/>
                <a:cs typeface="Times"/>
              </a:rPr>
              <a:t>Using the calculator:</a:t>
            </a:r>
          </a:p>
          <a:p>
            <a:pPr lvl="1"/>
            <a:r>
              <a:rPr lang="en-US" sz="2400" dirty="0" smtClean="0">
                <a:latin typeface="Times"/>
                <a:cs typeface="Times"/>
              </a:rPr>
              <a:t>CF</a:t>
            </a:r>
            <a:r>
              <a:rPr lang="en-US" sz="2400" baseline="-25000" dirty="0" smtClean="0">
                <a:latin typeface="Times"/>
                <a:cs typeface="Times"/>
              </a:rPr>
              <a:t>0</a:t>
            </a:r>
            <a:r>
              <a:rPr lang="en-US" sz="2400" dirty="0" smtClean="0">
                <a:latin typeface="Times"/>
                <a:cs typeface="Times"/>
              </a:rPr>
              <a:t> = -165,000; C01 = 63,120; F01 = 1; C02 = 70,800; F02 = 1; C03 = 91,080; F03 = 1; NPV; I = 12; CPT NPV = 12,627.41</a:t>
            </a:r>
          </a:p>
          <a:p>
            <a:r>
              <a:rPr lang="en-US" sz="2800" b="1" i="1" dirty="0" smtClean="0">
                <a:latin typeface="Times"/>
                <a:cs typeface="Times"/>
              </a:rPr>
              <a:t>Do we accept or reject the project?</a:t>
            </a:r>
          </a:p>
          <a:p>
            <a:endParaRPr lang="en-US" dirty="0">
              <a:latin typeface="Times"/>
              <a:cs typeface="Times"/>
            </a:endParaRPr>
          </a:p>
        </p:txBody>
      </p:sp>
    </p:spTree>
    <p:extLst>
      <p:ext uri="{BB962C8B-B14F-4D97-AF65-F5344CB8AC3E}">
        <p14:creationId xmlns:p14="http://schemas.microsoft.com/office/powerpoint/2010/main" val="40524123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6900</TotalTime>
  <Words>5439</Words>
  <Application>Microsoft Macintosh PowerPoint</Application>
  <PresentationFormat>On-screen Show (4:3)</PresentationFormat>
  <Paragraphs>773</Paragraphs>
  <Slides>77</Slides>
  <Notes>12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77</vt:i4>
      </vt:variant>
    </vt:vector>
  </HeadingPairs>
  <TitlesOfParts>
    <vt:vector size="81" baseType="lpstr">
      <vt:lpstr>Office Theme</vt:lpstr>
      <vt:lpstr>Equation</vt:lpstr>
      <vt:lpstr>Worksheet</vt:lpstr>
      <vt:lpstr>Chart</vt:lpstr>
      <vt:lpstr>Principles of Finance (FIN 200)</vt:lpstr>
      <vt:lpstr>Key Concepts and Skills</vt:lpstr>
      <vt:lpstr>Topics</vt:lpstr>
      <vt:lpstr>identifying the three key areas of concern to the financial manager.</vt:lpstr>
      <vt:lpstr>Good Decision Criteria</vt:lpstr>
      <vt:lpstr>Net Present Value</vt:lpstr>
      <vt:lpstr>NPV – Decision Rule</vt:lpstr>
      <vt:lpstr>Project Example Information</vt:lpstr>
      <vt:lpstr>Computing NPV for the Project</vt:lpstr>
      <vt:lpstr>Decision Criteria Test - NPV</vt:lpstr>
      <vt:lpstr>Calculating NPVs with        a Spreadsheet</vt:lpstr>
      <vt:lpstr>Payback Period</vt:lpstr>
      <vt:lpstr>Computing Payback for the Project</vt:lpstr>
      <vt:lpstr>Payback Period Method - Example</vt:lpstr>
      <vt:lpstr>Payback Period Method - Example</vt:lpstr>
      <vt:lpstr>Decision Criteria Test - Payback</vt:lpstr>
      <vt:lpstr>Advantages and Disadvantages of Payback</vt:lpstr>
      <vt:lpstr>Discounted Payback Period</vt:lpstr>
      <vt:lpstr>Computing Discounted Payback for the Project</vt:lpstr>
      <vt:lpstr>Decision Criteria Test – Discounted Payback</vt:lpstr>
      <vt:lpstr>Advantages and Disadvantages of Discounted Payback</vt:lpstr>
      <vt:lpstr>Average Accounting Return</vt:lpstr>
      <vt:lpstr>Computing AAR for the Project</vt:lpstr>
      <vt:lpstr>Decision Criteria Test - AAR</vt:lpstr>
      <vt:lpstr>Advantages and Disadvantages of AAR</vt:lpstr>
      <vt:lpstr>Internal Rate of Return</vt:lpstr>
      <vt:lpstr>IRR – Definition and Decision Rule</vt:lpstr>
      <vt:lpstr>IRR </vt:lpstr>
      <vt:lpstr>Computing IRR for the Project</vt:lpstr>
      <vt:lpstr>Example</vt:lpstr>
      <vt:lpstr>The NPV Profile for this Project</vt:lpstr>
      <vt:lpstr>NPV Profile for the Project</vt:lpstr>
      <vt:lpstr>Decision Criteria Test - IRR</vt:lpstr>
      <vt:lpstr>Calculating IRRs With A Spreadsheet</vt:lpstr>
      <vt:lpstr>Summary of Decisions for the Project</vt:lpstr>
      <vt:lpstr>PROBLEMS WITH THE IRR </vt:lpstr>
      <vt:lpstr>PROBLEMS WITH THE IRR </vt:lpstr>
      <vt:lpstr>Multiple IRRs</vt:lpstr>
      <vt:lpstr>Multiple IRRs</vt:lpstr>
      <vt:lpstr>Another Example – Nonconventional Cash Flows</vt:lpstr>
      <vt:lpstr>NPV Profile</vt:lpstr>
      <vt:lpstr>Summary of Decision Rules</vt:lpstr>
      <vt:lpstr>PowerPoint Presentation</vt:lpstr>
      <vt:lpstr>IRR and Mutually Exclusive Projects</vt:lpstr>
      <vt:lpstr>Example With Mutually  Exclusive Projects</vt:lpstr>
      <vt:lpstr>NPV Profiles</vt:lpstr>
      <vt:lpstr>Calculating the Crossover Rate</vt:lpstr>
      <vt:lpstr>NPV vs. IRR</vt:lpstr>
      <vt:lpstr>Conflicts Between NPV and IRR</vt:lpstr>
      <vt:lpstr>Modified IRR THE MODIFIED INTERNAL RATE OF RETURN (MIRR)</vt:lpstr>
      <vt:lpstr>Method #1: The Discounting Approach </vt:lpstr>
      <vt:lpstr>PowerPoint Presentation</vt:lpstr>
      <vt:lpstr>PowerPoint Presentation</vt:lpstr>
      <vt:lpstr>Modified IRR (MIRR)</vt:lpstr>
      <vt:lpstr>Method #1: The Reinvestment Approach</vt:lpstr>
      <vt:lpstr>PowerPoint Presentation</vt:lpstr>
      <vt:lpstr>Example </vt:lpstr>
      <vt:lpstr>Method #3: The Combination Approach </vt:lpstr>
      <vt:lpstr>PowerPoint Presentation</vt:lpstr>
      <vt:lpstr>Example </vt:lpstr>
      <vt:lpstr>MIRR vs. IRR</vt:lpstr>
      <vt:lpstr>PowerPoint Presentation</vt:lpstr>
      <vt:lpstr>The Scale Problem</vt:lpstr>
      <vt:lpstr>The Timing Problem</vt:lpstr>
      <vt:lpstr>The Timing Problem</vt:lpstr>
      <vt:lpstr>The Timing Problem</vt:lpstr>
      <vt:lpstr>The Timing Problem</vt:lpstr>
      <vt:lpstr>The Timing Problem Mutually Exclusive Investments</vt:lpstr>
      <vt:lpstr>The Timing Problem</vt:lpstr>
      <vt:lpstr>Capital Budgeting In Practice</vt:lpstr>
      <vt:lpstr>Summary – DCF Criteria</vt:lpstr>
      <vt:lpstr>Summary – Payback Criteria</vt:lpstr>
      <vt:lpstr>Summary – Accounting Criterion</vt:lpstr>
      <vt:lpstr>PowerPoint Presentation</vt:lpstr>
      <vt:lpstr>Quick Quiz</vt:lpstr>
      <vt:lpstr>Ethics Issues</vt:lpstr>
      <vt:lpstr>Comprehensive Problem</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Finance (FIN 200)</dc:title>
  <dc:creator>Abdullah</dc:creator>
  <cp:lastModifiedBy>Abdullah</cp:lastModifiedBy>
  <cp:revision>186</cp:revision>
  <dcterms:created xsi:type="dcterms:W3CDTF">2015-11-14T14:04:07Z</dcterms:created>
  <dcterms:modified xsi:type="dcterms:W3CDTF">2017-10-01T04:59:30Z</dcterms:modified>
</cp:coreProperties>
</file>