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8" r:id="rId23"/>
    <p:sldId id="279" r:id="rId24"/>
    <p:sldId id="280" r:id="rId25"/>
    <p:sldId id="281" r:id="rId26"/>
    <p:sldId id="282" r:id="rId27"/>
    <p:sldId id="276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080" autoAdjust="0"/>
    <p:restoredTop sz="94660"/>
  </p:normalViewPr>
  <p:slideViewPr>
    <p:cSldViewPr snapToGrid="0">
      <p:cViewPr varScale="1">
        <p:scale>
          <a:sx n="88" d="100"/>
          <a:sy n="88" d="100"/>
        </p:scale>
        <p:origin x="9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652D18-A3A4-489C-A8DD-8B8FE06CB496}" type="datetimeFigureOut">
              <a:rPr lang="en-US" smtClean="0"/>
              <a:t>10/11/2016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6B4060-E5CB-4B15-8337-14771B254A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820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A6BC4-6343-4CA5-AB04-31941DDF6664}" type="datetime1">
              <a:rPr lang="en-US" smtClean="0"/>
              <a:t>10/11/2016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 Dr. Nassim Ammour King Saud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8974-F91D-42CD-B761-34D2A26C6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065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A1B-7A77-4C43-9E23-EECDA1123DA6}" type="datetime1">
              <a:rPr lang="en-US" smtClean="0"/>
              <a:t>10/11/2016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 Dr. Nassim Ammour King Saud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8974-F91D-42CD-B761-34D2A26C6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603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DEC65-C5EC-4808-8EF2-208D31FF1599}" type="datetime1">
              <a:rPr lang="en-US" smtClean="0"/>
              <a:t>10/11/2016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 Dr. Nassim Ammour King Saud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8974-F91D-42CD-B761-34D2A26C6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859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71516-8F18-405A-8476-9682F1B85291}" type="datetime1">
              <a:rPr lang="en-US" smtClean="0"/>
              <a:t>10/11/2016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 Dr. Nassim Ammour King Saud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8974-F91D-42CD-B761-34D2A26C6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423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198B7-EBBF-44DA-9818-23E5346357AB}" type="datetime1">
              <a:rPr lang="en-US" smtClean="0"/>
              <a:t>10/11/2016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 Dr. Nassim Ammour King Saud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8974-F91D-42CD-B761-34D2A26C6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050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87E8C-4822-4B5B-856C-E9620D1ECA67}" type="datetime1">
              <a:rPr lang="en-US" smtClean="0"/>
              <a:t>10/11/2016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 Dr. Nassim Ammour King Saud University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8974-F91D-42CD-B761-34D2A26C6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642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D42BA-965B-49C6-AE9E-EB831970A3B2}" type="datetime1">
              <a:rPr lang="en-US" smtClean="0"/>
              <a:t>10/11/2016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 Dr. Nassim Ammour King Saud University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8974-F91D-42CD-B761-34D2A26C6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013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BDB44-454A-4EDB-9EBE-5B050D959C8C}" type="datetime1">
              <a:rPr lang="en-US" smtClean="0"/>
              <a:t>10/11/2016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 Dr. Nassim Ammour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8974-F91D-42CD-B761-34D2A26C6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466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FD4C3-6A66-401F-A0E3-72877CB10B14}" type="datetime1">
              <a:rPr lang="en-US" smtClean="0"/>
              <a:t>10/11/2016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 Dr. Nassim Ammour King Saud University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8974-F91D-42CD-B761-34D2A26C6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173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B11F8-DF53-4E25-8BB6-C7DB34C72DEF}" type="datetime1">
              <a:rPr lang="en-US" smtClean="0"/>
              <a:t>10/11/2016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 Dr. Nassim Ammour King Saud University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8974-F91D-42CD-B761-34D2A26C6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481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62D5-7FBB-4585-9AE4-7B229241720D}" type="datetime1">
              <a:rPr lang="en-US" smtClean="0"/>
              <a:t>10/11/2016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 Dr. Nassim Ammour King Saud University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8974-F91D-42CD-B761-34D2A26C6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803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582BE-6012-481B-9BB2-57469DAB0AA8}" type="datetime1">
              <a:rPr lang="en-US" smtClean="0"/>
              <a:t>10/11/2016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CEN352 Dr. Nassim Ammour King Saud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D8974-F91D-42CD-B761-34D2A26C6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572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35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47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12" Type="http://schemas.openxmlformats.org/officeDocument/2006/relationships/image" Target="../media/image42.emf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11" Type="http://schemas.openxmlformats.org/officeDocument/2006/relationships/image" Target="../media/image54.png"/><Relationship Id="rId5" Type="http://schemas.openxmlformats.org/officeDocument/2006/relationships/image" Target="../media/image41.png"/><Relationship Id="rId15" Type="http://schemas.openxmlformats.org/officeDocument/2006/relationships/image" Target="../media/image55.png"/><Relationship Id="rId10" Type="http://schemas.openxmlformats.org/officeDocument/2006/relationships/image" Target="../media/image53.png"/><Relationship Id="rId4" Type="http://schemas.openxmlformats.org/officeDocument/2006/relationships/image" Target="../media/image36.png"/><Relationship Id="rId9" Type="http://schemas.openxmlformats.org/officeDocument/2006/relationships/image" Target="../media/image52.png"/><Relationship Id="rId14" Type="http://schemas.openxmlformats.org/officeDocument/2006/relationships/image" Target="../media/image4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emf"/><Relationship Id="rId5" Type="http://schemas.openxmlformats.org/officeDocument/2006/relationships/image" Target="../media/image65.emf"/><Relationship Id="rId4" Type="http://schemas.openxmlformats.org/officeDocument/2006/relationships/image" Target="../media/image6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13" Type="http://schemas.openxmlformats.org/officeDocument/2006/relationships/image" Target="../media/image80.png"/><Relationship Id="rId3" Type="http://schemas.openxmlformats.org/officeDocument/2006/relationships/image" Target="../media/image70.png"/><Relationship Id="rId7" Type="http://schemas.openxmlformats.org/officeDocument/2006/relationships/image" Target="../media/image74.png"/><Relationship Id="rId12" Type="http://schemas.openxmlformats.org/officeDocument/2006/relationships/image" Target="../media/image79.png"/><Relationship Id="rId2" Type="http://schemas.openxmlformats.org/officeDocument/2006/relationships/image" Target="../media/image68.png"/><Relationship Id="rId16" Type="http://schemas.openxmlformats.org/officeDocument/2006/relationships/image" Target="../media/image8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png"/><Relationship Id="rId11" Type="http://schemas.openxmlformats.org/officeDocument/2006/relationships/image" Target="../media/image78.png"/><Relationship Id="rId5" Type="http://schemas.openxmlformats.org/officeDocument/2006/relationships/image" Target="../media/image72.png"/><Relationship Id="rId15" Type="http://schemas.openxmlformats.org/officeDocument/2006/relationships/image" Target="../media/image82.png"/><Relationship Id="rId10" Type="http://schemas.openxmlformats.org/officeDocument/2006/relationships/image" Target="../media/image77.png"/><Relationship Id="rId4" Type="http://schemas.openxmlformats.org/officeDocument/2006/relationships/image" Target="../media/image71.png"/><Relationship Id="rId9" Type="http://schemas.openxmlformats.org/officeDocument/2006/relationships/image" Target="../media/image76.png"/><Relationship Id="rId14" Type="http://schemas.openxmlformats.org/officeDocument/2006/relationships/image" Target="../media/image8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13" Type="http://schemas.openxmlformats.org/officeDocument/2006/relationships/image" Target="../media/image100.png"/><Relationship Id="rId3" Type="http://schemas.openxmlformats.org/officeDocument/2006/relationships/image" Target="../media/image85.png"/><Relationship Id="rId7" Type="http://schemas.openxmlformats.org/officeDocument/2006/relationships/image" Target="../media/image89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8.png"/><Relationship Id="rId11" Type="http://schemas.openxmlformats.org/officeDocument/2006/relationships/image" Target="../media/image93.png"/><Relationship Id="rId5" Type="http://schemas.openxmlformats.org/officeDocument/2006/relationships/image" Target="../media/image87.png"/><Relationship Id="rId10" Type="http://schemas.openxmlformats.org/officeDocument/2006/relationships/image" Target="../media/image92.png"/><Relationship Id="rId4" Type="http://schemas.openxmlformats.org/officeDocument/2006/relationships/image" Target="../media/image86.png"/><Relationship Id="rId9" Type="http://schemas.openxmlformats.org/officeDocument/2006/relationships/image" Target="../media/image91.png"/><Relationship Id="rId14" Type="http://schemas.openxmlformats.org/officeDocument/2006/relationships/image" Target="../media/image9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3" Type="http://schemas.openxmlformats.org/officeDocument/2006/relationships/image" Target="../media/image95.png"/><Relationship Id="rId7" Type="http://schemas.openxmlformats.org/officeDocument/2006/relationships/image" Target="../media/image96.png"/><Relationship Id="rId2" Type="http://schemas.openxmlformats.org/officeDocument/2006/relationships/image" Target="../media/image9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png"/><Relationship Id="rId7" Type="http://schemas.openxmlformats.org/officeDocument/2006/relationships/image" Target="../media/image106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4.png"/><Relationship Id="rId11" Type="http://schemas.openxmlformats.org/officeDocument/2006/relationships/image" Target="../media/image110.png"/><Relationship Id="rId5" Type="http://schemas.openxmlformats.org/officeDocument/2006/relationships/image" Target="../media/image103.png"/><Relationship Id="rId10" Type="http://schemas.openxmlformats.org/officeDocument/2006/relationships/image" Target="../media/image109.png"/><Relationship Id="rId4" Type="http://schemas.openxmlformats.org/officeDocument/2006/relationships/image" Target="../media/image105.png"/><Relationship Id="rId9" Type="http://schemas.openxmlformats.org/officeDocument/2006/relationships/image" Target="../media/image10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4.png"/><Relationship Id="rId4" Type="http://schemas.openxmlformats.org/officeDocument/2006/relationships/image" Target="../media/image11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8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1.png"/><Relationship Id="rId4" Type="http://schemas.openxmlformats.org/officeDocument/2006/relationships/image" Target="../media/image120.e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emf"/><Relationship Id="rId3" Type="http://schemas.openxmlformats.org/officeDocument/2006/relationships/image" Target="../media/image123.png"/><Relationship Id="rId7" Type="http://schemas.openxmlformats.org/officeDocument/2006/relationships/image" Target="../media/image127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6.png"/><Relationship Id="rId5" Type="http://schemas.openxmlformats.org/officeDocument/2006/relationships/image" Target="../media/image125.png"/><Relationship Id="rId4" Type="http://schemas.openxmlformats.org/officeDocument/2006/relationships/image" Target="../media/image124.png"/><Relationship Id="rId9" Type="http://schemas.openxmlformats.org/officeDocument/2006/relationships/image" Target="../media/image128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0.png"/><Relationship Id="rId7" Type="http://schemas.openxmlformats.org/officeDocument/2006/relationships/image" Target="../media/image133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2.png"/><Relationship Id="rId5" Type="http://schemas.openxmlformats.org/officeDocument/2006/relationships/image" Target="../media/image131.png"/><Relationship Id="rId4" Type="http://schemas.openxmlformats.org/officeDocument/2006/relationships/image" Target="../media/image130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0.png"/><Relationship Id="rId3" Type="http://schemas.openxmlformats.org/officeDocument/2006/relationships/image" Target="../media/image135.png"/><Relationship Id="rId7" Type="http://schemas.openxmlformats.org/officeDocument/2006/relationships/image" Target="../media/image139.png"/><Relationship Id="rId2" Type="http://schemas.openxmlformats.org/officeDocument/2006/relationships/image" Target="../media/image134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8.png"/><Relationship Id="rId5" Type="http://schemas.openxmlformats.org/officeDocument/2006/relationships/image" Target="../media/image137.png"/><Relationship Id="rId4" Type="http://schemas.openxmlformats.org/officeDocument/2006/relationships/image" Target="../media/image13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emf"/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6.emf"/><Relationship Id="rId4" Type="http://schemas.openxmlformats.org/officeDocument/2006/relationships/image" Target="../media/image145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png"/><Relationship Id="rId2" Type="http://schemas.openxmlformats.org/officeDocument/2006/relationships/image" Target="../media/image147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5.emf"/><Relationship Id="rId3" Type="http://schemas.openxmlformats.org/officeDocument/2006/relationships/image" Target="../media/image150.png"/><Relationship Id="rId7" Type="http://schemas.openxmlformats.org/officeDocument/2006/relationships/image" Target="../media/image154.emf"/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3.emf"/><Relationship Id="rId5" Type="http://schemas.openxmlformats.org/officeDocument/2006/relationships/image" Target="../media/image152.emf"/><Relationship Id="rId4" Type="http://schemas.openxmlformats.org/officeDocument/2006/relationships/image" Target="../media/image151.emf"/><Relationship Id="rId9" Type="http://schemas.openxmlformats.org/officeDocument/2006/relationships/image" Target="../media/image15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3.png"/><Relationship Id="rId3" Type="http://schemas.openxmlformats.org/officeDocument/2006/relationships/image" Target="../media/image158.png"/><Relationship Id="rId7" Type="http://schemas.openxmlformats.org/officeDocument/2006/relationships/image" Target="../media/image160.png"/><Relationship Id="rId2" Type="http://schemas.openxmlformats.org/officeDocument/2006/relationships/image" Target="../media/image15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8.emf"/><Relationship Id="rId5" Type="http://schemas.openxmlformats.org/officeDocument/2006/relationships/image" Target="../media/image127.emf"/><Relationship Id="rId4" Type="http://schemas.openxmlformats.org/officeDocument/2006/relationships/image" Target="../media/image159.png"/><Relationship Id="rId9" Type="http://schemas.openxmlformats.org/officeDocument/2006/relationships/image" Target="../media/image16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png"/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5.png"/><Relationship Id="rId4" Type="http://schemas.openxmlformats.org/officeDocument/2006/relationships/image" Target="../media/image16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8.emf"/><Relationship Id="rId2" Type="http://schemas.openxmlformats.org/officeDocument/2006/relationships/image" Target="../media/image167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169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2.emf"/><Relationship Id="rId4" Type="http://schemas.openxmlformats.org/officeDocument/2006/relationships/image" Target="../media/image17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4.png"/><Relationship Id="rId2" Type="http://schemas.openxmlformats.org/officeDocument/2006/relationships/image" Target="../media/image17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3" Type="http://schemas.openxmlformats.org/officeDocument/2006/relationships/image" Target="../media/image27.png"/><Relationship Id="rId7" Type="http://schemas.openxmlformats.org/officeDocument/2006/relationships/image" Target="../media/image26.e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2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98464" y="1851959"/>
            <a:ext cx="4655442" cy="1279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7200" b="1" dirty="0">
                <a:solidFill>
                  <a:srgbClr val="7030A0"/>
                </a:solidFill>
                <a:latin typeface="Comic Sans MS" panose="030F0702030302020204" pitchFamily="66" charset="0"/>
              </a:rPr>
              <a:t>Chapter </a:t>
            </a:r>
            <a:r>
              <a:rPr lang="en-US" sz="72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3</a:t>
            </a:r>
            <a:endParaRPr lang="en-US" sz="72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56506" y="3820711"/>
            <a:ext cx="769948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dirty="0">
                <a:solidFill>
                  <a:srgbClr val="0070C0"/>
                </a:solidFill>
              </a:rPr>
              <a:t>Digital Signals and Systems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8974-F91D-42CD-B761-34D2A26C61FA}" type="slidenum">
              <a:rPr lang="en-US" smtClean="0"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 Dr. Nassim Ammour King Saud University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4777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 Dr. Nassim Ammour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8974-F91D-42CD-B761-34D2A26C61FA}" type="slidenum">
              <a:rPr lang="en-US" smtClean="0"/>
              <a:t>10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331" y="794384"/>
            <a:ext cx="7492069" cy="234886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686790" y="101084"/>
            <a:ext cx="46233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 2 (</a:t>
            </a:r>
            <a:r>
              <a:rPr lang="en-US" sz="3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contd.) </a:t>
            </a:r>
            <a:endParaRPr lang="en-US" sz="36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335280" y="3188969"/>
            <a:ext cx="1156716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513397" y="3211829"/>
            <a:ext cx="9652146" cy="2911337"/>
            <a:chOff x="513397" y="3211829"/>
            <a:chExt cx="9652146" cy="2911337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3397" y="3851910"/>
              <a:ext cx="3065939" cy="101727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31418" y="3211829"/>
              <a:ext cx="6334125" cy="291133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79020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 Dr. Nassim Ammour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8974-F91D-42CD-B761-34D2A26C61FA}" type="slidenum">
              <a:rPr lang="en-US" smtClean="0"/>
              <a:t>11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868776" y="0"/>
            <a:ext cx="8973932" cy="6528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Classification of Discrete-Time Signals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217903" y="937222"/>
                <a:ext cx="4068293" cy="3886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lvl="0" indent="-285750">
                  <a:lnSpc>
                    <a:spcPct val="107000"/>
                  </a:lnSpc>
                  <a:buFont typeface="Arial" panose="020B0604020202020204" pitchFamily="34" charset="0"/>
                  <a:buChar char="•"/>
                </a:pPr>
                <a:r>
                  <a:rPr lang="en-US" b="1" i="1" dirty="0">
                    <a:solidFill>
                      <a:srgbClr val="FF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50405020304" pitchFamily="18" charset="0"/>
                  </a:rPr>
                  <a:t>Energy </a:t>
                </a:r>
                <a:r>
                  <a:rPr lang="en-US" b="1" i="1" dirty="0" smtClean="0">
                    <a:solidFill>
                      <a:srgbClr val="FF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50405020304" pitchFamily="18" charset="0"/>
                  </a:rPr>
                  <a:t>signals</a:t>
                </a:r>
                <a:r>
                  <a:rPr lang="en-US" b="1" i="1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50405020304" pitchFamily="18" charset="0"/>
                  </a:rPr>
                  <a:t>: </a:t>
                </a:r>
                <a:r>
                  <a:rPr lang="en-US" sz="1400" dirty="0"/>
                  <a:t>The energy </a:t>
                </a:r>
                <a:r>
                  <a:rPr lang="en-US" sz="1400" b="1" i="1" dirty="0"/>
                  <a:t>E </a:t>
                </a:r>
                <a:r>
                  <a:rPr lang="en-US" sz="1400" dirty="0"/>
                  <a:t>of a signal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</m:oMath>
                </a14:m>
                <a:endParaRPr lang="en-US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903" y="937222"/>
                <a:ext cx="4068293" cy="388696"/>
              </a:xfrm>
              <a:prstGeom prst="rect">
                <a:avLst/>
              </a:prstGeom>
              <a:blipFill rotWithShape="0">
                <a:blip r:embed="rId2"/>
                <a:stretch>
                  <a:fillRect l="-1049" t="-7813" b="-203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566641" y="707768"/>
                <a:ext cx="1915717" cy="8476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6641" y="707768"/>
                <a:ext cx="1915717" cy="84760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Connector 6"/>
          <p:cNvCxnSpPr/>
          <p:nvPr/>
        </p:nvCxnSpPr>
        <p:spPr>
          <a:xfrm>
            <a:off x="217903" y="1657349"/>
            <a:ext cx="1156716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217903" y="1915930"/>
                <a:ext cx="7509813" cy="3886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lvl="0" indent="-285750">
                  <a:lnSpc>
                    <a:spcPct val="107000"/>
                  </a:lnSpc>
                  <a:buFont typeface="Arial" panose="020B0604020202020204" pitchFamily="34" charset="0"/>
                  <a:buChar char="•"/>
                </a:pPr>
                <a:r>
                  <a:rPr lang="en-US" b="1" i="1" dirty="0">
                    <a:solidFill>
                      <a:srgbClr val="FF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50405020304" pitchFamily="18" charset="0"/>
                  </a:rPr>
                  <a:t>Periodic signals and aperiodic signals</a:t>
                </a:r>
                <a:r>
                  <a:rPr lang="en-US" b="1" i="1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50405020304" pitchFamily="18" charset="0"/>
                  </a:rPr>
                  <a:t>: </a:t>
                </a:r>
                <a:r>
                  <a:rPr lang="en-US" sz="1400" dirty="0"/>
                  <a:t>A signal</a:t>
                </a:r>
                <a:r>
                  <a:rPr lang="en-US" sz="1400" b="1" i="1" dirty="0"/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sz="1400" i="1" dirty="0"/>
                  <a:t> </a:t>
                </a:r>
                <a:r>
                  <a:rPr lang="en-US" sz="1400" dirty="0"/>
                  <a:t>is </a:t>
                </a:r>
                <a:r>
                  <a:rPr lang="en-US" sz="1400" b="1" i="1" dirty="0"/>
                  <a:t>periodic</a:t>
                </a:r>
                <a:r>
                  <a:rPr lang="en-US" sz="1400" dirty="0"/>
                  <a:t> with period </a:t>
                </a:r>
                <a:r>
                  <a:rPr lang="en-US" sz="1400" b="1" i="1" dirty="0"/>
                  <a:t>N</a:t>
                </a:r>
                <a:r>
                  <a:rPr lang="en-US" sz="1400" i="1" dirty="0"/>
                  <a:t> (N&gt;0)</a:t>
                </a:r>
                <a:r>
                  <a:rPr lang="en-US" sz="1400" dirty="0"/>
                  <a:t> if</a:t>
                </a:r>
                <a:endParaRPr lang="en-US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903" y="1915930"/>
                <a:ext cx="7509813" cy="388696"/>
              </a:xfrm>
              <a:prstGeom prst="rect">
                <a:avLst/>
              </a:prstGeom>
              <a:blipFill rotWithShape="0">
                <a:blip r:embed="rId4"/>
                <a:stretch>
                  <a:fillRect l="-568" t="-6250" b="-203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7727716" y="1915930"/>
                <a:ext cx="325191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        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𝑓𝑜𝑟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𝑎𝑙𝑙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𝑛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7716" y="1915930"/>
                <a:ext cx="3251916" cy="369332"/>
              </a:xfrm>
              <a:prstGeom prst="rect">
                <a:avLst/>
              </a:prstGeom>
              <a:blipFill rotWithShape="0">
                <a:blip r:embed="rId5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Connector 9"/>
          <p:cNvCxnSpPr/>
          <p:nvPr/>
        </p:nvCxnSpPr>
        <p:spPr>
          <a:xfrm>
            <a:off x="217903" y="2686049"/>
            <a:ext cx="1156716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11377" y="2847156"/>
            <a:ext cx="5325945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b="1" i="1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Symmetric (even) and </a:t>
            </a:r>
            <a:r>
              <a:rPr lang="en-US" b="1" i="1" dirty="0" smtClean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anti-symmetric </a:t>
            </a:r>
            <a:r>
              <a:rPr lang="en-US" b="1" i="1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(odd) signals</a:t>
            </a:r>
            <a:endParaRPr lang="en-US" sz="14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/>
          <p:nvPr/>
        </p:nvPicPr>
        <p:blipFill>
          <a:blip r:embed="rId6"/>
          <a:stretch>
            <a:fillRect/>
          </a:stretch>
        </p:blipFill>
        <p:spPr>
          <a:xfrm>
            <a:off x="755990" y="4417289"/>
            <a:ext cx="4236720" cy="1543050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7"/>
          <a:stretch>
            <a:fillRect/>
          </a:stretch>
        </p:blipFill>
        <p:spPr>
          <a:xfrm>
            <a:off x="6096000" y="3682758"/>
            <a:ext cx="5114925" cy="240982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2200585" y="3388982"/>
            <a:ext cx="11782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symmetric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3471133" y="3403973"/>
                <a:ext cx="163012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1133" y="3403973"/>
                <a:ext cx="1630125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15"/>
          <p:cNvSpPr/>
          <p:nvPr/>
        </p:nvSpPr>
        <p:spPr>
          <a:xfrm>
            <a:off x="6905599" y="3204316"/>
            <a:ext cx="16442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Anti-symmetric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8646098" y="3217140"/>
                <a:ext cx="180325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46098" y="3217140"/>
                <a:ext cx="1803250" cy="36933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189425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327690" y="1073611"/>
            <a:ext cx="6476047" cy="2393315"/>
            <a:chOff x="2377440" y="1794510"/>
            <a:chExt cx="6476047" cy="2393315"/>
          </a:xfrm>
        </p:grpSpPr>
        <p:sp>
          <p:nvSpPr>
            <p:cNvPr id="8" name="Rectangle 7"/>
            <p:cNvSpPr/>
            <p:nvPr/>
          </p:nvSpPr>
          <p:spPr>
            <a:xfrm>
              <a:off x="4547307" y="2830946"/>
              <a:ext cx="2091573" cy="9312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2000">
                  <a:solidFill>
                    <a:srgbClr val="000000"/>
                  </a:solidFill>
                  <a:effectLst/>
                  <a:ea typeface="Calibri" panose="020F0502020204030204" pitchFamily="34" charset="0"/>
                  <a:cs typeface="Arial" panose="020B0604020202020204" pitchFamily="34" charset="0"/>
                </a:rPr>
                <a:t>Digital System</a:t>
              </a:r>
              <a:endParaRPr lang="en-US" sz="1100">
                <a:effectLst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3518298" y="3326632"/>
              <a:ext cx="1051379" cy="1502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6638880" y="3251528"/>
              <a:ext cx="1051379" cy="1502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Text Box 2"/>
            <p:cNvSpPr txBox="1">
              <a:spLocks noChangeArrowheads="1"/>
            </p:cNvSpPr>
            <p:nvPr/>
          </p:nvSpPr>
          <p:spPr bwMode="auto">
            <a:xfrm>
              <a:off x="3037348" y="3491861"/>
              <a:ext cx="1040194" cy="69596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Input signal</a:t>
              </a:r>
            </a:p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(Excitation)</a:t>
              </a:r>
            </a:p>
          </p:txBody>
        </p:sp>
        <p:sp>
          <p:nvSpPr>
            <p:cNvPr id="12" name="Text Box 2"/>
            <p:cNvSpPr txBox="1">
              <a:spLocks noChangeArrowheads="1"/>
            </p:cNvSpPr>
            <p:nvPr/>
          </p:nvSpPr>
          <p:spPr bwMode="auto">
            <a:xfrm>
              <a:off x="6918502" y="3416757"/>
              <a:ext cx="1174413" cy="69596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Output signal</a:t>
              </a:r>
            </a:p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(Response)</a:t>
              </a:r>
            </a:p>
          </p:txBody>
        </p:sp>
        <p:sp>
          <p:nvSpPr>
            <p:cNvPr id="14" name="Text Box 2"/>
            <p:cNvSpPr txBox="1">
              <a:spLocks noChangeArrowheads="1"/>
            </p:cNvSpPr>
            <p:nvPr/>
          </p:nvSpPr>
          <p:spPr bwMode="auto">
            <a:xfrm>
              <a:off x="6795469" y="1794510"/>
              <a:ext cx="2058018" cy="1201664"/>
            </a:xfrm>
            <a:prstGeom prst="rect">
              <a:avLst/>
            </a:prstGeom>
            <a:solidFill>
              <a:srgbClr val="FFFFFF"/>
            </a:solidFill>
            <a:ln w="9525">
              <a:gradFill>
                <a:gsLst>
                  <a:gs pos="4800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 Box 2"/>
            <p:cNvSpPr txBox="1">
              <a:spLocks noChangeArrowheads="1"/>
            </p:cNvSpPr>
            <p:nvPr/>
          </p:nvSpPr>
          <p:spPr bwMode="auto">
            <a:xfrm>
              <a:off x="2377440" y="1974760"/>
              <a:ext cx="1688917" cy="1156602"/>
            </a:xfrm>
            <a:prstGeom prst="rect">
              <a:avLst/>
            </a:prstGeom>
            <a:solidFill>
              <a:srgbClr val="FFFFFF"/>
            </a:solidFill>
            <a:ln w="9525">
              <a:gradFill>
                <a:gsLst>
                  <a:gs pos="4800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2685024" y="3165209"/>
                  <a:ext cx="771757" cy="322845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spAutoFit/>
                </a:bodyPr>
                <a:lstStyle/>
                <a:p>
                  <a:pPr marL="0" marR="0" algn="ctr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50405020304" pitchFamily="18" charset="0"/>
                          </a:rPr>
                          <m:t>𝑥</m:t>
                        </m:r>
                        <m:d>
                          <m:dPr>
                            <m:ctrlPr>
                              <a:rPr lang="en-US" sz="1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1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" panose="02020603050405020304" pitchFamily="18" charset="0"/>
                              </a:rPr>
                              <m:t>𝑛</m:t>
                            </m:r>
                          </m:e>
                        </m:d>
                      </m:oMath>
                    </m:oMathPara>
                  </a14:m>
                  <a:endParaRPr lang="en-US" sz="1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15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685024" y="3165209"/>
                  <a:ext cx="771757" cy="322845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7813293" y="3086299"/>
                  <a:ext cx="626353" cy="486674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spAutoFit/>
                </a:bodyPr>
                <a:lstStyle/>
                <a:p>
                  <a:pPr marL="0" marR="0" algn="ctr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50405020304" pitchFamily="18" charset="0"/>
                          </a:rPr>
                          <m:t>𝑦</m:t>
                        </m:r>
                        <m:d>
                          <m:dPr>
                            <m:ctrlPr>
                              <a:rPr lang="en-US" sz="1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1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" panose="02020603050405020304" pitchFamily="18" charset="0"/>
                              </a:rPr>
                              <m:t>𝑛</m:t>
                            </m:r>
                          </m:e>
                        </m:d>
                      </m:oMath>
                    </m:oMathPara>
                  </a14:m>
                  <a:endParaRPr lang="en-US" sz="11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16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813293" y="3086299"/>
                  <a:ext cx="626353" cy="486674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6" name="Picture 5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2489900" y="2299177"/>
              <a:ext cx="1463995" cy="674466"/>
            </a:xfrm>
            <a:prstGeom prst="rect">
              <a:avLst/>
            </a:prstGeom>
          </p:spPr>
        </p:pic>
        <p:pic>
          <p:nvPicPr>
            <p:cNvPr id="17" name="Picture 16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7009845" y="2059284"/>
              <a:ext cx="1673860" cy="696557"/>
            </a:xfrm>
            <a:prstGeom prst="rect">
              <a:avLst/>
            </a:prstGeom>
          </p:spPr>
        </p:pic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 Dr. Nassim Ammour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8974-F91D-42CD-B761-34D2A26C61FA}" type="slidenum">
              <a:rPr lang="en-US" smtClean="0"/>
              <a:t>12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162753" y="0"/>
            <a:ext cx="36840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Digital Systems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-17730" y="795635"/>
                <a:ext cx="12044987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50405020304" pitchFamily="18" charset="0"/>
                  </a:rPr>
                  <a:t>A digital system </a:t>
                </a:r>
                <a:r>
                  <a:rPr lang="en-US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50405020304" pitchFamily="18" charset="0"/>
                  </a:rPr>
                  <a:t>is </a:t>
                </a:r>
                <a:r>
                  <a:rPr lang="en-US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50405020304" pitchFamily="18" charset="0"/>
                  </a:rPr>
                  <a:t>a device or an algorithm that performs prescribed operations (or transformation) on a digital signal</a:t>
                </a:r>
                <a14:m>
                  <m:oMath xmlns:m="http://schemas.openxmlformats.org/officeDocument/2006/math"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rPr>
                      <m:t> 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rPr>
                      <m:t>𝑥</m:t>
                    </m:r>
                    <m:d>
                      <m:d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50405020304" pitchFamily="18" charset="0"/>
                          </a:rPr>
                        </m:ctrlPr>
                      </m:dPr>
                      <m:e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50405020304" pitchFamily="18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dirty="0" smtClean="0"/>
                  <a:t> and produces an output signal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rPr>
                      <m:t>𝑦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504050203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50405020304" pitchFamily="18" charset="0"/>
                          </a:rPr>
                          <m:t>𝑛</m:t>
                        </m:r>
                      </m:e>
                    </m:d>
                    <m:r>
                      <a:rPr lang="en-US" b="0" i="0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rPr>
                      <m:t>.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7730" y="795635"/>
                <a:ext cx="12044987" cy="646331"/>
              </a:xfrm>
              <a:prstGeom prst="rect">
                <a:avLst/>
              </a:prstGeom>
              <a:blipFill rotWithShape="0">
                <a:blip r:embed="rId6"/>
                <a:stretch>
                  <a:fillRect l="-304" t="-5660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18"/>
          <p:cNvSpPr/>
          <p:nvPr/>
        </p:nvSpPr>
        <p:spPr>
          <a:xfrm>
            <a:off x="214156" y="3407542"/>
            <a:ext cx="17107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 3</a:t>
            </a:r>
          </a:p>
        </p:txBody>
      </p:sp>
      <p:sp>
        <p:nvSpPr>
          <p:cNvPr id="20" name="Rectangle 19"/>
          <p:cNvSpPr/>
          <p:nvPr/>
        </p:nvSpPr>
        <p:spPr>
          <a:xfrm>
            <a:off x="214156" y="3834511"/>
            <a:ext cx="6552802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Determine the response of the following </a:t>
            </a:r>
            <a:r>
              <a:rPr lang="en-US" dirty="0" smtClean="0"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system </a:t>
            </a: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to the input signal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6655693" y="3663063"/>
                <a:ext cx="2844304" cy="71019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</m:d>
                                <m:r>
                                  <a:rPr lang="en-US" i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</m:e>
                              <m:e>
                                <m:r>
                                  <a:rPr lang="en-US" i="0">
                                    <a:latin typeface="Cambria Math" panose="02040503050406030204" pitchFamily="18" charset="0"/>
                                  </a:rPr>
                                  <m:t>−3≤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en-US" i="0">
                                    <a:latin typeface="Cambria Math" panose="02040503050406030204" pitchFamily="18" charset="0"/>
                                  </a:rPr>
                                  <m:t>≤3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0">
                                    <a:latin typeface="Cambria Math" panose="02040503050406030204" pitchFamily="18" charset="0"/>
                                  </a:rPr>
                                  <m:t>0, 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𝑜𝑡h𝑒𝑟𝑤𝑖𝑠𝑒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5693" y="3663063"/>
                <a:ext cx="2844304" cy="71019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214156" y="4085289"/>
                <a:ext cx="6703117" cy="6127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𝑎𝑛𝑑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𝑡h𝑒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𝑠𝑦𝑠𝑡𝑒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𝑜𝑢𝑡𝑝𝑢𝑡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+1</m:t>
                                  </m:r>
                                </m:e>
                              </m:d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d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156" y="4085289"/>
                <a:ext cx="6703117" cy="6127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/>
          <p:cNvSpPr/>
          <p:nvPr/>
        </p:nvSpPr>
        <p:spPr>
          <a:xfrm>
            <a:off x="170554" y="4581408"/>
            <a:ext cx="14927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Comic Sans MS" panose="030F0702030302020204" pitchFamily="66" charset="0"/>
              </a:rPr>
              <a:t>Solution: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170554" y="4973681"/>
                <a:ext cx="11636636" cy="7694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dirty="0" smtClean="0"/>
                  <a:t>The output of this system is </a:t>
                </a:r>
                <a:r>
                  <a:rPr lang="en-US" dirty="0"/>
                  <a:t>the mean value of the present, immediate past, and the immediate future samples. </a:t>
                </a:r>
                <a:endParaRPr lang="en-US" i="1" dirty="0" smtClean="0"/>
              </a:p>
              <a:p>
                <a:pPr lvl="0"/>
                <a:r>
                  <a:rPr lang="en-US" dirty="0" smtClean="0"/>
                  <a:t>For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 smtClean="0"/>
                  <a:t>          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𝑦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(1)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1+0+1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554" y="4973681"/>
                <a:ext cx="11636636" cy="769441"/>
              </a:xfrm>
              <a:prstGeom prst="rect">
                <a:avLst/>
              </a:prstGeom>
              <a:blipFill rotWithShape="0">
                <a:blip r:embed="rId9"/>
                <a:stretch>
                  <a:fillRect l="-471" t="-4762" b="-4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214156" y="5852760"/>
                <a:ext cx="465672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50405020304" pitchFamily="18" charset="0"/>
                  </a:rPr>
                  <a:t>Repeating this computation for every value of </a:t>
                </a:r>
                <a14:m>
                  <m:oMath xmlns:m="http://schemas.openxmlformats.org/officeDocument/2006/math"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rPr>
                      <m:t>𝑛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156" y="5852760"/>
                <a:ext cx="4656724" cy="369332"/>
              </a:xfrm>
              <a:prstGeom prst="rect">
                <a:avLst/>
              </a:prstGeom>
              <a:blipFill rotWithShape="0">
                <a:blip r:embed="rId10"/>
                <a:stretch>
                  <a:fillRect l="-1047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5365359" y="5660278"/>
                <a:ext cx="4164025" cy="71019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…, 0,1, 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num>
                            <m:den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, 2, 1, 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, 1, 2, 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num>
                            <m:den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, 1, 0, …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5359" y="5660278"/>
                <a:ext cx="4164025" cy="710194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Right Arrow 26"/>
          <p:cNvSpPr/>
          <p:nvPr/>
        </p:nvSpPr>
        <p:spPr>
          <a:xfrm>
            <a:off x="5120640" y="5935863"/>
            <a:ext cx="229566" cy="2031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ight Arrow 27"/>
          <p:cNvSpPr/>
          <p:nvPr/>
        </p:nvSpPr>
        <p:spPr>
          <a:xfrm>
            <a:off x="1405890" y="5370257"/>
            <a:ext cx="229566" cy="2031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/>
          <p:cNvGrpSpPr/>
          <p:nvPr/>
        </p:nvGrpSpPr>
        <p:grpSpPr>
          <a:xfrm>
            <a:off x="6833839" y="1154744"/>
            <a:ext cx="5278309" cy="2332800"/>
            <a:chOff x="6803737" y="1454354"/>
            <a:chExt cx="5278309" cy="2332800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8274745" y="1454354"/>
              <a:ext cx="3807301" cy="2332800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7318242" y="1910294"/>
              <a:ext cx="695325" cy="247650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7956722" y="1890499"/>
              <a:ext cx="476250" cy="266700"/>
            </a:xfrm>
            <a:prstGeom prst="rect">
              <a:avLst/>
            </a:prstGeom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6803737" y="3152602"/>
              <a:ext cx="1352550" cy="209550"/>
            </a:xfrm>
            <a:prstGeom prst="rect">
              <a:avLst/>
            </a:prstGeom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8194847" y="3104556"/>
              <a:ext cx="476250" cy="2667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162819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/>
          <p:nvPr/>
        </p:nvPicPr>
        <p:blipFill>
          <a:blip r:embed="rId2"/>
          <a:stretch>
            <a:fillRect/>
          </a:stretch>
        </p:blipFill>
        <p:spPr>
          <a:xfrm>
            <a:off x="5516344" y="4172213"/>
            <a:ext cx="6336565" cy="2367481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 Dr. Nassim Ammour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8974-F91D-42CD-B761-34D2A26C61FA}" type="slidenum">
              <a:rPr lang="en-US" smtClean="0"/>
              <a:t>13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680831" y="58823"/>
            <a:ext cx="95013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Block Diagram </a:t>
            </a:r>
            <a:r>
              <a:rPr lang="en-US" sz="3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of </a:t>
            </a:r>
            <a:r>
              <a:rPr lang="en-US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Discrete-Time Systems</a:t>
            </a:r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8241858" y="1240370"/>
            <a:ext cx="3276600" cy="143827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880158" y="2237774"/>
            <a:ext cx="7681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Adder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4"/>
          <a:stretch>
            <a:fillRect/>
          </a:stretch>
        </p:blipFill>
        <p:spPr>
          <a:xfrm>
            <a:off x="196215" y="1240370"/>
            <a:ext cx="3402330" cy="79819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68631" y="1918288"/>
            <a:ext cx="20244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Constant </a:t>
            </a:r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multiplier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9" name="Picture 8"/>
          <p:cNvPicPr/>
          <p:nvPr/>
        </p:nvPicPr>
        <p:blipFill>
          <a:blip r:embed="rId5"/>
          <a:stretch>
            <a:fillRect/>
          </a:stretch>
        </p:blipFill>
        <p:spPr>
          <a:xfrm>
            <a:off x="396658" y="2323436"/>
            <a:ext cx="2819400" cy="130492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68631" y="3625623"/>
            <a:ext cx="17411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Signal </a:t>
            </a:r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multiplier</a:t>
            </a:r>
          </a:p>
        </p:txBody>
      </p:sp>
      <p:pic>
        <p:nvPicPr>
          <p:cNvPr id="11" name="Picture 10"/>
          <p:cNvPicPr/>
          <p:nvPr/>
        </p:nvPicPr>
        <p:blipFill>
          <a:blip r:embed="rId6"/>
          <a:stretch>
            <a:fillRect/>
          </a:stretch>
        </p:blipFill>
        <p:spPr>
          <a:xfrm>
            <a:off x="4038600" y="1447016"/>
            <a:ext cx="2771541" cy="682341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7"/>
          <a:stretch>
            <a:fillRect/>
          </a:stretch>
        </p:blipFill>
        <p:spPr>
          <a:xfrm>
            <a:off x="4061893" y="2607106"/>
            <a:ext cx="2600325" cy="5715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351352" y="2059168"/>
            <a:ext cx="2005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Unit </a:t>
            </a:r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delay element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128014" y="3193215"/>
            <a:ext cx="22838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Unit </a:t>
            </a:r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advance element</a:t>
            </a:r>
          </a:p>
        </p:txBody>
      </p:sp>
      <p:sp>
        <p:nvSpPr>
          <p:cNvPr id="15" name="Rectangle 14"/>
          <p:cNvSpPr/>
          <p:nvPr/>
        </p:nvSpPr>
        <p:spPr>
          <a:xfrm>
            <a:off x="915380" y="4105981"/>
            <a:ext cx="19639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 4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0748" y="4871086"/>
            <a:ext cx="39360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Sketch </a:t>
            </a: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the block diagram representation of the discrete-time system described by the input-output relation.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409777" y="4399940"/>
            <a:ext cx="17091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Comic Sans MS" panose="030F0702030302020204" pitchFamily="66" charset="0"/>
              </a:rPr>
              <a:t>Solution: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4150874" y="4422613"/>
            <a:ext cx="0" cy="211629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-52289" y="5746684"/>
                <a:ext cx="4242123" cy="6109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en-US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−1)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2289" y="5746684"/>
                <a:ext cx="4242123" cy="61093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75803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/>
          <p:nvPr/>
        </p:nvPicPr>
        <p:blipFill>
          <a:blip r:embed="rId2"/>
          <a:stretch>
            <a:fillRect/>
          </a:stretch>
        </p:blipFill>
        <p:spPr>
          <a:xfrm>
            <a:off x="3326130" y="3350255"/>
            <a:ext cx="6199835" cy="3096265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 Dr. Nassim Ammour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8974-F91D-42CD-B761-34D2A26C61FA}" type="slidenum">
              <a:rPr lang="en-US" smtClean="0"/>
              <a:t>14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731314" y="0"/>
            <a:ext cx="92881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Classification of Discrete-Time Systems</a:t>
            </a:r>
          </a:p>
        </p:txBody>
      </p:sp>
      <p:sp>
        <p:nvSpPr>
          <p:cNvPr id="5" name="Rectangle 4"/>
          <p:cNvSpPr/>
          <p:nvPr/>
        </p:nvSpPr>
        <p:spPr>
          <a:xfrm>
            <a:off x="3326130" y="842500"/>
            <a:ext cx="45127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Static and dynamic systems</a:t>
            </a:r>
            <a:endParaRPr lang="en-US" sz="24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056693" y="1473130"/>
                <a:ext cx="267823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6693" y="1473130"/>
                <a:ext cx="2678234" cy="369332"/>
              </a:xfrm>
              <a:prstGeom prst="rect">
                <a:avLst/>
              </a:prstGeom>
              <a:blipFill rotWithShape="0">
                <a:blip r:embed="rId3"/>
                <a:stretch>
                  <a:fillRect t="-121667" r="-18636" b="-18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397127" y="1842462"/>
            <a:ext cx="39846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Static </a:t>
            </a:r>
            <a:r>
              <a:rPr lang="en-US" dirty="0" smtClean="0">
                <a:solidFill>
                  <a:srgbClr val="C00000"/>
                </a:solidFill>
              </a:rPr>
              <a:t>or memory-less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>
                <a:solidFill>
                  <a:srgbClr val="C00000"/>
                </a:solidFill>
              </a:rPr>
              <a:t>no past or future samples of the </a:t>
            </a:r>
            <a:r>
              <a:rPr lang="en-US" dirty="0" smtClean="0">
                <a:solidFill>
                  <a:srgbClr val="C00000"/>
                </a:solidFill>
              </a:rPr>
              <a:t>input</a:t>
            </a:r>
            <a:r>
              <a:rPr lang="en-US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142854" y="1719663"/>
            <a:ext cx="35502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Dynamic (have memory)</a:t>
            </a:r>
          </a:p>
          <a:p>
            <a:pPr algn="ctr"/>
            <a:r>
              <a:rPr lang="en-US" dirty="0">
                <a:solidFill>
                  <a:srgbClr val="C00000"/>
                </a:solidFill>
              </a:rPr>
              <a:t>past or future samples of the input</a:t>
            </a:r>
            <a:r>
              <a:rPr lang="en-US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5438438" y="1350331"/>
                <a:ext cx="272773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+3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8438" y="1350331"/>
                <a:ext cx="2727734" cy="369332"/>
              </a:xfrm>
              <a:prstGeom prst="rect">
                <a:avLst/>
              </a:prstGeom>
              <a:blipFill rotWithShape="0">
                <a:blip r:embed="rId4"/>
                <a:stretch>
                  <a:fillRect t="-121667" r="-18304" b="-18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1814689" y="2613613"/>
            <a:ext cx="72474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Time-invariant System (Time Shift Invariance)</a:t>
            </a:r>
            <a:endParaRPr lang="en-US" sz="24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3088957"/>
            <a:ext cx="12024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The </a:t>
            </a:r>
            <a:r>
              <a:rPr lang="en-US" b="1" i="1" dirty="0">
                <a:solidFill>
                  <a:srgbClr val="0070C0"/>
                </a:solidFill>
              </a:rPr>
              <a:t>system input-output characteristics </a:t>
            </a:r>
            <a:r>
              <a:rPr lang="en-US" dirty="0">
                <a:solidFill>
                  <a:srgbClr val="C00000"/>
                </a:solidFill>
              </a:rPr>
              <a:t>do not </a:t>
            </a:r>
            <a:r>
              <a:rPr lang="en-US" b="1" i="1" dirty="0">
                <a:solidFill>
                  <a:srgbClr val="0070C0"/>
                </a:solidFill>
              </a:rPr>
              <a:t>change with </a:t>
            </a:r>
            <a:r>
              <a:rPr lang="en-US" b="1" i="1" dirty="0" smtClean="0">
                <a:solidFill>
                  <a:srgbClr val="0070C0"/>
                </a:solidFill>
              </a:rPr>
              <a:t>time </a:t>
            </a:r>
            <a:r>
              <a:rPr lang="en-US" dirty="0" smtClean="0">
                <a:solidFill>
                  <a:srgbClr val="C00000"/>
                </a:solidFill>
              </a:rPr>
              <a:t>(</a:t>
            </a:r>
            <a:r>
              <a:rPr lang="en-US" dirty="0">
                <a:solidFill>
                  <a:srgbClr val="C00000"/>
                </a:solidFill>
              </a:rPr>
              <a:t>a shifted input signal will produce a shifted output signal, with the same of shifting amount). </a:t>
            </a:r>
          </a:p>
        </p:txBody>
      </p:sp>
    </p:spTree>
    <p:extLst>
      <p:ext uri="{BB962C8B-B14F-4D97-AF65-F5344CB8AC3E}">
        <p14:creationId xmlns:p14="http://schemas.microsoft.com/office/powerpoint/2010/main" val="17320386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 Dr. Nassim Ammour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8974-F91D-42CD-B761-34D2A26C61FA}" type="slidenum">
              <a:rPr lang="en-US" smtClean="0"/>
              <a:t>15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678790" y="169664"/>
            <a:ext cx="33826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Linear System</a:t>
            </a:r>
          </a:p>
        </p:txBody>
      </p:sp>
      <p:sp>
        <p:nvSpPr>
          <p:cNvPr id="5" name="Rectangle 4"/>
          <p:cNvSpPr/>
          <p:nvPr/>
        </p:nvSpPr>
        <p:spPr>
          <a:xfrm>
            <a:off x="133350" y="815995"/>
            <a:ext cx="11365230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A digital system </a:t>
            </a:r>
            <a:r>
              <a:rPr lang="en-US" dirty="0" smtClean="0"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is </a:t>
            </a: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linear if and only if it satisfy the </a:t>
            </a:r>
            <a:r>
              <a:rPr lang="en-US" b="1" i="1" u="sng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superposition principle</a:t>
            </a: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: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992360" y="1700378"/>
                <a:ext cx="510364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𝑆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𝑆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𝑆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2360" y="1700378"/>
                <a:ext cx="5103640" cy="36933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8061447" y="3057497"/>
            <a:ext cx="4001827" cy="173849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2222" y="2380731"/>
            <a:ext cx="37424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  <a:latin typeface="Calibri" panose="020F0502020204030204" pitchFamily="34" charset="0"/>
              </a:rPr>
              <a:t>Homogeneity </a:t>
            </a:r>
            <a:r>
              <a:rPr lang="en-US" dirty="0"/>
              <a:t>(deals with amplitude) </a:t>
            </a:r>
            <a:r>
              <a:rPr lang="en-US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307939" y="2069710"/>
            <a:ext cx="235111" cy="3110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780" y="2766985"/>
            <a:ext cx="2819400" cy="581025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351518" y="2426017"/>
            <a:ext cx="11705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B0F0"/>
                </a:solidFill>
                <a:latin typeface="Calibri" panose="020F0502020204030204" pitchFamily="34" charset="0"/>
              </a:rPr>
              <a:t>Additivity</a:t>
            </a:r>
            <a:r>
              <a:rPr lang="en-US" b="1" dirty="0">
                <a:solidFill>
                  <a:srgbClr val="00B0F0"/>
                </a:solidFill>
                <a:latin typeface="Calibri" panose="020F0502020204030204" pitchFamily="34" charset="0"/>
              </a:rPr>
              <a:t> 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2279713" y="2037321"/>
            <a:ext cx="3071806" cy="6251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8726545" y="2481249"/>
            <a:ext cx="26716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B0F0"/>
                </a:solidFill>
                <a:latin typeface="Calibri" panose="020F0502020204030204" pitchFamily="34" charset="0"/>
              </a:rPr>
              <a:t>Homogeneity &amp; </a:t>
            </a:r>
            <a:r>
              <a:rPr lang="en-US" b="1" dirty="0" err="1">
                <a:solidFill>
                  <a:srgbClr val="00B0F0"/>
                </a:solidFill>
                <a:latin typeface="Calibri" panose="020F0502020204030204" pitchFamily="34" charset="0"/>
              </a:rPr>
              <a:t>Additivity</a:t>
            </a:r>
            <a:endParaRPr lang="en-US" b="1" dirty="0">
              <a:solidFill>
                <a:srgbClr val="00B0F0"/>
              </a:solidFill>
              <a:latin typeface="Calibri" panose="020F050202020403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60325" y="2809660"/>
            <a:ext cx="3629557" cy="354669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17" y="3348010"/>
            <a:ext cx="3962701" cy="2575800"/>
          </a:xfrm>
          <a:prstGeom prst="rect">
            <a:avLst/>
          </a:prstGeom>
        </p:spPr>
      </p:pic>
      <p:cxnSp>
        <p:nvCxnSpPr>
          <p:cNvPr id="22" name="Straight Arrow Connector 21"/>
          <p:cNvCxnSpPr/>
          <p:nvPr/>
        </p:nvCxnSpPr>
        <p:spPr>
          <a:xfrm flipH="1" flipV="1">
            <a:off x="6269171" y="2037321"/>
            <a:ext cx="2822765" cy="4526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15988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 Dr. Nassim Ammour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8974-F91D-42CD-B761-34D2A26C61FA}" type="slidenum">
              <a:rPr lang="en-US" smtClean="0"/>
              <a:t>16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036254" y="119169"/>
            <a:ext cx="27366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 </a:t>
            </a:r>
            <a:r>
              <a:rPr lang="en-US" sz="2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5 (a) </a:t>
            </a:r>
            <a:endParaRPr lang="en-US" sz="28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0275" y="858836"/>
            <a:ext cx="2143125" cy="5429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805" y="763654"/>
            <a:ext cx="5451577" cy="88106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244" y="1841094"/>
            <a:ext cx="8313556" cy="47088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35829" y="2326437"/>
            <a:ext cx="6800850" cy="6762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7133" y="3037559"/>
            <a:ext cx="10113783" cy="45262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7133" y="3525029"/>
            <a:ext cx="8494546" cy="69073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7134" y="4503006"/>
            <a:ext cx="6051070" cy="795031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08244" y="4452567"/>
            <a:ext cx="6146257" cy="929661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6403391" y="4900521"/>
            <a:ext cx="1095738" cy="16876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7081837" y="4117933"/>
            <a:ext cx="468775" cy="635726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>
            <a:off x="7599863" y="4649683"/>
            <a:ext cx="2289256" cy="406786"/>
            <a:chOff x="7599863" y="4649683"/>
            <a:chExt cx="2289256" cy="406786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599863" y="4649683"/>
              <a:ext cx="836816" cy="406786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401591" y="4699015"/>
              <a:ext cx="685800" cy="333375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9212844" y="4727590"/>
              <a:ext cx="676275" cy="304800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9045343" y="4745205"/>
              <a:ext cx="209550" cy="238125"/>
            </a:xfrm>
            <a:prstGeom prst="rect">
              <a:avLst/>
            </a:prstGeom>
          </p:spPr>
        </p:pic>
      </p:grpSp>
      <p:pic>
        <p:nvPicPr>
          <p:cNvPr id="26" name="Picture 2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150118" y="3719490"/>
            <a:ext cx="1343025" cy="8763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973805" y="5490390"/>
            <a:ext cx="4280725" cy="719552"/>
          </a:xfrm>
          <a:prstGeom prst="rect">
            <a:avLst/>
          </a:prstGeom>
        </p:spPr>
      </p:pic>
      <p:grpSp>
        <p:nvGrpSpPr>
          <p:cNvPr id="31" name="Group 30"/>
          <p:cNvGrpSpPr/>
          <p:nvPr/>
        </p:nvGrpSpPr>
        <p:grpSpPr>
          <a:xfrm>
            <a:off x="888114" y="5538514"/>
            <a:ext cx="4533620" cy="792168"/>
            <a:chOff x="888114" y="5538514"/>
            <a:chExt cx="4533620" cy="792168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1141009" y="5611130"/>
              <a:ext cx="4280725" cy="719552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888114" y="5538514"/>
              <a:ext cx="1667556" cy="416889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3755958" y="5611407"/>
              <a:ext cx="1665775" cy="3904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394592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 Dr. Nassim Ammour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8974-F91D-42CD-B761-34D2A26C61FA}" type="slidenum">
              <a:rPr lang="en-US" smtClean="0"/>
              <a:t>17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036254" y="119169"/>
            <a:ext cx="27510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 </a:t>
            </a:r>
            <a:r>
              <a:rPr lang="en-US" sz="2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5 (b) </a:t>
            </a:r>
            <a:endParaRPr lang="en-US" sz="28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441" y="383501"/>
            <a:ext cx="3543159" cy="6927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176" y="1097346"/>
            <a:ext cx="4980427" cy="72884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1046" y="1021880"/>
            <a:ext cx="5351363" cy="8631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7968" y="2749818"/>
            <a:ext cx="3387223" cy="421646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1436723" y="3261715"/>
            <a:ext cx="7199061" cy="1032077"/>
            <a:chOff x="1436723" y="3261715"/>
            <a:chExt cx="7199061" cy="103207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436723" y="3261715"/>
              <a:ext cx="7199061" cy="767732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957214" y="4026495"/>
              <a:ext cx="1756523" cy="267297"/>
            </a:xfrm>
            <a:prstGeom prst="rect">
              <a:avLst/>
            </a:prstGeom>
          </p:spPr>
        </p:pic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3086" y="4532834"/>
            <a:ext cx="5982606" cy="1147349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 flipV="1">
            <a:off x="6332101" y="5039593"/>
            <a:ext cx="1095738" cy="16876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728510" y="4197606"/>
            <a:ext cx="1699329" cy="634059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7589043" y="4783937"/>
                <a:ext cx="2732095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𝑦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)≠4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+2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9043" y="4783937"/>
                <a:ext cx="2732095" cy="307777"/>
              </a:xfrm>
              <a:prstGeom prst="rect">
                <a:avLst/>
              </a:prstGeom>
              <a:blipFill rotWithShape="0">
                <a:blip r:embed="rId9"/>
                <a:stretch>
                  <a:fillRect l="-1786" t="-2000" b="-3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2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321138" y="4634141"/>
            <a:ext cx="1714500" cy="1019175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2223109" y="1694238"/>
            <a:ext cx="5180997" cy="1057697"/>
            <a:chOff x="2137860" y="1613230"/>
            <a:chExt cx="5180997" cy="1057697"/>
          </a:xfrm>
        </p:grpSpPr>
        <p:sp>
          <p:nvSpPr>
            <p:cNvPr id="28" name="Rounded Rectangle 27"/>
            <p:cNvSpPr/>
            <p:nvPr/>
          </p:nvSpPr>
          <p:spPr>
            <a:xfrm>
              <a:off x="3756937" y="2094539"/>
              <a:ext cx="1563962" cy="576388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solidFill>
                    <a:srgbClr val="FF0000"/>
                  </a:solidFill>
                </a:rPr>
                <a:t>System</a:t>
              </a:r>
              <a:endParaRPr lang="en-US" sz="2800" dirty="0">
                <a:solidFill>
                  <a:srgbClr val="FF0000"/>
                </a:solidFill>
              </a:endParaRPr>
            </a:p>
          </p:txBody>
        </p:sp>
        <p:cxnSp>
          <p:nvCxnSpPr>
            <p:cNvPr id="30" name="Straight Arrow Connector 29"/>
            <p:cNvCxnSpPr>
              <a:endCxn id="28" idx="1"/>
            </p:cNvCxnSpPr>
            <p:nvPr/>
          </p:nvCxnSpPr>
          <p:spPr>
            <a:xfrm flipV="1">
              <a:off x="2137860" y="2382733"/>
              <a:ext cx="1619077" cy="1369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flipV="1">
              <a:off x="5320899" y="2369310"/>
              <a:ext cx="1619077" cy="1369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137860" y="1975254"/>
              <a:ext cx="1484376" cy="371094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Rectangle 35"/>
                <p:cNvSpPr/>
                <p:nvPr/>
              </p:nvSpPr>
              <p:spPr>
                <a:xfrm>
                  <a:off x="3577746" y="1613230"/>
                  <a:ext cx="1990545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𝐿𝑖𝑛𝑒𝑎𝑟</m:t>
                        </m:r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???</m:t>
                        </m:r>
                      </m:oMath>
                    </m:oMathPara>
                  </a14:m>
                  <a:endParaRPr lang="en-US" sz="28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36" name="Rectangle 3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77746" y="1613230"/>
                  <a:ext cx="1990545" cy="523220"/>
                </a:xfrm>
                <a:prstGeom prst="rect">
                  <a:avLst/>
                </a:prstGeom>
                <a:blipFill rotWithShape="0"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Rectangle 15"/>
                <p:cNvSpPr/>
                <p:nvPr/>
              </p:nvSpPr>
              <p:spPr>
                <a:xfrm>
                  <a:off x="5436803" y="1993865"/>
                  <a:ext cx="188205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+2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6" name="Rectangle 1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36803" y="1993865"/>
                  <a:ext cx="1882054" cy="369332"/>
                </a:xfrm>
                <a:prstGeom prst="rect">
                  <a:avLst/>
                </a:prstGeom>
                <a:blipFill rotWithShape="0">
                  <a:blip r:embed="rId14"/>
                  <a:stretch>
                    <a:fillRect b="-65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5279900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 Dr. Nassim Ammour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8974-F91D-42CD-B761-34D2A26C61FA}" type="slidenum">
              <a:rPr lang="en-US" smtClean="0"/>
              <a:t>18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036254" y="119169"/>
            <a:ext cx="27510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 </a:t>
            </a:r>
            <a:r>
              <a:rPr lang="en-US" sz="2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6 (a) </a:t>
            </a:r>
            <a:endParaRPr lang="en-US" sz="28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466845" y="642389"/>
                <a:ext cx="11200436" cy="5539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en-US" sz="1200" dirty="0" smtClean="0">
                  <a:latin typeface="Calibri" panose="020F0502020204030204" pitchFamily="34" charset="0"/>
                </a:endParaRPr>
              </a:p>
              <a:p>
                <a:r>
                  <a:rPr lang="en-US" dirty="0">
                    <a:latin typeface="Calibri" panose="020F0502020204030204" pitchFamily="34" charset="0"/>
                  </a:rPr>
                  <a:t>Given the linear system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y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−5)</m:t>
                    </m:r>
                  </m:oMath>
                </a14:m>
                <a:r>
                  <a:rPr lang="en-US" dirty="0" smtClean="0">
                    <a:latin typeface="Calibri" panose="020F0502020204030204" pitchFamily="34" charset="0"/>
                  </a:rPr>
                  <a:t>, </a:t>
                </a:r>
                <a:r>
                  <a:rPr lang="en-US" dirty="0">
                    <a:latin typeface="Calibri" panose="020F0502020204030204" pitchFamily="34" charset="0"/>
                  </a:rPr>
                  <a:t>find whether the system is time invariant or not. </a:t>
                </a:r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845" y="642389"/>
                <a:ext cx="11200436" cy="553998"/>
              </a:xfrm>
              <a:prstGeom prst="rect">
                <a:avLst/>
              </a:prstGeom>
              <a:blipFill rotWithShape="0">
                <a:blip r:embed="rId2"/>
                <a:stretch>
                  <a:fillRect l="-490" b="-164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263152" y="1488774"/>
            <a:ext cx="14927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Comic Sans MS" panose="030F0702030302020204" pitchFamily="66" charset="0"/>
              </a:rPr>
              <a:t>Solution: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1212" y="2242826"/>
            <a:ext cx="3918882" cy="72029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386572" y="3222370"/>
                <a:ext cx="471943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Let the shifted input be: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latin typeface="Calibri" panose="020F0502020204030204" pitchFamily="34" charset="0"/>
                  </a:rPr>
                  <a:t>,</a:t>
                </a:r>
                <a:r>
                  <a:rPr lang="en-US" dirty="0" smtClean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572" y="3222370"/>
                <a:ext cx="4719433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1032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1572570" y="3850953"/>
                <a:ext cx="673325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Therefore system output: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−5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−5</m:t>
                        </m:r>
                      </m:e>
                    </m:d>
                  </m:oMath>
                </a14:m>
                <a:r>
                  <a:rPr lang="en-US" dirty="0">
                    <a:latin typeface="Calibri" panose="020F0502020204030204" pitchFamily="34" charset="0"/>
                  </a:rPr>
                  <a:t>,</a:t>
                </a:r>
                <a:r>
                  <a:rPr lang="en-US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en-US" dirty="0" smtClean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2570" y="3850953"/>
                <a:ext cx="6733254" cy="369332"/>
              </a:xfrm>
              <a:prstGeom prst="rect">
                <a:avLst/>
              </a:prstGeom>
              <a:blipFill rotWithShape="0">
                <a:blip r:embed="rId5"/>
                <a:stretch>
                  <a:fillRect l="-814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466845" y="4809310"/>
            <a:ext cx="9492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Shifting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1416144" y="4789711"/>
                <a:ext cx="748442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−5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en-US" dirty="0"/>
                  <a:t>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 samples leads </a:t>
                </a:r>
                <a:r>
                  <a:rPr lang="en-US" dirty="0" smtClean="0"/>
                  <a:t>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−5−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6144" y="4789711"/>
                <a:ext cx="7484421" cy="369332"/>
              </a:xfrm>
              <a:prstGeom prst="rect">
                <a:avLst/>
              </a:prstGeom>
              <a:blipFill rotWithShape="0">
                <a:blip r:embed="rId6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82588" y="4692465"/>
            <a:ext cx="2184693" cy="88056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83585" y="3832766"/>
            <a:ext cx="1453587" cy="956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7246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 Dr. Nassim Ammour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8974-F91D-42CD-B761-34D2A26C61FA}" type="slidenum">
              <a:rPr lang="en-US" smtClean="0"/>
              <a:t>19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573267" y="96020"/>
            <a:ext cx="27510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 </a:t>
            </a:r>
            <a:r>
              <a:rPr lang="en-US" sz="2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6 (b) </a:t>
            </a:r>
            <a:endParaRPr lang="en-US" sz="28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0" y="524945"/>
                <a:ext cx="11620982" cy="5539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en-US" sz="1200" dirty="0" smtClean="0">
                  <a:latin typeface="Calibri" panose="020F0502020204030204" pitchFamily="34" charset="0"/>
                </a:endParaRPr>
              </a:p>
              <a:p>
                <a:r>
                  <a:rPr lang="en-US" dirty="0">
                    <a:latin typeface="Calibri" panose="020F0502020204030204" pitchFamily="34" charset="0"/>
                  </a:rPr>
                  <a:t>Given the linear </a:t>
                </a:r>
                <a:r>
                  <a:rPr lang="en-US" dirty="0" smtClean="0">
                    <a:latin typeface="Calibri" panose="020F0502020204030204" pitchFamily="34" charset="0"/>
                  </a:rPr>
                  <a:t>system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y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latin typeface="Calibri" panose="020F0502020204030204" pitchFamily="34" charset="0"/>
                  </a:rPr>
                  <a:t>,</a:t>
                </a:r>
                <a:r>
                  <a:rPr lang="en-US" dirty="0" smtClean="0">
                    <a:latin typeface="Calibri" panose="020F0502020204030204" pitchFamily="34" charset="0"/>
                  </a:rPr>
                  <a:t> </a:t>
                </a:r>
                <a:r>
                  <a:rPr lang="en-US" dirty="0">
                    <a:latin typeface="Calibri" panose="020F0502020204030204" pitchFamily="34" charset="0"/>
                  </a:rPr>
                  <a:t>find whether the system is time invariant or not. </a:t>
                </a:r>
                <a:endParaRPr lang="en-US" dirty="0"/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24945"/>
                <a:ext cx="11620982" cy="553998"/>
              </a:xfrm>
              <a:prstGeom prst="rect">
                <a:avLst/>
              </a:prstGeom>
              <a:blipFill rotWithShape="0">
                <a:blip r:embed="rId2"/>
                <a:stretch>
                  <a:fillRect l="-420" b="-164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263152" y="1488774"/>
            <a:ext cx="14927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Comic Sans MS" panose="030F0702030302020204" pitchFamily="66" charset="0"/>
              </a:rPr>
              <a:t>Solution: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427430" y="2637268"/>
                <a:ext cx="452707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Let the shifted input be: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430" y="2637268"/>
                <a:ext cx="4527073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1077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/>
              <p:cNvSpPr/>
              <p:nvPr/>
            </p:nvSpPr>
            <p:spPr>
              <a:xfrm>
                <a:off x="3363623" y="3177185"/>
                <a:ext cx="329821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  <a:endParaRPr lang="en-US" dirty="0"/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3623" y="3177185"/>
                <a:ext cx="3298211" cy="369332"/>
              </a:xfrm>
              <a:prstGeom prst="rect">
                <a:avLst/>
              </a:prstGeom>
              <a:blipFill rotWithShape="0">
                <a:blip r:embed="rId5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427430" y="3888776"/>
            <a:ext cx="1002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Shifting  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/>
              <p:cNvSpPr/>
              <p:nvPr/>
            </p:nvSpPr>
            <p:spPr>
              <a:xfrm>
                <a:off x="1258219" y="3853833"/>
                <a:ext cx="3315048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dirty="0" smtClean="0"/>
                  <a:t>  </a:t>
                </a:r>
                <a:r>
                  <a:rPr lang="en-US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1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 </a:t>
                </a:r>
                <a:r>
                  <a:rPr lang="en-US" dirty="0" smtClean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samples </a:t>
                </a:r>
              </a:p>
              <a:p>
                <a:r>
                  <a:rPr lang="en-US" dirty="0" smtClean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(</a:t>
                </a:r>
                <a:r>
                  <a:rPr lang="en-US" dirty="0"/>
                  <a:t>replace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 smtClean="0"/>
                  <a:t>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) </a:t>
                </a:r>
                <a:r>
                  <a:rPr lang="en-US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leads </a:t>
                </a:r>
                <a:r>
                  <a:rPr lang="en-US" dirty="0" smtClean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to</a:t>
                </a:r>
                <a:endParaRPr lang="en-US" dirty="0"/>
              </a:p>
            </p:txBody>
          </p:sp>
        </mc:Choice>
        <mc:Fallback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8219" y="3853833"/>
                <a:ext cx="3315048" cy="646331"/>
              </a:xfrm>
              <a:prstGeom prst="rect">
                <a:avLst/>
              </a:prstGeom>
              <a:blipFill rotWithShape="0">
                <a:blip r:embed="rId6"/>
                <a:stretch>
                  <a:fillRect l="-1471"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/>
              <p:cNvSpPr/>
              <p:nvPr/>
            </p:nvSpPr>
            <p:spPr>
              <a:xfrm>
                <a:off x="3674062" y="4582101"/>
                <a:ext cx="352192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4062" y="4582101"/>
                <a:ext cx="3521925" cy="369332"/>
              </a:xfrm>
              <a:prstGeom prst="rect">
                <a:avLst/>
              </a:prstGeom>
              <a:blipFill rotWithShape="0">
                <a:blip r:embed="rId7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88549" y="3220110"/>
            <a:ext cx="1716324" cy="133733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14082" y="4452657"/>
            <a:ext cx="3136181" cy="1069481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490179" y="3025205"/>
            <a:ext cx="29018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Therefore system output</a:t>
            </a:r>
          </a:p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due to the shifted input</a:t>
            </a:r>
          </a:p>
        </p:txBody>
      </p:sp>
      <p:sp>
        <p:nvSpPr>
          <p:cNvPr id="17" name="Right Arrow 16"/>
          <p:cNvSpPr/>
          <p:nvPr/>
        </p:nvSpPr>
        <p:spPr>
          <a:xfrm>
            <a:off x="2984500" y="3321744"/>
            <a:ext cx="254000" cy="1839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3523774" y="1306069"/>
            <a:ext cx="4028458" cy="680495"/>
            <a:chOff x="3066301" y="1412635"/>
            <a:chExt cx="4028458" cy="68049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066301" y="1412635"/>
              <a:ext cx="3596902" cy="680495"/>
            </a:xfrm>
            <a:prstGeom prst="rect">
              <a:avLst/>
            </a:prstGeom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2" name="Rectangle 11"/>
                <p:cNvSpPr/>
                <p:nvPr/>
              </p:nvSpPr>
              <p:spPr>
                <a:xfrm>
                  <a:off x="5097240" y="1450847"/>
                  <a:ext cx="1997519" cy="34024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12" name="Rectangle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97240" y="1450847"/>
                  <a:ext cx="1997519" cy="340247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 b="-20000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394092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68033" y="292129"/>
            <a:ext cx="31406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0" u="none" strike="noStrike" baseline="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Introduction 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1360644"/>
            <a:ext cx="1219200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This chapter introduces notations for digital signals and special digital sequences. </a:t>
            </a:r>
            <a:endParaRPr lang="en-US" sz="3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The chapter continues to study some properties of linear systems such as time invariance, causality, impulse response, difference equations, and digital convolution.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8974-F91D-42CD-B761-34D2A26C61FA}" type="slidenum">
              <a:rPr lang="en-US" smtClean="0"/>
              <a:t>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 Dr. Nassim Ammour King Saud University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1209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 Dr. Nassim Ammour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8974-F91D-42CD-B761-34D2A26C61FA}" type="slidenum">
              <a:rPr lang="en-US" smtClean="0"/>
              <a:t>20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784908" y="150472"/>
            <a:ext cx="18886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Comic Sans MS" panose="030F0702030302020204" pitchFamily="66" charset="0"/>
              </a:rPr>
              <a:t>Causality </a:t>
            </a:r>
          </a:p>
        </p:txBody>
      </p:sp>
      <p:sp>
        <p:nvSpPr>
          <p:cNvPr id="5" name="Rectangle 4"/>
          <p:cNvSpPr/>
          <p:nvPr/>
        </p:nvSpPr>
        <p:spPr>
          <a:xfrm>
            <a:off x="455575" y="952547"/>
            <a:ext cx="20851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7030A0"/>
                </a:solidFill>
                <a:latin typeface="Calibri" panose="020F0502020204030204" pitchFamily="34" charset="0"/>
              </a:rPr>
              <a:t>Causal System:</a:t>
            </a:r>
            <a:endParaRPr lang="en-US" sz="2400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006997" y="1414212"/>
                <a:ext cx="8333772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Output y(</a:t>
                </a:r>
                <a:r>
                  <a:rPr lang="en-US" i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n</a:t>
                </a:r>
                <a:r>
                  <a:rPr lang="en-US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) at time </a:t>
                </a:r>
                <a:r>
                  <a:rPr lang="en-US" i="1" dirty="0" smtClean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n </a:t>
                </a:r>
                <a:r>
                  <a:rPr lang="en-US" dirty="0" smtClean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depends only on </a:t>
                </a:r>
                <a:r>
                  <a:rPr lang="en-US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current input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at time </a:t>
                </a:r>
                <a:r>
                  <a:rPr lang="en-US" i="1" dirty="0" smtClean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n </a:t>
                </a:r>
                <a:r>
                  <a:rPr lang="en-US" dirty="0" smtClean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or </a:t>
                </a:r>
                <a:r>
                  <a:rPr lang="en-US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previous inputs, such as</a:t>
                </a:r>
                <a:r>
                  <a:rPr lang="en-US" dirty="0" smtClean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−2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etc. </a:t>
                </a:r>
                <a:endParaRPr lang="en-US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6997" y="1414212"/>
                <a:ext cx="8333772" cy="646331"/>
              </a:xfrm>
              <a:prstGeom prst="rect">
                <a:avLst/>
              </a:prstGeom>
              <a:blipFill rotWithShape="0">
                <a:blip r:embed="rId2"/>
                <a:stretch>
                  <a:fillRect l="-585" t="-5660" r="-219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1291018" y="2141362"/>
            <a:ext cx="12987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Example: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9771" y="2191384"/>
            <a:ext cx="4390273" cy="34495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589771" y="2191384"/>
            <a:ext cx="4482361" cy="35714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55575" y="2801063"/>
            <a:ext cx="26862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7030A0"/>
                </a:solidFill>
                <a:latin typeface="Calibri" panose="020F0502020204030204" pitchFamily="34" charset="0"/>
              </a:rPr>
              <a:t>Non Causal System: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987706" y="3289045"/>
                <a:ext cx="8353063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Output y(</a:t>
                </a:r>
                <a:r>
                  <a:rPr lang="en-US" i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n</a:t>
                </a:r>
                <a:r>
                  <a:rPr lang="en-US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) at time </a:t>
                </a:r>
                <a:r>
                  <a:rPr lang="en-US" i="1" dirty="0" smtClean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n </a:t>
                </a:r>
                <a:r>
                  <a:rPr lang="en-US" dirty="0" smtClean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depends </a:t>
                </a:r>
                <a:r>
                  <a:rPr lang="en-US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on future inputs, such as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+2</m:t>
                        </m:r>
                      </m:e>
                    </m:d>
                  </m:oMath>
                </a14:m>
                <a:r>
                  <a:rPr lang="en-US" dirty="0" smtClean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, etc</a:t>
                </a:r>
                <a:r>
                  <a:rPr lang="en-US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. </a:t>
                </a:r>
                <a:endParaRPr lang="en-US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7706" y="3289045"/>
                <a:ext cx="8353063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584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1291017" y="3777027"/>
            <a:ext cx="12987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Example: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03648" y="3852510"/>
            <a:ext cx="6784704" cy="324627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2703648" y="3824677"/>
            <a:ext cx="6784704" cy="35714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498136" y="5002793"/>
            <a:ext cx="80350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B0F0"/>
                </a:solidFill>
                <a:latin typeface="Calibri" panose="020F0502020204030204" pitchFamily="34" charset="0"/>
              </a:rPr>
              <a:t>The non causal system cannot be realized in real time.</a:t>
            </a:r>
            <a:endParaRPr lang="en-US" sz="28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1518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 Dr. Nassim Ammour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8974-F91D-42CD-B761-34D2A26C61FA}" type="slidenum">
              <a:rPr lang="en-US" smtClean="0"/>
              <a:t>21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892553" y="153894"/>
            <a:ext cx="36551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Comic Sans MS" panose="030F0702030302020204" pitchFamily="66" charset="0"/>
              </a:rPr>
              <a:t>Difference Equation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169762" y="677114"/>
            <a:ext cx="11184038" cy="882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A causal, linear, time-invariant system </a:t>
            </a:r>
            <a:r>
              <a:rPr lang="en-US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(LTI) can </a:t>
            </a:r>
            <a:r>
              <a:rPr 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be described by a </a:t>
            </a:r>
            <a:r>
              <a:rPr lang="en-US" sz="2400" b="1" i="1" dirty="0"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difference equation </a:t>
            </a:r>
            <a:r>
              <a:rPr lang="en-US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as follow: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732761" y="1559792"/>
            <a:ext cx="9707603" cy="1319318"/>
            <a:chOff x="744336" y="2083012"/>
            <a:chExt cx="9707603" cy="1319318"/>
          </a:xfrm>
        </p:grpSpPr>
        <p:pic>
          <p:nvPicPr>
            <p:cNvPr id="6" name="Picture 5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744336" y="2083012"/>
              <a:ext cx="9626580" cy="474993"/>
            </a:xfrm>
            <a:prstGeom prst="rect">
              <a:avLst/>
            </a:prstGeom>
          </p:spPr>
        </p:pic>
        <p:sp>
          <p:nvSpPr>
            <p:cNvPr id="7" name="Right Brace 6"/>
            <p:cNvSpPr/>
            <p:nvPr/>
          </p:nvSpPr>
          <p:spPr>
            <a:xfrm rot="5400000">
              <a:off x="3151204" y="767254"/>
              <a:ext cx="324091" cy="4207398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ight Brace 7"/>
            <p:cNvSpPr/>
            <p:nvPr/>
          </p:nvSpPr>
          <p:spPr>
            <a:xfrm rot="5400000">
              <a:off x="7910423" y="572505"/>
              <a:ext cx="355340" cy="4565646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2840204" y="3032998"/>
              <a:ext cx="9460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  <a:latin typeface="Calibri" panose="020F0502020204030204" pitchFamily="34" charset="0"/>
                </a:rPr>
                <a:t>Outputs</a:t>
              </a:r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7739664" y="3032998"/>
              <a:ext cx="82747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  <a:latin typeface="Calibri" panose="020F0502020204030204" pitchFamily="34" charset="0"/>
                </a:rPr>
                <a:t>Inputs </a:t>
              </a:r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099595" y="2083012"/>
              <a:ext cx="9352344" cy="47499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449559" y="3113745"/>
            <a:ext cx="19633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After </a:t>
            </a:r>
            <a:r>
              <a:rPr lang="en-US" dirty="0" smtClean="0"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rearranging:  </a:t>
            </a:r>
            <a:endParaRPr lang="en-US" dirty="0"/>
          </a:p>
        </p:txBody>
      </p:sp>
      <p:pic>
        <p:nvPicPr>
          <p:cNvPr id="15" name="Picture 14"/>
          <p:cNvPicPr/>
          <p:nvPr/>
        </p:nvPicPr>
        <p:blipFill>
          <a:blip r:embed="rId3"/>
          <a:stretch>
            <a:fillRect/>
          </a:stretch>
        </p:blipFill>
        <p:spPr>
          <a:xfrm>
            <a:off x="2297501" y="3113745"/>
            <a:ext cx="7077437" cy="456597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1466549" y="4291679"/>
            <a:ext cx="8483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Finally</a:t>
            </a: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:</a:t>
            </a:r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2939970" y="3958070"/>
            <a:ext cx="4305782" cy="1007469"/>
            <a:chOff x="2939970" y="3958070"/>
            <a:chExt cx="4213184" cy="1192664"/>
          </a:xfrm>
        </p:grpSpPr>
        <p:pic>
          <p:nvPicPr>
            <p:cNvPr id="17" name="Picture 16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3037148" y="4087043"/>
              <a:ext cx="3977109" cy="969146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2939970" y="3958070"/>
              <a:ext cx="4213184" cy="119266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703350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 Dr. Nassim Ammour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8974-F91D-42CD-B761-34D2A26C61FA}" type="slidenum">
              <a:rPr lang="en-US" smtClean="0"/>
              <a:t>22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036254" y="153894"/>
            <a:ext cx="21194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 </a:t>
            </a:r>
            <a:r>
              <a:rPr lang="en-US" sz="2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7 </a:t>
            </a:r>
            <a:endParaRPr lang="en-US" sz="28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4730" y="848772"/>
            <a:ext cx="98230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Identify non zero system coefficients of the following difference equations. 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4654028" y="1710693"/>
            <a:ext cx="18646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Comic Sans MS" panose="030F0702030302020204" pitchFamily="66" charset="0"/>
              </a:rPr>
              <a:t>Solution: 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1685864" y="2402525"/>
            <a:ext cx="7581020" cy="1295038"/>
            <a:chOff x="1685864" y="2402525"/>
            <a:chExt cx="7581020" cy="129503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85864" y="2402525"/>
              <a:ext cx="3213282" cy="463288"/>
            </a:xfrm>
            <a:prstGeom prst="rect">
              <a:avLst/>
            </a:prstGeom>
          </p:spPr>
        </p:pic>
        <p:sp>
          <p:nvSpPr>
            <p:cNvPr id="10" name="Right Arrow 9"/>
            <p:cNvSpPr/>
            <p:nvPr/>
          </p:nvSpPr>
          <p:spPr>
            <a:xfrm>
              <a:off x="4877752" y="2511705"/>
              <a:ext cx="1606163" cy="31938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31824" y="2425853"/>
              <a:ext cx="2535060" cy="49108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28304" y="3207037"/>
              <a:ext cx="3084974" cy="392690"/>
            </a:xfrm>
            <a:prstGeom prst="rect">
              <a:avLst/>
            </a:prstGeom>
          </p:spPr>
        </p:pic>
        <p:sp>
          <p:nvSpPr>
            <p:cNvPr id="13" name="Right Arrow 12"/>
            <p:cNvSpPr/>
            <p:nvPr/>
          </p:nvSpPr>
          <p:spPr>
            <a:xfrm>
              <a:off x="4783252" y="3266840"/>
              <a:ext cx="1606163" cy="35603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731824" y="3266840"/>
              <a:ext cx="2064936" cy="43072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729198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 Dr. Nassim Ammour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8974-F91D-42CD-B761-34D2A26C61FA}" type="slidenum">
              <a:rPr lang="en-US" smtClean="0"/>
              <a:t>23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038600" y="0"/>
            <a:ext cx="428835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Comic Sans MS" panose="030F0702030302020204" pitchFamily="66" charset="0"/>
              </a:rPr>
              <a:t>System Representation</a:t>
            </a:r>
          </a:p>
          <a:p>
            <a:r>
              <a:rPr lang="en-US" sz="2800" b="1" dirty="0">
                <a:solidFill>
                  <a:srgbClr val="0070C0"/>
                </a:solidFill>
                <a:latin typeface="Comic Sans MS" panose="030F0702030302020204" pitchFamily="66" charset="0"/>
              </a:rPr>
              <a:t>Using Impulse Response</a:t>
            </a: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3408322" y="1682910"/>
            <a:ext cx="5202278" cy="1465403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2694662" y="3248959"/>
            <a:ext cx="3838213" cy="116904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6532875" y="3648815"/>
                <a:ext cx="225305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i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i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⊗</m:t>
                      </m:r>
                      <m:r>
                        <a:rPr lang="en-US" i="1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2875" y="3648815"/>
                <a:ext cx="2253053" cy="369332"/>
              </a:xfrm>
              <a:prstGeom prst="rect">
                <a:avLst/>
              </a:prstGeom>
              <a:blipFill rotWithShape="0">
                <a:blip r:embed="rId4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616219" y="2045203"/>
                <a:ext cx="2305439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mtClean="0">
                          <a:solidFill>
                            <a:srgbClr val="00B0F0"/>
                          </a:solidFill>
                        </a:rPr>
                        <m:t>Impulse</m:t>
                      </m:r>
                      <m:r>
                        <m:rPr>
                          <m:nor/>
                        </m:rPr>
                        <a:rPr lang="en-US" smtClean="0">
                          <a:solidFill>
                            <a:srgbClr val="00B0F0"/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US" smtClean="0">
                          <a:solidFill>
                            <a:srgbClr val="00B0F0"/>
                          </a:solidFill>
                        </a:rPr>
                        <m:t>input</m:t>
                      </m:r>
                      <m:r>
                        <m:rPr>
                          <m:nor/>
                        </m:rPr>
                        <a:rPr lang="en-US" smtClean="0">
                          <a:solidFill>
                            <a:srgbClr val="00B0F0"/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US" smtClean="0">
                          <a:solidFill>
                            <a:srgbClr val="00B0F0"/>
                          </a:solidFill>
                        </a:rPr>
                        <m:t>with</m:t>
                      </m:r>
                    </m:oMath>
                  </m:oMathPara>
                </a14:m>
                <a:endParaRPr lang="en-US" dirty="0" smtClean="0">
                  <a:solidFill>
                    <a:srgbClr val="00B0F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>
                          <a:solidFill>
                            <a:srgbClr val="00B0F0"/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US">
                          <a:solidFill>
                            <a:srgbClr val="00B0F0"/>
                          </a:solidFill>
                        </a:rPr>
                        <m:t>zero</m:t>
                      </m:r>
                      <m:r>
                        <m:rPr>
                          <m:nor/>
                        </m:rPr>
                        <a:rPr lang="en-US">
                          <a:solidFill>
                            <a:srgbClr val="00B0F0"/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US">
                          <a:solidFill>
                            <a:srgbClr val="00B0F0"/>
                          </a:solidFill>
                        </a:rPr>
                        <m:t>initial</m:t>
                      </m:r>
                      <m:r>
                        <m:rPr>
                          <m:nor/>
                        </m:rPr>
                        <a:rPr lang="en-US">
                          <a:solidFill>
                            <a:srgbClr val="00B0F0"/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US">
                          <a:solidFill>
                            <a:srgbClr val="00B0F0"/>
                          </a:solidFill>
                        </a:rPr>
                        <m:t>conditions</m:t>
                      </m:r>
                    </m:oMath>
                  </m:oMathPara>
                </a14:m>
                <a:endParaRPr lang="en-US" dirty="0">
                  <a:solidFill>
                    <a:srgbClr val="00B0F0"/>
                  </a:solidFill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219" y="2045203"/>
                <a:ext cx="2305439" cy="64633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8525130" y="2183702"/>
            <a:ext cx="18782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F0"/>
                </a:solidFill>
                <a:latin typeface="Calibri" panose="020F0502020204030204" pitchFamily="34" charset="0"/>
              </a:rPr>
              <a:t>Impulse Response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606992" y="3703162"/>
            <a:ext cx="10876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F0"/>
                </a:solidFill>
                <a:latin typeface="Calibri" panose="020F0502020204030204" pitchFamily="34" charset="0"/>
              </a:rPr>
              <a:t>Any input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12" name="Picture 11"/>
          <p:cNvPicPr/>
          <p:nvPr/>
        </p:nvPicPr>
        <p:blipFill>
          <a:blip r:embed="rId6"/>
          <a:stretch>
            <a:fillRect/>
          </a:stretch>
        </p:blipFill>
        <p:spPr>
          <a:xfrm>
            <a:off x="1449079" y="5336165"/>
            <a:ext cx="8796344" cy="402381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8610601" y="4018147"/>
            <a:ext cx="2589172" cy="1045669"/>
            <a:chOff x="8610601" y="4018147"/>
            <a:chExt cx="2589172" cy="1045669"/>
          </a:xfrm>
        </p:grpSpPr>
        <p:sp>
          <p:nvSpPr>
            <p:cNvPr id="11" name="Rectangle 10"/>
            <p:cNvSpPr/>
            <p:nvPr/>
          </p:nvSpPr>
          <p:spPr>
            <a:xfrm>
              <a:off x="9464233" y="4256696"/>
              <a:ext cx="173554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Convolution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4" name="Straight Arrow Connector 13"/>
            <p:cNvCxnSpPr>
              <a:stCxn id="11" idx="1"/>
            </p:cNvCxnSpPr>
            <p:nvPr/>
          </p:nvCxnSpPr>
          <p:spPr>
            <a:xfrm flipH="1" flipV="1">
              <a:off x="8610601" y="4018147"/>
              <a:ext cx="853632" cy="46938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H="1">
              <a:off x="8712842" y="4679494"/>
              <a:ext cx="751391" cy="38432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93622" y="951832"/>
                <a:ext cx="11831678" cy="6850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</a:pPr>
                <a:r>
                  <a:rPr lang="en-US" dirty="0"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50405020304" pitchFamily="18" charset="0"/>
                  </a:rPr>
                  <a:t>A linear time-invariant system (LTI system) can be completely described by its unit-impulse response</a:t>
                </a:r>
                <a14:m>
                  <m:oMath xmlns:m="http://schemas.openxmlformats.org/officeDocument/2006/math"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rPr>
                      <m:t> 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rPr>
                      <m:t>h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rPr>
                      <m:t>(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rPr>
                      <m:t>𝑛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rPr>
                      <m:t>)</m:t>
                    </m:r>
                  </m:oMath>
                </a14:m>
                <a:r>
                  <a:rPr lang="en-US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50405020304" pitchFamily="18" charset="0"/>
                  </a:rPr>
                  <a:t> due to the impulse input</a:t>
                </a:r>
                <a14:m>
                  <m:oMath xmlns:m="http://schemas.openxmlformats.org/officeDocument/2006/math"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rPr>
                      <m:t> 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rPr>
                      <m:t>𝛿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rPr>
                      <m:t>(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rPr>
                      <m:t>𝑛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rPr>
                      <m:t>)</m:t>
                    </m:r>
                  </m:oMath>
                </a14:m>
                <a:r>
                  <a:rPr lang="en-US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50405020304" pitchFamily="18" charset="0"/>
                  </a:rPr>
                  <a:t> with zero initial conditions.</a:t>
                </a:r>
                <a:endParaRPr lang="en-US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622" y="951832"/>
                <a:ext cx="11831678" cy="685059"/>
              </a:xfrm>
              <a:prstGeom prst="rect">
                <a:avLst/>
              </a:prstGeom>
              <a:blipFill rotWithShape="0">
                <a:blip r:embed="rId7"/>
                <a:stretch>
                  <a:fillRect l="-412" t="-3540" r="-464" b="-106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15868" y="4507011"/>
            <a:ext cx="2963601" cy="84553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79469" y="4483536"/>
            <a:ext cx="2447156" cy="857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7705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 Dr. Nassim Ammour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8974-F91D-42CD-B761-34D2A26C61FA}" type="slidenum">
              <a:rPr lang="en-US" smtClean="0"/>
              <a:t>24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271924" y="0"/>
            <a:ext cx="25811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 </a:t>
            </a:r>
            <a:r>
              <a:rPr lang="en-US" sz="2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8 </a:t>
            </a:r>
            <a:r>
              <a:rPr lang="en-US" sz="2800" b="1" dirty="0">
                <a:solidFill>
                  <a:srgbClr val="0070C0"/>
                </a:solidFill>
                <a:latin typeface="Comic Sans MS" panose="030F0702030302020204" pitchFamily="66" charset="0"/>
              </a:rPr>
              <a:t>(a)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992" y="1331070"/>
            <a:ext cx="7794635" cy="165090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8557" y="796844"/>
            <a:ext cx="50879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Given the linear time-invariant system: </a:t>
            </a:r>
            <a:endParaRPr lang="en-US" sz="24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324091" y="3090441"/>
            <a:ext cx="1156310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98557" y="3117797"/>
            <a:ext cx="17091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Comic Sans MS" panose="030F0702030302020204" pitchFamily="66" charset="0"/>
              </a:rPr>
              <a:t>Solution: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179142" y="3641017"/>
                <a:ext cx="2801473" cy="48750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400" dirty="0" smtClean="0">
                    <a:solidFill>
                      <a:srgbClr val="FF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50405020304" pitchFamily="18" charset="0"/>
                  </a:rPr>
                  <a:t>a. </a:t>
                </a:r>
                <a:r>
                  <a:rPr lang="en-US" sz="2400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50405020304" pitchFamily="18" charset="0"/>
                  </a:rPr>
                  <a:t>let </a:t>
                </a:r>
                <a14:m>
                  <m:oMath xmlns:m="http://schemas.openxmlformats.org/officeDocument/2006/math">
                    <m:r>
                      <a:rPr lang="en-US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𝑥</m:t>
                    </m:r>
                    <m:d>
                      <m:d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𝑛</m:t>
                        </m:r>
                      </m:e>
                    </m:d>
                    <m:r>
                      <a:rPr lang="en-US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=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𝛿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(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𝑛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r>
                  <a:rPr lang="en-US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50405020304" pitchFamily="18" charset="0"/>
                  </a:rPr>
                  <a:t>,</a:t>
                </a:r>
                <a:r>
                  <a:rPr lang="en-US" sz="24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50405020304" pitchFamily="18" charset="0"/>
                  </a:rPr>
                  <a:t> then</a:t>
                </a:r>
                <a:endParaRPr lang="en-US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142" y="3641017"/>
                <a:ext cx="2801473" cy="487506"/>
              </a:xfrm>
              <a:prstGeom prst="rect">
                <a:avLst/>
              </a:prstGeom>
              <a:blipFill rotWithShape="0">
                <a:blip r:embed="rId3"/>
                <a:stretch>
                  <a:fillRect l="-3261" t="-8750" r="-2391" b="-237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/>
          <p:nvPr/>
        </p:nvPicPr>
        <p:blipFill>
          <a:blip r:embed="rId4"/>
          <a:stretch>
            <a:fillRect/>
          </a:stretch>
        </p:blipFill>
        <p:spPr>
          <a:xfrm>
            <a:off x="3202992" y="3659946"/>
            <a:ext cx="5778962" cy="46857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800467" y="4420909"/>
            <a:ext cx="15588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Therefore, </a:t>
            </a:r>
          </a:p>
        </p:txBody>
      </p:sp>
      <p:pic>
        <p:nvPicPr>
          <p:cNvPr id="13" name="Picture 12"/>
          <p:cNvPicPr/>
          <p:nvPr/>
        </p:nvPicPr>
        <p:blipFill>
          <a:blip r:embed="rId5"/>
          <a:stretch>
            <a:fillRect/>
          </a:stretch>
        </p:blipFill>
        <p:spPr>
          <a:xfrm>
            <a:off x="2387879" y="4118356"/>
            <a:ext cx="3052222" cy="1066773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254552" y="5222928"/>
            <a:ext cx="49992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b. </a:t>
            </a:r>
            <a:r>
              <a:rPr lang="en-US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The </a:t>
            </a:r>
            <a:r>
              <a:rPr 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block diagram of the LTI system </a:t>
            </a:r>
          </a:p>
        </p:txBody>
      </p:sp>
      <p:pic>
        <p:nvPicPr>
          <p:cNvPr id="15" name="Picture 14"/>
          <p:cNvPicPr/>
          <p:nvPr/>
        </p:nvPicPr>
        <p:blipFill>
          <a:blip r:embed="rId6"/>
          <a:stretch>
            <a:fillRect/>
          </a:stretch>
        </p:blipFill>
        <p:spPr>
          <a:xfrm>
            <a:off x="800467" y="5684593"/>
            <a:ext cx="4225860" cy="801747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6512559" y="4460709"/>
            <a:ext cx="27839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c. </a:t>
            </a:r>
            <a:r>
              <a:rPr lang="en-US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The </a:t>
            </a:r>
            <a:r>
              <a:rPr 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system output</a:t>
            </a:r>
          </a:p>
        </p:txBody>
      </p:sp>
      <p:pic>
        <p:nvPicPr>
          <p:cNvPr id="17" name="Picture 16"/>
          <p:cNvPicPr/>
          <p:nvPr/>
        </p:nvPicPr>
        <p:blipFill>
          <a:blip r:embed="rId7"/>
          <a:stretch>
            <a:fillRect/>
          </a:stretch>
        </p:blipFill>
        <p:spPr>
          <a:xfrm>
            <a:off x="7098235" y="5007816"/>
            <a:ext cx="3596773" cy="554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2006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 Dr. Nassim Ammour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8974-F91D-42CD-B761-34D2A26C61FA}" type="slidenum">
              <a:rPr lang="en-US" smtClean="0"/>
              <a:t>25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237200" y="0"/>
            <a:ext cx="25811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 </a:t>
            </a:r>
            <a:r>
              <a:rPr lang="en-US" sz="2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8 (b)</a:t>
            </a:r>
            <a:endParaRPr lang="en-US" sz="28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981" y="523220"/>
            <a:ext cx="7084093" cy="2158217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288981" y="2882097"/>
            <a:ext cx="1156310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63447" y="2909453"/>
            <a:ext cx="17091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Comic Sans MS" panose="030F0702030302020204" pitchFamily="66" charset="0"/>
              </a:rPr>
              <a:t>Solution: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288981" y="3382736"/>
                <a:ext cx="3283015" cy="48750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400" dirty="0" smtClean="0">
                    <a:solidFill>
                      <a:srgbClr val="FF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50405020304" pitchFamily="18" charset="0"/>
                  </a:rPr>
                  <a:t>a. </a:t>
                </a:r>
                <a:r>
                  <a:rPr lang="en-US" sz="2400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50405020304" pitchFamily="18" charset="0"/>
                  </a:rPr>
                  <a:t>Let </a:t>
                </a:r>
                <a14:m>
                  <m:oMath xmlns:m="http://schemas.openxmlformats.org/officeDocument/2006/math">
                    <m:r>
                      <a:rPr lang="en-US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rPr>
                      <m:t>𝑥</m:t>
                    </m:r>
                    <m:d>
                      <m:dPr>
                        <m:ctrlPr>
                          <a:rPr lang="en-US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504050203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50405020304" pitchFamily="18" charset="0"/>
                          </a:rPr>
                          <m:t>𝑛</m:t>
                        </m:r>
                      </m:e>
                    </m:d>
                    <m:r>
                      <a:rPr lang="en-US" sz="24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rPr>
                      <m:t>=</m:t>
                    </m:r>
                    <m:r>
                      <a:rPr lang="en-US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rPr>
                      <m:t>𝛿</m:t>
                    </m:r>
                    <m:r>
                      <a:rPr lang="en-US" sz="24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rPr>
                      <m:t>(</m:t>
                    </m:r>
                    <m:r>
                      <a:rPr lang="en-US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rPr>
                      <m:t>𝑛</m:t>
                    </m:r>
                    <m:r>
                      <a:rPr lang="en-US" sz="24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50405020304" pitchFamily="18" charset="0"/>
                  </a:rPr>
                  <a:t>, then</a:t>
                </a:r>
                <a:endParaRPr lang="en-US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981" y="3382736"/>
                <a:ext cx="3283015" cy="487506"/>
              </a:xfrm>
              <a:prstGeom prst="rect">
                <a:avLst/>
              </a:prstGeom>
              <a:blipFill rotWithShape="0">
                <a:blip r:embed="rId3"/>
                <a:stretch>
                  <a:fillRect l="-2783" t="-8750" r="-1855" b="-237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/>
          <p:nvPr/>
        </p:nvPicPr>
        <p:blipFill>
          <a:blip r:embed="rId4"/>
          <a:stretch>
            <a:fillRect/>
          </a:stretch>
        </p:blipFill>
        <p:spPr>
          <a:xfrm>
            <a:off x="3715714" y="3432673"/>
            <a:ext cx="2990850" cy="454547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676177" y="3933311"/>
            <a:ext cx="4851601" cy="1627689"/>
            <a:chOff x="1005190" y="3933311"/>
            <a:chExt cx="4851601" cy="1627689"/>
          </a:xfrm>
        </p:grpSpPr>
        <p:pic>
          <p:nvPicPr>
            <p:cNvPr id="10" name="Picture 9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1027856" y="3933311"/>
              <a:ext cx="4389096" cy="1035670"/>
            </a:xfrm>
            <a:prstGeom prst="rect">
              <a:avLst/>
            </a:prstGeom>
          </p:spPr>
        </p:pic>
        <p:pic>
          <p:nvPicPr>
            <p:cNvPr id="11" name="Picture 10"/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1005190" y="4921455"/>
              <a:ext cx="4851601" cy="639545"/>
            </a:xfrm>
            <a:prstGeom prst="rect">
              <a:avLst/>
            </a:prstGeom>
          </p:spPr>
        </p:pic>
      </p:grpSp>
      <p:sp>
        <p:nvSpPr>
          <p:cNvPr id="13" name="Rectangle 12"/>
          <p:cNvSpPr/>
          <p:nvPr/>
        </p:nvSpPr>
        <p:spPr>
          <a:xfrm>
            <a:off x="447515" y="5569979"/>
            <a:ext cx="7932555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With the calculated results, we can predict the impulse response as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/>
          <p:cNvPicPr/>
          <p:nvPr/>
        </p:nvPicPr>
        <p:blipFill>
          <a:blip r:embed="rId7"/>
          <a:stretch>
            <a:fillRect/>
          </a:stretch>
        </p:blipFill>
        <p:spPr>
          <a:xfrm>
            <a:off x="2278102" y="5977558"/>
            <a:ext cx="6048918" cy="46081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15448" y="6245560"/>
            <a:ext cx="906724" cy="58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84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 Dr. Nassim Ammour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8974-F91D-42CD-B761-34D2A26C61FA}" type="slidenum">
              <a:rPr lang="en-US" smtClean="0"/>
              <a:t>26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237200" y="0"/>
            <a:ext cx="42242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 </a:t>
            </a:r>
            <a:r>
              <a:rPr lang="en-US" sz="2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8 (b) – contd.</a:t>
            </a:r>
            <a:endParaRPr lang="en-US" sz="28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7935" y="674754"/>
            <a:ext cx="37907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b. </a:t>
            </a:r>
            <a:r>
              <a:rPr 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The system block diagram </a:t>
            </a:r>
            <a:endParaRPr lang="en-US" sz="2400" dirty="0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3878653" y="905586"/>
            <a:ext cx="4707581" cy="123535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7935" y="1910110"/>
            <a:ext cx="31838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c. </a:t>
            </a:r>
            <a:r>
              <a:rPr 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The output sequence </a:t>
            </a:r>
          </a:p>
        </p:txBody>
      </p:sp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2981385" y="2371774"/>
            <a:ext cx="5629215" cy="100320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300556" y="3444423"/>
            <a:ext cx="1156310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93536" y="3618610"/>
            <a:ext cx="49312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</a:rPr>
              <a:t>Finite Impulse Response (FIR) system: 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20547" y="4048345"/>
            <a:ext cx="113509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When the difference equation contains no previous outputs, i.e. ‘</a:t>
            </a:r>
            <a:r>
              <a:rPr lang="en-US" sz="2400" i="1" dirty="0">
                <a:solidFill>
                  <a:srgbClr val="FF0000"/>
                </a:solidFill>
                <a:latin typeface="Calibri" panose="020F0502020204030204" pitchFamily="34" charset="0"/>
              </a:rPr>
              <a:t>a</a:t>
            </a:r>
            <a:r>
              <a:rPr lang="en-US" sz="2400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’ 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coefficients 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are zero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.         ( </a:t>
            </a:r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</a:rPr>
              <a:t>See example </a:t>
            </a:r>
            <a:r>
              <a:rPr lang="en-US" sz="2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8 </a:t>
            </a:r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</a:rPr>
              <a:t>(a) 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)</a:t>
            </a:r>
            <a:endParaRPr lang="en-US" sz="2400" dirty="0"/>
          </a:p>
        </p:txBody>
      </p:sp>
      <p:sp>
        <p:nvSpPr>
          <p:cNvPr id="12" name="Rectangle 11"/>
          <p:cNvSpPr/>
          <p:nvPr/>
        </p:nvSpPr>
        <p:spPr>
          <a:xfrm>
            <a:off x="193536" y="4911937"/>
            <a:ext cx="50576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</a:rPr>
              <a:t>Infinite Impulse Response (IIR) system: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28891" y="5395277"/>
            <a:ext cx="1131618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When the difference equation contains previous outputs, i.e. ‘</a:t>
            </a:r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</a:rPr>
              <a:t>a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’ coefficients 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are not all zero. 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( </a:t>
            </a:r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</a:rPr>
              <a:t>See example </a:t>
            </a:r>
            <a:r>
              <a:rPr lang="en-US" sz="2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8 </a:t>
            </a:r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</a:rPr>
              <a:t>(b) 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)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187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 Dr. Nassim Ammour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8974-F91D-42CD-B761-34D2A26C61FA}" type="slidenum">
              <a:rPr lang="en-US" smtClean="0"/>
              <a:t>27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524737" y="188617"/>
            <a:ext cx="27735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BIBO Stability</a:t>
            </a:r>
            <a:endParaRPr lang="en-US" sz="28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3737" y="1036463"/>
            <a:ext cx="11524526" cy="48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A </a:t>
            </a:r>
            <a:r>
              <a:rPr lang="en-US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stable system </a:t>
            </a:r>
            <a:r>
              <a:rPr 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is one for which every bounded input produces a bounded output.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3508394" y="1397569"/>
            <a:ext cx="2873054" cy="42544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33737" y="1870198"/>
            <a:ext cx="14845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We have: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75667" y="619938"/>
            <a:ext cx="47692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Calibri" panose="020F0502020204030204" pitchFamily="34" charset="0"/>
              </a:rPr>
              <a:t>BIBO: Bounded In and Bounded Out</a:t>
            </a:r>
            <a:endParaRPr lang="en-US" sz="2400" dirty="0">
              <a:solidFill>
                <a:srgbClr val="0070C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1170" y="1816146"/>
            <a:ext cx="9245379" cy="603425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75667" y="2447259"/>
            <a:ext cx="92877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Let, in the worst case, every input value reaches to maximum value M.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1612" y="2942878"/>
            <a:ext cx="6664203" cy="531187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230918" y="3504992"/>
            <a:ext cx="61505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Using absolute values of the impulse responses,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1612" y="4037758"/>
            <a:ext cx="7089012" cy="508826"/>
          </a:xfrm>
          <a:prstGeom prst="rect">
            <a:avLst/>
          </a:prstGeom>
        </p:spPr>
      </p:pic>
      <p:sp>
        <p:nvSpPr>
          <p:cNvPr id="21" name="Oval 20"/>
          <p:cNvSpPr/>
          <p:nvPr/>
        </p:nvSpPr>
        <p:spPr>
          <a:xfrm>
            <a:off x="3967840" y="3977412"/>
            <a:ext cx="4827215" cy="707862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5221197" y="4672052"/>
            <a:ext cx="514361" cy="52333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569503" y="5195386"/>
            <a:ext cx="91367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Calibri" panose="020F0502020204030204" pitchFamily="34" charset="0"/>
              </a:rPr>
              <a:t>If the impulse responses are finite number, then output is also finite.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6759614" y="5215566"/>
            <a:ext cx="2645897" cy="46166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ight Arrow 25"/>
          <p:cNvSpPr/>
          <p:nvPr/>
        </p:nvSpPr>
        <p:spPr>
          <a:xfrm rot="5400000">
            <a:off x="8206692" y="5593496"/>
            <a:ext cx="548277" cy="796538"/>
          </a:xfrm>
          <a:prstGeom prst="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7831252" y="6336961"/>
            <a:ext cx="20256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</a:rPr>
              <a:t>Stable system.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9506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 Dr. Nassim Ammour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8974-F91D-42CD-B761-34D2A26C61FA}" type="slidenum">
              <a:rPr lang="en-US" smtClean="0"/>
              <a:t>28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220346" y="107595"/>
            <a:ext cx="41857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Comic Sans MS" panose="030F0702030302020204" pitchFamily="66" charset="0"/>
              </a:rPr>
              <a:t>BIBO Stability –contd.</a:t>
            </a:r>
          </a:p>
        </p:txBody>
      </p:sp>
      <p:sp>
        <p:nvSpPr>
          <p:cNvPr id="5" name="Rectangle 4"/>
          <p:cNvSpPr/>
          <p:nvPr/>
        </p:nvSpPr>
        <p:spPr>
          <a:xfrm>
            <a:off x="159351" y="721450"/>
            <a:ext cx="96675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To determine whether a system is stable, we apply the following equation: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2617" y="1414626"/>
            <a:ext cx="7432422" cy="85401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922617" y="1298870"/>
            <a:ext cx="7743463" cy="108552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2863756" y="2843650"/>
            <a:ext cx="5967728" cy="231142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656411" y="4970407"/>
            <a:ext cx="51682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Calibri" panose="020F0502020204030204" pitchFamily="34" charset="0"/>
              </a:rPr>
              <a:t>Impulse response is decreasing to zero.</a:t>
            </a:r>
            <a:endParaRPr lang="en-US" sz="2400" dirty="0">
              <a:solidFill>
                <a:srgbClr val="0070C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7882359" y="4395395"/>
            <a:ext cx="949125" cy="57501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45299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 Dr. Nassim Ammour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8974-F91D-42CD-B761-34D2A26C61FA}" type="slidenum">
              <a:rPr lang="en-US" smtClean="0"/>
              <a:t>29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237200" y="0"/>
            <a:ext cx="19639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 </a:t>
            </a:r>
            <a:r>
              <a:rPr lang="en-US" sz="2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9</a:t>
            </a:r>
            <a:endParaRPr lang="en-US" sz="28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4643" y="686328"/>
            <a:ext cx="40892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Given a linear system given by: 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7200" y="686328"/>
            <a:ext cx="6960351" cy="50151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54643" y="1311101"/>
            <a:ext cx="63907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Which is described by the unit-impulse response: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2385" y="1311101"/>
            <a:ext cx="2389980" cy="54508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81190" y="1856184"/>
            <a:ext cx="60577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Determine whether the system is stable or not.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281190" y="2401267"/>
            <a:ext cx="1156310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55656" y="2428623"/>
            <a:ext cx="17091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Comic Sans MS" panose="030F0702030302020204" pitchFamily="66" charset="0"/>
              </a:rPr>
              <a:t>Solution: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5084" y="2732135"/>
            <a:ext cx="3980347" cy="799143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5656" y="3551245"/>
            <a:ext cx="42772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Using definition of step function: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94568" y="4089650"/>
            <a:ext cx="2142632" cy="388652"/>
          </a:xfrm>
          <a:prstGeom prst="rect">
            <a:avLst/>
          </a:prstGeom>
        </p:spPr>
      </p:pic>
      <p:sp>
        <p:nvSpPr>
          <p:cNvPr id="15" name="Right Arrow 14"/>
          <p:cNvSpPr/>
          <p:nvPr/>
        </p:nvSpPr>
        <p:spPr>
          <a:xfrm>
            <a:off x="4371677" y="3862145"/>
            <a:ext cx="567160" cy="3223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19199" y="3650814"/>
            <a:ext cx="4698075" cy="826673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206148" y="4590344"/>
            <a:ext cx="24527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For a&lt; 1, we know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41151" y="4461522"/>
            <a:ext cx="1802753" cy="85195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30696" y="4692784"/>
            <a:ext cx="2256241" cy="359225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206148" y="5531082"/>
            <a:ext cx="14129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Therefore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19099" y="5488824"/>
            <a:ext cx="5629144" cy="624467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7820872" y="5191643"/>
            <a:ext cx="308247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0070C0"/>
                </a:solidFill>
                <a:latin typeface="Comic Sans MS" panose="030F0702030302020204" pitchFamily="66" charset="0"/>
              </a:rPr>
              <a:t>The summation is finite, so the system is stable.</a:t>
            </a:r>
          </a:p>
        </p:txBody>
      </p:sp>
    </p:spTree>
    <p:extLst>
      <p:ext uri="{BB962C8B-B14F-4D97-AF65-F5344CB8AC3E}">
        <p14:creationId xmlns:p14="http://schemas.microsoft.com/office/powerpoint/2010/main" val="2384738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 Dr. Nassim Ammour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8974-F91D-42CD-B761-34D2A26C61FA}" type="slidenum">
              <a:rPr lang="en-US" smtClean="0"/>
              <a:t>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169831" y="146804"/>
            <a:ext cx="33698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Digital </a:t>
            </a:r>
            <a:r>
              <a:rPr lang="en-US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Signals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44780" y="1018049"/>
                <a:ext cx="11891010" cy="3886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 algn="just">
                  <a:lnSpc>
                    <a:spcPct val="107000"/>
                  </a:lnSpc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latin typeface="Calibri" panose="020F0502020204030204" pitchFamily="34" charset="0"/>
                    <a:ea typeface="Calibri" panose="020F0502020204030204" pitchFamily="34" charset="0"/>
                    <a:cs typeface="Times" panose="02020603050405020304" pitchFamily="18" charset="0"/>
                  </a:rPr>
                  <a:t>A discrete-time signal </a:t>
                </a:r>
                <a14:m>
                  <m:oMath xmlns:m="http://schemas.openxmlformats.org/officeDocument/2006/math">
                    <m:r>
                      <a:rPr lang="en-US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" panose="02020603050405020304" pitchFamily="18" charset="0"/>
                      </a:rPr>
                      <m:t>𝑥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" panose="02020603050405020304" pitchFamily="18" charset="0"/>
                      </a:rPr>
                      <m:t>(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" panose="02020603050405020304" pitchFamily="18" charset="0"/>
                      </a:rPr>
                      <m:t>𝑛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" panose="02020603050405020304" pitchFamily="18" charset="0"/>
                      </a:rPr>
                      <m:t>)</m:t>
                    </m:r>
                  </m:oMath>
                </a14:m>
                <a:r>
                  <a:rPr lang="en-US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50405020304" pitchFamily="18" charset="0"/>
                  </a:rPr>
                  <a:t> is a function of an integer variable</a:t>
                </a:r>
                <a14:m>
                  <m:oMath xmlns:m="http://schemas.openxmlformats.org/officeDocument/2006/math"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rPr>
                      <m:t> 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rPr>
                      <m:t>𝑛</m:t>
                    </m:r>
                    <m:r>
                      <a:rPr lang="en-US" b="0" i="0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rPr>
                      <m:t>, </m:t>
                    </m:r>
                  </m:oMath>
                </a14:m>
                <a:r>
                  <a:rPr lang="en-US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50405020304" pitchFamily="18" charset="0"/>
                  </a:rPr>
                  <a:t>where</a:t>
                </a:r>
                <a14:m>
                  <m:oMath xmlns:m="http://schemas.openxmlformats.org/officeDocument/2006/math"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rPr>
                      <m:t> 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rPr>
                      <m:t>𝑛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rPr>
                      <m:t>∈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rPr>
                      <m:t>ℤ</m:t>
                    </m:r>
                  </m:oMath>
                </a14:m>
                <a:r>
                  <a:rPr lang="en-US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50405020304" pitchFamily="18" charset="0"/>
                  </a:rPr>
                  <a:t>.</a:t>
                </a:r>
                <a:endParaRPr lang="en-US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" y="1018049"/>
                <a:ext cx="11891010" cy="388696"/>
              </a:xfrm>
              <a:prstGeom prst="rect">
                <a:avLst/>
              </a:prstGeom>
              <a:blipFill rotWithShape="0">
                <a:blip r:embed="rId2"/>
                <a:stretch>
                  <a:fillRect l="-359" t="-6250" b="-203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842" y="1406723"/>
            <a:ext cx="3800475" cy="16097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1380" y="4598450"/>
            <a:ext cx="3819525" cy="15525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780" y="2988400"/>
            <a:ext cx="5424736" cy="106295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5028815" y="2201570"/>
                <a:ext cx="3124585" cy="6850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b="1" dirty="0" smtClean="0">
                    <a:solidFill>
                      <a:srgbClr val="0070C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" panose="02020603050405020304" pitchFamily="18" charset="0"/>
                  </a:rPr>
                  <a:t>Graphical representation of a discrete-time signal</a:t>
                </a:r>
                <a:r>
                  <a:rPr lang="en-US" b="1" dirty="0">
                    <a:solidFill>
                      <a:srgbClr val="0070C0"/>
                    </a:solidFill>
                    <a:effectLst/>
                    <a:latin typeface="Times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rgbClr val="0070C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" panose="02020603050405020304" pitchFamily="18" charset="0"/>
                      </a:rPr>
                      <m:t>𝒙</m:t>
                    </m:r>
                    <m:r>
                      <a:rPr lang="en-US" b="1" i="1">
                        <a:solidFill>
                          <a:srgbClr val="0070C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" panose="02020603050405020304" pitchFamily="18" charset="0"/>
                      </a:rPr>
                      <m:t>(</m:t>
                    </m:r>
                    <m:r>
                      <a:rPr lang="en-US" b="1" i="1">
                        <a:solidFill>
                          <a:srgbClr val="0070C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" panose="02020603050405020304" pitchFamily="18" charset="0"/>
                      </a:rPr>
                      <m:t>𝒏</m:t>
                    </m:r>
                    <m:r>
                      <a:rPr lang="en-US" b="1" i="1">
                        <a:solidFill>
                          <a:srgbClr val="0070C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" panose="02020603050405020304" pitchFamily="18" charset="0"/>
                      </a:rPr>
                      <m:t>)</m:t>
                    </m:r>
                  </m:oMath>
                </a14:m>
                <a:endParaRPr lang="en-US" sz="1600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8815" y="2201570"/>
                <a:ext cx="3124585" cy="685059"/>
              </a:xfrm>
              <a:prstGeom prst="rect">
                <a:avLst/>
              </a:prstGeom>
              <a:blipFill rotWithShape="0">
                <a:blip r:embed="rId6"/>
                <a:stretch>
                  <a:fillRect t="-3540" r="-195" b="-106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/>
          <p:nvPr/>
        </p:nvPicPr>
        <p:blipFill>
          <a:blip r:embed="rId7"/>
          <a:stretch>
            <a:fillRect/>
          </a:stretch>
        </p:blipFill>
        <p:spPr>
          <a:xfrm>
            <a:off x="1979646" y="4789812"/>
            <a:ext cx="1043940" cy="1352732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7638699" y="5284191"/>
            <a:ext cx="40614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For floating point DS processor, the amplitudes can be floating points.</a:t>
            </a:r>
          </a:p>
        </p:txBody>
      </p:sp>
    </p:spTree>
    <p:extLst>
      <p:ext uri="{BB962C8B-B14F-4D97-AF65-F5344CB8AC3E}">
        <p14:creationId xmlns:p14="http://schemas.microsoft.com/office/powerpoint/2010/main" val="312039464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 Dr. Nassim Ammour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8974-F91D-42CD-B761-34D2A26C61FA}" type="slidenum">
              <a:rPr lang="en-US" smtClean="0"/>
              <a:t>30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341353" y="0"/>
            <a:ext cx="35092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Comic Sans MS" panose="030F0702030302020204" pitchFamily="66" charset="0"/>
              </a:rPr>
              <a:t>Digital Convolution </a:t>
            </a:r>
          </a:p>
        </p:txBody>
      </p:sp>
      <p:sp>
        <p:nvSpPr>
          <p:cNvPr id="5" name="Rectangle 4"/>
          <p:cNvSpPr/>
          <p:nvPr/>
        </p:nvSpPr>
        <p:spPr>
          <a:xfrm>
            <a:off x="119605" y="790898"/>
            <a:ext cx="81562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A LTI system can be represented using a digital convolution sum. </a:t>
            </a:r>
            <a:endParaRPr lang="en-US" sz="2400" dirty="0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3288175" y="1252563"/>
            <a:ext cx="6694025" cy="82174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19605" y="2305135"/>
                <a:ext cx="9498958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50405020304" pitchFamily="18" charset="0"/>
                  </a:rPr>
                  <a:t>The unit-impulse response </a:t>
                </a:r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rPr>
                      <m:t>h</m:t>
                    </m:r>
                    <m:r>
                      <a:rPr lang="en-US" sz="2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rPr>
                      <m:t>(</m:t>
                    </m:r>
                    <m:r>
                      <a:rPr lang="en-US" sz="2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rPr>
                      <m:t>𝑛</m:t>
                    </m:r>
                    <m:r>
                      <a:rPr lang="en-US" sz="2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50405020304" pitchFamily="18" charset="0"/>
                  </a:rPr>
                  <a:t> relates the system input and output. </a:t>
                </a: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605" y="2305135"/>
                <a:ext cx="9498958" cy="461665"/>
              </a:xfrm>
              <a:prstGeom prst="rect">
                <a:avLst/>
              </a:prstGeom>
              <a:blipFill rotWithShape="0">
                <a:blip r:embed="rId3"/>
                <a:stretch>
                  <a:fillRect l="-899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/>
          <p:nvPr/>
        </p:nvPicPr>
        <p:blipFill>
          <a:blip r:embed="rId4"/>
          <a:stretch>
            <a:fillRect/>
          </a:stretch>
        </p:blipFill>
        <p:spPr>
          <a:xfrm>
            <a:off x="293226" y="1261577"/>
            <a:ext cx="2374739" cy="443636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>
          <a:xfrm>
            <a:off x="2804449" y="1372486"/>
            <a:ext cx="347241" cy="221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5412" y="3038322"/>
            <a:ext cx="50885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The sequences are interchangeable.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45006" y="3605128"/>
            <a:ext cx="2963601" cy="84553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08607" y="3581653"/>
            <a:ext cx="2447156" cy="85716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292536" y="3499987"/>
            <a:ext cx="5363227" cy="1060438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75899" y="3724730"/>
            <a:ext cx="2926437" cy="571012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7804914" y="2785134"/>
            <a:ext cx="19135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Calibri" panose="020F0502020204030204" pitchFamily="34" charset="0"/>
              </a:rPr>
              <a:t>Commutative</a:t>
            </a:r>
            <a:endParaRPr lang="en-US" sz="2400" dirty="0">
              <a:solidFill>
                <a:srgbClr val="0070C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7688629" y="3245917"/>
            <a:ext cx="621320" cy="23984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8332096" y="3244731"/>
            <a:ext cx="340269" cy="34386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202441" y="4804913"/>
                <a:ext cx="812337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50405020304" pitchFamily="18" charset="0"/>
                  </a:rPr>
                  <a:t>Convolution sum requires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dirty="0"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50405020304" pitchFamily="18" charset="0"/>
                  </a:rPr>
                  <a:t>to be reversed and shifted. </a:t>
                </a:r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441" y="4804913"/>
                <a:ext cx="8123378" cy="461665"/>
              </a:xfrm>
              <a:prstGeom prst="rect">
                <a:avLst/>
              </a:prstGeom>
              <a:blipFill rotWithShape="0">
                <a:blip r:embed="rId8"/>
                <a:stretch>
                  <a:fillRect l="-975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202441" y="5433020"/>
                <a:ext cx="864390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50405020304" pitchFamily="18" charset="0"/>
                  </a:rPr>
                  <a:t>If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dirty="0"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50405020304" pitchFamily="18" charset="0"/>
                  </a:rPr>
                  <a:t>is the given sequence,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(−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dirty="0"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50405020304" pitchFamily="18" charset="0"/>
                  </a:rPr>
                  <a:t>is the </a:t>
                </a:r>
                <a:r>
                  <a:rPr lang="en-US" sz="2400" b="1" i="1" dirty="0"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50405020304" pitchFamily="18" charset="0"/>
                  </a:rPr>
                  <a:t>reversed sequence</a:t>
                </a:r>
                <a:r>
                  <a:rPr lang="en-US" sz="2400" dirty="0"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50405020304" pitchFamily="18" charset="0"/>
                  </a:rPr>
                  <a:t>. </a:t>
                </a:r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441" y="5433020"/>
                <a:ext cx="8643905" cy="461665"/>
              </a:xfrm>
              <a:prstGeom prst="rect">
                <a:avLst/>
              </a:prstGeom>
              <a:blipFill rotWithShape="0">
                <a:blip r:embed="rId9"/>
                <a:stretch>
                  <a:fillRect l="-917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543538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 Dr. Nassim Ammour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8974-F91D-42CD-B761-34D2A26C61FA}" type="slidenum">
              <a:rPr lang="en-US" smtClean="0"/>
              <a:t>31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038600" y="84446"/>
            <a:ext cx="36535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Comic Sans MS" panose="030F0702030302020204" pitchFamily="66" charset="0"/>
              </a:rPr>
              <a:t>Reversed Sequence </a:t>
            </a:r>
          </a:p>
        </p:txBody>
      </p:sp>
      <p:sp>
        <p:nvSpPr>
          <p:cNvPr id="5" name="Rectangle 4"/>
          <p:cNvSpPr/>
          <p:nvPr/>
        </p:nvSpPr>
        <p:spPr>
          <a:xfrm>
            <a:off x="390798" y="934226"/>
            <a:ext cx="23841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Given </a:t>
            </a:r>
            <a:r>
              <a:rPr 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a sequence</a:t>
            </a:r>
            <a:endParaRPr lang="en-US" sz="2400" dirty="0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3177583" y="607666"/>
            <a:ext cx="2687799" cy="11147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70879" y="1776634"/>
                <a:ext cx="7418698" cy="46903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400" dirty="0"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50405020304" pitchFamily="18" charset="0"/>
                  </a:rPr>
                  <a:t>Sketch the sequence </a:t>
                </a:r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rPr>
                      <m:t>h</m:t>
                    </m:r>
                    <m:r>
                      <a:rPr lang="en-US" sz="2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rPr>
                      <m:t>(</m:t>
                    </m:r>
                    <m:r>
                      <a:rPr lang="en-US" sz="2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rPr>
                      <m:t>𝑘</m:t>
                    </m:r>
                    <m:r>
                      <a:rPr lang="en-US" sz="2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50405020304" pitchFamily="18" charset="0"/>
                  </a:rPr>
                  <a:t>  and reversed sequence</a:t>
                </a:r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rPr>
                      <m:t> </m:t>
                    </m:r>
                    <m:r>
                      <a:rPr lang="en-US" sz="2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rPr>
                      <m:t>h</m:t>
                    </m:r>
                    <m:r>
                      <a:rPr lang="en-US" sz="2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rPr>
                      <m:t>(−</m:t>
                    </m:r>
                    <m:r>
                      <a:rPr lang="en-US" sz="2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rPr>
                      <m:t>𝑘</m:t>
                    </m:r>
                    <m:r>
                      <a:rPr lang="en-US" sz="2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879" y="1776634"/>
                <a:ext cx="7418698" cy="469039"/>
              </a:xfrm>
              <a:prstGeom prst="rect">
                <a:avLst/>
              </a:prstGeom>
              <a:blipFill rotWithShape="0">
                <a:blip r:embed="rId3"/>
                <a:stretch>
                  <a:fillRect l="-1233" t="-9091" r="-329" b="-2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170879" y="2452796"/>
            <a:ext cx="17091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Comic Sans MS" panose="030F0702030302020204" pitchFamily="66" charset="0"/>
              </a:rPr>
              <a:t>Solution:</a:t>
            </a:r>
          </a:p>
        </p:txBody>
      </p:sp>
      <p:pic>
        <p:nvPicPr>
          <p:cNvPr id="9" name="Picture 8"/>
          <p:cNvPicPr/>
          <p:nvPr/>
        </p:nvPicPr>
        <p:blipFill>
          <a:blip r:embed="rId4"/>
          <a:stretch>
            <a:fillRect/>
          </a:stretch>
        </p:blipFill>
        <p:spPr>
          <a:xfrm>
            <a:off x="141688" y="3183139"/>
            <a:ext cx="3476625" cy="1402044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5"/>
          <a:stretch>
            <a:fillRect/>
          </a:stretch>
        </p:blipFill>
        <p:spPr>
          <a:xfrm>
            <a:off x="5486701" y="2365174"/>
            <a:ext cx="4495499" cy="3565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4421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 Dr. Nassim Ammour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8974-F91D-42CD-B761-34D2A26C61FA}" type="slidenum">
              <a:rPr lang="en-US" smtClean="0"/>
              <a:t>32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302642" y="84842"/>
            <a:ext cx="618859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070C0"/>
                </a:solidFill>
                <a:latin typeface="Comic Sans MS" panose="030F0702030302020204" pitchFamily="66" charset="0"/>
              </a:rPr>
              <a:t>Convolution Using Table Method</a:t>
            </a:r>
          </a:p>
          <a:p>
            <a:pPr algn="ctr"/>
            <a:r>
              <a:rPr lang="en-US" sz="28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 9</a:t>
            </a: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2858342" y="1038949"/>
            <a:ext cx="6783367" cy="211334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302642" y="3152293"/>
            <a:ext cx="1431404" cy="36060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Length =3</a:t>
            </a:r>
            <a:endParaRPr lang="en-US" sz="24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85128" y="3152293"/>
            <a:ext cx="1402345" cy="36060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Length =3</a:t>
            </a:r>
            <a:endParaRPr lang="en-US" sz="24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3106451"/>
            <a:ext cx="17091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Comic Sans MS" panose="030F0702030302020204" pitchFamily="66" charset="0"/>
              </a:rPr>
              <a:t>Solution: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2172" y="3726238"/>
            <a:ext cx="8243150" cy="2630112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V="1">
            <a:off x="1365813" y="4386805"/>
            <a:ext cx="8125426" cy="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1372172" y="4645801"/>
            <a:ext cx="8125426" cy="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1365813" y="4920725"/>
            <a:ext cx="8125426" cy="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1365813" y="5144995"/>
            <a:ext cx="8125426" cy="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1365813" y="5402936"/>
            <a:ext cx="8125426" cy="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1431034" y="5676475"/>
            <a:ext cx="8125426" cy="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1431034" y="5954893"/>
            <a:ext cx="8125426" cy="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7764368" y="6411373"/>
            <a:ext cx="32489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</a:rPr>
              <a:t>Convolution length = 3 +3 –1 = 5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2673752" y="4665223"/>
            <a:ext cx="1273215" cy="245463"/>
          </a:xfrm>
          <a:prstGeom prst="roundRect">
            <a:avLst/>
          </a:prstGeom>
          <a:noFill/>
          <a:ln w="28575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3703898" y="4375492"/>
            <a:ext cx="243070" cy="545234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25"/>
          <p:cNvSpPr/>
          <p:nvPr/>
        </p:nvSpPr>
        <p:spPr>
          <a:xfrm flipH="1">
            <a:off x="3703897" y="4398120"/>
            <a:ext cx="1134320" cy="247682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83883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 Dr. Nassim Ammour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8974-F91D-42CD-B761-34D2A26C61FA}" type="slidenum">
              <a:rPr lang="en-US" smtClean="0"/>
              <a:t>33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256345" y="0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800" b="1" dirty="0">
                <a:solidFill>
                  <a:srgbClr val="0070C0"/>
                </a:solidFill>
                <a:latin typeface="Comic Sans MS" panose="030F0702030302020204" pitchFamily="66" charset="0"/>
              </a:rPr>
              <a:t>Convolution Using Table Method</a:t>
            </a:r>
          </a:p>
          <a:p>
            <a:pPr algn="ctr"/>
            <a:r>
              <a:rPr lang="en-US" sz="28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 10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0873" y="954107"/>
            <a:ext cx="6078304" cy="96534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7617" y="2071507"/>
            <a:ext cx="1323975" cy="4000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4977" y="1919452"/>
            <a:ext cx="1362075" cy="4191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02852" y="2009922"/>
            <a:ext cx="17091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Comic Sans MS" panose="030F0702030302020204" pitchFamily="66" charset="0"/>
              </a:rPr>
              <a:t>Solution: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6086" y="2794698"/>
            <a:ext cx="9321096" cy="300954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8153400" y="5804245"/>
            <a:ext cx="33018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</a:rPr>
              <a:t>Convolution length = 3 + 2 –1 = 4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666185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 Dr. Nassim Ammour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8974-F91D-42CD-B761-34D2A26C61FA}" type="slidenum">
              <a:rPr lang="en-US" smtClean="0"/>
              <a:t>34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161318" y="0"/>
            <a:ext cx="41553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Comic Sans MS" panose="030F0702030302020204" pitchFamily="66" charset="0"/>
              </a:rPr>
              <a:t>Convolution Properties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381" y="677419"/>
            <a:ext cx="8395131" cy="19384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0085" y="2615878"/>
            <a:ext cx="4224759" cy="370866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792" y="2650559"/>
            <a:ext cx="4075977" cy="3227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660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 Dr. Nassim Ammour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8974-F91D-42CD-B761-34D2A26C61FA}" type="slidenum">
              <a:rPr lang="en-US" smtClean="0"/>
              <a:t>4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169831" y="146804"/>
            <a:ext cx="50289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Digital Signals Contd.</a:t>
            </a:r>
            <a:endParaRPr lang="en-US" sz="36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1051931"/>
            <a:ext cx="11410950" cy="48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Besides the graphical representation, there are some alternative representations.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75605" y="2335443"/>
            <a:ext cx="3193310" cy="4216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2000" b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1. Functional representation</a:t>
            </a:r>
            <a:endParaRPr lang="en-US" sz="2000" b="1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584019" y="2057963"/>
                <a:ext cx="2982932" cy="9766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i="0">
                                    <a:latin typeface="Cambria Math" panose="02040503050406030204" pitchFamily="18" charset="0"/>
                                  </a:rPr>
                                  <m:t>1,   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𝑓𝑜𝑟</m:t>
                                </m:r>
                                <m:r>
                                  <a:rPr lang="en-US" i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en-US" i="0">
                                    <a:latin typeface="Cambria Math" panose="02040503050406030204" pitchFamily="18" charset="0"/>
                                  </a:rPr>
                                  <m:t>=1,3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0">
                                    <a:latin typeface="Cambria Math" panose="02040503050406030204" pitchFamily="18" charset="0"/>
                                  </a:rPr>
                                  <m:t>4,     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𝑓𝑜𝑟</m:t>
                                </m:r>
                                <m:r>
                                  <a:rPr lang="en-US" i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en-US" i="0">
                                    <a:latin typeface="Cambria Math" panose="02040503050406030204" pitchFamily="18" charset="0"/>
                                  </a:rPr>
                                  <m:t>=2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0">
                                    <a:latin typeface="Cambria Math" panose="02040503050406030204" pitchFamily="18" charset="0"/>
                                  </a:rPr>
                                  <m:t>0,   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𝑒𝑙𝑠𝑒𝑤h𝑒𝑟𝑒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4019" y="2057963"/>
                <a:ext cx="2982932" cy="97661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775605" y="3540858"/>
            <a:ext cx="2867708" cy="4070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2000" b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2. Tabular representation</a:t>
            </a:r>
          </a:p>
        </p:txBody>
      </p:sp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4366260" y="3384642"/>
            <a:ext cx="4244340" cy="87388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832351" y="4635249"/>
            <a:ext cx="6273128" cy="4070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2000" b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3. Sequence representation (bold or arrow for origin n=0)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775605" y="5122770"/>
                <a:ext cx="9591405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…,0 ,</m:t>
                          </m:r>
                          <m:r>
                            <a:rPr lang="en-US" b="1" i="0"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 ,1 ,4 ,1, 0, 0,…</m:t>
                          </m:r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              </m:t>
                      </m:r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𝑖𝑛𝑓𝑖𝑛𝑖𝑡𝑒</m:t>
                      </m:r>
                      <m:r>
                        <a:rPr lang="en-US" i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𝑑𝑢𝑟𝑎𝑡𝑖𝑜𝑛</m:t>
                      </m:r>
                      <m:r>
                        <a:rPr lang="en-US" i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𝑠𝑖𝑔𝑛𝑎𝑙</m:t>
                      </m:r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605" y="5122770"/>
                <a:ext cx="9591405" cy="369332"/>
              </a:xfrm>
              <a:prstGeom prst="rect">
                <a:avLst/>
              </a:prstGeom>
              <a:blipFill rotWithShape="0">
                <a:blip r:embed="rId4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596390" y="5668243"/>
                <a:ext cx="776478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0 ,−2 ,1 ,4 ,−1, </m:t>
                          </m:r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                           </m:t>
                      </m:r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𝑓𝑖𝑛𝑖𝑡𝑒</m:t>
                      </m:r>
                      <m:r>
                        <a:rPr lang="en-US" i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𝑑𝑢𝑟𝑎𝑡𝑖𝑜𝑛</m:t>
                      </m:r>
                      <m:r>
                        <a:rPr lang="en-US" i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𝑠𝑖𝑔𝑛𝑎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𝑙</m:t>
                      </m:r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6390" y="5668243"/>
                <a:ext cx="7764780" cy="369332"/>
              </a:xfrm>
              <a:prstGeom prst="rect">
                <a:avLst/>
              </a:prstGeom>
              <a:blipFill rotWithShape="0">
                <a:blip r:embed="rId5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171907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 Dr. Nassim Ammour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8974-F91D-42CD-B761-34D2A26C61FA}" type="slidenum">
              <a:rPr lang="en-US" smtClean="0"/>
              <a:t>5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068660" y="159982"/>
            <a:ext cx="6034024" cy="6851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Common </a:t>
            </a:r>
            <a:r>
              <a:rPr lang="en-US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Digital Sequences</a:t>
            </a:r>
          </a:p>
        </p:txBody>
      </p:sp>
      <p:sp>
        <p:nvSpPr>
          <p:cNvPr id="5" name="Rectangle 4"/>
          <p:cNvSpPr/>
          <p:nvPr/>
        </p:nvSpPr>
        <p:spPr>
          <a:xfrm>
            <a:off x="214312" y="1726119"/>
            <a:ext cx="35798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7030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1. Unit-impulse sequence:</a:t>
            </a:r>
            <a:r>
              <a:rPr lang="en-US" sz="2400" dirty="0">
                <a:solidFill>
                  <a:srgbClr val="7030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 </a:t>
            </a:r>
            <a:endParaRPr lang="en-US" sz="2400" dirty="0">
              <a:solidFill>
                <a:srgbClr val="7030A0"/>
              </a:solidFill>
            </a:endParaRPr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4432657" y="1546398"/>
            <a:ext cx="1936433" cy="874902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7198041" y="1227852"/>
            <a:ext cx="4475797" cy="1435338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214312" y="3017520"/>
            <a:ext cx="1156716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14312" y="4193213"/>
            <a:ext cx="31141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7030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2. Unit-step sequence: </a:t>
            </a:r>
          </a:p>
        </p:txBody>
      </p:sp>
      <p:pic>
        <p:nvPicPr>
          <p:cNvPr id="12" name="Picture 11"/>
          <p:cNvPicPr/>
          <p:nvPr/>
        </p:nvPicPr>
        <p:blipFill>
          <a:blip r:embed="rId4"/>
          <a:stretch>
            <a:fillRect/>
          </a:stretch>
        </p:blipFill>
        <p:spPr>
          <a:xfrm>
            <a:off x="4086900" y="4007999"/>
            <a:ext cx="2282190" cy="875645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5"/>
          <a:stretch>
            <a:fillRect/>
          </a:stretch>
        </p:blipFill>
        <p:spPr>
          <a:xfrm>
            <a:off x="7127556" y="3236940"/>
            <a:ext cx="4546283" cy="1802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8924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 Dr. Nassim Ammour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8974-F91D-42CD-B761-34D2A26C61FA}" type="slidenum">
              <a:rPr lang="en-US" smtClean="0"/>
              <a:t>6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766004" y="158234"/>
            <a:ext cx="43620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Shifted </a:t>
            </a:r>
            <a:r>
              <a:rPr lang="en-US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Sequences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982" y="1239202"/>
            <a:ext cx="10410146" cy="4178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061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 Dr. Nassim Ammour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8974-F91D-42CD-B761-34D2A26C61FA}" type="slidenum">
              <a:rPr lang="en-US" smtClean="0"/>
              <a:t>7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74323" y="0"/>
            <a:ext cx="85411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Sinusoidal and Exponential Sequences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973" y="571067"/>
            <a:ext cx="4029321" cy="30036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6621" y="572192"/>
            <a:ext cx="4775579" cy="300292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312420" y="3622514"/>
            <a:ext cx="1156716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/>
        </p:nvGrpSpPr>
        <p:grpSpPr>
          <a:xfrm>
            <a:off x="312420" y="3669911"/>
            <a:ext cx="2459783" cy="2847960"/>
            <a:chOff x="312420" y="3669911"/>
            <a:chExt cx="2459783" cy="284796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57053" y="3669911"/>
              <a:ext cx="1515150" cy="284796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96360" y="3669911"/>
              <a:ext cx="582750" cy="284796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2420" y="4443650"/>
              <a:ext cx="461010" cy="1166932"/>
            </a:xfrm>
            <a:prstGeom prst="rect">
              <a:avLst/>
            </a:prstGeom>
          </p:spPr>
        </p:pic>
      </p:grpSp>
      <p:grpSp>
        <p:nvGrpSpPr>
          <p:cNvPr id="15" name="Group 14"/>
          <p:cNvGrpSpPr/>
          <p:nvPr/>
        </p:nvGrpSpPr>
        <p:grpSpPr>
          <a:xfrm>
            <a:off x="5370327" y="3753802"/>
            <a:ext cx="5172976" cy="2507936"/>
            <a:chOff x="5370327" y="3753802"/>
            <a:chExt cx="5172976" cy="2507936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370327" y="3753802"/>
              <a:ext cx="5172976" cy="1972628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191165" y="5670320"/>
              <a:ext cx="2419435" cy="5914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489388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 Dr. Nassim Ammour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8974-F91D-42CD-B761-34D2A26C61FA}" type="slidenum">
              <a:rPr lang="en-US" smtClean="0"/>
              <a:t>8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25555" y="0"/>
            <a:ext cx="24753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 1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938" y="646331"/>
            <a:ext cx="7751234" cy="15070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" y="2275475"/>
            <a:ext cx="5177790" cy="342961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9512" y="1624220"/>
            <a:ext cx="4296728" cy="4732130"/>
          </a:xfrm>
          <a:prstGeom prst="rect">
            <a:avLst/>
          </a:prstGeom>
        </p:spPr>
      </p:pic>
      <p:sp>
        <p:nvSpPr>
          <p:cNvPr id="8" name="Left Arrow 7"/>
          <p:cNvSpPr/>
          <p:nvPr/>
        </p:nvSpPr>
        <p:spPr>
          <a:xfrm>
            <a:off x="6096000" y="3924665"/>
            <a:ext cx="1237679" cy="330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096000" y="3414371"/>
            <a:ext cx="11192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The sum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3545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 Dr. Nassim Ammour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8974-F91D-42CD-B761-34D2A26C61FA}" type="slidenum">
              <a:rPr lang="en-US" smtClean="0"/>
              <a:t>9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803913" y="112514"/>
            <a:ext cx="68291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Generation of Digital Signals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0" y="876985"/>
                <a:ext cx="11765280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solidFill>
                      <a:schemeClr val="tx1"/>
                    </a:solidFill>
                  </a:rPr>
                  <a:t>To </a:t>
                </a:r>
                <a:r>
                  <a:rPr lang="en-US" sz="2400" dirty="0">
                    <a:solidFill>
                      <a:schemeClr val="tx1"/>
                    </a:solidFill>
                  </a:rPr>
                  <a:t>generate the digital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sequence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rPr>
                      <m:t>𝑥</m:t>
                    </m:r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504050203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50405020304" pitchFamily="18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sz="24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2400" dirty="0">
                    <a:solidFill>
                      <a:schemeClr val="tx1"/>
                    </a:solidFill>
                  </a:rPr>
                  <a:t>from </a:t>
                </a:r>
                <a:r>
                  <a:rPr lang="en-US" sz="2400" dirty="0" smtClean="0">
                    <a:solidFill>
                      <a:schemeClr val="tx1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50405020304" pitchFamily="18" charset="0"/>
                  </a:rPr>
                  <a:t>the </a:t>
                </a:r>
                <a:r>
                  <a:rPr lang="en-US" sz="2400" dirty="0">
                    <a:solidFill>
                      <a:schemeClr val="tx1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50405020304" pitchFamily="18" charset="0"/>
                  </a:rPr>
                  <a:t>analog</a:t>
                </a:r>
                <a:r>
                  <a:rPr lang="en-US" sz="2400" dirty="0">
                    <a:solidFill>
                      <a:schemeClr val="tx1"/>
                    </a:solidFill>
                    <a:effectLst/>
                    <a:latin typeface="AdvPSA88A"/>
                    <a:ea typeface="Calibri" panose="020F0502020204030204" pitchFamily="34" charset="0"/>
                    <a:cs typeface="AdvPSA88A"/>
                  </a:rPr>
                  <a:t> </a:t>
                </a:r>
                <a:r>
                  <a:rPr lang="en-US" sz="24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50405020304" pitchFamily="18" charset="0"/>
                  </a:rPr>
                  <a:t>signal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rPr>
                      <m:t>𝑥</m:t>
                    </m:r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504050203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504050203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sz="2400" dirty="0" smtClean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50405020304" pitchFamily="18" charset="0"/>
                  </a:rPr>
                  <a:t>:</a:t>
                </a:r>
                <a:endParaRPr 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876985"/>
                <a:ext cx="11765280" cy="461665"/>
              </a:xfrm>
              <a:prstGeom prst="rect">
                <a:avLst/>
              </a:prstGeom>
              <a:blipFill rotWithShape="0">
                <a:blip r:embed="rId2"/>
                <a:stretch>
                  <a:fillRect l="-674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78574" y="1456790"/>
                <a:ext cx="481195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50405020304" pitchFamily="18" charset="0"/>
                  </a:rPr>
                  <a:t>uniformly </a:t>
                </a:r>
                <a:r>
                  <a:rPr lang="en-US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50405020304" pitchFamily="18" charset="0"/>
                  </a:rPr>
                  <a:t>sampling </a:t>
                </a:r>
                <a:r>
                  <a:rPr lang="en-US" dirty="0"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50405020304" pitchFamily="18" charset="0"/>
                  </a:rPr>
                  <a:t>at the time interval of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rPr>
                      <m:t> ∆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rPr>
                      <m:t>𝑡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rPr>
                      <m:t>𝑇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574" y="1456790"/>
                <a:ext cx="4811958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1141" t="-983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038600" y="1944262"/>
                <a:ext cx="2760436" cy="54220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𝑛𝑇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𝑛𝑇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8600" y="1944262"/>
                <a:ext cx="2760436" cy="542200"/>
              </a:xfrm>
              <a:prstGeom prst="rect">
                <a:avLst/>
              </a:prstGeom>
              <a:blipFill rotWithShape="0">
                <a:blip r:embed="rId4"/>
                <a:stretch>
                  <a:fillRect t="-160674" b="-2280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128181" y="2401498"/>
            <a:ext cx="21643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 2</a:t>
            </a:r>
            <a:r>
              <a:rPr lang="en-US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394426" y="3088928"/>
                <a:ext cx="586921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Convert analog signal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rPr>
                      <m:t>𝑥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504050203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504050203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dirty="0" smtClean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into </a:t>
                </a:r>
                <a:r>
                  <a:rPr lang="en-US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digital signal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rPr>
                      <m:t>𝑥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504050203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50405020304" pitchFamily="18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dirty="0" smtClean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, when </a:t>
                </a:r>
                <a:r>
                  <a:rPr lang="en-US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sampling period is 125 microsecond, also plot sample values. </a:t>
                </a:r>
                <a:endParaRPr lang="en-US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426" y="3088928"/>
                <a:ext cx="5869214" cy="646331"/>
              </a:xfrm>
              <a:prstGeom prst="rect">
                <a:avLst/>
              </a:prstGeom>
              <a:blipFill rotWithShape="0">
                <a:blip r:embed="rId5"/>
                <a:stretch>
                  <a:fillRect l="-935" t="-5660" r="-1038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6799036" y="3278657"/>
                <a:ext cx="2369238" cy="3724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=10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−5000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9036" y="3278657"/>
                <a:ext cx="2369238" cy="372410"/>
              </a:xfrm>
              <a:prstGeom prst="rect">
                <a:avLst/>
              </a:prstGeom>
              <a:blipFill rotWithShape="0">
                <a:blip r:embed="rId6"/>
                <a:stretch>
                  <a:fillRect t="-118033" r="-21337" b="-1852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/>
          <p:cNvSpPr/>
          <p:nvPr/>
        </p:nvSpPr>
        <p:spPr>
          <a:xfrm>
            <a:off x="6799036" y="3278657"/>
            <a:ext cx="2539274" cy="3724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63380" y="3735259"/>
            <a:ext cx="17091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Comic Sans MS" panose="030F0702030302020204" pitchFamily="66" charset="0"/>
              </a:rPr>
              <a:t>Solution: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478574" y="4236689"/>
            <a:ext cx="4333784" cy="461665"/>
            <a:chOff x="421096" y="4284791"/>
            <a:chExt cx="3807300" cy="33048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470046" y="4337725"/>
              <a:ext cx="2758350" cy="243000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21096" y="4284791"/>
              <a:ext cx="1048950" cy="330480"/>
            </a:xfrm>
            <a:prstGeom prst="rect">
              <a:avLst/>
            </a:prstGeom>
          </p:spPr>
        </p:pic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4426" y="4877694"/>
            <a:ext cx="8131226" cy="515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1242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808</TotalTime>
  <Words>1403</Words>
  <Application>Microsoft Office PowerPoint</Application>
  <PresentationFormat>Widescreen</PresentationFormat>
  <Paragraphs>270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3" baseType="lpstr">
      <vt:lpstr>AdvPSA88A</vt:lpstr>
      <vt:lpstr>Arial</vt:lpstr>
      <vt:lpstr>Calibri</vt:lpstr>
      <vt:lpstr>Calibri Light</vt:lpstr>
      <vt:lpstr>Cambria Math</vt:lpstr>
      <vt:lpstr>Comic Sans MS</vt:lpstr>
      <vt:lpstr>Times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nassim ammour</dc:creator>
  <cp:lastModifiedBy>nassim ammour</cp:lastModifiedBy>
  <cp:revision>85</cp:revision>
  <dcterms:created xsi:type="dcterms:W3CDTF">2016-01-20T12:09:57Z</dcterms:created>
  <dcterms:modified xsi:type="dcterms:W3CDTF">2016-10-11T09:33:11Z</dcterms:modified>
</cp:coreProperties>
</file>