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9"/>
  </p:notesMasterIdLst>
  <p:sldIdLst>
    <p:sldId id="258" r:id="rId2"/>
    <p:sldId id="261" r:id="rId3"/>
    <p:sldId id="259" r:id="rId4"/>
    <p:sldId id="262" r:id="rId5"/>
    <p:sldId id="263" r:id="rId6"/>
    <p:sldId id="260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315" r:id="rId34"/>
    <p:sldId id="291" r:id="rId35"/>
    <p:sldId id="292" r:id="rId36"/>
    <p:sldId id="293" r:id="rId37"/>
    <p:sldId id="294" r:id="rId38"/>
    <p:sldId id="299" r:id="rId39"/>
    <p:sldId id="295" r:id="rId40"/>
    <p:sldId id="296" r:id="rId41"/>
    <p:sldId id="297" r:id="rId42"/>
    <p:sldId id="298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20000"/>
      </a:spcBef>
      <a:spcAft>
        <a:spcPct val="0"/>
      </a:spcAft>
      <a:buFont typeface="Wingdings" pitchFamily="2" charset="2"/>
      <a:defRPr sz="2800" kern="1200">
        <a:solidFill>
          <a:srgbClr val="AC4600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buFont typeface="Wingdings" pitchFamily="2" charset="2"/>
      <a:defRPr sz="2800" kern="1200">
        <a:solidFill>
          <a:srgbClr val="AC4600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buFont typeface="Wingdings" pitchFamily="2" charset="2"/>
      <a:defRPr sz="2800" kern="1200">
        <a:solidFill>
          <a:srgbClr val="AC4600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buFont typeface="Wingdings" pitchFamily="2" charset="2"/>
      <a:defRPr sz="2800" kern="1200">
        <a:solidFill>
          <a:srgbClr val="AC4600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buFont typeface="Wingdings" pitchFamily="2" charset="2"/>
      <a:defRPr sz="2800" kern="1200">
        <a:solidFill>
          <a:srgbClr val="AC4600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rgbClr val="AC4600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rgbClr val="AC4600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rgbClr val="AC4600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rgbClr val="AC4600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5C00"/>
    <a:srgbClr val="AC4600"/>
    <a:srgbClr val="800000"/>
    <a:srgbClr val="CC6600"/>
    <a:srgbClr val="CC00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619" autoAdjust="0"/>
    <p:restoredTop sz="93671" autoAdjust="0"/>
  </p:normalViewPr>
  <p:slideViewPr>
    <p:cSldViewPr>
      <p:cViewPr varScale="1">
        <p:scale>
          <a:sx n="92" d="100"/>
          <a:sy n="92" d="100"/>
        </p:scale>
        <p:origin x="-1632" y="-108"/>
      </p:cViewPr>
      <p:guideLst>
        <p:guide orient="horz" pos="720"/>
        <p:guide pos="4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9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5.wmf"/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5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38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3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3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1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1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1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35B7EED6-90A4-44B6-8A0B-148DDC6192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64F603-7654-42B4-AB89-9EEDF5CB2D17}" type="slidenum">
              <a:rPr lang="en-US"/>
              <a:pPr/>
              <a:t>2</a:t>
            </a:fld>
            <a:endParaRPr lang="en-US"/>
          </a:p>
        </p:txBody>
      </p:sp>
      <p:sp>
        <p:nvSpPr>
          <p:cNvPr id="132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CHECK LATER.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0875" y="371475"/>
            <a:ext cx="2143125" cy="6369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71475"/>
            <a:ext cx="6276975" cy="6369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71500" y="371475"/>
            <a:ext cx="8572500" cy="6369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874713"/>
            <a:ext cx="4210050" cy="5865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3950" y="874713"/>
            <a:ext cx="4210050" cy="5865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al1a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71475"/>
            <a:ext cx="53340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874713"/>
            <a:ext cx="8572500" cy="5865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stylesnnnnnnnnnnnnnnnnnnnnnnn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E45C00"/>
          </a:solidFill>
          <a:latin typeface="Arial" pitchFamily="34" charset="0"/>
        </a:defRPr>
      </a:lvl9pPr>
    </p:titleStyle>
    <p:bodyStyle>
      <a:lvl1pPr indent="3175" algn="l" rtl="0" fontAlgn="base">
        <a:lnSpc>
          <a:spcPct val="130000"/>
        </a:lnSpc>
        <a:spcBef>
          <a:spcPct val="20000"/>
        </a:spcBef>
        <a:spcAft>
          <a:spcPct val="0"/>
        </a:spcAft>
        <a:defRPr sz="3200">
          <a:solidFill>
            <a:srgbClr val="800000"/>
          </a:solidFill>
          <a:latin typeface="+mn-lt"/>
          <a:ea typeface="+mn-ea"/>
          <a:cs typeface="+mn-cs"/>
        </a:defRPr>
      </a:lvl1pPr>
      <a:lvl2pPr marL="741363" indent="-284163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rgbClr val="AC4600"/>
          </a:solidFill>
          <a:latin typeface="+mn-lt"/>
        </a:defRPr>
      </a:lvl2pPr>
      <a:lvl3pPr marL="1431925" indent="-228600" algn="l" rtl="0" fontAlgn="base">
        <a:spcBef>
          <a:spcPct val="20000"/>
        </a:spcBef>
        <a:spcAft>
          <a:spcPct val="0"/>
        </a:spcAft>
        <a:defRPr sz="2800">
          <a:solidFill>
            <a:srgbClr val="AC4600"/>
          </a:solidFill>
          <a:latin typeface="+mn-lt"/>
        </a:defRPr>
      </a:lvl3pPr>
      <a:lvl4pPr marL="1774825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177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29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3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3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36.bin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oleObject" Target="../embeddings/oleObject4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4" Type="http://schemas.openxmlformats.org/officeDocument/2006/relationships/oleObject" Target="../embeddings/oleObject5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4" Type="http://schemas.openxmlformats.org/officeDocument/2006/relationships/oleObject" Target="../embeddings/oleObject55.bin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4" Type="http://schemas.openxmlformats.org/officeDocument/2006/relationships/oleObject" Target="../embeddings/oleObject6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caldesig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23863"/>
            <a:ext cx="8210550" cy="6157912"/>
          </a:xfrm>
          <a:prstGeom prst="rect">
            <a:avLst/>
          </a:prstGeom>
          <a:noFill/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1676400" y="31242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FFD8B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APPLICATIONS OF DIFFERENTIATION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6781800" y="21336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4953000" y="606425"/>
            <a:ext cx="16764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18000">
                <a:solidFill>
                  <a:srgbClr val="FFD8BD"/>
                </a:solidFill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FORMS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4713"/>
            <a:ext cx="8572500" cy="5865812"/>
          </a:xfrm>
        </p:spPr>
        <p:txBody>
          <a:bodyPr/>
          <a:lstStyle/>
          <a:p>
            <a:r>
              <a:rPr lang="en-US" sz="3400"/>
              <a:t>Another situation in which a limit is </a:t>
            </a:r>
            <a:br>
              <a:rPr lang="en-US" sz="3400"/>
            </a:br>
            <a:r>
              <a:rPr lang="en-US" sz="3400"/>
              <a:t>not obvious occurs when we look for </a:t>
            </a:r>
            <a:br>
              <a:rPr lang="en-US" sz="3400"/>
            </a:br>
            <a:r>
              <a:rPr lang="en-US" sz="3400"/>
              <a:t>a horizontal asymptote of </a:t>
            </a:r>
            <a:r>
              <a:rPr lang="en-US" sz="3400" i="1"/>
              <a:t>F </a:t>
            </a:r>
            <a:r>
              <a:rPr lang="en-US" sz="3400"/>
              <a:t>and need </a:t>
            </a:r>
            <a:br>
              <a:rPr lang="en-US" sz="3400"/>
            </a:br>
            <a:r>
              <a:rPr lang="en-US" sz="3400"/>
              <a:t>to evaluate the limit</a:t>
            </a:r>
          </a:p>
        </p:txBody>
      </p:sp>
      <p:graphicFrame>
        <p:nvGraphicFramePr>
          <p:cNvPr id="76804" name="Object 4"/>
          <p:cNvGraphicFramePr>
            <a:graphicFrameLocks noChangeAspect="1"/>
          </p:cNvGraphicFramePr>
          <p:nvPr/>
        </p:nvGraphicFramePr>
        <p:xfrm>
          <a:off x="4924425" y="3181350"/>
          <a:ext cx="1752600" cy="1235075"/>
        </p:xfrm>
        <a:graphic>
          <a:graphicData uri="http://schemas.openxmlformats.org/presentationml/2006/ole">
            <p:oleObj spid="_x0000_s76804" name="Equation" r:id="rId3" imgW="558720" imgH="393480" progId="Equation.DSMT4">
              <p:embed/>
            </p:oleObj>
          </a:graphicData>
        </a:graphic>
      </p:graphicFrame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Expression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FORMS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4713"/>
            <a:ext cx="8572500" cy="5865812"/>
          </a:xfrm>
        </p:spPr>
        <p:txBody>
          <a:bodyPr/>
          <a:lstStyle/>
          <a:p>
            <a:r>
              <a:rPr lang="en-US"/>
              <a:t>It isn’t obvious how to evaluate this limit because both numerator and denominator become large as </a:t>
            </a:r>
            <a:r>
              <a:rPr lang="en-US" i="1"/>
              <a:t>x</a:t>
            </a:r>
            <a:r>
              <a:rPr lang="en-US"/>
              <a:t> </a:t>
            </a:r>
            <a:r>
              <a:rPr lang="en-US">
                <a:cs typeface="Arial" pitchFamily="34" charset="0"/>
              </a:rPr>
              <a:t>→ </a:t>
            </a:r>
            <a:r>
              <a:rPr lang="en-US">
                <a:latin typeface="Times New Roman" pitchFamily="18" charset="0"/>
              </a:rPr>
              <a:t>∞</a:t>
            </a:r>
            <a:r>
              <a:rPr lang="en-US">
                <a:latin typeface="Times New Roman" pitchFamily="18" charset="0"/>
                <a:cs typeface="Arial" pitchFamily="34" charset="0"/>
              </a:rPr>
              <a:t>.</a:t>
            </a:r>
          </a:p>
          <a:p>
            <a:endParaRPr lang="en-US"/>
          </a:p>
          <a:p>
            <a:r>
              <a:rPr lang="en-US"/>
              <a:t>There is a struggle between the two. </a:t>
            </a:r>
          </a:p>
          <a:p>
            <a:pPr lvl="1"/>
            <a:r>
              <a:rPr lang="en-US" sz="2400"/>
              <a:t>If the numerator wins, the limit will be </a:t>
            </a:r>
            <a:r>
              <a:rPr lang="en-US" sz="2400">
                <a:latin typeface="Times New Roman" pitchFamily="18" charset="0"/>
              </a:rPr>
              <a:t>∞.</a:t>
            </a:r>
            <a:r>
              <a:rPr lang="en-US" sz="2400"/>
              <a:t> </a:t>
            </a:r>
          </a:p>
          <a:p>
            <a:pPr lvl="1"/>
            <a:r>
              <a:rPr lang="en-US" sz="2400"/>
              <a:t>If the denominator wins, the answer will be 0. </a:t>
            </a:r>
          </a:p>
          <a:p>
            <a:pPr lvl="1"/>
            <a:r>
              <a:rPr lang="en-US" sz="2400"/>
              <a:t>Alternatively, there may be some compromise—</a:t>
            </a:r>
            <a:br>
              <a:rPr lang="en-US" sz="2400"/>
            </a:br>
            <a:r>
              <a:rPr lang="en-US" sz="2400"/>
              <a:t>the answer may be some finite positive number.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28613"/>
            <a:ext cx="6172200" cy="585787"/>
          </a:xfrm>
        </p:spPr>
        <p:txBody>
          <a:bodyPr/>
          <a:lstStyle/>
          <a:p>
            <a:r>
              <a:rPr lang="en-US"/>
              <a:t>INDETERMINATE FORM —TYPE </a:t>
            </a:r>
            <a:r>
              <a:rPr lang="en-US" sz="3200">
                <a:cs typeface="Arial" pitchFamily="34" charset="0"/>
              </a:rPr>
              <a:t>∞</a:t>
            </a:r>
            <a:r>
              <a:rPr lang="en-US">
                <a:cs typeface="Arial" pitchFamily="34" charset="0"/>
              </a:rPr>
              <a:t>/</a:t>
            </a:r>
            <a:r>
              <a:rPr lang="en-US" sz="3200">
                <a:cs typeface="Arial" pitchFamily="34" charset="0"/>
              </a:rPr>
              <a:t>∞</a:t>
            </a:r>
            <a:r>
              <a:rPr lang="en-US"/>
              <a:t> 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4713"/>
            <a:ext cx="8572500" cy="5865812"/>
          </a:xfrm>
        </p:spPr>
        <p:txBody>
          <a:bodyPr/>
          <a:lstStyle/>
          <a:p>
            <a:r>
              <a:rPr lang="en-US"/>
              <a:t>In general, if we have a limit of the form</a:t>
            </a:r>
          </a:p>
          <a:p>
            <a:endParaRPr lang="en-US"/>
          </a:p>
          <a:p>
            <a:r>
              <a:rPr lang="en-US"/>
              <a:t>where both </a:t>
            </a:r>
            <a:r>
              <a:rPr lang="en-US" i="1"/>
              <a:t>f</a:t>
            </a:r>
            <a:r>
              <a:rPr lang="en-US"/>
              <a:t>(</a:t>
            </a:r>
            <a:r>
              <a:rPr lang="en-US" i="1"/>
              <a:t>x</a:t>
            </a:r>
            <a:r>
              <a:rPr lang="en-US"/>
              <a:t>) </a:t>
            </a:r>
            <a:r>
              <a:rPr lang="en-US">
                <a:cs typeface="Arial" pitchFamily="34" charset="0"/>
              </a:rPr>
              <a:t>→ </a:t>
            </a:r>
            <a:r>
              <a:rPr lang="en-US">
                <a:latin typeface="Times New Roman" pitchFamily="18" charset="0"/>
              </a:rPr>
              <a:t>∞</a:t>
            </a:r>
            <a:r>
              <a:rPr lang="en-US">
                <a:cs typeface="Arial" pitchFamily="34" charset="0"/>
              </a:rPr>
              <a:t> </a:t>
            </a:r>
            <a:r>
              <a:rPr lang="en-US"/>
              <a:t>(or -</a:t>
            </a:r>
            <a:r>
              <a:rPr lang="en-US">
                <a:latin typeface="Times New Roman" pitchFamily="18" charset="0"/>
              </a:rPr>
              <a:t>∞</a:t>
            </a:r>
            <a:r>
              <a:rPr lang="en-US"/>
              <a:t>) and </a:t>
            </a:r>
            <a:r>
              <a:rPr lang="en-US" i="1"/>
              <a:t>g</a:t>
            </a:r>
            <a:r>
              <a:rPr lang="en-US"/>
              <a:t>(</a:t>
            </a:r>
            <a:r>
              <a:rPr lang="en-US" i="1"/>
              <a:t>x</a:t>
            </a:r>
            <a:r>
              <a:rPr lang="en-US"/>
              <a:t>) </a:t>
            </a:r>
            <a:r>
              <a:rPr lang="en-US">
                <a:cs typeface="Arial" pitchFamily="34" charset="0"/>
              </a:rPr>
              <a:t>→ </a:t>
            </a:r>
            <a:r>
              <a:rPr lang="en-US">
                <a:latin typeface="Times New Roman" pitchFamily="18" charset="0"/>
              </a:rPr>
              <a:t>∞ </a:t>
            </a:r>
            <a:br>
              <a:rPr lang="en-US">
                <a:latin typeface="Times New Roman" pitchFamily="18" charset="0"/>
              </a:rPr>
            </a:br>
            <a:r>
              <a:rPr lang="en-US"/>
              <a:t>(or -</a:t>
            </a:r>
            <a:r>
              <a:rPr lang="en-US">
                <a:latin typeface="Times New Roman" pitchFamily="18" charset="0"/>
              </a:rPr>
              <a:t>∞</a:t>
            </a:r>
            <a:r>
              <a:rPr lang="en-US"/>
              <a:t>), then the limit may or may not exist.</a:t>
            </a:r>
          </a:p>
          <a:p>
            <a:endParaRPr lang="en-US"/>
          </a:p>
          <a:p>
            <a:r>
              <a:rPr lang="en-US"/>
              <a:t>It is called an indeterminate form of type </a:t>
            </a:r>
            <a:r>
              <a:rPr lang="en-US">
                <a:latin typeface="Times New Roman" pitchFamily="18" charset="0"/>
              </a:rPr>
              <a:t>∞/∞</a:t>
            </a:r>
            <a:r>
              <a:rPr lang="en-US"/>
              <a:t>.</a:t>
            </a:r>
          </a:p>
        </p:txBody>
      </p:sp>
      <p:graphicFrame>
        <p:nvGraphicFramePr>
          <p:cNvPr id="78852" name="Object 4"/>
          <p:cNvGraphicFramePr>
            <a:graphicFrameLocks noChangeAspect="1"/>
          </p:cNvGraphicFramePr>
          <p:nvPr/>
        </p:nvGraphicFramePr>
        <p:xfrm>
          <a:off x="7267575" y="1343025"/>
          <a:ext cx="1600200" cy="1147763"/>
        </p:xfrm>
        <a:graphic>
          <a:graphicData uri="http://schemas.openxmlformats.org/presentationml/2006/ole">
            <p:oleObj spid="_x0000_s78852" name="Equation" r:id="rId3" imgW="58392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FORMS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4713"/>
            <a:ext cx="8558212" cy="5865812"/>
          </a:xfrm>
        </p:spPr>
        <p:txBody>
          <a:bodyPr/>
          <a:lstStyle/>
          <a:p>
            <a:r>
              <a:rPr lang="en-US"/>
              <a:t>We saw in Section 2.6 that this type of limit can be evaluated for certain functions—including rational functions—by dividing the numerator and denominator by the highest power of </a:t>
            </a:r>
            <a:r>
              <a:rPr lang="en-US" i="1"/>
              <a:t>x</a:t>
            </a:r>
            <a:r>
              <a:rPr lang="en-US"/>
              <a:t> that occurs in the denominator.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For instance,</a:t>
            </a:r>
          </a:p>
        </p:txBody>
      </p:sp>
      <p:graphicFrame>
        <p:nvGraphicFramePr>
          <p:cNvPr id="135168" name="Object 1024"/>
          <p:cNvGraphicFramePr>
            <a:graphicFrameLocks noChangeAspect="1"/>
          </p:cNvGraphicFramePr>
          <p:nvPr/>
        </p:nvGraphicFramePr>
        <p:xfrm>
          <a:off x="3429000" y="4529138"/>
          <a:ext cx="5181600" cy="1804987"/>
        </p:xfrm>
        <a:graphic>
          <a:graphicData uri="http://schemas.openxmlformats.org/presentationml/2006/ole">
            <p:oleObj spid="_x0000_s135168" name="Equation" r:id="rId3" imgW="2260440" imgH="7873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FORMS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846138"/>
            <a:ext cx="8572500" cy="5865812"/>
          </a:xfrm>
        </p:spPr>
        <p:txBody>
          <a:bodyPr/>
          <a:lstStyle/>
          <a:p>
            <a:r>
              <a:rPr lang="en-US" sz="3600"/>
              <a:t>This method, though, does not work </a:t>
            </a:r>
            <a:br>
              <a:rPr lang="en-US" sz="3600"/>
            </a:br>
            <a:r>
              <a:rPr lang="en-US" sz="3600"/>
              <a:t>for limits such as Expression 2.</a:t>
            </a:r>
            <a:r>
              <a:rPr lang="en-US"/>
              <a:t> </a:t>
            </a:r>
          </a:p>
          <a:p>
            <a:pPr lvl="1"/>
            <a:endParaRPr lang="en-US" sz="2600"/>
          </a:p>
          <a:p>
            <a:pPr lvl="1"/>
            <a:r>
              <a:rPr lang="en-US" sz="2600"/>
              <a:t>However, L’Hospital’s Rule also applies to </a:t>
            </a:r>
            <a:br>
              <a:rPr lang="en-US" sz="2600"/>
            </a:br>
            <a:r>
              <a:rPr lang="en-US" sz="2600"/>
              <a:t>this type of indeterminate form.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L’HOSPITAL’S RULE</a:t>
            </a:r>
            <a:endParaRPr lang="en-US" b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Suppose </a:t>
            </a:r>
            <a:r>
              <a:rPr lang="en-US" i="1"/>
              <a:t>f</a:t>
            </a:r>
            <a:r>
              <a:rPr lang="en-US"/>
              <a:t> and </a:t>
            </a:r>
            <a:r>
              <a:rPr lang="en-US" i="1"/>
              <a:t>g</a:t>
            </a:r>
            <a:r>
              <a:rPr lang="en-US"/>
              <a:t> are differentiable and </a:t>
            </a:r>
            <a:br>
              <a:rPr lang="en-US"/>
            </a:br>
            <a:r>
              <a:rPr lang="en-US" i="1"/>
              <a:t>g’</a:t>
            </a:r>
            <a:r>
              <a:rPr lang="en-US"/>
              <a:t>(</a:t>
            </a:r>
            <a:r>
              <a:rPr lang="en-US" i="1"/>
              <a:t>x</a:t>
            </a:r>
            <a:r>
              <a:rPr lang="en-US"/>
              <a:t>) </a:t>
            </a:r>
            <a:r>
              <a:rPr lang="en-US">
                <a:cs typeface="Arial" pitchFamily="34" charset="0"/>
              </a:rPr>
              <a:t>≠ 0 </a:t>
            </a:r>
            <a:r>
              <a:rPr lang="en-US"/>
              <a:t>on an open interval </a:t>
            </a:r>
            <a:r>
              <a:rPr lang="en-US" i="1">
                <a:latin typeface="Times New Roman" pitchFamily="18" charset="0"/>
              </a:rPr>
              <a:t>I</a:t>
            </a:r>
            <a:r>
              <a:rPr lang="en-US"/>
              <a:t> that contains </a:t>
            </a:r>
            <a:r>
              <a:rPr lang="en-US" i="1"/>
              <a:t>a </a:t>
            </a:r>
            <a:r>
              <a:rPr lang="en-US"/>
              <a:t>(except possibly at </a:t>
            </a:r>
            <a:r>
              <a:rPr lang="en-US" i="1"/>
              <a:t>a</a:t>
            </a:r>
            <a:r>
              <a:rPr lang="en-US"/>
              <a:t>).</a:t>
            </a:r>
          </a:p>
          <a:p>
            <a:endParaRPr lang="en-US"/>
          </a:p>
          <a:p>
            <a:r>
              <a:rPr lang="en-US"/>
              <a:t>Suppose</a:t>
            </a:r>
          </a:p>
          <a:p>
            <a:r>
              <a:rPr lang="en-US"/>
              <a:t>or that 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In other words, we have an indeterminate form </a:t>
            </a:r>
            <a:br>
              <a:rPr lang="en-US" sz="2400"/>
            </a:br>
            <a:r>
              <a:rPr lang="en-US" sz="2400"/>
              <a:t>of type     or </a:t>
            </a:r>
            <a:r>
              <a:rPr lang="en-US" sz="2400">
                <a:latin typeface="Times New Roman" pitchFamily="18" charset="0"/>
              </a:rPr>
              <a:t>∞/∞</a:t>
            </a:r>
            <a:r>
              <a:rPr lang="en-US" sz="2400"/>
              <a:t>.</a:t>
            </a:r>
          </a:p>
        </p:txBody>
      </p:sp>
      <p:graphicFrame>
        <p:nvGraphicFramePr>
          <p:cNvPr id="81926" name="Object 6"/>
          <p:cNvGraphicFramePr>
            <a:graphicFrameLocks noChangeAspect="1"/>
          </p:cNvGraphicFramePr>
          <p:nvPr/>
        </p:nvGraphicFramePr>
        <p:xfrm>
          <a:off x="2362200" y="3743325"/>
          <a:ext cx="5519738" cy="763588"/>
        </p:xfrm>
        <a:graphic>
          <a:graphicData uri="http://schemas.openxmlformats.org/presentationml/2006/ole">
            <p:oleObj spid="_x0000_s81926" name="Equation" r:id="rId3" imgW="2019240" imgH="279360" progId="Equation.DSMT4">
              <p:embed/>
            </p:oleObj>
          </a:graphicData>
        </a:graphic>
      </p:graphicFrame>
      <p:graphicFrame>
        <p:nvGraphicFramePr>
          <p:cNvPr id="81927" name="Object 7"/>
          <p:cNvGraphicFramePr>
            <a:graphicFrameLocks noChangeAspect="1"/>
          </p:cNvGraphicFramePr>
          <p:nvPr/>
        </p:nvGraphicFramePr>
        <p:xfrm>
          <a:off x="2376488" y="5748338"/>
          <a:ext cx="298450" cy="742950"/>
        </p:xfrm>
        <a:graphic>
          <a:graphicData uri="http://schemas.openxmlformats.org/presentationml/2006/ole">
            <p:oleObj spid="_x0000_s81927" name="Equation" r:id="rId4" imgW="139680" imgH="393480" progId="Equation.DSMT4">
              <p:embed/>
            </p:oleObj>
          </a:graphicData>
        </a:graphic>
      </p:graphicFrame>
      <p:graphicFrame>
        <p:nvGraphicFramePr>
          <p:cNvPr id="81928" name="Object 8"/>
          <p:cNvGraphicFramePr>
            <a:graphicFrameLocks noChangeAspect="1"/>
          </p:cNvGraphicFramePr>
          <p:nvPr/>
        </p:nvGraphicFramePr>
        <p:xfrm>
          <a:off x="2417763" y="4533900"/>
          <a:ext cx="5807075" cy="722313"/>
        </p:xfrm>
        <a:graphic>
          <a:graphicData uri="http://schemas.openxmlformats.org/presentationml/2006/ole">
            <p:oleObj spid="_x0000_s81928" name="Equation" r:id="rId5" imgW="224784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L’HOSPITAL’S RULE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46138"/>
            <a:ext cx="8572500" cy="5865812"/>
          </a:xfrm>
        </p:spPr>
        <p:txBody>
          <a:bodyPr/>
          <a:lstStyle/>
          <a:p>
            <a:r>
              <a:rPr lang="en-US" sz="3600"/>
              <a:t>Then,</a:t>
            </a:r>
          </a:p>
          <a:p>
            <a:endParaRPr lang="en-US" sz="3600"/>
          </a:p>
          <a:p>
            <a:endParaRPr lang="en-US" sz="3600"/>
          </a:p>
          <a:p>
            <a:r>
              <a:rPr lang="en-US" sz="3600"/>
              <a:t>if the limit on the right exists </a:t>
            </a:r>
            <a:br>
              <a:rPr lang="en-US" sz="3600"/>
            </a:br>
            <a:r>
              <a:rPr lang="en-US" sz="3600"/>
              <a:t>(or is </a:t>
            </a:r>
            <a:r>
              <a:rPr lang="en-US" sz="3600">
                <a:latin typeface="Times New Roman" pitchFamily="18" charset="0"/>
              </a:rPr>
              <a:t>∞ </a:t>
            </a:r>
            <a:r>
              <a:rPr lang="en-US" sz="3600"/>
              <a:t>or - </a:t>
            </a:r>
            <a:r>
              <a:rPr lang="en-US" sz="3600">
                <a:latin typeface="Times New Roman" pitchFamily="18" charset="0"/>
              </a:rPr>
              <a:t>∞</a:t>
            </a:r>
            <a:r>
              <a:rPr lang="en-US" sz="3600"/>
              <a:t>).</a:t>
            </a:r>
          </a:p>
        </p:txBody>
      </p:sp>
      <p:graphicFrame>
        <p:nvGraphicFramePr>
          <p:cNvPr id="83972" name="Object 4"/>
          <p:cNvGraphicFramePr>
            <a:graphicFrameLocks noChangeAspect="1"/>
          </p:cNvGraphicFramePr>
          <p:nvPr/>
        </p:nvGraphicFramePr>
        <p:xfrm>
          <a:off x="2319338" y="1443038"/>
          <a:ext cx="4267200" cy="1368425"/>
        </p:xfrm>
        <a:graphic>
          <a:graphicData uri="http://schemas.openxmlformats.org/presentationml/2006/ole">
            <p:oleObj spid="_x0000_s83972" name="Equation" r:id="rId3" imgW="130788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NOTE 1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4713"/>
            <a:ext cx="8572500" cy="5865812"/>
          </a:xfrm>
        </p:spPr>
        <p:txBody>
          <a:bodyPr/>
          <a:lstStyle/>
          <a:p>
            <a:r>
              <a:rPr lang="en-US"/>
              <a:t>L’Hospital’s Rule says that the limit of </a:t>
            </a:r>
            <a:br>
              <a:rPr lang="en-US"/>
            </a:br>
            <a:r>
              <a:rPr lang="en-US"/>
              <a:t>a quotient of functions is equal to the limit of the quotient of their derivatives—provided that the given conditions are satisfied. </a:t>
            </a:r>
          </a:p>
          <a:p>
            <a:pPr lvl="1"/>
            <a:endParaRPr lang="en-US" sz="2400"/>
          </a:p>
          <a:p>
            <a:pPr lvl="1"/>
            <a:r>
              <a:rPr lang="en-US" sz="2600"/>
              <a:t>It is especially important to verify the conditions regarding the limits of </a:t>
            </a:r>
            <a:r>
              <a:rPr lang="en-US" sz="2600" i="1"/>
              <a:t>f</a:t>
            </a:r>
            <a:r>
              <a:rPr lang="en-US" sz="2600"/>
              <a:t> and </a:t>
            </a:r>
            <a:r>
              <a:rPr lang="en-US" sz="2600" i="1"/>
              <a:t>g</a:t>
            </a:r>
            <a:r>
              <a:rPr lang="en-US" sz="2600"/>
              <a:t> before using the rule.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NOTE 2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The rule is also valid for one-sided limits and for limits at infinity or negative infinity.</a:t>
            </a:r>
          </a:p>
          <a:p>
            <a:pPr lvl="1"/>
            <a:endParaRPr lang="en-US" sz="2600"/>
          </a:p>
          <a:p>
            <a:pPr lvl="1"/>
            <a:r>
              <a:rPr lang="en-US" sz="2600"/>
              <a:t>That is, ‘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</a:t>
            </a:r>
            <a:r>
              <a:rPr lang="en-US" sz="2600" i="1">
                <a:cs typeface="Arial" pitchFamily="34" charset="0"/>
              </a:rPr>
              <a:t>a’</a:t>
            </a:r>
            <a:r>
              <a:rPr lang="en-US" sz="2600"/>
              <a:t> can be replaced by any of </a:t>
            </a:r>
            <a:br>
              <a:rPr lang="en-US" sz="2600"/>
            </a:br>
            <a:r>
              <a:rPr lang="en-US" sz="2600"/>
              <a:t>the symbols 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</a:t>
            </a:r>
            <a:r>
              <a:rPr lang="en-US" sz="2600" i="1">
                <a:cs typeface="Arial" pitchFamily="34" charset="0"/>
              </a:rPr>
              <a:t>a</a:t>
            </a:r>
            <a:r>
              <a:rPr lang="en-US" sz="2600" i="1" baseline="30000">
                <a:cs typeface="Arial" pitchFamily="34" charset="0"/>
              </a:rPr>
              <a:t>+</a:t>
            </a:r>
            <a:r>
              <a:rPr lang="en-US" sz="2600"/>
              <a:t>, 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</a:t>
            </a:r>
            <a:r>
              <a:rPr lang="en-US" sz="2600" i="1">
                <a:cs typeface="Arial" pitchFamily="34" charset="0"/>
              </a:rPr>
              <a:t>a</a:t>
            </a:r>
            <a:r>
              <a:rPr lang="en-US" sz="2600" i="1" baseline="30000">
                <a:cs typeface="Arial" pitchFamily="34" charset="0"/>
              </a:rPr>
              <a:t>-</a:t>
            </a:r>
            <a:r>
              <a:rPr lang="en-US" sz="2600"/>
              <a:t>, 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</a:t>
            </a:r>
            <a:r>
              <a:rPr lang="en-US" sz="2600">
                <a:latin typeface="Times New Roman" pitchFamily="18" charset="0"/>
              </a:rPr>
              <a:t>∞</a:t>
            </a:r>
            <a:r>
              <a:rPr lang="en-US" sz="2600"/>
              <a:t>, or 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</a:t>
            </a:r>
            <a:r>
              <a:rPr lang="en-US" sz="2600" i="1">
                <a:cs typeface="Arial" pitchFamily="34" charset="0"/>
              </a:rPr>
              <a:t>- </a:t>
            </a:r>
            <a:r>
              <a:rPr lang="en-US" sz="2600">
                <a:latin typeface="Times New Roman" pitchFamily="18" charset="0"/>
              </a:rPr>
              <a:t>∞</a:t>
            </a:r>
            <a:r>
              <a:rPr lang="en-US" sz="260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NOTE 3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For the special case in which </a:t>
            </a:r>
            <a:br>
              <a:rPr lang="en-US" sz="3400"/>
            </a:br>
            <a:r>
              <a:rPr lang="en-US" sz="3400" i="1"/>
              <a:t>f</a:t>
            </a:r>
            <a:r>
              <a:rPr lang="en-US" sz="3400"/>
              <a:t>(</a:t>
            </a:r>
            <a:r>
              <a:rPr lang="en-US" sz="3400" i="1"/>
              <a:t>a</a:t>
            </a:r>
            <a:r>
              <a:rPr lang="en-US" sz="3400"/>
              <a:t>) = </a:t>
            </a:r>
            <a:r>
              <a:rPr lang="en-US" sz="3400" i="1"/>
              <a:t>g</a:t>
            </a:r>
            <a:r>
              <a:rPr lang="en-US" sz="3400"/>
              <a:t>(</a:t>
            </a:r>
            <a:r>
              <a:rPr lang="en-US" sz="3400" i="1"/>
              <a:t>a</a:t>
            </a:r>
            <a:r>
              <a:rPr lang="en-US" sz="3400"/>
              <a:t>) = 0, </a:t>
            </a:r>
            <a:r>
              <a:rPr lang="en-US" sz="3400" i="1"/>
              <a:t>f’ </a:t>
            </a:r>
            <a:r>
              <a:rPr lang="en-US" sz="3400"/>
              <a:t>and </a:t>
            </a:r>
            <a:r>
              <a:rPr lang="en-US" sz="3400" i="1"/>
              <a:t>g’</a:t>
            </a:r>
            <a:r>
              <a:rPr lang="en-US" sz="3400"/>
              <a:t> are continuous, </a:t>
            </a:r>
            <a:br>
              <a:rPr lang="en-US" sz="3400"/>
            </a:br>
            <a:r>
              <a:rPr lang="en-US" sz="3400"/>
              <a:t>and </a:t>
            </a:r>
            <a:r>
              <a:rPr lang="en-US" sz="3400" i="1"/>
              <a:t>g’</a:t>
            </a:r>
            <a:r>
              <a:rPr lang="en-US" sz="3400"/>
              <a:t>(</a:t>
            </a:r>
            <a:r>
              <a:rPr lang="en-US" sz="3400" i="1"/>
              <a:t>a</a:t>
            </a:r>
            <a:r>
              <a:rPr lang="en-US" sz="3400"/>
              <a:t>) </a:t>
            </a:r>
            <a:r>
              <a:rPr lang="en-US" sz="3400">
                <a:cs typeface="Arial" pitchFamily="34" charset="0"/>
              </a:rPr>
              <a:t>≠ 0</a:t>
            </a:r>
            <a:r>
              <a:rPr lang="en-US" sz="3400"/>
              <a:t>, it is easy to see why </a:t>
            </a:r>
            <a:br>
              <a:rPr lang="en-US" sz="3400"/>
            </a:br>
            <a:r>
              <a:rPr lang="en-US" sz="3400"/>
              <a:t>the rule is true.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914400" y="1466850"/>
            <a:ext cx="7315200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4800" b="1">
                <a:solidFill>
                  <a:srgbClr val="800000"/>
                </a:solidFill>
              </a:rPr>
              <a:t>4.4</a:t>
            </a:r>
            <a:r>
              <a:rPr lang="en-US" sz="4000" b="1">
                <a:solidFill>
                  <a:srgbClr val="E45C00"/>
                </a:solidFill>
              </a:rPr>
              <a:t/>
            </a:r>
            <a:br>
              <a:rPr lang="en-US" sz="4000" b="1">
                <a:solidFill>
                  <a:srgbClr val="E45C00"/>
                </a:solidFill>
              </a:rPr>
            </a:br>
            <a:r>
              <a:rPr lang="en-US" sz="4000" b="1">
                <a:solidFill>
                  <a:srgbClr val="E45C00"/>
                </a:solidFill>
              </a:rPr>
              <a:t>Indeterminate Forms </a:t>
            </a:r>
            <a:br>
              <a:rPr lang="en-US" sz="4000" b="1">
                <a:solidFill>
                  <a:srgbClr val="E45C00"/>
                </a:solidFill>
              </a:rPr>
            </a:br>
            <a:r>
              <a:rPr lang="en-US" sz="4000" b="1">
                <a:solidFill>
                  <a:srgbClr val="E45C00"/>
                </a:solidFill>
              </a:rPr>
              <a:t>and L’Hospital’s Rule</a:t>
            </a:r>
            <a:endParaRPr lang="en-US" sz="4000">
              <a:solidFill>
                <a:schemeClr val="tx1"/>
              </a:solidFill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609600" y="366713"/>
            <a:ext cx="6629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2400" b="1">
                <a:solidFill>
                  <a:srgbClr val="E45C00"/>
                </a:solidFill>
              </a:rPr>
              <a:t>APPLICATIONS OF DIFFERENTIATION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609600" y="3657600"/>
            <a:ext cx="8305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30000"/>
              </a:lnSpc>
              <a:buFontTx/>
              <a:buNone/>
            </a:pPr>
            <a:endParaRPr lang="en-US">
              <a:solidFill>
                <a:srgbClr val="800000"/>
              </a:solidFill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28600" y="3886200"/>
            <a:ext cx="8686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30000"/>
              </a:lnSpc>
              <a:buFontTx/>
              <a:buNone/>
            </a:pPr>
            <a:endParaRPr lang="en-US" sz="2400">
              <a:solidFill>
                <a:srgbClr val="800000"/>
              </a:solidFill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685800" y="4343400"/>
            <a:ext cx="8153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30000"/>
              </a:lnSpc>
              <a:buFontTx/>
              <a:buNone/>
            </a:pPr>
            <a:r>
              <a:rPr lang="en-US" sz="2400">
                <a:solidFill>
                  <a:srgbClr val="800000"/>
                </a:solidFill>
              </a:rPr>
              <a:t>In this section, we will learn:</a:t>
            </a:r>
          </a:p>
          <a:p>
            <a:pPr marL="342900" indent="-342900">
              <a:lnSpc>
                <a:spcPct val="130000"/>
              </a:lnSpc>
              <a:buFontTx/>
              <a:buNone/>
            </a:pPr>
            <a:r>
              <a:rPr lang="en-US" sz="2400">
                <a:solidFill>
                  <a:srgbClr val="800000"/>
                </a:solidFill>
              </a:rPr>
              <a:t>How to evaluate functions whose </a:t>
            </a:r>
            <a:br>
              <a:rPr lang="en-US" sz="2400">
                <a:solidFill>
                  <a:srgbClr val="800000"/>
                </a:solidFill>
              </a:rPr>
            </a:br>
            <a:r>
              <a:rPr lang="en-US" sz="2400">
                <a:solidFill>
                  <a:srgbClr val="800000"/>
                </a:solidFill>
              </a:rPr>
              <a:t>values cannot be found at certain points.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NOTE 3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4713"/>
            <a:ext cx="8572500" cy="5865812"/>
          </a:xfrm>
        </p:spPr>
        <p:txBody>
          <a:bodyPr/>
          <a:lstStyle/>
          <a:p>
            <a:r>
              <a:rPr lang="en-US"/>
              <a:t>In fact, using the alternative form of </a:t>
            </a:r>
            <a:br>
              <a:rPr lang="en-US"/>
            </a:br>
            <a:r>
              <a:rPr lang="en-US"/>
              <a:t>the definition of a derivative, we have: </a:t>
            </a:r>
          </a:p>
        </p:txBody>
      </p:sp>
      <p:graphicFrame>
        <p:nvGraphicFramePr>
          <p:cNvPr id="88068" name="Object 4"/>
          <p:cNvGraphicFramePr>
            <a:graphicFrameLocks noChangeAspect="1"/>
          </p:cNvGraphicFramePr>
          <p:nvPr/>
        </p:nvGraphicFramePr>
        <p:xfrm>
          <a:off x="642938" y="2481263"/>
          <a:ext cx="8210550" cy="3943350"/>
        </p:xfrm>
        <a:graphic>
          <a:graphicData uri="http://schemas.openxmlformats.org/presentationml/2006/ole">
            <p:oleObj spid="_x0000_s88068" name="Equation" r:id="rId3" imgW="3466800" imgH="16635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NOTE 3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17563"/>
            <a:ext cx="8572500" cy="5865812"/>
          </a:xfrm>
        </p:spPr>
        <p:txBody>
          <a:bodyPr/>
          <a:lstStyle/>
          <a:p>
            <a:r>
              <a:rPr lang="en-US" sz="4000"/>
              <a:t>It is more difficult to prove </a:t>
            </a:r>
            <a:br>
              <a:rPr lang="en-US" sz="4000"/>
            </a:br>
            <a:r>
              <a:rPr lang="en-US" sz="4000"/>
              <a:t>the general version of l’Hospital’s Rule.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L’HOSPITAL’S RULE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2925" y="817563"/>
            <a:ext cx="8572500" cy="5865812"/>
          </a:xfrm>
        </p:spPr>
        <p:txBody>
          <a:bodyPr/>
          <a:lstStyle/>
          <a:p>
            <a:r>
              <a:rPr lang="en-US" sz="4000"/>
              <a:t>Find</a:t>
            </a:r>
          </a:p>
          <a:p>
            <a:endParaRPr lang="en-US"/>
          </a:p>
          <a:p>
            <a:pPr lvl="1"/>
            <a:endParaRPr lang="en-US" sz="2600"/>
          </a:p>
          <a:p>
            <a:pPr lvl="1"/>
            <a:r>
              <a:rPr lang="en-US" sz="2600"/>
              <a:t>                               and </a:t>
            </a:r>
          </a:p>
          <a:p>
            <a:pPr lvl="1"/>
            <a:endParaRPr lang="en-US" sz="2600"/>
          </a:p>
          <a:p>
            <a:pPr lvl="1"/>
            <a:r>
              <a:rPr lang="en-US" sz="2600"/>
              <a:t>Thus, we can apply l’Hospital’s Rule: </a:t>
            </a:r>
          </a:p>
        </p:txBody>
      </p:sp>
      <p:graphicFrame>
        <p:nvGraphicFramePr>
          <p:cNvPr id="90117" name="Object 5"/>
          <p:cNvGraphicFramePr>
            <a:graphicFrameLocks noChangeAspect="1"/>
          </p:cNvGraphicFramePr>
          <p:nvPr/>
        </p:nvGraphicFramePr>
        <p:xfrm>
          <a:off x="1743075" y="762000"/>
          <a:ext cx="1752600" cy="1265238"/>
        </p:xfrm>
        <a:graphic>
          <a:graphicData uri="http://schemas.openxmlformats.org/presentationml/2006/ole">
            <p:oleObj spid="_x0000_s90117" name="Equation" r:id="rId3" imgW="545760" imgH="393480" progId="Equation.DSMT4">
              <p:embed/>
            </p:oleObj>
          </a:graphicData>
        </a:graphic>
      </p:graphicFrame>
      <p:graphicFrame>
        <p:nvGraphicFramePr>
          <p:cNvPr id="90118" name="Object 6"/>
          <p:cNvGraphicFramePr>
            <a:graphicFrameLocks noChangeAspect="1"/>
          </p:cNvGraphicFramePr>
          <p:nvPr/>
        </p:nvGraphicFramePr>
        <p:xfrm>
          <a:off x="1395413" y="2900363"/>
          <a:ext cx="5694362" cy="658812"/>
        </p:xfrm>
        <a:graphic>
          <a:graphicData uri="http://schemas.openxmlformats.org/presentationml/2006/ole">
            <p:oleObj spid="_x0000_s90118" name="Equation" r:id="rId4" imgW="2412720" imgH="279360" progId="Equation.DSMT4">
              <p:embed/>
            </p:oleObj>
          </a:graphicData>
        </a:graphic>
      </p:graphicFrame>
      <p:graphicFrame>
        <p:nvGraphicFramePr>
          <p:cNvPr id="90119" name="Object 7"/>
          <p:cNvGraphicFramePr>
            <a:graphicFrameLocks noChangeAspect="1"/>
          </p:cNvGraphicFramePr>
          <p:nvPr/>
        </p:nvGraphicFramePr>
        <p:xfrm>
          <a:off x="1357313" y="4376738"/>
          <a:ext cx="6935787" cy="1909762"/>
        </p:xfrm>
        <a:graphic>
          <a:graphicData uri="http://schemas.openxmlformats.org/presentationml/2006/ole">
            <p:oleObj spid="_x0000_s90119" name="Equation" r:id="rId5" imgW="2857320" imgH="787320" progId="Equation.DSMT4">
              <p:embed/>
            </p:oleObj>
          </a:graphicData>
        </a:graphic>
      </p:graphicFrame>
      <p:sp>
        <p:nvSpPr>
          <p:cNvPr id="90120" name="Text Box 8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L’HOSPITAL’S RULE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817563"/>
            <a:ext cx="8572500" cy="5865812"/>
          </a:xfrm>
        </p:spPr>
        <p:txBody>
          <a:bodyPr/>
          <a:lstStyle/>
          <a:p>
            <a:r>
              <a:rPr lang="en-US" sz="4000"/>
              <a:t>Calculate</a:t>
            </a:r>
          </a:p>
          <a:p>
            <a:endParaRPr lang="en-US" sz="4000"/>
          </a:p>
          <a:p>
            <a:pPr lvl="1"/>
            <a:endParaRPr lang="en-US" sz="2600"/>
          </a:p>
          <a:p>
            <a:pPr lvl="1"/>
            <a:r>
              <a:rPr lang="en-US" sz="2600"/>
              <a:t>We have                      and</a:t>
            </a:r>
          </a:p>
          <a:p>
            <a:pPr lvl="1"/>
            <a:endParaRPr lang="en-US" sz="2600"/>
          </a:p>
          <a:p>
            <a:pPr lvl="1"/>
            <a:r>
              <a:rPr lang="en-US" sz="2600"/>
              <a:t>So, l’Hospital’s Rule gives:</a:t>
            </a:r>
          </a:p>
        </p:txBody>
      </p:sp>
      <p:graphicFrame>
        <p:nvGraphicFramePr>
          <p:cNvPr id="91141" name="Object 5"/>
          <p:cNvGraphicFramePr>
            <a:graphicFrameLocks noChangeAspect="1"/>
          </p:cNvGraphicFramePr>
          <p:nvPr/>
        </p:nvGraphicFramePr>
        <p:xfrm>
          <a:off x="2919413" y="596900"/>
          <a:ext cx="1524000" cy="1436688"/>
        </p:xfrm>
        <a:graphic>
          <a:graphicData uri="http://schemas.openxmlformats.org/presentationml/2006/ole">
            <p:oleObj spid="_x0000_s91141" name="Equation" r:id="rId3" imgW="444240" imgH="419040" progId="Equation.DSMT4">
              <p:embed/>
            </p:oleObj>
          </a:graphicData>
        </a:graphic>
      </p:graphicFrame>
      <p:graphicFrame>
        <p:nvGraphicFramePr>
          <p:cNvPr id="91142" name="Object 6"/>
          <p:cNvGraphicFramePr>
            <a:graphicFrameLocks noChangeAspect="1"/>
          </p:cNvGraphicFramePr>
          <p:nvPr/>
        </p:nvGraphicFramePr>
        <p:xfrm>
          <a:off x="2798763" y="3038475"/>
          <a:ext cx="4570412" cy="720725"/>
        </p:xfrm>
        <a:graphic>
          <a:graphicData uri="http://schemas.openxmlformats.org/presentationml/2006/ole">
            <p:oleObj spid="_x0000_s91142" name="Equation" r:id="rId4" imgW="1854000" imgH="291960" progId="Equation.DSMT4">
              <p:embed/>
            </p:oleObj>
          </a:graphicData>
        </a:graphic>
      </p:graphicFrame>
      <p:graphicFrame>
        <p:nvGraphicFramePr>
          <p:cNvPr id="91143" name="Object 7"/>
          <p:cNvGraphicFramePr>
            <a:graphicFrameLocks noChangeAspect="1"/>
          </p:cNvGraphicFramePr>
          <p:nvPr/>
        </p:nvGraphicFramePr>
        <p:xfrm>
          <a:off x="4486275" y="4243388"/>
          <a:ext cx="4343400" cy="1797050"/>
        </p:xfrm>
        <a:graphic>
          <a:graphicData uri="http://schemas.openxmlformats.org/presentationml/2006/ole">
            <p:oleObj spid="_x0000_s91143" name="Equation" r:id="rId5" imgW="1841400" imgH="761760" progId="Equation.DSMT4">
              <p:embed/>
            </p:oleObj>
          </a:graphicData>
        </a:graphic>
      </p:graphicFrame>
      <p:sp>
        <p:nvSpPr>
          <p:cNvPr id="91144" name="Text Box 8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L’HOSPITAL’S RULE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As </a:t>
            </a:r>
            <a:r>
              <a:rPr lang="en-US" i="1"/>
              <a:t>e</a:t>
            </a:r>
            <a:r>
              <a:rPr lang="en-US" i="1" baseline="30000"/>
              <a:t>x</a:t>
            </a:r>
            <a:r>
              <a:rPr lang="en-US"/>
              <a:t> </a:t>
            </a:r>
            <a:r>
              <a:rPr lang="en-US">
                <a:cs typeface="Arial" pitchFamily="34" charset="0"/>
              </a:rPr>
              <a:t>→ </a:t>
            </a:r>
            <a:r>
              <a:rPr lang="en-US">
                <a:latin typeface="Times New Roman" pitchFamily="18" charset="0"/>
              </a:rPr>
              <a:t>∞</a:t>
            </a:r>
            <a:r>
              <a:rPr lang="en-US">
                <a:cs typeface="Arial" pitchFamily="34" charset="0"/>
              </a:rPr>
              <a:t> </a:t>
            </a:r>
            <a:r>
              <a:rPr lang="en-US"/>
              <a:t>and 2</a:t>
            </a:r>
            <a:r>
              <a:rPr lang="en-US" i="1"/>
              <a:t>x</a:t>
            </a:r>
            <a:r>
              <a:rPr lang="en-US"/>
              <a:t> </a:t>
            </a:r>
            <a:r>
              <a:rPr lang="en-US">
                <a:cs typeface="Arial" pitchFamily="34" charset="0"/>
              </a:rPr>
              <a:t>→ </a:t>
            </a:r>
            <a:r>
              <a:rPr lang="en-US">
                <a:latin typeface="Times New Roman" pitchFamily="18" charset="0"/>
              </a:rPr>
              <a:t>∞ </a:t>
            </a:r>
            <a:r>
              <a:rPr lang="en-US"/>
              <a:t>as </a:t>
            </a:r>
            <a:r>
              <a:rPr lang="en-US" i="1"/>
              <a:t>x</a:t>
            </a:r>
            <a:r>
              <a:rPr lang="en-US"/>
              <a:t> </a:t>
            </a:r>
            <a:r>
              <a:rPr lang="en-US">
                <a:cs typeface="Arial" pitchFamily="34" charset="0"/>
              </a:rPr>
              <a:t>→ </a:t>
            </a:r>
            <a:r>
              <a:rPr lang="en-US">
                <a:latin typeface="Times New Roman" pitchFamily="18" charset="0"/>
              </a:rPr>
              <a:t>∞</a:t>
            </a:r>
            <a:r>
              <a:rPr lang="en-US"/>
              <a:t>, the limit </a:t>
            </a:r>
            <a:br>
              <a:rPr lang="en-US"/>
            </a:br>
            <a:r>
              <a:rPr lang="en-US"/>
              <a:t>on the right side is also indeterminate.</a:t>
            </a:r>
          </a:p>
          <a:p>
            <a:endParaRPr lang="en-US"/>
          </a:p>
          <a:p>
            <a:r>
              <a:rPr lang="en-US"/>
              <a:t>However, a second application of l’Hospital’s Rule gives: </a:t>
            </a:r>
          </a:p>
        </p:txBody>
      </p:sp>
      <p:graphicFrame>
        <p:nvGraphicFramePr>
          <p:cNvPr id="92164" name="Object 4"/>
          <p:cNvGraphicFramePr>
            <a:graphicFrameLocks noChangeAspect="1"/>
          </p:cNvGraphicFramePr>
          <p:nvPr/>
        </p:nvGraphicFramePr>
        <p:xfrm>
          <a:off x="3028950" y="3886200"/>
          <a:ext cx="4953000" cy="1158875"/>
        </p:xfrm>
        <a:graphic>
          <a:graphicData uri="http://schemas.openxmlformats.org/presentationml/2006/ole">
            <p:oleObj spid="_x0000_s92164" name="Equation" r:id="rId3" imgW="1790640" imgH="419040" progId="Equation.DSMT4">
              <p:embed/>
            </p:oleObj>
          </a:graphicData>
        </a:graphic>
      </p:graphicFrame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L’HOSPITAL’S RULE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817563"/>
            <a:ext cx="8572500" cy="5865812"/>
          </a:xfrm>
        </p:spPr>
        <p:txBody>
          <a:bodyPr/>
          <a:lstStyle/>
          <a:p>
            <a:r>
              <a:rPr lang="en-US" sz="4000"/>
              <a:t>Calculate</a:t>
            </a:r>
          </a:p>
          <a:p>
            <a:endParaRPr lang="en-US"/>
          </a:p>
          <a:p>
            <a:pPr lvl="1"/>
            <a:endParaRPr lang="en-US" sz="2600"/>
          </a:p>
          <a:p>
            <a:pPr lvl="1"/>
            <a:r>
              <a:rPr lang="en-US" sz="2600"/>
              <a:t>As </a:t>
            </a:r>
            <a:r>
              <a:rPr lang="en-US" sz="2600">
                <a:latin typeface="Times New Roman" pitchFamily="18" charset="0"/>
              </a:rPr>
              <a:t>l</a:t>
            </a:r>
            <a:r>
              <a:rPr lang="en-US" sz="2600"/>
              <a:t>n 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</a:t>
            </a:r>
            <a:r>
              <a:rPr lang="en-US" sz="2600">
                <a:latin typeface="Times New Roman" pitchFamily="18" charset="0"/>
              </a:rPr>
              <a:t>∞</a:t>
            </a:r>
            <a:r>
              <a:rPr lang="en-US" sz="2600">
                <a:latin typeface="" charset="0"/>
                <a:cs typeface="Arial" pitchFamily="34" charset="0"/>
              </a:rPr>
              <a:t> </a:t>
            </a:r>
            <a:r>
              <a:rPr lang="en-US" sz="2600"/>
              <a:t>and 	            as 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</a:t>
            </a:r>
            <a:r>
              <a:rPr lang="en-US" sz="2600">
                <a:latin typeface="Times New Roman" pitchFamily="18" charset="0"/>
              </a:rPr>
              <a:t>∞</a:t>
            </a:r>
            <a:r>
              <a:rPr lang="en-US" sz="2600"/>
              <a:t>, </a:t>
            </a:r>
            <a:br>
              <a:rPr lang="en-US" sz="2600"/>
            </a:br>
            <a:r>
              <a:rPr lang="en-US" sz="2600"/>
              <a:t>l’Hospital’s Rule applies:</a:t>
            </a:r>
          </a:p>
          <a:p>
            <a:pPr lvl="1"/>
            <a:endParaRPr lang="en-US" sz="2600"/>
          </a:p>
          <a:p>
            <a:pPr lvl="1"/>
            <a:endParaRPr lang="en-US" sz="2600"/>
          </a:p>
          <a:p>
            <a:pPr lvl="1"/>
            <a:r>
              <a:rPr lang="en-US" sz="2600"/>
              <a:t>Notice that the limit on the right side </a:t>
            </a:r>
            <a:br>
              <a:rPr lang="en-US" sz="2600"/>
            </a:br>
            <a:r>
              <a:rPr lang="en-US" sz="2600"/>
              <a:t>is now indeterminate of type    .</a:t>
            </a:r>
          </a:p>
        </p:txBody>
      </p:sp>
      <p:graphicFrame>
        <p:nvGraphicFramePr>
          <p:cNvPr id="93190" name="Object 6"/>
          <p:cNvGraphicFramePr>
            <a:graphicFrameLocks noChangeAspect="1"/>
          </p:cNvGraphicFramePr>
          <p:nvPr/>
        </p:nvGraphicFramePr>
        <p:xfrm>
          <a:off x="2857500" y="790575"/>
          <a:ext cx="1676400" cy="1347788"/>
        </p:xfrm>
        <a:graphic>
          <a:graphicData uri="http://schemas.openxmlformats.org/presentationml/2006/ole">
            <p:oleObj spid="_x0000_s93190" name="Equation" r:id="rId3" imgW="520560" imgH="419040" progId="Equation.DSMT4">
              <p:embed/>
            </p:oleObj>
          </a:graphicData>
        </a:graphic>
      </p:graphicFrame>
      <p:graphicFrame>
        <p:nvGraphicFramePr>
          <p:cNvPr id="93191" name="Object 7"/>
          <p:cNvGraphicFramePr>
            <a:graphicFrameLocks noChangeAspect="1"/>
          </p:cNvGraphicFramePr>
          <p:nvPr/>
        </p:nvGraphicFramePr>
        <p:xfrm>
          <a:off x="3876675" y="2832100"/>
          <a:ext cx="1371600" cy="561975"/>
        </p:xfrm>
        <a:graphic>
          <a:graphicData uri="http://schemas.openxmlformats.org/presentationml/2006/ole">
            <p:oleObj spid="_x0000_s93191" name="Equation" r:id="rId4" imgW="558720" imgH="228600" progId="Equation.DSMT4">
              <p:embed/>
            </p:oleObj>
          </a:graphicData>
        </a:graphic>
      </p:graphicFrame>
      <p:graphicFrame>
        <p:nvGraphicFramePr>
          <p:cNvPr id="93192" name="Object 8"/>
          <p:cNvGraphicFramePr>
            <a:graphicFrameLocks noChangeAspect="1"/>
          </p:cNvGraphicFramePr>
          <p:nvPr/>
        </p:nvGraphicFramePr>
        <p:xfrm>
          <a:off x="5181600" y="3405188"/>
          <a:ext cx="3124200" cy="1052512"/>
        </p:xfrm>
        <a:graphic>
          <a:graphicData uri="http://schemas.openxmlformats.org/presentationml/2006/ole">
            <p:oleObj spid="_x0000_s93192" name="Equation" r:id="rId5" imgW="1282680" imgH="431640" progId="Equation.DSMT4">
              <p:embed/>
            </p:oleObj>
          </a:graphicData>
        </a:graphic>
      </p:graphicFrame>
      <p:graphicFrame>
        <p:nvGraphicFramePr>
          <p:cNvPr id="93193" name="Object 9"/>
          <p:cNvGraphicFramePr>
            <a:graphicFrameLocks noChangeAspect="1"/>
          </p:cNvGraphicFramePr>
          <p:nvPr/>
        </p:nvGraphicFramePr>
        <p:xfrm>
          <a:off x="5576888" y="5057775"/>
          <a:ext cx="285750" cy="709613"/>
        </p:xfrm>
        <a:graphic>
          <a:graphicData uri="http://schemas.openxmlformats.org/presentationml/2006/ole">
            <p:oleObj spid="_x0000_s93193" name="Equation" r:id="rId6" imgW="139680" imgH="393480" progId="Equation.DSMT4">
              <p:embed/>
            </p:oleObj>
          </a:graphicData>
        </a:graphic>
      </p:graphicFrame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L’HOSPITAL’S RULE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3" y="1017588"/>
            <a:ext cx="9043987" cy="5865812"/>
          </a:xfrm>
        </p:spPr>
        <p:txBody>
          <a:bodyPr/>
          <a:lstStyle/>
          <a:p>
            <a:pPr lvl="1"/>
            <a:r>
              <a:rPr lang="en-US"/>
              <a:t>However, instead of applying the rule </a:t>
            </a:r>
            <a:br>
              <a:rPr lang="en-US"/>
            </a:br>
            <a:r>
              <a:rPr lang="en-US"/>
              <a:t>a second time as we did in Example 2, </a:t>
            </a:r>
            <a:br>
              <a:rPr lang="en-US"/>
            </a:br>
            <a:r>
              <a:rPr lang="en-US"/>
              <a:t>we simplify the expression and see that </a:t>
            </a:r>
            <a:br>
              <a:rPr lang="en-US"/>
            </a:br>
            <a:r>
              <a:rPr lang="en-US"/>
              <a:t>a second application is unnecessary: </a:t>
            </a:r>
          </a:p>
        </p:txBody>
      </p:sp>
      <p:graphicFrame>
        <p:nvGraphicFramePr>
          <p:cNvPr id="136192" name="Object 1024"/>
          <p:cNvGraphicFramePr>
            <a:graphicFrameLocks noChangeAspect="1"/>
          </p:cNvGraphicFramePr>
          <p:nvPr/>
        </p:nvGraphicFramePr>
        <p:xfrm>
          <a:off x="1795463" y="3238500"/>
          <a:ext cx="5867400" cy="1214438"/>
        </p:xfrm>
        <a:graphic>
          <a:graphicData uri="http://schemas.openxmlformats.org/presentationml/2006/ole">
            <p:oleObj spid="_x0000_s136192" name="Equation" r:id="rId3" imgW="2145960" imgH="444240" progId="Equation.DSMT4">
              <p:embed/>
            </p:oleObj>
          </a:graphicData>
        </a:graphic>
      </p:graphicFrame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L’HOSPITAL’S RULE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2925" y="788988"/>
            <a:ext cx="8572500" cy="5865812"/>
          </a:xfrm>
        </p:spPr>
        <p:txBody>
          <a:bodyPr/>
          <a:lstStyle/>
          <a:p>
            <a:r>
              <a:rPr lang="en-US" sz="4400"/>
              <a:t>Find</a:t>
            </a:r>
          </a:p>
          <a:p>
            <a:endParaRPr lang="en-US"/>
          </a:p>
          <a:p>
            <a:pPr lvl="1"/>
            <a:endParaRPr lang="en-US" sz="2600"/>
          </a:p>
          <a:p>
            <a:pPr lvl="1"/>
            <a:r>
              <a:rPr lang="en-US" sz="2600"/>
              <a:t>Noting that both tan </a:t>
            </a:r>
            <a:r>
              <a:rPr lang="en-US" sz="2600" i="1"/>
              <a:t>x</a:t>
            </a:r>
            <a:r>
              <a:rPr lang="en-US" sz="2600"/>
              <a:t> – 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0 </a:t>
            </a:r>
            <a:r>
              <a:rPr lang="en-US" sz="2600"/>
              <a:t>and </a:t>
            </a:r>
            <a:r>
              <a:rPr lang="en-US" sz="2600" i="1"/>
              <a:t>x</a:t>
            </a:r>
            <a:r>
              <a:rPr lang="en-US" sz="2600" baseline="30000"/>
              <a:t>3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0</a:t>
            </a:r>
            <a:r>
              <a:rPr lang="en-US" sz="2600"/>
              <a:t> </a:t>
            </a:r>
            <a:br>
              <a:rPr lang="en-US" sz="2600"/>
            </a:br>
            <a:r>
              <a:rPr lang="en-US" sz="2600"/>
              <a:t>as 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0</a:t>
            </a:r>
            <a:r>
              <a:rPr lang="en-US" sz="2600"/>
              <a:t>, we use l’Hospital’s Rule:</a:t>
            </a:r>
            <a:endParaRPr lang="en-US" sz="2400"/>
          </a:p>
        </p:txBody>
      </p:sp>
      <p:graphicFrame>
        <p:nvGraphicFramePr>
          <p:cNvPr id="137216" name="Object 1024"/>
          <p:cNvGraphicFramePr>
            <a:graphicFrameLocks noChangeAspect="1"/>
          </p:cNvGraphicFramePr>
          <p:nvPr/>
        </p:nvGraphicFramePr>
        <p:xfrm>
          <a:off x="1849438" y="719138"/>
          <a:ext cx="2765425" cy="1362075"/>
        </p:xfrm>
        <a:graphic>
          <a:graphicData uri="http://schemas.openxmlformats.org/presentationml/2006/ole">
            <p:oleObj spid="_x0000_s137216" name="Equation" r:id="rId3" imgW="799920" imgH="393480" progId="Equation.DSMT4">
              <p:embed/>
            </p:oleObj>
          </a:graphicData>
        </a:graphic>
      </p:graphicFrame>
      <p:graphicFrame>
        <p:nvGraphicFramePr>
          <p:cNvPr id="137217" name="Object 1025"/>
          <p:cNvGraphicFramePr>
            <a:graphicFrameLocks noChangeAspect="1"/>
          </p:cNvGraphicFramePr>
          <p:nvPr/>
        </p:nvGraphicFramePr>
        <p:xfrm>
          <a:off x="4581525" y="3919538"/>
          <a:ext cx="4114800" cy="998537"/>
        </p:xfrm>
        <a:graphic>
          <a:graphicData uri="http://schemas.openxmlformats.org/presentationml/2006/ole">
            <p:oleObj spid="_x0000_s137217" name="Equation" r:id="rId4" imgW="1726920" imgH="419040" progId="Equation.DSMT4">
              <p:embed/>
            </p:oleObj>
          </a:graphicData>
        </a:graphic>
      </p:graphicFrame>
      <p:sp>
        <p:nvSpPr>
          <p:cNvPr id="95240" name="Text Box 8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L’HOSPITAL’S RULE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" y="1003300"/>
            <a:ext cx="9043988" cy="5865813"/>
          </a:xfrm>
        </p:spPr>
        <p:txBody>
          <a:bodyPr/>
          <a:lstStyle/>
          <a:p>
            <a:pPr lvl="1"/>
            <a:r>
              <a:rPr lang="en-US" sz="3400"/>
              <a:t>As the limit on the right side is still indeterminate of type    , we apply the rule again:</a:t>
            </a:r>
          </a:p>
        </p:txBody>
      </p:sp>
      <p:sp>
        <p:nvSpPr>
          <p:cNvPr id="96263" name="Text Box 7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4</a:t>
            </a:r>
          </a:p>
        </p:txBody>
      </p:sp>
      <p:graphicFrame>
        <p:nvGraphicFramePr>
          <p:cNvPr id="138240" name="Object 1024"/>
          <p:cNvGraphicFramePr>
            <a:graphicFrameLocks noChangeAspect="1"/>
          </p:cNvGraphicFramePr>
          <p:nvPr/>
        </p:nvGraphicFramePr>
        <p:xfrm>
          <a:off x="1681163" y="3057525"/>
          <a:ext cx="5943600" cy="1239838"/>
        </p:xfrm>
        <a:graphic>
          <a:graphicData uri="http://schemas.openxmlformats.org/presentationml/2006/ole">
            <p:oleObj spid="_x0000_s138240" name="Equation" r:id="rId3" imgW="2006280" imgH="419040" progId="Equation.DSMT4">
              <p:embed/>
            </p:oleObj>
          </a:graphicData>
        </a:graphic>
      </p:graphicFrame>
      <p:graphicFrame>
        <p:nvGraphicFramePr>
          <p:cNvPr id="138241" name="Object 1025"/>
          <p:cNvGraphicFramePr>
            <a:graphicFrameLocks noChangeAspect="1"/>
          </p:cNvGraphicFramePr>
          <p:nvPr/>
        </p:nvGraphicFramePr>
        <p:xfrm>
          <a:off x="5043488" y="1457325"/>
          <a:ext cx="338137" cy="838200"/>
        </p:xfrm>
        <a:graphic>
          <a:graphicData uri="http://schemas.openxmlformats.org/presentationml/2006/ole">
            <p:oleObj spid="_x0000_s138241" name="Equation" r:id="rId4" imgW="13968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L’HOSPITAL’S RULE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" y="1003300"/>
            <a:ext cx="9043988" cy="5865813"/>
          </a:xfrm>
        </p:spPr>
        <p:txBody>
          <a:bodyPr/>
          <a:lstStyle/>
          <a:p>
            <a:pPr lvl="1"/>
            <a:r>
              <a:rPr lang="en-US" sz="3400"/>
              <a:t>Since                     , we simplify the calculation by writing:</a:t>
            </a:r>
          </a:p>
        </p:txBody>
      </p:sp>
      <p:graphicFrame>
        <p:nvGraphicFramePr>
          <p:cNvPr id="139264" name="Object 1024"/>
          <p:cNvGraphicFramePr>
            <a:graphicFrameLocks noChangeAspect="1"/>
          </p:cNvGraphicFramePr>
          <p:nvPr/>
        </p:nvGraphicFramePr>
        <p:xfrm>
          <a:off x="2154238" y="920750"/>
          <a:ext cx="2365375" cy="825500"/>
        </p:xfrm>
        <a:graphic>
          <a:graphicData uri="http://schemas.openxmlformats.org/presentationml/2006/ole">
            <p:oleObj spid="_x0000_s139264" name="Equation" r:id="rId3" imgW="838080" imgH="291960" progId="Equation.DSMT4">
              <p:embed/>
            </p:oleObj>
          </a:graphicData>
        </a:graphic>
      </p:graphicFrame>
      <p:graphicFrame>
        <p:nvGraphicFramePr>
          <p:cNvPr id="139265" name="Object 1025"/>
          <p:cNvGraphicFramePr>
            <a:graphicFrameLocks noChangeAspect="1"/>
          </p:cNvGraphicFramePr>
          <p:nvPr/>
        </p:nvGraphicFramePr>
        <p:xfrm>
          <a:off x="1214438" y="2738438"/>
          <a:ext cx="7005637" cy="2384425"/>
        </p:xfrm>
        <a:graphic>
          <a:graphicData uri="http://schemas.openxmlformats.org/presentationml/2006/ole">
            <p:oleObj spid="_x0000_s139265" name="Equation" r:id="rId4" imgW="2463480" imgH="838080" progId="Equation.DSMT4">
              <p:embed/>
            </p:oleObj>
          </a:graphicData>
        </a:graphic>
      </p:graphicFrame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4713"/>
            <a:ext cx="8572500" cy="5865812"/>
          </a:xfrm>
        </p:spPr>
        <p:txBody>
          <a:bodyPr/>
          <a:lstStyle/>
          <a:p>
            <a:r>
              <a:rPr lang="en-US"/>
              <a:t>Suppose we are trying to analyze </a:t>
            </a:r>
            <a:br>
              <a:rPr lang="en-US"/>
            </a:br>
            <a:r>
              <a:rPr lang="en-US"/>
              <a:t>the behavior of the function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Although </a:t>
            </a:r>
            <a:r>
              <a:rPr lang="en-US" i="1"/>
              <a:t>F</a:t>
            </a:r>
            <a:r>
              <a:rPr lang="en-US"/>
              <a:t> is not defined when </a:t>
            </a:r>
            <a:r>
              <a:rPr lang="en-US" i="1"/>
              <a:t>x</a:t>
            </a:r>
            <a:r>
              <a:rPr lang="en-US"/>
              <a:t> = 1, </a:t>
            </a:r>
            <a:br>
              <a:rPr lang="en-US"/>
            </a:br>
            <a:r>
              <a:rPr lang="en-US"/>
              <a:t>we need to know how </a:t>
            </a:r>
            <a:r>
              <a:rPr lang="en-US" i="1"/>
              <a:t>F</a:t>
            </a:r>
            <a:r>
              <a:rPr lang="en-US"/>
              <a:t> behaves near 1. </a:t>
            </a:r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5715000" y="1709738"/>
          <a:ext cx="2209800" cy="1104900"/>
        </p:xfrm>
        <a:graphic>
          <a:graphicData uri="http://schemas.openxmlformats.org/presentationml/2006/ole">
            <p:oleObj spid="_x0000_s28676" name="Equation" r:id="rId3" imgW="787320" imgH="393480" progId="Equation.DSMT4">
              <p:embed/>
            </p:oleObj>
          </a:graphicData>
        </a:graphic>
      </p:graphicFrame>
      <p:sp>
        <p:nvSpPr>
          <p:cNvPr id="28678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INDETERMINATE FORMS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L’HOSPITAL’S RULE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3" y="989013"/>
            <a:ext cx="9043987" cy="5865812"/>
          </a:xfrm>
        </p:spPr>
        <p:txBody>
          <a:bodyPr/>
          <a:lstStyle/>
          <a:p>
            <a:pPr lvl="1"/>
            <a:r>
              <a:rPr lang="en-US" sz="3200"/>
              <a:t>We can evaluate this last limit either by </a:t>
            </a:r>
            <a:br>
              <a:rPr lang="en-US" sz="3200"/>
            </a:br>
            <a:r>
              <a:rPr lang="en-US" sz="3200"/>
              <a:t>using l’Hospital’s Rule a third time or by writing tan </a:t>
            </a:r>
            <a:r>
              <a:rPr lang="en-US" sz="3200" i="1"/>
              <a:t>x </a:t>
            </a:r>
            <a:r>
              <a:rPr lang="en-US" sz="3200"/>
              <a:t>as (sin </a:t>
            </a:r>
            <a:r>
              <a:rPr lang="en-US" sz="3200" i="1"/>
              <a:t>x</a:t>
            </a:r>
            <a:r>
              <a:rPr lang="en-US" sz="3200"/>
              <a:t>)/(cos </a:t>
            </a:r>
            <a:r>
              <a:rPr lang="en-US" sz="3200" i="1"/>
              <a:t>x</a:t>
            </a:r>
            <a:r>
              <a:rPr lang="en-US" sz="3200"/>
              <a:t>) and making use of our knowledge of trigonometric limits. </a:t>
            </a:r>
          </a:p>
        </p:txBody>
      </p:sp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L’HOSPITAL’S RULE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874713"/>
            <a:ext cx="8572500" cy="5865812"/>
          </a:xfrm>
        </p:spPr>
        <p:txBody>
          <a:bodyPr/>
          <a:lstStyle/>
          <a:p>
            <a:r>
              <a:rPr lang="en-US" sz="3400"/>
              <a:t>Putting together all the steps, </a:t>
            </a:r>
            <a:br>
              <a:rPr lang="en-US" sz="3400"/>
            </a:br>
            <a:r>
              <a:rPr lang="en-US" sz="3400"/>
              <a:t>we get:</a:t>
            </a:r>
          </a:p>
        </p:txBody>
      </p:sp>
      <p:graphicFrame>
        <p:nvGraphicFramePr>
          <p:cNvPr id="99332" name="Object 4"/>
          <p:cNvGraphicFramePr>
            <a:graphicFrameLocks noChangeAspect="1"/>
          </p:cNvGraphicFramePr>
          <p:nvPr/>
        </p:nvGraphicFramePr>
        <p:xfrm>
          <a:off x="614363" y="2466975"/>
          <a:ext cx="7924800" cy="3703638"/>
        </p:xfrm>
        <a:graphic>
          <a:graphicData uri="http://schemas.openxmlformats.org/presentationml/2006/ole">
            <p:oleObj spid="_x0000_s99332" name="Equation" r:id="rId3" imgW="2717640" imgH="1269720" progId="Equation.DSMT4">
              <p:embed/>
            </p:oleObj>
          </a:graphicData>
        </a:graphic>
      </p:graphicFrame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L’HOSPITAL’S RULE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2925" y="788988"/>
            <a:ext cx="8572500" cy="5865812"/>
          </a:xfrm>
        </p:spPr>
        <p:txBody>
          <a:bodyPr/>
          <a:lstStyle/>
          <a:p>
            <a:r>
              <a:rPr lang="en-US" sz="4400"/>
              <a:t>Find</a:t>
            </a:r>
          </a:p>
          <a:p>
            <a:endParaRPr lang="en-US" sz="4400"/>
          </a:p>
          <a:p>
            <a:pPr lvl="1"/>
            <a:endParaRPr lang="en-US"/>
          </a:p>
          <a:p>
            <a:pPr lvl="1"/>
            <a:r>
              <a:rPr lang="en-US"/>
              <a:t>If we blindly attempted to use l-Hospital’s rule, </a:t>
            </a:r>
            <a:br>
              <a:rPr lang="en-US"/>
            </a:br>
            <a:r>
              <a:rPr lang="en-US"/>
              <a:t>we would get:</a:t>
            </a:r>
          </a:p>
        </p:txBody>
      </p:sp>
      <p:graphicFrame>
        <p:nvGraphicFramePr>
          <p:cNvPr id="140288" name="Object 0"/>
          <p:cNvGraphicFramePr>
            <a:graphicFrameLocks noChangeAspect="1"/>
          </p:cNvGraphicFramePr>
          <p:nvPr/>
        </p:nvGraphicFramePr>
        <p:xfrm>
          <a:off x="1787525" y="747713"/>
          <a:ext cx="2722563" cy="1296987"/>
        </p:xfrm>
        <a:graphic>
          <a:graphicData uri="http://schemas.openxmlformats.org/presentationml/2006/ole">
            <p:oleObj spid="_x0000_s140288" name="Equation" r:id="rId3" imgW="825480" imgH="393480" progId="Equation.DSMT4">
              <p:embed/>
            </p:oleObj>
          </a:graphicData>
        </a:graphic>
      </p:graphicFrame>
      <p:graphicFrame>
        <p:nvGraphicFramePr>
          <p:cNvPr id="140289" name="Object 1"/>
          <p:cNvGraphicFramePr>
            <a:graphicFrameLocks noChangeAspect="1"/>
          </p:cNvGraphicFramePr>
          <p:nvPr/>
        </p:nvGraphicFramePr>
        <p:xfrm>
          <a:off x="3562350" y="3886200"/>
          <a:ext cx="5029200" cy="1038225"/>
        </p:xfrm>
        <a:graphic>
          <a:graphicData uri="http://schemas.openxmlformats.org/presentationml/2006/ole">
            <p:oleObj spid="_x0000_s140289" name="Equation" r:id="rId4" imgW="1904760" imgH="393480" progId="Equation.DSMT4">
              <p:embed/>
            </p:oleObj>
          </a:graphicData>
        </a:graphic>
      </p:graphicFrame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760413"/>
            <a:ext cx="8572500" cy="5865812"/>
          </a:xfrm>
        </p:spPr>
        <p:txBody>
          <a:bodyPr/>
          <a:lstStyle/>
          <a:p>
            <a:r>
              <a:rPr lang="en-US" sz="4800"/>
              <a:t>This is wrong.</a:t>
            </a:r>
            <a:r>
              <a:rPr lang="en-US" sz="4400"/>
              <a:t> </a:t>
            </a:r>
          </a:p>
          <a:p>
            <a:pPr lvl="1"/>
            <a:endParaRPr lang="en-US"/>
          </a:p>
          <a:p>
            <a:pPr lvl="1"/>
            <a:r>
              <a:rPr lang="en-US" sz="2600"/>
              <a:t>Although the numerator sin 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0 </a:t>
            </a:r>
            <a:r>
              <a:rPr lang="en-US" sz="2600"/>
              <a:t>as 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</a:t>
            </a:r>
            <a:r>
              <a:rPr lang="el-GR" sz="2600" i="1">
                <a:cs typeface="Arial" pitchFamily="34" charset="0"/>
              </a:rPr>
              <a:t>π </a:t>
            </a:r>
            <a:r>
              <a:rPr lang="en-US" sz="2600" baseline="30000">
                <a:cs typeface="Arial" pitchFamily="34" charset="0"/>
              </a:rPr>
              <a:t>-</a:t>
            </a:r>
            <a:r>
              <a:rPr lang="en-US" sz="2600"/>
              <a:t>, </a:t>
            </a:r>
            <a:br>
              <a:rPr lang="en-US" sz="2600"/>
            </a:br>
            <a:r>
              <a:rPr lang="en-US" sz="2600"/>
              <a:t>notice that the denominator (1 - cos </a:t>
            </a:r>
            <a:r>
              <a:rPr lang="en-US" sz="2600" i="1"/>
              <a:t>x</a:t>
            </a:r>
            <a:r>
              <a:rPr lang="en-US" sz="2600"/>
              <a:t>) does not approach 0.</a:t>
            </a:r>
          </a:p>
          <a:p>
            <a:pPr lvl="1"/>
            <a:endParaRPr lang="en-US" sz="2600"/>
          </a:p>
          <a:p>
            <a:pPr lvl="1"/>
            <a:r>
              <a:rPr lang="en-US" sz="2600"/>
              <a:t>So, the rule can’t be applied here.</a:t>
            </a:r>
          </a:p>
        </p:txBody>
      </p:sp>
      <p:sp>
        <p:nvSpPr>
          <p:cNvPr id="13312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L’HOSPITAL’S RULE</a:t>
            </a:r>
          </a:p>
        </p:txBody>
      </p:sp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L’HOSPITAL’S RULE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The required limit is, in fact, easy to find because the function is continuous at </a:t>
            </a:r>
            <a:r>
              <a:rPr lang="el-GR" sz="3400" i="1">
                <a:cs typeface="Arial" pitchFamily="34" charset="0"/>
              </a:rPr>
              <a:t>π</a:t>
            </a:r>
            <a:r>
              <a:rPr lang="en-US" sz="3400">
                <a:cs typeface="Arial" pitchFamily="34" charset="0"/>
              </a:rPr>
              <a:t> </a:t>
            </a:r>
            <a:br>
              <a:rPr lang="en-US" sz="3400">
                <a:cs typeface="Arial" pitchFamily="34" charset="0"/>
              </a:rPr>
            </a:br>
            <a:r>
              <a:rPr lang="en-US" sz="3400"/>
              <a:t>and the denominator is nonzero there: </a:t>
            </a:r>
          </a:p>
        </p:txBody>
      </p:sp>
      <p:graphicFrame>
        <p:nvGraphicFramePr>
          <p:cNvPr id="141312" name="Object 0"/>
          <p:cNvGraphicFramePr>
            <a:graphicFrameLocks noChangeAspect="1"/>
          </p:cNvGraphicFramePr>
          <p:nvPr/>
        </p:nvGraphicFramePr>
        <p:xfrm>
          <a:off x="1171575" y="3443288"/>
          <a:ext cx="7086600" cy="1271587"/>
        </p:xfrm>
        <a:graphic>
          <a:graphicData uri="http://schemas.openxmlformats.org/presentationml/2006/ole">
            <p:oleObj spid="_x0000_s141312" name="Equation" r:id="rId3" imgW="2336760" imgH="419040" progId="Equation.DSMT4">
              <p:embed/>
            </p:oleObj>
          </a:graphicData>
        </a:graphic>
      </p:graphicFrame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L’HOSPITAL’S RULE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The example shows what can go wrong </a:t>
            </a:r>
            <a:br>
              <a:rPr lang="en-US" sz="3400"/>
            </a:br>
            <a:r>
              <a:rPr lang="en-US" sz="3400"/>
              <a:t>if you use the rule without thinking.</a:t>
            </a:r>
            <a:endParaRPr lang="en-US"/>
          </a:p>
          <a:p>
            <a:pPr lvl="1"/>
            <a:endParaRPr lang="en-US" sz="2400"/>
          </a:p>
          <a:p>
            <a:pPr lvl="1"/>
            <a:r>
              <a:rPr lang="en-US" sz="2400"/>
              <a:t>Other limits can be found using the rule, but </a:t>
            </a:r>
            <a:br>
              <a:rPr lang="en-US" sz="2400"/>
            </a:br>
            <a:r>
              <a:rPr lang="en-US" sz="2400"/>
              <a:t>are more easily found by other methods.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See Examples 3 and 5 in Section 2.3, </a:t>
            </a:r>
            <a:br>
              <a:rPr lang="en-US" sz="2400"/>
            </a:br>
            <a:r>
              <a:rPr lang="en-US" sz="2400"/>
              <a:t>Example 3 in Section 2.6, and the discussion </a:t>
            </a:r>
            <a:br>
              <a:rPr lang="en-US" sz="2400"/>
            </a:br>
            <a:r>
              <a:rPr lang="en-US" sz="2400"/>
              <a:t>at the beginning of the section.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L’HOSPITAL’S RULE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846138"/>
            <a:ext cx="8572500" cy="5865812"/>
          </a:xfrm>
        </p:spPr>
        <p:txBody>
          <a:bodyPr/>
          <a:lstStyle/>
          <a:p>
            <a:r>
              <a:rPr lang="en-US" sz="3600"/>
              <a:t>So, when evaluating any limit, </a:t>
            </a:r>
            <a:br>
              <a:rPr lang="en-US" sz="3600"/>
            </a:br>
            <a:r>
              <a:rPr lang="en-US" sz="3600"/>
              <a:t>you should consider other methods before using l’Hospital’s Rule.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PRODUCTS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2925" y="831850"/>
            <a:ext cx="8572500" cy="5865813"/>
          </a:xfrm>
        </p:spPr>
        <p:txBody>
          <a:bodyPr/>
          <a:lstStyle/>
          <a:p>
            <a:r>
              <a:rPr lang="en-US" sz="3600"/>
              <a:t>If 		         and                      (or -</a:t>
            </a:r>
            <a:r>
              <a:rPr lang="en-US" sz="3600">
                <a:latin typeface="Times New Roman" pitchFamily="18" charset="0"/>
              </a:rPr>
              <a:t>∞</a:t>
            </a:r>
            <a:r>
              <a:rPr lang="en-US" sz="3600"/>
              <a:t>), </a:t>
            </a:r>
            <a:br>
              <a:rPr lang="en-US" sz="3600"/>
            </a:br>
            <a:r>
              <a:rPr lang="en-US" sz="3600"/>
              <a:t>then it isn’t clear what the value </a:t>
            </a:r>
            <a:br>
              <a:rPr lang="en-US" sz="3600"/>
            </a:br>
            <a:r>
              <a:rPr lang="en-US" sz="3600"/>
              <a:t>of                     , if any, will be.</a:t>
            </a:r>
            <a:r>
              <a:rPr lang="en-US"/>
              <a:t> </a:t>
            </a:r>
          </a:p>
        </p:txBody>
      </p:sp>
      <p:graphicFrame>
        <p:nvGraphicFramePr>
          <p:cNvPr id="104452" name="Object 4"/>
          <p:cNvGraphicFramePr>
            <a:graphicFrameLocks noChangeAspect="1"/>
          </p:cNvGraphicFramePr>
          <p:nvPr/>
        </p:nvGraphicFramePr>
        <p:xfrm>
          <a:off x="990600" y="990600"/>
          <a:ext cx="2514600" cy="890588"/>
        </p:xfrm>
        <a:graphic>
          <a:graphicData uri="http://schemas.openxmlformats.org/presentationml/2006/ole">
            <p:oleObj spid="_x0000_s104452" name="Equation" r:id="rId3" imgW="787320" imgH="279360" progId="Equation.DSMT4">
              <p:embed/>
            </p:oleObj>
          </a:graphicData>
        </a:graphic>
      </p:graphicFrame>
      <p:graphicFrame>
        <p:nvGraphicFramePr>
          <p:cNvPr id="104453" name="Object 5"/>
          <p:cNvGraphicFramePr>
            <a:graphicFrameLocks noChangeAspect="1"/>
          </p:cNvGraphicFramePr>
          <p:nvPr/>
        </p:nvGraphicFramePr>
        <p:xfrm>
          <a:off x="4481513" y="985838"/>
          <a:ext cx="2628900" cy="900112"/>
        </p:xfrm>
        <a:graphic>
          <a:graphicData uri="http://schemas.openxmlformats.org/presentationml/2006/ole">
            <p:oleObj spid="_x0000_s104453" name="Equation" r:id="rId4" imgW="812520" imgH="279360" progId="Equation.DSMT4">
              <p:embed/>
            </p:oleObj>
          </a:graphicData>
        </a:graphic>
      </p:graphicFrame>
      <p:graphicFrame>
        <p:nvGraphicFramePr>
          <p:cNvPr id="104454" name="Object 6"/>
          <p:cNvGraphicFramePr>
            <a:graphicFrameLocks noChangeAspect="1"/>
          </p:cNvGraphicFramePr>
          <p:nvPr/>
        </p:nvGraphicFramePr>
        <p:xfrm>
          <a:off x="1119188" y="2401888"/>
          <a:ext cx="2705100" cy="885825"/>
        </p:xfrm>
        <a:graphic>
          <a:graphicData uri="http://schemas.openxmlformats.org/presentationml/2006/ole">
            <p:oleObj spid="_x0000_s104454" name="Equation" r:id="rId5" imgW="85068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PRODUCTS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846138"/>
            <a:ext cx="8572500" cy="5865812"/>
          </a:xfrm>
        </p:spPr>
        <p:txBody>
          <a:bodyPr/>
          <a:lstStyle/>
          <a:p>
            <a:r>
              <a:rPr lang="en-US" sz="3800"/>
              <a:t>There is a struggle between </a:t>
            </a:r>
            <a:r>
              <a:rPr lang="en-US" sz="3800" i="1"/>
              <a:t>f</a:t>
            </a:r>
            <a:r>
              <a:rPr lang="en-US" sz="3800"/>
              <a:t> and </a:t>
            </a:r>
            <a:r>
              <a:rPr lang="en-US" sz="3800" i="1"/>
              <a:t>g</a:t>
            </a:r>
            <a:r>
              <a:rPr lang="en-US" sz="3800"/>
              <a:t>.</a:t>
            </a:r>
            <a:r>
              <a:rPr lang="en-US"/>
              <a:t> 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If </a:t>
            </a:r>
            <a:r>
              <a:rPr lang="en-US" sz="2400" i="1"/>
              <a:t>f</a:t>
            </a:r>
            <a:r>
              <a:rPr lang="en-US" sz="2400"/>
              <a:t> wins, the answer will be 0.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If </a:t>
            </a:r>
            <a:r>
              <a:rPr lang="en-US" sz="2400" i="1"/>
              <a:t>g</a:t>
            </a:r>
            <a:r>
              <a:rPr lang="en-US" sz="2400"/>
              <a:t> wins, the answer will be </a:t>
            </a:r>
            <a:r>
              <a:rPr lang="en-US" sz="2400">
                <a:latin typeface="Times New Roman" pitchFamily="18" charset="0"/>
              </a:rPr>
              <a:t>∞</a:t>
            </a:r>
            <a:r>
              <a:rPr lang="en-US" sz="2400"/>
              <a:t> (or -</a:t>
            </a:r>
            <a:r>
              <a:rPr lang="en-US" sz="2400">
                <a:latin typeface="Times New Roman" pitchFamily="18" charset="0"/>
              </a:rPr>
              <a:t>∞</a:t>
            </a:r>
            <a:r>
              <a:rPr lang="en-US" sz="2400"/>
              <a:t>). 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Alternatively, there may be a compromise </a:t>
            </a:r>
            <a:br>
              <a:rPr lang="en-US" sz="2400"/>
            </a:br>
            <a:r>
              <a:rPr lang="en-US" sz="2400"/>
              <a:t>where the answer is a finite nonzero number.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This kind of limit is called an indeterminate form of type 0 </a:t>
            </a:r>
            <a:r>
              <a:rPr lang="en-US" sz="3400" b="1" baseline="22000"/>
              <a:t>.</a:t>
            </a:r>
            <a:r>
              <a:rPr lang="en-US" sz="3400"/>
              <a:t> </a:t>
            </a:r>
            <a:r>
              <a:rPr lang="en-US" sz="3400">
                <a:latin typeface="Times New Roman" pitchFamily="18" charset="0"/>
              </a:rPr>
              <a:t>∞</a:t>
            </a:r>
            <a:r>
              <a:rPr lang="en-US" sz="3400"/>
              <a:t>.</a:t>
            </a:r>
            <a:r>
              <a:rPr lang="en-US"/>
              <a:t> 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We can deal with it by writing the product </a:t>
            </a:r>
            <a:r>
              <a:rPr lang="en-US" sz="2400" i="1"/>
              <a:t>fg</a:t>
            </a:r>
            <a:r>
              <a:rPr lang="en-US" sz="2400"/>
              <a:t> </a:t>
            </a:r>
            <a:br>
              <a:rPr lang="en-US" sz="2400"/>
            </a:br>
            <a:r>
              <a:rPr lang="en-US" sz="2400"/>
              <a:t>as a quotient: </a:t>
            </a:r>
          </a:p>
          <a:p>
            <a:endParaRPr lang="en-US" sz="2400"/>
          </a:p>
          <a:p>
            <a:pPr lvl="1"/>
            <a:endParaRPr lang="en-US" sz="2400"/>
          </a:p>
          <a:p>
            <a:pPr lvl="1"/>
            <a:r>
              <a:rPr lang="en-US" sz="2400"/>
              <a:t>This converts the given limit into an indeterminate form of type    or </a:t>
            </a:r>
            <a:r>
              <a:rPr lang="en-US" sz="2400">
                <a:latin typeface="Times New Roman" pitchFamily="18" charset="0"/>
              </a:rPr>
              <a:t>∞/∞, </a:t>
            </a:r>
            <a:r>
              <a:rPr lang="en-US" sz="2400"/>
              <a:t>so that we can use l’Hospital’s Rule. </a:t>
            </a:r>
          </a:p>
        </p:txBody>
      </p:sp>
      <p:graphicFrame>
        <p:nvGraphicFramePr>
          <p:cNvPr id="142336" name="Object 0"/>
          <p:cNvGraphicFramePr>
            <a:graphicFrameLocks noChangeAspect="1"/>
          </p:cNvGraphicFramePr>
          <p:nvPr/>
        </p:nvGraphicFramePr>
        <p:xfrm>
          <a:off x="3314700" y="3133725"/>
          <a:ext cx="3852863" cy="1001713"/>
        </p:xfrm>
        <a:graphic>
          <a:graphicData uri="http://schemas.openxmlformats.org/presentationml/2006/ole">
            <p:oleObj spid="_x0000_s142336" name="Equation" r:id="rId3" imgW="1612800" imgH="419040" progId="Equation.DSMT4">
              <p:embed/>
            </p:oleObj>
          </a:graphicData>
        </a:graphic>
      </p:graphicFrame>
      <p:graphicFrame>
        <p:nvGraphicFramePr>
          <p:cNvPr id="142337" name="Object 1"/>
          <p:cNvGraphicFramePr>
            <a:graphicFrameLocks noChangeAspect="1"/>
          </p:cNvGraphicFramePr>
          <p:nvPr/>
        </p:nvGraphicFramePr>
        <p:xfrm>
          <a:off x="2373313" y="4808538"/>
          <a:ext cx="266700" cy="663575"/>
        </p:xfrm>
        <a:graphic>
          <a:graphicData uri="http://schemas.openxmlformats.org/presentationml/2006/ole">
            <p:oleObj spid="_x0000_s142337" name="Equation" r:id="rId4" imgW="139680" imgH="393480" progId="Equation.DSMT4">
              <p:embed/>
            </p:oleObj>
          </a:graphicData>
        </a:graphic>
      </p:graphicFrame>
      <p:sp>
        <p:nvSpPr>
          <p:cNvPr id="105492" name="Rectangle 20"/>
          <p:cNvSpPr>
            <a:spLocks noGrp="1" noChangeArrowheads="1"/>
          </p:cNvSpPr>
          <p:nvPr>
            <p:ph type="title"/>
          </p:nvPr>
        </p:nvSpPr>
        <p:spPr>
          <a:xfrm>
            <a:off x="609600" y="328613"/>
            <a:ext cx="6172200" cy="585787"/>
          </a:xfrm>
          <a:noFill/>
          <a:ln/>
        </p:spPr>
        <p:txBody>
          <a:bodyPr/>
          <a:lstStyle/>
          <a:p>
            <a:r>
              <a:rPr lang="en-US"/>
              <a:t>INDETERMINATE FORM—TYPE 0 </a:t>
            </a:r>
            <a:r>
              <a:rPr lang="en-US" sz="2800" baseline="30000"/>
              <a:t>.</a:t>
            </a:r>
            <a:r>
              <a:rPr lang="en-US"/>
              <a:t> </a:t>
            </a:r>
            <a:r>
              <a:rPr lang="en-US" sz="3200">
                <a:cs typeface="Arial" pitchFamily="34" charset="0"/>
              </a:rPr>
              <a:t>∞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46138"/>
            <a:ext cx="8572500" cy="5865812"/>
          </a:xfrm>
        </p:spPr>
        <p:txBody>
          <a:bodyPr/>
          <a:lstStyle/>
          <a:p>
            <a:r>
              <a:rPr lang="en-US" sz="3800"/>
              <a:t>In particular, we would like to know </a:t>
            </a:r>
            <a:br>
              <a:rPr lang="en-US" sz="3800"/>
            </a:br>
            <a:r>
              <a:rPr lang="en-US" sz="3800"/>
              <a:t>the value of the limit</a:t>
            </a:r>
          </a:p>
        </p:txBody>
      </p:sp>
      <p:graphicFrame>
        <p:nvGraphicFramePr>
          <p:cNvPr id="70660" name="Object 4"/>
          <p:cNvGraphicFramePr>
            <a:graphicFrameLocks noChangeAspect="1"/>
          </p:cNvGraphicFramePr>
          <p:nvPr/>
        </p:nvGraphicFramePr>
        <p:xfrm>
          <a:off x="3871913" y="2743200"/>
          <a:ext cx="1905000" cy="1374775"/>
        </p:xfrm>
        <a:graphic>
          <a:graphicData uri="http://schemas.openxmlformats.org/presentationml/2006/ole">
            <p:oleObj spid="_x0000_s70660" name="Equation" r:id="rId3" imgW="545760" imgH="393480" progId="Equation.DSMT4">
              <p:embed/>
            </p:oleObj>
          </a:graphicData>
        </a:graphic>
      </p:graphicFrame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Expression 1</a:t>
            </a:r>
          </a:p>
        </p:txBody>
      </p:sp>
      <p:sp>
        <p:nvSpPr>
          <p:cNvPr id="70664" name="Rectangle 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INDETERMINATE FORMS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PRODUCTS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2925" y="788988"/>
            <a:ext cx="8572500" cy="5865812"/>
          </a:xfrm>
        </p:spPr>
        <p:txBody>
          <a:bodyPr/>
          <a:lstStyle/>
          <a:p>
            <a:r>
              <a:rPr lang="en-US" sz="4400"/>
              <a:t>Evaluate</a:t>
            </a:r>
          </a:p>
          <a:p>
            <a:endParaRPr lang="en-US" sz="4400"/>
          </a:p>
          <a:p>
            <a:pPr lvl="1"/>
            <a:r>
              <a:rPr lang="en-US" sz="2600"/>
              <a:t>The given limit is indeterminate because, </a:t>
            </a:r>
            <a:br>
              <a:rPr lang="en-US" sz="2600"/>
            </a:br>
            <a:r>
              <a:rPr lang="en-US" sz="2600"/>
              <a:t>as 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0</a:t>
            </a:r>
            <a:r>
              <a:rPr lang="en-US" sz="2600" baseline="30000">
                <a:cs typeface="Arial" pitchFamily="34" charset="0"/>
              </a:rPr>
              <a:t>+</a:t>
            </a:r>
            <a:r>
              <a:rPr lang="en-US" sz="2600"/>
              <a:t>, the first factor (</a:t>
            </a:r>
            <a:r>
              <a:rPr lang="en-US" sz="2600" i="1"/>
              <a:t>x</a:t>
            </a:r>
            <a:r>
              <a:rPr lang="en-US" sz="2600"/>
              <a:t>) approaches 0, </a:t>
            </a:r>
            <a:br>
              <a:rPr lang="en-US" sz="2600"/>
            </a:br>
            <a:r>
              <a:rPr lang="en-US" sz="2600"/>
              <a:t>whereas the second factor (</a:t>
            </a:r>
            <a:r>
              <a:rPr lang="en-US" sz="2600">
                <a:latin typeface="Times New Roman" pitchFamily="18" charset="0"/>
              </a:rPr>
              <a:t>l</a:t>
            </a:r>
            <a:r>
              <a:rPr lang="en-US" sz="2600"/>
              <a:t>n </a:t>
            </a:r>
            <a:r>
              <a:rPr lang="en-US" sz="2600" i="1"/>
              <a:t>x</a:t>
            </a:r>
            <a:r>
              <a:rPr lang="en-US" sz="2600"/>
              <a:t>) approaches -</a:t>
            </a:r>
            <a:r>
              <a:rPr lang="en-US" sz="2600">
                <a:latin typeface="Times New Roman" pitchFamily="18" charset="0"/>
              </a:rPr>
              <a:t>∞</a:t>
            </a:r>
            <a:r>
              <a:rPr lang="en-US" sz="2600"/>
              <a:t>.</a:t>
            </a:r>
          </a:p>
        </p:txBody>
      </p:sp>
      <p:graphicFrame>
        <p:nvGraphicFramePr>
          <p:cNvPr id="143360" name="Object 0"/>
          <p:cNvGraphicFramePr>
            <a:graphicFrameLocks noChangeAspect="1"/>
          </p:cNvGraphicFramePr>
          <p:nvPr/>
        </p:nvGraphicFramePr>
        <p:xfrm>
          <a:off x="2886075" y="1004888"/>
          <a:ext cx="2233613" cy="1004887"/>
        </p:xfrm>
        <a:graphic>
          <a:graphicData uri="http://schemas.openxmlformats.org/presentationml/2006/ole">
            <p:oleObj spid="_x0000_s143360" name="Equation" r:id="rId3" imgW="622080" imgH="279360" progId="Equation.DSMT4">
              <p:embed/>
            </p:oleObj>
          </a:graphicData>
        </a:graphic>
      </p:graphicFrame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PRODUCTS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3" y="989013"/>
            <a:ext cx="9043987" cy="5865812"/>
          </a:xfrm>
        </p:spPr>
        <p:txBody>
          <a:bodyPr/>
          <a:lstStyle/>
          <a:p>
            <a:pPr lvl="1"/>
            <a:r>
              <a:rPr lang="en-US" sz="3200"/>
              <a:t>Writing </a:t>
            </a:r>
            <a:r>
              <a:rPr lang="en-US" sz="3200" i="1"/>
              <a:t>x</a:t>
            </a:r>
            <a:r>
              <a:rPr lang="en-US" sz="3200"/>
              <a:t> = 1/(1/</a:t>
            </a:r>
            <a:r>
              <a:rPr lang="en-US" sz="3200" i="1"/>
              <a:t>x</a:t>
            </a:r>
            <a:r>
              <a:rPr lang="en-US" sz="3200"/>
              <a:t>), we have 1/</a:t>
            </a:r>
            <a:r>
              <a:rPr lang="en-US" sz="3200" i="1"/>
              <a:t>x</a:t>
            </a:r>
            <a:r>
              <a:rPr lang="en-US" sz="3200"/>
              <a:t> </a:t>
            </a:r>
            <a:r>
              <a:rPr lang="en-US" sz="3200">
                <a:cs typeface="Arial" pitchFamily="34" charset="0"/>
              </a:rPr>
              <a:t>→ </a:t>
            </a:r>
            <a:r>
              <a:rPr lang="en-US" sz="3200">
                <a:latin typeface="Times New Roman" pitchFamily="18" charset="0"/>
              </a:rPr>
              <a:t>∞ </a:t>
            </a:r>
            <a:br>
              <a:rPr lang="en-US" sz="3200">
                <a:latin typeface="Times New Roman" pitchFamily="18" charset="0"/>
              </a:rPr>
            </a:br>
            <a:r>
              <a:rPr lang="en-US" sz="3200"/>
              <a:t>as </a:t>
            </a:r>
            <a:r>
              <a:rPr lang="en-US" sz="3200" i="1"/>
              <a:t>x</a:t>
            </a:r>
            <a:r>
              <a:rPr lang="en-US" sz="3200"/>
              <a:t> </a:t>
            </a:r>
            <a:r>
              <a:rPr lang="en-US" sz="3200">
                <a:cs typeface="Arial" pitchFamily="34" charset="0"/>
              </a:rPr>
              <a:t>→ 0</a:t>
            </a:r>
            <a:r>
              <a:rPr lang="en-US" sz="3200" baseline="30000">
                <a:cs typeface="Arial" pitchFamily="34" charset="0"/>
              </a:rPr>
              <a:t>+.</a:t>
            </a:r>
          </a:p>
          <a:p>
            <a:pPr lvl="1"/>
            <a:endParaRPr lang="en-US" sz="3200">
              <a:cs typeface="Arial" pitchFamily="34" charset="0"/>
            </a:endParaRPr>
          </a:p>
          <a:p>
            <a:pPr lvl="1"/>
            <a:r>
              <a:rPr lang="en-US" sz="3200">
                <a:cs typeface="Arial" pitchFamily="34" charset="0"/>
              </a:rPr>
              <a:t>So, </a:t>
            </a:r>
            <a:r>
              <a:rPr lang="en-US" sz="3200"/>
              <a:t>l’Hospital’s Rule gives:</a:t>
            </a:r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6</a:t>
            </a:r>
          </a:p>
        </p:txBody>
      </p:sp>
      <p:graphicFrame>
        <p:nvGraphicFramePr>
          <p:cNvPr id="107528" name="Object 8"/>
          <p:cNvGraphicFramePr>
            <a:graphicFrameLocks noChangeAspect="1"/>
          </p:cNvGraphicFramePr>
          <p:nvPr/>
        </p:nvGraphicFramePr>
        <p:xfrm>
          <a:off x="1584325" y="3600450"/>
          <a:ext cx="5935663" cy="1876425"/>
        </p:xfrm>
        <a:graphic>
          <a:graphicData uri="http://schemas.openxmlformats.org/presentationml/2006/ole">
            <p:oleObj spid="_x0000_s107528" name="Equation" r:id="rId3" imgW="2171520" imgH="685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In solving the example, another possible option would have been to write:</a:t>
            </a:r>
          </a:p>
          <a:p>
            <a:endParaRPr lang="en-US"/>
          </a:p>
          <a:p>
            <a:pPr lvl="1"/>
            <a:endParaRPr lang="en-US" sz="2400"/>
          </a:p>
          <a:p>
            <a:pPr lvl="1"/>
            <a:endParaRPr lang="en-US" sz="2400"/>
          </a:p>
          <a:p>
            <a:pPr lvl="1"/>
            <a:r>
              <a:rPr lang="en-US" sz="2400"/>
              <a:t>This gives an indeterminate form of the type 0/0.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However, if we apply l’Hospital’s Rule, we get a more complicated expression than the one we started with. </a:t>
            </a:r>
          </a:p>
        </p:txBody>
      </p:sp>
      <p:graphicFrame>
        <p:nvGraphicFramePr>
          <p:cNvPr id="144384" name="Object 0"/>
          <p:cNvGraphicFramePr>
            <a:graphicFrameLocks noChangeAspect="1"/>
          </p:cNvGraphicFramePr>
          <p:nvPr/>
        </p:nvGraphicFramePr>
        <p:xfrm>
          <a:off x="2614613" y="2405063"/>
          <a:ext cx="4114800" cy="1149350"/>
        </p:xfrm>
        <a:graphic>
          <a:graphicData uri="http://schemas.openxmlformats.org/presentationml/2006/ole">
            <p:oleObj spid="_x0000_s144384" name="Equation" r:id="rId3" imgW="1409400" imgH="393480" progId="Equation.DSMT4">
              <p:embed/>
            </p:oleObj>
          </a:graphicData>
        </a:graphic>
      </p:graphicFrame>
      <p:sp>
        <p:nvSpPr>
          <p:cNvPr id="108550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INDETERMINATE PRODUCTS</a:t>
            </a:r>
          </a:p>
        </p:txBody>
      </p:sp>
      <p:sp>
        <p:nvSpPr>
          <p:cNvPr id="108551" name="Text Box 7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Note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PRODUCTS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4713"/>
            <a:ext cx="8572500" cy="5865812"/>
          </a:xfrm>
        </p:spPr>
        <p:txBody>
          <a:bodyPr/>
          <a:lstStyle/>
          <a:p>
            <a:r>
              <a:rPr lang="en-US" sz="3400"/>
              <a:t>In general, when we rewrite an indeterminate product, we try to choose </a:t>
            </a:r>
            <a:br>
              <a:rPr lang="en-US" sz="3400"/>
            </a:br>
            <a:r>
              <a:rPr lang="en-US" sz="3400"/>
              <a:t>the option that leads to the simpler limit.</a:t>
            </a:r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Note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4713"/>
            <a:ext cx="8572500" cy="5865812"/>
          </a:xfrm>
        </p:spPr>
        <p:txBody>
          <a:bodyPr/>
          <a:lstStyle/>
          <a:p>
            <a:r>
              <a:rPr lang="en-US" sz="3400"/>
              <a:t>If 		          and                      , then </a:t>
            </a:r>
            <a:br>
              <a:rPr lang="en-US" sz="3400"/>
            </a:br>
            <a:r>
              <a:rPr lang="en-US" sz="3400"/>
              <a:t>the limit</a:t>
            </a:r>
          </a:p>
          <a:p>
            <a:endParaRPr lang="en-US" sz="3400"/>
          </a:p>
          <a:p>
            <a:r>
              <a:rPr lang="en-US" sz="3400"/>
              <a:t>is called an indeterminate form </a:t>
            </a:r>
            <a:br>
              <a:rPr lang="en-US" sz="3400"/>
            </a:br>
            <a:r>
              <a:rPr lang="en-US" sz="3400"/>
              <a:t>of type</a:t>
            </a:r>
            <a:r>
              <a:rPr lang="en-US" sz="3400" b="1"/>
              <a:t> </a:t>
            </a:r>
            <a:r>
              <a:rPr lang="en-US" sz="3400">
                <a:latin typeface="Times New Roman" pitchFamily="18" charset="0"/>
              </a:rPr>
              <a:t>∞ - ∞</a:t>
            </a:r>
            <a:r>
              <a:rPr lang="en-US" sz="3400"/>
              <a:t>.</a:t>
            </a:r>
          </a:p>
        </p:txBody>
      </p:sp>
      <p:graphicFrame>
        <p:nvGraphicFramePr>
          <p:cNvPr id="145408" name="Object 0"/>
          <p:cNvGraphicFramePr>
            <a:graphicFrameLocks noChangeAspect="1"/>
          </p:cNvGraphicFramePr>
          <p:nvPr/>
        </p:nvGraphicFramePr>
        <p:xfrm>
          <a:off x="1030288" y="990600"/>
          <a:ext cx="2613025" cy="887413"/>
        </p:xfrm>
        <a:graphic>
          <a:graphicData uri="http://schemas.openxmlformats.org/presentationml/2006/ole">
            <p:oleObj spid="_x0000_s145408" name="Equation" r:id="rId3" imgW="825480" imgH="279360" progId="Equation.DSMT4">
              <p:embed/>
            </p:oleObj>
          </a:graphicData>
        </a:graphic>
      </p:graphicFrame>
      <p:graphicFrame>
        <p:nvGraphicFramePr>
          <p:cNvPr id="145409" name="Object 1"/>
          <p:cNvGraphicFramePr>
            <a:graphicFrameLocks noChangeAspect="1"/>
          </p:cNvGraphicFramePr>
          <p:nvPr/>
        </p:nvGraphicFramePr>
        <p:xfrm>
          <a:off x="4538663" y="987425"/>
          <a:ext cx="2555875" cy="879475"/>
        </p:xfrm>
        <a:graphic>
          <a:graphicData uri="http://schemas.openxmlformats.org/presentationml/2006/ole">
            <p:oleObj spid="_x0000_s145409" name="Equation" r:id="rId4" imgW="812520" imgH="279360" progId="Equation.DSMT4">
              <p:embed/>
            </p:oleObj>
          </a:graphicData>
        </a:graphic>
      </p:graphicFrame>
      <p:graphicFrame>
        <p:nvGraphicFramePr>
          <p:cNvPr id="145410" name="Object 2"/>
          <p:cNvGraphicFramePr>
            <a:graphicFrameLocks noChangeAspect="1"/>
          </p:cNvGraphicFramePr>
          <p:nvPr/>
        </p:nvGraphicFramePr>
        <p:xfrm>
          <a:off x="2790825" y="2224088"/>
          <a:ext cx="3295650" cy="885825"/>
        </p:xfrm>
        <a:graphic>
          <a:graphicData uri="http://schemas.openxmlformats.org/presentationml/2006/ole">
            <p:oleObj spid="_x0000_s145410" name="Equation" r:id="rId5" imgW="1041120" imgH="279360" progId="Equation.DSMT4">
              <p:embed/>
            </p:oleObj>
          </a:graphicData>
        </a:graphic>
      </p:graphicFrame>
      <p:sp>
        <p:nvSpPr>
          <p:cNvPr id="111625" name="Rectangle 9"/>
          <p:cNvSpPr>
            <a:spLocks noGrp="1" noChangeArrowheads="1"/>
          </p:cNvSpPr>
          <p:nvPr>
            <p:ph type="title"/>
          </p:nvPr>
        </p:nvSpPr>
        <p:spPr>
          <a:xfrm>
            <a:off x="609600" y="328613"/>
            <a:ext cx="6172200" cy="585787"/>
          </a:xfrm>
          <a:noFill/>
          <a:ln/>
        </p:spPr>
        <p:txBody>
          <a:bodyPr/>
          <a:lstStyle/>
          <a:p>
            <a:r>
              <a:rPr lang="en-US"/>
              <a:t>INDETERMINATE FORM—TYPE </a:t>
            </a:r>
            <a:r>
              <a:rPr lang="en-US" sz="3200">
                <a:cs typeface="Arial" pitchFamily="34" charset="0"/>
              </a:rPr>
              <a:t>∞ - ∞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DIFFERENCES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Again, there is a contest between </a:t>
            </a:r>
            <a:r>
              <a:rPr lang="en-US" sz="3400" i="1"/>
              <a:t>f</a:t>
            </a:r>
            <a:r>
              <a:rPr lang="en-US" sz="3400"/>
              <a:t> and </a:t>
            </a:r>
            <a:r>
              <a:rPr lang="en-US" sz="3400" i="1"/>
              <a:t>g</a:t>
            </a:r>
            <a:r>
              <a:rPr lang="en-US" sz="3400"/>
              <a:t>.</a:t>
            </a:r>
            <a:r>
              <a:rPr lang="en-US"/>
              <a:t> 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Will the answer be </a:t>
            </a:r>
            <a:r>
              <a:rPr lang="en-US" sz="2400">
                <a:latin typeface="Times New Roman" pitchFamily="18" charset="0"/>
              </a:rPr>
              <a:t>∞ </a:t>
            </a:r>
            <a:r>
              <a:rPr lang="en-US" sz="2400"/>
              <a:t>(</a:t>
            </a:r>
            <a:r>
              <a:rPr lang="en-US" sz="2400" i="1"/>
              <a:t>f</a:t>
            </a:r>
            <a:r>
              <a:rPr lang="en-US" sz="2400"/>
              <a:t> wins)?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Will it be - </a:t>
            </a:r>
            <a:r>
              <a:rPr lang="en-US" sz="2400">
                <a:latin typeface="Times New Roman" pitchFamily="18" charset="0"/>
              </a:rPr>
              <a:t>∞</a:t>
            </a:r>
            <a:r>
              <a:rPr lang="en-US" sz="2400"/>
              <a:t> (</a:t>
            </a:r>
            <a:r>
              <a:rPr lang="en-US" sz="2400" i="1"/>
              <a:t>g</a:t>
            </a:r>
            <a:r>
              <a:rPr lang="en-US" sz="2400"/>
              <a:t> wins)?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Will they compromise on a finite number?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DIFFERENCES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4713"/>
            <a:ext cx="8572500" cy="5865812"/>
          </a:xfrm>
        </p:spPr>
        <p:txBody>
          <a:bodyPr/>
          <a:lstStyle/>
          <a:p>
            <a:r>
              <a:rPr lang="en-US"/>
              <a:t>To find out, we try to convert the difference into a quotient (for instance, by using a common denominator, rationalization, or factoring out a common factor) so that </a:t>
            </a:r>
            <a:br>
              <a:rPr lang="en-US"/>
            </a:br>
            <a:r>
              <a:rPr lang="en-US"/>
              <a:t>we have an indeterminate form of type      </a:t>
            </a:r>
            <a:br>
              <a:rPr lang="en-US"/>
            </a:br>
            <a:r>
              <a:rPr lang="en-US"/>
              <a:t>or </a:t>
            </a:r>
            <a:r>
              <a:rPr lang="en-US">
                <a:latin typeface="Times New Roman" pitchFamily="18" charset="0"/>
              </a:rPr>
              <a:t>∞/∞</a:t>
            </a:r>
            <a:r>
              <a:rPr lang="en-US"/>
              <a:t>.</a:t>
            </a:r>
          </a:p>
        </p:txBody>
      </p:sp>
      <p:graphicFrame>
        <p:nvGraphicFramePr>
          <p:cNvPr id="146432" name="Object 0"/>
          <p:cNvGraphicFramePr>
            <a:graphicFrameLocks noChangeAspect="1"/>
          </p:cNvGraphicFramePr>
          <p:nvPr/>
        </p:nvGraphicFramePr>
        <p:xfrm>
          <a:off x="7656513" y="3357563"/>
          <a:ext cx="400050" cy="990600"/>
        </p:xfrm>
        <a:graphic>
          <a:graphicData uri="http://schemas.openxmlformats.org/presentationml/2006/ole">
            <p:oleObj spid="_x0000_s146432" name="Equation" r:id="rId3" imgW="13968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DIFFERENCES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817563"/>
            <a:ext cx="8572500" cy="5865812"/>
          </a:xfrm>
        </p:spPr>
        <p:txBody>
          <a:bodyPr/>
          <a:lstStyle/>
          <a:p>
            <a:r>
              <a:rPr lang="en-US" sz="4000"/>
              <a:t>Compute</a:t>
            </a:r>
          </a:p>
          <a:p>
            <a:endParaRPr lang="en-US" sz="4000"/>
          </a:p>
          <a:p>
            <a:pPr lvl="1"/>
            <a:endParaRPr lang="en-US" sz="2600"/>
          </a:p>
          <a:p>
            <a:pPr lvl="1"/>
            <a:r>
              <a:rPr lang="en-US" sz="2600"/>
              <a:t>First, notice that sec </a:t>
            </a:r>
            <a:r>
              <a:rPr lang="en-US" sz="2600" i="1"/>
              <a:t>x </a:t>
            </a:r>
            <a:r>
              <a:rPr lang="en-US" sz="2600">
                <a:cs typeface="Arial" pitchFamily="34" charset="0"/>
              </a:rPr>
              <a:t>→ </a:t>
            </a:r>
            <a:r>
              <a:rPr lang="en-US" sz="2600">
                <a:latin typeface="Times New Roman" pitchFamily="18" charset="0"/>
              </a:rPr>
              <a:t>∞ </a:t>
            </a:r>
            <a:r>
              <a:rPr lang="en-US" sz="2600"/>
              <a:t>and tan 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</a:t>
            </a:r>
            <a:r>
              <a:rPr lang="en-US" sz="2600">
                <a:latin typeface="Times New Roman" pitchFamily="18" charset="0"/>
              </a:rPr>
              <a:t>∞ </a:t>
            </a:r>
            <a:br>
              <a:rPr lang="en-US" sz="2600">
                <a:latin typeface="Times New Roman" pitchFamily="18" charset="0"/>
              </a:rPr>
            </a:br>
            <a:r>
              <a:rPr lang="en-US" sz="2600"/>
              <a:t>as 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(</a:t>
            </a:r>
            <a:r>
              <a:rPr lang="el-GR" sz="2600" i="1">
                <a:cs typeface="Arial" pitchFamily="34" charset="0"/>
              </a:rPr>
              <a:t>π</a:t>
            </a:r>
            <a:r>
              <a:rPr lang="en-US" sz="2600">
                <a:cs typeface="Arial" pitchFamily="34" charset="0"/>
              </a:rPr>
              <a:t>/2)</a:t>
            </a:r>
            <a:r>
              <a:rPr lang="en-US" sz="2600" baseline="60000">
                <a:cs typeface="Arial" pitchFamily="34" charset="0"/>
              </a:rPr>
              <a:t>-</a:t>
            </a:r>
            <a:r>
              <a:rPr lang="en-US" sz="2600"/>
              <a:t>.</a:t>
            </a:r>
          </a:p>
          <a:p>
            <a:pPr lvl="1"/>
            <a:endParaRPr lang="en-US" sz="2600"/>
          </a:p>
          <a:p>
            <a:pPr lvl="1"/>
            <a:r>
              <a:rPr lang="en-US" sz="2600"/>
              <a:t>So, the limit is indeterminate. </a:t>
            </a:r>
          </a:p>
        </p:txBody>
      </p:sp>
      <p:graphicFrame>
        <p:nvGraphicFramePr>
          <p:cNvPr id="147456" name="Object 0"/>
          <p:cNvGraphicFramePr>
            <a:graphicFrameLocks noChangeAspect="1"/>
          </p:cNvGraphicFramePr>
          <p:nvPr/>
        </p:nvGraphicFramePr>
        <p:xfrm>
          <a:off x="2619375" y="1000125"/>
          <a:ext cx="4271963" cy="1003300"/>
        </p:xfrm>
        <a:graphic>
          <a:graphicData uri="http://schemas.openxmlformats.org/presentationml/2006/ole">
            <p:oleObj spid="_x0000_s147456" name="Equation" r:id="rId3" imgW="1295280" imgH="304560" progId="Equation.DSMT4">
              <p:embed/>
            </p:oleObj>
          </a:graphicData>
        </a:graphic>
      </p:graphicFrame>
      <p:sp>
        <p:nvSpPr>
          <p:cNvPr id="114695" name="Text Box 7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DIFFERENCES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874713"/>
            <a:ext cx="8572500" cy="5865812"/>
          </a:xfrm>
        </p:spPr>
        <p:txBody>
          <a:bodyPr/>
          <a:lstStyle/>
          <a:p>
            <a:r>
              <a:rPr lang="en-US"/>
              <a:t>Here, we use a common denominator: 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 lvl="1"/>
            <a:endParaRPr lang="en-US" sz="2400"/>
          </a:p>
          <a:p>
            <a:pPr lvl="1"/>
            <a:r>
              <a:rPr lang="en-US" sz="2400"/>
              <a:t>Note that the use of l’Hospital’s Rule is justified </a:t>
            </a:r>
            <a:br>
              <a:rPr lang="en-US" sz="2400"/>
            </a:br>
            <a:r>
              <a:rPr lang="en-US" sz="2400"/>
              <a:t>because 1 – sin </a:t>
            </a:r>
            <a:r>
              <a:rPr lang="en-US" sz="2400" i="1"/>
              <a:t>x</a:t>
            </a:r>
            <a:r>
              <a:rPr lang="en-US" sz="2400"/>
              <a:t> </a:t>
            </a:r>
            <a:r>
              <a:rPr lang="en-US" sz="2400">
                <a:cs typeface="Arial" pitchFamily="34" charset="0"/>
              </a:rPr>
              <a:t>→ 0 </a:t>
            </a:r>
            <a:r>
              <a:rPr lang="en-US" sz="2400"/>
              <a:t>and cos </a:t>
            </a:r>
            <a:r>
              <a:rPr lang="en-US" sz="2400" i="1"/>
              <a:t>x</a:t>
            </a:r>
            <a:r>
              <a:rPr lang="en-US" sz="2400"/>
              <a:t> </a:t>
            </a:r>
            <a:r>
              <a:rPr lang="en-US" sz="2400">
                <a:cs typeface="Arial" pitchFamily="34" charset="0"/>
              </a:rPr>
              <a:t>→</a:t>
            </a:r>
            <a:r>
              <a:rPr lang="en-US" sz="2400"/>
              <a:t>  0 as </a:t>
            </a:r>
            <a:r>
              <a:rPr lang="en-US" sz="2400" i="1"/>
              <a:t>x</a:t>
            </a:r>
            <a:r>
              <a:rPr lang="en-US" sz="2400"/>
              <a:t> </a:t>
            </a:r>
            <a:r>
              <a:rPr lang="en-US" sz="2400">
                <a:cs typeface="Arial" pitchFamily="34" charset="0"/>
              </a:rPr>
              <a:t>→ (</a:t>
            </a:r>
            <a:r>
              <a:rPr lang="el-GR" sz="2400" i="1">
                <a:cs typeface="Arial" pitchFamily="34" charset="0"/>
              </a:rPr>
              <a:t>π</a:t>
            </a:r>
            <a:r>
              <a:rPr lang="en-US" sz="2400">
                <a:cs typeface="Arial" pitchFamily="34" charset="0"/>
              </a:rPr>
              <a:t>/2)</a:t>
            </a:r>
            <a:r>
              <a:rPr lang="en-US" sz="2400" baseline="60000">
                <a:cs typeface="Arial" pitchFamily="34" charset="0"/>
              </a:rPr>
              <a:t>-</a:t>
            </a:r>
            <a:r>
              <a:rPr lang="en-US" sz="2400"/>
              <a:t>.</a:t>
            </a:r>
          </a:p>
        </p:txBody>
      </p:sp>
      <p:graphicFrame>
        <p:nvGraphicFramePr>
          <p:cNvPr id="148480" name="Object 0"/>
          <p:cNvGraphicFramePr>
            <a:graphicFrameLocks noChangeAspect="1"/>
          </p:cNvGraphicFramePr>
          <p:nvPr/>
        </p:nvGraphicFramePr>
        <p:xfrm>
          <a:off x="620713" y="1541463"/>
          <a:ext cx="7456487" cy="3354387"/>
        </p:xfrm>
        <a:graphic>
          <a:graphicData uri="http://schemas.openxmlformats.org/presentationml/2006/ole">
            <p:oleObj spid="_x0000_s148480" name="Equation" r:id="rId3" imgW="2793960" imgH="1257120" progId="Equation.DSMT4">
              <p:embed/>
            </p:oleObj>
          </a:graphicData>
        </a:graphic>
      </p:graphicFrame>
      <p:sp>
        <p:nvSpPr>
          <p:cNvPr id="115718" name="Text Box 6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POWERS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Several indeterminate forms arise from </a:t>
            </a:r>
            <a:br>
              <a:rPr lang="en-US" sz="3400"/>
            </a:br>
            <a:r>
              <a:rPr lang="en-US" sz="3400"/>
              <a:t>the limit</a:t>
            </a:r>
          </a:p>
        </p:txBody>
      </p:sp>
      <p:graphicFrame>
        <p:nvGraphicFramePr>
          <p:cNvPr id="149504" name="Object 0"/>
          <p:cNvGraphicFramePr>
            <a:graphicFrameLocks noChangeAspect="1"/>
          </p:cNvGraphicFramePr>
          <p:nvPr/>
        </p:nvGraphicFramePr>
        <p:xfrm>
          <a:off x="2247900" y="1624013"/>
          <a:ext cx="2476500" cy="890587"/>
        </p:xfrm>
        <a:graphic>
          <a:graphicData uri="http://schemas.openxmlformats.org/presentationml/2006/ole">
            <p:oleObj spid="_x0000_s149504" name="Equation" r:id="rId3" imgW="812520" imgH="291960" progId="Equation.DSMT4">
              <p:embed/>
            </p:oleObj>
          </a:graphicData>
        </a:graphic>
      </p:graphicFrame>
      <p:graphicFrame>
        <p:nvGraphicFramePr>
          <p:cNvPr id="149505" name="Object 1"/>
          <p:cNvGraphicFramePr>
            <a:graphicFrameLocks noChangeAspect="1"/>
          </p:cNvGraphicFramePr>
          <p:nvPr/>
        </p:nvGraphicFramePr>
        <p:xfrm>
          <a:off x="625475" y="2962275"/>
          <a:ext cx="8189913" cy="2547938"/>
        </p:xfrm>
        <a:graphic>
          <a:graphicData uri="http://schemas.openxmlformats.org/presentationml/2006/ole">
            <p:oleObj spid="_x0000_s149505" name="Equation" r:id="rId4" imgW="2857320" imgH="8888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4713"/>
            <a:ext cx="8572500" cy="5865812"/>
          </a:xfrm>
        </p:spPr>
        <p:txBody>
          <a:bodyPr/>
          <a:lstStyle/>
          <a:p>
            <a:r>
              <a:rPr lang="en-US" sz="3400"/>
              <a:t>In computing this limit, we can’t apply </a:t>
            </a:r>
            <a:br>
              <a:rPr lang="en-US" sz="3400"/>
            </a:br>
            <a:r>
              <a:rPr lang="en-US" sz="3400"/>
              <a:t>Law 5 of limits (Section 2.3) because </a:t>
            </a:r>
            <a:br>
              <a:rPr lang="en-US" sz="3400"/>
            </a:br>
            <a:r>
              <a:rPr lang="en-US" sz="3400"/>
              <a:t>the limit of the denominator is 0.</a:t>
            </a:r>
            <a:r>
              <a:rPr lang="en-US"/>
              <a:t> 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In fact, although the limit in Expression 1 exists, </a:t>
            </a:r>
            <a:br>
              <a:rPr lang="en-US" sz="2400"/>
            </a:br>
            <a:r>
              <a:rPr lang="en-US" sz="2400"/>
              <a:t>its value is not obvious because both numerator </a:t>
            </a:r>
            <a:br>
              <a:rPr lang="en-US" sz="2400"/>
            </a:br>
            <a:r>
              <a:rPr lang="en-US" sz="2400"/>
              <a:t>and denominator approach 0 and     is not defined.</a:t>
            </a:r>
          </a:p>
        </p:txBody>
      </p:sp>
      <p:graphicFrame>
        <p:nvGraphicFramePr>
          <p:cNvPr id="71685" name="Object 5"/>
          <p:cNvGraphicFramePr>
            <a:graphicFrameLocks noChangeAspect="1"/>
          </p:cNvGraphicFramePr>
          <p:nvPr/>
        </p:nvGraphicFramePr>
        <p:xfrm>
          <a:off x="5986463" y="4076700"/>
          <a:ext cx="282575" cy="704850"/>
        </p:xfrm>
        <a:graphic>
          <a:graphicData uri="http://schemas.openxmlformats.org/presentationml/2006/ole">
            <p:oleObj spid="_x0000_s71685" name="Equation" r:id="rId3" imgW="139680" imgH="393480" progId="Equation.DSMT4">
              <p:embed/>
            </p:oleObj>
          </a:graphicData>
        </a:graphic>
      </p:graphicFrame>
      <p:sp>
        <p:nvSpPr>
          <p:cNvPr id="71687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INDETERMINATE FORMS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POWERS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Each of these three cases can be treated </a:t>
            </a:r>
            <a:br>
              <a:rPr lang="en-US" sz="3400"/>
            </a:br>
            <a:r>
              <a:rPr lang="en-US" sz="3400"/>
              <a:t>in either of two ways.</a:t>
            </a:r>
            <a:r>
              <a:rPr lang="en-US" sz="3600"/>
              <a:t> </a:t>
            </a:r>
          </a:p>
          <a:p>
            <a:pPr lvl="1"/>
            <a:endParaRPr lang="en-US" sz="3600"/>
          </a:p>
          <a:p>
            <a:pPr lvl="1"/>
            <a:r>
              <a:rPr lang="en-US" sz="2600"/>
              <a:t>Taking the natural logarithm:</a:t>
            </a:r>
          </a:p>
          <a:p>
            <a:pPr lvl="1"/>
            <a:endParaRPr lang="en-US" sz="2600"/>
          </a:p>
          <a:p>
            <a:pPr lvl="1"/>
            <a:endParaRPr lang="en-US"/>
          </a:p>
          <a:p>
            <a:pPr lvl="1"/>
            <a:r>
              <a:rPr lang="en-US" sz="2600"/>
              <a:t>Writing the function as an exponential:</a:t>
            </a:r>
          </a:p>
        </p:txBody>
      </p:sp>
      <p:graphicFrame>
        <p:nvGraphicFramePr>
          <p:cNvPr id="150528" name="Object 0"/>
          <p:cNvGraphicFramePr>
            <a:graphicFrameLocks noChangeAspect="1"/>
          </p:cNvGraphicFramePr>
          <p:nvPr/>
        </p:nvGraphicFramePr>
        <p:xfrm>
          <a:off x="1384300" y="3495675"/>
          <a:ext cx="7092950" cy="566738"/>
        </p:xfrm>
        <a:graphic>
          <a:graphicData uri="http://schemas.openxmlformats.org/presentationml/2006/ole">
            <p:oleObj spid="_x0000_s150528" name="Equation" r:id="rId3" imgW="2857320" imgH="228600" progId="Equation.DSMT4">
              <p:embed/>
            </p:oleObj>
          </a:graphicData>
        </a:graphic>
      </p:graphicFrame>
      <p:graphicFrame>
        <p:nvGraphicFramePr>
          <p:cNvPr id="150529" name="Object 1"/>
          <p:cNvGraphicFramePr>
            <a:graphicFrameLocks noChangeAspect="1"/>
          </p:cNvGraphicFramePr>
          <p:nvPr/>
        </p:nvGraphicFramePr>
        <p:xfrm>
          <a:off x="1390650" y="5014913"/>
          <a:ext cx="3352800" cy="592137"/>
        </p:xfrm>
        <a:graphic>
          <a:graphicData uri="http://schemas.openxmlformats.org/presentationml/2006/ole">
            <p:oleObj spid="_x0000_s150529" name="Equation" r:id="rId4" imgW="129528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POWERS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874713"/>
            <a:ext cx="8572500" cy="5865812"/>
          </a:xfrm>
        </p:spPr>
        <p:txBody>
          <a:bodyPr/>
          <a:lstStyle/>
          <a:p>
            <a:r>
              <a:rPr lang="en-US" sz="3400"/>
              <a:t>Recall that both these methods were used in differentiating such functions.</a:t>
            </a:r>
            <a:r>
              <a:rPr lang="en-US"/>
              <a:t> </a:t>
            </a:r>
          </a:p>
          <a:p>
            <a:pPr lvl="1"/>
            <a:endParaRPr lang="en-US" sz="2600"/>
          </a:p>
          <a:p>
            <a:pPr lvl="1"/>
            <a:r>
              <a:rPr lang="en-US" sz="2600"/>
              <a:t>In either method, we are led to the indeterminate product </a:t>
            </a:r>
            <a:r>
              <a:rPr lang="en-US" sz="2600" i="1"/>
              <a:t>g</a:t>
            </a:r>
            <a:r>
              <a:rPr lang="en-US" sz="2600"/>
              <a:t>(</a:t>
            </a:r>
            <a:r>
              <a:rPr lang="en-US" sz="2600" i="1"/>
              <a:t>x</a:t>
            </a:r>
            <a:r>
              <a:rPr lang="en-US" sz="2600"/>
              <a:t>) </a:t>
            </a:r>
            <a:r>
              <a:rPr lang="en-US" sz="2600">
                <a:latin typeface="Times New Roman" pitchFamily="18" charset="0"/>
              </a:rPr>
              <a:t>l</a:t>
            </a:r>
            <a:r>
              <a:rPr lang="en-US" sz="2600"/>
              <a:t>n </a:t>
            </a:r>
            <a:r>
              <a:rPr lang="en-US" sz="2600" i="1"/>
              <a:t>f</a:t>
            </a:r>
            <a:r>
              <a:rPr lang="en-US" sz="2600"/>
              <a:t>(</a:t>
            </a:r>
            <a:r>
              <a:rPr lang="en-US" sz="2600" i="1"/>
              <a:t>x</a:t>
            </a:r>
            <a:r>
              <a:rPr lang="en-US" sz="2600"/>
              <a:t>), which is of type 0 </a:t>
            </a:r>
            <a:r>
              <a:rPr lang="en-US" sz="2600" b="1" baseline="30000"/>
              <a:t>. </a:t>
            </a:r>
            <a:r>
              <a:rPr lang="en-US" sz="2600">
                <a:latin typeface="Times New Roman" pitchFamily="18" charset="0"/>
              </a:rPr>
              <a:t>∞</a:t>
            </a:r>
            <a:r>
              <a:rPr lang="en-US" sz="260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POWERS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817563"/>
            <a:ext cx="8572500" cy="5865812"/>
          </a:xfrm>
        </p:spPr>
        <p:txBody>
          <a:bodyPr/>
          <a:lstStyle/>
          <a:p>
            <a:r>
              <a:rPr lang="en-US" sz="4000"/>
              <a:t>Calculate</a:t>
            </a:r>
          </a:p>
          <a:p>
            <a:endParaRPr lang="en-US" sz="4000"/>
          </a:p>
          <a:p>
            <a:pPr lvl="1"/>
            <a:r>
              <a:rPr lang="en-US" sz="2600"/>
              <a:t>First, notice that, as 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0</a:t>
            </a:r>
            <a:r>
              <a:rPr lang="en-US" sz="2600" baseline="30000">
                <a:cs typeface="Arial" pitchFamily="34" charset="0"/>
              </a:rPr>
              <a:t>+</a:t>
            </a:r>
            <a:r>
              <a:rPr lang="en-US" sz="2600"/>
              <a:t>, we have </a:t>
            </a:r>
            <a:br>
              <a:rPr lang="en-US" sz="2600"/>
            </a:br>
            <a:r>
              <a:rPr lang="en-US" sz="2600"/>
              <a:t>1 + sin 4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1 </a:t>
            </a:r>
            <a:r>
              <a:rPr lang="en-US" sz="2600"/>
              <a:t>and cot </a:t>
            </a:r>
            <a:r>
              <a:rPr lang="en-US" sz="2600" i="1"/>
              <a:t>x</a:t>
            </a:r>
            <a:r>
              <a:rPr lang="en-US" sz="2600"/>
              <a:t> </a:t>
            </a:r>
            <a:r>
              <a:rPr lang="en-US" sz="2600">
                <a:cs typeface="Arial" pitchFamily="34" charset="0"/>
              </a:rPr>
              <a:t>→ </a:t>
            </a:r>
            <a:r>
              <a:rPr lang="en-US" sz="2600">
                <a:latin typeface="Times New Roman" pitchFamily="18" charset="0"/>
              </a:rPr>
              <a:t>∞</a:t>
            </a:r>
            <a:r>
              <a:rPr lang="en-US" sz="2600"/>
              <a:t>. </a:t>
            </a:r>
          </a:p>
          <a:p>
            <a:pPr lvl="1"/>
            <a:endParaRPr lang="en-US" sz="2600"/>
          </a:p>
          <a:p>
            <a:pPr lvl="1"/>
            <a:r>
              <a:rPr lang="en-US" sz="2600"/>
              <a:t>So, the given limit is indeterminate.</a:t>
            </a:r>
          </a:p>
        </p:txBody>
      </p:sp>
      <p:graphicFrame>
        <p:nvGraphicFramePr>
          <p:cNvPr id="151552" name="Object 0"/>
          <p:cNvGraphicFramePr>
            <a:graphicFrameLocks noChangeAspect="1"/>
          </p:cNvGraphicFramePr>
          <p:nvPr/>
        </p:nvGraphicFramePr>
        <p:xfrm>
          <a:off x="2835275" y="954088"/>
          <a:ext cx="3675063" cy="971550"/>
        </p:xfrm>
        <a:graphic>
          <a:graphicData uri="http://schemas.openxmlformats.org/presentationml/2006/ole">
            <p:oleObj spid="_x0000_s151552" name="Equation" r:id="rId3" imgW="1104840" imgH="291960" progId="Equation.DSMT4">
              <p:embed/>
            </p:oleObj>
          </a:graphicData>
        </a:graphic>
      </p:graphicFrame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POWERS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874713"/>
            <a:ext cx="8572500" cy="5865812"/>
          </a:xfrm>
        </p:spPr>
        <p:txBody>
          <a:bodyPr/>
          <a:lstStyle/>
          <a:p>
            <a:r>
              <a:rPr lang="en-US" sz="3400"/>
              <a:t>Let </a:t>
            </a:r>
            <a:r>
              <a:rPr lang="en-US" sz="3400" i="1"/>
              <a:t>y</a:t>
            </a:r>
            <a:r>
              <a:rPr lang="en-US" sz="3400"/>
              <a:t> = (1 + sin 4</a:t>
            </a:r>
            <a:r>
              <a:rPr lang="en-US" sz="3400" i="1"/>
              <a:t>x</a:t>
            </a:r>
            <a:r>
              <a:rPr lang="en-US" sz="3400"/>
              <a:t>)</a:t>
            </a:r>
            <a:r>
              <a:rPr lang="en-US" sz="3400" baseline="30000"/>
              <a:t>cot </a:t>
            </a:r>
            <a:r>
              <a:rPr lang="en-US" sz="3400" i="1" baseline="30000"/>
              <a:t>x</a:t>
            </a:r>
          </a:p>
          <a:p>
            <a:endParaRPr lang="en-US" sz="3400"/>
          </a:p>
          <a:p>
            <a:r>
              <a:rPr lang="en-US" sz="3400"/>
              <a:t>Then, 	</a:t>
            </a:r>
            <a:r>
              <a:rPr lang="en-US" sz="3400">
                <a:latin typeface="Times New Roman" pitchFamily="18" charset="0"/>
              </a:rPr>
              <a:t>l</a:t>
            </a:r>
            <a:r>
              <a:rPr lang="en-US" sz="3400"/>
              <a:t>n </a:t>
            </a:r>
            <a:r>
              <a:rPr lang="en-US" sz="3400" i="1"/>
              <a:t>y</a:t>
            </a:r>
            <a:r>
              <a:rPr lang="en-US" sz="3400"/>
              <a:t> = </a:t>
            </a:r>
            <a:r>
              <a:rPr lang="en-US" sz="3400">
                <a:latin typeface="Times New Roman" pitchFamily="18" charset="0"/>
              </a:rPr>
              <a:t>l</a:t>
            </a:r>
            <a:r>
              <a:rPr lang="en-US" sz="3400"/>
              <a:t>n[(1 + sin 4</a:t>
            </a:r>
            <a:r>
              <a:rPr lang="en-US" sz="3400" i="1"/>
              <a:t>x</a:t>
            </a:r>
            <a:r>
              <a:rPr lang="en-US" sz="3400"/>
              <a:t>)</a:t>
            </a:r>
            <a:r>
              <a:rPr lang="en-US" sz="3400" baseline="30000"/>
              <a:t>cot </a:t>
            </a:r>
            <a:r>
              <a:rPr lang="en-US" sz="3400" i="1" baseline="30000"/>
              <a:t>x</a:t>
            </a:r>
            <a:r>
              <a:rPr lang="en-US" sz="3400"/>
              <a:t>] </a:t>
            </a:r>
            <a:br>
              <a:rPr lang="en-US" sz="3400"/>
            </a:br>
            <a:r>
              <a:rPr lang="en-US" sz="3400"/>
              <a:t>	              = cot </a:t>
            </a:r>
            <a:r>
              <a:rPr lang="en-US" sz="3400" i="1"/>
              <a:t>x</a:t>
            </a:r>
            <a:r>
              <a:rPr lang="en-US" sz="3400"/>
              <a:t> </a:t>
            </a:r>
            <a:r>
              <a:rPr lang="en-US" sz="3400">
                <a:latin typeface="Times New Roman" pitchFamily="18" charset="0"/>
              </a:rPr>
              <a:t>l</a:t>
            </a:r>
            <a:r>
              <a:rPr lang="en-US" sz="3400"/>
              <a:t>n(1 + sin 4</a:t>
            </a:r>
            <a:r>
              <a:rPr lang="en-US" sz="3400" i="1"/>
              <a:t>x</a:t>
            </a:r>
            <a:r>
              <a:rPr lang="en-US" sz="3400"/>
              <a:t>) </a:t>
            </a:r>
          </a:p>
        </p:txBody>
      </p:sp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POWERS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So, l’Hospital’s Rule gives:</a:t>
            </a:r>
            <a:endParaRPr lang="en-US"/>
          </a:p>
        </p:txBody>
      </p:sp>
      <p:graphicFrame>
        <p:nvGraphicFramePr>
          <p:cNvPr id="152576" name="Object 0"/>
          <p:cNvGraphicFramePr>
            <a:graphicFrameLocks noChangeAspect="1"/>
          </p:cNvGraphicFramePr>
          <p:nvPr/>
        </p:nvGraphicFramePr>
        <p:xfrm>
          <a:off x="2057400" y="2300288"/>
          <a:ext cx="5257800" cy="2928937"/>
        </p:xfrm>
        <a:graphic>
          <a:graphicData uri="http://schemas.openxmlformats.org/presentationml/2006/ole">
            <p:oleObj spid="_x0000_s152576" name="Equation" r:id="rId3" imgW="1777680" imgH="990360" progId="Equation.DSMT4">
              <p:embed/>
            </p:oleObj>
          </a:graphicData>
        </a:graphic>
      </p:graphicFrame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POWERS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So far, we have computed the limit of </a:t>
            </a:r>
            <a:r>
              <a:rPr lang="en-US" sz="3400">
                <a:latin typeface="Times New Roman" pitchFamily="18" charset="0"/>
              </a:rPr>
              <a:t>l</a:t>
            </a:r>
            <a:r>
              <a:rPr lang="en-US" sz="3400"/>
              <a:t>n </a:t>
            </a:r>
            <a:r>
              <a:rPr lang="en-US" sz="3400" i="1"/>
              <a:t>y.</a:t>
            </a:r>
          </a:p>
          <a:p>
            <a:r>
              <a:rPr lang="en-US" sz="3400"/>
              <a:t>However,</a:t>
            </a:r>
            <a:r>
              <a:rPr lang="en-US" sz="3400" i="1"/>
              <a:t> </a:t>
            </a:r>
            <a:r>
              <a:rPr lang="en-US" sz="3400"/>
              <a:t>what we want is the limit of </a:t>
            </a:r>
            <a:r>
              <a:rPr lang="en-US" sz="3400" i="1"/>
              <a:t>y</a:t>
            </a:r>
            <a:r>
              <a:rPr lang="en-US" sz="3400"/>
              <a:t>.</a:t>
            </a:r>
          </a:p>
          <a:p>
            <a:pPr lvl="1"/>
            <a:endParaRPr lang="en-US" sz="3400"/>
          </a:p>
          <a:p>
            <a:pPr lvl="1"/>
            <a:r>
              <a:rPr lang="en-US"/>
              <a:t>To find this, we use the fact that </a:t>
            </a:r>
            <a:r>
              <a:rPr lang="en-US" i="1"/>
              <a:t>y =</a:t>
            </a:r>
            <a:r>
              <a:rPr lang="en-US"/>
              <a:t> </a:t>
            </a:r>
            <a:r>
              <a:rPr lang="en-US" i="1"/>
              <a:t>e</a:t>
            </a:r>
            <a:r>
              <a:rPr lang="en-US" baseline="30000">
                <a:latin typeface="Times New Roman" pitchFamily="18" charset="0"/>
              </a:rPr>
              <a:t>l</a:t>
            </a:r>
            <a:r>
              <a:rPr lang="en-US" baseline="30000"/>
              <a:t>n </a:t>
            </a:r>
            <a:r>
              <a:rPr lang="en-US" i="1" baseline="30000"/>
              <a:t>y</a:t>
            </a:r>
            <a:r>
              <a:rPr lang="en-US"/>
              <a:t>:</a:t>
            </a:r>
          </a:p>
        </p:txBody>
      </p:sp>
      <p:graphicFrame>
        <p:nvGraphicFramePr>
          <p:cNvPr id="153600" name="Object 0"/>
          <p:cNvGraphicFramePr>
            <a:graphicFrameLocks noChangeAspect="1"/>
          </p:cNvGraphicFramePr>
          <p:nvPr/>
        </p:nvGraphicFramePr>
        <p:xfrm>
          <a:off x="2047875" y="3814763"/>
          <a:ext cx="5600700" cy="1668462"/>
        </p:xfrm>
        <a:graphic>
          <a:graphicData uri="http://schemas.openxmlformats.org/presentationml/2006/ole">
            <p:oleObj spid="_x0000_s153600" name="Equation" r:id="rId3" imgW="2044440" imgH="609480" progId="Equation.DSMT4">
              <p:embed/>
            </p:oleObj>
          </a:graphicData>
        </a:graphic>
      </p:graphicFrame>
      <p:sp>
        <p:nvSpPr>
          <p:cNvPr id="122886" name="Text Box 6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POWERS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2925" y="760413"/>
            <a:ext cx="8572500" cy="5865812"/>
          </a:xfrm>
        </p:spPr>
        <p:txBody>
          <a:bodyPr/>
          <a:lstStyle/>
          <a:p>
            <a:r>
              <a:rPr lang="en-US" sz="4800"/>
              <a:t>Find</a:t>
            </a:r>
          </a:p>
          <a:p>
            <a:endParaRPr lang="en-US" sz="4800"/>
          </a:p>
          <a:p>
            <a:pPr lvl="1"/>
            <a:r>
              <a:rPr lang="en-US"/>
              <a:t>Notice that this limit is indeterminate </a:t>
            </a:r>
            <a:br>
              <a:rPr lang="en-US"/>
            </a:br>
            <a:r>
              <a:rPr lang="en-US"/>
              <a:t>since 0</a:t>
            </a:r>
            <a:r>
              <a:rPr lang="en-US" i="1" baseline="60000"/>
              <a:t>x</a:t>
            </a:r>
            <a:r>
              <a:rPr lang="en-US"/>
              <a:t> = 0 for any </a:t>
            </a:r>
            <a:r>
              <a:rPr lang="en-US" i="1"/>
              <a:t>x</a:t>
            </a:r>
            <a:r>
              <a:rPr lang="en-US"/>
              <a:t> &gt; 0 but </a:t>
            </a:r>
            <a:r>
              <a:rPr lang="en-US" i="1"/>
              <a:t>x</a:t>
            </a:r>
            <a:r>
              <a:rPr lang="en-US" baseline="30000"/>
              <a:t>0</a:t>
            </a:r>
            <a:r>
              <a:rPr lang="en-US"/>
              <a:t> = 1 </a:t>
            </a:r>
            <a:br>
              <a:rPr lang="en-US"/>
            </a:br>
            <a:r>
              <a:rPr lang="en-US"/>
              <a:t>for any </a:t>
            </a:r>
            <a:r>
              <a:rPr lang="en-US" i="1"/>
              <a:t>x </a:t>
            </a:r>
            <a:r>
              <a:rPr lang="en-US">
                <a:cs typeface="Arial" pitchFamily="34" charset="0"/>
              </a:rPr>
              <a:t>≠ 0</a:t>
            </a:r>
            <a:r>
              <a:rPr lang="en-US"/>
              <a:t>.</a:t>
            </a:r>
          </a:p>
        </p:txBody>
      </p:sp>
      <p:graphicFrame>
        <p:nvGraphicFramePr>
          <p:cNvPr id="154624" name="Object 0"/>
          <p:cNvGraphicFramePr>
            <a:graphicFrameLocks noChangeAspect="1"/>
          </p:cNvGraphicFramePr>
          <p:nvPr/>
        </p:nvGraphicFramePr>
        <p:xfrm>
          <a:off x="1873250" y="900113"/>
          <a:ext cx="1736725" cy="1176337"/>
        </p:xfrm>
        <a:graphic>
          <a:graphicData uri="http://schemas.openxmlformats.org/presentationml/2006/ole">
            <p:oleObj spid="_x0000_s154624" name="Equation" r:id="rId3" imgW="431640" imgH="291960" progId="Equation.DSMT4">
              <p:embed/>
            </p:oleObj>
          </a:graphicData>
        </a:graphic>
      </p:graphicFrame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POWERS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4713"/>
            <a:ext cx="8572500" cy="5865812"/>
          </a:xfrm>
        </p:spPr>
        <p:txBody>
          <a:bodyPr/>
          <a:lstStyle/>
          <a:p>
            <a:r>
              <a:rPr lang="en-US" sz="3400"/>
              <a:t>We could proceed as in Example 8 or by writing the function as an exponential: </a:t>
            </a:r>
            <a:br>
              <a:rPr lang="en-US" sz="3400"/>
            </a:br>
            <a:r>
              <a:rPr lang="en-US" sz="3400"/>
              <a:t>					</a:t>
            </a:r>
            <a:r>
              <a:rPr lang="en-US" sz="3400" i="1"/>
              <a:t>x</a:t>
            </a:r>
            <a:r>
              <a:rPr lang="en-US" sz="3400" i="1" baseline="30000"/>
              <a:t>x</a:t>
            </a:r>
            <a:r>
              <a:rPr lang="en-US" sz="3400"/>
              <a:t> = (</a:t>
            </a:r>
            <a:r>
              <a:rPr lang="en-US" sz="3400" i="1"/>
              <a:t>e</a:t>
            </a:r>
            <a:r>
              <a:rPr lang="en-US" sz="3400" baseline="30000">
                <a:latin typeface="Times New Roman" pitchFamily="18" charset="0"/>
              </a:rPr>
              <a:t>l</a:t>
            </a:r>
            <a:r>
              <a:rPr lang="en-US" sz="3400" baseline="30000"/>
              <a:t>n </a:t>
            </a:r>
            <a:r>
              <a:rPr lang="en-US" sz="3400" i="1" baseline="30000"/>
              <a:t>x</a:t>
            </a:r>
            <a:r>
              <a:rPr lang="en-US" sz="3400"/>
              <a:t>)</a:t>
            </a:r>
            <a:r>
              <a:rPr lang="en-US" sz="3400" i="1" baseline="30000"/>
              <a:t>x</a:t>
            </a:r>
            <a:r>
              <a:rPr lang="en-US" sz="3400"/>
              <a:t> = </a:t>
            </a:r>
            <a:r>
              <a:rPr lang="en-US" sz="3400" i="1"/>
              <a:t>e</a:t>
            </a:r>
            <a:r>
              <a:rPr lang="en-US" sz="3400" i="1" baseline="30000"/>
              <a:t>x</a:t>
            </a:r>
            <a:r>
              <a:rPr lang="en-US" sz="3400" baseline="30000"/>
              <a:t> </a:t>
            </a:r>
            <a:r>
              <a:rPr lang="en-US" sz="3400" baseline="30000">
                <a:latin typeface="Times New Roman" pitchFamily="18" charset="0"/>
              </a:rPr>
              <a:t>l</a:t>
            </a:r>
            <a:r>
              <a:rPr lang="en-US" sz="3400" baseline="30000"/>
              <a:t>n </a:t>
            </a:r>
            <a:r>
              <a:rPr lang="en-US" sz="3400" i="1" baseline="30000"/>
              <a:t>x</a:t>
            </a:r>
          </a:p>
          <a:p>
            <a:pPr lvl="1"/>
            <a:endParaRPr lang="en-US" sz="2600"/>
          </a:p>
          <a:p>
            <a:pPr lvl="1"/>
            <a:r>
              <a:rPr lang="en-US" sz="2600"/>
              <a:t>In Example 6, we used l’Hospital’s Rule </a:t>
            </a:r>
            <a:br>
              <a:rPr lang="en-US" sz="2600"/>
            </a:br>
            <a:r>
              <a:rPr lang="en-US" sz="2600"/>
              <a:t>to show that</a:t>
            </a:r>
          </a:p>
          <a:p>
            <a:endParaRPr lang="en-US" sz="2600"/>
          </a:p>
          <a:p>
            <a:pPr lvl="1"/>
            <a:r>
              <a:rPr lang="en-US" sz="2600"/>
              <a:t>Therefore,</a:t>
            </a:r>
          </a:p>
        </p:txBody>
      </p:sp>
      <p:graphicFrame>
        <p:nvGraphicFramePr>
          <p:cNvPr id="124932" name="Object 4"/>
          <p:cNvGraphicFramePr>
            <a:graphicFrameLocks noChangeAspect="1"/>
          </p:cNvGraphicFramePr>
          <p:nvPr/>
        </p:nvGraphicFramePr>
        <p:xfrm>
          <a:off x="3286125" y="3843338"/>
          <a:ext cx="2200275" cy="722312"/>
        </p:xfrm>
        <a:graphic>
          <a:graphicData uri="http://schemas.openxmlformats.org/presentationml/2006/ole">
            <p:oleObj spid="_x0000_s124932" name="Equation" r:id="rId3" imgW="850680" imgH="279360" progId="Equation.DSMT4">
              <p:embed/>
            </p:oleObj>
          </a:graphicData>
        </a:graphic>
      </p:graphicFrame>
      <p:graphicFrame>
        <p:nvGraphicFramePr>
          <p:cNvPr id="124933" name="Object 5"/>
          <p:cNvGraphicFramePr>
            <a:graphicFrameLocks noChangeAspect="1"/>
          </p:cNvGraphicFramePr>
          <p:nvPr/>
        </p:nvGraphicFramePr>
        <p:xfrm>
          <a:off x="2986088" y="4867275"/>
          <a:ext cx="4343400" cy="769938"/>
        </p:xfrm>
        <a:graphic>
          <a:graphicData uri="http://schemas.openxmlformats.org/presentationml/2006/ole">
            <p:oleObj spid="_x0000_s124933" name="Equation" r:id="rId4" imgW="1650960" imgH="291960" progId="Equation.DSMT4">
              <p:embed/>
            </p:oleObj>
          </a:graphicData>
        </a:graphic>
      </p:graphicFrame>
      <p:sp>
        <p:nvSpPr>
          <p:cNvPr id="124935" name="Text Box 7"/>
          <p:cNvSpPr txBox="1">
            <a:spLocks noChangeArrowheads="1"/>
          </p:cNvSpPr>
          <p:nvPr/>
        </p:nvSpPr>
        <p:spPr bwMode="auto">
          <a:xfrm>
            <a:off x="5867400" y="457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800000"/>
                </a:solidFill>
              </a:rPr>
              <a:t>Example 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71475"/>
            <a:ext cx="7010400" cy="585788"/>
          </a:xfrm>
        </p:spPr>
        <p:txBody>
          <a:bodyPr/>
          <a:lstStyle/>
          <a:p>
            <a:r>
              <a:rPr lang="en-US"/>
              <a:t>INDETERMINATE FORM —TYPE 0/0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74713"/>
            <a:ext cx="8572500" cy="5865812"/>
          </a:xfrm>
        </p:spPr>
        <p:txBody>
          <a:bodyPr/>
          <a:lstStyle/>
          <a:p>
            <a:r>
              <a:rPr lang="en-US"/>
              <a:t>In general, if we have a limit of the form</a:t>
            </a:r>
          </a:p>
          <a:p>
            <a:endParaRPr lang="en-US"/>
          </a:p>
          <a:p>
            <a:r>
              <a:rPr lang="en-US"/>
              <a:t>where both </a:t>
            </a:r>
            <a:r>
              <a:rPr lang="en-US" i="1"/>
              <a:t>f</a:t>
            </a:r>
            <a:r>
              <a:rPr lang="en-US"/>
              <a:t>(</a:t>
            </a:r>
            <a:r>
              <a:rPr lang="en-US" i="1"/>
              <a:t>x</a:t>
            </a:r>
            <a:r>
              <a:rPr lang="en-US"/>
              <a:t>) </a:t>
            </a:r>
            <a:r>
              <a:rPr lang="en-US">
                <a:cs typeface="Arial" pitchFamily="34" charset="0"/>
              </a:rPr>
              <a:t>→ 0 </a:t>
            </a:r>
            <a:r>
              <a:rPr lang="en-US"/>
              <a:t>and </a:t>
            </a:r>
            <a:r>
              <a:rPr lang="en-US" i="1"/>
              <a:t>g</a:t>
            </a:r>
            <a:r>
              <a:rPr lang="en-US"/>
              <a:t>(</a:t>
            </a:r>
            <a:r>
              <a:rPr lang="en-US" i="1"/>
              <a:t>x</a:t>
            </a:r>
            <a:r>
              <a:rPr lang="en-US"/>
              <a:t>) </a:t>
            </a:r>
            <a:r>
              <a:rPr lang="en-US">
                <a:cs typeface="Arial" pitchFamily="34" charset="0"/>
              </a:rPr>
              <a:t>→ 0 </a:t>
            </a:r>
            <a:r>
              <a:rPr lang="en-US"/>
              <a:t>as </a:t>
            </a:r>
            <a:r>
              <a:rPr lang="en-US" i="1"/>
              <a:t>x</a:t>
            </a:r>
            <a:r>
              <a:rPr lang="en-US"/>
              <a:t> </a:t>
            </a:r>
            <a:r>
              <a:rPr lang="en-US">
                <a:cs typeface="Arial" pitchFamily="34" charset="0"/>
              </a:rPr>
              <a:t>→ </a:t>
            </a:r>
            <a:r>
              <a:rPr lang="en-US" i="1">
                <a:cs typeface="Arial" pitchFamily="34" charset="0"/>
              </a:rPr>
              <a:t>a</a:t>
            </a:r>
            <a:r>
              <a:rPr lang="en-US">
                <a:cs typeface="Arial" pitchFamily="34" charset="0"/>
              </a:rPr>
              <a:t>,</a:t>
            </a:r>
            <a:r>
              <a:rPr lang="en-US" i="1">
                <a:cs typeface="Arial" pitchFamily="34" charset="0"/>
              </a:rPr>
              <a:t> </a:t>
            </a:r>
            <a:r>
              <a:rPr lang="en-US">
                <a:cs typeface="Arial" pitchFamily="34" charset="0"/>
              </a:rPr>
              <a:t>then</a:t>
            </a:r>
            <a:r>
              <a:rPr lang="en-US" i="1">
                <a:cs typeface="Arial" pitchFamily="34" charset="0"/>
              </a:rPr>
              <a:t> </a:t>
            </a:r>
            <a:r>
              <a:rPr lang="en-US"/>
              <a:t>this limit may or may not exist.</a:t>
            </a:r>
          </a:p>
          <a:p>
            <a:endParaRPr lang="en-US"/>
          </a:p>
          <a:p>
            <a:r>
              <a:rPr lang="en-US"/>
              <a:t>It is called an indeterminate form of type    .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We met some limits of this type in Chapter 2. </a:t>
            </a:r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7324725" y="1257300"/>
          <a:ext cx="1600200" cy="1147763"/>
        </p:xfrm>
        <a:graphic>
          <a:graphicData uri="http://schemas.openxmlformats.org/presentationml/2006/ole">
            <p:oleObj spid="_x0000_s29700" name="Equation" r:id="rId3" imgW="583920" imgH="419040" progId="Equation.DSMT4">
              <p:embed/>
            </p:oleObj>
          </a:graphicData>
        </a:graphic>
      </p:graphicFrame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7899400" y="4343400"/>
          <a:ext cx="420688" cy="1044575"/>
        </p:xfrm>
        <a:graphic>
          <a:graphicData uri="http://schemas.openxmlformats.org/presentationml/2006/ole">
            <p:oleObj spid="_x0000_s29701" name="Equation" r:id="rId4" imgW="13968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FORMS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400"/>
              <a:t>For rational functions, we can cancel common factors:</a:t>
            </a:r>
          </a:p>
        </p:txBody>
      </p:sp>
      <p:graphicFrame>
        <p:nvGraphicFramePr>
          <p:cNvPr id="73732" name="Object 4"/>
          <p:cNvGraphicFramePr>
            <a:graphicFrameLocks noChangeAspect="1"/>
          </p:cNvGraphicFramePr>
          <p:nvPr/>
        </p:nvGraphicFramePr>
        <p:xfrm>
          <a:off x="1905000" y="2782888"/>
          <a:ext cx="5338763" cy="2535237"/>
        </p:xfrm>
        <a:graphic>
          <a:graphicData uri="http://schemas.openxmlformats.org/presentationml/2006/ole">
            <p:oleObj spid="_x0000_s73732" name="Equation" r:id="rId3" imgW="1815840" imgH="8632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FORMS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817563"/>
            <a:ext cx="8572500" cy="5865812"/>
          </a:xfrm>
        </p:spPr>
        <p:txBody>
          <a:bodyPr/>
          <a:lstStyle/>
          <a:p>
            <a:r>
              <a:rPr lang="en-US" sz="4000"/>
              <a:t>We used a geometric argument </a:t>
            </a:r>
            <a:br>
              <a:rPr lang="en-US" sz="4000"/>
            </a:br>
            <a:r>
              <a:rPr lang="en-US" sz="4000"/>
              <a:t>to show that:</a:t>
            </a:r>
          </a:p>
        </p:txBody>
      </p:sp>
      <p:graphicFrame>
        <p:nvGraphicFramePr>
          <p:cNvPr id="74756" name="Object 4"/>
          <p:cNvGraphicFramePr>
            <a:graphicFrameLocks noChangeAspect="1"/>
          </p:cNvGraphicFramePr>
          <p:nvPr/>
        </p:nvGraphicFramePr>
        <p:xfrm>
          <a:off x="3938588" y="2286000"/>
          <a:ext cx="3048000" cy="1546225"/>
        </p:xfrm>
        <a:graphic>
          <a:graphicData uri="http://schemas.openxmlformats.org/presentationml/2006/ole">
            <p:oleObj spid="_x0000_s74756" name="Equation" r:id="rId3" imgW="77436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INDETERMINATE FORMS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846138"/>
            <a:ext cx="8572500" cy="5865812"/>
          </a:xfrm>
        </p:spPr>
        <p:txBody>
          <a:bodyPr/>
          <a:lstStyle/>
          <a:p>
            <a:r>
              <a:rPr lang="en-US" sz="3600"/>
              <a:t>However, these methods do not work </a:t>
            </a:r>
            <a:br>
              <a:rPr lang="en-US" sz="3600"/>
            </a:br>
            <a:r>
              <a:rPr lang="en-US" sz="3600"/>
              <a:t>for limits such as Expression 1.</a:t>
            </a:r>
          </a:p>
          <a:p>
            <a:pPr lvl="1"/>
            <a:endParaRPr lang="en-US" sz="2600"/>
          </a:p>
          <a:p>
            <a:pPr lvl="1"/>
            <a:r>
              <a:rPr lang="en-US" sz="2600"/>
              <a:t>Hence, in this section, we introduce </a:t>
            </a:r>
            <a:br>
              <a:rPr lang="en-US" sz="2600"/>
            </a:br>
            <a:r>
              <a:rPr lang="en-US" sz="2600"/>
              <a:t>a systematic method, known as l’Hospital’s Rule, </a:t>
            </a:r>
            <a:br>
              <a:rPr lang="en-US" sz="2600"/>
            </a:br>
            <a:r>
              <a:rPr lang="en-US" sz="2600"/>
              <a:t>for the evaluation of indeterminate forms.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lc">
  <a:themeElements>
    <a:clrScheme name="cal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a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1363" marR="0" indent="-284163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AC4600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1363" marR="0" indent="-284163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AC4600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al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calc</Template>
  <TotalTime>654</TotalTime>
  <Words>1064</Words>
  <Application>Microsoft Office PowerPoint</Application>
  <PresentationFormat>On-screen Show (4:3)</PresentationFormat>
  <Paragraphs>277</Paragraphs>
  <Slides>57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3" baseType="lpstr">
      <vt:lpstr>Arial</vt:lpstr>
      <vt:lpstr>Wingdings</vt:lpstr>
      <vt:lpstr>Times New Roman</vt:lpstr>
      <vt:lpstr/>
      <vt:lpstr>calc</vt:lpstr>
      <vt:lpstr>MathType 5.0 Equation</vt:lpstr>
      <vt:lpstr>Slide 1</vt:lpstr>
      <vt:lpstr>Slide 2</vt:lpstr>
      <vt:lpstr>INDETERMINATE FORMS</vt:lpstr>
      <vt:lpstr>INDETERMINATE FORMS</vt:lpstr>
      <vt:lpstr>INDETERMINATE FORMS</vt:lpstr>
      <vt:lpstr>INDETERMINATE FORM —TYPE 0/0</vt:lpstr>
      <vt:lpstr>INDETERMINATE FORMS</vt:lpstr>
      <vt:lpstr>INDETERMINATE FORMS</vt:lpstr>
      <vt:lpstr>INDETERMINATE FORMS</vt:lpstr>
      <vt:lpstr>INDETERMINATE FORMS</vt:lpstr>
      <vt:lpstr>INDETERMINATE FORMS</vt:lpstr>
      <vt:lpstr>INDETERMINATE FORM —TYPE ∞/∞ </vt:lpstr>
      <vt:lpstr>INDETERMINATE FORMS</vt:lpstr>
      <vt:lpstr>INDETERMINATE FORMS</vt:lpstr>
      <vt:lpstr>L’HOSPITAL’S RULE</vt:lpstr>
      <vt:lpstr>L’HOSPITAL’S RULE</vt:lpstr>
      <vt:lpstr>NOTE 1</vt:lpstr>
      <vt:lpstr>NOTE 2</vt:lpstr>
      <vt:lpstr>NOTE 3</vt:lpstr>
      <vt:lpstr>NOTE 3</vt:lpstr>
      <vt:lpstr>NOTE 3</vt:lpstr>
      <vt:lpstr>L’HOSPITAL’S RULE</vt:lpstr>
      <vt:lpstr>L’HOSPITAL’S RULE</vt:lpstr>
      <vt:lpstr>L’HOSPITAL’S RULE</vt:lpstr>
      <vt:lpstr>L’HOSPITAL’S RULE</vt:lpstr>
      <vt:lpstr>L’HOSPITAL’S RULE</vt:lpstr>
      <vt:lpstr>L’HOSPITAL’S RULE</vt:lpstr>
      <vt:lpstr>L’HOSPITAL’S RULE</vt:lpstr>
      <vt:lpstr>L’HOSPITAL’S RULE</vt:lpstr>
      <vt:lpstr>L’HOSPITAL’S RULE</vt:lpstr>
      <vt:lpstr>L’HOSPITAL’S RULE</vt:lpstr>
      <vt:lpstr>L’HOSPITAL’S RULE</vt:lpstr>
      <vt:lpstr>L’HOSPITAL’S RULE</vt:lpstr>
      <vt:lpstr>L’HOSPITAL’S RULE</vt:lpstr>
      <vt:lpstr>L’HOSPITAL’S RULE</vt:lpstr>
      <vt:lpstr>L’HOSPITAL’S RULE</vt:lpstr>
      <vt:lpstr>INDETERMINATE PRODUCTS</vt:lpstr>
      <vt:lpstr>INDETERMINATE PRODUCTS</vt:lpstr>
      <vt:lpstr>INDETERMINATE FORM—TYPE 0 . ∞ </vt:lpstr>
      <vt:lpstr>INDETERMINATE PRODUCTS</vt:lpstr>
      <vt:lpstr>INDETERMINATE PRODUCTS</vt:lpstr>
      <vt:lpstr>INDETERMINATE PRODUCTS</vt:lpstr>
      <vt:lpstr>INDETERMINATE PRODUCTS</vt:lpstr>
      <vt:lpstr>INDETERMINATE FORM—TYPE ∞ - ∞ </vt:lpstr>
      <vt:lpstr>INDETERMINATE DIFFERENCES</vt:lpstr>
      <vt:lpstr>INDETERMINATE DIFFERENCES</vt:lpstr>
      <vt:lpstr>INDETERMINATE DIFFERENCES</vt:lpstr>
      <vt:lpstr>INDETERMINATE DIFFERENCES</vt:lpstr>
      <vt:lpstr>INDETERMINATE POWERS</vt:lpstr>
      <vt:lpstr>INDETERMINATE POWERS</vt:lpstr>
      <vt:lpstr>INDETERMINATE POWERS</vt:lpstr>
      <vt:lpstr>INDETERMINATE POWERS</vt:lpstr>
      <vt:lpstr>INDETERMINATE POWERS</vt:lpstr>
      <vt:lpstr>INDETERMINATE POWERS</vt:lpstr>
      <vt:lpstr>INDETERMINATE POWERS</vt:lpstr>
      <vt:lpstr>INDETERMINATE POWERS</vt:lpstr>
      <vt:lpstr>INDETERMINATE POWERS</vt:lpstr>
    </vt:vector>
  </TitlesOfParts>
  <Company>eee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aa</dc:creator>
  <cp:lastModifiedBy>wedad babiker</cp:lastModifiedBy>
  <cp:revision>157</cp:revision>
  <dcterms:created xsi:type="dcterms:W3CDTF">2007-01-13T07:19:09Z</dcterms:created>
  <dcterms:modified xsi:type="dcterms:W3CDTF">2016-01-18T06:03:58Z</dcterms:modified>
</cp:coreProperties>
</file>