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117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109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7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119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10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23.xml"/>
  <Override ContentType="application/vnd.openxmlformats-officedocument.presentationml.notesSlide+xml" PartName="/ppt/notesSlides/notesSlide11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112.xml"/>
  <Override ContentType="application/vnd.openxmlformats-officedocument.presentationml.notesSlide+xml" PartName="/ppt/notesSlides/notesSlide103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120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14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116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24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108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10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122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118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13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104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2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115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0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13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107.xml"/>
  <Override ContentType="application/vnd.openxmlformats-officedocument.presentationml.slide+xml" PartName="/ppt/slides/slide37.xml"/>
  <Override ContentType="application/vnd.openxmlformats-officedocument.presentationml.slide+xml" PartName="/ppt/slides/slide123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111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18.xml"/>
  <Override ContentType="application/vnd.openxmlformats-officedocument.presentationml.slide+xml" PartName="/ppt/slides/slide12.xml"/>
  <Override ContentType="application/vnd.openxmlformats-officedocument.presentationml.slide+xml" PartName="/ppt/slides/slide108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116.xml"/>
  <Override ContentType="application/vnd.openxmlformats-officedocument.presentationml.slide+xml" PartName="/ppt/slides/slide80.xml"/>
  <Override ContentType="application/vnd.openxmlformats-officedocument.presentationml.slide+xml" PartName="/ppt/slides/slide103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114.xml"/>
  <Override ContentType="application/vnd.openxmlformats-officedocument.presentationml.slide+xml" PartName="/ppt/slides/slide31.xml"/>
  <Override ContentType="application/vnd.openxmlformats-officedocument.presentationml.slide+xml" PartName="/ppt/slides/slide120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12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22.xml"/>
  <Override ContentType="application/vnd.openxmlformats-officedocument.presentationml.slide+xml" PartName="/ppt/slides/slide16.xml"/>
  <Override ContentType="application/vnd.openxmlformats-officedocument.presentationml.slide+xml" PartName="/ppt/slides/slide104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110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124.xml"/>
  <Override ContentType="application/vnd.openxmlformats-officedocument.presentationml.slide+xml" PartName="/ppt/slides/slide83.xml"/>
  <Override ContentType="application/vnd.openxmlformats-officedocument.presentationml.slide+xml" PartName="/ppt/slides/slide106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119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109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117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slide+xml" PartName="/ppt/slides/slide115.xml"/>
  <Override ContentType="application/vnd.openxmlformats-officedocument.presentationml.slide+xml" PartName="/ppt/slides/slide102.xml"/>
  <Override ContentType="application/vnd.openxmlformats-officedocument.presentationml.notesMaster+xml" PartName="/ppt/notesMasters/notesMaster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</p:sldIdLst>
  <p:sldSz cy="6858000" cx="9144000"/>
  <p:notesSz cx="6934200" cy="10071100"/>
  <p:embeddedFontLst>
    <p:embeddedFont>
      <p:font typeface="Helvetica Neue"/>
      <p:regular r:id="rId131"/>
      <p:bold r:id="rId132"/>
      <p:italic r:id="rId133"/>
      <p:boldItalic r:id="rId1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07" Type="http://schemas.openxmlformats.org/officeDocument/2006/relationships/slide" Target="slides/slide101.xml"/><Relationship Id="rId106" Type="http://schemas.openxmlformats.org/officeDocument/2006/relationships/slide" Target="slides/slide100.xml"/><Relationship Id="rId105" Type="http://schemas.openxmlformats.org/officeDocument/2006/relationships/slide" Target="slides/slide99.xml"/><Relationship Id="rId104" Type="http://schemas.openxmlformats.org/officeDocument/2006/relationships/slide" Target="slides/slide98.xml"/><Relationship Id="rId109" Type="http://schemas.openxmlformats.org/officeDocument/2006/relationships/slide" Target="slides/slide103.xml"/><Relationship Id="rId108" Type="http://schemas.openxmlformats.org/officeDocument/2006/relationships/slide" Target="slides/slide102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103" Type="http://schemas.openxmlformats.org/officeDocument/2006/relationships/slide" Target="slides/slide97.xml"/><Relationship Id="rId102" Type="http://schemas.openxmlformats.org/officeDocument/2006/relationships/slide" Target="slides/slide96.xml"/><Relationship Id="rId101" Type="http://schemas.openxmlformats.org/officeDocument/2006/relationships/slide" Target="slides/slide95.xml"/><Relationship Id="rId100" Type="http://schemas.openxmlformats.org/officeDocument/2006/relationships/slide" Target="slides/slide94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29" Type="http://schemas.openxmlformats.org/officeDocument/2006/relationships/slide" Target="slides/slide123.xml"/><Relationship Id="rId128" Type="http://schemas.openxmlformats.org/officeDocument/2006/relationships/slide" Target="slides/slide122.xml"/><Relationship Id="rId127" Type="http://schemas.openxmlformats.org/officeDocument/2006/relationships/slide" Target="slides/slide121.xml"/><Relationship Id="rId126" Type="http://schemas.openxmlformats.org/officeDocument/2006/relationships/slide" Target="slides/slide120.xml"/><Relationship Id="rId26" Type="http://schemas.openxmlformats.org/officeDocument/2006/relationships/slide" Target="slides/slide20.xml"/><Relationship Id="rId121" Type="http://schemas.openxmlformats.org/officeDocument/2006/relationships/slide" Target="slides/slide115.xml"/><Relationship Id="rId25" Type="http://schemas.openxmlformats.org/officeDocument/2006/relationships/slide" Target="slides/slide19.xml"/><Relationship Id="rId120" Type="http://schemas.openxmlformats.org/officeDocument/2006/relationships/slide" Target="slides/slide114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125" Type="http://schemas.openxmlformats.org/officeDocument/2006/relationships/slide" Target="slides/slide119.xml"/><Relationship Id="rId29" Type="http://schemas.openxmlformats.org/officeDocument/2006/relationships/slide" Target="slides/slide23.xml"/><Relationship Id="rId124" Type="http://schemas.openxmlformats.org/officeDocument/2006/relationships/slide" Target="slides/slide118.xml"/><Relationship Id="rId123" Type="http://schemas.openxmlformats.org/officeDocument/2006/relationships/slide" Target="slides/slide117.xml"/><Relationship Id="rId122" Type="http://schemas.openxmlformats.org/officeDocument/2006/relationships/slide" Target="slides/slide116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11" Type="http://schemas.openxmlformats.org/officeDocument/2006/relationships/slide" Target="slides/slide5.xml"/><Relationship Id="rId99" Type="http://schemas.openxmlformats.org/officeDocument/2006/relationships/slide" Target="slides/slide93.xml"/><Relationship Id="rId10" Type="http://schemas.openxmlformats.org/officeDocument/2006/relationships/slide" Target="slides/slide4.xml"/><Relationship Id="rId98" Type="http://schemas.openxmlformats.org/officeDocument/2006/relationships/slide" Target="slides/slide92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18" Type="http://schemas.openxmlformats.org/officeDocument/2006/relationships/slide" Target="slides/slide112.xml"/><Relationship Id="rId117" Type="http://schemas.openxmlformats.org/officeDocument/2006/relationships/slide" Target="slides/slide111.xml"/><Relationship Id="rId116" Type="http://schemas.openxmlformats.org/officeDocument/2006/relationships/slide" Target="slides/slide110.xml"/><Relationship Id="rId115" Type="http://schemas.openxmlformats.org/officeDocument/2006/relationships/slide" Target="slides/slide109.xml"/><Relationship Id="rId119" Type="http://schemas.openxmlformats.org/officeDocument/2006/relationships/slide" Target="slides/slide113.xml"/><Relationship Id="rId15" Type="http://schemas.openxmlformats.org/officeDocument/2006/relationships/slide" Target="slides/slide9.xml"/><Relationship Id="rId110" Type="http://schemas.openxmlformats.org/officeDocument/2006/relationships/slide" Target="slides/slide104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14" Type="http://schemas.openxmlformats.org/officeDocument/2006/relationships/slide" Target="slides/slide108.xml"/><Relationship Id="rId18" Type="http://schemas.openxmlformats.org/officeDocument/2006/relationships/slide" Target="slides/slide12.xml"/><Relationship Id="rId113" Type="http://schemas.openxmlformats.org/officeDocument/2006/relationships/slide" Target="slides/slide107.xml"/><Relationship Id="rId112" Type="http://schemas.openxmlformats.org/officeDocument/2006/relationships/slide" Target="slides/slide106.xml"/><Relationship Id="rId111" Type="http://schemas.openxmlformats.org/officeDocument/2006/relationships/slide" Target="slides/slide105.xml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notesMaster" Target="notesMasters/notesMaster.xml"/><Relationship Id="rId6" Type="http://schemas.openxmlformats.org/officeDocument/2006/relationships/slide" Target="slides/slide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132" Type="http://schemas.openxmlformats.org/officeDocument/2006/relationships/font" Target="fonts/HelveticaNeue-bold.fntdata"/><Relationship Id="rId131" Type="http://schemas.openxmlformats.org/officeDocument/2006/relationships/font" Target="fonts/HelveticaNeue-regular.fntdata"/><Relationship Id="rId130" Type="http://schemas.openxmlformats.org/officeDocument/2006/relationships/slide" Target="slides/slide124.xml"/><Relationship Id="rId134" Type="http://schemas.openxmlformats.org/officeDocument/2006/relationships/font" Target="fonts/HelveticaNeue-boldItalic.fntdata"/><Relationship Id="rId133" Type="http://schemas.openxmlformats.org/officeDocument/2006/relationships/font" Target="fonts/HelveticaNeue-italic.fntdata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65" Type="http://schemas.openxmlformats.org/officeDocument/2006/relationships/slide" Target="slides/slide59.xml"/><Relationship Id="rId68" Type="http://schemas.openxmlformats.org/officeDocument/2006/relationships/slide" Target="slides/slide62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69" Type="http://schemas.openxmlformats.org/officeDocument/2006/relationships/slide" Target="slides/slide6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54" Type="http://schemas.openxmlformats.org/officeDocument/2006/relationships/slide" Target="slides/slide48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59" Type="http://schemas.openxmlformats.org/officeDocument/2006/relationships/slide" Target="slides/slide53.xml"/><Relationship Id="rId58" Type="http://schemas.openxmlformats.org/officeDocument/2006/relationships/slide" Target="slides/slide52.xml"/></Relationships>
</file>

<file path=ppt/notesMasters/_rels/notesMaster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notesSlide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4" name="Shape 15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Shape 73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4" name="Shape 73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Shape 744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5" name="Shape 745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Shape 750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1" name="Shape 751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Shape 756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7" name="Shape 757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Shape 762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3" name="Shape 763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Shape 768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9" name="Shape 769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Shape 774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5" name="Shape 775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Shape 782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3" name="Shape 783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Shape 788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9" name="Shape 789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Shape 796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7" name="Shape 797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3" name="Shape 803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Shape 808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9" name="Shape 809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Shape 814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5" name="Shape 815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0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Shape 82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2" name="Shape 82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Shape 83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2" name="Shape 83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6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Shape 83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8" name="Shape 83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2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Shape 84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4" name="Shape 84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Shape 84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0" name="Shape 85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Shape 85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6" name="Shape 85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Shape 86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2" name="Shape 86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6" name="Shape 16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Shape 868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9" name="Shape 869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Shape 874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5" name="Shape 875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0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Shape 88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2" name="Shape 88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9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Shape 890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1" name="Shape 891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Shape 896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7" name="Shape 897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2" name="Shape 17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4" name="Shape 18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0" name="Shape 19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6" name="Shape 19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2" name="Shape 20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8" name="Shape 20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4" name="Shape 21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6" name="Shape 22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2" name="Shape 23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8" name="Shape 23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4" name="Shape 24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0" name="Shape 25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6" name="Shape 25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2" name="Shape 26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8" name="Shape 26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0" name="Shape 11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6" name="Shape 27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2" name="Shape 28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8" name="Shape 28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4" name="Shape 29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0" name="Shape 30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6" name="Shape 30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2" name="Shape 31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8" name="Shape 31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4" name="Shape 32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0" name="Shape 33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6" name="Shape 33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2" name="Shape 34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8" name="Shape 34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4" name="Shape 35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0" name="Shape 36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6" name="Shape 36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2" name="Shape 37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9" name="Shape 379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5" name="Shape 385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1" name="Shape 391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8" name="Shape 39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4" name="Shape 40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0" name="Shape 41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6" name="Shape 41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2" name="Shape 42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8" name="Shape 42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4" name="Shape 43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0" name="Shape 44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hape 44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8" name="Shape 44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Shape 45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4" name="Shape 45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0" name="Shape 46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Shape 46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6" name="Shape 46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2" name="Shape 47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8" name="Shape 47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Shape 48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4" name="Shape 48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0" name="Shape 49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Shape 49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6" name="Shape 49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Shape 50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2" name="Shape 50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3" name="Shape 513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9" name="Shape 519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5" name="Shape 525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hape 53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2" name="Shape 53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7" name="Shape 537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Shape 54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2" name="Shape 54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2" name="Shape 55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hape 55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8" name="Shape 55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5" name="Shape 565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Shape 582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3" name="Shape 583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Shape 588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9" name="Shape 589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Shape 594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5" name="Shape 595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Shape 600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1" name="Shape 601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Shape 606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7" name="Shape 607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Shape 612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3" name="Shape 613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Shape 618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9" name="Shape 619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Shape 624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25" name="Shape 625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Shape 632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3" name="Shape 633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Shape 63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0" name="Shape 64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Shape 646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7" name="Shape 647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Shape 652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3" name="Shape 653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Shape 662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3" name="Shape 663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" name="Shape 14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Shape 668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9" name="Shape 669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5" name="Shape 675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Shape 68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6" name="Shape 68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Shape 69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2" name="Shape 69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Shape 69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8" name="Shape 69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Shape 703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4" name="Shape 704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Shape 709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0" name="Shape 710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Shape 715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6" name="Shape 716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2" name="Shape 722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 txBox="1"/>
          <p:nvPr>
            <p:ph idx="1" type="body"/>
          </p:nvPr>
        </p:nvSpPr>
        <p:spPr>
          <a:xfrm>
            <a:off x="693400" y="4783750"/>
            <a:ext cx="5547350" cy="45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8" name="Shape 728"/>
          <p:cNvSpPr/>
          <p:nvPr>
            <p:ph idx="2" type="sldImg"/>
          </p:nvPr>
        </p:nvSpPr>
        <p:spPr>
          <a:xfrm>
            <a:off x="1155925" y="755325"/>
            <a:ext cx="4623025" cy="37766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ctrTitle"/>
          </p:nvPr>
        </p:nvSpPr>
        <p:spPr>
          <a:xfrm>
            <a:off x="1143000" y="1122362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x="1143000" y="3602037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623887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 sz="4500"/>
            </a:lvl1pPr>
            <a:lvl2pPr lvl="1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23887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1pPr>
            <a:lvl2pPr indent="0" lvl="1" marL="3429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500">
                <a:solidFill>
                  <a:srgbClr val="888888"/>
                </a:solidFill>
              </a:defRPr>
            </a:lvl2pPr>
            <a:lvl3pPr indent="0" lvl="2" marL="6858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350">
                <a:solidFill>
                  <a:srgbClr val="888888"/>
                </a:solidFill>
              </a:defRPr>
            </a:lvl3pPr>
            <a:lvl4pPr indent="0" lvl="3" marL="10287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1371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17145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2057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24003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2743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 rot="5400000">
            <a:off x="2396331" y="57943"/>
            <a:ext cx="4351336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/>
          <p:nvPr>
            <p:ph idx="2" type="pic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sz="1200"/>
            </a:lvl1pPr>
            <a:lvl2pPr indent="0" lvl="1" marL="342900" rtl="0">
              <a:spcBef>
                <a:spcPts val="0"/>
              </a:spcBef>
              <a:buFont typeface="Calibri"/>
              <a:buNone/>
              <a:defRPr sz="1050"/>
            </a:lvl2pPr>
            <a:lvl3pPr indent="0" lvl="2" marL="685800" rtl="0">
              <a:spcBef>
                <a:spcPts val="0"/>
              </a:spcBef>
              <a:buFont typeface="Calibri"/>
              <a:buNone/>
              <a:defRPr sz="900"/>
            </a:lvl3pPr>
            <a:lvl4pPr indent="0" lvl="3" marL="1028700" rtl="0">
              <a:spcBef>
                <a:spcPts val="0"/>
              </a:spcBef>
              <a:buFont typeface="Calibri"/>
              <a:buNone/>
              <a:defRPr sz="750"/>
            </a:lvl4pPr>
            <a:lvl5pPr indent="0" lvl="4" marL="1371600" rtl="0">
              <a:spcBef>
                <a:spcPts val="0"/>
              </a:spcBef>
              <a:buFont typeface="Calibri"/>
              <a:buNone/>
              <a:defRPr sz="750"/>
            </a:lvl5pPr>
            <a:lvl6pPr indent="0" lvl="5" marL="1714500" rtl="0">
              <a:spcBef>
                <a:spcPts val="0"/>
              </a:spcBef>
              <a:buFont typeface="Calibri"/>
              <a:buNone/>
              <a:defRPr sz="750"/>
            </a:lvl6pPr>
            <a:lvl7pPr indent="0" lvl="6" marL="2057400" rtl="0">
              <a:spcBef>
                <a:spcPts val="0"/>
              </a:spcBef>
              <a:buFont typeface="Calibri"/>
              <a:buNone/>
              <a:defRPr sz="750"/>
            </a:lvl7pPr>
            <a:lvl8pPr indent="0" lvl="7" marL="2400300" rtl="0">
              <a:spcBef>
                <a:spcPts val="0"/>
              </a:spcBef>
              <a:buFont typeface="Calibri"/>
              <a:buNone/>
              <a:defRPr sz="750"/>
            </a:lvl8pPr>
            <a:lvl9pPr indent="0" lvl="8" marL="2743200" rtl="0">
              <a:spcBef>
                <a:spcPts val="0"/>
              </a:spcBef>
              <a:buFont typeface="Calibri"/>
              <a:buNone/>
              <a:defRPr sz="750"/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2100"/>
            </a:lvl2pPr>
            <a:lvl3pPr lvl="2" rtl="0">
              <a:spcBef>
                <a:spcPts val="0"/>
              </a:spcBef>
              <a:defRPr sz="1800"/>
            </a:lvl3pPr>
            <a:lvl4pPr lvl="3" rtl="0">
              <a:spcBef>
                <a:spcPts val="0"/>
              </a:spcBef>
              <a:defRPr sz="1500"/>
            </a:lvl4pPr>
            <a:lvl5pPr lvl="4" rtl="0">
              <a:spcBef>
                <a:spcPts val="0"/>
              </a:spcBef>
              <a:defRPr sz="1500"/>
            </a:lvl5pPr>
            <a:lvl6pPr lvl="5" rtl="0">
              <a:spcBef>
                <a:spcPts val="0"/>
              </a:spcBef>
              <a:defRPr sz="1500"/>
            </a:lvl6pPr>
            <a:lvl7pPr lvl="6" rtl="0">
              <a:spcBef>
                <a:spcPts val="0"/>
              </a:spcBef>
              <a:defRPr sz="1500"/>
            </a:lvl7pPr>
            <a:lvl8pPr lvl="7" rtl="0">
              <a:spcBef>
                <a:spcPts val="0"/>
              </a:spcBef>
              <a:defRPr sz="1500"/>
            </a:lvl8pPr>
            <a:lvl9pPr lvl="8" rtl="0">
              <a:spcBef>
                <a:spcPts val="0"/>
              </a:spcBef>
              <a:defRPr sz="1500"/>
            </a:lvl9pPr>
          </a:lstStyle>
          <a:p/>
        </p:txBody>
      </p:sp>
      <p:sp>
        <p:nvSpPr>
          <p:cNvPr id="59" name="Shape 59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sz="1200"/>
            </a:lvl1pPr>
            <a:lvl2pPr indent="0" lvl="1" marL="342900" rtl="0">
              <a:spcBef>
                <a:spcPts val="0"/>
              </a:spcBef>
              <a:buFont typeface="Calibri"/>
              <a:buNone/>
              <a:defRPr sz="1050"/>
            </a:lvl2pPr>
            <a:lvl3pPr indent="0" lvl="2" marL="685800" rtl="0">
              <a:spcBef>
                <a:spcPts val="0"/>
              </a:spcBef>
              <a:buFont typeface="Calibri"/>
              <a:buNone/>
              <a:defRPr sz="900"/>
            </a:lvl3pPr>
            <a:lvl4pPr indent="0" lvl="3" marL="1028700" rtl="0">
              <a:spcBef>
                <a:spcPts val="0"/>
              </a:spcBef>
              <a:buFont typeface="Calibri"/>
              <a:buNone/>
              <a:defRPr sz="750"/>
            </a:lvl4pPr>
            <a:lvl5pPr indent="0" lvl="4" marL="1371600" rtl="0">
              <a:spcBef>
                <a:spcPts val="0"/>
              </a:spcBef>
              <a:buFont typeface="Calibri"/>
              <a:buNone/>
              <a:defRPr sz="750"/>
            </a:lvl5pPr>
            <a:lvl6pPr indent="0" lvl="5" marL="1714500" rtl="0">
              <a:spcBef>
                <a:spcPts val="0"/>
              </a:spcBef>
              <a:buFont typeface="Calibri"/>
              <a:buNone/>
              <a:defRPr sz="750"/>
            </a:lvl6pPr>
            <a:lvl7pPr indent="0" lvl="6" marL="2057400" rtl="0">
              <a:spcBef>
                <a:spcPts val="0"/>
              </a:spcBef>
              <a:buFont typeface="Calibri"/>
              <a:buNone/>
              <a:defRPr sz="750"/>
            </a:lvl7pPr>
            <a:lvl8pPr indent="0" lvl="7" marL="2400300" rtl="0">
              <a:spcBef>
                <a:spcPts val="0"/>
              </a:spcBef>
              <a:buFont typeface="Calibri"/>
              <a:buNone/>
              <a:defRPr sz="750"/>
            </a:lvl8pPr>
            <a:lvl9pPr indent="0" lvl="8" marL="2743200" rtl="0">
              <a:spcBef>
                <a:spcPts val="0"/>
              </a:spcBef>
              <a:buFont typeface="Calibri"/>
              <a:buNone/>
              <a:defRPr sz="750"/>
            </a:lvl9pPr>
          </a:lstStyle>
          <a:p/>
        </p:txBody>
      </p:sp>
      <p:sp>
        <p:nvSpPr>
          <p:cNvPr id="60" name="Shape 60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629841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b="1" sz="1800"/>
            </a:lvl1pPr>
            <a:lvl2pPr indent="0" lvl="1" marL="342900" rtl="0">
              <a:spcBef>
                <a:spcPts val="0"/>
              </a:spcBef>
              <a:buFont typeface="Calibri"/>
              <a:buNone/>
              <a:defRPr b="1" sz="1500"/>
            </a:lvl2pPr>
            <a:lvl3pPr indent="0" lvl="2" marL="685800" rtl="0">
              <a:spcBef>
                <a:spcPts val="0"/>
              </a:spcBef>
              <a:buFont typeface="Calibri"/>
              <a:buNone/>
              <a:defRPr b="1" sz="1350"/>
            </a:lvl3pPr>
            <a:lvl4pPr indent="0" lvl="3" marL="1028700" rtl="0">
              <a:spcBef>
                <a:spcPts val="0"/>
              </a:spcBef>
              <a:buFont typeface="Calibri"/>
              <a:buNone/>
              <a:defRPr b="1" sz="1200"/>
            </a:lvl4pPr>
            <a:lvl5pPr indent="0" lvl="4" marL="1371600" rtl="0">
              <a:spcBef>
                <a:spcPts val="0"/>
              </a:spcBef>
              <a:buFont typeface="Calibri"/>
              <a:buNone/>
              <a:defRPr b="1" sz="1200"/>
            </a:lvl5pPr>
            <a:lvl6pPr indent="0" lvl="5" marL="1714500" rtl="0">
              <a:spcBef>
                <a:spcPts val="0"/>
              </a:spcBef>
              <a:buFont typeface="Calibri"/>
              <a:buNone/>
              <a:defRPr b="1" sz="1200"/>
            </a:lvl6pPr>
            <a:lvl7pPr indent="0" lvl="6" marL="2057400" rtl="0">
              <a:spcBef>
                <a:spcPts val="0"/>
              </a:spcBef>
              <a:buFont typeface="Calibri"/>
              <a:buNone/>
              <a:defRPr b="1" sz="1200"/>
            </a:lvl7pPr>
            <a:lvl8pPr indent="0" lvl="7" marL="2400300" rtl="0">
              <a:spcBef>
                <a:spcPts val="0"/>
              </a:spcBef>
              <a:buFont typeface="Calibri"/>
              <a:buNone/>
              <a:defRPr b="1" sz="1200"/>
            </a:lvl8pPr>
            <a:lvl9pPr indent="0" lvl="8" marL="2743200" rtl="0">
              <a:spcBef>
                <a:spcPts val="0"/>
              </a:spcBef>
              <a:buFont typeface="Calibri"/>
              <a:buNone/>
              <a:defRPr b="1" sz="1200"/>
            </a:lvl9pPr>
          </a:lstStyle>
          <a:p/>
        </p:txBody>
      </p:sp>
      <p:sp>
        <p:nvSpPr>
          <p:cNvPr id="71" name="Shape 71"/>
          <p:cNvSpPr txBox="1"/>
          <p:nvPr>
            <p:ph idx="2" type="body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3" type="body"/>
          </p:nvPr>
        </p:nvSpPr>
        <p:spPr>
          <a:xfrm>
            <a:off x="4629150" y="1681163"/>
            <a:ext cx="388739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b="1" sz="1800"/>
            </a:lvl1pPr>
            <a:lvl2pPr indent="0" lvl="1" marL="342900" rtl="0">
              <a:spcBef>
                <a:spcPts val="0"/>
              </a:spcBef>
              <a:buFont typeface="Calibri"/>
              <a:buNone/>
              <a:defRPr b="1" sz="1500"/>
            </a:lvl2pPr>
            <a:lvl3pPr indent="0" lvl="2" marL="685800" rtl="0">
              <a:spcBef>
                <a:spcPts val="0"/>
              </a:spcBef>
              <a:buFont typeface="Calibri"/>
              <a:buNone/>
              <a:defRPr b="1" sz="1350"/>
            </a:lvl3pPr>
            <a:lvl4pPr indent="0" lvl="3" marL="1028700" rtl="0">
              <a:spcBef>
                <a:spcPts val="0"/>
              </a:spcBef>
              <a:buFont typeface="Calibri"/>
              <a:buNone/>
              <a:defRPr b="1" sz="1200"/>
            </a:lvl4pPr>
            <a:lvl5pPr indent="0" lvl="4" marL="1371600" rtl="0">
              <a:spcBef>
                <a:spcPts val="0"/>
              </a:spcBef>
              <a:buFont typeface="Calibri"/>
              <a:buNone/>
              <a:defRPr b="1" sz="1200"/>
            </a:lvl5pPr>
            <a:lvl6pPr indent="0" lvl="5" marL="1714500" rtl="0">
              <a:spcBef>
                <a:spcPts val="0"/>
              </a:spcBef>
              <a:buFont typeface="Calibri"/>
              <a:buNone/>
              <a:defRPr b="1" sz="1200"/>
            </a:lvl6pPr>
            <a:lvl7pPr indent="0" lvl="6" marL="2057400" rtl="0">
              <a:spcBef>
                <a:spcPts val="0"/>
              </a:spcBef>
              <a:buFont typeface="Calibri"/>
              <a:buNone/>
              <a:defRPr b="1" sz="1200"/>
            </a:lvl7pPr>
            <a:lvl8pPr indent="0" lvl="7" marL="2400300" rtl="0">
              <a:spcBef>
                <a:spcPts val="0"/>
              </a:spcBef>
              <a:buFont typeface="Calibri"/>
              <a:buNone/>
              <a:defRPr b="1" sz="1200"/>
            </a:lvl8pPr>
            <a:lvl9pPr indent="0" lvl="8" marL="2743200" rtl="0">
              <a:spcBef>
                <a:spcPts val="0"/>
              </a:spcBef>
              <a:buFont typeface="Calibri"/>
              <a:buNone/>
              <a:defRPr b="1" sz="1200"/>
            </a:lvl9pPr>
          </a:lstStyle>
          <a:p/>
        </p:txBody>
      </p:sp>
      <p:sp>
        <p:nvSpPr>
          <p:cNvPr id="73" name="Shape 73"/>
          <p:cNvSpPr txBox="1"/>
          <p:nvPr>
            <p:ph idx="4" type="body"/>
          </p:nvPr>
        </p:nvSpPr>
        <p:spPr>
          <a:xfrm>
            <a:off x="4629150" y="2505075"/>
            <a:ext cx="388739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.xml.rels><?xml version="1.0" encoding="UTF-8" standalone="yes"?><Relationships xmlns="http://schemas.openxmlformats.org/package/2006/relationships"><Relationship Id="rId1" Type="http://schemas.openxmlformats.org/officeDocument/2006/relationships/image" Target="../media/image01.png"/><Relationship Id="rId2" Type="http://schemas.openxmlformats.org/officeDocument/2006/relationships/image" Target="../media/image00.png"/><Relationship Id="rId3" Type="http://schemas.openxmlformats.org/officeDocument/2006/relationships/slideLayout" Target="../slideLayouts/slideLayout.xml"/><Relationship Id="rId4" Type="http://schemas.openxmlformats.org/officeDocument/2006/relationships/theme" Target="../theme/theme.xml"/></Relationships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/>
        </p:nvSpPr>
        <p:spPr>
          <a:xfrm>
            <a:off x="685800" y="6400800"/>
            <a:ext cx="8229600" cy="577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1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JAVA: An Introduction to Problem Solving &amp; Programming, 7</a:t>
            </a:r>
            <a:r>
              <a:rPr b="0" baseline="3000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Ed. By Walter Savitch</a:t>
            </a:r>
            <a:b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ISBN 0133862119 © 2015 Pearson Education, Inc., Upper Saddle River, NJ. All Rights Reserved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195511" y="525462"/>
            <a:ext cx="4505325" cy="179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53087" y="2312986"/>
            <a:ext cx="1609725" cy="40004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9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26" name="Shape 26"/>
          <p:cNvSpPr txBox="1"/>
          <p:nvPr/>
        </p:nvSpPr>
        <p:spPr>
          <a:xfrm>
            <a:off x="685800" y="6400800"/>
            <a:ext cx="8229600" cy="577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1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JAVA: An Introduction to Problem Solving &amp; Programming, 7</a:t>
            </a:r>
            <a:r>
              <a:rPr b="0" baseline="3000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Ed. By Walter Savitch</a:t>
            </a:r>
            <a:b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ISBN 0133862119 © 2015 Pearson Education, Inc., Upper Saddle River, NJ. All Rights Reserved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.xml"/></Relationships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0.xml"/><Relationship Id="rId3" Type="http://schemas.openxmlformats.org/officeDocument/2006/relationships/hyperlink" Target="Listing 2.7" TargetMode="External"/><Relationship Id="rId4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1.xml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2.xml"/></Relationships>
</file>

<file path=ppt/slides/_rels/slide1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3.xml"/></Relationships>
</file>

<file path=ppt/slides/_rels/slide1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4.xml"/></Relationships>
</file>

<file path=ppt/slides/_rels/slide1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5.xml"/></Relationships>
</file>

<file path=ppt/slides/_rels/slide1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6.xml"/><Relationship Id="rId3" Type="http://schemas.openxmlformats.org/officeDocument/2006/relationships/hyperlink" Target="Listing 2.8" TargetMode="External"/><Relationship Id="rId4" Type="http://schemas.openxmlformats.org/officeDocument/2006/relationships/image" Target="../media/image18.png"/></Relationships>
</file>

<file path=ppt/slides/_rels/slide1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7.xml"/></Relationships>
</file>

<file path=ppt/slides/_rels/slide1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8.xml"/><Relationship Id="rId3" Type="http://schemas.openxmlformats.org/officeDocument/2006/relationships/hyperlink" Target="Listing 2.9" TargetMode="External"/><Relationship Id="rId4" Type="http://schemas.openxmlformats.org/officeDocument/2006/relationships/image" Target="../media/image16.png"/></Relationships>
</file>

<file path=ppt/slides/_rels/slide1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9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0.xml"/></Relationships>
</file>

<file path=ppt/slides/_rels/slide1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1.xml"/></Relationships>
</file>

<file path=ppt/slides/_rels/slide1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2.xml"/><Relationship Id="rId3" Type="http://schemas.openxmlformats.org/officeDocument/2006/relationships/hyperlink" Target="Listing 2.10" TargetMode="External"/></Relationships>
</file>

<file path=ppt/slides/_rels/slide1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3.xml"/><Relationship Id="rId3" Type="http://schemas.openxmlformats.org/officeDocument/2006/relationships/hyperlink" Target="Listing 2.11" TargetMode="External"/><Relationship Id="rId4" Type="http://schemas.openxmlformats.org/officeDocument/2006/relationships/image" Target="../media/image25.png"/><Relationship Id="rId5" Type="http://schemas.openxmlformats.org/officeDocument/2006/relationships/image" Target="../media/image19.png"/><Relationship Id="rId6" Type="http://schemas.openxmlformats.org/officeDocument/2006/relationships/image" Target="../media/image24.png"/></Relationships>
</file>

<file path=ppt/slides/_rels/slide1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4.xml"/></Relationships>
</file>

<file path=ppt/slides/_rels/slide1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5.xml"/></Relationships>
</file>

<file path=ppt/slides/_rels/slide1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6.xml"/></Relationships>
</file>

<file path=ppt/slides/_rels/slide1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7.xml"/></Relationships>
</file>

<file path=ppt/slides/_rels/slide1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8.xml"/></Relationships>
</file>

<file path=ppt/slides/_rels/slide1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9.xml"/><Relationship Id="rId3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5.png"/></Relationships>
</file>

<file path=ppt/slides/_rels/slide1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0.xml"/></Relationships>
</file>

<file path=ppt/slides/_rels/slide1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1.xml"/><Relationship Id="rId3" Type="http://schemas.openxmlformats.org/officeDocument/2006/relationships/image" Target="../media/image28.png"/></Relationships>
</file>

<file path=ppt/slides/_rels/slide1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2.xml"/><Relationship Id="rId3" Type="http://schemas.openxmlformats.org/officeDocument/2006/relationships/hyperlink" Target="Listing 2.12" TargetMode="External"/><Relationship Id="rId4" Type="http://schemas.openxmlformats.org/officeDocument/2006/relationships/image" Target="../media/image26.png"/><Relationship Id="rId5" Type="http://schemas.openxmlformats.org/officeDocument/2006/relationships/image" Target="../media/image27.png"/></Relationships>
</file>

<file path=ppt/slides/_rels/slide1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3.xml"/></Relationships>
</file>

<file path=ppt/slides/_rels/slide1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4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hyperlink" Target="Listing 2.2" TargetMode="External"/><Relationship Id="rId4" Type="http://schemas.openxmlformats.org/officeDocument/2006/relationships/image" Target="../media/image0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03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0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hyperlink" Target="Listing 2.3" TargetMode="External"/><Relationship Id="rId4" Type="http://schemas.openxmlformats.org/officeDocument/2006/relationships/image" Target="../media/image02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Listing 2.1" TargetMode="External"/><Relationship Id="rId4" Type="http://schemas.openxmlformats.org/officeDocument/2006/relationships/image" Target="../media/image04.png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07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09.png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11.png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Relationship Id="rId3" Type="http://schemas.openxmlformats.org/officeDocument/2006/relationships/hyperlink" Target="Listing 2.4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Relationship Id="rId3" Type="http://schemas.openxmlformats.org/officeDocument/2006/relationships/image" Target="../media/image14.png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Relationship Id="rId3" Type="http://schemas.openxmlformats.org/officeDocument/2006/relationships/hyperlink" Target="Listing 2.5" TargetMode="External"/><Relationship Id="rId4" Type="http://schemas.openxmlformats.org/officeDocument/2006/relationships/image" Target="../media/image10.png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Relationship Id="rId3" Type="http://schemas.openxmlformats.org/officeDocument/2006/relationships/image" Target="../media/image15.png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17.png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<Relationship Id="rId3" Type="http://schemas.openxmlformats.org/officeDocument/2006/relationships/hyperlink" Target="Listing 2.6" TargetMode="External"/><Relationship Id="rId4" Type="http://schemas.openxmlformats.org/officeDocument/2006/relationships/image" Target="../media/image21.png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9.xml"/></Relationships>
</file>

<file path=ppt/slides/slide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ctrTitle"/>
          </p:nvPr>
        </p:nvSpPr>
        <p:spPr>
          <a:xfrm>
            <a:off x="1066800" y="3276600"/>
            <a:ext cx="7848599" cy="1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Basic Computation</a:t>
            </a:r>
          </a:p>
        </p:txBody>
      </p:sp>
      <p:sp>
        <p:nvSpPr>
          <p:cNvPr id="95" name="Shape 95"/>
          <p:cNvSpPr txBox="1"/>
          <p:nvPr>
            <p:ph idx="1" type="subTitle"/>
          </p:nvPr>
        </p:nvSpPr>
        <p:spPr>
          <a:xfrm>
            <a:off x="1343025" y="5105400"/>
            <a:ext cx="6400799" cy="12890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Chapter 2</a:t>
            </a:r>
          </a:p>
        </p:txBody>
      </p:sp>
    </p:spTree>
  </p:cSld>
  <p:clrMapOvr>
    <a:masterClrMapping/>
  </p:clrMapOvr>
  <p:transition spd="slow">
    <p:cut/>
  </p:transition>
</p:sld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457200" y="1447800"/>
            <a:ext cx="8686800" cy="5029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Describe the Java data types used for simple data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Write Java statements to declare variables, define named constants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Write assignment statements, expressions containing variables and constants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Define strings of characters, perform simple string processing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 and Examples</a:t>
            </a:r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 variable_1, variable_2, …;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(variable_1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 generic variable called a </a:t>
            </a:r>
            <a:r>
              <a:rPr b="0" i="1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syntactic variable</a:t>
            </a:r>
            <a:r>
              <a:rPr b="0" i="1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styleChoice, numberOfChecks;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 balance, interestRate;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char jointOrIndividual;</a:t>
            </a:r>
          </a:p>
        </p:txBody>
      </p:sp>
    </p:spTree>
  </p:cSld>
  <p:clrMapOvr>
    <a:masterClrMapping/>
  </p:clrMapOvr>
  <p:transition spd="slow">
    <p:cut/>
  </p:transition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Shape 736"/>
          <p:cNvSpPr txBox="1"/>
          <p:nvPr/>
        </p:nvSpPr>
        <p:spPr>
          <a:xfrm>
            <a:off x="763587" y="3217861"/>
            <a:ext cx="7653337" cy="2082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Shape 737"/>
          <p:cNvSpPr txBox="1"/>
          <p:nvPr>
            <p:ph type="title"/>
          </p:nvPr>
        </p:nvSpPr>
        <p:spPr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Comments Example</a:t>
            </a:r>
          </a:p>
        </p:txBody>
      </p:sp>
      <p:sp>
        <p:nvSpPr>
          <p:cNvPr id="738" name="Shape 738"/>
          <p:cNvSpPr txBox="1"/>
          <p:nvPr>
            <p:ph idx="1" type="body"/>
          </p:nvPr>
        </p:nvSpPr>
        <p:spPr>
          <a:xfrm>
            <a:off x="415925" y="1371600"/>
            <a:ext cx="8458200" cy="48434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8571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CircleCalculation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2.7</a:t>
            </a:r>
          </a:p>
        </p:txBody>
      </p:sp>
      <p:grpSp>
        <p:nvGrpSpPr>
          <p:cNvPr id="739" name="Shape 739"/>
          <p:cNvGrpSpPr/>
          <p:nvPr/>
        </p:nvGrpSpPr>
        <p:grpSpPr>
          <a:xfrm>
            <a:off x="762000" y="3216275"/>
            <a:ext cx="7685086" cy="2082799"/>
            <a:chOff x="777875" y="3673475"/>
            <a:chExt cx="7685086" cy="2082799"/>
          </a:xfrm>
        </p:grpSpPr>
        <p:pic>
          <p:nvPicPr>
            <p:cNvPr id="740" name="Shape 740"/>
            <p:cNvPicPr preferRelativeResize="0"/>
            <p:nvPr/>
          </p:nvPicPr>
          <p:blipFill rotWithShape="1">
            <a:blip r:embed="rId4">
              <a:alphaModFix/>
            </a:blip>
            <a:srcRect b="0" l="84010" r="0" t="0"/>
            <a:stretch/>
          </p:blipFill>
          <p:spPr>
            <a:xfrm>
              <a:off x="6989761" y="3675062"/>
              <a:ext cx="1473199" cy="2081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1" name="Shape 741"/>
            <p:cNvPicPr preferRelativeResize="0"/>
            <p:nvPr/>
          </p:nvPicPr>
          <p:blipFill rotWithShape="1">
            <a:blip r:embed="rId5">
              <a:alphaModFix/>
            </a:blip>
            <a:srcRect b="0" l="0" r="31305" t="0"/>
            <a:stretch/>
          </p:blipFill>
          <p:spPr>
            <a:xfrm>
              <a:off x="777875" y="3673475"/>
              <a:ext cx="6329361" cy="208121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42" name="Shape 742"/>
          <p:cNvSpPr txBox="1"/>
          <p:nvPr/>
        </p:nvSpPr>
        <p:spPr>
          <a:xfrm>
            <a:off x="7521575" y="3667125"/>
            <a:ext cx="1100136" cy="915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Shape 747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Indentation</a:t>
            </a:r>
          </a:p>
        </p:txBody>
      </p:sp>
      <p:sp>
        <p:nvSpPr>
          <p:cNvPr id="748" name="Shape 748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Indentation should communicate nesting clearly.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good choice is four spaces for each level of indentation.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Indentation should be consistent.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Indentation should be used for second and subsequent lines of statements which do not fit on a single line.</a:t>
            </a:r>
          </a:p>
        </p:txBody>
      </p:sp>
    </p:spTree>
  </p:cSld>
  <p:clrMapOvr>
    <a:masterClrMapping/>
  </p:clrMapOvr>
  <p:transition spd="slow">
    <p:cut/>
  </p:transition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Indentation</a:t>
            </a:r>
          </a:p>
        </p:txBody>
      </p:sp>
      <p:sp>
        <p:nvSpPr>
          <p:cNvPr id="754" name="Shape 754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Indentation does not change the behavior of the program.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Proper indentation helps communicate to the human reader the nested structures of the program</a:t>
            </a:r>
          </a:p>
        </p:txBody>
      </p:sp>
    </p:spTree>
  </p:cSld>
  <p:clrMapOvr>
    <a:masterClrMapping/>
  </p:clrMapOvr>
  <p:transition spd="slow">
    <p:cut/>
  </p:transition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Shape 759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Named Constants</a:t>
            </a:r>
          </a:p>
        </p:txBody>
      </p:sp>
      <p:sp>
        <p:nvSpPr>
          <p:cNvPr id="760" name="Shape 760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avoid confusion, always name constants 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(and variables).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area = PI * radius * radius;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clearer than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area = 3.14159 * radius * radius;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Place constants near the beginning of the program.</a:t>
            </a:r>
          </a:p>
        </p:txBody>
      </p:sp>
    </p:spTree>
  </p:cSld>
  <p:clrMapOvr>
    <a:masterClrMapping/>
  </p:clrMapOvr>
  <p:transition spd="slow">
    <p:cut/>
  </p:transition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Shape 765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Named Constants</a:t>
            </a:r>
          </a:p>
        </p:txBody>
      </p:sp>
      <p:sp>
        <p:nvSpPr>
          <p:cNvPr id="766" name="Shape 766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Once the value of a constant is set (or changed by an editor), it can be used (or reflected) throughout the program.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final double INTEREST_RATE = 6.65;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a literal (such as 6.65) is used instead, every occurrence must be changed, with the risk than another literal with the same value might be changed unintentionally.</a:t>
            </a:r>
          </a:p>
        </p:txBody>
      </p:sp>
    </p:spTree>
  </p:cSld>
  <p:clrMapOvr>
    <a:masterClrMapping/>
  </p:clrMapOvr>
  <p:transition spd="slow">
    <p:cut/>
  </p:transition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Shape 771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Declaring Constants</a:t>
            </a:r>
          </a:p>
        </p:txBody>
      </p:sp>
      <p:sp>
        <p:nvSpPr>
          <p:cNvPr id="772" name="Shape 772"/>
          <p:cNvSpPr txBox="1"/>
          <p:nvPr>
            <p:ph idx="1" type="body"/>
          </p:nvPr>
        </p:nvSpPr>
        <p:spPr>
          <a:xfrm>
            <a:off x="457200" y="1500187"/>
            <a:ext cx="8229600" cy="4625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final </a:t>
            </a:r>
            <a:b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Variable_Type = Constant;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final double </a:t>
            </a:r>
            <a:b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PI = 3.14159;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final String MOTTO = "The customer is always right.";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convention, uppercase letters are used for constants.</a:t>
            </a:r>
          </a:p>
        </p:txBody>
      </p:sp>
    </p:spTree>
  </p:cSld>
  <p:clrMapOvr>
    <a:masterClrMapping/>
  </p:clrMapOvr>
  <p:transition spd="slow">
    <p:cut/>
  </p:transition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Shape 777"/>
          <p:cNvSpPr txBox="1"/>
          <p:nvPr>
            <p:ph type="title"/>
          </p:nvPr>
        </p:nvSpPr>
        <p:spPr>
          <a:xfrm>
            <a:off x="685800" y="152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Named Constants</a:t>
            </a:r>
          </a:p>
        </p:txBody>
      </p:sp>
      <p:sp>
        <p:nvSpPr>
          <p:cNvPr id="778" name="Shape 778"/>
          <p:cNvSpPr txBox="1"/>
          <p:nvPr>
            <p:ph idx="1" type="body"/>
          </p:nvPr>
        </p:nvSpPr>
        <p:spPr>
          <a:xfrm>
            <a:off x="449262" y="1295400"/>
            <a:ext cx="8897937" cy="4708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8571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CircleCalculation2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2.8</a:t>
            </a:r>
          </a:p>
        </p:txBody>
      </p:sp>
      <p:pic>
        <p:nvPicPr>
          <p:cNvPr id="779" name="Shape 77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8650" y="3240086"/>
            <a:ext cx="7683500" cy="1765299"/>
          </a:xfrm>
          <a:prstGeom prst="rect">
            <a:avLst/>
          </a:prstGeom>
          <a:noFill/>
          <a:ln>
            <a:noFill/>
          </a:ln>
        </p:spPr>
      </p:pic>
      <p:sp>
        <p:nvSpPr>
          <p:cNvPr id="780" name="Shape 780"/>
          <p:cNvSpPr txBox="1"/>
          <p:nvPr/>
        </p:nvSpPr>
        <p:spPr>
          <a:xfrm>
            <a:off x="7521575" y="3667125"/>
            <a:ext cx="1100136" cy="915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Shape 785"/>
          <p:cNvSpPr txBox="1"/>
          <p:nvPr>
            <p:ph type="title"/>
          </p:nvPr>
        </p:nvSpPr>
        <p:spPr>
          <a:xfrm>
            <a:off x="457200" y="274637"/>
            <a:ext cx="8686800" cy="153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Graphics Supplement: Outline</a:t>
            </a:r>
          </a:p>
        </p:txBody>
      </p:sp>
      <p:sp>
        <p:nvSpPr>
          <p:cNvPr id="786" name="Shape 786"/>
          <p:cNvSpPr txBox="1"/>
          <p:nvPr>
            <p:ph idx="1" type="body"/>
          </p:nvPr>
        </p:nvSpPr>
        <p:spPr>
          <a:xfrm>
            <a:off x="1201737" y="2108200"/>
            <a:ext cx="7485061" cy="4017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Style Rules Applied to a Graphics Applet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JFrame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Inputting Numeric Types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Multi-Line Output Windows</a:t>
            </a:r>
          </a:p>
        </p:txBody>
      </p:sp>
    </p:spTree>
  </p:cSld>
  <p:clrMapOvr>
    <a:masterClrMapping/>
  </p:clrMapOvr>
  <p:transition spd="slow">
    <p:cut/>
  </p:transition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0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Shape 791"/>
          <p:cNvSpPr txBox="1"/>
          <p:nvPr>
            <p:ph type="title"/>
          </p:nvPr>
        </p:nvSpPr>
        <p:spPr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Style Rules Applied to a Graphics Applet</a:t>
            </a:r>
          </a:p>
        </p:txBody>
      </p:sp>
      <p:sp>
        <p:nvSpPr>
          <p:cNvPr id="792" name="Shape 792"/>
          <p:cNvSpPr txBox="1"/>
          <p:nvPr>
            <p:ph idx="1" type="body"/>
          </p:nvPr>
        </p:nvSpPr>
        <p:spPr>
          <a:xfrm>
            <a:off x="296862" y="1828800"/>
            <a:ext cx="8635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90476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1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</a:t>
            </a:r>
            <a:b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6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HappyFace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2.9</a:t>
            </a:r>
          </a:p>
        </p:txBody>
      </p:sp>
      <p:pic>
        <p:nvPicPr>
          <p:cNvPr id="793" name="Shape 79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65375" y="3106736"/>
            <a:ext cx="3794124" cy="3178174"/>
          </a:xfrm>
          <a:prstGeom prst="rect">
            <a:avLst/>
          </a:prstGeom>
          <a:noFill/>
          <a:ln>
            <a:noFill/>
          </a:ln>
        </p:spPr>
      </p:pic>
      <p:sp>
        <p:nvSpPr>
          <p:cNvPr id="794" name="Shape 794"/>
          <p:cNvSpPr txBox="1"/>
          <p:nvPr/>
        </p:nvSpPr>
        <p:spPr>
          <a:xfrm>
            <a:off x="5710237" y="4565650"/>
            <a:ext cx="1100136" cy="915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Shape 799"/>
          <p:cNvSpPr txBox="1"/>
          <p:nvPr>
            <p:ph type="title"/>
          </p:nvPr>
        </p:nvSpPr>
        <p:spPr>
          <a:xfrm>
            <a:off x="441325" y="66357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Style Rules Applied to a Graphics Applet</a:t>
            </a:r>
          </a:p>
        </p:txBody>
      </p:sp>
      <p:sp>
        <p:nvSpPr>
          <p:cNvPr id="800" name="Shape 800"/>
          <p:cNvSpPr txBox="1"/>
          <p:nvPr>
            <p:ph idx="1" type="body"/>
          </p:nvPr>
        </p:nvSpPr>
        <p:spPr>
          <a:xfrm>
            <a:off x="457200" y="2463800"/>
            <a:ext cx="8229600" cy="36623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Named constants makes it easier to find values.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Comments and named constants make changing the code much easier.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Named constants protect against changing the wrong value.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Types</a:t>
            </a:r>
          </a:p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 type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used for a class of objects and has both data and methods.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33333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"Java is fun"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 value of class type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primitive type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used for simple, nondecomposable values such as an individual number or individual character.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33333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b="0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char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are primitive types.</a:t>
            </a:r>
          </a:p>
        </p:txBody>
      </p:sp>
    </p:spTree>
  </p:cSld>
  <p:clrMapOvr>
    <a:masterClrMapping/>
  </p:clrMapOvr>
  <p:transition spd="slow">
    <p:cut/>
  </p:transition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Shape 805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Creating a </a:t>
            </a:r>
            <a:r>
              <a:rPr b="1" i="0" lang="en-US" sz="3300" u="none" cap="none" strike="noStrike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JFrame</a:t>
            </a:r>
            <a:r>
              <a:rPr b="0" i="0" lang="en-US" sz="33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Application</a:t>
            </a:r>
          </a:p>
        </p:txBody>
      </p:sp>
      <p:sp>
        <p:nvSpPr>
          <p:cNvPr id="806" name="Shape 806"/>
          <p:cNvSpPr txBox="1"/>
          <p:nvPr>
            <p:ph idx="1" type="body"/>
          </p:nvPr>
        </p:nvSpPr>
        <p:spPr>
          <a:xfrm>
            <a:off x="495300" y="14478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class 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JFrame 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used to create a standalone GUI application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Full explanation of how this work in Chapter 8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Similar to creating an applet</a:t>
            </a:r>
          </a:p>
          <a:p>
            <a:pPr indent="-514350" lvl="1" marL="9715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AutoNum type="arabicPeriod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Replace the line</a:t>
            </a:r>
          </a:p>
          <a:p>
            <a:pPr indent="-514350" lvl="1" marL="9715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import javax.swing.JApplet;</a:t>
            </a:r>
          </a:p>
          <a:p>
            <a:pPr indent="-514350" lvl="1" marL="9715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with</a:t>
            </a:r>
          </a:p>
          <a:p>
            <a:pPr indent="-514350" lvl="1" marL="9715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import javax.swing.JFrame;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Shape 811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Creating a </a:t>
            </a:r>
            <a:r>
              <a:rPr b="1" i="0" lang="en-US" sz="3300" u="none" cap="none" strike="noStrike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JFrame</a:t>
            </a:r>
            <a:r>
              <a:rPr b="0" i="0" lang="en-US" sz="33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Application</a:t>
            </a:r>
          </a:p>
        </p:txBody>
      </p:sp>
      <p:sp>
        <p:nvSpPr>
          <p:cNvPr id="812" name="Shape 812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6350" lvl="0" marL="571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Replace the text</a:t>
            </a:r>
          </a:p>
          <a:p>
            <a:pPr indent="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extends JApplet;</a:t>
            </a:r>
          </a:p>
          <a:p>
            <a:pPr indent="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with</a:t>
            </a:r>
          </a:p>
          <a:p>
            <a:pPr indent="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extends JFrame;</a:t>
            </a:r>
          </a:p>
          <a:p>
            <a:pPr indent="-6350" lvl="0" marL="571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 Add what is called a constructor</a:t>
            </a:r>
          </a:p>
          <a:p>
            <a:pPr indent="-6350" lvl="0" marL="571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NameOfClass()</a:t>
            </a:r>
          </a:p>
          <a:p>
            <a:pPr indent="-6350" lvl="0" marL="571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{</a:t>
            </a:r>
          </a:p>
          <a:p>
            <a:pPr indent="-6350" lvl="0" marL="571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setSize(600,400);</a:t>
            </a:r>
          </a:p>
          <a:p>
            <a:pPr indent="-6350" lvl="0" marL="571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setDefaultCloseOperation(EXIT_ON_CLOSE);</a:t>
            </a:r>
          </a:p>
          <a:p>
            <a:pPr indent="-6350" lvl="0" marL="571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</p:txBody>
      </p:sp>
    </p:spTree>
  </p:cSld>
  <p:clrMapOvr>
    <a:masterClrMapping/>
  </p:clrMapOvr>
  <p:transition spd="slow">
    <p:cut/>
  </p:transition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Shape 817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Creating a </a:t>
            </a:r>
            <a:r>
              <a:rPr b="1" i="0" lang="en-US" sz="3300" u="none" cap="none" strike="noStrike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JFrame</a:t>
            </a:r>
            <a:r>
              <a:rPr b="0" i="0" lang="en-US" sz="33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Application</a:t>
            </a:r>
          </a:p>
        </p:txBody>
      </p:sp>
      <p:sp>
        <p:nvSpPr>
          <p:cNvPr id="818" name="Shape 818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6350" lvl="0" marL="571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Add a main method that displays the window</a:t>
            </a:r>
          </a:p>
          <a:p>
            <a:pPr indent="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void main(String[] args)</a:t>
            </a:r>
          </a:p>
          <a:p>
            <a:pPr indent="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HappyFace guiWindow = new HappyFace();</a:t>
            </a:r>
          </a:p>
          <a:p>
            <a:pPr indent="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guiWindow.setVisible(true);</a:t>
            </a:r>
          </a:p>
          <a:p>
            <a:pPr indent="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819" name="Shape 819"/>
          <p:cNvSpPr txBox="1"/>
          <p:nvPr/>
        </p:nvSpPr>
        <p:spPr>
          <a:xfrm>
            <a:off x="469900" y="4875212"/>
            <a:ext cx="8178799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 View </a:t>
            </a:r>
            <a:r>
              <a:rPr b="0" i="0" lang="en-US" sz="32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sample program</a:t>
            </a:r>
            <a:b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32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HappyFaceJFrame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listing 2.10</a:t>
            </a:r>
          </a:p>
        </p:txBody>
      </p:sp>
    </p:spTree>
  </p:cSld>
  <p:clrMapOvr>
    <a:masterClrMapping/>
  </p:clrMapOvr>
  <p:transition spd="slow">
    <p:cut/>
  </p:transition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Shape 824"/>
          <p:cNvSpPr txBox="1"/>
          <p:nvPr>
            <p:ph type="title"/>
          </p:nvPr>
        </p:nvSpPr>
        <p:spPr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33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</a:p>
        </p:txBody>
      </p:sp>
      <p:sp>
        <p:nvSpPr>
          <p:cNvPr id="825" name="Shape 825"/>
          <p:cNvSpPr txBox="1"/>
          <p:nvPr>
            <p:ph idx="1" type="body"/>
          </p:nvPr>
        </p:nvSpPr>
        <p:spPr>
          <a:xfrm>
            <a:off x="347662" y="1600200"/>
            <a:ext cx="8796336" cy="4664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8571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JOptionPaneDemo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2.11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6" name="Shape 8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0387" y="2654300"/>
            <a:ext cx="3451225" cy="1600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7" name="Shape 8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157536" y="3749675"/>
            <a:ext cx="3438525" cy="158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8" name="Shape 8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81662" y="4873625"/>
            <a:ext cx="3124199" cy="1516061"/>
          </a:xfrm>
          <a:prstGeom prst="rect">
            <a:avLst/>
          </a:prstGeom>
          <a:noFill/>
          <a:ln>
            <a:noFill/>
          </a:ln>
        </p:spPr>
      </p:pic>
      <p:sp>
        <p:nvSpPr>
          <p:cNvPr id="829" name="Shape 829"/>
          <p:cNvSpPr txBox="1"/>
          <p:nvPr/>
        </p:nvSpPr>
        <p:spPr>
          <a:xfrm>
            <a:off x="2474911" y="4972050"/>
            <a:ext cx="1100136" cy="915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Shape 83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33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</a:p>
        </p:txBody>
      </p:sp>
      <p:sp>
        <p:nvSpPr>
          <p:cNvPr id="835" name="Shape 83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can be used to construct windows that interact with the user.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class is imported by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import javax.swing.JApplet;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class produces windows for obtaining input or displaying output.</a:t>
            </a:r>
          </a:p>
        </p:txBody>
      </p:sp>
    </p:spTree>
  </p:cSld>
  <p:clrMapOvr>
    <a:masterClrMapping/>
  </p:clrMapOvr>
  <p:transition spd="slow">
    <p:cut/>
  </p:transition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9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Shape 84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33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</a:p>
        </p:txBody>
      </p:sp>
      <p:sp>
        <p:nvSpPr>
          <p:cNvPr id="841" name="Shape 84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showInputDialog()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input 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 string values can be input.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convert an input value from a string to an integer use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parseInt()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method from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Integer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class, use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appleCount = Integer.parseInt(appleString);</a:t>
            </a:r>
          </a:p>
        </p:txBody>
      </p:sp>
    </p:spTree>
  </p:cSld>
  <p:clrMapOvr>
    <a:masterClrMapping/>
  </p:clrMapOvr>
  <p:transition spd="slow">
    <p:cut/>
  </p:transition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Shape 84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33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</a:p>
        </p:txBody>
      </p:sp>
      <p:sp>
        <p:nvSpPr>
          <p:cNvPr id="847" name="Shape 847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Output is displayed using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showMessageDialog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method.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JOptionPane.showMessageDialog(null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"The total number of fruits = " + totalFruitCount);</a:t>
            </a:r>
          </a:p>
        </p:txBody>
      </p:sp>
    </p:spTree>
  </p:cSld>
  <p:clrMapOvr>
    <a:masterClrMapping/>
  </p:clrMapOvr>
  <p:transition spd="slow">
    <p:cut/>
  </p:transition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Shape 85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33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</a:p>
        </p:txBody>
      </p:sp>
      <p:sp>
        <p:nvSpPr>
          <p:cNvPr id="853" name="Shape 853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Input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String_Variable = JOptionPane.showInputDialogue</a:t>
            </a:r>
            <a:b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(String_Expression);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Output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JOptionPane.showMessageDialog</a:t>
            </a:r>
            <a:b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(null, String_Expression);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System.exit(0)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ends the program.</a:t>
            </a:r>
          </a:p>
        </p:txBody>
      </p:sp>
    </p:spTree>
  </p:cSld>
  <p:clrMapOvr>
    <a:masterClrMapping/>
  </p:clrMapOvr>
  <p:transition spd="slow">
    <p:cut/>
  </p:transition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7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Shape 85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33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Cautions</a:t>
            </a:r>
          </a:p>
        </p:txBody>
      </p:sp>
      <p:sp>
        <p:nvSpPr>
          <p:cNvPr id="859" name="Shape 859"/>
          <p:cNvSpPr txBox="1"/>
          <p:nvPr>
            <p:ph idx="1" type="body"/>
          </p:nvPr>
        </p:nvSpPr>
        <p:spPr>
          <a:xfrm>
            <a:off x="795337" y="1751011"/>
            <a:ext cx="7891462" cy="4375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the input is not in the correct format, the program will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crash.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you omit the last line (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System.exit(0)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), the program will not end, even when the</a:t>
            </a: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OK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button in the output window is clicked.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Always label any output.</a:t>
            </a:r>
          </a:p>
        </p:txBody>
      </p:sp>
    </p:spTree>
  </p:cSld>
  <p:clrMapOvr>
    <a:masterClrMapping/>
  </p:clrMapOvr>
  <p:transition spd="slow">
    <p:cut/>
  </p:transition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Shape 864"/>
          <p:cNvSpPr txBox="1"/>
          <p:nvPr>
            <p:ph type="title"/>
          </p:nvPr>
        </p:nvSpPr>
        <p:spPr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Inputting Numeric Types</a:t>
            </a:r>
          </a:p>
        </p:txBody>
      </p:sp>
      <p:sp>
        <p:nvSpPr>
          <p:cNvPr id="865" name="Shape 865"/>
          <p:cNvSpPr txBox="1"/>
          <p:nvPr>
            <p:ph idx="1" type="body"/>
          </p:nvPr>
        </p:nvSpPr>
        <p:spPr>
          <a:xfrm>
            <a:off x="685800" y="1371600"/>
            <a:ext cx="80264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JOptionPane.showInputDialog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can be used to input any of the numeric types.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Figure 2.8 </a:t>
            </a:r>
            <a:r>
              <a:rPr b="0" i="0" lang="en-US" sz="2800" u="none" cap="none" strike="noStrike">
                <a:solidFill>
                  <a:srgbClr val="231F2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Methods for converting strings to numbers</a:t>
            </a:r>
          </a:p>
        </p:txBody>
      </p:sp>
      <p:pic>
        <p:nvPicPr>
          <p:cNvPr id="866" name="Shape 8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60550" y="3225800"/>
            <a:ext cx="5481637" cy="2944811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Primitive Types</a:t>
            </a:r>
          </a:p>
        </p:txBody>
      </p:sp>
      <p:pic>
        <p:nvPicPr>
          <p:cNvPr id="169" name="Shape 1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1530350"/>
            <a:ext cx="8521699" cy="45196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Shape 871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Multi-Line Output Windows</a:t>
            </a:r>
          </a:p>
        </p:txBody>
      </p:sp>
      <p:sp>
        <p:nvSpPr>
          <p:cNvPr id="872" name="Shape 872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output multiple lines using the method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JOptionPane.showMessageDialog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insert the new line character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'\n'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into the string used as the second argument.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OptionPane.showMessageDialog(null,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"The number of apples\n" +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"plus the number of oranges\n" +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"is equal to " + totalFruit);</a:t>
            </a:r>
          </a:p>
        </p:txBody>
      </p:sp>
    </p:spTree>
  </p:cSld>
  <p:clrMapOvr>
    <a:masterClrMapping/>
  </p:clrMapOvr>
  <p:transition spd="slow">
    <p:cut/>
  </p:transition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Shape 877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Multi-Line Output Windows</a:t>
            </a:r>
          </a:p>
        </p:txBody>
      </p:sp>
      <p:sp>
        <p:nvSpPr>
          <p:cNvPr id="878" name="Shape 878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2.9 A dialog window containing multiline output</a:t>
            </a:r>
          </a:p>
        </p:txBody>
      </p:sp>
      <p:pic>
        <p:nvPicPr>
          <p:cNvPr id="879" name="Shape 8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4411" y="3009900"/>
            <a:ext cx="4513261" cy="2576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Shape 884"/>
          <p:cNvSpPr txBox="1"/>
          <p:nvPr>
            <p:ph type="title"/>
          </p:nvPr>
        </p:nvSpPr>
        <p:spPr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Programming Example</a:t>
            </a:r>
          </a:p>
        </p:txBody>
      </p:sp>
      <p:sp>
        <p:nvSpPr>
          <p:cNvPr id="885" name="Shape 885"/>
          <p:cNvSpPr txBox="1"/>
          <p:nvPr>
            <p:ph idx="1" type="body"/>
          </p:nvPr>
        </p:nvSpPr>
        <p:spPr>
          <a:xfrm>
            <a:off x="685800" y="1447800"/>
            <a:ext cx="84582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8571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ChangeMakerWindow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2.12</a:t>
            </a:r>
          </a:p>
        </p:txBody>
      </p:sp>
      <p:pic>
        <p:nvPicPr>
          <p:cNvPr id="886" name="Shape 88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6650" y="2709861"/>
            <a:ext cx="3905249" cy="23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7" name="Shape 88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45112" y="3770312"/>
            <a:ext cx="3394075" cy="2401887"/>
          </a:xfrm>
          <a:prstGeom prst="rect">
            <a:avLst/>
          </a:prstGeom>
          <a:noFill/>
          <a:ln>
            <a:noFill/>
          </a:ln>
        </p:spPr>
      </p:pic>
      <p:sp>
        <p:nvSpPr>
          <p:cNvPr id="888" name="Shape 888"/>
          <p:cNvSpPr txBox="1"/>
          <p:nvPr/>
        </p:nvSpPr>
        <p:spPr>
          <a:xfrm>
            <a:off x="3659187" y="5226050"/>
            <a:ext cx="1100136" cy="915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Shape 893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Summary</a:t>
            </a:r>
          </a:p>
        </p:txBody>
      </p:sp>
      <p:sp>
        <p:nvSpPr>
          <p:cNvPr id="894" name="Shape 894"/>
          <p:cNvSpPr txBox="1"/>
          <p:nvPr>
            <p:ph idx="1" type="body"/>
          </p:nvPr>
        </p:nvSpPr>
        <p:spPr>
          <a:xfrm>
            <a:off x="1082675" y="1990725"/>
            <a:ext cx="7604124" cy="4135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become familiar with Java primitive types (numbers, characters, etc.).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learned about assignment statements and expressions.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learned about stings.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become familiar with classes, methods, and objects.</a:t>
            </a:r>
          </a:p>
        </p:txBody>
      </p:sp>
    </p:spTree>
  </p:cSld>
  <p:clrMapOvr>
    <a:masterClrMapping/>
  </p:clrMapOvr>
  <p:transition spd="slow">
    <p:cut/>
  </p:transition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Shape 899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Summary</a:t>
            </a:r>
          </a:p>
        </p:txBody>
      </p:sp>
      <p:sp>
        <p:nvSpPr>
          <p:cNvPr id="900" name="Shape 900"/>
          <p:cNvSpPr txBox="1"/>
          <p:nvPr>
            <p:ph idx="1" type="body"/>
          </p:nvPr>
        </p:nvSpPr>
        <p:spPr>
          <a:xfrm>
            <a:off x="947737" y="1939925"/>
            <a:ext cx="7739062" cy="41862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learned about simple keyboard input and screen output.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learned about windows-based input and output using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class.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Java Identifiers</a:t>
            </a:r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identifier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 name, such as the name of a variable.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Identifiers may contain only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Letters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Digits (0 through 9)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underscore character (_)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the dollar sign symbol ($) which has a special meaning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first character </a:t>
            </a:r>
            <a:r>
              <a:rPr b="0" i="0" lang="en-US" sz="28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cannot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be a digit.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Java Identifiers</a:t>
            </a:r>
          </a:p>
        </p:txBody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Identifiers may not contain any spaces, dots (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), asterisks (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), or other characters:</a:t>
            </a:r>
          </a:p>
          <a:p>
            <a:pPr indent="-171450" lvl="0" marL="171450" marR="0" rtl="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7-11  oracle.com  util.*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(not allowed)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Identifiers can be arbitrarily long.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Since Java is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sensitive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stuff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Stuff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STUFF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different identifiers.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x="6858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Keywords or Reserved Words</a:t>
            </a:r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457200" y="1905000"/>
            <a:ext cx="8229600" cy="42211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Words such as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called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keywords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reserved words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have special, predefined meanings.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Cannot be used as identifiers.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 Appendix 1 for a complete list of Java keywords.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 keywords: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Naming Conventions</a:t>
            </a:r>
          </a:p>
        </p:txBody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 types begin with an uppercase letter 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(e.g.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Primitive types begin with a lowercase letter (e.g.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 of both class and primitive types begin with a lowercase letters 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(e.g.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myName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myBalance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Multiword names are "punctuated" using uppercase letters.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6096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to Declare Variables</a:t>
            </a:r>
          </a:p>
        </p:txBody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457200" y="2057400"/>
            <a:ext cx="8229600" cy="4068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Declare a variable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Just before it is used or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the beginning of the section of your program that is enclosed in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{}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public static void main(String[] args)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{ /* declare variables here */</a:t>
            </a:r>
            <a:b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. . .</a:t>
            </a:r>
            <a:b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Primitive Types</a:t>
            </a:r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Four integer types (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byte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short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long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33333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most common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 floating-point types (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float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33333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more common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character type (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char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boolean type (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 of Primitive Values</a:t>
            </a:r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Integer types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0  -1  365  12000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Floating-point types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0.99  -22.8  3.14159 5.0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 type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'a'  'A'  '#'  ' '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Boolean type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true  false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457200" y="1447800"/>
            <a:ext cx="8686800" cy="5029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Write Java statements that accomplish keyboard input, screen output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Adhere to stylistic guidelines and conventions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Write meaningful comments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Creating a GUI application using the </a:t>
            </a:r>
            <a:r>
              <a:rPr b="1" i="0" lang="en-US" sz="2100" u="none" cap="none" strike="noStrike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JFrame</a:t>
            </a:r>
            <a:r>
              <a:rPr b="0" i="0" lang="en-US" sz="21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71428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the class 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window-based input and output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Assignment Statements</a:t>
            </a:r>
          </a:p>
        </p:txBody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assignment statement is used to assign a value to a variable.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answer = 42;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"equal sign" is called the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assignment operator.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say, "The variable named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answer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assigned a value of 42," or more simply, "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answer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assigned 42."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Assignment Statements</a:t>
            </a:r>
          </a:p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variable = expression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1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expression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can be another variable, a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literal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constant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(such as a number), or something more complicated which combines variables and literals using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operators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(such as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Assignment Examples</a:t>
            </a:r>
          </a:p>
        </p:txBody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amount = 3.99;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firstInitial = 'W';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score = numberOfCards + handicap;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eggsPerBasket = eggsPerBasket - 2;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Initializing Variables</a:t>
            </a:r>
          </a:p>
        </p:txBody>
      </p:sp>
      <p:sp>
        <p:nvSpPr>
          <p:cNvPr id="235" name="Shape 23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variable that has been declared, but no yet given a value is said to be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uninitialized.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Uninitialized class variables have the value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null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Uninitialized primitive variables may have a default value.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It's good practice not to rely on a default value.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Initializing Variables</a:t>
            </a:r>
          </a:p>
        </p:txBody>
      </p:sp>
      <p:sp>
        <p:nvSpPr>
          <p:cNvPr id="241" name="Shape 24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protect against an uninitialized variable (and to keep the compiler happy), assign a value at the time the variable is declared.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Examples: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int count = 0;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char grade = 'A';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Initializing Variables</a:t>
            </a:r>
          </a:p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 variable_1 = expression_1, variable_2 = expression_2, …;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1" i="0" sz="28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Assignment Evaluation</a:t>
            </a:r>
          </a:p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457200" y="1600200"/>
            <a:ext cx="84582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expression on the right-hand side of the assignment operator (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is evaluated first.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result is used to set the value of the variable on the left-hand side of the assignment operator.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score = numberOfCards + 	handicap;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eggsPerBasket = eggsPerBasket - 2;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Simple Input</a:t>
            </a:r>
          </a:p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990600" y="1752600"/>
            <a:ext cx="7696199" cy="4373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Sometimes the data needed for a computation are obtained from the user at run time.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Keyboard input requires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import java.util.Scanner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the beginning of the file.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Simple Input</a:t>
            </a:r>
          </a:p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39725" lvl="0" marL="33972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can be entered from the keyboard using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Scanner keyboard = </a:t>
            </a:r>
          </a:p>
          <a:p>
            <a:pPr indent="-339725" lvl="0" marL="339725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	new Scanner(System.in);</a:t>
            </a:r>
          </a:p>
          <a:p>
            <a:pPr indent="-339725" lvl="0" marL="339725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followed, for example, by</a:t>
            </a:r>
          </a:p>
          <a:p>
            <a:pPr indent="-339725" lvl="0" marL="339725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eggsPerBasket = keyboard.nextInt();</a:t>
            </a:r>
          </a:p>
          <a:p>
            <a:pPr indent="-339725" lvl="0" marL="339725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reads one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 from the keyboard and assigns it to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eggsPerBasket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type="title"/>
          </p:nvPr>
        </p:nvSpPr>
        <p:spPr>
          <a:xfrm>
            <a:off x="685800" y="3810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Simple Input</a:t>
            </a:r>
          </a:p>
        </p:txBody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685800" y="1371600"/>
            <a:ext cx="7162799" cy="42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1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  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2.2</a:t>
            </a:r>
            <a:b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 EggBasket2</a:t>
            </a:r>
          </a:p>
        </p:txBody>
      </p:sp>
      <p:pic>
        <p:nvPicPr>
          <p:cNvPr id="272" name="Shape 272"/>
          <p:cNvPicPr preferRelativeResize="0"/>
          <p:nvPr/>
        </p:nvPicPr>
        <p:blipFill rotWithShape="1">
          <a:blip r:embed="rId4">
            <a:alphaModFix/>
          </a:blip>
          <a:srcRect b="4354" l="1528" r="1912" t="2176"/>
          <a:stretch/>
        </p:blipFill>
        <p:spPr>
          <a:xfrm>
            <a:off x="1576387" y="2517775"/>
            <a:ext cx="6153149" cy="3606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Shape 273"/>
          <p:cNvSpPr txBox="1"/>
          <p:nvPr/>
        </p:nvSpPr>
        <p:spPr>
          <a:xfrm>
            <a:off x="6797675" y="3276600"/>
            <a:ext cx="1524000" cy="10064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</a:t>
            </a:r>
            <a:b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Outline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1447800" y="2057400"/>
            <a:ext cx="7239000" cy="4068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 and Expressions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Class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Keyboard and Screen I/O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Documentation and Style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Graphics Supplement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Simple Screen Output</a:t>
            </a:r>
          </a:p>
        </p:txBody>
      </p:sp>
      <p:sp>
        <p:nvSpPr>
          <p:cNvPr id="279" name="Shape 279"/>
          <p:cNvSpPr txBox="1"/>
          <p:nvPr>
            <p:ph idx="1" type="body"/>
          </p:nvPr>
        </p:nvSpPr>
        <p:spPr>
          <a:xfrm>
            <a:off x="457200" y="1676400"/>
            <a:ext cx="8686800" cy="4449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System.out.println("The count is " + count);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Outputs the sting literal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"the count is "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Followed by the current value of the variable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count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Constants</a:t>
            </a:r>
          </a:p>
        </p:txBody>
      </p:sp>
      <p:sp>
        <p:nvSpPr>
          <p:cNvPr id="285" name="Shape 28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Literal expressions such as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2, 3.7,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'y'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are called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constants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Integer constants can be preceded by a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sign, but cannot contain commas.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Floating-point constants can be written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digits after a decimal point or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</a:t>
            </a:r>
            <a:r>
              <a:rPr b="0" i="1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notation.</a:t>
            </a:r>
          </a:p>
        </p:txBody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Notation</a:t>
            </a:r>
          </a:p>
        </p:txBody>
      </p:sp>
      <p:sp>
        <p:nvSpPr>
          <p:cNvPr id="291" name="Shape 29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notation is also called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scientific notation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floating-point notation.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33333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865000000.0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can be written as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8.65e8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33333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0.000483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written as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4.83e-4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number in front of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does not need to contain a decimal point.</a:t>
            </a:r>
          </a:p>
        </p:txBody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/>
          <p:nvPr>
            <p:ph type="title"/>
          </p:nvPr>
        </p:nvSpPr>
        <p:spPr>
          <a:xfrm>
            <a:off x="439737" y="609600"/>
            <a:ext cx="8704261" cy="1371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Imprecision in Floating-Point Numbers</a:t>
            </a:r>
          </a:p>
        </p:txBody>
      </p:sp>
      <p:sp>
        <p:nvSpPr>
          <p:cNvPr id="297" name="Shape 297"/>
          <p:cNvSpPr txBox="1"/>
          <p:nvPr>
            <p:ph idx="1" type="body"/>
          </p:nvPr>
        </p:nvSpPr>
        <p:spPr>
          <a:xfrm>
            <a:off x="457200" y="1935161"/>
            <a:ext cx="8229600" cy="4190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Floating-point numbers often are only approximations since they are stored with a finite number of bits.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Hence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1.0/3.0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slightly less than 1/3.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1.0/3.0 + 1.0/3.0 + 1.0/3.0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less than 1.</a:t>
            </a:r>
          </a:p>
        </p:txBody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Named Constants</a:t>
            </a:r>
          </a:p>
        </p:txBody>
      </p:sp>
      <p:sp>
        <p:nvSpPr>
          <p:cNvPr id="303" name="Shape 303"/>
          <p:cNvSpPr txBox="1"/>
          <p:nvPr>
            <p:ph idx="1" type="body"/>
          </p:nvPr>
        </p:nvSpPr>
        <p:spPr>
          <a:xfrm>
            <a:off x="457200" y="1600200"/>
            <a:ext cx="86868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Java provides mechanism to …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Define a variable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Initialize it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Fix the value so it cannot be changed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final Type Variable = Constant;</a:t>
            </a:r>
            <a:b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static final double PI = 3.14159;</a:t>
            </a: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Assignment Compatibilities</a:t>
            </a:r>
          </a:p>
        </p:txBody>
      </p:sp>
      <p:sp>
        <p:nvSpPr>
          <p:cNvPr id="309" name="Shape 309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Java is said to be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strongly typed.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can't, for example, assign a floating point value to a variable declared to store an integer.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Sometimes conversions between numbers are possible.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doubleVariable = 7;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is possible even if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doubleVariable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of type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for example.</a:t>
            </a:r>
          </a:p>
        </p:txBody>
      </p:sp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/>
          <p:nvPr>
            <p:ph type="title"/>
          </p:nvPr>
        </p:nvSpPr>
        <p:spPr>
          <a:xfrm>
            <a:off x="685800" y="609600"/>
            <a:ext cx="7848599" cy="1371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Assignment Compatibilities</a:t>
            </a:r>
          </a:p>
        </p:txBody>
      </p:sp>
      <p:sp>
        <p:nvSpPr>
          <p:cNvPr id="315" name="Shape 315"/>
          <p:cNvSpPr txBox="1"/>
          <p:nvPr>
            <p:ph idx="1" type="body"/>
          </p:nvPr>
        </p:nvSpPr>
        <p:spPr>
          <a:xfrm>
            <a:off x="457200" y="1981200"/>
            <a:ext cx="8229600" cy="4144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value of one type can be assigned to a variable of any type further to the right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byte --&gt; short --&gt; int --&gt; long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--&gt; float --&gt; double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not to a variable of any type further to the left.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can assign a value of type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a variable of type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 Casting</a:t>
            </a:r>
          </a:p>
        </p:txBody>
      </p:sp>
      <p:sp>
        <p:nvSpPr>
          <p:cNvPr id="321" name="Shape 32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 cast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temporarily changes the value of a variable from the declared type to some other type.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example,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double distance;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distance = 9.0;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int points;	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points = (int)distance;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Illegal without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(int)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</a:p>
        </p:txBody>
      </p:sp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 Casting</a:t>
            </a:r>
          </a:p>
        </p:txBody>
      </p:sp>
      <p:sp>
        <p:nvSpPr>
          <p:cNvPr id="327" name="Shape 327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value of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(int)distance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value of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distance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both before and after the cast, is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9.0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Any nonzero value to the right of the decimal point is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truncated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rather than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rounded.</a:t>
            </a:r>
          </a:p>
        </p:txBody>
      </p:sp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Arithmetic Operators</a:t>
            </a:r>
          </a:p>
        </p:txBody>
      </p:sp>
      <p:sp>
        <p:nvSpPr>
          <p:cNvPr id="333" name="Shape 333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Arithmetic expressions can be formed using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/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operators together with variables or numbers referred to as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operands.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both operands are of the same type, the result is of that type.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one of the operands is a floating-point type and the other is an integer, the result is a floating point type.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04800" y="609600"/>
            <a:ext cx="8839199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 and Expressions: Outline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1524000" y="1828800"/>
            <a:ext cx="8229600" cy="4357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Types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Java Identifiers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Assignment Statements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Simple Input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Simple Screen Output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Constants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Named Constants</a:t>
            </a:r>
          </a:p>
        </p:txBody>
      </p: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Arithmetic Operations</a:t>
            </a:r>
          </a:p>
        </p:txBody>
      </p:sp>
      <p:sp>
        <p:nvSpPr>
          <p:cNvPr id="339" name="Shape 339"/>
          <p:cNvSpPr txBox="1"/>
          <p:nvPr>
            <p:ph idx="1" type="body"/>
          </p:nvPr>
        </p:nvSpPr>
        <p:spPr>
          <a:xfrm>
            <a:off x="457200" y="1600200"/>
            <a:ext cx="86868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If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hoursWorked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an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which the value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40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 been assigned, and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payRate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which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8.25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has been assigned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hoursWorked * payRate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1" i="0" sz="28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is a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with a value of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500.0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Arithmetic Operations</a:t>
            </a:r>
          </a:p>
        </p:txBody>
      </p:sp>
      <p:sp>
        <p:nvSpPr>
          <p:cNvPr id="345" name="Shape 34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Expressions with two or more operators can be viewed as a series of steps, each involving only two operands.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result of one step produces one of the operands to be used in the next step.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balance + (balance * rate)</a:t>
            </a:r>
          </a:p>
        </p:txBody>
      </p:sp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Arithmetic Operations</a:t>
            </a:r>
          </a:p>
        </p:txBody>
      </p:sp>
      <p:sp>
        <p:nvSpPr>
          <p:cNvPr id="351" name="Shape 35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at least one of the operands is a floating-point type and the rest are integers, the result will be a floating point type.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result is the rightmost type from the following list that occurs in the expression.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byte --&gt; short --&gt; int --&gt; long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--&gt; float --&gt; double</a:t>
            </a:r>
          </a:p>
        </p:txBody>
      </p:sp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Division Operator</a:t>
            </a:r>
          </a:p>
        </p:txBody>
      </p:sp>
      <p:sp>
        <p:nvSpPr>
          <p:cNvPr id="357" name="Shape 357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39725" lvl="0" marL="33972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division operator (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/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behaves as expected if one of the operands is a floating-point type.</a:t>
            </a:r>
          </a:p>
          <a:p>
            <a:pPr indent="-339725" lvl="0" marL="339725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both operands are integer types, the result is truncated, not rounded.</a:t>
            </a:r>
          </a:p>
          <a:p>
            <a:pPr indent="-9525" lvl="1" marL="454025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Hence,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99/100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has a value of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mod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Operator</a:t>
            </a:r>
          </a:p>
        </p:txBody>
      </p:sp>
      <p:sp>
        <p:nvSpPr>
          <p:cNvPr id="363" name="Shape 363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mod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%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operator is used with operators of integer type to obtain the remainder after integer division.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 divided by 4 is 3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a remainder of 2.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Hence,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14 % 4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equal to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2.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mod operator has many uses, including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determining if an integer is odd or even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determining if one integer is evenly divisible by another integer.</a:t>
            </a:r>
          </a:p>
        </p:txBody>
      </p:sp>
    </p:spTree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Parentheses and Precedence</a:t>
            </a:r>
          </a:p>
        </p:txBody>
      </p:sp>
      <p:sp>
        <p:nvSpPr>
          <p:cNvPr id="369" name="Shape 369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Parentheses can communicate the order in which arithmetic operations are performed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examples: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(cost + tax) * discount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(cost + (tax * discount)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Without parentheses, an expressions is evaluated according to the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rules of precedence.</a:t>
            </a:r>
          </a:p>
        </p:txBody>
      </p:sp>
    </p:spTree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Precedence Rules</a:t>
            </a:r>
          </a:p>
        </p:txBody>
      </p:sp>
      <p:sp>
        <p:nvSpPr>
          <p:cNvPr id="375" name="Shape 37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2.2 Precedence Rules</a:t>
            </a:r>
          </a:p>
        </p:txBody>
      </p:sp>
      <p:pic>
        <p:nvPicPr>
          <p:cNvPr id="376" name="Shape 3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5661" y="2751136"/>
            <a:ext cx="5611812" cy="2652712"/>
          </a:xfrm>
          <a:prstGeom prst="rect">
            <a:avLst/>
          </a:prstGeom>
          <a:noFill/>
          <a:ln cap="flat" cmpd="sng" w="12700">
            <a:solidFill>
              <a:srgbClr val="203864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Precedence Rules</a:t>
            </a:r>
          </a:p>
        </p:txBody>
      </p:sp>
      <p:sp>
        <p:nvSpPr>
          <p:cNvPr id="382" name="Shape 382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binary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arithmetic operators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*, /,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%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have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lower precedence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 the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unary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operators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+, -, ++, --,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!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but have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higher precedence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than the binary arithmetic operators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binary operators have equal precedence, the operator on the left acts before the operator(s) on the right.</a:t>
            </a:r>
          </a:p>
        </p:txBody>
      </p:sp>
    </p:spTree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Precedence Rules</a:t>
            </a:r>
          </a:p>
        </p:txBody>
      </p:sp>
      <p:sp>
        <p:nvSpPr>
          <p:cNvPr id="388" name="Shape 388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unary operators have equal precedence, the operator on the right acts before the operation(s) on the left.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Even when parentheses are not needed, they can be used to make the code clearer.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balance + (interestRate * balance)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Spaces also make code clearer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balance + interestRate*balance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spaces do not dictate precedence.</a:t>
            </a:r>
          </a:p>
        </p:txBody>
      </p:sp>
    </p:spTree>
  </p:cSld>
  <p:clrMapOvr>
    <a:masterClrMapping/>
  </p:clrMapOvr>
  <p:transition spd="slow">
    <p:cut/>
  </p:transition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Sample Expressions</a:t>
            </a:r>
          </a:p>
        </p:txBody>
      </p:sp>
      <p:sp>
        <p:nvSpPr>
          <p:cNvPr id="394" name="Shape 394"/>
          <p:cNvSpPr txBox="1"/>
          <p:nvPr>
            <p:ph idx="1" type="body"/>
          </p:nvPr>
        </p:nvSpPr>
        <p:spPr>
          <a:xfrm>
            <a:off x="457200" y="1600200"/>
            <a:ext cx="86868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2.3 Some Arithmetic Expressions in Java</a:t>
            </a:r>
          </a:p>
        </p:txBody>
      </p:sp>
      <p:pic>
        <p:nvPicPr>
          <p:cNvPr id="395" name="Shape 3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9975" y="2770186"/>
            <a:ext cx="7200900" cy="2306636"/>
          </a:xfrm>
          <a:prstGeom prst="rect">
            <a:avLst/>
          </a:prstGeom>
          <a:noFill/>
          <a:ln cap="flat" cmpd="sng" w="12700">
            <a:solidFill>
              <a:srgbClr val="203864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533400" y="609600"/>
            <a:ext cx="8305799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 and Expressions: Outline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1447800" y="1828800"/>
            <a:ext cx="7086600" cy="42973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Assignment Compatibilities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 Casting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Arithmetic Operations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Parentheses and Precedence Rules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Specialized Assignment Operators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Study: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Vending Machine Change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Increment and Decrement Operators</a:t>
            </a:r>
          </a:p>
        </p:txBody>
      </p:sp>
    </p:spTree>
  </p:cSld>
  <p:clrMapOvr>
    <a:masterClrMapping/>
  </p:clrMapOvr>
  <p:transition spd="slow">
    <p:cut/>
  </p:transition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/>
          <p:nvPr>
            <p:ph type="title"/>
          </p:nvPr>
        </p:nvSpPr>
        <p:spPr>
          <a:xfrm>
            <a:off x="533400" y="609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Specialized Assignment Operators</a:t>
            </a:r>
          </a:p>
        </p:txBody>
      </p:sp>
      <p:sp>
        <p:nvSpPr>
          <p:cNvPr id="401" name="Shape 401"/>
          <p:cNvSpPr txBox="1"/>
          <p:nvPr>
            <p:ph idx="1" type="body"/>
          </p:nvPr>
        </p:nvSpPr>
        <p:spPr>
          <a:xfrm>
            <a:off x="457200" y="2286000"/>
            <a:ext cx="8229600" cy="38401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Assignment operators can be combined with arithmetic operators (including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-, *, /,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%,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discussed later).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amount = amount + 5;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written as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amount += 5;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yielding the same results.</a:t>
            </a:r>
          </a:p>
        </p:txBody>
      </p:sp>
    </p:spTree>
  </p:cSld>
  <p:clrMapOvr>
    <a:masterClrMapping/>
  </p:clrMapOvr>
  <p:transition spd="slow">
    <p:cut/>
  </p:transition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/>
          <p:nvPr>
            <p:ph type="title"/>
          </p:nvPr>
        </p:nvSpPr>
        <p:spPr>
          <a:xfrm>
            <a:off x="685800" y="838200"/>
            <a:ext cx="81533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Study:Vending Machine Change</a:t>
            </a:r>
          </a:p>
        </p:txBody>
      </p:sp>
      <p:sp>
        <p:nvSpPr>
          <p:cNvPr id="407" name="Shape 407"/>
          <p:cNvSpPr txBox="1"/>
          <p:nvPr>
            <p:ph idx="1" type="body"/>
          </p:nvPr>
        </p:nvSpPr>
        <p:spPr>
          <a:xfrm>
            <a:off x="457200" y="2514600"/>
            <a:ext cx="8229600" cy="3436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Requirements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user enters an amount between 1 cent and 99 cents.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program determines a combination of coins equal to that amount.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example, 55 cents can be two quarters and one nickel.</a:t>
            </a:r>
          </a:p>
        </p:txBody>
      </p:sp>
    </p:spTree>
  </p:cSld>
  <p:clrMapOvr>
    <a:masterClrMapping/>
  </p:clrMapOvr>
  <p:transition spd="slow">
    <p:cut/>
  </p:transition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</a:t>
            </a:r>
          </a:p>
        </p:txBody>
      </p:sp>
      <p:sp>
        <p:nvSpPr>
          <p:cNvPr id="413" name="Shape 413"/>
          <p:cNvSpPr txBox="1"/>
          <p:nvPr>
            <p:ph idx="1" type="body"/>
          </p:nvPr>
        </p:nvSpPr>
        <p:spPr>
          <a:xfrm>
            <a:off x="457200" y="12954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Sample dialog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Enter a whole number from 1 to 99.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The machine will determine a combination of coins.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87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87 cents in coins: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3 quarters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1 dime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0 nickels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2 pennies</a:t>
            </a:r>
          </a:p>
        </p:txBody>
      </p:sp>
    </p:spTree>
  </p:cSld>
  <p:clrMapOvr>
    <a:masterClrMapping/>
  </p:clrMapOvr>
  <p:transition spd="slow">
    <p:cut/>
  </p:transition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</a:t>
            </a:r>
          </a:p>
        </p:txBody>
      </p:sp>
      <p:sp>
        <p:nvSpPr>
          <p:cNvPr id="419" name="Shape 419"/>
          <p:cNvSpPr txBox="1"/>
          <p:nvPr>
            <p:ph idx="1" type="body"/>
          </p:nvPr>
        </p:nvSpPr>
        <p:spPr>
          <a:xfrm>
            <a:off x="1497012" y="1600200"/>
            <a:ext cx="7189787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 needed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amount, </a:t>
            </a:r>
            <a:b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quarters, </a:t>
            </a:r>
            <a:b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dimes, </a:t>
            </a:r>
            <a:b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nickels, </a:t>
            </a:r>
            <a:b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pennies;</a:t>
            </a:r>
          </a:p>
        </p:txBody>
      </p:sp>
    </p:spTree>
  </p:cSld>
  <p:clrMapOvr>
    <a:masterClrMapping/>
  </p:clrMapOvr>
  <p:transition spd="slow">
    <p:cut/>
  </p:transition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hape 42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</a:t>
            </a:r>
          </a:p>
        </p:txBody>
      </p:sp>
      <p:sp>
        <p:nvSpPr>
          <p:cNvPr id="425" name="Shape 42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609600" lvl="0" marL="609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Algorithm - first version</a:t>
            </a:r>
          </a:p>
          <a:p>
            <a:pPr indent="-533400" lvl="1" marL="990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ymbol"/>
              <a:buAutoNum type="arabicPeriod"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Read the amount.</a:t>
            </a:r>
          </a:p>
          <a:p>
            <a:pPr indent="-533400" lvl="1" marL="990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ymbol"/>
              <a:buAutoNum type="arabicPeriod"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Find the maximum number of quarters in the amount.</a:t>
            </a:r>
          </a:p>
          <a:p>
            <a:pPr indent="-533400" lvl="1" marL="990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ymbol"/>
              <a:buAutoNum type="arabicPeriod"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Subtract the value of the quarters from the amount.</a:t>
            </a:r>
          </a:p>
          <a:p>
            <a:pPr indent="-533400" lvl="1" marL="990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ymbol"/>
              <a:buAutoNum type="arabicPeriod"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Repeat the last two steps for dimes, nickels, and pennies.</a:t>
            </a:r>
          </a:p>
          <a:p>
            <a:pPr indent="-533400" lvl="1" marL="990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ymbol"/>
              <a:buAutoNum type="arabicPeriod"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Print the original amount and the quantities of each coin.</a:t>
            </a:r>
          </a:p>
        </p:txBody>
      </p:sp>
    </p:spTree>
  </p:cSld>
  <p:clrMapOvr>
    <a:masterClrMapping/>
  </p:clrMapOvr>
  <p:transition spd="slow">
    <p:cut/>
  </p:transition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Study,cont.</a:t>
            </a:r>
          </a:p>
        </p:txBody>
      </p:sp>
      <p:sp>
        <p:nvSpPr>
          <p:cNvPr id="431" name="Shape 43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algorithm doesn't work properly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Original amount is changed by the intermediate steps.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Original value of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amount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lost.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Change the list of variables	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amount, originalAmount, quarters, dimes,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nickles, pennies;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Update the algorithm.</a:t>
            </a:r>
          </a:p>
        </p:txBody>
      </p:sp>
    </p:spTree>
  </p:cSld>
  <p:clrMapOvr>
    <a:masterClrMapping/>
  </p:clrMapOvr>
  <p:transition spd="slow">
    <p:cut/>
  </p:transition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</a:t>
            </a:r>
          </a:p>
        </p:txBody>
      </p:sp>
      <p:sp>
        <p:nvSpPr>
          <p:cNvPr id="437" name="Shape 437"/>
          <p:cNvSpPr txBox="1"/>
          <p:nvPr>
            <p:ph idx="1" type="body"/>
          </p:nvPr>
        </p:nvSpPr>
        <p:spPr>
          <a:xfrm>
            <a:off x="457200" y="1447800"/>
            <a:ext cx="8229600" cy="46783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609600" lvl="0" marL="609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Algorithm – second version</a:t>
            </a:r>
          </a:p>
          <a:p>
            <a:pPr indent="-533400" lvl="1" marL="990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ymbol"/>
              <a:buAutoNum type="arabicPeriod"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Read the amount.</a:t>
            </a:r>
          </a:p>
          <a:p>
            <a:pPr indent="-533400" lvl="1" marL="990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ymbol"/>
              <a:buAutoNum type="arabicPeriod"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Make a copy of the amount.</a:t>
            </a:r>
          </a:p>
          <a:p>
            <a:pPr indent="-533400" lvl="1" marL="990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ymbol"/>
              <a:buAutoNum type="arabicPeriod"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Find the maximum number of quarters in the amount.</a:t>
            </a:r>
          </a:p>
          <a:p>
            <a:pPr indent="-533400" lvl="1" marL="990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ymbol"/>
              <a:buAutoNum type="arabicPeriod"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Subtract the value of the quarters from the amount.</a:t>
            </a:r>
          </a:p>
          <a:p>
            <a:pPr indent="-533400" lvl="1" marL="990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ymbol"/>
              <a:buAutoNum type="arabicPeriod"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Repeat the last two steps for dimes, nickels, and pennies.</a:t>
            </a:r>
          </a:p>
          <a:p>
            <a:pPr indent="-533400" lvl="1" marL="990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ymbol"/>
              <a:buAutoNum type="arabicPeriod"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Print the original amount and the quantities of each coin.</a:t>
            </a:r>
          </a:p>
        </p:txBody>
      </p:sp>
    </p:spTree>
  </p:cSld>
  <p:clrMapOvr>
    <a:masterClrMapping/>
  </p:clrMapOvr>
  <p:transition spd="slow">
    <p:cut/>
  </p:transition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</a:t>
            </a:r>
          </a:p>
        </p:txBody>
      </p:sp>
      <p:sp>
        <p:nvSpPr>
          <p:cNvPr id="443" name="Shape 443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Java code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that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implements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algorithm written in pseudocode – listing 2.3 </a:t>
            </a:r>
          </a:p>
        </p:txBody>
      </p:sp>
      <p:pic>
        <p:nvPicPr>
          <p:cNvPr id="444" name="Shape 444"/>
          <p:cNvPicPr preferRelativeResize="0"/>
          <p:nvPr/>
        </p:nvPicPr>
        <p:blipFill rotWithShape="1">
          <a:blip r:embed="rId4">
            <a:alphaModFix/>
          </a:blip>
          <a:srcRect b="4876" l="1101" r="1248" t="1913"/>
          <a:stretch/>
        </p:blipFill>
        <p:spPr>
          <a:xfrm>
            <a:off x="998537" y="2733675"/>
            <a:ext cx="7453311" cy="3246437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Shape 445"/>
          <p:cNvSpPr txBox="1"/>
          <p:nvPr/>
        </p:nvSpPr>
        <p:spPr>
          <a:xfrm>
            <a:off x="6248400" y="4343400"/>
            <a:ext cx="1676399" cy="1006474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</a:t>
            </a:r>
          </a:p>
        </p:txBody>
      </p:sp>
      <p:sp>
        <p:nvSpPr>
          <p:cNvPr id="451" name="Shape 45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 we determine the number of quarters (or dimes, nickels, or pennies) in an amount?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are 2 quarters in 55 cents, but there are also 2 quarters in 65 cents.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That's because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55 / 2 = 2 and 65 / 25 = 2.</a:t>
            </a:r>
          </a:p>
        </p:txBody>
      </p:sp>
    </p:spTree>
  </p:cSld>
  <p:clrMapOvr>
    <a:masterClrMapping/>
  </p:clrMapOvr>
  <p:transition spd="slow">
    <p:cut/>
  </p:transition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</a:t>
            </a:r>
          </a:p>
        </p:txBody>
      </p:sp>
      <p:sp>
        <p:nvSpPr>
          <p:cNvPr id="457" name="Shape 457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 we determine the remaining amount?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remaining amount can be determined using the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mod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operator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55 % 25 = 5 and 65 % 25 = 15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Similarly for dimes and nickels.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Pennies are simply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amount % 5.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store data such as numbers and letters.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 of them as places to store data.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are implemented as memory locations.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data stored by a variable is called its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value is stored in the memory location.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 value can be changed.</a:t>
            </a:r>
          </a:p>
        </p:txBody>
      </p:sp>
    </p:spTree>
  </p:cSld>
  <p:clrMapOvr>
    <a:masterClrMapping/>
  </p:clrMapOvr>
  <p:transition spd="slow">
    <p:cut/>
  </p:transition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</a:t>
            </a:r>
          </a:p>
        </p:txBody>
      </p:sp>
      <p:sp>
        <p:nvSpPr>
          <p:cNvPr id="463" name="Shape 463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program should be tested with several different amounts.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with values that give zero values for each possible coin denomination.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with amounts close to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extreme values such as 0, 1, 98 and 99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 denominations, such as 24, 25, and 26.</a:t>
            </a:r>
          </a:p>
        </p:txBody>
      </p:sp>
    </p:spTree>
  </p:cSld>
  <p:clrMapOvr>
    <a:masterClrMapping/>
  </p:clrMapOvr>
  <p:transition spd="slow">
    <p:cut/>
  </p:transition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/>
          <p:nvPr>
            <p:ph type="title"/>
          </p:nvPr>
        </p:nvSpPr>
        <p:spPr>
          <a:xfrm>
            <a:off x="685800" y="609600"/>
            <a:ext cx="77724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Increment and Decrement Operators</a:t>
            </a:r>
          </a:p>
        </p:txBody>
      </p:sp>
      <p:sp>
        <p:nvSpPr>
          <p:cNvPr id="469" name="Shape 469"/>
          <p:cNvSpPr txBox="1"/>
          <p:nvPr>
            <p:ph idx="1" type="body"/>
          </p:nvPr>
        </p:nvSpPr>
        <p:spPr>
          <a:xfrm>
            <a:off x="609600" y="2286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Used to increase (or decrease) the value of a variable by 1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Easy to use, important to recognize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increment operator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count++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++count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decrement operator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count--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--count</a:t>
            </a:r>
          </a:p>
        </p:txBody>
      </p:sp>
    </p:spTree>
  </p:cSld>
  <p:clrMapOvr>
    <a:masterClrMapping/>
  </p:clrMapOvr>
  <p:transition spd="slow">
    <p:cut/>
  </p:transition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Shape 474"/>
          <p:cNvSpPr txBox="1"/>
          <p:nvPr>
            <p:ph type="title"/>
          </p:nvPr>
        </p:nvSpPr>
        <p:spPr>
          <a:xfrm>
            <a:off x="685800" y="609600"/>
            <a:ext cx="7772400" cy="1600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Increment and Decrement Operators</a:t>
            </a:r>
          </a:p>
        </p:txBody>
      </p:sp>
      <p:sp>
        <p:nvSpPr>
          <p:cNvPr id="475" name="Shape 475"/>
          <p:cNvSpPr txBox="1"/>
          <p:nvPr>
            <p:ph idx="1" type="body"/>
          </p:nvPr>
        </p:nvSpPr>
        <p:spPr>
          <a:xfrm>
            <a:off x="457200" y="2103436"/>
            <a:ext cx="8229600" cy="40227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equivalent operations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count++;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++count;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count = count + 1;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1" i="0" sz="18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count--;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--count;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count = count - 1;</a:t>
            </a:r>
          </a:p>
        </p:txBody>
      </p:sp>
    </p:spTree>
  </p:cSld>
  <p:clrMapOvr>
    <a:masterClrMapping/>
  </p:clrMapOvr>
  <p:transition spd="slow">
    <p:cut/>
  </p:transition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hape 480"/>
          <p:cNvSpPr txBox="1"/>
          <p:nvPr>
            <p:ph type="title"/>
          </p:nvPr>
        </p:nvSpPr>
        <p:spPr>
          <a:xfrm>
            <a:off x="685800" y="609600"/>
            <a:ext cx="7772400" cy="1371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Increment and Decrement Operators in Expressions</a:t>
            </a:r>
          </a:p>
        </p:txBody>
      </p:sp>
      <p:sp>
        <p:nvSpPr>
          <p:cNvPr id="481" name="Shape 481"/>
          <p:cNvSpPr txBox="1"/>
          <p:nvPr>
            <p:ph idx="1" type="body"/>
          </p:nvPr>
        </p:nvSpPr>
        <p:spPr>
          <a:xfrm>
            <a:off x="609600" y="2133600"/>
            <a:ext cx="7848599" cy="3962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after executing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m = 4;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result = 3 * (++m)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result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 a value of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15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 a value of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after executing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m = 4;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result = 3 * (m++)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result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 a value of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12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 a value of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</a:p>
        </p:txBody>
      </p:sp>
    </p:spTree>
  </p:cSld>
  <p:clrMapOvr>
    <a:masterClrMapping/>
  </p:clrMapOvr>
  <p:transition spd="slow">
    <p:cut/>
  </p:transition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Class </a:t>
            </a:r>
            <a:r>
              <a:rPr b="1" i="0" lang="en-US" sz="33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</a:t>
            </a:r>
          </a:p>
        </p:txBody>
      </p:sp>
      <p:sp>
        <p:nvSpPr>
          <p:cNvPr id="487" name="Shape 487"/>
          <p:cNvSpPr txBox="1"/>
          <p:nvPr>
            <p:ph idx="1" type="body"/>
          </p:nvPr>
        </p:nvSpPr>
        <p:spPr>
          <a:xfrm>
            <a:off x="457200" y="1600200"/>
            <a:ext cx="86868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We've used constants of type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already.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"Enter a whole number from 1 to 99."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value of type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Sequence of characters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Treated as a single item.</a:t>
            </a:r>
          </a:p>
        </p:txBody>
      </p:sp>
    </p:spTree>
  </p:cSld>
  <p:clrMapOvr>
    <a:masterClrMapping/>
  </p:clrMapOvr>
  <p:transition spd="slow">
    <p:cut/>
  </p:transition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Shape 49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String Constants and Variables</a:t>
            </a:r>
          </a:p>
        </p:txBody>
      </p:sp>
      <p:sp>
        <p:nvSpPr>
          <p:cNvPr id="493" name="Shape 493"/>
          <p:cNvSpPr txBox="1"/>
          <p:nvPr>
            <p:ph idx="1" type="body"/>
          </p:nvPr>
        </p:nvSpPr>
        <p:spPr>
          <a:xfrm>
            <a:off x="914400" y="14478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Declaring	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String greeting;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greeting = "Hello!";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 greeting = "Hello!";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 greeting = new String("Hello!");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Printing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System.out.println(greeting);</a:t>
            </a:r>
          </a:p>
        </p:txBody>
      </p:sp>
    </p:spTree>
  </p:cSld>
  <p:clrMapOvr>
    <a:masterClrMapping/>
  </p:clrMapOvr>
  <p:transition spd="slow">
    <p:cut/>
  </p:transition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Shape 49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Concatenation of Strings</a:t>
            </a:r>
          </a:p>
        </p:txBody>
      </p:sp>
      <p:sp>
        <p:nvSpPr>
          <p:cNvPr id="499" name="Shape 499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 strings are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concatenated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using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+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operator.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 greeting = "Hello";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 sentence;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sentence = greeting + " officer";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System.out.println(sentence);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Any number of strings can be concatenated using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operator.</a:t>
            </a:r>
          </a:p>
        </p:txBody>
      </p:sp>
    </p:spTree>
  </p:cSld>
  <p:clrMapOvr>
    <a:masterClrMapping/>
  </p:clrMapOvr>
  <p:transition spd="slow">
    <p:cut/>
  </p:transition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 txBox="1"/>
          <p:nvPr>
            <p:ph type="title"/>
          </p:nvPr>
        </p:nvSpPr>
        <p:spPr>
          <a:xfrm>
            <a:off x="685800" y="609600"/>
            <a:ext cx="77724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Concatenating Strings and Integers</a:t>
            </a:r>
          </a:p>
        </p:txBody>
      </p:sp>
      <p:sp>
        <p:nvSpPr>
          <p:cNvPr id="505" name="Shape 505"/>
          <p:cNvSpPr txBox="1"/>
          <p:nvPr>
            <p:ph idx="1" type="body"/>
          </p:nvPr>
        </p:nvSpPr>
        <p:spPr>
          <a:xfrm>
            <a:off x="457200" y="1935161"/>
            <a:ext cx="8229600" cy="4190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 solution;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solution = "The answer is " + 42;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System.out.println (solution);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</a:p>
        </p:txBody>
      </p:sp>
      <p:sp>
        <p:nvSpPr>
          <p:cNvPr id="506" name="Shape 506"/>
          <p:cNvSpPr txBox="1"/>
          <p:nvPr/>
        </p:nvSpPr>
        <p:spPr>
          <a:xfrm>
            <a:off x="1733550" y="4025900"/>
            <a:ext cx="4495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The temperature is 72</a:t>
            </a:r>
          </a:p>
        </p:txBody>
      </p:sp>
      <p:grpSp>
        <p:nvGrpSpPr>
          <p:cNvPr id="507" name="Shape 507"/>
          <p:cNvGrpSpPr/>
          <p:nvPr/>
        </p:nvGrpSpPr>
        <p:grpSpPr>
          <a:xfrm>
            <a:off x="1612900" y="3778250"/>
            <a:ext cx="5894387" cy="2286000"/>
            <a:chOff x="1397000" y="3489325"/>
            <a:chExt cx="6761162" cy="2646362"/>
          </a:xfrm>
        </p:grpSpPr>
        <p:sp>
          <p:nvSpPr>
            <p:cNvPr id="508" name="Shape 508"/>
            <p:cNvSpPr txBox="1"/>
            <p:nvPr/>
          </p:nvSpPr>
          <p:spPr>
            <a:xfrm>
              <a:off x="1397000" y="3489325"/>
              <a:ext cx="6761162" cy="2646362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Shape 509"/>
            <p:cNvSpPr/>
            <p:nvPr/>
          </p:nvSpPr>
          <p:spPr>
            <a:xfrm>
              <a:off x="1731961" y="3754437"/>
              <a:ext cx="6016624" cy="206851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0" name="Shape 510"/>
          <p:cNvSpPr txBox="1"/>
          <p:nvPr/>
        </p:nvSpPr>
        <p:spPr>
          <a:xfrm>
            <a:off x="1949450" y="4314825"/>
            <a:ext cx="4495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The answer is 42</a:t>
            </a:r>
          </a:p>
        </p:txBody>
      </p:sp>
    </p:spTree>
  </p:cSld>
  <p:clrMapOvr>
    <a:masterClrMapping/>
  </p:clrMapOvr>
  <p:transition spd="slow">
    <p:cut/>
  </p:transition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String Methods</a:t>
            </a:r>
          </a:p>
        </p:txBody>
      </p:sp>
      <p:sp>
        <p:nvSpPr>
          <p:cNvPr id="516" name="Shape 516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object of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class stores data consisting of a sequence of characters.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Objects have methods as well as data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length()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method returns the number of characters in a particular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object.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String greeting = "Hello";</a:t>
            </a:r>
            <a:b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n = greeting.length();</a:t>
            </a:r>
          </a:p>
        </p:txBody>
      </p:sp>
    </p:spTree>
  </p:cSld>
  <p:clrMapOvr>
    <a:masterClrMapping/>
  </p:clrMapOvr>
  <p:transition spd="slow">
    <p:cut/>
  </p:transition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Method </a:t>
            </a:r>
            <a:r>
              <a:rPr b="1" i="0" lang="en-US" sz="33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length()</a:t>
            </a:r>
          </a:p>
        </p:txBody>
      </p:sp>
      <p:sp>
        <p:nvSpPr>
          <p:cNvPr id="522" name="Shape 522"/>
          <p:cNvSpPr txBox="1"/>
          <p:nvPr>
            <p:ph idx="1" type="body"/>
          </p:nvPr>
        </p:nvSpPr>
        <p:spPr>
          <a:xfrm>
            <a:off x="322262" y="1990725"/>
            <a:ext cx="8821736" cy="4135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method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length()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returns an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can use a call to method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length()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anywhere an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used.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count = command.length();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System.out.println("Length is " +    </a:t>
            </a:r>
            <a:b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command.length());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count = command.length() + 3;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2.1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 EggBasket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1" i="0" sz="18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38" name="Shape 138"/>
          <p:cNvPicPr preferRelativeResize="0"/>
          <p:nvPr/>
        </p:nvPicPr>
        <p:blipFill rotWithShape="1">
          <a:blip r:embed="rId4">
            <a:alphaModFix/>
          </a:blip>
          <a:srcRect b="18611" l="3053" r="3649" t="14443"/>
          <a:stretch/>
        </p:blipFill>
        <p:spPr>
          <a:xfrm>
            <a:off x="912812" y="2844800"/>
            <a:ext cx="7515224" cy="1782762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/>
          <p:nvPr/>
        </p:nvSpPr>
        <p:spPr>
          <a:xfrm>
            <a:off x="6313487" y="3279775"/>
            <a:ext cx="1100136" cy="915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 txBox="1"/>
          <p:nvPr/>
        </p:nvSpPr>
        <p:spPr>
          <a:xfrm>
            <a:off x="685800" y="1439862"/>
            <a:ext cx="7772400" cy="46561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Figure 2.4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Positions start with 0, not 1.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'J' in "Java is fun." is in position 0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position is referred to an an </a:t>
            </a:r>
            <a:r>
              <a:rPr b="0" i="1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index.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f'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"Java is fun."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at index 8.</a:t>
            </a:r>
          </a:p>
        </p:txBody>
      </p:sp>
      <p:sp>
        <p:nvSpPr>
          <p:cNvPr id="528" name="Shape 528"/>
          <p:cNvSpPr txBox="1"/>
          <p:nvPr/>
        </p:nvSpPr>
        <p:spPr>
          <a:xfrm>
            <a:off x="685800" y="32226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4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 </a:t>
            </a: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Indices</a:t>
            </a:r>
          </a:p>
        </p:txBody>
      </p:sp>
      <p:pic>
        <p:nvPicPr>
          <p:cNvPr id="529" name="Shape 5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2762" y="2217736"/>
            <a:ext cx="8102600" cy="1522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4" name="Shape 5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228600"/>
            <a:ext cx="7619999" cy="6264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9" name="Shape 5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600" y="69850"/>
            <a:ext cx="6858000" cy="643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 txBox="1"/>
          <p:nvPr>
            <p:ph type="title"/>
          </p:nvPr>
        </p:nvSpPr>
        <p:spPr>
          <a:xfrm>
            <a:off x="685800" y="457200"/>
            <a:ext cx="7848599" cy="11334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33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Processing</a:t>
            </a:r>
          </a:p>
        </p:txBody>
      </p:sp>
      <p:sp>
        <p:nvSpPr>
          <p:cNvPr id="545" name="Shape 54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methods allow you to change the value of a 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object.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you can change the value of a 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variable.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1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 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StringDemo 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2.4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</a:p>
        </p:txBody>
      </p:sp>
      <p:grpSp>
        <p:nvGrpSpPr>
          <p:cNvPr id="546" name="Shape 546"/>
          <p:cNvGrpSpPr/>
          <p:nvPr/>
        </p:nvGrpSpPr>
        <p:grpSpPr>
          <a:xfrm>
            <a:off x="3538536" y="4419600"/>
            <a:ext cx="4824411" cy="1717674"/>
            <a:chOff x="2792411" y="4468812"/>
            <a:chExt cx="4824411" cy="1717674"/>
          </a:xfrm>
        </p:grpSpPr>
        <p:pic>
          <p:nvPicPr>
            <p:cNvPr id="547" name="Shape 547"/>
            <p:cNvPicPr preferRelativeResize="0"/>
            <p:nvPr/>
          </p:nvPicPr>
          <p:blipFill rotWithShape="1">
            <a:blip r:embed="rId4">
              <a:alphaModFix/>
            </a:blip>
            <a:srcRect b="0" l="428" r="33173" t="1568"/>
            <a:stretch/>
          </p:blipFill>
          <p:spPr>
            <a:xfrm>
              <a:off x="2792411" y="4468812"/>
              <a:ext cx="4235450" cy="17160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8" name="Shape 548"/>
            <p:cNvPicPr preferRelativeResize="0"/>
            <p:nvPr/>
          </p:nvPicPr>
          <p:blipFill rotWithShape="1">
            <a:blip r:embed="rId5">
              <a:alphaModFix/>
            </a:blip>
            <a:srcRect b="0" l="84843" r="-795" t="1568"/>
            <a:stretch/>
          </p:blipFill>
          <p:spPr>
            <a:xfrm>
              <a:off x="6599236" y="4470400"/>
              <a:ext cx="1017587" cy="171608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49" name="Shape 549"/>
          <p:cNvSpPr txBox="1"/>
          <p:nvPr/>
        </p:nvSpPr>
        <p:spPr>
          <a:xfrm>
            <a:off x="7502525" y="5427662"/>
            <a:ext cx="1100136" cy="915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Shape 55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Escape Characters</a:t>
            </a:r>
          </a:p>
        </p:txBody>
      </p:sp>
      <p:sp>
        <p:nvSpPr>
          <p:cNvPr id="555" name="Shape 55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would you print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"Java" refers to a language.   </a:t>
            </a:r>
            <a:r>
              <a:rPr b="0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?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compiler needs to be told that the quotation marks (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"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do not signal the start or end of a string, but instead are to be printed.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"\"Java\" refers to a language.");</a:t>
            </a:r>
          </a:p>
        </p:txBody>
      </p:sp>
    </p:spTree>
  </p:cSld>
  <p:clrMapOvr>
    <a:masterClrMapping/>
  </p:clrMapOvr>
  <p:transition spd="slow">
    <p:cut/>
  </p:transition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Escape Characters</a:t>
            </a:r>
          </a:p>
        </p:txBody>
      </p:sp>
      <p:sp>
        <p:nvSpPr>
          <p:cNvPr id="561" name="Shape 561"/>
          <p:cNvSpPr txBox="1"/>
          <p:nvPr>
            <p:ph idx="1" type="body"/>
          </p:nvPr>
        </p:nvSpPr>
        <p:spPr>
          <a:xfrm>
            <a:off x="644525" y="4021137"/>
            <a:ext cx="8042274" cy="18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2.6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escape sequence is a single character even though it is written with two symbols.</a:t>
            </a:r>
          </a:p>
        </p:txBody>
      </p:sp>
      <p:pic>
        <p:nvPicPr>
          <p:cNvPr id="562" name="Shape 5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7762" y="1643061"/>
            <a:ext cx="6648450" cy="2081211"/>
          </a:xfrm>
          <a:prstGeom prst="rect">
            <a:avLst/>
          </a:prstGeom>
          <a:noFill/>
          <a:ln cap="flat" cmpd="sng" w="12700">
            <a:solidFill>
              <a:srgbClr val="996633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Shape 567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</a:p>
        </p:txBody>
      </p:sp>
      <p:sp>
        <p:nvSpPr>
          <p:cNvPr id="568" name="Shape 568"/>
          <p:cNvSpPr txBox="1"/>
          <p:nvPr>
            <p:ph idx="1" type="body"/>
          </p:nvPr>
        </p:nvSpPr>
        <p:spPr>
          <a:xfrm>
            <a:off x="457200" y="1600200"/>
            <a:ext cx="8229600" cy="4797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System.out.println("abc\\def");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1" i="0" sz="28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1" i="0" sz="28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System.out.println("new\nline");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1" i="0" sz="28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1" i="0" sz="28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char singleQuote = '\'';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System.out.println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(singleQuote);	</a:t>
            </a:r>
          </a:p>
        </p:txBody>
      </p:sp>
      <p:grpSp>
        <p:nvGrpSpPr>
          <p:cNvPr id="569" name="Shape 569"/>
          <p:cNvGrpSpPr/>
          <p:nvPr/>
        </p:nvGrpSpPr>
        <p:grpSpPr>
          <a:xfrm>
            <a:off x="1949450" y="2205037"/>
            <a:ext cx="2355850" cy="879474"/>
            <a:chOff x="1397000" y="3489325"/>
            <a:chExt cx="6761162" cy="2646362"/>
          </a:xfrm>
        </p:grpSpPr>
        <p:sp>
          <p:nvSpPr>
            <p:cNvPr id="570" name="Shape 570"/>
            <p:cNvSpPr txBox="1"/>
            <p:nvPr/>
          </p:nvSpPr>
          <p:spPr>
            <a:xfrm>
              <a:off x="1397000" y="3489325"/>
              <a:ext cx="6761162" cy="2646362"/>
            </a:xfrm>
            <a:prstGeom prst="rect">
              <a:avLst/>
            </a:prstGeom>
            <a:solidFill>
              <a:srgbClr val="6AC2A5"/>
            </a:solidFill>
            <a:ln cap="flat" cmpd="sng" w="12700">
              <a:solidFill>
                <a:schemeClr val="lt2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Shape 571"/>
            <p:cNvSpPr/>
            <p:nvPr/>
          </p:nvSpPr>
          <p:spPr>
            <a:xfrm>
              <a:off x="1731961" y="3754437"/>
              <a:ext cx="6016624" cy="206851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2700">
              <a:solidFill>
                <a:schemeClr val="accen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2" name="Shape 572"/>
          <p:cNvGrpSpPr/>
          <p:nvPr/>
        </p:nvGrpSpPr>
        <p:grpSpPr>
          <a:xfrm>
            <a:off x="5691187" y="5407024"/>
            <a:ext cx="2355850" cy="879474"/>
            <a:chOff x="1397000" y="3489325"/>
            <a:chExt cx="6761162" cy="2646362"/>
          </a:xfrm>
        </p:grpSpPr>
        <p:sp>
          <p:nvSpPr>
            <p:cNvPr id="573" name="Shape 573"/>
            <p:cNvSpPr txBox="1"/>
            <p:nvPr/>
          </p:nvSpPr>
          <p:spPr>
            <a:xfrm>
              <a:off x="1397000" y="3489325"/>
              <a:ext cx="6761162" cy="2646362"/>
            </a:xfrm>
            <a:prstGeom prst="rect">
              <a:avLst/>
            </a:prstGeom>
            <a:solidFill>
              <a:srgbClr val="6AC2A5"/>
            </a:solidFill>
            <a:ln cap="flat" cmpd="sng" w="12700">
              <a:solidFill>
                <a:schemeClr val="lt2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Shape 574"/>
            <p:cNvSpPr/>
            <p:nvPr/>
          </p:nvSpPr>
          <p:spPr>
            <a:xfrm>
              <a:off x="1731961" y="3754437"/>
              <a:ext cx="6016624" cy="206851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2700">
              <a:solidFill>
                <a:schemeClr val="accen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5" name="Shape 575"/>
          <p:cNvSpPr txBox="1"/>
          <p:nvPr/>
        </p:nvSpPr>
        <p:spPr>
          <a:xfrm>
            <a:off x="5724525" y="5573712"/>
            <a:ext cx="830261" cy="3968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'</a:t>
            </a:r>
          </a:p>
        </p:txBody>
      </p:sp>
      <p:sp>
        <p:nvSpPr>
          <p:cNvPr id="576" name="Shape 576"/>
          <p:cNvSpPr txBox="1"/>
          <p:nvPr/>
        </p:nvSpPr>
        <p:spPr>
          <a:xfrm>
            <a:off x="2201861" y="2436811"/>
            <a:ext cx="2303461" cy="3397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abc\def</a:t>
            </a:r>
          </a:p>
        </p:txBody>
      </p:sp>
      <p:grpSp>
        <p:nvGrpSpPr>
          <p:cNvPr id="577" name="Shape 577"/>
          <p:cNvGrpSpPr/>
          <p:nvPr/>
        </p:nvGrpSpPr>
        <p:grpSpPr>
          <a:xfrm>
            <a:off x="1965325" y="3813174"/>
            <a:ext cx="2355850" cy="879474"/>
            <a:chOff x="1397000" y="3489325"/>
            <a:chExt cx="6761162" cy="2646362"/>
          </a:xfrm>
        </p:grpSpPr>
        <p:sp>
          <p:nvSpPr>
            <p:cNvPr id="578" name="Shape 578"/>
            <p:cNvSpPr txBox="1"/>
            <p:nvPr/>
          </p:nvSpPr>
          <p:spPr>
            <a:xfrm>
              <a:off x="1397000" y="3489325"/>
              <a:ext cx="6761162" cy="2646362"/>
            </a:xfrm>
            <a:prstGeom prst="rect">
              <a:avLst/>
            </a:prstGeom>
            <a:solidFill>
              <a:srgbClr val="6AC2A5"/>
            </a:solidFill>
            <a:ln cap="flat" cmpd="sng" w="12700">
              <a:solidFill>
                <a:schemeClr val="lt2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Shape 579"/>
            <p:cNvSpPr/>
            <p:nvPr/>
          </p:nvSpPr>
          <p:spPr>
            <a:xfrm>
              <a:off x="1731961" y="3754437"/>
              <a:ext cx="6016624" cy="206851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2700">
              <a:solidFill>
                <a:schemeClr val="accen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0" name="Shape 580"/>
          <p:cNvSpPr txBox="1"/>
          <p:nvPr/>
        </p:nvSpPr>
        <p:spPr>
          <a:xfrm>
            <a:off x="2197100" y="3843337"/>
            <a:ext cx="2252662" cy="11747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line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cut/>
  </p:transition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hape 585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Unicode Character Set</a:t>
            </a:r>
          </a:p>
        </p:txBody>
      </p:sp>
      <p:sp>
        <p:nvSpPr>
          <p:cNvPr id="586" name="Shape 586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programming languages use the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ASCII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character set.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Java uses the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Unicode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character set which includes the ASCII character set.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Unicode character set includes characters from many different alphabets (but you probably won't use them).</a:t>
            </a:r>
          </a:p>
        </p:txBody>
      </p:sp>
    </p:spTree>
  </p:cSld>
  <p:clrMapOvr>
    <a:masterClrMapping/>
  </p:clrMapOvr>
  <p:transition spd="slow">
    <p:cut/>
  </p:transition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Shape 591"/>
          <p:cNvSpPr txBox="1"/>
          <p:nvPr>
            <p:ph type="title"/>
          </p:nvPr>
        </p:nvSpPr>
        <p:spPr>
          <a:xfrm>
            <a:off x="685800" y="609600"/>
            <a:ext cx="7848599" cy="1600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Keyboard and Screen</a:t>
            </a:r>
            <a:b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I/O: Outline</a:t>
            </a:r>
          </a:p>
        </p:txBody>
      </p:sp>
      <p:sp>
        <p:nvSpPr>
          <p:cNvPr id="592" name="Shape 592"/>
          <p:cNvSpPr txBox="1"/>
          <p:nvPr>
            <p:ph idx="1" type="body"/>
          </p:nvPr>
        </p:nvSpPr>
        <p:spPr>
          <a:xfrm>
            <a:off x="2573336" y="2763836"/>
            <a:ext cx="6113461" cy="3362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Screen Output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Keyboard Input</a:t>
            </a:r>
          </a:p>
        </p:txBody>
      </p:sp>
    </p:spTree>
  </p:cSld>
  <p:clrMapOvr>
    <a:masterClrMapping/>
  </p:clrMapOvr>
  <p:transition spd="slow">
    <p:cut/>
  </p:transition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Shape 597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Screen Output</a:t>
            </a:r>
          </a:p>
        </p:txBody>
      </p:sp>
      <p:sp>
        <p:nvSpPr>
          <p:cNvPr id="598" name="Shape 598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We've seen several examples of screen output already.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an object that is part of Java.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println()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one of the methods available to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object.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 and Values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numberOfBaskets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eggsPerBasket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totalEggs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Assigning values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eggsPerBasket = 6;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eggsPerBasket = eggsPerBasket - 2;</a:t>
            </a:r>
          </a:p>
        </p:txBody>
      </p:sp>
    </p:spTree>
  </p:cSld>
  <p:clrMapOvr>
    <a:masterClrMapping/>
  </p:clrMapOvr>
  <p:transition spd="slow">
    <p:cut/>
  </p:transition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Shape 603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Screen Output</a:t>
            </a:r>
          </a:p>
        </p:txBody>
      </p:sp>
      <p:sp>
        <p:nvSpPr>
          <p:cNvPr id="604" name="Shape 604"/>
          <p:cNvSpPr txBox="1"/>
          <p:nvPr>
            <p:ph idx="1" type="body"/>
          </p:nvPr>
        </p:nvSpPr>
        <p:spPr>
          <a:xfrm>
            <a:off x="457200" y="1600200"/>
            <a:ext cx="84328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concatenation operator (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is useful when everything does not fit on one line. 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System.out.println("Lucky number = " + 13 +</a:t>
            </a:r>
            <a:b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"Secret number = " + number);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not break the line except immediately before or after the concatenation operator (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</p:txBody>
      </p:sp>
    </p:spTree>
  </p:cSld>
  <p:clrMapOvr>
    <a:masterClrMapping/>
  </p:clrMapOvr>
  <p:transition spd="slow">
    <p:cut/>
  </p:transition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Shape 609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Screen Output</a:t>
            </a:r>
          </a:p>
        </p:txBody>
      </p:sp>
      <p:sp>
        <p:nvSpPr>
          <p:cNvPr id="610" name="Shape 610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Alternatively, use 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print()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System.out.print("One, two,");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System.out.print(" buckle my shoe.");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System.out.println(" Three, four,");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System.out.println(" shut the door.");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ending with a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println().</a:t>
            </a:r>
          </a:p>
        </p:txBody>
      </p:sp>
    </p:spTree>
  </p:cSld>
  <p:clrMapOvr>
    <a:masterClrMapping/>
  </p:clrMapOvr>
  <p:transition spd="slow">
    <p:cut/>
  </p:transition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Shape 615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Keyboard Input</a:t>
            </a:r>
          </a:p>
        </p:txBody>
      </p:sp>
      <p:sp>
        <p:nvSpPr>
          <p:cNvPr id="616" name="Shape 616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Java has reasonable facilities for handling keyboard input.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facilities are provided by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Scanner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class in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java.util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package.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b="0" i="1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package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 library of classes.</a:t>
            </a:r>
          </a:p>
        </p:txBody>
      </p:sp>
    </p:spTree>
  </p:cSld>
  <p:clrMapOvr>
    <a:masterClrMapping/>
  </p:clrMapOvr>
  <p:transition spd="slow">
    <p:cut/>
  </p:transition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Shape 621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the Scanner Class</a:t>
            </a:r>
          </a:p>
        </p:txBody>
      </p:sp>
      <p:sp>
        <p:nvSpPr>
          <p:cNvPr id="622" name="Shape 622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Near the beginning of your program, insert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import java.util.Scanner;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an object of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Scanner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class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Scanner keyboard =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new Scanner (System.in)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 data (an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a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for example)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n1 = keyboard.nextInt();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 d1 = keyboard,nextDouble();</a:t>
            </a:r>
          </a:p>
        </p:txBody>
      </p:sp>
    </p:spTree>
  </p:cSld>
  <p:clrMapOvr>
    <a:masterClrMapping/>
  </p:clrMapOvr>
  <p:transition spd="slow">
    <p:cut/>
  </p:transition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Shape 627"/>
          <p:cNvSpPr txBox="1"/>
          <p:nvPr>
            <p:ph type="title"/>
          </p:nvPr>
        </p:nvSpPr>
        <p:spPr>
          <a:xfrm>
            <a:off x="685800" y="228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Keyboard Input Demonstration</a:t>
            </a:r>
          </a:p>
        </p:txBody>
      </p:sp>
      <p:sp>
        <p:nvSpPr>
          <p:cNvPr id="628" name="Shape 628"/>
          <p:cNvSpPr txBox="1"/>
          <p:nvPr>
            <p:ph idx="1" type="body"/>
          </p:nvPr>
        </p:nvSpPr>
        <p:spPr>
          <a:xfrm>
            <a:off x="685800" y="1295400"/>
            <a:ext cx="7840662" cy="47577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8571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ScannerDemo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2.5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9" name="Shape 6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3012" y="2341561"/>
            <a:ext cx="6335711" cy="3975099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Shape 630"/>
          <p:cNvSpPr txBox="1"/>
          <p:nvPr/>
        </p:nvSpPr>
        <p:spPr>
          <a:xfrm>
            <a:off x="5792787" y="3379787"/>
            <a:ext cx="1100136" cy="915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Shape 635"/>
          <p:cNvSpPr txBox="1"/>
          <p:nvPr>
            <p:ph type="title"/>
          </p:nvPr>
        </p:nvSpPr>
        <p:spPr>
          <a:xfrm>
            <a:off x="228600" y="439737"/>
            <a:ext cx="84582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</a:t>
            </a:r>
            <a:r>
              <a:rPr b="1" i="0" lang="en-US" sz="33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Scanner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Class Methods</a:t>
            </a:r>
          </a:p>
        </p:txBody>
      </p:sp>
      <p:sp>
        <p:nvSpPr>
          <p:cNvPr id="636" name="Shape 636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2.7a</a:t>
            </a:r>
          </a:p>
        </p:txBody>
      </p:sp>
      <p:pic>
        <p:nvPicPr>
          <p:cNvPr id="637" name="Shape 6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8550" y="2252661"/>
            <a:ext cx="7213600" cy="4033837"/>
          </a:xfrm>
          <a:prstGeom prst="rect">
            <a:avLst/>
          </a:prstGeom>
          <a:noFill/>
          <a:ln cap="flat" cmpd="sng" w="12700">
            <a:solidFill>
              <a:srgbClr val="996633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Shape 642"/>
          <p:cNvSpPr txBox="1"/>
          <p:nvPr>
            <p:ph type="title"/>
          </p:nvPr>
        </p:nvSpPr>
        <p:spPr>
          <a:xfrm>
            <a:off x="228600" y="439737"/>
            <a:ext cx="8458200" cy="10477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</a:t>
            </a:r>
            <a:r>
              <a:rPr b="1" i="0" lang="en-US" sz="33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Scanner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Class Methods</a:t>
            </a:r>
          </a:p>
        </p:txBody>
      </p:sp>
      <p:sp>
        <p:nvSpPr>
          <p:cNvPr id="643" name="Shape 643"/>
          <p:cNvSpPr txBox="1"/>
          <p:nvPr>
            <p:ph idx="1" type="body"/>
          </p:nvPr>
        </p:nvSpPr>
        <p:spPr>
          <a:xfrm>
            <a:off x="457200" y="1392237"/>
            <a:ext cx="8229600" cy="4733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2.7b</a:t>
            </a:r>
          </a:p>
        </p:txBody>
      </p:sp>
      <p:pic>
        <p:nvPicPr>
          <p:cNvPr id="644" name="Shape 6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87487" y="1938336"/>
            <a:ext cx="6510337" cy="4432299"/>
          </a:xfrm>
          <a:prstGeom prst="rect">
            <a:avLst/>
          </a:prstGeom>
          <a:noFill/>
          <a:ln cap="flat" cmpd="sng" w="12700">
            <a:solidFill>
              <a:srgbClr val="996633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nextLine()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Method Caution</a:t>
            </a:r>
          </a:p>
        </p:txBody>
      </p:sp>
      <p:sp>
        <p:nvSpPr>
          <p:cNvPr id="650" name="Shape 650"/>
          <p:cNvSpPr txBox="1"/>
          <p:nvPr>
            <p:ph idx="1" type="body"/>
          </p:nvPr>
        </p:nvSpPr>
        <p:spPr>
          <a:xfrm>
            <a:off x="457200" y="2108200"/>
            <a:ext cx="8229600" cy="4017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nextLine() 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method reads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remainder of the current line,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Even if it is empty.</a:t>
            </a:r>
          </a:p>
        </p:txBody>
      </p:sp>
    </p:spTree>
  </p:cSld>
  <p:clrMapOvr>
    <a:masterClrMapping/>
  </p:clrMapOvr>
  <p:transition spd="slow">
    <p:cut/>
  </p:transition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Shape 655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nextLine()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Method Caution</a:t>
            </a:r>
          </a:p>
        </p:txBody>
      </p:sp>
      <p:sp>
        <p:nvSpPr>
          <p:cNvPr id="656" name="Shape 656"/>
          <p:cNvSpPr txBox="1"/>
          <p:nvPr>
            <p:ph idx="1" type="body"/>
          </p:nvPr>
        </p:nvSpPr>
        <p:spPr>
          <a:xfrm>
            <a:off x="457200" y="1346200"/>
            <a:ext cx="8229600" cy="4779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 – given following declaration.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n;</a:t>
            </a:r>
            <a:b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 s1, s2;</a:t>
            </a:r>
            <a:b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 = keyboard.nextInt();</a:t>
            </a:r>
            <a:b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s1 = keyboard.nextLine();</a:t>
            </a:r>
            <a:b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s2 = keyboard.nextLine();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Assume input shown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set to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42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s1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set to the empty string.</a:t>
            </a:r>
          </a:p>
        </p:txBody>
      </p:sp>
      <p:grpSp>
        <p:nvGrpSpPr>
          <p:cNvPr id="657" name="Shape 657"/>
          <p:cNvGrpSpPr/>
          <p:nvPr/>
        </p:nvGrpSpPr>
        <p:grpSpPr>
          <a:xfrm>
            <a:off x="4687886" y="4102099"/>
            <a:ext cx="3051175" cy="1625599"/>
            <a:chOff x="1397000" y="3489325"/>
            <a:chExt cx="6761162" cy="2646362"/>
          </a:xfrm>
        </p:grpSpPr>
        <p:sp>
          <p:nvSpPr>
            <p:cNvPr id="658" name="Shape 658"/>
            <p:cNvSpPr txBox="1"/>
            <p:nvPr/>
          </p:nvSpPr>
          <p:spPr>
            <a:xfrm>
              <a:off x="1397000" y="3489325"/>
              <a:ext cx="6761162" cy="2646362"/>
            </a:xfrm>
            <a:prstGeom prst="rect">
              <a:avLst/>
            </a:prstGeom>
            <a:solidFill>
              <a:srgbClr val="6AC2A5"/>
            </a:solidFill>
            <a:ln cap="flat" cmpd="sng" w="12700">
              <a:solidFill>
                <a:schemeClr val="lt2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Shape 659"/>
            <p:cNvSpPr/>
            <p:nvPr/>
          </p:nvSpPr>
          <p:spPr>
            <a:xfrm>
              <a:off x="1731961" y="3754437"/>
              <a:ext cx="6016624" cy="206851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2700">
              <a:solidFill>
                <a:schemeClr val="accen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0" name="Shape 660"/>
          <p:cNvSpPr txBox="1"/>
          <p:nvPr/>
        </p:nvSpPr>
        <p:spPr>
          <a:xfrm>
            <a:off x="4537075" y="4267200"/>
            <a:ext cx="3065461" cy="10271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42</a:t>
            </a: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and don't you</a:t>
            </a: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forget it.</a:t>
            </a:r>
          </a:p>
        </p:txBody>
      </p:sp>
    </p:spTree>
  </p:cSld>
  <p:clrMapOvr>
    <a:masterClrMapping/>
  </p:clrMapOvr>
  <p:transition spd="slow">
    <p:cut/>
  </p:transition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Shape 665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Empty String</a:t>
            </a:r>
          </a:p>
        </p:txBody>
      </p:sp>
      <p:sp>
        <p:nvSpPr>
          <p:cNvPr id="666" name="Shape 666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string can have any number of characters, including zero.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string with zero characters is called the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empty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string.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empty string is useful and can be created in many ways including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 s3 = "";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685800" y="609600"/>
            <a:ext cx="8077199" cy="1371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Naming and Declaring Variables</a:t>
            </a:r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457200" y="1851025"/>
            <a:ext cx="8229600" cy="4275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Choose names that are helpful such as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count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speed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but not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you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declare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variable, you provide its name and type.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numberOfBaskets,eggsPerBasket;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variable's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determines what kinds of values it can hold (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char</a:t>
            </a: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etc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variable must be declared before it is used.</a:t>
            </a:r>
          </a:p>
        </p:txBody>
      </p:sp>
    </p:spTree>
  </p:cSld>
  <p:clrMapOvr>
    <a:masterClrMapping/>
  </p:clrMapOvr>
  <p:transition spd="slow">
    <p:cut/>
  </p:transition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Shape 671"/>
          <p:cNvSpPr txBox="1"/>
          <p:nvPr>
            <p:ph type="title"/>
          </p:nvPr>
        </p:nvSpPr>
        <p:spPr>
          <a:xfrm>
            <a:off x="557212" y="3254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 Input Delimiters (optional)</a:t>
            </a:r>
          </a:p>
        </p:txBody>
      </p:sp>
      <p:sp>
        <p:nvSpPr>
          <p:cNvPr id="672" name="Shape 672"/>
          <p:cNvSpPr txBox="1"/>
          <p:nvPr>
            <p:ph idx="1" type="body"/>
          </p:nvPr>
        </p:nvSpPr>
        <p:spPr>
          <a:xfrm>
            <a:off x="457200" y="1912936"/>
            <a:ext cx="8229600" cy="421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Almost any combination of characters and strings can be used to separate keyboard input.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change the delimiter to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"##"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keyboard2.useDelimiter("##");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whitespace will no longer be a delimiter for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keyboard2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input</a:t>
            </a:r>
          </a:p>
        </p:txBody>
      </p:sp>
    </p:spTree>
  </p:cSld>
  <p:clrMapOvr>
    <a:masterClrMapping/>
  </p:clrMapOvr>
  <p:transition spd="slow">
    <p:cut/>
  </p:transition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Shape 677"/>
          <p:cNvSpPr txBox="1"/>
          <p:nvPr>
            <p:ph type="title"/>
          </p:nvPr>
        </p:nvSpPr>
        <p:spPr>
          <a:xfrm>
            <a:off x="685800" y="381000"/>
            <a:ext cx="7848599" cy="1371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 Input Delimiters</a:t>
            </a:r>
          </a:p>
        </p:txBody>
      </p:sp>
      <p:sp>
        <p:nvSpPr>
          <p:cNvPr id="678" name="Shape 678"/>
          <p:cNvSpPr txBox="1"/>
          <p:nvPr>
            <p:ph idx="1" type="body"/>
          </p:nvPr>
        </p:nvSpPr>
        <p:spPr>
          <a:xfrm>
            <a:off x="685800" y="1692275"/>
            <a:ext cx="7772400" cy="4327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8571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DelimitersDemo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2.6</a:t>
            </a:r>
          </a:p>
        </p:txBody>
      </p:sp>
      <p:grpSp>
        <p:nvGrpSpPr>
          <p:cNvPr id="679" name="Shape 679"/>
          <p:cNvGrpSpPr/>
          <p:nvPr/>
        </p:nvGrpSpPr>
        <p:grpSpPr>
          <a:xfrm>
            <a:off x="860424" y="2906712"/>
            <a:ext cx="7627937" cy="3248025"/>
            <a:chOff x="1397000" y="3489325"/>
            <a:chExt cx="6761162" cy="2646362"/>
          </a:xfrm>
        </p:grpSpPr>
        <p:sp>
          <p:nvSpPr>
            <p:cNvPr id="680" name="Shape 680"/>
            <p:cNvSpPr txBox="1"/>
            <p:nvPr/>
          </p:nvSpPr>
          <p:spPr>
            <a:xfrm>
              <a:off x="1397000" y="3489325"/>
              <a:ext cx="6761162" cy="2646362"/>
            </a:xfrm>
            <a:prstGeom prst="rect">
              <a:avLst/>
            </a:prstGeom>
            <a:solidFill>
              <a:srgbClr val="6AC2A5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Shape 681"/>
            <p:cNvSpPr/>
            <p:nvPr/>
          </p:nvSpPr>
          <p:spPr>
            <a:xfrm>
              <a:off x="1571625" y="3605212"/>
              <a:ext cx="6411912" cy="240664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2700">
              <a:solidFill>
                <a:schemeClr val="accen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82" name="Shape 682"/>
          <p:cNvPicPr preferRelativeResize="0"/>
          <p:nvPr/>
        </p:nvPicPr>
        <p:blipFill rotWithShape="1">
          <a:blip r:embed="rId4">
            <a:alphaModFix/>
          </a:blip>
          <a:srcRect b="5729" l="3404" r="11975" t="6596"/>
          <a:stretch/>
        </p:blipFill>
        <p:spPr>
          <a:xfrm>
            <a:off x="1270000" y="3343275"/>
            <a:ext cx="6840537" cy="2484437"/>
          </a:xfrm>
          <a:prstGeom prst="rect">
            <a:avLst/>
          </a:prstGeom>
          <a:noFill/>
          <a:ln>
            <a:noFill/>
          </a:ln>
        </p:spPr>
      </p:pic>
      <p:sp>
        <p:nvSpPr>
          <p:cNvPr id="683" name="Shape 683"/>
          <p:cNvSpPr txBox="1"/>
          <p:nvPr/>
        </p:nvSpPr>
        <p:spPr>
          <a:xfrm>
            <a:off x="7654925" y="4052887"/>
            <a:ext cx="1100136" cy="915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Shape 688"/>
          <p:cNvSpPr txBox="1"/>
          <p:nvPr>
            <p:ph type="title"/>
          </p:nvPr>
        </p:nvSpPr>
        <p:spPr>
          <a:xfrm>
            <a:off x="457200" y="96837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Documentation and Style: Outline</a:t>
            </a:r>
          </a:p>
        </p:txBody>
      </p:sp>
      <p:sp>
        <p:nvSpPr>
          <p:cNvPr id="689" name="Shape 689"/>
          <p:cNvSpPr txBox="1"/>
          <p:nvPr>
            <p:ph idx="1" type="body"/>
          </p:nvPr>
        </p:nvSpPr>
        <p:spPr>
          <a:xfrm>
            <a:off x="1677986" y="2717800"/>
            <a:ext cx="7008811" cy="340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Meaningful Names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Comments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Indentation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Named Constants</a:t>
            </a:r>
          </a:p>
        </p:txBody>
      </p:sp>
    </p:spTree>
  </p:cSld>
  <p:clrMapOvr>
    <a:masterClrMapping/>
  </p:clrMapOvr>
  <p:transition spd="slow">
    <p:cut/>
  </p:transition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Shape 69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Documentation and Style</a:t>
            </a:r>
          </a:p>
        </p:txBody>
      </p:sp>
      <p:sp>
        <p:nvSpPr>
          <p:cNvPr id="695" name="Shape 695"/>
          <p:cNvSpPr txBox="1"/>
          <p:nvPr>
            <p:ph idx="1" type="body"/>
          </p:nvPr>
        </p:nvSpPr>
        <p:spPr>
          <a:xfrm>
            <a:off x="931862" y="1971675"/>
            <a:ext cx="7754937" cy="415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programs are modified over time to respond to new requirements.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Programs which are easy to read and understand are easy to modify.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Even if it will be used only once, you have to read it in order to debug it .</a:t>
            </a:r>
          </a:p>
        </p:txBody>
      </p:sp>
    </p:spTree>
  </p:cSld>
  <p:clrMapOvr>
    <a:masterClrMapping/>
  </p:clrMapOvr>
  <p:transition spd="slow">
    <p:cut/>
  </p:transition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Shape 700"/>
          <p:cNvSpPr txBox="1"/>
          <p:nvPr>
            <p:ph type="title"/>
          </p:nvPr>
        </p:nvSpPr>
        <p:spPr>
          <a:xfrm>
            <a:off x="914400" y="40957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Meaningful Variable Names</a:t>
            </a:r>
          </a:p>
        </p:txBody>
      </p:sp>
      <p:sp>
        <p:nvSpPr>
          <p:cNvPr id="701" name="Shape 70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variable's name should suggest its use.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Observe conventions in choosing names for variables.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only letters and digits.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"Punctuate" using uppercase letters at word boundaries (e.g.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taxRate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 variables with lowercase letters.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 class names with uppercase letters.</a:t>
            </a:r>
          </a:p>
        </p:txBody>
      </p:sp>
    </p:spTree>
  </p:cSld>
  <p:clrMapOvr>
    <a:masterClrMapping/>
  </p:clrMapOvr>
  <p:transition spd="slow">
    <p:cut/>
  </p:transition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Shape 706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Comments</a:t>
            </a:r>
          </a:p>
        </p:txBody>
      </p:sp>
      <p:sp>
        <p:nvSpPr>
          <p:cNvPr id="707" name="Shape 707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best programs are self-documenting.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Clean style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Well-chosen names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Comments are written into a program as needed explain the program.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are useful to the programmer, but they are ignored by the compiler.</a:t>
            </a:r>
          </a:p>
        </p:txBody>
      </p:sp>
    </p:spTree>
  </p:cSld>
  <p:clrMapOvr>
    <a:masterClrMapping/>
  </p:clrMapOvr>
  <p:transition spd="slow">
    <p:cut/>
  </p:transition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Shape 71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Comments</a:t>
            </a:r>
          </a:p>
        </p:txBody>
      </p:sp>
      <p:sp>
        <p:nvSpPr>
          <p:cNvPr id="713" name="Shape 713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 comment can begin with //.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Everything after these symbols and to the end of the line is treated as a comment and is ignored by the compiler.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double radius; //in centimeters</a:t>
            </a:r>
          </a:p>
        </p:txBody>
      </p:sp>
    </p:spTree>
  </p:cSld>
  <p:clrMapOvr>
    <a:masterClrMapping/>
  </p:clrMapOvr>
  <p:transition spd="slow">
    <p:cut/>
  </p:transition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Shape 71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Comments</a:t>
            </a:r>
          </a:p>
        </p:txBody>
      </p:sp>
      <p:sp>
        <p:nvSpPr>
          <p:cNvPr id="719" name="Shape 719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comment can begin with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/*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end with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*/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Everything between these symbols is treated as a comment and is ignored by the compiler.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/**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This program should only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be used on alternate Thursdays,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except during leap years, when it should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only be used on alternate Tuesdays.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*/</a:t>
            </a:r>
          </a:p>
        </p:txBody>
      </p:sp>
    </p:spTree>
  </p:cSld>
  <p:clrMapOvr>
    <a:masterClrMapping/>
  </p:clrMapOvr>
  <p:transition spd="slow">
    <p:cut/>
  </p:transition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Comments</a:t>
            </a:r>
          </a:p>
        </p:txBody>
      </p:sp>
      <p:sp>
        <p:nvSpPr>
          <p:cNvPr id="725" name="Shape 72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javadoc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comment, begins with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ends with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*/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It can be extracted automatically from Java software.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/** method change requires the number of coins to be nonnegative */</a:t>
            </a:r>
          </a:p>
        </p:txBody>
      </p:sp>
    </p:spTree>
  </p:cSld>
  <p:clrMapOvr>
    <a:masterClrMapping/>
  </p:clrMapOvr>
  <p:transition spd="slow">
    <p:cut/>
  </p:transition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Shape 73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to Use Comments</a:t>
            </a:r>
          </a:p>
        </p:txBody>
      </p:sp>
      <p:sp>
        <p:nvSpPr>
          <p:cNvPr id="731" name="Shape 731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 each program file with an explanatory comment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the program does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name of the author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Contact information for the author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Date of the last modification.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 only those comments which the expected reader of the program file will need in order to understand it.</a:t>
            </a:r>
          </a:p>
        </p:txBody>
      </p:sp>
    </p:spTree>
  </p:cSld>
  <p:clrMapOvr>
    <a:masterClrMapping/>
  </p:clrMapOvr>
  <p:transition spd="slow">
    <p:cut/>
  </p:transition>
</p:sld>
</file>

<file path=ppt/theme/theme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