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69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6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notesMaster" Target="notesMasters/notesMaster.xml"/><Relationship Id="rId6" Type="http://schemas.openxmlformats.org/officeDocument/2006/relationships/slide" Target="slides/slide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31" Type="http://schemas.openxmlformats.org/officeDocument/2006/relationships/slide" Target="slides/slide25.xml"/><Relationship Id="rId75" Type="http://schemas.openxmlformats.org/officeDocument/2006/relationships/slide" Target="slides/slide69.xml"/><Relationship Id="rId30" Type="http://schemas.openxmlformats.org/officeDocument/2006/relationships/slide" Target="slides/slide24.xml"/><Relationship Id="rId74" Type="http://schemas.openxmlformats.org/officeDocument/2006/relationships/slide" Target="slides/slide68.xml"/><Relationship Id="rId33" Type="http://schemas.openxmlformats.org/officeDocument/2006/relationships/slide" Target="slides/slide27.xml"/><Relationship Id="rId77" Type="http://schemas.openxmlformats.org/officeDocument/2006/relationships/slide" Target="slides/slide71.xml"/><Relationship Id="rId32" Type="http://schemas.openxmlformats.org/officeDocument/2006/relationships/slide" Target="slides/slide26.xml"/><Relationship Id="rId76" Type="http://schemas.openxmlformats.org/officeDocument/2006/relationships/slide" Target="slides/slide70.xml"/><Relationship Id="rId35" Type="http://schemas.openxmlformats.org/officeDocument/2006/relationships/slide" Target="slides/slide29.xml"/><Relationship Id="rId79" Type="http://schemas.openxmlformats.org/officeDocument/2006/relationships/slide" Target="slides/slide73.xml"/><Relationship Id="rId34" Type="http://schemas.openxmlformats.org/officeDocument/2006/relationships/slide" Target="slides/slide28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20" Type="http://schemas.openxmlformats.org/officeDocument/2006/relationships/slide" Target="slides/slide14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22" Type="http://schemas.openxmlformats.org/officeDocument/2006/relationships/slide" Target="slides/slide16.xml"/><Relationship Id="rId66" Type="http://schemas.openxmlformats.org/officeDocument/2006/relationships/slide" Target="slides/slide60.xml"/><Relationship Id="rId21" Type="http://schemas.openxmlformats.org/officeDocument/2006/relationships/slide" Target="slides/slide15.xml"/><Relationship Id="rId65" Type="http://schemas.openxmlformats.org/officeDocument/2006/relationships/slide" Target="slides/slide59.xml"/><Relationship Id="rId24" Type="http://schemas.openxmlformats.org/officeDocument/2006/relationships/slide" Target="slides/slide18.xml"/><Relationship Id="rId68" Type="http://schemas.openxmlformats.org/officeDocument/2006/relationships/slide" Target="slides/slide62.xml"/><Relationship Id="rId23" Type="http://schemas.openxmlformats.org/officeDocument/2006/relationships/slide" Target="slides/slide17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slide" Target="slides/slide6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notesSlide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9" name="Shape 1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5" name="Shape 1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1" name="Shape 2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7" name="Shape 20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3" name="Shape 21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4" name="Shape 23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0" name="Shape 24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6" name="Shape 24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2" name="Shape 25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8" name="Shape 25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6" name="Shape 26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2" name="Shape 27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8" name="Shape 27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" name="Shape 11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4" name="Shape 28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0" name="Shape 29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6" name="Shape 2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2" name="Shape 30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2" name="Shape 31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8" name="Shape 31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4" name="Shape 32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0" name="Shape 33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7" name="Shape 33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5" name="Shape 34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1" name="Shape 35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7" name="Shape 35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4" name="Shape 3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0" name="Shape 37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6" name="Shape 37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2" name="Shape 3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8" name="Shape 38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4" name="Shape 39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0" name="Shape 40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6" name="Shape 40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2" name="Shape 41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8" name="Shape 41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5" name="Shape 42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1" name="Shape 43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7" name="Shape 43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3" name="Shape 44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9" name="Shape 44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5" name="Shape 45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Shape 4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2" name="Shape 46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9" name="Shape 46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5" name="Shape 47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1" name="Shape 48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7" name="Shape 48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3" name="Shape 49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9" name="Shape 51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5" name="Shape 52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1" name="Shape 53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9" name="Shape 53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5" name="Shape 54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Shape 5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1" name="Shape 55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Shape 5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7" name="Shape 55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5" name="Shape 56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2" name="Shape 57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8" name="Shape 57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hape 5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4" name="Shape 58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1" name="Shape 59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ctrTitle"/>
          </p:nvPr>
        </p:nvSpPr>
        <p:spPr>
          <a:xfrm>
            <a:off x="1143000" y="1122362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623887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 sz="4500"/>
            </a:lvl1pPr>
            <a:lvl2pPr lvl="1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23887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1pPr>
            <a:lvl2pPr indent="0" lvl="1" marL="3429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500">
                <a:solidFill>
                  <a:srgbClr val="888888"/>
                </a:solidFill>
              </a:defRPr>
            </a:lvl2pPr>
            <a:lvl3pPr indent="0" lvl="2" marL="6858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350">
                <a:solidFill>
                  <a:srgbClr val="888888"/>
                </a:solidFill>
              </a:defRPr>
            </a:lvl3pPr>
            <a:lvl4pPr indent="0" lvl="3" marL="10287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1371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17145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2057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24003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2743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 rot="5400000">
            <a:off x="2396331" y="57943"/>
            <a:ext cx="4351336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/>
          <p:nvPr>
            <p:ph idx="2" type="pic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sz="1200"/>
            </a:lvl1pPr>
            <a:lvl2pPr indent="0" lvl="1" marL="342900" rtl="0">
              <a:spcBef>
                <a:spcPts val="0"/>
              </a:spcBef>
              <a:buFont typeface="Calibri"/>
              <a:buNone/>
              <a:defRPr sz="1050"/>
            </a:lvl2pPr>
            <a:lvl3pPr indent="0" lvl="2" marL="685800" rtl="0">
              <a:spcBef>
                <a:spcPts val="0"/>
              </a:spcBef>
              <a:buFont typeface="Calibri"/>
              <a:buNone/>
              <a:defRPr sz="900"/>
            </a:lvl3pPr>
            <a:lvl4pPr indent="0" lvl="3" marL="1028700" rtl="0">
              <a:spcBef>
                <a:spcPts val="0"/>
              </a:spcBef>
              <a:buFont typeface="Calibri"/>
              <a:buNone/>
              <a:defRPr sz="750"/>
            </a:lvl4pPr>
            <a:lvl5pPr indent="0" lvl="4" marL="1371600" rtl="0">
              <a:spcBef>
                <a:spcPts val="0"/>
              </a:spcBef>
              <a:buFont typeface="Calibri"/>
              <a:buNone/>
              <a:defRPr sz="750"/>
            </a:lvl5pPr>
            <a:lvl6pPr indent="0" lvl="5" marL="1714500" rtl="0">
              <a:spcBef>
                <a:spcPts val="0"/>
              </a:spcBef>
              <a:buFont typeface="Calibri"/>
              <a:buNone/>
              <a:defRPr sz="750"/>
            </a:lvl6pPr>
            <a:lvl7pPr indent="0" lvl="6" marL="2057400" rtl="0">
              <a:spcBef>
                <a:spcPts val="0"/>
              </a:spcBef>
              <a:buFont typeface="Calibri"/>
              <a:buNone/>
              <a:defRPr sz="750"/>
            </a:lvl7pPr>
            <a:lvl8pPr indent="0" lvl="7" marL="2400300" rtl="0">
              <a:spcBef>
                <a:spcPts val="0"/>
              </a:spcBef>
              <a:buFont typeface="Calibri"/>
              <a:buNone/>
              <a:defRPr sz="750"/>
            </a:lvl8pPr>
            <a:lvl9pPr indent="0" lvl="8" marL="2743200" rtl="0">
              <a:spcBef>
                <a:spcPts val="0"/>
              </a:spcBef>
              <a:buFont typeface="Calibri"/>
              <a:buNone/>
              <a:defRPr sz="750"/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2400"/>
            </a:lvl1pPr>
            <a:lvl2pPr lvl="1" rtl="0">
              <a:spcBef>
                <a:spcPts val="0"/>
              </a:spcBef>
              <a:defRPr sz="2100"/>
            </a:lvl2pPr>
            <a:lvl3pPr lvl="2" rtl="0">
              <a:spcBef>
                <a:spcPts val="0"/>
              </a:spcBef>
              <a:defRPr sz="1800"/>
            </a:lvl3pPr>
            <a:lvl4pPr lvl="3" rtl="0">
              <a:spcBef>
                <a:spcPts val="0"/>
              </a:spcBef>
              <a:defRPr sz="1500"/>
            </a:lvl4pPr>
            <a:lvl5pPr lvl="4" rtl="0">
              <a:spcBef>
                <a:spcPts val="0"/>
              </a:spcBef>
              <a:defRPr sz="1500"/>
            </a:lvl5pPr>
            <a:lvl6pPr lvl="5" rtl="0">
              <a:spcBef>
                <a:spcPts val="0"/>
              </a:spcBef>
              <a:defRPr sz="1500"/>
            </a:lvl6pPr>
            <a:lvl7pPr lvl="6" rtl="0">
              <a:spcBef>
                <a:spcPts val="0"/>
              </a:spcBef>
              <a:defRPr sz="1500"/>
            </a:lvl7pPr>
            <a:lvl8pPr lvl="7" rtl="0">
              <a:spcBef>
                <a:spcPts val="0"/>
              </a:spcBef>
              <a:defRPr sz="1500"/>
            </a:lvl8pPr>
            <a:lvl9pPr lvl="8" rtl="0">
              <a:spcBef>
                <a:spcPts val="0"/>
              </a:spcBef>
              <a:defRPr sz="1500"/>
            </a:lvl9pPr>
          </a:lstStyle>
          <a:p/>
        </p:txBody>
      </p:sp>
      <p:sp>
        <p:nvSpPr>
          <p:cNvPr id="59" name="Shape 59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sz="1200"/>
            </a:lvl1pPr>
            <a:lvl2pPr indent="0" lvl="1" marL="342900" rtl="0">
              <a:spcBef>
                <a:spcPts val="0"/>
              </a:spcBef>
              <a:buFont typeface="Calibri"/>
              <a:buNone/>
              <a:defRPr sz="1050"/>
            </a:lvl2pPr>
            <a:lvl3pPr indent="0" lvl="2" marL="685800" rtl="0">
              <a:spcBef>
                <a:spcPts val="0"/>
              </a:spcBef>
              <a:buFont typeface="Calibri"/>
              <a:buNone/>
              <a:defRPr sz="900"/>
            </a:lvl3pPr>
            <a:lvl4pPr indent="0" lvl="3" marL="1028700" rtl="0">
              <a:spcBef>
                <a:spcPts val="0"/>
              </a:spcBef>
              <a:buFont typeface="Calibri"/>
              <a:buNone/>
              <a:defRPr sz="750"/>
            </a:lvl4pPr>
            <a:lvl5pPr indent="0" lvl="4" marL="1371600" rtl="0">
              <a:spcBef>
                <a:spcPts val="0"/>
              </a:spcBef>
              <a:buFont typeface="Calibri"/>
              <a:buNone/>
              <a:defRPr sz="750"/>
            </a:lvl5pPr>
            <a:lvl6pPr indent="0" lvl="5" marL="1714500" rtl="0">
              <a:spcBef>
                <a:spcPts val="0"/>
              </a:spcBef>
              <a:buFont typeface="Calibri"/>
              <a:buNone/>
              <a:defRPr sz="750"/>
            </a:lvl6pPr>
            <a:lvl7pPr indent="0" lvl="6" marL="2057400" rtl="0">
              <a:spcBef>
                <a:spcPts val="0"/>
              </a:spcBef>
              <a:buFont typeface="Calibri"/>
              <a:buNone/>
              <a:defRPr sz="750"/>
            </a:lvl7pPr>
            <a:lvl8pPr indent="0" lvl="7" marL="2400300" rtl="0">
              <a:spcBef>
                <a:spcPts val="0"/>
              </a:spcBef>
              <a:buFont typeface="Calibri"/>
              <a:buNone/>
              <a:defRPr sz="750"/>
            </a:lvl8pPr>
            <a:lvl9pPr indent="0" lvl="8" marL="2743200" rtl="0">
              <a:spcBef>
                <a:spcPts val="0"/>
              </a:spcBef>
              <a:buFont typeface="Calibri"/>
              <a:buNone/>
              <a:defRPr sz="750"/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629841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b="1" sz="1800"/>
            </a:lvl1pPr>
            <a:lvl2pPr indent="0" lvl="1" marL="342900" rtl="0">
              <a:spcBef>
                <a:spcPts val="0"/>
              </a:spcBef>
              <a:buFont typeface="Calibri"/>
              <a:buNone/>
              <a:defRPr b="1" sz="1500"/>
            </a:lvl2pPr>
            <a:lvl3pPr indent="0" lvl="2" marL="685800" rtl="0">
              <a:spcBef>
                <a:spcPts val="0"/>
              </a:spcBef>
              <a:buFont typeface="Calibri"/>
              <a:buNone/>
              <a:defRPr b="1" sz="1350"/>
            </a:lvl3pPr>
            <a:lvl4pPr indent="0" lvl="3" marL="1028700" rtl="0">
              <a:spcBef>
                <a:spcPts val="0"/>
              </a:spcBef>
              <a:buFont typeface="Calibri"/>
              <a:buNone/>
              <a:defRPr b="1" sz="1200"/>
            </a:lvl4pPr>
            <a:lvl5pPr indent="0" lvl="4" marL="1371600" rtl="0">
              <a:spcBef>
                <a:spcPts val="0"/>
              </a:spcBef>
              <a:buFont typeface="Calibri"/>
              <a:buNone/>
              <a:defRPr b="1" sz="1200"/>
            </a:lvl5pPr>
            <a:lvl6pPr indent="0" lvl="5" marL="1714500" rtl="0">
              <a:spcBef>
                <a:spcPts val="0"/>
              </a:spcBef>
              <a:buFont typeface="Calibri"/>
              <a:buNone/>
              <a:defRPr b="1" sz="1200"/>
            </a:lvl6pPr>
            <a:lvl7pPr indent="0" lvl="6" marL="2057400" rtl="0">
              <a:spcBef>
                <a:spcPts val="0"/>
              </a:spcBef>
              <a:buFont typeface="Calibri"/>
              <a:buNone/>
              <a:defRPr b="1" sz="1200"/>
            </a:lvl7pPr>
            <a:lvl8pPr indent="0" lvl="7" marL="2400300" rtl="0">
              <a:spcBef>
                <a:spcPts val="0"/>
              </a:spcBef>
              <a:buFont typeface="Calibri"/>
              <a:buNone/>
              <a:defRPr b="1" sz="1200"/>
            </a:lvl8pPr>
            <a:lvl9pPr indent="0" lvl="8" marL="2743200" rtl="0">
              <a:spcBef>
                <a:spcPts val="0"/>
              </a:spcBef>
              <a:buFont typeface="Calibri"/>
              <a:buNone/>
              <a:defRPr b="1" sz="1200"/>
            </a:lvl9pPr>
          </a:lstStyle>
          <a:p/>
        </p:txBody>
      </p:sp>
      <p:sp>
        <p:nvSpPr>
          <p:cNvPr id="71" name="Shape 71"/>
          <p:cNvSpPr txBox="1"/>
          <p:nvPr>
            <p:ph idx="2" type="body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3" type="body"/>
          </p:nvPr>
        </p:nvSpPr>
        <p:spPr>
          <a:xfrm>
            <a:off x="4629150" y="1681163"/>
            <a:ext cx="388739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rtl="0">
              <a:spcBef>
                <a:spcPts val="0"/>
              </a:spcBef>
              <a:buFont typeface="Calibri"/>
              <a:buNone/>
              <a:defRPr b="1" sz="1800"/>
            </a:lvl1pPr>
            <a:lvl2pPr indent="0" lvl="1" marL="342900" rtl="0">
              <a:spcBef>
                <a:spcPts val="0"/>
              </a:spcBef>
              <a:buFont typeface="Calibri"/>
              <a:buNone/>
              <a:defRPr b="1" sz="1500"/>
            </a:lvl2pPr>
            <a:lvl3pPr indent="0" lvl="2" marL="685800" rtl="0">
              <a:spcBef>
                <a:spcPts val="0"/>
              </a:spcBef>
              <a:buFont typeface="Calibri"/>
              <a:buNone/>
              <a:defRPr b="1" sz="1350"/>
            </a:lvl3pPr>
            <a:lvl4pPr indent="0" lvl="3" marL="1028700" rtl="0">
              <a:spcBef>
                <a:spcPts val="0"/>
              </a:spcBef>
              <a:buFont typeface="Calibri"/>
              <a:buNone/>
              <a:defRPr b="1" sz="1200"/>
            </a:lvl4pPr>
            <a:lvl5pPr indent="0" lvl="4" marL="1371600" rtl="0">
              <a:spcBef>
                <a:spcPts val="0"/>
              </a:spcBef>
              <a:buFont typeface="Calibri"/>
              <a:buNone/>
              <a:defRPr b="1" sz="1200"/>
            </a:lvl5pPr>
            <a:lvl6pPr indent="0" lvl="5" marL="1714500" rtl="0">
              <a:spcBef>
                <a:spcPts val="0"/>
              </a:spcBef>
              <a:buFont typeface="Calibri"/>
              <a:buNone/>
              <a:defRPr b="1" sz="1200"/>
            </a:lvl6pPr>
            <a:lvl7pPr indent="0" lvl="6" marL="2057400" rtl="0">
              <a:spcBef>
                <a:spcPts val="0"/>
              </a:spcBef>
              <a:buFont typeface="Calibri"/>
              <a:buNone/>
              <a:defRPr b="1" sz="1200"/>
            </a:lvl7pPr>
            <a:lvl8pPr indent="0" lvl="7" marL="2400300" rtl="0">
              <a:spcBef>
                <a:spcPts val="0"/>
              </a:spcBef>
              <a:buFont typeface="Calibri"/>
              <a:buNone/>
              <a:defRPr b="1" sz="1200"/>
            </a:lvl8pPr>
            <a:lvl9pPr indent="0" lvl="8" marL="2743200" rtl="0">
              <a:spcBef>
                <a:spcPts val="0"/>
              </a:spcBef>
              <a:buFont typeface="Calibri"/>
              <a:buNone/>
              <a:defRPr b="1" sz="1200"/>
            </a:lvl9pPr>
          </a:lstStyle>
          <a:p/>
        </p:txBody>
      </p:sp>
      <p:sp>
        <p:nvSpPr>
          <p:cNvPr id="73" name="Shape 73"/>
          <p:cNvSpPr txBox="1"/>
          <p:nvPr>
            <p:ph idx="4" type="body"/>
          </p:nvPr>
        </p:nvSpPr>
        <p:spPr>
          <a:xfrm>
            <a:off x="4629150" y="2505075"/>
            <a:ext cx="388739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L="1828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</a:defRPr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.xml.rels><?xml version="1.0" encoding="UTF-8" standalone="yes"?>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00.png"/><Relationship Id="rId3" Type="http://schemas.openxmlformats.org/officeDocument/2006/relationships/slideLayout" Target="../slideLayouts/slideLayout.xml"/><Relationship Id="rId4" Type="http://schemas.openxmlformats.org/officeDocument/2006/relationships/theme" Target="../theme/theme1.xml"/></Relationships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/>
        </p:nvSpPr>
        <p:spPr>
          <a:xfrm>
            <a:off x="685800" y="6400800"/>
            <a:ext cx="8229600" cy="577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1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JAVA: An Introduction to Problem Solving &amp; Programming, 7</a:t>
            </a:r>
            <a:r>
              <a:rPr b="0" baseline="3000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Ed. By Walter Savitch</a:t>
            </a:r>
            <a:b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ISBN 0133862119 © 2015 Pearson Education, Inc., Upper Saddle River, NJ. All Rights Reserved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195511" y="525462"/>
            <a:ext cx="4505325" cy="179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53087" y="2312986"/>
            <a:ext cx="1609725" cy="40004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9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26" name="Shape 26"/>
          <p:cNvSpPr txBox="1"/>
          <p:nvPr/>
        </p:nvSpPr>
        <p:spPr>
          <a:xfrm>
            <a:off x="685800" y="6400800"/>
            <a:ext cx="8229600" cy="577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1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JAVA: An Introduction to Problem Solving &amp; Programming, 7</a:t>
            </a:r>
            <a:r>
              <a:rPr b="0" baseline="3000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Ed. By Walter Savitch</a:t>
            </a:r>
            <a:b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ISBN 0133862119 © 2015 Pearson Education, Inc., Upper Saddle River, NJ. All Rights Reserved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.xml"/></Relationships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hyperlink" Target="Listing 3.2" TargetMode="External"/><Relationship Id="rId4" Type="http://schemas.openxmlformats.org/officeDocument/2006/relationships/image" Target="../media/image0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hyperlink" Target="Listing 3.3" TargetMode="External"/><Relationship Id="rId4" Type="http://schemas.openxmlformats.org/officeDocument/2006/relationships/image" Target="../media/image1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hyperlink" Target="Listing 3.4" TargetMode="Externa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3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3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hyperlink" Target="Listing 3.5" TargetMode="External"/><Relationship Id="rId4" Type="http://schemas.openxmlformats.org/officeDocument/2006/relationships/image" Target="../media/image16.png"/><Relationship Id="rId5" Type="http://schemas.openxmlformats.org/officeDocument/2006/relationships/image" Target="../media/image18.png"/><Relationship Id="rId6" Type="http://schemas.openxmlformats.org/officeDocument/2006/relationships/image" Target="../media/image17.png"/><Relationship Id="rId7" Type="http://schemas.openxmlformats.org/officeDocument/2006/relationships/image" Target="../media/image19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20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Listing 3.1" TargetMode="External"/><Relationship Id="rId4" Type="http://schemas.openxmlformats.org/officeDocument/2006/relationships/image" Target="../media/image01.png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Relationship Id="rId3" Type="http://schemas.openxmlformats.org/officeDocument/2006/relationships/hyperlink" Target="Listing 3.6" TargetMode="External"/><Relationship Id="rId4" Type="http://schemas.openxmlformats.org/officeDocument/2006/relationships/image" Target="../media/image21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22.pn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23.png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5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6.png"/><Relationship Id="rId4" Type="http://schemas.openxmlformats.org/officeDocument/2006/relationships/image" Target="../media/image0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8.png"/></Relationships>
</file>

<file path=ppt/slides/slide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ctrTitle"/>
          </p:nvPr>
        </p:nvSpPr>
        <p:spPr>
          <a:xfrm>
            <a:off x="685800" y="396875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-US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Flow of Control</a:t>
            </a:r>
          </a:p>
        </p:txBody>
      </p:sp>
      <p:sp>
        <p:nvSpPr>
          <p:cNvPr id="95" name="Shape 95"/>
          <p:cNvSpPr txBox="1"/>
          <p:nvPr>
            <p:ph idx="1" type="subTitle"/>
          </p:nvPr>
        </p:nvSpPr>
        <p:spPr>
          <a:xfrm>
            <a:off x="1446212" y="5246687"/>
            <a:ext cx="6400799" cy="3968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Chapter 3</a:t>
            </a:r>
          </a:p>
        </p:txBody>
      </p:sp>
    </p:spTree>
  </p:cSld>
  <p:clrMapOvr>
    <a:masterClrMapping/>
  </p:clrMapOvr>
  <p:transition spd="slow">
    <p:cut/>
  </p:transition>
</p:sld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746125" y="1600200"/>
            <a:ext cx="7940674" cy="40227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Java branching statements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Compare values of primitive types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Compare objects such as strings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the primitive type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simple enumerations in a program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color in a graphics program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class to create yes-no dialog box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Compound Statements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457200" y="1600200"/>
            <a:ext cx="8229600" cy="3509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include multiple statements in a branch, enclose the statements in braces.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(count &lt; 3)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{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    total = 0;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    count = 0;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}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Omitting 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Part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57200" y="1409700"/>
            <a:ext cx="82296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3.3 The Semantics of an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 without an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</a:p>
        </p:txBody>
      </p:sp>
      <p:pic>
        <p:nvPicPr>
          <p:cNvPr id="167" name="Shape 1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8311" y="2439986"/>
            <a:ext cx="5667374" cy="3695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685800" y="714375"/>
            <a:ext cx="7772400" cy="14319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Introduction to Boolean Expressions</a:t>
            </a:r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1120775" y="2125661"/>
            <a:ext cx="7566025" cy="2484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value of a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boolean expression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either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time &lt; limit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balance &lt;= 0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Comparison Operators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3.4 Java Comparison Operators</a:t>
            </a:r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4375" y="2330450"/>
            <a:ext cx="8075612" cy="3362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685800" y="465137"/>
            <a:ext cx="7772400" cy="14319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Compound Boolean Expressions</a:t>
            </a:r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30237" y="1962150"/>
            <a:ext cx="8229600" cy="40227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Boolean expressions can be combined using the "and"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(&amp;&amp;)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operator.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((score &gt; 0) &amp;&amp; (score &lt;= 100))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allowed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(0 &lt; score &lt;= 100)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685800" y="800100"/>
            <a:ext cx="84582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Compound Boolean Expressions</a:t>
            </a:r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509587" y="2187575"/>
            <a:ext cx="8229600" cy="33385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(Sub_Expression_1) &amp;&amp; (Sub_Expression_2)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Parentheses often are used to enhance readability.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larger expression is true only when both of the smaller expressions are true.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685800" y="661987"/>
            <a:ext cx="84582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Compound Boolean Expressions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457200" y="1600200"/>
            <a:ext cx="8229600" cy="4449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Boolean expressions can be combined using the "or"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(||)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operator.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((quantity &gt; 5) || (cost &lt; 10))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(Sub_Expression_1) || (Sub_Expression_2)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1" i="1" sz="1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685800" y="800100"/>
            <a:ext cx="84582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Compound Boolean Expressions</a:t>
            </a:r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1981200"/>
            <a:ext cx="8001000" cy="3978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larger expression is true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either of the smaller expressions is true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both of the smaller expressions are true.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Java version of "or" is 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inclusive or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allows either or both to be true.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exclusive or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allows one or the other, but not both to be true.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type="title"/>
          </p:nvPr>
        </p:nvSpPr>
        <p:spPr>
          <a:xfrm>
            <a:off x="685800" y="800100"/>
            <a:ext cx="84582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Negating a Boolean Expression</a:t>
            </a:r>
          </a:p>
        </p:txBody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508000" y="2049461"/>
            <a:ext cx="8229600" cy="3509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boolean expression can be negated using the "not"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!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operator.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!(Boolean_Expression)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(a || b) &amp;&amp; !(a &amp;&amp; b)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is the </a:t>
            </a:r>
            <a:r>
              <a:rPr b="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exclusive or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type="title"/>
          </p:nvPr>
        </p:nvSpPr>
        <p:spPr>
          <a:xfrm>
            <a:off x="444500" y="782637"/>
            <a:ext cx="84582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Negating a Boolean Expression </a:t>
            </a:r>
          </a:p>
        </p:txBody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557212" y="2108200"/>
            <a:ext cx="82296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3.5 Avoiding the Negation Operator</a:t>
            </a:r>
          </a:p>
        </p:txBody>
      </p:sp>
      <p:pic>
        <p:nvPicPr>
          <p:cNvPr id="217" name="Shape 2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0575" y="3059111"/>
            <a:ext cx="5064125" cy="26400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Outline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2057400" y="1676400"/>
            <a:ext cx="6629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Stetement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Type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(optional) Graphics Supplement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Logical Operators</a:t>
            </a:r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457200" y="2047875"/>
            <a:ext cx="8229600" cy="4078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3.6</a:t>
            </a:r>
          </a:p>
        </p:txBody>
      </p:sp>
      <p:pic>
        <p:nvPicPr>
          <p:cNvPr id="224" name="Shape 2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900" y="3254375"/>
            <a:ext cx="7813674" cy="1509711"/>
          </a:xfrm>
          <a:prstGeom prst="rect">
            <a:avLst/>
          </a:prstGeom>
          <a:noFill/>
          <a:ln cap="flat" cmpd="sng" w="12700">
            <a:solidFill>
              <a:srgbClr val="66FFCC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Boolean Operators</a:t>
            </a:r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3.7 The Effect of the Boolean Operators </a:t>
            </a:r>
            <a:r>
              <a:rPr b="1" i="1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&amp;&amp;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(and), </a:t>
            </a:r>
            <a:r>
              <a:rPr b="1" i="1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||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(or),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!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(not) on Boolean values</a:t>
            </a:r>
          </a:p>
        </p:txBody>
      </p:sp>
      <p:pic>
        <p:nvPicPr>
          <p:cNvPr id="231" name="Shape 2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17625" y="3435350"/>
            <a:ext cx="6981825" cy="2200275"/>
          </a:xfrm>
          <a:prstGeom prst="rect">
            <a:avLst/>
          </a:prstGeom>
          <a:noFill/>
          <a:ln cap="flat" cmpd="sng" w="12700">
            <a:solidFill>
              <a:srgbClr val="66FFCC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</a:p>
        </p:txBody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1828800"/>
            <a:ext cx="7772400" cy="4533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appropriate for determining if two integers or characters have the same value.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(a == 3)</a:t>
            </a:r>
          </a:p>
          <a:p>
            <a:pPr indent="-171450" lvl="1" marL="514350" marR="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an integer type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</a:t>
            </a: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appropriate for determining if two floating points values are equal.   Use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some appropriate tolerance instead.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(abs(b - c) &lt; epsilon)</a:t>
            </a:r>
          </a:p>
          <a:p>
            <a:pPr indent="-171450" lvl="1" marL="514350" marR="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and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epsilon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 floating point types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457200" y="1600200"/>
            <a:ext cx="8229600" cy="4106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not appropriate for determining if two objects have the same value.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11111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(s1 == s2),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s1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s2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refer to strings, determines only if s1 and s2 refer the a common memory location.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s1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s2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refer to strings with identical sequences of characters, but stored in different memory locations,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(s1 == s2)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false.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457200" y="1600200"/>
            <a:ext cx="8229600" cy="39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test the equality of objects of class String, use method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equals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s1.equals(s2)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s2.equals(s1)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test for equality ignoring case, use method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equalsIgnoreCase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("Hello".equalsIgnoreCase("hello"))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>
            <p:ph type="title"/>
          </p:nvPr>
        </p:nvSpPr>
        <p:spPr>
          <a:xfrm>
            <a:off x="685800" y="495300"/>
            <a:ext cx="7772400" cy="1371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equals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equalsIgnoreCase</a:t>
            </a:r>
          </a:p>
        </p:txBody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533400" y="3048000"/>
            <a:ext cx="8229600" cy="1395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String.equals(Other_String)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String.equalsIgnoreCase(Other_String)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type="title"/>
          </p:nvPr>
        </p:nvSpPr>
        <p:spPr>
          <a:xfrm>
            <a:off x="457200" y="3508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Testing Strings for Equality</a:t>
            </a:r>
          </a:p>
        </p:txBody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x="685800" y="1843086"/>
            <a:ext cx="8118475" cy="1458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3.2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 StringEqualityDemo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1" i="0" sz="28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62" name="Shape 2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54087" y="3559175"/>
            <a:ext cx="7683500" cy="238442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Shape 263"/>
          <p:cNvSpPr txBox="1"/>
          <p:nvPr/>
        </p:nvSpPr>
        <p:spPr>
          <a:xfrm>
            <a:off x="6484937" y="4191000"/>
            <a:ext cx="1524000" cy="10064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</a:t>
            </a:r>
            <a:b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Lexicographic Order</a:t>
            </a:r>
          </a:p>
        </p:txBody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457200" y="1600200"/>
            <a:ext cx="8229600" cy="3765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Lexicographic order is similar to alphabetical order, but is it based on the order of the characters in the ASCII (and Unicode) character set.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the digits come before all the letters.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the uppercase letters come before all the lower case letters.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Lexicographic Order</a:t>
            </a:r>
          </a:p>
        </p:txBody>
      </p:sp>
      <p:sp>
        <p:nvSpPr>
          <p:cNvPr id="275" name="Shape 275"/>
          <p:cNvSpPr txBox="1"/>
          <p:nvPr>
            <p:ph idx="1" type="body"/>
          </p:nvPr>
        </p:nvSpPr>
        <p:spPr>
          <a:xfrm>
            <a:off x="457200" y="1600200"/>
            <a:ext cx="8229600" cy="436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Strings consisting of alphabetical characters can be compared using method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compareTo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method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toUpperCase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method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toLowerCase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s1 = "Hello";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lowerS1 = s1.toLowerCase();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 s2 = "hello";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(s1.compareTo(s2)) == 0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System.out.println("Equal!");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Method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compareTo</a:t>
            </a:r>
          </a:p>
        </p:txBody>
      </p:sp>
      <p:sp>
        <p:nvSpPr>
          <p:cNvPr id="281" name="Shape 281"/>
          <p:cNvSpPr txBox="1"/>
          <p:nvPr>
            <p:ph idx="1" type="body"/>
          </p:nvPr>
        </p:nvSpPr>
        <p:spPr>
          <a:xfrm>
            <a:off x="457200" y="1600200"/>
            <a:ext cx="8229600" cy="39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String_1.compareTo(String_2)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Method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compareTo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negative number if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String_1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precedes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String_2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zero if the two strings are equal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positive number of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String_2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precedes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String_1</a:t>
            </a:r>
            <a:r>
              <a:rPr b="0" i="1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Flow of Control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457200" y="1600200"/>
            <a:ext cx="8229600" cy="3765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Flow of control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the order in which a program performs actions.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 to this point, the order has been sequential.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branching statement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chooses between two or more possible actions.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loop statement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repeats an action until a stopping condition occurs.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Nested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Statements</a:t>
            </a:r>
          </a:p>
        </p:txBody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685800" y="1752600"/>
            <a:ext cx="7772400" cy="47894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 can contain any sort of statement within it.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particular, it can contain another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statement.</a:t>
            </a:r>
          </a:p>
          <a:p>
            <a:pPr indent="-171450" lvl="1" marL="514350" marR="0" rtl="0" algn="l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may be nested within the "if" part.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may be nested within the "else" part.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may be nested within both parts.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Nested Statements</a:t>
            </a:r>
          </a:p>
        </p:txBody>
      </p:sp>
      <p:sp>
        <p:nvSpPr>
          <p:cNvPr id="293" name="Shape 293"/>
          <p:cNvSpPr txBox="1"/>
          <p:nvPr>
            <p:ph idx="1" type="body"/>
          </p:nvPr>
        </p:nvSpPr>
        <p:spPr>
          <a:xfrm>
            <a:off x="685800" y="1828800"/>
            <a:ext cx="7772400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(Boolean_Expression_1)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if (Boolean_Expression_2)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    Statement_1)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else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    Statement_2)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if (Boolean_Expression_3)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    Statement_3)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else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    Statement_4);</a:t>
            </a:r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Nested Statements</a:t>
            </a:r>
          </a:p>
        </p:txBody>
      </p:sp>
      <p:sp>
        <p:nvSpPr>
          <p:cNvPr id="299" name="Shape 299"/>
          <p:cNvSpPr txBox="1"/>
          <p:nvPr>
            <p:ph idx="1" type="body"/>
          </p:nvPr>
        </p:nvSpPr>
        <p:spPr>
          <a:xfrm>
            <a:off x="457200" y="1600200"/>
            <a:ext cx="8229600" cy="370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paired with the nearest unmatched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used properly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indentation communicates which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goes with which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Braces can be used like parentheses to group statements.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Nested Statements</a:t>
            </a:r>
          </a:p>
        </p:txBody>
      </p:sp>
      <p:sp>
        <p:nvSpPr>
          <p:cNvPr id="305" name="Shape 305"/>
          <p:cNvSpPr txBox="1"/>
          <p:nvPr>
            <p:ph idx="1" type="body"/>
          </p:nvPr>
        </p:nvSpPr>
        <p:spPr>
          <a:xfrm>
            <a:off x="457200" y="1600200"/>
            <a:ext cx="7297737" cy="1031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Subtly different forms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  <p:sp>
        <p:nvSpPr>
          <p:cNvPr id="306" name="Shape 306"/>
          <p:cNvSpPr txBox="1"/>
          <p:nvPr/>
        </p:nvSpPr>
        <p:spPr>
          <a:xfrm>
            <a:off x="898525" y="2363786"/>
            <a:ext cx="3414712" cy="3722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First Form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(a &gt; b)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if (c &gt; d)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    e = f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else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    g = h;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5257800" y="2393950"/>
            <a:ext cx="3414712" cy="3509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Second Form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(a &gt; b) 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if (c &gt; d)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    e = f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else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    g = h;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// oops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x="784225" y="2235200"/>
            <a:ext cx="3643312" cy="3976687"/>
          </a:xfrm>
          <a:prstGeom prst="rect">
            <a:avLst/>
          </a:prstGeom>
          <a:noFill/>
          <a:ln cap="flat" cmpd="sng" w="12700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Shape 309"/>
          <p:cNvSpPr txBox="1"/>
          <p:nvPr/>
        </p:nvSpPr>
        <p:spPr>
          <a:xfrm>
            <a:off x="4941887" y="2227261"/>
            <a:ext cx="3643312" cy="3976687"/>
          </a:xfrm>
          <a:prstGeom prst="rect">
            <a:avLst/>
          </a:prstGeom>
          <a:noFill/>
          <a:ln cap="flat" cmpd="sng" w="12700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Compound Statements</a:t>
            </a:r>
          </a:p>
        </p:txBody>
      </p:sp>
      <p:sp>
        <p:nvSpPr>
          <p:cNvPr id="315" name="Shape 315"/>
          <p:cNvSpPr txBox="1"/>
          <p:nvPr>
            <p:ph idx="1" type="body"/>
          </p:nvPr>
        </p:nvSpPr>
        <p:spPr>
          <a:xfrm>
            <a:off x="457200" y="1600200"/>
            <a:ext cx="8229600" cy="3649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a list of statements is enclosed in braces (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{}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), they form a single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compound statement.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Statement_1;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 Statement_2;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…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Compound Statements</a:t>
            </a:r>
          </a:p>
        </p:txBody>
      </p:sp>
      <p:sp>
        <p:nvSpPr>
          <p:cNvPr id="321" name="Shape 321"/>
          <p:cNvSpPr txBox="1"/>
          <p:nvPr>
            <p:ph idx="1" type="body"/>
          </p:nvPr>
        </p:nvSpPr>
        <p:spPr>
          <a:xfrm>
            <a:off x="457200" y="1600200"/>
            <a:ext cx="8229600" cy="40227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compound statement can be used wherever a statement can be used.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(total &gt; 10)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sum = sum + total;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total = 0;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/>
          <p:nvPr>
            <p:ph type="title"/>
          </p:nvPr>
        </p:nvSpPr>
        <p:spPr>
          <a:xfrm>
            <a:off x="685800" y="963612"/>
            <a:ext cx="84582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Multibranch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Statements</a:t>
            </a:r>
          </a:p>
        </p:txBody>
      </p:sp>
      <p:sp>
        <p:nvSpPr>
          <p:cNvPr id="327" name="Shape 327"/>
          <p:cNvSpPr txBox="1"/>
          <p:nvPr>
            <p:ph idx="1" type="body"/>
          </p:nvPr>
        </p:nvSpPr>
        <p:spPr>
          <a:xfrm>
            <a:off x="685800" y="1981200"/>
            <a:ext cx="7772400" cy="38052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(Boolean_Expression_1)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Statement_1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 if (Boolean_Expression_2)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Statement_2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 if (Boolean_Expression_3)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Statement_3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 if …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  Default_Statement</a:t>
            </a:r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/>
          <p:nvPr>
            <p:ph type="title"/>
          </p:nvPr>
        </p:nvSpPr>
        <p:spPr>
          <a:xfrm>
            <a:off x="371475" y="552450"/>
            <a:ext cx="2933700" cy="25225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Multibranch 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Statements</a:t>
            </a:r>
          </a:p>
        </p:txBody>
      </p:sp>
      <p:sp>
        <p:nvSpPr>
          <p:cNvPr id="333" name="Shape 333"/>
          <p:cNvSpPr txBox="1"/>
          <p:nvPr>
            <p:ph idx="1" type="body"/>
          </p:nvPr>
        </p:nvSpPr>
        <p:spPr>
          <a:xfrm>
            <a:off x="457200" y="3325812"/>
            <a:ext cx="2725736" cy="28003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3.8</a:t>
            </a:r>
            <a:b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Semantics</a:t>
            </a:r>
          </a:p>
        </p:txBody>
      </p:sp>
      <p:pic>
        <p:nvPicPr>
          <p:cNvPr id="334" name="Shape 3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0625" y="128586"/>
            <a:ext cx="4913311" cy="622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/>
          <p:nvPr>
            <p:ph type="title"/>
          </p:nvPr>
        </p:nvSpPr>
        <p:spPr>
          <a:xfrm>
            <a:off x="341312" y="882650"/>
            <a:ext cx="8458200" cy="661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Multibranch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Statements</a:t>
            </a:r>
          </a:p>
        </p:txBody>
      </p:sp>
      <p:sp>
        <p:nvSpPr>
          <p:cNvPr id="340" name="Shape 340"/>
          <p:cNvSpPr txBox="1"/>
          <p:nvPr>
            <p:ph idx="1" type="body"/>
          </p:nvPr>
        </p:nvSpPr>
        <p:spPr>
          <a:xfrm>
            <a:off x="685800" y="1600200"/>
            <a:ext cx="7772400" cy="954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3.3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 Grader</a:t>
            </a:r>
          </a:p>
        </p:txBody>
      </p:sp>
      <p:pic>
        <p:nvPicPr>
          <p:cNvPr id="341" name="Shape 3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8337" y="2992436"/>
            <a:ext cx="7975600" cy="1717675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Shape 342"/>
          <p:cNvSpPr txBox="1"/>
          <p:nvPr/>
        </p:nvSpPr>
        <p:spPr>
          <a:xfrm>
            <a:off x="6457950" y="4302125"/>
            <a:ext cx="1524000" cy="10064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</a:t>
            </a:r>
            <a:b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>
            <p:ph type="title"/>
          </p:nvPr>
        </p:nvSpPr>
        <p:spPr>
          <a:xfrm>
            <a:off x="457200" y="565150"/>
            <a:ext cx="8686800" cy="769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Multibranch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Statements</a:t>
            </a:r>
          </a:p>
        </p:txBody>
      </p:sp>
      <p:sp>
        <p:nvSpPr>
          <p:cNvPr id="348" name="Shape 348"/>
          <p:cNvSpPr txBox="1"/>
          <p:nvPr>
            <p:ph idx="1" type="body"/>
          </p:nvPr>
        </p:nvSpPr>
        <p:spPr>
          <a:xfrm>
            <a:off x="817562" y="1600200"/>
            <a:ext cx="7869237" cy="4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Equivalent code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(score &gt;= 90)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grade = 'A';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 if ((score &gt;= 80) &amp;&amp; (score &lt; 90))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grade = 'B';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 if ((score &gt;= 70) &amp;&amp; (score &lt; 80))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grade = 'C';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 if ((score &gt;= 60) &amp;&amp; (score &lt; 70))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grade = 'D';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grade = 'F';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914400" y="6350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Statement: Outline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914400" y="1812925"/>
            <a:ext cx="6677025" cy="4108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Basic 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Boolean Expressions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Comparing Strings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Nested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Multibranch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Statament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(optional) The Conditional Operator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exit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Method</a:t>
            </a:r>
          </a:p>
        </p:txBody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type="title"/>
          </p:nvPr>
        </p:nvSpPr>
        <p:spPr>
          <a:xfrm>
            <a:off x="457200" y="4699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 – Body Mass Index</a:t>
            </a:r>
          </a:p>
        </p:txBody>
      </p:sp>
      <p:sp>
        <p:nvSpPr>
          <p:cNvPr id="354" name="Shape 354"/>
          <p:cNvSpPr txBox="1"/>
          <p:nvPr>
            <p:ph idx="1" type="body"/>
          </p:nvPr>
        </p:nvSpPr>
        <p:spPr>
          <a:xfrm>
            <a:off x="457200" y="1600200"/>
            <a:ext cx="8229600" cy="6100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Body Mass Index (BMI) is used to estimate the risk of weight-related problems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BMI = mass / height</a:t>
            </a:r>
            <a:r>
              <a:rPr b="0" baseline="3000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Mass in kilograms, height in meters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Health assessment if: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BMI &lt; 18.5		Underweight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18.5 ≤ BMI &lt; 25	Normal weight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 ≤ BMI &lt; 30	Overweight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 ≤ BMI		Obese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baseline="-2500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>
            <p:ph type="title"/>
          </p:nvPr>
        </p:nvSpPr>
        <p:spPr>
          <a:xfrm>
            <a:off x="457200" y="4699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Study – Body Mass Index</a:t>
            </a:r>
          </a:p>
        </p:txBody>
      </p:sp>
      <p:sp>
        <p:nvSpPr>
          <p:cNvPr id="360" name="Shape 360"/>
          <p:cNvSpPr txBox="1"/>
          <p:nvPr>
            <p:ph idx="1" type="body"/>
          </p:nvPr>
        </p:nvSpPr>
        <p:spPr>
          <a:xfrm>
            <a:off x="457200" y="1600200"/>
            <a:ext cx="8229600" cy="50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Algorithm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 height in feet &amp; inches, weight in pounds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Convert to meters and kilograms	</a:t>
            </a:r>
          </a:p>
          <a:p>
            <a:pPr indent="-171450" lvl="2" marL="8572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lb = 2.2 kg</a:t>
            </a:r>
          </a:p>
          <a:p>
            <a:pPr indent="-171450" lvl="2" marL="8572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inch = 0.254 meters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Compute BMI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Output health risk using if statements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baseline="-2500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61" name="Shape 361"/>
          <p:cNvSpPr txBox="1"/>
          <p:nvPr/>
        </p:nvSpPr>
        <p:spPr>
          <a:xfrm>
            <a:off x="650875" y="5230812"/>
            <a:ext cx="6896100" cy="954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sample program 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Listing 3.4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 BMI</a:t>
            </a:r>
          </a:p>
        </p:txBody>
      </p:sp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Conditional Operator</a:t>
            </a:r>
          </a:p>
        </p:txBody>
      </p:sp>
      <p:sp>
        <p:nvSpPr>
          <p:cNvPr id="367" name="Shape 367"/>
          <p:cNvSpPr txBox="1"/>
          <p:nvPr>
            <p:ph idx="1" type="body"/>
          </p:nvPr>
        </p:nvSpPr>
        <p:spPr>
          <a:xfrm>
            <a:off x="457200" y="1600200"/>
            <a:ext cx="8229600" cy="40227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(n1 &gt; n2)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max = n1;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max = n2;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written as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max = (n1 &gt; n2) ? n1 : n2;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?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together are call 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operator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ternary operator.</a:t>
            </a:r>
          </a:p>
        </p:txBody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/>
          <p:nvPr>
            <p:ph type="title"/>
          </p:nvPr>
        </p:nvSpPr>
        <p:spPr>
          <a:xfrm>
            <a:off x="685800" y="8001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Conditional Operator</a:t>
            </a:r>
          </a:p>
        </p:txBody>
      </p:sp>
      <p:sp>
        <p:nvSpPr>
          <p:cNvPr id="373" name="Shape 373"/>
          <p:cNvSpPr txBox="1"/>
          <p:nvPr>
            <p:ph idx="1" type="body"/>
          </p:nvPr>
        </p:nvSpPr>
        <p:spPr>
          <a:xfrm>
            <a:off x="512762" y="2236786"/>
            <a:ext cx="8229600" cy="2398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conditional operator is useful with print and println statements.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System.out.print("You worked " +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((hours &gt; 1) ? "hours" ; "hour"));</a:t>
            </a:r>
          </a:p>
        </p:txBody>
      </p:sp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exit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Method</a:t>
            </a:r>
          </a:p>
        </p:txBody>
      </p:sp>
      <p:sp>
        <p:nvSpPr>
          <p:cNvPr id="379" name="Shape 379"/>
          <p:cNvSpPr txBox="1"/>
          <p:nvPr>
            <p:ph idx="1" type="body"/>
          </p:nvPr>
        </p:nvSpPr>
        <p:spPr>
          <a:xfrm>
            <a:off x="685800" y="1828800"/>
            <a:ext cx="7772400" cy="19875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Sometimes a situation arises that makes continuing the program pointless.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program can be terminated normally by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System.exit(0).</a:t>
            </a:r>
          </a:p>
        </p:txBody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exit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Method</a:t>
            </a:r>
          </a:p>
        </p:txBody>
      </p:sp>
      <p:sp>
        <p:nvSpPr>
          <p:cNvPr id="385" name="Shape 385"/>
          <p:cNvSpPr txBox="1"/>
          <p:nvPr>
            <p:ph idx="1" type="body"/>
          </p:nvPr>
        </p:nvSpPr>
        <p:spPr>
          <a:xfrm>
            <a:off x="685800" y="1828800"/>
            <a:ext cx="7772400" cy="412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(numberOfWinners == 0)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System.out.println ("Error: Dividing by zero.");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System.exit (0);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oneShare = payoff / numberOfWinners;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System.out.println ("Each winner will receive $" + oneShare);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Type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</a:p>
        </p:txBody>
      </p:sp>
      <p:sp>
        <p:nvSpPr>
          <p:cNvPr id="391" name="Shape 391"/>
          <p:cNvSpPr txBox="1"/>
          <p:nvPr>
            <p:ph idx="1" type="body"/>
          </p:nvPr>
        </p:nvSpPr>
        <p:spPr>
          <a:xfrm>
            <a:off x="457200" y="1600200"/>
            <a:ext cx="8229600" cy="42783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type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 primitive type with only two values: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Boolean variables can make programs more readable.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(systemsAreOK)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instead of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if((temperature &lt;= 100) &amp;&amp; (thrust &gt;= 12000) &amp;&amp; (cabinPressure &gt; 30) &amp;&amp; …)</a:t>
            </a:r>
          </a:p>
        </p:txBody>
      </p:sp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/>
          <p:nvPr>
            <p:ph type="title"/>
          </p:nvPr>
        </p:nvSpPr>
        <p:spPr>
          <a:xfrm>
            <a:off x="685800" y="465137"/>
            <a:ext cx="7772400" cy="14319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Boolean Expressions and Variables</a:t>
            </a:r>
          </a:p>
        </p:txBody>
      </p:sp>
      <p:sp>
        <p:nvSpPr>
          <p:cNvPr id="397" name="Shape 397"/>
          <p:cNvSpPr txBox="1"/>
          <p:nvPr>
            <p:ph idx="1" type="body"/>
          </p:nvPr>
        </p:nvSpPr>
        <p:spPr>
          <a:xfrm>
            <a:off x="674687" y="2254250"/>
            <a:ext cx="8229600" cy="3851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Variables, constants, and expressions of type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all evaluate to either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boolean variable can be given the value of a boolean expression by using an assignment operator.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 isPositive = (number &gt; 0);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(isPositive) ...</a:t>
            </a:r>
          </a:p>
        </p:txBody>
      </p: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Naming Boolean Variables</a:t>
            </a:r>
          </a:p>
        </p:txBody>
      </p:sp>
      <p:sp>
        <p:nvSpPr>
          <p:cNvPr id="403" name="Shape 403"/>
          <p:cNvSpPr txBox="1"/>
          <p:nvPr>
            <p:ph idx="1" type="body"/>
          </p:nvPr>
        </p:nvSpPr>
        <p:spPr>
          <a:xfrm>
            <a:off x="914400" y="2557461"/>
            <a:ext cx="8229600" cy="1885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Choose names such as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isPositive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systemsAreOk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names such as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numberSign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systemStatus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Precedence Rules</a:t>
            </a:r>
          </a:p>
        </p:txBody>
      </p:sp>
      <p:sp>
        <p:nvSpPr>
          <p:cNvPr id="409" name="Shape 409"/>
          <p:cNvSpPr txBox="1"/>
          <p:nvPr>
            <p:ph idx="1" type="body"/>
          </p:nvPr>
        </p:nvSpPr>
        <p:spPr>
          <a:xfrm>
            <a:off x="500062" y="2573336"/>
            <a:ext cx="8229600" cy="1885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Parentheses should be used to indicate the order of operations.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parentheses are omitted, the order of operation is determined by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precedence rules.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457200" y="1600200"/>
            <a:ext cx="8229600" cy="3509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branching statement that chooses between two possible actions.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(Boolean_Expression)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Statement_1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Statement_2</a:t>
            </a:r>
          </a:p>
        </p:txBody>
      </p:sp>
    </p:spTree>
  </p:cSld>
  <p:clrMapOvr>
    <a:masterClrMapping/>
  </p:clrMapOvr>
  <p:transition spd="slow">
    <p:cut/>
  </p:transition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Precedence Rules</a:t>
            </a:r>
          </a:p>
        </p:txBody>
      </p:sp>
      <p:sp>
        <p:nvSpPr>
          <p:cNvPr id="415" name="Shape 415"/>
          <p:cNvSpPr txBox="1"/>
          <p:nvPr>
            <p:ph idx="1" type="body"/>
          </p:nvPr>
        </p:nvSpPr>
        <p:spPr>
          <a:xfrm>
            <a:off x="471487" y="1963736"/>
            <a:ext cx="8229600" cy="32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Operations with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higher precedence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performed before operations with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lower precedence.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Operations with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equal precedence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 done left-to-right (except for unary operations which are done right-to-left).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Precedence Rules</a:t>
            </a:r>
          </a:p>
        </p:txBody>
      </p:sp>
      <p:sp>
        <p:nvSpPr>
          <p:cNvPr id="421" name="Shape 421"/>
          <p:cNvSpPr txBox="1"/>
          <p:nvPr>
            <p:ph idx="1" type="body"/>
          </p:nvPr>
        </p:nvSpPr>
        <p:spPr>
          <a:xfrm>
            <a:off x="457200" y="1600200"/>
            <a:ext cx="3074987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3.9</a:t>
            </a:r>
          </a:p>
        </p:txBody>
      </p:sp>
      <p:pic>
        <p:nvPicPr>
          <p:cNvPr id="422" name="Shape 4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21062" y="1228725"/>
            <a:ext cx="5287961" cy="4862511"/>
          </a:xfrm>
          <a:prstGeom prst="rect">
            <a:avLst/>
          </a:prstGeom>
          <a:noFill/>
          <a:ln cap="flat" cmpd="sng" w="12700">
            <a:solidFill>
              <a:srgbClr val="66FFCC"/>
            </a:solidFill>
            <a:prstDash val="solid"/>
            <a:miter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Precedence Rules</a:t>
            </a:r>
          </a:p>
        </p:txBody>
      </p:sp>
      <p:sp>
        <p:nvSpPr>
          <p:cNvPr id="428" name="Shape 428"/>
          <p:cNvSpPr txBox="1"/>
          <p:nvPr>
            <p:ph idx="1" type="body"/>
          </p:nvPr>
        </p:nvSpPr>
        <p:spPr>
          <a:xfrm>
            <a:off x="457200" y="1600200"/>
            <a:ext cx="8229600" cy="3695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In what order are the operations performed?</a:t>
            </a:r>
          </a:p>
          <a:p>
            <a:pPr indent="-34290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score &lt; min/2 - 10 || score &gt; 90</a:t>
            </a:r>
          </a:p>
          <a:p>
            <a:pPr indent="-34290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score &lt; (min/2) - 10 || score &gt; 90</a:t>
            </a:r>
          </a:p>
          <a:p>
            <a:pPr indent="-34290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score &lt; ((min/2) - 10) || score &gt; 90</a:t>
            </a:r>
          </a:p>
          <a:p>
            <a:pPr indent="-34290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(score &lt; ((min/2) - 10)) || score &gt; 90</a:t>
            </a:r>
          </a:p>
          <a:p>
            <a:pPr indent="-342900" lvl="1" marL="457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(score &lt; ((min/2) - 10)) || (score &gt; 90)</a:t>
            </a:r>
          </a:p>
        </p:txBody>
      </p:sp>
    </p:spTree>
  </p:cSld>
  <p:clrMapOvr>
    <a:masterClrMapping/>
  </p:clrMapOvr>
  <p:transition spd="slow">
    <p:cut/>
  </p:transition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Short-circuit Evaluation</a:t>
            </a:r>
          </a:p>
        </p:txBody>
      </p:sp>
      <p:sp>
        <p:nvSpPr>
          <p:cNvPr id="434" name="Shape 434"/>
          <p:cNvSpPr txBox="1"/>
          <p:nvPr>
            <p:ph idx="1" type="body"/>
          </p:nvPr>
        </p:nvSpPr>
        <p:spPr>
          <a:xfrm>
            <a:off x="457200" y="1600200"/>
            <a:ext cx="8229600" cy="3765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Sometimes only part of a boolean expression needs to be evaluated to determine the value of the entire expression.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 first operand associated with an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||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the expression is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 first operand associated with an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&amp;&amp;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the expression is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called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short-circuit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lazy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evaluation.</a:t>
            </a:r>
          </a:p>
        </p:txBody>
      </p:sp>
    </p:spTree>
  </p:cSld>
  <p:clrMapOvr>
    <a:masterClrMapping/>
  </p:clrMapOvr>
  <p:transition spd="slow">
    <p:cut/>
  </p:transition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Short-circuit Evaluation</a:t>
            </a:r>
          </a:p>
        </p:txBody>
      </p:sp>
      <p:sp>
        <p:nvSpPr>
          <p:cNvPr id="440" name="Shape 440"/>
          <p:cNvSpPr txBox="1"/>
          <p:nvPr>
            <p:ph idx="1" type="body"/>
          </p:nvPr>
        </p:nvSpPr>
        <p:spPr>
          <a:xfrm>
            <a:off x="457200" y="1600200"/>
            <a:ext cx="8229600" cy="32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Short-circuit evaluation is not only efficient, sometimes it is essential!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run-time error can result, for example, from an attempt to divide by zero.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((number != 0) &amp;&amp; (sum/number &gt; 5))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 evaluation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can be achieved by substituting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&amp;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&amp;&amp;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|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||.</a:t>
            </a:r>
          </a:p>
        </p:txBody>
      </p:sp>
    </p:spTree>
  </p:cSld>
  <p:clrMapOvr>
    <a:masterClrMapping/>
  </p:clrMapOvr>
  <p:transition spd="slow">
    <p:cut/>
  </p:transition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/>
          <p:nvPr>
            <p:ph type="title"/>
          </p:nvPr>
        </p:nvSpPr>
        <p:spPr>
          <a:xfrm>
            <a:off x="401637" y="866775"/>
            <a:ext cx="8742362" cy="708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 and Output of Boolean Values</a:t>
            </a:r>
          </a:p>
        </p:txBody>
      </p:sp>
      <p:sp>
        <p:nvSpPr>
          <p:cNvPr id="446" name="Shape 446"/>
          <p:cNvSpPr txBox="1"/>
          <p:nvPr>
            <p:ph idx="1" type="body"/>
          </p:nvPr>
        </p:nvSpPr>
        <p:spPr>
          <a:xfrm>
            <a:off x="646112" y="2281236"/>
            <a:ext cx="8229600" cy="325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 booleanVar = false;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System.out.println(booleanVar);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System.out.println("Enter a boolean value:");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Scanner keyboard = new Scanner(System.in);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booleanVar = keyboard.nextBoolean();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System.out.println("You entered " + booleanVar);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1" i="0" sz="20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/>
          <p:nvPr>
            <p:ph type="title"/>
          </p:nvPr>
        </p:nvSpPr>
        <p:spPr>
          <a:xfrm>
            <a:off x="498475" y="977900"/>
            <a:ext cx="8645524" cy="708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 and Output of Boolean Values</a:t>
            </a:r>
          </a:p>
        </p:txBody>
      </p:sp>
      <p:sp>
        <p:nvSpPr>
          <p:cNvPr id="452" name="Shape 452"/>
          <p:cNvSpPr txBox="1"/>
          <p:nvPr>
            <p:ph idx="1" type="body"/>
          </p:nvPr>
        </p:nvSpPr>
        <p:spPr>
          <a:xfrm>
            <a:off x="544512" y="2427286"/>
            <a:ext cx="8229600" cy="2505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Dialog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false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Enter a boolean value: true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true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You entered true</a:t>
            </a:r>
          </a:p>
        </p:txBody>
      </p:sp>
    </p:spTree>
  </p:cSld>
  <p:clrMapOvr>
    <a:masterClrMapping/>
  </p:clrMapOvr>
  <p:transition spd="slow">
    <p:cut/>
  </p:transition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 Validation</a:t>
            </a:r>
          </a:p>
        </p:txBody>
      </p:sp>
      <p:sp>
        <p:nvSpPr>
          <p:cNvPr id="458" name="Shape 458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should check your input to ensure that it is within a valid or reasonable range. For example, consider a program that converts feet to inches. You might write the following: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if: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user types a negative number for feet?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user enters an unreasonable value like 100?  Or a number larger than can be stored in an int? (2,147,483,647) </a:t>
            </a:r>
          </a:p>
        </p:txBody>
      </p:sp>
      <p:sp>
        <p:nvSpPr>
          <p:cNvPr id="459" name="Shape 459"/>
          <p:cNvSpPr txBox="1"/>
          <p:nvPr/>
        </p:nvSpPr>
        <p:spPr>
          <a:xfrm>
            <a:off x="847725" y="3057525"/>
            <a:ext cx="6165849" cy="708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feet = keyboard.nextInt();</a:t>
            </a: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inches = feet * 12;</a:t>
            </a:r>
          </a:p>
        </p:txBody>
      </p:sp>
    </p:spTree>
  </p:cSld>
  <p:clrMapOvr>
    <a:masterClrMapping/>
  </p:clrMapOvr>
  <p:transition spd="slow">
    <p:cut/>
  </p:transition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 Validation</a:t>
            </a:r>
          </a:p>
        </p:txBody>
      </p:sp>
      <p:sp>
        <p:nvSpPr>
          <p:cNvPr id="465" name="Shape 465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Address these problems by ensuring that the entered values are reasonable:</a:t>
            </a:r>
          </a:p>
        </p:txBody>
      </p:sp>
      <p:sp>
        <p:nvSpPr>
          <p:cNvPr id="466" name="Shape 466"/>
          <p:cNvSpPr txBox="1"/>
          <p:nvPr/>
        </p:nvSpPr>
        <p:spPr>
          <a:xfrm>
            <a:off x="814387" y="3016250"/>
            <a:ext cx="6043612" cy="23637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45720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5B9BD5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rgbClr val="5B9BD5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feet = keyboard.nextInt();</a:t>
            </a:r>
          </a:p>
          <a:p>
            <a:pPr indent="45720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5B9BD5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rgbClr val="5B9BD5"/>
                </a:solidFill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((feet &gt;= 0) &amp;&amp; (feet &lt; 10))</a:t>
            </a:r>
          </a:p>
          <a:p>
            <a:pPr indent="45720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45720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i="0" lang="en-US" sz="1800" u="none" cap="none" strike="noStrike">
                <a:solidFill>
                  <a:srgbClr val="5B9BD5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inches = feet * 12;</a:t>
            </a:r>
          </a:p>
          <a:p>
            <a:pPr indent="45720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...</a:t>
            </a:r>
            <a:b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}</a:t>
            </a:r>
          </a:p>
        </p:txBody>
      </p:sp>
    </p:spTree>
  </p:cSld>
  <p:clrMapOvr>
    <a:masterClrMapping/>
  </p:clrMapOvr>
  <p:transition spd="slow">
    <p:cut/>
  </p:transition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472" name="Shape 472"/>
          <p:cNvSpPr txBox="1"/>
          <p:nvPr>
            <p:ph idx="1" type="body"/>
          </p:nvPr>
        </p:nvSpPr>
        <p:spPr>
          <a:xfrm>
            <a:off x="457200" y="1600200"/>
            <a:ext cx="8229600" cy="3711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 is a mutltiway branch that makes a decision based on an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integral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(integer or character) expression.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Java 7 allows String expressions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 begins with the keyword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followed by an integral expression in parentheses and called the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controlling expression.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685800" y="1112837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457200" y="1870075"/>
            <a:ext cx="8229600" cy="10398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Shape 1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3937" y="3106736"/>
            <a:ext cx="7540625" cy="1392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478" name="Shape 478"/>
          <p:cNvSpPr txBox="1"/>
          <p:nvPr>
            <p:ph idx="1" type="body"/>
          </p:nvPr>
        </p:nvSpPr>
        <p:spPr>
          <a:xfrm>
            <a:off x="685800" y="1752600"/>
            <a:ext cx="7772400" cy="389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list of cases follows, enclosed in braces.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case consists of the keyword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case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followed by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constant called the </a:t>
            </a:r>
            <a:r>
              <a:rPr b="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 label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colon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list of statements.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list is searched for a case label matching the controlling expression.</a:t>
            </a:r>
          </a:p>
        </p:txBody>
      </p:sp>
    </p:spTree>
  </p:cSld>
  <p:clrMapOvr>
    <a:masterClrMapping/>
  </p:clrMapOvr>
  <p:transition spd="slow">
    <p:cut/>
  </p:transition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Shape 483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484" name="Shape 484"/>
          <p:cNvSpPr txBox="1"/>
          <p:nvPr>
            <p:ph idx="1" type="body"/>
          </p:nvPr>
        </p:nvSpPr>
        <p:spPr>
          <a:xfrm>
            <a:off x="685800" y="1828800"/>
            <a:ext cx="7772400" cy="3667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action associated with a matching case label is executed.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no match is found, the case labeled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default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executed.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default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case is optional, but recommended, even if it simply prints a message.</a:t>
            </a:r>
          </a:p>
          <a:p>
            <a:pPr indent="-171450" lvl="0" marL="171450" marR="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Repeated case labels are not allowed.</a:t>
            </a:r>
          </a:p>
        </p:txBody>
      </p:sp>
    </p:spTree>
  </p:cSld>
  <p:clrMapOvr>
    <a:masterClrMapping/>
  </p:clrMapOvr>
  <p:transition spd="slow">
    <p:cut/>
  </p:transition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 txBox="1"/>
          <p:nvPr>
            <p:ph type="title"/>
          </p:nvPr>
        </p:nvSpPr>
        <p:spPr>
          <a:xfrm>
            <a:off x="457200" y="4699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490" name="Shape 490"/>
          <p:cNvSpPr txBox="1"/>
          <p:nvPr>
            <p:ph idx="1" type="body"/>
          </p:nvPr>
        </p:nvSpPr>
        <p:spPr>
          <a:xfrm>
            <a:off x="685800" y="1831975"/>
            <a:ext cx="7772400" cy="44735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Syntax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 (Controlling_Expression)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case Case_Label: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	Statement(s);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	break;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case Case_Label: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…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default: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	…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ourier New"/>
              <a:buNone/>
            </a:pPr>
            <a:r>
              <a:rPr b="1" i="1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  <p:transition spd="slow">
    <p:cut/>
  </p:transition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Shape 495"/>
          <p:cNvSpPr txBox="1"/>
          <p:nvPr>
            <p:ph type="title"/>
          </p:nvPr>
        </p:nvSpPr>
        <p:spPr>
          <a:xfrm>
            <a:off x="685800" y="4572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496" name="Shape 496"/>
          <p:cNvSpPr txBox="1"/>
          <p:nvPr>
            <p:ph idx="1" type="body"/>
          </p:nvPr>
        </p:nvSpPr>
        <p:spPr>
          <a:xfrm>
            <a:off x="685800" y="1295400"/>
            <a:ext cx="7772400" cy="954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3.5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 MultipleBirths</a:t>
            </a:r>
          </a:p>
        </p:txBody>
      </p:sp>
      <p:grpSp>
        <p:nvGrpSpPr>
          <p:cNvPr id="497" name="Shape 497"/>
          <p:cNvGrpSpPr/>
          <p:nvPr/>
        </p:nvGrpSpPr>
        <p:grpSpPr>
          <a:xfrm>
            <a:off x="1477961" y="2228849"/>
            <a:ext cx="5427661" cy="1216024"/>
            <a:chOff x="0" y="0"/>
            <a:chExt cx="2147483647" cy="2147483646"/>
          </a:xfrm>
        </p:grpSpPr>
        <p:sp>
          <p:nvSpPr>
            <p:cNvPr id="498" name="Shape 498"/>
            <p:cNvSpPr txBox="1"/>
            <p:nvPr/>
          </p:nvSpPr>
          <p:spPr>
            <a:xfrm>
              <a:off x="14446235" y="0"/>
              <a:ext cx="2085930056" cy="2144680642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99" name="Shape 499"/>
            <p:cNvGrpSpPr/>
            <p:nvPr/>
          </p:nvGrpSpPr>
          <p:grpSpPr>
            <a:xfrm>
              <a:off x="0" y="15284244"/>
              <a:ext cx="2147483647" cy="2132199402"/>
              <a:chOff x="0" y="0"/>
              <a:chExt cx="2147483647" cy="2147483647"/>
            </a:xfrm>
          </p:grpSpPr>
          <p:pic>
            <p:nvPicPr>
              <p:cNvPr id="500" name="Shape 500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47640" t="0"/>
              <a:stretch/>
            </p:blipFill>
            <p:spPr>
              <a:xfrm>
                <a:off x="0" y="0"/>
                <a:ext cx="1818655910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1" name="Shape 501"/>
              <p:cNvPicPr preferRelativeResize="0"/>
              <p:nvPr/>
            </p:nvPicPr>
            <p:blipFill rotWithShape="1">
              <a:blip r:embed="rId4">
                <a:alphaModFix/>
              </a:blip>
              <a:srcRect b="0" l="87228" r="-1271" t="0"/>
              <a:stretch/>
            </p:blipFill>
            <p:spPr>
              <a:xfrm>
                <a:off x="1659722528" y="0"/>
                <a:ext cx="487761118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502" name="Shape 502"/>
          <p:cNvGrpSpPr/>
          <p:nvPr/>
        </p:nvGrpSpPr>
        <p:grpSpPr>
          <a:xfrm>
            <a:off x="2220912" y="3143249"/>
            <a:ext cx="5486399" cy="1208087"/>
            <a:chOff x="0" y="0"/>
            <a:chExt cx="2147483647" cy="2147483646"/>
          </a:xfrm>
        </p:grpSpPr>
        <p:sp>
          <p:nvSpPr>
            <p:cNvPr id="503" name="Shape 503"/>
            <p:cNvSpPr txBox="1"/>
            <p:nvPr/>
          </p:nvSpPr>
          <p:spPr>
            <a:xfrm>
              <a:off x="3106686" y="0"/>
              <a:ext cx="2136298924" cy="2107977262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04" name="Shape 504"/>
            <p:cNvGrpSpPr/>
            <p:nvPr/>
          </p:nvGrpSpPr>
          <p:grpSpPr>
            <a:xfrm>
              <a:off x="0" y="30029022"/>
              <a:ext cx="2147483647" cy="2117454624"/>
              <a:chOff x="0" y="0"/>
              <a:chExt cx="2147483647" cy="2147483647"/>
            </a:xfrm>
          </p:grpSpPr>
          <p:pic>
            <p:nvPicPr>
              <p:cNvPr id="505" name="Shape 505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46784" t="0"/>
              <a:stretch/>
            </p:blipFill>
            <p:spPr>
              <a:xfrm>
                <a:off x="0" y="0"/>
                <a:ext cx="1870913717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6" name="Shape 506"/>
              <p:cNvPicPr preferRelativeResize="0"/>
              <p:nvPr/>
            </p:nvPicPr>
            <p:blipFill rotWithShape="1">
              <a:blip r:embed="rId5">
                <a:alphaModFix/>
              </a:blip>
              <a:srcRect b="0" l="91516" r="0" t="0"/>
              <a:stretch/>
            </p:blipFill>
            <p:spPr>
              <a:xfrm>
                <a:off x="1849222018" y="0"/>
                <a:ext cx="298261628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507" name="Shape 507"/>
          <p:cNvGrpSpPr/>
          <p:nvPr/>
        </p:nvGrpSpPr>
        <p:grpSpPr>
          <a:xfrm>
            <a:off x="1628775" y="4057650"/>
            <a:ext cx="5129212" cy="1344611"/>
            <a:chOff x="0" y="0"/>
            <a:chExt cx="2147483647" cy="2147483646"/>
          </a:xfrm>
        </p:grpSpPr>
        <p:sp>
          <p:nvSpPr>
            <p:cNvPr id="508" name="Shape 508"/>
            <p:cNvSpPr txBox="1"/>
            <p:nvPr/>
          </p:nvSpPr>
          <p:spPr>
            <a:xfrm>
              <a:off x="0" y="58315251"/>
              <a:ext cx="2142166361" cy="205874361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09" name="Shape 509"/>
            <p:cNvGrpSpPr/>
            <p:nvPr/>
          </p:nvGrpSpPr>
          <p:grpSpPr>
            <a:xfrm>
              <a:off x="2612484" y="0"/>
              <a:ext cx="2144871162" cy="2147483646"/>
              <a:chOff x="0" y="0"/>
              <a:chExt cx="2147483647" cy="2147483646"/>
            </a:xfrm>
          </p:grpSpPr>
          <p:pic>
            <p:nvPicPr>
              <p:cNvPr id="510" name="Shape 51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47651" t="0"/>
              <a:stretch/>
            </p:blipFill>
            <p:spPr>
              <a:xfrm>
                <a:off x="0" y="0"/>
                <a:ext cx="1837471813" cy="214748364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11" name="Shape 511"/>
              <p:cNvPicPr preferRelativeResize="0"/>
              <p:nvPr/>
            </p:nvPicPr>
            <p:blipFill rotWithShape="1">
              <a:blip r:embed="rId6">
                <a:alphaModFix/>
              </a:blip>
              <a:srcRect b="0" l="88954" r="0" t="0"/>
              <a:stretch/>
            </p:blipFill>
            <p:spPr>
              <a:xfrm>
                <a:off x="1759782115" y="0"/>
                <a:ext cx="387701531" cy="214748364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512" name="Shape 512"/>
          <p:cNvSpPr txBox="1"/>
          <p:nvPr/>
        </p:nvSpPr>
        <p:spPr>
          <a:xfrm>
            <a:off x="2614611" y="5114925"/>
            <a:ext cx="5189536" cy="124301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3" name="Shape 513"/>
          <p:cNvGrpSpPr/>
          <p:nvPr/>
        </p:nvGrpSpPr>
        <p:grpSpPr>
          <a:xfrm>
            <a:off x="2603499" y="5114924"/>
            <a:ext cx="5351461" cy="1243011"/>
            <a:chOff x="0" y="0"/>
            <a:chExt cx="2147483647" cy="2147483647"/>
          </a:xfrm>
        </p:grpSpPr>
        <p:pic>
          <p:nvPicPr>
            <p:cNvPr id="514" name="Shape 514"/>
            <p:cNvPicPr preferRelativeResize="0"/>
            <p:nvPr/>
          </p:nvPicPr>
          <p:blipFill rotWithShape="1">
            <a:blip r:embed="rId7">
              <a:alphaModFix/>
            </a:blip>
            <a:srcRect b="0" l="0" r="52116" t="0"/>
            <a:stretch/>
          </p:blipFill>
          <p:spPr>
            <a:xfrm>
              <a:off x="0" y="8041079"/>
              <a:ext cx="1741791611" cy="21335899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5" name="Shape 515"/>
            <p:cNvPicPr preferRelativeResize="0"/>
            <p:nvPr/>
          </p:nvPicPr>
          <p:blipFill rotWithShape="1">
            <a:blip r:embed="rId7">
              <a:alphaModFix/>
            </a:blip>
            <a:srcRect b="0" l="88340" r="-1382" t="0"/>
            <a:stretch/>
          </p:blipFill>
          <p:spPr>
            <a:xfrm>
              <a:off x="1672992580" y="0"/>
              <a:ext cx="474491066" cy="21474836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6" name="Shape 516"/>
          <p:cNvSpPr txBox="1"/>
          <p:nvPr/>
        </p:nvSpPr>
        <p:spPr>
          <a:xfrm>
            <a:off x="7024686" y="4592637"/>
            <a:ext cx="1524000" cy="10064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</a:t>
            </a:r>
            <a:b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522" name="Shape 522"/>
          <p:cNvSpPr txBox="1"/>
          <p:nvPr>
            <p:ph idx="1" type="body"/>
          </p:nvPr>
        </p:nvSpPr>
        <p:spPr>
          <a:xfrm>
            <a:off x="457200" y="1600200"/>
            <a:ext cx="8229600" cy="2825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action for each case typically ends with the word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break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optional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break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statement prevents the consideration of other cases.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controlling expression can be anything that evaluates to an integral type.</a:t>
            </a:r>
          </a:p>
        </p:txBody>
      </p:sp>
    </p:spTree>
  </p:cSld>
  <p:clrMapOvr>
    <a:masterClrMapping/>
  </p:clrMapOvr>
  <p:transition spd="slow">
    <p:cut/>
  </p:transition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Enumerations</a:t>
            </a:r>
          </a:p>
        </p:txBody>
      </p:sp>
      <p:sp>
        <p:nvSpPr>
          <p:cNvPr id="528" name="Shape 528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Consider a need to restrict contents of a variable to certain values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enumeration lists the values a variable can have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b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enum MovieRating {E, A, B}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MovieRating rating;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rating = MovieRating.A;</a:t>
            </a:r>
          </a:p>
        </p:txBody>
      </p:sp>
    </p:spTree>
  </p:cSld>
  <p:clrMapOvr>
    <a:masterClrMapping/>
  </p:clrMapOvr>
  <p:transition spd="slow">
    <p:cut/>
  </p:transition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Enumerations</a:t>
            </a:r>
          </a:p>
        </p:txBody>
      </p:sp>
      <p:sp>
        <p:nvSpPr>
          <p:cNvPr id="534" name="Shape 534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Now possible to use in a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switch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pic>
        <p:nvPicPr>
          <p:cNvPr id="535" name="Shape 5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4625" y="2678111"/>
            <a:ext cx="6638925" cy="3095625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Shape 536"/>
          <p:cNvSpPr txBox="1"/>
          <p:nvPr/>
        </p:nvSpPr>
        <p:spPr>
          <a:xfrm>
            <a:off x="1839911" y="5434012"/>
            <a:ext cx="1519236" cy="2762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Enumerations</a:t>
            </a:r>
          </a:p>
        </p:txBody>
      </p:sp>
      <p:sp>
        <p:nvSpPr>
          <p:cNvPr id="542" name="Shape 542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even better choice of descriptive identifiers for the constants</a:t>
            </a:r>
            <a:b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enum MovieRating 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  {EXCELLENT, AVERAGE, BAD}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rating = MovieRating.AVERAGE;</a:t>
            </a: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case EXCELLENT:  ...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/>
          <p:nvPr>
            <p:ph idx="4294967295" type="title"/>
          </p:nvPr>
        </p:nvSpPr>
        <p:spPr>
          <a:xfrm>
            <a:off x="0" y="625475"/>
            <a:ext cx="7772400" cy="14319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(Optional) Graphics Supplement: Outline</a:t>
            </a:r>
          </a:p>
        </p:txBody>
      </p:sp>
      <p:sp>
        <p:nvSpPr>
          <p:cNvPr id="548" name="Shape 548"/>
          <p:cNvSpPr txBox="1"/>
          <p:nvPr>
            <p:ph idx="4294967295" type="body"/>
          </p:nvPr>
        </p:nvSpPr>
        <p:spPr>
          <a:xfrm>
            <a:off x="1935161" y="3121025"/>
            <a:ext cx="7208837" cy="1176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Specifying a Drawing Color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1" i="0" lang="en-US" sz="21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Yes/No Window</a:t>
            </a:r>
          </a:p>
        </p:txBody>
      </p:sp>
    </p:spTree>
  </p:cSld>
  <p:clrMapOvr>
    <a:masterClrMapping/>
  </p:clrMapOvr>
  <p:transition spd="slow">
    <p:cut/>
  </p:transition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 txBox="1"/>
          <p:nvPr>
            <p:ph idx="4294967295" type="title"/>
          </p:nvPr>
        </p:nvSpPr>
        <p:spPr>
          <a:xfrm>
            <a:off x="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Specifying a Drawing Color</a:t>
            </a:r>
          </a:p>
        </p:txBody>
      </p:sp>
      <p:sp>
        <p:nvSpPr>
          <p:cNvPr id="554" name="Shape 554"/>
          <p:cNvSpPr txBox="1"/>
          <p:nvPr>
            <p:ph idx="4294967295" type="body"/>
          </p:nvPr>
        </p:nvSpPr>
        <p:spPr>
          <a:xfrm>
            <a:off x="0" y="1600200"/>
            <a:ext cx="8229600" cy="3765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drawing a shape inside an applet’s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paint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method, think of the drawing being done with a pen that can change colors.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method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setColor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changes the color of the "pen."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canvas.setColor(Color.YELLOW);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Drawings done later appear on top of drawings done earlier.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509587" y="1271587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3.1 The Action of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 </a:t>
            </a:r>
            <a:r>
              <a:rPr b="0" i="0" lang="en-US" sz="21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 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Listing 3.1</a:t>
            </a:r>
          </a:p>
        </p:txBody>
      </p:sp>
      <p:pic>
        <p:nvPicPr>
          <p:cNvPr id="139" name="Shape 1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87475" y="2403475"/>
            <a:ext cx="6551611" cy="393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Shape 559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Specifying a Drawing Color</a:t>
            </a:r>
          </a:p>
        </p:txBody>
      </p:sp>
      <p:sp>
        <p:nvSpPr>
          <p:cNvPr id="560" name="Shape 560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View </a:t>
            </a:r>
            <a:r>
              <a:rPr b="0" i="0" lang="en-US" sz="21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sample program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Listing 3.6</a:t>
            </a:r>
            <a:b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 YellowFace</a:t>
            </a:r>
          </a:p>
        </p:txBody>
      </p:sp>
      <p:pic>
        <p:nvPicPr>
          <p:cNvPr id="561" name="Shape 5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01900" y="2686050"/>
            <a:ext cx="4370387" cy="3541712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Shape 562"/>
          <p:cNvSpPr txBox="1"/>
          <p:nvPr/>
        </p:nvSpPr>
        <p:spPr>
          <a:xfrm>
            <a:off x="6181725" y="4098925"/>
            <a:ext cx="1524000" cy="10064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</a:t>
            </a:r>
            <a:b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 txBox="1"/>
          <p:nvPr>
            <p:ph type="title"/>
          </p:nvPr>
        </p:nvSpPr>
        <p:spPr>
          <a:xfrm>
            <a:off x="45720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Specifying a Drawing Color</a:t>
            </a:r>
          </a:p>
        </p:txBody>
      </p:sp>
      <p:sp>
        <p:nvSpPr>
          <p:cNvPr id="568" name="Shape 568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3.10 Predefined Colors for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setColor</a:t>
            </a: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Method</a:t>
            </a:r>
          </a:p>
        </p:txBody>
      </p:sp>
      <p:pic>
        <p:nvPicPr>
          <p:cNvPr id="569" name="Shape 5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4962" y="3006725"/>
            <a:ext cx="6299200" cy="2878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Shape 574"/>
          <p:cNvSpPr txBox="1"/>
          <p:nvPr>
            <p:ph idx="4294967295" type="title"/>
          </p:nvPr>
        </p:nvSpPr>
        <p:spPr>
          <a:xfrm>
            <a:off x="660400" y="1119187"/>
            <a:ext cx="8483599" cy="641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Dialog Box for a Yes-or-No Question</a:t>
            </a:r>
          </a:p>
        </p:txBody>
      </p:sp>
      <p:sp>
        <p:nvSpPr>
          <p:cNvPr id="575" name="Shape 575"/>
          <p:cNvSpPr txBox="1"/>
          <p:nvPr>
            <p:ph idx="4294967295" type="body"/>
          </p:nvPr>
        </p:nvSpPr>
        <p:spPr>
          <a:xfrm>
            <a:off x="0" y="2508250"/>
            <a:ext cx="8229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Used to present the user with a yes/no question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window contains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question text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buttons labeled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yes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1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no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Shape 580"/>
          <p:cNvSpPr txBox="1"/>
          <p:nvPr>
            <p:ph idx="4294967295" type="title"/>
          </p:nvPr>
        </p:nvSpPr>
        <p:spPr>
          <a:xfrm>
            <a:off x="893762" y="860425"/>
            <a:ext cx="8250236" cy="641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Dialog Box for a Yes-or-No Question</a:t>
            </a:r>
          </a:p>
        </p:txBody>
      </p:sp>
      <p:sp>
        <p:nvSpPr>
          <p:cNvPr id="581" name="Shape 581"/>
          <p:cNvSpPr txBox="1"/>
          <p:nvPr>
            <p:ph idx="4294967295" type="body"/>
          </p:nvPr>
        </p:nvSpPr>
        <p:spPr>
          <a:xfrm>
            <a:off x="914400" y="2093911"/>
            <a:ext cx="8229600" cy="415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 answer =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JOptionPane.showConfirmDialog(null,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"End program?",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"Click Yes or No:",    </a:t>
            </a:r>
            <a:b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JOptionPane.YES_NO_OPTION);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 (answer == JOptionPane.YES_OPTION)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System.exit(0);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else if (answer == JOptionPane.NO_OPTION)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System.out.println("One more time");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Shape 586"/>
          <p:cNvSpPr txBox="1"/>
          <p:nvPr>
            <p:ph type="title"/>
          </p:nvPr>
        </p:nvSpPr>
        <p:spPr>
          <a:xfrm>
            <a:off x="660400" y="612775"/>
            <a:ext cx="8229600" cy="641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Dialog Box for a Yes-or-No Question</a:t>
            </a:r>
          </a:p>
        </p:txBody>
      </p:sp>
      <p:sp>
        <p:nvSpPr>
          <p:cNvPr id="587" name="Shape 587"/>
          <p:cNvSpPr txBox="1"/>
          <p:nvPr>
            <p:ph idx="1" type="body"/>
          </p:nvPr>
        </p:nvSpPr>
        <p:spPr>
          <a:xfrm>
            <a:off x="457200" y="1746250"/>
            <a:ext cx="8229600" cy="4379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3.11 A Yes-or No-Dialog Box</a:t>
            </a:r>
          </a:p>
        </p:txBody>
      </p:sp>
      <p:pic>
        <p:nvPicPr>
          <p:cNvPr id="588" name="Shape 5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73212" y="2946400"/>
            <a:ext cx="5883274" cy="265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hape 593"/>
          <p:cNvSpPr txBox="1"/>
          <p:nvPr>
            <p:ph idx="4294967295" type="title"/>
          </p:nvPr>
        </p:nvSpPr>
        <p:spPr>
          <a:xfrm>
            <a:off x="0" y="465137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Summary</a:t>
            </a:r>
          </a:p>
        </p:txBody>
      </p:sp>
      <p:sp>
        <p:nvSpPr>
          <p:cNvPr id="594" name="Shape 594"/>
          <p:cNvSpPr txBox="1"/>
          <p:nvPr>
            <p:ph idx="4294967295" type="body"/>
          </p:nvPr>
        </p:nvSpPr>
        <p:spPr>
          <a:xfrm>
            <a:off x="0" y="1600200"/>
            <a:ext cx="8229600" cy="2398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learned about Java branching statements.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learned about the type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b="0" i="0" lang="en-US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(optional) You have learned to use color and the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JOptionPane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yes/no window.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685800" y="8001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pic>
        <p:nvPicPr>
          <p:cNvPr id="145" name="Shape 1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775" y="2420936"/>
            <a:ext cx="7637462" cy="1765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4125" y="4473575"/>
            <a:ext cx="7639050" cy="1731962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 txBox="1"/>
          <p:nvPr/>
        </p:nvSpPr>
        <p:spPr>
          <a:xfrm>
            <a:off x="7088186" y="2035175"/>
            <a:ext cx="1524000" cy="10064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Sample </a:t>
            </a:r>
            <a:b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screen output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Semantics of the 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if-else</a:t>
            </a: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Statement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28650" y="1825625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3.2</a:t>
            </a: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1312" y="2468561"/>
            <a:ext cx="5772149" cy="3695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