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99" r:id="rId2"/>
    <p:sldId id="258" r:id="rId3"/>
    <p:sldId id="259" r:id="rId4"/>
    <p:sldId id="261" r:id="rId5"/>
    <p:sldId id="262" r:id="rId6"/>
    <p:sldId id="264" r:id="rId7"/>
    <p:sldId id="265" r:id="rId8"/>
    <p:sldId id="266" r:id="rId9"/>
    <p:sldId id="297" r:id="rId10"/>
    <p:sldId id="298" r:id="rId11"/>
    <p:sldId id="268" r:id="rId12"/>
    <p:sldId id="269" r:id="rId13"/>
    <p:sldId id="270" r:id="rId14"/>
    <p:sldId id="271" r:id="rId15"/>
    <p:sldId id="273" r:id="rId16"/>
    <p:sldId id="274" r:id="rId17"/>
    <p:sldId id="276" r:id="rId18"/>
    <p:sldId id="278" r:id="rId19"/>
    <p:sldId id="279" r:id="rId20"/>
    <p:sldId id="282" r:id="rId21"/>
    <p:sldId id="283" r:id="rId22"/>
    <p:sldId id="286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111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111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111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111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111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-111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-111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-111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-111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53" autoAdjust="0"/>
    <p:restoredTop sz="99278" autoAdjust="0"/>
  </p:normalViewPr>
  <p:slideViewPr>
    <p:cSldViewPr>
      <p:cViewPr>
        <p:scale>
          <a:sx n="66" d="100"/>
          <a:sy n="66" d="100"/>
        </p:scale>
        <p:origin x="-1860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F5802F-398E-48C6-8177-64E8E59C0D45}" type="doc">
      <dgm:prSet loTypeId="urn:microsoft.com/office/officeart/2005/8/layout/hProcess9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0E4817D-7CAD-4131-8A19-5C0EDC9E658C}">
      <dgm:prSet custT="1"/>
      <dgm:spPr/>
      <dgm:t>
        <a:bodyPr/>
        <a:lstStyle/>
        <a:p>
          <a:pPr rtl="0"/>
          <a:r>
            <a: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Strategy formulation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57EC48-7776-462D-AF40-457DD6384EBB}" type="parTrans" cxnId="{2F5789E1-CF65-449E-90AC-106DAA91E0CC}">
      <dgm:prSet/>
      <dgm:spPr/>
      <dgm:t>
        <a:bodyPr/>
        <a:lstStyle/>
        <a:p>
          <a:endParaRPr lang="en-US"/>
        </a:p>
      </dgm:t>
    </dgm:pt>
    <dgm:pt modelId="{CC46881C-F995-4960-B454-BE56C2D777BA}" type="sibTrans" cxnId="{2F5789E1-CF65-449E-90AC-106DAA91E0CC}">
      <dgm:prSet/>
      <dgm:spPr/>
      <dgm:t>
        <a:bodyPr/>
        <a:lstStyle/>
        <a:p>
          <a:endParaRPr lang="en-US"/>
        </a:p>
      </dgm:t>
    </dgm:pt>
    <dgm:pt modelId="{938DF56E-CDB6-442E-8B75-D32C440F8497}">
      <dgm:prSet custT="1"/>
      <dgm:spPr/>
      <dgm:t>
        <a:bodyPr/>
        <a:lstStyle/>
        <a:p>
          <a:pPr rtl="0"/>
          <a:r>
            <a: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Strategy </a:t>
          </a:r>
          <a:r>
            <a:rPr lang="en-US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implementation</a:t>
          </a:r>
          <a:endParaRPr lang="en-US" sz="2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0E9EF2-4602-4A4B-9B99-F3337F0E99D7}" type="parTrans" cxnId="{0B01C996-0503-41C6-9D84-F1D86BAB9D28}">
      <dgm:prSet/>
      <dgm:spPr/>
      <dgm:t>
        <a:bodyPr/>
        <a:lstStyle/>
        <a:p>
          <a:endParaRPr lang="en-US"/>
        </a:p>
      </dgm:t>
    </dgm:pt>
    <dgm:pt modelId="{6E79A43D-7AC2-452A-BDDF-1CCE5D673C92}" type="sibTrans" cxnId="{0B01C996-0503-41C6-9D84-F1D86BAB9D28}">
      <dgm:prSet/>
      <dgm:spPr/>
      <dgm:t>
        <a:bodyPr/>
        <a:lstStyle/>
        <a:p>
          <a:endParaRPr lang="en-US"/>
        </a:p>
      </dgm:t>
    </dgm:pt>
    <dgm:pt modelId="{D5A03073-A960-4FF1-906A-ED931919CC1E}">
      <dgm:prSet custT="1"/>
      <dgm:spPr/>
      <dgm:t>
        <a:bodyPr/>
        <a:lstStyle/>
        <a:p>
          <a:pPr rtl="0"/>
          <a:r>
            <a: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Strategy evaluation 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6DE4C5-0B7C-43D6-AF7E-27FF9BC0B87C}" type="parTrans" cxnId="{9C26E3B9-281B-4382-AC24-6943580BF294}">
      <dgm:prSet/>
      <dgm:spPr/>
      <dgm:t>
        <a:bodyPr/>
        <a:lstStyle/>
        <a:p>
          <a:endParaRPr lang="en-US"/>
        </a:p>
      </dgm:t>
    </dgm:pt>
    <dgm:pt modelId="{1FAD7F06-1624-4329-99EF-17888FE2E285}" type="sibTrans" cxnId="{9C26E3B9-281B-4382-AC24-6943580BF294}">
      <dgm:prSet/>
      <dgm:spPr/>
      <dgm:t>
        <a:bodyPr/>
        <a:lstStyle/>
        <a:p>
          <a:endParaRPr lang="en-US"/>
        </a:p>
      </dgm:t>
    </dgm:pt>
    <dgm:pt modelId="{0BE6829C-CBA4-4CE4-B26C-E12941C86A86}" type="pres">
      <dgm:prSet presAssocID="{F8F5802F-398E-48C6-8177-64E8E59C0D4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C04F5D-B67D-4EFC-83AF-1D027C6CA366}" type="pres">
      <dgm:prSet presAssocID="{F8F5802F-398E-48C6-8177-64E8E59C0D45}" presName="arrow" presStyleLbl="bgShp" presStyleIdx="0" presStyleCnt="1"/>
      <dgm:spPr/>
    </dgm:pt>
    <dgm:pt modelId="{33676C42-FD9D-43A4-9FD4-A45F013EF224}" type="pres">
      <dgm:prSet presAssocID="{F8F5802F-398E-48C6-8177-64E8E59C0D45}" presName="linearProcess" presStyleCnt="0"/>
      <dgm:spPr/>
    </dgm:pt>
    <dgm:pt modelId="{6017ACAC-9C03-4AE0-935D-09EC38C578CF}" type="pres">
      <dgm:prSet presAssocID="{90E4817D-7CAD-4131-8A19-5C0EDC9E658C}" presName="textNode" presStyleLbl="node1" presStyleIdx="0" presStyleCnt="3" custScaleX="1084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2D9C9-73E3-47EC-9B4D-EE9105709794}" type="pres">
      <dgm:prSet presAssocID="{CC46881C-F995-4960-B454-BE56C2D777BA}" presName="sibTrans" presStyleCnt="0"/>
      <dgm:spPr/>
    </dgm:pt>
    <dgm:pt modelId="{8393616B-AEC7-46D0-B842-ECF85CA82E85}" type="pres">
      <dgm:prSet presAssocID="{938DF56E-CDB6-442E-8B75-D32C440F8497}" presName="textNode" presStyleLbl="node1" presStyleIdx="1" presStyleCnt="3" custScaleX="116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12EFE0-5F7E-4FF4-B77F-8CD956ED4C42}" type="pres">
      <dgm:prSet presAssocID="{6E79A43D-7AC2-452A-BDDF-1CCE5D673C92}" presName="sibTrans" presStyleCnt="0"/>
      <dgm:spPr/>
    </dgm:pt>
    <dgm:pt modelId="{572C9744-5DCA-4F5D-837C-A16FDD6B2E00}" type="pres">
      <dgm:prSet presAssocID="{D5A03073-A960-4FF1-906A-ED931919CC1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72CEEC-1CF4-2240-9E34-A58285F2CE85}" type="presOf" srcId="{F8F5802F-398E-48C6-8177-64E8E59C0D45}" destId="{0BE6829C-CBA4-4CE4-B26C-E12941C86A86}" srcOrd="0" destOrd="0" presId="urn:microsoft.com/office/officeart/2005/8/layout/hProcess9"/>
    <dgm:cxn modelId="{D66BBD05-C8A7-8A41-9565-704BD3A04795}" type="presOf" srcId="{938DF56E-CDB6-442E-8B75-D32C440F8497}" destId="{8393616B-AEC7-46D0-B842-ECF85CA82E85}" srcOrd="0" destOrd="0" presId="urn:microsoft.com/office/officeart/2005/8/layout/hProcess9"/>
    <dgm:cxn modelId="{2F5789E1-CF65-449E-90AC-106DAA91E0CC}" srcId="{F8F5802F-398E-48C6-8177-64E8E59C0D45}" destId="{90E4817D-7CAD-4131-8A19-5C0EDC9E658C}" srcOrd="0" destOrd="0" parTransId="{7457EC48-7776-462D-AF40-457DD6384EBB}" sibTransId="{CC46881C-F995-4960-B454-BE56C2D777BA}"/>
    <dgm:cxn modelId="{9C26E3B9-281B-4382-AC24-6943580BF294}" srcId="{F8F5802F-398E-48C6-8177-64E8E59C0D45}" destId="{D5A03073-A960-4FF1-906A-ED931919CC1E}" srcOrd="2" destOrd="0" parTransId="{756DE4C5-0B7C-43D6-AF7E-27FF9BC0B87C}" sibTransId="{1FAD7F06-1624-4329-99EF-17888FE2E285}"/>
    <dgm:cxn modelId="{A066428E-DB3E-A742-A48B-FD8114DF34B2}" type="presOf" srcId="{D5A03073-A960-4FF1-906A-ED931919CC1E}" destId="{572C9744-5DCA-4F5D-837C-A16FDD6B2E00}" srcOrd="0" destOrd="0" presId="urn:microsoft.com/office/officeart/2005/8/layout/hProcess9"/>
    <dgm:cxn modelId="{0B01C996-0503-41C6-9D84-F1D86BAB9D28}" srcId="{F8F5802F-398E-48C6-8177-64E8E59C0D45}" destId="{938DF56E-CDB6-442E-8B75-D32C440F8497}" srcOrd="1" destOrd="0" parTransId="{850E9EF2-4602-4A4B-9B99-F3337F0E99D7}" sibTransId="{6E79A43D-7AC2-452A-BDDF-1CCE5D673C92}"/>
    <dgm:cxn modelId="{D537EA3A-7669-6349-982E-72DCE69EAE0F}" type="presOf" srcId="{90E4817D-7CAD-4131-8A19-5C0EDC9E658C}" destId="{6017ACAC-9C03-4AE0-935D-09EC38C578CF}" srcOrd="0" destOrd="0" presId="urn:microsoft.com/office/officeart/2005/8/layout/hProcess9"/>
    <dgm:cxn modelId="{9F8DFC24-5761-F145-8B4B-651FC82D7C3D}" type="presParOf" srcId="{0BE6829C-CBA4-4CE4-B26C-E12941C86A86}" destId="{43C04F5D-B67D-4EFC-83AF-1D027C6CA366}" srcOrd="0" destOrd="0" presId="urn:microsoft.com/office/officeart/2005/8/layout/hProcess9"/>
    <dgm:cxn modelId="{6796C796-6DA2-3745-96B0-FC7DBC0C5D19}" type="presParOf" srcId="{0BE6829C-CBA4-4CE4-B26C-E12941C86A86}" destId="{33676C42-FD9D-43A4-9FD4-A45F013EF224}" srcOrd="1" destOrd="0" presId="urn:microsoft.com/office/officeart/2005/8/layout/hProcess9"/>
    <dgm:cxn modelId="{7232EC9E-09DC-1549-8BFC-87E5A10DD6B7}" type="presParOf" srcId="{33676C42-FD9D-43A4-9FD4-A45F013EF224}" destId="{6017ACAC-9C03-4AE0-935D-09EC38C578CF}" srcOrd="0" destOrd="0" presId="urn:microsoft.com/office/officeart/2005/8/layout/hProcess9"/>
    <dgm:cxn modelId="{A579DEE2-9398-3F49-B9B7-E1F08A974313}" type="presParOf" srcId="{33676C42-FD9D-43A4-9FD4-A45F013EF224}" destId="{88B2D9C9-73E3-47EC-9B4D-EE9105709794}" srcOrd="1" destOrd="0" presId="urn:microsoft.com/office/officeart/2005/8/layout/hProcess9"/>
    <dgm:cxn modelId="{ACC404BF-935C-7843-A362-6A887487B866}" type="presParOf" srcId="{33676C42-FD9D-43A4-9FD4-A45F013EF224}" destId="{8393616B-AEC7-46D0-B842-ECF85CA82E85}" srcOrd="2" destOrd="0" presId="urn:microsoft.com/office/officeart/2005/8/layout/hProcess9"/>
    <dgm:cxn modelId="{275E60EF-ABEB-414A-9269-D742D44692D8}" type="presParOf" srcId="{33676C42-FD9D-43A4-9FD4-A45F013EF224}" destId="{7812EFE0-5F7E-4FF4-B77F-8CD956ED4C42}" srcOrd="3" destOrd="0" presId="urn:microsoft.com/office/officeart/2005/8/layout/hProcess9"/>
    <dgm:cxn modelId="{95988EBB-D5AD-E24E-98CD-E49223E156E4}" type="presParOf" srcId="{33676C42-FD9D-43A4-9FD4-A45F013EF224}" destId="{572C9744-5DCA-4F5D-837C-A16FDD6B2E0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C3A1F6-236C-4334-9F7F-6EC2317E898F}" type="doc">
      <dgm:prSet loTypeId="urn:microsoft.com/office/officeart/2005/8/layout/vList2" loCatId="list" qsTypeId="urn:microsoft.com/office/officeart/2005/8/quickstyle/3d2" qsCatId="3D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45DA9E6-CB26-4655-91A6-D27273A6A72D}">
      <dgm:prSet custT="1"/>
      <dgm:spPr/>
      <dgm:t>
        <a:bodyPr/>
        <a:lstStyle/>
        <a:p>
          <a:pPr rtl="0"/>
          <a:r>
            <a: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Where are we now?</a:t>
          </a:r>
          <a:endParaRPr 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9D4556-0D4B-406B-BA00-3BF7BF6E86CC}" type="parTrans" cxnId="{5295E634-227E-49AE-A9A7-D1A3D8599EF2}">
      <dgm:prSet/>
      <dgm:spPr/>
      <dgm:t>
        <a:bodyPr/>
        <a:lstStyle/>
        <a:p>
          <a:endParaRPr lang="en-US"/>
        </a:p>
      </dgm:t>
    </dgm:pt>
    <dgm:pt modelId="{0EB12453-BA82-42ED-848A-7DB9357976D3}" type="sibTrans" cxnId="{5295E634-227E-49AE-A9A7-D1A3D8599EF2}">
      <dgm:prSet/>
      <dgm:spPr/>
      <dgm:t>
        <a:bodyPr/>
        <a:lstStyle/>
        <a:p>
          <a:endParaRPr lang="en-US"/>
        </a:p>
      </dgm:t>
    </dgm:pt>
    <dgm:pt modelId="{9C27F937-9B6A-4C13-B1AB-4D4A00FC0183}">
      <dgm:prSet custT="1"/>
      <dgm:spPr/>
      <dgm:t>
        <a:bodyPr/>
        <a:lstStyle/>
        <a:p>
          <a:pPr rtl="0"/>
          <a:r>
            <a: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Where do we want to go?</a:t>
          </a:r>
          <a:endParaRPr 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A36B58-A0F3-4A5A-8C14-FBA38B4B9AED}" type="parTrans" cxnId="{FE39FC31-81D3-4A33-8524-2E066C94A743}">
      <dgm:prSet/>
      <dgm:spPr/>
      <dgm:t>
        <a:bodyPr/>
        <a:lstStyle/>
        <a:p>
          <a:endParaRPr lang="en-US"/>
        </a:p>
      </dgm:t>
    </dgm:pt>
    <dgm:pt modelId="{48B74D8F-8C09-49D5-9CDC-E9E856A7DC4E}" type="sibTrans" cxnId="{FE39FC31-81D3-4A33-8524-2E066C94A743}">
      <dgm:prSet/>
      <dgm:spPr/>
      <dgm:t>
        <a:bodyPr/>
        <a:lstStyle/>
        <a:p>
          <a:endParaRPr lang="en-US"/>
        </a:p>
      </dgm:t>
    </dgm:pt>
    <dgm:pt modelId="{1AB5FE0D-BC56-4946-813C-04940C06B7B3}">
      <dgm:prSet custT="1"/>
      <dgm:spPr/>
      <dgm:t>
        <a:bodyPr/>
        <a:lstStyle/>
        <a:p>
          <a:pPr rtl="0"/>
          <a:r>
            <a: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are we going to get there?</a:t>
          </a:r>
          <a:endParaRPr 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3D4844-0259-4DC6-8F9E-97526000C9D5}" type="parTrans" cxnId="{1A51CF1B-F11E-4D4A-B877-9A6A6ECD91ED}">
      <dgm:prSet/>
      <dgm:spPr/>
      <dgm:t>
        <a:bodyPr/>
        <a:lstStyle/>
        <a:p>
          <a:endParaRPr lang="en-US"/>
        </a:p>
      </dgm:t>
    </dgm:pt>
    <dgm:pt modelId="{E0F53A95-7C20-4CD7-9024-DE533966DBAB}" type="sibTrans" cxnId="{1A51CF1B-F11E-4D4A-B877-9A6A6ECD91ED}">
      <dgm:prSet/>
      <dgm:spPr/>
      <dgm:t>
        <a:bodyPr/>
        <a:lstStyle/>
        <a:p>
          <a:endParaRPr lang="en-US"/>
        </a:p>
      </dgm:t>
    </dgm:pt>
    <dgm:pt modelId="{CA919E63-A10B-402E-A820-D17378C8B6AE}" type="pres">
      <dgm:prSet presAssocID="{9CC3A1F6-236C-4334-9F7F-6EC2317E89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EF1BB4-43AE-45FA-84D5-DF9D52AC56F0}" type="pres">
      <dgm:prSet presAssocID="{445DA9E6-CB26-4655-91A6-D27273A6A72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0E73C4-D848-4A21-9513-9B8054E2D3A7}" type="pres">
      <dgm:prSet presAssocID="{0EB12453-BA82-42ED-848A-7DB9357976D3}" presName="spacer" presStyleCnt="0"/>
      <dgm:spPr/>
    </dgm:pt>
    <dgm:pt modelId="{F008B158-7209-4BC2-8532-FE7902B46218}" type="pres">
      <dgm:prSet presAssocID="{9C27F937-9B6A-4C13-B1AB-4D4A00FC018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71D0E9-9A58-47C6-AD2E-9557C99FF87C}" type="pres">
      <dgm:prSet presAssocID="{48B74D8F-8C09-49D5-9CDC-E9E856A7DC4E}" presName="spacer" presStyleCnt="0"/>
      <dgm:spPr/>
    </dgm:pt>
    <dgm:pt modelId="{9F0D56B0-CFBF-43DA-A39F-277035474683}" type="pres">
      <dgm:prSet presAssocID="{1AB5FE0D-BC56-4946-813C-04940C06B7B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51CF1B-F11E-4D4A-B877-9A6A6ECD91ED}" srcId="{9CC3A1F6-236C-4334-9F7F-6EC2317E898F}" destId="{1AB5FE0D-BC56-4946-813C-04940C06B7B3}" srcOrd="2" destOrd="0" parTransId="{823D4844-0259-4DC6-8F9E-97526000C9D5}" sibTransId="{E0F53A95-7C20-4CD7-9024-DE533966DBAB}"/>
    <dgm:cxn modelId="{0C1DBAE5-CAF5-F149-BD06-D46EB848B934}" type="presOf" srcId="{9C27F937-9B6A-4C13-B1AB-4D4A00FC0183}" destId="{F008B158-7209-4BC2-8532-FE7902B46218}" srcOrd="0" destOrd="0" presId="urn:microsoft.com/office/officeart/2005/8/layout/vList2"/>
    <dgm:cxn modelId="{5295E634-227E-49AE-A9A7-D1A3D8599EF2}" srcId="{9CC3A1F6-236C-4334-9F7F-6EC2317E898F}" destId="{445DA9E6-CB26-4655-91A6-D27273A6A72D}" srcOrd="0" destOrd="0" parTransId="{AE9D4556-0D4B-406B-BA00-3BF7BF6E86CC}" sibTransId="{0EB12453-BA82-42ED-848A-7DB9357976D3}"/>
    <dgm:cxn modelId="{4974C226-7183-864E-BCF4-D0A16E40BCF8}" type="presOf" srcId="{1AB5FE0D-BC56-4946-813C-04940C06B7B3}" destId="{9F0D56B0-CFBF-43DA-A39F-277035474683}" srcOrd="0" destOrd="0" presId="urn:microsoft.com/office/officeart/2005/8/layout/vList2"/>
    <dgm:cxn modelId="{89D094B6-1835-4A44-B1AC-BA21BA74DCC3}" type="presOf" srcId="{9CC3A1F6-236C-4334-9F7F-6EC2317E898F}" destId="{CA919E63-A10B-402E-A820-D17378C8B6AE}" srcOrd="0" destOrd="0" presId="urn:microsoft.com/office/officeart/2005/8/layout/vList2"/>
    <dgm:cxn modelId="{FE39FC31-81D3-4A33-8524-2E066C94A743}" srcId="{9CC3A1F6-236C-4334-9F7F-6EC2317E898F}" destId="{9C27F937-9B6A-4C13-B1AB-4D4A00FC0183}" srcOrd="1" destOrd="0" parTransId="{48A36B58-A0F3-4A5A-8C14-FBA38B4B9AED}" sibTransId="{48B74D8F-8C09-49D5-9CDC-E9E856A7DC4E}"/>
    <dgm:cxn modelId="{7C7C5A6B-37FE-234F-8190-85534377C45D}" type="presOf" srcId="{445DA9E6-CB26-4655-91A6-D27273A6A72D}" destId="{F2EF1BB4-43AE-45FA-84D5-DF9D52AC56F0}" srcOrd="0" destOrd="0" presId="urn:microsoft.com/office/officeart/2005/8/layout/vList2"/>
    <dgm:cxn modelId="{5F3087E8-C6E5-0148-AFB1-52CDACE6C9E2}" type="presParOf" srcId="{CA919E63-A10B-402E-A820-D17378C8B6AE}" destId="{F2EF1BB4-43AE-45FA-84D5-DF9D52AC56F0}" srcOrd="0" destOrd="0" presId="urn:microsoft.com/office/officeart/2005/8/layout/vList2"/>
    <dgm:cxn modelId="{25E18FA8-6685-774E-B1EB-2BE094CBA4B1}" type="presParOf" srcId="{CA919E63-A10B-402E-A820-D17378C8B6AE}" destId="{7F0E73C4-D848-4A21-9513-9B8054E2D3A7}" srcOrd="1" destOrd="0" presId="urn:microsoft.com/office/officeart/2005/8/layout/vList2"/>
    <dgm:cxn modelId="{1D06F0B1-C8A8-3342-A335-2D85D0E804B2}" type="presParOf" srcId="{CA919E63-A10B-402E-A820-D17378C8B6AE}" destId="{F008B158-7209-4BC2-8532-FE7902B46218}" srcOrd="2" destOrd="0" presId="urn:microsoft.com/office/officeart/2005/8/layout/vList2"/>
    <dgm:cxn modelId="{A0DD9EC6-D148-D540-87F9-8625D9E1500A}" type="presParOf" srcId="{CA919E63-A10B-402E-A820-D17378C8B6AE}" destId="{9A71D0E9-9A58-47C6-AD2E-9557C99FF87C}" srcOrd="3" destOrd="0" presId="urn:microsoft.com/office/officeart/2005/8/layout/vList2"/>
    <dgm:cxn modelId="{8A3E1266-DF5D-C34F-A456-95E216C97439}" type="presParOf" srcId="{CA919E63-A10B-402E-A820-D17378C8B6AE}" destId="{9F0D56B0-CFBF-43DA-A39F-27703547468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C04F5D-B67D-4EFC-83AF-1D027C6CA366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17ACAC-9C03-4AE0-935D-09EC38C578CF}">
      <dsp:nvSpPr>
        <dsp:cNvPr id="0" name=""/>
        <dsp:cNvSpPr/>
      </dsp:nvSpPr>
      <dsp:spPr>
        <a:xfrm>
          <a:off x="511" y="1357788"/>
          <a:ext cx="2505180" cy="18103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Strategy formulation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8887" y="1446164"/>
        <a:ext cx="2328428" cy="1633633"/>
      </dsp:txXfrm>
    </dsp:sp>
    <dsp:sp modelId="{8393616B-AEC7-46D0-B842-ECF85CA82E85}">
      <dsp:nvSpPr>
        <dsp:cNvPr id="0" name=""/>
        <dsp:cNvSpPr/>
      </dsp:nvSpPr>
      <dsp:spPr>
        <a:xfrm>
          <a:off x="2864531" y="1357788"/>
          <a:ext cx="2695688" cy="181038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Strategy </a:t>
          </a:r>
          <a:r>
            <a:rPr lang="en-US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implementation</a:t>
          </a:r>
          <a:endParaRPr lang="en-US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52907" y="1446164"/>
        <a:ext cx="2518936" cy="1633633"/>
      </dsp:txXfrm>
    </dsp:sp>
    <dsp:sp modelId="{572C9744-5DCA-4F5D-837C-A16FDD6B2E00}">
      <dsp:nvSpPr>
        <dsp:cNvPr id="0" name=""/>
        <dsp:cNvSpPr/>
      </dsp:nvSpPr>
      <dsp:spPr>
        <a:xfrm>
          <a:off x="5919059" y="1357788"/>
          <a:ext cx="2310029" cy="181038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Strategy evaluation 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07435" y="1446164"/>
        <a:ext cx="2133277" cy="1633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F1BB4-43AE-45FA-84D5-DF9D52AC56F0}">
      <dsp:nvSpPr>
        <dsp:cNvPr id="0" name=""/>
        <dsp:cNvSpPr/>
      </dsp:nvSpPr>
      <dsp:spPr>
        <a:xfrm>
          <a:off x="0" y="250581"/>
          <a:ext cx="8229600" cy="1216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Where are we now?</a:t>
          </a:r>
          <a:endParaRPr 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399" y="309980"/>
        <a:ext cx="8110802" cy="1098002"/>
      </dsp:txXfrm>
    </dsp:sp>
    <dsp:sp modelId="{F008B158-7209-4BC2-8532-FE7902B46218}">
      <dsp:nvSpPr>
        <dsp:cNvPr id="0" name=""/>
        <dsp:cNvSpPr/>
      </dsp:nvSpPr>
      <dsp:spPr>
        <a:xfrm>
          <a:off x="0" y="1654581"/>
          <a:ext cx="8229600" cy="1216800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Where do we want to go?</a:t>
          </a:r>
          <a:endParaRPr 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399" y="1713980"/>
        <a:ext cx="8110802" cy="1098002"/>
      </dsp:txXfrm>
    </dsp:sp>
    <dsp:sp modelId="{9F0D56B0-CFBF-43DA-A39F-277035474683}">
      <dsp:nvSpPr>
        <dsp:cNvPr id="0" name=""/>
        <dsp:cNvSpPr/>
      </dsp:nvSpPr>
      <dsp:spPr>
        <a:xfrm>
          <a:off x="0" y="3058581"/>
          <a:ext cx="8229600" cy="121680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are we going to get there?</a:t>
          </a:r>
          <a:endParaRPr 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399" y="3117980"/>
        <a:ext cx="811080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1E6898-8ED5-4172-B550-AF61874CD674}" type="datetime1">
              <a:rPr lang="en-US"/>
              <a:pPr/>
              <a:t>10/6/2019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78215C-2D71-4D05-8348-CF162A3335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51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smtClean="0">
                <a:latin typeface="Arial" charset="0"/>
                <a:cs typeface="Arial" charset="0"/>
              </a:rPr>
              <a:t>Strategic management is defined as </a:t>
            </a:r>
            <a:r>
              <a:rPr lang="en-US" smtClean="0">
                <a:latin typeface="Arial" charset="0"/>
                <a:cs typeface="Arial" charset="0"/>
              </a:rPr>
              <a:t>the art and science of formulating, implementing, and evaluating cross-functional decisions that enable an organization to achieve its objectives</a:t>
            </a:r>
          </a:p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97EE70-6623-4A84-A922-2980472974C7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smtClean="0">
                <a:latin typeface="Arial" charset="0"/>
                <a:cs typeface="Arial" charset="0"/>
              </a:rPr>
              <a:t>Competitive advantage</a:t>
            </a:r>
            <a:r>
              <a:rPr lang="en-US" smtClean="0">
                <a:latin typeface="Arial" charset="0"/>
                <a:cs typeface="Arial" charset="0"/>
              </a:rPr>
              <a:t> is anything that a firm does especially well compared to rival firms</a:t>
            </a:r>
          </a:p>
          <a:p>
            <a:pPr eaLnBrk="1" hangingPunct="1"/>
            <a:r>
              <a:rPr lang="en-US" b="1" smtClean="0">
                <a:latin typeface="Arial" charset="0"/>
                <a:cs typeface="Arial" charset="0"/>
              </a:rPr>
              <a:t>Strategists</a:t>
            </a:r>
            <a:r>
              <a:rPr lang="en-US" smtClean="0">
                <a:latin typeface="Arial" charset="0"/>
                <a:cs typeface="Arial" charset="0"/>
              </a:rPr>
              <a:t> are the individuals who are most responsible for the success or failure of an organization.</a:t>
            </a:r>
          </a:p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C8C176-666E-4F94-A6AF-60C8784B0137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smtClean="0">
                <a:latin typeface="Arial" charset="0"/>
                <a:cs typeface="Arial" charset="0"/>
              </a:rPr>
              <a:t>The Vision statement </a:t>
            </a:r>
            <a:r>
              <a:rPr lang="en-US" smtClean="0">
                <a:latin typeface="Arial" charset="0"/>
                <a:cs typeface="Arial" charset="0"/>
              </a:rPr>
              <a:t>answers the question “What do we want to become?” and is often considered the first step in strategic planning</a:t>
            </a:r>
          </a:p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41B121-5B4B-4641-A96B-F44A76059565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smtClean="0">
                <a:latin typeface="Arial" charset="0"/>
                <a:cs typeface="Arial" charset="0"/>
              </a:rPr>
              <a:t>Mission statements are </a:t>
            </a:r>
            <a:r>
              <a:rPr lang="en-US" smtClean="0">
                <a:latin typeface="Arial" charset="0"/>
                <a:cs typeface="Arial" charset="0"/>
              </a:rPr>
              <a:t>enduring statements of purpose that distinguish one business from other similar firms. 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It identifies the scope of a firm’s operations in product and market terms and addresses the basic question that faces all strategists: “What is our business?”</a:t>
            </a: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EAFFC8-14AD-4F23-97F4-CEB0A83E1339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smtClean="0">
                <a:latin typeface="Arial" charset="0"/>
                <a:cs typeface="Arial" charset="0"/>
              </a:rPr>
              <a:t>External opportunities and external threats </a:t>
            </a:r>
            <a:r>
              <a:rPr lang="en-US" smtClean="0">
                <a:latin typeface="Arial" charset="0"/>
                <a:cs typeface="Arial" charset="0"/>
              </a:rPr>
              <a:t>refer to economic, social, cultural, demographic, environmental, political, legal, governmental, technological, and competitive trends and events that could significantly benefit or harm an organization in the future</a:t>
            </a:r>
          </a:p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D1EDA3-88AB-4FDE-AA9D-898E727B908E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smtClean="0">
                <a:latin typeface="Arial" charset="0"/>
                <a:cs typeface="Arial" charset="0"/>
              </a:rPr>
              <a:t>Internal strengths and internal weaknesses are </a:t>
            </a:r>
            <a:r>
              <a:rPr lang="en-US" smtClean="0">
                <a:latin typeface="Arial" charset="0"/>
                <a:cs typeface="Arial" charset="0"/>
              </a:rPr>
              <a:t>an organization’s controllable activities that are performed especially well or poorly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and are determined relative to competitors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03999F-2575-47CC-AE6B-6A0596732B1A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smtClean="0">
                <a:latin typeface="Arial" charset="0"/>
                <a:cs typeface="Arial" charset="0"/>
              </a:rPr>
              <a:t>Objectives</a:t>
            </a:r>
            <a:r>
              <a:rPr lang="en-US" smtClean="0">
                <a:latin typeface="Arial" charset="0"/>
                <a:cs typeface="Arial" charset="0"/>
              </a:rPr>
              <a:t> are specific results that an organization seeks to achieve in pursuing its basic mission. 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Long-term means more than one year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They should be challenging, measurable, consistent, reasonable, and clear</a:t>
            </a:r>
          </a:p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7E673F-8F79-4EA6-BF3E-7F5C5D7038A1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smtClean="0">
                <a:latin typeface="Arial" charset="0"/>
                <a:cs typeface="Arial" charset="0"/>
              </a:rPr>
              <a:t>Annual objectives are </a:t>
            </a:r>
            <a:r>
              <a:rPr lang="en-US" smtClean="0">
                <a:latin typeface="Arial" charset="0"/>
                <a:cs typeface="Arial" charset="0"/>
              </a:rPr>
              <a:t>short-term milestones that organizations must achieve to reach long-term objectives. 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They should be measurable, quantitative, challenging, realistic, consistent, and prioritized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They should be established at the corporate, divisional, and functional levels in a large organization.</a:t>
            </a:r>
          </a:p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DA80FE-6383-4761-8EC6-DC0FAF59DB73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smtClean="0">
                <a:latin typeface="Arial" charset="0"/>
                <a:cs typeface="Arial" charset="0"/>
              </a:rPr>
              <a:t>Policies are </a:t>
            </a:r>
            <a:r>
              <a:rPr lang="en-US" smtClean="0">
                <a:latin typeface="Arial" charset="0"/>
                <a:cs typeface="Arial" charset="0"/>
              </a:rPr>
              <a:t>the means by which annual objectives will be achieved. 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They include guidelines, rules, and procedures established to support efforts to achieve stated objectives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Policies are guides to decision making and address repetitive or recurring situations</a:t>
            </a:r>
          </a:p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A1817E-14C5-4D45-B5BA-FB883BD90B78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These are three important questions to answer in developing a strategic plan:</a:t>
            </a:r>
          </a:p>
          <a:p>
            <a:r>
              <a:rPr lang="en-US" smtClean="0"/>
              <a:t>Where are we now?</a:t>
            </a:r>
          </a:p>
          <a:p>
            <a:r>
              <a:rPr lang="en-US" smtClean="0"/>
              <a:t>Where do we want to go?</a:t>
            </a:r>
          </a:p>
          <a:p>
            <a:r>
              <a:rPr lang="en-US" smtClean="0"/>
              <a:t>How are we going to get there?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10F07E-EF29-4C36-A853-8D68C0DC6EB7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Figure 1-2 illustrates this</a:t>
            </a:r>
          </a:p>
          <a:p>
            <a:pPr eaLnBrk="1" hangingPunct="1"/>
            <a:r>
              <a:rPr lang="en-US" smtClean="0"/>
              <a:t>intrinsic benefit of a firm engaging in strategic planning. Note that all firms need all employees on a</a:t>
            </a:r>
          </a:p>
          <a:p>
            <a:pPr eaLnBrk="1" hangingPunct="1"/>
            <a:r>
              <a:rPr lang="en-US" smtClean="0"/>
              <a:t>mission to help the firm succeed.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411A54-F237-4E8F-B598-5E746DFFFDA4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i="1" smtClean="0">
                <a:latin typeface="Arial" charset="0"/>
                <a:cs typeface="Arial" charset="0"/>
              </a:rPr>
              <a:t>Strategic management </a:t>
            </a:r>
            <a:r>
              <a:rPr lang="en-US" smtClean="0">
                <a:latin typeface="Arial" charset="0"/>
                <a:cs typeface="Arial" charset="0"/>
              </a:rPr>
              <a:t>in this text is used synonymously with the term strategic planning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Sometimes the term strategic management is used to refer to strategy formulation, implementation, and evaluation, with strategic planning referring only to strategy formulation.</a:t>
            </a:r>
          </a:p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B2F29F-2CF0-4E4E-8535-7AFAE31A79E7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Businesses using strategic-management concepts show significant improvement in sales, profitability, and productivity compared to firms without systematic planning activities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High-performing firms seem to make more informed decisions with good anticipation of both short- and long-term consequences</a:t>
            </a:r>
          </a:p>
          <a:p>
            <a:pPr eaLnBrk="1" hangingPunct="1"/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0CE2B1-9C82-46B9-BB89-849D4A0D6D15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• </a:t>
            </a:r>
            <a:r>
              <a:rPr lang="en-US" b="1" i="1" smtClean="0"/>
              <a:t>Lack of knowledge or experience in strategic planning</a:t>
            </a:r>
            <a:r>
              <a:rPr lang="en-US" smtClean="0"/>
              <a:t>—No training in strategic planning.</a:t>
            </a:r>
          </a:p>
          <a:p>
            <a:pPr eaLnBrk="1" hangingPunct="1"/>
            <a:r>
              <a:rPr lang="en-US" smtClean="0"/>
              <a:t>• </a:t>
            </a:r>
            <a:r>
              <a:rPr lang="en-US" b="1" i="1" smtClean="0"/>
              <a:t>Poor reward structures</a:t>
            </a:r>
            <a:r>
              <a:rPr lang="en-US" smtClean="0"/>
              <a:t>—When an organization assumes success, it often fails to reward</a:t>
            </a:r>
          </a:p>
          <a:p>
            <a:pPr eaLnBrk="1" hangingPunct="1"/>
            <a:r>
              <a:rPr lang="en-US" smtClean="0"/>
              <a:t>success. When failure occurs, then the firm may punish.</a:t>
            </a:r>
          </a:p>
          <a:p>
            <a:pPr eaLnBrk="1" hangingPunct="1"/>
            <a:r>
              <a:rPr lang="en-US" smtClean="0"/>
              <a:t>• </a:t>
            </a:r>
            <a:r>
              <a:rPr lang="en-US" b="1" i="1" smtClean="0"/>
              <a:t>Firefighting</a:t>
            </a:r>
            <a:r>
              <a:rPr lang="en-US" smtClean="0"/>
              <a:t>—An organization can be so deeply embroiled in resolving crises and firefighting</a:t>
            </a:r>
          </a:p>
          <a:p>
            <a:pPr eaLnBrk="1" hangingPunct="1"/>
            <a:r>
              <a:rPr lang="en-US" smtClean="0"/>
              <a:t>that it reserves no time for planning.</a:t>
            </a:r>
          </a:p>
          <a:p>
            <a:pPr eaLnBrk="1" hangingPunct="1"/>
            <a:r>
              <a:rPr lang="en-US" smtClean="0"/>
              <a:t>• </a:t>
            </a:r>
            <a:r>
              <a:rPr lang="en-US" b="1" i="1" smtClean="0"/>
              <a:t>Waste of time</a:t>
            </a:r>
            <a:r>
              <a:rPr lang="en-US" smtClean="0"/>
              <a:t>—Some firms see planning as a waste of time because no marketable product</a:t>
            </a:r>
          </a:p>
          <a:p>
            <a:pPr eaLnBrk="1" hangingPunct="1"/>
            <a:r>
              <a:rPr lang="en-US" smtClean="0"/>
              <a:t>is produced. Time spent on planning is an investment.</a:t>
            </a:r>
          </a:p>
          <a:p>
            <a:pPr eaLnBrk="1" hangingPunct="1"/>
            <a:r>
              <a:rPr lang="en-US" smtClean="0"/>
              <a:t>• </a:t>
            </a:r>
            <a:r>
              <a:rPr lang="en-US" b="1" i="1" smtClean="0"/>
              <a:t>Too expensive</a:t>
            </a:r>
            <a:r>
              <a:rPr lang="en-US" smtClean="0"/>
              <a:t>—Some organizations see planning as too expensive in time and money.</a:t>
            </a:r>
          </a:p>
          <a:p>
            <a:pPr eaLnBrk="1" hangingPunct="1"/>
            <a:r>
              <a:rPr lang="en-US" smtClean="0"/>
              <a:t>• </a:t>
            </a:r>
            <a:r>
              <a:rPr lang="en-US" b="1" i="1" smtClean="0"/>
              <a:t>Laziness</a:t>
            </a:r>
            <a:r>
              <a:rPr lang="en-US" smtClean="0"/>
              <a:t>—People may not want to put forth the effort needed to formulate a plan.</a:t>
            </a:r>
          </a:p>
          <a:p>
            <a:pPr eaLnBrk="1" hangingPunct="1"/>
            <a:r>
              <a:rPr lang="en-US" smtClean="0"/>
              <a:t>• </a:t>
            </a:r>
            <a:r>
              <a:rPr lang="en-US" b="1" i="1" smtClean="0"/>
              <a:t>Content with success</a:t>
            </a:r>
            <a:r>
              <a:rPr lang="en-US" smtClean="0"/>
              <a:t>—Particularly if a firm is successful, individuals may feel there is no</a:t>
            </a:r>
          </a:p>
          <a:p>
            <a:pPr eaLnBrk="1" hangingPunct="1"/>
            <a:r>
              <a:rPr lang="en-US" smtClean="0"/>
              <a:t>need to plan because things are fine as they stand. But success today does not guarantee</a:t>
            </a:r>
          </a:p>
          <a:p>
            <a:pPr eaLnBrk="1" hangingPunct="1"/>
            <a:r>
              <a:rPr lang="en-US" smtClean="0"/>
              <a:t>success tomorrow.</a:t>
            </a: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38F069-C08F-4E5E-B083-61860BCB8E11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The strategic-management process consists of three stages: strategy formulation, strategy implementation,</a:t>
            </a:r>
          </a:p>
          <a:p>
            <a:r>
              <a:rPr lang="en-US" smtClean="0"/>
              <a:t>and strategy evaluation.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C47D6A-C977-45DE-8F20-8105F9E49230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smtClean="0">
                <a:latin typeface="Arial" charset="0"/>
                <a:cs typeface="Arial" charset="0"/>
              </a:rPr>
              <a:t>Strategy formulation </a:t>
            </a:r>
            <a:r>
              <a:rPr lang="en-US" smtClean="0">
                <a:latin typeface="Arial" charset="0"/>
                <a:cs typeface="Arial" charset="0"/>
              </a:rPr>
              <a:t>includes developing a vision and mission, identifying an organization’s external opportunities and threats, determining internal strengths and weaknesses, establishing long-term objectives, generating alternative strategies, and choosing particular strategies to pursue</a:t>
            </a:r>
          </a:p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D06D6C-9734-400F-A119-E3B5ECB63141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smtClean="0">
                <a:latin typeface="Arial" charset="0"/>
                <a:cs typeface="Arial" charset="0"/>
              </a:rPr>
              <a:t>Strategy implementation </a:t>
            </a:r>
            <a:r>
              <a:rPr lang="en-US" smtClean="0">
                <a:latin typeface="Arial" charset="0"/>
                <a:cs typeface="Arial" charset="0"/>
              </a:rPr>
              <a:t>requires a firm to establish annual objectives, devise policies, motivate employees, and allocate resources so that formulated strategies can be executed and is often called the action stage</a:t>
            </a:r>
          </a:p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82AA99C-CACD-42CC-8322-3FCDB697C073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smtClean="0">
                <a:latin typeface="Arial" charset="0"/>
                <a:cs typeface="Arial" charset="0"/>
              </a:rPr>
              <a:t>Strategy evaluation is defined as </a:t>
            </a:r>
            <a:r>
              <a:rPr lang="en-US" smtClean="0">
                <a:latin typeface="Arial" charset="0"/>
                <a:cs typeface="Arial" charset="0"/>
              </a:rPr>
              <a:t>reviewing external and internal factors that are the bases for current strategies, measuring performance, and taking corrective actions</a:t>
            </a:r>
          </a:p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67F521-59C2-4A11-95E4-2444BF607882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Strategy formulation, implementation, and evaluation activities occur at </a:t>
            </a:r>
            <a:r>
              <a:rPr lang="en-US" smtClean="0">
                <a:solidFill>
                  <a:srgbClr val="254061"/>
                </a:solidFill>
                <a:latin typeface="Arial" charset="0"/>
                <a:cs typeface="Arial" charset="0"/>
              </a:rPr>
              <a:t>three hierarchical levels</a:t>
            </a:r>
            <a:r>
              <a:rPr lang="en-US" smtClean="0">
                <a:latin typeface="Arial" charset="0"/>
                <a:cs typeface="Arial" charset="0"/>
              </a:rPr>
              <a:t> in a large organization: corporate, divisional or strategic business unit, and functional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Strategic management helps a firm function as a competitive team</a:t>
            </a:r>
          </a:p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D3C851C-1040-4849-9173-23464DC94D81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05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5105400"/>
            <a:ext cx="9144000" cy="1752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4962525"/>
            <a:ext cx="9144000" cy="0"/>
          </a:xfrm>
          <a:prstGeom prst="line">
            <a:avLst/>
          </a:prstGeom>
          <a:ln w="50800">
            <a:solidFill>
              <a:schemeClr val="accent2">
                <a:lumMod val="75000"/>
                <a:alpha val="61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2347913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1150" y="1752600"/>
            <a:ext cx="24225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7800" y="914400"/>
            <a:ext cx="3581400" cy="342899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0" y="5334000"/>
            <a:ext cx="3657600" cy="1295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©2013 Pearson Education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©2013 Pearson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CBA60-732D-496B-A861-F5373F5128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©2013 Pearson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9CCC9-B75E-4256-87AF-05BAD3D7A5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©2013 Pearson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F5C8C2D1-BDA2-4591-A44D-395FB62054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©2013 Pearson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B3275-229D-4430-BF59-13C5A0991C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©2013 Pearson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781466C5-D239-4026-A55A-368CDBA445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©2013 Pearson Education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25AAA-9337-408D-AA10-FDE6264B4A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©2013 Pearson Education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01B0832B-AB96-48C1-9014-A18813E13A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©2013 Pearson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2709D-8DC1-4EA2-8B6A-8AE2939861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©2013 Pearson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46801-67D1-4773-A1BD-2219A260D9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©2013 Pearson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849FD-BA35-4EEB-9ACC-E4C065A169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905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4495800" cy="2809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r>
              <a:rPr lang="en-US"/>
              <a:t>Copyright ©2013 Pearson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r>
              <a:rPr lang="en-US"/>
              <a:t>1-</a:t>
            </a:r>
            <a:fld id="{E4333B99-0344-4129-B28A-607233F5AABE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7950"/>
            <a:ext cx="9144000" cy="0"/>
          </a:xfrm>
          <a:prstGeom prst="line">
            <a:avLst/>
          </a:prstGeom>
          <a:ln w="50800">
            <a:solidFill>
              <a:schemeClr val="accent2">
                <a:lumMod val="75000"/>
                <a:alpha val="61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77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rgbClr val="254061"/>
          </a:solidFill>
          <a:latin typeface="Arial" pitchFamily="34" charset="0"/>
          <a:ea typeface="Arial" pitchFamily="-111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254061"/>
          </a:solidFill>
          <a:latin typeface="Arial" charset="0"/>
          <a:ea typeface="Arial" pitchFamily="-111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254061"/>
          </a:solidFill>
          <a:latin typeface="Arial" charset="0"/>
          <a:ea typeface="Arial" pitchFamily="-111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254061"/>
          </a:solidFill>
          <a:latin typeface="Arial" charset="0"/>
          <a:ea typeface="Arial" pitchFamily="-111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254061"/>
          </a:solidFill>
          <a:latin typeface="Arial" charset="0"/>
          <a:ea typeface="Arial" pitchFamily="-111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rgbClr val="25406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rgbClr val="25406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rgbClr val="25406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rgbClr val="254061"/>
          </a:solidFill>
          <a:latin typeface="Arial" charset="0"/>
          <a:cs typeface="Arial" charset="0"/>
        </a:defRPr>
      </a:lvl9pPr>
    </p:titleStyle>
    <p:bodyStyle>
      <a:lvl1pPr marL="509588" indent="-509588" algn="l" rtl="0" eaLnBrk="0" fontAlgn="base" hangingPunct="0">
        <a:spcBef>
          <a:spcPct val="20000"/>
        </a:spcBef>
        <a:spcAft>
          <a:spcPct val="0"/>
        </a:spcAft>
        <a:buClr>
          <a:srgbClr val="990033"/>
        </a:buClr>
        <a:buSzPct val="125000"/>
        <a:buFont typeface="Wingdings" pitchFamily="-111" charset="2"/>
        <a:buChar char="v"/>
        <a:defRPr sz="3200" kern="1200">
          <a:solidFill>
            <a:schemeClr val="tx1"/>
          </a:solidFill>
          <a:latin typeface="Arial" pitchFamily="34" charset="0"/>
          <a:ea typeface="Arial" pitchFamily="-111" charset="0"/>
          <a:cs typeface="Arial" pitchFamily="34" charset="0"/>
        </a:defRPr>
      </a:lvl1pPr>
      <a:lvl2pPr marL="862013" indent="-404813" algn="l" rtl="0" eaLnBrk="0" fontAlgn="base" hangingPunct="0">
        <a:spcBef>
          <a:spcPct val="20000"/>
        </a:spcBef>
        <a:spcAft>
          <a:spcPct val="0"/>
        </a:spcAft>
        <a:buClr>
          <a:srgbClr val="17375E"/>
        </a:buClr>
        <a:buFont typeface="Wingdings 3" pitchFamily="-111" charset="2"/>
        <a:buChar char="9"/>
        <a:defRPr sz="2800" kern="1200">
          <a:solidFill>
            <a:schemeClr val="tx1"/>
          </a:solidFill>
          <a:latin typeface="Arial" pitchFamily="34" charset="0"/>
          <a:ea typeface="Arial" pitchFamily="-111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Arial" pitchFamily="-111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pitchFamily="-111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pitchFamily="-111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One</a:t>
            </a:r>
          </a:p>
          <a:p>
            <a:pPr marL="0" indent="0" algn="ctr">
              <a:buNone/>
            </a:pPr>
            <a:endParaRPr lang="en-US" sz="1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Nature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Strategic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3979754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066800" y="1066800"/>
            <a:ext cx="8001000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990600"/>
          </a:xfrm>
          <a:noFill/>
          <a:ln/>
          <a:effectLst>
            <a:outerShdw dist="17961" dir="13500000" algn="ctr" rotWithShape="0">
              <a:schemeClr val="tx1"/>
            </a:outerShdw>
          </a:effectLst>
        </p:spPr>
        <p:txBody>
          <a:bodyPr lIns="90488" tIns="44450" rIns="90488" bIns="44450"/>
          <a:lstStyle/>
          <a:p>
            <a:r>
              <a:rPr lang="en-US" sz="3200" dirty="0" smtClean="0">
                <a:latin typeface="Arial" charset="0"/>
                <a:cs typeface="Arial" charset="0"/>
              </a:rPr>
              <a:t>Strategic Management</a:t>
            </a:r>
            <a:r>
              <a:rPr lang="en-US" altLang="en-US" sz="3200" dirty="0" smtClean="0"/>
              <a:t> </a:t>
            </a:r>
            <a:r>
              <a:rPr lang="en-US" altLang="en-US" sz="3200" dirty="0"/>
              <a:t>at 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200" dirty="0" smtClean="0">
                <a:solidFill>
                  <a:srgbClr val="FF0000"/>
                </a:solidFill>
              </a:rPr>
              <a:t>General Electric/GE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420836" y="1714500"/>
            <a:ext cx="2120900" cy="444500"/>
          </a:xfrm>
          <a:prstGeom prst="rect">
            <a:avLst/>
          </a:prstGeom>
          <a:solidFill>
            <a:srgbClr val="28004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433536" y="2279649"/>
            <a:ext cx="2120900" cy="676275"/>
          </a:xfrm>
          <a:prstGeom prst="rect">
            <a:avLst/>
          </a:prstGeom>
          <a:solidFill>
            <a:srgbClr val="28004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147536" y="1992313"/>
            <a:ext cx="1547812" cy="831850"/>
          </a:xfrm>
          <a:prstGeom prst="rect">
            <a:avLst/>
          </a:prstGeom>
          <a:solidFill>
            <a:srgbClr val="F6BF69"/>
          </a:solidFill>
          <a:ln w="12700">
            <a:solidFill>
              <a:srgbClr val="280049"/>
            </a:solidFill>
            <a:miter lim="800000"/>
            <a:headEnd/>
            <a:tailEnd/>
          </a:ln>
          <a:effectLst>
            <a:outerShdw dist="53882" dir="2700000" algn="ctr" rotWithShape="0">
              <a:srgbClr val="676767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en-US" b="1"/>
              <a:t>Corporate</a:t>
            </a:r>
          </a:p>
          <a:p>
            <a:pPr algn="ctr"/>
            <a:r>
              <a:rPr lang="en-US" altLang="en-US" b="1"/>
              <a:t>Level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962173" y="1679575"/>
            <a:ext cx="95091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800" b="1" dirty="0">
                <a:solidFill>
                  <a:srgbClr val="FFFFFF"/>
                </a:solidFill>
              </a:rPr>
              <a:t>CEO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598246" y="2501900"/>
            <a:ext cx="176131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en-US" b="1" dirty="0">
                <a:solidFill>
                  <a:srgbClr val="FFFFFF"/>
                </a:solidFill>
              </a:rPr>
              <a:t>Corporate Office</a:t>
            </a:r>
            <a:endParaRPr lang="en-US" altLang="en-US" sz="2000" b="1" dirty="0">
              <a:solidFill>
                <a:srgbClr val="FFFFFF"/>
              </a:solidFill>
            </a:endParaRP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4252913" y="1874838"/>
            <a:ext cx="0" cy="277812"/>
          </a:xfrm>
          <a:prstGeom prst="line">
            <a:avLst/>
          </a:prstGeom>
          <a:noFill/>
          <a:ln w="50800">
            <a:solidFill>
              <a:srgbClr val="28004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1265011" y="3516313"/>
            <a:ext cx="1312862" cy="831850"/>
          </a:xfrm>
          <a:prstGeom prst="rect">
            <a:avLst/>
          </a:prstGeom>
          <a:solidFill>
            <a:srgbClr val="F6BF69"/>
          </a:solidFill>
          <a:ln w="12700">
            <a:solidFill>
              <a:srgbClr val="790015"/>
            </a:solidFill>
            <a:miter lim="800000"/>
            <a:headEnd/>
            <a:tailEnd/>
          </a:ln>
          <a:effectLst>
            <a:outerShdw dist="53882" dir="2700000" algn="ctr" rotWithShape="0">
              <a:srgbClr val="676767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en-US" b="1"/>
              <a:t>Business</a:t>
            </a:r>
          </a:p>
          <a:p>
            <a:pPr algn="ctr"/>
            <a:r>
              <a:rPr lang="en-US" altLang="en-US" b="1"/>
              <a:t>Level</a:t>
            </a:r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V="1">
            <a:off x="3390673" y="3684588"/>
            <a:ext cx="3376613" cy="4762"/>
          </a:xfrm>
          <a:prstGeom prst="line">
            <a:avLst/>
          </a:prstGeom>
          <a:noFill/>
          <a:ln w="50800">
            <a:solidFill>
              <a:srgbClr val="79001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3433536" y="3684588"/>
            <a:ext cx="0" cy="354012"/>
          </a:xfrm>
          <a:prstGeom prst="line">
            <a:avLst/>
          </a:prstGeom>
          <a:noFill/>
          <a:ln w="50800">
            <a:solidFill>
              <a:srgbClr val="79001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4481286" y="3703638"/>
            <a:ext cx="0" cy="354012"/>
          </a:xfrm>
          <a:prstGeom prst="line">
            <a:avLst/>
          </a:prstGeom>
          <a:noFill/>
          <a:ln w="50800">
            <a:solidFill>
              <a:srgbClr val="79001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5624286" y="3703638"/>
            <a:ext cx="0" cy="354012"/>
          </a:xfrm>
          <a:prstGeom prst="line">
            <a:avLst/>
          </a:prstGeom>
          <a:noFill/>
          <a:ln w="50800">
            <a:solidFill>
              <a:srgbClr val="79001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6767286" y="3703638"/>
            <a:ext cx="0" cy="354012"/>
          </a:xfrm>
          <a:prstGeom prst="line">
            <a:avLst/>
          </a:prstGeom>
          <a:noFill/>
          <a:ln w="50800">
            <a:solidFill>
              <a:srgbClr val="79001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2835048" y="4146550"/>
            <a:ext cx="9810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en-US" sz="1800" b="1">
                <a:solidFill>
                  <a:srgbClr val="790015"/>
                </a:solidFill>
              </a:rPr>
              <a:t>GE </a:t>
            </a:r>
          </a:p>
          <a:p>
            <a:pPr algn="ctr"/>
            <a:r>
              <a:rPr lang="en-US" altLang="en-US" sz="1800" b="1">
                <a:solidFill>
                  <a:srgbClr val="790015"/>
                </a:solidFill>
              </a:rPr>
              <a:t>Aircraft</a:t>
            </a: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4035198" y="4146550"/>
            <a:ext cx="10191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en-US" sz="1800" b="1">
                <a:solidFill>
                  <a:srgbClr val="790015"/>
                </a:solidFill>
              </a:rPr>
              <a:t>GE </a:t>
            </a:r>
          </a:p>
          <a:p>
            <a:pPr algn="ctr"/>
            <a:r>
              <a:rPr lang="en-US" altLang="en-US" sz="1800" b="1">
                <a:solidFill>
                  <a:srgbClr val="790015"/>
                </a:solidFill>
              </a:rPr>
              <a:t>Lighting</a:t>
            </a: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5241698" y="4146550"/>
            <a:ext cx="8921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en-US" sz="1800" b="1">
                <a:solidFill>
                  <a:srgbClr val="790015"/>
                </a:solidFill>
              </a:rPr>
              <a:t>GE </a:t>
            </a:r>
          </a:p>
          <a:p>
            <a:pPr algn="ctr"/>
            <a:r>
              <a:rPr lang="en-US" altLang="en-US" sz="1800" b="1">
                <a:solidFill>
                  <a:srgbClr val="790015"/>
                </a:solidFill>
              </a:rPr>
              <a:t>Motors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6371998" y="4146550"/>
            <a:ext cx="9175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en-US" sz="1800" b="1">
                <a:solidFill>
                  <a:srgbClr val="790015"/>
                </a:solidFill>
              </a:rPr>
              <a:t>GE </a:t>
            </a:r>
          </a:p>
          <a:p>
            <a:pPr algn="ctr"/>
            <a:r>
              <a:rPr lang="en-US" altLang="en-US" sz="1800" b="1">
                <a:solidFill>
                  <a:srgbClr val="790015"/>
                </a:solidFill>
              </a:rPr>
              <a:t>Plastics</a:t>
            </a:r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1122136" y="5268913"/>
            <a:ext cx="1598612" cy="831850"/>
          </a:xfrm>
          <a:prstGeom prst="rect">
            <a:avLst/>
          </a:prstGeom>
          <a:solidFill>
            <a:srgbClr val="F6BF6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676767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en-US" b="1"/>
              <a:t>Functional</a:t>
            </a:r>
          </a:p>
          <a:p>
            <a:pPr algn="ctr"/>
            <a:r>
              <a:rPr lang="en-US" altLang="en-US" b="1"/>
              <a:t>Level</a:t>
            </a:r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>
            <a:off x="4000273" y="5289550"/>
            <a:ext cx="3325813" cy="0"/>
          </a:xfrm>
          <a:prstGeom prst="line">
            <a:avLst/>
          </a:prstGeom>
          <a:noFill/>
          <a:ln w="50800">
            <a:solidFill>
              <a:srgbClr val="0054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>
            <a:off x="4005036" y="5303838"/>
            <a:ext cx="0" cy="354012"/>
          </a:xfrm>
          <a:prstGeom prst="line">
            <a:avLst/>
          </a:prstGeom>
          <a:noFill/>
          <a:ln w="50800">
            <a:solidFill>
              <a:srgbClr val="0054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>
            <a:off x="5090886" y="5303838"/>
            <a:ext cx="0" cy="887412"/>
          </a:xfrm>
          <a:prstGeom prst="line">
            <a:avLst/>
          </a:prstGeom>
          <a:noFill/>
          <a:ln w="50800">
            <a:solidFill>
              <a:srgbClr val="0054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>
            <a:off x="6233886" y="5303838"/>
            <a:ext cx="0" cy="354012"/>
          </a:xfrm>
          <a:prstGeom prst="line">
            <a:avLst/>
          </a:prstGeom>
          <a:noFill/>
          <a:ln w="50800">
            <a:solidFill>
              <a:srgbClr val="0054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>
            <a:off x="7319736" y="5303838"/>
            <a:ext cx="0" cy="887412"/>
          </a:xfrm>
          <a:prstGeom prst="line">
            <a:avLst/>
          </a:prstGeom>
          <a:noFill/>
          <a:ln w="50800">
            <a:solidFill>
              <a:srgbClr val="0054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3247798" y="5822950"/>
            <a:ext cx="1666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1800" b="1">
                <a:solidFill>
                  <a:srgbClr val="005400"/>
                </a:solidFill>
              </a:rPr>
              <a:t>Manufacturing</a:t>
            </a:r>
          </a:p>
        </p:txBody>
      </p:sp>
      <p:sp>
        <p:nvSpPr>
          <p:cNvPr id="14365" name="Rectangle 29"/>
          <p:cNvSpPr>
            <a:spLocks noChangeArrowheads="1"/>
          </p:cNvSpPr>
          <p:nvPr/>
        </p:nvSpPr>
        <p:spPr bwMode="auto">
          <a:xfrm>
            <a:off x="4543198" y="6280150"/>
            <a:ext cx="12223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1800" b="1">
                <a:solidFill>
                  <a:srgbClr val="005400"/>
                </a:solidFill>
              </a:rPr>
              <a:t>Marketing</a:t>
            </a:r>
          </a:p>
        </p:txBody>
      </p:sp>
      <p:sp>
        <p:nvSpPr>
          <p:cNvPr id="14366" name="Rectangle 30"/>
          <p:cNvSpPr>
            <a:spLocks noChangeArrowheads="1"/>
          </p:cNvSpPr>
          <p:nvPr/>
        </p:nvSpPr>
        <p:spPr bwMode="auto">
          <a:xfrm>
            <a:off x="5686198" y="5746750"/>
            <a:ext cx="12985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1800" b="1" dirty="0">
                <a:solidFill>
                  <a:srgbClr val="005400"/>
                </a:solidFill>
              </a:rPr>
              <a:t>Accounting</a:t>
            </a:r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7057798" y="6280150"/>
            <a:ext cx="815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1800" b="1">
                <a:solidFill>
                  <a:srgbClr val="005400"/>
                </a:solidFill>
              </a:rPr>
              <a:t>R &amp; D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+mj-ea"/>
              </a:rPr>
              <a:t>Key Terms in Strategic Management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8077200" cy="4525963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  <a:cs typeface="Arial" charset="0"/>
              </a:rPr>
              <a:t>Competitive advantage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anything that a firm does especially well compared to competitors.</a:t>
            </a:r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1-</a:t>
            </a:r>
            <a:fld id="{B0619C1A-91A3-4AB6-ADF0-EDBE691F1F6E}" type="slidenum">
              <a:rPr lang="en-US"/>
              <a:pPr/>
              <a:t>11</a:t>
            </a:fld>
            <a:endParaRPr lang="en-US"/>
          </a:p>
        </p:txBody>
      </p:sp>
      <p:sp>
        <p:nvSpPr>
          <p:cNvPr id="40966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©2013 Pearson Education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+mj-ea"/>
              </a:rPr>
              <a:t>Key Terms in Strategic Management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  <a:cs typeface="Arial" charset="0"/>
              </a:rPr>
              <a:t>Vision statement 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answers the question </a:t>
            </a:r>
            <a:r>
              <a:rPr lang="en-US" b="1" dirty="0" smtClean="0">
                <a:latin typeface="Arial" charset="0"/>
                <a:cs typeface="Arial" charset="0"/>
              </a:rPr>
              <a:t>“What do we want to become in the future?”</a:t>
            </a:r>
          </a:p>
          <a:p>
            <a:pPr lvl="1" eaLnBrk="1" hangingPunct="1"/>
            <a:endParaRPr lang="en-US" sz="1600" b="1" dirty="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often considered the first step in strategic planning</a:t>
            </a: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1-</a:t>
            </a:r>
            <a:fld id="{890FCC5B-2963-4C72-A1F4-56B78EB2DD0C}" type="slidenum">
              <a:rPr lang="en-US"/>
              <a:pPr/>
              <a:t>12</a:t>
            </a:fld>
            <a:endParaRPr lang="en-US"/>
          </a:p>
        </p:txBody>
      </p:sp>
      <p:sp>
        <p:nvSpPr>
          <p:cNvPr id="43013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©2013 Pearson Education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+mj-ea"/>
              </a:rPr>
              <a:t>Key Terms in Strategic Management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  <a:cs typeface="Arial" charset="0"/>
              </a:rPr>
              <a:t>Mission statements 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identifies the scope of a firm’s operations in product and market terms .</a:t>
            </a:r>
          </a:p>
          <a:p>
            <a:pPr lvl="1" eaLnBrk="1" hangingPunct="1"/>
            <a:endParaRPr lang="en-US" sz="1200" dirty="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addresses the basic question that faces all strategists: </a:t>
            </a:r>
            <a:r>
              <a:rPr lang="en-US" b="1" dirty="0" smtClean="0">
                <a:latin typeface="Arial" charset="0"/>
                <a:cs typeface="Arial" charset="0"/>
              </a:rPr>
              <a:t>“What is our business?”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1-</a:t>
            </a:r>
            <a:fld id="{E0285024-71C1-48E0-B656-BF8DF9801807}" type="slidenum">
              <a:rPr lang="en-US"/>
              <a:pPr/>
              <a:t>13</a:t>
            </a:fld>
            <a:endParaRPr lang="en-US"/>
          </a:p>
        </p:txBody>
      </p:sp>
      <p:sp>
        <p:nvSpPr>
          <p:cNvPr id="4506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©2013 Pearson Education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+mj-ea"/>
              </a:rPr>
              <a:t>Key Terms in Strategic Management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  <a:cs typeface="Arial" charset="0"/>
              </a:rPr>
              <a:t>External opportunities and external threats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refer to economic, social, cultural, demographic, environmental, political, legal, governmental, technological, and competitive trends and events that could significantly benefit or harm an organization in the future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1-</a:t>
            </a:r>
            <a:fld id="{38857710-2745-42A0-8D22-56EEED92CFAC}" type="slidenum">
              <a:rPr lang="en-US"/>
              <a:pPr/>
              <a:t>14</a:t>
            </a:fld>
            <a:endParaRPr lang="en-US"/>
          </a:p>
        </p:txBody>
      </p:sp>
      <p:sp>
        <p:nvSpPr>
          <p:cNvPr id="4710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©2013 Pearson Education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+mj-ea"/>
              </a:rPr>
              <a:t>Key Terms in Strategic Management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  <a:cs typeface="Arial" charset="0"/>
              </a:rPr>
              <a:t>Internal strengths and internal weaknesses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an organization’s activities that are performed especially well or poorly compared to competitors . 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1-</a:t>
            </a:r>
            <a:fld id="{3D83E62F-6F34-43FE-B6A0-5B553D8E3CB3}" type="slidenum">
              <a:rPr lang="en-US"/>
              <a:pPr/>
              <a:t>15</a:t>
            </a:fld>
            <a:endParaRPr lang="en-US"/>
          </a:p>
        </p:txBody>
      </p:sp>
      <p:sp>
        <p:nvSpPr>
          <p:cNvPr id="5120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©2013 Pearson Education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+mj-ea"/>
              </a:rPr>
              <a:t>Key Terms in Strategic Management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816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  <a:cs typeface="Arial" charset="0"/>
              </a:rPr>
              <a:t>Objectives</a:t>
            </a:r>
            <a:r>
              <a:rPr lang="en-US" dirty="0" smtClean="0">
                <a:latin typeface="Arial" charset="0"/>
                <a:cs typeface="Arial" charset="0"/>
              </a:rPr>
              <a:t>: </a:t>
            </a:r>
          </a:p>
          <a:p>
            <a:pPr lvl="1" eaLnBrk="1" hangingPunct="1"/>
            <a:r>
              <a:rPr lang="en-US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specific results </a:t>
            </a:r>
            <a:r>
              <a:rPr lang="en-US" dirty="0" smtClean="0">
                <a:latin typeface="Arial" charset="0"/>
                <a:cs typeface="Arial" charset="0"/>
              </a:rPr>
              <a:t>that an organization seeks to achieve in following its mission.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long-term means more than three years. 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should be, Specific , Measurable, Achievable, Realistic, and timetable.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(SMART).  </a:t>
            </a:r>
          </a:p>
          <a:p>
            <a:pPr marL="457200" lvl="1" indent="0" eaLnBrk="1" hangingPunct="1">
              <a:buNone/>
            </a:pPr>
            <a:endParaRPr lang="en-US" sz="5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1" eaLnBrk="1" hangingPunct="1"/>
            <a:r>
              <a:rPr lang="en-US" sz="2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Examples 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  <a:cs typeface="Arial" charset="0"/>
              </a:rPr>
              <a:t>of goals that can take several years to achieve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:</a:t>
            </a:r>
            <a:endParaRPr lang="en-US" sz="22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1" eaLnBrk="1" hangingPunct="1"/>
            <a:r>
              <a:rPr lang="en-US" sz="1200" dirty="0">
                <a:latin typeface="Arial" charset="0"/>
                <a:cs typeface="Arial" charset="0"/>
              </a:rPr>
              <a:t>  </a:t>
            </a:r>
            <a:r>
              <a:rPr lang="en-US" sz="2000" dirty="0">
                <a:latin typeface="Arial" charset="0"/>
                <a:cs typeface="Arial" charset="0"/>
              </a:rPr>
              <a:t>  Graduate from college</a:t>
            </a:r>
          </a:p>
          <a:p>
            <a:pPr lvl="1" eaLnBrk="1" hangingPunct="1"/>
            <a:r>
              <a:rPr lang="en-US" sz="2000" dirty="0">
                <a:latin typeface="Arial" charset="0"/>
                <a:cs typeface="Arial" charset="0"/>
              </a:rPr>
              <a:t>    Save for retirement</a:t>
            </a:r>
          </a:p>
          <a:p>
            <a:pPr lvl="1" eaLnBrk="1" hangingPunct="1"/>
            <a:r>
              <a:rPr lang="en-US" sz="2000" dirty="0">
                <a:latin typeface="Arial" charset="0"/>
                <a:cs typeface="Arial" charset="0"/>
              </a:rPr>
              <a:t>    Have my own business</a:t>
            </a:r>
            <a:endParaRPr lang="en-US" sz="2000" dirty="0" smtClean="0">
              <a:latin typeface="Arial" charset="0"/>
              <a:cs typeface="Arial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1-</a:t>
            </a:r>
            <a:fld id="{273D7B9A-BF12-47A5-BEB3-6E44DD28CF6B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+mj-ea"/>
              </a:rPr>
              <a:t>Key Terms in Strategic Management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457200" y="1703387"/>
            <a:ext cx="8229600" cy="5002213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  <a:cs typeface="Arial" charset="0"/>
              </a:rPr>
              <a:t>Annual objectives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short-term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indicators</a:t>
            </a:r>
            <a:r>
              <a:rPr lang="en-US" dirty="0" smtClean="0">
                <a:latin typeface="Arial" charset="0"/>
                <a:cs typeface="Arial" charset="0"/>
              </a:rPr>
              <a:t> that organizations must achieve to reach long-term objectives</a:t>
            </a:r>
            <a:r>
              <a:rPr lang="en-US" dirty="0" smtClean="0">
                <a:latin typeface="Arial" charset="0"/>
                <a:cs typeface="Arial" charset="0"/>
              </a:rPr>
              <a:t>.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>
                <a:latin typeface="Arial" charset="0"/>
                <a:cs typeface="Arial" charset="0"/>
              </a:rPr>
              <a:t>Annual objectives </a:t>
            </a:r>
            <a:r>
              <a:rPr lang="en-US" dirty="0" smtClean="0">
                <a:latin typeface="Arial" charset="0"/>
                <a:cs typeface="Arial" charset="0"/>
              </a:rPr>
              <a:t>is achieve </a:t>
            </a:r>
            <a:r>
              <a:rPr lang="en-US" dirty="0">
                <a:latin typeface="Arial" charset="0"/>
                <a:cs typeface="Arial" charset="0"/>
              </a:rPr>
              <a:t>in 12 months or less. 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Examples </a:t>
            </a:r>
            <a:r>
              <a:rPr lang="en-US" sz="24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include</a:t>
            </a:r>
            <a:r>
              <a:rPr lang="en-US" sz="24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Attending the classes .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>
                <a:latin typeface="Arial" charset="0"/>
                <a:cs typeface="Arial" charset="0"/>
              </a:rPr>
              <a:t>Learning a new set of skills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.</a:t>
            </a:r>
            <a:endParaRPr lang="en-US" sz="24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457200" lvl="1" indent="0" eaLnBrk="1" hangingPunct="1">
              <a:lnSpc>
                <a:spcPct val="150000"/>
              </a:lnSpc>
              <a:buNone/>
            </a:pPr>
            <a:r>
              <a:rPr lang="en-US" dirty="0" smtClean="0">
                <a:latin typeface="Arial" charset="0"/>
                <a:cs typeface="Arial" charset="0"/>
              </a:rPr>
              <a:t>  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1-</a:t>
            </a:r>
            <a:fld id="{95E73A65-7509-4DCD-B2B9-90EEBF14304A}" type="slidenum">
              <a:rPr lang="en-US"/>
              <a:pPr/>
              <a:t>17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19600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+mj-ea"/>
              </a:rPr>
              <a:t>Key Terms in Strategic Management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  <a:cs typeface="Arial" charset="0"/>
              </a:rPr>
              <a:t>Policies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include guidelines, rules, and procedures established to support efforts to achieve identified objectives.   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guides to decision making. 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1-</a:t>
            </a:r>
            <a:fld id="{F8D70D0C-92A3-4B4B-A2EE-E7D439E2743B}" type="slidenum">
              <a:rPr lang="en-US"/>
              <a:pPr/>
              <a:t>18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770" y="4114800"/>
            <a:ext cx="28670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+mj-ea"/>
              </a:rPr>
              <a:t>The Strategic-Management Model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34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1-</a:t>
            </a:r>
            <a:fld id="{4B2E7791-FE8F-4056-82A0-A44F09789D32}" type="slidenum">
              <a:rPr lang="en-US"/>
              <a:pPr/>
              <a:t>19</a:t>
            </a:fld>
            <a:endParaRPr lang="en-US"/>
          </a:p>
        </p:txBody>
      </p:sp>
      <p:sp>
        <p:nvSpPr>
          <p:cNvPr id="63493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©2013 Pearson Education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Defining Strategic Management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  <a:cs typeface="Arial" charset="0"/>
              </a:rPr>
              <a:t>Strategic management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the art and science of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formulating</a:t>
            </a:r>
            <a:r>
              <a:rPr lang="en-US" dirty="0" smtClean="0">
                <a:latin typeface="Arial" charset="0"/>
                <a:cs typeface="Arial" charset="0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implementing</a:t>
            </a:r>
            <a:r>
              <a:rPr lang="en-US" dirty="0" smtClean="0">
                <a:latin typeface="Arial" charset="0"/>
                <a:cs typeface="Arial" charset="0"/>
              </a:rPr>
              <a:t>, and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evaluating </a:t>
            </a:r>
            <a:r>
              <a:rPr lang="en-US" dirty="0" smtClean="0">
                <a:latin typeface="Arial" charset="0"/>
                <a:cs typeface="Arial" charset="0"/>
              </a:rPr>
              <a:t>cross-functional decisions that enable an organization to achieve its objectives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1-</a:t>
            </a:r>
            <a:fld id="{E14F60C4-61AE-4936-8C62-BF03AB5DC783}" type="slidenum">
              <a:rPr lang="en-US"/>
              <a:pPr/>
              <a:t>2</a:t>
            </a:fld>
            <a:endParaRPr lang="en-US"/>
          </a:p>
        </p:txBody>
      </p:sp>
      <p:sp>
        <p:nvSpPr>
          <p:cNvPr id="19461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©2013 Pearson Education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Benefits to a Firm That Does Strategic Planning</a:t>
            </a:r>
          </a:p>
        </p:txBody>
      </p:sp>
      <p:sp>
        <p:nvSpPr>
          <p:cNvPr id="70659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1-</a:t>
            </a:r>
            <a:fld id="{56A0120E-2CBF-4498-915D-B280AE95C6EE}" type="slidenum">
              <a:rPr lang="en-US"/>
              <a:pPr/>
              <a:t>20</a:t>
            </a:fld>
            <a:endParaRPr lang="en-US"/>
          </a:p>
        </p:txBody>
      </p:sp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938" y="1524001"/>
            <a:ext cx="843438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©2013 Pearson Education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Financial Benefits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000" dirty="0" smtClean="0">
                <a:latin typeface="Arial" charset="0"/>
                <a:ea typeface="+mn-ea"/>
                <a:cs typeface="Arial" charset="0"/>
              </a:rPr>
              <a:t>Businesses using strategic-management concepts show </a:t>
            </a:r>
            <a:r>
              <a:rPr lang="en-US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+mn-ea"/>
                <a:cs typeface="Arial" charset="0"/>
              </a:rPr>
              <a:t>significant improvement </a:t>
            </a:r>
            <a:r>
              <a:rPr lang="en-US" sz="3000" dirty="0" smtClean="0">
                <a:latin typeface="Arial" charset="0"/>
                <a:ea typeface="+mn-ea"/>
                <a:cs typeface="Arial" charset="0"/>
              </a:rPr>
              <a:t>in sales, profitability, and productivity compared to firms without systematic planning activities.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+mn-ea"/>
                <a:cs typeface="Arial" charset="0"/>
              </a:rPr>
              <a:t>High-performing</a:t>
            </a:r>
            <a:r>
              <a:rPr lang="en-US" sz="3000" dirty="0" smtClean="0">
                <a:latin typeface="Arial" charset="0"/>
                <a:ea typeface="+mn-ea"/>
                <a:cs typeface="Arial" charset="0"/>
              </a:rPr>
              <a:t> firms seem to make more informed decisions with good expectation of both short- and long-term consequences</a:t>
            </a: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1-</a:t>
            </a:r>
            <a:fld id="{F8C53233-44AA-439F-8021-13521456D742}" type="slidenum">
              <a:rPr lang="en-US"/>
              <a:pPr/>
              <a:t>21</a:t>
            </a:fld>
            <a:endParaRPr lang="en-US"/>
          </a:p>
        </p:txBody>
      </p:sp>
      <p:sp>
        <p:nvSpPr>
          <p:cNvPr id="72709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©2013 Pearson Education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Why Some Firms Don't do any 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Strategic Planning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Lack of knowledge in strategic planning</a:t>
            </a:r>
          </a:p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Waste of time</a:t>
            </a:r>
          </a:p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Fear of Un-known</a:t>
            </a:r>
          </a:p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Too expensive</a:t>
            </a:r>
          </a:p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Laziness</a:t>
            </a:r>
          </a:p>
          <a:p>
            <a:pPr eaLnBrk="1" hangingPunct="1"/>
            <a:r>
              <a:rPr lang="en-US" sz="2800" dirty="0">
                <a:latin typeface="Arial" charset="0"/>
                <a:cs typeface="Arial" charset="0"/>
              </a:rPr>
              <a:t>Overconfidence</a:t>
            </a:r>
          </a:p>
          <a:p>
            <a:pPr eaLnBrk="1" hangingPunct="1"/>
            <a:r>
              <a:rPr lang="en-US" sz="2800" dirty="0">
                <a:latin typeface="Arial" charset="0"/>
                <a:cs typeface="Arial" charset="0"/>
              </a:rPr>
              <a:t>Prior bad experience</a:t>
            </a:r>
          </a:p>
          <a:p>
            <a:pPr eaLnBrk="1" hangingPunct="1">
              <a:lnSpc>
                <a:spcPct val="150000"/>
              </a:lnSpc>
            </a:pPr>
            <a:endParaRPr lang="en-US" sz="2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3000" dirty="0" smtClean="0">
              <a:latin typeface="Arial" charset="0"/>
              <a:cs typeface="Arial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1-</a:t>
            </a:r>
            <a:fld id="{7F5D45AB-3C1D-40FB-BEE5-EA653525CF6C}" type="slidenum">
              <a:rPr lang="en-US"/>
              <a:pPr/>
              <a:t>22</a:t>
            </a:fld>
            <a:endParaRPr lang="en-US"/>
          </a:p>
        </p:txBody>
      </p:sp>
      <p:sp>
        <p:nvSpPr>
          <p:cNvPr id="78853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©2013 Pearson Education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Defining Strategic Management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dirty="0" smtClean="0">
                <a:latin typeface="Arial" charset="0"/>
                <a:ea typeface="+mn-ea"/>
                <a:cs typeface="Arial" charset="0"/>
              </a:rPr>
              <a:t>Usually the term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strategic management </a:t>
            </a:r>
            <a:r>
              <a:rPr lang="en-US" dirty="0" smtClean="0">
                <a:latin typeface="Arial" charset="0"/>
                <a:ea typeface="+mn-ea"/>
                <a:cs typeface="Arial" charset="0"/>
              </a:rPr>
              <a:t>is used to refer to </a:t>
            </a:r>
            <a:r>
              <a:rPr lang="en-US" b="1" dirty="0" smtClean="0">
                <a:solidFill>
                  <a:srgbClr val="00B050"/>
                </a:solidFill>
                <a:latin typeface="Arial" charset="0"/>
                <a:ea typeface="+mn-ea"/>
                <a:cs typeface="Arial" charset="0"/>
              </a:rPr>
              <a:t>strategy formulation</a:t>
            </a:r>
            <a:r>
              <a:rPr lang="en-US" dirty="0" smtClean="0">
                <a:latin typeface="Arial" charset="0"/>
                <a:ea typeface="+mn-ea"/>
                <a:cs typeface="Arial" charset="0"/>
              </a:rPr>
              <a:t>, </a:t>
            </a:r>
            <a:r>
              <a:rPr lang="en-US" b="1" dirty="0" smtClean="0">
                <a:solidFill>
                  <a:srgbClr val="00B050"/>
                </a:solidFill>
                <a:latin typeface="Arial" charset="0"/>
                <a:ea typeface="+mn-ea"/>
                <a:cs typeface="Arial" charset="0"/>
              </a:rPr>
              <a:t>implementation</a:t>
            </a:r>
            <a:r>
              <a:rPr lang="en-US" dirty="0" smtClean="0">
                <a:latin typeface="Arial" charset="0"/>
                <a:ea typeface="+mn-ea"/>
                <a:cs typeface="Arial" charset="0"/>
              </a:rPr>
              <a:t>, and </a:t>
            </a:r>
            <a:r>
              <a:rPr lang="en-US" b="1" dirty="0" smtClean="0">
                <a:solidFill>
                  <a:srgbClr val="00B050"/>
                </a:solidFill>
                <a:latin typeface="Arial" charset="0"/>
                <a:ea typeface="+mn-ea"/>
                <a:cs typeface="Arial" charset="0"/>
              </a:rPr>
              <a:t>evaluation</a:t>
            </a:r>
            <a:r>
              <a:rPr lang="en-US" dirty="0" smtClean="0">
                <a:latin typeface="Arial" charset="0"/>
                <a:ea typeface="+mn-ea"/>
                <a:cs typeface="Arial" charset="0"/>
              </a:rPr>
              <a:t>, and 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strategic planning </a:t>
            </a:r>
            <a:r>
              <a:rPr lang="en-US" dirty="0" smtClean="0">
                <a:latin typeface="Arial" charset="0"/>
                <a:ea typeface="+mn-ea"/>
                <a:cs typeface="Arial" charset="0"/>
              </a:rPr>
              <a:t>referring only to strategy formulation.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1-</a:t>
            </a:r>
            <a:fld id="{D0D09AF7-51D5-4FF3-9602-61D5D8087280}" type="slidenum">
              <a:rPr lang="en-US"/>
              <a:pPr/>
              <a:t>3</a:t>
            </a:fld>
            <a:endParaRPr lang="en-US"/>
          </a:p>
        </p:txBody>
      </p:sp>
      <p:sp>
        <p:nvSpPr>
          <p:cNvPr id="21509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©2013 Pearson Education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Stages of Strategic Management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1-</a:t>
            </a:r>
            <a:fld id="{5A9ACBC0-E231-47A7-B914-2D7484184DDE}" type="slidenum">
              <a:rPr lang="en-US"/>
              <a:pPr/>
              <a:t>4</a:t>
            </a:fld>
            <a:endParaRPr lang="en-US"/>
          </a:p>
        </p:txBody>
      </p:sp>
      <p:sp>
        <p:nvSpPr>
          <p:cNvPr id="25605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©2013 Pearson Education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Stages of Strategic Management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78363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  <a:cs typeface="Arial" charset="0"/>
              </a:rPr>
              <a:t>Strategy formulation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600" dirty="0" smtClean="0">
                <a:latin typeface="Arial" charset="0"/>
                <a:cs typeface="Arial" charset="0"/>
              </a:rPr>
              <a:t>includes developing </a:t>
            </a:r>
            <a:r>
              <a:rPr lang="en-US" sz="2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 vision and mission</a:t>
            </a:r>
            <a:r>
              <a:rPr lang="en-US" sz="2600" dirty="0" smtClean="0">
                <a:latin typeface="Arial" charset="0"/>
                <a:cs typeface="Arial" charset="0"/>
              </a:rPr>
              <a:t>, identifying </a:t>
            </a:r>
            <a:r>
              <a:rPr lang="en-US" sz="2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an organization’s external opportunities and threats</a:t>
            </a:r>
            <a:r>
              <a:rPr lang="en-US" sz="2600" dirty="0" smtClean="0">
                <a:latin typeface="Arial" charset="0"/>
                <a:cs typeface="Arial" charset="0"/>
              </a:rPr>
              <a:t>, </a:t>
            </a:r>
            <a:r>
              <a:rPr lang="en-US" sz="2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determining internal strengths and weaknesses</a:t>
            </a:r>
            <a:r>
              <a:rPr lang="en-US" sz="2600" dirty="0" smtClean="0">
                <a:latin typeface="Arial" charset="0"/>
                <a:cs typeface="Arial" charset="0"/>
              </a:rPr>
              <a:t>, establishing </a:t>
            </a:r>
            <a:r>
              <a:rPr lang="en-US" sz="26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long-term objectives, generating alternative</a:t>
            </a:r>
            <a:r>
              <a:rPr lang="en-US" sz="2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strategies</a:t>
            </a:r>
            <a:r>
              <a:rPr lang="en-US" sz="2600" dirty="0" smtClean="0">
                <a:latin typeface="Arial" charset="0"/>
                <a:cs typeface="Arial" charset="0"/>
              </a:rPr>
              <a:t>, and choosing particular strategies to follow</a:t>
            </a:r>
            <a:r>
              <a:rPr lang="ar-SA" dirty="0" smtClean="0">
                <a:latin typeface="Arial" charset="0"/>
                <a:cs typeface="Arial" charset="0"/>
              </a:rPr>
              <a:t>.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1-</a:t>
            </a:r>
            <a:fld id="{0E11E691-23AD-4356-A3D7-D6930F211FEA}" type="slidenum">
              <a:rPr lang="en-US"/>
              <a:pPr/>
              <a:t>5</a:t>
            </a:fld>
            <a:endParaRPr lang="en-US"/>
          </a:p>
        </p:txBody>
      </p:sp>
      <p:sp>
        <p:nvSpPr>
          <p:cNvPr id="27653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©2013 Pearson Education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Stages of Strategic Management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  <a:cs typeface="Arial" charset="0"/>
              </a:rPr>
              <a:t>Strategy implementation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requires a firm to establish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annual objectives</a:t>
            </a:r>
            <a:r>
              <a:rPr lang="en-US" dirty="0" smtClean="0">
                <a:latin typeface="Arial" charset="0"/>
                <a:cs typeface="Arial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create policies</a:t>
            </a:r>
            <a:r>
              <a:rPr lang="en-US" dirty="0" smtClean="0">
                <a:latin typeface="Arial" charset="0"/>
                <a:cs typeface="Arial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motivate employees</a:t>
            </a:r>
            <a:r>
              <a:rPr lang="en-US" dirty="0" smtClean="0">
                <a:latin typeface="Arial" charset="0"/>
                <a:cs typeface="Arial" charset="0"/>
              </a:rPr>
              <a:t>, and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allocate resources </a:t>
            </a:r>
            <a:r>
              <a:rPr lang="en-US" dirty="0" smtClean="0">
                <a:latin typeface="Arial" charset="0"/>
                <a:cs typeface="Arial" charset="0"/>
              </a:rPr>
              <a:t>so that formulated strategies can be implemented</a:t>
            </a:r>
            <a:r>
              <a:rPr lang="ar-SA" dirty="0" smtClean="0">
                <a:latin typeface="Arial" charset="0"/>
                <a:cs typeface="Arial" charset="0"/>
              </a:rPr>
              <a:t>.</a:t>
            </a:r>
            <a:endParaRPr lang="en-US" dirty="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often called the action stage.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1-</a:t>
            </a:r>
            <a:fld id="{1E12BC3D-8565-4E0F-ACF6-03489A808D33}" type="slidenum">
              <a:rPr lang="en-US"/>
              <a:pPr/>
              <a:t>6</a:t>
            </a:fld>
            <a:endParaRPr lang="en-US"/>
          </a:p>
        </p:txBody>
      </p:sp>
      <p:sp>
        <p:nvSpPr>
          <p:cNvPr id="31749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©2013 Pearson Education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Stages of Strategic Management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  <a:cs typeface="Arial" charset="0"/>
              </a:rPr>
              <a:t>Strategy evaluation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reviewing external and internal factors that are the bases for current strategies,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measuring performance</a:t>
            </a:r>
            <a:r>
              <a:rPr lang="en-US" dirty="0" smtClean="0">
                <a:latin typeface="Arial" charset="0"/>
                <a:cs typeface="Arial" charset="0"/>
              </a:rPr>
              <a:t>, and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taking corrective actions.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1-</a:t>
            </a:r>
            <a:fld id="{101A5891-BFEB-46E5-ACBC-1BA04A2AC210}" type="slidenum">
              <a:rPr lang="en-US"/>
              <a:pPr/>
              <a:t>7</a:t>
            </a:fld>
            <a:endParaRPr lang="en-US"/>
          </a:p>
        </p:txBody>
      </p:sp>
      <p:sp>
        <p:nvSpPr>
          <p:cNvPr id="33797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©2013 Pearson Education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Stages of Strategic Management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648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2800" dirty="0" smtClean="0">
                <a:latin typeface="Arial" charset="0"/>
                <a:ea typeface="+mn-ea"/>
                <a:cs typeface="Arial" charset="0"/>
              </a:rPr>
              <a:t>Strategy formulation, implementation, and evaluation activities take place at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three hierarchical levels in a large organization</a:t>
            </a:r>
            <a:r>
              <a:rPr lang="en-US" sz="2800" dirty="0" smtClean="0">
                <a:latin typeface="Arial" charset="0"/>
                <a:ea typeface="+mn-ea"/>
                <a:cs typeface="Arial" charset="0"/>
              </a:rPr>
              <a:t>: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2800" dirty="0" smtClean="0">
                <a:latin typeface="Arial" charset="0"/>
                <a:ea typeface="+mn-ea"/>
                <a:cs typeface="Arial" charset="0"/>
              </a:rPr>
              <a:t>1.Corporate level 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2800" dirty="0" smtClean="0">
                <a:latin typeface="Arial" charset="0"/>
                <a:ea typeface="+mn-ea"/>
                <a:cs typeface="Arial" charset="0"/>
              </a:rPr>
              <a:t>2. Divisional  or strategic business unit level ,and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2800" dirty="0" smtClean="0">
                <a:latin typeface="Arial" charset="0"/>
                <a:ea typeface="+mn-ea"/>
                <a:cs typeface="Arial" charset="0"/>
              </a:rPr>
              <a:t> 3.Functional level .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1-</a:t>
            </a:r>
            <a:fld id="{0184BA49-3290-4D77-B51C-947FD8AC35E5}" type="slidenum">
              <a:rPr lang="en-US"/>
              <a:pPr/>
              <a:t>8</a:t>
            </a:fld>
            <a:endParaRPr lang="en-US"/>
          </a:p>
        </p:txBody>
      </p:sp>
      <p:sp>
        <p:nvSpPr>
          <p:cNvPr id="35845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©2013 Pearson Education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066800" y="1066800"/>
            <a:ext cx="8001000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456488" cy="685800"/>
          </a:xfrm>
          <a:noFill/>
          <a:ln/>
          <a:effectLst>
            <a:outerShdw dist="17961" dir="13500000" algn="ctr" rotWithShape="0">
              <a:schemeClr val="tx1"/>
            </a:outerShdw>
          </a:effectLst>
        </p:spPr>
        <p:txBody>
          <a:bodyPr lIns="90488" tIns="44450" rIns="90488" bIns="44450"/>
          <a:lstStyle/>
          <a:p>
            <a:r>
              <a:rPr lang="en-US" sz="3600" dirty="0" smtClean="0">
                <a:latin typeface="Arial" charset="0"/>
                <a:cs typeface="Arial" charset="0"/>
              </a:rPr>
              <a:t>Stages of Strategic Management</a:t>
            </a:r>
            <a:endParaRPr lang="en-US" altLang="en-US" sz="3600" dirty="0"/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463550" y="1600200"/>
            <a:ext cx="8223250" cy="5029200"/>
            <a:chOff x="528" y="836"/>
            <a:chExt cx="5180" cy="3096"/>
          </a:xfrm>
        </p:grpSpPr>
        <p:sp>
          <p:nvSpPr>
            <p:cNvPr id="12292" name="Rectangle 4"/>
            <p:cNvSpPr>
              <a:spLocks noChangeArrowheads="1"/>
            </p:cNvSpPr>
            <p:nvPr/>
          </p:nvSpPr>
          <p:spPr bwMode="auto">
            <a:xfrm>
              <a:off x="528" y="3332"/>
              <a:ext cx="1536" cy="4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en-US" altLang="en-US" sz="2200" b="1"/>
                <a:t>Strategy</a:t>
              </a:r>
            </a:p>
            <a:p>
              <a:pPr algn="ctr"/>
              <a:r>
                <a:rPr lang="en-US" altLang="en-US" sz="2200" b="1"/>
                <a:t>Implementation</a:t>
              </a:r>
            </a:p>
          </p:txBody>
        </p:sp>
        <p:sp>
          <p:nvSpPr>
            <p:cNvPr id="12293" name="Rectangle 5"/>
            <p:cNvSpPr>
              <a:spLocks noChangeArrowheads="1"/>
            </p:cNvSpPr>
            <p:nvPr/>
          </p:nvSpPr>
          <p:spPr bwMode="auto">
            <a:xfrm>
              <a:off x="1876" y="1348"/>
              <a:ext cx="1096" cy="424"/>
            </a:xfrm>
            <a:prstGeom prst="rect">
              <a:avLst/>
            </a:prstGeom>
            <a:solidFill>
              <a:srgbClr val="00279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474747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4" name="Rectangle 6"/>
            <p:cNvSpPr>
              <a:spLocks noChangeArrowheads="1"/>
            </p:cNvSpPr>
            <p:nvPr/>
          </p:nvSpPr>
          <p:spPr bwMode="auto">
            <a:xfrm>
              <a:off x="1924" y="2212"/>
              <a:ext cx="1048" cy="424"/>
            </a:xfrm>
            <a:prstGeom prst="rect">
              <a:avLst/>
            </a:prstGeom>
            <a:solidFill>
              <a:srgbClr val="0054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474747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5" name="Rectangle 7"/>
            <p:cNvSpPr>
              <a:spLocks noChangeArrowheads="1"/>
            </p:cNvSpPr>
            <p:nvPr/>
          </p:nvSpPr>
          <p:spPr bwMode="auto">
            <a:xfrm>
              <a:off x="1924" y="3076"/>
              <a:ext cx="1048" cy="856"/>
            </a:xfrm>
            <a:prstGeom prst="rect">
              <a:avLst/>
            </a:prstGeom>
            <a:solidFill>
              <a:srgbClr val="A5002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474747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6" name="Rectangle 8"/>
            <p:cNvSpPr>
              <a:spLocks noChangeArrowheads="1"/>
            </p:cNvSpPr>
            <p:nvPr/>
          </p:nvSpPr>
          <p:spPr bwMode="auto">
            <a:xfrm>
              <a:off x="3316" y="3076"/>
              <a:ext cx="1000" cy="856"/>
            </a:xfrm>
            <a:prstGeom prst="rect">
              <a:avLst/>
            </a:prstGeom>
            <a:solidFill>
              <a:srgbClr val="A5002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474747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7" name="Rectangle 9"/>
            <p:cNvSpPr>
              <a:spLocks noChangeArrowheads="1"/>
            </p:cNvSpPr>
            <p:nvPr/>
          </p:nvSpPr>
          <p:spPr bwMode="auto">
            <a:xfrm>
              <a:off x="4708" y="3076"/>
              <a:ext cx="1000" cy="856"/>
            </a:xfrm>
            <a:prstGeom prst="rect">
              <a:avLst/>
            </a:prstGeom>
            <a:solidFill>
              <a:srgbClr val="A5002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474747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8" name="Rectangle 10"/>
            <p:cNvSpPr>
              <a:spLocks noChangeArrowheads="1"/>
            </p:cNvSpPr>
            <p:nvPr/>
          </p:nvSpPr>
          <p:spPr bwMode="auto">
            <a:xfrm>
              <a:off x="1895" y="1378"/>
              <a:ext cx="1082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altLang="en-US" sz="1800" b="1">
                  <a:solidFill>
                    <a:srgbClr val="FFFFFF"/>
                  </a:solidFill>
                </a:rPr>
                <a:t>Corporate</a:t>
              </a:r>
            </a:p>
            <a:p>
              <a:pPr algn="ctr"/>
              <a:r>
                <a:rPr lang="en-US" altLang="en-US" sz="1800" b="1">
                  <a:solidFill>
                    <a:srgbClr val="FFFFFF"/>
                  </a:solidFill>
                </a:rPr>
                <a:t>mission &amp; goals</a:t>
              </a:r>
            </a:p>
          </p:txBody>
        </p:sp>
        <p:sp>
          <p:nvSpPr>
            <p:cNvPr id="12299" name="Rectangle 11"/>
            <p:cNvSpPr>
              <a:spLocks noChangeArrowheads="1"/>
            </p:cNvSpPr>
            <p:nvPr/>
          </p:nvSpPr>
          <p:spPr bwMode="auto">
            <a:xfrm>
              <a:off x="3268" y="1348"/>
              <a:ext cx="1096" cy="424"/>
            </a:xfrm>
            <a:prstGeom prst="rect">
              <a:avLst/>
            </a:prstGeom>
            <a:solidFill>
              <a:srgbClr val="00279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474747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0" name="Rectangle 12"/>
            <p:cNvSpPr>
              <a:spLocks noChangeArrowheads="1"/>
            </p:cNvSpPr>
            <p:nvPr/>
          </p:nvSpPr>
          <p:spPr bwMode="auto">
            <a:xfrm>
              <a:off x="4612" y="1348"/>
              <a:ext cx="1096" cy="424"/>
            </a:xfrm>
            <a:prstGeom prst="rect">
              <a:avLst/>
            </a:prstGeom>
            <a:solidFill>
              <a:srgbClr val="00279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474747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1" name="Rectangle 13"/>
            <p:cNvSpPr>
              <a:spLocks noChangeArrowheads="1"/>
            </p:cNvSpPr>
            <p:nvPr/>
          </p:nvSpPr>
          <p:spPr bwMode="auto">
            <a:xfrm>
              <a:off x="3463" y="1378"/>
              <a:ext cx="730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altLang="en-US" sz="1800" b="1">
                  <a:solidFill>
                    <a:srgbClr val="FFFFFF"/>
                  </a:solidFill>
                </a:rPr>
                <a:t>Divisional</a:t>
              </a:r>
            </a:p>
            <a:p>
              <a:pPr algn="ctr"/>
              <a:r>
                <a:rPr lang="en-US" altLang="en-US" sz="1800" b="1">
                  <a:solidFill>
                    <a:srgbClr val="FFFFFF"/>
                  </a:solidFill>
                </a:rPr>
                <a:t>goals</a:t>
              </a:r>
            </a:p>
          </p:txBody>
        </p:sp>
        <p:sp>
          <p:nvSpPr>
            <p:cNvPr id="12302" name="Rectangle 14"/>
            <p:cNvSpPr>
              <a:spLocks noChangeArrowheads="1"/>
            </p:cNvSpPr>
            <p:nvPr/>
          </p:nvSpPr>
          <p:spPr bwMode="auto">
            <a:xfrm>
              <a:off x="4783" y="1378"/>
              <a:ext cx="778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altLang="en-US" sz="1800" b="1">
                  <a:solidFill>
                    <a:srgbClr val="FFFFFF"/>
                  </a:solidFill>
                </a:rPr>
                <a:t>Functional</a:t>
              </a:r>
            </a:p>
            <a:p>
              <a:pPr algn="ctr"/>
              <a:r>
                <a:rPr lang="en-US" altLang="en-US" sz="1800" b="1">
                  <a:solidFill>
                    <a:srgbClr val="FFFFFF"/>
                  </a:solidFill>
                </a:rPr>
                <a:t>goals</a:t>
              </a:r>
            </a:p>
          </p:txBody>
        </p:sp>
        <p:sp>
          <p:nvSpPr>
            <p:cNvPr id="12303" name="Rectangle 15"/>
            <p:cNvSpPr>
              <a:spLocks noChangeArrowheads="1"/>
            </p:cNvSpPr>
            <p:nvPr/>
          </p:nvSpPr>
          <p:spPr bwMode="auto">
            <a:xfrm>
              <a:off x="1973" y="2242"/>
              <a:ext cx="926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altLang="en-US" sz="1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Corporate-</a:t>
              </a:r>
            </a:p>
            <a:p>
              <a:pPr algn="ctr"/>
              <a:r>
                <a:rPr lang="en-US" altLang="en-US" sz="1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level strategy</a:t>
              </a:r>
            </a:p>
          </p:txBody>
        </p:sp>
        <p:sp>
          <p:nvSpPr>
            <p:cNvPr id="12304" name="Rectangle 16"/>
            <p:cNvSpPr>
              <a:spLocks noChangeArrowheads="1"/>
            </p:cNvSpPr>
            <p:nvPr/>
          </p:nvSpPr>
          <p:spPr bwMode="auto">
            <a:xfrm>
              <a:off x="3316" y="2212"/>
              <a:ext cx="1048" cy="424"/>
            </a:xfrm>
            <a:prstGeom prst="rect">
              <a:avLst/>
            </a:prstGeom>
            <a:solidFill>
              <a:srgbClr val="0054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474747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Rectangle 17"/>
            <p:cNvSpPr>
              <a:spLocks noChangeArrowheads="1"/>
            </p:cNvSpPr>
            <p:nvPr/>
          </p:nvSpPr>
          <p:spPr bwMode="auto">
            <a:xfrm>
              <a:off x="4660" y="2212"/>
              <a:ext cx="1048" cy="424"/>
            </a:xfrm>
            <a:prstGeom prst="rect">
              <a:avLst/>
            </a:prstGeom>
            <a:solidFill>
              <a:srgbClr val="0054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474747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6" name="Rectangle 18"/>
            <p:cNvSpPr>
              <a:spLocks noChangeArrowheads="1"/>
            </p:cNvSpPr>
            <p:nvPr/>
          </p:nvSpPr>
          <p:spPr bwMode="auto">
            <a:xfrm>
              <a:off x="3413" y="2242"/>
              <a:ext cx="926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altLang="en-US" sz="1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Business-</a:t>
              </a:r>
            </a:p>
            <a:p>
              <a:pPr algn="ctr"/>
              <a:r>
                <a:rPr lang="en-US" altLang="en-US" sz="1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level strategy</a:t>
              </a:r>
            </a:p>
          </p:txBody>
        </p:sp>
        <p:sp>
          <p:nvSpPr>
            <p:cNvPr id="12307" name="Rectangle 19"/>
            <p:cNvSpPr>
              <a:spLocks noChangeArrowheads="1"/>
            </p:cNvSpPr>
            <p:nvPr/>
          </p:nvSpPr>
          <p:spPr bwMode="auto">
            <a:xfrm>
              <a:off x="4757" y="2242"/>
              <a:ext cx="926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altLang="en-US" sz="1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Functional-</a:t>
              </a:r>
            </a:p>
            <a:p>
              <a:pPr algn="ctr"/>
              <a:r>
                <a:rPr lang="en-US" altLang="en-US" sz="1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level strategy</a:t>
              </a:r>
            </a:p>
          </p:txBody>
        </p:sp>
        <p:sp>
          <p:nvSpPr>
            <p:cNvPr id="12308" name="Rectangle 20"/>
            <p:cNvSpPr>
              <a:spLocks noChangeArrowheads="1"/>
            </p:cNvSpPr>
            <p:nvPr/>
          </p:nvSpPr>
          <p:spPr bwMode="auto">
            <a:xfrm>
              <a:off x="2059" y="3154"/>
              <a:ext cx="754" cy="7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altLang="en-US" sz="1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Design of</a:t>
              </a:r>
            </a:p>
            <a:p>
              <a:pPr algn="ctr"/>
              <a:r>
                <a:rPr lang="en-US" altLang="en-US" sz="1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Corporate</a:t>
              </a:r>
            </a:p>
            <a:p>
              <a:pPr algn="ctr"/>
              <a:r>
                <a:rPr lang="en-US" altLang="en-US" sz="1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Structure</a:t>
              </a:r>
            </a:p>
            <a:p>
              <a:pPr algn="ctr"/>
              <a:r>
                <a:rPr lang="en-US" altLang="en-US" sz="1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Control</a:t>
              </a:r>
            </a:p>
          </p:txBody>
        </p:sp>
        <p:sp>
          <p:nvSpPr>
            <p:cNvPr id="12309" name="Rectangle 21"/>
            <p:cNvSpPr>
              <a:spLocks noChangeArrowheads="1"/>
            </p:cNvSpPr>
            <p:nvPr/>
          </p:nvSpPr>
          <p:spPr bwMode="auto">
            <a:xfrm>
              <a:off x="3359" y="3154"/>
              <a:ext cx="938" cy="7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altLang="en-US" sz="1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Design of</a:t>
              </a:r>
            </a:p>
            <a:p>
              <a:pPr algn="ctr"/>
              <a:r>
                <a:rPr lang="en-US" altLang="en-US" sz="1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Business-unit</a:t>
              </a:r>
            </a:p>
            <a:p>
              <a:pPr algn="ctr"/>
              <a:r>
                <a:rPr lang="en-US" altLang="en-US" sz="1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Structure</a:t>
              </a:r>
            </a:p>
            <a:p>
              <a:pPr algn="ctr"/>
              <a:r>
                <a:rPr lang="en-US" altLang="en-US" sz="1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Control</a:t>
              </a:r>
            </a:p>
          </p:txBody>
        </p:sp>
        <p:sp>
          <p:nvSpPr>
            <p:cNvPr id="12310" name="Rectangle 22"/>
            <p:cNvSpPr>
              <a:spLocks noChangeArrowheads="1"/>
            </p:cNvSpPr>
            <p:nvPr/>
          </p:nvSpPr>
          <p:spPr bwMode="auto">
            <a:xfrm>
              <a:off x="4831" y="3106"/>
              <a:ext cx="778" cy="7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altLang="en-US" sz="1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Design of</a:t>
              </a:r>
            </a:p>
            <a:p>
              <a:pPr algn="ctr"/>
              <a:r>
                <a:rPr lang="en-US" altLang="en-US" sz="1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Functional</a:t>
              </a:r>
            </a:p>
            <a:p>
              <a:pPr algn="ctr"/>
              <a:r>
                <a:rPr lang="en-US" altLang="en-US" sz="1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Structure</a:t>
              </a:r>
            </a:p>
            <a:p>
              <a:pPr algn="ctr"/>
              <a:r>
                <a:rPr lang="en-US" altLang="en-US" sz="1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Control</a:t>
              </a:r>
            </a:p>
          </p:txBody>
        </p:sp>
        <p:sp>
          <p:nvSpPr>
            <p:cNvPr id="12311" name="Rectangle 23"/>
            <p:cNvSpPr>
              <a:spLocks noChangeArrowheads="1"/>
            </p:cNvSpPr>
            <p:nvPr/>
          </p:nvSpPr>
          <p:spPr bwMode="auto">
            <a:xfrm>
              <a:off x="855" y="1412"/>
              <a:ext cx="690" cy="5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altLang="en-US" b="1"/>
                <a:t>Goal</a:t>
              </a:r>
            </a:p>
            <a:p>
              <a:pPr algn="ctr"/>
              <a:r>
                <a:rPr lang="en-US" altLang="en-US" b="1"/>
                <a:t>Setting</a:t>
              </a:r>
            </a:p>
          </p:txBody>
        </p:sp>
        <p:sp>
          <p:nvSpPr>
            <p:cNvPr id="12312" name="Rectangle 24"/>
            <p:cNvSpPr>
              <a:spLocks noChangeArrowheads="1"/>
            </p:cNvSpPr>
            <p:nvPr/>
          </p:nvSpPr>
          <p:spPr bwMode="auto">
            <a:xfrm>
              <a:off x="674" y="2276"/>
              <a:ext cx="1148" cy="5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altLang="en-US" b="1" dirty="0"/>
                <a:t>Strategy</a:t>
              </a:r>
            </a:p>
            <a:p>
              <a:pPr algn="ctr"/>
              <a:r>
                <a:rPr lang="en-US" altLang="en-US" b="1" dirty="0"/>
                <a:t>Formulation</a:t>
              </a:r>
            </a:p>
          </p:txBody>
        </p:sp>
        <p:sp>
          <p:nvSpPr>
            <p:cNvPr id="12313" name="Rectangle 25"/>
            <p:cNvSpPr>
              <a:spLocks noChangeArrowheads="1"/>
            </p:cNvSpPr>
            <p:nvPr/>
          </p:nvSpPr>
          <p:spPr bwMode="auto">
            <a:xfrm>
              <a:off x="1885" y="836"/>
              <a:ext cx="1031" cy="5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altLang="en-US" b="1" dirty="0"/>
                <a:t>Corporate-</a:t>
              </a:r>
            </a:p>
            <a:p>
              <a:pPr algn="ctr"/>
              <a:r>
                <a:rPr lang="en-US" altLang="en-US" b="1" dirty="0"/>
                <a:t>level Plan</a:t>
              </a:r>
            </a:p>
          </p:txBody>
        </p:sp>
        <p:sp>
          <p:nvSpPr>
            <p:cNvPr id="12314" name="Rectangle 26"/>
            <p:cNvSpPr>
              <a:spLocks noChangeArrowheads="1"/>
            </p:cNvSpPr>
            <p:nvPr/>
          </p:nvSpPr>
          <p:spPr bwMode="auto">
            <a:xfrm>
              <a:off x="3291" y="836"/>
              <a:ext cx="907" cy="5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altLang="en-US" b="1"/>
                <a:t>Business-</a:t>
              </a:r>
            </a:p>
            <a:p>
              <a:pPr algn="ctr"/>
              <a:r>
                <a:rPr lang="en-US" altLang="en-US" b="1"/>
                <a:t>level Plan</a:t>
              </a:r>
            </a:p>
          </p:txBody>
        </p:sp>
        <p:sp>
          <p:nvSpPr>
            <p:cNvPr id="12315" name="Rectangle 27"/>
            <p:cNvSpPr>
              <a:spLocks noChangeArrowheads="1"/>
            </p:cNvSpPr>
            <p:nvPr/>
          </p:nvSpPr>
          <p:spPr bwMode="auto">
            <a:xfrm>
              <a:off x="4649" y="836"/>
              <a:ext cx="1014" cy="5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en-US" altLang="en-US" b="1"/>
                <a:t>Functional</a:t>
              </a:r>
            </a:p>
            <a:p>
              <a:pPr algn="ctr"/>
              <a:r>
                <a:rPr lang="en-US" altLang="en-US" b="1"/>
                <a:t>level Plan</a:t>
              </a:r>
            </a:p>
          </p:txBody>
        </p:sp>
        <p:sp>
          <p:nvSpPr>
            <p:cNvPr id="12316" name="AutoShape 28"/>
            <p:cNvSpPr>
              <a:spLocks noChangeArrowheads="1"/>
            </p:cNvSpPr>
            <p:nvPr/>
          </p:nvSpPr>
          <p:spPr bwMode="auto">
            <a:xfrm rot="16200000" flipH="1">
              <a:off x="2308" y="2740"/>
              <a:ext cx="280" cy="280"/>
            </a:xfrm>
            <a:prstGeom prst="rightArrow">
              <a:avLst>
                <a:gd name="adj1" fmla="val 50000"/>
                <a:gd name="adj2" fmla="val 50014"/>
              </a:avLst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474747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7" name="AutoShape 29"/>
            <p:cNvSpPr>
              <a:spLocks noChangeArrowheads="1"/>
            </p:cNvSpPr>
            <p:nvPr/>
          </p:nvSpPr>
          <p:spPr bwMode="auto">
            <a:xfrm rot="16200000" flipH="1">
              <a:off x="3700" y="2740"/>
              <a:ext cx="280" cy="280"/>
            </a:xfrm>
            <a:prstGeom prst="rightArrow">
              <a:avLst>
                <a:gd name="adj1" fmla="val 50000"/>
                <a:gd name="adj2" fmla="val 50014"/>
              </a:avLst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474747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8" name="AutoShape 30"/>
            <p:cNvSpPr>
              <a:spLocks noChangeArrowheads="1"/>
            </p:cNvSpPr>
            <p:nvPr/>
          </p:nvSpPr>
          <p:spPr bwMode="auto">
            <a:xfrm rot="16200000" flipH="1">
              <a:off x="2308" y="1876"/>
              <a:ext cx="280" cy="280"/>
            </a:xfrm>
            <a:prstGeom prst="rightArrow">
              <a:avLst>
                <a:gd name="adj1" fmla="val 50000"/>
                <a:gd name="adj2" fmla="val 50014"/>
              </a:avLst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474747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9" name="AutoShape 31"/>
            <p:cNvSpPr>
              <a:spLocks noChangeArrowheads="1"/>
            </p:cNvSpPr>
            <p:nvPr/>
          </p:nvSpPr>
          <p:spPr bwMode="auto">
            <a:xfrm rot="16200000" flipH="1">
              <a:off x="3700" y="1876"/>
              <a:ext cx="280" cy="280"/>
            </a:xfrm>
            <a:prstGeom prst="rightArrow">
              <a:avLst>
                <a:gd name="adj1" fmla="val 50000"/>
                <a:gd name="adj2" fmla="val 50014"/>
              </a:avLst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474747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0" name="AutoShape 32"/>
            <p:cNvSpPr>
              <a:spLocks noChangeArrowheads="1"/>
            </p:cNvSpPr>
            <p:nvPr/>
          </p:nvSpPr>
          <p:spPr bwMode="auto">
            <a:xfrm rot="16200000" flipH="1">
              <a:off x="5044" y="1876"/>
              <a:ext cx="280" cy="280"/>
            </a:xfrm>
            <a:prstGeom prst="rightArrow">
              <a:avLst>
                <a:gd name="adj1" fmla="val 50000"/>
                <a:gd name="adj2" fmla="val 50014"/>
              </a:avLst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474747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1" name="AutoShape 33"/>
            <p:cNvSpPr>
              <a:spLocks noChangeArrowheads="1"/>
            </p:cNvSpPr>
            <p:nvPr/>
          </p:nvSpPr>
          <p:spPr bwMode="auto">
            <a:xfrm rot="16200000" flipH="1">
              <a:off x="5092" y="2692"/>
              <a:ext cx="280" cy="280"/>
            </a:xfrm>
            <a:prstGeom prst="rightArrow">
              <a:avLst>
                <a:gd name="adj1" fmla="val 50000"/>
                <a:gd name="adj2" fmla="val 50014"/>
              </a:avLst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474747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2" name="Line 34"/>
            <p:cNvSpPr>
              <a:spLocks noChangeShapeType="1"/>
            </p:cNvSpPr>
            <p:nvPr/>
          </p:nvSpPr>
          <p:spPr bwMode="auto">
            <a:xfrm>
              <a:off x="3025" y="1536"/>
              <a:ext cx="191" cy="0"/>
            </a:xfrm>
            <a:prstGeom prst="line">
              <a:avLst/>
            </a:prstGeom>
            <a:noFill/>
            <a:ln w="76200">
              <a:solidFill>
                <a:srgbClr val="790015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Line 35"/>
            <p:cNvSpPr>
              <a:spLocks noChangeShapeType="1"/>
            </p:cNvSpPr>
            <p:nvPr/>
          </p:nvSpPr>
          <p:spPr bwMode="auto">
            <a:xfrm>
              <a:off x="4417" y="1536"/>
              <a:ext cx="191" cy="0"/>
            </a:xfrm>
            <a:prstGeom prst="line">
              <a:avLst/>
            </a:prstGeom>
            <a:noFill/>
            <a:ln w="76200">
              <a:solidFill>
                <a:srgbClr val="790015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4" name="Line 36"/>
            <p:cNvSpPr>
              <a:spLocks noChangeShapeType="1"/>
            </p:cNvSpPr>
            <p:nvPr/>
          </p:nvSpPr>
          <p:spPr bwMode="auto">
            <a:xfrm>
              <a:off x="4417" y="2400"/>
              <a:ext cx="191" cy="0"/>
            </a:xfrm>
            <a:prstGeom prst="line">
              <a:avLst/>
            </a:prstGeom>
            <a:noFill/>
            <a:ln w="76200">
              <a:solidFill>
                <a:srgbClr val="790015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5" name="Line 37"/>
            <p:cNvSpPr>
              <a:spLocks noChangeShapeType="1"/>
            </p:cNvSpPr>
            <p:nvPr/>
          </p:nvSpPr>
          <p:spPr bwMode="auto">
            <a:xfrm>
              <a:off x="3073" y="2400"/>
              <a:ext cx="191" cy="0"/>
            </a:xfrm>
            <a:prstGeom prst="line">
              <a:avLst/>
            </a:prstGeom>
            <a:noFill/>
            <a:ln w="76200">
              <a:solidFill>
                <a:srgbClr val="790015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6" name="Line 38"/>
            <p:cNvSpPr>
              <a:spLocks noChangeShapeType="1"/>
            </p:cNvSpPr>
            <p:nvPr/>
          </p:nvSpPr>
          <p:spPr bwMode="auto">
            <a:xfrm>
              <a:off x="4417" y="3504"/>
              <a:ext cx="191" cy="0"/>
            </a:xfrm>
            <a:prstGeom prst="line">
              <a:avLst/>
            </a:prstGeom>
            <a:noFill/>
            <a:ln w="76200">
              <a:solidFill>
                <a:srgbClr val="790015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7" name="Line 39"/>
            <p:cNvSpPr>
              <a:spLocks noChangeShapeType="1"/>
            </p:cNvSpPr>
            <p:nvPr/>
          </p:nvSpPr>
          <p:spPr bwMode="auto">
            <a:xfrm>
              <a:off x="3073" y="3504"/>
              <a:ext cx="191" cy="0"/>
            </a:xfrm>
            <a:prstGeom prst="line">
              <a:avLst/>
            </a:prstGeom>
            <a:noFill/>
            <a:ln w="76200">
              <a:solidFill>
                <a:srgbClr val="790015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1559</Words>
  <Application>Microsoft Office PowerPoint</Application>
  <PresentationFormat>On-screen Show (4:3)</PresentationFormat>
  <Paragraphs>245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Defining Strategic Management</vt:lpstr>
      <vt:lpstr>Defining Strategic Management</vt:lpstr>
      <vt:lpstr>Stages of Strategic Management</vt:lpstr>
      <vt:lpstr>Stages of Strategic Management</vt:lpstr>
      <vt:lpstr>Stages of Strategic Management</vt:lpstr>
      <vt:lpstr>Stages of Strategic Management</vt:lpstr>
      <vt:lpstr>Stages of Strategic Management</vt:lpstr>
      <vt:lpstr>Stages of Strategic Management</vt:lpstr>
      <vt:lpstr>Strategic Management at  General Electric/GE</vt:lpstr>
      <vt:lpstr>Key Terms in Strategic Management</vt:lpstr>
      <vt:lpstr>Key Terms in Strategic Management</vt:lpstr>
      <vt:lpstr>Key Terms in Strategic Management</vt:lpstr>
      <vt:lpstr>Key Terms in Strategic Management</vt:lpstr>
      <vt:lpstr>Key Terms in Strategic Management</vt:lpstr>
      <vt:lpstr>Key Terms in Strategic Management</vt:lpstr>
      <vt:lpstr>Key Terms in Strategic Management</vt:lpstr>
      <vt:lpstr>Key Terms in Strategic Management</vt:lpstr>
      <vt:lpstr>The Strategic-Management Model</vt:lpstr>
      <vt:lpstr>Benefits to a Firm That Does Strategic Planning</vt:lpstr>
      <vt:lpstr>Financial Benefits</vt:lpstr>
      <vt:lpstr>Why Some Firms Don't do any  Strategic Planning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Bcox</dc:creator>
  <cp:lastModifiedBy>User</cp:lastModifiedBy>
  <cp:revision>35</cp:revision>
  <dcterms:created xsi:type="dcterms:W3CDTF">2011-12-06T19:11:54Z</dcterms:created>
  <dcterms:modified xsi:type="dcterms:W3CDTF">2019-06-10T12:37:05Z</dcterms:modified>
</cp:coreProperties>
</file>