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24"/>
  </p:notesMasterIdLst>
  <p:sldIdLst>
    <p:sldId id="275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542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B5419-E39D-4403-8754-E316FFC799A7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16F1E-2F9C-459F-AFA1-12D9174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16F1E-2F9C-459F-AFA1-12D9174EB08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3F3EDB0-07A2-402B-B459-8D79F544B30A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49A71C-25F2-44D7-BF3A-FAAFED4D7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3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38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King Saud University</a:t>
            </a:r>
            <a:b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</a:b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Women Students</a:t>
            </a:r>
            <a:endParaRPr lang="ar-SA" b="1" dirty="0" smtClean="0">
              <a:solidFill>
                <a:schemeClr val="tx2">
                  <a:satMod val="130000"/>
                </a:schemeClr>
              </a:solidFill>
              <a:ea typeface="+mj-ea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rtlCol="1">
            <a:normAutofit fontScale="92500" lnSpcReduction="10000"/>
          </a:bodyPr>
          <a:lstStyle/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Medical Studies &amp; Science Sections</a:t>
            </a: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College of Science</a:t>
            </a: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ea typeface="+mn-ea"/>
              </a:rPr>
              <a:t>  </a:t>
            </a:r>
            <a:r>
              <a:rPr lang="en-US" sz="3600" b="1" dirty="0" smtClean="0">
                <a:ea typeface="+mn-ea"/>
              </a:rPr>
              <a:t>Department of Statistics and Operation </a:t>
            </a: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Research</a:t>
            </a: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Lectures of Stat_324</a:t>
            </a:r>
            <a:endParaRPr lang="ar-SA" sz="3600" b="1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467600" cy="33829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Ex (3):</a:t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> Solution: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33400"/>
            <a:ext cx="7467600" cy="29718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Toss a coin and let the random variable x get a head, find: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1. 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2. </a:t>
            </a:r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41" name="Object 1"/>
          <p:cNvGraphicFramePr>
            <a:graphicFrameLocks noChangeAspect="1"/>
          </p:cNvGraphicFramePr>
          <p:nvPr/>
        </p:nvGraphicFramePr>
        <p:xfrm>
          <a:off x="1371600" y="2286000"/>
          <a:ext cx="2209800" cy="533400"/>
        </p:xfrm>
        <a:graphic>
          <a:graphicData uri="http://schemas.openxmlformats.org/presentationml/2006/ole">
            <p:oleObj spid="_x0000_s61441" r:id="rId3" imgW="571252" imgH="203112" progId="">
              <p:embed/>
            </p:oleObj>
          </a:graphicData>
        </a:graphic>
      </p:graphicFrame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43" name="Object 3"/>
          <p:cNvGraphicFramePr>
            <a:graphicFrameLocks noChangeAspect="1"/>
          </p:cNvGraphicFramePr>
          <p:nvPr/>
        </p:nvGraphicFramePr>
        <p:xfrm>
          <a:off x="1447800" y="2667000"/>
          <a:ext cx="1219200" cy="609600"/>
        </p:xfrm>
        <a:graphic>
          <a:graphicData uri="http://schemas.openxmlformats.org/presentationml/2006/ole">
            <p:oleObj spid="_x0000_s61443" r:id="rId4" imgW="355446" imgH="228501" progId="">
              <p:embed/>
            </p:oleObj>
          </a:graphicData>
        </a:graphic>
      </p:graphicFrame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1447800" y="3810000"/>
          <a:ext cx="5715000" cy="609600"/>
        </p:xfrm>
        <a:graphic>
          <a:graphicData uri="http://schemas.openxmlformats.org/presentationml/2006/ole">
            <p:oleObj spid="_x0000_s61445" r:id="rId5" imgW="1905000" imgH="203200" progId="">
              <p:embed/>
            </p:oleObj>
          </a:graphicData>
        </a:graphic>
      </p:graphicFrame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47" name="Object 7"/>
          <p:cNvGraphicFramePr>
            <a:graphicFrameLocks noChangeAspect="1"/>
          </p:cNvGraphicFramePr>
          <p:nvPr/>
        </p:nvGraphicFramePr>
        <p:xfrm>
          <a:off x="1295400" y="4495800"/>
          <a:ext cx="5791200" cy="685800"/>
        </p:xfrm>
        <a:graphic>
          <a:graphicData uri="http://schemas.openxmlformats.org/presentationml/2006/ole">
            <p:oleObj spid="_x0000_s61447" r:id="rId6" imgW="1778000" imgH="228600" progId="">
              <p:embed/>
            </p:oleObj>
          </a:graphicData>
        </a:graphic>
      </p:graphicFrame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49" name="Object 9"/>
          <p:cNvGraphicFramePr>
            <a:graphicFrameLocks noChangeAspect="1"/>
          </p:cNvGraphicFramePr>
          <p:nvPr/>
        </p:nvGraphicFramePr>
        <p:xfrm>
          <a:off x="1066800" y="5257800"/>
          <a:ext cx="7239000" cy="762000"/>
        </p:xfrm>
        <a:graphic>
          <a:graphicData uri="http://schemas.openxmlformats.org/presentationml/2006/ole">
            <p:oleObj spid="_x0000_s61449" r:id="rId7" imgW="247650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4.2.1 Binomial Distribution: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129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probability distribution of the binomial random variable</a:t>
            </a:r>
            <a:r>
              <a:rPr lang="en-US" b="1" dirty="0" smtClean="0"/>
              <a:t> X</a:t>
            </a:r>
            <a:r>
              <a:rPr lang="en-US" dirty="0" smtClean="0"/>
              <a:t>, the number of successes in </a:t>
            </a:r>
            <a:r>
              <a:rPr lang="en-US" b="1" dirty="0" smtClean="0"/>
              <a:t>n</a:t>
            </a:r>
            <a:r>
              <a:rPr lang="en-US" dirty="0" smtClean="0"/>
              <a:t> independent</a:t>
            </a:r>
            <a:r>
              <a:rPr lang="en-US" b="1" dirty="0" smtClean="0"/>
              <a:t> </a:t>
            </a:r>
            <a:r>
              <a:rPr lang="en-US" dirty="0" smtClean="0"/>
              <a:t>trials is:</a:t>
            </a:r>
          </a:p>
          <a:p>
            <a:endParaRPr lang="en-US" dirty="0"/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0417" name="Object 1"/>
          <p:cNvGraphicFramePr>
            <a:graphicFrameLocks noChangeAspect="1"/>
          </p:cNvGraphicFramePr>
          <p:nvPr/>
        </p:nvGraphicFramePr>
        <p:xfrm>
          <a:off x="1143000" y="3429000"/>
          <a:ext cx="7848600" cy="1295400"/>
        </p:xfrm>
        <a:graphic>
          <a:graphicData uri="http://schemas.openxmlformats.org/presentationml/2006/ole">
            <p:oleObj spid="_x0000_s60417" r:id="rId3" imgW="3505200" imgH="508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Theorem: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90600"/>
            <a:ext cx="7620000" cy="54833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mean and the variance of the </a:t>
            </a:r>
            <a:r>
              <a:rPr lang="en-US" b="1" dirty="0" smtClean="0"/>
              <a:t>binomial</a:t>
            </a:r>
            <a:r>
              <a:rPr lang="en-US" dirty="0" smtClean="0"/>
              <a:t> distribution b(x, n, p) are: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*</a:t>
            </a:r>
            <a:r>
              <a:rPr lang="en-US" dirty="0" smtClean="0"/>
              <a:t> The </a:t>
            </a:r>
            <a:r>
              <a:rPr lang="en-US" b="1" dirty="0" smtClean="0"/>
              <a:t>Binomial</a:t>
            </a:r>
            <a:r>
              <a:rPr lang="en-US" dirty="0" smtClean="0"/>
              <a:t> trials must possess the following properties:</a:t>
            </a:r>
          </a:p>
          <a:p>
            <a:pPr marL="457200" lvl="0" indent="-457200">
              <a:buSzPct val="102000"/>
              <a:buFont typeface="+mj-lt"/>
              <a:buAutoNum type="arabicParenR"/>
            </a:pPr>
            <a:r>
              <a:rPr lang="en-US" sz="2600" dirty="0" smtClean="0"/>
              <a:t>The experiment consists of </a:t>
            </a:r>
            <a:r>
              <a:rPr lang="en-US" sz="2600" b="1" dirty="0" smtClean="0"/>
              <a:t>n</a:t>
            </a:r>
            <a:r>
              <a:rPr lang="en-US" sz="2600" dirty="0" smtClean="0"/>
              <a:t> repeated trials.</a:t>
            </a:r>
          </a:p>
          <a:p>
            <a:pPr marL="457200" lvl="0" indent="-457200">
              <a:buSzPct val="102000"/>
              <a:buFont typeface="+mj-lt"/>
              <a:buAutoNum type="arabicParenR"/>
            </a:pPr>
            <a:r>
              <a:rPr lang="en-US" sz="2600" dirty="0" smtClean="0"/>
              <a:t>Each trial results in an outcome that may be classified as a success or a failure.</a:t>
            </a:r>
          </a:p>
          <a:p>
            <a:pPr marL="457200" lvl="0" indent="-457200">
              <a:buSzPct val="102000"/>
              <a:buFont typeface="+mj-lt"/>
              <a:buAutoNum type="arabicParenR"/>
            </a:pPr>
            <a:r>
              <a:rPr lang="en-US" sz="2600" dirty="0" smtClean="0"/>
              <a:t>The probability of success denoted by </a:t>
            </a:r>
            <a:r>
              <a:rPr lang="en-US" sz="2600" b="1" dirty="0" smtClean="0"/>
              <a:t>p</a:t>
            </a:r>
            <a:r>
              <a:rPr lang="en-US" sz="2600" dirty="0" smtClean="0"/>
              <a:t> remains constant from trial to trial.</a:t>
            </a:r>
          </a:p>
          <a:p>
            <a:pPr marL="457200" lvl="0" indent="-457200">
              <a:buSzPct val="102000"/>
              <a:buFont typeface="+mj-lt"/>
              <a:buAutoNum type="arabicParenR"/>
            </a:pPr>
            <a:r>
              <a:rPr lang="en-US" sz="2600" dirty="0" smtClean="0"/>
              <a:t>The repeated trials are independent.</a:t>
            </a:r>
          </a:p>
          <a:p>
            <a:pPr marL="457200" lvl="0" indent="-457200">
              <a:buSzPct val="102000"/>
              <a:buFont typeface="+mj-lt"/>
              <a:buAutoNum type="arabicParenR"/>
            </a:pPr>
            <a:r>
              <a:rPr lang="en-US" sz="2600" dirty="0" smtClean="0"/>
              <a:t>The parameters of binomial are </a:t>
            </a:r>
            <a:r>
              <a:rPr lang="en-US" sz="2600" dirty="0" err="1" smtClean="0"/>
              <a:t>n,p</a:t>
            </a:r>
            <a:r>
              <a:rPr lang="en-US" sz="2600" dirty="0" smtClean="0"/>
              <a:t>.</a:t>
            </a:r>
          </a:p>
          <a:p>
            <a:endParaRPr lang="en-US" dirty="0"/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" name="Object 1"/>
          <p:cNvGraphicFramePr>
            <a:graphicFrameLocks noChangeAspect="1"/>
          </p:cNvGraphicFramePr>
          <p:nvPr/>
        </p:nvGraphicFramePr>
        <p:xfrm>
          <a:off x="1143000" y="2057400"/>
          <a:ext cx="7543800" cy="685800"/>
        </p:xfrm>
        <a:graphic>
          <a:graphicData uri="http://schemas.openxmlformats.org/presentationml/2006/ole">
            <p:oleObj spid="_x0000_s64513" r:id="rId3" imgW="259080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EX (4):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14400"/>
            <a:ext cx="8077200" cy="555955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According to a survey by the Administrative Management society,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1/3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of U.S. companies give employees four weeks of vacation after they have been with the company for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15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years. Find the probability that among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6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companies surveyed at random, the number that gives employees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weeks of vacation after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15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years of employment is:</a:t>
            </a:r>
          </a:p>
          <a:p>
            <a:pPr marL="457200" lvl="0" indent="-457200">
              <a:buSzPct val="101000"/>
              <a:buFont typeface="+mj-lt"/>
              <a:buAutoNum type="alphaLcParenR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anywhere from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</a:p>
          <a:p>
            <a:pPr marL="457200" lvl="0" indent="-457200">
              <a:buSzPct val="101000"/>
              <a:buFont typeface="+mj-lt"/>
              <a:buAutoNum type="alphaLcParenR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fewer than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</a:p>
          <a:p>
            <a:pPr marL="457200" lvl="0" indent="-457200">
              <a:buSzPct val="101000"/>
              <a:buFont typeface="+mj-lt"/>
              <a:buAutoNum type="alphaLcParenR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at most 1;</a:t>
            </a:r>
          </a:p>
          <a:p>
            <a:pPr marL="457200" lvl="0" indent="-457200">
              <a:buSzPct val="101000"/>
              <a:buFont typeface="+mj-lt"/>
              <a:buAutoNum type="alphaLcParenR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at least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</a:p>
          <a:p>
            <a:pPr marL="457200" lvl="0" indent="-457200">
              <a:buSzPct val="101000"/>
              <a:buFont typeface="+mj-lt"/>
              <a:buAutoNum type="alphaLcParenR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greater than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</a:p>
          <a:p>
            <a:pPr marL="457200" lvl="0" indent="-457200">
              <a:buSzPct val="101000"/>
              <a:buFont typeface="+mj-lt"/>
              <a:buAutoNum type="alphaLcParenR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calculate      </a:t>
            </a:r>
          </a:p>
          <a:p>
            <a:endParaRPr lang="en-US" dirty="0"/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3489" name="Object 1"/>
          <p:cNvGraphicFramePr>
            <a:graphicFrameLocks noChangeAspect="1"/>
          </p:cNvGraphicFramePr>
          <p:nvPr/>
        </p:nvGraphicFramePr>
        <p:xfrm>
          <a:off x="2819400" y="5715000"/>
          <a:ext cx="1600200" cy="609600"/>
        </p:xfrm>
        <a:graphic>
          <a:graphicData uri="http://schemas.openxmlformats.org/presentationml/2006/ole">
            <p:oleObj spid="_x0000_s63489" r:id="rId3" imgW="66040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2465" name="Object 1"/>
          <p:cNvGraphicFramePr>
            <a:graphicFrameLocks noChangeAspect="1"/>
          </p:cNvGraphicFramePr>
          <p:nvPr/>
        </p:nvGraphicFramePr>
        <p:xfrm>
          <a:off x="1143000" y="1143000"/>
          <a:ext cx="8001000" cy="2743200"/>
        </p:xfrm>
        <a:graphic>
          <a:graphicData uri="http://schemas.openxmlformats.org/presentationml/2006/ole">
            <p:oleObj spid="_x0000_s62465" r:id="rId3" imgW="4889500" imgH="1498600" progId="">
              <p:embed/>
            </p:oleObj>
          </a:graphicData>
        </a:graphic>
      </p:graphicFrame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2467" name="Object 3"/>
          <p:cNvGraphicFramePr>
            <a:graphicFrameLocks noChangeAspect="1"/>
          </p:cNvGraphicFramePr>
          <p:nvPr/>
        </p:nvGraphicFramePr>
        <p:xfrm>
          <a:off x="1219200" y="4114800"/>
          <a:ext cx="7467600" cy="2362200"/>
        </p:xfrm>
        <a:graphic>
          <a:graphicData uri="http://schemas.openxmlformats.org/presentationml/2006/ole">
            <p:oleObj spid="_x0000_s62467" r:id="rId4" imgW="3848100" imgH="12319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1066800" y="685800"/>
          <a:ext cx="7848600" cy="2286000"/>
        </p:xfrm>
        <a:graphic>
          <a:graphicData uri="http://schemas.openxmlformats.org/presentationml/2006/ole">
            <p:oleObj spid="_x0000_s65538" r:id="rId3" imgW="2793960" imgH="1231560" progId="">
              <p:embed/>
            </p:oleObj>
          </a:graphicData>
        </a:graphic>
      </p:graphicFrame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990600" y="3581399"/>
          <a:ext cx="8153400" cy="2819401"/>
        </p:xfrm>
        <a:graphic>
          <a:graphicData uri="http://schemas.openxmlformats.org/presentationml/2006/ole">
            <p:oleObj spid="_x0000_s65539" r:id="rId4" imgW="2844800" imgH="12319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61" name="Object 1"/>
          <p:cNvGraphicFramePr>
            <a:graphicFrameLocks noChangeAspect="1"/>
          </p:cNvGraphicFramePr>
          <p:nvPr/>
        </p:nvGraphicFramePr>
        <p:xfrm>
          <a:off x="1044387" y="685800"/>
          <a:ext cx="7888941" cy="2743200"/>
        </p:xfrm>
        <a:graphic>
          <a:graphicData uri="http://schemas.openxmlformats.org/presentationml/2006/ole">
            <p:oleObj spid="_x0000_s66561" r:id="rId3" imgW="4191000" imgH="1295400" progId="">
              <p:embed/>
            </p:oleObj>
          </a:graphicData>
        </a:graphic>
      </p:graphicFrame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63" name="Object 3"/>
          <p:cNvGraphicFramePr>
            <a:graphicFrameLocks noChangeAspect="1"/>
          </p:cNvGraphicFramePr>
          <p:nvPr/>
        </p:nvGraphicFramePr>
        <p:xfrm>
          <a:off x="1295400" y="4038600"/>
          <a:ext cx="7239000" cy="2057400"/>
        </p:xfrm>
        <a:graphic>
          <a:graphicData uri="http://schemas.openxmlformats.org/presentationml/2006/ole">
            <p:oleObj spid="_x0000_s66563" r:id="rId4" imgW="2324100" imgH="8382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EX (5):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90600"/>
            <a:ext cx="7848600" cy="54833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probability that a person suffering from headache will obtain relief with a particular drug is </a:t>
            </a:r>
            <a:r>
              <a:rPr lang="en-US" b="1" dirty="0" smtClean="0"/>
              <a:t>0.9</a:t>
            </a:r>
            <a:r>
              <a:rPr lang="en-US" dirty="0" smtClean="0"/>
              <a:t>. </a:t>
            </a:r>
            <a:r>
              <a:rPr lang="en-US" b="1" dirty="0" smtClean="0"/>
              <a:t>Three</a:t>
            </a:r>
            <a:r>
              <a:rPr lang="en-US" dirty="0" smtClean="0"/>
              <a:t> randomly selected sufferers from headache are given the drug. Find the probability that the number obtaining relief will be:</a:t>
            </a:r>
          </a:p>
          <a:p>
            <a:pPr marL="457200" lvl="0" indent="-457200">
              <a:buSzPct val="106000"/>
              <a:buFont typeface="+mj-lt"/>
              <a:buAutoNum type="alphaLcParenR"/>
            </a:pPr>
            <a:endParaRPr lang="en-US" dirty="0" smtClean="0"/>
          </a:p>
          <a:p>
            <a:pPr marL="457200" lvl="0" indent="-457200">
              <a:buSzPct val="106000"/>
              <a:buFont typeface="+mj-lt"/>
              <a:buAutoNum type="alphaLcParenR"/>
            </a:pPr>
            <a:r>
              <a:rPr lang="en-US" dirty="0" smtClean="0"/>
              <a:t>exactly zero;</a:t>
            </a:r>
          </a:p>
          <a:p>
            <a:pPr marL="457200" lvl="0" indent="-457200">
              <a:buSzPct val="106000"/>
              <a:buFont typeface="+mj-lt"/>
              <a:buAutoNum type="alphaLcParenR"/>
            </a:pPr>
            <a:r>
              <a:rPr lang="en-US" dirty="0" smtClean="0"/>
              <a:t>at most one;</a:t>
            </a:r>
          </a:p>
          <a:p>
            <a:pPr marL="457200" lvl="0" indent="-457200">
              <a:buSzPct val="106000"/>
              <a:buFont typeface="+mj-lt"/>
              <a:buAutoNum type="alphaLcParenR"/>
            </a:pPr>
            <a:r>
              <a:rPr lang="en-US" dirty="0" smtClean="0"/>
              <a:t>more than one;</a:t>
            </a:r>
          </a:p>
          <a:p>
            <a:pPr marL="457200" lvl="0" indent="-457200">
              <a:buSzPct val="106000"/>
              <a:buFont typeface="+mj-lt"/>
              <a:buAutoNum type="alphaLcParenR"/>
            </a:pPr>
            <a:r>
              <a:rPr lang="en-US" dirty="0" smtClean="0"/>
              <a:t>two or fewer;</a:t>
            </a:r>
          </a:p>
          <a:p>
            <a:pPr marL="457200" indent="-457200">
              <a:buSzPct val="106000"/>
              <a:buFont typeface="+mj-lt"/>
              <a:buAutoNum type="alphaLcParenR"/>
            </a:pPr>
            <a:r>
              <a:rPr lang="en-US" dirty="0" smtClean="0"/>
              <a:t>Calculate </a:t>
            </a:r>
            <a:endParaRPr lang="en-US" dirty="0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33" name="Object 1"/>
          <p:cNvGraphicFramePr>
            <a:graphicFrameLocks noChangeAspect="1"/>
          </p:cNvGraphicFramePr>
          <p:nvPr/>
        </p:nvGraphicFramePr>
        <p:xfrm>
          <a:off x="3124200" y="5410200"/>
          <a:ext cx="1371600" cy="533400"/>
        </p:xfrm>
        <a:graphic>
          <a:graphicData uri="http://schemas.openxmlformats.org/presentationml/2006/ole">
            <p:oleObj spid="_x0000_s69633" r:id="rId3" imgW="68580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65563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Solution:</a:t>
            </a:r>
            <a:endParaRPr lang="en-US" dirty="0"/>
          </a:p>
        </p:txBody>
      </p:sp>
      <p:graphicFrame>
        <p:nvGraphicFramePr>
          <p:cNvPr id="68615" name="Object 7"/>
          <p:cNvGraphicFramePr>
            <a:graphicFrameLocks noChangeAspect="1"/>
          </p:cNvGraphicFramePr>
          <p:nvPr/>
        </p:nvGraphicFramePr>
        <p:xfrm>
          <a:off x="1142999" y="1219200"/>
          <a:ext cx="5769429" cy="762000"/>
        </p:xfrm>
        <a:graphic>
          <a:graphicData uri="http://schemas.openxmlformats.org/presentationml/2006/ole">
            <p:oleObj spid="_x0000_s68615" r:id="rId3" imgW="1333500" imgH="203200" progId="">
              <p:embed/>
            </p:oleObj>
          </a:graphicData>
        </a:graphic>
      </p:graphicFrame>
      <p:graphicFrame>
        <p:nvGraphicFramePr>
          <p:cNvPr id="68614" name="Object 6"/>
          <p:cNvGraphicFramePr>
            <a:graphicFrameLocks noChangeAspect="1"/>
          </p:cNvGraphicFramePr>
          <p:nvPr/>
        </p:nvGraphicFramePr>
        <p:xfrm>
          <a:off x="1066799" y="2057400"/>
          <a:ext cx="7351059" cy="1524000"/>
        </p:xfrm>
        <a:graphic>
          <a:graphicData uri="http://schemas.openxmlformats.org/presentationml/2006/ole">
            <p:oleObj spid="_x0000_s68614" r:id="rId4" imgW="2451100" imgH="508000" progId="">
              <p:embed/>
            </p:oleObj>
          </a:graphicData>
        </a:graphic>
      </p:graphicFrame>
      <p:graphicFrame>
        <p:nvGraphicFramePr>
          <p:cNvPr id="68613" name="Object 5"/>
          <p:cNvGraphicFramePr>
            <a:graphicFrameLocks noChangeAspect="1"/>
          </p:cNvGraphicFramePr>
          <p:nvPr/>
        </p:nvGraphicFramePr>
        <p:xfrm>
          <a:off x="1066800" y="3735681"/>
          <a:ext cx="6553200" cy="2588919"/>
        </p:xfrm>
        <a:graphic>
          <a:graphicData uri="http://schemas.openxmlformats.org/presentationml/2006/ole">
            <p:oleObj spid="_x0000_s68613" r:id="rId5" imgW="2997200" imgH="1054100" progId="">
              <p:embed/>
            </p:oleObj>
          </a:graphicData>
        </a:graphic>
      </p:graphicFrame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0" y="1619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20" name="Rectangle 12"/>
          <p:cNvSpPr>
            <a:spLocks noChangeArrowheads="1"/>
          </p:cNvSpPr>
          <p:nvPr/>
        </p:nvSpPr>
        <p:spPr bwMode="auto">
          <a:xfrm>
            <a:off x="0" y="464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22" name="Rectangle 14"/>
          <p:cNvSpPr>
            <a:spLocks noChangeArrowheads="1"/>
          </p:cNvSpPr>
          <p:nvPr/>
        </p:nvSpPr>
        <p:spPr bwMode="auto">
          <a:xfrm>
            <a:off x="0" y="7124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5" name="Object 1"/>
          <p:cNvGraphicFramePr>
            <a:graphicFrameLocks noChangeAspect="1"/>
          </p:cNvGraphicFramePr>
          <p:nvPr/>
        </p:nvGraphicFramePr>
        <p:xfrm>
          <a:off x="1066800" y="508000"/>
          <a:ext cx="7924800" cy="2540000"/>
        </p:xfrm>
        <a:graphic>
          <a:graphicData uri="http://schemas.openxmlformats.org/presentationml/2006/ole">
            <p:oleObj spid="_x0000_s67585" r:id="rId3" imgW="3327400" imgH="1054100" progId="">
              <p:embed/>
            </p:oleObj>
          </a:graphicData>
        </a:graphic>
      </p:graphicFrame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1066799" y="3581400"/>
          <a:ext cx="8106697" cy="2590800"/>
        </p:xfrm>
        <a:graphic>
          <a:graphicData uri="http://schemas.openxmlformats.org/presentationml/2006/ole">
            <p:oleObj spid="_x0000_s67586" r:id="rId4" imgW="4165600" imgH="10541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057400"/>
            <a:ext cx="8077200" cy="2895600"/>
          </a:xfrm>
        </p:spPr>
        <p:txBody>
          <a:bodyPr>
            <a:noAutofit/>
          </a:bodyPr>
          <a:lstStyle/>
          <a:p>
            <a:pPr algn="ctr"/>
            <a:r>
              <a:rPr lang="en-US" sz="4000" i="1" u="sng" dirty="0" smtClean="0">
                <a:latin typeface="Aharoni" pitchFamily="2" charset="-79"/>
                <a:cs typeface="Aharoni" pitchFamily="2" charset="-79"/>
              </a:rPr>
              <a:t>CHAPTER FOUR</a:t>
            </a:r>
          </a:p>
          <a:p>
            <a:pPr algn="ctr"/>
            <a:endParaRPr lang="en-US" sz="4000" i="1" u="sn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4000" i="1" u="sng" dirty="0" smtClean="0">
                <a:latin typeface="Aharoni" pitchFamily="2" charset="-79"/>
                <a:cs typeface="Aharoni" pitchFamily="2" charset="-79"/>
              </a:rPr>
              <a:t>SOME DISCRETE PROBABILITY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4000" dirty="0" smtClean="0">
                <a:latin typeface="Aharoni" pitchFamily="2" charset="-79"/>
                <a:cs typeface="Aharoni" pitchFamily="2" charset="-79"/>
              </a:rPr>
            </a:br>
            <a:r>
              <a:rPr lang="en-US" sz="4000" i="1" u="sng" dirty="0" smtClean="0">
                <a:latin typeface="Aharoni" pitchFamily="2" charset="-79"/>
                <a:cs typeface="Aharoni" pitchFamily="2" charset="-79"/>
              </a:rPr>
              <a:t> DISTRIBUTIONS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4.1 Discrete Uniform Distribution: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random variable </a:t>
            </a:r>
            <a:r>
              <a:rPr lang="en-US" b="1" dirty="0" smtClean="0"/>
              <a:t>X</a:t>
            </a:r>
            <a:r>
              <a:rPr lang="en-US" dirty="0" smtClean="0"/>
              <a:t> assume the values  with equal probabilities, then the discrete uniform distribution is given by: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905000" y="3581400"/>
          <a:ext cx="6172200" cy="1447800"/>
        </p:xfrm>
        <a:graphic>
          <a:graphicData uri="http://schemas.openxmlformats.org/presentationml/2006/ole">
            <p:oleObj spid="_x0000_s1025" name="معادلة" r:id="rId3" imgW="2768400" imgH="6346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Theorem: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8534400" cy="129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mean and variance of the discrete uniform </a:t>
            </a:r>
          </a:p>
          <a:p>
            <a:pPr>
              <a:buNone/>
            </a:pPr>
            <a:r>
              <a:rPr lang="en-US" sz="2800" dirty="0" smtClean="0"/>
              <a:t>distribution               are:</a:t>
            </a:r>
          </a:p>
          <a:p>
            <a:endParaRPr lang="en-US" dirty="0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3048000" y="2209800"/>
          <a:ext cx="1143000" cy="457200"/>
        </p:xfrm>
        <a:graphic>
          <a:graphicData uri="http://schemas.openxmlformats.org/presentationml/2006/ole">
            <p:oleObj spid="_x0000_s54273" name="Equation" r:id="rId3" imgW="571252" imgH="203112" progId="Equation.3">
              <p:embed/>
            </p:oleObj>
          </a:graphicData>
        </a:graphic>
      </p:graphicFrame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1524000" y="3429000"/>
          <a:ext cx="6477000" cy="1676400"/>
        </p:xfrm>
        <a:graphic>
          <a:graphicData uri="http://schemas.openxmlformats.org/presentationml/2006/ole">
            <p:oleObj spid="_x0000_s54275" name="Equation" r:id="rId4" imgW="2870200" imgH="698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EX (1):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When a die is tossed once, each element of the sample space                               occurs with probability 1/6. Therefore we have a uniform distribution with: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Find: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1. 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2. 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3. </a:t>
            </a:r>
          </a:p>
          <a:p>
            <a:endParaRPr lang="en-US" dirty="0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3249" name="Object 1"/>
          <p:cNvGraphicFramePr>
            <a:graphicFrameLocks noChangeAspect="1"/>
          </p:cNvGraphicFramePr>
          <p:nvPr/>
        </p:nvGraphicFramePr>
        <p:xfrm>
          <a:off x="4953000" y="1828800"/>
          <a:ext cx="2209800" cy="457200"/>
        </p:xfrm>
        <a:graphic>
          <a:graphicData uri="http://schemas.openxmlformats.org/presentationml/2006/ole">
            <p:oleObj spid="_x0000_s53249" name="Equation" r:id="rId3" imgW="1016000" imgH="203200" progId="Equation.3">
              <p:embed/>
            </p:oleObj>
          </a:graphicData>
        </a:graphic>
      </p:graphicFrame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1600200" y="3429000"/>
          <a:ext cx="5334000" cy="762000"/>
        </p:xfrm>
        <a:graphic>
          <a:graphicData uri="http://schemas.openxmlformats.org/presentationml/2006/ole">
            <p:oleObj spid="_x0000_s53251" name="Equation" r:id="rId4" imgW="1777229" imgH="393529" progId="Equation.3">
              <p:embed/>
            </p:oleObj>
          </a:graphicData>
        </a:graphic>
      </p:graphicFrame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3256" name="Object 8"/>
          <p:cNvGraphicFramePr>
            <a:graphicFrameLocks noChangeAspect="1"/>
          </p:cNvGraphicFramePr>
          <p:nvPr/>
        </p:nvGraphicFramePr>
        <p:xfrm>
          <a:off x="2209800" y="5257800"/>
          <a:ext cx="1524000" cy="457200"/>
        </p:xfrm>
        <a:graphic>
          <a:graphicData uri="http://schemas.openxmlformats.org/presentationml/2006/ole">
            <p:oleObj spid="_x0000_s53256" r:id="rId5" imgW="596641" imgH="203112" progId="">
              <p:embed/>
            </p:oleObj>
          </a:graphicData>
        </a:graphic>
      </p:graphicFrame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3254" name="Object 6"/>
          <p:cNvGraphicFramePr>
            <a:graphicFrameLocks noChangeAspect="1"/>
          </p:cNvGraphicFramePr>
          <p:nvPr/>
        </p:nvGraphicFramePr>
        <p:xfrm>
          <a:off x="2286000" y="4724400"/>
          <a:ext cx="1600200" cy="457200"/>
        </p:xfrm>
        <a:graphic>
          <a:graphicData uri="http://schemas.openxmlformats.org/presentationml/2006/ole">
            <p:oleObj spid="_x0000_s53254" r:id="rId6" imgW="799753" imgH="203112" progId="">
              <p:embed/>
            </p:oleObj>
          </a:graphicData>
        </a:graphic>
      </p:graphicFrame>
      <p:graphicFrame>
        <p:nvGraphicFramePr>
          <p:cNvPr id="53258" name="Object 10"/>
          <p:cNvGraphicFramePr>
            <a:graphicFrameLocks noChangeAspect="1"/>
          </p:cNvGraphicFramePr>
          <p:nvPr/>
        </p:nvGraphicFramePr>
        <p:xfrm>
          <a:off x="2133600" y="5638800"/>
          <a:ext cx="1676400" cy="457200"/>
        </p:xfrm>
        <a:graphic>
          <a:graphicData uri="http://schemas.openxmlformats.org/presentationml/2006/ole">
            <p:oleObj spid="_x0000_s53258" r:id="rId7" imgW="812447" imgH="20311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Solution: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2225" name="Object 1"/>
          <p:cNvGraphicFramePr>
            <a:graphicFrameLocks noChangeAspect="1"/>
          </p:cNvGraphicFramePr>
          <p:nvPr/>
        </p:nvGraphicFramePr>
        <p:xfrm>
          <a:off x="2286000" y="1600200"/>
          <a:ext cx="1524000" cy="428625"/>
        </p:xfrm>
        <a:graphic>
          <a:graphicData uri="http://schemas.openxmlformats.org/presentationml/2006/ole">
            <p:oleObj spid="_x0000_s52225" r:id="rId3" imgW="799753" imgH="203112" progId="">
              <p:embed/>
            </p:oleObj>
          </a:graphicData>
        </a:graphic>
      </p:graphicFrame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2667000" y="1905000"/>
          <a:ext cx="6019800" cy="914400"/>
        </p:xfrm>
        <a:graphic>
          <a:graphicData uri="http://schemas.openxmlformats.org/presentationml/2006/ole">
            <p:oleObj spid="_x0000_s52227" r:id="rId4" imgW="3086100" imgH="393700" progId="">
              <p:embed/>
            </p:oleObj>
          </a:graphicData>
        </a:graphic>
      </p:graphicFrame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2229" name="Object 5"/>
          <p:cNvGraphicFramePr>
            <a:graphicFrameLocks noChangeAspect="1"/>
          </p:cNvGraphicFramePr>
          <p:nvPr/>
        </p:nvGraphicFramePr>
        <p:xfrm>
          <a:off x="2286000" y="3048000"/>
          <a:ext cx="5867400" cy="914400"/>
        </p:xfrm>
        <a:graphic>
          <a:graphicData uri="http://schemas.openxmlformats.org/presentationml/2006/ole">
            <p:oleObj spid="_x0000_s52229" r:id="rId5" imgW="2235200" imgH="393700" progId="">
              <p:embed/>
            </p:oleObj>
          </a:graphicData>
        </a:graphic>
      </p:graphicFrame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2231" name="Object 7"/>
          <p:cNvGraphicFramePr>
            <a:graphicFrameLocks noChangeAspect="1"/>
          </p:cNvGraphicFramePr>
          <p:nvPr/>
        </p:nvGraphicFramePr>
        <p:xfrm>
          <a:off x="2209800" y="4800600"/>
          <a:ext cx="6324600" cy="838200"/>
        </p:xfrm>
        <a:graphic>
          <a:graphicData uri="http://schemas.openxmlformats.org/presentationml/2006/ole">
            <p:oleObj spid="_x0000_s52231" r:id="rId6" imgW="2476500" imgH="3937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74676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EX (2):</a:t>
            </a:r>
            <a:br>
              <a:rPr lang="en-US" b="1" u="sng" dirty="0" smtClean="0"/>
            </a:b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7467600" cy="45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For example (1): Find 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7345" name="Object 1"/>
          <p:cNvGraphicFramePr>
            <a:graphicFrameLocks noChangeAspect="1"/>
          </p:cNvGraphicFramePr>
          <p:nvPr/>
        </p:nvGraphicFramePr>
        <p:xfrm>
          <a:off x="4876800" y="1143000"/>
          <a:ext cx="1447800" cy="457200"/>
        </p:xfrm>
        <a:graphic>
          <a:graphicData uri="http://schemas.openxmlformats.org/presentationml/2006/ole">
            <p:oleObj spid="_x0000_s57345" name="Equation" r:id="rId4" imgW="685800" imgH="228600" progId="Equation.3">
              <p:embed/>
            </p:oleObj>
          </a:graphicData>
        </a:graphic>
      </p:graphicFrame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990600" y="2362200"/>
          <a:ext cx="8153400" cy="3657600"/>
        </p:xfrm>
        <a:graphic>
          <a:graphicData uri="http://schemas.openxmlformats.org/presentationml/2006/ole">
            <p:oleObj spid="_x0000_s57347" r:id="rId5" imgW="4851400" imgH="17399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4.2 The Bernoulli Distribution: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467600" cy="2819400"/>
          </a:xfrm>
        </p:spPr>
        <p:txBody>
          <a:bodyPr>
            <a:normAutofit fontScale="77500" lnSpcReduction="20000"/>
          </a:bodyPr>
          <a:lstStyle/>
          <a:p>
            <a:r>
              <a:rPr lang="en-US" sz="4200" dirty="0" smtClean="0"/>
              <a:t>Bernoulli trials are an experiment with:</a:t>
            </a:r>
          </a:p>
          <a:p>
            <a:pPr lvl="0"/>
            <a:endParaRPr lang="en-US" dirty="0" smtClean="0"/>
          </a:p>
          <a:p>
            <a:pPr marL="457200" lvl="0" indent="-457200">
              <a:buSzPct val="106000"/>
              <a:buFont typeface="+mj-lt"/>
              <a:buAutoNum type="arabicParenR"/>
            </a:pPr>
            <a:r>
              <a:rPr lang="en-US" dirty="0" smtClean="0"/>
              <a:t>Only two possible outcomes.</a:t>
            </a:r>
          </a:p>
          <a:p>
            <a:pPr marL="457200" lvl="0" indent="-457200">
              <a:buSzPct val="106000"/>
              <a:buFont typeface="+mj-lt"/>
              <a:buAutoNum type="arabicParenR"/>
            </a:pPr>
            <a:r>
              <a:rPr lang="en-US" dirty="0" smtClean="0"/>
              <a:t>Labeled as success (S), failure (F).</a:t>
            </a:r>
          </a:p>
          <a:p>
            <a:pPr marL="457200" lvl="0" indent="-457200">
              <a:buSzPct val="106000"/>
              <a:buFont typeface="+mj-lt"/>
              <a:buAutoNum type="arabicParenR"/>
            </a:pPr>
            <a:r>
              <a:rPr lang="en-US" dirty="0" smtClean="0"/>
              <a:t>Probability    of    success             , probability   of   failure                                .</a:t>
            </a:r>
          </a:p>
          <a:p>
            <a:endParaRPr lang="en-US" dirty="0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/>
        </p:nvGraphicFramePr>
        <p:xfrm>
          <a:off x="5562600" y="3276600"/>
          <a:ext cx="685800" cy="381000"/>
        </p:xfrm>
        <a:graphic>
          <a:graphicData uri="http://schemas.openxmlformats.org/presentationml/2006/ole">
            <p:oleObj spid="_x0000_s56321" r:id="rId3" imgW="266353" imgH="164885" progId="">
              <p:embed/>
            </p:oleObj>
          </a:graphicData>
        </a:graphic>
      </p:graphicFrame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2667000" y="3541059"/>
          <a:ext cx="2514600" cy="428625"/>
        </p:xfrm>
        <a:graphic>
          <a:graphicData uri="http://schemas.openxmlformats.org/presentationml/2006/ole">
            <p:oleObj spid="_x0000_s56323" r:id="rId4" imgW="1739900" imgH="2032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Theorem: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Bernoulli</a:t>
            </a:r>
            <a:r>
              <a:rPr lang="en-US" dirty="0" smtClean="0"/>
              <a:t> distribution has the following function: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mean and the variance of the </a:t>
            </a:r>
            <a:r>
              <a:rPr lang="en-US" b="1" dirty="0" smtClean="0"/>
              <a:t>Bernoulli</a:t>
            </a:r>
            <a:r>
              <a:rPr lang="en-US" dirty="0" smtClean="0"/>
              <a:t> distribution are:</a:t>
            </a:r>
          </a:p>
          <a:p>
            <a:endParaRPr lang="en-US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297" name="Object 1"/>
          <p:cNvGraphicFramePr>
            <a:graphicFrameLocks noChangeAspect="1"/>
          </p:cNvGraphicFramePr>
          <p:nvPr/>
        </p:nvGraphicFramePr>
        <p:xfrm>
          <a:off x="1371600" y="2667000"/>
          <a:ext cx="6477000" cy="762000"/>
        </p:xfrm>
        <a:graphic>
          <a:graphicData uri="http://schemas.openxmlformats.org/presentationml/2006/ole">
            <p:oleObj spid="_x0000_s55297" r:id="rId3" imgW="2603500" imgH="228600" progId="">
              <p:embed/>
            </p:oleObj>
          </a:graphicData>
        </a:graphic>
      </p:graphicFrame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1219200" y="5334000"/>
          <a:ext cx="6629400" cy="533400"/>
        </p:xfrm>
        <a:graphic>
          <a:graphicData uri="http://schemas.openxmlformats.org/presentationml/2006/ole">
            <p:oleObj spid="_x0000_s55299" r:id="rId4" imgW="255270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8E396DEFAA3042A6545DA0C5F9BE26" ma:contentTypeVersion="0" ma:contentTypeDescription="Create a new document." ma:contentTypeScope="" ma:versionID="8830984159ffa1ff4379a8f31ee4fe8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065C4A-E658-4CDB-81CB-C53BDAA73C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CC71A18-A14A-4FEB-8276-E209E64C9A12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B497490-D49C-4E6E-B449-6FC05D3DD1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255</TotalTime>
  <Words>458</Words>
  <Application>Microsoft Office PowerPoint</Application>
  <PresentationFormat>On-screen Show (4:3)</PresentationFormat>
  <Paragraphs>86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انقلاب</vt:lpstr>
      <vt:lpstr>معادلة</vt:lpstr>
      <vt:lpstr>Equation</vt:lpstr>
      <vt:lpstr>King Saud University Women Students</vt:lpstr>
      <vt:lpstr>Slide 2</vt:lpstr>
      <vt:lpstr>4.1 Discrete Uniform Distribution: </vt:lpstr>
      <vt:lpstr>Theorem: </vt:lpstr>
      <vt:lpstr>EX (1): </vt:lpstr>
      <vt:lpstr>Solution: </vt:lpstr>
      <vt:lpstr>EX (2):  Solution:  </vt:lpstr>
      <vt:lpstr>4.2 The Bernoulli Distribution: </vt:lpstr>
      <vt:lpstr>Theorem: </vt:lpstr>
      <vt:lpstr>Ex (3):      Solution:  </vt:lpstr>
      <vt:lpstr>4.2.1 Binomial Distribution: </vt:lpstr>
      <vt:lpstr>Theorem: </vt:lpstr>
      <vt:lpstr>EX (4): </vt:lpstr>
      <vt:lpstr>Solution: </vt:lpstr>
      <vt:lpstr>Slide 15</vt:lpstr>
      <vt:lpstr>Slide 16</vt:lpstr>
      <vt:lpstr>EX (5): </vt:lpstr>
      <vt:lpstr>Solution: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FOUR</dc:title>
  <dc:creator>SimSim</dc:creator>
  <cp:lastModifiedBy>ksu</cp:lastModifiedBy>
  <cp:revision>49</cp:revision>
  <dcterms:created xsi:type="dcterms:W3CDTF">2009-10-29T08:03:05Z</dcterms:created>
  <dcterms:modified xsi:type="dcterms:W3CDTF">2012-02-21T08:51:34Z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0x010100758E396DEFAA3042A6545DA0C5F9BE26</vt:lpwstr>
  </property>
</Properties>
</file>