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sldIdLst>
    <p:sldId id="256" r:id="rId5"/>
    <p:sldId id="257" r:id="rId6"/>
    <p:sldId id="260" r:id="rId7"/>
    <p:sldId id="258" r:id="rId8"/>
    <p:sldId id="301" r:id="rId9"/>
    <p:sldId id="259" r:id="rId10"/>
    <p:sldId id="302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98" r:id="rId22"/>
    <p:sldId id="299" r:id="rId23"/>
    <p:sldId id="271" r:id="rId24"/>
    <p:sldId id="300" r:id="rId25"/>
    <p:sldId id="272" r:id="rId26"/>
    <p:sldId id="273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3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image" Target="../media/image4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image" Target="../media/image51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image" Target="../media/image5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3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45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48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oleObject50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712601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4000" b="1" i="1" u="sng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1" u="sng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CHAPTER FIVE</a:t>
            </a:r>
            <a:endParaRPr kumimoji="0" lang="ar-SA" sz="4800" b="1" i="1" u="sng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sng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4000" b="1" i="1" u="sng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4400" b="1" i="1" u="sng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SOME CONTINUOUS PROBABILITY DISTRIBUTIONS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152400" y="1143000"/>
          <a:ext cx="8686801" cy="712589"/>
        </p:xfrm>
        <a:graphic>
          <a:graphicData uri="http://schemas.openxmlformats.org/presentationml/2006/ole">
            <p:oleObj spid="_x0000_s19457" r:id="rId3" imgW="2438400" imgH="203200" progId="">
              <p:embed/>
            </p:oleObj>
          </a:graphicData>
        </a:graphic>
      </p:graphicFrame>
      <p:graphicFrame>
        <p:nvGraphicFramePr>
          <p:cNvPr id="7" name="Object 0"/>
          <p:cNvGraphicFramePr>
            <a:graphicFrameLocks noChangeAspect="1"/>
          </p:cNvGraphicFramePr>
          <p:nvPr/>
        </p:nvGraphicFramePr>
        <p:xfrm>
          <a:off x="2209800" y="2667000"/>
          <a:ext cx="4419600" cy="2914650"/>
        </p:xfrm>
        <a:graphic>
          <a:graphicData uri="http://schemas.openxmlformats.org/presentationml/2006/ole">
            <p:oleObj spid="_x0000_s19458" name="Bitmap Image" r:id="rId4" imgW="3591426" imgH="297142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304800" y="1143000"/>
          <a:ext cx="3559629" cy="685800"/>
        </p:xfrm>
        <a:graphic>
          <a:graphicData uri="http://schemas.openxmlformats.org/presentationml/2006/ole">
            <p:oleObj spid="_x0000_s18434" r:id="rId3" imgW="1040948" imgH="203112" progId="">
              <p:embed/>
            </p:oleObj>
          </a:graphicData>
        </a:graphic>
      </p:graphicFrame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228600" y="2133600"/>
          <a:ext cx="8376104" cy="561975"/>
        </p:xfrm>
        <a:graphic>
          <a:graphicData uri="http://schemas.openxmlformats.org/presentationml/2006/ole">
            <p:oleObj spid="_x0000_s18433" r:id="rId4" imgW="2984500" imgH="203200" progId="">
              <p:embed/>
            </p:oleObj>
          </a:graphicData>
        </a:graphic>
      </p:graphicFrame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2860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2860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1981200" y="3176587"/>
          <a:ext cx="4724400" cy="2919413"/>
        </p:xfrm>
        <a:graphic>
          <a:graphicData uri="http://schemas.openxmlformats.org/presentationml/2006/ole">
            <p:oleObj spid="_x0000_s18435" name="Bitmap Image" r:id="rId5" imgW="3266667" imgH="291428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>
              <a:buNone/>
            </a:pPr>
            <a:r>
              <a:rPr lang="en-US" sz="4000" b="1" u="sng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EX (2):</a:t>
            </a:r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en-US" sz="3200" dirty="0" smtClean="0">
                <a:latin typeface="Baskerville Old Face" pitchFamily="18" charset="0"/>
              </a:rPr>
              <a:t>Using the standard normal tables, find the area </a:t>
            </a:r>
            <a:endParaRPr lang="ar-SA" sz="3200" dirty="0" smtClean="0">
              <a:latin typeface="Baskerville Old Face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Baskerville Old Face" pitchFamily="18" charset="0"/>
              </a:rPr>
              <a:t>under the curve that lies: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200" dirty="0" smtClean="0">
                <a:latin typeface="Baskerville Old Face" pitchFamily="18" charset="0"/>
              </a:rPr>
              <a:t>to the right of </a:t>
            </a:r>
            <a:r>
              <a:rPr lang="en-US" sz="3200" dirty="0" smtClean="0">
                <a:latin typeface="Baskerville Old Face" pitchFamily="18" charset="0"/>
                <a:cs typeface="Arial" pitchFamily="34" charset="0"/>
              </a:rPr>
              <a:t> Z=1.84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200" dirty="0" smtClean="0">
                <a:latin typeface="Baskerville Old Face" pitchFamily="18" charset="0"/>
              </a:rPr>
              <a:t>to the left of  z=2.51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200" dirty="0" smtClean="0">
                <a:latin typeface="Baskerville Old Face" pitchFamily="18" charset="0"/>
              </a:rPr>
              <a:t>between  z=-1.97 and z=0.86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200" dirty="0" smtClean="0">
                <a:latin typeface="Baskerville Old Face" pitchFamily="18" charset="0"/>
              </a:rPr>
              <a:t>at the point  z= -2. 15</a:t>
            </a:r>
          </a:p>
          <a:p>
            <a:pPr>
              <a:buNone/>
            </a:pPr>
            <a:endParaRPr lang="ar-SA" dirty="0">
              <a:latin typeface="Baskerville Old Face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Solution: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sz="3600" dirty="0" smtClean="0">
                <a:latin typeface="Baskerville Old Face" pitchFamily="18" charset="0"/>
              </a:rPr>
              <a:t>to the right of </a:t>
            </a:r>
            <a:r>
              <a:rPr lang="en-US" sz="3600" dirty="0" smtClean="0">
                <a:latin typeface="Baskerville Old Face" pitchFamily="18" charset="0"/>
                <a:cs typeface="Arial" pitchFamily="34" charset="0"/>
              </a:rPr>
              <a:t> Z=1.84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533400" y="2667000"/>
          <a:ext cx="5943599" cy="559711"/>
        </p:xfrm>
        <a:graphic>
          <a:graphicData uri="http://schemas.openxmlformats.org/presentationml/2006/ole">
            <p:oleObj spid="_x0000_s26625" r:id="rId3" imgW="2120900" imgH="203200" progId="">
              <p:embed/>
            </p:oleObj>
          </a:graphicData>
        </a:graphic>
      </p:graphicFrame>
      <p:graphicFrame>
        <p:nvGraphicFramePr>
          <p:cNvPr id="7" name="Object 1"/>
          <p:cNvGraphicFramePr>
            <a:graphicFrameLocks noChangeAspect="1"/>
          </p:cNvGraphicFramePr>
          <p:nvPr/>
        </p:nvGraphicFramePr>
        <p:xfrm>
          <a:off x="1905000" y="3352800"/>
          <a:ext cx="5510484" cy="3200400"/>
        </p:xfrm>
        <a:graphic>
          <a:graphicData uri="http://schemas.openxmlformats.org/presentationml/2006/ole">
            <p:oleObj spid="_x0000_s26626" name="Bitmap Image" r:id="rId4" imgW="3839111" imgH="291428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/>
          <a:lstStyle/>
          <a:p>
            <a:pPr marL="514350" lvl="0" indent="-514350">
              <a:buFont typeface="+mj-lt"/>
              <a:buAutoNum type="alphaUcPeriod" startAt="2"/>
            </a:pPr>
            <a:r>
              <a:rPr lang="en-US" sz="3600" dirty="0" smtClean="0">
                <a:latin typeface="Baskerville Old Face" pitchFamily="18" charset="0"/>
              </a:rPr>
              <a:t>to the left of  z=2.51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990600" y="1828800"/>
          <a:ext cx="5029200" cy="733425"/>
        </p:xfrm>
        <a:graphic>
          <a:graphicData uri="http://schemas.openxmlformats.org/presentationml/2006/ole">
            <p:oleObj spid="_x0000_s25601" r:id="rId3" imgW="1371600" imgH="203200" progId="">
              <p:embed/>
            </p:oleObj>
          </a:graphicData>
        </a:graphic>
      </p:graphicFrame>
      <p:graphicFrame>
        <p:nvGraphicFramePr>
          <p:cNvPr id="6" name="كائن 5"/>
          <p:cNvGraphicFramePr>
            <a:graphicFrameLocks noChangeAspect="1"/>
          </p:cNvGraphicFramePr>
          <p:nvPr/>
        </p:nvGraphicFramePr>
        <p:xfrm>
          <a:off x="2895600" y="2895600"/>
          <a:ext cx="4343400" cy="3594538"/>
        </p:xfrm>
        <a:graphic>
          <a:graphicData uri="http://schemas.openxmlformats.org/presentationml/2006/ole">
            <p:oleObj spid="_x0000_s25602" name="Bitmap Image" r:id="rId4" imgW="3591426" imgH="297142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/>
          <a:lstStyle/>
          <a:p>
            <a:pPr marL="514350" lvl="0" indent="-514350">
              <a:buFont typeface="+mj-lt"/>
              <a:buAutoNum type="alphaUcPeriod" startAt="3"/>
            </a:pPr>
            <a:r>
              <a:rPr lang="en-US" sz="4000" dirty="0" smtClean="0">
                <a:latin typeface="Baskerville Old Face" pitchFamily="18" charset="0"/>
              </a:rPr>
              <a:t>between  z=-1.97 and z=0.86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283029" y="2209800"/>
          <a:ext cx="8708571" cy="539469"/>
        </p:xfrm>
        <a:graphic>
          <a:graphicData uri="http://schemas.openxmlformats.org/presentationml/2006/ole">
            <p:oleObj spid="_x0000_s24577" r:id="rId3" imgW="3009900" imgH="203200" progId="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2590800" y="2921244"/>
          <a:ext cx="4419600" cy="3250956"/>
        </p:xfrm>
        <a:graphic>
          <a:graphicData uri="http://schemas.openxmlformats.org/presentationml/2006/ole">
            <p:oleObj spid="_x0000_s24579" name="Bitmap Image" r:id="rId4" imgW="3266667" imgH="291428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8912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lphaUcPeriod" startAt="4"/>
            </a:pPr>
            <a:r>
              <a:rPr lang="en-US" sz="3600" dirty="0" smtClean="0">
                <a:latin typeface="Baskerville Old Face" pitchFamily="18" charset="0"/>
              </a:rPr>
              <a:t>at the point  z= -2. 15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609600" y="2057400"/>
          <a:ext cx="5181600" cy="914400"/>
        </p:xfrm>
        <a:graphic>
          <a:graphicData uri="http://schemas.openxmlformats.org/presentationml/2006/ole">
            <p:oleObj spid="_x0000_s23553" r:id="rId3" imgW="1129810" imgH="203112" progId="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0"/>
            <a:ext cx="8686800" cy="5562600"/>
          </a:xfrm>
        </p:spPr>
        <p:txBody>
          <a:bodyPr/>
          <a:lstStyle/>
          <a:p>
            <a:pPr>
              <a:buNone/>
            </a:pPr>
            <a:r>
              <a:rPr lang="en-US" sz="4000" b="1" u="sng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EX (3):</a:t>
            </a:r>
          </a:p>
          <a:p>
            <a:pPr>
              <a:buNone/>
            </a:pPr>
            <a:r>
              <a:rPr lang="en-US" sz="3600" dirty="0" smtClean="0"/>
              <a:t>Find the constant </a:t>
            </a:r>
            <a:r>
              <a:rPr lang="en-US" sz="3600" b="1" dirty="0" smtClean="0"/>
              <a:t>K </a:t>
            </a:r>
            <a:r>
              <a:rPr lang="en-US" sz="3600" dirty="0" smtClean="0"/>
              <a:t>using the tables such </a:t>
            </a:r>
            <a:endParaRPr lang="ar-SA" sz="3600" dirty="0" smtClean="0"/>
          </a:p>
          <a:p>
            <a:pPr>
              <a:buNone/>
            </a:pPr>
            <a:r>
              <a:rPr lang="en-US" sz="3600" dirty="0" smtClean="0"/>
              <a:t>that:</a:t>
            </a:r>
          </a:p>
          <a:p>
            <a:pPr>
              <a:buNone/>
            </a:pPr>
            <a:r>
              <a:rPr lang="en-US" dirty="0" smtClean="0"/>
              <a:t>(a)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en-US" dirty="0" smtClean="0"/>
              <a:t>(b)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1371600" y="2514600"/>
          <a:ext cx="3715657" cy="609600"/>
        </p:xfrm>
        <a:graphic>
          <a:graphicData uri="http://schemas.openxmlformats.org/presentationml/2006/ole">
            <p:oleObj spid="_x0000_s22529" name="Equation" r:id="rId3" imgW="1218671" imgH="203112" progId="Equation.3">
              <p:embed/>
            </p:oleObj>
          </a:graphicData>
        </a:graphic>
      </p:graphicFrame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219200" y="3581400"/>
          <a:ext cx="5254171" cy="609600"/>
        </p:xfrm>
        <a:graphic>
          <a:graphicData uri="http://schemas.openxmlformats.org/presentationml/2006/ole">
            <p:oleObj spid="_x0000_s22531" name="Equation" r:id="rId4" imgW="1726451" imgH="203112" progId="Equation.3">
              <p:embed/>
            </p:oleObj>
          </a:graphicData>
        </a:graphic>
      </p:graphicFrame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Solution:</a:t>
            </a:r>
            <a:br>
              <a:rPr lang="en-US" b="1" u="sng" dirty="0" smtClean="0"/>
            </a:br>
            <a:r>
              <a:rPr lang="en-US" dirty="0" smtClean="0">
                <a:solidFill>
                  <a:schemeClr val="tx1"/>
                </a:solidFill>
              </a:rPr>
              <a:t>(a)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9393" name="Object 1"/>
          <p:cNvGraphicFramePr>
            <a:graphicFrameLocks noChangeAspect="1"/>
          </p:cNvGraphicFramePr>
          <p:nvPr/>
        </p:nvGraphicFramePr>
        <p:xfrm>
          <a:off x="1364831" y="1270000"/>
          <a:ext cx="3359569" cy="558800"/>
        </p:xfrm>
        <a:graphic>
          <a:graphicData uri="http://schemas.openxmlformats.org/presentationml/2006/ole">
            <p:oleObj spid="_x0000_s59393" name="Equation" r:id="rId3" imgW="1587240" imgH="253800" progId="Equation.3">
              <p:embed/>
            </p:oleObj>
          </a:graphicData>
        </a:graphic>
      </p:graphicFrame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304800" y="5029200"/>
          <a:ext cx="8558645" cy="533400"/>
        </p:xfrm>
        <a:graphic>
          <a:graphicData uri="http://schemas.openxmlformats.org/presentationml/2006/ole">
            <p:oleObj spid="_x0000_s59395" name="Equation" r:id="rId4" imgW="3365500" imgH="20320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2652713" y="1971675"/>
          <a:ext cx="4357687" cy="2914650"/>
        </p:xfrm>
        <a:graphic>
          <a:graphicData uri="http://schemas.openxmlformats.org/presentationml/2006/ole">
            <p:oleObj spid="_x0000_s59397" name="Bitmap Image" r:id="rId5" imgW="3839111" imgH="291428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(b)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8369" name="Object 1"/>
          <p:cNvGraphicFramePr>
            <a:graphicFrameLocks noChangeAspect="1"/>
          </p:cNvGraphicFramePr>
          <p:nvPr/>
        </p:nvGraphicFramePr>
        <p:xfrm>
          <a:off x="2003989" y="685801"/>
          <a:ext cx="5082611" cy="1883310"/>
        </p:xfrm>
        <a:graphic>
          <a:graphicData uri="http://schemas.openxmlformats.org/presentationml/2006/ole">
            <p:oleObj spid="_x0000_s58369" name="معادلة" r:id="rId3" imgW="1765080" imgH="634680" progId="Equation.3">
              <p:embed/>
            </p:oleObj>
          </a:graphicData>
        </a:graphic>
      </p:graphicFrame>
      <p:graphicFrame>
        <p:nvGraphicFramePr>
          <p:cNvPr id="7" name="Object 0"/>
          <p:cNvGraphicFramePr>
            <a:graphicFrameLocks noChangeAspect="1"/>
          </p:cNvGraphicFramePr>
          <p:nvPr/>
        </p:nvGraphicFramePr>
        <p:xfrm>
          <a:off x="1143000" y="3047999"/>
          <a:ext cx="6324600" cy="2976425"/>
        </p:xfrm>
        <a:graphic>
          <a:graphicData uri="http://schemas.openxmlformats.org/presentationml/2006/ole">
            <p:oleObj spid="_x0000_s58370" name="Bitmap Image" r:id="rId4" imgW="3591426" imgH="297142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5.1 Normal Distribution: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The probability density function of the normal random variable</a:t>
            </a:r>
            <a:r>
              <a:rPr lang="en-US" sz="3600" b="1" dirty="0" smtClean="0"/>
              <a:t> X, </a:t>
            </a:r>
            <a:r>
              <a:rPr lang="en-US" sz="3600" dirty="0" smtClean="0"/>
              <a:t>with</a:t>
            </a:r>
            <a:r>
              <a:rPr lang="en-US" sz="3600" b="1" dirty="0" smtClean="0"/>
              <a:t> </a:t>
            </a:r>
            <a:r>
              <a:rPr lang="en-US" sz="3600" dirty="0" smtClean="0"/>
              <a:t>mean µ</a:t>
            </a:r>
            <a:r>
              <a:rPr lang="en-US" sz="3600" b="1" dirty="0" smtClean="0"/>
              <a:t> </a:t>
            </a:r>
            <a:r>
              <a:rPr lang="en-US" sz="3600" dirty="0" smtClean="0"/>
              <a:t> and variance </a:t>
            </a:r>
            <a:r>
              <a:rPr lang="el-GR" sz="3600" dirty="0" smtClean="0">
                <a:latin typeface="Arial"/>
                <a:cs typeface="Arial"/>
              </a:rPr>
              <a:t>σ²</a:t>
            </a:r>
            <a:r>
              <a:rPr lang="en-US" sz="3600" dirty="0" smtClean="0"/>
              <a:t>  is given by:</a:t>
            </a:r>
          </a:p>
          <a:p>
            <a:endParaRPr lang="en-US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914399" y="3962400"/>
          <a:ext cx="7684851" cy="1143000"/>
        </p:xfrm>
        <a:graphic>
          <a:graphicData uri="http://schemas.openxmlformats.org/presentationml/2006/ole">
            <p:oleObj spid="_x0000_s4098" r:id="rId3" imgW="3009900" imgH="4445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/>
          <a:lstStyle/>
          <a:p>
            <a:pPr>
              <a:buNone/>
            </a:pPr>
            <a:r>
              <a:rPr lang="en-US" sz="4000" b="1" u="sng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EX (4):</a:t>
            </a:r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en-US" dirty="0" smtClean="0"/>
              <a:t>Given a normal distribution with 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µ=50 , </a:t>
            </a:r>
            <a:r>
              <a:rPr lang="el-GR" i="1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=10 </a:t>
            </a:r>
            <a:r>
              <a:rPr lang="en-US" dirty="0" smtClean="0"/>
              <a:t>. Find the probability that </a:t>
            </a:r>
            <a:r>
              <a:rPr lang="en-US" b="1" dirty="0" smtClean="0"/>
              <a:t>X </a:t>
            </a:r>
            <a:r>
              <a:rPr lang="en-US" dirty="0" smtClean="0"/>
              <a:t>assumes a value between</a:t>
            </a:r>
            <a:r>
              <a:rPr lang="en-US" b="1" dirty="0" smtClean="0"/>
              <a:t> 45</a:t>
            </a:r>
            <a:r>
              <a:rPr lang="en-US" dirty="0" smtClean="0"/>
              <a:t> and </a:t>
            </a:r>
            <a:r>
              <a:rPr lang="en-US" b="1" dirty="0" smtClean="0"/>
              <a:t>62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sz="3600" b="1" u="sng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Solution:</a:t>
            </a:r>
            <a:endParaRPr lang="en-US" sz="3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endParaRPr lang="ar-SA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310322" y="2819400"/>
          <a:ext cx="8833678" cy="1447800"/>
        </p:xfrm>
        <a:graphic>
          <a:graphicData uri="http://schemas.openxmlformats.org/presentationml/2006/ole">
            <p:oleObj spid="_x0000_s29697" r:id="rId3" imgW="4013200" imgH="660400" progId="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3200401" y="4376751"/>
          <a:ext cx="4343400" cy="2176449"/>
        </p:xfrm>
        <a:graphic>
          <a:graphicData uri="http://schemas.openxmlformats.org/presentationml/2006/ole">
            <p:oleObj spid="_x0000_s29698" name="Bitmap Image" r:id="rId4" imgW="3266667" imgH="291428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EX(5) 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Given a normal distribution with 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µ=300 , </a:t>
            </a:r>
            <a:r>
              <a:rPr lang="el-GR" i="1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=50</a:t>
            </a:r>
            <a:r>
              <a:rPr lang="en-US" dirty="0" smtClean="0"/>
              <a:t>, find the probability that </a:t>
            </a:r>
            <a:r>
              <a:rPr lang="en-US" b="1" dirty="0" smtClean="0"/>
              <a:t>X </a:t>
            </a:r>
            <a:r>
              <a:rPr lang="en-US" dirty="0" smtClean="0"/>
              <a:t>assumes a value greater than </a:t>
            </a:r>
            <a:r>
              <a:rPr lang="en-US" b="1" dirty="0" smtClean="0"/>
              <a:t>362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sz="3600" b="1" u="sng" dirty="0" smtClean="0">
                <a:solidFill>
                  <a:schemeClr val="tx2"/>
                </a:solidFill>
                <a:latin typeface="+mj-lt"/>
              </a:rPr>
              <a:t>Solution: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61446" name="Object 6"/>
          <p:cNvGraphicFramePr>
            <a:graphicFrameLocks noChangeAspect="1"/>
          </p:cNvGraphicFramePr>
          <p:nvPr/>
        </p:nvGraphicFramePr>
        <p:xfrm>
          <a:off x="2473325" y="2590800"/>
          <a:ext cx="6137275" cy="1352550"/>
        </p:xfrm>
        <a:graphic>
          <a:graphicData uri="http://schemas.openxmlformats.org/presentationml/2006/ole">
            <p:oleObj spid="_x0000_s61446" name="معادلة" r:id="rId3" imgW="2857320" imgH="634680" progId="Equation.3">
              <p:embed/>
            </p:oleObj>
          </a:graphicData>
        </a:graphic>
      </p:graphicFrame>
      <p:graphicFrame>
        <p:nvGraphicFramePr>
          <p:cNvPr id="8" name="كائن 7"/>
          <p:cNvGraphicFramePr>
            <a:graphicFrameLocks noChangeAspect="1"/>
          </p:cNvGraphicFramePr>
          <p:nvPr/>
        </p:nvGraphicFramePr>
        <p:xfrm>
          <a:off x="990600" y="3962400"/>
          <a:ext cx="4953000" cy="2667000"/>
        </p:xfrm>
        <a:graphic>
          <a:graphicData uri="http://schemas.openxmlformats.org/presentationml/2006/ole">
            <p:oleObj spid="_x0000_s61447" name="Bitmap Image" r:id="rId4" imgW="3839111" imgH="291428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1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u="sng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EX (6):</a:t>
            </a:r>
          </a:p>
          <a:p>
            <a:pPr>
              <a:buNone/>
            </a:pPr>
            <a:r>
              <a:rPr lang="en-US" sz="2400" dirty="0" smtClean="0"/>
              <a:t>Given a normal distribution with </a:t>
            </a:r>
            <a:r>
              <a:rPr lang="en-US" sz="2400" i="1" dirty="0" smtClean="0"/>
              <a:t>µ=40  and </a:t>
            </a:r>
            <a:r>
              <a:rPr lang="el-GR" sz="2400" i="1" dirty="0" smtClean="0">
                <a:latin typeface="Arial"/>
                <a:cs typeface="Arial"/>
              </a:rPr>
              <a:t>σ</a:t>
            </a:r>
            <a:r>
              <a:rPr lang="en-US" sz="2400" i="1" dirty="0" smtClean="0">
                <a:latin typeface="Arial"/>
                <a:cs typeface="Arial"/>
              </a:rPr>
              <a:t>=6</a:t>
            </a:r>
            <a:r>
              <a:rPr lang="en-US" sz="2400" i="1" dirty="0" smtClean="0"/>
              <a:t> </a:t>
            </a:r>
            <a:r>
              <a:rPr lang="en-US" sz="2400" dirty="0" smtClean="0"/>
              <a:t>, find the value of </a:t>
            </a:r>
            <a:r>
              <a:rPr lang="en-US" sz="2400" b="1" dirty="0" smtClean="0"/>
              <a:t>X </a:t>
            </a:r>
            <a:r>
              <a:rPr lang="en-US" sz="2400" dirty="0" smtClean="0"/>
              <a:t>that has:</a:t>
            </a:r>
          </a:p>
          <a:p>
            <a:pPr lvl="0">
              <a:buNone/>
            </a:pPr>
            <a:r>
              <a:rPr lang="en-US" sz="2400" dirty="0" smtClean="0"/>
              <a:t>(a)  45%  of the area left</a:t>
            </a:r>
          </a:p>
          <a:p>
            <a:pPr lvl="0">
              <a:buNone/>
            </a:pPr>
            <a:r>
              <a:rPr lang="en-US" sz="2400" dirty="0" smtClean="0"/>
              <a:t>(b)  14%  of the area to the right</a:t>
            </a:r>
          </a:p>
          <a:p>
            <a:pPr>
              <a:buNone/>
            </a:pP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</a:rPr>
              <a:t>Solution: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en-US" sz="2400" dirty="0" smtClean="0"/>
              <a:t> (a)  45%  of the area left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ar-SA" sz="2400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1600200" y="3423639"/>
          <a:ext cx="5105400" cy="538761"/>
        </p:xfrm>
        <a:graphic>
          <a:graphicData uri="http://schemas.openxmlformats.org/presentationml/2006/ole">
            <p:oleObj spid="_x0000_s28673" r:id="rId3" imgW="1892300" imgH="203200" progId="">
              <p:embed/>
            </p:oleObj>
          </a:graphicData>
        </a:graphic>
      </p:graphicFrame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297366" y="5867400"/>
          <a:ext cx="8846634" cy="762000"/>
        </p:xfrm>
        <a:graphic>
          <a:graphicData uri="http://schemas.openxmlformats.org/presentationml/2006/ole">
            <p:oleObj spid="_x0000_s28675" r:id="rId4" imgW="4533900" imgH="393700" progId="">
              <p:embed/>
            </p:oleObj>
          </a:graphicData>
        </a:graphic>
      </p:graphicFrame>
      <p:graphicFrame>
        <p:nvGraphicFramePr>
          <p:cNvPr id="8" name="كائن 7"/>
          <p:cNvGraphicFramePr>
            <a:graphicFrameLocks noChangeAspect="1"/>
          </p:cNvGraphicFramePr>
          <p:nvPr/>
        </p:nvGraphicFramePr>
        <p:xfrm>
          <a:off x="2624137" y="3962400"/>
          <a:ext cx="4614863" cy="2057400"/>
        </p:xfrm>
        <a:graphic>
          <a:graphicData uri="http://schemas.openxmlformats.org/presentationml/2006/ole">
            <p:oleObj spid="_x0000_s28676" name="Bitmap Image" r:id="rId5" imgW="3591426" imgH="297142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(b)  14%  of the area to the right</a:t>
            </a:r>
            <a:endParaRPr lang="ar-SA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1620253" y="2209800"/>
          <a:ext cx="4856747" cy="533400"/>
        </p:xfrm>
        <a:graphic>
          <a:graphicData uri="http://schemas.openxmlformats.org/presentationml/2006/ole">
            <p:oleObj spid="_x0000_s32769" r:id="rId3" imgW="1651000" imgH="177800" progId="">
              <p:embed/>
            </p:oleObj>
          </a:graphicData>
        </a:graphic>
      </p:graphicFrame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0" y="2743200"/>
          <a:ext cx="9097537" cy="838200"/>
        </p:xfrm>
        <a:graphic>
          <a:graphicData uri="http://schemas.openxmlformats.org/presentationml/2006/ole">
            <p:oleObj spid="_x0000_s32771" r:id="rId4" imgW="4241800" imgH="393700" progId="">
              <p:embed/>
            </p:oleObj>
          </a:graphicData>
        </a:graphic>
      </p:graphicFrame>
      <p:graphicFrame>
        <p:nvGraphicFramePr>
          <p:cNvPr id="10" name="عنصر نائب للمحتوى 9"/>
          <p:cNvGraphicFramePr>
            <a:graphicFrameLocks noChangeAspect="1"/>
          </p:cNvGraphicFramePr>
          <p:nvPr>
            <p:ph idx="1"/>
          </p:nvPr>
        </p:nvGraphicFramePr>
        <p:xfrm>
          <a:off x="2286000" y="3695700"/>
          <a:ext cx="4572000" cy="2781300"/>
        </p:xfrm>
        <a:graphic>
          <a:graphicData uri="http://schemas.openxmlformats.org/presentationml/2006/ole">
            <p:oleObj spid="_x0000_s32772" name="Bitmap Image" r:id="rId5" imgW="3839111" imgH="291428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/>
          <a:lstStyle/>
          <a:p>
            <a:pPr>
              <a:buNone/>
            </a:pPr>
            <a:r>
              <a:rPr lang="en-US" sz="3200" b="1" u="sng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Applications of the Normal Distribution:</a:t>
            </a:r>
            <a:endParaRPr lang="en-US" sz="32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en-US" sz="3600" b="1" u="sng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EX (7):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The reaction time of a driver to visual stimulus is normally distributed with a mean of </a:t>
            </a:r>
            <a:r>
              <a:rPr lang="en-US" sz="2800" b="1" dirty="0" smtClean="0"/>
              <a:t>0.4</a:t>
            </a:r>
            <a:r>
              <a:rPr lang="en-US" sz="2800" dirty="0" smtClean="0"/>
              <a:t> second and a standard deviation of </a:t>
            </a:r>
            <a:r>
              <a:rPr lang="en-US" sz="2800" b="1" dirty="0" smtClean="0"/>
              <a:t>0.05</a:t>
            </a:r>
            <a:r>
              <a:rPr lang="en-US" sz="2800" dirty="0" smtClean="0"/>
              <a:t> second.</a:t>
            </a:r>
            <a:br>
              <a:rPr lang="en-US" sz="2800" dirty="0" smtClean="0"/>
            </a:br>
            <a:r>
              <a:rPr lang="en-US" sz="2800" dirty="0" smtClean="0"/>
              <a:t>(a) What is the probability that a reaction requires more than </a:t>
            </a:r>
            <a:r>
              <a:rPr lang="en-US" sz="2800" b="1" dirty="0" smtClean="0"/>
              <a:t>0.5</a:t>
            </a:r>
            <a:r>
              <a:rPr lang="en-US" sz="2800" dirty="0" smtClean="0"/>
              <a:t> second?</a:t>
            </a:r>
            <a:endParaRPr lang="ar-SA" sz="2800" dirty="0" smtClean="0"/>
          </a:p>
          <a:p>
            <a:pPr lvl="0">
              <a:buNone/>
            </a:pPr>
            <a:r>
              <a:rPr lang="en-US" dirty="0" smtClean="0"/>
              <a:t>   (b) What is the probability that a reaction requires between </a:t>
            </a:r>
            <a:r>
              <a:rPr lang="en-US" b="1" dirty="0" smtClean="0"/>
              <a:t>0.4</a:t>
            </a:r>
            <a:r>
              <a:rPr lang="en-US" dirty="0" smtClean="0"/>
              <a:t> and </a:t>
            </a:r>
            <a:r>
              <a:rPr lang="en-US" b="1" dirty="0" smtClean="0"/>
              <a:t>0.5</a:t>
            </a:r>
            <a:r>
              <a:rPr lang="en-US" dirty="0" smtClean="0"/>
              <a:t> second?</a:t>
            </a:r>
          </a:p>
          <a:p>
            <a:pPr lvl="0">
              <a:buNone/>
            </a:pPr>
            <a:r>
              <a:rPr lang="en-US" dirty="0" smtClean="0"/>
              <a:t>    (c ) Find mean and variance.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Solution: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(a) What is the probability that a reaction requires more than </a:t>
            </a:r>
            <a:r>
              <a:rPr lang="en-US" sz="2400" b="1" dirty="0" smtClean="0"/>
              <a:t>0.5</a:t>
            </a:r>
            <a:r>
              <a:rPr lang="en-US" sz="2400" dirty="0" smtClean="0"/>
              <a:t> second?</a:t>
            </a:r>
            <a:endParaRPr lang="ar-SA" sz="2400" dirty="0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533400" y="1295400"/>
          <a:ext cx="3327400" cy="609600"/>
        </p:xfrm>
        <a:graphic>
          <a:graphicData uri="http://schemas.openxmlformats.org/presentationml/2006/ole">
            <p:oleObj spid="_x0000_s35841" r:id="rId3" imgW="1257300" imgH="228600" progId="">
              <p:embed/>
            </p:oleObj>
          </a:graphicData>
        </a:graphic>
      </p:graphicFrame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1371600" y="2514600"/>
          <a:ext cx="5830957" cy="1323474"/>
        </p:xfrm>
        <a:graphic>
          <a:graphicData uri="http://schemas.openxmlformats.org/presentationml/2006/ole">
            <p:oleObj spid="_x0000_s35843" r:id="rId4" imgW="2895600" imgH="660400" progId="">
              <p:embed/>
            </p:oleObj>
          </a:graphicData>
        </a:graphic>
      </p:graphicFrame>
      <p:graphicFrame>
        <p:nvGraphicFramePr>
          <p:cNvPr id="9" name="Object 1"/>
          <p:cNvGraphicFramePr>
            <a:graphicFrameLocks noChangeAspect="1"/>
          </p:cNvGraphicFramePr>
          <p:nvPr/>
        </p:nvGraphicFramePr>
        <p:xfrm>
          <a:off x="1752600" y="3962400"/>
          <a:ext cx="4267200" cy="2438400"/>
        </p:xfrm>
        <a:graphic>
          <a:graphicData uri="http://schemas.openxmlformats.org/presentationml/2006/ole">
            <p:oleObj spid="_x0000_s35844" name="Bitmap Image" r:id="rId5" imgW="3304762" imgH="277142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(b) What is the probability that a reaction </a:t>
            </a:r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sz="3600" b="1" dirty="0" smtClean="0"/>
              <a:t>      </a:t>
            </a:r>
            <a:r>
              <a:rPr lang="en-US" sz="3600" b="1" dirty="0" smtClean="0"/>
              <a:t>requires between 0.4 and 0.5 second?</a:t>
            </a:r>
            <a:endParaRPr lang="ar-SA" sz="3600" b="1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5057" name="Object 1"/>
          <p:cNvGraphicFramePr>
            <a:graphicFrameLocks noChangeAspect="1"/>
          </p:cNvGraphicFramePr>
          <p:nvPr/>
        </p:nvGraphicFramePr>
        <p:xfrm>
          <a:off x="228600" y="2438400"/>
          <a:ext cx="8401050" cy="2057400"/>
        </p:xfrm>
        <a:graphic>
          <a:graphicData uri="http://schemas.openxmlformats.org/presentationml/2006/ole">
            <p:oleObj spid="_x0000_s45057" r:id="rId3" imgW="3721100" imgH="901700" progId="">
              <p:embed/>
            </p:oleObj>
          </a:graphicData>
        </a:graphic>
      </p:graphicFrame>
      <p:graphicFrame>
        <p:nvGraphicFramePr>
          <p:cNvPr id="12" name="كائن 11"/>
          <p:cNvGraphicFramePr>
            <a:graphicFrameLocks noChangeAspect="1"/>
          </p:cNvGraphicFramePr>
          <p:nvPr/>
        </p:nvGraphicFramePr>
        <p:xfrm>
          <a:off x="762000" y="4191000"/>
          <a:ext cx="3886200" cy="2362200"/>
        </p:xfrm>
        <a:graphic>
          <a:graphicData uri="http://schemas.openxmlformats.org/presentationml/2006/ole">
            <p:oleObj spid="_x0000_s45058" name="Bitmap Image" r:id="rId4" imgW="3266667" imgH="2914286" progId="PBrush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(c ) Find mean and variance.</a:t>
            </a:r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990600" y="2514600"/>
          <a:ext cx="5413375" cy="838200"/>
        </p:xfrm>
        <a:graphic>
          <a:graphicData uri="http://schemas.openxmlformats.org/presentationml/2006/ole">
            <p:oleObj spid="_x0000_s44033" r:id="rId3" imgW="1473200" imgH="228600" progId="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838200"/>
            <a:ext cx="8991600" cy="5486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000" b="1" u="sng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EX (8):</a:t>
            </a:r>
            <a:endParaRPr lang="en-US" sz="40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en-US" sz="3200" dirty="0" smtClean="0"/>
              <a:t>The line width of a tool used for </a:t>
            </a:r>
            <a:endParaRPr lang="ar-SA" sz="3200" dirty="0" smtClean="0"/>
          </a:p>
          <a:p>
            <a:pPr>
              <a:buNone/>
            </a:pPr>
            <a:r>
              <a:rPr lang="en-US" sz="3200" dirty="0" smtClean="0"/>
              <a:t>semiconductor manufacturing is assumed to </a:t>
            </a:r>
            <a:endParaRPr lang="ar-SA" sz="3200" dirty="0" smtClean="0"/>
          </a:p>
          <a:p>
            <a:pPr>
              <a:buNone/>
            </a:pPr>
            <a:r>
              <a:rPr lang="en-US" sz="3200" dirty="0" smtClean="0"/>
              <a:t>be normally distributed with a mean of 0.5 </a:t>
            </a:r>
            <a:endParaRPr lang="ar-SA" sz="3200" dirty="0" smtClean="0"/>
          </a:p>
          <a:p>
            <a:pPr>
              <a:buNone/>
            </a:pPr>
            <a:r>
              <a:rPr lang="en-US" sz="3200" dirty="0" smtClean="0"/>
              <a:t>micrometer and a standard deviation of 0.05 </a:t>
            </a:r>
            <a:endParaRPr lang="ar-SA" sz="3200" dirty="0" smtClean="0"/>
          </a:p>
          <a:p>
            <a:pPr>
              <a:buNone/>
            </a:pPr>
            <a:r>
              <a:rPr lang="en-US" sz="3200" dirty="0" smtClean="0"/>
              <a:t>micrometer.</a:t>
            </a:r>
          </a:p>
          <a:p>
            <a:pPr lvl="0">
              <a:buNone/>
            </a:pPr>
            <a:r>
              <a:rPr lang="en-US" sz="3200" dirty="0" smtClean="0"/>
              <a:t>     (a)  What is the probability that a line</a:t>
            </a:r>
            <a:r>
              <a:rPr lang="ar-SA" sz="3200" dirty="0" smtClean="0"/>
              <a:t> </a:t>
            </a:r>
            <a:r>
              <a:rPr lang="en-US" sz="3200" dirty="0" smtClean="0"/>
              <a:t>width is </a:t>
            </a:r>
            <a:endParaRPr lang="ar-SA" sz="3200" dirty="0" smtClean="0"/>
          </a:p>
          <a:p>
            <a:pPr lvl="0">
              <a:buNone/>
            </a:pPr>
            <a:r>
              <a:rPr lang="ar-SA" sz="3200" dirty="0" smtClean="0"/>
              <a:t>          </a:t>
            </a:r>
            <a:r>
              <a:rPr lang="en-US" sz="3200" dirty="0" smtClean="0"/>
              <a:t>greater than 0.62 micrometer?</a:t>
            </a:r>
          </a:p>
          <a:p>
            <a:pPr lvl="0">
              <a:buNone/>
            </a:pPr>
            <a:r>
              <a:rPr lang="en-US" sz="3200" dirty="0" smtClean="0"/>
              <a:t>     (b)  What is the probability that a line width is </a:t>
            </a:r>
            <a:endParaRPr lang="ar-SA" sz="3200" dirty="0" smtClean="0"/>
          </a:p>
          <a:p>
            <a:pPr lvl="0">
              <a:buNone/>
            </a:pPr>
            <a:r>
              <a:rPr lang="ar-SA" sz="3200" dirty="0" smtClean="0"/>
              <a:t>           </a:t>
            </a:r>
            <a:r>
              <a:rPr lang="en-US" sz="3200" dirty="0" smtClean="0"/>
              <a:t>between 0.47 and 0.63 micrometer?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458200" cy="1143000"/>
          </a:xfrm>
        </p:spPr>
        <p:txBody>
          <a:bodyPr>
            <a:noAutofit/>
          </a:bodyPr>
          <a:lstStyle/>
          <a:p>
            <a:pPr lvl="0"/>
            <a:r>
              <a:rPr lang="en-US" sz="3600" b="1" u="sng" dirty="0" smtClean="0"/>
              <a:t>Solution: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3600" b="1" dirty="0" smtClean="0"/>
              <a:t>(a)  What is the probability that a line width </a:t>
            </a:r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sz="3600" b="1" dirty="0" smtClean="0"/>
              <a:t>       </a:t>
            </a:r>
            <a:r>
              <a:rPr lang="en-US" sz="3600" b="1" dirty="0" smtClean="0"/>
              <a:t>is greater than 0.62 micrometer?</a:t>
            </a:r>
            <a:endParaRPr lang="ar-SA" sz="3600" b="1" dirty="0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1985" name="Object 1"/>
          <p:cNvGraphicFramePr>
            <a:graphicFrameLocks noChangeAspect="1"/>
          </p:cNvGraphicFramePr>
          <p:nvPr/>
        </p:nvGraphicFramePr>
        <p:xfrm>
          <a:off x="685800" y="2362200"/>
          <a:ext cx="3178175" cy="533400"/>
        </p:xfrm>
        <a:graphic>
          <a:graphicData uri="http://schemas.openxmlformats.org/presentationml/2006/ole">
            <p:oleObj spid="_x0000_s41985" r:id="rId3" imgW="1358900" imgH="228600" progId="">
              <p:embed/>
            </p:oleObj>
          </a:graphicData>
        </a:graphic>
      </p:graphicFrame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457199" y="2971800"/>
          <a:ext cx="6861313" cy="1447800"/>
        </p:xfrm>
        <a:graphic>
          <a:graphicData uri="http://schemas.openxmlformats.org/presentationml/2006/ole">
            <p:oleObj spid="_x0000_s41987" r:id="rId4" imgW="3111500" imgH="660400" progId="">
              <p:embed/>
            </p:oleObj>
          </a:graphicData>
        </a:graphic>
      </p:graphicFrame>
      <p:graphicFrame>
        <p:nvGraphicFramePr>
          <p:cNvPr id="9" name="عنصر نائب للمحتوى 8"/>
          <p:cNvGraphicFramePr>
            <a:graphicFrameLocks noChangeAspect="1"/>
          </p:cNvGraphicFramePr>
          <p:nvPr>
            <p:ph idx="1"/>
          </p:nvPr>
        </p:nvGraphicFramePr>
        <p:xfrm>
          <a:off x="2362200" y="4419600"/>
          <a:ext cx="4495800" cy="2306288"/>
        </p:xfrm>
        <a:graphic>
          <a:graphicData uri="http://schemas.openxmlformats.org/presentationml/2006/ole">
            <p:oleObj spid="_x0000_s41988" name="Bitmap Image" r:id="rId5" imgW="3304762" imgH="277142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1336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9" name="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8112"/>
          </a:xfrm>
        </p:spPr>
        <p:txBody>
          <a:bodyPr>
            <a:noAutofit/>
          </a:bodyPr>
          <a:lstStyle/>
          <a:p>
            <a:pPr lvl="0"/>
            <a:r>
              <a:rPr lang="en-US" sz="3600" b="1" u="sng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5.1.1 The Normal Curve has the Following Properties:</a:t>
            </a:r>
            <a:r>
              <a:rPr lang="en-US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ar-SA" sz="3600" dirty="0"/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 smtClean="0"/>
              <a:t>The mode, which is the point on the horizontal axis where the curve is a maximum, occurs at  X= </a:t>
            </a:r>
            <a:r>
              <a:rPr lang="en-US" sz="3600" i="1" dirty="0" smtClean="0"/>
              <a:t>µ</a:t>
            </a:r>
            <a:r>
              <a:rPr lang="en-US" sz="3600" dirty="0" smtClean="0"/>
              <a:t>    , (Mode = Median = Mean).</a:t>
            </a:r>
          </a:p>
          <a:p>
            <a:r>
              <a:rPr lang="en-US" sz="3600" dirty="0" smtClean="0"/>
              <a:t>The curve is symmetric about a vertical axis through the mean </a:t>
            </a:r>
            <a:r>
              <a:rPr lang="en-US" sz="3600" i="1" dirty="0" smtClean="0"/>
              <a:t>µ</a:t>
            </a:r>
            <a:r>
              <a:rPr lang="en-US" sz="3600" dirty="0" smtClean="0"/>
              <a:t> .</a:t>
            </a:r>
            <a:endParaRPr lang="ar-SA" sz="3600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 </a:t>
            </a:r>
            <a:r>
              <a:rPr lang="en-US" sz="3600" b="1" dirty="0" smtClean="0"/>
              <a:t>(b)  What is the probability that a line width is </a:t>
            </a:r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sz="3600" b="1" dirty="0" smtClean="0"/>
              <a:t>       </a:t>
            </a:r>
            <a:r>
              <a:rPr lang="en-US" sz="3600" b="1" dirty="0" smtClean="0"/>
              <a:t>between 0.47 and 0.63 micrometer?</a:t>
            </a:r>
            <a:endParaRPr lang="ar-SA" sz="3600" b="1" dirty="0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0961" name="Object 1"/>
          <p:cNvGraphicFramePr>
            <a:graphicFrameLocks noChangeAspect="1"/>
          </p:cNvGraphicFramePr>
          <p:nvPr/>
        </p:nvGraphicFramePr>
        <p:xfrm>
          <a:off x="381000" y="2514600"/>
          <a:ext cx="8057322" cy="1219200"/>
        </p:xfrm>
        <a:graphic>
          <a:graphicData uri="http://schemas.openxmlformats.org/presentationml/2006/ole">
            <p:oleObj spid="_x0000_s40961" r:id="rId3" imgW="4343400" imgH="660400" progId="">
              <p:embed/>
            </p:oleObj>
          </a:graphicData>
        </a:graphic>
      </p:graphicFrame>
      <p:graphicFrame>
        <p:nvGraphicFramePr>
          <p:cNvPr id="8" name="كائن 7"/>
          <p:cNvGraphicFramePr>
            <a:graphicFrameLocks noChangeAspect="1"/>
          </p:cNvGraphicFramePr>
          <p:nvPr/>
        </p:nvGraphicFramePr>
        <p:xfrm>
          <a:off x="1219200" y="3886200"/>
          <a:ext cx="4800600" cy="2762250"/>
        </p:xfrm>
        <a:graphic>
          <a:graphicData uri="http://schemas.openxmlformats.org/presentationml/2006/ole">
            <p:oleObj spid="_x0000_s40962" name="Bitmap Image" r:id="rId4" imgW="3266667" imgH="291428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/>
              <a:t>Normal Approximation to the Binomial: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u="sng" dirty="0" smtClean="0"/>
              <a:t>Theorem: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dirty="0" smtClean="0"/>
              <a:t>If </a:t>
            </a:r>
            <a:r>
              <a:rPr lang="en-US" sz="3200" b="1" dirty="0" smtClean="0"/>
              <a:t>X </a:t>
            </a:r>
            <a:r>
              <a:rPr lang="en-US" sz="3200" dirty="0" smtClean="0"/>
              <a:t>is a binomial random variable with mean </a:t>
            </a:r>
            <a:endParaRPr lang="ar-SA" sz="3200" dirty="0" smtClean="0"/>
          </a:p>
          <a:p>
            <a:pPr>
              <a:buNone/>
            </a:pPr>
            <a:r>
              <a:rPr lang="en-US" sz="3200" i="1" dirty="0" smtClean="0"/>
              <a:t>µ=n p</a:t>
            </a:r>
            <a:r>
              <a:rPr lang="en-US" sz="3200" dirty="0" smtClean="0"/>
              <a:t> and variance </a:t>
            </a:r>
            <a:r>
              <a:rPr lang="el-GR" sz="3200" i="1" dirty="0" smtClean="0">
                <a:latin typeface="Arial"/>
                <a:cs typeface="Arial"/>
              </a:rPr>
              <a:t>σ²</a:t>
            </a:r>
            <a:r>
              <a:rPr lang="en-US" sz="3200" i="1" dirty="0" smtClean="0">
                <a:latin typeface="Arial"/>
                <a:cs typeface="Arial"/>
              </a:rPr>
              <a:t>=n p q</a:t>
            </a:r>
            <a:r>
              <a:rPr lang="en-US" sz="3200" i="1" dirty="0" smtClean="0"/>
              <a:t> </a:t>
            </a:r>
            <a:r>
              <a:rPr lang="en-US" sz="3200" dirty="0" smtClean="0"/>
              <a:t>, then the limiting </a:t>
            </a:r>
            <a:endParaRPr lang="ar-SA" sz="3200" dirty="0" smtClean="0"/>
          </a:p>
          <a:p>
            <a:pPr>
              <a:buNone/>
            </a:pPr>
            <a:r>
              <a:rPr lang="en-US" sz="3200" dirty="0" smtClean="0"/>
              <a:t>form of the distribution of  </a:t>
            </a:r>
            <a:endParaRPr lang="ar-SA" sz="3200" dirty="0" smtClean="0"/>
          </a:p>
          <a:p>
            <a:pPr>
              <a:buNone/>
            </a:pPr>
            <a:endParaRPr lang="ar-SA" sz="3200" dirty="0" smtClean="0"/>
          </a:p>
          <a:p>
            <a:pPr>
              <a:buNone/>
            </a:pPr>
            <a:r>
              <a:rPr lang="en-US" sz="3200" dirty="0" smtClean="0"/>
              <a:t>                              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is the standard normal distribution  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N(0,1) .</a:t>
            </a:r>
          </a:p>
          <a:p>
            <a:pPr>
              <a:buNone/>
            </a:pPr>
            <a:r>
              <a:rPr lang="en-US" sz="3200" b="1" i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32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ar-SA" sz="3200" dirty="0"/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7345" name="Object 1"/>
          <p:cNvGraphicFramePr>
            <a:graphicFrameLocks noChangeAspect="1"/>
          </p:cNvGraphicFramePr>
          <p:nvPr/>
        </p:nvGraphicFramePr>
        <p:xfrm>
          <a:off x="2514600" y="3505199"/>
          <a:ext cx="4038600" cy="1240775"/>
        </p:xfrm>
        <a:graphic>
          <a:graphicData uri="http://schemas.openxmlformats.org/presentationml/2006/ole">
            <p:oleObj spid="_x0000_s57345" name="Equation" r:id="rId3" imgW="1586811" imgH="482391" progId="Equation.3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77112"/>
          </a:xfrm>
        </p:spPr>
        <p:txBody>
          <a:bodyPr>
            <a:noAutofit/>
          </a:bodyPr>
          <a:lstStyle/>
          <a:p>
            <a:r>
              <a:rPr lang="en-US" sz="4000" b="1" u="sng" dirty="0" smtClean="0"/>
              <a:t>EX (9):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The probability that a patient </a:t>
            </a:r>
            <a:endParaRPr lang="ar-SA" sz="4000" dirty="0" smtClean="0"/>
          </a:p>
          <a:p>
            <a:pPr>
              <a:buNone/>
            </a:pPr>
            <a:r>
              <a:rPr lang="en-US" sz="4000" dirty="0" smtClean="0"/>
              <a:t>recovers from rare blood disease is </a:t>
            </a:r>
            <a:endParaRPr lang="ar-SA" sz="4000" dirty="0" smtClean="0"/>
          </a:p>
          <a:p>
            <a:pPr>
              <a:buNone/>
            </a:pPr>
            <a:r>
              <a:rPr lang="en-US" sz="4000" b="1" dirty="0" smtClean="0"/>
              <a:t>0.4</a:t>
            </a:r>
            <a:r>
              <a:rPr lang="en-US" sz="4000" dirty="0" smtClean="0"/>
              <a:t>. If </a:t>
            </a:r>
            <a:r>
              <a:rPr lang="en-US" sz="4000" b="1" dirty="0" smtClean="0"/>
              <a:t>100</a:t>
            </a:r>
            <a:r>
              <a:rPr lang="en-US" sz="4000" dirty="0" smtClean="0"/>
              <a:t> people are known to have </a:t>
            </a:r>
            <a:endParaRPr lang="ar-SA" sz="4000" dirty="0" smtClean="0"/>
          </a:p>
          <a:p>
            <a:pPr>
              <a:buNone/>
            </a:pPr>
            <a:r>
              <a:rPr lang="en-US" sz="4000" dirty="0" smtClean="0"/>
              <a:t>contracted this disease, what is the </a:t>
            </a:r>
            <a:endParaRPr lang="ar-SA" sz="4000" dirty="0" smtClean="0"/>
          </a:p>
          <a:p>
            <a:pPr>
              <a:buNone/>
            </a:pPr>
            <a:r>
              <a:rPr lang="en-US" sz="4000" dirty="0" smtClean="0"/>
              <a:t>probability that less than </a:t>
            </a:r>
            <a:r>
              <a:rPr lang="en-US" sz="4000" b="1" dirty="0" smtClean="0"/>
              <a:t>30</a:t>
            </a:r>
            <a:r>
              <a:rPr lang="en-US" sz="4000" dirty="0" smtClean="0"/>
              <a:t> survive?</a:t>
            </a:r>
            <a:endParaRPr lang="ar-SA" sz="40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72312"/>
          </a:xfrm>
        </p:spPr>
        <p:txBody>
          <a:bodyPr/>
          <a:lstStyle/>
          <a:p>
            <a:r>
              <a:rPr lang="en-US" b="1" u="sng" dirty="0" smtClean="0"/>
              <a:t>Solution:</a:t>
            </a:r>
            <a:endParaRPr lang="ar-SA" b="1" u="sng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5297" name="Object 1"/>
          <p:cNvGraphicFramePr>
            <a:graphicFrameLocks noChangeAspect="1"/>
          </p:cNvGraphicFramePr>
          <p:nvPr/>
        </p:nvGraphicFramePr>
        <p:xfrm>
          <a:off x="533400" y="1600200"/>
          <a:ext cx="7329160" cy="2667000"/>
        </p:xfrm>
        <a:graphic>
          <a:graphicData uri="http://schemas.openxmlformats.org/presentationml/2006/ole">
            <p:oleObj spid="_x0000_s55297" r:id="rId3" imgW="3429000" imgH="1244600" progId="">
              <p:embed/>
            </p:oleObj>
          </a:graphicData>
        </a:graphic>
      </p:graphicFrame>
      <p:graphicFrame>
        <p:nvGraphicFramePr>
          <p:cNvPr id="7" name="Object 0"/>
          <p:cNvGraphicFramePr>
            <a:graphicFrameLocks noChangeAspect="1"/>
          </p:cNvGraphicFramePr>
          <p:nvPr/>
        </p:nvGraphicFramePr>
        <p:xfrm>
          <a:off x="2438400" y="4324350"/>
          <a:ext cx="4191000" cy="2152650"/>
        </p:xfrm>
        <a:graphic>
          <a:graphicData uri="http://schemas.openxmlformats.org/presentationml/2006/ole">
            <p:oleObj spid="_x0000_s55298" name="Bitmap Image" r:id="rId4" imgW="3591426" imgH="297142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EX (10)</a:t>
            </a:r>
            <a:endParaRPr lang="ar-SA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935480"/>
            <a:ext cx="9144000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dirty="0" smtClean="0"/>
              <a:t>A multiple – choice quiz has </a:t>
            </a:r>
            <a:r>
              <a:rPr lang="en-US" sz="3600" b="1" dirty="0" smtClean="0"/>
              <a:t>200 </a:t>
            </a:r>
            <a:endParaRPr lang="ar-SA" sz="3600" b="1" dirty="0" smtClean="0"/>
          </a:p>
          <a:p>
            <a:pPr>
              <a:buNone/>
            </a:pPr>
            <a:r>
              <a:rPr lang="en-US" sz="3600" dirty="0" smtClean="0"/>
              <a:t>questions</a:t>
            </a:r>
            <a:r>
              <a:rPr lang="en-US" sz="3600" b="1" dirty="0" smtClean="0"/>
              <a:t> </a:t>
            </a:r>
            <a:r>
              <a:rPr lang="en-US" sz="3600" dirty="0" smtClean="0"/>
              <a:t>each with </a:t>
            </a:r>
            <a:r>
              <a:rPr lang="en-US" sz="3600" b="1" dirty="0" smtClean="0"/>
              <a:t>4</a:t>
            </a:r>
            <a:r>
              <a:rPr lang="en-US" sz="3600" dirty="0" smtClean="0"/>
              <a:t> possible answers </a:t>
            </a:r>
            <a:endParaRPr lang="ar-SA" sz="3600" dirty="0" smtClean="0"/>
          </a:p>
          <a:p>
            <a:pPr>
              <a:buNone/>
            </a:pPr>
            <a:r>
              <a:rPr lang="en-US" sz="3600" dirty="0" smtClean="0"/>
              <a:t>of which only </a:t>
            </a:r>
            <a:r>
              <a:rPr lang="en-US" sz="3600" b="1" dirty="0" smtClean="0"/>
              <a:t>1</a:t>
            </a:r>
            <a:r>
              <a:rPr lang="en-US" sz="3600" dirty="0" smtClean="0"/>
              <a:t> is the correct answer. </a:t>
            </a:r>
            <a:endParaRPr lang="ar-SA" sz="3600" dirty="0" smtClean="0"/>
          </a:p>
          <a:p>
            <a:pPr>
              <a:buNone/>
            </a:pPr>
            <a:r>
              <a:rPr lang="en-US" sz="3600" dirty="0" smtClean="0"/>
              <a:t>What is the probability that sheer guess </a:t>
            </a:r>
            <a:endParaRPr lang="ar-SA" sz="3600" dirty="0" smtClean="0"/>
          </a:p>
          <a:p>
            <a:pPr>
              <a:buNone/>
            </a:pPr>
            <a:r>
              <a:rPr lang="en-US" sz="3600" dirty="0" smtClean="0"/>
              <a:t>– work yields from </a:t>
            </a:r>
            <a:r>
              <a:rPr lang="en-US" sz="3600" b="1" dirty="0" smtClean="0"/>
              <a:t>25</a:t>
            </a:r>
            <a:r>
              <a:rPr lang="en-US" sz="3600" dirty="0" smtClean="0"/>
              <a:t> to </a:t>
            </a:r>
            <a:r>
              <a:rPr lang="en-US" sz="3600" b="1" dirty="0" smtClean="0"/>
              <a:t>30</a:t>
            </a:r>
            <a:r>
              <a:rPr lang="en-US" sz="3600" dirty="0" smtClean="0"/>
              <a:t> correct answers </a:t>
            </a:r>
            <a:endParaRPr lang="ar-SA" sz="3600" dirty="0" smtClean="0"/>
          </a:p>
          <a:p>
            <a:pPr>
              <a:buNone/>
            </a:pPr>
            <a:r>
              <a:rPr lang="en-US" sz="3600" dirty="0" smtClean="0"/>
              <a:t>for </a:t>
            </a:r>
            <a:r>
              <a:rPr lang="en-US" sz="3600" b="1" dirty="0" smtClean="0"/>
              <a:t>80</a:t>
            </a:r>
            <a:r>
              <a:rPr lang="en-US" sz="3600" dirty="0" smtClean="0"/>
              <a:t> of the </a:t>
            </a:r>
            <a:r>
              <a:rPr lang="en-US" sz="3600" b="1" dirty="0" smtClean="0"/>
              <a:t>200</a:t>
            </a:r>
            <a:r>
              <a:rPr lang="en-US" sz="3600" dirty="0" smtClean="0"/>
              <a:t> problems about which the </a:t>
            </a:r>
            <a:endParaRPr lang="ar-SA" sz="3600" dirty="0" smtClean="0"/>
          </a:p>
          <a:p>
            <a:pPr>
              <a:buNone/>
            </a:pPr>
            <a:r>
              <a:rPr lang="en-US" sz="3600" dirty="0" smtClean="0"/>
              <a:t>student has no knowledge?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ar-SA" dirty="0"/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3249" name="Object 1"/>
          <p:cNvGraphicFramePr>
            <a:graphicFrameLocks noChangeAspect="1"/>
          </p:cNvGraphicFramePr>
          <p:nvPr/>
        </p:nvGraphicFramePr>
        <p:xfrm>
          <a:off x="249115" y="2057400"/>
          <a:ext cx="8894885" cy="1981200"/>
        </p:xfrm>
        <a:graphic>
          <a:graphicData uri="http://schemas.openxmlformats.org/presentationml/2006/ole">
            <p:oleObj spid="_x0000_s53249" r:id="rId3" imgW="5778500" imgH="977900" progId="">
              <p:embed/>
            </p:oleObj>
          </a:graphicData>
        </a:graphic>
      </p:graphicFrame>
      <p:graphicFrame>
        <p:nvGraphicFramePr>
          <p:cNvPr id="14" name="كائن 13"/>
          <p:cNvGraphicFramePr>
            <a:graphicFrameLocks noChangeAspect="1"/>
          </p:cNvGraphicFramePr>
          <p:nvPr/>
        </p:nvGraphicFramePr>
        <p:xfrm>
          <a:off x="2819400" y="4267200"/>
          <a:ext cx="5029200" cy="2438400"/>
        </p:xfrm>
        <a:graphic>
          <a:graphicData uri="http://schemas.openxmlformats.org/presentationml/2006/ole">
            <p:oleObj spid="_x0000_s53250" name="Bitmap Image" r:id="rId4" imgW="3266667" imgH="2914286" progId="PBrush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4389120"/>
          </a:xfrm>
        </p:spPr>
        <p:txBody>
          <a:bodyPr>
            <a:noAutofit/>
          </a:bodyPr>
          <a:lstStyle/>
          <a:p>
            <a:pPr lvl="0"/>
            <a:r>
              <a:rPr lang="en-US" sz="3600" dirty="0" smtClean="0"/>
              <a:t>The curve has its points of inflection at </a:t>
            </a:r>
            <a:r>
              <a:rPr lang="en-US" sz="3600" i="1" dirty="0" smtClean="0"/>
              <a:t>X= µ ±</a:t>
            </a:r>
            <a:r>
              <a:rPr lang="el-GR" sz="3600" i="1" dirty="0" smtClean="0">
                <a:latin typeface="Arial"/>
                <a:cs typeface="Arial"/>
              </a:rPr>
              <a:t>σ</a:t>
            </a:r>
            <a:r>
              <a:rPr lang="en-US" sz="3600" i="1" dirty="0" smtClean="0"/>
              <a:t>  </a:t>
            </a:r>
            <a:r>
              <a:rPr lang="en-US" sz="3600" dirty="0" smtClean="0"/>
              <a:t>is concave downward if  </a:t>
            </a:r>
            <a:r>
              <a:rPr lang="en-US" sz="3600" i="1" dirty="0" smtClean="0"/>
              <a:t>µ -</a:t>
            </a:r>
            <a:r>
              <a:rPr lang="el-GR" sz="3600" i="1" dirty="0" smtClean="0">
                <a:latin typeface="Arial"/>
                <a:cs typeface="Arial"/>
              </a:rPr>
              <a:t>σ</a:t>
            </a:r>
            <a:r>
              <a:rPr lang="en-US" sz="3600" i="1" dirty="0" smtClean="0"/>
              <a:t> </a:t>
            </a:r>
            <a:r>
              <a:rPr lang="en-US" sz="3600" dirty="0" smtClean="0"/>
              <a:t>&lt;</a:t>
            </a:r>
            <a:r>
              <a:rPr lang="en-US" sz="3600" i="1" dirty="0" smtClean="0"/>
              <a:t>X&lt; µ +</a:t>
            </a:r>
            <a:r>
              <a:rPr lang="el-GR" sz="3600" i="1" dirty="0" smtClean="0">
                <a:latin typeface="Arial"/>
                <a:cs typeface="Arial"/>
              </a:rPr>
              <a:t>σ</a:t>
            </a:r>
            <a:r>
              <a:rPr lang="en-US" sz="3600" dirty="0" smtClean="0"/>
              <a:t>  and is concave upward otherwise.</a:t>
            </a:r>
          </a:p>
          <a:p>
            <a:pPr lvl="0"/>
            <a:r>
              <a:rPr lang="en-US" sz="3600" dirty="0" smtClean="0"/>
              <a:t>The normal curve approaches the horizontal axis asymptotically as we proceed in either direction away from the mean.</a:t>
            </a:r>
          </a:p>
          <a:p>
            <a:r>
              <a:rPr lang="en-US" sz="3600" dirty="0" smtClean="0"/>
              <a:t>The total area under the curve and above the horizontal axis is equal to </a:t>
            </a:r>
            <a:r>
              <a:rPr lang="en-US" sz="3600" b="1" dirty="0" smtClean="0"/>
              <a:t>1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19200"/>
            <a:ext cx="7664196" cy="4792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8671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Definition: Standard Normal Distribution: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distribution of a normal random variable with mean </a:t>
            </a:r>
            <a:r>
              <a:rPr lang="en-US" b="1" dirty="0" smtClean="0"/>
              <a:t>zero</a:t>
            </a:r>
            <a:r>
              <a:rPr lang="en-US" dirty="0" smtClean="0"/>
              <a:t> and variance </a:t>
            </a:r>
            <a:r>
              <a:rPr lang="en-US" b="1" dirty="0" smtClean="0"/>
              <a:t>one</a:t>
            </a:r>
            <a:r>
              <a:rPr lang="en-US" dirty="0" smtClean="0"/>
              <a:t> is called a standard normal distribution denoted by </a:t>
            </a:r>
            <a:r>
              <a:rPr lang="en-US" i="1" dirty="0" smtClean="0"/>
              <a:t>Z</a:t>
            </a:r>
            <a:r>
              <a:rPr lang="en-US" i="1" dirty="0" smtClean="0">
                <a:latin typeface="Arial"/>
                <a:cs typeface="Arial"/>
              </a:rPr>
              <a:t>≈N(0,1)</a:t>
            </a:r>
          </a:p>
          <a:p>
            <a:endParaRPr lang="en-US" i="1" dirty="0" smtClean="0">
              <a:latin typeface="Arial"/>
              <a:cs typeface="Arial"/>
            </a:endParaRPr>
          </a:p>
          <a:p>
            <a:r>
              <a:rPr lang="en-US" b="1" u="sng" dirty="0" smtClean="0"/>
              <a:t>Areas under the Normal Curve:</a:t>
            </a:r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r>
              <a:rPr lang="en-US" dirty="0" smtClean="0"/>
              <a:t>Using the standard normal tables to find the areas under the curve.</a:t>
            </a:r>
          </a:p>
          <a:p>
            <a:endParaRPr lang="en-US" dirty="0" smtClean="0"/>
          </a:p>
          <a:p>
            <a:endParaRPr lang="en-US" i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905000" y="3810001"/>
          <a:ext cx="3200400" cy="1577340"/>
        </p:xfrm>
        <a:graphic>
          <a:graphicData uri="http://schemas.openxmlformats.org/presentationml/2006/ole">
            <p:oleObj spid="_x0000_s1025" r:id="rId3" imgW="1333500" imgH="660400" progId="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charset="0"/>
                <a:cs typeface="Arial" charset="0"/>
              </a:rPr>
              <a:t>The pdf of Z~N(0,1) is given by:</a:t>
            </a:r>
            <a:br>
              <a:rPr lang="en-US" dirty="0" smtClean="0">
                <a:latin typeface="Arial" charset="0"/>
                <a:cs typeface="Arial" charset="0"/>
              </a:rPr>
            </a:br>
            <a:endParaRPr lang="en-US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1" y="2373244"/>
            <a:ext cx="6898104" cy="37989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334000"/>
          </a:xfrm>
        </p:spPr>
        <p:txBody>
          <a:bodyPr/>
          <a:lstStyle/>
          <a:p>
            <a:pPr>
              <a:buNone/>
            </a:pPr>
            <a:r>
              <a:rPr lang="en-US" sz="4000" b="1" u="sng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EX (1):</a:t>
            </a:r>
            <a:endParaRPr lang="en-US" sz="40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en-US" sz="3200" dirty="0" smtClean="0"/>
              <a:t>Using the tables of the standard normal</a:t>
            </a:r>
            <a:r>
              <a:rPr lang="ar-SA" sz="3200" dirty="0" smtClean="0"/>
              <a:t> </a:t>
            </a:r>
          </a:p>
          <a:p>
            <a:pPr>
              <a:buNone/>
            </a:pPr>
            <a:r>
              <a:rPr lang="en-US" sz="3200" dirty="0" smtClean="0"/>
              <a:t>distribution, find: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1447800" y="2800350"/>
          <a:ext cx="4495800" cy="3371850"/>
        </p:xfrm>
        <a:graphic>
          <a:graphicData uri="http://schemas.openxmlformats.org/presentationml/2006/ole">
            <p:oleObj spid="_x0000_s21505" r:id="rId3" imgW="1371600" imgH="1028700" progId="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Solution: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304800" y="1371599"/>
          <a:ext cx="4800600" cy="610985"/>
        </p:xfrm>
        <a:graphic>
          <a:graphicData uri="http://schemas.openxmlformats.org/presentationml/2006/ole">
            <p:oleObj spid="_x0000_s20481" r:id="rId3" imgW="1574800" imgH="203200" progId="">
              <p:embed/>
            </p:oleObj>
          </a:graphicData>
        </a:graphic>
      </p:graphicFrame>
      <p:graphicFrame>
        <p:nvGraphicFramePr>
          <p:cNvPr id="15" name="كائن 14"/>
          <p:cNvGraphicFramePr>
            <a:graphicFrameLocks noChangeAspect="1"/>
          </p:cNvGraphicFramePr>
          <p:nvPr/>
        </p:nvGraphicFramePr>
        <p:xfrm>
          <a:off x="1371600" y="2514600"/>
          <a:ext cx="5340350" cy="4114800"/>
        </p:xfrm>
        <a:graphic>
          <a:graphicData uri="http://schemas.openxmlformats.org/presentationml/2006/ole">
            <p:oleObj spid="_x0000_s20495" name="Bitmap Image" r:id="rId4" imgW="3591426" imgH="297142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8E396DEFAA3042A6545DA0C5F9BE26" ma:contentTypeVersion="0" ma:contentTypeDescription="Create a new document." ma:contentTypeScope="" ma:versionID="8830984159ffa1ff4379a8f31ee4fe8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A68E954-921F-4E47-8080-AF9279BFAC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5F6C7D-F4AA-4321-B7E0-FA9B1FF976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5EF0EAB-2A6D-4E0C-9ACA-92DC1B97DD0D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</TotalTime>
  <Words>706</Words>
  <Application>Microsoft Office PowerPoint</Application>
  <PresentationFormat>On-screen Show (4:3)</PresentationFormat>
  <Paragraphs>106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Flow</vt:lpstr>
      <vt:lpstr>Bitmap Image</vt:lpstr>
      <vt:lpstr>Equation</vt:lpstr>
      <vt:lpstr>معادلة</vt:lpstr>
      <vt:lpstr>Slide 1</vt:lpstr>
      <vt:lpstr>5.1 Normal Distribution: </vt:lpstr>
      <vt:lpstr>5.1.1 The Normal Curve has the Following Properties: </vt:lpstr>
      <vt:lpstr>Slide 4</vt:lpstr>
      <vt:lpstr>Slide 5</vt:lpstr>
      <vt:lpstr>Definition: Standard Normal Distribution: </vt:lpstr>
      <vt:lpstr>The pdf of Z~N(0,1) is given by: </vt:lpstr>
      <vt:lpstr>Slide 8</vt:lpstr>
      <vt:lpstr>Solution: </vt:lpstr>
      <vt:lpstr>Slide 10</vt:lpstr>
      <vt:lpstr>Slide 11</vt:lpstr>
      <vt:lpstr>Slide 12</vt:lpstr>
      <vt:lpstr>Solution:</vt:lpstr>
      <vt:lpstr>Slide 14</vt:lpstr>
      <vt:lpstr>Slide 15</vt:lpstr>
      <vt:lpstr>Slide 16</vt:lpstr>
      <vt:lpstr>Slide 17</vt:lpstr>
      <vt:lpstr>Solution: (a) </vt:lpstr>
      <vt:lpstr>(b) </vt:lpstr>
      <vt:lpstr>Slide 20</vt:lpstr>
      <vt:lpstr>EX(5) : </vt:lpstr>
      <vt:lpstr>Slide 22</vt:lpstr>
      <vt:lpstr>(b)  14%  of the area to the right</vt:lpstr>
      <vt:lpstr>Slide 24</vt:lpstr>
      <vt:lpstr>Solution: </vt:lpstr>
      <vt:lpstr>(b) What is the probability that a reaction        requires between 0.4 and 0.5 second?</vt:lpstr>
      <vt:lpstr> (c ) Find mean and variance.</vt:lpstr>
      <vt:lpstr>Slide 28</vt:lpstr>
      <vt:lpstr>Solution:  (a)  What is the probability that a line width         is greater than 0.62 micrometer?</vt:lpstr>
      <vt:lpstr> (b)  What is the probability that a line width is         between 0.47 and 0.63 micrometer?</vt:lpstr>
      <vt:lpstr>Normal Approximation to the Binomial: Theorem:</vt:lpstr>
      <vt:lpstr>EX (9):</vt:lpstr>
      <vt:lpstr>Solution:</vt:lpstr>
      <vt:lpstr>EX (10)</vt:lpstr>
      <vt:lpstr>Solution: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ldiab</dc:creator>
  <cp:lastModifiedBy>ksu</cp:lastModifiedBy>
  <cp:revision>88</cp:revision>
  <dcterms:created xsi:type="dcterms:W3CDTF">2009-12-27T07:34:54Z</dcterms:created>
  <dcterms:modified xsi:type="dcterms:W3CDTF">2012-02-21T08:52:20Z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0x010100758E396DEFAA3042A6545DA0C5F9BE26</vt:lpwstr>
  </property>
</Properties>
</file>