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sldIdLst>
    <p:sldId id="256" r:id="rId5"/>
    <p:sldId id="257" r:id="rId6"/>
    <p:sldId id="260" r:id="rId7"/>
    <p:sldId id="258" r:id="rId8"/>
    <p:sldId id="259"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2" r:id="rId40"/>
    <p:sldId id="293" r:id="rId41"/>
    <p:sldId id="295" r:id="rId42"/>
    <p:sldId id="296"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5" Type="http://schemas.openxmlformats.org/officeDocument/2006/relationships/image" Target="../media/image33.wmf"/><Relationship Id="rId4"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36.wmf"/><Relationship Id="rId7" Type="http://schemas.openxmlformats.org/officeDocument/2006/relationships/image" Target="../media/image40.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4" Type="http://schemas.openxmlformats.org/officeDocument/2006/relationships/image" Target="../media/image62.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4.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4.wmf"/><Relationship Id="rId4" Type="http://schemas.openxmlformats.org/officeDocument/2006/relationships/image" Target="../media/image1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FBE7DD3-1276-424A-9E36-8E343DDF28D4}" type="datetimeFigureOut">
              <a:rPr lang="en-US" smtClean="0"/>
              <a:pPr/>
              <a:t>2/21/2012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1E088C-1C90-4825-BCE5-B5A4A833E9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FBE7DD3-1276-424A-9E36-8E343DDF28D4}" type="datetimeFigureOut">
              <a:rPr lang="en-US" smtClean="0"/>
              <a:pPr/>
              <a:t>2/21/2012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BE7DD3-1276-424A-9E36-8E343DDF28D4}" type="datetimeFigureOut">
              <a:rPr lang="en-US" smtClean="0"/>
              <a:pPr/>
              <a:t>2/21/2012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BE7DD3-1276-424A-9E36-8E343DDF28D4}" type="datetimeFigureOut">
              <a:rPr lang="en-US" smtClean="0"/>
              <a:pPr/>
              <a:t>2/21/2012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C1E088C-1C90-4825-BCE5-B5A4A833E98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FBE7DD3-1276-424A-9E36-8E343DDF28D4}" type="datetimeFigureOut">
              <a:rPr lang="en-US" smtClean="0"/>
              <a:pPr/>
              <a:t>2/21/2012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C1E088C-1C90-4825-BCE5-B5A4A833E98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2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6.png"/><Relationship Id="rId4" Type="http://schemas.openxmlformats.org/officeDocument/2006/relationships/oleObject" Target="../embeddings/oleObject27.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oleObject" Target="../embeddings/oleObject35.bin"/><Relationship Id="rId7"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38.bin"/><Relationship Id="rId5" Type="http://schemas.openxmlformats.org/officeDocument/2006/relationships/oleObject" Target="../embeddings/oleObject37.bin"/><Relationship Id="rId4" Type="http://schemas.openxmlformats.org/officeDocument/2006/relationships/oleObject" Target="../embeddings/oleObject36.bin"/><Relationship Id="rId9" Type="http://schemas.openxmlformats.org/officeDocument/2006/relationships/oleObject" Target="../embeddings/oleObject41.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oleObject" Target="../embeddings/oleObject43.bin"/><Relationship Id="rId7"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46.bin"/><Relationship Id="rId5" Type="http://schemas.openxmlformats.org/officeDocument/2006/relationships/oleObject" Target="../embeddings/oleObject45.bin"/><Relationship Id="rId4" Type="http://schemas.openxmlformats.org/officeDocument/2006/relationships/oleObject" Target="../embeddings/oleObject44.bin"/><Relationship Id="rId9" Type="http://schemas.openxmlformats.org/officeDocument/2006/relationships/oleObject" Target="../embeddings/oleObject49.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oleObject" Target="../embeddings/oleObject52.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5.v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1.xml"/><Relationship Id="rId1" Type="http://schemas.openxmlformats.org/officeDocument/2006/relationships/vmlDrawing" Target="../drawings/vmlDrawing26.vml"/><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1.xml"/><Relationship Id="rId1" Type="http://schemas.openxmlformats.org/officeDocument/2006/relationships/vmlDrawing" Target="../drawings/vmlDrawing28.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29.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oleObject" Target="../embeddings/oleObject65.bin"/><Relationship Id="rId4" Type="http://schemas.openxmlformats.org/officeDocument/2006/relationships/oleObject" Target="../embeddings/oleObject64.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2057400"/>
            <a:ext cx="7467600" cy="3477875"/>
          </a:xfrm>
          <a:prstGeom prst="rect">
            <a:avLst/>
          </a:prstGeom>
          <a:noFill/>
        </p:spPr>
        <p:txBody>
          <a:bodyPr wrap="square" rtlCol="0">
            <a:spAutoFit/>
          </a:bodyPr>
          <a:lstStyle/>
          <a:p>
            <a:pPr algn="ctr"/>
            <a:r>
              <a:rPr lang="en-US" sz="4400" b="1" i="1" u="sng" dirty="0" smtClean="0">
                <a:solidFill>
                  <a:schemeClr val="tx2">
                    <a:lumMod val="25000"/>
                  </a:schemeClr>
                </a:solidFill>
              </a:rPr>
              <a:t>CHAPTER SIX</a:t>
            </a:r>
            <a:endParaRPr lang="en-US" sz="4400" dirty="0" smtClean="0">
              <a:solidFill>
                <a:schemeClr val="tx2">
                  <a:lumMod val="25000"/>
                </a:schemeClr>
              </a:solidFill>
            </a:endParaRPr>
          </a:p>
          <a:p>
            <a:pPr algn="ctr"/>
            <a:r>
              <a:rPr lang="en-US" sz="4400" b="1" i="1" u="sng" dirty="0" smtClean="0">
                <a:solidFill>
                  <a:schemeClr val="tx2">
                    <a:lumMod val="25000"/>
                  </a:schemeClr>
                </a:solidFill>
              </a:rPr>
              <a:t>FUNCTIONS OF RANDOM VARIABLES SAMPLING DISTRIBUTIONS</a:t>
            </a:r>
            <a:endParaRPr lang="en-US" sz="4400" dirty="0" smtClean="0">
              <a:solidFill>
                <a:schemeClr val="tx2">
                  <a:lumMod val="25000"/>
                </a:schemeClr>
              </a:solidFill>
            </a:endParaRPr>
          </a:p>
          <a:p>
            <a:pPr algn="ctr"/>
            <a:endParaRPr lang="en-US" sz="4400" dirty="0">
              <a:solidFill>
                <a:schemeClr val="tx2">
                  <a:lumMod val="25000"/>
                </a:schemeClr>
              </a:solidFill>
            </a:endParaRPr>
          </a:p>
        </p:txBody>
      </p:sp>
      <p:sp>
        <p:nvSpPr>
          <p:cNvPr id="8704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6.2.3 The Mode:</a:t>
            </a:r>
            <a:endParaRPr lang="ar-SA" dirty="0"/>
          </a:p>
        </p:txBody>
      </p:sp>
      <p:sp>
        <p:nvSpPr>
          <p:cNvPr id="3" name="Content Placeholder 2"/>
          <p:cNvSpPr>
            <a:spLocks noGrp="1"/>
          </p:cNvSpPr>
          <p:nvPr>
            <p:ph idx="1"/>
          </p:nvPr>
        </p:nvSpPr>
        <p:spPr/>
        <p:txBody>
          <a:bodyPr>
            <a:normAutofit lnSpcReduction="10000"/>
          </a:bodyPr>
          <a:lstStyle/>
          <a:p>
            <a:pPr>
              <a:buNone/>
            </a:pPr>
            <a:r>
              <a:rPr lang="en-US" sz="3600" dirty="0" smtClean="0"/>
              <a:t>If             not necessarily all different, </a:t>
            </a:r>
            <a:endParaRPr lang="ar-SA" sz="3600" dirty="0" smtClean="0"/>
          </a:p>
          <a:p>
            <a:pPr>
              <a:buNone/>
            </a:pPr>
            <a:r>
              <a:rPr lang="en-US" sz="3600" dirty="0" smtClean="0"/>
              <a:t>represent a random sample of size </a:t>
            </a:r>
            <a:r>
              <a:rPr lang="en-US" sz="3600" b="1" dirty="0" smtClean="0"/>
              <a:t>n</a:t>
            </a:r>
            <a:r>
              <a:rPr lang="en-US" sz="3600" dirty="0" smtClean="0"/>
              <a:t>, </a:t>
            </a:r>
            <a:endParaRPr lang="ar-SA" sz="3600" dirty="0" smtClean="0"/>
          </a:p>
          <a:p>
            <a:pPr>
              <a:buNone/>
            </a:pPr>
            <a:r>
              <a:rPr lang="en-US" sz="3600" dirty="0" smtClean="0"/>
              <a:t>then the mode </a:t>
            </a:r>
            <a:r>
              <a:rPr lang="en-US" sz="3600" b="1" dirty="0" smtClean="0"/>
              <a:t>M </a:t>
            </a:r>
            <a:r>
              <a:rPr lang="en-US" sz="3600" dirty="0" smtClean="0"/>
              <a:t>is that value of the </a:t>
            </a:r>
            <a:endParaRPr lang="ar-SA" sz="3600" dirty="0" smtClean="0"/>
          </a:p>
          <a:p>
            <a:pPr>
              <a:buNone/>
            </a:pPr>
            <a:r>
              <a:rPr lang="en-US" sz="3600" dirty="0" smtClean="0"/>
              <a:t>sample that occurs most often or with </a:t>
            </a:r>
            <a:endParaRPr lang="ar-SA" sz="3600" dirty="0" smtClean="0"/>
          </a:p>
          <a:p>
            <a:pPr>
              <a:buNone/>
            </a:pPr>
            <a:r>
              <a:rPr lang="en-US" sz="3600" dirty="0" smtClean="0"/>
              <a:t>the greater frequency. The mode may </a:t>
            </a:r>
            <a:endParaRPr lang="ar-SA" sz="3600" dirty="0" smtClean="0"/>
          </a:p>
          <a:p>
            <a:pPr>
              <a:buNone/>
            </a:pPr>
            <a:r>
              <a:rPr lang="en-US" sz="3600" dirty="0" smtClean="0"/>
              <a:t>not exist, and when it does it is not </a:t>
            </a:r>
            <a:endParaRPr lang="ar-SA" sz="3600" dirty="0" smtClean="0"/>
          </a:p>
          <a:p>
            <a:pPr>
              <a:buNone/>
            </a:pPr>
            <a:r>
              <a:rPr lang="en-US" sz="3600" dirty="0" smtClean="0"/>
              <a:t>necessarily unique.</a:t>
            </a:r>
          </a:p>
          <a:p>
            <a:pPr>
              <a:buNone/>
            </a:pPr>
            <a:endParaRPr lang="ar-SA" sz="3600" dirty="0"/>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01" name="Object 1"/>
          <p:cNvGraphicFramePr>
            <a:graphicFrameLocks noChangeAspect="1"/>
          </p:cNvGraphicFramePr>
          <p:nvPr/>
        </p:nvGraphicFramePr>
        <p:xfrm>
          <a:off x="838200" y="1981200"/>
          <a:ext cx="1009650" cy="457200"/>
        </p:xfrm>
        <a:graphic>
          <a:graphicData uri="http://schemas.openxmlformats.org/presentationml/2006/ole">
            <p:oleObj spid="_x0000_s25601" name="Equation" r:id="rId3" imgW="508000" imgH="228600" progId="Equation.3">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Properties of the Mode:</a:t>
            </a:r>
            <a:endParaRPr lang="ar-SA" dirty="0"/>
          </a:p>
        </p:txBody>
      </p:sp>
      <p:sp>
        <p:nvSpPr>
          <p:cNvPr id="3" name="Content Placeholder 2"/>
          <p:cNvSpPr>
            <a:spLocks noGrp="1"/>
          </p:cNvSpPr>
          <p:nvPr>
            <p:ph idx="1"/>
          </p:nvPr>
        </p:nvSpPr>
        <p:spPr/>
        <p:txBody>
          <a:bodyPr>
            <a:normAutofit/>
          </a:bodyPr>
          <a:lstStyle/>
          <a:p>
            <a:pPr>
              <a:buNone/>
            </a:pPr>
            <a:r>
              <a:rPr lang="en-US" sz="3600" dirty="0" smtClean="0"/>
              <a:t>1. The value of the mode for small sets of data is almost useless.</a:t>
            </a:r>
          </a:p>
          <a:p>
            <a:pPr>
              <a:buNone/>
            </a:pPr>
            <a:r>
              <a:rPr lang="en-US" sz="3600" dirty="0" smtClean="0"/>
              <a:t>2. It requires no calculation.</a:t>
            </a:r>
          </a:p>
          <a:p>
            <a:pPr>
              <a:buNone/>
            </a:pPr>
            <a:endParaRPr lang="ar-SA"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bg2">
                    <a:lumMod val="25000"/>
                  </a:schemeClr>
                </a:solidFill>
              </a:rPr>
              <a:t>EX(4):</a:t>
            </a:r>
            <a:endParaRPr lang="ar-SA" b="1" u="sng" dirty="0">
              <a:solidFill>
                <a:schemeClr val="bg2">
                  <a:lumMod val="25000"/>
                </a:schemeClr>
              </a:solidFill>
            </a:endParaRPr>
          </a:p>
        </p:txBody>
      </p:sp>
      <p:sp>
        <p:nvSpPr>
          <p:cNvPr id="3" name="Content Placeholder 2"/>
          <p:cNvSpPr>
            <a:spLocks noGrp="1"/>
          </p:cNvSpPr>
          <p:nvPr>
            <p:ph idx="1"/>
          </p:nvPr>
        </p:nvSpPr>
        <p:spPr/>
        <p:txBody>
          <a:bodyPr/>
          <a:lstStyle/>
          <a:p>
            <a:pPr>
              <a:buNone/>
            </a:pPr>
            <a:r>
              <a:rPr lang="en-US" dirty="0" smtClean="0"/>
              <a:t>The numbers of incorrect answers on a true – false test for a random sample of </a:t>
            </a:r>
            <a:r>
              <a:rPr lang="en-US" b="1" dirty="0" smtClean="0"/>
              <a:t>14</a:t>
            </a:r>
            <a:r>
              <a:rPr lang="en-US" dirty="0" smtClean="0"/>
              <a:t> students were recorded as follows: </a:t>
            </a:r>
            <a:r>
              <a:rPr lang="en-US" b="1" dirty="0" smtClean="0"/>
              <a:t>2, 1, 3, 0, 1, 3, 6, 0, 3, 3, 2, 1, 4, and 2</a:t>
            </a:r>
            <a:r>
              <a:rPr lang="en-US" dirty="0" smtClean="0"/>
              <a:t>, find the mode.</a:t>
            </a:r>
          </a:p>
          <a:p>
            <a:pPr>
              <a:buNone/>
            </a:pPr>
            <a:r>
              <a:rPr lang="en-US" b="1" u="sng" dirty="0" smtClean="0">
                <a:solidFill>
                  <a:schemeClr val="bg2">
                    <a:lumMod val="25000"/>
                  </a:schemeClr>
                </a:solidFill>
              </a:rPr>
              <a:t>Solution:</a:t>
            </a:r>
            <a:endParaRPr lang="en-US" dirty="0" smtClean="0">
              <a:solidFill>
                <a:schemeClr val="bg2">
                  <a:lumMod val="25000"/>
                </a:schemeClr>
              </a:solidFill>
            </a:endParaRPr>
          </a:p>
          <a:p>
            <a:pPr>
              <a:buNone/>
            </a:pPr>
            <a:r>
              <a:rPr lang="en-US" b="1" dirty="0" smtClean="0"/>
              <a:t>  </a:t>
            </a:r>
            <a:endParaRPr lang="en-US" dirty="0" smtClean="0"/>
          </a:p>
          <a:p>
            <a:pPr>
              <a:buNone/>
            </a:pPr>
            <a:endParaRPr lang="ar-SA" dirty="0"/>
          </a:p>
        </p:txBody>
      </p:sp>
      <p:sp>
        <p:nvSpPr>
          <p:cNvPr id="235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3553" name="Object 1"/>
          <p:cNvGraphicFramePr>
            <a:graphicFrameLocks noChangeAspect="1"/>
          </p:cNvGraphicFramePr>
          <p:nvPr/>
        </p:nvGraphicFramePr>
        <p:xfrm>
          <a:off x="2133600" y="4683868"/>
          <a:ext cx="2362200" cy="954932"/>
        </p:xfrm>
        <a:graphic>
          <a:graphicData uri="http://schemas.openxmlformats.org/presentationml/2006/ole">
            <p:oleObj spid="_x0000_s23553" r:id="rId3" imgW="444114" imgH="177646" progId="">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Notes:</a:t>
            </a:r>
            <a:endParaRPr lang="ar-SA" b="1" u="sng" dirty="0"/>
          </a:p>
        </p:txBody>
      </p:sp>
      <p:sp>
        <p:nvSpPr>
          <p:cNvPr id="3" name="Content Placeholder 2"/>
          <p:cNvSpPr>
            <a:spLocks noGrp="1"/>
          </p:cNvSpPr>
          <p:nvPr>
            <p:ph idx="1"/>
          </p:nvPr>
        </p:nvSpPr>
        <p:spPr/>
        <p:txBody>
          <a:bodyPr>
            <a:noAutofit/>
          </a:bodyPr>
          <a:lstStyle/>
          <a:p>
            <a:pPr>
              <a:buNone/>
            </a:pPr>
            <a:r>
              <a:rPr lang="en-US" sz="4000" dirty="0" smtClean="0"/>
              <a:t>1. The sample means usually will not vary as much from sample to sample as will the median.</a:t>
            </a:r>
          </a:p>
          <a:p>
            <a:pPr>
              <a:buNone/>
            </a:pPr>
            <a:r>
              <a:rPr lang="en-US" sz="4000" dirty="0" smtClean="0"/>
              <a:t>2. The median (when the data is ordered) and the mode can be used for qualitative as well as quantitative data. </a:t>
            </a:r>
          </a:p>
          <a:p>
            <a:pPr>
              <a:buNone/>
            </a:pPr>
            <a:endParaRPr lang="ar-SA" sz="4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3. Variability in the sample:</a:t>
            </a:r>
            <a:r>
              <a:rPr lang="en-US" dirty="0" smtClean="0"/>
              <a:t/>
            </a:r>
            <a:br>
              <a:rPr lang="en-US" dirty="0" smtClean="0"/>
            </a:br>
            <a:r>
              <a:rPr lang="en-US" b="1" u="sng" dirty="0" smtClean="0"/>
              <a:t>6.3.1 The Range:</a:t>
            </a:r>
            <a:endParaRPr lang="ar-SA" dirty="0"/>
          </a:p>
        </p:txBody>
      </p:sp>
      <p:sp>
        <p:nvSpPr>
          <p:cNvPr id="3" name="Content Placeholder 2"/>
          <p:cNvSpPr>
            <a:spLocks noGrp="1"/>
          </p:cNvSpPr>
          <p:nvPr>
            <p:ph idx="1"/>
          </p:nvPr>
        </p:nvSpPr>
        <p:spPr/>
        <p:txBody>
          <a:bodyPr>
            <a:normAutofit/>
          </a:bodyPr>
          <a:lstStyle/>
          <a:p>
            <a:pPr>
              <a:buNone/>
            </a:pPr>
            <a:r>
              <a:rPr lang="en-US" sz="3600" dirty="0" smtClean="0"/>
              <a:t>The range of a random sample            is </a:t>
            </a:r>
            <a:endParaRPr lang="ar-SA" sz="3600" dirty="0" smtClean="0"/>
          </a:p>
          <a:p>
            <a:pPr>
              <a:buNone/>
            </a:pPr>
            <a:r>
              <a:rPr lang="en-US" sz="3600" dirty="0" smtClean="0"/>
              <a:t>defined by the statistic            </a:t>
            </a:r>
            <a:r>
              <a:rPr lang="ar-SA" sz="3600" dirty="0" smtClean="0"/>
              <a:t> </a:t>
            </a:r>
            <a:r>
              <a:rPr lang="en-US" sz="3600" dirty="0" smtClean="0"/>
              <a:t>, </a:t>
            </a:r>
            <a:endParaRPr lang="ar-SA" sz="3600" dirty="0" smtClean="0"/>
          </a:p>
          <a:p>
            <a:pPr>
              <a:buNone/>
            </a:pPr>
            <a:r>
              <a:rPr lang="en-US" sz="3600" dirty="0" smtClean="0"/>
              <a:t>where                               </a:t>
            </a:r>
            <a:r>
              <a:rPr lang="ar-SA" sz="3600" dirty="0" smtClean="0"/>
              <a:t>  </a:t>
            </a:r>
            <a:r>
              <a:rPr lang="en-US" sz="3600" dirty="0" smtClean="0"/>
              <a:t>respectively the </a:t>
            </a:r>
            <a:endParaRPr lang="ar-SA" sz="3600" dirty="0" smtClean="0"/>
          </a:p>
          <a:p>
            <a:pPr>
              <a:buNone/>
            </a:pPr>
            <a:r>
              <a:rPr lang="en-US" sz="3600" dirty="0" smtClean="0"/>
              <a:t>largest and the smallest observations </a:t>
            </a:r>
            <a:endParaRPr lang="ar-SA" sz="3600" dirty="0" smtClean="0"/>
          </a:p>
          <a:p>
            <a:pPr>
              <a:buNone/>
            </a:pPr>
            <a:r>
              <a:rPr lang="en-US" sz="3600" dirty="0" smtClean="0"/>
              <a:t>which is denoted by </a:t>
            </a:r>
            <a:r>
              <a:rPr lang="en-US" sz="3600" b="1" dirty="0" smtClean="0"/>
              <a:t>R</a:t>
            </a:r>
            <a:r>
              <a:rPr lang="en-US" sz="3600" dirty="0" smtClean="0"/>
              <a:t>,</a:t>
            </a:r>
            <a:r>
              <a:rPr lang="en-US" sz="3600" b="1" dirty="0" smtClean="0"/>
              <a:t> </a:t>
            </a:r>
            <a:r>
              <a:rPr lang="en-US" sz="3600" dirty="0" smtClean="0"/>
              <a:t>then:</a:t>
            </a:r>
          </a:p>
          <a:p>
            <a:pPr>
              <a:buNone/>
            </a:pPr>
            <a:endParaRPr lang="ar-SA" sz="3600" dirty="0"/>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05" name="Object 1"/>
          <p:cNvGraphicFramePr>
            <a:graphicFrameLocks noChangeAspect="1"/>
          </p:cNvGraphicFramePr>
          <p:nvPr/>
        </p:nvGraphicFramePr>
        <p:xfrm>
          <a:off x="6610350" y="2133600"/>
          <a:ext cx="1009650" cy="457200"/>
        </p:xfrm>
        <a:graphic>
          <a:graphicData uri="http://schemas.openxmlformats.org/presentationml/2006/ole">
            <p:oleObj spid="_x0000_s21505" name="Equation" r:id="rId3" imgW="508000" imgH="228600" progId="Equation.3">
              <p:embed/>
            </p:oleObj>
          </a:graphicData>
        </a:graphic>
      </p:graphicFrame>
      <p:sp>
        <p:nvSpPr>
          <p:cNvPr id="21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07" name="Object 3"/>
          <p:cNvGraphicFramePr>
            <a:graphicFrameLocks noChangeAspect="1"/>
          </p:cNvGraphicFramePr>
          <p:nvPr/>
        </p:nvGraphicFramePr>
        <p:xfrm>
          <a:off x="5181600" y="2680570"/>
          <a:ext cx="1295400" cy="443630"/>
        </p:xfrm>
        <a:graphic>
          <a:graphicData uri="http://schemas.openxmlformats.org/presentationml/2006/ole">
            <p:oleObj spid="_x0000_s21507" r:id="rId4" imgW="698500" imgH="241300" progId="">
              <p:embed/>
            </p:oleObj>
          </a:graphicData>
        </a:graphic>
      </p:graphicFrame>
      <p:sp>
        <p:nvSpPr>
          <p:cNvPr id="215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09" name="Object 5"/>
          <p:cNvGraphicFramePr>
            <a:graphicFrameLocks noChangeAspect="1"/>
          </p:cNvGraphicFramePr>
          <p:nvPr/>
        </p:nvGraphicFramePr>
        <p:xfrm>
          <a:off x="2514600" y="3505200"/>
          <a:ext cx="2133600" cy="381000"/>
        </p:xfrm>
        <a:graphic>
          <a:graphicData uri="http://schemas.openxmlformats.org/presentationml/2006/ole">
            <p:oleObj spid="_x0000_s21509" r:id="rId5" imgW="888614" imgH="241195" progId="">
              <p:embed/>
            </p:oleObj>
          </a:graphicData>
        </a:graphic>
      </p:graphicFrame>
      <p:sp>
        <p:nvSpPr>
          <p:cNvPr id="2151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11" name="Object 7"/>
          <p:cNvGraphicFramePr>
            <a:graphicFrameLocks noChangeAspect="1"/>
          </p:cNvGraphicFramePr>
          <p:nvPr/>
        </p:nvGraphicFramePr>
        <p:xfrm>
          <a:off x="2011680" y="5486400"/>
          <a:ext cx="5074920" cy="685800"/>
        </p:xfrm>
        <a:graphic>
          <a:graphicData uri="http://schemas.openxmlformats.org/presentationml/2006/ole">
            <p:oleObj spid="_x0000_s21511" r:id="rId6" imgW="1765300" imgH="241300" progId="">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EX(5):</a:t>
            </a:r>
            <a:endParaRPr lang="ar-SA" b="1" u="sng" dirty="0"/>
          </a:p>
        </p:txBody>
      </p:sp>
      <p:sp>
        <p:nvSpPr>
          <p:cNvPr id="3" name="Content Placeholder 2"/>
          <p:cNvSpPr>
            <a:spLocks noGrp="1"/>
          </p:cNvSpPr>
          <p:nvPr>
            <p:ph idx="1"/>
          </p:nvPr>
        </p:nvSpPr>
        <p:spPr/>
        <p:txBody>
          <a:bodyPr/>
          <a:lstStyle/>
          <a:p>
            <a:pPr>
              <a:buNone/>
            </a:pPr>
            <a:r>
              <a:rPr lang="en-US" sz="3600" dirty="0" smtClean="0"/>
              <a:t>Let a random sample of five members of </a:t>
            </a:r>
            <a:endParaRPr lang="ar-SA" sz="3600" dirty="0" smtClean="0"/>
          </a:p>
          <a:p>
            <a:pPr>
              <a:buNone/>
            </a:pPr>
            <a:r>
              <a:rPr lang="en-US" sz="3600" dirty="0" smtClean="0"/>
              <a:t>a sorority are </a:t>
            </a:r>
            <a:r>
              <a:rPr lang="en-US" sz="3600" b="1" dirty="0" smtClean="0"/>
              <a:t>108,112,127,118 </a:t>
            </a:r>
            <a:r>
              <a:rPr lang="en-US" sz="3600" dirty="0" smtClean="0"/>
              <a:t>and </a:t>
            </a:r>
            <a:r>
              <a:rPr lang="en-US" sz="3600" b="1" dirty="0" smtClean="0"/>
              <a:t>113</a:t>
            </a:r>
            <a:r>
              <a:rPr lang="en-US" sz="3600" dirty="0" smtClean="0"/>
              <a:t>. </a:t>
            </a:r>
            <a:endParaRPr lang="ar-SA" sz="3600" dirty="0" smtClean="0"/>
          </a:p>
          <a:p>
            <a:pPr>
              <a:buNone/>
            </a:pPr>
            <a:r>
              <a:rPr lang="en-US" sz="3600" dirty="0" smtClean="0"/>
              <a:t>Find the range.</a:t>
            </a:r>
          </a:p>
          <a:p>
            <a:pPr>
              <a:buNone/>
            </a:pPr>
            <a:r>
              <a:rPr lang="en-US" b="1" u="sng" dirty="0" smtClean="0">
                <a:solidFill>
                  <a:schemeClr val="bg2">
                    <a:lumMod val="25000"/>
                  </a:schemeClr>
                </a:solidFill>
              </a:rPr>
              <a:t>Solution</a:t>
            </a:r>
            <a:r>
              <a:rPr lang="en-US" dirty="0" smtClean="0">
                <a:solidFill>
                  <a:schemeClr val="bg2">
                    <a:lumMod val="25000"/>
                  </a:schemeClr>
                </a:solidFill>
              </a:rPr>
              <a:t>:</a:t>
            </a:r>
          </a:p>
          <a:p>
            <a:pPr algn="ctr">
              <a:buNone/>
            </a:pPr>
            <a:r>
              <a:rPr lang="en-US" sz="4000" b="1" dirty="0" smtClean="0"/>
              <a:t>R</a:t>
            </a:r>
            <a:r>
              <a:rPr lang="en-US" sz="4000" dirty="0" smtClean="0"/>
              <a:t>=127-108=19</a:t>
            </a:r>
          </a:p>
          <a:p>
            <a:pPr>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t>6.3.2  The Variance:</a:t>
            </a:r>
            <a:endParaRPr lang="ar-SA" sz="4000" dirty="0"/>
          </a:p>
        </p:txBody>
      </p:sp>
      <p:sp>
        <p:nvSpPr>
          <p:cNvPr id="3" name="Content Placeholder 2"/>
          <p:cNvSpPr>
            <a:spLocks noGrp="1"/>
          </p:cNvSpPr>
          <p:nvPr>
            <p:ph idx="1"/>
          </p:nvPr>
        </p:nvSpPr>
        <p:spPr>
          <a:xfrm>
            <a:off x="228600" y="1935480"/>
            <a:ext cx="8915400" cy="4389120"/>
          </a:xfrm>
        </p:spPr>
        <p:txBody>
          <a:bodyPr/>
          <a:lstStyle/>
          <a:p>
            <a:pPr>
              <a:buNone/>
            </a:pPr>
            <a:r>
              <a:rPr lang="en-US" sz="3200" dirty="0" smtClean="0"/>
              <a:t>If             represent a random sample of size </a:t>
            </a:r>
            <a:r>
              <a:rPr lang="en-US" sz="3200" b="1" dirty="0" smtClean="0"/>
              <a:t>n</a:t>
            </a:r>
            <a:r>
              <a:rPr lang="en-US" sz="3200" dirty="0" smtClean="0"/>
              <a:t>, </a:t>
            </a:r>
            <a:endParaRPr lang="ar-SA" sz="3200" dirty="0" smtClean="0"/>
          </a:p>
          <a:p>
            <a:pPr>
              <a:buNone/>
            </a:pPr>
            <a:r>
              <a:rPr lang="en-US" sz="3200" dirty="0" smtClean="0"/>
              <a:t>then the sample variance, which is denoted by     </a:t>
            </a:r>
          </a:p>
          <a:p>
            <a:pPr>
              <a:buNone/>
            </a:pPr>
            <a:r>
              <a:rPr lang="en-US" sz="3200" dirty="0" smtClean="0"/>
              <a:t>is defined by the statistic:</a:t>
            </a:r>
          </a:p>
          <a:p>
            <a:pPr>
              <a:buNone/>
            </a:pPr>
            <a:endParaRPr lang="ar-SA" dirty="0"/>
          </a:p>
        </p:txBody>
      </p:sp>
      <p:sp>
        <p:nvSpPr>
          <p:cNvPr id="19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57" name="Object 1"/>
          <p:cNvGraphicFramePr>
            <a:graphicFrameLocks noChangeAspect="1"/>
          </p:cNvGraphicFramePr>
          <p:nvPr/>
        </p:nvGraphicFramePr>
        <p:xfrm>
          <a:off x="838200" y="1981200"/>
          <a:ext cx="841375" cy="381000"/>
        </p:xfrm>
        <a:graphic>
          <a:graphicData uri="http://schemas.openxmlformats.org/presentationml/2006/ole">
            <p:oleObj spid="_x0000_s19457" name="Equation" r:id="rId3" imgW="508000" imgH="228600" progId="Equation.3">
              <p:embed/>
            </p:oleObj>
          </a:graphicData>
        </a:graphic>
      </p:graphicFrame>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59" name="Object 3"/>
          <p:cNvGraphicFramePr>
            <a:graphicFrameLocks noChangeAspect="1"/>
          </p:cNvGraphicFramePr>
          <p:nvPr/>
        </p:nvGraphicFramePr>
        <p:xfrm>
          <a:off x="8382000" y="2590800"/>
          <a:ext cx="533400" cy="533400"/>
        </p:xfrm>
        <a:graphic>
          <a:graphicData uri="http://schemas.openxmlformats.org/presentationml/2006/ole">
            <p:oleObj spid="_x0000_s19459" r:id="rId4" imgW="203024" imgH="203024" progId="">
              <p:embed/>
            </p:oleObj>
          </a:graphicData>
        </a:graphic>
      </p:graphicFrame>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61" name="Object 5"/>
          <p:cNvGraphicFramePr>
            <a:graphicFrameLocks noChangeAspect="1"/>
          </p:cNvGraphicFramePr>
          <p:nvPr/>
        </p:nvGraphicFramePr>
        <p:xfrm>
          <a:off x="1142999" y="3657600"/>
          <a:ext cx="6487533" cy="2590800"/>
        </p:xfrm>
        <a:graphic>
          <a:graphicData uri="http://schemas.openxmlformats.org/presentationml/2006/ole">
            <p:oleObj spid="_x0000_s19461" r:id="rId5" imgW="2933700" imgH="1168400" progId="">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b="1" u="sng" dirty="0" smtClean="0"/>
              <a:t>EX(6):</a:t>
            </a:r>
            <a:endParaRPr lang="ar-SA" b="1" u="sng" dirty="0"/>
          </a:p>
        </p:txBody>
      </p:sp>
      <p:sp>
        <p:nvSpPr>
          <p:cNvPr id="3" name="Content Placeholder 2"/>
          <p:cNvSpPr>
            <a:spLocks noGrp="1"/>
          </p:cNvSpPr>
          <p:nvPr>
            <p:ph idx="1"/>
          </p:nvPr>
        </p:nvSpPr>
        <p:spPr>
          <a:xfrm>
            <a:off x="228600" y="1524000"/>
            <a:ext cx="8686800" cy="4389120"/>
          </a:xfrm>
        </p:spPr>
        <p:txBody>
          <a:bodyPr>
            <a:normAutofit/>
          </a:bodyPr>
          <a:lstStyle/>
          <a:p>
            <a:pPr>
              <a:buNone/>
            </a:pPr>
            <a:r>
              <a:rPr lang="en-US" sz="3200" dirty="0" smtClean="0"/>
              <a:t>A comparison of coffee prices at </a:t>
            </a:r>
            <a:r>
              <a:rPr lang="en-US" sz="3200" b="1" dirty="0" smtClean="0"/>
              <a:t>4 </a:t>
            </a:r>
            <a:r>
              <a:rPr lang="en-US" sz="3200" dirty="0" smtClean="0"/>
              <a:t>randomly selected grocery stores in San Diego showed increases from the previous month of </a:t>
            </a:r>
            <a:r>
              <a:rPr lang="en-US" sz="3200" b="1" dirty="0" smtClean="0"/>
              <a:t>12, 15, 17, 20, </a:t>
            </a:r>
            <a:r>
              <a:rPr lang="en-US" sz="3200" dirty="0" smtClean="0"/>
              <a:t>cents for a </a:t>
            </a:r>
            <a:r>
              <a:rPr lang="en-US" sz="3200" b="1" dirty="0" smtClean="0"/>
              <a:t>200</a:t>
            </a:r>
            <a:r>
              <a:rPr lang="en-US" sz="3200" dirty="0" smtClean="0"/>
              <a:t> gram jar. Find the variance of this random sample of price increases.</a:t>
            </a:r>
          </a:p>
          <a:p>
            <a:pPr>
              <a:buNone/>
            </a:pPr>
            <a:r>
              <a:rPr lang="en-US" sz="3200" b="1" u="sng" dirty="0" smtClean="0">
                <a:solidFill>
                  <a:schemeClr val="bg2">
                    <a:lumMod val="25000"/>
                  </a:schemeClr>
                </a:solidFill>
              </a:rPr>
              <a:t>Solution:</a:t>
            </a:r>
            <a:endParaRPr lang="en-US" sz="3200" dirty="0" smtClean="0">
              <a:solidFill>
                <a:schemeClr val="bg2">
                  <a:lumMod val="25000"/>
                </a:schemeClr>
              </a:solidFill>
            </a:endParaRPr>
          </a:p>
          <a:p>
            <a:pPr>
              <a:buNone/>
            </a:pPr>
            <a:endParaRPr lang="ar-SA" sz="3200"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8433" name="Object 1"/>
          <p:cNvGraphicFramePr>
            <a:graphicFrameLocks noChangeAspect="1"/>
          </p:cNvGraphicFramePr>
          <p:nvPr/>
        </p:nvGraphicFramePr>
        <p:xfrm>
          <a:off x="2362199" y="4095230"/>
          <a:ext cx="6781801" cy="2789786"/>
        </p:xfrm>
        <a:graphic>
          <a:graphicData uri="http://schemas.openxmlformats.org/presentationml/2006/ole">
            <p:oleObj spid="_x0000_s18433" r:id="rId3" imgW="4191000" imgH="1727200" progId="">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t>6.3.3 The Standard Deviation:</a:t>
            </a:r>
            <a:endParaRPr lang="ar-SA" sz="3600" dirty="0"/>
          </a:p>
        </p:txBody>
      </p:sp>
      <p:sp>
        <p:nvSpPr>
          <p:cNvPr id="3" name="Content Placeholder 2"/>
          <p:cNvSpPr>
            <a:spLocks noGrp="1"/>
          </p:cNvSpPr>
          <p:nvPr>
            <p:ph idx="1"/>
          </p:nvPr>
        </p:nvSpPr>
        <p:spPr/>
        <p:txBody>
          <a:bodyPr>
            <a:normAutofit/>
          </a:bodyPr>
          <a:lstStyle/>
          <a:p>
            <a:pPr>
              <a:buNone/>
            </a:pPr>
            <a:r>
              <a:rPr lang="en-US" sz="4000" dirty="0" smtClean="0"/>
              <a:t>The sample standard deviation, denoted by </a:t>
            </a:r>
            <a:r>
              <a:rPr lang="en-US" sz="4000" b="1" dirty="0" smtClean="0"/>
              <a:t>S</a:t>
            </a:r>
            <a:r>
              <a:rPr lang="en-US" sz="4000" dirty="0" smtClean="0"/>
              <a:t>, is the positive square root of the sample variance which is given by:</a:t>
            </a:r>
          </a:p>
          <a:p>
            <a:pPr>
              <a:buNone/>
            </a:pPr>
            <a:endParaRPr lang="ar-SA" sz="4000" dirty="0"/>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13" name="Object 1"/>
          <p:cNvGraphicFramePr>
            <a:graphicFrameLocks noChangeAspect="1"/>
          </p:cNvGraphicFramePr>
          <p:nvPr/>
        </p:nvGraphicFramePr>
        <p:xfrm>
          <a:off x="3657600" y="4648200"/>
          <a:ext cx="2410178" cy="1066800"/>
        </p:xfrm>
        <a:graphic>
          <a:graphicData uri="http://schemas.openxmlformats.org/presentationml/2006/ole">
            <p:oleObj spid="_x0000_s38913" r:id="rId3" imgW="583947" imgH="253890" progId="">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EX(7):</a:t>
            </a:r>
            <a:endParaRPr lang="ar-SA" b="1" u="sng" dirty="0"/>
          </a:p>
        </p:txBody>
      </p:sp>
      <p:sp>
        <p:nvSpPr>
          <p:cNvPr id="3" name="Content Placeholder 2"/>
          <p:cNvSpPr>
            <a:spLocks noGrp="1"/>
          </p:cNvSpPr>
          <p:nvPr>
            <p:ph idx="1"/>
          </p:nvPr>
        </p:nvSpPr>
        <p:spPr>
          <a:xfrm>
            <a:off x="457200" y="2057400"/>
            <a:ext cx="8229600" cy="4389120"/>
          </a:xfrm>
        </p:spPr>
        <p:txBody>
          <a:bodyPr/>
          <a:lstStyle/>
          <a:p>
            <a:pPr>
              <a:buNone/>
            </a:pPr>
            <a:r>
              <a:rPr lang="en-US" dirty="0" smtClean="0"/>
              <a:t>The grade – point average of </a:t>
            </a:r>
            <a:r>
              <a:rPr lang="en-US" b="1" dirty="0" smtClean="0"/>
              <a:t>20</a:t>
            </a:r>
            <a:r>
              <a:rPr lang="en-US" dirty="0" smtClean="0"/>
              <a:t> college seniors selected at random from a graduating class are as follows:</a:t>
            </a:r>
          </a:p>
          <a:p>
            <a:pPr>
              <a:buNone/>
            </a:pPr>
            <a:r>
              <a:rPr lang="en-US" b="1" dirty="0" smtClean="0"/>
              <a:t>3.2, 1.9, 2.7, 2.4, 2.8, 2.9, 3.8, 3.0, 2.5, 3.3, 1.8, 2.5, 3.7, 2.8, 2.0, 3.2, 2.3, 2.1, 2.5, 1.9. </a:t>
            </a:r>
            <a:r>
              <a:rPr lang="en-US" dirty="0" smtClean="0"/>
              <a:t>Calculate the variance and the standard deviation.</a:t>
            </a:r>
          </a:p>
          <a:p>
            <a:pPr>
              <a:buNone/>
            </a:pPr>
            <a:r>
              <a:rPr lang="en-US" b="1" u="sng" dirty="0" smtClean="0">
                <a:solidFill>
                  <a:schemeClr val="bg2">
                    <a:lumMod val="25000"/>
                  </a:schemeClr>
                </a:solidFill>
              </a:rPr>
              <a:t>Solution:</a:t>
            </a:r>
          </a:p>
          <a:p>
            <a:pPr>
              <a:buNone/>
            </a:pPr>
            <a:endParaRPr lang="en-US" b="1" u="sng" dirty="0" smtClean="0"/>
          </a:p>
          <a:p>
            <a:pPr>
              <a:buNone/>
            </a:pPr>
            <a:endParaRPr lang="en-US" dirty="0" smtClean="0"/>
          </a:p>
          <a:p>
            <a:pPr>
              <a:buNone/>
            </a:pPr>
            <a:r>
              <a:rPr lang="en-US" dirty="0" smtClean="0"/>
              <a:t>(answer:                                           )</a:t>
            </a:r>
          </a:p>
          <a:p>
            <a:pPr>
              <a:buNone/>
            </a:pPr>
            <a:endParaRPr lang="ar-SA" dirty="0"/>
          </a:p>
        </p:txBody>
      </p:sp>
      <p:sp>
        <p:nvSpPr>
          <p:cNvPr id="378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7889" name="Object 1"/>
          <p:cNvGraphicFramePr>
            <a:graphicFrameLocks noChangeAspect="1"/>
          </p:cNvGraphicFramePr>
          <p:nvPr/>
        </p:nvGraphicFramePr>
        <p:xfrm>
          <a:off x="2057400" y="4419600"/>
          <a:ext cx="4226560" cy="990600"/>
        </p:xfrm>
        <a:graphic>
          <a:graphicData uri="http://schemas.openxmlformats.org/presentationml/2006/ole">
            <p:oleObj spid="_x0000_s37889" r:id="rId3" imgW="1828800" imgH="431800" progId="">
              <p:embed/>
            </p:oleObj>
          </a:graphicData>
        </a:graphic>
      </p:graphicFrame>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7891" name="Object 3"/>
          <p:cNvGraphicFramePr>
            <a:graphicFrameLocks noChangeAspect="1"/>
          </p:cNvGraphicFramePr>
          <p:nvPr/>
        </p:nvGraphicFramePr>
        <p:xfrm>
          <a:off x="1828800" y="5715000"/>
          <a:ext cx="3429000" cy="381000"/>
        </p:xfrm>
        <a:graphic>
          <a:graphicData uri="http://schemas.openxmlformats.org/presentationml/2006/ole">
            <p:oleObj spid="_x0000_s37891" r:id="rId4" imgW="2057400" imgH="228600" progId="">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6.1 Some Important Statistics:</a:t>
            </a:r>
            <a:endParaRPr lang="en-US" dirty="0"/>
          </a:p>
        </p:txBody>
      </p:sp>
      <p:sp>
        <p:nvSpPr>
          <p:cNvPr id="3" name="Content Placeholder 2"/>
          <p:cNvSpPr>
            <a:spLocks noGrp="1"/>
          </p:cNvSpPr>
          <p:nvPr>
            <p:ph idx="1"/>
          </p:nvPr>
        </p:nvSpPr>
        <p:spPr/>
        <p:txBody>
          <a:bodyPr/>
          <a:lstStyle/>
          <a:p>
            <a:pPr>
              <a:buNone/>
            </a:pPr>
            <a:r>
              <a:rPr lang="en-US" b="1" u="sng" dirty="0" smtClean="0">
                <a:solidFill>
                  <a:schemeClr val="bg2">
                    <a:lumMod val="25000"/>
                  </a:schemeClr>
                </a:solidFill>
              </a:rPr>
              <a:t>6.1.1 A Population:</a:t>
            </a:r>
            <a:endParaRPr lang="en-US" dirty="0" smtClean="0">
              <a:solidFill>
                <a:schemeClr val="bg2">
                  <a:lumMod val="25000"/>
                </a:schemeClr>
              </a:solidFill>
            </a:endParaRPr>
          </a:p>
          <a:p>
            <a:pPr>
              <a:buNone/>
            </a:pPr>
            <a:r>
              <a:rPr lang="en-US" dirty="0" smtClean="0"/>
              <a:t>A population consists of the total observations with which we are concerned at a particular time.</a:t>
            </a:r>
          </a:p>
          <a:p>
            <a:pPr>
              <a:buNone/>
            </a:pPr>
            <a:endParaRPr lang="en-US" b="1" u="sng" dirty="0" smtClean="0"/>
          </a:p>
          <a:p>
            <a:pPr>
              <a:buNone/>
            </a:pPr>
            <a:r>
              <a:rPr lang="en-US" b="1" u="sng" dirty="0" smtClean="0">
                <a:solidFill>
                  <a:schemeClr val="bg2">
                    <a:lumMod val="25000"/>
                  </a:schemeClr>
                </a:solidFill>
              </a:rPr>
              <a:t>6.1.2 A Sample:</a:t>
            </a:r>
            <a:endParaRPr lang="en-US" dirty="0" smtClean="0">
              <a:solidFill>
                <a:schemeClr val="bg2">
                  <a:lumMod val="25000"/>
                </a:schemeClr>
              </a:solidFill>
            </a:endParaRPr>
          </a:p>
          <a:p>
            <a:pPr>
              <a:buNone/>
            </a:pPr>
            <a:r>
              <a:rPr lang="en-US" dirty="0" smtClean="0"/>
              <a:t>A sample is a subset of a population.</a:t>
            </a:r>
          </a:p>
          <a:p>
            <a:pPr>
              <a:buNone/>
            </a:pPr>
            <a:endParaRPr lang="en-US" b="1" u="sng" dirty="0" smtClean="0"/>
          </a:p>
          <a:p>
            <a:pPr>
              <a:buNone/>
            </a:pPr>
            <a:r>
              <a:rPr lang="en-US" b="1" u="sng" dirty="0" smtClean="0">
                <a:solidFill>
                  <a:schemeClr val="bg2">
                    <a:lumMod val="25000"/>
                  </a:schemeClr>
                </a:solidFill>
              </a:rPr>
              <a:t>6.2 Definition: Central Tendency in the Sample:</a:t>
            </a:r>
            <a:endParaRPr lang="en-US" dirty="0" smtClean="0">
              <a:solidFill>
                <a:schemeClr val="bg2">
                  <a:lumMod val="25000"/>
                </a:schemeClr>
              </a:solidFill>
            </a:endParaRPr>
          </a:p>
          <a:p>
            <a:pPr>
              <a:buNone/>
            </a:pPr>
            <a:r>
              <a:rPr lang="en-US" dirty="0" smtClean="0"/>
              <a:t>Any function of the random sample  is called a statistic.</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u="sng" dirty="0" smtClean="0"/>
              <a:t>6.4 Sampling Distributions:</a:t>
            </a:r>
            <a:endParaRPr lang="ar-SA" sz="4400" dirty="0"/>
          </a:p>
        </p:txBody>
      </p:sp>
      <p:sp>
        <p:nvSpPr>
          <p:cNvPr id="3" name="Content Placeholder 2"/>
          <p:cNvSpPr>
            <a:spLocks noGrp="1"/>
          </p:cNvSpPr>
          <p:nvPr>
            <p:ph idx="1"/>
          </p:nvPr>
        </p:nvSpPr>
        <p:spPr/>
        <p:txBody>
          <a:bodyPr/>
          <a:lstStyle/>
          <a:p>
            <a:pPr>
              <a:buNone/>
            </a:pPr>
            <a:r>
              <a:rPr lang="en-US" sz="3200" b="1" u="sng" dirty="0" smtClean="0">
                <a:solidFill>
                  <a:schemeClr val="bg2">
                    <a:lumMod val="25000"/>
                  </a:schemeClr>
                </a:solidFill>
              </a:rPr>
              <a:t>6.4.1 Definition:</a:t>
            </a:r>
            <a:endParaRPr lang="en-US" sz="3200" dirty="0" smtClean="0">
              <a:solidFill>
                <a:schemeClr val="bg2">
                  <a:lumMod val="25000"/>
                </a:schemeClr>
              </a:solidFill>
            </a:endParaRPr>
          </a:p>
          <a:p>
            <a:pPr>
              <a:buNone/>
            </a:pPr>
            <a:r>
              <a:rPr lang="en-US" sz="2800" dirty="0" smtClean="0"/>
              <a:t>The probability distribution of a statistic is called a </a:t>
            </a:r>
          </a:p>
          <a:p>
            <a:pPr>
              <a:buNone/>
            </a:pPr>
            <a:r>
              <a:rPr lang="en-US" sz="2800" dirty="0" smtClean="0"/>
              <a:t>sampling distribution.</a:t>
            </a:r>
          </a:p>
          <a:p>
            <a:pPr>
              <a:buNone/>
            </a:pPr>
            <a:endParaRPr lang="en-US" sz="2800" dirty="0" smtClean="0"/>
          </a:p>
          <a:p>
            <a:pPr>
              <a:buNone/>
            </a:pPr>
            <a:r>
              <a:rPr lang="en-US" sz="3200" b="1" u="sng" dirty="0" smtClean="0">
                <a:solidFill>
                  <a:schemeClr val="bg2">
                    <a:lumMod val="25000"/>
                  </a:schemeClr>
                </a:solidFill>
              </a:rPr>
              <a:t>6.4.1.1 Sampling Distributions of Means:</a:t>
            </a:r>
            <a:endParaRPr lang="en-US" sz="3200" dirty="0" smtClean="0">
              <a:solidFill>
                <a:schemeClr val="bg2">
                  <a:lumMod val="25000"/>
                </a:schemeClr>
              </a:solidFill>
            </a:endParaRPr>
          </a:p>
          <a:p>
            <a:pPr>
              <a:buNone/>
            </a:pPr>
            <a:endParaRPr lang="ar-SA" dirty="0"/>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6865" name="Object 1"/>
          <p:cNvGraphicFramePr>
            <a:graphicFrameLocks noChangeAspect="1"/>
          </p:cNvGraphicFramePr>
          <p:nvPr/>
        </p:nvGraphicFramePr>
        <p:xfrm>
          <a:off x="685800" y="5105400"/>
          <a:ext cx="7952510" cy="1066800"/>
        </p:xfrm>
        <a:graphic>
          <a:graphicData uri="http://schemas.openxmlformats.org/presentationml/2006/ole">
            <p:oleObj spid="_x0000_s36865" r:id="rId3" imgW="3124200" imgH="419100" progId="">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t>6.4.2 Definition:</a:t>
            </a:r>
            <a:endParaRPr lang="ar-SA" sz="3600" dirty="0"/>
          </a:p>
        </p:txBody>
      </p:sp>
      <p:sp>
        <p:nvSpPr>
          <p:cNvPr id="3" name="Content Placeholder 2"/>
          <p:cNvSpPr>
            <a:spLocks noGrp="1"/>
          </p:cNvSpPr>
          <p:nvPr>
            <p:ph idx="1"/>
          </p:nvPr>
        </p:nvSpPr>
        <p:spPr/>
        <p:txBody>
          <a:bodyPr/>
          <a:lstStyle/>
          <a:p>
            <a:pPr>
              <a:buNone/>
            </a:pPr>
            <a:r>
              <a:rPr lang="en-US" sz="2800" b="1" u="sng" dirty="0" smtClean="0">
                <a:solidFill>
                  <a:schemeClr val="bg2">
                    <a:lumMod val="25000"/>
                  </a:schemeClr>
                </a:solidFill>
              </a:rPr>
              <a:t>6.4.2.1 Central Limit Theorem:</a:t>
            </a:r>
            <a:endParaRPr lang="en-US" sz="2800" dirty="0" smtClean="0">
              <a:solidFill>
                <a:schemeClr val="bg2">
                  <a:lumMod val="25000"/>
                </a:schemeClr>
              </a:solidFill>
            </a:endParaRPr>
          </a:p>
          <a:p>
            <a:pPr>
              <a:buNone/>
            </a:pPr>
            <a:r>
              <a:rPr lang="en-US" dirty="0" smtClean="0"/>
              <a:t>If      is the mean of a random sample of size </a:t>
            </a:r>
            <a:r>
              <a:rPr lang="en-US" b="1" dirty="0" smtClean="0"/>
              <a:t>n </a:t>
            </a:r>
            <a:r>
              <a:rPr lang="en-US" dirty="0" smtClean="0"/>
              <a:t>taken from a population with mean µ and finite variance </a:t>
            </a:r>
            <a:r>
              <a:rPr lang="el-GR" dirty="0" smtClean="0"/>
              <a:t>σ²</a:t>
            </a:r>
            <a:r>
              <a:rPr lang="en-US" dirty="0" smtClean="0"/>
              <a:t>  , then the limiting form of the distribution of:</a:t>
            </a:r>
          </a:p>
          <a:p>
            <a:pPr>
              <a:buNone/>
            </a:pPr>
            <a:endParaRPr lang="en-US" dirty="0" smtClean="0"/>
          </a:p>
          <a:p>
            <a:pPr>
              <a:buNone/>
            </a:pPr>
            <a:endParaRPr lang="en-US" dirty="0" smtClean="0"/>
          </a:p>
          <a:p>
            <a:pPr>
              <a:buNone/>
            </a:pPr>
            <a:r>
              <a:rPr lang="en-US" dirty="0" smtClean="0"/>
              <a:t>is approximately the standard normal distribution;  </a:t>
            </a:r>
          </a:p>
          <a:p>
            <a:pPr>
              <a:buNone/>
            </a:pPr>
            <a:endParaRPr lang="ar-SA" dirty="0"/>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41" name="Object 1"/>
          <p:cNvGraphicFramePr>
            <a:graphicFrameLocks noChangeAspect="1"/>
          </p:cNvGraphicFramePr>
          <p:nvPr/>
        </p:nvGraphicFramePr>
        <p:xfrm>
          <a:off x="1965960" y="3810000"/>
          <a:ext cx="4815840" cy="914400"/>
        </p:xfrm>
        <a:graphic>
          <a:graphicData uri="http://schemas.openxmlformats.org/presentationml/2006/ole">
            <p:oleObj spid="_x0000_s35841" r:id="rId3" imgW="2260600" imgH="431800" progId="">
              <p:embed/>
            </p:oleObj>
          </a:graphicData>
        </a:graphic>
      </p:graphicFrame>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43" name="Object 3"/>
          <p:cNvGraphicFramePr>
            <a:graphicFrameLocks noChangeAspect="1"/>
          </p:cNvGraphicFramePr>
          <p:nvPr/>
        </p:nvGraphicFramePr>
        <p:xfrm>
          <a:off x="838200" y="2438400"/>
          <a:ext cx="381000" cy="401053"/>
        </p:xfrm>
        <a:graphic>
          <a:graphicData uri="http://schemas.openxmlformats.org/presentationml/2006/ole">
            <p:oleObj spid="_x0000_s35843" name="Equation" r:id="rId4" imgW="177646" imgH="190335" progId="Equation.3">
              <p:embed/>
            </p:oleObj>
          </a:graphicData>
        </a:graphic>
      </p:graphicFrame>
      <p:sp>
        <p:nvSpPr>
          <p:cNvPr id="358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45" name="Object 5"/>
          <p:cNvGraphicFramePr>
            <a:graphicFrameLocks noChangeAspect="1"/>
          </p:cNvGraphicFramePr>
          <p:nvPr/>
        </p:nvGraphicFramePr>
        <p:xfrm>
          <a:off x="838200" y="5105400"/>
          <a:ext cx="6858000" cy="1600200"/>
        </p:xfrm>
        <a:graphic>
          <a:graphicData uri="http://schemas.openxmlformats.org/presentationml/2006/ole">
            <p:oleObj spid="_x0000_s35845" r:id="rId5" imgW="3784600" imgH="914400" progId="">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lstStyle/>
          <a:p>
            <a:r>
              <a:rPr lang="en-US" b="1" u="sng" dirty="0" smtClean="0"/>
              <a:t>EX(8):</a:t>
            </a:r>
            <a:endParaRPr lang="ar-SA" b="1" u="sng" dirty="0"/>
          </a:p>
        </p:txBody>
      </p:sp>
      <p:sp>
        <p:nvSpPr>
          <p:cNvPr id="3" name="Content Placeholder 2"/>
          <p:cNvSpPr>
            <a:spLocks noGrp="1"/>
          </p:cNvSpPr>
          <p:nvPr>
            <p:ph idx="1"/>
          </p:nvPr>
        </p:nvSpPr>
        <p:spPr>
          <a:xfrm>
            <a:off x="457200" y="1447800"/>
            <a:ext cx="8229600" cy="4389120"/>
          </a:xfrm>
        </p:spPr>
        <p:txBody>
          <a:bodyPr>
            <a:noAutofit/>
          </a:bodyPr>
          <a:lstStyle/>
          <a:p>
            <a:pPr>
              <a:buNone/>
            </a:pPr>
            <a:r>
              <a:rPr lang="en-US" sz="3600" dirty="0" smtClean="0"/>
              <a:t>An electrical firm manufactures light </a:t>
            </a:r>
          </a:p>
          <a:p>
            <a:pPr>
              <a:buNone/>
            </a:pPr>
            <a:r>
              <a:rPr lang="en-US" sz="3600" dirty="0" smtClean="0"/>
              <a:t>bulbs that have a length of life that is </a:t>
            </a:r>
          </a:p>
          <a:p>
            <a:pPr>
              <a:buNone/>
            </a:pPr>
            <a:r>
              <a:rPr lang="en-US" sz="3600" dirty="0" smtClean="0"/>
              <a:t>approximately normally distributed with </a:t>
            </a:r>
          </a:p>
          <a:p>
            <a:pPr>
              <a:buNone/>
            </a:pPr>
            <a:r>
              <a:rPr lang="en-US" sz="3600" dirty="0" smtClean="0"/>
              <a:t>mean equal to </a:t>
            </a:r>
            <a:r>
              <a:rPr lang="en-US" sz="3600" b="1" dirty="0" smtClean="0"/>
              <a:t>800</a:t>
            </a:r>
            <a:r>
              <a:rPr lang="en-US" sz="3600" dirty="0" smtClean="0"/>
              <a:t> hours and a standard </a:t>
            </a:r>
          </a:p>
          <a:p>
            <a:pPr>
              <a:buNone/>
            </a:pPr>
            <a:r>
              <a:rPr lang="en-US" sz="3600" dirty="0" smtClean="0"/>
              <a:t>deviation of </a:t>
            </a:r>
            <a:r>
              <a:rPr lang="en-US" sz="3600" b="1" dirty="0" smtClean="0"/>
              <a:t>40</a:t>
            </a:r>
            <a:r>
              <a:rPr lang="en-US" sz="3600" dirty="0" smtClean="0"/>
              <a:t> hours. Find the </a:t>
            </a:r>
          </a:p>
          <a:p>
            <a:pPr>
              <a:buNone/>
            </a:pPr>
            <a:r>
              <a:rPr lang="en-US" sz="3600" dirty="0" smtClean="0"/>
              <a:t>probability that a random sample of </a:t>
            </a:r>
            <a:r>
              <a:rPr lang="en-US" sz="3600" b="1" dirty="0" smtClean="0"/>
              <a:t>16</a:t>
            </a:r>
            <a:r>
              <a:rPr lang="en-US" sz="3600" dirty="0" smtClean="0"/>
              <a:t> </a:t>
            </a:r>
          </a:p>
          <a:p>
            <a:pPr>
              <a:buNone/>
            </a:pPr>
            <a:r>
              <a:rPr lang="en-US" sz="3600" dirty="0" smtClean="0"/>
              <a:t>bulbs will have an average life of less </a:t>
            </a:r>
          </a:p>
          <a:p>
            <a:pPr>
              <a:buNone/>
            </a:pPr>
            <a:r>
              <a:rPr lang="en-US" sz="3600" dirty="0" smtClean="0"/>
              <a:t>than </a:t>
            </a:r>
            <a:r>
              <a:rPr lang="en-US" sz="3600" b="1" dirty="0" smtClean="0"/>
              <a:t>775</a:t>
            </a:r>
            <a:r>
              <a:rPr lang="en-US" sz="3600" dirty="0" smtClean="0"/>
              <a:t> hours.</a:t>
            </a:r>
          </a:p>
          <a:p>
            <a:pPr>
              <a:buNone/>
            </a:pPr>
            <a:endParaRPr lang="ar-SA"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Solution:</a:t>
            </a:r>
            <a:endParaRPr lang="ar-SA" dirty="0"/>
          </a:p>
        </p:txBody>
      </p:sp>
      <p:sp>
        <p:nvSpPr>
          <p:cNvPr id="3" name="Content Placeholder 2"/>
          <p:cNvSpPr>
            <a:spLocks noGrp="1"/>
          </p:cNvSpPr>
          <p:nvPr>
            <p:ph idx="1"/>
          </p:nvPr>
        </p:nvSpPr>
        <p:spPr/>
        <p:txBody>
          <a:bodyPr/>
          <a:lstStyle/>
          <a:p>
            <a:pPr>
              <a:buNone/>
            </a:pPr>
            <a:r>
              <a:rPr lang="en-US" dirty="0" smtClean="0"/>
              <a:t>Let </a:t>
            </a:r>
            <a:r>
              <a:rPr lang="en-US" b="1" dirty="0" smtClean="0"/>
              <a:t>X</a:t>
            </a:r>
            <a:r>
              <a:rPr lang="en-US" dirty="0" smtClean="0"/>
              <a:t> be the length of life and       is the average life;</a:t>
            </a:r>
          </a:p>
          <a:p>
            <a:endParaRPr lang="ar-SA" dirty="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3793" name="Object 1"/>
          <p:cNvGraphicFramePr>
            <a:graphicFrameLocks noChangeAspect="1"/>
          </p:cNvGraphicFramePr>
          <p:nvPr/>
        </p:nvGraphicFramePr>
        <p:xfrm>
          <a:off x="4800600" y="1905000"/>
          <a:ext cx="457200" cy="457200"/>
        </p:xfrm>
        <a:graphic>
          <a:graphicData uri="http://schemas.openxmlformats.org/presentationml/2006/ole">
            <p:oleObj spid="_x0000_s33793" r:id="rId3" imgW="190417" imgH="190417" progId="">
              <p:embed/>
            </p:oleObj>
          </a:graphicData>
        </a:graphic>
      </p:graphicFrame>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3795" name="Object 3"/>
          <p:cNvGraphicFramePr>
            <a:graphicFrameLocks noChangeAspect="1"/>
          </p:cNvGraphicFramePr>
          <p:nvPr/>
        </p:nvGraphicFramePr>
        <p:xfrm>
          <a:off x="1904999" y="2590800"/>
          <a:ext cx="6620933" cy="1295400"/>
        </p:xfrm>
        <a:graphic>
          <a:graphicData uri="http://schemas.openxmlformats.org/presentationml/2006/ole">
            <p:oleObj spid="_x0000_s33795" r:id="rId4" imgW="3505200" imgH="685800" progId="">
              <p:embed/>
            </p:oleObj>
          </a:graphicData>
        </a:graphic>
      </p:graphicFrame>
      <p:pic>
        <p:nvPicPr>
          <p:cNvPr id="33797" name="Picture 5"/>
          <p:cNvPicPr>
            <a:picLocks noChangeAspect="1" noChangeArrowheads="1"/>
          </p:cNvPicPr>
          <p:nvPr/>
        </p:nvPicPr>
        <p:blipFill>
          <a:blip r:embed="rId5"/>
          <a:srcRect/>
          <a:stretch>
            <a:fillRect/>
          </a:stretch>
        </p:blipFill>
        <p:spPr bwMode="auto">
          <a:xfrm>
            <a:off x="2209800" y="3962400"/>
            <a:ext cx="4419600" cy="27432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8229600" cy="1143000"/>
          </a:xfrm>
        </p:spPr>
        <p:txBody>
          <a:bodyPr/>
          <a:lstStyle/>
          <a:p>
            <a:r>
              <a:rPr lang="en-US" b="1" u="sng" dirty="0" smtClean="0"/>
              <a:t>EX(9):</a:t>
            </a:r>
            <a:endParaRPr lang="ar-SA" b="1" u="sng" dirty="0"/>
          </a:p>
        </p:txBody>
      </p:sp>
      <p:sp>
        <p:nvSpPr>
          <p:cNvPr id="3" name="Content Placeholder 2"/>
          <p:cNvSpPr>
            <a:spLocks noGrp="1"/>
          </p:cNvSpPr>
          <p:nvPr>
            <p:ph idx="1"/>
          </p:nvPr>
        </p:nvSpPr>
        <p:spPr>
          <a:xfrm>
            <a:off x="533400" y="1447800"/>
            <a:ext cx="8229600" cy="5943600"/>
          </a:xfrm>
        </p:spPr>
        <p:txBody>
          <a:bodyPr>
            <a:normAutofit/>
          </a:bodyPr>
          <a:lstStyle/>
          <a:p>
            <a:pPr>
              <a:buNone/>
            </a:pPr>
            <a:r>
              <a:rPr lang="en-US" sz="3600" dirty="0" smtClean="0"/>
              <a:t>Given the discrete uniform population:</a:t>
            </a:r>
          </a:p>
          <a:p>
            <a:pPr>
              <a:buNone/>
            </a:pPr>
            <a:endParaRPr lang="en-US" sz="3600" dirty="0" smtClean="0"/>
          </a:p>
          <a:p>
            <a:pPr>
              <a:buNone/>
            </a:pPr>
            <a:endParaRPr lang="en-US" sz="3600" dirty="0" smtClean="0"/>
          </a:p>
          <a:p>
            <a:pPr>
              <a:buNone/>
            </a:pPr>
            <a:endParaRPr lang="en-US" sz="3600" dirty="0" smtClean="0"/>
          </a:p>
          <a:p>
            <a:pPr>
              <a:buNone/>
            </a:pPr>
            <a:r>
              <a:rPr lang="en-US" sz="3600" dirty="0" smtClean="0"/>
              <a:t>Find the probability that a random </a:t>
            </a:r>
          </a:p>
          <a:p>
            <a:pPr>
              <a:buNone/>
            </a:pPr>
            <a:r>
              <a:rPr lang="en-US" sz="3600" dirty="0" smtClean="0"/>
              <a:t>sample of size </a:t>
            </a:r>
            <a:r>
              <a:rPr lang="en-US" sz="3600" b="1" dirty="0" smtClean="0"/>
              <a:t>36</a:t>
            </a:r>
            <a:r>
              <a:rPr lang="en-US" sz="3600" dirty="0" smtClean="0"/>
              <a:t> selected with </a:t>
            </a:r>
          </a:p>
          <a:p>
            <a:pPr>
              <a:buNone/>
            </a:pPr>
            <a:r>
              <a:rPr lang="en-US" sz="3600" dirty="0" smtClean="0"/>
              <a:t>replacement will yield a sample mean </a:t>
            </a:r>
          </a:p>
          <a:p>
            <a:pPr>
              <a:buNone/>
            </a:pPr>
            <a:r>
              <a:rPr lang="en-US" sz="3600" dirty="0" smtClean="0"/>
              <a:t>greater than </a:t>
            </a:r>
            <a:r>
              <a:rPr lang="en-US" sz="3600" b="1" dirty="0" smtClean="0"/>
              <a:t>1.4</a:t>
            </a:r>
            <a:r>
              <a:rPr lang="en-US" sz="3600" dirty="0" smtClean="0"/>
              <a:t> but less than </a:t>
            </a:r>
            <a:r>
              <a:rPr lang="en-US" sz="3600" b="1" dirty="0" smtClean="0"/>
              <a:t>1.8</a:t>
            </a:r>
            <a:r>
              <a:rPr lang="en-US" sz="3600" dirty="0" smtClean="0"/>
              <a:t>.</a:t>
            </a:r>
          </a:p>
          <a:p>
            <a:pPr>
              <a:buNone/>
            </a:pPr>
            <a:endParaRPr lang="ar-SA" sz="3600" dirty="0"/>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69" name="Object 1"/>
          <p:cNvGraphicFramePr>
            <a:graphicFrameLocks noChangeAspect="1"/>
          </p:cNvGraphicFramePr>
          <p:nvPr/>
        </p:nvGraphicFramePr>
        <p:xfrm>
          <a:off x="1564861" y="2514600"/>
          <a:ext cx="3997739" cy="1524000"/>
        </p:xfrm>
        <a:graphic>
          <a:graphicData uri="http://schemas.openxmlformats.org/presentationml/2006/ole">
            <p:oleObj spid="_x0000_s32769" name="Equation" r:id="rId3" imgW="1727200" imgH="660400" progId="Equation.3">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29600" cy="1143000"/>
          </a:xfrm>
        </p:spPr>
        <p:txBody>
          <a:bodyPr/>
          <a:lstStyle/>
          <a:p>
            <a:r>
              <a:rPr lang="en-US" b="1" u="sng" dirty="0" smtClean="0"/>
              <a:t>Solution: </a:t>
            </a:r>
            <a:endParaRPr lang="ar-SA" b="1" u="sng"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45" name="Object 1"/>
          <p:cNvGraphicFramePr>
            <a:graphicFrameLocks noChangeAspect="1"/>
          </p:cNvGraphicFramePr>
          <p:nvPr/>
        </p:nvGraphicFramePr>
        <p:xfrm>
          <a:off x="381000" y="1877336"/>
          <a:ext cx="8610600" cy="4294864"/>
        </p:xfrm>
        <a:graphic>
          <a:graphicData uri="http://schemas.openxmlformats.org/presentationml/2006/ole">
            <p:oleObj spid="_x0000_s31745" r:id="rId3" imgW="4381500" imgH="2108200" progId="">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b="1" u="sng" dirty="0" smtClean="0"/>
              <a:t>Theorem: </a:t>
            </a:r>
            <a:endParaRPr lang="ar-SA" b="1" u="sng" dirty="0"/>
          </a:p>
        </p:txBody>
      </p:sp>
      <p:sp>
        <p:nvSpPr>
          <p:cNvPr id="3" name="Content Placeholder 2"/>
          <p:cNvSpPr>
            <a:spLocks noGrp="1"/>
          </p:cNvSpPr>
          <p:nvPr>
            <p:ph idx="1"/>
          </p:nvPr>
        </p:nvSpPr>
        <p:spPr>
          <a:xfrm>
            <a:off x="457200" y="1524000"/>
            <a:ext cx="8229600" cy="5181600"/>
          </a:xfrm>
        </p:spPr>
        <p:txBody>
          <a:bodyPr>
            <a:normAutofit lnSpcReduction="10000"/>
          </a:bodyPr>
          <a:lstStyle/>
          <a:p>
            <a:pPr>
              <a:buNone/>
            </a:pPr>
            <a:r>
              <a:rPr lang="en-US" dirty="0" smtClean="0"/>
              <a:t>If independent samples of size </a:t>
            </a:r>
            <a:r>
              <a:rPr lang="en-US" b="1" dirty="0" smtClean="0"/>
              <a:t>n</a:t>
            </a:r>
            <a:r>
              <a:rPr lang="en-US" b="1" baseline="-25000" dirty="0" smtClean="0"/>
              <a:t>1</a:t>
            </a:r>
            <a:r>
              <a:rPr lang="en-US" dirty="0" smtClean="0"/>
              <a:t> and </a:t>
            </a:r>
            <a:r>
              <a:rPr lang="en-US" b="1" dirty="0" smtClean="0"/>
              <a:t>n</a:t>
            </a:r>
            <a:r>
              <a:rPr lang="en-US" b="1" baseline="-25000" dirty="0" smtClean="0"/>
              <a:t>2</a:t>
            </a:r>
            <a:r>
              <a:rPr lang="en-US" dirty="0" smtClean="0"/>
              <a:t> are drawn at random from populations, discrete or continuous with means                   and variances                  respectively, then the sampling distribution of the difference of means                is approximately normally distributed with mean and variance given by:</a:t>
            </a:r>
          </a:p>
          <a:p>
            <a:pPr>
              <a:buNone/>
            </a:pPr>
            <a:endParaRPr lang="en-US" dirty="0" smtClean="0"/>
          </a:p>
          <a:p>
            <a:endParaRPr lang="en-US" dirty="0" smtClean="0"/>
          </a:p>
          <a:p>
            <a:pPr>
              <a:buNone/>
            </a:pPr>
            <a:r>
              <a:rPr lang="en-US" dirty="0" smtClean="0"/>
              <a:t>Hence </a:t>
            </a:r>
          </a:p>
          <a:p>
            <a:pPr>
              <a:buNone/>
            </a:pPr>
            <a:endParaRPr lang="en-US" dirty="0" smtClean="0"/>
          </a:p>
          <a:p>
            <a:endParaRPr lang="en-US" dirty="0" smtClean="0"/>
          </a:p>
          <a:p>
            <a:pPr>
              <a:buNone/>
            </a:pPr>
            <a:r>
              <a:rPr lang="en-US" dirty="0" smtClean="0"/>
              <a:t>is approximately a standard normal variable.</a:t>
            </a:r>
          </a:p>
          <a:p>
            <a:pPr>
              <a:buNone/>
            </a:pPr>
            <a:endParaRPr lang="ar-SA" dirty="0"/>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1" name="Object 1"/>
          <p:cNvGraphicFramePr>
            <a:graphicFrameLocks noChangeAspect="1"/>
          </p:cNvGraphicFramePr>
          <p:nvPr/>
        </p:nvGraphicFramePr>
        <p:xfrm>
          <a:off x="1828800" y="2209800"/>
          <a:ext cx="1371600" cy="438150"/>
        </p:xfrm>
        <a:graphic>
          <a:graphicData uri="http://schemas.openxmlformats.org/presentationml/2006/ole">
            <p:oleObj spid="_x0000_s30721" name="Equation" r:id="rId3" imgW="685502" imgH="215806" progId="Equation.3">
              <p:embed/>
            </p:oleObj>
          </a:graphicData>
        </a:graphic>
      </p:graphicFrame>
      <p:sp>
        <p:nvSpPr>
          <p:cNvPr id="30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3" name="Object 3"/>
          <p:cNvGraphicFramePr>
            <a:graphicFrameLocks noChangeAspect="1"/>
          </p:cNvGraphicFramePr>
          <p:nvPr/>
        </p:nvGraphicFramePr>
        <p:xfrm>
          <a:off x="5257800" y="2209800"/>
          <a:ext cx="1466850" cy="457200"/>
        </p:xfrm>
        <a:graphic>
          <a:graphicData uri="http://schemas.openxmlformats.org/presentationml/2006/ole">
            <p:oleObj spid="_x0000_s30723" name="Equation" r:id="rId4" imgW="736600" imgH="228600" progId="Equation.3">
              <p:embed/>
            </p:oleObj>
          </a:graphicData>
        </a:graphic>
      </p:graphicFrame>
      <p:sp>
        <p:nvSpPr>
          <p:cNvPr id="30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5" name="Object 5"/>
          <p:cNvGraphicFramePr>
            <a:graphicFrameLocks noChangeAspect="1"/>
          </p:cNvGraphicFramePr>
          <p:nvPr/>
        </p:nvGraphicFramePr>
        <p:xfrm>
          <a:off x="1752600" y="2971800"/>
          <a:ext cx="1085850" cy="457200"/>
        </p:xfrm>
        <a:graphic>
          <a:graphicData uri="http://schemas.openxmlformats.org/presentationml/2006/ole">
            <p:oleObj spid="_x0000_s30725" name="Equation" r:id="rId5" imgW="545863" imgH="228501" progId="Equation.3">
              <p:embed/>
            </p:oleObj>
          </a:graphicData>
        </a:graphic>
      </p:graphicFrame>
      <p:sp>
        <p:nvSpPr>
          <p:cNvPr id="307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7" name="Object 7"/>
          <p:cNvGraphicFramePr>
            <a:graphicFrameLocks noChangeAspect="1"/>
          </p:cNvGraphicFramePr>
          <p:nvPr/>
        </p:nvGraphicFramePr>
        <p:xfrm>
          <a:off x="1181099" y="3886200"/>
          <a:ext cx="7700963" cy="838200"/>
        </p:xfrm>
        <a:graphic>
          <a:graphicData uri="http://schemas.openxmlformats.org/presentationml/2006/ole">
            <p:oleObj spid="_x0000_s30727" r:id="rId6" imgW="4203700" imgH="457200" progId="">
              <p:embed/>
            </p:oleObj>
          </a:graphicData>
        </a:graphic>
      </p:graphicFrame>
      <p:sp>
        <p:nvSpPr>
          <p:cNvPr id="307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9" name="Object 9"/>
          <p:cNvGraphicFramePr>
            <a:graphicFrameLocks noChangeAspect="1"/>
          </p:cNvGraphicFramePr>
          <p:nvPr/>
        </p:nvGraphicFramePr>
        <p:xfrm>
          <a:off x="1752600" y="4800600"/>
          <a:ext cx="3962400" cy="1066800"/>
        </p:xfrm>
        <a:graphic>
          <a:graphicData uri="http://schemas.openxmlformats.org/presentationml/2006/ole">
            <p:oleObj spid="_x0000_s30729" r:id="rId7" imgW="2260600" imgH="698500" progId="">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EX(10):</a:t>
            </a:r>
            <a:endParaRPr lang="ar-SA" b="1" u="sng" dirty="0"/>
          </a:p>
        </p:txBody>
      </p:sp>
      <p:sp>
        <p:nvSpPr>
          <p:cNvPr id="3" name="Content Placeholder 2"/>
          <p:cNvSpPr>
            <a:spLocks noGrp="1"/>
          </p:cNvSpPr>
          <p:nvPr>
            <p:ph idx="1"/>
          </p:nvPr>
        </p:nvSpPr>
        <p:spPr/>
        <p:txBody>
          <a:bodyPr>
            <a:normAutofit lnSpcReduction="10000"/>
          </a:bodyPr>
          <a:lstStyle/>
          <a:p>
            <a:pPr>
              <a:buNone/>
            </a:pPr>
            <a:r>
              <a:rPr lang="en-US" sz="2800" dirty="0" smtClean="0"/>
              <a:t>A sample of size </a:t>
            </a:r>
            <a:r>
              <a:rPr lang="en-US" sz="2800" b="1" dirty="0" smtClean="0"/>
              <a:t>n</a:t>
            </a:r>
            <a:r>
              <a:rPr lang="en-US" sz="2800" baseline="-25000" dirty="0" smtClean="0"/>
              <a:t>1</a:t>
            </a:r>
            <a:r>
              <a:rPr lang="en-US" sz="2800" dirty="0" smtClean="0"/>
              <a:t>=</a:t>
            </a:r>
            <a:r>
              <a:rPr lang="en-US" sz="2800" b="1" dirty="0" smtClean="0"/>
              <a:t>5</a:t>
            </a:r>
            <a:r>
              <a:rPr lang="en-US" sz="2800" dirty="0" smtClean="0"/>
              <a:t> is drawn at random from a </a:t>
            </a:r>
          </a:p>
          <a:p>
            <a:pPr>
              <a:buNone/>
            </a:pPr>
            <a:r>
              <a:rPr lang="en-US" sz="2800" dirty="0" smtClean="0"/>
              <a:t>population that is normally distributed with mean        </a:t>
            </a:r>
          </a:p>
          <a:p>
            <a:pPr>
              <a:buNone/>
            </a:pPr>
            <a:r>
              <a:rPr lang="en-US" sz="2800" dirty="0" smtClean="0"/>
              <a:t>and variance             and the sample mean        is </a:t>
            </a:r>
          </a:p>
          <a:p>
            <a:pPr>
              <a:buNone/>
            </a:pPr>
            <a:r>
              <a:rPr lang="en-US" sz="2800" dirty="0" smtClean="0"/>
              <a:t>recorded. A second random sample of size </a:t>
            </a:r>
            <a:r>
              <a:rPr lang="en-US" sz="2800" b="1" dirty="0" smtClean="0"/>
              <a:t>n</a:t>
            </a:r>
            <a:r>
              <a:rPr lang="en-US" sz="2800" b="1" baseline="-25000" dirty="0" smtClean="0"/>
              <a:t>2</a:t>
            </a:r>
            <a:r>
              <a:rPr lang="en-US" sz="2800" b="1" dirty="0" smtClean="0"/>
              <a:t>=4</a:t>
            </a:r>
            <a:r>
              <a:rPr lang="en-US" sz="2800" dirty="0" smtClean="0"/>
              <a:t> is </a:t>
            </a:r>
          </a:p>
          <a:p>
            <a:pPr>
              <a:buNone/>
            </a:pPr>
            <a:r>
              <a:rPr lang="en-US" sz="2800" dirty="0" smtClean="0"/>
              <a:t>selected independent of the first sample from a </a:t>
            </a:r>
          </a:p>
          <a:p>
            <a:pPr>
              <a:buNone/>
            </a:pPr>
            <a:r>
              <a:rPr lang="en-US" sz="2800" dirty="0" smtClean="0"/>
              <a:t>different population that is also normally distributed </a:t>
            </a:r>
          </a:p>
          <a:p>
            <a:pPr>
              <a:buNone/>
            </a:pPr>
            <a:r>
              <a:rPr lang="en-US" sz="2800" dirty="0" smtClean="0"/>
              <a:t>with mean           and variance           and the sample </a:t>
            </a:r>
          </a:p>
          <a:p>
            <a:pPr>
              <a:buNone/>
            </a:pPr>
            <a:r>
              <a:rPr lang="en-US" sz="2800" dirty="0" smtClean="0"/>
              <a:t>mean       is recorded. </a:t>
            </a:r>
          </a:p>
          <a:p>
            <a:pPr>
              <a:buNone/>
            </a:pPr>
            <a:r>
              <a:rPr lang="en-US" sz="2800" dirty="0" smtClean="0"/>
              <a:t>Find </a:t>
            </a:r>
          </a:p>
          <a:p>
            <a:pPr>
              <a:buNone/>
            </a:pPr>
            <a:endParaRPr lang="ar-SA" sz="2800" dirty="0"/>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09" name="Object 1"/>
          <p:cNvGraphicFramePr>
            <a:graphicFrameLocks noChangeAspect="1"/>
          </p:cNvGraphicFramePr>
          <p:nvPr/>
        </p:nvGraphicFramePr>
        <p:xfrm>
          <a:off x="7924800" y="1981200"/>
          <a:ext cx="977348" cy="381000"/>
        </p:xfrm>
        <a:graphic>
          <a:graphicData uri="http://schemas.openxmlformats.org/presentationml/2006/ole">
            <p:oleObj spid="_x0000_s43009" name="Equation" r:id="rId3" imgW="558558" imgH="215806" progId="Equation.3">
              <p:embed/>
            </p:oleObj>
          </a:graphicData>
        </a:graphic>
      </p:graphicFrame>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1" name="Object 3"/>
          <p:cNvGraphicFramePr>
            <a:graphicFrameLocks noChangeAspect="1"/>
          </p:cNvGraphicFramePr>
          <p:nvPr/>
        </p:nvGraphicFramePr>
        <p:xfrm>
          <a:off x="2590800" y="2895600"/>
          <a:ext cx="762000" cy="381000"/>
        </p:xfrm>
        <a:graphic>
          <a:graphicData uri="http://schemas.openxmlformats.org/presentationml/2006/ole">
            <p:oleObj spid="_x0000_s43011" name="Equation" r:id="rId4" imgW="457200" imgH="228600" progId="Equation.3">
              <p:embed/>
            </p:oleObj>
          </a:graphicData>
        </a:graphic>
      </p:graphicFrame>
      <p:sp>
        <p:nvSpPr>
          <p:cNvPr id="430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3" name="Object 5"/>
          <p:cNvGraphicFramePr>
            <a:graphicFrameLocks noChangeAspect="1"/>
          </p:cNvGraphicFramePr>
          <p:nvPr/>
        </p:nvGraphicFramePr>
        <p:xfrm>
          <a:off x="6934200" y="2895600"/>
          <a:ext cx="457200" cy="522514"/>
        </p:xfrm>
        <a:graphic>
          <a:graphicData uri="http://schemas.openxmlformats.org/presentationml/2006/ole">
            <p:oleObj spid="_x0000_s43013" name="Equation" r:id="rId5" imgW="203112" imgH="228501" progId="Equation.3">
              <p:embed/>
            </p:oleObj>
          </a:graphicData>
        </a:graphic>
      </p:graphicFrame>
      <p:sp>
        <p:nvSpPr>
          <p:cNvPr id="430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5" name="Object 7"/>
          <p:cNvGraphicFramePr>
            <a:graphicFrameLocks noChangeAspect="1"/>
          </p:cNvGraphicFramePr>
          <p:nvPr/>
        </p:nvGraphicFramePr>
        <p:xfrm>
          <a:off x="2209800" y="4800600"/>
          <a:ext cx="927652" cy="381000"/>
        </p:xfrm>
        <a:graphic>
          <a:graphicData uri="http://schemas.openxmlformats.org/presentationml/2006/ole">
            <p:oleObj spid="_x0000_s43015" name="Equation" r:id="rId6" imgW="532937" imgH="215713" progId="Equation.3">
              <p:embed/>
            </p:oleObj>
          </a:graphicData>
        </a:graphic>
      </p:graphicFrame>
      <p:sp>
        <p:nvSpPr>
          <p:cNvPr id="4301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7" name="Object 9"/>
          <p:cNvGraphicFramePr>
            <a:graphicFrameLocks noChangeAspect="1"/>
          </p:cNvGraphicFramePr>
          <p:nvPr/>
        </p:nvGraphicFramePr>
        <p:xfrm>
          <a:off x="5181600" y="4800600"/>
          <a:ext cx="777875" cy="381000"/>
        </p:xfrm>
        <a:graphic>
          <a:graphicData uri="http://schemas.openxmlformats.org/presentationml/2006/ole">
            <p:oleObj spid="_x0000_s43017" name="Equation" r:id="rId7" imgW="469900" imgH="228600" progId="Equation.3">
              <p:embed/>
            </p:oleObj>
          </a:graphicData>
        </a:graphic>
      </p:graphicFrame>
      <p:sp>
        <p:nvSpPr>
          <p:cNvPr id="4302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9" name="Object 11"/>
          <p:cNvGraphicFramePr>
            <a:graphicFrameLocks noChangeAspect="1"/>
          </p:cNvGraphicFramePr>
          <p:nvPr/>
        </p:nvGraphicFramePr>
        <p:xfrm>
          <a:off x="1447800" y="5257800"/>
          <a:ext cx="457200" cy="457200"/>
        </p:xfrm>
        <a:graphic>
          <a:graphicData uri="http://schemas.openxmlformats.org/presentationml/2006/ole">
            <p:oleObj spid="_x0000_s43019" name="Equation" r:id="rId8" imgW="228600" imgH="228600" progId="Equation.3">
              <p:embed/>
            </p:oleObj>
          </a:graphicData>
        </a:graphic>
      </p:graphicFrame>
      <p:sp>
        <p:nvSpPr>
          <p:cNvPr id="4302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21" name="Object 13"/>
          <p:cNvGraphicFramePr>
            <a:graphicFrameLocks noChangeAspect="1"/>
          </p:cNvGraphicFramePr>
          <p:nvPr/>
        </p:nvGraphicFramePr>
        <p:xfrm>
          <a:off x="1524000" y="5715000"/>
          <a:ext cx="2176272" cy="457200"/>
        </p:xfrm>
        <a:graphic>
          <a:graphicData uri="http://schemas.openxmlformats.org/presentationml/2006/ole">
            <p:oleObj spid="_x0000_s43021" name="Equation" r:id="rId9" imgW="1129810" imgH="241195" progId="Equation.3">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Solution:</a:t>
            </a:r>
            <a:endParaRPr lang="ar-SA" b="1" u="sng"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985" name="Object 1"/>
          <p:cNvGraphicFramePr>
            <a:graphicFrameLocks noChangeAspect="1"/>
          </p:cNvGraphicFramePr>
          <p:nvPr/>
        </p:nvGraphicFramePr>
        <p:xfrm>
          <a:off x="264230" y="1828800"/>
          <a:ext cx="8346370" cy="4495800"/>
        </p:xfrm>
        <a:graphic>
          <a:graphicData uri="http://schemas.openxmlformats.org/presentationml/2006/ole">
            <p:oleObj spid="_x0000_s41985" r:id="rId3" imgW="3822700" imgH="2057400" progId="">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lstStyle/>
          <a:p>
            <a:r>
              <a:rPr lang="en-US" b="1" u="sng" dirty="0" smtClean="0"/>
              <a:t>EX(11):</a:t>
            </a:r>
            <a:endParaRPr lang="ar-SA" b="1" u="sng" dirty="0"/>
          </a:p>
        </p:txBody>
      </p:sp>
      <p:sp>
        <p:nvSpPr>
          <p:cNvPr id="3" name="Content Placeholder 2"/>
          <p:cNvSpPr>
            <a:spLocks noGrp="1"/>
          </p:cNvSpPr>
          <p:nvPr>
            <p:ph idx="1"/>
          </p:nvPr>
        </p:nvSpPr>
        <p:spPr>
          <a:xfrm>
            <a:off x="457200" y="1524000"/>
            <a:ext cx="8229600" cy="4389120"/>
          </a:xfrm>
        </p:spPr>
        <p:txBody>
          <a:bodyPr>
            <a:noAutofit/>
          </a:bodyPr>
          <a:lstStyle/>
          <a:p>
            <a:pPr>
              <a:buNone/>
            </a:pPr>
            <a:r>
              <a:rPr lang="en-US" sz="3200" dirty="0" smtClean="0"/>
              <a:t>The television picture tubes of manufacturer </a:t>
            </a:r>
            <a:r>
              <a:rPr lang="en-US" sz="3200" b="1" dirty="0" smtClean="0"/>
              <a:t>A</a:t>
            </a:r>
            <a:r>
              <a:rPr lang="en-US" sz="3200" dirty="0" smtClean="0"/>
              <a:t> have a mean lifetime of </a:t>
            </a:r>
            <a:r>
              <a:rPr lang="en-US" sz="3200" b="1" dirty="0" smtClean="0"/>
              <a:t>6.5</a:t>
            </a:r>
            <a:r>
              <a:rPr lang="en-US" sz="3200" dirty="0" smtClean="0"/>
              <a:t> years and a standard deviation of </a:t>
            </a:r>
            <a:r>
              <a:rPr lang="en-US" sz="3200" b="1" dirty="0" smtClean="0"/>
              <a:t>0.9</a:t>
            </a:r>
            <a:r>
              <a:rPr lang="en-US" sz="3200" dirty="0" smtClean="0"/>
              <a:t> year, while those of manufacturer </a:t>
            </a:r>
            <a:r>
              <a:rPr lang="en-US" sz="3200" b="1" dirty="0" smtClean="0"/>
              <a:t>B</a:t>
            </a:r>
            <a:r>
              <a:rPr lang="en-US" sz="3200" dirty="0" smtClean="0"/>
              <a:t> have a mean lifetime of </a:t>
            </a:r>
            <a:r>
              <a:rPr lang="en-US" sz="3200" b="1" dirty="0" smtClean="0"/>
              <a:t>6</a:t>
            </a:r>
            <a:r>
              <a:rPr lang="en-US" sz="3200" dirty="0" smtClean="0"/>
              <a:t> years and a standard deviation of </a:t>
            </a:r>
            <a:r>
              <a:rPr lang="en-US" sz="3200" b="1" dirty="0" smtClean="0"/>
              <a:t>0.8</a:t>
            </a:r>
            <a:r>
              <a:rPr lang="en-US" sz="3200" dirty="0" smtClean="0"/>
              <a:t> year. What is the probability that a random sample of </a:t>
            </a:r>
            <a:r>
              <a:rPr lang="en-US" sz="3200" b="1" dirty="0" smtClean="0"/>
              <a:t>36</a:t>
            </a:r>
            <a:r>
              <a:rPr lang="en-US" sz="3200" dirty="0" smtClean="0"/>
              <a:t> tubes from manufacture </a:t>
            </a:r>
            <a:r>
              <a:rPr lang="en-US" sz="3200" b="1" dirty="0" smtClean="0"/>
              <a:t>A</a:t>
            </a:r>
            <a:r>
              <a:rPr lang="en-US" sz="3200" dirty="0" smtClean="0"/>
              <a:t> will have a mean lifetime that at least </a:t>
            </a:r>
            <a:r>
              <a:rPr lang="en-US" sz="3200" b="1" dirty="0" smtClean="0"/>
              <a:t>1 </a:t>
            </a:r>
            <a:r>
              <a:rPr lang="en-US" sz="3200" dirty="0" smtClean="0"/>
              <a:t>year</a:t>
            </a:r>
            <a:r>
              <a:rPr lang="en-US" sz="3200" b="1" dirty="0" smtClean="0"/>
              <a:t> </a:t>
            </a:r>
            <a:r>
              <a:rPr lang="en-US" sz="3200" dirty="0" smtClean="0"/>
              <a:t>more than the mean lifetime of a sample of </a:t>
            </a:r>
            <a:r>
              <a:rPr lang="en-US" sz="3200" b="1" dirty="0" smtClean="0"/>
              <a:t>49 </a:t>
            </a:r>
            <a:r>
              <a:rPr lang="en-US" sz="3200" dirty="0" smtClean="0"/>
              <a:t>from tubes manufacturer </a:t>
            </a:r>
            <a:r>
              <a:rPr lang="en-US" sz="3200" b="1" dirty="0" smtClean="0"/>
              <a:t>B</a:t>
            </a:r>
            <a:r>
              <a:rPr lang="en-US" sz="3200" dirty="0" smtClean="0"/>
              <a:t>?</a:t>
            </a:r>
          </a:p>
          <a:p>
            <a:pPr>
              <a:buNone/>
            </a:pPr>
            <a:endParaRPr lang="ar-SA"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2133600"/>
            <a:ext cx="6172200" cy="369332"/>
          </a:xfrm>
          <a:prstGeom prst="rect">
            <a:avLst/>
          </a:prstGeom>
          <a:noFill/>
        </p:spPr>
        <p:txBody>
          <a:bodyPr wrap="square" rtlCol="0">
            <a:spAutoFit/>
          </a:bodyPr>
          <a:lstStyle/>
          <a:p>
            <a:endParaRPr lang="en-US"/>
          </a:p>
        </p:txBody>
      </p:sp>
      <p:sp>
        <p:nvSpPr>
          <p:cNvPr id="3" name="Title 2"/>
          <p:cNvSpPr>
            <a:spLocks noGrp="1"/>
          </p:cNvSpPr>
          <p:nvPr>
            <p:ph type="title"/>
          </p:nvPr>
        </p:nvSpPr>
        <p:spPr/>
        <p:txBody>
          <a:bodyPr>
            <a:normAutofit/>
          </a:bodyPr>
          <a:lstStyle/>
          <a:p>
            <a:r>
              <a:rPr lang="en-US" b="1" u="sng" dirty="0" smtClean="0"/>
              <a:t>6.2.1 The Mean: </a:t>
            </a:r>
            <a:endParaRPr lang="ar-SA" dirty="0"/>
          </a:p>
        </p:txBody>
      </p:sp>
      <p:sp>
        <p:nvSpPr>
          <p:cNvPr id="5" name="Content Placeholder 4"/>
          <p:cNvSpPr>
            <a:spLocks noGrp="1"/>
          </p:cNvSpPr>
          <p:nvPr>
            <p:ph idx="1"/>
          </p:nvPr>
        </p:nvSpPr>
        <p:spPr/>
        <p:txBody>
          <a:bodyPr/>
          <a:lstStyle/>
          <a:p>
            <a:pPr>
              <a:buNone/>
            </a:pPr>
            <a:r>
              <a:rPr lang="en-US" b="1" u="sng" dirty="0" smtClean="0"/>
              <a:t>6.2.1 Definition: The Mean: </a:t>
            </a:r>
            <a:endParaRPr lang="en-US" dirty="0" smtClean="0"/>
          </a:p>
          <a:p>
            <a:pPr>
              <a:buNone/>
            </a:pPr>
            <a:r>
              <a:rPr lang="en-US" dirty="0" smtClean="0"/>
              <a:t>If              represent a random sample of size </a:t>
            </a:r>
            <a:r>
              <a:rPr lang="en-US" b="1" dirty="0" smtClean="0"/>
              <a:t>n</a:t>
            </a:r>
            <a:r>
              <a:rPr lang="en-US" dirty="0" smtClean="0"/>
              <a:t>, then the sample mean is defined by the statistic:</a:t>
            </a:r>
          </a:p>
          <a:p>
            <a:pPr>
              <a:buNone/>
            </a:pPr>
            <a:endParaRPr lang="ar-SA"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 name="Object 1"/>
          <p:cNvGraphicFramePr>
            <a:graphicFrameLocks noChangeAspect="1"/>
          </p:cNvGraphicFramePr>
          <p:nvPr/>
        </p:nvGraphicFramePr>
        <p:xfrm>
          <a:off x="2286000" y="3890133"/>
          <a:ext cx="4419600" cy="1824867"/>
        </p:xfrm>
        <a:graphic>
          <a:graphicData uri="http://schemas.openxmlformats.org/presentationml/2006/ole">
            <p:oleObj spid="_x0000_s3073" r:id="rId3" imgW="1473200" imgH="609600" progId="">
              <p:embed/>
            </p:oleObj>
          </a:graphicData>
        </a:graphic>
      </p:graphicFrame>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5" name="Object 3"/>
          <p:cNvGraphicFramePr>
            <a:graphicFrameLocks noChangeAspect="1"/>
          </p:cNvGraphicFramePr>
          <p:nvPr/>
        </p:nvGraphicFramePr>
        <p:xfrm>
          <a:off x="914400" y="2438400"/>
          <a:ext cx="990600" cy="381000"/>
        </p:xfrm>
        <a:graphic>
          <a:graphicData uri="http://schemas.openxmlformats.org/presentationml/2006/ole">
            <p:oleObj spid="_x0000_s3075" name="Equation" r:id="rId4" imgW="508000" imgH="228600" progId="Equation.3">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Solution:</a:t>
            </a:r>
            <a:endParaRPr lang="ar-SA" b="1" u="sng" dirty="0"/>
          </a:p>
        </p:txBody>
      </p:sp>
      <p:graphicFrame>
        <p:nvGraphicFramePr>
          <p:cNvPr id="11" name="Content Placeholder 10"/>
          <p:cNvGraphicFramePr>
            <a:graphicFrameLocks noGrp="1"/>
          </p:cNvGraphicFramePr>
          <p:nvPr>
            <p:ph idx="1"/>
          </p:nvPr>
        </p:nvGraphicFramePr>
        <p:xfrm>
          <a:off x="4953000" y="1143000"/>
          <a:ext cx="3124200" cy="2209800"/>
        </p:xfrm>
        <a:graphic>
          <a:graphicData uri="http://schemas.openxmlformats.org/drawingml/2006/table">
            <a:tbl>
              <a:tblPr/>
              <a:tblGrid>
                <a:gridCol w="1575117"/>
                <a:gridCol w="1549083"/>
              </a:tblGrid>
              <a:tr h="552450">
                <a:tc>
                  <a:txBody>
                    <a:bodyPr/>
                    <a:lstStyle/>
                    <a:p>
                      <a:pPr algn="ctr">
                        <a:lnSpc>
                          <a:spcPct val="150000"/>
                        </a:lnSpc>
                        <a:spcAft>
                          <a:spcPts val="0"/>
                        </a:spcAft>
                      </a:pPr>
                      <a:r>
                        <a:rPr lang="en-US" sz="2000" b="1" dirty="0">
                          <a:latin typeface="Times New Roman"/>
                          <a:ea typeface="Times New Roman"/>
                        </a:rPr>
                        <a:t>Population 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000" b="1" dirty="0">
                          <a:latin typeface="Times New Roman"/>
                          <a:ea typeface="Times New Roman"/>
                        </a:rPr>
                        <a:t>Population 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52450">
                <a:tc>
                  <a:txBody>
                    <a:bodyPr/>
                    <a:lstStyle/>
                    <a:p>
                      <a:pPr algn="ctr">
                        <a:lnSpc>
                          <a:spcPct val="150000"/>
                        </a:lnSpc>
                        <a:spcAft>
                          <a:spcPts val="0"/>
                        </a:spcAft>
                      </a:pPr>
                      <a:endParaRPr lang="en-US" sz="16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endParaRPr lang="en-US"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52450">
                <a:tc>
                  <a:txBody>
                    <a:bodyPr/>
                    <a:lstStyle/>
                    <a:p>
                      <a:pPr algn="ctr">
                        <a:lnSpc>
                          <a:spcPct val="150000"/>
                        </a:lnSpc>
                        <a:spcAft>
                          <a:spcPts val="0"/>
                        </a:spcAft>
                      </a:pPr>
                      <a:endParaRPr lang="en-US"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endParaRPr lang="en-US"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52450">
                <a:tc>
                  <a:txBody>
                    <a:bodyPr/>
                    <a:lstStyle/>
                    <a:p>
                      <a:pPr algn="ctr">
                        <a:lnSpc>
                          <a:spcPct val="150000"/>
                        </a:lnSpc>
                        <a:spcAft>
                          <a:spcPts val="0"/>
                        </a:spcAft>
                      </a:pPr>
                      <a:endParaRPr lang="en-US" sz="16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endParaRPr lang="en-US"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8" name="Group 17"/>
          <p:cNvGrpSpPr/>
          <p:nvPr/>
        </p:nvGrpSpPr>
        <p:grpSpPr>
          <a:xfrm>
            <a:off x="5029200" y="1676400"/>
            <a:ext cx="2971800" cy="1600200"/>
            <a:chOff x="3657600" y="3810000"/>
            <a:chExt cx="1828800" cy="990600"/>
          </a:xfrm>
        </p:grpSpPr>
        <p:graphicFrame>
          <p:nvGraphicFramePr>
            <p:cNvPr id="39948" name="Object 12"/>
            <p:cNvGraphicFramePr>
              <a:graphicFrameLocks noChangeAspect="1"/>
            </p:cNvGraphicFramePr>
            <p:nvPr/>
          </p:nvGraphicFramePr>
          <p:xfrm>
            <a:off x="3733800" y="3810000"/>
            <a:ext cx="523875" cy="228600"/>
          </p:xfrm>
          <a:graphic>
            <a:graphicData uri="http://schemas.openxmlformats.org/presentationml/2006/ole">
              <p:oleObj spid="_x0000_s39948" r:id="rId3" imgW="520700" imgH="228600" progId="">
                <p:embed/>
              </p:oleObj>
            </a:graphicData>
          </a:graphic>
        </p:graphicFrame>
        <p:graphicFrame>
          <p:nvGraphicFramePr>
            <p:cNvPr id="39947" name="Object 11"/>
            <p:cNvGraphicFramePr>
              <a:graphicFrameLocks noChangeAspect="1"/>
            </p:cNvGraphicFramePr>
            <p:nvPr/>
          </p:nvGraphicFramePr>
          <p:xfrm>
            <a:off x="4943475" y="3810000"/>
            <a:ext cx="542925" cy="228600"/>
          </p:xfrm>
          <a:graphic>
            <a:graphicData uri="http://schemas.openxmlformats.org/presentationml/2006/ole">
              <p:oleObj spid="_x0000_s39947" r:id="rId4" imgW="545863" imgH="228501" progId="">
                <p:embed/>
              </p:oleObj>
            </a:graphicData>
          </a:graphic>
        </p:graphicFrame>
        <p:graphicFrame>
          <p:nvGraphicFramePr>
            <p:cNvPr id="39946" name="Object 10"/>
            <p:cNvGraphicFramePr>
              <a:graphicFrameLocks noChangeAspect="1"/>
            </p:cNvGraphicFramePr>
            <p:nvPr/>
          </p:nvGraphicFramePr>
          <p:xfrm>
            <a:off x="3657600" y="4191000"/>
            <a:ext cx="533400" cy="228600"/>
          </p:xfrm>
          <a:graphic>
            <a:graphicData uri="http://schemas.openxmlformats.org/presentationml/2006/ole">
              <p:oleObj spid="_x0000_s39946" r:id="rId5" imgW="533169" imgH="228501" progId="">
                <p:embed/>
              </p:oleObj>
            </a:graphicData>
          </a:graphic>
        </p:graphicFrame>
        <p:graphicFrame>
          <p:nvGraphicFramePr>
            <p:cNvPr id="39945" name="Object 9"/>
            <p:cNvGraphicFramePr>
              <a:graphicFrameLocks noChangeAspect="1"/>
            </p:cNvGraphicFramePr>
            <p:nvPr/>
          </p:nvGraphicFramePr>
          <p:xfrm>
            <a:off x="4876800" y="4191000"/>
            <a:ext cx="542925" cy="228600"/>
          </p:xfrm>
          <a:graphic>
            <a:graphicData uri="http://schemas.openxmlformats.org/presentationml/2006/ole">
              <p:oleObj spid="_x0000_s39945" r:id="rId6" imgW="545863" imgH="228501" progId="">
                <p:embed/>
              </p:oleObj>
            </a:graphicData>
          </a:graphic>
        </p:graphicFrame>
        <p:graphicFrame>
          <p:nvGraphicFramePr>
            <p:cNvPr id="39944" name="Object 8"/>
            <p:cNvGraphicFramePr>
              <a:graphicFrameLocks noChangeAspect="1"/>
            </p:cNvGraphicFramePr>
            <p:nvPr/>
          </p:nvGraphicFramePr>
          <p:xfrm>
            <a:off x="3657600" y="4572000"/>
            <a:ext cx="485775" cy="228600"/>
          </p:xfrm>
          <a:graphic>
            <a:graphicData uri="http://schemas.openxmlformats.org/presentationml/2006/ole">
              <p:oleObj spid="_x0000_s39944" r:id="rId7" imgW="482391" imgH="228501" progId="">
                <p:embed/>
              </p:oleObj>
            </a:graphicData>
          </a:graphic>
        </p:graphicFrame>
        <p:graphicFrame>
          <p:nvGraphicFramePr>
            <p:cNvPr id="39943" name="Object 7"/>
            <p:cNvGraphicFramePr>
              <a:graphicFrameLocks noChangeAspect="1"/>
            </p:cNvGraphicFramePr>
            <p:nvPr/>
          </p:nvGraphicFramePr>
          <p:xfrm>
            <a:off x="4953000" y="4572000"/>
            <a:ext cx="495300" cy="228600"/>
          </p:xfrm>
          <a:graphic>
            <a:graphicData uri="http://schemas.openxmlformats.org/presentationml/2006/ole">
              <p:oleObj spid="_x0000_s39943" r:id="rId8" imgW="495085" imgH="228501" progId="">
                <p:embed/>
              </p:oleObj>
            </a:graphicData>
          </a:graphic>
        </p:graphicFrame>
      </p:grpSp>
      <p:sp>
        <p:nvSpPr>
          <p:cNvPr id="39950"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49" name="Object 13"/>
          <p:cNvGraphicFramePr>
            <a:graphicFrameLocks noChangeAspect="1"/>
          </p:cNvGraphicFramePr>
          <p:nvPr/>
        </p:nvGraphicFramePr>
        <p:xfrm>
          <a:off x="685800" y="3352800"/>
          <a:ext cx="6924368" cy="3023315"/>
        </p:xfrm>
        <a:graphic>
          <a:graphicData uri="http://schemas.openxmlformats.org/presentationml/2006/ole">
            <p:oleObj spid="_x0000_s39949" r:id="rId9" imgW="3378200" imgH="1473200" progId="">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04088"/>
            <a:ext cx="8229600" cy="1143000"/>
          </a:xfrm>
        </p:spPr>
        <p:txBody>
          <a:bodyPr>
            <a:normAutofit fontScale="90000"/>
          </a:bodyPr>
          <a:lstStyle/>
          <a:p>
            <a:r>
              <a:rPr lang="en-US" sz="4000" b="1" u="sng" dirty="0" smtClean="0"/>
              <a:t>Sampling Distribution of the sample Proportion</a:t>
            </a:r>
            <a:r>
              <a:rPr lang="en-US" sz="3600" b="1" u="sng" dirty="0" smtClean="0"/>
              <a:t>:</a:t>
            </a:r>
            <a:endParaRPr lang="ar-SA" sz="3600" dirty="0"/>
          </a:p>
        </p:txBody>
      </p:sp>
      <p:sp>
        <p:nvSpPr>
          <p:cNvPr id="3" name="Content Placeholder 2"/>
          <p:cNvSpPr>
            <a:spLocks noGrp="1"/>
          </p:cNvSpPr>
          <p:nvPr>
            <p:ph idx="1"/>
          </p:nvPr>
        </p:nvSpPr>
        <p:spPr>
          <a:xfrm>
            <a:off x="228600" y="1935480"/>
            <a:ext cx="9144000" cy="4389120"/>
          </a:xfrm>
        </p:spPr>
        <p:txBody>
          <a:bodyPr>
            <a:noAutofit/>
          </a:bodyPr>
          <a:lstStyle/>
          <a:p>
            <a:pPr>
              <a:buNone/>
            </a:pPr>
            <a:r>
              <a:rPr lang="en-US" sz="3600" dirty="0" smtClean="0"/>
              <a:t>Let </a:t>
            </a:r>
            <a:r>
              <a:rPr lang="en-US" sz="3600" b="1" dirty="0" smtClean="0"/>
              <a:t>X</a:t>
            </a:r>
            <a:r>
              <a:rPr lang="en-US" sz="3600" dirty="0" smtClean="0"/>
              <a:t>= no. of elements of type </a:t>
            </a:r>
            <a:r>
              <a:rPr lang="en-US" sz="3600" b="1" dirty="0" smtClean="0"/>
              <a:t>A</a:t>
            </a:r>
            <a:r>
              <a:rPr lang="en-US" sz="3600" dirty="0" smtClean="0"/>
              <a:t> in the </a:t>
            </a:r>
          </a:p>
          <a:p>
            <a:pPr>
              <a:buNone/>
            </a:pPr>
            <a:r>
              <a:rPr lang="en-US" sz="3600" dirty="0" smtClean="0"/>
              <a:t>           sample</a:t>
            </a:r>
          </a:p>
          <a:p>
            <a:pPr>
              <a:buNone/>
            </a:pPr>
            <a:r>
              <a:rPr lang="en-US" sz="3600" b="1" dirty="0" smtClean="0"/>
              <a:t>P</a:t>
            </a:r>
            <a:r>
              <a:rPr lang="en-US" sz="3600" dirty="0" smtClean="0"/>
              <a:t>= population proportion = no. of elements   </a:t>
            </a:r>
          </a:p>
          <a:p>
            <a:pPr>
              <a:buNone/>
            </a:pPr>
            <a:r>
              <a:rPr lang="en-US" sz="3600" dirty="0" smtClean="0"/>
              <a:t>     of type A in the population / </a:t>
            </a:r>
            <a:r>
              <a:rPr lang="en-US" sz="3600" b="1" dirty="0" smtClean="0"/>
              <a:t>N</a:t>
            </a:r>
            <a:endParaRPr lang="en-US" sz="3600" dirty="0" smtClean="0"/>
          </a:p>
          <a:p>
            <a:pPr>
              <a:buNone/>
            </a:pPr>
            <a:r>
              <a:rPr lang="en-US" sz="3600" b="1" dirty="0" smtClean="0"/>
              <a:t>     = </a:t>
            </a:r>
            <a:r>
              <a:rPr lang="en-US" sz="3600" dirty="0" smtClean="0"/>
              <a:t>sample proportion</a:t>
            </a:r>
            <a:r>
              <a:rPr lang="en-US" sz="3600" b="1" dirty="0" smtClean="0"/>
              <a:t> = </a:t>
            </a:r>
            <a:r>
              <a:rPr lang="en-US" sz="3600" dirty="0" smtClean="0"/>
              <a:t>no. of elements of</a:t>
            </a:r>
            <a:r>
              <a:rPr lang="en-US" sz="3600" b="1" dirty="0" smtClean="0"/>
              <a:t> </a:t>
            </a:r>
          </a:p>
          <a:p>
            <a:pPr>
              <a:buNone/>
            </a:pPr>
            <a:r>
              <a:rPr lang="en-US" sz="3600" b="1" dirty="0" smtClean="0"/>
              <a:t>        </a:t>
            </a:r>
            <a:r>
              <a:rPr lang="en-US" sz="3600" dirty="0" smtClean="0"/>
              <a:t>type </a:t>
            </a:r>
            <a:r>
              <a:rPr lang="en-US" sz="3600" b="1" dirty="0" smtClean="0"/>
              <a:t> </a:t>
            </a:r>
            <a:r>
              <a:rPr lang="en-US" sz="3600" dirty="0" smtClean="0"/>
              <a:t>A in the sample / n = x/n</a:t>
            </a:r>
          </a:p>
          <a:p>
            <a:pPr>
              <a:buNone/>
            </a:pPr>
            <a:endParaRPr lang="ar-SA" sz="3600" dirty="0"/>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9153" name="Object 1"/>
          <p:cNvGraphicFramePr>
            <a:graphicFrameLocks noChangeAspect="1"/>
          </p:cNvGraphicFramePr>
          <p:nvPr/>
        </p:nvGraphicFramePr>
        <p:xfrm>
          <a:off x="228600" y="4572000"/>
          <a:ext cx="381000" cy="547688"/>
        </p:xfrm>
        <a:graphic>
          <a:graphicData uri="http://schemas.openxmlformats.org/presentationml/2006/ole">
            <p:oleObj spid="_x0000_s49153" r:id="rId3" imgW="152268" imgH="215713" progId="">
              <p:embed/>
            </p:oleObj>
          </a:graphicData>
        </a:graphic>
      </p:graphicFrame>
      <p:sp>
        <p:nvSpPr>
          <p:cNvPr id="491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743200"/>
            <a:ext cx="8229600" cy="3581400"/>
          </a:xfrm>
        </p:spPr>
        <p:txBody>
          <a:bodyPr/>
          <a:lstStyle/>
          <a:p>
            <a:pPr>
              <a:buNone/>
            </a:pPr>
            <a:endParaRPr lang="en-US" dirty="0" smtClean="0"/>
          </a:p>
          <a:p>
            <a:pPr>
              <a:buNone/>
            </a:pPr>
            <a:endParaRPr lang="en-US" dirty="0" smtClean="0"/>
          </a:p>
          <a:p>
            <a:pPr>
              <a:buNone/>
            </a:pPr>
            <a:r>
              <a:rPr lang="en-US" dirty="0" smtClean="0"/>
              <a:t> 3. For large n, we have:</a:t>
            </a:r>
            <a:endParaRPr lang="ar-SA" dirty="0"/>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8129" name="Object 1"/>
          <p:cNvGraphicFramePr>
            <a:graphicFrameLocks noChangeAspect="1"/>
          </p:cNvGraphicFramePr>
          <p:nvPr/>
        </p:nvGraphicFramePr>
        <p:xfrm>
          <a:off x="3048000" y="4062133"/>
          <a:ext cx="2895600" cy="2491067"/>
        </p:xfrm>
        <a:graphic>
          <a:graphicData uri="http://schemas.openxmlformats.org/presentationml/2006/ole">
            <p:oleObj spid="_x0000_s48129" r:id="rId3" imgW="1295400" imgH="1117600" progId="">
              <p:embed/>
            </p:oleObj>
          </a:graphicData>
        </a:graphic>
      </p:graphicFrame>
      <p:graphicFrame>
        <p:nvGraphicFramePr>
          <p:cNvPr id="4" name="Object 2"/>
          <p:cNvGraphicFramePr>
            <a:graphicFrameLocks noChangeAspect="1"/>
          </p:cNvGraphicFramePr>
          <p:nvPr/>
        </p:nvGraphicFramePr>
        <p:xfrm>
          <a:off x="609600" y="838200"/>
          <a:ext cx="7471833" cy="2743200"/>
        </p:xfrm>
        <a:graphic>
          <a:graphicData uri="http://schemas.openxmlformats.org/presentationml/2006/ole">
            <p:oleObj spid="_x0000_s48130" r:id="rId4" imgW="3009900" imgH="1104900" progId="">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6.5 </a:t>
            </a:r>
            <a:r>
              <a:rPr lang="en-US" b="1" i="1" u="sng" dirty="0" smtClean="0"/>
              <a:t>t</a:t>
            </a:r>
            <a:r>
              <a:rPr lang="en-US" b="1" u="sng" dirty="0" smtClean="0"/>
              <a:t> – Distribution:</a:t>
            </a:r>
            <a:r>
              <a:rPr lang="en-US" dirty="0" smtClean="0"/>
              <a:t/>
            </a:r>
            <a:br>
              <a:rPr lang="en-US" dirty="0" smtClean="0"/>
            </a:br>
            <a:r>
              <a:rPr lang="en-US" b="1" u="sng" dirty="0" smtClean="0"/>
              <a:t>Theorem:</a:t>
            </a:r>
            <a:endParaRPr lang="ar-SA" dirty="0"/>
          </a:p>
        </p:txBody>
      </p:sp>
      <p:sp>
        <p:nvSpPr>
          <p:cNvPr id="3" name="Content Placeholder 2"/>
          <p:cNvSpPr>
            <a:spLocks noGrp="1"/>
          </p:cNvSpPr>
          <p:nvPr>
            <p:ph idx="1"/>
          </p:nvPr>
        </p:nvSpPr>
        <p:spPr>
          <a:xfrm>
            <a:off x="152400" y="1935480"/>
            <a:ext cx="8229600" cy="4389120"/>
          </a:xfrm>
        </p:spPr>
        <p:txBody>
          <a:bodyPr>
            <a:normAutofit fontScale="92500" lnSpcReduction="10000"/>
          </a:bodyPr>
          <a:lstStyle/>
          <a:p>
            <a:pPr>
              <a:buNone/>
            </a:pPr>
            <a:r>
              <a:rPr lang="en-US" b="1" i="1" dirty="0" smtClean="0"/>
              <a:t>* t</a:t>
            </a:r>
            <a:r>
              <a:rPr lang="en-US" dirty="0" smtClean="0"/>
              <a:t> distribution has the following properties:</a:t>
            </a:r>
          </a:p>
          <a:p>
            <a:pPr>
              <a:buNone/>
            </a:pPr>
            <a:r>
              <a:rPr lang="en-US" dirty="0" smtClean="0"/>
              <a:t>1. It has mean of zero.</a:t>
            </a:r>
          </a:p>
          <a:p>
            <a:pPr>
              <a:buNone/>
            </a:pPr>
            <a:r>
              <a:rPr lang="en-US" dirty="0" smtClean="0"/>
              <a:t>2. It is symmetric about the mean.</a:t>
            </a:r>
          </a:p>
          <a:p>
            <a:pPr>
              <a:buNone/>
            </a:pPr>
            <a:r>
              <a:rPr lang="en-US" dirty="0" smtClean="0"/>
              <a:t>3. It ranges from                  .</a:t>
            </a:r>
          </a:p>
          <a:p>
            <a:pPr>
              <a:buNone/>
            </a:pPr>
            <a:r>
              <a:rPr lang="en-US" dirty="0" smtClean="0"/>
              <a:t>4. Compared to the normal distribution, the </a:t>
            </a:r>
            <a:r>
              <a:rPr lang="en-US" b="1" i="1" dirty="0" smtClean="0"/>
              <a:t>t</a:t>
            </a:r>
            <a:r>
              <a:rPr lang="en-US" dirty="0" smtClean="0"/>
              <a:t> distribution is less</a:t>
            </a:r>
          </a:p>
          <a:p>
            <a:pPr>
              <a:buNone/>
            </a:pPr>
            <a:r>
              <a:rPr lang="en-US" dirty="0" smtClean="0"/>
              <a:t>     peaked in the center and has higher tails. </a:t>
            </a:r>
          </a:p>
          <a:p>
            <a:pPr>
              <a:buNone/>
            </a:pPr>
            <a:r>
              <a:rPr lang="en-US" dirty="0" smtClean="0"/>
              <a:t>5. It depends on the degrees of freedom </a:t>
            </a:r>
            <a:r>
              <a:rPr lang="en-US" b="1" dirty="0" smtClean="0"/>
              <a:t>(n-1)</a:t>
            </a:r>
            <a:r>
              <a:rPr lang="en-US" dirty="0" smtClean="0"/>
              <a:t>.</a:t>
            </a:r>
          </a:p>
          <a:p>
            <a:pPr>
              <a:buNone/>
            </a:pPr>
            <a:r>
              <a:rPr lang="en-US" dirty="0" smtClean="0"/>
              <a:t>6. The t distribution approaches the normal distribution as </a:t>
            </a:r>
            <a:r>
              <a:rPr lang="en-US" b="1" dirty="0" smtClean="0"/>
              <a:t>(n-1)</a:t>
            </a:r>
            <a:endParaRPr lang="en-US" dirty="0" smtClean="0"/>
          </a:p>
          <a:p>
            <a:pPr>
              <a:buNone/>
            </a:pPr>
            <a:r>
              <a:rPr lang="en-US" dirty="0" smtClean="0"/>
              <a:t>     approaches ∞.</a:t>
            </a:r>
            <a:endParaRPr lang="ar-SA" dirty="0"/>
          </a:p>
        </p:txBody>
      </p:sp>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7105" name="Object 1"/>
          <p:cNvGraphicFramePr>
            <a:graphicFrameLocks noChangeAspect="1"/>
          </p:cNvGraphicFramePr>
          <p:nvPr/>
        </p:nvGraphicFramePr>
        <p:xfrm>
          <a:off x="2667000" y="3276600"/>
          <a:ext cx="1314450" cy="381000"/>
        </p:xfrm>
        <a:graphic>
          <a:graphicData uri="http://schemas.openxmlformats.org/presentationml/2006/ole">
            <p:oleObj spid="_x0000_s47105" r:id="rId3" imgW="660113" imgH="190417" progId="">
              <p:embed/>
            </p:oleObj>
          </a:graphicData>
        </a:graphic>
      </p:graphicFrame>
      <p:sp>
        <p:nvSpPr>
          <p:cNvPr id="471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 name="Picture 14"/>
          <p:cNvPicPr>
            <a:picLocks noChangeAspect="1" noChangeArrowheads="1"/>
          </p:cNvPicPr>
          <p:nvPr/>
        </p:nvPicPr>
        <p:blipFill>
          <a:blip r:embed="rId4"/>
          <a:srcRect/>
          <a:stretch>
            <a:fillRect/>
          </a:stretch>
        </p:blipFill>
        <p:spPr bwMode="auto">
          <a:xfrm>
            <a:off x="6172200" y="1568788"/>
            <a:ext cx="2819400" cy="18293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EX(12):</a:t>
            </a:r>
            <a:endParaRPr lang="ar-SA" b="1" u="sng" dirty="0"/>
          </a:p>
        </p:txBody>
      </p:sp>
      <p:sp>
        <p:nvSpPr>
          <p:cNvPr id="3" name="Content Placeholder 2"/>
          <p:cNvSpPr>
            <a:spLocks noGrp="1"/>
          </p:cNvSpPr>
          <p:nvPr>
            <p:ph idx="1"/>
          </p:nvPr>
        </p:nvSpPr>
        <p:spPr/>
        <p:txBody>
          <a:bodyPr>
            <a:normAutofit/>
          </a:bodyPr>
          <a:lstStyle/>
          <a:p>
            <a:pPr>
              <a:buNone/>
            </a:pPr>
            <a:r>
              <a:rPr lang="en-US" sz="3200" b="1" dirty="0" smtClean="0"/>
              <a:t>Find:</a:t>
            </a:r>
            <a:endParaRPr lang="ar-SA" sz="3200" b="1" dirty="0"/>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6081" name="Object 1"/>
          <p:cNvGraphicFramePr>
            <a:graphicFrameLocks noChangeAspect="1"/>
          </p:cNvGraphicFramePr>
          <p:nvPr/>
        </p:nvGraphicFramePr>
        <p:xfrm>
          <a:off x="685800" y="2590800"/>
          <a:ext cx="5867400" cy="3358580"/>
        </p:xfrm>
        <a:graphic>
          <a:graphicData uri="http://schemas.openxmlformats.org/presentationml/2006/ole">
            <p:oleObj spid="_x0000_s46081" r:id="rId3" imgW="1384300" imgH="787400" progId="">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6326" name="Object 6"/>
          <p:cNvGraphicFramePr>
            <a:graphicFrameLocks noChangeAspect="1"/>
          </p:cNvGraphicFramePr>
          <p:nvPr/>
        </p:nvGraphicFramePr>
        <p:xfrm>
          <a:off x="169333" y="1295400"/>
          <a:ext cx="11263085" cy="914400"/>
        </p:xfrm>
        <a:graphic>
          <a:graphicData uri="http://schemas.openxmlformats.org/presentationml/2006/ole">
            <p:oleObj spid="_x0000_s56326" name="Document" r:id="rId3" imgW="5278354" imgH="238689" progId="Word.Document.12">
              <p:embed/>
            </p:oleObj>
          </a:graphicData>
        </a:graphic>
      </p:graphicFrame>
      <p:graphicFrame>
        <p:nvGraphicFramePr>
          <p:cNvPr id="56327" name="Object 7"/>
          <p:cNvGraphicFramePr>
            <a:graphicFrameLocks noChangeAspect="1"/>
          </p:cNvGraphicFramePr>
          <p:nvPr/>
        </p:nvGraphicFramePr>
        <p:xfrm>
          <a:off x="457200" y="2667000"/>
          <a:ext cx="7366000" cy="762000"/>
        </p:xfrm>
        <a:graphic>
          <a:graphicData uri="http://schemas.openxmlformats.org/presentationml/2006/ole">
            <p:oleObj spid="_x0000_s56327" r:id="rId4" imgW="2209800" imgH="228600" progId="">
              <p:embed/>
            </p:oleObj>
          </a:graphicData>
        </a:graphic>
      </p:graphicFrame>
      <p:graphicFrame>
        <p:nvGraphicFramePr>
          <p:cNvPr id="56328" name="Object 8"/>
          <p:cNvGraphicFramePr>
            <a:graphicFrameLocks noChangeAspect="1"/>
          </p:cNvGraphicFramePr>
          <p:nvPr/>
        </p:nvGraphicFramePr>
        <p:xfrm>
          <a:off x="228600" y="3886200"/>
          <a:ext cx="8347075" cy="838200"/>
        </p:xfrm>
        <a:graphic>
          <a:graphicData uri="http://schemas.openxmlformats.org/presentationml/2006/ole">
            <p:oleObj spid="_x0000_s56328" r:id="rId5" imgW="2273300" imgH="228600" progId="">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EX(13):</a:t>
            </a:r>
            <a:endParaRPr lang="ar-SA" b="1" u="sng" dirty="0"/>
          </a:p>
        </p:txBody>
      </p:sp>
      <p:sp>
        <p:nvSpPr>
          <p:cNvPr id="3" name="Content Placeholder 2"/>
          <p:cNvSpPr>
            <a:spLocks noGrp="1"/>
          </p:cNvSpPr>
          <p:nvPr>
            <p:ph idx="1"/>
          </p:nvPr>
        </p:nvSpPr>
        <p:spPr/>
        <p:txBody>
          <a:bodyPr>
            <a:normAutofit/>
          </a:bodyPr>
          <a:lstStyle/>
          <a:p>
            <a:pPr>
              <a:buNone/>
            </a:pPr>
            <a:r>
              <a:rPr lang="en-US" sz="3600" b="1" dirty="0" smtClean="0"/>
              <a:t>Find:</a:t>
            </a:r>
            <a:endParaRPr lang="ar-SA" sz="3600" b="1" dirty="0"/>
          </a:p>
        </p:txBody>
      </p:sp>
      <p:sp>
        <p:nvSpPr>
          <p:cNvPr id="532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3249" name="Object 1"/>
          <p:cNvGraphicFramePr>
            <a:graphicFrameLocks noChangeAspect="1"/>
          </p:cNvGraphicFramePr>
          <p:nvPr/>
        </p:nvGraphicFramePr>
        <p:xfrm>
          <a:off x="533400" y="2667000"/>
          <a:ext cx="8415868" cy="3200400"/>
        </p:xfrm>
        <a:graphic>
          <a:graphicData uri="http://schemas.openxmlformats.org/presentationml/2006/ole">
            <p:oleObj spid="_x0000_s53249" r:id="rId3" imgW="2705100" imgH="1028700" progId="">
              <p:embed/>
            </p:oleObj>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369" name="Object 1"/>
          <p:cNvGraphicFramePr>
            <a:graphicFrameLocks noChangeAspect="1"/>
          </p:cNvGraphicFramePr>
          <p:nvPr/>
        </p:nvGraphicFramePr>
        <p:xfrm>
          <a:off x="457200" y="1600200"/>
          <a:ext cx="8196263" cy="685800"/>
        </p:xfrm>
        <a:graphic>
          <a:graphicData uri="http://schemas.openxmlformats.org/presentationml/2006/ole">
            <p:oleObj spid="_x0000_s58369" r:id="rId3" imgW="2387600" imgH="203200" progId="">
              <p:embed/>
            </p:oleObj>
          </a:graphicData>
        </a:graphic>
      </p:graphicFrame>
      <p:graphicFrame>
        <p:nvGraphicFramePr>
          <p:cNvPr id="58374" name="Object 6"/>
          <p:cNvGraphicFramePr>
            <a:graphicFrameLocks noChangeAspect="1"/>
          </p:cNvGraphicFramePr>
          <p:nvPr/>
        </p:nvGraphicFramePr>
        <p:xfrm>
          <a:off x="228600" y="2514600"/>
          <a:ext cx="8458200" cy="609600"/>
        </p:xfrm>
        <a:graphic>
          <a:graphicData uri="http://schemas.openxmlformats.org/presentationml/2006/ole">
            <p:oleObj spid="_x0000_s58374" r:id="rId4" imgW="4013200" imgH="203200" progId="">
              <p:embed/>
            </p:oleObj>
          </a:graphicData>
        </a:graphic>
      </p:graphicFrame>
      <p:graphicFrame>
        <p:nvGraphicFramePr>
          <p:cNvPr id="58375" name="Object 7"/>
          <p:cNvGraphicFramePr>
            <a:graphicFrameLocks noChangeAspect="1"/>
          </p:cNvGraphicFramePr>
          <p:nvPr/>
        </p:nvGraphicFramePr>
        <p:xfrm>
          <a:off x="76200" y="3611188"/>
          <a:ext cx="8610600" cy="1418012"/>
        </p:xfrm>
        <a:graphic>
          <a:graphicData uri="http://schemas.openxmlformats.org/presentationml/2006/ole">
            <p:oleObj spid="_x0000_s58375" r:id="rId5" imgW="3860800" imgH="482600" progId="">
              <p:embed/>
            </p:oleObj>
          </a:graphicData>
        </a:graphic>
      </p:graphicFrame>
      <p:graphicFrame>
        <p:nvGraphicFramePr>
          <p:cNvPr id="58376" name="Object 8"/>
          <p:cNvGraphicFramePr>
            <a:graphicFrameLocks noChangeAspect="1"/>
          </p:cNvGraphicFramePr>
          <p:nvPr/>
        </p:nvGraphicFramePr>
        <p:xfrm>
          <a:off x="228600" y="5410200"/>
          <a:ext cx="8556625" cy="609600"/>
        </p:xfrm>
        <a:graphic>
          <a:graphicData uri="http://schemas.openxmlformats.org/presentationml/2006/ole">
            <p:oleObj spid="_x0000_s58376" r:id="rId6" imgW="3746500" imgH="203200" progId="">
              <p:embed/>
            </p:oleObj>
          </a:graphicData>
        </a:graphic>
      </p:graphicFrame>
      <p:sp>
        <p:nvSpPr>
          <p:cNvPr id="12" name="مربع نص 11"/>
          <p:cNvSpPr txBox="1"/>
          <p:nvPr/>
        </p:nvSpPr>
        <p:spPr>
          <a:xfrm>
            <a:off x="381000" y="762000"/>
            <a:ext cx="2362200" cy="646331"/>
          </a:xfrm>
          <a:prstGeom prst="rect">
            <a:avLst/>
          </a:prstGeom>
          <a:noFill/>
        </p:spPr>
        <p:txBody>
          <a:bodyPr wrap="square" rtlCol="0">
            <a:spAutoFit/>
          </a:bodyPr>
          <a:lstStyle/>
          <a:p>
            <a:r>
              <a:rPr lang="en-US" sz="3600" b="1" u="sng" dirty="0" smtClean="0">
                <a:solidFill>
                  <a:schemeClr val="tx2">
                    <a:lumMod val="25000"/>
                  </a:schemeClr>
                </a:solidFill>
              </a:rPr>
              <a:t>solution</a:t>
            </a:r>
            <a:endParaRPr lang="en-US" sz="3600" b="1" u="sng" dirty="0">
              <a:solidFill>
                <a:schemeClr val="tx2">
                  <a:lumMod val="25000"/>
                </a:schemeClr>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52400" y="1021140"/>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chemeClr val="tx2">
                    <a:lumMod val="75000"/>
                  </a:schemeClr>
                </a:solidFill>
                <a:effectLst/>
                <a:latin typeface="Arial" pitchFamily="34" charset="0"/>
                <a:ea typeface="Times New Roman" pitchFamily="18" charset="0"/>
                <a:cs typeface="Arial" pitchFamily="34" charset="0"/>
              </a:rPr>
              <a:t>EX (14):</a:t>
            </a: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Given a random sample of size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24 </a:t>
            </a:r>
            <a:r>
              <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from a normal distribution, find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t>
            </a:r>
            <a:r>
              <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such that: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246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2466" name="Object 2"/>
          <p:cNvGraphicFramePr>
            <a:graphicFrameLocks noChangeAspect="1"/>
          </p:cNvGraphicFramePr>
          <p:nvPr/>
        </p:nvGraphicFramePr>
        <p:xfrm>
          <a:off x="1600200" y="2926080"/>
          <a:ext cx="5257800" cy="2103120"/>
        </p:xfrm>
        <a:graphic>
          <a:graphicData uri="http://schemas.openxmlformats.org/presentationml/2006/ole">
            <p:oleObj spid="_x0000_s62466" r:id="rId3" imgW="1905000" imgH="762000" progId="">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304800" y="990600"/>
            <a:ext cx="8839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chemeClr val="tx2">
                    <a:lumMod val="75000"/>
                  </a:schemeClr>
                </a:solidFill>
                <a:effectLst/>
                <a:latin typeface="Arial" pitchFamily="34" charset="0"/>
                <a:ea typeface="Times New Roman" pitchFamily="18" charset="0"/>
                <a:cs typeface="Arial" pitchFamily="34" charset="0"/>
              </a:rPr>
              <a:t>Solution:</a:t>
            </a: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6451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4514" name="Object 2"/>
          <p:cNvGraphicFramePr>
            <a:graphicFrameLocks noChangeAspect="1"/>
          </p:cNvGraphicFramePr>
          <p:nvPr/>
        </p:nvGraphicFramePr>
        <p:xfrm>
          <a:off x="572558" y="1676400"/>
          <a:ext cx="8060267" cy="2438400"/>
        </p:xfrm>
        <a:graphic>
          <a:graphicData uri="http://schemas.openxmlformats.org/presentationml/2006/ole">
            <p:oleObj spid="_x0000_s64514" r:id="rId3" imgW="3403600" imgH="1028700" progId="">
              <p:embed/>
            </p:oleObj>
          </a:graphicData>
        </a:graphic>
      </p:graphicFrame>
      <p:sp>
        <p:nvSpPr>
          <p:cNvPr id="6451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4516" name="Object 4"/>
          <p:cNvGraphicFramePr>
            <a:graphicFrameLocks noChangeAspect="1"/>
          </p:cNvGraphicFramePr>
          <p:nvPr/>
        </p:nvGraphicFramePr>
        <p:xfrm>
          <a:off x="220889" y="4648200"/>
          <a:ext cx="8389711" cy="504825"/>
        </p:xfrm>
        <a:graphic>
          <a:graphicData uri="http://schemas.openxmlformats.org/presentationml/2006/ole">
            <p:oleObj spid="_x0000_s64516" r:id="rId4" imgW="3327400" imgH="203200" progId="">
              <p:embed/>
            </p:oleObj>
          </a:graphicData>
        </a:graphic>
      </p:graphicFrame>
      <p:sp>
        <p:nvSpPr>
          <p:cNvPr id="6451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4518" name="Object 6"/>
          <p:cNvGraphicFramePr>
            <a:graphicFrameLocks noChangeAspect="1"/>
          </p:cNvGraphicFramePr>
          <p:nvPr/>
        </p:nvGraphicFramePr>
        <p:xfrm>
          <a:off x="1" y="5562600"/>
          <a:ext cx="9144000" cy="581025"/>
        </p:xfrm>
        <a:graphic>
          <a:graphicData uri="http://schemas.openxmlformats.org/presentationml/2006/ole">
            <p:oleObj spid="_x0000_s64518" r:id="rId5" imgW="3289300" imgH="203200" progId="">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Properties of the Mean:</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sz="3200" dirty="0" smtClean="0"/>
              <a:t>The mean is the most commonly used measure of certain location in statistics.</a:t>
            </a:r>
          </a:p>
          <a:p>
            <a:pPr marL="514350" lvl="0" indent="-514350">
              <a:buFont typeface="+mj-lt"/>
              <a:buAutoNum type="arabicPeriod"/>
            </a:pPr>
            <a:r>
              <a:rPr lang="en-US" sz="3200" dirty="0" smtClean="0"/>
              <a:t>It employs all available information.</a:t>
            </a:r>
          </a:p>
          <a:p>
            <a:pPr marL="514350" lvl="0" indent="-514350">
              <a:buFont typeface="+mj-lt"/>
              <a:buAutoNum type="arabicPeriod"/>
            </a:pPr>
            <a:r>
              <a:rPr lang="en-US" sz="3200" dirty="0" smtClean="0"/>
              <a:t>The mean is affected by extreme values.</a:t>
            </a:r>
          </a:p>
          <a:p>
            <a:pPr marL="514350" lvl="0" indent="-514350">
              <a:buFont typeface="+mj-lt"/>
              <a:buAutoNum type="arabicPeriod"/>
            </a:pPr>
            <a:r>
              <a:rPr lang="en-US" sz="3200" dirty="0" smtClean="0"/>
              <a:t>It is easy to calculate and to understand.</a:t>
            </a:r>
          </a:p>
          <a:p>
            <a:pPr marL="514350" lvl="0" indent="-514350">
              <a:buFont typeface="+mj-lt"/>
              <a:buAutoNum type="arabicPeriod"/>
            </a:pPr>
            <a:r>
              <a:rPr lang="en-US" sz="3200" dirty="0" smtClean="0"/>
              <a:t>It has a unique value given a set of data.</a:t>
            </a:r>
          </a:p>
          <a:p>
            <a:pPr marL="514350" indent="-514350">
              <a:buNone/>
            </a:pP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EX(1):</a:t>
            </a:r>
            <a:endParaRPr lang="en-US" b="1" u="sng" dirty="0"/>
          </a:p>
        </p:txBody>
      </p:sp>
      <p:sp>
        <p:nvSpPr>
          <p:cNvPr id="3" name="Content Placeholder 2"/>
          <p:cNvSpPr>
            <a:spLocks noGrp="1"/>
          </p:cNvSpPr>
          <p:nvPr>
            <p:ph idx="1"/>
          </p:nvPr>
        </p:nvSpPr>
        <p:spPr/>
        <p:txBody>
          <a:bodyPr/>
          <a:lstStyle/>
          <a:p>
            <a:pPr>
              <a:buNone/>
            </a:pPr>
            <a:r>
              <a:rPr lang="en-US" dirty="0" smtClean="0"/>
              <a:t>The length of time, in minutes, that </a:t>
            </a:r>
            <a:r>
              <a:rPr lang="en-US" b="1" dirty="0" smtClean="0"/>
              <a:t>10</a:t>
            </a:r>
            <a:r>
              <a:rPr lang="en-US" dirty="0" smtClean="0"/>
              <a:t> patients waited in a doctor's office before receiving treatment were recorded as follows: </a:t>
            </a:r>
            <a:r>
              <a:rPr lang="en-US" b="1" dirty="0" smtClean="0"/>
              <a:t>5, 11, 9, 5, 10, 15, 6, 10, 5 </a:t>
            </a:r>
            <a:r>
              <a:rPr lang="en-US" dirty="0" smtClean="0"/>
              <a:t>and</a:t>
            </a:r>
            <a:r>
              <a:rPr lang="en-US" b="1" dirty="0" smtClean="0"/>
              <a:t> 10. </a:t>
            </a:r>
            <a:r>
              <a:rPr lang="en-US" dirty="0" smtClean="0"/>
              <a:t>Find the mean.</a:t>
            </a:r>
          </a:p>
          <a:p>
            <a:pPr>
              <a:buNone/>
            </a:pPr>
            <a:r>
              <a:rPr lang="en-US" b="1" dirty="0" smtClean="0">
                <a:solidFill>
                  <a:schemeClr val="bg2">
                    <a:lumMod val="25000"/>
                  </a:schemeClr>
                </a:solidFill>
              </a:rPr>
              <a:t>Solution:</a:t>
            </a:r>
            <a:endParaRPr lang="en-US" dirty="0" smtClean="0">
              <a:solidFill>
                <a:schemeClr val="bg2">
                  <a:lumMod val="25000"/>
                </a:schemeClr>
              </a:solidFill>
            </a:endParaRPr>
          </a:p>
          <a:p>
            <a:pPr>
              <a:buNone/>
            </a:pP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5" name="Object 1"/>
          <p:cNvGraphicFramePr>
            <a:graphicFrameLocks noChangeAspect="1"/>
          </p:cNvGraphicFramePr>
          <p:nvPr/>
        </p:nvGraphicFramePr>
        <p:xfrm>
          <a:off x="1752600" y="4267201"/>
          <a:ext cx="5189518" cy="1752600"/>
        </p:xfrm>
        <a:graphic>
          <a:graphicData uri="http://schemas.openxmlformats.org/presentationml/2006/ole">
            <p:oleObj spid="_x0000_s1025" r:id="rId3" imgW="2171700" imgH="736600" progId="">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6.2.2 The Median:</a:t>
            </a:r>
            <a:endParaRPr lang="ar-SA" dirty="0"/>
          </a:p>
        </p:txBody>
      </p:sp>
      <p:sp>
        <p:nvSpPr>
          <p:cNvPr id="3" name="Content Placeholder 2"/>
          <p:cNvSpPr>
            <a:spLocks noGrp="1"/>
          </p:cNvSpPr>
          <p:nvPr>
            <p:ph idx="1"/>
          </p:nvPr>
        </p:nvSpPr>
        <p:spPr/>
        <p:txBody>
          <a:bodyPr/>
          <a:lstStyle/>
          <a:p>
            <a:r>
              <a:rPr lang="en-US" sz="2800" dirty="0" smtClean="0"/>
              <a:t>If             represent a random sample of size</a:t>
            </a:r>
            <a:r>
              <a:rPr lang="en-US" sz="2800" b="1" dirty="0" smtClean="0"/>
              <a:t> n , </a:t>
            </a:r>
            <a:r>
              <a:rPr lang="en-US" sz="2800" dirty="0" smtClean="0"/>
              <a:t>arranged in increasing order of magnitude, then the sample median, which is denoted by      is defined by the statistic:</a:t>
            </a:r>
          </a:p>
          <a:p>
            <a:pPr>
              <a:buNone/>
            </a:pPr>
            <a:endParaRPr lang="ar-SA" dirty="0"/>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697" name="Object 1"/>
          <p:cNvGraphicFramePr>
            <a:graphicFrameLocks noChangeAspect="1"/>
          </p:cNvGraphicFramePr>
          <p:nvPr/>
        </p:nvGraphicFramePr>
        <p:xfrm>
          <a:off x="1143000" y="1981200"/>
          <a:ext cx="1009650" cy="457200"/>
        </p:xfrm>
        <a:graphic>
          <a:graphicData uri="http://schemas.openxmlformats.org/presentationml/2006/ole">
            <p:oleObj spid="_x0000_s29697" name="Equation" r:id="rId3" imgW="508000" imgH="228600" progId="Equation.3">
              <p:embed/>
            </p:oleObj>
          </a:graphicData>
        </a:graphic>
      </p:graphicFrame>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699" name="Object 3"/>
          <p:cNvGraphicFramePr>
            <a:graphicFrameLocks noChangeAspect="1"/>
          </p:cNvGraphicFramePr>
          <p:nvPr/>
        </p:nvGraphicFramePr>
        <p:xfrm>
          <a:off x="6019800" y="2743200"/>
          <a:ext cx="381000" cy="435429"/>
        </p:xfrm>
        <a:graphic>
          <a:graphicData uri="http://schemas.openxmlformats.org/presentationml/2006/ole">
            <p:oleObj spid="_x0000_s29699" r:id="rId4" imgW="203112" imgH="228501" progId="">
              <p:embed/>
            </p:oleObj>
          </a:graphicData>
        </a:graphic>
      </p:graphicFrame>
      <p:sp>
        <p:nvSpPr>
          <p:cNvPr id="297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701" name="Object 5"/>
          <p:cNvGraphicFramePr>
            <a:graphicFrameLocks noChangeAspect="1"/>
          </p:cNvGraphicFramePr>
          <p:nvPr/>
        </p:nvGraphicFramePr>
        <p:xfrm>
          <a:off x="838200" y="4267200"/>
          <a:ext cx="6096000" cy="1524000"/>
        </p:xfrm>
        <a:graphic>
          <a:graphicData uri="http://schemas.openxmlformats.org/presentationml/2006/ole">
            <p:oleObj spid="_x0000_s29701" r:id="rId5" imgW="3352800" imgH="838200" progId="">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Properties of the Median:</a:t>
            </a:r>
            <a:endParaRPr lang="ar-SA" dirty="0"/>
          </a:p>
        </p:txBody>
      </p:sp>
      <p:sp>
        <p:nvSpPr>
          <p:cNvPr id="3" name="Content Placeholder 2"/>
          <p:cNvSpPr>
            <a:spLocks noGrp="1"/>
          </p:cNvSpPr>
          <p:nvPr>
            <p:ph idx="1"/>
          </p:nvPr>
        </p:nvSpPr>
        <p:spPr/>
        <p:txBody>
          <a:bodyPr>
            <a:normAutofit/>
          </a:bodyPr>
          <a:lstStyle/>
          <a:p>
            <a:pPr>
              <a:buNone/>
            </a:pPr>
            <a:r>
              <a:rPr lang="en-US" sz="3600" dirty="0" smtClean="0"/>
              <a:t>1. The median is easy to compute if the number of observations is relatively small.</a:t>
            </a:r>
          </a:p>
          <a:p>
            <a:pPr>
              <a:buNone/>
            </a:pPr>
            <a:r>
              <a:rPr lang="en-US" sz="3600" dirty="0" smtClean="0"/>
              <a:t>2. It is not affected by extreme values.</a:t>
            </a:r>
          </a:p>
          <a:p>
            <a:pPr>
              <a:buNone/>
            </a:pPr>
            <a:endParaRPr lang="ar-SA"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EX(2):</a:t>
            </a:r>
            <a:endParaRPr lang="ar-SA" b="1" u="sng" dirty="0"/>
          </a:p>
        </p:txBody>
      </p:sp>
      <p:sp>
        <p:nvSpPr>
          <p:cNvPr id="3" name="Content Placeholder 2"/>
          <p:cNvSpPr>
            <a:spLocks noGrp="1"/>
          </p:cNvSpPr>
          <p:nvPr>
            <p:ph idx="1"/>
          </p:nvPr>
        </p:nvSpPr>
        <p:spPr/>
        <p:txBody>
          <a:bodyPr/>
          <a:lstStyle/>
          <a:p>
            <a:pPr>
              <a:buNone/>
            </a:pPr>
            <a:r>
              <a:rPr lang="en-US" dirty="0" smtClean="0"/>
              <a:t>The number of foreign ships arriving at an east cost port </a:t>
            </a:r>
            <a:endParaRPr lang="ar-SA" dirty="0" smtClean="0"/>
          </a:p>
          <a:p>
            <a:pPr>
              <a:buNone/>
            </a:pPr>
            <a:r>
              <a:rPr lang="en-US" dirty="0" smtClean="0"/>
              <a:t>on </a:t>
            </a:r>
            <a:r>
              <a:rPr lang="en-US" b="1" dirty="0" smtClean="0"/>
              <a:t>7</a:t>
            </a:r>
            <a:r>
              <a:rPr lang="en-US" dirty="0" smtClean="0"/>
              <a:t> randomly selected days were </a:t>
            </a:r>
            <a:r>
              <a:rPr lang="en-US" b="1" dirty="0" smtClean="0"/>
              <a:t>8, 3, 9, 5, 6, 8 </a:t>
            </a:r>
            <a:r>
              <a:rPr lang="en-US" dirty="0" smtClean="0"/>
              <a:t>and </a:t>
            </a:r>
            <a:r>
              <a:rPr lang="en-US" b="1" dirty="0" smtClean="0"/>
              <a:t>5.</a:t>
            </a:r>
            <a:r>
              <a:rPr lang="en-US" dirty="0" smtClean="0"/>
              <a:t> </a:t>
            </a:r>
            <a:endParaRPr lang="ar-SA" dirty="0" smtClean="0"/>
          </a:p>
          <a:p>
            <a:pPr>
              <a:buNone/>
            </a:pPr>
            <a:r>
              <a:rPr lang="en-US" dirty="0" smtClean="0"/>
              <a:t>Find the sample median.</a:t>
            </a:r>
          </a:p>
          <a:p>
            <a:pPr>
              <a:buNone/>
            </a:pPr>
            <a:r>
              <a:rPr lang="en-US" b="1" u="sng" dirty="0" smtClean="0">
                <a:solidFill>
                  <a:schemeClr val="bg2">
                    <a:lumMod val="25000"/>
                  </a:schemeClr>
                </a:solidFill>
              </a:rPr>
              <a:t>Solution:</a:t>
            </a:r>
            <a:endParaRPr lang="en-US" dirty="0" smtClean="0">
              <a:solidFill>
                <a:schemeClr val="bg2">
                  <a:lumMod val="25000"/>
                </a:schemeClr>
              </a:solidFill>
            </a:endParaRPr>
          </a:p>
          <a:p>
            <a:pPr>
              <a:buNone/>
            </a:pPr>
            <a:r>
              <a:rPr lang="en-US" dirty="0" smtClean="0"/>
              <a:t>The arranged values are:</a:t>
            </a:r>
            <a:r>
              <a:rPr lang="en-US" b="1" dirty="0" smtClean="0"/>
              <a:t> 3  5  5  6  8  8  9</a:t>
            </a:r>
            <a:endParaRPr lang="en-US" dirty="0" smtClean="0"/>
          </a:p>
          <a:p>
            <a:pPr>
              <a:buNone/>
            </a:pPr>
            <a:r>
              <a:rPr lang="en-US" b="1" dirty="0" smtClean="0"/>
              <a:t> </a:t>
            </a:r>
            <a:endParaRPr lang="ar-SA" dirty="0"/>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49" name="Object 1"/>
          <p:cNvGraphicFramePr>
            <a:graphicFrameLocks noChangeAspect="1"/>
          </p:cNvGraphicFramePr>
          <p:nvPr/>
        </p:nvGraphicFramePr>
        <p:xfrm>
          <a:off x="1905000" y="4495800"/>
          <a:ext cx="3478696" cy="1371600"/>
        </p:xfrm>
        <a:graphic>
          <a:graphicData uri="http://schemas.openxmlformats.org/presentationml/2006/ole">
            <p:oleObj spid="_x0000_s27649" r:id="rId3" imgW="1663700" imgH="660400" progId="">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EX(3):</a:t>
            </a:r>
            <a:endParaRPr lang="ar-SA" b="1" u="sng" dirty="0"/>
          </a:p>
        </p:txBody>
      </p:sp>
      <p:sp>
        <p:nvSpPr>
          <p:cNvPr id="3" name="Content Placeholder 2"/>
          <p:cNvSpPr>
            <a:spLocks noGrp="1"/>
          </p:cNvSpPr>
          <p:nvPr>
            <p:ph idx="1"/>
          </p:nvPr>
        </p:nvSpPr>
        <p:spPr/>
        <p:txBody>
          <a:bodyPr/>
          <a:lstStyle/>
          <a:p>
            <a:pPr>
              <a:buNone/>
            </a:pPr>
            <a:r>
              <a:rPr lang="en-US" dirty="0" smtClean="0"/>
              <a:t>The nicotine contents for a random sample of </a:t>
            </a:r>
            <a:r>
              <a:rPr lang="en-US" b="1" dirty="0" smtClean="0"/>
              <a:t>6</a:t>
            </a:r>
            <a:r>
              <a:rPr lang="en-US" dirty="0" smtClean="0"/>
              <a:t> </a:t>
            </a:r>
            <a:endParaRPr lang="ar-SA" dirty="0" smtClean="0"/>
          </a:p>
          <a:p>
            <a:pPr>
              <a:buNone/>
            </a:pPr>
            <a:r>
              <a:rPr lang="en-US" dirty="0" smtClean="0"/>
              <a:t>cigarettes of a certain brand are found to be </a:t>
            </a:r>
            <a:r>
              <a:rPr lang="en-US" b="1" dirty="0" smtClean="0"/>
              <a:t>2.3, 2.7, 2.5, </a:t>
            </a:r>
            <a:endParaRPr lang="ar-SA" b="1" dirty="0" smtClean="0"/>
          </a:p>
          <a:p>
            <a:pPr>
              <a:buNone/>
            </a:pPr>
            <a:r>
              <a:rPr lang="en-US" b="1" dirty="0" smtClean="0"/>
              <a:t>2.9, 3.1 </a:t>
            </a:r>
            <a:r>
              <a:rPr lang="en-US" dirty="0" smtClean="0"/>
              <a:t>and </a:t>
            </a:r>
            <a:r>
              <a:rPr lang="en-US" b="1" dirty="0" smtClean="0"/>
              <a:t>1.9</a:t>
            </a:r>
            <a:r>
              <a:rPr lang="en-US" dirty="0" smtClean="0"/>
              <a:t> milligrams. Find the median.</a:t>
            </a:r>
          </a:p>
          <a:p>
            <a:pPr>
              <a:buNone/>
            </a:pPr>
            <a:r>
              <a:rPr lang="en-US" b="1" u="sng" dirty="0" smtClean="0">
                <a:solidFill>
                  <a:schemeClr val="bg2">
                    <a:lumMod val="25000"/>
                  </a:schemeClr>
                </a:solidFill>
              </a:rPr>
              <a:t>Solution:</a:t>
            </a:r>
            <a:endParaRPr lang="en-US" dirty="0" smtClean="0">
              <a:solidFill>
                <a:schemeClr val="bg2">
                  <a:lumMod val="25000"/>
                </a:schemeClr>
              </a:solidFill>
            </a:endParaRPr>
          </a:p>
          <a:p>
            <a:pPr>
              <a:buNone/>
            </a:pPr>
            <a:r>
              <a:rPr lang="en-US" dirty="0" smtClean="0"/>
              <a:t>The arranged values are:</a:t>
            </a:r>
            <a:r>
              <a:rPr lang="en-US" b="1" dirty="0" smtClean="0"/>
              <a:t> 1.9 </a:t>
            </a:r>
            <a:r>
              <a:rPr lang="ar-SA" b="1" dirty="0" smtClean="0"/>
              <a:t>,</a:t>
            </a:r>
            <a:r>
              <a:rPr lang="en-US" b="1" dirty="0" smtClean="0"/>
              <a:t>2.3 </a:t>
            </a:r>
            <a:r>
              <a:rPr lang="ar-SA" b="1" dirty="0" smtClean="0"/>
              <a:t>,</a:t>
            </a:r>
            <a:r>
              <a:rPr lang="en-US" b="1" dirty="0" smtClean="0"/>
              <a:t>2.5 </a:t>
            </a:r>
            <a:r>
              <a:rPr lang="ar-SA" b="1" dirty="0" smtClean="0"/>
              <a:t>,</a:t>
            </a:r>
            <a:r>
              <a:rPr lang="en-US" b="1" dirty="0" smtClean="0"/>
              <a:t>2.7</a:t>
            </a:r>
            <a:r>
              <a:rPr lang="ar-SA" b="1" dirty="0" smtClean="0"/>
              <a:t>,</a:t>
            </a:r>
            <a:r>
              <a:rPr lang="en-US" b="1" dirty="0" smtClean="0"/>
              <a:t> 2.9</a:t>
            </a:r>
            <a:r>
              <a:rPr lang="ar-SA" b="1" dirty="0" smtClean="0"/>
              <a:t>,</a:t>
            </a:r>
            <a:r>
              <a:rPr lang="en-US" b="1" dirty="0" smtClean="0"/>
              <a:t> 3.1 </a:t>
            </a:r>
            <a:r>
              <a:rPr lang="ar-SA" b="1" dirty="0" smtClean="0"/>
              <a:t>.</a:t>
            </a:r>
            <a:r>
              <a:rPr lang="en-US" b="1" dirty="0" smtClean="0"/>
              <a:t> </a:t>
            </a:r>
            <a:endParaRPr lang="en-US" dirty="0" smtClean="0"/>
          </a:p>
          <a:p>
            <a:pPr>
              <a:buNone/>
            </a:pPr>
            <a:endParaRPr lang="ar-SA" dirty="0"/>
          </a:p>
        </p:txBody>
      </p:sp>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6625" name="Object 1"/>
          <p:cNvGraphicFramePr>
            <a:graphicFrameLocks noChangeAspect="1"/>
          </p:cNvGraphicFramePr>
          <p:nvPr/>
        </p:nvGraphicFramePr>
        <p:xfrm>
          <a:off x="838200" y="4419600"/>
          <a:ext cx="7035511" cy="1905000"/>
        </p:xfrm>
        <a:graphic>
          <a:graphicData uri="http://schemas.openxmlformats.org/presentationml/2006/ole">
            <p:oleObj spid="_x0000_s26625" r:id="rId3" imgW="3098800" imgH="838200" progId="">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58E396DEFAA3042A6545DA0C5F9BE26" ma:contentTypeVersion="0" ma:contentTypeDescription="Create a new document." ma:contentTypeScope="" ma:versionID="8830984159ffa1ff4379a8f31ee4fe8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C01CB21-9E7D-4F82-A403-E49A2BD1FB8F}">
  <ds:schemaRefs>
    <ds:schemaRef ds:uri="http://schemas.microsoft.com/office/2006/metadata/properties"/>
  </ds:schemaRefs>
</ds:datastoreItem>
</file>

<file path=customXml/itemProps2.xml><?xml version="1.0" encoding="utf-8"?>
<ds:datastoreItem xmlns:ds="http://schemas.openxmlformats.org/officeDocument/2006/customXml" ds:itemID="{197B7620-05FA-4595-BB41-FF0A68BBB015}">
  <ds:schemaRefs>
    <ds:schemaRef ds:uri="http://schemas.microsoft.com/sharepoint/v3/contenttype/forms"/>
  </ds:schemaRefs>
</ds:datastoreItem>
</file>

<file path=customXml/itemProps3.xml><?xml version="1.0" encoding="utf-8"?>
<ds:datastoreItem xmlns:ds="http://schemas.openxmlformats.org/officeDocument/2006/customXml" ds:itemID="{2EE6EEDB-589B-4063-832C-3114AC8E4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369</TotalTime>
  <Words>1384</Words>
  <Application>Microsoft Office PowerPoint</Application>
  <PresentationFormat>On-screen Show (4:3)</PresentationFormat>
  <Paragraphs>172</Paragraphs>
  <Slides>39</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42" baseType="lpstr">
      <vt:lpstr>Flow</vt:lpstr>
      <vt:lpstr>Equation</vt:lpstr>
      <vt:lpstr>Document</vt:lpstr>
      <vt:lpstr>Slide 1</vt:lpstr>
      <vt:lpstr>6.1 Some Important Statistics:</vt:lpstr>
      <vt:lpstr>6.2.1 The Mean: </vt:lpstr>
      <vt:lpstr>Properties of the Mean:</vt:lpstr>
      <vt:lpstr>EX(1):</vt:lpstr>
      <vt:lpstr>6.2.2 The Median:</vt:lpstr>
      <vt:lpstr>Properties of the Median:</vt:lpstr>
      <vt:lpstr>EX(2):</vt:lpstr>
      <vt:lpstr>EX(3):</vt:lpstr>
      <vt:lpstr>6.2.3 The Mode:</vt:lpstr>
      <vt:lpstr>Properties of the Mode:</vt:lpstr>
      <vt:lpstr>EX(4):</vt:lpstr>
      <vt:lpstr>Notes:</vt:lpstr>
      <vt:lpstr>3. Variability in the sample: 6.3.1 The Range:</vt:lpstr>
      <vt:lpstr>EX(5):</vt:lpstr>
      <vt:lpstr>6.3.2  The Variance:</vt:lpstr>
      <vt:lpstr>EX(6):</vt:lpstr>
      <vt:lpstr>6.3.3 The Standard Deviation:</vt:lpstr>
      <vt:lpstr>EX(7):</vt:lpstr>
      <vt:lpstr>6.4 Sampling Distributions:</vt:lpstr>
      <vt:lpstr>6.4.2 Definition:</vt:lpstr>
      <vt:lpstr>EX(8):</vt:lpstr>
      <vt:lpstr>Solution:</vt:lpstr>
      <vt:lpstr>EX(9):</vt:lpstr>
      <vt:lpstr>Solution: </vt:lpstr>
      <vt:lpstr>Theorem: </vt:lpstr>
      <vt:lpstr>EX(10):</vt:lpstr>
      <vt:lpstr>Solution:</vt:lpstr>
      <vt:lpstr>EX(11):</vt:lpstr>
      <vt:lpstr>Solution:</vt:lpstr>
      <vt:lpstr>Sampling Distribution of the sample Proportion:</vt:lpstr>
      <vt:lpstr>Slide 32</vt:lpstr>
      <vt:lpstr>6.5 t – Distribution: Theorem:</vt:lpstr>
      <vt:lpstr>EX(12):</vt:lpstr>
      <vt:lpstr>Slide 35</vt:lpstr>
      <vt:lpstr>EX(13):</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ldiab</dc:creator>
  <cp:lastModifiedBy>ksu</cp:lastModifiedBy>
  <cp:revision>75</cp:revision>
  <dcterms:created xsi:type="dcterms:W3CDTF">2009-12-27T07:34:54Z</dcterms:created>
  <dcterms:modified xsi:type="dcterms:W3CDTF">2012-02-21T08:53:30Z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0x010100758E396DEFAA3042A6545DA0C5F9BE26</vt:lpwstr>
  </property>
</Properties>
</file>