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85" r:id="rId2"/>
  </p:sldMasterIdLst>
  <p:notesMasterIdLst>
    <p:notesMasterId r:id="rId41"/>
  </p:notesMasterIdLst>
  <p:handoutMasterIdLst>
    <p:handoutMasterId r:id="rId42"/>
  </p:handoutMasterIdLst>
  <p:sldIdLst>
    <p:sldId id="379" r:id="rId3"/>
    <p:sldId id="351" r:id="rId4"/>
    <p:sldId id="352" r:id="rId5"/>
    <p:sldId id="353" r:id="rId6"/>
    <p:sldId id="354" r:id="rId7"/>
    <p:sldId id="356" r:id="rId8"/>
    <p:sldId id="357" r:id="rId9"/>
    <p:sldId id="358" r:id="rId10"/>
    <p:sldId id="359" r:id="rId11"/>
    <p:sldId id="360" r:id="rId12"/>
    <p:sldId id="361" r:id="rId13"/>
    <p:sldId id="364" r:id="rId14"/>
    <p:sldId id="380" r:id="rId15"/>
    <p:sldId id="381" r:id="rId16"/>
    <p:sldId id="382" r:id="rId17"/>
    <p:sldId id="378" r:id="rId18"/>
    <p:sldId id="368" r:id="rId19"/>
    <p:sldId id="369" r:id="rId20"/>
    <p:sldId id="370" r:id="rId21"/>
    <p:sldId id="371" r:id="rId22"/>
    <p:sldId id="372" r:id="rId23"/>
    <p:sldId id="389" r:id="rId24"/>
    <p:sldId id="383" r:id="rId25"/>
    <p:sldId id="374" r:id="rId26"/>
    <p:sldId id="375" r:id="rId27"/>
    <p:sldId id="376" r:id="rId28"/>
    <p:sldId id="384" r:id="rId29"/>
    <p:sldId id="385" r:id="rId30"/>
    <p:sldId id="386" r:id="rId31"/>
    <p:sldId id="390" r:id="rId32"/>
    <p:sldId id="387" r:id="rId33"/>
    <p:sldId id="388" r:id="rId34"/>
    <p:sldId id="391" r:id="rId35"/>
    <p:sldId id="392" r:id="rId36"/>
    <p:sldId id="393" r:id="rId37"/>
    <p:sldId id="394" r:id="rId38"/>
    <p:sldId id="395" r:id="rId39"/>
    <p:sldId id="377" r:id="rId40"/>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551" autoAdjust="0"/>
  </p:normalViewPr>
  <p:slideViewPr>
    <p:cSldViewPr>
      <p:cViewPr varScale="1">
        <p:scale>
          <a:sx n="83" d="100"/>
          <a:sy n="83" d="100"/>
        </p:scale>
        <p:origin x="88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9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A471A8CE-0E72-460B-898D-9FCAF66DD7DD}" type="slidenum">
              <a:rPr lang="en-US"/>
              <a:pPr>
                <a:defRPr/>
              </a:pPr>
              <a:t>‹#›</a:t>
            </a:fld>
            <a:endParaRPr lang="en-US" dirty="0"/>
          </a:p>
        </p:txBody>
      </p:sp>
    </p:spTree>
    <p:extLst>
      <p:ext uri="{BB962C8B-B14F-4D97-AF65-F5344CB8AC3E}">
        <p14:creationId xmlns:p14="http://schemas.microsoft.com/office/powerpoint/2010/main" val="817777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E39DB59F-DBFB-47E5-BFE8-743E11972470}" type="slidenum">
              <a:rPr lang="en-US"/>
              <a:pPr>
                <a:defRPr/>
              </a:pPr>
              <a:t>‹#›</a:t>
            </a:fld>
            <a:endParaRPr lang="en-US" dirty="0"/>
          </a:p>
        </p:txBody>
      </p:sp>
    </p:spTree>
    <p:extLst>
      <p:ext uri="{BB962C8B-B14F-4D97-AF65-F5344CB8AC3E}">
        <p14:creationId xmlns:p14="http://schemas.microsoft.com/office/powerpoint/2010/main" val="1549789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dirty="0" smtClean="0"/>
          </a:p>
        </p:txBody>
      </p:sp>
      <p:sp>
        <p:nvSpPr>
          <p:cNvPr id="59396" name="Slide Number Placeholder 3"/>
          <p:cNvSpPr>
            <a:spLocks noGrp="1"/>
          </p:cNvSpPr>
          <p:nvPr>
            <p:ph type="sldNum" sz="quarter" idx="5"/>
          </p:nvPr>
        </p:nvSpPr>
        <p:spPr>
          <a:noFill/>
        </p:spPr>
        <p:txBody>
          <a:bodyPr/>
          <a:lstStyle/>
          <a:p>
            <a:fld id="{86EC327F-7E80-4D08-B8B0-0F574A3B94BC}" type="slidenum">
              <a:rPr lang="en-US" smtClean="0"/>
              <a:pPr/>
              <a:t>1</a:t>
            </a:fld>
            <a:endParaRPr lang="en-US" dirty="0" smtClean="0"/>
          </a:p>
        </p:txBody>
      </p:sp>
    </p:spTree>
    <p:extLst>
      <p:ext uri="{BB962C8B-B14F-4D97-AF65-F5344CB8AC3E}">
        <p14:creationId xmlns:p14="http://schemas.microsoft.com/office/powerpoint/2010/main" val="186075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39DB59F-DBFB-47E5-BFE8-743E11972470}" type="slidenum">
              <a:rPr lang="en-US" smtClean="0"/>
              <a:pPr>
                <a:defRPr/>
              </a:pPr>
              <a:t>2</a:t>
            </a:fld>
            <a:endParaRPr lang="en-US" dirty="0"/>
          </a:p>
        </p:txBody>
      </p:sp>
    </p:spTree>
    <p:extLst>
      <p:ext uri="{BB962C8B-B14F-4D97-AF65-F5344CB8AC3E}">
        <p14:creationId xmlns:p14="http://schemas.microsoft.com/office/powerpoint/2010/main" val="3733751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BEDAA1-AB8B-4818-B524-3A50969A2F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4141E6-86B5-4F33-80CE-1E6AB03295B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FDBA7C-0D50-4EB9-909A-D860461C6E1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Eighth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99C9FF7E-57B2-43A2-BA09-B73DB1F96FF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2016</a:t>
            </a:r>
            <a:endParaRPr lang="en-US" sz="1200" dirty="0">
              <a:latin typeface="+mn-lt"/>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D4FD9659-824B-46C0-8A9A-C90F38C1F825}"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2799675F-4A93-44A1-8896-452D54AE32F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5A903A5-3145-4C33-861E-F726013C416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79F8D2C1-FDC8-4049-A2F1-36C9287BEF6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0BD84499-56DB-4FF3-8D99-174F9EB97545}"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88BFF443-6094-4853-B8BA-F1264293BEA5}"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A521D880-5042-48D3-9E9D-9C6275C0D5B4}"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F7053E-F83E-4271-AA08-D5C8F0521D5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Eighth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A9D95BA-DBCE-4585-9D62-69E5B33609E2}"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9C7716B-8CDB-4114-B58A-CD791D036412}"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A5896A34-DE02-4C2F-B86D-63B07783C002}"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F9E4DD-5D64-4A63-89E9-4C623F7791F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D5B2B2-4C46-45EE-BEF1-8C3D9FBA399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8E8515F-EAA7-497F-A8F6-4CE386C3FAC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33A7672-6F35-4B80-8974-351A77EC4C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C99E3D6-3C62-42FF-A07A-362FC34BCCC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19A391-6174-4976-A8AD-AEA04E68797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Information Technology Project Management, Eighth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FDDE7D-2F39-4F2E-B126-93BFCEB7FB4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1F0DB9A2-6BF9-4BB6-B94C-EBCA491697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Eighth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F0DB9A2-6BF9-4BB6-B94C-EBCA4916974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www.pmtexts.com/"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00200"/>
            <a:ext cx="9144000" cy="1349375"/>
          </a:xfrm>
        </p:spPr>
        <p:txBody>
          <a:bodyPr>
            <a:noAutofit/>
          </a:bodyPr>
          <a:lstStyle/>
          <a:p>
            <a:pPr fontAlgn="auto">
              <a:spcAft>
                <a:spcPts val="0"/>
              </a:spcAft>
              <a:defRPr/>
            </a:pPr>
            <a:r>
              <a:rPr>
                <a:effectLst>
                  <a:outerShdw blurRad="38100" dist="38100" dir="2700000" algn="tl">
                    <a:srgbClr val="FFFFFF"/>
                  </a:outerShdw>
                </a:effectLst>
                <a:latin typeface="Arial Rounded MT Bold" pitchFamily="34" charset="0"/>
              </a:rPr>
              <a:t>Chapter </a:t>
            </a:r>
            <a:r>
              <a:rPr lang="en-US" dirty="0" smtClean="0">
                <a:effectLst>
                  <a:outerShdw blurRad="38100" dist="38100" dir="2700000" algn="tl">
                    <a:srgbClr val="FFFFFF"/>
                  </a:outerShdw>
                </a:effectLst>
                <a:latin typeface="Arial Rounded MT Bold" pitchFamily="34" charset="0"/>
              </a:rPr>
              <a:t>2</a:t>
            </a:r>
            <a:r>
              <a:rPr smtClean="0">
                <a:effectLst>
                  <a:outerShdw blurRad="38100" dist="38100" dir="2700000" algn="tl">
                    <a:srgbClr val="FFFFFF"/>
                  </a:outerShdw>
                </a:effectLst>
                <a:latin typeface="Arial Rounded MT Bold" pitchFamily="34" charset="0"/>
              </a:rPr>
              <a:t>:</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lang="en-US" sz="4400" dirty="0" smtClean="0">
                <a:effectLst>
                  <a:outerShdw blurRad="38100" dist="38100" dir="2700000" algn="tl">
                    <a:srgbClr val="FFFFFF"/>
                  </a:outerShdw>
                </a:effectLst>
                <a:latin typeface="Arial Rounded MT Bold" pitchFamily="34" charset="0"/>
              </a:rPr>
              <a:t>The Project Management and Information Technology Context</a:t>
            </a:r>
            <a:endParaRPr>
              <a:effectLst>
                <a:outerShdw blurRad="38100" dist="38100" dir="2700000" algn="tl">
                  <a:srgbClr val="FFFFFF"/>
                </a:outerShdw>
              </a:effectLst>
              <a:latin typeface="Arial Rounded MT Bold" pitchFamily="34" charset="0"/>
            </a:endParaRPr>
          </a:p>
        </p:txBody>
      </p:sp>
      <p:sp>
        <p:nvSpPr>
          <p:cNvPr id="307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Eighth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6" name="TextBox 5"/>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928109"/>
            <a:ext cx="2646400" cy="32776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199" y="145330"/>
            <a:ext cx="8229600" cy="1143000"/>
          </a:xfrm>
        </p:spPr>
        <p:txBody>
          <a:bodyPr>
            <a:normAutofit fontScale="90000"/>
          </a:bodyPr>
          <a:lstStyle/>
          <a:p>
            <a:r>
              <a:rPr lang="en-US" sz="3600" dirty="0" smtClean="0"/>
              <a:t>Figure 2-3. Functional, Project, and Matrix Organizational Structures</a:t>
            </a:r>
          </a:p>
        </p:txBody>
      </p:sp>
      <p:sp>
        <p:nvSpPr>
          <p:cNvPr id="19460" name="Footer Placeholder 3"/>
          <p:cNvSpPr>
            <a:spLocks noGrp="1"/>
          </p:cNvSpPr>
          <p:nvPr>
            <p:ph type="ftr" sz="quarter" idx="10"/>
          </p:nvPr>
        </p:nvSpPr>
        <p:spPr bwMode="auto">
          <a:noFill/>
          <a:ln>
            <a:miter lim="800000"/>
            <a:headEnd/>
            <a:tailEnd/>
          </a:ln>
        </p:spPr>
        <p:txBody>
          <a:bodyPr/>
          <a:lstStyle/>
          <a:p>
            <a:pPr algn="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defRPr/>
            </a:pPr>
            <a:fld id="{0BD84499-56DB-4FF3-8D99-174F9EB97545}" type="slidenum">
              <a:rPr lang="en-US" smtClean="0"/>
              <a:pPr>
                <a:defRPr/>
              </a:pPr>
              <a:t>10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341" y="1295400"/>
            <a:ext cx="4957317" cy="50548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81000" y="152400"/>
            <a:ext cx="8305800" cy="1143000"/>
          </a:xfrm>
        </p:spPr>
        <p:txBody>
          <a:bodyPr>
            <a:normAutofit fontScale="90000"/>
          </a:bodyPr>
          <a:lstStyle/>
          <a:p>
            <a:r>
              <a:rPr lang="en-US" sz="3600" dirty="0" smtClean="0"/>
              <a:t>Table 2-1.  Organizational Structure Influences on Projects</a:t>
            </a:r>
            <a:endParaRPr lang="en-US" sz="4400" dirty="0" smtClean="0"/>
          </a:p>
        </p:txBody>
      </p:sp>
      <p:sp>
        <p:nvSpPr>
          <p:cNvPr id="10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4941097B-8DCA-4F4B-82F9-5CA08C941AAF}" type="slidenum">
              <a:rPr lang="en-US"/>
              <a:pPr>
                <a:defRPr/>
              </a:pPr>
              <a:t>11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19200"/>
            <a:ext cx="7357110" cy="507362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a:xfrm>
            <a:off x="609600" y="1295400"/>
            <a:ext cx="8186738" cy="4791075"/>
          </a:xfrm>
        </p:spPr>
        <p:txBody>
          <a:bodyPr/>
          <a:lstStyle/>
          <a:p>
            <a:r>
              <a:rPr lang="en-US" dirty="0" smtClean="0"/>
              <a:t>Project managers must take time to identify, understand, and manage relationships with all project stakeholders</a:t>
            </a:r>
          </a:p>
          <a:p>
            <a:r>
              <a:rPr lang="en-US" dirty="0" smtClean="0"/>
              <a:t>Using the four frames of organizations can help meet stakeholder needs and expectations</a:t>
            </a:r>
          </a:p>
          <a:p>
            <a:r>
              <a:rPr lang="en-US" dirty="0" smtClean="0"/>
              <a:t>Senior executives/top management are very important stakeholders</a:t>
            </a:r>
          </a:p>
          <a:p>
            <a:r>
              <a:rPr lang="en-US" dirty="0" smtClean="0"/>
              <a:t>See Chapter 13, Project Stakeholder Management, for more information</a:t>
            </a:r>
          </a:p>
          <a:p>
            <a:pPr>
              <a:buFontTx/>
              <a:buNone/>
            </a:pPr>
            <a:endParaRPr lang="en-US" dirty="0" smtClean="0"/>
          </a:p>
        </p:txBody>
      </p:sp>
      <p:sp>
        <p:nvSpPr>
          <p:cNvPr id="22532" name="Rectangle 2"/>
          <p:cNvSpPr>
            <a:spLocks noGrp="1" noChangeArrowheads="1"/>
          </p:cNvSpPr>
          <p:nvPr>
            <p:ph type="title"/>
          </p:nvPr>
        </p:nvSpPr>
        <p:spPr>
          <a:xfrm>
            <a:off x="381000" y="274638"/>
            <a:ext cx="8305800" cy="868362"/>
          </a:xfrm>
        </p:spPr>
        <p:txBody>
          <a:bodyPr/>
          <a:lstStyle/>
          <a:p>
            <a:r>
              <a:rPr lang="en-US" dirty="0" smtClean="0"/>
              <a:t>Stakeholder Management</a:t>
            </a:r>
          </a:p>
        </p:txBody>
      </p:sp>
      <p:sp>
        <p:nvSpPr>
          <p:cNvPr id="2253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BE03C56F-5C73-4B50-B727-45D4BBD1A5BA}" type="slidenum">
              <a:rPr lang="en-US"/>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dirty="0"/>
              <a:t>The media have often reported on mismanaged IT </a:t>
            </a:r>
            <a:r>
              <a:rPr lang="en-US" dirty="0" smtClean="0"/>
              <a:t>projects, including the disastrous launch of the website healthcare.gov in October 2013</a:t>
            </a:r>
          </a:p>
          <a:p>
            <a:r>
              <a:rPr lang="en-US" dirty="0" smtClean="0"/>
              <a:t>Forbes ran an article on called “Healthcare.gov: Diagnosis: The Government Broke Every Rule of Project Management” </a:t>
            </a:r>
          </a:p>
          <a:p>
            <a:r>
              <a:rPr lang="en-US" dirty="0" smtClean="0"/>
              <a:t>President Obama formed the “Obama Trauma Team” of star performers from several organizations to help fix the site</a:t>
            </a:r>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86800" cy="4525962"/>
          </a:xfrm>
        </p:spPr>
        <p:txBody>
          <a:bodyPr/>
          <a:lstStyle/>
          <a:p>
            <a:r>
              <a:rPr lang="en-US" dirty="0" smtClean="0"/>
              <a:t>People in top management positions are key stakeholders in projects</a:t>
            </a:r>
          </a:p>
          <a:p>
            <a:r>
              <a:rPr lang="en-US" dirty="0" smtClean="0"/>
              <a:t> A very important factor in helping project managers successfully lead projects is the level of commitment and support they receive from top management</a:t>
            </a:r>
          </a:p>
          <a:p>
            <a:r>
              <a:rPr lang="en-US" dirty="0" smtClean="0"/>
              <a:t>Without top management commitment, many projects will fail.</a:t>
            </a:r>
          </a:p>
          <a:p>
            <a:r>
              <a:rPr lang="en-US" dirty="0" smtClean="0"/>
              <a:t>Some projects have a senior manager called a </a:t>
            </a:r>
            <a:r>
              <a:rPr lang="en-US" b="1" dirty="0" smtClean="0"/>
              <a:t>champion</a:t>
            </a:r>
            <a:r>
              <a:rPr lang="en-US" dirty="0" smtClean="0"/>
              <a:t> who acts as a key proponent for a project.</a:t>
            </a:r>
          </a:p>
          <a:p>
            <a:endParaRPr lang="en-US" dirty="0"/>
          </a:p>
        </p:txBody>
      </p:sp>
      <p:sp>
        <p:nvSpPr>
          <p:cNvPr id="3" name="Title 2"/>
          <p:cNvSpPr>
            <a:spLocks noGrp="1"/>
          </p:cNvSpPr>
          <p:nvPr>
            <p:ph type="title"/>
          </p:nvPr>
        </p:nvSpPr>
        <p:spPr/>
        <p:txBody>
          <a:bodyPr>
            <a:normAutofit fontScale="90000"/>
          </a:bodyPr>
          <a:lstStyle/>
          <a:p>
            <a:r>
              <a:rPr lang="en-US" dirty="0" smtClean="0"/>
              <a:t>The Importance of Top Management Commitment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Providing adequate resources</a:t>
            </a:r>
          </a:p>
          <a:p>
            <a:r>
              <a:rPr lang="en-US" dirty="0" smtClean="0"/>
              <a:t>Approving unique project needs in a timely manner</a:t>
            </a:r>
          </a:p>
          <a:p>
            <a:r>
              <a:rPr lang="en-US" dirty="0" smtClean="0"/>
              <a:t>Getting cooperation from other parts of the organization</a:t>
            </a:r>
          </a:p>
          <a:p>
            <a:r>
              <a:rPr lang="en-US" dirty="0" smtClean="0"/>
              <a:t>Mentoring and coaching on leadership issues</a:t>
            </a:r>
            <a:endParaRPr lang="en-US" dirty="0"/>
          </a:p>
        </p:txBody>
      </p:sp>
      <p:sp>
        <p:nvSpPr>
          <p:cNvPr id="3" name="Title 2"/>
          <p:cNvSpPr>
            <a:spLocks noGrp="1"/>
          </p:cNvSpPr>
          <p:nvPr>
            <p:ph type="title"/>
          </p:nvPr>
        </p:nvSpPr>
        <p:spPr/>
        <p:txBody>
          <a:bodyPr>
            <a:normAutofit fontScale="90000"/>
          </a:bodyPr>
          <a:lstStyle/>
          <a:p>
            <a:r>
              <a:rPr lang="en-US" dirty="0" smtClean="0"/>
              <a:t>How Top Management Can Help Project Managers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en-US" b="1" dirty="0" smtClean="0"/>
              <a:t>IT governance </a:t>
            </a:r>
            <a:r>
              <a:rPr lang="en-US" dirty="0" smtClean="0"/>
              <a:t>addresses the authority and control for key IT activities in organizations,  including IT infrastructure, IT use, and project management</a:t>
            </a:r>
          </a:p>
          <a:p>
            <a:r>
              <a:rPr lang="en-US" dirty="0" smtClean="0"/>
              <a:t>A lack of IT governance can be dangerous, as evidenced by three well-publicized IT project failures in Australia (Sydney Water’s customer relationship management system, the Royal Melbourne Institute of Technology’s academic management system, and One.Tel’s billing system)</a:t>
            </a:r>
          </a:p>
          <a:p>
            <a:endParaRPr lang="en-US" dirty="0" smtClean="0"/>
          </a:p>
        </p:txBody>
      </p:sp>
      <p:sp>
        <p:nvSpPr>
          <p:cNvPr id="23554" name="Title 1"/>
          <p:cNvSpPr>
            <a:spLocks noGrp="1"/>
          </p:cNvSpPr>
          <p:nvPr>
            <p:ph type="title"/>
          </p:nvPr>
        </p:nvSpPr>
        <p:spPr/>
        <p:txBody>
          <a:bodyPr/>
          <a:lstStyle/>
          <a:p>
            <a:r>
              <a:rPr lang="en-US" dirty="0" smtClean="0"/>
              <a:t>Best Practice</a:t>
            </a:r>
          </a:p>
        </p:txBody>
      </p:sp>
      <p:sp>
        <p:nvSpPr>
          <p:cNvPr id="2355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2A2EF594-0173-4A44-8AC4-5B30AA86934E}"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idx="1"/>
          </p:nvPr>
        </p:nvSpPr>
        <p:spPr/>
        <p:txBody>
          <a:bodyPr/>
          <a:lstStyle/>
          <a:p>
            <a:pPr>
              <a:lnSpc>
                <a:spcPct val="90000"/>
              </a:lnSpc>
            </a:pPr>
            <a:r>
              <a:rPr lang="en-US" dirty="0" smtClean="0"/>
              <a:t>A </a:t>
            </a:r>
            <a:r>
              <a:rPr lang="en-US" b="1" dirty="0" smtClean="0"/>
              <a:t>project life cycle</a:t>
            </a:r>
            <a:r>
              <a:rPr lang="en-US" dirty="0" smtClean="0"/>
              <a:t> is a collection of project phases that defines</a:t>
            </a:r>
          </a:p>
          <a:p>
            <a:pPr lvl="1">
              <a:lnSpc>
                <a:spcPct val="90000"/>
              </a:lnSpc>
            </a:pPr>
            <a:r>
              <a:rPr lang="en-US" dirty="0" smtClean="0"/>
              <a:t>what work will be performed in each phase</a:t>
            </a:r>
          </a:p>
          <a:p>
            <a:pPr lvl="1">
              <a:lnSpc>
                <a:spcPct val="90000"/>
              </a:lnSpc>
            </a:pPr>
            <a:r>
              <a:rPr lang="en-US" dirty="0" smtClean="0"/>
              <a:t>what deliverables will be produced and when</a:t>
            </a:r>
          </a:p>
          <a:p>
            <a:pPr lvl="1">
              <a:lnSpc>
                <a:spcPct val="90000"/>
              </a:lnSpc>
            </a:pPr>
            <a:r>
              <a:rPr lang="en-US" dirty="0" smtClean="0"/>
              <a:t>who is involved in each phase, and </a:t>
            </a:r>
          </a:p>
          <a:p>
            <a:pPr lvl="1">
              <a:lnSpc>
                <a:spcPct val="90000"/>
              </a:lnSpc>
            </a:pPr>
            <a:r>
              <a:rPr lang="en-US" dirty="0" smtClean="0"/>
              <a:t>how management will control and approve work produced in each phase</a:t>
            </a:r>
          </a:p>
          <a:p>
            <a:pPr>
              <a:lnSpc>
                <a:spcPct val="90000"/>
              </a:lnSpc>
            </a:pPr>
            <a:r>
              <a:rPr lang="en-US" dirty="0" smtClean="0"/>
              <a:t>A </a:t>
            </a:r>
            <a:r>
              <a:rPr lang="en-US" b="1" dirty="0" smtClean="0"/>
              <a:t>deliverable</a:t>
            </a:r>
            <a:r>
              <a:rPr lang="en-US" dirty="0" smtClean="0"/>
              <a:t> is a product or service produced or provided as part of a project</a:t>
            </a:r>
          </a:p>
          <a:p>
            <a:pPr>
              <a:lnSpc>
                <a:spcPct val="90000"/>
              </a:lnSpc>
            </a:pPr>
            <a:endParaRPr lang="en-US" dirty="0" smtClean="0"/>
          </a:p>
        </p:txBody>
      </p:sp>
      <p:sp>
        <p:nvSpPr>
          <p:cNvPr id="26628" name="Rectangle 2"/>
          <p:cNvSpPr>
            <a:spLocks noGrp="1" noChangeArrowheads="1"/>
          </p:cNvSpPr>
          <p:nvPr>
            <p:ph type="title"/>
          </p:nvPr>
        </p:nvSpPr>
        <p:spPr/>
        <p:txBody>
          <a:bodyPr>
            <a:normAutofit fontScale="90000"/>
          </a:bodyPr>
          <a:lstStyle/>
          <a:p>
            <a:r>
              <a:rPr lang="en-US" dirty="0" smtClean="0"/>
              <a:t>Project Phases and the Project Life Cycle</a:t>
            </a:r>
          </a:p>
        </p:txBody>
      </p:sp>
      <p:sp>
        <p:nvSpPr>
          <p:cNvPr id="2662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4D96721C-6BC0-4C07-9A39-4E0D16EE6CE8}" type="slidenum">
              <a:rPr lang="en-US"/>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
          <p:cNvSpPr>
            <a:spLocks noGrp="1" noChangeArrowheads="1"/>
          </p:cNvSpPr>
          <p:nvPr>
            <p:ph idx="1"/>
          </p:nvPr>
        </p:nvSpPr>
        <p:spPr/>
        <p:txBody>
          <a:bodyPr/>
          <a:lstStyle/>
          <a:p>
            <a:pPr>
              <a:lnSpc>
                <a:spcPct val="90000"/>
              </a:lnSpc>
            </a:pPr>
            <a:r>
              <a:rPr lang="en-US" dirty="0" smtClean="0"/>
              <a:t>In early phases of a project life cycle</a:t>
            </a:r>
          </a:p>
          <a:p>
            <a:pPr lvl="1">
              <a:lnSpc>
                <a:spcPct val="90000"/>
              </a:lnSpc>
            </a:pPr>
            <a:r>
              <a:rPr lang="en-US" dirty="0" smtClean="0"/>
              <a:t>resource needs are usually lowest</a:t>
            </a:r>
          </a:p>
          <a:p>
            <a:pPr lvl="1">
              <a:lnSpc>
                <a:spcPct val="90000"/>
              </a:lnSpc>
            </a:pPr>
            <a:r>
              <a:rPr lang="en-US" dirty="0" smtClean="0"/>
              <a:t>the level of uncertainty (risk) is highest</a:t>
            </a:r>
          </a:p>
          <a:p>
            <a:pPr lvl="1">
              <a:lnSpc>
                <a:spcPct val="90000"/>
              </a:lnSpc>
            </a:pPr>
            <a:r>
              <a:rPr lang="en-US" dirty="0" smtClean="0"/>
              <a:t>project stakeholders have the greatest opportunity to influence the project</a:t>
            </a:r>
          </a:p>
          <a:p>
            <a:pPr>
              <a:lnSpc>
                <a:spcPct val="90000"/>
              </a:lnSpc>
            </a:pPr>
            <a:r>
              <a:rPr lang="en-US" dirty="0" smtClean="0"/>
              <a:t>In middle phases of a project life cycle</a:t>
            </a:r>
          </a:p>
          <a:p>
            <a:pPr lvl="1">
              <a:lnSpc>
                <a:spcPct val="90000"/>
              </a:lnSpc>
            </a:pPr>
            <a:r>
              <a:rPr lang="en-US" dirty="0" smtClean="0"/>
              <a:t>the certainty of completing a project improves</a:t>
            </a:r>
          </a:p>
          <a:p>
            <a:pPr lvl="1">
              <a:lnSpc>
                <a:spcPct val="90000"/>
              </a:lnSpc>
            </a:pPr>
            <a:r>
              <a:rPr lang="en-US" dirty="0" smtClean="0"/>
              <a:t>more resources are needed</a:t>
            </a:r>
          </a:p>
          <a:p>
            <a:pPr>
              <a:lnSpc>
                <a:spcPct val="90000"/>
              </a:lnSpc>
            </a:pPr>
            <a:r>
              <a:rPr lang="en-US" dirty="0" smtClean="0"/>
              <a:t>The final phase of a project life cycle focuses on</a:t>
            </a:r>
          </a:p>
          <a:p>
            <a:pPr lvl="1">
              <a:lnSpc>
                <a:spcPct val="90000"/>
              </a:lnSpc>
            </a:pPr>
            <a:r>
              <a:rPr lang="en-US" dirty="0" smtClean="0"/>
              <a:t>ensuring that project requirements were met</a:t>
            </a:r>
          </a:p>
          <a:p>
            <a:pPr lvl="1">
              <a:lnSpc>
                <a:spcPct val="90000"/>
              </a:lnSpc>
            </a:pPr>
            <a:r>
              <a:rPr lang="en-US" dirty="0" smtClean="0"/>
              <a:t>the sponsor approves completion of the project</a:t>
            </a:r>
          </a:p>
          <a:p>
            <a:pPr lvl="1">
              <a:lnSpc>
                <a:spcPct val="90000"/>
              </a:lnSpc>
            </a:pPr>
            <a:endParaRPr lang="en-US" dirty="0" smtClean="0"/>
          </a:p>
        </p:txBody>
      </p:sp>
      <p:sp>
        <p:nvSpPr>
          <p:cNvPr id="27652" name="Rectangle 2"/>
          <p:cNvSpPr>
            <a:spLocks noGrp="1" noChangeArrowheads="1"/>
          </p:cNvSpPr>
          <p:nvPr>
            <p:ph type="title"/>
          </p:nvPr>
        </p:nvSpPr>
        <p:spPr/>
        <p:txBody>
          <a:bodyPr/>
          <a:lstStyle/>
          <a:p>
            <a:r>
              <a:rPr lang="en-US" dirty="0" smtClean="0"/>
              <a:t>More on Project Phases</a:t>
            </a:r>
          </a:p>
        </p:txBody>
      </p:sp>
      <p:sp>
        <p:nvSpPr>
          <p:cNvPr id="2765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6E850ECD-DC50-44BE-9E96-61A1A4867365}" type="slidenum">
              <a:rPr lang="en-US"/>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dirty="0" smtClean="0"/>
              <a:t>Figure 2-4. Phases of the Traditional Project Life Cycle</a:t>
            </a:r>
          </a:p>
        </p:txBody>
      </p:sp>
      <p:sp>
        <p:nvSpPr>
          <p:cNvPr id="28678"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DC9D79A6-F114-4CB1-8985-7DBC117EBAC0}" type="slidenum">
              <a:rPr lang="en-US" smtClean="0"/>
              <a:pPr>
                <a:buFontTx/>
                <a:buNone/>
                <a:defRPr/>
              </a:pPr>
              <a:t>19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600200"/>
            <a:ext cx="8719843" cy="47430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idx="1"/>
          </p:nvPr>
        </p:nvSpPr>
        <p:spPr>
          <a:xfrm>
            <a:off x="228600" y="1447800"/>
            <a:ext cx="8534400" cy="4876800"/>
          </a:xfrm>
        </p:spPr>
        <p:txBody>
          <a:bodyPr/>
          <a:lstStyle/>
          <a:p>
            <a:r>
              <a:rPr lang="en-US" dirty="0"/>
              <a:t>Describe the systems view of project management and how it applies </a:t>
            </a:r>
            <a:r>
              <a:rPr lang="en-US" dirty="0" smtClean="0"/>
              <a:t>to information </a:t>
            </a:r>
            <a:r>
              <a:rPr lang="en-US" dirty="0"/>
              <a:t>technology (IT) projects</a:t>
            </a:r>
          </a:p>
          <a:p>
            <a:r>
              <a:rPr lang="en-US" dirty="0" smtClean="0"/>
              <a:t>Understand </a:t>
            </a:r>
            <a:r>
              <a:rPr lang="en-US" dirty="0"/>
              <a:t>organizations, including the four frames, organizational </a:t>
            </a:r>
            <a:r>
              <a:rPr lang="en-US" dirty="0" smtClean="0"/>
              <a:t>structures, and </a:t>
            </a:r>
            <a:r>
              <a:rPr lang="en-US" dirty="0"/>
              <a:t>organizational culture</a:t>
            </a:r>
          </a:p>
          <a:p>
            <a:r>
              <a:rPr lang="en-US" dirty="0" smtClean="0"/>
              <a:t>Explain </a:t>
            </a:r>
            <a:r>
              <a:rPr lang="en-US" dirty="0"/>
              <a:t>why stakeholder management and top management </a:t>
            </a:r>
            <a:r>
              <a:rPr lang="en-US" dirty="0" smtClean="0"/>
              <a:t>commitment are </a:t>
            </a:r>
            <a:r>
              <a:rPr lang="en-US" dirty="0"/>
              <a:t>critical for a project’s </a:t>
            </a:r>
            <a:r>
              <a:rPr lang="en-US" dirty="0" smtClean="0"/>
              <a:t>success</a:t>
            </a:r>
            <a:endParaRPr lang="en-US" dirty="0"/>
          </a:p>
        </p:txBody>
      </p:sp>
      <p:sp>
        <p:nvSpPr>
          <p:cNvPr id="10244" name="Rectangle 2"/>
          <p:cNvSpPr>
            <a:spLocks noGrp="1" noChangeArrowheads="1"/>
          </p:cNvSpPr>
          <p:nvPr>
            <p:ph type="title"/>
          </p:nvPr>
        </p:nvSpPr>
        <p:spPr/>
        <p:txBody>
          <a:bodyPr/>
          <a:lstStyle/>
          <a:p>
            <a:r>
              <a:rPr lang="en-US" dirty="0" smtClean="0"/>
              <a:t>Learning Objectives</a:t>
            </a:r>
          </a:p>
        </p:txBody>
      </p:sp>
      <p:sp>
        <p:nvSpPr>
          <p:cNvPr id="5" name="Slide Number Placeholder 4"/>
          <p:cNvSpPr>
            <a:spLocks noGrp="1"/>
          </p:cNvSpPr>
          <p:nvPr>
            <p:ph type="sldNum" sz="quarter" idx="11"/>
          </p:nvPr>
        </p:nvSpPr>
        <p:spPr/>
        <p:txBody>
          <a:bodyPr/>
          <a:lstStyle/>
          <a:p>
            <a:pPr>
              <a:defRPr/>
            </a:pPr>
            <a:fld id="{426FA929-6FB7-45E1-AD52-83E4868EF495}" type="slidenum">
              <a:rPr lang="en-US"/>
              <a:pPr>
                <a:defRPr/>
              </a:pPr>
              <a:t>2</a:t>
            </a:fld>
            <a:endParaRPr lang="en-US" dirty="0"/>
          </a:p>
        </p:txBody>
      </p:sp>
      <p:sp>
        <p:nvSpPr>
          <p:cNvPr id="6" name="Footer Placeholder 5"/>
          <p:cNvSpPr>
            <a:spLocks noGrp="1"/>
          </p:cNvSpPr>
          <p:nvPr>
            <p:ph type="ftr" sz="quarter" idx="10"/>
          </p:nvPr>
        </p:nvSpPr>
        <p:spPr/>
        <p:txBody>
          <a:bodyPr/>
          <a:lstStyle/>
          <a:p>
            <a:pPr>
              <a:defRPr/>
            </a:pPr>
            <a:r>
              <a:rPr lang="en-US" smtClean="0"/>
              <a:t>Information Technology Project Management, Eighth Edition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
          <p:cNvSpPr>
            <a:spLocks noGrp="1" noChangeArrowheads="1"/>
          </p:cNvSpPr>
          <p:nvPr>
            <p:ph idx="1"/>
          </p:nvPr>
        </p:nvSpPr>
        <p:spPr>
          <a:xfrm>
            <a:off x="304800" y="762000"/>
            <a:ext cx="8305800" cy="4572000"/>
          </a:xfrm>
        </p:spPr>
        <p:txBody>
          <a:bodyPr/>
          <a:lstStyle/>
          <a:p>
            <a:r>
              <a:rPr lang="en-US" dirty="0" smtClean="0"/>
              <a:t>Products also have life cycles</a:t>
            </a:r>
          </a:p>
          <a:p>
            <a:r>
              <a:rPr lang="en-US" dirty="0" smtClean="0"/>
              <a:t>The </a:t>
            </a:r>
            <a:r>
              <a:rPr lang="en-US" b="1" dirty="0" smtClean="0"/>
              <a:t>Systems Development Life Cycle (SDLC)</a:t>
            </a:r>
            <a:r>
              <a:rPr lang="en-US" dirty="0" smtClean="0"/>
              <a:t> is a framework for describing the phases involved in developing and maintaining information systems</a:t>
            </a:r>
          </a:p>
          <a:p>
            <a:r>
              <a:rPr lang="en-US" dirty="0" smtClean="0"/>
              <a:t>Systems development projects can follow </a:t>
            </a:r>
          </a:p>
          <a:p>
            <a:pPr lvl="1"/>
            <a:r>
              <a:rPr lang="en-US" b="1" dirty="0" smtClean="0"/>
              <a:t>Predictive life cycle</a:t>
            </a:r>
            <a:r>
              <a:rPr lang="en-US" dirty="0" smtClean="0"/>
              <a:t>: the scope of the project can be clearly articulated and the schedule and cost can be predicted</a:t>
            </a:r>
          </a:p>
          <a:p>
            <a:pPr lvl="1"/>
            <a:r>
              <a:rPr lang="en-US" b="1" dirty="0" smtClean="0"/>
              <a:t>Adaptive Software Development (ASD)</a:t>
            </a:r>
            <a:r>
              <a:rPr lang="en-US" dirty="0" smtClean="0"/>
              <a:t> </a:t>
            </a:r>
            <a:r>
              <a:rPr lang="en-US" b="1" dirty="0" smtClean="0"/>
              <a:t>life cycle</a:t>
            </a:r>
            <a:r>
              <a:rPr lang="en-US" dirty="0" smtClean="0"/>
              <a:t>: requirements cannot be clearly expressed, projects are mission driven and component based, using time-based cycles to meet target dates</a:t>
            </a:r>
          </a:p>
          <a:p>
            <a:pPr lvl="1">
              <a:buFontTx/>
              <a:buNone/>
            </a:pPr>
            <a:endParaRPr lang="en-US" dirty="0" smtClean="0"/>
          </a:p>
        </p:txBody>
      </p:sp>
      <p:sp>
        <p:nvSpPr>
          <p:cNvPr id="29700" name="Rectangle 2"/>
          <p:cNvSpPr>
            <a:spLocks noGrp="1" noChangeArrowheads="1"/>
          </p:cNvSpPr>
          <p:nvPr>
            <p:ph type="title"/>
          </p:nvPr>
        </p:nvSpPr>
        <p:spPr>
          <a:xfrm>
            <a:off x="381000" y="274638"/>
            <a:ext cx="8305800" cy="487362"/>
          </a:xfrm>
        </p:spPr>
        <p:txBody>
          <a:bodyPr>
            <a:normAutofit fontScale="90000"/>
          </a:bodyPr>
          <a:lstStyle/>
          <a:p>
            <a:r>
              <a:rPr lang="en-US" dirty="0" smtClean="0"/>
              <a:t>Product Life Cycles</a:t>
            </a:r>
          </a:p>
        </p:txBody>
      </p:sp>
      <p:sp>
        <p:nvSpPr>
          <p:cNvPr id="2969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E2965920-7E31-46B5-8B7E-9CD60737DC3C}" type="slidenum">
              <a:rPr lang="en-US"/>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idx="1"/>
          </p:nvPr>
        </p:nvSpPr>
        <p:spPr>
          <a:xfrm>
            <a:off x="457200" y="1219200"/>
            <a:ext cx="8229600" cy="4525962"/>
          </a:xfrm>
        </p:spPr>
        <p:txBody>
          <a:bodyPr/>
          <a:lstStyle/>
          <a:p>
            <a:pPr>
              <a:lnSpc>
                <a:spcPct val="90000"/>
              </a:lnSpc>
            </a:pPr>
            <a:r>
              <a:rPr lang="en-US" dirty="0" smtClean="0"/>
              <a:t>Waterfall model: has well-defined, linear stages of systems development and support</a:t>
            </a:r>
          </a:p>
          <a:p>
            <a:pPr>
              <a:lnSpc>
                <a:spcPct val="90000"/>
              </a:lnSpc>
            </a:pPr>
            <a:r>
              <a:rPr lang="en-US" dirty="0" smtClean="0"/>
              <a:t>Spiral model: shows that software is developed using an iterative or spiral approach rather than a linear approach</a:t>
            </a:r>
          </a:p>
          <a:p>
            <a:pPr>
              <a:lnSpc>
                <a:spcPct val="90000"/>
              </a:lnSpc>
            </a:pPr>
            <a:r>
              <a:rPr lang="en-US" dirty="0" smtClean="0"/>
              <a:t>Incremental build model: provides for progressive development of operational software</a:t>
            </a:r>
          </a:p>
          <a:p>
            <a:pPr>
              <a:lnSpc>
                <a:spcPct val="90000"/>
              </a:lnSpc>
            </a:pPr>
            <a:r>
              <a:rPr lang="en-US" dirty="0" smtClean="0"/>
              <a:t>Prototyping model: used for developing prototypes to clarify user requirements</a:t>
            </a:r>
          </a:p>
          <a:p>
            <a:pPr>
              <a:lnSpc>
                <a:spcPct val="90000"/>
              </a:lnSpc>
            </a:pPr>
            <a:r>
              <a:rPr lang="en-US" dirty="0" smtClean="0"/>
              <a:t>Rapid Application Development (RAD) model:  used to produce systems quickly without sacrificing quality</a:t>
            </a:r>
          </a:p>
        </p:txBody>
      </p:sp>
      <p:sp>
        <p:nvSpPr>
          <p:cNvPr id="30724" name="Rectangle 2"/>
          <p:cNvSpPr>
            <a:spLocks noGrp="1" noChangeArrowheads="1"/>
          </p:cNvSpPr>
          <p:nvPr>
            <p:ph type="title"/>
          </p:nvPr>
        </p:nvSpPr>
        <p:spPr>
          <a:xfrm>
            <a:off x="533400" y="152400"/>
            <a:ext cx="8229600" cy="1143000"/>
          </a:xfrm>
        </p:spPr>
        <p:txBody>
          <a:bodyPr/>
          <a:lstStyle/>
          <a:p>
            <a:r>
              <a:rPr lang="en-US" dirty="0" smtClean="0"/>
              <a:t>Predictive Life Cycle Models</a:t>
            </a:r>
          </a:p>
        </p:txBody>
      </p:sp>
      <p:sp>
        <p:nvSpPr>
          <p:cNvPr id="30722"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4F5B79B3-05A3-4B8C-B607-F4486E5A67C2}" type="slidenum">
              <a:rPr lang="en-US"/>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514"/>
            <a:ext cx="8229600" cy="1143000"/>
          </a:xfrm>
        </p:spPr>
        <p:txBody>
          <a:bodyPr>
            <a:normAutofit fontScale="90000"/>
          </a:bodyPr>
          <a:lstStyle/>
          <a:p>
            <a:r>
              <a:rPr lang="en-US" dirty="0" smtClean="0"/>
              <a:t>Figure 2-5. Waterfall and Spiral Life Cycle Models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22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7924799" cy="4990936"/>
          </a:xfrm>
          <a:prstGeom prst="rect">
            <a:avLst/>
          </a:prstGeom>
        </p:spPr>
      </p:pic>
    </p:spTree>
    <p:extLst>
      <p:ext uri="{BB962C8B-B14F-4D97-AF65-F5344CB8AC3E}">
        <p14:creationId xmlns:p14="http://schemas.microsoft.com/office/powerpoint/2010/main" val="3305187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Agile software development has become popular to describe new approaches that focus on close collaboration between programming teams and business experts</a:t>
            </a:r>
          </a:p>
          <a:p>
            <a:r>
              <a:rPr lang="en-US" dirty="0" smtClean="0"/>
              <a:t>See the last section of this chapter and Chapter 3 for more information on agile</a:t>
            </a:r>
          </a:p>
          <a:p>
            <a:endParaRPr lang="en-US" dirty="0" smtClean="0"/>
          </a:p>
          <a:p>
            <a:endParaRPr lang="en-US" dirty="0"/>
          </a:p>
        </p:txBody>
      </p:sp>
      <p:sp>
        <p:nvSpPr>
          <p:cNvPr id="3" name="Title 2"/>
          <p:cNvSpPr>
            <a:spLocks noGrp="1"/>
          </p:cNvSpPr>
          <p:nvPr>
            <p:ph type="title"/>
          </p:nvPr>
        </p:nvSpPr>
        <p:spPr/>
        <p:txBody>
          <a:bodyPr/>
          <a:lstStyle/>
          <a:p>
            <a:r>
              <a:rPr lang="en-US" dirty="0" smtClean="0"/>
              <a:t>Agile Software Development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3"/>
          <p:cNvSpPr>
            <a:spLocks noGrp="1" noChangeArrowheads="1"/>
          </p:cNvSpPr>
          <p:nvPr>
            <p:ph idx="1"/>
          </p:nvPr>
        </p:nvSpPr>
        <p:spPr/>
        <p:txBody>
          <a:bodyPr/>
          <a:lstStyle/>
          <a:p>
            <a:r>
              <a:rPr lang="en-US" dirty="0" smtClean="0"/>
              <a:t>A project should successfully pass through each of the project phases in order to continue on to the next</a:t>
            </a:r>
          </a:p>
          <a:p>
            <a:r>
              <a:rPr lang="en-US" dirty="0" smtClean="0"/>
              <a:t>Management reviews, also called </a:t>
            </a:r>
            <a:r>
              <a:rPr lang="en-US" b="1" dirty="0" smtClean="0"/>
              <a:t>phase exits</a:t>
            </a:r>
            <a:r>
              <a:rPr lang="en-US" dirty="0" smtClean="0"/>
              <a:t> or </a:t>
            </a:r>
            <a:r>
              <a:rPr lang="en-US" b="1" dirty="0" smtClean="0"/>
              <a:t>kill points</a:t>
            </a:r>
            <a:r>
              <a:rPr lang="en-US" dirty="0" smtClean="0"/>
              <a:t>, should occur after each phase to evaluate the project’s progress, likely success, and continued compatibility with organizational goals</a:t>
            </a:r>
          </a:p>
        </p:txBody>
      </p:sp>
      <p:sp>
        <p:nvSpPr>
          <p:cNvPr id="31748" name="Rectangle 2"/>
          <p:cNvSpPr>
            <a:spLocks noGrp="1" noChangeArrowheads="1"/>
          </p:cNvSpPr>
          <p:nvPr>
            <p:ph type="title"/>
          </p:nvPr>
        </p:nvSpPr>
        <p:spPr/>
        <p:txBody>
          <a:bodyPr>
            <a:normAutofit fontScale="90000"/>
          </a:bodyPr>
          <a:lstStyle/>
          <a:p>
            <a:r>
              <a:rPr lang="en-US" dirty="0" smtClean="0"/>
              <a:t>The Importance of Project Phases and Management Reviews</a:t>
            </a:r>
          </a:p>
        </p:txBody>
      </p:sp>
      <p:sp>
        <p:nvSpPr>
          <p:cNvPr id="3174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3283665F-2A2C-41B7-B054-D29178245054}" type="slidenum">
              <a:rPr lang="en-US"/>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563562"/>
          </a:xfrm>
        </p:spPr>
        <p:txBody>
          <a:bodyPr>
            <a:noAutofit/>
          </a:bodyPr>
          <a:lstStyle/>
          <a:p>
            <a:r>
              <a:rPr lang="en-US" sz="4000" dirty="0" smtClean="0"/>
              <a:t>What Went Right?</a:t>
            </a:r>
          </a:p>
        </p:txBody>
      </p:sp>
      <p:sp>
        <p:nvSpPr>
          <p:cNvPr id="32774"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Eighth Edition</a:t>
            </a:r>
            <a:endParaRPr lang="en-US" dirty="0" smtClean="0"/>
          </a:p>
        </p:txBody>
      </p:sp>
      <p:sp>
        <p:nvSpPr>
          <p:cNvPr id="6" name="Slide Number Placeholder 5"/>
          <p:cNvSpPr>
            <a:spLocks noGrp="1"/>
          </p:cNvSpPr>
          <p:nvPr>
            <p:ph type="sldNum" sz="quarter" idx="11"/>
          </p:nvPr>
        </p:nvSpPr>
        <p:spPr/>
        <p:txBody>
          <a:bodyPr/>
          <a:lstStyle/>
          <a:p>
            <a:pPr>
              <a:buFontTx/>
              <a:buNone/>
              <a:defRPr/>
            </a:pPr>
            <a:fld id="{1AF0F430-F011-4912-B9D3-C4249B695EFA}" type="slidenum">
              <a:rPr lang="en-US" smtClean="0"/>
              <a:pPr>
                <a:buFontTx/>
                <a:buNone/>
                <a:defRPr/>
              </a:pPr>
              <a:t>25</a:t>
            </a:fld>
            <a:endParaRPr lang="en-US" dirty="0"/>
          </a:p>
        </p:txBody>
      </p:sp>
      <p:sp>
        <p:nvSpPr>
          <p:cNvPr id="32771" name="Rectangle 3"/>
          <p:cNvSpPr>
            <a:spLocks noChangeArrowheads="1"/>
          </p:cNvSpPr>
          <p:nvPr/>
        </p:nvSpPr>
        <p:spPr bwMode="auto">
          <a:xfrm>
            <a:off x="76200" y="914400"/>
            <a:ext cx="8915400" cy="4955203"/>
          </a:xfrm>
          <a:prstGeom prst="rect">
            <a:avLst/>
          </a:prstGeom>
          <a:noFill/>
          <a:ln w="12700" cap="sq">
            <a:noFill/>
            <a:miter lim="800000"/>
            <a:headEnd type="none" w="sm" len="sm"/>
            <a:tailEnd type="none" w="sm" len="sm"/>
          </a:ln>
        </p:spPr>
        <p:txBody>
          <a:bodyPr wrap="square">
            <a:spAutoFit/>
          </a:bodyPr>
          <a:lstStyle/>
          <a:p>
            <a:pPr eaLnBrk="0" hangingPunct="0"/>
            <a:r>
              <a:rPr lang="en-US" sz="2000" dirty="0"/>
              <a:t>"The real improvement that I saw was in our ability to</a:t>
            </a:r>
            <a:r>
              <a:rPr lang="en-US" sz="2000" dirty="0">
                <a:sym typeface="Symbol" pitchFamily="18" charset="2"/>
              </a:rPr>
              <a:t></a:t>
            </a:r>
            <a:r>
              <a:rPr lang="en-US" sz="2000" dirty="0"/>
              <a:t>in the words of Thomas Edison</a:t>
            </a:r>
            <a:r>
              <a:rPr lang="en-US" sz="2000" dirty="0">
                <a:sym typeface="Symbol" pitchFamily="18" charset="2"/>
              </a:rPr>
              <a:t></a:t>
            </a:r>
            <a:r>
              <a:rPr lang="en-US" sz="2000" dirty="0"/>
              <a:t>know when to stop beating a dead horse.…Edison's key to success was that he failed fairly often; but as he said, he could recognize a dead horse before it started to smell...In information technology we ride dead horses</a:t>
            </a:r>
            <a:r>
              <a:rPr lang="en-US" sz="2000" dirty="0">
                <a:sym typeface="Symbol" pitchFamily="18" charset="2"/>
              </a:rPr>
              <a:t></a:t>
            </a:r>
            <a:r>
              <a:rPr lang="en-US" sz="2000" dirty="0"/>
              <a:t>failing projects</a:t>
            </a:r>
            <a:r>
              <a:rPr lang="en-US" sz="2000" dirty="0">
                <a:sym typeface="Symbol" pitchFamily="18" charset="2"/>
              </a:rPr>
              <a:t></a:t>
            </a:r>
            <a:r>
              <a:rPr lang="en-US" sz="2000" dirty="0"/>
              <a:t>a long time before we give up.  But what we are seeing now is that we are able to get off them; able to reduce cost overrun and time overrun.  That's where the major impact came on the success rate.”*</a:t>
            </a:r>
          </a:p>
          <a:p>
            <a:pPr eaLnBrk="0" hangingPunct="0"/>
            <a:endParaRPr lang="en-US" sz="2000" dirty="0"/>
          </a:p>
          <a:p>
            <a:pPr eaLnBrk="0" hangingPunct="0"/>
            <a:r>
              <a:rPr lang="en-US" sz="2000" dirty="0"/>
              <a:t>Many organizations, like Huntington Bancshares, Inc., use an </a:t>
            </a:r>
            <a:r>
              <a:rPr lang="en-US" sz="2000" b="1" dirty="0"/>
              <a:t>executive steering committee</a:t>
            </a:r>
            <a:r>
              <a:rPr lang="en-US" sz="2000" dirty="0"/>
              <a:t> to help keep projects on track</a:t>
            </a:r>
            <a:r>
              <a:rPr lang="en-US" sz="2000" dirty="0" smtClean="0"/>
              <a:t>.</a:t>
            </a:r>
          </a:p>
          <a:p>
            <a:pPr eaLnBrk="0" hangingPunct="0"/>
            <a:endParaRPr lang="en-US" sz="2000" dirty="0"/>
          </a:p>
          <a:p>
            <a:pPr eaLnBrk="0" hangingPunct="0"/>
            <a:r>
              <a:rPr lang="en-US" sz="2000" dirty="0" smtClean="0"/>
              <a:t>Some projects still go on a long time before being killed, like Blizzard’s Titan game project.</a:t>
            </a:r>
          </a:p>
          <a:p>
            <a:pPr eaLnBrk="0" hangingPunct="0"/>
            <a:endParaRPr lang="en-US" sz="2000" dirty="0" smtClean="0"/>
          </a:p>
          <a:p>
            <a:pPr eaLnBrk="0" hangingPunct="0"/>
            <a:r>
              <a:rPr lang="en-US" sz="1800" dirty="0" smtClean="0"/>
              <a:t>*</a:t>
            </a:r>
            <a:r>
              <a:rPr lang="en-US" sz="1800" dirty="0"/>
              <a:t>Cabanis, Jeannette, "'A Major Impact': The Standish Group's Jim Johnson On Project Management and IT Project Success," PM Network, PMI, Sep.1998, p. 7</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idx="1"/>
          </p:nvPr>
        </p:nvSpPr>
        <p:spPr/>
        <p:txBody>
          <a:bodyPr/>
          <a:lstStyle/>
          <a:p>
            <a:r>
              <a:rPr lang="en-US" dirty="0" smtClean="0"/>
              <a:t>IT projects can be very diverse in terms of size,  complexity, products produced, application area, and resource requirements</a:t>
            </a:r>
          </a:p>
          <a:p>
            <a:r>
              <a:rPr lang="en-US" dirty="0" smtClean="0"/>
              <a:t>IT project team members often have diverse backgrounds and skill sets</a:t>
            </a:r>
          </a:p>
          <a:p>
            <a:r>
              <a:rPr lang="en-US" dirty="0" smtClean="0"/>
              <a:t>IT projects use diverse technologies that change rapidly.  Even within one technology area, people must be highly specialized</a:t>
            </a:r>
          </a:p>
        </p:txBody>
      </p:sp>
      <p:sp>
        <p:nvSpPr>
          <p:cNvPr id="33796" name="Rectangle 2"/>
          <p:cNvSpPr>
            <a:spLocks noGrp="1" noChangeArrowheads="1"/>
          </p:cNvSpPr>
          <p:nvPr>
            <p:ph type="title"/>
          </p:nvPr>
        </p:nvSpPr>
        <p:spPr/>
        <p:txBody>
          <a:bodyPr/>
          <a:lstStyle/>
          <a:p>
            <a:r>
              <a:rPr lang="en-US" dirty="0" smtClean="0"/>
              <a:t>The Context of IT Projects</a:t>
            </a:r>
          </a:p>
        </p:txBody>
      </p:sp>
      <p:sp>
        <p:nvSpPr>
          <p:cNvPr id="33794"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5A7AAFB9-DD0E-414F-9474-EA0B471D20ED}" type="slidenum">
              <a:rPr lang="en-US"/>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138"/>
            <a:ext cx="8382000" cy="4525962"/>
          </a:xfrm>
        </p:spPr>
        <p:txBody>
          <a:bodyPr/>
          <a:lstStyle/>
          <a:p>
            <a:r>
              <a:rPr lang="en-US" sz="2800" dirty="0" smtClean="0"/>
              <a:t>Globalization</a:t>
            </a:r>
          </a:p>
          <a:p>
            <a:r>
              <a:rPr lang="en-US" sz="2800" dirty="0" smtClean="0"/>
              <a:t>Outsourcing: </a:t>
            </a:r>
            <a:r>
              <a:rPr lang="en-US" sz="2800" b="1" dirty="0" smtClean="0"/>
              <a:t>Outsourcing</a:t>
            </a:r>
            <a:r>
              <a:rPr lang="en-US" sz="2800" dirty="0" smtClean="0"/>
              <a:t> is when an organization acquires goods and/or sources from an outside source. </a:t>
            </a:r>
            <a:r>
              <a:rPr lang="en-US" sz="2800" b="1" dirty="0" smtClean="0"/>
              <a:t>Offshoring</a:t>
            </a:r>
            <a:r>
              <a:rPr lang="en-US" sz="2800" dirty="0" smtClean="0"/>
              <a:t> is sometimes used to describe outsourcing from another country</a:t>
            </a:r>
          </a:p>
          <a:p>
            <a:r>
              <a:rPr lang="en-US" sz="2800" dirty="0" smtClean="0"/>
              <a:t>Virtual teams: A </a:t>
            </a:r>
            <a:r>
              <a:rPr lang="en-US" sz="2800" b="1" dirty="0" smtClean="0"/>
              <a:t>virtual te</a:t>
            </a:r>
            <a:r>
              <a:rPr lang="en-US" sz="2800" dirty="0" smtClean="0"/>
              <a:t>am is a group of individuals who work across time and space using communication technologies</a:t>
            </a:r>
          </a:p>
          <a:p>
            <a:r>
              <a:rPr lang="en-US" sz="2800" dirty="0" smtClean="0"/>
              <a:t>Agile project management</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Recent Trends Affecting IT Project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Issues</a:t>
            </a:r>
          </a:p>
          <a:p>
            <a:pPr lvl="1"/>
            <a:r>
              <a:rPr lang="en-US" dirty="0" smtClean="0"/>
              <a:t>Communications</a:t>
            </a:r>
          </a:p>
          <a:p>
            <a:pPr lvl="1"/>
            <a:r>
              <a:rPr lang="en-US" dirty="0" smtClean="0"/>
              <a:t>Trust</a:t>
            </a:r>
          </a:p>
          <a:p>
            <a:pPr lvl="1"/>
            <a:r>
              <a:rPr lang="en-US" dirty="0" smtClean="0"/>
              <a:t>Common work practices</a:t>
            </a:r>
          </a:p>
          <a:p>
            <a:pPr lvl="1"/>
            <a:r>
              <a:rPr lang="en-US" dirty="0" smtClean="0"/>
              <a:t>Tools</a:t>
            </a:r>
          </a:p>
          <a:p>
            <a:r>
              <a:rPr lang="en-US" dirty="0" smtClean="0"/>
              <a:t>Suggestions</a:t>
            </a:r>
          </a:p>
          <a:p>
            <a:pPr lvl="1"/>
            <a:r>
              <a:rPr lang="en-US" dirty="0" smtClean="0"/>
              <a:t>Employ greater project discipline</a:t>
            </a:r>
          </a:p>
          <a:p>
            <a:pPr lvl="1"/>
            <a:r>
              <a:rPr lang="en-US" dirty="0" smtClean="0"/>
              <a:t>Think global but act local</a:t>
            </a:r>
          </a:p>
          <a:p>
            <a:pPr lvl="1"/>
            <a:r>
              <a:rPr lang="en-US" dirty="0" smtClean="0"/>
              <a:t>Keep project momentum going</a:t>
            </a:r>
          </a:p>
          <a:p>
            <a:pPr lvl="1"/>
            <a:r>
              <a:rPr lang="en-US" dirty="0" smtClean="0"/>
              <a:t>Use newer tools and technology</a:t>
            </a:r>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Important Issues and Suggestions Related to Globalization</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58200" cy="4525962"/>
          </a:xfrm>
        </p:spPr>
        <p:txBody>
          <a:bodyPr/>
          <a:lstStyle/>
          <a:p>
            <a:r>
              <a:rPr lang="en-US" dirty="0" smtClean="0"/>
              <a:t>Organizations remain competitive by using outsourcing to their advantage, such as finding ways to reduce costs</a:t>
            </a:r>
          </a:p>
          <a:p>
            <a:r>
              <a:rPr lang="en-US" dirty="0" smtClean="0"/>
              <a:t>Their next challenge is to make strategic IT investments with outsourcing by improving their enterprise architecture to ensure that IT infrastructure and business processes are integrated and standardized (See Suggested Readings)</a:t>
            </a:r>
          </a:p>
          <a:p>
            <a:r>
              <a:rPr lang="en-US" dirty="0" smtClean="0"/>
              <a:t>Project managers should become more familiar with negotiating contracts and other outsourcing issues</a:t>
            </a:r>
          </a:p>
          <a:p>
            <a:endParaRPr lang="en-US" dirty="0" smtClean="0"/>
          </a:p>
          <a:p>
            <a:endParaRPr lang="en-US" dirty="0"/>
          </a:p>
        </p:txBody>
      </p:sp>
      <p:sp>
        <p:nvSpPr>
          <p:cNvPr id="3" name="Title 2"/>
          <p:cNvSpPr>
            <a:spLocks noGrp="1"/>
          </p:cNvSpPr>
          <p:nvPr>
            <p:ph type="title"/>
          </p:nvPr>
        </p:nvSpPr>
        <p:spPr/>
        <p:txBody>
          <a:bodyPr/>
          <a:lstStyle/>
          <a:p>
            <a:r>
              <a:rPr lang="en-US" dirty="0" smtClean="0"/>
              <a:t>Outsourcing</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idx="1"/>
          </p:nvPr>
        </p:nvSpPr>
        <p:spPr/>
        <p:txBody>
          <a:bodyPr/>
          <a:lstStyle/>
          <a:p>
            <a:r>
              <a:rPr lang="en-US" dirty="0" smtClean="0"/>
              <a:t>Understand </a:t>
            </a:r>
            <a:r>
              <a:rPr lang="en-US" dirty="0"/>
              <a:t>the concept of a project phase and the project life cycle, </a:t>
            </a:r>
            <a:r>
              <a:rPr lang="en-US" dirty="0" smtClean="0"/>
              <a:t>and distinguish </a:t>
            </a:r>
            <a:r>
              <a:rPr lang="en-US" dirty="0"/>
              <a:t>between project development and product development</a:t>
            </a:r>
          </a:p>
          <a:p>
            <a:r>
              <a:rPr lang="en-US" dirty="0" smtClean="0"/>
              <a:t>Discuss </a:t>
            </a:r>
            <a:r>
              <a:rPr lang="en-US" dirty="0"/>
              <a:t>the unique attributes and diverse nature of IT projects</a:t>
            </a:r>
          </a:p>
          <a:p>
            <a:r>
              <a:rPr lang="en-US" dirty="0" smtClean="0"/>
              <a:t>Describe </a:t>
            </a:r>
            <a:r>
              <a:rPr lang="en-US" dirty="0"/>
              <a:t>recent trends affecting IT project management, including </a:t>
            </a:r>
            <a:r>
              <a:rPr lang="en-US" dirty="0" smtClean="0"/>
              <a:t>globalization, outsourcing</a:t>
            </a:r>
            <a:r>
              <a:rPr lang="en-US" dirty="0"/>
              <a:t>, virtual teams, and agile project management</a:t>
            </a:r>
            <a:endParaRPr lang="en-US" dirty="0" smtClean="0"/>
          </a:p>
          <a:p>
            <a:endParaRPr lang="en-US" dirty="0" smtClean="0"/>
          </a:p>
        </p:txBody>
      </p:sp>
      <p:sp>
        <p:nvSpPr>
          <p:cNvPr id="11268" name="Rectangle 2"/>
          <p:cNvSpPr>
            <a:spLocks noGrp="1" noChangeArrowheads="1"/>
          </p:cNvSpPr>
          <p:nvPr>
            <p:ph type="title"/>
          </p:nvPr>
        </p:nvSpPr>
        <p:spPr/>
        <p:txBody>
          <a:bodyPr/>
          <a:lstStyle/>
          <a:p>
            <a:r>
              <a:rPr lang="en-US" dirty="0" smtClean="0"/>
              <a:t>Learning Objectives</a:t>
            </a:r>
          </a:p>
        </p:txBody>
      </p:sp>
      <p:sp>
        <p:nvSpPr>
          <p:cNvPr id="1126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C9F6AAD2-4971-4595-8E55-186EFA782765}" type="slidenum">
              <a:rPr lang="en-US"/>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Outsourcing also has disadvantages. For example, Apple benefits from </a:t>
            </a:r>
            <a:r>
              <a:rPr lang="en-US" sz="2400" dirty="0" smtClean="0"/>
              <a:t>manufacturing products </a:t>
            </a:r>
            <a:r>
              <a:rPr lang="en-US" sz="2400" dirty="0"/>
              <a:t>in China, but it had big problems there after its iPhone 4S launch in January </a:t>
            </a:r>
            <a:r>
              <a:rPr lang="en-US" sz="2400" dirty="0" smtClean="0"/>
              <a:t>2012 caused </a:t>
            </a:r>
            <a:r>
              <a:rPr lang="en-US" sz="2400" dirty="0"/>
              <a:t>fighting between migrant workers who were hired by scalpers to stand in line to </a:t>
            </a:r>
            <a:r>
              <a:rPr lang="en-US" sz="2400" dirty="0" smtClean="0"/>
              <a:t>buy the </a:t>
            </a:r>
            <a:r>
              <a:rPr lang="en-US" sz="2400" dirty="0"/>
              <a:t>phones. </a:t>
            </a:r>
            <a:endParaRPr lang="en-US" sz="2400" dirty="0" smtClean="0"/>
          </a:p>
          <a:p>
            <a:r>
              <a:rPr lang="en-US" sz="2400" dirty="0" smtClean="0"/>
              <a:t>When </a:t>
            </a:r>
            <a:r>
              <a:rPr lang="en-US" sz="2400" dirty="0"/>
              <a:t>Apple said it would not open its store in Beijing, riots resulted and </a:t>
            </a:r>
            <a:r>
              <a:rPr lang="en-US" sz="2400" dirty="0" smtClean="0"/>
              <a:t>people attacked </a:t>
            </a:r>
            <a:r>
              <a:rPr lang="en-US" sz="2400" dirty="0"/>
              <a:t>security guards. The Beijing Apple Store has had problems before. In May </a:t>
            </a:r>
            <a:r>
              <a:rPr lang="en-US" sz="2400" dirty="0" smtClean="0"/>
              <a:t>2011, four </a:t>
            </a:r>
            <a:r>
              <a:rPr lang="en-US" sz="2400" dirty="0"/>
              <a:t>people were injured when a crowd waiting to buy the </a:t>
            </a:r>
            <a:r>
              <a:rPr lang="en-US" sz="2400" dirty="0" err="1"/>
              <a:t>iPad</a:t>
            </a:r>
            <a:r>
              <a:rPr lang="en-US" sz="2400" dirty="0"/>
              <a:t> 2 turned ugly. </a:t>
            </a:r>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30</a:t>
            </a:fld>
            <a:endParaRPr lang="en-US" dirty="0"/>
          </a:p>
        </p:txBody>
      </p:sp>
    </p:spTree>
    <p:extLst>
      <p:ext uri="{BB962C8B-B14F-4D97-AF65-F5344CB8AC3E}">
        <p14:creationId xmlns:p14="http://schemas.microsoft.com/office/powerpoint/2010/main" val="159902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2"/>
          </a:xfrm>
        </p:spPr>
        <p:txBody>
          <a:bodyPr/>
          <a:lstStyle/>
          <a:p>
            <a:r>
              <a:rPr lang="en-US" sz="2800" dirty="0" smtClean="0"/>
              <a:t>Increasing competiveness and responsiveness by having a team of workers available 24/7</a:t>
            </a:r>
          </a:p>
          <a:p>
            <a:r>
              <a:rPr lang="en-US" sz="2800" dirty="0" smtClean="0"/>
              <a:t>Lowering costs because many virtual workers do not require office space or support beyond their home offices.</a:t>
            </a:r>
          </a:p>
          <a:p>
            <a:r>
              <a:rPr lang="en-US" sz="2800" dirty="0" smtClean="0"/>
              <a:t>Providing more expertise and flexibility by having team members from across the globe working any time of day or night</a:t>
            </a:r>
          </a:p>
          <a:p>
            <a:r>
              <a:rPr lang="en-US" sz="2800" dirty="0" smtClean="0"/>
              <a:t>Increasing the work/life balance for team members by eliminating fixed office hours and the need to travel to work.</a:t>
            </a:r>
            <a:endParaRPr lang="en-US" sz="3200" dirty="0" smtClean="0"/>
          </a:p>
          <a:p>
            <a:pPr lvl="1"/>
            <a:endParaRPr lang="en-US" dirty="0"/>
          </a:p>
        </p:txBody>
      </p:sp>
      <p:sp>
        <p:nvSpPr>
          <p:cNvPr id="3" name="Title 2"/>
          <p:cNvSpPr>
            <a:spLocks noGrp="1"/>
          </p:cNvSpPr>
          <p:nvPr>
            <p:ph type="title"/>
          </p:nvPr>
        </p:nvSpPr>
        <p:spPr/>
        <p:txBody>
          <a:bodyPr/>
          <a:lstStyle/>
          <a:p>
            <a:r>
              <a:rPr lang="en-US" dirty="0" smtClean="0"/>
              <a:t>Virtual Teams Advantages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525962"/>
          </a:xfrm>
        </p:spPr>
        <p:txBody>
          <a:bodyPr/>
          <a:lstStyle/>
          <a:p>
            <a:r>
              <a:rPr lang="en-US" dirty="0" smtClean="0"/>
              <a:t>Isolating team members</a:t>
            </a:r>
          </a:p>
          <a:p>
            <a:r>
              <a:rPr lang="en-US" dirty="0" smtClean="0"/>
              <a:t>Increasing the potential for communications problems</a:t>
            </a:r>
          </a:p>
          <a:p>
            <a:r>
              <a:rPr lang="en-US" dirty="0" smtClean="0"/>
              <a:t>Reducing the ability for team members to network and transfer information informally</a:t>
            </a:r>
          </a:p>
          <a:p>
            <a:r>
              <a:rPr lang="en-US" dirty="0" smtClean="0"/>
              <a:t>Increasing the dependence on technology to accomplish work</a:t>
            </a:r>
          </a:p>
          <a:p>
            <a:r>
              <a:rPr lang="en-US" dirty="0" smtClean="0"/>
              <a:t>See text for a list of factors that help virtual teams succeed, including team processes, trust/relationships, leadership style, and team member selection</a:t>
            </a:r>
          </a:p>
          <a:p>
            <a:endParaRPr lang="en-US" dirty="0"/>
          </a:p>
        </p:txBody>
      </p:sp>
      <p:sp>
        <p:nvSpPr>
          <p:cNvPr id="3" name="Title 2"/>
          <p:cNvSpPr>
            <a:spLocks noGrp="1"/>
          </p:cNvSpPr>
          <p:nvPr>
            <p:ph type="title"/>
          </p:nvPr>
        </p:nvSpPr>
        <p:spPr/>
        <p:txBody>
          <a:bodyPr/>
          <a:lstStyle/>
          <a:p>
            <a:r>
              <a:rPr lang="en-US" dirty="0" smtClean="0"/>
              <a:t>Virtual Team Disadvantages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763000" cy="4525962"/>
          </a:xfrm>
        </p:spPr>
        <p:txBody>
          <a:bodyPr/>
          <a:lstStyle/>
          <a:p>
            <a:r>
              <a:rPr lang="en-US" sz="2400" dirty="0"/>
              <a:t>Agile means being able to </a:t>
            </a:r>
            <a:r>
              <a:rPr lang="en-US" sz="2400" dirty="0" smtClean="0"/>
              <a:t>move quickly </a:t>
            </a:r>
            <a:r>
              <a:rPr lang="en-US" sz="2400" dirty="0"/>
              <a:t>and easily, but some people feel that project management, as they have seen </a:t>
            </a:r>
            <a:r>
              <a:rPr lang="en-US" sz="2400" dirty="0" smtClean="0"/>
              <a:t>it used</a:t>
            </a:r>
            <a:r>
              <a:rPr lang="en-US" sz="2400" dirty="0"/>
              <a:t>, does not allow people to work quickly or easily</a:t>
            </a:r>
            <a:r>
              <a:rPr lang="en-US" sz="2400" dirty="0" smtClean="0"/>
              <a:t>.</a:t>
            </a:r>
          </a:p>
          <a:p>
            <a:r>
              <a:rPr lang="en-US" sz="2400" dirty="0" smtClean="0"/>
              <a:t>Early </a:t>
            </a:r>
            <a:r>
              <a:rPr lang="en-US" sz="2400" dirty="0"/>
              <a:t>software </a:t>
            </a:r>
            <a:r>
              <a:rPr lang="en-US" sz="2400" dirty="0" smtClean="0"/>
              <a:t>development projects </a:t>
            </a:r>
            <a:r>
              <a:rPr lang="en-US" sz="2400" dirty="0"/>
              <a:t>often used a waterfall approach, as defined earlier in this chapter. As </a:t>
            </a:r>
            <a:r>
              <a:rPr lang="en-US" sz="2400" dirty="0" smtClean="0"/>
              <a:t>technology and </a:t>
            </a:r>
            <a:r>
              <a:rPr lang="en-US" sz="2400" dirty="0"/>
              <a:t>businesses became more complex, the approach was often difficult to </a:t>
            </a:r>
            <a:r>
              <a:rPr lang="en-US" sz="2400" dirty="0" smtClean="0"/>
              <a:t>use because </a:t>
            </a:r>
            <a:r>
              <a:rPr lang="en-US" sz="2400" dirty="0"/>
              <a:t>requirements were unknown or continuously changing. </a:t>
            </a:r>
            <a:endParaRPr lang="en-US" sz="2400" dirty="0" smtClean="0"/>
          </a:p>
          <a:p>
            <a:r>
              <a:rPr lang="en-US" sz="2400" dirty="0" smtClean="0"/>
              <a:t>Agile </a:t>
            </a:r>
            <a:r>
              <a:rPr lang="en-US" sz="2400" dirty="0"/>
              <a:t>today means </a:t>
            </a:r>
            <a:r>
              <a:rPr lang="en-US" sz="2400" dirty="0" smtClean="0"/>
              <a:t>using a </a:t>
            </a:r>
            <a:r>
              <a:rPr lang="en-US" sz="2400" dirty="0"/>
              <a:t>method based on iterative and incremental development, in which requirements </a:t>
            </a:r>
            <a:r>
              <a:rPr lang="en-US" sz="2400" dirty="0" smtClean="0"/>
              <a:t>and solutions </a:t>
            </a:r>
            <a:r>
              <a:rPr lang="en-US" sz="2400" dirty="0"/>
              <a:t>evolve through collaboration</a:t>
            </a:r>
            <a:r>
              <a:rPr lang="en-US" sz="2400" dirty="0" smtClean="0"/>
              <a:t>.</a:t>
            </a:r>
          </a:p>
          <a:p>
            <a:r>
              <a:rPr lang="en-US" sz="2400" dirty="0" smtClean="0"/>
              <a:t>See the Resources tab from </a:t>
            </a:r>
            <a:r>
              <a:rPr lang="en-US" sz="2400" dirty="0" smtClean="0">
                <a:hlinkClick r:id="rId2"/>
              </a:rPr>
              <a:t>www.pmtexts.com</a:t>
            </a:r>
            <a:r>
              <a:rPr lang="en-US" sz="2400" dirty="0" smtClean="0"/>
              <a:t> for more info</a:t>
            </a:r>
            <a:endParaRPr lang="en-US" sz="2400" dirty="0"/>
          </a:p>
        </p:txBody>
      </p:sp>
      <p:sp>
        <p:nvSpPr>
          <p:cNvPr id="3" name="Title 2"/>
          <p:cNvSpPr>
            <a:spLocks noGrp="1"/>
          </p:cNvSpPr>
          <p:nvPr>
            <p:ph type="title"/>
          </p:nvPr>
        </p:nvSpPr>
        <p:spPr/>
        <p:txBody>
          <a:bodyPr/>
          <a:lstStyle/>
          <a:p>
            <a:r>
              <a:rPr lang="en-US" dirty="0" smtClean="0"/>
              <a:t>Agile Project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33</a:t>
            </a:fld>
            <a:endParaRPr lang="en-US" dirty="0"/>
          </a:p>
        </p:txBody>
      </p:sp>
    </p:spTree>
    <p:extLst>
      <p:ext uri="{BB962C8B-B14F-4D97-AF65-F5344CB8AC3E}">
        <p14:creationId xmlns:p14="http://schemas.microsoft.com/office/powerpoint/2010/main" val="3369684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138"/>
            <a:ext cx="8915400" cy="4691062"/>
          </a:xfrm>
        </p:spPr>
        <p:txBody>
          <a:bodyPr/>
          <a:lstStyle/>
          <a:p>
            <a:r>
              <a:rPr lang="en-US" dirty="0"/>
              <a:t>Many seasoned experts in project management warn people not to fall for the </a:t>
            </a:r>
            <a:r>
              <a:rPr lang="en-US" dirty="0" smtClean="0"/>
              <a:t>hype associated </a:t>
            </a:r>
            <a:r>
              <a:rPr lang="en-US" dirty="0"/>
              <a:t>with Agile. </a:t>
            </a:r>
            <a:endParaRPr lang="en-US" dirty="0" smtClean="0"/>
          </a:p>
          <a:p>
            <a:r>
              <a:rPr lang="en-US" dirty="0" smtClean="0"/>
              <a:t>For </a:t>
            </a:r>
            <a:r>
              <a:rPr lang="en-US" dirty="0"/>
              <a:t>example, J. Leroy Ward, Executive Vice President at </a:t>
            </a:r>
            <a:r>
              <a:rPr lang="en-US" dirty="0" smtClean="0"/>
              <a:t>ESI International</a:t>
            </a:r>
            <a:r>
              <a:rPr lang="en-US" dirty="0"/>
              <a:t>, said that “Agile will be seen for what it is … and </a:t>
            </a:r>
            <a:r>
              <a:rPr lang="en-US" dirty="0" smtClean="0"/>
              <a:t>isn’t….Project </a:t>
            </a:r>
            <a:r>
              <a:rPr lang="en-US" dirty="0"/>
              <a:t>management organizations embracing Agile software and product </a:t>
            </a:r>
            <a:r>
              <a:rPr lang="en-US" dirty="0" smtClean="0"/>
              <a:t>development approaches </a:t>
            </a:r>
            <a:r>
              <a:rPr lang="en-US" dirty="0"/>
              <a:t>will continue to grow while being faced with the challenge of </a:t>
            </a:r>
            <a:r>
              <a:rPr lang="en-US" dirty="0" smtClean="0"/>
              <a:t>demonstrating ROI </a:t>
            </a:r>
            <a:r>
              <a:rPr lang="en-US" dirty="0"/>
              <a:t>through Agile adoption</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Agile Makes Sense for Some Projects, But Not All</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34</a:t>
            </a:fld>
            <a:endParaRPr lang="en-US" dirty="0"/>
          </a:p>
        </p:txBody>
      </p:sp>
      <p:sp>
        <p:nvSpPr>
          <p:cNvPr id="6" name="TextBox 5"/>
          <p:cNvSpPr txBox="1"/>
          <p:nvPr/>
        </p:nvSpPr>
        <p:spPr>
          <a:xfrm>
            <a:off x="685800" y="5486400"/>
            <a:ext cx="8008283" cy="584775"/>
          </a:xfrm>
          <a:prstGeom prst="rect">
            <a:avLst/>
          </a:prstGeom>
          <a:noFill/>
        </p:spPr>
        <p:txBody>
          <a:bodyPr wrap="none" rtlCol="0">
            <a:spAutoFit/>
          </a:bodyPr>
          <a:lstStyle/>
          <a:p>
            <a:r>
              <a:rPr lang="en-US" sz="1600" dirty="0" smtClean="0"/>
              <a:t>*J</a:t>
            </a:r>
            <a:r>
              <a:rPr lang="en-US" sz="1600" dirty="0"/>
              <a:t>. Leroy Ward, “The Top Ten Project Management Trends for 2011,” projecttimes.com</a:t>
            </a:r>
          </a:p>
          <a:p>
            <a:r>
              <a:rPr lang="en-US" sz="1600" dirty="0"/>
              <a:t>(January 24, 2011).</a:t>
            </a:r>
          </a:p>
        </p:txBody>
      </p:sp>
    </p:spTree>
    <p:extLst>
      <p:ext uri="{BB962C8B-B14F-4D97-AF65-F5344CB8AC3E}">
        <p14:creationId xmlns:p14="http://schemas.microsoft.com/office/powerpoint/2010/main" val="1325066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763000" cy="4525962"/>
          </a:xfrm>
        </p:spPr>
        <p:txBody>
          <a:bodyPr/>
          <a:lstStyle/>
          <a:p>
            <a:r>
              <a:rPr lang="en-US" dirty="0" smtClean="0"/>
              <a:t>In February </a:t>
            </a:r>
            <a:r>
              <a:rPr lang="en-US" dirty="0"/>
              <a:t>2001, a group of 17 people that called itself the Agile Alliance developed </a:t>
            </a:r>
            <a:r>
              <a:rPr lang="en-US" dirty="0" smtClean="0"/>
              <a:t>and agreed </a:t>
            </a:r>
            <a:r>
              <a:rPr lang="en-US" dirty="0"/>
              <a:t>on the Manifesto for Agile Software Development, as follows:</a:t>
            </a:r>
          </a:p>
          <a:p>
            <a:r>
              <a:rPr lang="en-US" dirty="0" smtClean="0"/>
              <a:t>“We </a:t>
            </a:r>
            <a:r>
              <a:rPr lang="en-US" dirty="0"/>
              <a:t>are uncovering better ways of developing software by doing it and helping </a:t>
            </a:r>
            <a:r>
              <a:rPr lang="en-US" dirty="0" smtClean="0"/>
              <a:t>others do </a:t>
            </a:r>
            <a:r>
              <a:rPr lang="en-US" dirty="0"/>
              <a:t>it. Through this work we have come to value:</a:t>
            </a:r>
          </a:p>
          <a:p>
            <a:r>
              <a:rPr lang="en-US" dirty="0" smtClean="0"/>
              <a:t>Individuals </a:t>
            </a:r>
            <a:r>
              <a:rPr lang="en-US" dirty="0"/>
              <a:t>and interactions over processes and tools</a:t>
            </a:r>
          </a:p>
          <a:p>
            <a:r>
              <a:rPr lang="en-US" dirty="0" smtClean="0"/>
              <a:t>Working </a:t>
            </a:r>
            <a:r>
              <a:rPr lang="en-US" dirty="0"/>
              <a:t>software over comprehensive documentation</a:t>
            </a:r>
          </a:p>
          <a:p>
            <a:r>
              <a:rPr lang="en-US" dirty="0" smtClean="0"/>
              <a:t>Customer </a:t>
            </a:r>
            <a:r>
              <a:rPr lang="en-US" dirty="0"/>
              <a:t>collaboration over contract negotiation</a:t>
            </a:r>
          </a:p>
          <a:p>
            <a:r>
              <a:rPr lang="en-US" dirty="0" smtClean="0"/>
              <a:t>Responding </a:t>
            </a:r>
            <a:r>
              <a:rPr lang="en-US" dirty="0"/>
              <a:t>to change over following a </a:t>
            </a:r>
            <a:r>
              <a:rPr lang="en-US" dirty="0" smtClean="0"/>
              <a:t>plan”*</a:t>
            </a:r>
            <a:endParaRPr lang="en-US" dirty="0"/>
          </a:p>
        </p:txBody>
      </p:sp>
      <p:sp>
        <p:nvSpPr>
          <p:cNvPr id="3" name="Title 2"/>
          <p:cNvSpPr>
            <a:spLocks noGrp="1"/>
          </p:cNvSpPr>
          <p:nvPr>
            <p:ph type="title"/>
          </p:nvPr>
        </p:nvSpPr>
        <p:spPr/>
        <p:txBody>
          <a:bodyPr>
            <a:normAutofit fontScale="90000"/>
          </a:bodyPr>
          <a:lstStyle/>
          <a:p>
            <a:r>
              <a:rPr lang="en-US" dirty="0" smtClean="0"/>
              <a:t>Manifesto for Agile Software Development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35</a:t>
            </a:fld>
            <a:endParaRPr lang="en-US" dirty="0"/>
          </a:p>
        </p:txBody>
      </p:sp>
      <p:sp>
        <p:nvSpPr>
          <p:cNvPr id="6" name="TextBox 5"/>
          <p:cNvSpPr txBox="1"/>
          <p:nvPr/>
        </p:nvSpPr>
        <p:spPr>
          <a:xfrm>
            <a:off x="2590800" y="6095999"/>
            <a:ext cx="5441361" cy="430887"/>
          </a:xfrm>
          <a:prstGeom prst="rect">
            <a:avLst/>
          </a:prstGeom>
          <a:noFill/>
        </p:spPr>
        <p:txBody>
          <a:bodyPr wrap="none" rtlCol="0">
            <a:spAutoFit/>
          </a:bodyPr>
          <a:lstStyle/>
          <a:p>
            <a:r>
              <a:rPr lang="en-US" dirty="0" smtClean="0"/>
              <a:t>*Agile </a:t>
            </a:r>
            <a:r>
              <a:rPr lang="en-US" dirty="0"/>
              <a:t>Manifesto, www.agilemanifesto.org.</a:t>
            </a:r>
          </a:p>
        </p:txBody>
      </p:sp>
    </p:spTree>
    <p:extLst>
      <p:ext uri="{BB962C8B-B14F-4D97-AF65-F5344CB8AC3E}">
        <p14:creationId xmlns:p14="http://schemas.microsoft.com/office/powerpoint/2010/main" val="194163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According to the Scrum Alliance, Scrum is the leading agile development method for </a:t>
            </a:r>
            <a:r>
              <a:rPr lang="en-US" dirty="0" smtClean="0"/>
              <a:t>completing projects </a:t>
            </a:r>
            <a:r>
              <a:rPr lang="en-US" dirty="0"/>
              <a:t>with a complex, innovative scope of work</a:t>
            </a:r>
            <a:r>
              <a:rPr lang="en-US" dirty="0" smtClean="0"/>
              <a:t>.</a:t>
            </a:r>
          </a:p>
          <a:p>
            <a:r>
              <a:rPr lang="en-US" dirty="0" smtClean="0"/>
              <a:t>The </a:t>
            </a:r>
            <a:r>
              <a:rPr lang="en-US" dirty="0"/>
              <a:t>term was coined in 1986 </a:t>
            </a:r>
            <a:r>
              <a:rPr lang="en-US" dirty="0" smtClean="0"/>
              <a:t>in a </a:t>
            </a:r>
            <a:r>
              <a:rPr lang="en-US" dirty="0"/>
              <a:t>Harvard Business Review study that compared high-performing, cross-functional </a:t>
            </a:r>
            <a:r>
              <a:rPr lang="en-US" dirty="0" smtClean="0"/>
              <a:t>teams to </a:t>
            </a:r>
            <a:r>
              <a:rPr lang="en-US" dirty="0"/>
              <a:t>the scrum formation used by rugby teams.</a:t>
            </a:r>
          </a:p>
        </p:txBody>
      </p:sp>
      <p:sp>
        <p:nvSpPr>
          <p:cNvPr id="3" name="Title 2"/>
          <p:cNvSpPr>
            <a:spLocks noGrp="1"/>
          </p:cNvSpPr>
          <p:nvPr>
            <p:ph type="title"/>
          </p:nvPr>
        </p:nvSpPr>
        <p:spPr/>
        <p:txBody>
          <a:bodyPr/>
          <a:lstStyle/>
          <a:p>
            <a:r>
              <a:rPr lang="en-US" dirty="0" smtClean="0"/>
              <a:t>Scrum</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36</a:t>
            </a:fld>
            <a:endParaRPr lang="en-US" dirty="0"/>
          </a:p>
        </p:txBody>
      </p:sp>
    </p:spTree>
    <p:extLst>
      <p:ext uri="{BB962C8B-B14F-4D97-AF65-F5344CB8AC3E}">
        <p14:creationId xmlns:p14="http://schemas.microsoft.com/office/powerpoint/2010/main" val="3991057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2-6. Scrum Framework</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5" name="Slide Number Placeholder 4"/>
          <p:cNvSpPr>
            <a:spLocks noGrp="1"/>
          </p:cNvSpPr>
          <p:nvPr>
            <p:ph type="sldNum" sz="quarter" idx="11"/>
          </p:nvPr>
        </p:nvSpPr>
        <p:spPr/>
        <p:txBody>
          <a:bodyPr/>
          <a:lstStyle/>
          <a:p>
            <a:pPr>
              <a:defRPr/>
            </a:pPr>
            <a:fld id="{D4FD9659-824B-46C0-8A9A-C90F38C1F825}" type="slidenum">
              <a:rPr lang="en-US" smtClean="0"/>
              <a:pPr>
                <a:defRPr/>
              </a:pPr>
              <a:t>37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97" y="1219832"/>
            <a:ext cx="8609303" cy="4799967"/>
          </a:xfrm>
          <a:prstGeom prst="rect">
            <a:avLst/>
          </a:prstGeom>
        </p:spPr>
      </p:pic>
    </p:spTree>
    <p:extLst>
      <p:ext uri="{BB962C8B-B14F-4D97-AF65-F5344CB8AC3E}">
        <p14:creationId xmlns:p14="http://schemas.microsoft.com/office/powerpoint/2010/main" val="92687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3"/>
          <p:cNvSpPr>
            <a:spLocks noGrp="1" noChangeArrowheads="1"/>
          </p:cNvSpPr>
          <p:nvPr>
            <p:ph idx="1"/>
          </p:nvPr>
        </p:nvSpPr>
        <p:spPr>
          <a:xfrm>
            <a:off x="0" y="838200"/>
            <a:ext cx="8915400" cy="4876800"/>
          </a:xfrm>
        </p:spPr>
        <p:txBody>
          <a:bodyPr/>
          <a:lstStyle/>
          <a:p>
            <a:pPr>
              <a:lnSpc>
                <a:spcPct val="90000"/>
              </a:lnSpc>
            </a:pPr>
            <a:r>
              <a:rPr lang="en-US" dirty="0" smtClean="0"/>
              <a:t>Project managers need to take a systems approach when working on projects</a:t>
            </a:r>
          </a:p>
          <a:p>
            <a:pPr>
              <a:lnSpc>
                <a:spcPct val="90000"/>
              </a:lnSpc>
            </a:pPr>
            <a:r>
              <a:rPr lang="en-US" dirty="0" smtClean="0"/>
              <a:t>Organizations have four different frames: structural, human resources, political, and symbolic</a:t>
            </a:r>
          </a:p>
          <a:p>
            <a:pPr>
              <a:lnSpc>
                <a:spcPct val="90000"/>
              </a:lnSpc>
            </a:pPr>
            <a:r>
              <a:rPr lang="en-US" dirty="0" smtClean="0"/>
              <a:t>The structure and culture of an organization have strong implications for project managers</a:t>
            </a:r>
          </a:p>
          <a:p>
            <a:pPr>
              <a:lnSpc>
                <a:spcPct val="90000"/>
              </a:lnSpc>
            </a:pPr>
            <a:r>
              <a:rPr lang="en-US" dirty="0" smtClean="0"/>
              <a:t>Projects should successfully pass through each phase of the project life cycle</a:t>
            </a:r>
          </a:p>
          <a:p>
            <a:pPr>
              <a:lnSpc>
                <a:spcPct val="90000"/>
              </a:lnSpc>
            </a:pPr>
            <a:r>
              <a:rPr lang="en-US" dirty="0" smtClean="0"/>
              <a:t>Project managers need to consider several factors due to the unique context of information technology projects</a:t>
            </a:r>
          </a:p>
          <a:p>
            <a:pPr>
              <a:lnSpc>
                <a:spcPct val="90000"/>
              </a:lnSpc>
            </a:pPr>
            <a:r>
              <a:rPr lang="en-US" dirty="0" smtClean="0"/>
              <a:t>Recent trends affecting IT project management include globalization, outsourcing, virtual teams, and Agile</a:t>
            </a:r>
          </a:p>
        </p:txBody>
      </p:sp>
      <p:sp>
        <p:nvSpPr>
          <p:cNvPr id="34820" name="Rectangle 2"/>
          <p:cNvSpPr>
            <a:spLocks noGrp="1" noChangeArrowheads="1"/>
          </p:cNvSpPr>
          <p:nvPr>
            <p:ph type="title"/>
          </p:nvPr>
        </p:nvSpPr>
        <p:spPr>
          <a:xfrm>
            <a:off x="381000" y="37514"/>
            <a:ext cx="8305800" cy="715962"/>
          </a:xfrm>
        </p:spPr>
        <p:txBody>
          <a:bodyPr>
            <a:normAutofit fontScale="90000"/>
          </a:bodyPr>
          <a:lstStyle/>
          <a:p>
            <a:r>
              <a:rPr lang="en-US" dirty="0" smtClean="0"/>
              <a:t>Chapter Summary</a:t>
            </a:r>
          </a:p>
        </p:txBody>
      </p:sp>
      <p:sp>
        <p:nvSpPr>
          <p:cNvPr id="34818"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26E4E808-D5A2-4270-948F-25CED7EF1363}" type="slidenum">
              <a:rPr lang="en-US"/>
              <a:pPr>
                <a:defRPr/>
              </a:pPr>
              <a:t>38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p:txBody>
          <a:bodyPr/>
          <a:lstStyle/>
          <a:p>
            <a:r>
              <a:rPr lang="en-US" dirty="0" smtClean="0"/>
              <a:t>Projects must operate in a broad organizational environment</a:t>
            </a:r>
          </a:p>
          <a:p>
            <a:r>
              <a:rPr lang="en-US" dirty="0" smtClean="0"/>
              <a:t>Project managers need to use </a:t>
            </a:r>
            <a:r>
              <a:rPr lang="en-US" b="1" dirty="0" smtClean="0"/>
              <a:t>systems thinking:</a:t>
            </a:r>
          </a:p>
          <a:p>
            <a:pPr lvl="1"/>
            <a:r>
              <a:rPr lang="en-US" dirty="0" smtClean="0"/>
              <a:t>taking a holistic view of carrying out projects within the context of the organization</a:t>
            </a:r>
          </a:p>
          <a:p>
            <a:r>
              <a:rPr lang="en-US" dirty="0" smtClean="0"/>
              <a:t>Senior managers must make sure projects continue to support current business needs</a:t>
            </a:r>
          </a:p>
          <a:p>
            <a:endParaRPr lang="en-US" dirty="0" smtClean="0"/>
          </a:p>
        </p:txBody>
      </p:sp>
      <p:sp>
        <p:nvSpPr>
          <p:cNvPr id="12292" name="Rectangle 2"/>
          <p:cNvSpPr>
            <a:spLocks noGrp="1" noChangeArrowheads="1"/>
          </p:cNvSpPr>
          <p:nvPr>
            <p:ph type="title"/>
          </p:nvPr>
        </p:nvSpPr>
        <p:spPr>
          <a:xfrm>
            <a:off x="304800" y="228600"/>
            <a:ext cx="8839200" cy="1143000"/>
          </a:xfrm>
        </p:spPr>
        <p:txBody>
          <a:bodyPr>
            <a:normAutofit fontScale="90000"/>
          </a:bodyPr>
          <a:lstStyle/>
          <a:p>
            <a:r>
              <a:rPr lang="en-US" dirty="0" smtClean="0"/>
              <a:t>Projects Cannot Be Run</a:t>
            </a:r>
            <a:br>
              <a:rPr lang="en-US" dirty="0" smtClean="0"/>
            </a:br>
            <a:r>
              <a:rPr lang="en-US" dirty="0" smtClean="0"/>
              <a:t>In Isolation</a:t>
            </a:r>
          </a:p>
        </p:txBody>
      </p:sp>
      <p:sp>
        <p:nvSpPr>
          <p:cNvPr id="1229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EB3A963B-2A76-42DC-B4A5-25130FB0888A}" type="slidenum">
              <a:rPr lang="en-US"/>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381000" y="1295400"/>
            <a:ext cx="8458200" cy="4572000"/>
          </a:xfrm>
        </p:spPr>
        <p:txBody>
          <a:bodyPr/>
          <a:lstStyle/>
          <a:p>
            <a:pPr>
              <a:lnSpc>
                <a:spcPct val="90000"/>
              </a:lnSpc>
            </a:pPr>
            <a:r>
              <a:rPr lang="en-US" dirty="0" smtClean="0"/>
              <a:t>A </a:t>
            </a:r>
            <a:r>
              <a:rPr lang="en-US" b="1" dirty="0" smtClean="0"/>
              <a:t>systems approach </a:t>
            </a:r>
            <a:r>
              <a:rPr lang="en-US" dirty="0" smtClean="0"/>
              <a:t>emerged in the 1950s to describe a more analytical approach to management and problem solving</a:t>
            </a:r>
          </a:p>
          <a:p>
            <a:pPr>
              <a:lnSpc>
                <a:spcPct val="90000"/>
              </a:lnSpc>
            </a:pPr>
            <a:r>
              <a:rPr lang="en-US" dirty="0" smtClean="0"/>
              <a:t>Three parts include:</a:t>
            </a:r>
          </a:p>
          <a:p>
            <a:pPr lvl="1">
              <a:lnSpc>
                <a:spcPct val="90000"/>
              </a:lnSpc>
            </a:pPr>
            <a:r>
              <a:rPr lang="en-US" b="1" dirty="0" smtClean="0"/>
              <a:t>Systems philosophy</a:t>
            </a:r>
            <a:r>
              <a:rPr lang="en-US" dirty="0" smtClean="0"/>
              <a:t>: an overall model for thinking about things as systems</a:t>
            </a:r>
          </a:p>
          <a:p>
            <a:pPr lvl="1">
              <a:lnSpc>
                <a:spcPct val="90000"/>
              </a:lnSpc>
            </a:pPr>
            <a:r>
              <a:rPr lang="en-US" b="1" dirty="0" smtClean="0"/>
              <a:t>Systems analysis</a:t>
            </a:r>
            <a:r>
              <a:rPr lang="en-US" dirty="0" smtClean="0"/>
              <a:t>: problem-solving approach</a:t>
            </a:r>
          </a:p>
          <a:p>
            <a:pPr lvl="1">
              <a:lnSpc>
                <a:spcPct val="90000"/>
              </a:lnSpc>
            </a:pPr>
            <a:r>
              <a:rPr lang="en-US" b="1" dirty="0" smtClean="0"/>
              <a:t>Systems management</a:t>
            </a:r>
            <a:r>
              <a:rPr lang="en-US" dirty="0" smtClean="0"/>
              <a:t>: address business, technological, and organizational issues before making changes to systems</a:t>
            </a:r>
          </a:p>
        </p:txBody>
      </p:sp>
      <p:sp>
        <p:nvSpPr>
          <p:cNvPr id="13316" name="Rectangle 2"/>
          <p:cNvSpPr>
            <a:spLocks noGrp="1" noChangeArrowheads="1"/>
          </p:cNvSpPr>
          <p:nvPr>
            <p:ph type="title"/>
          </p:nvPr>
        </p:nvSpPr>
        <p:spPr>
          <a:xfrm>
            <a:off x="304800" y="152400"/>
            <a:ext cx="8839200" cy="1143000"/>
          </a:xfrm>
        </p:spPr>
        <p:txBody>
          <a:bodyPr>
            <a:normAutofit fontScale="90000"/>
          </a:bodyPr>
          <a:lstStyle/>
          <a:p>
            <a:r>
              <a:rPr lang="en-US" dirty="0" smtClean="0"/>
              <a:t>A Systems View of Project Management</a:t>
            </a:r>
          </a:p>
        </p:txBody>
      </p:sp>
      <p:sp>
        <p:nvSpPr>
          <p:cNvPr id="13314"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51C533D4-6C77-4C28-9310-1A48D750367A}"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smtClean="0"/>
              <a:t>Figure 2-1. Three Sphere Model for Systems Management</a:t>
            </a:r>
          </a:p>
        </p:txBody>
      </p:sp>
      <p:sp>
        <p:nvSpPr>
          <p:cNvPr id="7" name="Footer Placeholder 6"/>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6" name="Slide Number Placeholder 5"/>
          <p:cNvSpPr>
            <a:spLocks noGrp="1"/>
          </p:cNvSpPr>
          <p:nvPr>
            <p:ph type="sldNum" sz="quarter" idx="11"/>
          </p:nvPr>
        </p:nvSpPr>
        <p:spPr/>
        <p:txBody>
          <a:bodyPr/>
          <a:lstStyle/>
          <a:p>
            <a:pPr>
              <a:defRPr/>
            </a:pPr>
            <a:fld id="{0BD84499-56DB-4FF3-8D99-174F9EB97545}" type="slidenum">
              <a:rPr lang="en-US" smtClean="0"/>
              <a:pPr>
                <a:defRPr/>
              </a:pPr>
              <a:t>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57048"/>
            <a:ext cx="6781800" cy="48306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28600" y="228600"/>
            <a:ext cx="8915400" cy="685800"/>
          </a:xfrm>
        </p:spPr>
        <p:txBody>
          <a:bodyPr>
            <a:normAutofit fontScale="90000"/>
          </a:bodyPr>
          <a:lstStyle/>
          <a:p>
            <a:r>
              <a:rPr lang="en-US" dirty="0" smtClean="0"/>
              <a:t>Figure 2-2. Perspectives on Organizations</a:t>
            </a:r>
          </a:p>
        </p:txBody>
      </p:sp>
      <p:sp>
        <p:nvSpPr>
          <p:cNvPr id="16386"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12" name="Slide Number Placeholder 4"/>
          <p:cNvSpPr>
            <a:spLocks noGrp="1"/>
          </p:cNvSpPr>
          <p:nvPr>
            <p:ph type="sldNum" sz="quarter" idx="11"/>
          </p:nvPr>
        </p:nvSpPr>
        <p:spPr/>
        <p:txBody>
          <a:bodyPr/>
          <a:lstStyle/>
          <a:p>
            <a:pPr>
              <a:defRPr/>
            </a:pPr>
            <a:fld id="{54D9EE01-122A-4F6B-878B-46264A60159F}" type="slidenum">
              <a:rPr lang="en-US"/>
              <a:pPr>
                <a:defRPr/>
              </a:pPr>
              <a:t>7</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317491"/>
            <a:ext cx="8456096" cy="498551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92162"/>
          </a:xfrm>
        </p:spPr>
        <p:txBody>
          <a:bodyPr>
            <a:normAutofit/>
          </a:bodyPr>
          <a:lstStyle/>
          <a:p>
            <a:r>
              <a:rPr lang="en-US" dirty="0" smtClean="0"/>
              <a:t>What Went Wrong?</a:t>
            </a:r>
          </a:p>
        </p:txBody>
      </p:sp>
      <p:sp>
        <p:nvSpPr>
          <p:cNvPr id="8" name="Footer Placeholder 7"/>
          <p:cNvSpPr>
            <a:spLocks noGrp="1"/>
          </p:cNvSpPr>
          <p:nvPr>
            <p:ph type="ftr" sz="quarter" idx="10"/>
          </p:nvPr>
        </p:nvSpPr>
        <p:spPr/>
        <p:txBody>
          <a:bodyPr/>
          <a:lstStyle/>
          <a:p>
            <a:pPr>
              <a:defRPr/>
            </a:pPr>
            <a:r>
              <a:rPr lang="en-US" smtClean="0"/>
              <a:t>Information Technology Project Management, Eighth Edition</a:t>
            </a:r>
            <a:endParaRPr lang="en-US" dirty="0"/>
          </a:p>
        </p:txBody>
      </p:sp>
      <p:sp>
        <p:nvSpPr>
          <p:cNvPr id="7" name="Slide Number Placeholder 6"/>
          <p:cNvSpPr>
            <a:spLocks noGrp="1"/>
          </p:cNvSpPr>
          <p:nvPr>
            <p:ph type="sldNum" sz="quarter" idx="11"/>
          </p:nvPr>
        </p:nvSpPr>
        <p:spPr/>
        <p:txBody>
          <a:bodyPr/>
          <a:lstStyle/>
          <a:p>
            <a:pPr>
              <a:defRPr/>
            </a:pPr>
            <a:fld id="{0BD84499-56DB-4FF3-8D99-174F9EB97545}" type="slidenum">
              <a:rPr lang="en-US" smtClean="0"/>
              <a:pPr>
                <a:defRPr/>
              </a:pPr>
              <a:t>8</a:t>
            </a:fld>
            <a:endParaRPr lang="en-US" dirty="0"/>
          </a:p>
        </p:txBody>
      </p:sp>
      <p:sp>
        <p:nvSpPr>
          <p:cNvPr id="17411" name="Rectangle 3"/>
          <p:cNvSpPr>
            <a:spLocks noChangeArrowheads="1"/>
          </p:cNvSpPr>
          <p:nvPr/>
        </p:nvSpPr>
        <p:spPr bwMode="auto">
          <a:xfrm>
            <a:off x="381000" y="1295400"/>
            <a:ext cx="8534400" cy="4154984"/>
          </a:xfrm>
          <a:prstGeom prst="rect">
            <a:avLst/>
          </a:prstGeom>
          <a:noFill/>
          <a:ln w="9525">
            <a:noFill/>
            <a:miter lim="800000"/>
            <a:headEnd/>
            <a:tailEnd/>
          </a:ln>
        </p:spPr>
        <p:txBody>
          <a:bodyPr>
            <a:spAutoFit/>
          </a:bodyPr>
          <a:lstStyle/>
          <a:p>
            <a:pPr marL="342900" indent="-342900">
              <a:buFont typeface="Arial" pitchFamily="34" charset="0"/>
              <a:buChar char="•"/>
            </a:pPr>
            <a:r>
              <a:rPr lang="en-US" sz="2400" dirty="0"/>
              <a:t>In a paper titled “A Study in Project Failure,” two researchers examined the success </a:t>
            </a:r>
            <a:r>
              <a:rPr lang="en-US" sz="2400" dirty="0" smtClean="0"/>
              <a:t>and failure </a:t>
            </a:r>
            <a:r>
              <a:rPr lang="en-US" sz="2400" dirty="0"/>
              <a:t>of 214 IT projects over an eight-year period in several European countries. </a:t>
            </a:r>
            <a:endParaRPr lang="en-US" sz="2400" dirty="0" smtClean="0"/>
          </a:p>
          <a:p>
            <a:pPr marL="342900" indent="-342900">
              <a:buFont typeface="Arial" pitchFamily="34" charset="0"/>
              <a:buChar char="•"/>
            </a:pPr>
            <a:r>
              <a:rPr lang="en-US" sz="2400" dirty="0" smtClean="0"/>
              <a:t>The researchers </a:t>
            </a:r>
            <a:r>
              <a:rPr lang="en-US" sz="2400" dirty="0"/>
              <a:t>found that only one in eight (12.5 percent) were considered successful </a:t>
            </a:r>
            <a:r>
              <a:rPr lang="en-US" sz="2400" dirty="0" smtClean="0"/>
              <a:t>in terms </a:t>
            </a:r>
            <a:r>
              <a:rPr lang="en-US" sz="2400" dirty="0"/>
              <a:t>of meeting scope, time, and cost goals. </a:t>
            </a:r>
            <a:endParaRPr lang="en-US" sz="2400" dirty="0" smtClean="0"/>
          </a:p>
          <a:p>
            <a:pPr marL="342900" indent="-342900">
              <a:buFont typeface="Arial" pitchFamily="34" charset="0"/>
              <a:buChar char="•"/>
            </a:pPr>
            <a:r>
              <a:rPr lang="en-US" sz="2400" dirty="0" smtClean="0"/>
              <a:t>The </a:t>
            </a:r>
            <a:r>
              <a:rPr lang="en-US" sz="2400" dirty="0"/>
              <a:t>authors </a:t>
            </a:r>
            <a:r>
              <a:rPr lang="en-US" sz="2400" dirty="0" smtClean="0"/>
              <a:t>said that the </a:t>
            </a:r>
            <a:r>
              <a:rPr lang="en-US" sz="2400" dirty="0"/>
              <a:t>culture within many </a:t>
            </a:r>
            <a:r>
              <a:rPr lang="en-US" sz="2400" dirty="0" smtClean="0"/>
              <a:t>organizations </a:t>
            </a:r>
            <a:r>
              <a:rPr lang="en-US" sz="2400" dirty="0"/>
              <a:t>is often </a:t>
            </a:r>
            <a:r>
              <a:rPr lang="en-US" sz="2400" dirty="0" smtClean="0"/>
              <a:t>to blame</a:t>
            </a:r>
          </a:p>
          <a:p>
            <a:pPr marL="342900" indent="-342900">
              <a:buFont typeface="Arial" pitchFamily="34" charset="0"/>
              <a:buChar char="•"/>
            </a:pPr>
            <a:r>
              <a:rPr lang="en-US" sz="2400" dirty="0" smtClean="0">
                <a:cs typeface="Times New Roman" pitchFamily="18" charset="0"/>
              </a:rPr>
              <a:t>Among other things, people often do not discuss important leadership, stakeholder, and risk management issues</a:t>
            </a:r>
            <a:endParaRPr lang="en-US" sz="2400" dirty="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p:txBody>
          <a:bodyPr/>
          <a:lstStyle/>
          <a:p>
            <a:r>
              <a:rPr lang="en-US" dirty="0" smtClean="0"/>
              <a:t>3 basic organization structures</a:t>
            </a:r>
          </a:p>
          <a:p>
            <a:pPr lvl="1"/>
            <a:r>
              <a:rPr lang="en-US" sz="2800" b="1" dirty="0" smtClean="0"/>
              <a:t>Functional:</a:t>
            </a:r>
            <a:r>
              <a:rPr lang="en-US" sz="2800" dirty="0" smtClean="0"/>
              <a:t> functional managers report to the CEO</a:t>
            </a:r>
          </a:p>
          <a:p>
            <a:pPr lvl="1"/>
            <a:r>
              <a:rPr lang="en-US" sz="2800" b="1" dirty="0" smtClean="0"/>
              <a:t>Project:</a:t>
            </a:r>
            <a:r>
              <a:rPr lang="en-US" sz="2800" dirty="0" smtClean="0"/>
              <a:t> program managers report to the CEO</a:t>
            </a:r>
          </a:p>
          <a:p>
            <a:pPr lvl="1"/>
            <a:r>
              <a:rPr lang="en-US" sz="2800" b="1" dirty="0" smtClean="0"/>
              <a:t>Matrix:</a:t>
            </a:r>
            <a:r>
              <a:rPr lang="en-US" sz="2800" dirty="0" smtClean="0"/>
              <a:t> middle ground between functional and project structures; personnel often report to two or more bosses; structure can be weak, balanced, or strong matrix</a:t>
            </a:r>
          </a:p>
        </p:txBody>
      </p:sp>
      <p:sp>
        <p:nvSpPr>
          <p:cNvPr id="18436" name="Rectangle 2"/>
          <p:cNvSpPr>
            <a:spLocks noGrp="1" noChangeArrowheads="1"/>
          </p:cNvSpPr>
          <p:nvPr>
            <p:ph type="title"/>
          </p:nvPr>
        </p:nvSpPr>
        <p:spPr/>
        <p:txBody>
          <a:bodyPr/>
          <a:lstStyle/>
          <a:p>
            <a:r>
              <a:rPr lang="en-US" dirty="0" smtClean="0"/>
              <a:t>Organizational Structures</a:t>
            </a:r>
          </a:p>
        </p:txBody>
      </p:sp>
      <p:sp>
        <p:nvSpPr>
          <p:cNvPr id="18434"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Eighth Edition</a:t>
            </a:r>
            <a:endParaRPr lang="en-US" dirty="0" smtClean="0"/>
          </a:p>
        </p:txBody>
      </p:sp>
      <p:sp>
        <p:nvSpPr>
          <p:cNvPr id="5" name="Slide Number Placeholder 4"/>
          <p:cNvSpPr>
            <a:spLocks noGrp="1"/>
          </p:cNvSpPr>
          <p:nvPr>
            <p:ph type="sldNum" sz="quarter" idx="11"/>
          </p:nvPr>
        </p:nvSpPr>
        <p:spPr/>
        <p:txBody>
          <a:bodyPr/>
          <a:lstStyle/>
          <a:p>
            <a:pPr>
              <a:defRPr/>
            </a:pPr>
            <a:fld id="{C4723D0A-DC20-4FDC-880A-596289672AA3}" type="slidenum">
              <a:rPr lang="en-US"/>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3419</TotalTime>
  <Words>2491</Words>
  <Application>Microsoft Office PowerPoint</Application>
  <PresentationFormat>On-screen Show (4:3)</PresentationFormat>
  <Paragraphs>249</Paragraphs>
  <Slides>38</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Arial</vt:lpstr>
      <vt:lpstr>Arial Rounded MT Bold</vt:lpstr>
      <vt:lpstr>Calibri</vt:lpstr>
      <vt:lpstr>Lucida Sans Unicode</vt:lpstr>
      <vt:lpstr>Symbol</vt:lpstr>
      <vt:lpstr>Times New Roman</vt:lpstr>
      <vt:lpstr>Verdana</vt:lpstr>
      <vt:lpstr>Wingdings 2</vt:lpstr>
      <vt:lpstr>Wingdings 3</vt:lpstr>
      <vt:lpstr>Custom Design</vt:lpstr>
      <vt:lpstr>Theme1</vt:lpstr>
      <vt:lpstr>Chapter 2: The Project Management and Information Technology Context</vt:lpstr>
      <vt:lpstr>Learning Objectives</vt:lpstr>
      <vt:lpstr>Learning Objectives</vt:lpstr>
      <vt:lpstr>Projects Cannot Be Run In Isolation</vt:lpstr>
      <vt:lpstr>A Systems View of Project Management</vt:lpstr>
      <vt:lpstr>Figure 2-1. Three Sphere Model for Systems Management</vt:lpstr>
      <vt:lpstr>Figure 2-2. Perspectives on Organizations</vt:lpstr>
      <vt:lpstr>What Went Wrong?</vt:lpstr>
      <vt:lpstr>Organizational Structures</vt:lpstr>
      <vt:lpstr>Figure 2-3. Functional, Project, and Matrix Organizational Structures</vt:lpstr>
      <vt:lpstr>Table 2-1.  Organizational Structure Influences on Projects</vt:lpstr>
      <vt:lpstr>Stakeholder Management</vt:lpstr>
      <vt:lpstr>Media Snapshot</vt:lpstr>
      <vt:lpstr>The Importance of Top Management Commitment</vt:lpstr>
      <vt:lpstr>How Top Management Can Help Project Managers</vt:lpstr>
      <vt:lpstr>Best Practice</vt:lpstr>
      <vt:lpstr>Project Phases and the Project Life Cycle</vt:lpstr>
      <vt:lpstr>More on Project Phases</vt:lpstr>
      <vt:lpstr>Figure 2-4. Phases of the Traditional Project Life Cycle</vt:lpstr>
      <vt:lpstr>Product Life Cycles</vt:lpstr>
      <vt:lpstr>Predictive Life Cycle Models</vt:lpstr>
      <vt:lpstr>Figure 2-5. Waterfall and Spiral Life Cycle Models</vt:lpstr>
      <vt:lpstr>Agile Software Development</vt:lpstr>
      <vt:lpstr>The Importance of Project Phases and Management Reviews</vt:lpstr>
      <vt:lpstr>What Went Right?</vt:lpstr>
      <vt:lpstr>The Context of IT Projects</vt:lpstr>
      <vt:lpstr>Recent Trends Affecting IT Project Management</vt:lpstr>
      <vt:lpstr>Important Issues and Suggestions Related to Globalization</vt:lpstr>
      <vt:lpstr>Outsourcing</vt:lpstr>
      <vt:lpstr>Global Issues</vt:lpstr>
      <vt:lpstr>Virtual Teams Advantages</vt:lpstr>
      <vt:lpstr>Virtual Team Disadvantages</vt:lpstr>
      <vt:lpstr>Agile Project Management</vt:lpstr>
      <vt:lpstr>Agile Makes Sense for Some Projects, But Not All</vt:lpstr>
      <vt:lpstr>Manifesto for Agile Software Development</vt:lpstr>
      <vt:lpstr>Scrum</vt:lpstr>
      <vt:lpstr>Figure 2-6. Scrum Framework</vt:lpstr>
      <vt:lpstr>Chapter Summary</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Nada</cp:lastModifiedBy>
  <cp:revision>166</cp:revision>
  <dcterms:created xsi:type="dcterms:W3CDTF">2001-07-05T23:10:12Z</dcterms:created>
  <dcterms:modified xsi:type="dcterms:W3CDTF">2016-10-09T03:47:10Z</dcterms:modified>
</cp:coreProperties>
</file>