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86" r:id="rId3"/>
    <p:sldId id="294" r:id="rId4"/>
    <p:sldId id="285" r:id="rId5"/>
    <p:sldId id="287" r:id="rId6"/>
    <p:sldId id="272" r:id="rId7"/>
    <p:sldId id="258" r:id="rId8"/>
    <p:sldId id="259" r:id="rId9"/>
    <p:sldId id="260" r:id="rId10"/>
    <p:sldId id="261" r:id="rId11"/>
    <p:sldId id="274" r:id="rId12"/>
    <p:sldId id="291" r:id="rId13"/>
    <p:sldId id="275" r:id="rId14"/>
    <p:sldId id="276" r:id="rId15"/>
    <p:sldId id="288" r:id="rId16"/>
    <p:sldId id="279" r:id="rId17"/>
    <p:sldId id="280" r:id="rId18"/>
    <p:sldId id="281" r:id="rId19"/>
    <p:sldId id="289" r:id="rId20"/>
    <p:sldId id="282" r:id="rId21"/>
    <p:sldId id="284" r:id="rId22"/>
    <p:sldId id="293" r:id="rId23"/>
    <p:sldId id="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06" autoAdjust="0"/>
    <p:restoredTop sz="96908" autoAdjust="0"/>
  </p:normalViewPr>
  <p:slideViewPr>
    <p:cSldViewPr>
      <p:cViewPr>
        <p:scale>
          <a:sx n="61" d="100"/>
          <a:sy n="61" d="100"/>
        </p:scale>
        <p:origin x="-18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E168B-BFB7-404E-B1AA-DDE0371B1E7E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98BE-7869-4DAC-AC50-FA6B06356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6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AF292-FE01-4441-8E71-42CF8C5D0A6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9B66C-3F32-43F0-ACE3-D131E36BD1A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BE2613AA-67BB-4BB6-9C2E-DF6C5797A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4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5730F0-3687-471D-905D-4C6704637848}" type="datetimeFigureOut">
              <a:rPr lang="en-US" smtClean="0"/>
              <a:t>17/9/2019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676401"/>
            <a:ext cx="7772400" cy="1371600"/>
          </a:xfrm>
        </p:spPr>
        <p:txBody>
          <a:bodyPr/>
          <a:lstStyle/>
          <a:p>
            <a:pPr algn="ctr"/>
            <a:r>
              <a:rPr lang="en-US" sz="4800" b="1" dirty="0" smtClean="0"/>
              <a:t>Chapter 2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458200" cy="1600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International 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Market Entry Strategies 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9144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altLang="zh-TW" sz="3200" b="1" dirty="0">
                <a:ea typeface="新細明體" pitchFamily="18" charset="-120"/>
              </a:rPr>
              <a:t>Government controls over </a:t>
            </a:r>
            <a:r>
              <a:rPr lang="en-US" altLang="zh-TW" sz="3200" b="1" dirty="0" smtClean="0">
                <a:ea typeface="新細明體" pitchFamily="18" charset="-120"/>
              </a:rPr>
              <a:t>international trade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B</a:t>
            </a:r>
            <a:r>
              <a:rPr lang="en-US" sz="2800" i="1" u="sng" dirty="0" smtClean="0">
                <a:solidFill>
                  <a:srgbClr val="FF0000"/>
                </a:solidFill>
              </a:rPr>
              <a:t>. </a:t>
            </a:r>
            <a:r>
              <a:rPr lang="en-US" altLang="zh-TW" sz="2800" b="1" i="1" u="sng" dirty="0" smtClean="0">
                <a:solidFill>
                  <a:srgbClr val="FF0000"/>
                </a:solidFill>
                <a:ea typeface="新細明體" pitchFamily="18" charset="-120"/>
              </a:rPr>
              <a:t>Non-tariff </a:t>
            </a:r>
            <a:r>
              <a:rPr lang="en-US" altLang="zh-TW" sz="2800" b="1" i="1" u="sng" dirty="0">
                <a:solidFill>
                  <a:srgbClr val="FF0000"/>
                </a:solidFill>
                <a:ea typeface="新細明體" pitchFamily="18" charset="-120"/>
              </a:rPr>
              <a:t>Barriers: </a:t>
            </a:r>
            <a:r>
              <a:rPr lang="en-US" altLang="zh-TW" sz="2800" b="1" i="1" u="sng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i="1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i="1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dirty="0" smtClean="0">
                <a:ea typeface="新細明體" pitchFamily="18" charset="-120"/>
              </a:rPr>
              <a:t>All </a:t>
            </a:r>
            <a:r>
              <a:rPr lang="en-US" altLang="zh-TW" sz="2800" dirty="0">
                <a:ea typeface="新細明體" pitchFamily="18" charset="-120"/>
              </a:rPr>
              <a:t>barriers to importing or exporting other </a:t>
            </a:r>
            <a:r>
              <a:rPr lang="en-US" altLang="zh-TW" sz="2800" dirty="0" smtClean="0">
                <a:ea typeface="新細明體" pitchFamily="18" charset="-120"/>
              </a:rPr>
              <a:t> than </a:t>
            </a:r>
            <a:r>
              <a:rPr lang="en-US" altLang="zh-TW" sz="2800" dirty="0">
                <a:ea typeface="新細明體" pitchFamily="18" charset="-120"/>
              </a:rPr>
              <a:t>tariffs </a:t>
            </a:r>
            <a:r>
              <a:rPr lang="en-US" altLang="zh-TW" sz="2800" dirty="0" smtClean="0">
                <a:ea typeface="新細明體" pitchFamily="18" charset="-120"/>
              </a:rPr>
              <a:t>,ex</a:t>
            </a:r>
            <a:r>
              <a:rPr lang="en-US" altLang="zh-TW" sz="2800" dirty="0">
                <a:ea typeface="新細明體" pitchFamily="18" charset="-120"/>
              </a:rPr>
              <a:t>. Quota. </a:t>
            </a:r>
          </a:p>
          <a:p>
            <a:pPr>
              <a:lnSpc>
                <a:spcPct val="150000"/>
              </a:lnSpc>
            </a:pPr>
            <a:r>
              <a:rPr lang="en-US" altLang="zh-TW" sz="2800" b="1" dirty="0">
                <a:solidFill>
                  <a:srgbClr val="FF0000"/>
                </a:solidFill>
                <a:ea typeface="新細明體" pitchFamily="18" charset="-120"/>
              </a:rPr>
              <a:t>Quota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:</a:t>
            </a:r>
            <a:r>
              <a:rPr lang="en-US" altLang="zh-TW" sz="2800" dirty="0">
                <a:ea typeface="新細明體" pitchFamily="18" charset="-120"/>
              </a:rPr>
              <a:t> restriction imposed by law on the numbers or quantities of goods or of a particular type of good.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0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914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2. Foreign Direct </a:t>
            </a:r>
            <a:r>
              <a:rPr lang="en-US" sz="3200" b="1" dirty="0" smtClean="0"/>
              <a:t>Investment (FDI) </a:t>
            </a:r>
            <a:endParaRPr lang="en-US" sz="32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8006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/>
              <a:t>Foreign direct investment (FDI) happens </a:t>
            </a:r>
            <a:r>
              <a:rPr lang="en-US" altLang="en-US" sz="2800" dirty="0" smtClean="0"/>
              <a:t>when </a:t>
            </a:r>
            <a:r>
              <a:rPr lang="en-US" altLang="en-US" sz="2800" dirty="0"/>
              <a:t>a firm invests </a:t>
            </a:r>
            <a:r>
              <a:rPr lang="en-US" altLang="en-US" sz="2800" b="1" dirty="0">
                <a:solidFill>
                  <a:srgbClr val="FF0000"/>
                </a:solidFill>
              </a:rPr>
              <a:t>directly</a:t>
            </a:r>
            <a:r>
              <a:rPr lang="en-US" altLang="en-US" sz="2800" dirty="0"/>
              <a:t> in new facilities to produce and/or market in a foreign </a:t>
            </a:r>
            <a:r>
              <a:rPr lang="en-US" altLang="en-US" sz="2800" dirty="0" smtClean="0"/>
              <a:t>country.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i="1" dirty="0" smtClean="0"/>
              <a:t> </a:t>
            </a:r>
            <a:r>
              <a:rPr lang="en-US" altLang="en-US" sz="2800" b="1" i="1" u="sng" dirty="0" smtClean="0"/>
              <a:t>Example : </a:t>
            </a:r>
          </a:p>
          <a:p>
            <a:pPr>
              <a:lnSpc>
                <a:spcPct val="150000"/>
              </a:lnSpc>
            </a:pPr>
            <a:r>
              <a:rPr lang="en-US" altLang="en-US" sz="2800" i="1" dirty="0"/>
              <a:t>Starbuck purchases an existing UK firm, “British Coffee,” to sell coffee, tea and desserts in the </a:t>
            </a:r>
            <a:r>
              <a:rPr lang="en-US" altLang="en-US" sz="2800" i="1" dirty="0" smtClean="0"/>
              <a:t>UK.</a:t>
            </a:r>
            <a:endParaRPr lang="en-US" altLang="en-US" sz="2800" i="1" dirty="0"/>
          </a:p>
          <a:p>
            <a:pPr>
              <a:lnSpc>
                <a:spcPct val="90000"/>
              </a:lnSpc>
            </a:pPr>
            <a:endParaRPr lang="en-US" alt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4660718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FF0000"/>
                </a:solidFill>
              </a:rPr>
              <a:t> Indirect </a:t>
            </a:r>
            <a:r>
              <a:rPr lang="en-US" sz="3200" b="1" dirty="0">
                <a:solidFill>
                  <a:srgbClr val="FF0000"/>
                </a:solidFill>
              </a:rPr>
              <a:t>investments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9530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 Direct </a:t>
            </a:r>
            <a:r>
              <a:rPr lang="en-US" sz="2800" b="1" dirty="0">
                <a:solidFill>
                  <a:srgbClr val="FF0000"/>
                </a:solidFill>
              </a:rPr>
              <a:t>investments </a:t>
            </a:r>
            <a:r>
              <a:rPr lang="en-US" sz="2800" dirty="0"/>
              <a:t>are when companies make physical investments and purchases in buildings, factories, machines, and other equipment outside of their home country.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 Indirect </a:t>
            </a:r>
            <a:r>
              <a:rPr lang="en-US" sz="2800" b="1" dirty="0">
                <a:solidFill>
                  <a:srgbClr val="FF0000"/>
                </a:solidFill>
              </a:rPr>
              <a:t>investments </a:t>
            </a:r>
            <a:r>
              <a:rPr lang="en-US" sz="2800" dirty="0"/>
              <a:t>are when companies or financial institutions purchase </a:t>
            </a:r>
            <a:r>
              <a:rPr lang="en-US" sz="2800" dirty="0" smtClean="0"/>
              <a:t>shares </a:t>
            </a:r>
            <a:r>
              <a:rPr lang="en-US" sz="2800" dirty="0"/>
              <a:t>in companies on a foreign stock exchange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800" b="1" i="1" dirty="0">
                <a:solidFill>
                  <a:prstClr val="black"/>
                </a:solidFill>
              </a:rPr>
              <a:t>No managerial involvement = portfolio investment (Indirect Investment).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31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2. Foreign Direct </a:t>
            </a:r>
            <a:r>
              <a:rPr lang="en-US" sz="3200" b="1" dirty="0" smtClean="0"/>
              <a:t>Investment (FDI) </a:t>
            </a:r>
            <a:endParaRPr lang="en-US" sz="32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51816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 fontScale="6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3900" b="1" dirty="0" smtClean="0"/>
              <a:t> FDI Involves </a:t>
            </a:r>
            <a:r>
              <a:rPr lang="en-US" altLang="en-US" sz="3900" b="1" dirty="0"/>
              <a:t>ownership of </a:t>
            </a:r>
            <a:r>
              <a:rPr lang="en-US" altLang="en-US" sz="3900" b="1" dirty="0" smtClean="0"/>
              <a:t>unit </a:t>
            </a:r>
            <a:r>
              <a:rPr lang="en-US" altLang="en-US" sz="3900" b="1" dirty="0"/>
              <a:t>abroad </a:t>
            </a:r>
            <a:r>
              <a:rPr lang="en-US" altLang="en-US" sz="3900" b="1" dirty="0" smtClean="0"/>
              <a:t>for:</a:t>
            </a:r>
            <a:endParaRPr lang="en-US" altLang="en-US" sz="3900" b="1" dirty="0"/>
          </a:p>
          <a:p>
            <a:pPr lvl="1">
              <a:lnSpc>
                <a:spcPct val="150000"/>
              </a:lnSpc>
            </a:pPr>
            <a:r>
              <a:rPr lang="en-US" altLang="en-US" sz="3900" dirty="0" smtClean="0"/>
              <a:t>Production</a:t>
            </a:r>
            <a:endParaRPr lang="en-US" altLang="en-US" sz="3900" dirty="0"/>
          </a:p>
          <a:p>
            <a:pPr lvl="1">
              <a:lnSpc>
                <a:spcPct val="150000"/>
              </a:lnSpc>
            </a:pPr>
            <a:r>
              <a:rPr lang="en-US" altLang="en-US" sz="3900" dirty="0"/>
              <a:t>Marketing/service</a:t>
            </a:r>
          </a:p>
          <a:p>
            <a:pPr lvl="1">
              <a:lnSpc>
                <a:spcPct val="150000"/>
              </a:lnSpc>
            </a:pPr>
            <a:r>
              <a:rPr lang="en-US" altLang="en-US" sz="3900" dirty="0"/>
              <a:t>R&amp;D</a:t>
            </a:r>
          </a:p>
          <a:p>
            <a:pPr lvl="1">
              <a:lnSpc>
                <a:spcPct val="150000"/>
              </a:lnSpc>
            </a:pPr>
            <a:r>
              <a:rPr lang="en-US" altLang="en-US" sz="3900" dirty="0"/>
              <a:t>Raw materials or other resource access</a:t>
            </a:r>
          </a:p>
          <a:p>
            <a:pPr>
              <a:lnSpc>
                <a:spcPct val="150000"/>
              </a:lnSpc>
            </a:pPr>
            <a:r>
              <a:rPr lang="en-US" altLang="en-US" sz="3900" b="1" dirty="0">
                <a:solidFill>
                  <a:srgbClr val="FF0000"/>
                </a:solidFill>
              </a:rPr>
              <a:t>Parent </a:t>
            </a:r>
            <a:r>
              <a:rPr lang="en-US" altLang="en-US" sz="3900" b="1" dirty="0" smtClean="0">
                <a:solidFill>
                  <a:srgbClr val="FF0000"/>
                </a:solidFill>
              </a:rPr>
              <a:t> company has </a:t>
            </a:r>
            <a:r>
              <a:rPr lang="en-US" altLang="en-US" sz="3900" b="1" dirty="0">
                <a:solidFill>
                  <a:srgbClr val="FF0000"/>
                </a:solidFill>
              </a:rPr>
              <a:t>direct managerial </a:t>
            </a:r>
            <a:r>
              <a:rPr lang="en-US" altLang="en-US" sz="3900" b="1" dirty="0" smtClean="0">
                <a:solidFill>
                  <a:srgbClr val="FF0000"/>
                </a:solidFill>
              </a:rPr>
              <a:t>control.</a:t>
            </a:r>
            <a:endParaRPr lang="en-US" altLang="en-US" sz="3900" b="1" dirty="0">
              <a:solidFill>
                <a:srgbClr val="FF000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n-US" altLang="en-US" sz="3900" dirty="0"/>
              <a:t>The degree of direct managerial control depends on the extent of ownership of the foreign entity and on other contractual terms of the </a:t>
            </a:r>
            <a:r>
              <a:rPr lang="en-US" altLang="en-US" sz="3900" dirty="0" smtClean="0"/>
              <a:t>FDI.</a:t>
            </a:r>
            <a:endParaRPr lang="en-US" altLang="en-US" sz="3900" dirty="0"/>
          </a:p>
          <a:p>
            <a:pPr>
              <a:lnSpc>
                <a:spcPct val="90000"/>
              </a:lnSpc>
            </a:pPr>
            <a:endParaRPr lang="en-US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382573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solidFill>
            <a:schemeClr val="accent4">
              <a:lumMod val="20000"/>
              <a:lumOff val="80000"/>
            </a:schemeClr>
          </a:solidFill>
          <a:ln/>
        </p:spPr>
        <p:txBody>
          <a:bodyPr>
            <a:normAutofit/>
          </a:bodyPr>
          <a:lstStyle/>
          <a:p>
            <a:pPr algn="ctr"/>
            <a:r>
              <a:rPr lang="en-US" altLang="en-US" sz="3600" b="1" i="1" dirty="0"/>
              <a:t>Forms of FDI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53000"/>
          </a:xfrm>
          <a:ln/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altLang="en-US" sz="3200" b="1" i="1" dirty="0" smtClean="0"/>
              <a:t>1</a:t>
            </a:r>
            <a:r>
              <a:rPr lang="en-US" altLang="en-US" sz="3200" i="1" dirty="0" smtClean="0"/>
              <a:t>. </a:t>
            </a:r>
            <a:r>
              <a:rPr lang="en-US" altLang="en-US" sz="3200" b="1" i="1" dirty="0" smtClean="0"/>
              <a:t>Purchase </a:t>
            </a:r>
            <a:r>
              <a:rPr lang="en-US" altLang="en-US" sz="3200" b="1" i="1" dirty="0"/>
              <a:t>of existing </a:t>
            </a:r>
            <a:r>
              <a:rPr lang="en-US" altLang="en-US" sz="3200" b="1" i="1" dirty="0" smtClean="0"/>
              <a:t>assets:</a:t>
            </a:r>
            <a:endParaRPr lang="en-US" altLang="en-US" sz="3200" b="1" i="1" dirty="0"/>
          </a:p>
          <a:p>
            <a:pPr lvl="2"/>
            <a:r>
              <a:rPr lang="en-US" altLang="en-US" sz="2800" dirty="0"/>
              <a:t>Quick entry,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local </a:t>
            </a:r>
            <a:r>
              <a:rPr lang="en-US" altLang="en-US" sz="2800" dirty="0"/>
              <a:t>market know-how,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local </a:t>
            </a:r>
            <a:r>
              <a:rPr lang="en-US" altLang="en-US" sz="2800" dirty="0"/>
              <a:t>financing may be possible,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Eliminate </a:t>
            </a:r>
            <a:r>
              <a:rPr lang="en-US" altLang="en-US" sz="2800" dirty="0"/>
              <a:t>competitor,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Buying problems.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772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altLang="en-US" sz="2600" b="1" dirty="0">
                <a:solidFill>
                  <a:prstClr val="black"/>
                </a:solidFill>
              </a:rPr>
              <a:t>2. New investment </a:t>
            </a:r>
            <a:r>
              <a:rPr lang="en-US" altLang="en-US" sz="2600" b="1" dirty="0" smtClean="0">
                <a:solidFill>
                  <a:prstClr val="black"/>
                </a:solidFill>
              </a:rPr>
              <a:t>:</a:t>
            </a:r>
            <a:endParaRPr lang="en-US" altLang="en-US" sz="2600" b="1" i="1" dirty="0">
              <a:solidFill>
                <a:prstClr val="black"/>
              </a:solidFill>
            </a:endParaRPr>
          </a:p>
          <a:p>
            <a:pPr lvl="2"/>
            <a:r>
              <a:rPr lang="en-US" altLang="en-US" sz="2600" dirty="0">
                <a:solidFill>
                  <a:prstClr val="black"/>
                </a:solidFill>
              </a:rPr>
              <a:t>No local entity exists or is available for sale, </a:t>
            </a:r>
            <a:endParaRPr lang="en-US" altLang="en-US" sz="2600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sz="2600" dirty="0" smtClean="0">
                <a:solidFill>
                  <a:prstClr val="black"/>
                </a:solidFill>
              </a:rPr>
              <a:t>local </a:t>
            </a:r>
            <a:r>
              <a:rPr lang="en-US" altLang="en-US" sz="2600" dirty="0">
                <a:solidFill>
                  <a:prstClr val="black"/>
                </a:solidFill>
              </a:rPr>
              <a:t>financial incentives may encourage, </a:t>
            </a:r>
            <a:endParaRPr lang="en-US" altLang="en-US" sz="2600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sz="2600" dirty="0" smtClean="0">
                <a:solidFill>
                  <a:prstClr val="black"/>
                </a:solidFill>
              </a:rPr>
              <a:t>No </a:t>
            </a:r>
            <a:r>
              <a:rPr lang="en-US" altLang="en-US" sz="2600" dirty="0">
                <a:solidFill>
                  <a:prstClr val="black"/>
                </a:solidFill>
              </a:rPr>
              <a:t>inherited problems, </a:t>
            </a:r>
            <a:endParaRPr lang="en-US" altLang="en-US" sz="2600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sz="2600" dirty="0" smtClean="0">
                <a:solidFill>
                  <a:prstClr val="black"/>
                </a:solidFill>
              </a:rPr>
              <a:t>long </a:t>
            </a:r>
            <a:r>
              <a:rPr lang="en-US" altLang="en-US" sz="2600" dirty="0">
                <a:solidFill>
                  <a:prstClr val="black"/>
                </a:solidFill>
              </a:rPr>
              <a:t>lead time to generation of sales or other desired outcome.</a:t>
            </a:r>
          </a:p>
          <a:p>
            <a:pPr marL="457200" lvl="1" indent="-457200">
              <a:buNone/>
            </a:pPr>
            <a:r>
              <a:rPr lang="en-US" altLang="en-US" sz="2600" b="1" dirty="0">
                <a:solidFill>
                  <a:prstClr val="black"/>
                </a:solidFill>
              </a:rPr>
              <a:t> 3. Participation in an international joint-venture:</a:t>
            </a:r>
          </a:p>
          <a:p>
            <a:pPr lvl="2"/>
            <a:r>
              <a:rPr lang="en-US" altLang="en-US" sz="2600" dirty="0">
                <a:solidFill>
                  <a:prstClr val="black"/>
                </a:solidFill>
              </a:rPr>
              <a:t>Shared ownership with local and/or other non-local partner.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solidFill>
            <a:schemeClr val="accent4">
              <a:lumMod val="20000"/>
              <a:lumOff val="80000"/>
            </a:schemeClr>
          </a:solidFill>
          <a:ln/>
        </p:spPr>
        <p:txBody>
          <a:bodyPr>
            <a:normAutofit/>
          </a:bodyPr>
          <a:lstStyle/>
          <a:p>
            <a:pPr algn="ctr"/>
            <a:r>
              <a:rPr lang="en-US" altLang="en-US" sz="3600" b="1" i="1" dirty="0"/>
              <a:t>Forms of FDI</a:t>
            </a:r>
          </a:p>
        </p:txBody>
      </p:sp>
    </p:spTree>
    <p:extLst>
      <p:ext uri="{BB962C8B-B14F-4D97-AF65-F5344CB8AC3E}">
        <p14:creationId xmlns:p14="http://schemas.microsoft.com/office/powerpoint/2010/main" val="3249654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5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3. Franchising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Franchising: </a:t>
            </a:r>
            <a:endParaRPr lang="en-US" altLang="en-US" sz="36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/>
            <a:r>
              <a:rPr lang="en-US" altLang="en-US" sz="3200" dirty="0">
                <a:latin typeface="Times New Roman" pitchFamily="18" charset="0"/>
              </a:rPr>
              <a:t>Franchising is a form of business </a:t>
            </a:r>
            <a:r>
              <a:rPr lang="en-US" altLang="en-US" sz="3200" dirty="0" smtClean="0">
                <a:latin typeface="Times New Roman" pitchFamily="18" charset="0"/>
              </a:rPr>
              <a:t>in </a:t>
            </a:r>
            <a:r>
              <a:rPr lang="en-US" altLang="en-US" sz="3200" dirty="0">
                <a:latin typeface="Times New Roman" pitchFamily="18" charset="0"/>
              </a:rPr>
              <a:t>which a firm that already has a successful product or service </a:t>
            </a:r>
            <a:r>
              <a:rPr lang="en-US" altLang="en-US" sz="3200" b="1" dirty="0">
                <a:latin typeface="Times New Roman" pitchFamily="18" charset="0"/>
              </a:rPr>
              <a:t>(franchisor) </a:t>
            </a:r>
            <a:r>
              <a:rPr lang="en-US" altLang="en-US" sz="3200" dirty="0">
                <a:latin typeface="Times New Roman" pitchFamily="18" charset="0"/>
              </a:rPr>
              <a:t>licenses its trademark and 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itchFamily="18" charset="0"/>
              </a:rPr>
              <a:t>method of doing </a:t>
            </a:r>
            <a:r>
              <a:rPr lang="en-US" altLang="en-US" sz="3200" dirty="0">
                <a:latin typeface="Times New Roman" pitchFamily="18" charset="0"/>
              </a:rPr>
              <a:t>business to another business or individual </a:t>
            </a:r>
            <a:r>
              <a:rPr lang="en-US" altLang="en-US" sz="3200" b="1" dirty="0">
                <a:latin typeface="Times New Roman" pitchFamily="18" charset="0"/>
              </a:rPr>
              <a:t>(franchisee) </a:t>
            </a:r>
            <a:r>
              <a:rPr lang="en-US" altLang="en-US" sz="3200" dirty="0">
                <a:latin typeface="Times New Roman" pitchFamily="18" charset="0"/>
              </a:rPr>
              <a:t>in exchange for a franchise fee and an ongoing </a:t>
            </a:r>
            <a:r>
              <a:rPr lang="en-US" altLang="en-US" sz="3200" dirty="0" smtClean="0">
                <a:latin typeface="Times New Roman" pitchFamily="18" charset="0"/>
              </a:rPr>
              <a:t>regular payments.</a:t>
            </a:r>
            <a:endParaRPr lang="en-US" altLang="en-US" sz="3200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09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14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Franchisor–Franchisee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 smtClean="0"/>
              <a:t> </a:t>
            </a:r>
            <a:r>
              <a:rPr lang="en-US" altLang="en-US" sz="2800" u="sng" dirty="0" smtClean="0"/>
              <a:t>Regulated </a:t>
            </a:r>
            <a:r>
              <a:rPr lang="en-US" altLang="en-US" sz="2800" u="sng" dirty="0"/>
              <a:t>by contract which usually covers:</a:t>
            </a:r>
          </a:p>
          <a:p>
            <a:pPr marL="511175" indent="-231775">
              <a:lnSpc>
                <a:spcPct val="110000"/>
              </a:lnSpc>
            </a:pPr>
            <a:r>
              <a:rPr lang="en-US" altLang="en-US" sz="2800" dirty="0"/>
              <a:t>Initial </a:t>
            </a:r>
            <a:r>
              <a:rPr lang="en-US" altLang="en-US" sz="2800" dirty="0" smtClean="0"/>
              <a:t>fee.</a:t>
            </a:r>
            <a:endParaRPr lang="en-US" altLang="en-US" sz="2800" dirty="0"/>
          </a:p>
          <a:p>
            <a:pPr marL="511175" indent="-231775">
              <a:lnSpc>
                <a:spcPct val="110000"/>
              </a:lnSpc>
            </a:pPr>
            <a:r>
              <a:rPr lang="en-US" altLang="en-US" sz="2800" dirty="0"/>
              <a:t>Royalty fee/Management </a:t>
            </a:r>
            <a:r>
              <a:rPr lang="en-US" altLang="en-US" sz="2800" dirty="0" smtClean="0"/>
              <a:t>fee.</a:t>
            </a:r>
            <a:endParaRPr lang="en-US" altLang="en-US" sz="2800" dirty="0"/>
          </a:p>
          <a:p>
            <a:pPr marL="511175" indent="-231775">
              <a:lnSpc>
                <a:spcPct val="110000"/>
              </a:lnSpc>
            </a:pPr>
            <a:r>
              <a:rPr lang="en-US" altLang="en-US" sz="2800" dirty="0"/>
              <a:t>Capital required from </a:t>
            </a:r>
            <a:r>
              <a:rPr lang="en-US" altLang="en-US" sz="2800" dirty="0" smtClean="0"/>
              <a:t>franchisee.</a:t>
            </a:r>
            <a:endParaRPr lang="en-US" altLang="en-US" sz="2800" dirty="0"/>
          </a:p>
          <a:p>
            <a:pPr marL="511175" indent="-231775">
              <a:lnSpc>
                <a:spcPct val="110000"/>
              </a:lnSpc>
            </a:pPr>
            <a:r>
              <a:rPr lang="en-US" altLang="en-US" sz="2800" dirty="0" smtClean="0"/>
              <a:t>Area </a:t>
            </a:r>
            <a:r>
              <a:rPr lang="en-US" altLang="en-US" sz="2800" dirty="0"/>
              <a:t>of </a:t>
            </a:r>
            <a:r>
              <a:rPr lang="en-US" altLang="en-US" sz="2800" dirty="0" smtClean="0"/>
              <a:t>operation.</a:t>
            </a:r>
            <a:endParaRPr lang="en-US" altLang="en-US" sz="2800" dirty="0"/>
          </a:p>
          <a:p>
            <a:pPr marL="511175" indent="-231775">
              <a:lnSpc>
                <a:spcPct val="110000"/>
              </a:lnSpc>
            </a:pPr>
            <a:r>
              <a:rPr lang="en-US" altLang="en-US" sz="2800" dirty="0"/>
              <a:t>Duration of license and renewal</a:t>
            </a:r>
          </a:p>
          <a:p>
            <a:pPr marL="511175" indent="-231775">
              <a:lnSpc>
                <a:spcPct val="110000"/>
              </a:lnSpc>
            </a:pPr>
            <a:r>
              <a:rPr lang="en-US" altLang="en-US" sz="2800" dirty="0" smtClean="0"/>
              <a:t>Termination (End).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6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800" b="1" dirty="0" smtClean="0"/>
              <a:t>4. </a:t>
            </a:r>
            <a:r>
              <a:rPr lang="en-US" altLang="en-US" sz="3800" b="1" dirty="0"/>
              <a:t>Management contracts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b="1" dirty="0"/>
              <a:t>A management </a:t>
            </a:r>
            <a:r>
              <a:rPr lang="en-US" sz="2700" b="1" dirty="0" smtClean="0"/>
              <a:t>contract: </a:t>
            </a:r>
            <a:r>
              <a:rPr lang="en-US" sz="2700" dirty="0" smtClean="0"/>
              <a:t> </a:t>
            </a:r>
            <a:r>
              <a:rPr lang="en-US" sz="2700" dirty="0"/>
              <a:t>is an arrangement under which </a:t>
            </a:r>
            <a:r>
              <a:rPr lang="en-US" sz="2700" u="sng" dirty="0">
                <a:solidFill>
                  <a:srgbClr val="FF0000"/>
                </a:solidFill>
              </a:rPr>
              <a:t>operational functions </a:t>
            </a:r>
            <a:r>
              <a:rPr lang="en-US" sz="2700" dirty="0"/>
              <a:t>of a company is assigned by contract to another company which performs the necessary managerial functions in return for a fee</a:t>
            </a:r>
            <a:r>
              <a:rPr lang="en-US" sz="2700" dirty="0" smtClean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/>
              <a:t>Management </a:t>
            </a:r>
            <a:r>
              <a:rPr lang="en-US" sz="2700" dirty="0"/>
              <a:t>contracts involve not just selling a method of doing things </a:t>
            </a:r>
            <a:r>
              <a:rPr lang="en-US" sz="2700" dirty="0" smtClean="0"/>
              <a:t>but </a:t>
            </a:r>
            <a:r>
              <a:rPr lang="en-US" sz="2700" u="sng" dirty="0">
                <a:solidFill>
                  <a:srgbClr val="FF0000"/>
                </a:solidFill>
              </a:rPr>
              <a:t>involve actually doing them. </a:t>
            </a:r>
            <a:endParaRPr lang="en-US" sz="2700" u="sng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/>
              <a:t>A </a:t>
            </a:r>
            <a:r>
              <a:rPr lang="en-US" sz="2700" dirty="0"/>
              <a:t>management contract can involve a wide range of functions, such as </a:t>
            </a:r>
            <a:r>
              <a:rPr lang="en-US" sz="2700" dirty="0" smtClean="0"/>
              <a:t>management </a:t>
            </a:r>
            <a:r>
              <a:rPr lang="en-US" sz="2700" dirty="0"/>
              <a:t>of personnel, accounting, marketing services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79990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9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Management </a:t>
            </a:r>
            <a:r>
              <a:rPr lang="en-US" sz="3600" b="1" dirty="0" smtClean="0"/>
              <a:t>Contracts- Examples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403225" indent="-4032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 Sports Facility </a:t>
            </a:r>
            <a:r>
              <a:rPr lang="en-US" sz="3200" dirty="0" smtClean="0"/>
              <a:t>Managers </a:t>
            </a:r>
          </a:p>
          <a:p>
            <a:pPr marL="403225" indent="-4032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 Property </a:t>
            </a:r>
            <a:r>
              <a:rPr lang="en-US" sz="3200" dirty="0" smtClean="0"/>
              <a:t>Management </a:t>
            </a:r>
          </a:p>
          <a:p>
            <a:pPr marL="403225" indent="-4032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 Artist Managers</a:t>
            </a:r>
          </a:p>
        </p:txBody>
      </p:sp>
    </p:spTree>
    <p:extLst>
      <p:ext uri="{BB962C8B-B14F-4D97-AF65-F5344CB8AC3E}">
        <p14:creationId xmlns:p14="http://schemas.microsoft.com/office/powerpoint/2010/main" val="138705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pPr algn="ctr"/>
            <a:r>
              <a:rPr lang="en-US" altLang="en-US" b="1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114800"/>
          </a:xfrm>
        </p:spPr>
        <p:txBody>
          <a:bodyPr>
            <a:normAutofit/>
          </a:bodyPr>
          <a:lstStyle/>
          <a:p>
            <a:pPr marL="279400" indent="-2794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79400" algn="l"/>
                <a:tab pos="403225" algn="l"/>
              </a:tabLst>
            </a:pPr>
            <a:r>
              <a:rPr lang="en-US" altLang="en-US" sz="3200" dirty="0"/>
              <a:t>Trade barriers are falling around the world</a:t>
            </a:r>
          </a:p>
          <a:p>
            <a:pPr marL="279400" indent="-2794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79400" algn="l"/>
                <a:tab pos="403225" algn="l"/>
              </a:tabLst>
            </a:pPr>
            <a:r>
              <a:rPr lang="en-US" altLang="en-US" sz="3200" dirty="0"/>
              <a:t>Companies need to have a strategy to enter world </a:t>
            </a:r>
            <a:r>
              <a:rPr lang="en-US" altLang="en-US" sz="3200" dirty="0" smtClean="0"/>
              <a:t>markets.</a:t>
            </a:r>
            <a:endParaRPr lang="en-US" alt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0"/>
            <a:ext cx="3276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1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609600"/>
            <a:ext cx="8229600" cy="838199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5. </a:t>
            </a:r>
            <a:r>
              <a:rPr lang="en-US" altLang="en-US" b="1" dirty="0" smtClean="0"/>
              <a:t>Turn-key </a:t>
            </a:r>
            <a:r>
              <a:rPr lang="en-US" altLang="en-US" b="1" dirty="0"/>
              <a:t>Projects</a:t>
            </a:r>
            <a:br>
              <a:rPr lang="en-US" alt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68684"/>
          </a:xfrm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Turn-key project </a:t>
            </a:r>
            <a:r>
              <a:rPr lang="en-US" sz="2800" b="1" i="1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is </a:t>
            </a:r>
            <a:r>
              <a:rPr lang="en-US" sz="2800" dirty="0"/>
              <a:t>a type of project that is constructed by a developer and sold or turned over to a buyer </a:t>
            </a:r>
            <a:r>
              <a:rPr lang="en-US" sz="2800" dirty="0" smtClean="0"/>
              <a:t>in </a:t>
            </a:r>
            <a:r>
              <a:rPr lang="en-US" sz="2800" dirty="0"/>
              <a:t>a ready-to-use condition</a:t>
            </a:r>
            <a:r>
              <a:rPr lang="en-US" sz="2800" dirty="0" smtClean="0"/>
              <a:t>.</a:t>
            </a:r>
          </a:p>
          <a:p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 Contractor </a:t>
            </a:r>
            <a:r>
              <a:rPr lang="en-US" sz="2800" dirty="0"/>
              <a:t>agrees to handle every detail of project for </a:t>
            </a:r>
            <a:r>
              <a:rPr lang="en-US" sz="2800" dirty="0" smtClean="0"/>
              <a:t>the foreign client.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50" dirty="0" smtClean="0"/>
          </a:p>
          <a:p>
            <a:r>
              <a:rPr lang="en-US" sz="2800" b="1" i="1" dirty="0">
                <a:solidFill>
                  <a:srgbClr val="FF0000"/>
                </a:solidFill>
              </a:rPr>
              <a:t>Turnkey projects </a:t>
            </a:r>
            <a:r>
              <a:rPr lang="en-US" sz="2800" dirty="0"/>
              <a:t>are also used in </a:t>
            </a:r>
            <a:r>
              <a:rPr lang="en-US" sz="2800" dirty="0" smtClean="0"/>
              <a:t>government </a:t>
            </a:r>
            <a:r>
              <a:rPr lang="en-US" sz="2800" dirty="0"/>
              <a:t>owned housing projects</a:t>
            </a:r>
            <a:r>
              <a:rPr lang="en-US" sz="2800" dirty="0" smtClean="0"/>
              <a:t>; </a:t>
            </a:r>
            <a:r>
              <a:rPr lang="en-US" sz="2800" dirty="0"/>
              <a:t>an outside developer does all the work </a:t>
            </a:r>
            <a:r>
              <a:rPr lang="en-US" sz="2800" dirty="0" smtClean="0"/>
              <a:t>to build </a:t>
            </a:r>
            <a:r>
              <a:rPr lang="en-US" sz="2800" dirty="0"/>
              <a:t>the housing units, and furnishing them with appliances. They then </a:t>
            </a:r>
            <a:r>
              <a:rPr lang="en-US" sz="2800" dirty="0" smtClean="0"/>
              <a:t>turned over to the government. 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902" y="6053971"/>
            <a:ext cx="12319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639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6. Contract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sz="2800" b="1" i="1" u="sng" dirty="0">
                <a:solidFill>
                  <a:srgbClr val="FF0000"/>
                </a:solidFill>
              </a:rPr>
              <a:t>Contract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Manufacturing: </a:t>
            </a:r>
          </a:p>
          <a:p>
            <a:r>
              <a:rPr lang="en-US" sz="2800" i="1" dirty="0"/>
              <a:t>A firm producing goods under the brand name of a different firm</a:t>
            </a:r>
            <a:r>
              <a:rPr lang="en-US" sz="2800" i="1" dirty="0" smtClean="0"/>
              <a:t>.</a:t>
            </a:r>
          </a:p>
          <a:p>
            <a:endParaRPr lang="en-US" sz="1200" i="1" dirty="0" smtClean="0"/>
          </a:p>
          <a:p>
            <a:r>
              <a:rPr lang="en-US" sz="2800" dirty="0"/>
              <a:t> In the computer and electronics fields, thousands of products are manufactured by contract manufacturers. </a:t>
            </a:r>
          </a:p>
          <a:p>
            <a:endParaRPr lang="en-US" sz="1300" dirty="0" smtClean="0"/>
          </a:p>
          <a:p>
            <a:r>
              <a:rPr lang="en-US" sz="2800" dirty="0" smtClean="0"/>
              <a:t>These </a:t>
            </a:r>
            <a:r>
              <a:rPr lang="en-US" sz="2800" dirty="0"/>
              <a:t>products are ordered by and branded with the </a:t>
            </a:r>
            <a:r>
              <a:rPr lang="en-US" sz="2800" dirty="0" smtClean="0"/>
              <a:t>OEM's </a:t>
            </a:r>
            <a:r>
              <a:rPr lang="en-US" sz="2800" dirty="0"/>
              <a:t>"original design </a:t>
            </a:r>
            <a:r>
              <a:rPr lang="en-US" sz="2800" dirty="0" smtClean="0"/>
              <a:t>manufacturer“ name</a:t>
            </a:r>
            <a:r>
              <a:rPr lang="en-US" sz="2800" dirty="0"/>
              <a:t>, which sells them to its customers.</a:t>
            </a:r>
            <a:r>
              <a:rPr lang="en-US" dirty="0"/>
              <a:t/>
            </a:r>
            <a:br>
              <a:rPr lang="en-US" dirty="0"/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46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3058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063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The End </a:t>
            </a:r>
            <a:endParaRPr lang="en-US" sz="6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19938"/>
            <a:ext cx="6172200" cy="172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05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17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Foreign </a:t>
            </a:r>
            <a:r>
              <a:rPr lang="en-US" sz="3200" b="1" dirty="0"/>
              <a:t>market entry strategies </a:t>
            </a:r>
            <a:r>
              <a:rPr lang="en-US" sz="3200" b="1" dirty="0" smtClean="0"/>
              <a:t>vary in:</a:t>
            </a:r>
          </a:p>
          <a:p>
            <a:pPr marL="622300" indent="-274638">
              <a:lnSpc>
                <a:spcPct val="150000"/>
              </a:lnSpc>
            </a:pPr>
            <a:r>
              <a:rPr lang="en-US" sz="3200" dirty="0" smtClean="0"/>
              <a:t> Degree of risk </a:t>
            </a:r>
            <a:r>
              <a:rPr lang="en-US" sz="3200" dirty="0"/>
              <a:t>they present, </a:t>
            </a:r>
            <a:endParaRPr lang="en-US" sz="3200" dirty="0" smtClean="0"/>
          </a:p>
          <a:p>
            <a:pPr marL="622300" indent="-274638">
              <a:lnSpc>
                <a:spcPct val="15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control and commitment of </a:t>
            </a:r>
            <a:r>
              <a:rPr lang="en-US" sz="3200" dirty="0" smtClean="0"/>
              <a:t>resources </a:t>
            </a:r>
            <a:r>
              <a:rPr lang="en-US" sz="3200" dirty="0"/>
              <a:t>they </a:t>
            </a:r>
            <a:r>
              <a:rPr lang="en-US" sz="3200" dirty="0" smtClean="0"/>
              <a:t>require, and</a:t>
            </a:r>
          </a:p>
          <a:p>
            <a:pPr marL="622300" indent="-274638">
              <a:lnSpc>
                <a:spcPct val="150000"/>
              </a:lnSpc>
            </a:pPr>
            <a:r>
              <a:rPr lang="en-US" sz="3200" dirty="0" smtClean="0"/>
              <a:t> The </a:t>
            </a:r>
            <a:r>
              <a:rPr lang="en-US" sz="3200" dirty="0"/>
              <a:t>return on </a:t>
            </a:r>
            <a:r>
              <a:rPr lang="en-US" sz="3200" dirty="0" smtClean="0"/>
              <a:t>investment they </a:t>
            </a:r>
            <a:r>
              <a:rPr lang="en-US" sz="3200" dirty="0"/>
              <a:t>promise. </a:t>
            </a:r>
            <a:endParaRPr lang="en-US" sz="3200" u="sng" dirty="0"/>
          </a:p>
          <a:p>
            <a:pPr marL="622300" indent="-274638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How </a:t>
            </a:r>
            <a:r>
              <a:rPr lang="en-US" b="1" dirty="0">
                <a:solidFill>
                  <a:srgbClr val="FF0000"/>
                </a:solidFill>
              </a:rPr>
              <a:t>Do Firms Go International?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Which strategy should be used?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/>
              <a:t>It depends on:</a:t>
            </a:r>
          </a:p>
          <a:p>
            <a:pPr lvl="1"/>
            <a:r>
              <a:rPr lang="en-US" altLang="en-US" sz="3200" dirty="0"/>
              <a:t>Vision</a:t>
            </a:r>
          </a:p>
          <a:p>
            <a:pPr lvl="1"/>
            <a:r>
              <a:rPr lang="en-US" altLang="en-US" sz="3200" dirty="0"/>
              <a:t>Attitude toward risk</a:t>
            </a:r>
          </a:p>
          <a:p>
            <a:pPr lvl="1"/>
            <a:r>
              <a:rPr lang="en-US" altLang="en-US" sz="3200" dirty="0"/>
              <a:t>How much investment capital is available</a:t>
            </a:r>
          </a:p>
          <a:p>
            <a:pPr lvl="1"/>
            <a:r>
              <a:rPr lang="en-US" altLang="en-US" sz="3200" dirty="0"/>
              <a:t>How much control is desired</a:t>
            </a:r>
          </a:p>
        </p:txBody>
      </p:sp>
    </p:spTree>
    <p:extLst>
      <p:ext uri="{BB962C8B-B14F-4D97-AF65-F5344CB8AC3E}">
        <p14:creationId xmlns:p14="http://schemas.microsoft.com/office/powerpoint/2010/main" val="44726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/>
              <a:t>Foreign market entry strategies </a:t>
            </a:r>
            <a:endParaRPr lang="en-US" sz="3600" b="1" dirty="0" smtClean="0"/>
          </a:p>
        </p:txBody>
      </p:sp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fld id="{884F9C55-CA65-49B6-B007-4C6C4A4695A8}" type="slidenum">
              <a:rPr lang="en-US" altLang="en-US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5715000" y="1735394"/>
            <a:ext cx="3186309" cy="646331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400" b="1" dirty="0">
                <a:latin typeface="+mn-lt"/>
              </a:rPr>
              <a:t>Export-import trade</a:t>
            </a:r>
          </a:p>
        </p:txBody>
      </p:sp>
      <p:sp>
        <p:nvSpPr>
          <p:cNvPr id="1036" name="Text Box 25"/>
          <p:cNvSpPr txBox="1">
            <a:spLocks noChangeArrowheads="1"/>
          </p:cNvSpPr>
          <p:nvPr/>
        </p:nvSpPr>
        <p:spPr bwMode="auto">
          <a:xfrm>
            <a:off x="5572370" y="3328151"/>
            <a:ext cx="2669256" cy="83099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+mn-lt"/>
              </a:rPr>
              <a:t>Foreign direct </a:t>
            </a:r>
          </a:p>
          <a:p>
            <a:pPr algn="ctr"/>
            <a:r>
              <a:rPr lang="en-US" altLang="en-US" sz="2400" b="1" dirty="0">
                <a:latin typeface="+mn-lt"/>
              </a:rPr>
              <a:t>investment </a:t>
            </a:r>
          </a:p>
        </p:txBody>
      </p:sp>
      <p:sp>
        <p:nvSpPr>
          <p:cNvPr id="1038" name="Text Box 27"/>
          <p:cNvSpPr txBox="1">
            <a:spLocks noChangeArrowheads="1"/>
          </p:cNvSpPr>
          <p:nvPr/>
        </p:nvSpPr>
        <p:spPr bwMode="auto">
          <a:xfrm>
            <a:off x="6400800" y="5525442"/>
            <a:ext cx="2378321" cy="646331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sz="2400" b="1" dirty="0" smtClean="0">
                <a:latin typeface="+mn-lt"/>
              </a:rPr>
              <a:t>Franchising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1039" name="Text Box 28"/>
          <p:cNvSpPr txBox="1">
            <a:spLocks noChangeArrowheads="1"/>
          </p:cNvSpPr>
          <p:nvPr/>
        </p:nvSpPr>
        <p:spPr bwMode="auto">
          <a:xfrm>
            <a:off x="2879725" y="5756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40" name="Text Box 29"/>
          <p:cNvSpPr txBox="1">
            <a:spLocks noChangeArrowheads="1"/>
          </p:cNvSpPr>
          <p:nvPr/>
        </p:nvSpPr>
        <p:spPr bwMode="auto">
          <a:xfrm>
            <a:off x="685800" y="5779040"/>
            <a:ext cx="3475797" cy="83099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+mn-lt"/>
              </a:rPr>
              <a:t>Management contracts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308592"/>
              </p:ext>
            </p:extLst>
          </p:nvPr>
        </p:nvGraphicFramePr>
        <p:xfrm>
          <a:off x="228601" y="3021057"/>
          <a:ext cx="2522224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2224"/>
              </a:tblGrid>
              <a:tr h="9242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Entry Strategies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750825" y="2197061"/>
            <a:ext cx="2817454" cy="1296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036" idx="1"/>
          </p:cNvCxnSpPr>
          <p:nvPr/>
        </p:nvCxnSpPr>
        <p:spPr>
          <a:xfrm>
            <a:off x="2750825" y="3493497"/>
            <a:ext cx="2821545" cy="250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2750825" y="3493497"/>
            <a:ext cx="3899501" cy="1934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2750825" y="3493497"/>
            <a:ext cx="726255" cy="2285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42542"/>
              </p:ext>
            </p:extLst>
          </p:nvPr>
        </p:nvGraphicFramePr>
        <p:xfrm>
          <a:off x="685800" y="1745025"/>
          <a:ext cx="3139698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9698"/>
              </a:tblGrid>
              <a:tr h="3340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dirty="0" smtClean="0">
                          <a:latin typeface="+mn-lt"/>
                        </a:rPr>
                        <a:t>Turn-key </a:t>
                      </a:r>
                      <a:r>
                        <a:rPr lang="en-US" altLang="en-US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>
            <a:stCxn id="4" idx="3"/>
          </p:cNvCxnSpPr>
          <p:nvPr/>
        </p:nvCxnSpPr>
        <p:spPr>
          <a:xfrm flipV="1">
            <a:off x="2750825" y="2362201"/>
            <a:ext cx="449575" cy="113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6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 </a:t>
            </a:r>
            <a:r>
              <a:rPr lang="en-US" altLang="en-US" b="1" dirty="0" smtClean="0"/>
              <a:t>Export and import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373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0000"/>
                </a:solidFill>
              </a:rPr>
              <a:t>Exporting : </a:t>
            </a:r>
            <a:r>
              <a:rPr lang="en-US" altLang="zh-TW" sz="3200" dirty="0" smtClean="0">
                <a:ea typeface="新細明體" pitchFamily="18" charset="-120"/>
              </a:rPr>
              <a:t>Shipment </a:t>
            </a:r>
            <a:r>
              <a:rPr lang="en-US" altLang="zh-TW" sz="3200" dirty="0">
                <a:ea typeface="新細明體" pitchFamily="18" charset="-120"/>
              </a:rPr>
              <a:t>of goods </a:t>
            </a:r>
            <a:r>
              <a:rPr lang="en-US" altLang="zh-TW" sz="3200" dirty="0" smtClean="0">
                <a:ea typeface="新細明體" pitchFamily="18" charset="-120"/>
              </a:rPr>
              <a:t> or services </a:t>
            </a:r>
            <a:r>
              <a:rPr lang="en-US" sz="3200" b="1" dirty="0">
                <a:solidFill>
                  <a:srgbClr val="FF0000"/>
                </a:solidFill>
              </a:rPr>
              <a:t>out </a:t>
            </a:r>
            <a:r>
              <a:rPr lang="en-US" sz="3200" dirty="0"/>
              <a:t>of the port of a </a:t>
            </a:r>
            <a:r>
              <a:rPr lang="en-US" sz="3200" dirty="0" smtClean="0"/>
              <a:t>country , </a:t>
            </a:r>
            <a:r>
              <a:rPr lang="en-US" altLang="zh-TW" sz="3200" dirty="0" smtClean="0">
                <a:ea typeface="新細明體" pitchFamily="18" charset="-120"/>
              </a:rPr>
              <a:t> </a:t>
            </a:r>
            <a:r>
              <a:rPr lang="en-US" altLang="zh-TW" sz="3200" dirty="0">
                <a:ea typeface="新細明體" pitchFamily="18" charset="-120"/>
              </a:rPr>
              <a:t>to a </a:t>
            </a:r>
            <a:r>
              <a:rPr lang="en-US" altLang="zh-TW" sz="3200" dirty="0" smtClean="0">
                <a:ea typeface="新細明體" pitchFamily="18" charset="-120"/>
              </a:rPr>
              <a:t>foreign </a:t>
            </a:r>
            <a:r>
              <a:rPr lang="en-US" altLang="zh-TW" sz="3200" dirty="0">
                <a:ea typeface="新細明體" pitchFamily="18" charset="-120"/>
              </a:rPr>
              <a:t>buyer</a:t>
            </a:r>
            <a:r>
              <a:rPr lang="en-US" altLang="zh-TW" sz="3200" dirty="0" smtClean="0">
                <a:ea typeface="新細明體" pitchFamily="18" charset="-12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0000"/>
                </a:solidFill>
                <a:ea typeface="新細明體" pitchFamily="18" charset="-120"/>
              </a:rPr>
              <a:t>Importing : </a:t>
            </a:r>
            <a:r>
              <a:rPr lang="en-US" altLang="zh-TW" sz="3200" dirty="0" smtClean="0">
                <a:ea typeface="新細明體" pitchFamily="18" charset="-120"/>
              </a:rPr>
              <a:t>Process </a:t>
            </a:r>
            <a:r>
              <a:rPr lang="en-US" altLang="zh-TW" sz="3200" dirty="0">
                <a:ea typeface="新細明體" pitchFamily="18" charset="-120"/>
              </a:rPr>
              <a:t>of buying goods from a foreign supplier and entering them </a:t>
            </a:r>
            <a:r>
              <a:rPr lang="en-US" altLang="zh-TW" sz="3200" b="1" dirty="0">
                <a:solidFill>
                  <a:srgbClr val="FF0000"/>
                </a:solidFill>
                <a:ea typeface="新細明體" pitchFamily="18" charset="-120"/>
              </a:rPr>
              <a:t>into</a:t>
            </a:r>
            <a:r>
              <a:rPr lang="en-US" altLang="zh-TW" sz="3200" dirty="0">
                <a:ea typeface="新細明體" pitchFamily="18" charset="-120"/>
              </a:rPr>
              <a:t> the </a:t>
            </a:r>
            <a:r>
              <a:rPr lang="en-US" altLang="zh-TW" sz="3200" dirty="0" smtClean="0">
                <a:ea typeface="新細明體" pitchFamily="18" charset="-120"/>
              </a:rPr>
              <a:t>a </a:t>
            </a:r>
            <a:r>
              <a:rPr lang="en-US" altLang="zh-TW" sz="3200" dirty="0">
                <a:ea typeface="新細明體" pitchFamily="18" charset="-120"/>
              </a:rPr>
              <a:t>different country.</a:t>
            </a: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3200" b="1" dirty="0">
                <a:ea typeface="新細明體" pitchFamily="18" charset="-120"/>
              </a:rPr>
              <a:t>Government controls over </a:t>
            </a:r>
            <a:r>
              <a:rPr lang="en-US" altLang="zh-TW" sz="3200" b="1" dirty="0" smtClean="0">
                <a:ea typeface="新細明體" pitchFamily="18" charset="-120"/>
              </a:rPr>
              <a:t>international trade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Restrictions on imports generally take two forms: </a:t>
            </a:r>
            <a:r>
              <a:rPr lang="en-US" sz="2800" b="1" i="1" u="sng" dirty="0"/>
              <a:t>tariffs</a:t>
            </a:r>
            <a:r>
              <a:rPr lang="en-US" sz="2800" dirty="0"/>
              <a:t> </a:t>
            </a:r>
            <a:r>
              <a:rPr lang="en-US" sz="2800" dirty="0" smtClean="0"/>
              <a:t>,and </a:t>
            </a:r>
            <a:r>
              <a:rPr lang="en-US" sz="2800" dirty="0"/>
              <a:t>quantitative </a:t>
            </a:r>
            <a:r>
              <a:rPr lang="en-US" sz="2800" dirty="0" smtClean="0"/>
              <a:t>restrictions </a:t>
            </a:r>
            <a:r>
              <a:rPr lang="en-US" sz="2800" b="1" i="1" dirty="0" smtClean="0"/>
              <a:t>(Quota).</a:t>
            </a:r>
          </a:p>
          <a:p>
            <a:endParaRPr lang="en-US" sz="1600" b="1" i="1" dirty="0" smtClean="0"/>
          </a:p>
          <a:p>
            <a:pPr>
              <a:buNone/>
            </a:pPr>
            <a:r>
              <a:rPr lang="en-US" altLang="zh-TW" sz="2800" b="1" i="1" u="sng" dirty="0" smtClean="0">
                <a:solidFill>
                  <a:srgbClr val="FF0000"/>
                </a:solidFill>
              </a:rPr>
              <a:t>A. </a:t>
            </a:r>
            <a:r>
              <a:rPr lang="en-US" altLang="zh-TW" sz="2800" b="1" i="1" u="sng" dirty="0" smtClean="0">
                <a:solidFill>
                  <a:srgbClr val="FF0000"/>
                </a:solidFill>
                <a:ea typeface="新細明體" pitchFamily="18" charset="-120"/>
              </a:rPr>
              <a:t>Tariffs</a:t>
            </a:r>
            <a:r>
              <a:rPr lang="en-US" altLang="zh-TW" sz="2800" b="1" i="1" u="sng" dirty="0">
                <a:solidFill>
                  <a:srgbClr val="FF0000"/>
                </a:solidFill>
                <a:ea typeface="新細明體" pitchFamily="18" charset="-120"/>
              </a:rPr>
              <a:t>:</a:t>
            </a:r>
            <a:r>
              <a:rPr lang="en-US" altLang="zh-TW" sz="2800" i="1" u="sng" dirty="0">
                <a:ea typeface="新細明體" pitchFamily="18" charset="-120"/>
              </a:rPr>
              <a:t> </a:t>
            </a:r>
            <a:r>
              <a:rPr lang="en-US" altLang="zh-TW" sz="2800" i="1" u="sng" dirty="0" smtClean="0">
                <a:ea typeface="新細明體" pitchFamily="18" charset="-120"/>
              </a:rPr>
              <a:t> </a:t>
            </a:r>
            <a:r>
              <a:rPr lang="en-US" altLang="zh-TW" sz="2800" dirty="0" smtClean="0">
                <a:ea typeface="新細明體" pitchFamily="18" charset="-120"/>
              </a:rPr>
              <a:t>Import taxes </a:t>
            </a:r>
            <a:r>
              <a:rPr lang="en-US" altLang="zh-TW" sz="2800" dirty="0">
                <a:ea typeface="新細明體" pitchFamily="18" charset="-120"/>
              </a:rPr>
              <a:t>imposed on goods </a:t>
            </a:r>
            <a:r>
              <a:rPr lang="en-US" altLang="zh-TW" sz="2800" b="1" dirty="0">
                <a:ea typeface="新細明體" pitchFamily="18" charset="-120"/>
              </a:rPr>
              <a:t>entering</a:t>
            </a:r>
            <a:r>
              <a:rPr lang="en-US" altLang="zh-TW" sz="2800" dirty="0">
                <a:ea typeface="新細明體" pitchFamily="18" charset="-120"/>
              </a:rPr>
              <a:t> the </a:t>
            </a:r>
            <a:r>
              <a:rPr lang="en-US" altLang="zh-TW" sz="2800" u="sng" dirty="0">
                <a:ea typeface="新細明體" pitchFamily="18" charset="-120"/>
              </a:rPr>
              <a:t>customs zone </a:t>
            </a:r>
            <a:r>
              <a:rPr lang="en-US" altLang="zh-TW" sz="2800" dirty="0">
                <a:ea typeface="新細明體" pitchFamily="18" charset="-120"/>
              </a:rPr>
              <a:t>of a </a:t>
            </a:r>
            <a:r>
              <a:rPr lang="en-US" altLang="zh-TW" sz="2800" dirty="0" smtClean="0">
                <a:ea typeface="新細明體" pitchFamily="18" charset="-120"/>
              </a:rPr>
              <a:t>nation.</a:t>
            </a:r>
          </a:p>
          <a:p>
            <a:pPr>
              <a:buNone/>
            </a:pPr>
            <a:endParaRPr lang="en-US" altLang="zh-TW" sz="1400" dirty="0">
              <a:ea typeface="新細明體" pitchFamily="18" charset="-120"/>
            </a:endParaRPr>
          </a:p>
          <a:p>
            <a:pPr marL="279400" indent="-279400"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restrict or </a:t>
            </a:r>
            <a:r>
              <a:rPr lang="en-US" sz="2800" dirty="0">
                <a:solidFill>
                  <a:srgbClr val="FF0000"/>
                </a:solidFill>
              </a:rPr>
              <a:t>discourage imports </a:t>
            </a:r>
            <a:r>
              <a:rPr lang="en-US" sz="2800" dirty="0"/>
              <a:t>by making imported goods more expensive than domestic goods</a:t>
            </a:r>
            <a:r>
              <a:rPr lang="en-US" sz="2800" dirty="0" smtClean="0"/>
              <a:t>.</a:t>
            </a:r>
          </a:p>
          <a:p>
            <a:pPr marL="279400" indent="-279400"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vary widely from country to country and from product to product within countries.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4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altLang="zh-TW" sz="3200" b="1" dirty="0">
                <a:ea typeface="新細明體" pitchFamily="18" charset="-120"/>
              </a:rPr>
              <a:t>Why do governments impose tariffs?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TW" sz="16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 marL="0" indent="0">
              <a:lnSpc>
                <a:spcPct val="120000"/>
              </a:lnSpc>
              <a:buClrTx/>
              <a:buSzPct val="100000"/>
              <a:buNone/>
            </a:pPr>
            <a:r>
              <a:rPr lang="en-US" sz="3600" dirty="0" smtClean="0">
                <a:ea typeface="新細明體" pitchFamily="18" charset="-120"/>
              </a:rPr>
              <a:t>1.  </a:t>
            </a:r>
            <a:r>
              <a:rPr lang="en-US" sz="3500" dirty="0" smtClean="0"/>
              <a:t>Tariffs </a:t>
            </a:r>
            <a:r>
              <a:rPr lang="en-US" sz="3500" dirty="0"/>
              <a:t>provide a significant source of government revenues.</a:t>
            </a:r>
            <a:r>
              <a:rPr lang="en-US" altLang="zh-TW" sz="3500" i="1" dirty="0" smtClean="0">
                <a:ea typeface="新細明體" pitchFamily="18" charset="-12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3500" i="1" dirty="0" smtClean="0">
                <a:ea typeface="新細明體" pitchFamily="18" charset="-120"/>
              </a:rPr>
              <a:t> 2. Protection </a:t>
            </a:r>
            <a:r>
              <a:rPr lang="en-US" altLang="zh-TW" sz="3500" i="1" dirty="0">
                <a:ea typeface="新細明體" pitchFamily="18" charset="-120"/>
              </a:rPr>
              <a:t>of domestic </a:t>
            </a:r>
            <a:r>
              <a:rPr lang="en-US" altLang="zh-TW" sz="3500" i="1" dirty="0" smtClean="0">
                <a:ea typeface="新細明體" pitchFamily="18" charset="-120"/>
              </a:rPr>
              <a:t>industry.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500" i="1" dirty="0" smtClean="0">
                <a:solidFill>
                  <a:srgbClr val="FF0000"/>
                </a:solidFill>
              </a:rPr>
              <a:t>3. Political reasons:  </a:t>
            </a:r>
            <a:r>
              <a:rPr lang="en-US" sz="3300" dirty="0" smtClean="0"/>
              <a:t>Countries </a:t>
            </a:r>
            <a:r>
              <a:rPr lang="en-US" sz="3300" dirty="0"/>
              <a:t>wishing to punish or influence the behavior of another country for human rights </a:t>
            </a:r>
            <a:r>
              <a:rPr lang="en-US" sz="3300" dirty="0" smtClean="0"/>
              <a:t>violations, </a:t>
            </a:r>
            <a:r>
              <a:rPr lang="en-US" sz="3300" i="1" dirty="0" smtClean="0"/>
              <a:t>for </a:t>
            </a:r>
            <a:r>
              <a:rPr lang="en-US" sz="3300" i="1" dirty="0"/>
              <a:t>example</a:t>
            </a:r>
            <a:r>
              <a:rPr lang="en-US" sz="3300" dirty="0"/>
              <a:t>, will sometimes restrict imports from “misbehaving” country</a:t>
            </a:r>
            <a:r>
              <a:rPr lang="en-US" sz="3500" dirty="0"/>
              <a:t>.</a:t>
            </a:r>
            <a:endParaRPr lang="en-US" altLang="zh-TW" sz="3500" dirty="0">
              <a:ea typeface="新細明體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1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425</TotalTime>
  <Words>867</Words>
  <Application>Microsoft Office PowerPoint</Application>
  <PresentationFormat>On-screen Show (4:3)</PresentationFormat>
  <Paragraphs>118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Chapter 2 </vt:lpstr>
      <vt:lpstr>Introduction</vt:lpstr>
      <vt:lpstr>PowerPoint Presentation</vt:lpstr>
      <vt:lpstr> How Do Firms Go International?  </vt:lpstr>
      <vt:lpstr>Which strategy should be used?</vt:lpstr>
      <vt:lpstr>Foreign market entry strategies </vt:lpstr>
      <vt:lpstr> 1. Export and import </vt:lpstr>
      <vt:lpstr>Government controls over international trade</vt:lpstr>
      <vt:lpstr>Why do governments impose tariffs?</vt:lpstr>
      <vt:lpstr>Government controls over international trade</vt:lpstr>
      <vt:lpstr>2. Foreign Direct Investment (FDI) </vt:lpstr>
      <vt:lpstr> Indirect investments </vt:lpstr>
      <vt:lpstr>2. Foreign Direct Investment (FDI) </vt:lpstr>
      <vt:lpstr>Forms of FDI</vt:lpstr>
      <vt:lpstr>Forms of FDI</vt:lpstr>
      <vt:lpstr>3. Franchising</vt:lpstr>
      <vt:lpstr>Franchisor–Franchisee relationship</vt:lpstr>
      <vt:lpstr> 4. Management contracts </vt:lpstr>
      <vt:lpstr>Management Contracts- Examples</vt:lpstr>
      <vt:lpstr> 5. Turn-key Projects </vt:lpstr>
      <vt:lpstr>6. Contract Manufacturing 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dcterms:created xsi:type="dcterms:W3CDTF">2014-09-13T09:56:27Z</dcterms:created>
  <dcterms:modified xsi:type="dcterms:W3CDTF">2019-09-16T22:57:18Z</dcterms:modified>
</cp:coreProperties>
</file>