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28"/>
  </p:notesMasterIdLst>
  <p:handoutMasterIdLst>
    <p:handoutMasterId r:id="rId29"/>
  </p:handoutMasterIdLst>
  <p:sldIdLst>
    <p:sldId id="256" r:id="rId5"/>
    <p:sldId id="260" r:id="rId6"/>
    <p:sldId id="266" r:id="rId7"/>
    <p:sldId id="274" r:id="rId8"/>
    <p:sldId id="275" r:id="rId9"/>
    <p:sldId id="277" r:id="rId10"/>
    <p:sldId id="278" r:id="rId11"/>
    <p:sldId id="280" r:id="rId12"/>
    <p:sldId id="282" r:id="rId13"/>
    <p:sldId id="301" r:id="rId14"/>
    <p:sldId id="284" r:id="rId15"/>
    <p:sldId id="302" r:id="rId16"/>
    <p:sldId id="303" r:id="rId17"/>
    <p:sldId id="286" r:id="rId18"/>
    <p:sldId id="290" r:id="rId19"/>
    <p:sldId id="291" r:id="rId20"/>
    <p:sldId id="292" r:id="rId21"/>
    <p:sldId id="293" r:id="rId22"/>
    <p:sldId id="294" r:id="rId23"/>
    <p:sldId id="295" r:id="rId24"/>
    <p:sldId id="304" r:id="rId25"/>
    <p:sldId id="296" r:id="rId26"/>
    <p:sldId id="297" r:id="rId2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137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fld id="{517D6DAB-F6CD-4D3F-85F9-B621B6C5A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26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45C0425C-72D5-48AE-A125-933C6B84E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70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9FBC8-51AB-4D9F-8372-F0761270FAAC}" type="slidenum">
              <a:rPr lang="en-US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2101106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0CEC4-650C-4AFF-B78D-8812884D3B3E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2195300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CFDFDA-D6D9-4925-8520-EF63CABB6F30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1941019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FC875-29F6-4109-95FA-82BA0F8BFBAC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188310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E4A3F-A08C-41BA-BD84-35DC589302B0}" type="slidenum">
              <a:rPr lang="en-US"/>
              <a:pPr/>
              <a:t>13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024406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DD52F-A3DC-489F-97CF-671E2E7A368D}" type="slidenum">
              <a:rPr lang="en-US"/>
              <a:pPr/>
              <a:t>14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147305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AEE78-BE12-4DC0-8D57-A1659B5EF03C}" type="slidenum">
              <a:rPr lang="en-US"/>
              <a:pPr/>
              <a:t>15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570871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05B17-652F-421E-85A4-CE9F20741DA1}" type="slidenum">
              <a:rPr lang="en-US"/>
              <a:pPr/>
              <a:t>16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680972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642D4-C547-47FD-942C-24569571522F}" type="slidenum">
              <a:rPr lang="en-US"/>
              <a:pPr/>
              <a:t>17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134407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59453F-A3F6-40C8-B3E5-5E9DDD14308F}" type="slidenum">
              <a:rPr lang="en-US"/>
              <a:pPr/>
              <a:t>18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1283701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AA22B3-CA74-42B7-B134-42E2B5F78819}" type="slidenum">
              <a:rPr lang="en-US"/>
              <a:pPr/>
              <a:t>19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2921279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43837-0646-47BC-A2A2-D73B8DD0ED15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11661179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E6BC4D-CC7B-44E3-A374-1633A6023163}" type="slidenum">
              <a:rPr lang="en-US"/>
              <a:pPr/>
              <a:t>20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08570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30881-347A-41B9-8701-942936D5609C}" type="slidenum">
              <a:rPr lang="en-US"/>
              <a:pPr/>
              <a:t>21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41042557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E6B28-D0B3-4C67-911C-1EF65CBD18CA}" type="slidenum">
              <a:rPr lang="en-US"/>
              <a:pPr/>
              <a:t>22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8668313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B064D-1BFD-4C61-B9F5-10DAEF4CF21C}" type="slidenum">
              <a:rPr lang="en-US"/>
              <a:pPr/>
              <a:t>23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2083889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6C270-F31F-4037-834C-4CF8DCF07AB0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249861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7FA60-A388-43BD-B6B7-D312EA589D6E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1127305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CE0589-6DD1-40D5-BB4B-1B67077BE9AA}" type="slidenum">
              <a:rPr lang="en-US"/>
              <a:pPr/>
              <a:t>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2682982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C7A5A-CDAF-4B83-AB8D-0B2D0CBFA267}" type="slidenum">
              <a:rPr lang="en-US"/>
              <a:pPr/>
              <a:t>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256638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6FD02-2413-493A-BACF-33090F752B9F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864334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CCA936-5629-4168-9F90-02DA87A3A71F}" type="slidenum">
              <a:rPr lang="en-US"/>
              <a:pPr/>
              <a:t>8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121254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66DE4-DCC1-48C8-9A77-628F5079C772}" type="slidenum">
              <a:rPr lang="en-US"/>
              <a:pPr/>
              <a:t>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144217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0FFCFC-04F4-4DED-9704-73FC2E442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A8E45-5D28-4DEC-BEC6-C3AC166A80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B10B2-434F-40BE-A70C-DDEDF926B8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AC6E3-624B-4921-A2AD-C3019A55B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CD4AE63-811C-48D1-BBD1-AD46D374A0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464A9-AC16-48A9-AE74-DD0D548E30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AE6D0-ECEB-49F3-A962-9486F2550F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B326-35CE-4006-BDBA-A17DE3989C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30198-9770-4CB5-82E3-47086E1604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A3AC4-EEBC-4ADD-B7BE-AE980748A5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0D3A333E-065D-4F7B-8019-BE50465E99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1F986D0-B749-4D3E-BECD-71442A8634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3" autoUpdateAnimBg="0"/>
    </p:bldLst>
  </p:timing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7086600" cy="1752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smtClean="0"/>
              <a:t>Chapter 1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600" b="1" smtClean="0"/>
              <a:t>The Systems Development Environment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1.1</a:t>
            </a: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838200" y="762000"/>
            <a:ext cx="7467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000" b="1" dirty="0">
                <a:solidFill>
                  <a:schemeClr val="tx2"/>
                </a:solidFill>
              </a:rPr>
              <a:t>Modern Systems Analysis</a:t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>and Design</a:t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Third Edition</a:t>
            </a:r>
            <a:r>
              <a:rPr lang="en-US" sz="4000" b="1" dirty="0">
                <a:solidFill>
                  <a:schemeClr val="tx2"/>
                </a:solidFill>
              </a:rPr>
              <a:t/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/>
            </a:r>
            <a:br>
              <a:rPr lang="en-US" sz="4000" b="1" dirty="0">
                <a:solidFill>
                  <a:schemeClr val="tx2"/>
                </a:solidFill>
              </a:rPr>
            </a:b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Organizational Responsibilities in Systems Development</a:t>
            </a:r>
          </a:p>
        </p:txBody>
      </p:sp>
      <p:sp>
        <p:nvSpPr>
          <p:cNvPr id="1126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b="1" dirty="0" smtClean="0"/>
              <a:t>IS Manager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May have a direct role in systems development if the organization is small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Typically involved in allocating resources to and overseeing system development projects.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May prescribe what methodologies, techniques and tools to be used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 algn="l" rtl="0">
              <a:lnSpc>
                <a:spcPct val="90000"/>
              </a:lnSpc>
            </a:pPr>
            <a:r>
              <a:rPr lang="en-US" sz="2400" b="1" dirty="0" smtClean="0"/>
              <a:t>Systems Analyst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Key individuals in the systems development process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Organizational Responsibilities in Systems Development</a:t>
            </a:r>
          </a:p>
        </p:txBody>
      </p:sp>
      <p:sp>
        <p:nvSpPr>
          <p:cNvPr id="788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7772400" cy="4343400"/>
          </a:xfrm>
        </p:spPr>
        <p:txBody>
          <a:bodyPr rtlCol="0">
            <a:normAutofit/>
          </a:bodyPr>
          <a:lstStyle/>
          <a:p>
            <a:pPr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Skills of a Successful </a:t>
            </a:r>
            <a:r>
              <a:rPr lang="en-US" sz="2400" b="1" dirty="0" smtClean="0"/>
              <a:t>Systems Analyst</a:t>
            </a:r>
            <a:r>
              <a:rPr lang="en-US" sz="2800" dirty="0" smtClean="0"/>
              <a:t> 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u="sng" dirty="0" smtClean="0"/>
              <a:t>Analytical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Understanding of organizations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Problem solving skills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System thinking</a:t>
            </a:r>
          </a:p>
          <a:p>
            <a:pPr lvl="3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800" dirty="0" smtClean="0"/>
              <a:t>Ability to see organizations and information systems as systems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u="sng" dirty="0" smtClean="0"/>
              <a:t>Technical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Understanding of potential and limitations of technology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u="sng" dirty="0" smtClean="0"/>
              <a:t>Management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Ability to manage projects, resources, risk and change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u="sng" dirty="0" smtClean="0"/>
              <a:t>Interpersonal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Effective written and oral communication skills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2400" dirty="0" smtClean="0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5AE1AED4-932E-4E14-8D0C-772C0B7BCCDB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11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Organizational Responsibilities in Systems Development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algn="l" rtl="0"/>
            <a:r>
              <a:rPr lang="en-US" sz="2400" b="1" dirty="0" smtClean="0"/>
              <a:t>Programmers</a:t>
            </a:r>
          </a:p>
          <a:p>
            <a:pPr lvl="1" algn="l" rtl="0"/>
            <a:r>
              <a:rPr lang="en-US" sz="2200" dirty="0" smtClean="0"/>
              <a:t>Convert specifications into instructions that the computer understands</a:t>
            </a:r>
          </a:p>
          <a:p>
            <a:pPr lvl="1" algn="l" rtl="0"/>
            <a:r>
              <a:rPr lang="en-US" sz="2200" dirty="0" smtClean="0"/>
              <a:t>Write program documentation and programs for testing systems</a:t>
            </a:r>
          </a:p>
          <a:p>
            <a:pPr lvl="1" algn="l" rtl="0">
              <a:buFont typeface="Wingdings" pitchFamily="2" charset="2"/>
              <a:buNone/>
            </a:pPr>
            <a:endParaRPr lang="en-US" sz="2200" dirty="0" smtClean="0"/>
          </a:p>
          <a:p>
            <a:pPr algn="l" rtl="0"/>
            <a:r>
              <a:rPr lang="en-US" sz="2400" b="1" dirty="0" smtClean="0"/>
              <a:t>Business Managers</a:t>
            </a:r>
          </a:p>
          <a:p>
            <a:pPr lvl="1" algn="l" rtl="0"/>
            <a:r>
              <a:rPr lang="en-US" sz="2200" dirty="0" smtClean="0"/>
              <a:t>Have power to fund projects and allocate resources</a:t>
            </a:r>
          </a:p>
          <a:p>
            <a:pPr lvl="1" algn="l" rtl="0"/>
            <a:r>
              <a:rPr lang="en-US" sz="2200" dirty="0" smtClean="0"/>
              <a:t>Set general requirements and constraints for projects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42B4D83E-3105-40F7-880C-663692A20C92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Organizational Responsibilities in Systems Development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b="1" dirty="0" smtClean="0"/>
              <a:t>Other IS Managers / Technicians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 smtClean="0"/>
              <a:t>Database Administrator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Involved in design, development and maintenance of databases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 smtClean="0"/>
              <a:t>Network and telecommunications experts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Develop systems involving data and/or voice communications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 smtClean="0"/>
              <a:t>Human Factors Specialists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Involved in training users and writing documentation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 smtClean="0"/>
              <a:t>Internal Auditors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Ensure that required controls are built into the system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4C2C51E5-2F65-463C-9EDB-5E27F0118D78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13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Types of Information Systems</a:t>
            </a:r>
            <a:br>
              <a:rPr lang="en-US" sz="2800" b="1" smtClean="0"/>
            </a:br>
            <a:r>
              <a:rPr lang="en-US" sz="2800" b="1" smtClean="0"/>
              <a:t>and Systems Development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7772400" cy="4953000"/>
          </a:xfrm>
        </p:spPr>
        <p:txBody>
          <a:bodyPr/>
          <a:lstStyle/>
          <a:p>
            <a:pPr algn="l" rtl="0"/>
            <a:r>
              <a:rPr lang="en-US" sz="2400" b="1" dirty="0" smtClean="0"/>
              <a:t>Transaction Processing Systems (TPS)</a:t>
            </a:r>
          </a:p>
          <a:p>
            <a:pPr lvl="1" algn="l" rtl="0"/>
            <a:r>
              <a:rPr lang="en-US" sz="2000" dirty="0" smtClean="0"/>
              <a:t>Automate handling of data about business activities (transactions)</a:t>
            </a:r>
          </a:p>
          <a:p>
            <a:pPr algn="l" rtl="0"/>
            <a:r>
              <a:rPr lang="en-US" sz="2400" b="1" dirty="0" smtClean="0"/>
              <a:t>Management Information Systems (MIS)</a:t>
            </a:r>
          </a:p>
          <a:p>
            <a:pPr lvl="1" algn="l" rtl="0"/>
            <a:r>
              <a:rPr lang="en-US" sz="2000" dirty="0" smtClean="0"/>
              <a:t>Converts raw data from transaction processing system into meaningful form</a:t>
            </a:r>
          </a:p>
          <a:p>
            <a:pPr algn="l" rtl="0"/>
            <a:r>
              <a:rPr lang="en-US" sz="2400" b="1" dirty="0" smtClean="0"/>
              <a:t>Decision Support Systems (DSS)</a:t>
            </a:r>
          </a:p>
          <a:p>
            <a:pPr lvl="1" algn="l" rtl="0"/>
            <a:r>
              <a:rPr lang="en-US" sz="2000" dirty="0" smtClean="0"/>
              <a:t>Composed of database designed to help decision makers</a:t>
            </a:r>
          </a:p>
          <a:p>
            <a:pPr lvl="1" algn="l" rtl="0"/>
            <a:r>
              <a:rPr lang="en-US" sz="2000" dirty="0" smtClean="0"/>
              <a:t>Provides interactive environment for decision makers to manipulate data and models</a:t>
            </a:r>
          </a:p>
          <a:p>
            <a:pPr algn="l" rtl="0"/>
            <a:r>
              <a:rPr lang="en-US" sz="2400" b="1" dirty="0" smtClean="0"/>
              <a:t>Expert Systems (ES)</a:t>
            </a:r>
          </a:p>
          <a:p>
            <a:pPr lvl="1" algn="l" rtl="0"/>
            <a:r>
              <a:rPr lang="en-US" sz="2000" dirty="0" smtClean="0"/>
              <a:t>Codifies and manipulate knowledge instead of information</a:t>
            </a:r>
          </a:p>
          <a:p>
            <a:pPr lvl="1" algn="l" rtl="0"/>
            <a:r>
              <a:rPr lang="en-US" sz="2000" dirty="0" smtClean="0"/>
              <a:t>Users communicate with an ES through interactive dialogue</a:t>
            </a:r>
          </a:p>
          <a:p>
            <a:pPr lvl="1" algn="l" rtl="0">
              <a:buFont typeface="Wingdings" pitchFamily="2" charset="2"/>
              <a:buNone/>
            </a:pPr>
            <a:endParaRPr lang="en-US" sz="2000" dirty="0" smtClean="0"/>
          </a:p>
          <a:p>
            <a:pPr lvl="1" algn="l" rtl="0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F14CA5B9-D4E5-4FA1-8493-D2CB75F16001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14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pPr rtl="0"/>
            <a:r>
              <a:rPr lang="en-US" sz="2800" b="1" dirty="0" smtClean="0"/>
              <a:t>Systems Development Life Cycle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algn="l" rtl="0"/>
            <a:r>
              <a:rPr lang="en-US" sz="2400" b="1" dirty="0" smtClean="0"/>
              <a:t>System Development Methodology</a:t>
            </a:r>
          </a:p>
          <a:p>
            <a:pPr lvl="1" algn="l" rtl="0"/>
            <a:r>
              <a:rPr lang="en-US" sz="2400" dirty="0" smtClean="0"/>
              <a:t>Standard process followed in an organization</a:t>
            </a:r>
          </a:p>
          <a:p>
            <a:pPr lvl="1" algn="l" rtl="0"/>
            <a:r>
              <a:rPr lang="en-US" dirty="0" smtClean="0"/>
              <a:t>Consists of:</a:t>
            </a:r>
          </a:p>
          <a:p>
            <a:pPr lvl="3" algn="l" rtl="0"/>
            <a:r>
              <a:rPr lang="en-US" sz="2200" dirty="0" smtClean="0"/>
              <a:t>Analysis</a:t>
            </a:r>
          </a:p>
          <a:p>
            <a:pPr lvl="3" algn="l" rtl="0"/>
            <a:r>
              <a:rPr lang="en-US" sz="2200" dirty="0" smtClean="0"/>
              <a:t>Design</a:t>
            </a:r>
          </a:p>
          <a:p>
            <a:pPr lvl="3" algn="l" rtl="0"/>
            <a:r>
              <a:rPr lang="en-US" sz="2200" dirty="0" smtClean="0"/>
              <a:t>Implementation</a:t>
            </a:r>
          </a:p>
          <a:p>
            <a:pPr lvl="3" algn="l" rtl="0"/>
            <a:r>
              <a:rPr lang="en-US" sz="2200" dirty="0" smtClean="0"/>
              <a:t>Maintenance</a:t>
            </a:r>
          </a:p>
          <a:p>
            <a:pPr lvl="1" algn="l" rtl="0"/>
            <a:endParaRPr lang="en-US" sz="2400" dirty="0" smtClean="0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AA7320F0-1B39-4B56-8866-9A00357FF3E0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15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85800"/>
          </a:xfrm>
        </p:spPr>
        <p:txBody>
          <a:bodyPr/>
          <a:lstStyle/>
          <a:p>
            <a:r>
              <a:rPr lang="en-US" sz="2800" b="1" smtClean="0"/>
              <a:t>Systems Development Life Cycle (SDLC)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algn="l" rtl="0"/>
            <a:r>
              <a:rPr lang="en-US" sz="2400" b="1" dirty="0" smtClean="0"/>
              <a:t>SDLC</a:t>
            </a:r>
            <a:r>
              <a:rPr lang="en-US" sz="2400" dirty="0" smtClean="0"/>
              <a:t> – traditional methodology used to develop, maintain, and replace information systems</a:t>
            </a:r>
          </a:p>
          <a:p>
            <a:pPr algn="l" rtl="0"/>
            <a:r>
              <a:rPr lang="en-US" sz="2400" dirty="0" smtClean="0"/>
              <a:t>Consists of six phases:</a:t>
            </a:r>
          </a:p>
          <a:p>
            <a:pPr lvl="1" algn="l" rtl="0"/>
            <a:r>
              <a:rPr lang="en-US" sz="2200" dirty="0" smtClean="0"/>
              <a:t>Project Identification and Selection</a:t>
            </a:r>
          </a:p>
          <a:p>
            <a:pPr lvl="1" algn="l" rtl="0"/>
            <a:r>
              <a:rPr lang="en-US" sz="2200" dirty="0" smtClean="0"/>
              <a:t>Project Initiation and Planning</a:t>
            </a:r>
          </a:p>
          <a:p>
            <a:pPr lvl="1" algn="l" rtl="0"/>
            <a:r>
              <a:rPr lang="en-US" sz="2200" dirty="0" smtClean="0"/>
              <a:t>Analysis</a:t>
            </a:r>
          </a:p>
          <a:p>
            <a:pPr lvl="1" algn="l" rtl="0"/>
            <a:r>
              <a:rPr lang="en-US" sz="2200" dirty="0" smtClean="0"/>
              <a:t>Design</a:t>
            </a:r>
          </a:p>
          <a:p>
            <a:pPr lvl="1" algn="l" rtl="0"/>
            <a:r>
              <a:rPr lang="en-US" sz="2200" dirty="0" smtClean="0"/>
              <a:t>Implementation</a:t>
            </a:r>
          </a:p>
          <a:p>
            <a:pPr lvl="1" algn="l" rtl="0"/>
            <a:r>
              <a:rPr lang="en-US" sz="2200" dirty="0" smtClean="0"/>
              <a:t>Maintenance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2118E245-EE08-47EA-AE00-142D342910AA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16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r>
              <a:rPr lang="en-US" sz="2800" b="1" smtClean="0"/>
              <a:t>Systems Development Life Cycle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7772400" cy="4114800"/>
          </a:xfrm>
        </p:spPr>
        <p:txBody>
          <a:bodyPr/>
          <a:lstStyle/>
          <a:p>
            <a:pPr lvl="1" algn="l" rtl="0"/>
            <a:r>
              <a:rPr lang="en-US" sz="2200" dirty="0" smtClean="0"/>
              <a:t>Phases are not necessarily sequential</a:t>
            </a:r>
          </a:p>
          <a:p>
            <a:pPr lvl="1" algn="l" rtl="0"/>
            <a:r>
              <a:rPr lang="en-US" sz="2200" dirty="0" smtClean="0"/>
              <a:t>Each phase has a specific outcome and deliverable</a:t>
            </a:r>
          </a:p>
          <a:p>
            <a:pPr lvl="1" algn="l" rtl="0"/>
            <a:r>
              <a:rPr lang="en-US" sz="2200" dirty="0" smtClean="0"/>
              <a:t>It is possible to complete some activities in one phase in parallel with some activities of another phase</a:t>
            </a:r>
          </a:p>
          <a:p>
            <a:pPr lvl="1" algn="l" rtl="0"/>
            <a:r>
              <a:rPr lang="en-US" sz="2200" dirty="0" smtClean="0"/>
              <a:t>Sometimes life cycle is </a:t>
            </a:r>
            <a:r>
              <a:rPr lang="en-US" sz="2200" b="1" dirty="0" smtClean="0"/>
              <a:t>iterative</a:t>
            </a:r>
            <a:r>
              <a:rPr lang="en-US" sz="2200" dirty="0" smtClean="0"/>
              <a:t> – phases are repeated as required until acceptable system is found</a:t>
            </a:r>
          </a:p>
          <a:p>
            <a:pPr lvl="1" algn="l" rtl="0"/>
            <a:r>
              <a:rPr lang="en-US" sz="2200" dirty="0" smtClean="0"/>
              <a:t>Individual companies use customized life cycles</a:t>
            </a:r>
          </a:p>
          <a:p>
            <a:pPr lvl="1" algn="l" rtl="0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A5C439DC-AC9C-43B9-A72C-3418B67A16C8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17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685800"/>
          </a:xfrm>
        </p:spPr>
        <p:txBody>
          <a:bodyPr/>
          <a:lstStyle/>
          <a:p>
            <a:r>
              <a:rPr lang="en-US" sz="2800" b="1" dirty="0" smtClean="0"/>
              <a:t>Phases of the Systems Development Life Cycle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610600" cy="50292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b="1" dirty="0" smtClean="0"/>
              <a:t>Project Identification and Selection</a:t>
            </a:r>
            <a:r>
              <a:rPr lang="en-US" sz="2200" dirty="0" smtClean="0"/>
              <a:t>	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Two Main Activities</a:t>
            </a:r>
          </a:p>
          <a:p>
            <a:pPr lvl="2" algn="l" rtl="0">
              <a:lnSpc>
                <a:spcPct val="90000"/>
              </a:lnSpc>
            </a:pPr>
            <a:r>
              <a:rPr lang="en-US" sz="2200" dirty="0" smtClean="0"/>
              <a:t>Identify and analyze organizations information system needs</a:t>
            </a:r>
          </a:p>
          <a:p>
            <a:pPr lvl="2" algn="l" rtl="0">
              <a:lnSpc>
                <a:spcPct val="90000"/>
              </a:lnSpc>
            </a:pPr>
            <a:r>
              <a:rPr lang="en-US" sz="2200" dirty="0" smtClean="0"/>
              <a:t>Prioritization and translation of need into a development schedule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Helps organization to determine whether or not resources should be dedicated to a project.</a:t>
            </a:r>
          </a:p>
          <a:p>
            <a:pPr algn="l" rtl="0">
              <a:lnSpc>
                <a:spcPct val="90000"/>
              </a:lnSpc>
            </a:pPr>
            <a:r>
              <a:rPr lang="en-US" sz="2400" b="1" dirty="0" smtClean="0"/>
              <a:t>Project Initiation and Planning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Two Activities</a:t>
            </a:r>
          </a:p>
          <a:p>
            <a:pPr lvl="2" algn="l" rtl="0">
              <a:lnSpc>
                <a:spcPct val="90000"/>
              </a:lnSpc>
            </a:pPr>
            <a:r>
              <a:rPr lang="en-US" sz="2200" dirty="0" smtClean="0"/>
              <a:t>Formal preliminary investigation of the problem at hand</a:t>
            </a:r>
          </a:p>
          <a:p>
            <a:pPr lvl="2" algn="l" rtl="0">
              <a:lnSpc>
                <a:spcPct val="90000"/>
              </a:lnSpc>
            </a:pPr>
            <a:r>
              <a:rPr lang="en-US" sz="2200" dirty="0" smtClean="0"/>
              <a:t>Presentation of reasons why system should or should not be developed by the organization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Determining scope of the proposed system</a:t>
            </a:r>
          </a:p>
          <a:p>
            <a:pPr lvl="2" algn="l" rtl="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lvl="2" algn="l" rtl="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3D6DD87A-4A4D-4991-AAA7-3C06CBA9CC84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18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r>
              <a:rPr lang="en-US" sz="2800" b="1" smtClean="0"/>
              <a:t>Systems Development Life Cycle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algn="l" rtl="0"/>
            <a:r>
              <a:rPr lang="en-US" sz="2400" b="1" dirty="0" smtClean="0"/>
              <a:t>Analysis</a:t>
            </a:r>
          </a:p>
          <a:p>
            <a:pPr lvl="1" algn="l" rtl="0"/>
            <a:r>
              <a:rPr lang="en-US" sz="2200" dirty="0" smtClean="0"/>
              <a:t>Study of current procedures and information systems</a:t>
            </a:r>
          </a:p>
          <a:p>
            <a:pPr lvl="1" algn="l" rtl="0"/>
            <a:r>
              <a:rPr lang="en-US" sz="2200" dirty="0" smtClean="0"/>
              <a:t>Sub phases </a:t>
            </a:r>
          </a:p>
          <a:p>
            <a:pPr lvl="2" algn="l" rtl="0"/>
            <a:r>
              <a:rPr lang="en-US" sz="2000" dirty="0" smtClean="0"/>
              <a:t>Determine requirements</a:t>
            </a:r>
          </a:p>
          <a:p>
            <a:pPr lvl="2" algn="l" rtl="0"/>
            <a:r>
              <a:rPr lang="en-US" sz="2200" dirty="0" smtClean="0"/>
              <a:t>Generate alternative designs</a:t>
            </a:r>
          </a:p>
          <a:p>
            <a:pPr lvl="2" algn="l" rtl="0"/>
            <a:r>
              <a:rPr lang="en-US" sz="2200" dirty="0" smtClean="0"/>
              <a:t>Compare alternatives</a:t>
            </a:r>
          </a:p>
          <a:p>
            <a:pPr lvl="2" algn="l" rtl="0"/>
            <a:r>
              <a:rPr lang="en-US" sz="2200" dirty="0" smtClean="0"/>
              <a:t>Recommend best alternative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0DA907F0-233C-4FD9-8492-A1D6CF146E0F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19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2800" b="1" dirty="0" smtClean="0"/>
              <a:t>Introduction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algn="l" rtl="0"/>
            <a:r>
              <a:rPr lang="en-US" sz="2000" b="1" dirty="0" smtClean="0"/>
              <a:t>Information Systems Analysis and Design</a:t>
            </a:r>
          </a:p>
          <a:p>
            <a:pPr lvl="1" algn="l" rtl="0"/>
            <a:r>
              <a:rPr lang="en-US" sz="2000" i="1" dirty="0" smtClean="0"/>
              <a:t>Complex process whereby computer-based information systems are developed and maintained</a:t>
            </a:r>
          </a:p>
          <a:p>
            <a:pPr lvl="1" algn="l" rtl="0"/>
            <a:r>
              <a:rPr lang="en-US" sz="2000" dirty="0" smtClean="0"/>
              <a:t>Main goal is to improve employee efficiency by applying software solutions to key business tasks</a:t>
            </a:r>
          </a:p>
          <a:p>
            <a:pPr lvl="1" algn="l" rtl="0"/>
            <a:r>
              <a:rPr lang="en-US" sz="2000" dirty="0" smtClean="0"/>
              <a:t>A </a:t>
            </a:r>
            <a:r>
              <a:rPr lang="en-US" sz="2000" u="sng" dirty="0" smtClean="0"/>
              <a:t>structured approach</a:t>
            </a:r>
            <a:r>
              <a:rPr lang="en-US" sz="2000" dirty="0" smtClean="0"/>
              <a:t> must be used in order to ensure success</a:t>
            </a:r>
            <a:endParaRPr lang="en-US" sz="2000" i="1" dirty="0" smtClean="0"/>
          </a:p>
          <a:p>
            <a:pPr algn="l" rtl="0"/>
            <a:r>
              <a:rPr lang="en-US" sz="2000" b="1" dirty="0" smtClean="0"/>
              <a:t>Application Software</a:t>
            </a:r>
          </a:p>
          <a:p>
            <a:pPr lvl="1" algn="l" rtl="0"/>
            <a:r>
              <a:rPr lang="en-US" sz="2000" i="1" dirty="0" smtClean="0"/>
              <a:t>Result of systems analysis and design</a:t>
            </a:r>
          </a:p>
          <a:p>
            <a:pPr lvl="1" algn="l" rtl="0"/>
            <a:r>
              <a:rPr lang="en-US" sz="2000" i="1" dirty="0" smtClean="0"/>
              <a:t>Designed to support specific organizational functions or processes</a:t>
            </a:r>
          </a:p>
          <a:p>
            <a:pPr algn="l" rtl="0"/>
            <a:r>
              <a:rPr lang="en-US" sz="2000" b="1" u="sng" dirty="0" smtClean="0"/>
              <a:t>Systems Analyst</a:t>
            </a:r>
            <a:r>
              <a:rPr lang="en-US" sz="2000" dirty="0" smtClean="0"/>
              <a:t> performs analysis and design based upon:</a:t>
            </a:r>
          </a:p>
          <a:p>
            <a:pPr lvl="1" algn="l" rtl="0"/>
            <a:r>
              <a:rPr lang="en-US" sz="2000" dirty="0" smtClean="0"/>
              <a:t>Understanding of organization’s objectives, structure and processes</a:t>
            </a:r>
          </a:p>
          <a:p>
            <a:pPr lvl="1" algn="l" rtl="0"/>
            <a:r>
              <a:rPr lang="en-US" sz="2000" dirty="0" smtClean="0"/>
              <a:t>Knowledge of how to exploit information technology for advantage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1.4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09600"/>
          </a:xfrm>
        </p:spPr>
        <p:txBody>
          <a:bodyPr/>
          <a:lstStyle/>
          <a:p>
            <a:r>
              <a:rPr lang="en-US" sz="2800" b="1" smtClean="0"/>
              <a:t>Systems Development Life Cycle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3400" y="1676400"/>
            <a:ext cx="8610600" cy="4876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b="1" dirty="0" smtClean="0"/>
              <a:t>Design</a:t>
            </a:r>
            <a:r>
              <a:rPr lang="en-US" sz="2400" dirty="0" smtClean="0"/>
              <a:t> – convert the description into logical and then physical system specifications</a:t>
            </a:r>
          </a:p>
          <a:p>
            <a:pPr lvl="1" algn="l" rtl="0">
              <a:lnSpc>
                <a:spcPct val="90000"/>
              </a:lnSpc>
            </a:pPr>
            <a:r>
              <a:rPr lang="en-US" sz="2200" u="sng" dirty="0" smtClean="0"/>
              <a:t>Logical Design</a:t>
            </a:r>
          </a:p>
          <a:p>
            <a:pPr lvl="2" algn="l" rtl="0">
              <a:lnSpc>
                <a:spcPct val="90000"/>
              </a:lnSpc>
            </a:pPr>
            <a:r>
              <a:rPr lang="en-US" sz="2200" dirty="0" smtClean="0"/>
              <a:t>Concentrates on business aspects of the system</a:t>
            </a:r>
          </a:p>
          <a:p>
            <a:pPr lvl="2" algn="l" rtl="0">
              <a:lnSpc>
                <a:spcPct val="90000"/>
              </a:lnSpc>
            </a:pPr>
            <a:r>
              <a:rPr lang="en-US" sz="2200" dirty="0" smtClean="0"/>
              <a:t>Independent of any specific hardware or software platform</a:t>
            </a:r>
          </a:p>
          <a:p>
            <a:pPr lvl="1" algn="l" rtl="0">
              <a:lnSpc>
                <a:spcPct val="90000"/>
              </a:lnSpc>
            </a:pPr>
            <a:r>
              <a:rPr lang="en-US" sz="2200" u="sng" dirty="0" smtClean="0"/>
              <a:t>Physical Design</a:t>
            </a:r>
          </a:p>
          <a:p>
            <a:pPr lvl="2" algn="l" rtl="0">
              <a:lnSpc>
                <a:spcPct val="90000"/>
              </a:lnSpc>
            </a:pPr>
            <a:r>
              <a:rPr lang="en-US" sz="2200" dirty="0" smtClean="0"/>
              <a:t>Logical specifications are transformed into technical specifications</a:t>
            </a:r>
          </a:p>
          <a:p>
            <a:pPr algn="l" rtl="0">
              <a:lnSpc>
                <a:spcPct val="90000"/>
              </a:lnSpc>
            </a:pPr>
            <a:endParaRPr lang="en-US" sz="2200" dirty="0" smtClean="0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E816DB55-F252-49C9-98E7-41E397772767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20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2800" b="1" smtClean="0"/>
              <a:t>Systems Development Life Cycle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8077200" cy="49530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b="1" dirty="0" smtClean="0"/>
              <a:t>Implementation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Information system is</a:t>
            </a:r>
          </a:p>
          <a:p>
            <a:pPr lvl="2" algn="l" rtl="0">
              <a:lnSpc>
                <a:spcPct val="90000"/>
              </a:lnSpc>
            </a:pPr>
            <a:r>
              <a:rPr lang="en-US" sz="1800" dirty="0" smtClean="0"/>
              <a:t>Coded – programmers write programs</a:t>
            </a:r>
          </a:p>
          <a:p>
            <a:pPr lvl="2" algn="l" rtl="0">
              <a:lnSpc>
                <a:spcPct val="90000"/>
              </a:lnSpc>
            </a:pPr>
            <a:r>
              <a:rPr lang="en-US" sz="1800" dirty="0" smtClean="0"/>
              <a:t>Tested – programmers and analysts test individual programs and entire system to find errors and correct</a:t>
            </a:r>
          </a:p>
          <a:p>
            <a:pPr lvl="2" algn="l" rtl="0">
              <a:lnSpc>
                <a:spcPct val="90000"/>
              </a:lnSpc>
            </a:pPr>
            <a:r>
              <a:rPr lang="en-US" sz="1800" dirty="0" smtClean="0"/>
              <a:t>Installed – application software is installed on hardware</a:t>
            </a:r>
          </a:p>
          <a:p>
            <a:pPr lvl="2" algn="l" rtl="0">
              <a:lnSpc>
                <a:spcPct val="90000"/>
              </a:lnSpc>
            </a:pPr>
            <a:r>
              <a:rPr lang="en-US" sz="1800" dirty="0" smtClean="0"/>
              <a:t>Supported – documentation and training programs are provided</a:t>
            </a:r>
          </a:p>
          <a:p>
            <a:pPr algn="l" rtl="0">
              <a:lnSpc>
                <a:spcPct val="90000"/>
              </a:lnSpc>
            </a:pPr>
            <a:r>
              <a:rPr lang="en-US" sz="2400" b="1" dirty="0" smtClean="0"/>
              <a:t>Maintenance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Information system is systematically repaired and improved depending on organization’s needs over time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Programmers modify the system to reflect changing business conditions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It is a repetition of other life cycle phases and is not a separate phase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 algn="l" rtl="0">
              <a:lnSpc>
                <a:spcPct val="90000"/>
              </a:lnSpc>
            </a:pPr>
            <a:endParaRPr lang="en-US" sz="2200" dirty="0" smtClean="0"/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4E20D747-85AA-4855-AFD3-0119CB9C0F07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21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r>
              <a:rPr lang="en-US" sz="2800" b="1" smtClean="0"/>
              <a:t>Approaches to Development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 dirty="0" smtClean="0"/>
              <a:t>Prototyping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 smtClean="0"/>
              <a:t>Designing and Building a scaled-down working version of the system with any computer language (4GLs) or development tools (CASE)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 smtClean="0"/>
              <a:t>Advantages: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Users are involved in design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Captures requirements in concrete form</a:t>
            </a:r>
          </a:p>
          <a:p>
            <a:pPr algn="l" rtl="0">
              <a:lnSpc>
                <a:spcPct val="90000"/>
              </a:lnSpc>
            </a:pPr>
            <a:r>
              <a:rPr lang="en-US" sz="2800" dirty="0" smtClean="0"/>
              <a:t>Rapid Application Development (RAD)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 smtClean="0"/>
              <a:t>Utilizes prototyping to delay producing system design until after user requirements are clear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873DFFD8-CA8A-4CCA-84A0-3A3497531E81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22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609600"/>
          </a:xfrm>
        </p:spPr>
        <p:txBody>
          <a:bodyPr/>
          <a:lstStyle/>
          <a:p>
            <a:r>
              <a:rPr lang="en-US" sz="2800" b="1" smtClean="0"/>
              <a:t>Approaches to Development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algn="l" rtl="0"/>
            <a:r>
              <a:rPr lang="en-US" sz="2800" dirty="0" smtClean="0"/>
              <a:t>Joint Application Design (JAD</a:t>
            </a:r>
            <a:r>
              <a:rPr lang="en-US" dirty="0" smtClean="0"/>
              <a:t>)</a:t>
            </a:r>
          </a:p>
          <a:p>
            <a:pPr lvl="1" algn="l" rtl="0"/>
            <a:r>
              <a:rPr lang="en-US" sz="2400" dirty="0" smtClean="0"/>
              <a:t>Users, Managers and Analysts work together for several days</a:t>
            </a:r>
          </a:p>
          <a:p>
            <a:pPr lvl="1" algn="l" rtl="0"/>
            <a:r>
              <a:rPr lang="en-US" sz="2400" dirty="0" smtClean="0"/>
              <a:t>System requirements are reviewed</a:t>
            </a:r>
          </a:p>
          <a:p>
            <a:pPr lvl="1" algn="l" rtl="0"/>
            <a:r>
              <a:rPr lang="en-US" sz="2400" dirty="0" smtClean="0"/>
              <a:t>Structured meetings</a:t>
            </a:r>
          </a:p>
          <a:p>
            <a:pPr algn="l" rtl="0"/>
            <a:r>
              <a:rPr lang="en-US" sz="2800" dirty="0" smtClean="0"/>
              <a:t>Computer-aided software engineering (CASE) tools</a:t>
            </a:r>
          </a:p>
          <a:p>
            <a:pPr lvl="1" algn="l" rtl="0"/>
            <a:r>
              <a:rPr lang="en-US" sz="2400" dirty="0" smtClean="0"/>
              <a:t>Facilitate creation of a central repository for system descriptions and specifications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CD293B3D-058E-492A-BAEB-7D5B4C34F24E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23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57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smtClean="0"/>
              <a:t>Software Engineering Process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229600" cy="5029200"/>
          </a:xfrm>
        </p:spPr>
        <p:txBody>
          <a:bodyPr/>
          <a:lstStyle/>
          <a:p>
            <a:pPr algn="l" rtl="0"/>
            <a:r>
              <a:rPr lang="en-US" sz="2400" dirty="0" smtClean="0"/>
              <a:t>A process used to create an information system</a:t>
            </a:r>
          </a:p>
          <a:p>
            <a:pPr algn="l" rtl="0"/>
            <a:r>
              <a:rPr lang="en-US" sz="2400" dirty="0" smtClean="0"/>
              <a:t>Consists of:</a:t>
            </a:r>
          </a:p>
          <a:p>
            <a:pPr lvl="1" algn="l" rtl="0"/>
            <a:r>
              <a:rPr lang="en-US" sz="2000" b="1" i="1" u="sng" dirty="0" smtClean="0"/>
              <a:t>Methodologies</a:t>
            </a:r>
          </a:p>
          <a:p>
            <a:pPr lvl="2" algn="l" rtl="0"/>
            <a:r>
              <a:rPr lang="en-US" sz="2000" dirty="0" smtClean="0"/>
              <a:t>A sequence of step-by-step approaches that help develop the information system</a:t>
            </a:r>
          </a:p>
          <a:p>
            <a:pPr lvl="1" algn="l" rtl="0"/>
            <a:r>
              <a:rPr lang="en-US" sz="2000" b="1" i="1" u="sng" dirty="0" smtClean="0"/>
              <a:t>Techniques</a:t>
            </a:r>
          </a:p>
          <a:p>
            <a:pPr lvl="2" algn="l" rtl="0"/>
            <a:r>
              <a:rPr lang="en-US" sz="2000" dirty="0" smtClean="0"/>
              <a:t>Processes that the analyst follows to ensure thorough, complete and comprehensive analysis and design</a:t>
            </a:r>
          </a:p>
          <a:p>
            <a:pPr lvl="1" algn="l" rtl="0"/>
            <a:r>
              <a:rPr lang="en-US" sz="2000" b="1" i="1" u="sng" dirty="0" smtClean="0"/>
              <a:t>Tools</a:t>
            </a:r>
          </a:p>
          <a:p>
            <a:pPr lvl="2" algn="l" rtl="0"/>
            <a:r>
              <a:rPr lang="en-US" sz="2000" dirty="0" smtClean="0"/>
              <a:t>Computer programs that aid in applying techniques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1.7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2800" b="1" smtClean="0"/>
              <a:t>Data and Processes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229600" cy="48768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000" dirty="0" smtClean="0"/>
              <a:t>Three key components of an information system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800" dirty="0" smtClean="0"/>
          </a:p>
          <a:p>
            <a:pPr lvl="1" algn="l" rtl="0">
              <a:lnSpc>
                <a:spcPct val="80000"/>
              </a:lnSpc>
            </a:pPr>
            <a:r>
              <a:rPr lang="en-US" sz="2200" b="1" dirty="0" smtClean="0"/>
              <a:t>Data</a:t>
            </a:r>
            <a:endParaRPr lang="en-US" sz="2200" dirty="0" smtClean="0"/>
          </a:p>
          <a:p>
            <a:pPr lvl="1" algn="l" rtl="0">
              <a:lnSpc>
                <a:spcPct val="80000"/>
              </a:lnSpc>
            </a:pPr>
            <a:r>
              <a:rPr lang="en-US" sz="2200" b="1" dirty="0" smtClean="0"/>
              <a:t>Data Flows</a:t>
            </a:r>
          </a:p>
          <a:p>
            <a:pPr lvl="1" algn="l" rtl="0">
              <a:lnSpc>
                <a:spcPct val="80000"/>
              </a:lnSpc>
            </a:pPr>
            <a:r>
              <a:rPr lang="en-US" sz="2200" b="1" dirty="0" smtClean="0"/>
              <a:t>Processing Logic</a:t>
            </a:r>
          </a:p>
          <a:p>
            <a:pPr algn="l" rtl="0">
              <a:lnSpc>
                <a:spcPct val="80000"/>
              </a:lnSpc>
            </a:pPr>
            <a:endParaRPr lang="en-US" sz="1800" b="1" dirty="0" smtClean="0"/>
          </a:p>
          <a:p>
            <a:pPr algn="l" rtl="0">
              <a:lnSpc>
                <a:spcPct val="80000"/>
              </a:lnSpc>
            </a:pPr>
            <a:r>
              <a:rPr lang="en-US" sz="2200" b="1" dirty="0" smtClean="0"/>
              <a:t>Data</a:t>
            </a:r>
            <a:r>
              <a:rPr lang="en-US" sz="2200" dirty="0" smtClean="0"/>
              <a:t> vs. </a:t>
            </a:r>
            <a:r>
              <a:rPr lang="en-US" sz="2200" b="1" dirty="0" smtClean="0"/>
              <a:t>Information</a:t>
            </a:r>
          </a:p>
          <a:p>
            <a:pPr lvl="1" algn="l" rtl="0">
              <a:lnSpc>
                <a:spcPct val="80000"/>
              </a:lnSpc>
            </a:pPr>
            <a:r>
              <a:rPr lang="en-US" sz="2200" b="1" dirty="0" smtClean="0"/>
              <a:t>Data</a:t>
            </a:r>
          </a:p>
          <a:p>
            <a:pPr lvl="2" algn="l" rtl="0">
              <a:lnSpc>
                <a:spcPct val="80000"/>
              </a:lnSpc>
            </a:pPr>
            <a:r>
              <a:rPr lang="en-US" sz="2000" u="sng" dirty="0" smtClean="0"/>
              <a:t>Raw facts</a:t>
            </a:r>
            <a:r>
              <a:rPr lang="en-US" sz="2000" dirty="0" smtClean="0"/>
              <a:t> about people, objects, and events in an organization such as customer’s account number</a:t>
            </a:r>
          </a:p>
          <a:p>
            <a:pPr lvl="1" algn="l" rtl="0">
              <a:lnSpc>
                <a:spcPct val="80000"/>
              </a:lnSpc>
            </a:pPr>
            <a:r>
              <a:rPr lang="en-US" sz="2200" b="1" dirty="0" smtClean="0"/>
              <a:t>Information</a:t>
            </a:r>
          </a:p>
          <a:p>
            <a:pPr lvl="2" algn="l" rtl="0">
              <a:lnSpc>
                <a:spcPct val="80000"/>
              </a:lnSpc>
            </a:pPr>
            <a:r>
              <a:rPr lang="en-US" sz="2000" dirty="0" smtClean="0"/>
              <a:t>Data that have been processed and presented in a form</a:t>
            </a:r>
          </a:p>
          <a:p>
            <a:pPr lvl="2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that humans can understand</a:t>
            </a:r>
          </a:p>
          <a:p>
            <a:pPr lvl="2" algn="l" rtl="0">
              <a:lnSpc>
                <a:spcPct val="80000"/>
              </a:lnSpc>
            </a:pPr>
            <a:endParaRPr lang="en-US" sz="2000" dirty="0" smtClean="0"/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2FF27883-1DD3-4DDA-84C2-90B953297246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4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pPr rtl="0"/>
            <a:r>
              <a:rPr lang="en-US" sz="2800" b="1" dirty="0" smtClean="0"/>
              <a:t>Data and Processes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153400" cy="48768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400" b="1" smtClean="0"/>
              <a:t>Data</a:t>
            </a:r>
          </a:p>
          <a:p>
            <a:pPr lvl="1" algn="l" rtl="0">
              <a:lnSpc>
                <a:spcPct val="80000"/>
              </a:lnSpc>
            </a:pPr>
            <a:r>
              <a:rPr lang="en-US" sz="2000" smtClean="0"/>
              <a:t>Understanding the </a:t>
            </a:r>
            <a:r>
              <a:rPr lang="en-US" sz="2000" u="sng" smtClean="0"/>
              <a:t>source</a:t>
            </a:r>
            <a:r>
              <a:rPr lang="en-US" sz="2000" smtClean="0"/>
              <a:t> and </a:t>
            </a:r>
            <a:r>
              <a:rPr lang="en-US" sz="2000" u="sng" smtClean="0"/>
              <a:t>kind of data</a:t>
            </a:r>
            <a:r>
              <a:rPr lang="en-US" sz="2000" smtClean="0"/>
              <a:t> a system uses is key to good system design</a:t>
            </a:r>
          </a:p>
          <a:p>
            <a:pPr lvl="1" algn="l" rtl="0">
              <a:lnSpc>
                <a:spcPct val="80000"/>
              </a:lnSpc>
            </a:pPr>
            <a:r>
              <a:rPr lang="en-US" sz="2000" smtClean="0"/>
              <a:t>Various techniques are used to describe data and the </a:t>
            </a:r>
            <a:r>
              <a:rPr lang="en-US" sz="2000" u="sng" smtClean="0"/>
              <a:t>relationship among data</a:t>
            </a:r>
          </a:p>
          <a:p>
            <a:pPr algn="l" rtl="0">
              <a:lnSpc>
                <a:spcPct val="80000"/>
              </a:lnSpc>
            </a:pPr>
            <a:endParaRPr lang="en-US" sz="2400" b="1" smtClean="0"/>
          </a:p>
          <a:p>
            <a:pPr algn="l" rtl="0">
              <a:lnSpc>
                <a:spcPct val="80000"/>
              </a:lnSpc>
            </a:pPr>
            <a:r>
              <a:rPr lang="en-US" sz="2400" b="1" smtClean="0"/>
              <a:t>Data Flow</a:t>
            </a:r>
          </a:p>
          <a:p>
            <a:pPr lvl="1" algn="l" rtl="0">
              <a:lnSpc>
                <a:spcPct val="80000"/>
              </a:lnSpc>
            </a:pPr>
            <a:r>
              <a:rPr lang="en-US" sz="2000" smtClean="0"/>
              <a:t>Groups of data that move and flow through the system from one place to another</a:t>
            </a:r>
          </a:p>
          <a:p>
            <a:pPr lvl="1" algn="l" rtl="0">
              <a:lnSpc>
                <a:spcPct val="80000"/>
              </a:lnSpc>
            </a:pPr>
            <a:r>
              <a:rPr lang="en-US" sz="2000" smtClean="0"/>
              <a:t>Include description of </a:t>
            </a:r>
            <a:r>
              <a:rPr lang="en-US" sz="2000" i="1" smtClean="0"/>
              <a:t>sources</a:t>
            </a:r>
            <a:r>
              <a:rPr lang="en-US" sz="2000" smtClean="0"/>
              <a:t> and </a:t>
            </a:r>
            <a:r>
              <a:rPr lang="en-US" sz="2000" i="1" smtClean="0"/>
              <a:t>destination</a:t>
            </a:r>
            <a:r>
              <a:rPr lang="en-US" sz="2000" smtClean="0"/>
              <a:t> for each data flow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algn="l" rtl="0">
              <a:lnSpc>
                <a:spcPct val="80000"/>
              </a:lnSpc>
            </a:pPr>
            <a:r>
              <a:rPr lang="en-US" sz="2400" b="1" smtClean="0"/>
              <a:t>Processing Logic</a:t>
            </a:r>
          </a:p>
          <a:p>
            <a:pPr lvl="1" algn="l" rtl="0">
              <a:lnSpc>
                <a:spcPct val="80000"/>
              </a:lnSpc>
            </a:pPr>
            <a:r>
              <a:rPr lang="en-US" sz="2000" smtClean="0"/>
              <a:t>Describe steps in the transformation of data and events that trigger these steps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3D54B3DA-1C41-4D07-8948-C308BFB25AD8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5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rtl="0"/>
            <a:r>
              <a:rPr lang="en-US" sz="2800" b="1" smtClean="0"/>
              <a:t>Approaches to Systems Development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8153400" cy="48006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b="1" dirty="0" smtClean="0"/>
              <a:t>Process-Oriented Approach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Focus is on </a:t>
            </a:r>
            <a:r>
              <a:rPr lang="en-US" sz="2200" b="1" dirty="0" smtClean="0"/>
              <a:t>how</a:t>
            </a:r>
            <a:r>
              <a:rPr lang="en-US" sz="2200" dirty="0" smtClean="0"/>
              <a:t> and </a:t>
            </a:r>
            <a:r>
              <a:rPr lang="en-US" sz="2200" b="1" dirty="0" smtClean="0"/>
              <a:t>when</a:t>
            </a:r>
            <a:r>
              <a:rPr lang="en-US" sz="2200" dirty="0" smtClean="0"/>
              <a:t> data are moved and </a:t>
            </a:r>
            <a:r>
              <a:rPr lang="en-US" sz="2200" b="1" dirty="0" smtClean="0"/>
              <a:t>transformation</a:t>
            </a:r>
            <a:r>
              <a:rPr lang="en-US" sz="2200" dirty="0" smtClean="0"/>
              <a:t> of data in an information system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Involves creating graphical representations such as </a:t>
            </a:r>
            <a:r>
              <a:rPr lang="en-US" sz="2200" b="1" dirty="0" smtClean="0"/>
              <a:t>data flow diagrams</a:t>
            </a:r>
            <a:r>
              <a:rPr lang="en-US" sz="2200" dirty="0" smtClean="0"/>
              <a:t> and </a:t>
            </a:r>
            <a:r>
              <a:rPr lang="en-US" sz="2200" b="1" dirty="0" smtClean="0"/>
              <a:t>charts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Data are tracked from sources, through intermediate steps and to final destinations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Natural structure of data is not specified</a:t>
            </a:r>
          </a:p>
          <a:p>
            <a:pPr lvl="1" algn="l" rtl="0">
              <a:lnSpc>
                <a:spcPct val="90000"/>
              </a:lnSpc>
            </a:pPr>
            <a:r>
              <a:rPr lang="en-US" sz="2200" u="sng" dirty="0" smtClean="0"/>
              <a:t>Disadvantage</a:t>
            </a:r>
            <a:r>
              <a:rPr lang="en-US" sz="2200" dirty="0" smtClean="0"/>
              <a:t>: existence of several data files each locked within different applications.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 smtClean="0"/>
              <a:t>To change a single data element all files has to be updated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D68A4113-417A-4129-8DA9-B46829EE785F}" type="slidenum">
              <a:rPr lang="ar-SA" sz="1600"/>
              <a:pPr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6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en-US" sz="2800" b="1" smtClean="0"/>
              <a:t>Approaches to Systems Development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algn="l" rtl="0"/>
            <a:r>
              <a:rPr lang="en-US" sz="2400" b="1" dirty="0" smtClean="0"/>
              <a:t>Data-Oriented Approach</a:t>
            </a:r>
          </a:p>
          <a:p>
            <a:pPr lvl="1" algn="l" rtl="0"/>
            <a:r>
              <a:rPr lang="en-US" sz="2200" dirty="0" smtClean="0"/>
              <a:t>Depicts </a:t>
            </a:r>
            <a:r>
              <a:rPr lang="en-US" sz="2200" b="1" dirty="0" smtClean="0"/>
              <a:t>ideal organization</a:t>
            </a:r>
            <a:r>
              <a:rPr lang="en-US" sz="2200" dirty="0" smtClean="0"/>
              <a:t> of data, independent of where and how data are used</a:t>
            </a:r>
          </a:p>
          <a:p>
            <a:pPr lvl="1" algn="l" rtl="0"/>
            <a:r>
              <a:rPr lang="en-US" sz="2200" dirty="0" smtClean="0"/>
              <a:t>Data model describes kinds of data and business relationships among the data</a:t>
            </a:r>
          </a:p>
          <a:p>
            <a:pPr lvl="1" algn="l" rtl="0"/>
            <a:r>
              <a:rPr lang="en-US" sz="2200" dirty="0" smtClean="0"/>
              <a:t>Business rules depict how organization captures and processes the data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652941BB-4B5D-4C22-9F1D-C225A5A39D3E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7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09600"/>
          </a:xfrm>
        </p:spPr>
        <p:txBody>
          <a:bodyPr/>
          <a:lstStyle/>
          <a:p>
            <a:r>
              <a:rPr lang="en-US" sz="2800" b="1" smtClean="0"/>
              <a:t>Databases and Application Independence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114800"/>
          </a:xfrm>
        </p:spPr>
        <p:txBody>
          <a:bodyPr rtlCol="0">
            <a:normAutofit lnSpcReduction="10000"/>
          </a:bodyPr>
          <a:lstStyle/>
          <a:p>
            <a:pPr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b="1" dirty="0" smtClean="0"/>
              <a:t>Database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Shared collection of logically related data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Organized to facilitate capture, storage and retrieval by multiple users in an organization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Centrally managed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Designed around subjects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Customers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Suppliers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200" dirty="0" smtClean="0"/>
          </a:p>
          <a:p>
            <a:pPr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b="1" dirty="0" smtClean="0"/>
              <a:t>Application Independence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 smtClean="0"/>
              <a:t>Separation of data and definition of data from applications that use these data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200" dirty="0" smtClean="0"/>
          </a:p>
          <a:p>
            <a:pPr algn="l" rtl="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2200" dirty="0" smtClean="0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4AE5FA11-0537-4874-A07E-ABF1924E4963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8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Organizational Responsibilities in Systems Development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524000"/>
            <a:ext cx="7772400" cy="4648200"/>
          </a:xfrm>
        </p:spPr>
        <p:txBody>
          <a:bodyPr/>
          <a:lstStyle/>
          <a:p>
            <a:pPr algn="l" rtl="0">
              <a:lnSpc>
                <a:spcPct val="80000"/>
              </a:lnSpc>
              <a:spcBef>
                <a:spcPct val="25000"/>
              </a:spcBef>
            </a:pPr>
            <a:r>
              <a:rPr lang="en-US" sz="2200" dirty="0" smtClean="0"/>
              <a:t>Systems development is a team effort</a:t>
            </a:r>
          </a:p>
          <a:p>
            <a:pPr algn="l" rtl="0">
              <a:lnSpc>
                <a:spcPct val="80000"/>
              </a:lnSpc>
              <a:spcBef>
                <a:spcPct val="25000"/>
              </a:spcBef>
            </a:pPr>
            <a:r>
              <a:rPr lang="en-US" sz="2200" dirty="0" smtClean="0"/>
              <a:t>Systems Analysts work in a </a:t>
            </a:r>
            <a:r>
              <a:rPr lang="en-US" sz="2200" b="1" u="sng" dirty="0" smtClean="0"/>
              <a:t>team</a:t>
            </a:r>
          </a:p>
          <a:p>
            <a:pPr lvl="1" algn="l" rtl="0">
              <a:lnSpc>
                <a:spcPct val="70000"/>
              </a:lnSpc>
            </a:pPr>
            <a:r>
              <a:rPr lang="en-US" sz="2200" dirty="0" smtClean="0"/>
              <a:t>Project Based</a:t>
            </a:r>
          </a:p>
          <a:p>
            <a:pPr lvl="1" algn="l" rtl="0">
              <a:lnSpc>
                <a:spcPct val="70000"/>
              </a:lnSpc>
            </a:pPr>
            <a:r>
              <a:rPr lang="en-US" sz="2200" dirty="0" smtClean="0"/>
              <a:t>Includes</a:t>
            </a:r>
          </a:p>
          <a:p>
            <a:pPr lvl="2" algn="l" rtl="0">
              <a:lnSpc>
                <a:spcPct val="70000"/>
              </a:lnSpc>
            </a:pPr>
            <a:r>
              <a:rPr lang="en-US" sz="2200" b="1" dirty="0" smtClean="0"/>
              <a:t>IS Manager</a:t>
            </a:r>
          </a:p>
          <a:p>
            <a:pPr lvl="2" algn="l" rtl="0">
              <a:lnSpc>
                <a:spcPct val="70000"/>
              </a:lnSpc>
            </a:pPr>
            <a:r>
              <a:rPr lang="en-US" sz="2200" b="1" dirty="0" smtClean="0"/>
              <a:t>Programmers</a:t>
            </a:r>
          </a:p>
          <a:p>
            <a:pPr lvl="2" algn="l" rtl="0">
              <a:lnSpc>
                <a:spcPct val="70000"/>
              </a:lnSpc>
            </a:pPr>
            <a:r>
              <a:rPr lang="en-US" sz="2200" b="1" dirty="0" smtClean="0"/>
              <a:t>Users</a:t>
            </a:r>
          </a:p>
          <a:p>
            <a:pPr lvl="2" algn="l" rtl="0">
              <a:lnSpc>
                <a:spcPct val="70000"/>
              </a:lnSpc>
            </a:pPr>
            <a:r>
              <a:rPr lang="en-US" sz="2200" b="1" dirty="0" smtClean="0"/>
              <a:t>Other specialists</a:t>
            </a:r>
          </a:p>
          <a:p>
            <a:pPr lvl="1" algn="l" rtl="0">
              <a:lnSpc>
                <a:spcPct val="70000"/>
              </a:lnSpc>
            </a:pPr>
            <a:r>
              <a:rPr lang="en-US" sz="2200" dirty="0" smtClean="0"/>
              <a:t>Characteristics of Successful Teams</a:t>
            </a:r>
          </a:p>
          <a:p>
            <a:pPr lvl="2" algn="l" rtl="0">
              <a:lnSpc>
                <a:spcPct val="70000"/>
              </a:lnSpc>
            </a:pPr>
            <a:r>
              <a:rPr lang="en-US" sz="2200" dirty="0" smtClean="0"/>
              <a:t>Diversity of backgrounds</a:t>
            </a:r>
          </a:p>
          <a:p>
            <a:pPr lvl="2" algn="l" rtl="0">
              <a:lnSpc>
                <a:spcPct val="70000"/>
              </a:lnSpc>
            </a:pPr>
            <a:r>
              <a:rPr lang="en-US" sz="2200" dirty="0" smtClean="0"/>
              <a:t>Tolerance of diversity</a:t>
            </a:r>
          </a:p>
          <a:p>
            <a:pPr lvl="2" algn="l" rtl="0">
              <a:lnSpc>
                <a:spcPct val="70000"/>
              </a:lnSpc>
            </a:pPr>
            <a:r>
              <a:rPr lang="en-US" sz="2200" dirty="0" smtClean="0"/>
              <a:t>Clear and complete communication</a:t>
            </a:r>
          </a:p>
          <a:p>
            <a:pPr lvl="2" algn="l" rtl="0">
              <a:lnSpc>
                <a:spcPct val="70000"/>
              </a:lnSpc>
            </a:pPr>
            <a:r>
              <a:rPr lang="en-US" sz="2200" dirty="0" smtClean="0"/>
              <a:t>Trust</a:t>
            </a:r>
          </a:p>
          <a:p>
            <a:pPr lvl="2" algn="l" rtl="0">
              <a:lnSpc>
                <a:spcPct val="70000"/>
              </a:lnSpc>
            </a:pPr>
            <a:r>
              <a:rPr lang="en-US" sz="2200" dirty="0" smtClean="0"/>
              <a:t>Mutual Respect</a:t>
            </a:r>
          </a:p>
          <a:p>
            <a:pPr lvl="2" algn="l" rtl="0">
              <a:lnSpc>
                <a:spcPct val="70000"/>
              </a:lnSpc>
            </a:pPr>
            <a:r>
              <a:rPr lang="en-US" sz="2200" dirty="0" smtClean="0"/>
              <a:t>Reward structure that promotes shared responsibility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06C67264-C578-4EA2-98EF-F92992FA7067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9</a:t>
            </a:fld>
            <a:endParaRPr lang="en-US" sz="160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425E47888B0E4A9BC12FCFB3CE40D5" ma:contentTypeVersion="1" ma:contentTypeDescription="Create a new document." ma:contentTypeScope="" ma:versionID="856910d60f8d2d2c0a1b375843aa0dd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3554C5-C3D4-4ACC-A5E9-F7FFD2709F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7C152ED-1F52-4F22-A0C8-429A1FC889B6}">
  <ds:schemaRefs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5C324F1-01D6-434F-8F4A-CEBE6B8088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2704</TotalTime>
  <Words>1202</Words>
  <Application>Microsoft Office PowerPoint</Application>
  <PresentationFormat>عرض على الشاشة (3:4)‏</PresentationFormat>
  <Paragraphs>258</Paragraphs>
  <Slides>23</Slides>
  <Notes>23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Equity</vt:lpstr>
      <vt:lpstr>عرض تقديمي في PowerPoint</vt:lpstr>
      <vt:lpstr>Introduction</vt:lpstr>
      <vt:lpstr>Software Engineering Process</vt:lpstr>
      <vt:lpstr>Data and Processes</vt:lpstr>
      <vt:lpstr>Data and Processes</vt:lpstr>
      <vt:lpstr>Approaches to Systems Development</vt:lpstr>
      <vt:lpstr>Approaches to Systems Development</vt:lpstr>
      <vt:lpstr>Databases and Application Independence</vt:lpstr>
      <vt:lpstr>Organizational Responsibilities in Systems Development</vt:lpstr>
      <vt:lpstr>Organizational Responsibilities in Systems Development</vt:lpstr>
      <vt:lpstr>Organizational Responsibilities in Systems Development</vt:lpstr>
      <vt:lpstr>Organizational Responsibilities in Systems Development</vt:lpstr>
      <vt:lpstr>Organizational Responsibilities in Systems Development</vt:lpstr>
      <vt:lpstr>Types of Information Systems and Systems Development</vt:lpstr>
      <vt:lpstr>Systems Development Life Cycle</vt:lpstr>
      <vt:lpstr>Systems Development Life Cycle (SDLC)</vt:lpstr>
      <vt:lpstr>Systems Development Life Cycle</vt:lpstr>
      <vt:lpstr>Phases of the Systems Development Life Cycle</vt:lpstr>
      <vt:lpstr>Systems Development Life Cycle</vt:lpstr>
      <vt:lpstr>Systems Development Life Cycle</vt:lpstr>
      <vt:lpstr>Systems Development Life Cycle</vt:lpstr>
      <vt:lpstr>Approaches to Development</vt:lpstr>
      <vt:lpstr>Approaches to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 Systems Analysis and Design  Joey F. George  Jeffrey A. Hoffer  Joseph S. Valacich</dc:title>
  <dc:creator>John Russo</dc:creator>
  <cp:lastModifiedBy>user-8</cp:lastModifiedBy>
  <cp:revision>85</cp:revision>
  <cp:lastPrinted>1601-01-01T00:00:00Z</cp:lastPrinted>
  <dcterms:created xsi:type="dcterms:W3CDTF">2000-04-11T00:26:26Z</dcterms:created>
  <dcterms:modified xsi:type="dcterms:W3CDTF">2019-01-20T07:50:00Z</dcterms:modified>
</cp:coreProperties>
</file>