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4"/>
  </p:sldMasterIdLst>
  <p:notesMasterIdLst>
    <p:notesMasterId r:id="rId27"/>
  </p:notesMasterIdLst>
  <p:handoutMasterIdLst>
    <p:handoutMasterId r:id="rId28"/>
  </p:handoutMasterIdLst>
  <p:sldIdLst>
    <p:sldId id="256" r:id="rId5"/>
    <p:sldId id="259" r:id="rId6"/>
    <p:sldId id="260" r:id="rId7"/>
    <p:sldId id="295" r:id="rId8"/>
    <p:sldId id="264" r:id="rId9"/>
    <p:sldId id="266" r:id="rId10"/>
    <p:sldId id="296" r:id="rId11"/>
    <p:sldId id="298" r:id="rId12"/>
    <p:sldId id="268" r:id="rId13"/>
    <p:sldId id="269" r:id="rId14"/>
    <p:sldId id="270" r:id="rId15"/>
    <p:sldId id="271" r:id="rId16"/>
    <p:sldId id="272" r:id="rId17"/>
    <p:sldId id="273" r:id="rId18"/>
    <p:sldId id="297" r:id="rId19"/>
    <p:sldId id="276" r:id="rId20"/>
    <p:sldId id="280" r:id="rId21"/>
    <p:sldId id="299" r:id="rId22"/>
    <p:sldId id="289" r:id="rId23"/>
    <p:sldId id="282" r:id="rId24"/>
    <p:sldId id="284" r:id="rId25"/>
    <p:sldId id="285" r:id="rId26"/>
  </p:sldIdLst>
  <p:sldSz cx="9144000" cy="6858000" type="screen4x3"/>
  <p:notesSz cx="9144000" cy="6858000"/>
  <p:defaultTextStyle>
    <a:defPPr>
      <a:defRPr lang="en-US"/>
    </a:defPPr>
    <a:lvl1pPr algn="l" rtl="0" fontAlgn="base">
      <a:spcBef>
        <a:spcPct val="20000"/>
      </a:spcBef>
      <a:spcAft>
        <a:spcPct val="0"/>
      </a:spcAft>
      <a:buClr>
        <a:schemeClr val="hlink"/>
      </a:buClr>
      <a:buSzPct val="110000"/>
      <a:buFont typeface="Wingdings" pitchFamily="2" charset="2"/>
      <a:buChar char="w"/>
      <a:defRPr sz="3200" kern="1200">
        <a:solidFill>
          <a:schemeClr val="tx1"/>
        </a:solidFill>
        <a:latin typeface="Arial" pitchFamily="34" charset="0"/>
        <a:ea typeface="+mn-ea"/>
        <a:cs typeface="+mn-cs"/>
      </a:defRPr>
    </a:lvl1pPr>
    <a:lvl2pPr marL="457200" algn="l" rtl="0" fontAlgn="base">
      <a:spcBef>
        <a:spcPct val="20000"/>
      </a:spcBef>
      <a:spcAft>
        <a:spcPct val="0"/>
      </a:spcAft>
      <a:buClr>
        <a:schemeClr val="hlink"/>
      </a:buClr>
      <a:buSzPct val="110000"/>
      <a:buFont typeface="Wingdings" pitchFamily="2" charset="2"/>
      <a:buChar char="w"/>
      <a:defRPr sz="3200" kern="1200">
        <a:solidFill>
          <a:schemeClr val="tx1"/>
        </a:solidFill>
        <a:latin typeface="Arial" pitchFamily="34" charset="0"/>
        <a:ea typeface="+mn-ea"/>
        <a:cs typeface="+mn-cs"/>
      </a:defRPr>
    </a:lvl2pPr>
    <a:lvl3pPr marL="914400" algn="l" rtl="0" fontAlgn="base">
      <a:spcBef>
        <a:spcPct val="20000"/>
      </a:spcBef>
      <a:spcAft>
        <a:spcPct val="0"/>
      </a:spcAft>
      <a:buClr>
        <a:schemeClr val="hlink"/>
      </a:buClr>
      <a:buSzPct val="110000"/>
      <a:buFont typeface="Wingdings" pitchFamily="2" charset="2"/>
      <a:buChar char="w"/>
      <a:defRPr sz="3200" kern="1200">
        <a:solidFill>
          <a:schemeClr val="tx1"/>
        </a:solidFill>
        <a:latin typeface="Arial" pitchFamily="34" charset="0"/>
        <a:ea typeface="+mn-ea"/>
        <a:cs typeface="+mn-cs"/>
      </a:defRPr>
    </a:lvl3pPr>
    <a:lvl4pPr marL="1371600" algn="l" rtl="0" fontAlgn="base">
      <a:spcBef>
        <a:spcPct val="20000"/>
      </a:spcBef>
      <a:spcAft>
        <a:spcPct val="0"/>
      </a:spcAft>
      <a:buClr>
        <a:schemeClr val="hlink"/>
      </a:buClr>
      <a:buSzPct val="110000"/>
      <a:buFont typeface="Wingdings" pitchFamily="2" charset="2"/>
      <a:buChar char="w"/>
      <a:defRPr sz="3200" kern="1200">
        <a:solidFill>
          <a:schemeClr val="tx1"/>
        </a:solidFill>
        <a:latin typeface="Arial" pitchFamily="34" charset="0"/>
        <a:ea typeface="+mn-ea"/>
        <a:cs typeface="+mn-cs"/>
      </a:defRPr>
    </a:lvl4pPr>
    <a:lvl5pPr marL="1828800" algn="l" rtl="0" fontAlgn="base">
      <a:spcBef>
        <a:spcPct val="20000"/>
      </a:spcBef>
      <a:spcAft>
        <a:spcPct val="0"/>
      </a:spcAft>
      <a:buClr>
        <a:schemeClr val="hlink"/>
      </a:buClr>
      <a:buSzPct val="110000"/>
      <a:buFont typeface="Wingdings" pitchFamily="2" charset="2"/>
      <a:buChar char="w"/>
      <a:defRPr sz="3200" kern="1200">
        <a:solidFill>
          <a:schemeClr val="tx1"/>
        </a:solidFill>
        <a:latin typeface="Arial" pitchFamily="34" charset="0"/>
        <a:ea typeface="+mn-ea"/>
        <a:cs typeface="+mn-cs"/>
      </a:defRPr>
    </a:lvl5pPr>
    <a:lvl6pPr marL="2286000" algn="r" defTabSz="914400" rtl="1" eaLnBrk="1" latinLnBrk="0" hangingPunct="1">
      <a:defRPr sz="3200" kern="1200">
        <a:solidFill>
          <a:schemeClr val="tx1"/>
        </a:solidFill>
        <a:latin typeface="Arial" pitchFamily="34" charset="0"/>
        <a:ea typeface="+mn-ea"/>
        <a:cs typeface="+mn-cs"/>
      </a:defRPr>
    </a:lvl6pPr>
    <a:lvl7pPr marL="2743200" algn="r" defTabSz="914400" rtl="1" eaLnBrk="1" latinLnBrk="0" hangingPunct="1">
      <a:defRPr sz="3200" kern="1200">
        <a:solidFill>
          <a:schemeClr val="tx1"/>
        </a:solidFill>
        <a:latin typeface="Arial" pitchFamily="34" charset="0"/>
        <a:ea typeface="+mn-ea"/>
        <a:cs typeface="+mn-cs"/>
      </a:defRPr>
    </a:lvl7pPr>
    <a:lvl8pPr marL="3200400" algn="r" defTabSz="914400" rtl="1" eaLnBrk="1" latinLnBrk="0" hangingPunct="1">
      <a:defRPr sz="3200" kern="1200">
        <a:solidFill>
          <a:schemeClr val="tx1"/>
        </a:solidFill>
        <a:latin typeface="Arial" pitchFamily="34" charset="0"/>
        <a:ea typeface="+mn-ea"/>
        <a:cs typeface="+mn-cs"/>
      </a:defRPr>
    </a:lvl8pPr>
    <a:lvl9pPr marL="3657600" algn="r" defTabSz="914400" rtl="1" eaLnBrk="1" latinLnBrk="0" hangingPunct="1">
      <a:defRPr sz="32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9517"/>
    <a:srgbClr val="D41220"/>
    <a:srgbClr val="080912"/>
    <a:srgbClr val="BA2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p:scale>
          <a:sx n="94" d="100"/>
          <a:sy n="94" d="100"/>
        </p:scale>
        <p:origin x="-88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7506"/>
    </p:cViewPr>
  </p:sorterViewPr>
  <p:notesViewPr>
    <p:cSldViewPr>
      <p:cViewPr varScale="1">
        <p:scale>
          <a:sx n="41" d="100"/>
          <a:sy n="41" d="100"/>
        </p:scale>
        <p:origin x="-1476" y="-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 typeface="Wingdings" pitchFamily="2" charset="2"/>
              <a:buBlip>
                <a:blip r:embed="rId2"/>
              </a:buBlip>
              <a:defRPr sz="1200" smtClean="0"/>
            </a:lvl1pPr>
          </a:lstStyle>
          <a:p>
            <a:pPr>
              <a:defRPr/>
            </a:pPr>
            <a:endParaRPr lang="en-US" altLang="en-US"/>
          </a:p>
        </p:txBody>
      </p:sp>
      <p:sp>
        <p:nvSpPr>
          <p:cNvPr id="104451"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 typeface="Wingdings" pitchFamily="2" charset="2"/>
              <a:buBlip>
                <a:blip r:embed="rId2"/>
              </a:buBlip>
              <a:defRPr sz="1200" smtClean="0"/>
            </a:lvl1pPr>
          </a:lstStyle>
          <a:p>
            <a:pPr>
              <a:defRPr/>
            </a:pPr>
            <a:endParaRPr lang="en-US" altLang="en-US"/>
          </a:p>
        </p:txBody>
      </p:sp>
      <p:sp>
        <p:nvSpPr>
          <p:cNvPr id="104452"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Font typeface="Wingdings" pitchFamily="2" charset="2"/>
              <a:buBlip>
                <a:blip r:embed="rId2"/>
              </a:buBlip>
              <a:defRPr sz="1200" smtClean="0"/>
            </a:lvl1pPr>
          </a:lstStyle>
          <a:p>
            <a:pPr>
              <a:defRPr/>
            </a:pPr>
            <a:endParaRPr lang="en-US" altLang="en-US"/>
          </a:p>
        </p:txBody>
      </p:sp>
      <p:sp>
        <p:nvSpPr>
          <p:cNvPr id="104453" name="Rectangle 5"/>
          <p:cNvSpPr>
            <a:spLocks noGrp="1" noChangeArrowheads="1"/>
          </p:cNvSpPr>
          <p:nvPr>
            <p:ph type="sldNum" sz="quarter" idx="3"/>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 typeface="Wingdings" pitchFamily="2" charset="2"/>
              <a:buBlip>
                <a:blip r:embed="rId2"/>
              </a:buBlip>
              <a:defRPr sz="1200" smtClean="0"/>
            </a:lvl1pPr>
          </a:lstStyle>
          <a:p>
            <a:pPr>
              <a:defRPr/>
            </a:pPr>
            <a:fld id="{424862EB-BCE3-43F7-BB9A-1DE01345682D}" type="slidenum">
              <a:rPr lang="ar-SA" altLang="en-US"/>
              <a:pPr>
                <a:defRPr/>
              </a:pPr>
              <a:t>‹#›</a:t>
            </a:fld>
            <a:endParaRPr lang="en-US" altLang="en-US"/>
          </a:p>
        </p:txBody>
      </p:sp>
    </p:spTree>
    <p:extLst>
      <p:ext uri="{BB962C8B-B14F-4D97-AF65-F5344CB8AC3E}">
        <p14:creationId xmlns:p14="http://schemas.microsoft.com/office/powerpoint/2010/main" val="2872596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smtClean="0">
                <a:latin typeface="Tahoma" pitchFamily="34" charset="0"/>
              </a:defRPr>
            </a:lvl1pPr>
          </a:lstStyle>
          <a:p>
            <a:pPr>
              <a:defRPr/>
            </a:pPr>
            <a:endParaRPr lang="en-US" altLang="en-US"/>
          </a:p>
        </p:txBody>
      </p:sp>
      <p:sp>
        <p:nvSpPr>
          <p:cNvPr id="48131"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latin typeface="Tahoma" pitchFamily="34" charset="0"/>
              </a:defRPr>
            </a:lvl1pPr>
          </a:lstStyle>
          <a:p>
            <a:pPr>
              <a:defRPr/>
            </a:pPr>
            <a:endParaRPr lang="en-US" altLang="en-US"/>
          </a:p>
        </p:txBody>
      </p:sp>
      <p:sp>
        <p:nvSpPr>
          <p:cNvPr id="2662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8134"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latin typeface="Tahoma" pitchFamily="34" charset="0"/>
              </a:defRPr>
            </a:lvl1pPr>
          </a:lstStyle>
          <a:p>
            <a:pPr>
              <a:defRPr/>
            </a:pPr>
            <a:endParaRPr lang="en-US" altLang="en-US"/>
          </a:p>
        </p:txBody>
      </p:sp>
      <p:sp>
        <p:nvSpPr>
          <p:cNvPr id="48135"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latin typeface="Tahoma" pitchFamily="34" charset="0"/>
                <a:cs typeface="Tahoma" pitchFamily="34" charset="0"/>
              </a:defRPr>
            </a:lvl1pPr>
          </a:lstStyle>
          <a:p>
            <a:pPr>
              <a:defRPr/>
            </a:pPr>
            <a:fld id="{F8EA6718-A099-4AB0-9A9E-0CA8B8A52F28}" type="slidenum">
              <a:rPr lang="ar-SA" altLang="en-US"/>
              <a:pPr>
                <a:defRPr/>
              </a:pPr>
              <a:t>‹#›</a:t>
            </a:fld>
            <a:endParaRPr lang="en-US" altLang="en-US"/>
          </a:p>
        </p:txBody>
      </p:sp>
    </p:spTree>
    <p:extLst>
      <p:ext uri="{BB962C8B-B14F-4D97-AF65-F5344CB8AC3E}">
        <p14:creationId xmlns:p14="http://schemas.microsoft.com/office/powerpoint/2010/main" val="232897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C12D0D7-CA7F-4EDE-AB32-686584E91464}" type="slidenum">
              <a:rPr lang="ar-SA" altLang="en-US"/>
              <a:pPr/>
              <a:t>1</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813635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9156119-CB97-4E0E-9B05-2EC8BF7BEBD7}" type="slidenum">
              <a:rPr lang="ar-SA" altLang="en-US"/>
              <a:pPr/>
              <a:t>12</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4016342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FA393CE-6DF3-496B-823C-80CF8FFFD328}" type="slidenum">
              <a:rPr lang="ar-SA" altLang="en-US"/>
              <a:pPr/>
              <a:t>13</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3267030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5429327-2C12-45FD-8C4C-52521E416327}" type="slidenum">
              <a:rPr lang="ar-SA" altLang="en-US"/>
              <a:pPr/>
              <a:t>14</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517670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D2C269D-5EDE-4F25-A3CF-D78FCF717E48}" type="slidenum">
              <a:rPr lang="ar-SA" altLang="en-US"/>
              <a:pPr/>
              <a:t>16</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3582229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D79FCF0-CDD9-4D32-BB0D-13B4317056A2}" type="slidenum">
              <a:rPr lang="ar-SA" altLang="en-US"/>
              <a:pPr/>
              <a:t>17</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3606130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E7F2AE3-EEC8-4A1B-A2E8-73904DFD1A86}" type="slidenum">
              <a:rPr lang="ar-SA" altLang="en-US"/>
              <a:pPr/>
              <a:t>19</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887636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7C46E643-2A29-4AFB-B9ED-46F33D4BCAC5}" type="slidenum">
              <a:rPr lang="ar-SA" altLang="en-US"/>
              <a:pPr/>
              <a:t>20</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7319162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19E7515-E578-4BE0-996C-5269419B27FC}" type="slidenum">
              <a:rPr lang="ar-SA" altLang="en-US"/>
              <a:pPr/>
              <a:t>21</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2321220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43F4A8B-C2DC-4C2C-95CB-C79B67376D4C}" type="slidenum">
              <a:rPr lang="ar-SA" altLang="en-US"/>
              <a:pPr/>
              <a:t>22</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071895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3DB86AE-61A2-4240-BB1D-74369576719F}" type="slidenum">
              <a:rPr lang="ar-SA" altLang="en-US"/>
              <a:pPr/>
              <a:t>2</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013807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6DC4C84-8D31-4497-8FF1-4A84DD040F44}" type="slidenum">
              <a:rPr lang="ar-SA" altLang="en-US"/>
              <a:pPr/>
              <a:t>3</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052163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A0B645C-0BD1-4726-909E-EAACD667AEB9}" type="slidenum">
              <a:rPr lang="ar-SA" altLang="en-US"/>
              <a:pPr/>
              <a:t>4</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184805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DDAA1AF-37E4-4FCF-838F-E24C9C06FAEC}" type="slidenum">
              <a:rPr lang="ar-SA" altLang="en-US"/>
              <a:pPr/>
              <a:t>5</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321512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C996C90-6DF2-4719-8414-E12C81174C0C}" type="slidenum">
              <a:rPr lang="ar-SA" altLang="en-US"/>
              <a:pPr/>
              <a:t>6</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462511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F16F3D2-B47A-47CA-9427-E780B688B4A9}" type="slidenum">
              <a:rPr lang="ar-SA" altLang="en-US"/>
              <a:pPr/>
              <a:t>9</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831681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26BBCBE-44E8-4AE5-81BC-EBB448702B3E}" type="slidenum">
              <a:rPr lang="ar-SA" altLang="en-US"/>
              <a:pPr/>
              <a:t>10</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712377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43A71D2-4918-4A61-8875-2E2F19EEAC95}" type="slidenum">
              <a:rPr lang="ar-SA" altLang="en-US"/>
              <a:pPr/>
              <a:t>11</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28168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ltLang="en-US"/>
          </a:p>
        </p:txBody>
      </p:sp>
      <p:sp>
        <p:nvSpPr>
          <p:cNvPr id="17" name="Footer Placeholder 16"/>
          <p:cNvSpPr>
            <a:spLocks noGrp="1"/>
          </p:cNvSpPr>
          <p:nvPr>
            <p:ph type="ftr" sz="quarter" idx="11"/>
          </p:nvPr>
        </p:nvSpPr>
        <p:spPr/>
        <p:txBody>
          <a:bodyPr/>
          <a:lstStyle/>
          <a:p>
            <a:pPr>
              <a:defRPr/>
            </a:pPr>
            <a:endParaRPr lang="en-US" alt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C95BE3EB-A135-49F5-87DD-8227F3AD2A5B}" type="slidenum">
              <a:rPr lang="en-US" smtClean="0"/>
              <a:pPr>
                <a:defRPr/>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2753E84-07AD-4673-9A2E-C86EAFE8F183}" type="slidenum">
              <a:rPr lang="ar-SA" altLang="en-US" smtClean="0"/>
              <a:pPr>
                <a:defRPr/>
              </a:pPr>
              <a:t>‹#›</a:t>
            </a:fld>
            <a:endParaRPr lang="en-US" altLang="en-US"/>
          </a:p>
        </p:txBody>
      </p:sp>
    </p:spTree>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4632EF3-458D-40FD-B9FD-BE8793527320}" type="slidenum">
              <a:rPr lang="ar-SA" altLang="en-US" smtClean="0"/>
              <a:pPr>
                <a:defRPr/>
              </a:pPr>
              <a:t>‹#›</a:t>
            </a:fld>
            <a:endParaRPr lang="en-US" altLang="en-US"/>
          </a:p>
        </p:txBody>
      </p:sp>
    </p:spTree>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7E2DD65-61C2-4005-9580-B14E3569A3B1}" type="slidenum">
              <a:rPr lang="ar-SA" altLang="en-US" smtClean="0"/>
              <a:pPr>
                <a:defRPr/>
              </a:pPr>
              <a:t>‹#›</a:t>
            </a:fld>
            <a:endParaRPr lang="en-US" alt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US" alt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2BD7EB4A-751A-442E-8AC8-484892021C57}" type="slidenum">
              <a:rPr lang="ar-SA"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6FE8F2D-40F1-46F0-B9AF-71A15FE48400}" type="slidenum">
              <a:rPr lang="ar-SA" altLang="en-US" smtClean="0"/>
              <a:pPr>
                <a:defRPr/>
              </a:pPr>
              <a:t>‹#›</a:t>
            </a:fld>
            <a:endParaRPr lang="en-US" alt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7509A52-9EFE-4BC4-A1BC-93B350A25C06}" type="slidenum">
              <a:rPr lang="ar-SA" altLang="en-US" smtClean="0"/>
              <a:pPr>
                <a:defRPr/>
              </a:pPr>
              <a:t>‹#›</a:t>
            </a:fld>
            <a:endParaRPr lang="en-US" alt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5323C4AD-563A-4A23-A65F-2C3CB294FF26}" type="slidenum">
              <a:rPr lang="ar-SA" altLang="en-US" smtClean="0"/>
              <a:pPr>
                <a:defRPr/>
              </a:pPr>
              <a:t>‹#›</a:t>
            </a:fld>
            <a:endParaRPr lang="en-US" altLang="en-US"/>
          </a:p>
        </p:txBody>
      </p:sp>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4412E8FD-4B44-4560-8442-6CBEB22CB5D1}" type="slidenum">
              <a:rPr lang="ar-SA" altLang="en-US" smtClean="0"/>
              <a:pPr>
                <a:defRPr/>
              </a:pPr>
              <a:t>‹#›</a:t>
            </a:fld>
            <a:endParaRPr lang="en-US" altLang="en-US"/>
          </a:p>
        </p:txBody>
      </p:sp>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B72CC2EC-4AF6-46C4-998E-6B7FC86D9A59}" type="slidenum">
              <a:rPr lang="ar-SA" altLang="en-US" smtClean="0"/>
              <a:pPr>
                <a:defRPr/>
              </a:pPr>
              <a:t>‹#›</a:t>
            </a:fld>
            <a:endParaRPr lang="en-US" alt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US" altLang="en-US"/>
          </a:p>
        </p:txBody>
      </p:sp>
      <p:sp>
        <p:nvSpPr>
          <p:cNvPr id="7" name="Slide Number Placeholder 6"/>
          <p:cNvSpPr>
            <a:spLocks noGrp="1"/>
          </p:cNvSpPr>
          <p:nvPr>
            <p:ph type="sldNum" sz="quarter" idx="12"/>
          </p:nvPr>
        </p:nvSpPr>
        <p:spPr>
          <a:xfrm>
            <a:off x="146304" y="6208776"/>
            <a:ext cx="457200" cy="457200"/>
          </a:xfrm>
        </p:spPr>
        <p:txBody>
          <a:bodyPr/>
          <a:lstStyle/>
          <a:p>
            <a:pPr>
              <a:defRPr/>
            </a:pPr>
            <a:fld id="{66D57C94-AEE7-4EC3-8D68-69CB983608AF}" type="slidenum">
              <a:rPr lang="ar-SA" altLang="en-US" smtClean="0"/>
              <a:pPr>
                <a:defRPr/>
              </a:pPr>
              <a:t>‹#›</a:t>
            </a:fld>
            <a:endParaRPr lang="en-US" alt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en-US" alt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lt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211D170E-C092-473C-A06D-0F03A25B4ECB}" type="slidenum">
              <a:rPr lang="ar-SA"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 calcmode="lin" valueType="num">
                                      <p:cBhvr additive="base">
                                        <p:cTn id="17"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 calcmode="lin" valueType="num">
                                      <p:cBhvr additive="base">
                                        <p:cTn id="21"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
                                            <p:txEl>
                                              <p:pRg st="4" end="4"/>
                                            </p:txEl>
                                          </p:spTgt>
                                        </p:tgtEl>
                                        <p:attrNameLst>
                                          <p:attrName>style.visibility</p:attrName>
                                        </p:attrNameLst>
                                      </p:cBhvr>
                                      <p:to>
                                        <p:strVal val="visible"/>
                                      </p:to>
                                    </p:set>
                                    <p:anim calcmode="lin" valueType="num">
                                      <p:cBhvr additive="base">
                                        <p:cTn id="25"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bldLvl="3" autoUpdateAnimBg="0"/>
    </p:bldLst>
  </p:timing>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descr="Rectangle: Click to edit Master text styles&#10;Second level&#10;Third level&#10;Fourth level&#10;Fifth level"/>
          <p:cNvSpPr>
            <a:spLocks noGrp="1" noChangeArrowheads="1"/>
          </p:cNvSpPr>
          <p:nvPr>
            <p:ph type="subTitle" idx="1"/>
          </p:nvPr>
        </p:nvSpPr>
        <p:spPr>
          <a:xfrm>
            <a:off x="1066800" y="3276600"/>
            <a:ext cx="7086600" cy="1752600"/>
          </a:xfrm>
        </p:spPr>
        <p:txBody>
          <a:bodyPr rtlCol="0">
            <a:normAutofit/>
          </a:bodyPr>
          <a:lstStyle/>
          <a:p>
            <a:pPr fontAlgn="auto">
              <a:lnSpc>
                <a:spcPct val="85000"/>
              </a:lnSpc>
              <a:spcAft>
                <a:spcPts val="0"/>
              </a:spcAft>
              <a:defRPr/>
            </a:pPr>
            <a:r>
              <a:rPr lang="en-US" altLang="en-US" sz="3600" b="1" dirty="0" smtClean="0"/>
              <a:t>Chapter 8</a:t>
            </a:r>
          </a:p>
          <a:p>
            <a:pPr fontAlgn="auto">
              <a:lnSpc>
                <a:spcPct val="85000"/>
              </a:lnSpc>
              <a:spcAft>
                <a:spcPts val="0"/>
              </a:spcAft>
              <a:defRPr/>
            </a:pPr>
            <a:r>
              <a:rPr lang="en-US" altLang="en-US" sz="3600" b="1" dirty="0" smtClean="0"/>
              <a:t>Structuring System Requirements:</a:t>
            </a:r>
          </a:p>
          <a:p>
            <a:pPr fontAlgn="auto">
              <a:lnSpc>
                <a:spcPct val="85000"/>
              </a:lnSpc>
              <a:spcAft>
                <a:spcPts val="0"/>
              </a:spcAft>
              <a:defRPr/>
            </a:pPr>
            <a:r>
              <a:rPr lang="en-US" altLang="en-US" sz="3600" b="1" dirty="0" smtClean="0"/>
              <a:t> Process Modeling</a:t>
            </a:r>
          </a:p>
        </p:txBody>
      </p:sp>
      <p:sp>
        <p:nvSpPr>
          <p:cNvPr id="3074" name="Rectangle 2"/>
          <p:cNvSpPr>
            <a:spLocks noGrp="1" noChangeArrowheads="1"/>
          </p:cNvSpPr>
          <p:nvPr>
            <p:ph type="ctrTitle"/>
          </p:nvPr>
        </p:nvSpPr>
        <p:spPr>
          <a:xfrm>
            <a:off x="838200" y="1295400"/>
            <a:ext cx="7467600" cy="2971800"/>
          </a:xfrm>
        </p:spPr>
        <p:txBody>
          <a:bodyPr/>
          <a:lstStyle/>
          <a:p>
            <a:pPr>
              <a:lnSpc>
                <a:spcPct val="75000"/>
              </a:lnSpc>
            </a:pPr>
            <a:r>
              <a:rPr lang="en-US" altLang="en-US" b="1" dirty="0" smtClean="0"/>
              <a:t>Modern Systems Analysis</a:t>
            </a:r>
            <a:br>
              <a:rPr lang="en-US" altLang="en-US" b="1" dirty="0" smtClean="0"/>
            </a:br>
            <a:r>
              <a:rPr lang="en-US" altLang="en-US" b="1" dirty="0" smtClean="0"/>
              <a:t>and Design</a:t>
            </a:r>
            <a:br>
              <a:rPr lang="en-US" altLang="en-US" b="1" dirty="0" smtClean="0"/>
            </a:br>
            <a:r>
              <a:rPr lang="en-US" altLang="en-US" sz="2800" b="1" dirty="0" smtClean="0"/>
              <a:t>Third Edition</a:t>
            </a:r>
            <a:r>
              <a:rPr lang="en-US" altLang="en-US" b="1" dirty="0" smtClean="0"/>
              <a:t/>
            </a:r>
            <a:br>
              <a:rPr lang="en-US" altLang="en-US" b="1" dirty="0" smtClean="0"/>
            </a:br>
            <a:r>
              <a:rPr lang="en-US" altLang="en-US" b="1" dirty="0" smtClean="0"/>
              <a:t/>
            </a:r>
            <a:br>
              <a:rPr lang="en-US" altLang="en-US" b="1" dirty="0" smtClean="0"/>
            </a:br>
            <a:endParaRPr lang="en-US" altLang="en-US" sz="3200" b="1" dirty="0" smtClean="0"/>
          </a:p>
        </p:txBody>
      </p:sp>
      <p:sp>
        <p:nvSpPr>
          <p:cNvPr id="41988"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a:spcBef>
                <a:spcPct val="50000"/>
              </a:spcBef>
              <a:buClrTx/>
              <a:buSzTx/>
              <a:buFontTx/>
              <a:buNone/>
              <a:defRPr/>
            </a:pPr>
            <a:r>
              <a:rPr lang="en-US" altLang="en-US" sz="1600"/>
              <a:t>8.</a:t>
            </a:r>
            <a:fld id="{50E9634B-3BB2-4AE8-A610-D919CEFB2BE1}" type="slidenum">
              <a:rPr lang="ar-SA" altLang="en-US" sz="1600"/>
              <a:pPr algn="ctr">
                <a:spcBef>
                  <a:spcPct val="50000"/>
                </a:spcBef>
                <a:buClrTx/>
                <a:buSzTx/>
                <a:buFontTx/>
                <a:buNone/>
                <a:defRPr/>
              </a:pPr>
              <a:t>1</a:t>
            </a:fld>
            <a:endParaRPr lang="en-US" altLang="en-US" sz="1600"/>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381000"/>
            <a:ext cx="7772400" cy="762000"/>
          </a:xfrm>
        </p:spPr>
        <p:txBody>
          <a:bodyPr/>
          <a:lstStyle/>
          <a:p>
            <a:r>
              <a:rPr lang="en-US" altLang="en-US" sz="2800" b="1" smtClean="0"/>
              <a:t>Developing DFDs: An Example</a:t>
            </a:r>
          </a:p>
        </p:txBody>
      </p:sp>
      <p:sp>
        <p:nvSpPr>
          <p:cNvPr id="375811" name="Rectangle 3" descr="Rectangle: Click to edit Master text styles&#10;Second level&#10;Third level&#10;Fourth level&#10;Fifth level"/>
          <p:cNvSpPr>
            <a:spLocks noGrp="1" noChangeArrowheads="1"/>
          </p:cNvSpPr>
          <p:nvPr>
            <p:ph sz="quarter" idx="1"/>
          </p:nvPr>
        </p:nvSpPr>
        <p:spPr>
          <a:xfrm>
            <a:off x="685800" y="1600200"/>
            <a:ext cx="7772400" cy="4800600"/>
          </a:xfrm>
        </p:spPr>
        <p:txBody>
          <a:bodyPr rtlCol="0">
            <a:normAutofit lnSpcReduction="10000"/>
          </a:bodyPr>
          <a:lstStyle/>
          <a:p>
            <a:pPr algn="l" rtl="0" fontAlgn="auto">
              <a:spcAft>
                <a:spcPts val="0"/>
              </a:spcAft>
              <a:buFont typeface="Wingdings" pitchFamily="2" charset="2"/>
              <a:buNone/>
              <a:defRPr/>
            </a:pPr>
            <a:r>
              <a:rPr lang="en-US" altLang="en-US" sz="2000" b="1" dirty="0" smtClean="0"/>
              <a:t>Process names</a:t>
            </a:r>
          </a:p>
          <a:p>
            <a:pPr algn="l" rtl="0" fontAlgn="auto">
              <a:spcAft>
                <a:spcPts val="0"/>
              </a:spcAft>
              <a:defRPr/>
            </a:pPr>
            <a:r>
              <a:rPr lang="en-US" altLang="en-US" sz="2000" dirty="0" smtClean="0"/>
              <a:t>should be </a:t>
            </a:r>
            <a:r>
              <a:rPr lang="en-US" altLang="en-US" sz="2000" dirty="0" smtClean="0">
                <a:solidFill>
                  <a:srgbClr val="D41220"/>
                </a:solidFill>
              </a:rPr>
              <a:t>clear</a:t>
            </a:r>
            <a:r>
              <a:rPr lang="en-US" altLang="en-US" sz="2000" dirty="0" smtClean="0"/>
              <a:t> yet </a:t>
            </a:r>
            <a:r>
              <a:rPr lang="en-US" altLang="en-US" sz="2000" dirty="0" smtClean="0">
                <a:solidFill>
                  <a:srgbClr val="D41220"/>
                </a:solidFill>
              </a:rPr>
              <a:t>concise</a:t>
            </a:r>
          </a:p>
          <a:p>
            <a:pPr algn="l" rtl="0" fontAlgn="auto">
              <a:spcAft>
                <a:spcPts val="0"/>
              </a:spcAft>
              <a:defRPr/>
            </a:pPr>
            <a:r>
              <a:rPr lang="en-US" altLang="en-US" sz="2000" dirty="0" smtClean="0"/>
              <a:t>begin with an </a:t>
            </a:r>
            <a:r>
              <a:rPr lang="en-US" altLang="en-US" sz="2000" dirty="0" smtClean="0">
                <a:solidFill>
                  <a:srgbClr val="D41220"/>
                </a:solidFill>
              </a:rPr>
              <a:t>action verb</a:t>
            </a:r>
            <a:r>
              <a:rPr lang="en-US" altLang="en-US" sz="2000" dirty="0" smtClean="0"/>
              <a:t>, such as receive, generate, calculate</a:t>
            </a:r>
          </a:p>
          <a:p>
            <a:pPr algn="l" rtl="0" fontAlgn="auto">
              <a:spcAft>
                <a:spcPts val="0"/>
              </a:spcAft>
              <a:defRPr/>
            </a:pPr>
            <a:r>
              <a:rPr lang="en-US" altLang="en-US" sz="2000" dirty="0" smtClean="0"/>
              <a:t>are same as verbs used in many computer programming languages – merge, sort, read, write</a:t>
            </a:r>
          </a:p>
          <a:p>
            <a:pPr algn="l" rtl="0" fontAlgn="auto">
              <a:spcAft>
                <a:spcPts val="0"/>
              </a:spcAft>
              <a:defRPr/>
            </a:pPr>
            <a:r>
              <a:rPr lang="en-US" altLang="en-US" sz="2000" dirty="0" smtClean="0"/>
              <a:t>should capture essential action of the process in just few words yet describe the process’ action so that reading its name explains what process does</a:t>
            </a:r>
          </a:p>
          <a:p>
            <a:pPr algn="l" rtl="0" fontAlgn="auto">
              <a:spcAft>
                <a:spcPts val="0"/>
              </a:spcAft>
              <a:buFont typeface="Wingdings" pitchFamily="2" charset="2"/>
              <a:buNone/>
              <a:defRPr/>
            </a:pPr>
            <a:endParaRPr lang="en-US" altLang="en-US" sz="2000" b="1" dirty="0" smtClean="0"/>
          </a:p>
          <a:p>
            <a:pPr algn="l" rtl="0" fontAlgn="auto">
              <a:spcAft>
                <a:spcPts val="0"/>
              </a:spcAft>
              <a:buFont typeface="Wingdings" pitchFamily="2" charset="2"/>
              <a:buNone/>
              <a:defRPr/>
            </a:pPr>
            <a:r>
              <a:rPr lang="en-US" altLang="en-US" sz="2000" b="1" dirty="0" smtClean="0"/>
              <a:t>An Example</a:t>
            </a:r>
          </a:p>
          <a:p>
            <a:pPr algn="l" rtl="0" fontAlgn="auto">
              <a:spcAft>
                <a:spcPts val="0"/>
              </a:spcAft>
              <a:defRPr/>
            </a:pPr>
            <a:r>
              <a:rPr lang="en-US" altLang="en-US" sz="2000" dirty="0" smtClean="0"/>
              <a:t>Hoosier Burger’s automated food ordering system</a:t>
            </a:r>
          </a:p>
          <a:p>
            <a:pPr algn="l" rtl="0" fontAlgn="auto">
              <a:spcAft>
                <a:spcPts val="0"/>
              </a:spcAft>
              <a:defRPr/>
            </a:pPr>
            <a:r>
              <a:rPr lang="en-US" altLang="en-US" sz="2000" dirty="0" smtClean="0"/>
              <a:t>Context Diagram (Figure 8-4) contains no data stores</a:t>
            </a:r>
          </a:p>
          <a:p>
            <a:pPr algn="l" rtl="0" fontAlgn="auto">
              <a:spcAft>
                <a:spcPts val="0"/>
              </a:spcAft>
              <a:defRPr/>
            </a:pPr>
            <a:r>
              <a:rPr lang="en-US" altLang="en-US" sz="2000" dirty="0" smtClean="0"/>
              <a:t>Next step is to expand the context diagram to show the breakdown of processes (Figure 8-5)</a:t>
            </a:r>
          </a:p>
        </p:txBody>
      </p:sp>
      <p:sp>
        <p:nvSpPr>
          <p:cNvPr id="375812"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208D8D5E-FB06-4DF6-9DED-0ED4F0676EBE}" type="slidenum">
              <a:rPr lang="ar-SA" altLang="en-US" sz="1600"/>
              <a:pPr algn="ctr" eaLnBrk="0" hangingPunct="0">
                <a:spcBef>
                  <a:spcPct val="0"/>
                </a:spcBef>
                <a:buClrTx/>
                <a:buSzTx/>
                <a:buFontTx/>
                <a:buNone/>
                <a:defRPr/>
              </a:pPr>
              <a:t>10</a:t>
            </a:fld>
            <a:endParaRPr lang="en-US" altLang="en-US" sz="1600"/>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rtlCol="0">
            <a:normAutofit fontScale="90000"/>
          </a:bodyPr>
          <a:lstStyle/>
          <a:p>
            <a:pPr fontAlgn="auto">
              <a:spcAft>
                <a:spcPts val="0"/>
              </a:spcAft>
              <a:defRPr/>
            </a:pPr>
            <a:r>
              <a:rPr lang="en-US" altLang="en-US" sz="2400" smtClean="0"/>
              <a:t>Figure 8-4</a:t>
            </a:r>
            <a:br>
              <a:rPr lang="en-US" altLang="en-US" sz="2400" smtClean="0"/>
            </a:br>
            <a:r>
              <a:rPr lang="en-US" altLang="en-US" sz="2400" smtClean="0"/>
              <a:t>Context diagram of Hoosier Burger’s </a:t>
            </a:r>
            <a:br>
              <a:rPr lang="en-US" altLang="en-US" sz="2400" smtClean="0"/>
            </a:br>
            <a:r>
              <a:rPr lang="en-US" altLang="en-US" sz="2400" smtClean="0"/>
              <a:t>food ordering system</a:t>
            </a:r>
            <a:endParaRPr lang="en-US" altLang="en-US" sz="1200" smtClean="0">
              <a:solidFill>
                <a:srgbClr val="000000"/>
              </a:solidFill>
              <a:latin typeface="Geneva" charset="0"/>
            </a:endParaRPr>
          </a:p>
        </p:txBody>
      </p:sp>
      <p:sp>
        <p:nvSpPr>
          <p:cNvPr id="376835" name="Text Box 3"/>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9C22EE71-D4D4-4879-9E3F-148E82EC71EB}" type="slidenum">
              <a:rPr lang="ar-SA" altLang="en-US" sz="1600"/>
              <a:pPr algn="ctr" eaLnBrk="0" hangingPunct="0">
                <a:spcBef>
                  <a:spcPct val="0"/>
                </a:spcBef>
                <a:buClrTx/>
                <a:buSzTx/>
                <a:buFontTx/>
                <a:buNone/>
                <a:defRPr/>
              </a:pPr>
              <a:t>11</a:t>
            </a:fld>
            <a:endParaRPr lang="en-US" altLang="en-US" sz="1600"/>
          </a:p>
        </p:txBody>
      </p:sp>
      <p:pic>
        <p:nvPicPr>
          <p:cNvPr id="13316" name="Picture 5"/>
          <p:cNvPicPr>
            <a:picLocks noChangeAspect="1" noChangeArrowheads="1"/>
          </p:cNvPicPr>
          <p:nvPr/>
        </p:nvPicPr>
        <p:blipFill>
          <a:blip r:embed="rId3" cstate="print"/>
          <a:srcRect/>
          <a:stretch>
            <a:fillRect/>
          </a:stretch>
        </p:blipFill>
        <p:spPr bwMode="auto">
          <a:xfrm>
            <a:off x="762000" y="1600200"/>
            <a:ext cx="7924800" cy="4452938"/>
          </a:xfrm>
          <a:prstGeom prst="rect">
            <a:avLst/>
          </a:prstGeom>
          <a:noFill/>
          <a:ln w="9525">
            <a:noFill/>
            <a:miter lim="800000"/>
            <a:headEnd/>
            <a:tailEnd/>
          </a:ln>
        </p:spPr>
      </p:pic>
      <p:sp>
        <p:nvSpPr>
          <p:cNvPr id="13317" name="Text Box 6"/>
          <p:cNvSpPr txBox="1">
            <a:spLocks noChangeArrowheads="1"/>
          </p:cNvSpPr>
          <p:nvPr/>
        </p:nvSpPr>
        <p:spPr bwMode="auto">
          <a:xfrm>
            <a:off x="990600" y="4343400"/>
            <a:ext cx="2667000" cy="1604963"/>
          </a:xfrm>
          <a:prstGeom prst="rect">
            <a:avLst/>
          </a:prstGeom>
          <a:noFill/>
          <a:ln w="9525">
            <a:noFill/>
            <a:miter lim="800000"/>
            <a:headEnd/>
            <a:tailEnd/>
          </a:ln>
        </p:spPr>
        <p:txBody>
          <a:bodyPr>
            <a:spAutoFit/>
          </a:bodyPr>
          <a:lstStyle/>
          <a:p>
            <a:pPr>
              <a:spcBef>
                <a:spcPct val="50000"/>
              </a:spcBef>
              <a:buFont typeface="Wingdings" pitchFamily="2" charset="2"/>
              <a:buBlip>
                <a:blip r:embed="rId4"/>
              </a:buBlip>
            </a:pPr>
            <a:r>
              <a:rPr lang="en-US" sz="1800" b="1"/>
              <a:t>only one process</a:t>
            </a:r>
          </a:p>
          <a:p>
            <a:pPr>
              <a:spcBef>
                <a:spcPct val="50000"/>
              </a:spcBef>
              <a:buFont typeface="Wingdings" pitchFamily="2" charset="2"/>
              <a:buBlip>
                <a:blip r:embed="rId4"/>
              </a:buBlip>
            </a:pPr>
            <a:r>
              <a:rPr lang="en-US" sz="1800" b="1"/>
              <a:t>no data store</a:t>
            </a:r>
          </a:p>
          <a:p>
            <a:pPr>
              <a:spcBef>
                <a:spcPct val="50000"/>
              </a:spcBef>
              <a:buFont typeface="Wingdings" pitchFamily="2" charset="2"/>
              <a:buBlip>
                <a:blip r:embed="rId4"/>
              </a:buBlip>
            </a:pPr>
            <a:r>
              <a:rPr lang="en-US" sz="1800" b="1"/>
              <a:t>four data flows</a:t>
            </a:r>
          </a:p>
          <a:p>
            <a:pPr>
              <a:spcBef>
                <a:spcPct val="50000"/>
              </a:spcBef>
              <a:buFont typeface="Wingdings" pitchFamily="2" charset="2"/>
              <a:buBlip>
                <a:blip r:embed="rId4"/>
              </a:buBlip>
            </a:pPr>
            <a:r>
              <a:rPr lang="en-US" sz="1800" b="1"/>
              <a:t>three source/sinks</a:t>
            </a:r>
          </a:p>
        </p:txBody>
      </p:sp>
      <p:sp>
        <p:nvSpPr>
          <p:cNvPr id="13318" name="Text Box 7"/>
          <p:cNvSpPr txBox="1">
            <a:spLocks noChangeArrowheads="1"/>
          </p:cNvSpPr>
          <p:nvPr/>
        </p:nvSpPr>
        <p:spPr bwMode="auto">
          <a:xfrm>
            <a:off x="5867400" y="4267200"/>
            <a:ext cx="2895600" cy="1603375"/>
          </a:xfrm>
          <a:prstGeom prst="rect">
            <a:avLst/>
          </a:prstGeom>
          <a:noFill/>
          <a:ln w="9525">
            <a:noFill/>
            <a:miter lim="800000"/>
            <a:headEnd/>
            <a:tailEnd/>
          </a:ln>
        </p:spPr>
        <p:txBody>
          <a:bodyPr>
            <a:spAutoFit/>
          </a:bodyPr>
          <a:lstStyle/>
          <a:p>
            <a:pPr>
              <a:spcBef>
                <a:spcPct val="50000"/>
              </a:spcBef>
              <a:buFont typeface="Wingdings" pitchFamily="2" charset="2"/>
              <a:buBlip>
                <a:blip r:embed="rId4"/>
              </a:buBlip>
            </a:pPr>
            <a:r>
              <a:rPr lang="en-US" sz="1800" b="1"/>
              <a:t>Single process “0” represents entire system</a:t>
            </a:r>
          </a:p>
          <a:p>
            <a:pPr>
              <a:spcBef>
                <a:spcPct val="50000"/>
              </a:spcBef>
              <a:buFont typeface="Wingdings" pitchFamily="2" charset="2"/>
              <a:buBlip>
                <a:blip r:embed="rId4"/>
              </a:buBlip>
            </a:pPr>
            <a:r>
              <a:rPr lang="en-US" sz="1800" b="1"/>
              <a:t>Conceptually data stores are inside one process</a:t>
            </a:r>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2400" smtClean="0"/>
              <a:t>Figure 8-5</a:t>
            </a:r>
            <a:br>
              <a:rPr lang="en-US" altLang="en-US" sz="2400" smtClean="0"/>
            </a:br>
            <a:r>
              <a:rPr lang="en-US" altLang="en-US" sz="2400" smtClean="0"/>
              <a:t>Level-0 DFD of Hoosier Burger’s food ordering system</a:t>
            </a:r>
            <a:endParaRPr lang="en-US" altLang="en-US" sz="1200" smtClean="0">
              <a:solidFill>
                <a:srgbClr val="000000"/>
              </a:solidFill>
              <a:latin typeface="Geneva" charset="0"/>
            </a:endParaRPr>
          </a:p>
        </p:txBody>
      </p:sp>
      <p:sp>
        <p:nvSpPr>
          <p:cNvPr id="377859" name="Text Box 3"/>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782536AA-E04D-440B-B6CB-9DBECF945428}" type="slidenum">
              <a:rPr lang="ar-SA" altLang="en-US" sz="1600"/>
              <a:pPr algn="ctr" eaLnBrk="0" hangingPunct="0">
                <a:spcBef>
                  <a:spcPct val="0"/>
                </a:spcBef>
                <a:buClrTx/>
                <a:buSzTx/>
                <a:buFontTx/>
                <a:buNone/>
                <a:defRPr/>
              </a:pPr>
              <a:t>12</a:t>
            </a:fld>
            <a:endParaRPr lang="en-US" altLang="en-US" sz="1600"/>
          </a:p>
        </p:txBody>
      </p:sp>
      <p:pic>
        <p:nvPicPr>
          <p:cNvPr id="14340" name="Picture 5"/>
          <p:cNvPicPr>
            <a:picLocks noChangeAspect="1" noChangeArrowheads="1"/>
          </p:cNvPicPr>
          <p:nvPr/>
        </p:nvPicPr>
        <p:blipFill>
          <a:blip r:embed="rId3" cstate="print"/>
          <a:srcRect/>
          <a:stretch>
            <a:fillRect/>
          </a:stretch>
        </p:blipFill>
        <p:spPr bwMode="auto">
          <a:xfrm>
            <a:off x="1219200" y="1600200"/>
            <a:ext cx="6934200" cy="4343400"/>
          </a:xfrm>
          <a:prstGeom prst="rect">
            <a:avLst/>
          </a:prstGeom>
          <a:noFill/>
          <a:ln w="9525">
            <a:noFill/>
            <a:miter lim="800000"/>
            <a:headEnd/>
            <a:tailEnd/>
          </a:ln>
        </p:spPr>
      </p:pic>
      <p:sp>
        <p:nvSpPr>
          <p:cNvPr id="14341" name="Text Box 6"/>
          <p:cNvSpPr txBox="1">
            <a:spLocks noChangeArrowheads="1"/>
          </p:cNvSpPr>
          <p:nvPr/>
        </p:nvSpPr>
        <p:spPr bwMode="auto">
          <a:xfrm>
            <a:off x="6781800" y="2667000"/>
            <a:ext cx="2667000" cy="641350"/>
          </a:xfrm>
          <a:prstGeom prst="rect">
            <a:avLst/>
          </a:prstGeom>
          <a:noFill/>
          <a:ln w="9525">
            <a:noFill/>
            <a:miter lim="800000"/>
            <a:headEnd/>
            <a:tailEnd/>
          </a:ln>
        </p:spPr>
        <p:txBody>
          <a:bodyPr>
            <a:spAutoFit/>
          </a:bodyPr>
          <a:lstStyle/>
          <a:p>
            <a:pPr>
              <a:spcBef>
                <a:spcPct val="50000"/>
              </a:spcBef>
              <a:buFont typeface="Wingdings" pitchFamily="2" charset="2"/>
              <a:buBlip>
                <a:blip r:embed="rId4"/>
              </a:buBlip>
            </a:pPr>
            <a:r>
              <a:rPr lang="en-US" sz="1800"/>
              <a:t>coupled together (ready to accept)</a:t>
            </a:r>
          </a:p>
        </p:txBody>
      </p:sp>
      <p:sp>
        <p:nvSpPr>
          <p:cNvPr id="14342" name="Text Box 7"/>
          <p:cNvSpPr txBox="1">
            <a:spLocks noChangeArrowheads="1"/>
          </p:cNvSpPr>
          <p:nvPr/>
        </p:nvSpPr>
        <p:spPr bwMode="auto">
          <a:xfrm>
            <a:off x="1143000" y="5257800"/>
            <a:ext cx="2667000" cy="641350"/>
          </a:xfrm>
          <a:prstGeom prst="rect">
            <a:avLst/>
          </a:prstGeom>
          <a:noFill/>
          <a:ln w="9525">
            <a:noFill/>
            <a:miter lim="800000"/>
            <a:headEnd/>
            <a:tailEnd/>
          </a:ln>
        </p:spPr>
        <p:txBody>
          <a:bodyPr>
            <a:spAutoFit/>
          </a:bodyPr>
          <a:lstStyle/>
          <a:p>
            <a:pPr>
              <a:spcBef>
                <a:spcPct val="50000"/>
              </a:spcBef>
              <a:buFont typeface="Wingdings" pitchFamily="2" charset="2"/>
              <a:buBlip>
                <a:blip r:embed="rId4"/>
              </a:buBlip>
            </a:pPr>
            <a:r>
              <a:rPr lang="en-US" sz="1800"/>
              <a:t>decoupled by placing a buffer (data store)</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533400"/>
            <a:ext cx="7772400" cy="533400"/>
          </a:xfrm>
        </p:spPr>
        <p:txBody>
          <a:bodyPr>
            <a:normAutofit fontScale="90000"/>
          </a:bodyPr>
          <a:lstStyle/>
          <a:p>
            <a:r>
              <a:rPr lang="en-US" altLang="en-US" sz="2800" b="1" smtClean="0"/>
              <a:t>Data Flow Diagramming Rules</a:t>
            </a:r>
          </a:p>
        </p:txBody>
      </p:sp>
      <p:sp>
        <p:nvSpPr>
          <p:cNvPr id="15363" name="Rectangle 3" descr="Rectangle: Click to edit Master text styles&#10;Second level&#10;Third level&#10;Fourth level&#10;Fifth level"/>
          <p:cNvSpPr>
            <a:spLocks noGrp="1" noChangeArrowheads="1"/>
          </p:cNvSpPr>
          <p:nvPr>
            <p:ph sz="quarter" idx="1"/>
          </p:nvPr>
        </p:nvSpPr>
        <p:spPr>
          <a:xfrm>
            <a:off x="609600" y="1524000"/>
            <a:ext cx="7772400" cy="4114800"/>
          </a:xfrm>
        </p:spPr>
        <p:txBody>
          <a:bodyPr/>
          <a:lstStyle/>
          <a:p>
            <a:pPr algn="l" rtl="0">
              <a:lnSpc>
                <a:spcPct val="90000"/>
              </a:lnSpc>
            </a:pPr>
            <a:r>
              <a:rPr lang="en-US" altLang="en-US" sz="2000" dirty="0" smtClean="0"/>
              <a:t>Basic rules that apply to all DFDs</a:t>
            </a:r>
          </a:p>
          <a:p>
            <a:pPr lvl="1" algn="l" rtl="0">
              <a:lnSpc>
                <a:spcPct val="90000"/>
              </a:lnSpc>
            </a:pPr>
            <a:r>
              <a:rPr lang="en-US" altLang="en-US" sz="2000" dirty="0" smtClean="0">
                <a:solidFill>
                  <a:srgbClr val="D41220"/>
                </a:solidFill>
              </a:rPr>
              <a:t>Inputs</a:t>
            </a:r>
            <a:r>
              <a:rPr lang="en-US" altLang="en-US" sz="2000" dirty="0" smtClean="0"/>
              <a:t> to a process are always different than its </a:t>
            </a:r>
            <a:r>
              <a:rPr lang="en-US" altLang="en-US" sz="2000" dirty="0" smtClean="0">
                <a:solidFill>
                  <a:srgbClr val="D41220"/>
                </a:solidFill>
              </a:rPr>
              <a:t>outputs – </a:t>
            </a:r>
            <a:r>
              <a:rPr lang="en-US" altLang="en-US" sz="2000" dirty="0" smtClean="0"/>
              <a:t>purpose of a process is to transform inputs to outputs</a:t>
            </a:r>
            <a:endParaRPr lang="en-US" altLang="en-US" sz="2000" dirty="0" smtClean="0">
              <a:solidFill>
                <a:srgbClr val="D41220"/>
              </a:solidFill>
            </a:endParaRPr>
          </a:p>
          <a:p>
            <a:pPr lvl="1" algn="l" rtl="0">
              <a:lnSpc>
                <a:spcPct val="90000"/>
              </a:lnSpc>
            </a:pPr>
            <a:r>
              <a:rPr lang="en-US" altLang="en-US" sz="2000" dirty="0" smtClean="0"/>
              <a:t>Objects on a DFD always have a </a:t>
            </a:r>
            <a:r>
              <a:rPr lang="en-US" altLang="en-US" sz="2000" b="1" dirty="0" smtClean="0">
                <a:solidFill>
                  <a:srgbClr val="D41220"/>
                </a:solidFill>
              </a:rPr>
              <a:t>unique name</a:t>
            </a:r>
          </a:p>
          <a:p>
            <a:pPr lvl="2" algn="l" rtl="0">
              <a:lnSpc>
                <a:spcPct val="90000"/>
              </a:lnSpc>
            </a:pPr>
            <a:r>
              <a:rPr lang="en-US" altLang="en-US" sz="2000" dirty="0" smtClean="0"/>
              <a:t>In order to keep the diagram uncluttered, you can repeat data stores and sources/sinks on a diagram</a:t>
            </a:r>
          </a:p>
          <a:p>
            <a:pPr algn="l" rtl="0">
              <a:lnSpc>
                <a:spcPct val="90000"/>
              </a:lnSpc>
              <a:buFont typeface="Wingdings" pitchFamily="2" charset="2"/>
              <a:buNone/>
            </a:pPr>
            <a:r>
              <a:rPr lang="en-US" altLang="en-US" sz="2200" b="1" dirty="0" smtClean="0"/>
              <a:t>Process:</a:t>
            </a:r>
          </a:p>
          <a:p>
            <a:pPr algn="l" rtl="0">
              <a:lnSpc>
                <a:spcPct val="90000"/>
              </a:lnSpc>
            </a:pPr>
            <a:r>
              <a:rPr lang="en-US" altLang="en-US" sz="2000" b="1" dirty="0" smtClean="0">
                <a:solidFill>
                  <a:srgbClr val="179517"/>
                </a:solidFill>
              </a:rPr>
              <a:t>A</a:t>
            </a:r>
            <a:r>
              <a:rPr lang="en-US" altLang="en-US" sz="2000" dirty="0" smtClean="0"/>
              <a:t>. No process can have </a:t>
            </a:r>
            <a:r>
              <a:rPr lang="en-US" altLang="en-US" sz="2000" dirty="0" smtClean="0">
                <a:solidFill>
                  <a:srgbClr val="D41220"/>
                </a:solidFill>
              </a:rPr>
              <a:t>only outputs</a:t>
            </a:r>
            <a:r>
              <a:rPr lang="en-US" altLang="en-US" sz="2000" dirty="0" smtClean="0"/>
              <a:t> ( we can’t make data from nothing). Having only outputs means it must be a </a:t>
            </a:r>
            <a:r>
              <a:rPr lang="en-US" altLang="en-US" sz="2000" dirty="0" smtClean="0">
                <a:solidFill>
                  <a:srgbClr val="D41220"/>
                </a:solidFill>
              </a:rPr>
              <a:t>source</a:t>
            </a:r>
            <a:r>
              <a:rPr lang="en-US" altLang="en-US" sz="2000" dirty="0" smtClean="0"/>
              <a:t>.</a:t>
            </a:r>
          </a:p>
          <a:p>
            <a:pPr algn="l" rtl="0">
              <a:lnSpc>
                <a:spcPct val="90000"/>
              </a:lnSpc>
            </a:pPr>
            <a:r>
              <a:rPr lang="en-US" altLang="en-US" sz="2000" b="1" dirty="0" smtClean="0">
                <a:solidFill>
                  <a:srgbClr val="179517"/>
                </a:solidFill>
              </a:rPr>
              <a:t>B</a:t>
            </a:r>
            <a:r>
              <a:rPr lang="en-US" altLang="en-US" sz="2000" dirty="0" smtClean="0"/>
              <a:t>. No process can have </a:t>
            </a:r>
            <a:r>
              <a:rPr lang="en-US" altLang="en-US" sz="2000" dirty="0" smtClean="0">
                <a:solidFill>
                  <a:srgbClr val="D41220"/>
                </a:solidFill>
              </a:rPr>
              <a:t>only inputs</a:t>
            </a:r>
            <a:r>
              <a:rPr lang="en-US" altLang="en-US" sz="2000" dirty="0" smtClean="0"/>
              <a:t>. Having only inputs means it must be a </a:t>
            </a:r>
            <a:r>
              <a:rPr lang="en-US" altLang="en-US" sz="2000" dirty="0" smtClean="0">
                <a:solidFill>
                  <a:srgbClr val="D41220"/>
                </a:solidFill>
              </a:rPr>
              <a:t>sink</a:t>
            </a:r>
            <a:r>
              <a:rPr lang="en-US" altLang="en-US" sz="2000" dirty="0" smtClean="0"/>
              <a:t>.</a:t>
            </a:r>
          </a:p>
          <a:p>
            <a:pPr algn="l" rtl="0">
              <a:lnSpc>
                <a:spcPct val="90000"/>
              </a:lnSpc>
            </a:pPr>
            <a:r>
              <a:rPr lang="en-US" altLang="en-US" sz="2000" b="1" dirty="0" smtClean="0">
                <a:solidFill>
                  <a:srgbClr val="179517"/>
                </a:solidFill>
              </a:rPr>
              <a:t>C</a:t>
            </a:r>
            <a:r>
              <a:rPr lang="en-US" altLang="en-US" sz="2000" dirty="0" smtClean="0"/>
              <a:t>. A process has a </a:t>
            </a:r>
            <a:r>
              <a:rPr lang="en-US" altLang="en-US" sz="2000" b="1" dirty="0" smtClean="0">
                <a:solidFill>
                  <a:srgbClr val="D41220"/>
                </a:solidFill>
              </a:rPr>
              <a:t>verb</a:t>
            </a:r>
            <a:r>
              <a:rPr lang="en-US" altLang="en-US" sz="2000" dirty="0" smtClean="0"/>
              <a:t> phrase label</a:t>
            </a:r>
          </a:p>
        </p:txBody>
      </p:sp>
      <p:sp>
        <p:nvSpPr>
          <p:cNvPr id="378884"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8DC4FD64-84C9-4BC5-AD7B-4FAA84FDCB6E}" type="slidenum">
              <a:rPr lang="ar-SA" altLang="en-US" sz="1600"/>
              <a:pPr algn="ctr" eaLnBrk="0" hangingPunct="0">
                <a:spcBef>
                  <a:spcPct val="0"/>
                </a:spcBef>
                <a:buClrTx/>
                <a:buSzTx/>
                <a:buFontTx/>
                <a:buNone/>
                <a:defRPr/>
              </a:pPr>
              <a:t>13</a:t>
            </a:fld>
            <a:endParaRPr lang="en-US" altLang="en-US" sz="1600"/>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9" name="Text Box 5"/>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7644CE00-F915-46F6-961E-3C3F4D61D2F7}" type="slidenum">
              <a:rPr lang="ar-SA" altLang="en-US" sz="1600"/>
              <a:pPr algn="ctr" eaLnBrk="0" hangingPunct="0">
                <a:spcBef>
                  <a:spcPct val="0"/>
                </a:spcBef>
                <a:buClrTx/>
                <a:buSzTx/>
                <a:buFontTx/>
                <a:buNone/>
                <a:defRPr/>
              </a:pPr>
              <a:t>14</a:t>
            </a:fld>
            <a:endParaRPr lang="en-US" altLang="en-US" sz="1600"/>
          </a:p>
        </p:txBody>
      </p:sp>
      <p:sp>
        <p:nvSpPr>
          <p:cNvPr id="16387" name="Rectangle 12"/>
          <p:cNvSpPr>
            <a:spLocks noGrp="1" noChangeArrowheads="1"/>
          </p:cNvSpPr>
          <p:nvPr>
            <p:ph type="title"/>
          </p:nvPr>
        </p:nvSpPr>
        <p:spPr>
          <a:xfrm>
            <a:off x="1905000" y="533400"/>
            <a:ext cx="6019800" cy="533400"/>
          </a:xfrm>
          <a:noFill/>
        </p:spPr>
        <p:txBody>
          <a:bodyPr>
            <a:normAutofit fontScale="90000"/>
          </a:bodyPr>
          <a:lstStyle/>
          <a:p>
            <a:pPr algn="l"/>
            <a:r>
              <a:rPr lang="en-US" altLang="en-US" sz="2800" b="1" smtClean="0"/>
              <a:t>Data Flow Diagramming Rules</a:t>
            </a:r>
          </a:p>
        </p:txBody>
      </p:sp>
      <p:sp>
        <p:nvSpPr>
          <p:cNvPr id="16388" name="Rectangle 13" descr="Rectangle: Click to edit Master text styles&#10;Second level&#10;Third level&#10;Fourth level&#10;Fifth level"/>
          <p:cNvSpPr>
            <a:spLocks noGrp="1" noChangeArrowheads="1"/>
          </p:cNvSpPr>
          <p:nvPr>
            <p:ph sz="quarter" idx="1"/>
          </p:nvPr>
        </p:nvSpPr>
        <p:spPr>
          <a:xfrm>
            <a:off x="609600" y="1524000"/>
            <a:ext cx="8534400" cy="5334000"/>
          </a:xfrm>
        </p:spPr>
        <p:txBody>
          <a:bodyPr/>
          <a:lstStyle/>
          <a:p>
            <a:pPr algn="l" rtl="0">
              <a:buFont typeface="Wingdings" pitchFamily="2" charset="2"/>
              <a:buNone/>
            </a:pPr>
            <a:r>
              <a:rPr lang="en-US" altLang="en-US" sz="2200" b="1" dirty="0" smtClean="0"/>
              <a:t>Data store:</a:t>
            </a:r>
          </a:p>
          <a:p>
            <a:pPr algn="l" rtl="0"/>
            <a:r>
              <a:rPr lang="en-US" altLang="en-US" sz="2000" b="1" dirty="0" smtClean="0">
                <a:solidFill>
                  <a:srgbClr val="179517"/>
                </a:solidFill>
              </a:rPr>
              <a:t>D</a:t>
            </a:r>
            <a:r>
              <a:rPr lang="en-US" altLang="en-US" sz="2000" dirty="0" smtClean="0"/>
              <a:t>. Data must be moved by a process and cannot move directly from one </a:t>
            </a:r>
            <a:r>
              <a:rPr lang="en-US" altLang="en-US" sz="2000" dirty="0" smtClean="0">
                <a:solidFill>
                  <a:srgbClr val="D41220"/>
                </a:solidFill>
              </a:rPr>
              <a:t>data store</a:t>
            </a:r>
            <a:r>
              <a:rPr lang="en-US" altLang="en-US" sz="2000" dirty="0" smtClean="0"/>
              <a:t> to another </a:t>
            </a:r>
            <a:r>
              <a:rPr lang="en-US" altLang="en-US" sz="2000" dirty="0" smtClean="0">
                <a:solidFill>
                  <a:srgbClr val="D41220"/>
                </a:solidFill>
              </a:rPr>
              <a:t>data store</a:t>
            </a:r>
          </a:p>
          <a:p>
            <a:pPr algn="l" rtl="0"/>
            <a:r>
              <a:rPr lang="en-US" altLang="en-US" sz="2000" b="1" dirty="0" smtClean="0">
                <a:solidFill>
                  <a:srgbClr val="179517"/>
                </a:solidFill>
              </a:rPr>
              <a:t>E</a:t>
            </a:r>
            <a:r>
              <a:rPr lang="en-US" altLang="en-US" sz="2000" dirty="0" smtClean="0"/>
              <a:t>. Data cannot move directly from an </a:t>
            </a:r>
            <a:r>
              <a:rPr lang="en-US" altLang="en-US" sz="2000" dirty="0" smtClean="0">
                <a:solidFill>
                  <a:srgbClr val="D41220"/>
                </a:solidFill>
              </a:rPr>
              <a:t>outside source</a:t>
            </a:r>
            <a:r>
              <a:rPr lang="en-US" altLang="en-US" sz="2000" dirty="0" smtClean="0"/>
              <a:t> to a </a:t>
            </a:r>
            <a:r>
              <a:rPr lang="en-US" altLang="en-US" sz="2000" dirty="0" smtClean="0">
                <a:solidFill>
                  <a:srgbClr val="D41220"/>
                </a:solidFill>
              </a:rPr>
              <a:t>data store</a:t>
            </a:r>
            <a:r>
              <a:rPr lang="en-US" altLang="en-US" sz="2000" dirty="0" smtClean="0"/>
              <a:t>. Data must be moved by a process that receives data from the source and places data into data store.</a:t>
            </a:r>
          </a:p>
          <a:p>
            <a:pPr algn="l" rtl="0"/>
            <a:r>
              <a:rPr lang="en-US" altLang="en-US" sz="2000" b="1" dirty="0" smtClean="0">
                <a:solidFill>
                  <a:srgbClr val="179517"/>
                </a:solidFill>
              </a:rPr>
              <a:t>F</a:t>
            </a:r>
            <a:r>
              <a:rPr lang="en-US" altLang="en-US" sz="2000" dirty="0" smtClean="0"/>
              <a:t>. Data cannot move directly to an </a:t>
            </a:r>
            <a:r>
              <a:rPr lang="en-US" altLang="en-US" sz="2000" dirty="0" smtClean="0">
                <a:solidFill>
                  <a:srgbClr val="D41220"/>
                </a:solidFill>
              </a:rPr>
              <a:t>outside sink</a:t>
            </a:r>
            <a:r>
              <a:rPr lang="en-US" altLang="en-US" sz="2000" dirty="0" smtClean="0"/>
              <a:t> from a </a:t>
            </a:r>
            <a:r>
              <a:rPr lang="en-US" altLang="en-US" sz="2000" dirty="0" smtClean="0">
                <a:solidFill>
                  <a:srgbClr val="D41220"/>
                </a:solidFill>
              </a:rPr>
              <a:t>data store</a:t>
            </a:r>
            <a:r>
              <a:rPr lang="en-US" altLang="en-US" sz="2000" dirty="0" smtClean="0"/>
              <a:t>. Data must be moved by a process. </a:t>
            </a:r>
          </a:p>
          <a:p>
            <a:pPr algn="l" rtl="0"/>
            <a:r>
              <a:rPr lang="en-US" altLang="en-US" sz="2000" b="1" dirty="0" smtClean="0">
                <a:solidFill>
                  <a:srgbClr val="179517"/>
                </a:solidFill>
              </a:rPr>
              <a:t>G</a:t>
            </a:r>
            <a:r>
              <a:rPr lang="en-US" altLang="en-US" sz="2000" dirty="0" smtClean="0"/>
              <a:t>. A data store has a </a:t>
            </a:r>
            <a:r>
              <a:rPr lang="en-US" altLang="en-US" sz="2000" b="1" dirty="0" smtClean="0">
                <a:solidFill>
                  <a:srgbClr val="D41220"/>
                </a:solidFill>
              </a:rPr>
              <a:t>noun</a:t>
            </a:r>
            <a:r>
              <a:rPr lang="en-US" altLang="en-US" sz="2000" dirty="0" smtClean="0"/>
              <a:t> phrase label</a:t>
            </a:r>
          </a:p>
          <a:p>
            <a:pPr algn="l" rtl="0">
              <a:buFont typeface="Wingdings" pitchFamily="2" charset="2"/>
              <a:buNone/>
            </a:pPr>
            <a:endParaRPr lang="en-US" altLang="en-US" sz="800" dirty="0" smtClean="0"/>
          </a:p>
          <a:p>
            <a:pPr algn="l" rtl="0">
              <a:buFont typeface="Wingdings" pitchFamily="2" charset="2"/>
              <a:buNone/>
            </a:pPr>
            <a:r>
              <a:rPr lang="en-US" altLang="en-US" sz="2200" b="1" dirty="0" smtClean="0"/>
              <a:t>Source/Sink:</a:t>
            </a:r>
          </a:p>
          <a:p>
            <a:pPr algn="l" rtl="0"/>
            <a:r>
              <a:rPr lang="en-US" altLang="en-US" sz="2000" b="1" dirty="0" smtClean="0">
                <a:solidFill>
                  <a:srgbClr val="179517"/>
                </a:solidFill>
              </a:rPr>
              <a:t>H</a:t>
            </a:r>
            <a:r>
              <a:rPr lang="en-US" altLang="en-US" sz="2000" dirty="0" smtClean="0"/>
              <a:t>. Data cannot move directly from </a:t>
            </a:r>
            <a:r>
              <a:rPr lang="en-US" altLang="en-US" sz="2000" dirty="0" smtClean="0">
                <a:solidFill>
                  <a:srgbClr val="D41220"/>
                </a:solidFill>
              </a:rPr>
              <a:t>source</a:t>
            </a:r>
            <a:r>
              <a:rPr lang="en-US" altLang="en-US" sz="2000" dirty="0" smtClean="0"/>
              <a:t> to </a:t>
            </a:r>
            <a:r>
              <a:rPr lang="en-US" altLang="en-US" sz="2000" dirty="0" smtClean="0">
                <a:solidFill>
                  <a:srgbClr val="D41220"/>
                </a:solidFill>
              </a:rPr>
              <a:t>sink</a:t>
            </a:r>
            <a:r>
              <a:rPr lang="en-US" altLang="en-US" sz="2000" dirty="0" smtClean="0"/>
              <a:t> and has to be moved by a process else data flow is not shown on the DFD.</a:t>
            </a:r>
          </a:p>
          <a:p>
            <a:pPr algn="l" rtl="0"/>
            <a:r>
              <a:rPr lang="en-US" altLang="en-US" sz="2000" b="1" dirty="0" smtClean="0">
                <a:solidFill>
                  <a:srgbClr val="179517"/>
                </a:solidFill>
              </a:rPr>
              <a:t>I</a:t>
            </a:r>
            <a:r>
              <a:rPr lang="en-US" altLang="en-US" sz="2000" dirty="0" smtClean="0"/>
              <a:t>. A source/sink has a </a:t>
            </a:r>
            <a:r>
              <a:rPr lang="en-US" altLang="en-US" sz="2000" b="1" dirty="0" smtClean="0">
                <a:solidFill>
                  <a:srgbClr val="D41220"/>
                </a:solidFill>
              </a:rPr>
              <a:t>noun</a:t>
            </a:r>
            <a:r>
              <a:rPr lang="en-US" altLang="en-US" sz="2000" dirty="0" smtClean="0"/>
              <a:t> phrase label</a:t>
            </a:r>
          </a:p>
          <a:p>
            <a:pPr algn="l" rtl="0">
              <a:buFont typeface="Wingdings" pitchFamily="2" charset="2"/>
              <a:buNone/>
            </a:pPr>
            <a:endParaRPr lang="en-US" altLang="en-US" sz="2000" dirty="0" smtClean="0"/>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609600" y="533400"/>
            <a:ext cx="7772400" cy="533400"/>
          </a:xfrm>
          <a:noFill/>
        </p:spPr>
        <p:txBody>
          <a:bodyPr>
            <a:normAutofit fontScale="90000"/>
          </a:bodyPr>
          <a:lstStyle/>
          <a:p>
            <a:r>
              <a:rPr lang="en-US" altLang="en-US" sz="2800" b="1" smtClean="0"/>
              <a:t>Data Flow Diagramming Rules</a:t>
            </a:r>
          </a:p>
        </p:txBody>
      </p:sp>
      <p:sp>
        <p:nvSpPr>
          <p:cNvPr id="17411" name="Rectangle 5" descr="Rectangle: Click to edit Master text styles&#10;Second level&#10;Third level&#10;Fourth level&#10;Fifth level"/>
          <p:cNvSpPr>
            <a:spLocks noGrp="1" noChangeArrowheads="1"/>
          </p:cNvSpPr>
          <p:nvPr>
            <p:ph sz="quarter" idx="1"/>
          </p:nvPr>
        </p:nvSpPr>
        <p:spPr>
          <a:xfrm>
            <a:off x="609600" y="1524000"/>
            <a:ext cx="8534400" cy="5334000"/>
          </a:xfrm>
        </p:spPr>
        <p:txBody>
          <a:bodyPr/>
          <a:lstStyle/>
          <a:p>
            <a:pPr algn="l" rtl="0">
              <a:buFont typeface="Wingdings" pitchFamily="2" charset="2"/>
              <a:buNone/>
            </a:pPr>
            <a:r>
              <a:rPr lang="en-US" altLang="en-US" sz="2200" b="1" dirty="0" smtClean="0"/>
              <a:t>Data flow:</a:t>
            </a:r>
          </a:p>
          <a:p>
            <a:pPr algn="l" rtl="0"/>
            <a:r>
              <a:rPr lang="en-US" altLang="en-US" sz="2000" b="1" dirty="0" smtClean="0">
                <a:solidFill>
                  <a:srgbClr val="179517"/>
                </a:solidFill>
              </a:rPr>
              <a:t>J</a:t>
            </a:r>
            <a:r>
              <a:rPr lang="en-US" altLang="en-US" sz="2000" dirty="0" smtClean="0"/>
              <a:t>. A data flow has only </a:t>
            </a:r>
            <a:r>
              <a:rPr lang="en-US" altLang="en-US" sz="2000" dirty="0" smtClean="0">
                <a:solidFill>
                  <a:srgbClr val="D41220"/>
                </a:solidFill>
              </a:rPr>
              <a:t>one direction</a:t>
            </a:r>
            <a:r>
              <a:rPr lang="en-US" altLang="en-US" sz="2000" dirty="0" smtClean="0"/>
              <a:t> of flow between symbols. It may flow in both directions between a </a:t>
            </a:r>
            <a:r>
              <a:rPr lang="en-US" altLang="en-US" sz="2000" dirty="0" smtClean="0">
                <a:solidFill>
                  <a:srgbClr val="D41220"/>
                </a:solidFill>
              </a:rPr>
              <a:t>process</a:t>
            </a:r>
            <a:r>
              <a:rPr lang="en-US" altLang="en-US" sz="2000" dirty="0" smtClean="0"/>
              <a:t> and a </a:t>
            </a:r>
            <a:r>
              <a:rPr lang="en-US" altLang="en-US" sz="2000" dirty="0" smtClean="0">
                <a:solidFill>
                  <a:srgbClr val="D41220"/>
                </a:solidFill>
              </a:rPr>
              <a:t>data store</a:t>
            </a:r>
            <a:r>
              <a:rPr lang="en-US" altLang="en-US" sz="2000" dirty="0" smtClean="0"/>
              <a:t> usually indicated by </a:t>
            </a:r>
            <a:r>
              <a:rPr lang="en-US" altLang="en-US" sz="2000" dirty="0" smtClean="0">
                <a:solidFill>
                  <a:srgbClr val="D41220"/>
                </a:solidFill>
              </a:rPr>
              <a:t>two separate arrows</a:t>
            </a:r>
            <a:r>
              <a:rPr lang="en-US" altLang="en-US" sz="2000" dirty="0" smtClean="0"/>
              <a:t> as this happens at separate times</a:t>
            </a:r>
          </a:p>
          <a:p>
            <a:pPr algn="l" rtl="0"/>
            <a:r>
              <a:rPr lang="en-US" altLang="en-US" sz="2000" b="1" dirty="0" smtClean="0">
                <a:solidFill>
                  <a:srgbClr val="179517"/>
                </a:solidFill>
              </a:rPr>
              <a:t>K</a:t>
            </a:r>
            <a:r>
              <a:rPr lang="en-US" altLang="en-US" sz="2000" dirty="0" smtClean="0"/>
              <a:t>. A </a:t>
            </a:r>
            <a:r>
              <a:rPr lang="en-US" altLang="en-US" sz="2000" b="1" dirty="0" smtClean="0">
                <a:solidFill>
                  <a:srgbClr val="D41220"/>
                </a:solidFill>
              </a:rPr>
              <a:t>fork</a:t>
            </a:r>
            <a:r>
              <a:rPr lang="en-US" altLang="en-US" sz="2000" dirty="0" smtClean="0"/>
              <a:t> in a data flow means that exactly the same data goes from a common location two or more different processes, data stores, or sources/sinks.</a:t>
            </a:r>
          </a:p>
          <a:p>
            <a:pPr algn="l" rtl="0"/>
            <a:r>
              <a:rPr lang="en-US" altLang="en-US" sz="2000" b="1" dirty="0" smtClean="0">
                <a:solidFill>
                  <a:srgbClr val="179517"/>
                </a:solidFill>
              </a:rPr>
              <a:t>L</a:t>
            </a:r>
            <a:r>
              <a:rPr lang="en-US" altLang="en-US" sz="2000" dirty="0" smtClean="0"/>
              <a:t>. A </a:t>
            </a:r>
            <a:r>
              <a:rPr lang="en-US" altLang="en-US" sz="2000" b="1" dirty="0" smtClean="0">
                <a:solidFill>
                  <a:srgbClr val="D41220"/>
                </a:solidFill>
              </a:rPr>
              <a:t>join</a:t>
            </a:r>
            <a:r>
              <a:rPr lang="en-US" altLang="en-US" sz="2000" dirty="0" smtClean="0"/>
              <a:t> in a data flow means that exactly the same data comes from any two or more different processes, data stores, or sources/sinks to a common location</a:t>
            </a:r>
          </a:p>
          <a:p>
            <a:pPr algn="l" rtl="0"/>
            <a:r>
              <a:rPr lang="en-US" altLang="en-US" sz="2000" b="1" dirty="0" smtClean="0">
                <a:solidFill>
                  <a:srgbClr val="179517"/>
                </a:solidFill>
              </a:rPr>
              <a:t>M</a:t>
            </a:r>
            <a:r>
              <a:rPr lang="en-US" altLang="en-US" sz="2000" dirty="0" smtClean="0"/>
              <a:t>. A data flow </a:t>
            </a:r>
            <a:r>
              <a:rPr lang="en-US" altLang="en-US" sz="2000" dirty="0" smtClean="0">
                <a:solidFill>
                  <a:srgbClr val="D41220"/>
                </a:solidFill>
              </a:rPr>
              <a:t>cannot go directly back</a:t>
            </a:r>
            <a:r>
              <a:rPr lang="en-US" altLang="en-US" sz="2000" dirty="0" smtClean="0"/>
              <a:t> to the same process it leaves.</a:t>
            </a:r>
          </a:p>
          <a:p>
            <a:pPr algn="l" rtl="0"/>
            <a:r>
              <a:rPr lang="en-US" altLang="en-US" sz="2000" b="1" dirty="0" smtClean="0">
                <a:solidFill>
                  <a:srgbClr val="179517"/>
                </a:solidFill>
              </a:rPr>
              <a:t>N</a:t>
            </a:r>
            <a:r>
              <a:rPr lang="en-US" altLang="en-US" sz="2000" dirty="0" smtClean="0"/>
              <a:t>. A data flow </a:t>
            </a:r>
            <a:r>
              <a:rPr lang="en-US" altLang="en-US" sz="2000" dirty="0" smtClean="0">
                <a:solidFill>
                  <a:srgbClr val="D41220"/>
                </a:solidFill>
              </a:rPr>
              <a:t>to a data store</a:t>
            </a:r>
            <a:r>
              <a:rPr lang="en-US" altLang="en-US" sz="2000" dirty="0" smtClean="0"/>
              <a:t> means </a:t>
            </a:r>
            <a:r>
              <a:rPr lang="en-US" altLang="en-US" sz="2000" b="1" dirty="0" smtClean="0">
                <a:solidFill>
                  <a:srgbClr val="D41220"/>
                </a:solidFill>
              </a:rPr>
              <a:t>update</a:t>
            </a:r>
            <a:r>
              <a:rPr lang="en-US" altLang="en-US" sz="2000" dirty="0" smtClean="0"/>
              <a:t> (delete or change)</a:t>
            </a:r>
          </a:p>
          <a:p>
            <a:pPr algn="l" rtl="0"/>
            <a:r>
              <a:rPr lang="en-US" altLang="en-US" sz="2000" b="1" dirty="0" smtClean="0">
                <a:solidFill>
                  <a:srgbClr val="179517"/>
                </a:solidFill>
              </a:rPr>
              <a:t>O</a:t>
            </a:r>
            <a:r>
              <a:rPr lang="en-US" altLang="en-US" sz="2000" dirty="0" smtClean="0"/>
              <a:t>. A data flow </a:t>
            </a:r>
            <a:r>
              <a:rPr lang="en-US" altLang="en-US" sz="2000" dirty="0" smtClean="0">
                <a:solidFill>
                  <a:srgbClr val="D41220"/>
                </a:solidFill>
              </a:rPr>
              <a:t>from a data store</a:t>
            </a:r>
            <a:r>
              <a:rPr lang="en-US" altLang="en-US" sz="2000" dirty="0" smtClean="0"/>
              <a:t> means </a:t>
            </a:r>
            <a:r>
              <a:rPr lang="en-US" altLang="en-US" sz="2000" b="1" dirty="0" smtClean="0">
                <a:solidFill>
                  <a:srgbClr val="D41220"/>
                </a:solidFill>
              </a:rPr>
              <a:t>retrieve</a:t>
            </a:r>
            <a:r>
              <a:rPr lang="en-US" altLang="en-US" sz="2000" dirty="0" smtClean="0"/>
              <a:t> or </a:t>
            </a:r>
            <a:r>
              <a:rPr lang="en-US" altLang="en-US" sz="2000" b="1" dirty="0" smtClean="0">
                <a:solidFill>
                  <a:srgbClr val="D41220"/>
                </a:solidFill>
              </a:rPr>
              <a:t>use</a:t>
            </a:r>
            <a:r>
              <a:rPr lang="en-US" altLang="en-US" sz="2000" dirty="0" smtClean="0"/>
              <a:t>.</a:t>
            </a:r>
          </a:p>
          <a:p>
            <a:pPr algn="l" rtl="0"/>
            <a:r>
              <a:rPr lang="en-US" altLang="en-US" sz="2000" b="1" dirty="0" smtClean="0">
                <a:solidFill>
                  <a:srgbClr val="179517"/>
                </a:solidFill>
              </a:rPr>
              <a:t>P</a:t>
            </a:r>
            <a:r>
              <a:rPr lang="en-US" altLang="en-US" sz="2000" dirty="0" smtClean="0"/>
              <a:t>. A data flow has a </a:t>
            </a:r>
            <a:r>
              <a:rPr lang="en-US" altLang="en-US" sz="2000" b="1" dirty="0" smtClean="0">
                <a:solidFill>
                  <a:srgbClr val="D41220"/>
                </a:solidFill>
              </a:rPr>
              <a:t>noun</a:t>
            </a:r>
            <a:r>
              <a:rPr lang="en-US" altLang="en-US" sz="2000" dirty="0" smtClean="0"/>
              <a:t> phrase label.</a:t>
            </a:r>
          </a:p>
          <a:p>
            <a:pPr algn="l" rtl="0"/>
            <a:endParaRPr lang="en-US" altLang="en-US" sz="2000" dirty="0" smtClean="0"/>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457200"/>
            <a:ext cx="7772400" cy="609600"/>
          </a:xfrm>
        </p:spPr>
        <p:txBody>
          <a:bodyPr/>
          <a:lstStyle/>
          <a:p>
            <a:r>
              <a:rPr lang="en-US" altLang="en-US" sz="2800" b="1" smtClean="0"/>
              <a:t>Decomposition of DFDs</a:t>
            </a:r>
          </a:p>
        </p:txBody>
      </p:sp>
      <p:sp>
        <p:nvSpPr>
          <p:cNvPr id="18435" name="Rectangle 3" descr="Rectangle: Click to edit Master text styles&#10;Second level&#10;Third level&#10;Fourth level&#10;Fifth level"/>
          <p:cNvSpPr>
            <a:spLocks noGrp="1" noChangeArrowheads="1"/>
          </p:cNvSpPr>
          <p:nvPr>
            <p:ph sz="quarter" idx="1"/>
          </p:nvPr>
        </p:nvSpPr>
        <p:spPr>
          <a:xfrm>
            <a:off x="609600" y="1524000"/>
            <a:ext cx="8305800" cy="5334000"/>
          </a:xfrm>
        </p:spPr>
        <p:txBody>
          <a:bodyPr/>
          <a:lstStyle/>
          <a:p>
            <a:pPr algn="l" rtl="0">
              <a:lnSpc>
                <a:spcPct val="90000"/>
              </a:lnSpc>
            </a:pPr>
            <a:r>
              <a:rPr lang="en-US" altLang="en-US" sz="2200" b="1" dirty="0" smtClean="0"/>
              <a:t>Functional decomposition</a:t>
            </a:r>
          </a:p>
          <a:p>
            <a:pPr lvl="1" algn="l" rtl="0">
              <a:lnSpc>
                <a:spcPct val="90000"/>
              </a:lnSpc>
            </a:pPr>
            <a:r>
              <a:rPr lang="en-US" altLang="en-US" sz="2000" dirty="0" smtClean="0"/>
              <a:t>An </a:t>
            </a:r>
            <a:r>
              <a:rPr lang="en-US" altLang="en-US" sz="2000" dirty="0" smtClean="0">
                <a:solidFill>
                  <a:srgbClr val="D41220"/>
                </a:solidFill>
              </a:rPr>
              <a:t>iterative process</a:t>
            </a:r>
            <a:r>
              <a:rPr lang="en-US" altLang="en-US" sz="2000" dirty="0" smtClean="0"/>
              <a:t> of breaking one single system to many component processes with finer and finer detail creating a set of charts in which one process on a given chart is explained in greater detail on another chart creating a set of </a:t>
            </a:r>
            <a:r>
              <a:rPr lang="en-US" altLang="en-US" sz="2000" dirty="0" smtClean="0">
                <a:solidFill>
                  <a:srgbClr val="D41220"/>
                </a:solidFill>
              </a:rPr>
              <a:t>hierarchically related charts</a:t>
            </a:r>
          </a:p>
          <a:p>
            <a:pPr lvl="1" algn="l" rtl="0">
              <a:lnSpc>
                <a:spcPct val="90000"/>
              </a:lnSpc>
            </a:pPr>
            <a:r>
              <a:rPr lang="en-US" altLang="en-US" sz="2000" dirty="0" smtClean="0"/>
              <a:t>Each sub-process may again be broken down into smaller units</a:t>
            </a:r>
          </a:p>
          <a:p>
            <a:pPr lvl="1" algn="l" rtl="0">
              <a:lnSpc>
                <a:spcPct val="90000"/>
              </a:lnSpc>
            </a:pPr>
            <a:r>
              <a:rPr lang="en-US" altLang="en-US" sz="2000" dirty="0" smtClean="0"/>
              <a:t>Lowest level of DFD is called a </a:t>
            </a:r>
            <a:r>
              <a:rPr lang="en-US" altLang="en-US" sz="2000" b="1" i="1" dirty="0" smtClean="0">
                <a:solidFill>
                  <a:srgbClr val="D41220"/>
                </a:solidFill>
              </a:rPr>
              <a:t>primitive DFD</a:t>
            </a:r>
          </a:p>
          <a:p>
            <a:pPr lvl="1" algn="l" rtl="0">
              <a:lnSpc>
                <a:spcPct val="90000"/>
              </a:lnSpc>
              <a:buFont typeface="Wingdings" pitchFamily="2" charset="2"/>
              <a:buNone/>
            </a:pPr>
            <a:endParaRPr lang="en-US" altLang="en-US" sz="800" b="1" i="1" dirty="0" smtClean="0">
              <a:solidFill>
                <a:srgbClr val="D41220"/>
              </a:solidFill>
            </a:endParaRPr>
          </a:p>
          <a:p>
            <a:pPr algn="l" rtl="0">
              <a:lnSpc>
                <a:spcPct val="90000"/>
              </a:lnSpc>
            </a:pPr>
            <a:r>
              <a:rPr lang="en-US" altLang="en-US" sz="2000" b="1" dirty="0" smtClean="0"/>
              <a:t>Level-N Diagrams</a:t>
            </a:r>
          </a:p>
          <a:p>
            <a:pPr lvl="1" algn="l" rtl="0">
              <a:lnSpc>
                <a:spcPct val="90000"/>
              </a:lnSpc>
            </a:pPr>
            <a:r>
              <a:rPr lang="en-US" altLang="en-US" sz="2000" dirty="0" smtClean="0"/>
              <a:t>A DFD that is the result of </a:t>
            </a:r>
            <a:r>
              <a:rPr lang="en-US" altLang="en-US" sz="2000" i="1" dirty="0" smtClean="0">
                <a:solidFill>
                  <a:srgbClr val="D41220"/>
                </a:solidFill>
              </a:rPr>
              <a:t>n</a:t>
            </a:r>
            <a:r>
              <a:rPr lang="en-US" altLang="en-US" sz="2000" dirty="0" smtClean="0">
                <a:solidFill>
                  <a:srgbClr val="D41220"/>
                </a:solidFill>
              </a:rPr>
              <a:t> nested decompositions</a:t>
            </a:r>
            <a:r>
              <a:rPr lang="en-US" altLang="en-US" sz="2000" dirty="0" smtClean="0"/>
              <a:t> of a series of </a:t>
            </a:r>
            <a:r>
              <a:rPr lang="en-US" altLang="en-US" sz="2000" dirty="0" err="1" smtClean="0"/>
              <a:t>subprocesses</a:t>
            </a:r>
            <a:r>
              <a:rPr lang="en-US" altLang="en-US" sz="2000" dirty="0" smtClean="0"/>
              <a:t> from a process on a level-0 diagram</a:t>
            </a:r>
          </a:p>
          <a:p>
            <a:pPr lvl="1" algn="l" rtl="0">
              <a:lnSpc>
                <a:spcPct val="90000"/>
              </a:lnSpc>
              <a:buFont typeface="Wingdings" pitchFamily="2" charset="2"/>
              <a:buNone/>
            </a:pPr>
            <a:endParaRPr lang="en-US" altLang="en-US" sz="800" dirty="0" smtClean="0"/>
          </a:p>
          <a:p>
            <a:pPr algn="l" rtl="0">
              <a:lnSpc>
                <a:spcPct val="90000"/>
              </a:lnSpc>
            </a:pPr>
            <a:r>
              <a:rPr lang="en-US" altLang="en-US" sz="2200" b="1" dirty="0" smtClean="0"/>
              <a:t>Balancing DFDs</a:t>
            </a:r>
          </a:p>
          <a:p>
            <a:pPr lvl="1" algn="l" rtl="0">
              <a:lnSpc>
                <a:spcPct val="90000"/>
              </a:lnSpc>
            </a:pPr>
            <a:r>
              <a:rPr lang="en-US" altLang="en-US" sz="2000" dirty="0" smtClean="0"/>
              <a:t>When decomposing a DFD, you must </a:t>
            </a:r>
            <a:r>
              <a:rPr lang="en-US" altLang="en-US" sz="2000" dirty="0" smtClean="0">
                <a:solidFill>
                  <a:srgbClr val="D41220"/>
                </a:solidFill>
              </a:rPr>
              <a:t>conserve</a:t>
            </a:r>
            <a:r>
              <a:rPr lang="en-US" altLang="en-US" sz="2000" dirty="0" smtClean="0"/>
              <a:t> inputs to and outputs from a process at the next level of decomposition</a:t>
            </a:r>
          </a:p>
          <a:p>
            <a:pPr lvl="1" algn="l" rtl="0">
              <a:lnSpc>
                <a:spcPct val="90000"/>
              </a:lnSpc>
            </a:pPr>
            <a:r>
              <a:rPr lang="en-US" altLang="en-US" sz="2000" dirty="0" smtClean="0"/>
              <a:t>This conservation of inputs and outputs is called </a:t>
            </a:r>
            <a:r>
              <a:rPr lang="en-US" altLang="en-US" sz="2000" b="1" dirty="0" smtClean="0"/>
              <a:t>balancing</a:t>
            </a:r>
            <a:endParaRPr lang="en-US" altLang="en-US" sz="2000" dirty="0" smtClean="0"/>
          </a:p>
        </p:txBody>
      </p:sp>
      <p:sp>
        <p:nvSpPr>
          <p:cNvPr id="382980"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1795411D-9297-4539-8E16-6E32D4B7DFB1}" type="slidenum">
              <a:rPr lang="ar-SA" altLang="en-US" sz="1600"/>
              <a:pPr algn="ctr" eaLnBrk="0" hangingPunct="0">
                <a:spcBef>
                  <a:spcPct val="0"/>
                </a:spcBef>
                <a:buClrTx/>
                <a:buSzTx/>
                <a:buFontTx/>
                <a:buNone/>
                <a:defRPr/>
              </a:pPr>
              <a:t>16</a:t>
            </a:fld>
            <a:endParaRPr lang="en-US" altLang="en-US" sz="1600"/>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rtlCol="0">
            <a:normAutofit fontScale="90000"/>
          </a:bodyPr>
          <a:lstStyle/>
          <a:p>
            <a:pPr fontAlgn="auto">
              <a:spcAft>
                <a:spcPts val="0"/>
              </a:spcAft>
              <a:defRPr/>
            </a:pPr>
            <a:r>
              <a:rPr lang="en-US" altLang="en-US" sz="2000" b="1" smtClean="0"/>
              <a:t>Figure 8-10</a:t>
            </a:r>
            <a:br>
              <a:rPr lang="en-US" altLang="en-US" sz="2000" b="1" smtClean="0"/>
            </a:br>
            <a:r>
              <a:rPr lang="en-US" altLang="en-US" sz="2000" b="1" smtClean="0"/>
              <a:t>An unbalanced set of data flow diagrams</a:t>
            </a:r>
            <a:br>
              <a:rPr lang="en-US" altLang="en-US" sz="2000" b="1" smtClean="0"/>
            </a:br>
            <a:r>
              <a:rPr lang="en-US" altLang="en-US" sz="2000" b="1" smtClean="0"/>
              <a:t>(a) Context diagram</a:t>
            </a:r>
            <a:br>
              <a:rPr lang="en-US" altLang="en-US" sz="2000" b="1" smtClean="0"/>
            </a:br>
            <a:r>
              <a:rPr lang="en-US" altLang="en-US" sz="2000" b="1" smtClean="0"/>
              <a:t>(b) Level-0 diagram</a:t>
            </a:r>
            <a:endParaRPr lang="en-US" altLang="en-US" sz="1200" smtClean="0">
              <a:solidFill>
                <a:srgbClr val="000000"/>
              </a:solidFill>
              <a:latin typeface="Geneva" charset="0"/>
            </a:endParaRPr>
          </a:p>
        </p:txBody>
      </p:sp>
      <p:sp>
        <p:nvSpPr>
          <p:cNvPr id="387075" name="Text Box 3"/>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8FBEE06A-61D8-4D6B-8BB8-6ED319C031F8}" type="slidenum">
              <a:rPr lang="ar-SA" altLang="en-US" sz="1600"/>
              <a:pPr algn="ctr" eaLnBrk="0" hangingPunct="0">
                <a:spcBef>
                  <a:spcPct val="0"/>
                </a:spcBef>
                <a:buClrTx/>
                <a:buSzTx/>
                <a:buFontTx/>
                <a:buNone/>
                <a:defRPr/>
              </a:pPr>
              <a:t>17</a:t>
            </a:fld>
            <a:endParaRPr lang="en-US" altLang="en-US" sz="1600"/>
          </a:p>
        </p:txBody>
      </p:sp>
      <p:pic>
        <p:nvPicPr>
          <p:cNvPr id="20484" name="Picture 6"/>
          <p:cNvPicPr>
            <a:picLocks noChangeAspect="1" noChangeArrowheads="1"/>
          </p:cNvPicPr>
          <p:nvPr/>
        </p:nvPicPr>
        <p:blipFill>
          <a:blip r:embed="rId3" cstate="print"/>
          <a:srcRect/>
          <a:stretch>
            <a:fillRect/>
          </a:stretch>
        </p:blipFill>
        <p:spPr bwMode="auto">
          <a:xfrm>
            <a:off x="1752600" y="1655763"/>
            <a:ext cx="5410200" cy="2209800"/>
          </a:xfrm>
          <a:prstGeom prst="rect">
            <a:avLst/>
          </a:prstGeom>
          <a:noFill/>
          <a:ln w="9525">
            <a:noFill/>
            <a:miter lim="800000"/>
            <a:headEnd/>
            <a:tailEnd/>
          </a:ln>
        </p:spPr>
      </p:pic>
      <p:pic>
        <p:nvPicPr>
          <p:cNvPr id="20485" name="Picture 8"/>
          <p:cNvPicPr>
            <a:picLocks noChangeAspect="1" noChangeArrowheads="1"/>
          </p:cNvPicPr>
          <p:nvPr/>
        </p:nvPicPr>
        <p:blipFill>
          <a:blip r:embed="rId4" cstate="print"/>
          <a:srcRect/>
          <a:stretch>
            <a:fillRect/>
          </a:stretch>
        </p:blipFill>
        <p:spPr bwMode="auto">
          <a:xfrm>
            <a:off x="1752600" y="3941763"/>
            <a:ext cx="5410200" cy="2306637"/>
          </a:xfrm>
          <a:prstGeom prst="rect">
            <a:avLst/>
          </a:prstGeom>
          <a:noFill/>
          <a:ln w="9525">
            <a:noFill/>
            <a:miter lim="800000"/>
            <a:headEnd/>
            <a:tailEnd/>
          </a:ln>
        </p:spPr>
      </p:pic>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609600" y="457200"/>
            <a:ext cx="7772400" cy="609600"/>
          </a:xfrm>
          <a:prstGeom prst="rect">
            <a:avLst/>
          </a:prstGeom>
          <a:noFill/>
          <a:ln w="9525">
            <a:noFill/>
            <a:miter lim="800000"/>
            <a:headEnd/>
            <a:tailEnd/>
          </a:ln>
        </p:spPr>
        <p:txBody>
          <a:bodyPr anchor="b"/>
          <a:lstStyle/>
          <a:p>
            <a:pPr algn="ctr">
              <a:spcBef>
                <a:spcPct val="0"/>
              </a:spcBef>
              <a:buClrTx/>
              <a:buSzTx/>
              <a:buFontTx/>
              <a:buNone/>
            </a:pPr>
            <a:r>
              <a:rPr lang="en-US" altLang="en-US" sz="2800" b="1">
                <a:solidFill>
                  <a:schemeClr val="tx2"/>
                </a:solidFill>
              </a:rPr>
              <a:t>Decomposition of DFDs</a:t>
            </a:r>
          </a:p>
        </p:txBody>
      </p:sp>
      <p:sp>
        <p:nvSpPr>
          <p:cNvPr id="19459" name="Rectangle 5" descr="Rectangle: Click to edit Master text styles&#10;Second level&#10;Third level&#10;Fourth level&#10;Fifth level"/>
          <p:cNvSpPr>
            <a:spLocks noChangeArrowheads="1"/>
          </p:cNvSpPr>
          <p:nvPr/>
        </p:nvSpPr>
        <p:spPr bwMode="auto">
          <a:xfrm>
            <a:off x="609600" y="1524000"/>
            <a:ext cx="8305800" cy="5334000"/>
          </a:xfrm>
          <a:prstGeom prst="rect">
            <a:avLst/>
          </a:prstGeom>
          <a:noFill/>
          <a:ln w="9525">
            <a:noFill/>
            <a:miter lim="800000"/>
            <a:headEnd/>
            <a:tailEnd/>
          </a:ln>
        </p:spPr>
        <p:txBody>
          <a:bodyPr/>
          <a:lstStyle/>
          <a:p>
            <a:pPr marL="742950" lvl="1" indent="-285750">
              <a:lnSpc>
                <a:spcPct val="90000"/>
              </a:lnSpc>
              <a:buClr>
                <a:schemeClr val="tx1"/>
              </a:buClr>
              <a:buSzPct val="60000"/>
              <a:buFont typeface="Wingdings" pitchFamily="2" charset="2"/>
              <a:buNone/>
            </a:pPr>
            <a:endParaRPr lang="en-US" altLang="en-US" sz="800" b="1" i="1" dirty="0">
              <a:solidFill>
                <a:srgbClr val="D41220"/>
              </a:solidFill>
            </a:endParaRPr>
          </a:p>
          <a:p>
            <a:pPr marL="342900" indent="-342900">
              <a:lnSpc>
                <a:spcPct val="90000"/>
              </a:lnSpc>
              <a:buFont typeface="Wingdings" pitchFamily="2" charset="2"/>
              <a:buBlip>
                <a:blip r:embed="rId2"/>
              </a:buBlip>
            </a:pPr>
            <a:r>
              <a:rPr lang="en-US" altLang="en-US" sz="2000" b="1" dirty="0"/>
              <a:t>Level-1 Diagrams</a:t>
            </a:r>
          </a:p>
          <a:p>
            <a:pPr marL="742950" lvl="1" indent="-285750">
              <a:lnSpc>
                <a:spcPct val="90000"/>
              </a:lnSpc>
              <a:buClr>
                <a:schemeClr val="tx1"/>
              </a:buClr>
              <a:buSzPct val="60000"/>
              <a:buFont typeface="Wingdings" pitchFamily="2" charset="2"/>
              <a:buChar char="n"/>
            </a:pPr>
            <a:r>
              <a:rPr lang="en-US" altLang="en-US" sz="2000" dirty="0"/>
              <a:t>no sources/sinks are represented, though may be included</a:t>
            </a:r>
          </a:p>
          <a:p>
            <a:pPr marL="742950" lvl="1" indent="-285750">
              <a:lnSpc>
                <a:spcPct val="90000"/>
              </a:lnSpc>
              <a:buClr>
                <a:schemeClr val="tx1"/>
              </a:buClr>
              <a:buSzPct val="60000"/>
              <a:buFont typeface="Wingdings" pitchFamily="2" charset="2"/>
              <a:buNone/>
            </a:pPr>
            <a:endParaRPr lang="en-US" altLang="en-US" sz="800" dirty="0"/>
          </a:p>
          <a:p>
            <a:pPr marL="342900" indent="-342900">
              <a:lnSpc>
                <a:spcPct val="90000"/>
              </a:lnSpc>
              <a:buFont typeface="Wingdings" pitchFamily="2" charset="2"/>
              <a:buBlip>
                <a:blip r:embed="rId2"/>
              </a:buBlip>
            </a:pPr>
            <a:r>
              <a:rPr lang="en-US" altLang="en-US" sz="2000" b="1" dirty="0"/>
              <a:t>Level-1, -2, or -n DFDs</a:t>
            </a:r>
          </a:p>
          <a:p>
            <a:pPr marL="742950" lvl="1" indent="-285750">
              <a:lnSpc>
                <a:spcPct val="90000"/>
              </a:lnSpc>
              <a:buClr>
                <a:schemeClr val="tx1"/>
              </a:buClr>
              <a:buSzPct val="60000"/>
              <a:buFont typeface="Wingdings" pitchFamily="2" charset="2"/>
              <a:buChar char="n"/>
            </a:pPr>
            <a:r>
              <a:rPr lang="en-US" altLang="en-US" sz="2000" dirty="0"/>
              <a:t>represents one process on a </a:t>
            </a:r>
            <a:r>
              <a:rPr lang="en-US" altLang="en-US" sz="2000" b="1" dirty="0"/>
              <a:t>level-n-1</a:t>
            </a:r>
            <a:r>
              <a:rPr lang="en-US" altLang="en-US" sz="2000" dirty="0"/>
              <a:t> DFD</a:t>
            </a:r>
          </a:p>
          <a:p>
            <a:pPr marL="742950" lvl="1" indent="-285750">
              <a:lnSpc>
                <a:spcPct val="90000"/>
              </a:lnSpc>
              <a:buClr>
                <a:schemeClr val="tx1"/>
              </a:buClr>
              <a:buSzPct val="60000"/>
              <a:buFont typeface="Wingdings" pitchFamily="2" charset="2"/>
              <a:buNone/>
            </a:pPr>
            <a:endParaRPr lang="en-US" altLang="en-US" sz="800" dirty="0"/>
          </a:p>
          <a:p>
            <a:pPr marL="342900" indent="-342900">
              <a:lnSpc>
                <a:spcPct val="90000"/>
              </a:lnSpc>
              <a:buFont typeface="Wingdings" pitchFamily="2" charset="2"/>
              <a:buBlip>
                <a:blip r:embed="rId2"/>
              </a:buBlip>
            </a:pPr>
            <a:r>
              <a:rPr lang="en-US" altLang="en-US" sz="2000" dirty="0"/>
              <a:t>Each DFD should be on a </a:t>
            </a:r>
            <a:r>
              <a:rPr lang="en-US" altLang="en-US" sz="2000" i="1" dirty="0"/>
              <a:t>separate</a:t>
            </a:r>
            <a:r>
              <a:rPr lang="en-US" altLang="en-US" sz="2000" dirty="0"/>
              <a:t> page</a:t>
            </a:r>
          </a:p>
          <a:p>
            <a:pPr marL="342900" indent="-342900">
              <a:lnSpc>
                <a:spcPct val="90000"/>
              </a:lnSpc>
              <a:buFont typeface="Wingdings" pitchFamily="2" charset="2"/>
              <a:buNone/>
            </a:pPr>
            <a:endParaRPr lang="en-US" altLang="en-US" sz="800" dirty="0"/>
          </a:p>
          <a:p>
            <a:pPr marL="342900" indent="-342900">
              <a:lnSpc>
                <a:spcPct val="90000"/>
              </a:lnSpc>
              <a:buFont typeface="Wingdings" pitchFamily="2" charset="2"/>
              <a:buBlip>
                <a:blip r:embed="rId2"/>
              </a:buBlip>
            </a:pPr>
            <a:r>
              <a:rPr lang="en-US" altLang="en-US" sz="2000" dirty="0"/>
              <a:t>No DFD should have </a:t>
            </a:r>
            <a:r>
              <a:rPr lang="en-US" altLang="en-US" sz="2000" i="1" dirty="0"/>
              <a:t>more than seven</a:t>
            </a:r>
            <a:r>
              <a:rPr lang="en-US" altLang="en-US" sz="2000" dirty="0"/>
              <a:t> processes</a:t>
            </a:r>
          </a:p>
          <a:p>
            <a:pPr marL="742950" lvl="1" indent="-285750">
              <a:lnSpc>
                <a:spcPct val="90000"/>
              </a:lnSpc>
              <a:buClr>
                <a:schemeClr val="tx1"/>
              </a:buClr>
              <a:buSzPct val="60000"/>
              <a:buFont typeface="Wingdings" pitchFamily="2" charset="2"/>
              <a:buNone/>
            </a:pPr>
            <a:endParaRPr lang="en-US" altLang="en-US" sz="800" dirty="0"/>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381000"/>
            <a:ext cx="7772400" cy="685800"/>
          </a:xfrm>
        </p:spPr>
        <p:txBody>
          <a:bodyPr/>
          <a:lstStyle/>
          <a:p>
            <a:r>
              <a:rPr lang="en-US" altLang="en-US" sz="2800" b="1" smtClean="0"/>
              <a:t>Four Different Types of DFDS</a:t>
            </a:r>
          </a:p>
        </p:txBody>
      </p:sp>
      <p:sp>
        <p:nvSpPr>
          <p:cNvPr id="21507" name="Rectangle 3" descr="Rectangle: Click to edit Master text styles&#10;Second level&#10;Third level&#10;Fourth level&#10;Fifth level"/>
          <p:cNvSpPr>
            <a:spLocks noGrp="1" noChangeArrowheads="1"/>
          </p:cNvSpPr>
          <p:nvPr>
            <p:ph sz="quarter" idx="1"/>
          </p:nvPr>
        </p:nvSpPr>
        <p:spPr>
          <a:xfrm>
            <a:off x="533400" y="1524000"/>
            <a:ext cx="8610600" cy="5334000"/>
          </a:xfrm>
        </p:spPr>
        <p:txBody>
          <a:bodyPr/>
          <a:lstStyle/>
          <a:p>
            <a:pPr algn="l" rtl="0">
              <a:lnSpc>
                <a:spcPct val="90000"/>
              </a:lnSpc>
            </a:pPr>
            <a:r>
              <a:rPr lang="en-US" altLang="en-US" sz="2400" b="1" dirty="0" smtClean="0"/>
              <a:t>Current Physical</a:t>
            </a:r>
          </a:p>
          <a:p>
            <a:pPr lvl="1" algn="l" rtl="0">
              <a:lnSpc>
                <a:spcPct val="90000"/>
              </a:lnSpc>
            </a:pPr>
            <a:r>
              <a:rPr lang="en-US" altLang="en-US" sz="2000" dirty="0" smtClean="0"/>
              <a:t>process label includes an identification of the “</a:t>
            </a:r>
            <a:r>
              <a:rPr lang="en-US" altLang="en-US" sz="2000" dirty="0" smtClean="0">
                <a:solidFill>
                  <a:srgbClr val="D41220"/>
                </a:solidFill>
              </a:rPr>
              <a:t>technology</a:t>
            </a:r>
            <a:r>
              <a:rPr lang="en-US" altLang="en-US" sz="2000" dirty="0" smtClean="0"/>
              <a:t>” (people or systems) used to process the data</a:t>
            </a:r>
          </a:p>
          <a:p>
            <a:pPr lvl="1" algn="l" rtl="0">
              <a:lnSpc>
                <a:spcPct val="90000"/>
              </a:lnSpc>
            </a:pPr>
            <a:r>
              <a:rPr lang="en-US" altLang="en-US" sz="2000" dirty="0" smtClean="0"/>
              <a:t>data flows and data stores are labeled with the name of the actual physical media on which data flow or in which data are stored such as file folders, or computer tapes</a:t>
            </a:r>
          </a:p>
          <a:p>
            <a:pPr algn="l" rtl="0">
              <a:lnSpc>
                <a:spcPct val="90000"/>
              </a:lnSpc>
            </a:pPr>
            <a:r>
              <a:rPr lang="en-US" altLang="en-US" sz="2400" b="1" dirty="0" smtClean="0"/>
              <a:t>Current Logical</a:t>
            </a:r>
          </a:p>
          <a:p>
            <a:pPr lvl="1" algn="l" rtl="0">
              <a:lnSpc>
                <a:spcPct val="90000"/>
              </a:lnSpc>
            </a:pPr>
            <a:r>
              <a:rPr lang="en-US" altLang="en-US" sz="2000" dirty="0" smtClean="0"/>
              <a:t>physical aspects of system are removed as much as possible</a:t>
            </a:r>
          </a:p>
          <a:p>
            <a:pPr lvl="1" algn="l" rtl="0">
              <a:lnSpc>
                <a:spcPct val="90000"/>
              </a:lnSpc>
            </a:pPr>
            <a:r>
              <a:rPr lang="en-US" altLang="en-US" sz="2000" dirty="0" smtClean="0"/>
              <a:t>Current system reduced to data and processes that transform them</a:t>
            </a:r>
          </a:p>
          <a:p>
            <a:pPr algn="l" rtl="0">
              <a:lnSpc>
                <a:spcPct val="90000"/>
              </a:lnSpc>
            </a:pPr>
            <a:r>
              <a:rPr lang="en-US" altLang="en-US" sz="2400" b="1" dirty="0" smtClean="0"/>
              <a:t>New Logical</a:t>
            </a:r>
          </a:p>
          <a:p>
            <a:pPr lvl="1" algn="l" rtl="0">
              <a:lnSpc>
                <a:spcPct val="90000"/>
              </a:lnSpc>
            </a:pPr>
            <a:r>
              <a:rPr lang="en-US" altLang="en-US" sz="2000" dirty="0" smtClean="0"/>
              <a:t>Includes additional functions</a:t>
            </a:r>
          </a:p>
          <a:p>
            <a:pPr lvl="1" algn="l" rtl="0">
              <a:lnSpc>
                <a:spcPct val="90000"/>
              </a:lnSpc>
            </a:pPr>
            <a:r>
              <a:rPr lang="en-US" altLang="en-US" sz="2000" dirty="0" smtClean="0"/>
              <a:t>Obsolete functions are removed</a:t>
            </a:r>
          </a:p>
          <a:p>
            <a:pPr lvl="1" algn="l" rtl="0">
              <a:lnSpc>
                <a:spcPct val="90000"/>
              </a:lnSpc>
            </a:pPr>
            <a:r>
              <a:rPr lang="en-US" altLang="en-US" sz="2000" dirty="0" smtClean="0"/>
              <a:t>Inefficient data flows are reorganized</a:t>
            </a:r>
          </a:p>
          <a:p>
            <a:pPr algn="l" rtl="0">
              <a:lnSpc>
                <a:spcPct val="90000"/>
              </a:lnSpc>
            </a:pPr>
            <a:r>
              <a:rPr lang="en-US" altLang="en-US" sz="2400" b="1" dirty="0" smtClean="0"/>
              <a:t>New Physical</a:t>
            </a:r>
          </a:p>
          <a:p>
            <a:pPr lvl="1" algn="l" rtl="0">
              <a:lnSpc>
                <a:spcPct val="90000"/>
              </a:lnSpc>
            </a:pPr>
            <a:r>
              <a:rPr lang="en-US" altLang="en-US" sz="2000" dirty="0" smtClean="0"/>
              <a:t>Represents the physical implementation of the new system</a:t>
            </a:r>
          </a:p>
        </p:txBody>
      </p:sp>
      <p:sp>
        <p:nvSpPr>
          <p:cNvPr id="396292"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6034F7F7-75B6-4271-A6FA-AC06400F209E}" type="slidenum">
              <a:rPr lang="ar-SA" altLang="en-US" sz="1600"/>
              <a:pPr algn="ctr" eaLnBrk="0" hangingPunct="0">
                <a:spcBef>
                  <a:spcPct val="0"/>
                </a:spcBef>
                <a:buClrTx/>
                <a:buSzTx/>
                <a:buFontTx/>
                <a:buNone/>
                <a:defRPr/>
              </a:pPr>
              <a:t>19</a:t>
            </a:fld>
            <a:endParaRPr lang="en-US" altLang="en-US" sz="1600"/>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533400"/>
            <a:ext cx="7772400" cy="533400"/>
          </a:xfrm>
        </p:spPr>
        <p:txBody>
          <a:bodyPr>
            <a:normAutofit fontScale="90000"/>
          </a:bodyPr>
          <a:lstStyle/>
          <a:p>
            <a:r>
              <a:rPr lang="en-US" altLang="en-US" sz="2800" b="1" smtClean="0"/>
              <a:t>Process Modeling</a:t>
            </a:r>
          </a:p>
        </p:txBody>
      </p:sp>
      <p:sp>
        <p:nvSpPr>
          <p:cNvPr id="4099" name="Rectangle 3" descr="Rectangle: Click to edit Master text styles&#10;Second level&#10;Third level&#10;Fourth level&#10;Fifth level"/>
          <p:cNvSpPr>
            <a:spLocks noGrp="1" noChangeArrowheads="1"/>
          </p:cNvSpPr>
          <p:nvPr>
            <p:ph sz="quarter" idx="1"/>
          </p:nvPr>
        </p:nvSpPr>
        <p:spPr>
          <a:xfrm>
            <a:off x="685800" y="1600200"/>
            <a:ext cx="8153400" cy="4876800"/>
          </a:xfrm>
        </p:spPr>
        <p:txBody>
          <a:bodyPr/>
          <a:lstStyle/>
          <a:p>
            <a:pPr algn="l" rtl="0">
              <a:lnSpc>
                <a:spcPct val="90000"/>
              </a:lnSpc>
            </a:pPr>
            <a:r>
              <a:rPr lang="en-US" altLang="en-US" sz="2000" b="1" dirty="0" smtClean="0"/>
              <a:t>Process modeling</a:t>
            </a:r>
            <a:r>
              <a:rPr lang="en-US" altLang="en-US" sz="2000" dirty="0" smtClean="0"/>
              <a:t> involves </a:t>
            </a:r>
            <a:r>
              <a:rPr lang="en-US" altLang="en-US" sz="2000" dirty="0" smtClean="0">
                <a:solidFill>
                  <a:srgbClr val="D41220"/>
                </a:solidFill>
              </a:rPr>
              <a:t>graphically representing</a:t>
            </a:r>
            <a:r>
              <a:rPr lang="en-US" altLang="en-US" sz="2000" dirty="0" smtClean="0"/>
              <a:t> the </a:t>
            </a:r>
            <a:r>
              <a:rPr lang="en-US" altLang="en-US" sz="2000" b="1" dirty="0" smtClean="0"/>
              <a:t>functions</a:t>
            </a:r>
            <a:r>
              <a:rPr lang="en-US" altLang="en-US" sz="2000" dirty="0" smtClean="0"/>
              <a:t>, or </a:t>
            </a:r>
            <a:r>
              <a:rPr lang="en-US" altLang="en-US" sz="2000" b="1" dirty="0" smtClean="0"/>
              <a:t>processes</a:t>
            </a:r>
            <a:r>
              <a:rPr lang="en-US" altLang="en-US" sz="2000" dirty="0" smtClean="0"/>
              <a:t> that capture, manipulate, store and distribute data between a </a:t>
            </a:r>
            <a:r>
              <a:rPr lang="en-US" altLang="en-US" sz="2000" dirty="0" smtClean="0">
                <a:solidFill>
                  <a:srgbClr val="D41220"/>
                </a:solidFill>
              </a:rPr>
              <a:t>system</a:t>
            </a:r>
            <a:r>
              <a:rPr lang="en-US" altLang="en-US" sz="2000" dirty="0" smtClean="0"/>
              <a:t> and its </a:t>
            </a:r>
            <a:r>
              <a:rPr lang="en-US" altLang="en-US" sz="2000" dirty="0" smtClean="0">
                <a:solidFill>
                  <a:srgbClr val="D41220"/>
                </a:solidFill>
              </a:rPr>
              <a:t>environment</a:t>
            </a:r>
            <a:r>
              <a:rPr lang="en-US" altLang="en-US" sz="2000" dirty="0" smtClean="0"/>
              <a:t> and among system components</a:t>
            </a:r>
          </a:p>
          <a:p>
            <a:pPr algn="l" rtl="0">
              <a:lnSpc>
                <a:spcPct val="90000"/>
              </a:lnSpc>
              <a:buFont typeface="Wingdings" pitchFamily="2" charset="2"/>
              <a:buNone/>
            </a:pPr>
            <a:endParaRPr lang="en-US" altLang="en-US" sz="800" dirty="0" smtClean="0"/>
          </a:p>
          <a:p>
            <a:pPr algn="l" rtl="0">
              <a:lnSpc>
                <a:spcPct val="90000"/>
              </a:lnSpc>
            </a:pPr>
            <a:r>
              <a:rPr lang="en-US" altLang="en-US" sz="2200" b="1" dirty="0" smtClean="0"/>
              <a:t>Data flow diagrams (DFD)</a:t>
            </a:r>
          </a:p>
          <a:p>
            <a:pPr lvl="1" algn="l" rtl="0">
              <a:lnSpc>
                <a:spcPct val="90000"/>
              </a:lnSpc>
            </a:pPr>
            <a:r>
              <a:rPr lang="en-US" altLang="en-US" sz="2000" dirty="0" smtClean="0"/>
              <a:t>A common and traditional form of process modeling technique</a:t>
            </a:r>
          </a:p>
          <a:p>
            <a:pPr lvl="1" algn="l" rtl="0">
              <a:lnSpc>
                <a:spcPct val="90000"/>
              </a:lnSpc>
            </a:pPr>
            <a:r>
              <a:rPr lang="en-US" altLang="en-US" sz="2000" b="1" dirty="0" smtClean="0"/>
              <a:t>Graphically</a:t>
            </a:r>
            <a:r>
              <a:rPr lang="en-US" altLang="en-US" sz="2000" dirty="0" smtClean="0"/>
              <a:t> illustrate </a:t>
            </a:r>
            <a:r>
              <a:rPr lang="en-US" altLang="en-US" sz="2000" b="1" dirty="0" smtClean="0"/>
              <a:t>movement of data</a:t>
            </a:r>
            <a:r>
              <a:rPr lang="en-US" altLang="en-US" sz="2000" dirty="0" smtClean="0"/>
              <a:t> between external entities and the processes and data stores within a system</a:t>
            </a:r>
          </a:p>
          <a:p>
            <a:pPr lvl="1" algn="l" rtl="0">
              <a:lnSpc>
                <a:spcPct val="90000"/>
              </a:lnSpc>
              <a:buFont typeface="Wingdings" pitchFamily="2" charset="2"/>
              <a:buNone/>
            </a:pPr>
            <a:endParaRPr lang="en-US" altLang="en-US" sz="800" dirty="0" smtClean="0"/>
          </a:p>
        </p:txBody>
      </p:sp>
      <p:sp>
        <p:nvSpPr>
          <p:cNvPr id="365572"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4FB9E44B-52C8-417C-8A55-74CABDDBE253}" type="slidenum">
              <a:rPr lang="ar-SA" altLang="en-US" sz="1600"/>
              <a:pPr algn="ctr" eaLnBrk="0" hangingPunct="0">
                <a:spcBef>
                  <a:spcPct val="0"/>
                </a:spcBef>
                <a:buClrTx/>
                <a:buSzTx/>
                <a:buFontTx/>
                <a:buNone/>
                <a:defRPr/>
              </a:pPr>
              <a:t>2</a:t>
            </a:fld>
            <a:endParaRPr lang="en-US" altLang="en-US" sz="1600"/>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title"/>
          </p:nvPr>
        </p:nvSpPr>
        <p:spPr>
          <a:xfrm>
            <a:off x="609600" y="609600"/>
            <a:ext cx="7772400" cy="609600"/>
          </a:xfrm>
        </p:spPr>
        <p:txBody>
          <a:bodyPr/>
          <a:lstStyle/>
          <a:p>
            <a:r>
              <a:rPr lang="en-US" altLang="en-US" sz="2800" b="1" smtClean="0"/>
              <a:t>Guidelines for Drawing DFDs</a:t>
            </a:r>
          </a:p>
        </p:txBody>
      </p:sp>
      <p:sp>
        <p:nvSpPr>
          <p:cNvPr id="22531" name="Rectangle 6" descr="Rectangle: Click to edit Master text styles&#10;Second level&#10;Third level&#10;Fourth level&#10;Fifth level"/>
          <p:cNvSpPr>
            <a:spLocks noGrp="1" noChangeArrowheads="1"/>
          </p:cNvSpPr>
          <p:nvPr>
            <p:ph sz="quarter" idx="1"/>
          </p:nvPr>
        </p:nvSpPr>
        <p:spPr>
          <a:xfrm>
            <a:off x="609600" y="1600200"/>
            <a:ext cx="8534400" cy="5257800"/>
          </a:xfrm>
        </p:spPr>
        <p:txBody>
          <a:bodyPr/>
          <a:lstStyle/>
          <a:p>
            <a:pPr algn="l" rtl="0">
              <a:lnSpc>
                <a:spcPct val="90000"/>
              </a:lnSpc>
            </a:pPr>
            <a:r>
              <a:rPr lang="en-US" altLang="en-US" sz="2400" b="1" dirty="0" smtClean="0"/>
              <a:t>Completeness</a:t>
            </a:r>
          </a:p>
          <a:p>
            <a:pPr lvl="1" algn="l" rtl="0">
              <a:lnSpc>
                <a:spcPct val="90000"/>
              </a:lnSpc>
            </a:pPr>
            <a:r>
              <a:rPr lang="en-US" altLang="en-US" sz="2000" dirty="0" smtClean="0"/>
              <a:t>DFD must </a:t>
            </a:r>
            <a:r>
              <a:rPr lang="en-US" altLang="en-US" sz="2000" b="1" dirty="0" smtClean="0"/>
              <a:t>include all components</a:t>
            </a:r>
            <a:r>
              <a:rPr lang="en-US" altLang="en-US" sz="2000" dirty="0" smtClean="0"/>
              <a:t> necessary for system</a:t>
            </a:r>
          </a:p>
          <a:p>
            <a:pPr lvl="1" algn="l" rtl="0">
              <a:lnSpc>
                <a:spcPct val="90000"/>
              </a:lnSpc>
            </a:pPr>
            <a:r>
              <a:rPr lang="en-US" altLang="en-US" sz="2000" dirty="0" smtClean="0"/>
              <a:t>Each component must be fully described in the </a:t>
            </a:r>
            <a:r>
              <a:rPr lang="en-US" altLang="en-US" sz="2000" b="1" dirty="0" smtClean="0"/>
              <a:t>project dictionary</a:t>
            </a:r>
            <a:r>
              <a:rPr lang="en-US" altLang="en-US" sz="2000" dirty="0" smtClean="0"/>
              <a:t> or </a:t>
            </a:r>
            <a:r>
              <a:rPr lang="en-US" altLang="en-US" sz="2000" b="1" dirty="0" smtClean="0"/>
              <a:t>CASE repository</a:t>
            </a:r>
            <a:r>
              <a:rPr lang="en-US" altLang="en-US" sz="2000" dirty="0" smtClean="0"/>
              <a:t> (</a:t>
            </a:r>
            <a:r>
              <a:rPr lang="en-US" altLang="en-US" sz="2000" i="1" dirty="0" smtClean="0"/>
              <a:t>most CASE tools link project dictionary to diagram so that when a new process, data store, data flow, source/sink is defined an entry is automatically created for that element)</a:t>
            </a:r>
          </a:p>
          <a:p>
            <a:pPr lvl="1" algn="l" rtl="0">
              <a:lnSpc>
                <a:spcPct val="90000"/>
              </a:lnSpc>
            </a:pPr>
            <a:r>
              <a:rPr lang="en-US" altLang="en-US" sz="2000" b="1" dirty="0" smtClean="0"/>
              <a:t>Incomplete</a:t>
            </a:r>
            <a:r>
              <a:rPr lang="en-US" altLang="en-US" sz="2000" dirty="0" smtClean="0"/>
              <a:t> </a:t>
            </a:r>
            <a:r>
              <a:rPr lang="en-US" altLang="en-US" sz="2000" b="1" dirty="0" smtClean="0"/>
              <a:t>DFDs</a:t>
            </a:r>
            <a:r>
              <a:rPr lang="en-US" altLang="en-US" sz="2000" dirty="0" smtClean="0"/>
              <a:t> – data flows not leading anywhere, data stores, processes, or external entities not connected to anything else</a:t>
            </a:r>
          </a:p>
          <a:p>
            <a:pPr lvl="1" algn="l" rtl="0">
              <a:lnSpc>
                <a:spcPct val="90000"/>
              </a:lnSpc>
              <a:buFont typeface="Wingdings" pitchFamily="2" charset="2"/>
              <a:buNone/>
            </a:pPr>
            <a:endParaRPr lang="en-US" altLang="en-US" sz="900" dirty="0" smtClean="0"/>
          </a:p>
          <a:p>
            <a:pPr algn="l" rtl="0">
              <a:lnSpc>
                <a:spcPct val="90000"/>
              </a:lnSpc>
            </a:pPr>
            <a:r>
              <a:rPr lang="en-US" altLang="en-US" sz="2400" b="1" dirty="0" smtClean="0"/>
              <a:t>Consistency</a:t>
            </a:r>
          </a:p>
          <a:p>
            <a:pPr lvl="1" algn="l" rtl="0">
              <a:lnSpc>
                <a:spcPct val="90000"/>
              </a:lnSpc>
            </a:pPr>
            <a:r>
              <a:rPr lang="en-US" altLang="en-US" sz="2000" dirty="0" smtClean="0"/>
              <a:t>The extent to which information contained on one level of a set of nested DFDs is also included on other levels</a:t>
            </a:r>
          </a:p>
          <a:p>
            <a:pPr lvl="1" algn="l" rtl="0">
              <a:lnSpc>
                <a:spcPct val="90000"/>
              </a:lnSpc>
            </a:pPr>
            <a:r>
              <a:rPr lang="en-US" altLang="en-US" sz="2000" b="1" dirty="0" smtClean="0"/>
              <a:t>Inconsistent DFDs</a:t>
            </a:r>
            <a:r>
              <a:rPr lang="en-US" altLang="en-US" sz="2000" dirty="0" smtClean="0"/>
              <a:t> – level-1 diagram with no level-0 diagram; data flow attached to different objects in two different levels; data flow appearing in higher level but not on lower levels</a:t>
            </a:r>
          </a:p>
        </p:txBody>
      </p:sp>
      <p:sp>
        <p:nvSpPr>
          <p:cNvPr id="389124"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904033C0-1080-4EEB-A845-7F141580F6C2}" type="slidenum">
              <a:rPr lang="ar-SA" altLang="en-US" sz="1600"/>
              <a:pPr algn="ctr" eaLnBrk="0" hangingPunct="0">
                <a:spcBef>
                  <a:spcPct val="0"/>
                </a:spcBef>
                <a:buClrTx/>
                <a:buSzTx/>
                <a:buFontTx/>
                <a:buNone/>
                <a:defRPr/>
              </a:pPr>
              <a:t>20</a:t>
            </a:fld>
            <a:endParaRPr lang="en-US" altLang="en-US" sz="1600"/>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p:nvPr>
        </p:nvSpPr>
        <p:spPr>
          <a:xfrm>
            <a:off x="609600" y="533400"/>
            <a:ext cx="7772400" cy="609600"/>
          </a:xfrm>
        </p:spPr>
        <p:txBody>
          <a:bodyPr/>
          <a:lstStyle/>
          <a:p>
            <a:r>
              <a:rPr lang="en-US" altLang="en-US" sz="2800" b="1" smtClean="0"/>
              <a:t>Guidelines for Drawing DFDs</a:t>
            </a:r>
          </a:p>
        </p:txBody>
      </p:sp>
      <p:sp>
        <p:nvSpPr>
          <p:cNvPr id="23555" name="Rectangle 6" descr="Rectangle: Click to edit Master text styles&#10;Second level&#10;Third level&#10;Fourth level&#10;Fifth level"/>
          <p:cNvSpPr>
            <a:spLocks noGrp="1" noChangeArrowheads="1"/>
          </p:cNvSpPr>
          <p:nvPr>
            <p:ph sz="quarter" idx="1"/>
          </p:nvPr>
        </p:nvSpPr>
        <p:spPr>
          <a:xfrm>
            <a:off x="609600" y="1524000"/>
            <a:ext cx="8534400" cy="5029200"/>
          </a:xfrm>
        </p:spPr>
        <p:txBody>
          <a:bodyPr/>
          <a:lstStyle/>
          <a:p>
            <a:pPr algn="l" rtl="0"/>
            <a:r>
              <a:rPr lang="en-US" altLang="en-US" sz="2400" b="1" dirty="0" smtClean="0"/>
              <a:t>Timing</a:t>
            </a:r>
          </a:p>
          <a:p>
            <a:pPr lvl="1" algn="l" rtl="0"/>
            <a:r>
              <a:rPr lang="en-US" altLang="en-US" sz="2000" dirty="0" smtClean="0"/>
              <a:t>Time is not represented well on DFDs</a:t>
            </a:r>
          </a:p>
          <a:p>
            <a:pPr lvl="1" algn="l" rtl="0"/>
            <a:r>
              <a:rPr lang="en-US" altLang="en-US" sz="2000" dirty="0" smtClean="0"/>
              <a:t>No indication of whether a data flow occurs constantly in real time, once a week, once a year, no indication of when system would run</a:t>
            </a:r>
          </a:p>
          <a:p>
            <a:pPr lvl="1" algn="l" rtl="0"/>
            <a:r>
              <a:rPr lang="en-US" altLang="en-US" sz="2000" dirty="0" smtClean="0"/>
              <a:t>Best to draw DFDs as if the system has never started and will never stop.</a:t>
            </a:r>
            <a:endParaRPr lang="en-US" altLang="en-US" sz="1800" b="1" dirty="0" smtClean="0"/>
          </a:p>
          <a:p>
            <a:pPr algn="l" rtl="0"/>
            <a:r>
              <a:rPr lang="en-US" altLang="en-US" sz="2400" b="1" dirty="0" smtClean="0"/>
              <a:t>Iterative Development</a:t>
            </a:r>
          </a:p>
          <a:p>
            <a:pPr lvl="1" algn="l" rtl="0"/>
            <a:r>
              <a:rPr lang="en-US" altLang="en-US" sz="2000" dirty="0" smtClean="0"/>
              <a:t>First DFD drawn is not perfect</a:t>
            </a:r>
          </a:p>
          <a:p>
            <a:pPr lvl="1" algn="l" rtl="0"/>
            <a:r>
              <a:rPr lang="en-US" altLang="en-US" sz="2000" dirty="0" smtClean="0"/>
              <a:t>Analyst should expect to redraw diagram several times before reaching the closest approximation to the system being modeled</a:t>
            </a:r>
            <a:endParaRPr lang="en-US" altLang="en-US" sz="1800" dirty="0" smtClean="0"/>
          </a:p>
          <a:p>
            <a:pPr algn="l" rtl="0"/>
            <a:r>
              <a:rPr lang="en-US" altLang="en-US" sz="2400" b="1" dirty="0" smtClean="0"/>
              <a:t>Primitive DFDs</a:t>
            </a:r>
          </a:p>
          <a:p>
            <a:pPr lvl="1" algn="l" rtl="0"/>
            <a:r>
              <a:rPr lang="en-US" altLang="en-US" sz="2000" b="1" dirty="0" smtClean="0"/>
              <a:t>Lowest</a:t>
            </a:r>
            <a:r>
              <a:rPr lang="en-US" altLang="en-US" sz="2000" dirty="0" smtClean="0"/>
              <a:t> logical level of decomposition</a:t>
            </a:r>
          </a:p>
          <a:p>
            <a:pPr lvl="1" algn="l" rtl="0"/>
            <a:r>
              <a:rPr lang="en-US" altLang="en-US" sz="2000" dirty="0" smtClean="0"/>
              <a:t>Decision has to be made </a:t>
            </a:r>
            <a:r>
              <a:rPr lang="en-US" altLang="en-US" sz="2000" b="1" dirty="0" smtClean="0"/>
              <a:t>when to stop</a:t>
            </a:r>
            <a:r>
              <a:rPr lang="en-US" altLang="en-US" sz="2000" dirty="0" smtClean="0"/>
              <a:t> decomposition</a:t>
            </a:r>
          </a:p>
        </p:txBody>
      </p:sp>
      <p:sp>
        <p:nvSpPr>
          <p:cNvPr id="391172"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EE8E26D5-3CC3-4794-8F70-A66A4C1B35D0}" type="slidenum">
              <a:rPr lang="ar-SA" altLang="en-US" sz="1600"/>
              <a:pPr algn="ctr" eaLnBrk="0" hangingPunct="0">
                <a:spcBef>
                  <a:spcPct val="0"/>
                </a:spcBef>
                <a:buClrTx/>
                <a:buSzTx/>
                <a:buFontTx/>
                <a:buNone/>
                <a:defRPr/>
              </a:pPr>
              <a:t>21</a:t>
            </a:fld>
            <a:endParaRPr lang="en-US" altLang="en-US" sz="1600"/>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457200"/>
            <a:ext cx="7772400" cy="685800"/>
          </a:xfrm>
        </p:spPr>
        <p:txBody>
          <a:bodyPr/>
          <a:lstStyle/>
          <a:p>
            <a:r>
              <a:rPr lang="en-US" altLang="en-US" sz="2800" b="1" smtClean="0"/>
              <a:t>Guidelines for Drawing DFDs</a:t>
            </a:r>
          </a:p>
        </p:txBody>
      </p:sp>
      <p:sp>
        <p:nvSpPr>
          <p:cNvPr id="24579" name="Rectangle 3" descr="Rectangle: Click to edit Master text styles&#10;Second level&#10;Third level&#10;Fourth level&#10;Fifth level"/>
          <p:cNvSpPr>
            <a:spLocks noGrp="1" noChangeArrowheads="1"/>
          </p:cNvSpPr>
          <p:nvPr>
            <p:ph sz="quarter" idx="1"/>
          </p:nvPr>
        </p:nvSpPr>
        <p:spPr>
          <a:xfrm>
            <a:off x="838200" y="1676400"/>
            <a:ext cx="7772400" cy="4648200"/>
          </a:xfrm>
        </p:spPr>
        <p:txBody>
          <a:bodyPr/>
          <a:lstStyle/>
          <a:p>
            <a:pPr algn="l" rtl="0"/>
            <a:r>
              <a:rPr lang="en-US" altLang="en-US" sz="2200" dirty="0" smtClean="0"/>
              <a:t>Rules for </a:t>
            </a:r>
            <a:r>
              <a:rPr lang="en-US" altLang="en-US" sz="2200" i="1" dirty="0" smtClean="0"/>
              <a:t>stopping</a:t>
            </a:r>
            <a:r>
              <a:rPr lang="en-US" altLang="en-US" sz="2200" dirty="0" smtClean="0"/>
              <a:t> </a:t>
            </a:r>
            <a:r>
              <a:rPr lang="en-US" altLang="en-US" sz="2200" b="1" dirty="0" smtClean="0"/>
              <a:t>decomposition</a:t>
            </a:r>
          </a:p>
          <a:p>
            <a:pPr lvl="1" algn="l" rtl="0"/>
            <a:r>
              <a:rPr lang="en-US" altLang="en-US" sz="2000" dirty="0" smtClean="0"/>
              <a:t>When each process has been reduced to a </a:t>
            </a:r>
            <a:r>
              <a:rPr lang="en-US" altLang="en-US" sz="2000" dirty="0" smtClean="0">
                <a:solidFill>
                  <a:srgbClr val="D41220"/>
                </a:solidFill>
              </a:rPr>
              <a:t>single</a:t>
            </a:r>
            <a:r>
              <a:rPr lang="en-US" altLang="en-US" sz="2000" dirty="0" smtClean="0"/>
              <a:t> decision, calculation or database operation like update, create</a:t>
            </a:r>
          </a:p>
          <a:p>
            <a:pPr lvl="1" algn="l" rtl="0"/>
            <a:r>
              <a:rPr lang="en-US" altLang="en-US" sz="2000" dirty="0" smtClean="0"/>
              <a:t>When each data store represents data about a single </a:t>
            </a:r>
            <a:r>
              <a:rPr lang="en-US" altLang="en-US" sz="2000" dirty="0" smtClean="0">
                <a:solidFill>
                  <a:srgbClr val="D41220"/>
                </a:solidFill>
              </a:rPr>
              <a:t>entity </a:t>
            </a:r>
            <a:r>
              <a:rPr lang="en-US" altLang="en-US" sz="2000" dirty="0" smtClean="0"/>
              <a:t>like customer, employee</a:t>
            </a:r>
          </a:p>
          <a:p>
            <a:pPr lvl="1" algn="l" rtl="0"/>
            <a:r>
              <a:rPr lang="en-US" altLang="en-US" sz="2000" dirty="0" smtClean="0"/>
              <a:t>When the system user does not care to see any more detail</a:t>
            </a:r>
          </a:p>
          <a:p>
            <a:pPr lvl="1" algn="l" rtl="0"/>
            <a:r>
              <a:rPr lang="en-US" altLang="en-US" sz="2000" dirty="0" smtClean="0"/>
              <a:t>When every data flow does not need to be split further to show that data are handled in various ways</a:t>
            </a:r>
          </a:p>
          <a:p>
            <a:pPr lvl="1" algn="l" rtl="0"/>
            <a:r>
              <a:rPr lang="en-US" altLang="en-US" sz="2000" dirty="0" smtClean="0"/>
              <a:t>When you believe that you have shown each business form or transaction, on-line display and report as a single data flow</a:t>
            </a:r>
          </a:p>
          <a:p>
            <a:pPr lvl="1" algn="l" rtl="0"/>
            <a:r>
              <a:rPr lang="en-US" altLang="en-US" sz="2000" dirty="0" smtClean="0"/>
              <a:t>When you believe that there is a separate process for each choice on all lowest-level menu options</a:t>
            </a:r>
          </a:p>
        </p:txBody>
      </p:sp>
      <p:sp>
        <p:nvSpPr>
          <p:cNvPr id="392196"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2994F931-0FB4-4520-84D0-0CCFF2B9AE8A}" type="slidenum">
              <a:rPr lang="ar-SA" altLang="en-US" sz="1600"/>
              <a:pPr algn="ctr" eaLnBrk="0" hangingPunct="0">
                <a:spcBef>
                  <a:spcPct val="0"/>
                </a:spcBef>
                <a:buClrTx/>
                <a:buSzTx/>
                <a:buFontTx/>
                <a:buNone/>
                <a:defRPr/>
              </a:pPr>
              <a:t>22</a:t>
            </a:fld>
            <a:endParaRPr lang="en-US" altLang="en-US" sz="1600"/>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381000"/>
            <a:ext cx="7772400" cy="533400"/>
          </a:xfrm>
        </p:spPr>
        <p:txBody>
          <a:bodyPr>
            <a:normAutofit fontScale="90000"/>
          </a:bodyPr>
          <a:lstStyle/>
          <a:p>
            <a:r>
              <a:rPr lang="en-US" altLang="en-US" sz="2800" b="1" smtClean="0"/>
              <a:t>Process Modeling</a:t>
            </a:r>
          </a:p>
        </p:txBody>
      </p:sp>
      <p:sp>
        <p:nvSpPr>
          <p:cNvPr id="5123" name="Rectangle 3" descr="Rectangle: Click to edit Master text styles&#10;Second level&#10;Third level&#10;Fourth level&#10;Fifth level"/>
          <p:cNvSpPr>
            <a:spLocks noGrp="1" noChangeArrowheads="1"/>
          </p:cNvSpPr>
          <p:nvPr>
            <p:ph sz="quarter" idx="1"/>
          </p:nvPr>
        </p:nvSpPr>
        <p:spPr>
          <a:xfrm>
            <a:off x="609600" y="1143000"/>
            <a:ext cx="8534400" cy="5715000"/>
          </a:xfrm>
        </p:spPr>
        <p:txBody>
          <a:bodyPr/>
          <a:lstStyle/>
          <a:p>
            <a:pPr algn="l" rtl="0">
              <a:lnSpc>
                <a:spcPct val="80000"/>
              </a:lnSpc>
            </a:pPr>
            <a:endParaRPr lang="en-US" altLang="en-US" sz="2200" b="1" dirty="0" smtClean="0"/>
          </a:p>
          <a:p>
            <a:pPr algn="l" rtl="0">
              <a:lnSpc>
                <a:spcPct val="80000"/>
              </a:lnSpc>
            </a:pPr>
            <a:endParaRPr lang="en-US" altLang="en-US" sz="2200" b="1" dirty="0" smtClean="0"/>
          </a:p>
          <a:p>
            <a:pPr algn="l" rtl="0">
              <a:lnSpc>
                <a:spcPct val="80000"/>
              </a:lnSpc>
            </a:pPr>
            <a:r>
              <a:rPr lang="en-US" altLang="en-US" sz="2200" b="1" dirty="0" smtClean="0"/>
              <a:t>Deliverables and Outcomes</a:t>
            </a:r>
          </a:p>
          <a:p>
            <a:pPr lvl="1" algn="l" rtl="0">
              <a:lnSpc>
                <a:spcPct val="80000"/>
              </a:lnSpc>
            </a:pPr>
            <a:r>
              <a:rPr lang="en-US" altLang="en-US" sz="2000" dirty="0" smtClean="0"/>
              <a:t>Deliverables are simply </a:t>
            </a:r>
            <a:r>
              <a:rPr lang="en-US" altLang="en-US" sz="2000" b="1" dirty="0" smtClean="0"/>
              <a:t>stating</a:t>
            </a:r>
            <a:r>
              <a:rPr lang="en-US" altLang="en-US" sz="2000" dirty="0" smtClean="0"/>
              <a:t> what you learned during requirements determination</a:t>
            </a:r>
          </a:p>
          <a:p>
            <a:pPr lvl="1" algn="l" rtl="0">
              <a:lnSpc>
                <a:spcPct val="80000"/>
              </a:lnSpc>
            </a:pPr>
            <a:r>
              <a:rPr lang="en-US" altLang="en-US" sz="2000" dirty="0" smtClean="0"/>
              <a:t>Primary deliverables from process modeling are a set of coherent, interrelated </a:t>
            </a:r>
            <a:r>
              <a:rPr lang="en-US" altLang="en-US" sz="2000" dirty="0" smtClean="0">
                <a:solidFill>
                  <a:srgbClr val="D41220"/>
                </a:solidFill>
              </a:rPr>
              <a:t>data flow diagrams</a:t>
            </a:r>
          </a:p>
          <a:p>
            <a:pPr lvl="1" algn="l" rtl="0">
              <a:lnSpc>
                <a:spcPct val="80000"/>
              </a:lnSpc>
            </a:pPr>
            <a:endParaRPr lang="en-US" altLang="en-US" sz="2000" b="1" dirty="0" smtClean="0"/>
          </a:p>
        </p:txBody>
      </p:sp>
      <p:sp>
        <p:nvSpPr>
          <p:cNvPr id="366596"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0C5B00BD-A59D-4C5B-AF71-F39D25B37DC7}" type="slidenum">
              <a:rPr lang="ar-SA" altLang="en-US" sz="1600"/>
              <a:pPr algn="ctr" eaLnBrk="0" hangingPunct="0">
                <a:spcBef>
                  <a:spcPct val="0"/>
                </a:spcBef>
                <a:buClrTx/>
                <a:buSzTx/>
                <a:buFontTx/>
                <a:buNone/>
                <a:defRPr/>
              </a:pPr>
              <a:t>3</a:t>
            </a:fld>
            <a:endParaRPr lang="en-US" altLang="en-US" sz="1600"/>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152400"/>
            <a:ext cx="7772400" cy="685800"/>
          </a:xfrm>
        </p:spPr>
        <p:txBody>
          <a:bodyPr/>
          <a:lstStyle/>
          <a:p>
            <a:r>
              <a:rPr lang="en-US" altLang="en-US" sz="2800" b="1" smtClean="0"/>
              <a:t>Data Flow Diagramming Mechanics</a:t>
            </a:r>
          </a:p>
        </p:txBody>
      </p:sp>
      <p:sp>
        <p:nvSpPr>
          <p:cNvPr id="6147" name="Rectangle 3" descr="Rectangle: Click to edit Master text styles&#10;Second level&#10;Third level&#10;Fourth level&#10;Fifth level"/>
          <p:cNvSpPr>
            <a:spLocks noGrp="1" noChangeArrowheads="1"/>
          </p:cNvSpPr>
          <p:nvPr>
            <p:ph sz="quarter" idx="1"/>
          </p:nvPr>
        </p:nvSpPr>
        <p:spPr>
          <a:xfrm>
            <a:off x="609600" y="1524000"/>
            <a:ext cx="8153400" cy="5029200"/>
          </a:xfrm>
        </p:spPr>
        <p:txBody>
          <a:bodyPr/>
          <a:lstStyle/>
          <a:p>
            <a:pPr algn="l" rtl="0"/>
            <a:r>
              <a:rPr lang="en-US" altLang="en-US" sz="2000" dirty="0" smtClean="0">
                <a:solidFill>
                  <a:srgbClr val="D41220"/>
                </a:solidFill>
              </a:rPr>
              <a:t>DFD’s</a:t>
            </a:r>
            <a:r>
              <a:rPr lang="en-US" altLang="en-US" sz="2000" dirty="0" smtClean="0"/>
              <a:t> are not as good as </a:t>
            </a:r>
            <a:r>
              <a:rPr lang="en-US" altLang="en-US" sz="2000" dirty="0" smtClean="0">
                <a:solidFill>
                  <a:srgbClr val="D41220"/>
                </a:solidFill>
              </a:rPr>
              <a:t>flowcharts</a:t>
            </a:r>
            <a:r>
              <a:rPr lang="en-US" altLang="en-US" sz="2000" dirty="0" smtClean="0"/>
              <a:t> to depict details of physical systems</a:t>
            </a:r>
          </a:p>
          <a:p>
            <a:pPr algn="l" rtl="0"/>
            <a:r>
              <a:rPr lang="en-US" altLang="en-US" sz="2000" dirty="0" smtClean="0">
                <a:solidFill>
                  <a:srgbClr val="D41220"/>
                </a:solidFill>
              </a:rPr>
              <a:t>Flowcharts</a:t>
            </a:r>
            <a:r>
              <a:rPr lang="en-US" altLang="en-US" sz="2000" dirty="0" smtClean="0"/>
              <a:t> are not very useful for depicting purely logical information flows</a:t>
            </a:r>
          </a:p>
          <a:p>
            <a:pPr algn="l" rtl="0"/>
            <a:r>
              <a:rPr lang="en-US" altLang="en-US" sz="2000" dirty="0" smtClean="0">
                <a:solidFill>
                  <a:srgbClr val="D41220"/>
                </a:solidFill>
              </a:rPr>
              <a:t>Four symbols</a:t>
            </a:r>
            <a:r>
              <a:rPr lang="en-US" altLang="en-US" sz="2000" dirty="0" smtClean="0"/>
              <a:t> are used to represent both physical and logical information systems</a:t>
            </a:r>
          </a:p>
          <a:p>
            <a:pPr algn="l" rtl="0">
              <a:buFont typeface="Wingdings" pitchFamily="2" charset="2"/>
              <a:buNone/>
            </a:pPr>
            <a:endParaRPr lang="en-US" altLang="en-US" sz="800" dirty="0" smtClean="0"/>
          </a:p>
          <a:p>
            <a:pPr algn="l" rtl="0"/>
            <a:r>
              <a:rPr lang="en-US" altLang="en-US" sz="2000" b="1" dirty="0" smtClean="0"/>
              <a:t>Definitions and Symbols</a:t>
            </a:r>
          </a:p>
          <a:p>
            <a:pPr lvl="1" algn="l" rtl="0"/>
            <a:r>
              <a:rPr lang="en-US" altLang="en-US" sz="2000" dirty="0" smtClean="0"/>
              <a:t>Two different standard sets of DFD symbols with each set consisting of four symbols that represent same things:</a:t>
            </a:r>
          </a:p>
          <a:p>
            <a:pPr lvl="1" algn="l" rtl="0">
              <a:buFont typeface="Wingdings" pitchFamily="2" charset="2"/>
              <a:buNone/>
            </a:pPr>
            <a:r>
              <a:rPr lang="en-US" altLang="en-US" sz="2000" b="1" dirty="0" smtClean="0">
                <a:solidFill>
                  <a:srgbClr val="D41220"/>
                </a:solidFill>
              </a:rPr>
              <a:t>	data flow, data store, processes, sources/sinks (external)</a:t>
            </a:r>
          </a:p>
          <a:p>
            <a:pPr lvl="2" algn="l" rtl="0"/>
            <a:r>
              <a:rPr lang="en-US" altLang="en-US" sz="2000" dirty="0" err="1" smtClean="0"/>
              <a:t>DeMarco</a:t>
            </a:r>
            <a:r>
              <a:rPr lang="en-US" altLang="en-US" sz="2000" dirty="0" smtClean="0"/>
              <a:t> and </a:t>
            </a:r>
            <a:r>
              <a:rPr lang="en-US" altLang="en-US" sz="2000" dirty="0" err="1" smtClean="0"/>
              <a:t>Yourdan</a:t>
            </a:r>
            <a:endParaRPr lang="en-US" altLang="en-US" sz="2000" dirty="0" smtClean="0"/>
          </a:p>
          <a:p>
            <a:pPr lvl="2" algn="l" rtl="0"/>
            <a:r>
              <a:rPr lang="en-US" altLang="en-US" sz="2000" dirty="0" err="1" smtClean="0"/>
              <a:t>Gane</a:t>
            </a:r>
            <a:r>
              <a:rPr lang="en-US" altLang="en-US" sz="2000" dirty="0" smtClean="0"/>
              <a:t> and </a:t>
            </a:r>
            <a:r>
              <a:rPr lang="en-US" altLang="en-US" sz="2000" dirty="0" err="1" smtClean="0"/>
              <a:t>Sarson</a:t>
            </a:r>
            <a:r>
              <a:rPr lang="en-US" altLang="en-US" sz="2000" dirty="0" smtClean="0"/>
              <a:t> (used in the book)</a:t>
            </a:r>
          </a:p>
          <a:p>
            <a:pPr lvl="1" algn="l" rtl="0"/>
            <a:endParaRPr lang="en-US" altLang="en-US" sz="2000" dirty="0" smtClean="0"/>
          </a:p>
          <a:p>
            <a:pPr algn="l" rtl="0"/>
            <a:endParaRPr lang="en-US" altLang="en-US" sz="2000" dirty="0" smtClean="0"/>
          </a:p>
        </p:txBody>
      </p:sp>
      <p:sp>
        <p:nvSpPr>
          <p:cNvPr id="402436"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A297B2D7-5F62-42B3-B06A-22F76CB985F1}" type="slidenum">
              <a:rPr lang="ar-SA" altLang="en-US" sz="1600"/>
              <a:pPr algn="ctr" eaLnBrk="0" hangingPunct="0">
                <a:spcBef>
                  <a:spcPct val="0"/>
                </a:spcBef>
                <a:buClrTx/>
                <a:buSzTx/>
                <a:buFontTx/>
                <a:buNone/>
                <a:defRPr/>
              </a:pPr>
              <a:t>4</a:t>
            </a:fld>
            <a:endParaRPr lang="en-US" altLang="en-US" sz="1600"/>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533400"/>
            <a:ext cx="7772400" cy="533400"/>
          </a:xfrm>
        </p:spPr>
        <p:txBody>
          <a:bodyPr>
            <a:normAutofit fontScale="90000"/>
          </a:bodyPr>
          <a:lstStyle/>
          <a:p>
            <a:r>
              <a:rPr lang="en-US" altLang="en-US" sz="2800" b="1" smtClean="0"/>
              <a:t>Data Flow Diagramming Mechanics</a:t>
            </a:r>
          </a:p>
        </p:txBody>
      </p:sp>
      <p:sp>
        <p:nvSpPr>
          <p:cNvPr id="7171" name="Rectangle 3" descr="Rectangle: Click to edit Master text styles&#10;Second level&#10;Third level&#10;Fourth level&#10;Fifth level"/>
          <p:cNvSpPr>
            <a:spLocks noGrp="1" noChangeArrowheads="1"/>
          </p:cNvSpPr>
          <p:nvPr>
            <p:ph sz="quarter" idx="1"/>
          </p:nvPr>
        </p:nvSpPr>
        <p:spPr>
          <a:xfrm>
            <a:off x="685800" y="1524000"/>
            <a:ext cx="8458200" cy="5334000"/>
          </a:xfrm>
        </p:spPr>
        <p:txBody>
          <a:bodyPr/>
          <a:lstStyle/>
          <a:p>
            <a:pPr algn="l" rtl="0">
              <a:lnSpc>
                <a:spcPct val="90000"/>
              </a:lnSpc>
            </a:pPr>
            <a:r>
              <a:rPr lang="en-US" altLang="en-US" sz="2400" b="1" dirty="0" smtClean="0"/>
              <a:t>Data Flow</a:t>
            </a:r>
          </a:p>
          <a:p>
            <a:pPr lvl="1" algn="l" rtl="0">
              <a:lnSpc>
                <a:spcPct val="90000"/>
              </a:lnSpc>
            </a:pPr>
            <a:r>
              <a:rPr lang="en-US" altLang="en-US" sz="2000" dirty="0" smtClean="0"/>
              <a:t>Depicts </a:t>
            </a:r>
            <a:r>
              <a:rPr lang="en-US" altLang="en-US" sz="2000" b="1" dirty="0" smtClean="0">
                <a:solidFill>
                  <a:srgbClr val="D41220"/>
                </a:solidFill>
              </a:rPr>
              <a:t>data in motion</a:t>
            </a:r>
            <a:r>
              <a:rPr lang="en-US" altLang="en-US" sz="2000" dirty="0" smtClean="0"/>
              <a:t> and moving from one place to another in the system.</a:t>
            </a:r>
          </a:p>
          <a:p>
            <a:pPr lvl="1" algn="l" rtl="0">
              <a:lnSpc>
                <a:spcPct val="90000"/>
              </a:lnSpc>
            </a:pPr>
            <a:r>
              <a:rPr lang="en-US" altLang="en-US" sz="2000" dirty="0" smtClean="0"/>
              <a:t>Example: results of query of database, contents of printed report</a:t>
            </a:r>
            <a:endParaRPr lang="en-US" altLang="en-US" sz="2000" b="1" dirty="0" smtClean="0">
              <a:solidFill>
                <a:srgbClr val="D41220"/>
              </a:solidFill>
            </a:endParaRPr>
          </a:p>
          <a:p>
            <a:pPr lvl="1" algn="l" rtl="0">
              <a:lnSpc>
                <a:spcPct val="90000"/>
              </a:lnSpc>
            </a:pPr>
            <a:r>
              <a:rPr lang="en-US" altLang="en-US" sz="2000" dirty="0" smtClean="0"/>
              <a:t>Data flow is data that </a:t>
            </a:r>
            <a:r>
              <a:rPr lang="en-US" altLang="en-US" sz="2000" dirty="0" smtClean="0">
                <a:solidFill>
                  <a:srgbClr val="D41220"/>
                </a:solidFill>
              </a:rPr>
              <a:t>move together</a:t>
            </a:r>
          </a:p>
          <a:p>
            <a:pPr lvl="2" algn="l" rtl="0">
              <a:lnSpc>
                <a:spcPct val="90000"/>
              </a:lnSpc>
            </a:pPr>
            <a:r>
              <a:rPr lang="en-US" altLang="en-US" sz="1800" dirty="0" smtClean="0"/>
              <a:t>Data flow can be composed of many individual pieces of data that are generated at the same time and flows together</a:t>
            </a:r>
          </a:p>
          <a:p>
            <a:pPr algn="l" rtl="0">
              <a:lnSpc>
                <a:spcPct val="90000"/>
              </a:lnSpc>
            </a:pPr>
            <a:r>
              <a:rPr lang="en-US" altLang="en-US" sz="2400" b="1" dirty="0" smtClean="0"/>
              <a:t>Data Store</a:t>
            </a:r>
          </a:p>
          <a:p>
            <a:pPr lvl="1" algn="l" rtl="0">
              <a:lnSpc>
                <a:spcPct val="90000"/>
              </a:lnSpc>
            </a:pPr>
            <a:r>
              <a:rPr lang="en-US" altLang="en-US" sz="2000" dirty="0" smtClean="0"/>
              <a:t>Depicts </a:t>
            </a:r>
            <a:r>
              <a:rPr lang="en-US" altLang="en-US" sz="2000" b="1" dirty="0" smtClean="0">
                <a:solidFill>
                  <a:srgbClr val="D41220"/>
                </a:solidFill>
              </a:rPr>
              <a:t>data at rest</a:t>
            </a:r>
          </a:p>
          <a:p>
            <a:pPr lvl="1" algn="l" rtl="0">
              <a:lnSpc>
                <a:spcPct val="90000"/>
              </a:lnSpc>
            </a:pPr>
            <a:r>
              <a:rPr lang="en-US" altLang="en-US" sz="2000" dirty="0" smtClean="0"/>
              <a:t>May represent one of many different physical locations for data:</a:t>
            </a:r>
          </a:p>
          <a:p>
            <a:pPr lvl="2" algn="l" rtl="0">
              <a:lnSpc>
                <a:spcPct val="90000"/>
              </a:lnSpc>
            </a:pPr>
            <a:r>
              <a:rPr lang="en-US" altLang="en-US" sz="2000" dirty="0" smtClean="0"/>
              <a:t>File folder</a:t>
            </a:r>
          </a:p>
          <a:p>
            <a:pPr lvl="2" algn="l" rtl="0">
              <a:lnSpc>
                <a:spcPct val="90000"/>
              </a:lnSpc>
            </a:pPr>
            <a:r>
              <a:rPr lang="en-US" altLang="en-US" sz="2000" dirty="0" smtClean="0"/>
              <a:t>Computer-based file</a:t>
            </a:r>
          </a:p>
          <a:p>
            <a:pPr lvl="2" algn="l" rtl="0">
              <a:lnSpc>
                <a:spcPct val="90000"/>
              </a:lnSpc>
            </a:pPr>
            <a:r>
              <a:rPr lang="en-US" altLang="en-US" sz="2000" dirty="0" smtClean="0"/>
              <a:t>Notebook</a:t>
            </a:r>
          </a:p>
          <a:p>
            <a:pPr lvl="1" algn="l" rtl="0">
              <a:lnSpc>
                <a:spcPct val="90000"/>
              </a:lnSpc>
            </a:pPr>
            <a:r>
              <a:rPr lang="en-US" altLang="en-US" sz="2000" dirty="0" smtClean="0"/>
              <a:t>Might contain data about customers, students, customer orders</a:t>
            </a:r>
            <a:endParaRPr lang="en-US" altLang="en-US" dirty="0" smtClean="0"/>
          </a:p>
        </p:txBody>
      </p:sp>
      <p:sp>
        <p:nvSpPr>
          <p:cNvPr id="370692"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3C65CDB3-D71C-484A-BE61-2E69FF3C6DF2}" type="slidenum">
              <a:rPr lang="ar-SA" altLang="en-US" sz="1600"/>
              <a:pPr algn="ctr" eaLnBrk="0" hangingPunct="0">
                <a:spcBef>
                  <a:spcPct val="0"/>
                </a:spcBef>
                <a:buClrTx/>
                <a:buSzTx/>
                <a:buFontTx/>
                <a:buNone/>
                <a:defRPr/>
              </a:pPr>
              <a:t>5</a:t>
            </a:fld>
            <a:endParaRPr lang="en-US" altLang="en-US" sz="1600"/>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304800"/>
            <a:ext cx="7772400" cy="685800"/>
          </a:xfrm>
        </p:spPr>
        <p:txBody>
          <a:bodyPr/>
          <a:lstStyle/>
          <a:p>
            <a:r>
              <a:rPr lang="en-US" altLang="en-US" sz="2800" b="1" smtClean="0"/>
              <a:t>Data Flow Diagramming Mechanics</a:t>
            </a:r>
          </a:p>
        </p:txBody>
      </p:sp>
      <p:sp>
        <p:nvSpPr>
          <p:cNvPr id="372739" name="Rectangle 3" descr="Rectangle: Click to edit Master text styles&#10;Second level&#10;Third level&#10;Fourth level&#10;Fifth level"/>
          <p:cNvSpPr>
            <a:spLocks noGrp="1" noChangeArrowheads="1"/>
          </p:cNvSpPr>
          <p:nvPr>
            <p:ph sz="quarter" idx="1"/>
          </p:nvPr>
        </p:nvSpPr>
        <p:spPr>
          <a:xfrm>
            <a:off x="609600" y="1600200"/>
            <a:ext cx="8534400" cy="4114800"/>
          </a:xfrm>
        </p:spPr>
        <p:txBody>
          <a:bodyPr rtlCol="0">
            <a:normAutofit lnSpcReduction="10000"/>
          </a:bodyPr>
          <a:lstStyle/>
          <a:p>
            <a:pPr algn="l" rtl="0" fontAlgn="auto">
              <a:spcAft>
                <a:spcPts val="0"/>
              </a:spcAft>
              <a:defRPr/>
            </a:pPr>
            <a:r>
              <a:rPr lang="en-US" altLang="en-US" sz="2400" b="1" dirty="0" smtClean="0"/>
              <a:t>Process</a:t>
            </a:r>
          </a:p>
          <a:p>
            <a:pPr lvl="1" algn="l" rtl="0" fontAlgn="auto">
              <a:spcAft>
                <a:spcPts val="0"/>
              </a:spcAft>
              <a:defRPr/>
            </a:pPr>
            <a:r>
              <a:rPr lang="en-US" altLang="en-US" sz="2000" dirty="0" smtClean="0"/>
              <a:t>Depicts </a:t>
            </a:r>
            <a:r>
              <a:rPr lang="en-US" altLang="en-US" sz="2000" b="1" dirty="0" smtClean="0">
                <a:solidFill>
                  <a:srgbClr val="D41220"/>
                </a:solidFill>
              </a:rPr>
              <a:t>work</a:t>
            </a:r>
            <a:r>
              <a:rPr lang="en-US" altLang="en-US" sz="2000" dirty="0" smtClean="0"/>
              <a:t> or </a:t>
            </a:r>
            <a:r>
              <a:rPr lang="en-US" altLang="en-US" sz="2000" b="1" dirty="0" smtClean="0">
                <a:solidFill>
                  <a:srgbClr val="D41220"/>
                </a:solidFill>
              </a:rPr>
              <a:t>action</a:t>
            </a:r>
            <a:r>
              <a:rPr lang="en-US" altLang="en-US" sz="2000" dirty="0" smtClean="0"/>
              <a:t> </a:t>
            </a:r>
            <a:r>
              <a:rPr lang="en-US" altLang="en-US" sz="2000" b="1" dirty="0" smtClean="0">
                <a:solidFill>
                  <a:srgbClr val="D41220"/>
                </a:solidFill>
              </a:rPr>
              <a:t>performed on data</a:t>
            </a:r>
            <a:r>
              <a:rPr lang="en-US" altLang="en-US" sz="2000" dirty="0" smtClean="0"/>
              <a:t> so that they are </a:t>
            </a:r>
            <a:r>
              <a:rPr lang="en-US" altLang="en-US" sz="2000" dirty="0" smtClean="0">
                <a:solidFill>
                  <a:srgbClr val="D41220"/>
                </a:solidFill>
              </a:rPr>
              <a:t>transformed, stored</a:t>
            </a:r>
            <a:r>
              <a:rPr lang="en-US" altLang="en-US" sz="2000" dirty="0" smtClean="0"/>
              <a:t> or </a:t>
            </a:r>
            <a:r>
              <a:rPr lang="en-US" altLang="en-US" sz="2000" dirty="0" smtClean="0">
                <a:solidFill>
                  <a:srgbClr val="D41220"/>
                </a:solidFill>
              </a:rPr>
              <a:t>distributed</a:t>
            </a:r>
          </a:p>
          <a:p>
            <a:pPr lvl="1" algn="l" rtl="0" fontAlgn="auto">
              <a:spcAft>
                <a:spcPts val="0"/>
              </a:spcAft>
              <a:buFont typeface="Wingdings" pitchFamily="2" charset="2"/>
              <a:buNone/>
              <a:defRPr/>
            </a:pPr>
            <a:endParaRPr lang="en-US" altLang="en-US" sz="800" dirty="0" smtClean="0">
              <a:solidFill>
                <a:srgbClr val="D41220"/>
              </a:solidFill>
            </a:endParaRPr>
          </a:p>
          <a:p>
            <a:pPr algn="l" rtl="0" fontAlgn="auto">
              <a:spcAft>
                <a:spcPts val="0"/>
              </a:spcAft>
              <a:defRPr/>
            </a:pPr>
            <a:r>
              <a:rPr lang="en-US" altLang="en-US" sz="2400" b="1" dirty="0" smtClean="0"/>
              <a:t>Source/Sink</a:t>
            </a:r>
          </a:p>
          <a:p>
            <a:pPr lvl="1" algn="l" rtl="0" fontAlgn="auto">
              <a:spcAft>
                <a:spcPts val="0"/>
              </a:spcAft>
              <a:defRPr/>
            </a:pPr>
            <a:r>
              <a:rPr lang="en-US" altLang="en-US" sz="2000" dirty="0" smtClean="0"/>
              <a:t>Depicts the </a:t>
            </a:r>
            <a:r>
              <a:rPr lang="en-US" altLang="en-US" sz="2000" b="1" dirty="0" smtClean="0">
                <a:solidFill>
                  <a:srgbClr val="D41220"/>
                </a:solidFill>
              </a:rPr>
              <a:t>origin</a:t>
            </a:r>
            <a:r>
              <a:rPr lang="en-US" altLang="en-US" sz="2000" dirty="0" smtClean="0"/>
              <a:t> and/or </a:t>
            </a:r>
            <a:r>
              <a:rPr lang="en-US" altLang="en-US" sz="2000" b="1" dirty="0" smtClean="0">
                <a:solidFill>
                  <a:srgbClr val="D41220"/>
                </a:solidFill>
              </a:rPr>
              <a:t>destination</a:t>
            </a:r>
            <a:r>
              <a:rPr lang="en-US" altLang="en-US" sz="2000" dirty="0" smtClean="0"/>
              <a:t> of the </a:t>
            </a:r>
            <a:r>
              <a:rPr lang="en-US" altLang="en-US" sz="2000" b="1" dirty="0" smtClean="0">
                <a:solidFill>
                  <a:srgbClr val="D41220"/>
                </a:solidFill>
              </a:rPr>
              <a:t>data</a:t>
            </a:r>
          </a:p>
          <a:p>
            <a:pPr lvl="1" algn="l" rtl="0" fontAlgn="auto">
              <a:spcAft>
                <a:spcPts val="0"/>
              </a:spcAft>
              <a:defRPr/>
            </a:pPr>
            <a:r>
              <a:rPr lang="en-US" altLang="en-US" sz="2000" dirty="0" smtClean="0"/>
              <a:t>Sometimes referred to as an external entity so they are outside system and define boundaries of system</a:t>
            </a:r>
          </a:p>
          <a:p>
            <a:pPr lvl="1" algn="l" rtl="0" fontAlgn="auto">
              <a:spcAft>
                <a:spcPts val="0"/>
              </a:spcAft>
              <a:defRPr/>
            </a:pPr>
            <a:r>
              <a:rPr lang="en-US" altLang="en-US" sz="2000" dirty="0" smtClean="0"/>
              <a:t>Because they are external, many characteristics are not of interest to us</a:t>
            </a:r>
          </a:p>
          <a:p>
            <a:pPr lvl="1" algn="l" rtl="0" fontAlgn="auto">
              <a:spcAft>
                <a:spcPts val="0"/>
              </a:spcAft>
              <a:defRPr/>
            </a:pPr>
            <a:r>
              <a:rPr lang="en-US" altLang="en-US" sz="2000" dirty="0" smtClean="0"/>
              <a:t>Data must originate from outside a system from one or more sources and system must produce information to one or more sinks</a:t>
            </a:r>
          </a:p>
          <a:p>
            <a:pPr lvl="1" algn="l" rtl="0" fontAlgn="auto">
              <a:spcAft>
                <a:spcPts val="0"/>
              </a:spcAft>
              <a:defRPr/>
            </a:pPr>
            <a:r>
              <a:rPr lang="en-US" altLang="en-US" sz="2000" dirty="0" smtClean="0"/>
              <a:t>consist of – another organization, a person inside or outside business, another information system</a:t>
            </a:r>
          </a:p>
        </p:txBody>
      </p:sp>
      <p:sp>
        <p:nvSpPr>
          <p:cNvPr id="372740"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01E962AF-5C7D-4D4A-8EBD-300AC56D758A}" type="slidenum">
              <a:rPr lang="ar-SA" altLang="en-US" sz="1600"/>
              <a:pPr algn="ctr" eaLnBrk="0" hangingPunct="0">
                <a:spcBef>
                  <a:spcPct val="0"/>
                </a:spcBef>
                <a:buClrTx/>
                <a:buSzTx/>
                <a:buFontTx/>
                <a:buNone/>
                <a:defRPr/>
              </a:pPr>
              <a:t>6</a:t>
            </a:fld>
            <a:endParaRPr lang="en-US" altLang="en-US" sz="1600"/>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685800" y="304800"/>
            <a:ext cx="7772400" cy="762000"/>
          </a:xfrm>
          <a:noFill/>
        </p:spPr>
        <p:txBody>
          <a:bodyPr/>
          <a:lstStyle/>
          <a:p>
            <a:r>
              <a:rPr lang="en-US" altLang="en-US" sz="2800" b="1" smtClean="0"/>
              <a:t>Data Flow Diagramming Symbols</a:t>
            </a:r>
          </a:p>
        </p:txBody>
      </p:sp>
      <p:sp>
        <p:nvSpPr>
          <p:cNvPr id="9219" name="Oval 5"/>
          <p:cNvSpPr>
            <a:spLocks noChangeArrowheads="1"/>
          </p:cNvSpPr>
          <p:nvPr/>
        </p:nvSpPr>
        <p:spPr bwMode="auto">
          <a:xfrm>
            <a:off x="1371600" y="1600200"/>
            <a:ext cx="1143000" cy="838200"/>
          </a:xfrm>
          <a:prstGeom prst="ellipse">
            <a:avLst/>
          </a:prstGeom>
          <a:solidFill>
            <a:srgbClr val="FF0000"/>
          </a:solidFill>
          <a:ln w="9525">
            <a:solidFill>
              <a:schemeClr val="tx1"/>
            </a:solidFill>
            <a:round/>
            <a:headEnd/>
            <a:tailEnd/>
          </a:ln>
        </p:spPr>
        <p:txBody>
          <a:bodyPr wrap="none" anchor="ctr"/>
          <a:lstStyle/>
          <a:p>
            <a:endParaRPr lang="ar-SA"/>
          </a:p>
        </p:txBody>
      </p:sp>
      <p:sp>
        <p:nvSpPr>
          <p:cNvPr id="9220" name="AutoShape 6"/>
          <p:cNvSpPr>
            <a:spLocks noChangeArrowheads="1"/>
          </p:cNvSpPr>
          <p:nvPr/>
        </p:nvSpPr>
        <p:spPr bwMode="auto">
          <a:xfrm>
            <a:off x="5715000" y="1600200"/>
            <a:ext cx="990600" cy="1143000"/>
          </a:xfrm>
          <a:prstGeom prst="roundRect">
            <a:avLst>
              <a:gd name="adj" fmla="val 16667"/>
            </a:avLst>
          </a:prstGeom>
          <a:solidFill>
            <a:schemeClr val="accent1"/>
          </a:solidFill>
          <a:ln w="9525">
            <a:solidFill>
              <a:schemeClr val="tx1"/>
            </a:solidFill>
            <a:round/>
            <a:headEnd/>
            <a:tailEnd/>
          </a:ln>
        </p:spPr>
        <p:txBody>
          <a:bodyPr wrap="none" anchor="ctr"/>
          <a:lstStyle/>
          <a:p>
            <a:endParaRPr lang="ar-SA"/>
          </a:p>
        </p:txBody>
      </p:sp>
      <p:sp>
        <p:nvSpPr>
          <p:cNvPr id="9221" name="AutoShape 8"/>
          <p:cNvSpPr>
            <a:spLocks noChangeArrowheads="1"/>
          </p:cNvSpPr>
          <p:nvPr/>
        </p:nvSpPr>
        <p:spPr bwMode="auto">
          <a:xfrm>
            <a:off x="5715000" y="1600200"/>
            <a:ext cx="990600" cy="381000"/>
          </a:xfrm>
          <a:prstGeom prst="roundRect">
            <a:avLst>
              <a:gd name="adj" fmla="val 16667"/>
            </a:avLst>
          </a:prstGeom>
          <a:solidFill>
            <a:srgbClr val="FF0000"/>
          </a:solidFill>
          <a:ln w="9525">
            <a:solidFill>
              <a:schemeClr val="tx1"/>
            </a:solidFill>
            <a:round/>
            <a:headEnd/>
            <a:tailEnd/>
          </a:ln>
        </p:spPr>
        <p:txBody>
          <a:bodyPr wrap="none" anchor="ctr"/>
          <a:lstStyle/>
          <a:p>
            <a:endParaRPr lang="ar-SA"/>
          </a:p>
        </p:txBody>
      </p:sp>
      <p:sp>
        <p:nvSpPr>
          <p:cNvPr id="9222" name="Text Box 9"/>
          <p:cNvSpPr txBox="1">
            <a:spLocks noChangeArrowheads="1"/>
          </p:cNvSpPr>
          <p:nvPr/>
        </p:nvSpPr>
        <p:spPr bwMode="auto">
          <a:xfrm>
            <a:off x="3352800" y="1828800"/>
            <a:ext cx="1905000" cy="457200"/>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2400" b="1" dirty="0"/>
              <a:t>process</a:t>
            </a:r>
          </a:p>
        </p:txBody>
      </p:sp>
      <p:sp>
        <p:nvSpPr>
          <p:cNvPr id="9223" name="Text Box 10"/>
          <p:cNvSpPr txBox="1">
            <a:spLocks noChangeArrowheads="1"/>
          </p:cNvSpPr>
          <p:nvPr/>
        </p:nvSpPr>
        <p:spPr bwMode="auto">
          <a:xfrm>
            <a:off x="3352800" y="3048000"/>
            <a:ext cx="1905000" cy="457200"/>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2400" b="1"/>
              <a:t>data store</a:t>
            </a:r>
          </a:p>
        </p:txBody>
      </p:sp>
      <p:sp>
        <p:nvSpPr>
          <p:cNvPr id="9224" name="Text Box 11"/>
          <p:cNvSpPr txBox="1">
            <a:spLocks noChangeArrowheads="1"/>
          </p:cNvSpPr>
          <p:nvPr/>
        </p:nvSpPr>
        <p:spPr bwMode="auto">
          <a:xfrm>
            <a:off x="3352800" y="4419600"/>
            <a:ext cx="2133600" cy="457200"/>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2400" b="1"/>
              <a:t>source/sink</a:t>
            </a:r>
          </a:p>
        </p:txBody>
      </p:sp>
      <p:sp>
        <p:nvSpPr>
          <p:cNvPr id="9225" name="Text Box 12"/>
          <p:cNvSpPr txBox="1">
            <a:spLocks noChangeArrowheads="1"/>
          </p:cNvSpPr>
          <p:nvPr/>
        </p:nvSpPr>
        <p:spPr bwMode="auto">
          <a:xfrm>
            <a:off x="3352800" y="5410200"/>
            <a:ext cx="1905000" cy="457200"/>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2400" b="1"/>
              <a:t>data flow</a:t>
            </a:r>
          </a:p>
        </p:txBody>
      </p:sp>
      <p:sp>
        <p:nvSpPr>
          <p:cNvPr id="9226" name="Rectangle 15"/>
          <p:cNvSpPr>
            <a:spLocks noChangeArrowheads="1"/>
          </p:cNvSpPr>
          <p:nvPr/>
        </p:nvSpPr>
        <p:spPr bwMode="auto">
          <a:xfrm>
            <a:off x="5562600" y="3200400"/>
            <a:ext cx="381000" cy="609600"/>
          </a:xfrm>
          <a:prstGeom prst="rect">
            <a:avLst/>
          </a:prstGeom>
          <a:solidFill>
            <a:srgbClr val="FF0000"/>
          </a:solidFill>
          <a:ln w="9525">
            <a:solidFill>
              <a:schemeClr val="tx1"/>
            </a:solidFill>
            <a:miter lim="800000"/>
            <a:headEnd/>
            <a:tailEnd/>
          </a:ln>
        </p:spPr>
        <p:txBody>
          <a:bodyPr wrap="none" anchor="ctr"/>
          <a:lstStyle/>
          <a:p>
            <a:endParaRPr lang="ar-SA"/>
          </a:p>
        </p:txBody>
      </p:sp>
      <p:sp>
        <p:nvSpPr>
          <p:cNvPr id="9227" name="Rectangle 16"/>
          <p:cNvSpPr>
            <a:spLocks noChangeArrowheads="1"/>
          </p:cNvSpPr>
          <p:nvPr/>
        </p:nvSpPr>
        <p:spPr bwMode="auto">
          <a:xfrm>
            <a:off x="1600200" y="4419600"/>
            <a:ext cx="1143000" cy="609600"/>
          </a:xfrm>
          <a:prstGeom prst="rect">
            <a:avLst/>
          </a:prstGeom>
          <a:solidFill>
            <a:schemeClr val="accent1"/>
          </a:solidFill>
          <a:ln w="9525">
            <a:solidFill>
              <a:schemeClr val="tx1"/>
            </a:solidFill>
            <a:miter lim="800000"/>
            <a:headEnd/>
            <a:tailEnd/>
          </a:ln>
        </p:spPr>
        <p:txBody>
          <a:bodyPr wrap="none" anchor="ctr"/>
          <a:lstStyle/>
          <a:p>
            <a:endParaRPr lang="ar-SA"/>
          </a:p>
        </p:txBody>
      </p:sp>
      <p:sp>
        <p:nvSpPr>
          <p:cNvPr id="9228" name="Rectangle 18"/>
          <p:cNvSpPr>
            <a:spLocks noChangeArrowheads="1"/>
          </p:cNvSpPr>
          <p:nvPr/>
        </p:nvSpPr>
        <p:spPr bwMode="auto">
          <a:xfrm>
            <a:off x="5791200" y="4419600"/>
            <a:ext cx="1143000" cy="609600"/>
          </a:xfrm>
          <a:prstGeom prst="rect">
            <a:avLst/>
          </a:prstGeom>
          <a:solidFill>
            <a:srgbClr val="FF0000"/>
          </a:solidFill>
          <a:ln w="9525">
            <a:solidFill>
              <a:schemeClr val="tx1"/>
            </a:solidFill>
            <a:miter lim="800000"/>
            <a:headEnd/>
            <a:tailEnd/>
          </a:ln>
        </p:spPr>
        <p:txBody>
          <a:bodyPr wrap="none" anchor="ctr"/>
          <a:lstStyle/>
          <a:p>
            <a:endParaRPr lang="ar-SA"/>
          </a:p>
        </p:txBody>
      </p:sp>
      <p:sp>
        <p:nvSpPr>
          <p:cNvPr id="9229" name="AutoShape 20"/>
          <p:cNvSpPr>
            <a:spLocks noChangeArrowheads="1"/>
          </p:cNvSpPr>
          <p:nvPr/>
        </p:nvSpPr>
        <p:spPr bwMode="auto">
          <a:xfrm>
            <a:off x="5867400" y="5638800"/>
            <a:ext cx="1143000" cy="228600"/>
          </a:xfrm>
          <a:prstGeom prst="leftArrow">
            <a:avLst>
              <a:gd name="adj1" fmla="val 50000"/>
              <a:gd name="adj2" fmla="val 125000"/>
            </a:avLst>
          </a:prstGeom>
          <a:solidFill>
            <a:srgbClr val="FF0000"/>
          </a:solidFill>
          <a:ln w="9525">
            <a:solidFill>
              <a:schemeClr val="tx1"/>
            </a:solidFill>
            <a:miter lim="800000"/>
            <a:headEnd/>
            <a:tailEnd/>
          </a:ln>
        </p:spPr>
        <p:txBody>
          <a:bodyPr wrap="none" anchor="ctr"/>
          <a:lstStyle/>
          <a:p>
            <a:endParaRPr lang="ar-SA"/>
          </a:p>
        </p:txBody>
      </p:sp>
      <p:sp>
        <p:nvSpPr>
          <p:cNvPr id="9230" name="AutoShape 21"/>
          <p:cNvSpPr>
            <a:spLocks noChangeArrowheads="1"/>
          </p:cNvSpPr>
          <p:nvPr/>
        </p:nvSpPr>
        <p:spPr bwMode="auto">
          <a:xfrm>
            <a:off x="1524000" y="5638800"/>
            <a:ext cx="1143000" cy="228600"/>
          </a:xfrm>
          <a:prstGeom prst="leftArrow">
            <a:avLst>
              <a:gd name="adj1" fmla="val 50000"/>
              <a:gd name="adj2" fmla="val 125000"/>
            </a:avLst>
          </a:prstGeom>
          <a:solidFill>
            <a:srgbClr val="FF0000"/>
          </a:solidFill>
          <a:ln w="9525">
            <a:solidFill>
              <a:schemeClr val="tx1"/>
            </a:solidFill>
            <a:miter lim="800000"/>
            <a:headEnd/>
            <a:tailEnd/>
          </a:ln>
        </p:spPr>
        <p:txBody>
          <a:bodyPr wrap="none" anchor="ctr"/>
          <a:lstStyle/>
          <a:p>
            <a:endParaRPr lang="ar-SA"/>
          </a:p>
        </p:txBody>
      </p:sp>
      <p:sp>
        <p:nvSpPr>
          <p:cNvPr id="9231" name="Text Box 22"/>
          <p:cNvSpPr txBox="1">
            <a:spLocks noChangeArrowheads="1"/>
          </p:cNvSpPr>
          <p:nvPr/>
        </p:nvSpPr>
        <p:spPr bwMode="auto">
          <a:xfrm>
            <a:off x="381000" y="6172200"/>
            <a:ext cx="3962400" cy="396875"/>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2000" b="1">
                <a:solidFill>
                  <a:srgbClr val="D41220"/>
                </a:solidFill>
              </a:rPr>
              <a:t>DeMarco &amp; Yourdon Symbols</a:t>
            </a:r>
          </a:p>
        </p:txBody>
      </p:sp>
      <p:sp>
        <p:nvSpPr>
          <p:cNvPr id="9232" name="Text Box 23"/>
          <p:cNvSpPr txBox="1">
            <a:spLocks noChangeArrowheads="1"/>
          </p:cNvSpPr>
          <p:nvPr/>
        </p:nvSpPr>
        <p:spPr bwMode="auto">
          <a:xfrm>
            <a:off x="5181600" y="6096000"/>
            <a:ext cx="3962400" cy="396875"/>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2000" b="1">
                <a:solidFill>
                  <a:srgbClr val="D41220"/>
                </a:solidFill>
              </a:rPr>
              <a:t>Gane &amp; Sarson Symbols</a:t>
            </a:r>
          </a:p>
        </p:txBody>
      </p:sp>
      <p:sp>
        <p:nvSpPr>
          <p:cNvPr id="9233" name="Line 24"/>
          <p:cNvSpPr>
            <a:spLocks noChangeShapeType="1"/>
          </p:cNvSpPr>
          <p:nvPr/>
        </p:nvSpPr>
        <p:spPr bwMode="auto">
          <a:xfrm>
            <a:off x="1447800" y="3124200"/>
            <a:ext cx="1371600" cy="0"/>
          </a:xfrm>
          <a:prstGeom prst="line">
            <a:avLst/>
          </a:prstGeom>
          <a:noFill/>
          <a:ln w="22225">
            <a:solidFill>
              <a:schemeClr val="tx1"/>
            </a:solidFill>
            <a:round/>
            <a:headEnd/>
            <a:tailEnd/>
          </a:ln>
        </p:spPr>
        <p:txBody>
          <a:bodyPr wrap="none"/>
          <a:lstStyle/>
          <a:p>
            <a:endParaRPr lang="ar-SA"/>
          </a:p>
        </p:txBody>
      </p:sp>
      <p:sp>
        <p:nvSpPr>
          <p:cNvPr id="9234" name="Line 25"/>
          <p:cNvSpPr>
            <a:spLocks noChangeShapeType="1"/>
          </p:cNvSpPr>
          <p:nvPr/>
        </p:nvSpPr>
        <p:spPr bwMode="auto">
          <a:xfrm>
            <a:off x="1447800" y="3810000"/>
            <a:ext cx="1371600" cy="0"/>
          </a:xfrm>
          <a:prstGeom prst="line">
            <a:avLst/>
          </a:prstGeom>
          <a:noFill/>
          <a:ln w="22225">
            <a:solidFill>
              <a:schemeClr val="tx1"/>
            </a:solidFill>
            <a:round/>
            <a:headEnd/>
            <a:tailEnd/>
          </a:ln>
        </p:spPr>
        <p:txBody>
          <a:bodyPr wrap="none"/>
          <a:lstStyle/>
          <a:p>
            <a:endParaRPr lang="ar-SA"/>
          </a:p>
        </p:txBody>
      </p:sp>
      <p:sp>
        <p:nvSpPr>
          <p:cNvPr id="9235" name="Rectangle 26"/>
          <p:cNvSpPr>
            <a:spLocks noChangeArrowheads="1"/>
          </p:cNvSpPr>
          <p:nvPr/>
        </p:nvSpPr>
        <p:spPr bwMode="auto">
          <a:xfrm>
            <a:off x="1447800" y="3200400"/>
            <a:ext cx="1371600" cy="533400"/>
          </a:xfrm>
          <a:prstGeom prst="rect">
            <a:avLst/>
          </a:prstGeom>
          <a:solidFill>
            <a:schemeClr val="accent1"/>
          </a:solidFill>
          <a:ln w="9525">
            <a:noFill/>
            <a:miter lim="800000"/>
            <a:headEnd/>
            <a:tailEnd/>
          </a:ln>
        </p:spPr>
        <p:txBody>
          <a:bodyPr wrap="none" anchor="ctr"/>
          <a:lstStyle/>
          <a:p>
            <a:endParaRPr lang="ar-SA"/>
          </a:p>
        </p:txBody>
      </p:sp>
      <p:sp>
        <p:nvSpPr>
          <p:cNvPr id="9236" name="Rectangle 27"/>
          <p:cNvSpPr>
            <a:spLocks noChangeArrowheads="1"/>
          </p:cNvSpPr>
          <p:nvPr/>
        </p:nvSpPr>
        <p:spPr bwMode="auto">
          <a:xfrm>
            <a:off x="5943600" y="3200400"/>
            <a:ext cx="1219200" cy="609600"/>
          </a:xfrm>
          <a:prstGeom prst="rect">
            <a:avLst/>
          </a:prstGeom>
          <a:solidFill>
            <a:schemeClr val="accent1"/>
          </a:solidFill>
          <a:ln w="9525">
            <a:noFill/>
            <a:miter lim="800000"/>
            <a:headEnd/>
            <a:tailEnd/>
          </a:ln>
        </p:spPr>
        <p:txBody>
          <a:bodyPr wrap="none" anchor="ctr"/>
          <a:lstStyle/>
          <a:p>
            <a:endParaRPr lang="ar-SA"/>
          </a:p>
        </p:txBody>
      </p:sp>
      <p:sp>
        <p:nvSpPr>
          <p:cNvPr id="9237" name="Line 28"/>
          <p:cNvSpPr>
            <a:spLocks noChangeShapeType="1"/>
          </p:cNvSpPr>
          <p:nvPr/>
        </p:nvSpPr>
        <p:spPr bwMode="auto">
          <a:xfrm>
            <a:off x="5943600" y="3200400"/>
            <a:ext cx="1219200" cy="0"/>
          </a:xfrm>
          <a:prstGeom prst="line">
            <a:avLst/>
          </a:prstGeom>
          <a:noFill/>
          <a:ln w="22225">
            <a:solidFill>
              <a:schemeClr val="tx1"/>
            </a:solidFill>
            <a:round/>
            <a:headEnd/>
            <a:tailEnd/>
          </a:ln>
        </p:spPr>
        <p:txBody>
          <a:bodyPr wrap="none"/>
          <a:lstStyle/>
          <a:p>
            <a:endParaRPr lang="ar-SA"/>
          </a:p>
        </p:txBody>
      </p:sp>
      <p:sp>
        <p:nvSpPr>
          <p:cNvPr id="9238" name="Line 29"/>
          <p:cNvSpPr>
            <a:spLocks noChangeShapeType="1"/>
          </p:cNvSpPr>
          <p:nvPr/>
        </p:nvSpPr>
        <p:spPr bwMode="auto">
          <a:xfrm>
            <a:off x="5943600" y="3810000"/>
            <a:ext cx="1219200" cy="0"/>
          </a:xfrm>
          <a:prstGeom prst="line">
            <a:avLst/>
          </a:prstGeom>
          <a:noFill/>
          <a:ln w="22225">
            <a:solidFill>
              <a:schemeClr val="tx1"/>
            </a:solidFill>
            <a:round/>
            <a:headEnd/>
            <a:tailEnd/>
          </a:ln>
        </p:spPr>
        <p:txBody>
          <a:bodyPr wrap="none"/>
          <a:lstStyle/>
          <a:p>
            <a:endParaRPr lang="ar-SA"/>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685800" y="304800"/>
            <a:ext cx="7772400" cy="762000"/>
          </a:xfrm>
          <a:noFill/>
        </p:spPr>
        <p:txBody>
          <a:bodyPr/>
          <a:lstStyle/>
          <a:p>
            <a:r>
              <a:rPr lang="en-US" altLang="en-US" sz="2800" b="1" smtClean="0"/>
              <a:t>Data Flow Diagramming Symbols</a:t>
            </a:r>
          </a:p>
        </p:txBody>
      </p:sp>
      <p:sp>
        <p:nvSpPr>
          <p:cNvPr id="10243" name="Rectangle 5" descr="Rectangle: Click to edit Master text styles&#10;Second level&#10;Third level&#10;Fourth level&#10;Fifth level"/>
          <p:cNvSpPr>
            <a:spLocks noGrp="1" noChangeArrowheads="1"/>
          </p:cNvSpPr>
          <p:nvPr>
            <p:ph sz="quarter" idx="1"/>
          </p:nvPr>
        </p:nvSpPr>
        <p:spPr>
          <a:xfrm>
            <a:off x="609600" y="1524000"/>
            <a:ext cx="8153400" cy="5029200"/>
          </a:xfrm>
        </p:spPr>
        <p:txBody>
          <a:bodyPr/>
          <a:lstStyle/>
          <a:p>
            <a:pPr algn="l" rtl="0"/>
            <a:r>
              <a:rPr lang="en-US" altLang="en-US" sz="2000" b="1" dirty="0" smtClean="0"/>
              <a:t>Data flow</a:t>
            </a:r>
            <a:r>
              <a:rPr lang="en-US" altLang="en-US" sz="2000" dirty="0" smtClean="0"/>
              <a:t> is shown as an </a:t>
            </a:r>
            <a:r>
              <a:rPr lang="en-US" altLang="en-US" sz="2000" b="1" dirty="0" smtClean="0">
                <a:solidFill>
                  <a:srgbClr val="D41220"/>
                </a:solidFill>
              </a:rPr>
              <a:t>arrow</a:t>
            </a:r>
            <a:r>
              <a:rPr lang="en-US" altLang="en-US" sz="2000" dirty="0" smtClean="0"/>
              <a:t> labeled with a meaningful name for data (</a:t>
            </a:r>
            <a:r>
              <a:rPr lang="en-US" altLang="en-US" sz="2000" i="1" dirty="0" smtClean="0"/>
              <a:t>all elements of data moving as part of one packet</a:t>
            </a:r>
            <a:r>
              <a:rPr lang="en-US" altLang="en-US" sz="2000" dirty="0" smtClean="0"/>
              <a:t>) in motion – sales receipt, customer order.</a:t>
            </a:r>
          </a:p>
          <a:p>
            <a:pPr algn="l" rtl="0"/>
            <a:r>
              <a:rPr lang="en-US" altLang="en-US" sz="2000" b="1" dirty="0" smtClean="0"/>
              <a:t>Source/Sink</a:t>
            </a:r>
            <a:r>
              <a:rPr lang="en-US" altLang="en-US" sz="2000" dirty="0" smtClean="0"/>
              <a:t> is shown as a </a:t>
            </a:r>
            <a:r>
              <a:rPr lang="en-US" altLang="en-US" sz="2000" b="1" dirty="0" smtClean="0">
                <a:solidFill>
                  <a:srgbClr val="D41220"/>
                </a:solidFill>
              </a:rPr>
              <a:t>square</a:t>
            </a:r>
            <a:r>
              <a:rPr lang="en-US" altLang="en-US" sz="2000" dirty="0" smtClean="0"/>
              <a:t> and has a name that states what external agent is – customer, teller.</a:t>
            </a:r>
          </a:p>
          <a:p>
            <a:pPr algn="l" rtl="0"/>
            <a:r>
              <a:rPr lang="en-US" altLang="en-US" sz="2000" b="1" dirty="0" smtClean="0"/>
              <a:t>Data store</a:t>
            </a:r>
            <a:r>
              <a:rPr lang="en-US" altLang="en-US" sz="2000" dirty="0" smtClean="0"/>
              <a:t> is shown as </a:t>
            </a:r>
            <a:r>
              <a:rPr lang="en-US" altLang="en-US" sz="2000" b="1" dirty="0" smtClean="0">
                <a:solidFill>
                  <a:srgbClr val="D41220"/>
                </a:solidFill>
              </a:rPr>
              <a:t>rectangle</a:t>
            </a:r>
            <a:r>
              <a:rPr lang="en-US" altLang="en-US" sz="2000" dirty="0" smtClean="0"/>
              <a:t> </a:t>
            </a:r>
            <a:r>
              <a:rPr lang="en-US" altLang="en-US" sz="2000" i="1" dirty="0" smtClean="0"/>
              <a:t>without its right vertical side</a:t>
            </a:r>
            <a:r>
              <a:rPr lang="en-US" altLang="en-US" sz="2000" dirty="0" smtClean="0"/>
              <a:t> and </a:t>
            </a:r>
            <a:r>
              <a:rPr lang="en-US" altLang="en-US" sz="2000" i="1" dirty="0" smtClean="0"/>
              <a:t>left side</a:t>
            </a:r>
            <a:r>
              <a:rPr lang="en-US" altLang="en-US" sz="2000" dirty="0" smtClean="0"/>
              <a:t> has a small box used to number the data store and inside the main part of rectangle is a meaningful label – student file.</a:t>
            </a:r>
          </a:p>
          <a:p>
            <a:pPr algn="l" rtl="0"/>
            <a:r>
              <a:rPr lang="en-US" altLang="en-US" sz="2000" b="1" dirty="0" smtClean="0"/>
              <a:t>Process</a:t>
            </a:r>
            <a:r>
              <a:rPr lang="en-US" altLang="en-US" sz="2000" dirty="0" smtClean="0"/>
              <a:t> is shown as a </a:t>
            </a:r>
            <a:r>
              <a:rPr lang="en-US" altLang="en-US" sz="2000" b="1" dirty="0" smtClean="0">
                <a:solidFill>
                  <a:srgbClr val="D41220"/>
                </a:solidFill>
              </a:rPr>
              <a:t>rectangle</a:t>
            </a:r>
            <a:r>
              <a:rPr lang="en-US" altLang="en-US" sz="2000" dirty="0" smtClean="0"/>
              <a:t> with rounded corners with a line dividing it into two parts – upper part has the </a:t>
            </a:r>
            <a:r>
              <a:rPr lang="en-US" altLang="en-US" sz="2000" i="1" dirty="0" smtClean="0"/>
              <a:t>number of process</a:t>
            </a:r>
            <a:r>
              <a:rPr lang="en-US" altLang="en-US" sz="2000" dirty="0" smtClean="0"/>
              <a:t> and lower part has </a:t>
            </a:r>
            <a:r>
              <a:rPr lang="en-US" altLang="en-US" sz="2000" i="1" dirty="0" smtClean="0"/>
              <a:t>name of process</a:t>
            </a: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457200"/>
            <a:ext cx="7772400" cy="685800"/>
          </a:xfrm>
        </p:spPr>
        <p:txBody>
          <a:bodyPr/>
          <a:lstStyle/>
          <a:p>
            <a:r>
              <a:rPr lang="en-US" altLang="en-US" sz="2800" b="1" smtClean="0"/>
              <a:t>Data Flow Diagramming Definitions</a:t>
            </a:r>
          </a:p>
        </p:txBody>
      </p:sp>
      <p:sp>
        <p:nvSpPr>
          <p:cNvPr id="11267" name="Rectangle 3" descr="Rectangle: Click to edit Master text styles&#10;Second level&#10;Third level&#10;Fourth level&#10;Fifth level"/>
          <p:cNvSpPr>
            <a:spLocks noGrp="1" noChangeArrowheads="1"/>
          </p:cNvSpPr>
          <p:nvPr>
            <p:ph sz="quarter" idx="1"/>
          </p:nvPr>
        </p:nvSpPr>
        <p:spPr>
          <a:xfrm>
            <a:off x="685800" y="1600200"/>
            <a:ext cx="8458200" cy="5029200"/>
          </a:xfrm>
        </p:spPr>
        <p:txBody>
          <a:bodyPr/>
          <a:lstStyle/>
          <a:p>
            <a:pPr algn="l" rtl="0">
              <a:lnSpc>
                <a:spcPct val="90000"/>
              </a:lnSpc>
            </a:pPr>
            <a:r>
              <a:rPr lang="en-US" altLang="en-US" sz="2200" b="1" dirty="0" smtClean="0"/>
              <a:t>Context Diagram</a:t>
            </a:r>
          </a:p>
          <a:p>
            <a:pPr lvl="1" algn="l" rtl="0">
              <a:lnSpc>
                <a:spcPct val="90000"/>
              </a:lnSpc>
            </a:pPr>
            <a:r>
              <a:rPr lang="en-US" altLang="en-US" sz="2000" dirty="0" smtClean="0"/>
              <a:t>The </a:t>
            </a:r>
            <a:r>
              <a:rPr lang="en-US" altLang="en-US" sz="2000" dirty="0" smtClean="0">
                <a:solidFill>
                  <a:srgbClr val="D41220"/>
                </a:solidFill>
              </a:rPr>
              <a:t>highest-level view</a:t>
            </a:r>
            <a:r>
              <a:rPr lang="en-US" altLang="en-US" sz="2000" dirty="0" smtClean="0"/>
              <a:t> of an organizational system that shows the system boundaries, external entities that interact with the system and the major information flows between the entities and the system</a:t>
            </a:r>
          </a:p>
          <a:p>
            <a:pPr lvl="1" algn="l" rtl="0">
              <a:lnSpc>
                <a:spcPct val="90000"/>
              </a:lnSpc>
            </a:pPr>
            <a:r>
              <a:rPr lang="en-US" altLang="en-US" sz="2000" dirty="0" smtClean="0"/>
              <a:t>All context diagrams have only </a:t>
            </a:r>
            <a:r>
              <a:rPr lang="en-US" altLang="en-US" sz="2000" dirty="0" smtClean="0">
                <a:solidFill>
                  <a:srgbClr val="D41220"/>
                </a:solidFill>
              </a:rPr>
              <a:t>one process</a:t>
            </a:r>
            <a:r>
              <a:rPr lang="en-US" altLang="en-US" sz="2000" dirty="0" smtClean="0"/>
              <a:t> labeled </a:t>
            </a:r>
            <a:r>
              <a:rPr lang="en-US" altLang="en-US" sz="2000" b="1" dirty="0" smtClean="0">
                <a:solidFill>
                  <a:srgbClr val="D41220"/>
                </a:solidFill>
              </a:rPr>
              <a:t>“0”</a:t>
            </a:r>
          </a:p>
          <a:p>
            <a:pPr lvl="1" algn="l" rtl="0">
              <a:lnSpc>
                <a:spcPct val="90000"/>
              </a:lnSpc>
            </a:pPr>
            <a:r>
              <a:rPr lang="en-US" altLang="en-US" sz="2000" dirty="0" smtClean="0">
                <a:solidFill>
                  <a:srgbClr val="D41220"/>
                </a:solidFill>
              </a:rPr>
              <a:t>No data stores</a:t>
            </a:r>
            <a:r>
              <a:rPr lang="en-US" altLang="en-US" sz="2000" dirty="0" smtClean="0"/>
              <a:t> appear on a context diagram</a:t>
            </a:r>
          </a:p>
          <a:p>
            <a:pPr lvl="1" algn="l" rtl="0">
              <a:lnSpc>
                <a:spcPct val="90000"/>
              </a:lnSpc>
              <a:buFont typeface="Wingdings" pitchFamily="2" charset="2"/>
              <a:buNone/>
            </a:pPr>
            <a:endParaRPr lang="en-US" altLang="en-US" sz="800" dirty="0" smtClean="0">
              <a:solidFill>
                <a:srgbClr val="D41220"/>
              </a:solidFill>
            </a:endParaRPr>
          </a:p>
          <a:p>
            <a:pPr algn="l" rtl="0">
              <a:lnSpc>
                <a:spcPct val="90000"/>
              </a:lnSpc>
            </a:pPr>
            <a:r>
              <a:rPr lang="en-US" altLang="en-US" sz="2200" b="1" dirty="0" smtClean="0"/>
              <a:t>Level-0 Diagram</a:t>
            </a:r>
          </a:p>
          <a:p>
            <a:pPr lvl="1" algn="l" rtl="0">
              <a:lnSpc>
                <a:spcPct val="90000"/>
              </a:lnSpc>
            </a:pPr>
            <a:r>
              <a:rPr lang="en-US" altLang="en-US" sz="2000" dirty="0" smtClean="0"/>
              <a:t>A data flow diagram (DFD) that represents a system’s major processes, data flows and data stores at a high level of detail</a:t>
            </a:r>
          </a:p>
          <a:p>
            <a:pPr lvl="1" algn="l" rtl="0">
              <a:lnSpc>
                <a:spcPct val="90000"/>
              </a:lnSpc>
            </a:pPr>
            <a:r>
              <a:rPr lang="en-US" altLang="en-US" sz="2000" dirty="0" smtClean="0"/>
              <a:t>Each process has a number that ends in </a:t>
            </a:r>
            <a:r>
              <a:rPr lang="en-US" altLang="en-US" sz="2000" b="1" dirty="0" smtClean="0">
                <a:solidFill>
                  <a:srgbClr val="D41220"/>
                </a:solidFill>
              </a:rPr>
              <a:t>.0</a:t>
            </a:r>
          </a:p>
          <a:p>
            <a:pPr lvl="1" algn="l" rtl="0">
              <a:lnSpc>
                <a:spcPct val="90000"/>
              </a:lnSpc>
              <a:buFont typeface="Wingdings" pitchFamily="2" charset="2"/>
              <a:buNone/>
            </a:pPr>
            <a:endParaRPr lang="en-US" altLang="en-US" sz="800" b="1" dirty="0" smtClean="0">
              <a:solidFill>
                <a:srgbClr val="D41220"/>
              </a:solidFill>
            </a:endParaRPr>
          </a:p>
          <a:p>
            <a:pPr lvl="1" algn="l" rtl="0">
              <a:lnSpc>
                <a:spcPct val="90000"/>
              </a:lnSpc>
              <a:buFont typeface="Wingdings" pitchFamily="2" charset="2"/>
              <a:buNone/>
            </a:pPr>
            <a:r>
              <a:rPr lang="en-US" altLang="en-US" sz="2000" dirty="0" smtClean="0"/>
              <a:t>DFD hides many physical characteristics of system</a:t>
            </a:r>
          </a:p>
          <a:p>
            <a:pPr lvl="1" algn="l" rtl="0">
              <a:lnSpc>
                <a:spcPct val="90000"/>
              </a:lnSpc>
            </a:pPr>
            <a:r>
              <a:rPr lang="en-US" altLang="en-US" sz="2000" dirty="0" smtClean="0"/>
              <a:t>We do not know </a:t>
            </a:r>
            <a:r>
              <a:rPr lang="en-US" altLang="en-US" sz="2000" b="1" dirty="0" smtClean="0"/>
              <a:t>timing</a:t>
            </a:r>
            <a:r>
              <a:rPr lang="en-US" altLang="en-US" sz="2000" dirty="0" smtClean="0"/>
              <a:t> of when data flow is produced, how </a:t>
            </a:r>
            <a:r>
              <a:rPr lang="en-US" altLang="en-US" sz="2000" b="1" dirty="0" smtClean="0"/>
              <a:t>frequently</a:t>
            </a:r>
            <a:r>
              <a:rPr lang="en-US" altLang="en-US" sz="2000" dirty="0" smtClean="0"/>
              <a:t> it is produced, what </a:t>
            </a:r>
            <a:r>
              <a:rPr lang="en-US" altLang="en-US" sz="2000" b="1" dirty="0" smtClean="0"/>
              <a:t>volume</a:t>
            </a:r>
            <a:r>
              <a:rPr lang="en-US" altLang="en-US" sz="2000" dirty="0" smtClean="0"/>
              <a:t> of data is sent</a:t>
            </a:r>
          </a:p>
        </p:txBody>
      </p:sp>
      <p:sp>
        <p:nvSpPr>
          <p:cNvPr id="374788" name="Text Box 4"/>
          <p:cNvSpPr txBox="1">
            <a:spLocks noChangeArrowheads="1"/>
          </p:cNvSpPr>
          <p:nvPr/>
        </p:nvSpPr>
        <p:spPr bwMode="auto">
          <a:xfrm>
            <a:off x="228600" y="6172200"/>
            <a:ext cx="609600" cy="336550"/>
          </a:xfrm>
          <a:prstGeom prst="rect">
            <a:avLst/>
          </a:prstGeom>
          <a:noFill/>
          <a:ln w="12700">
            <a:noFill/>
            <a:miter lim="800000"/>
            <a:headEnd/>
            <a:tailEnd/>
          </a:ln>
          <a:effectLst>
            <a:outerShdw dist="45791" dir="2021404" algn="ctr" rotWithShape="0">
              <a:srgbClr val="9999FF"/>
            </a:outerShdw>
          </a:effectLst>
        </p:spPr>
        <p:txBody>
          <a:bodyPr>
            <a:spAutoFit/>
          </a:bodyPr>
          <a:lstStyle/>
          <a:p>
            <a:pPr algn="ctr" eaLnBrk="0" hangingPunct="0">
              <a:spcBef>
                <a:spcPct val="0"/>
              </a:spcBef>
              <a:buClrTx/>
              <a:buSzTx/>
              <a:buFontTx/>
              <a:buNone/>
              <a:defRPr/>
            </a:pPr>
            <a:r>
              <a:rPr lang="en-US" altLang="en-US" sz="1600"/>
              <a:t>8.</a:t>
            </a:r>
            <a:fld id="{A4E364F3-3AE8-4B80-9C02-E017F0D8E9C1}" type="slidenum">
              <a:rPr lang="ar-SA" altLang="en-US" sz="1600"/>
              <a:pPr algn="ctr" eaLnBrk="0" hangingPunct="0">
                <a:spcBef>
                  <a:spcPct val="0"/>
                </a:spcBef>
                <a:buClrTx/>
                <a:buSzTx/>
                <a:buFontTx/>
                <a:buNone/>
                <a:defRPr/>
              </a:pPr>
              <a:t>9</a:t>
            </a:fld>
            <a:endParaRPr lang="en-US" altLang="en-US" sz="1600"/>
          </a:p>
        </p:txBody>
      </p:sp>
    </p:spTree>
  </p:cSld>
  <p:clrMapOvr>
    <a:masterClrMapping/>
  </p:clrMapOvr>
  <p:transition>
    <p:zo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425E47888B0E4A9BC12FCFB3CE40D5" ma:contentTypeVersion="1" ma:contentTypeDescription="Create a new document." ma:contentTypeScope="" ma:versionID="856910d60f8d2d2c0a1b375843aa0dd1">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E1EA084-B77F-4B45-BFA1-D891160B6D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9941F5F2-2992-4017-B828-B46C217A2FB0}">
  <ds:schemaRefs>
    <ds:schemaRef ds:uri="http://schemas.microsoft.com/sharepoint/v3/contenttype/forms"/>
  </ds:schemaRefs>
</ds:datastoreItem>
</file>

<file path=customXml/itemProps3.xml><?xml version="1.0" encoding="utf-8"?>
<ds:datastoreItem xmlns:ds="http://schemas.openxmlformats.org/officeDocument/2006/customXml" ds:itemID="{62D50246-3993-4EC0-8E00-F0848E9B0B54}">
  <ds:schemaRefs>
    <ds:schemaRef ds:uri="http://schemas.microsoft.com/office/2006/metadata/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Equity</Template>
  <TotalTime>2761</TotalTime>
  <Words>1877</Words>
  <Application>Microsoft Office PowerPoint</Application>
  <PresentationFormat>عرض على الشاشة (3:4)‏</PresentationFormat>
  <Paragraphs>223</Paragraphs>
  <Slides>22</Slides>
  <Notes>18</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Equity</vt:lpstr>
      <vt:lpstr>Modern Systems Analysis and Design Third Edition  </vt:lpstr>
      <vt:lpstr>Process Modeling</vt:lpstr>
      <vt:lpstr>Process Modeling</vt:lpstr>
      <vt:lpstr>Data Flow Diagramming Mechanics</vt:lpstr>
      <vt:lpstr>Data Flow Diagramming Mechanics</vt:lpstr>
      <vt:lpstr>Data Flow Diagramming Mechanics</vt:lpstr>
      <vt:lpstr>Data Flow Diagramming Symbols</vt:lpstr>
      <vt:lpstr>Data Flow Diagramming Symbols</vt:lpstr>
      <vt:lpstr>Data Flow Diagramming Definitions</vt:lpstr>
      <vt:lpstr>Developing DFDs: An Example</vt:lpstr>
      <vt:lpstr>Figure 8-4 Context diagram of Hoosier Burger’s  food ordering system</vt:lpstr>
      <vt:lpstr>Figure 8-5 Level-0 DFD of Hoosier Burger’s food ordering system</vt:lpstr>
      <vt:lpstr>Data Flow Diagramming Rules</vt:lpstr>
      <vt:lpstr>Data Flow Diagramming Rules</vt:lpstr>
      <vt:lpstr>Data Flow Diagramming Rules</vt:lpstr>
      <vt:lpstr>Decomposition of DFDs</vt:lpstr>
      <vt:lpstr>Figure 8-10 An unbalanced set of data flow diagrams (a) Context diagram (b) Level-0 diagram</vt:lpstr>
      <vt:lpstr>عرض تقديمي في PowerPoint</vt:lpstr>
      <vt:lpstr>Four Different Types of DFDS</vt:lpstr>
      <vt:lpstr>Guidelines for Drawing DFDs</vt:lpstr>
      <vt:lpstr>Guidelines for Drawing DFDs</vt:lpstr>
      <vt:lpstr>Guidelines for Drawing DFDs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Systems Analysis and Design  Joey F. George  Jeffrey A. Hoffer  Joseph S. Valacich</dc:title>
  <dc:creator>John Russo</dc:creator>
  <cp:lastModifiedBy>user-8</cp:lastModifiedBy>
  <cp:revision>174</cp:revision>
  <cp:lastPrinted>2009-04-22T19:24:48Z</cp:lastPrinted>
  <dcterms:created xsi:type="dcterms:W3CDTF">2000-04-11T00:26:26Z</dcterms:created>
  <dcterms:modified xsi:type="dcterms:W3CDTF">2019-02-17T07:48:41Z</dcterms:modified>
</cp:coreProperties>
</file>