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74" r:id="rId13"/>
    <p:sldId id="266" r:id="rId14"/>
    <p:sldId id="267" r:id="rId15"/>
    <p:sldId id="268" r:id="rId16"/>
    <p:sldId id="269" r:id="rId17"/>
    <p:sldId id="271" r:id="rId18"/>
    <p:sldId id="272" r:id="rId19"/>
    <p:sldId id="276" r:id="rId20"/>
    <p:sldId id="278" r:id="rId21"/>
    <p:sldId id="280" r:id="rId22"/>
    <p:sldId id="279" r:id="rId23"/>
    <p:sldId id="281" r:id="rId24"/>
    <p:sldId id="282" r:id="rId25"/>
    <p:sldId id="287" r:id="rId26"/>
    <p:sldId id="283" r:id="rId27"/>
    <p:sldId id="284" r:id="rId28"/>
    <p:sldId id="285" r:id="rId29"/>
    <p:sldId id="286" r:id="rId30"/>
    <p:sldId id="288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4407E9-66F8-446D-93B9-6281B49801CA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C0C0CE2-07CA-4649-A145-42C799075E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662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BBCEE-C888-45F5-9DB9-6F976232DBEF}" type="slidenum">
              <a:rPr lang="en-US" altLang="ar-SA"/>
              <a:pPr/>
              <a:t>5</a:t>
            </a:fld>
            <a:endParaRPr lang="en-US" altLang="ar-SA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</p:spPr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41275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B9332C-0C35-43E3-B612-295F7D3C5032}" type="slidenum">
              <a:rPr lang="en-US" altLang="ar-SA"/>
              <a:pPr/>
              <a:t>6</a:t>
            </a:fld>
            <a:endParaRPr lang="en-US" altLang="ar-SA"/>
          </a:p>
        </p:txBody>
      </p:sp>
      <p:sp>
        <p:nvSpPr>
          <p:cNvPr id="16589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</p:spPr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759889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1FD7E-7E07-487B-95D3-6565CC60C8BE}" type="slidenum">
              <a:rPr lang="en-US" altLang="ar-SA"/>
              <a:pPr/>
              <a:t>24</a:t>
            </a:fld>
            <a:endParaRPr lang="en-US" altLang="ar-SA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</p:spPr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823497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CD9A36-1438-4F89-9DF2-1FD2A93A23AB}" type="slidenum">
              <a:rPr lang="en-US" altLang="ar-SA"/>
              <a:pPr/>
              <a:t>26</a:t>
            </a:fld>
            <a:endParaRPr lang="en-US" altLang="ar-SA"/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</p:spPr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9424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419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300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298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8236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8372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05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2941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1374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590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295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168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62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6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552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325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73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511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41663C7-D2EC-46CE-82C5-16AECA17F753}" type="datetimeFigureOut">
              <a:rPr lang="ar-SA" smtClean="0"/>
              <a:t>1/18/1436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255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7247250" cy="2550877"/>
          </a:xfrm>
        </p:spPr>
        <p:txBody>
          <a:bodyPr/>
          <a:lstStyle/>
          <a:p>
            <a:r>
              <a:rPr lang="en-US" dirty="0" smtClean="0"/>
              <a:t>Classes and Objects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067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69" y="927098"/>
            <a:ext cx="7531055" cy="709865"/>
          </a:xfrm>
        </p:spPr>
        <p:txBody>
          <a:bodyPr/>
          <a:lstStyle/>
          <a:p>
            <a:pPr rtl="0"/>
            <a:r>
              <a:rPr lang="en-US" dirty="0" smtClean="0"/>
              <a:t>Dot operator with public members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31" y="1654291"/>
            <a:ext cx="3002902" cy="2229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115" y="3690535"/>
            <a:ext cx="6978762" cy="29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42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69" y="927098"/>
            <a:ext cx="7582571" cy="709865"/>
          </a:xfrm>
        </p:spPr>
        <p:txBody>
          <a:bodyPr/>
          <a:lstStyle/>
          <a:p>
            <a:pPr rtl="0"/>
            <a:r>
              <a:rPr lang="en-US" dirty="0"/>
              <a:t>Dot operator with </a:t>
            </a:r>
            <a:r>
              <a:rPr lang="en-US" dirty="0" smtClean="0"/>
              <a:t>private </a:t>
            </a:r>
            <a:r>
              <a:rPr lang="en-US" dirty="0"/>
              <a:t>members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929" y="1917251"/>
            <a:ext cx="2880485" cy="23426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414" y="2420054"/>
            <a:ext cx="5409126" cy="23053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909" y="5228175"/>
            <a:ext cx="4487675" cy="98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53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objects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1667" y="2086377"/>
            <a:ext cx="6214711" cy="30024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279" y="4906851"/>
            <a:ext cx="5057386" cy="186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33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ethods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8809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Method Definitions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034" y="2109988"/>
            <a:ext cx="7930166" cy="4324261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Methods belong to a class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Defined inside the class</a:t>
            </a:r>
            <a:endParaRPr lang="en-US" altLang="ar-SA" sz="2000" i="1" dirty="0">
              <a:latin typeface="Arial" panose="020B0604020202020204" pitchFamily="34" charset="0"/>
            </a:endParaRPr>
          </a:p>
          <a:p>
            <a:pPr algn="l" rtl="0"/>
            <a:r>
              <a:rPr lang="en-US" altLang="ar-SA" sz="2000" i="1" dirty="0">
                <a:latin typeface="Arial" panose="020B0604020202020204" pitchFamily="34" charset="0"/>
              </a:rPr>
              <a:t>Heading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Return type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int</a:t>
            </a:r>
            <a:r>
              <a:rPr lang="en-US" altLang="ar-SA" sz="2000" dirty="0">
                <a:latin typeface="Courier New" panose="02070309020205020404" pitchFamily="49" charset="0"/>
              </a:rPr>
              <a:t>, float, void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Name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nextInt</a:t>
            </a:r>
            <a:r>
              <a:rPr lang="en-US" altLang="ar-SA" sz="2000" dirty="0">
                <a:latin typeface="Courier New" panose="02070309020205020404" pitchFamily="49" charset="0"/>
              </a:rPr>
              <a:t>, </a:t>
            </a:r>
            <a:r>
              <a:rPr lang="en-US" altLang="ar-SA" sz="2000" dirty="0" err="1">
                <a:latin typeface="Courier New" panose="02070309020205020404" pitchFamily="49" charset="0"/>
              </a:rPr>
              <a:t>println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Parameters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println</a:t>
            </a:r>
            <a:r>
              <a:rPr lang="en-US" altLang="ar-SA" sz="2000" dirty="0">
                <a:latin typeface="Courier New" panose="02070309020205020404" pitchFamily="49" charset="0"/>
              </a:rPr>
              <a:t>(…) 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More… </a:t>
            </a:r>
          </a:p>
          <a:p>
            <a:pPr algn="l" rtl="0"/>
            <a:r>
              <a:rPr lang="en-US" altLang="ar-SA" sz="2000" i="1" dirty="0">
                <a:latin typeface="Arial" panose="020B0604020202020204" pitchFamily="34" charset="0"/>
              </a:rPr>
              <a:t>Body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enclosed in braces </a:t>
            </a:r>
            <a:r>
              <a:rPr lang="en-US" altLang="ar-SA" sz="2000" dirty="0">
                <a:latin typeface="Courier New" panose="02070309020205020404" pitchFamily="49" charset="0"/>
              </a:rPr>
              <a:t>{}</a:t>
            </a:r>
            <a:r>
              <a:rPr lang="en-US" altLang="ar-SA" sz="2000" dirty="0">
                <a:latin typeface="Arial" panose="020B0604020202020204" pitchFamily="34" charset="0"/>
              </a:rPr>
              <a:t>.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Declarations and/or statements.</a:t>
            </a:r>
          </a:p>
        </p:txBody>
      </p:sp>
    </p:spTree>
    <p:extLst>
      <p:ext uri="{BB962C8B-B14F-4D97-AF65-F5344CB8AC3E}">
        <p14:creationId xmlns:p14="http://schemas.microsoft.com/office/powerpoint/2010/main" val="35075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The Method </a:t>
            </a:r>
            <a:r>
              <a:rPr lang="en-US" altLang="ar-SA">
                <a:latin typeface="Courier New" panose="02070309020205020404" pitchFamily="49" charset="0"/>
              </a:rPr>
              <a:t>main</a:t>
            </a:r>
            <a:endParaRPr lang="en-US" altLang="ar-SA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554" y="2367567"/>
            <a:ext cx="8171645" cy="2015936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A program 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a class that has a method named </a:t>
            </a:r>
            <a:r>
              <a:rPr lang="en-US" altLang="ar-SA" sz="2400" dirty="0">
                <a:latin typeface="Courier New" panose="02070309020205020404" pitchFamily="49" charset="0"/>
              </a:rPr>
              <a:t>main</a:t>
            </a:r>
            <a:r>
              <a:rPr lang="en-US" altLang="ar-SA" sz="2400" dirty="0">
                <a:latin typeface="Arial" panose="020B0604020202020204" pitchFamily="34" charset="0"/>
              </a:rPr>
              <a:t>.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Execution begins in the </a:t>
            </a:r>
            <a:r>
              <a:rPr lang="en-US" altLang="ar-SA" sz="2400" dirty="0">
                <a:latin typeface="Courier New" panose="02070309020205020404" pitchFamily="49" charset="0"/>
              </a:rPr>
              <a:t>main</a:t>
            </a:r>
            <a:r>
              <a:rPr lang="en-US" altLang="ar-SA" sz="2400" dirty="0">
                <a:latin typeface="Arial" panose="020B0604020202020204" pitchFamily="34" charset="0"/>
              </a:rPr>
              <a:t> method</a:t>
            </a:r>
          </a:p>
          <a:p>
            <a:pPr marL="0" indent="0" algn="l" rtl="0">
              <a:buNone/>
            </a:pPr>
            <a:endParaRPr lang="en-US" altLang="ar-SA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27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57578" y="0"/>
            <a:ext cx="8731876" cy="669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------------ Person.java ------ defining Person ---------------------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public class Person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{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private String </a:t>
            </a:r>
            <a:r>
              <a:rPr lang="en-US" altLang="ar-SA" sz="1300" dirty="0" smtClean="0">
                <a:latin typeface="Courier New" panose="02070309020205020404" pitchFamily="49" charset="0"/>
              </a:rPr>
              <a:t>name</a:t>
            </a:r>
            <a:r>
              <a:rPr lang="en-US" altLang="ar-SA" sz="1300" dirty="0">
                <a:latin typeface="Courier New" panose="02070309020205020404" pitchFamily="49" charset="0"/>
              </a:rPr>
              <a:t>;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private String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iceCream</a:t>
            </a:r>
            <a:r>
              <a:rPr lang="en-US" altLang="ar-SA" sz="1300" dirty="0">
                <a:latin typeface="Courier New" panose="02070309020205020404" pitchFamily="49" charset="0"/>
              </a:rPr>
              <a:t>;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public void </a:t>
            </a:r>
            <a:r>
              <a:rPr lang="en-US" altLang="ar-SA" sz="1300" dirty="0" err="1">
                <a:latin typeface="Courier New" panose="02070309020205020404" pitchFamily="49" charset="0"/>
              </a:rPr>
              <a:t>setName</a:t>
            </a:r>
            <a:r>
              <a:rPr lang="en-US" altLang="ar-SA" sz="1300" dirty="0">
                <a:latin typeface="Courier New" panose="02070309020205020404" pitchFamily="49" charset="0"/>
              </a:rPr>
              <a:t>(String </a:t>
            </a:r>
            <a:r>
              <a:rPr lang="en-US" altLang="ar-SA" sz="1300" dirty="0" err="1">
                <a:latin typeface="Courier New" panose="02070309020205020404" pitchFamily="49" charset="0"/>
              </a:rPr>
              <a:t>newName</a:t>
            </a:r>
            <a:r>
              <a:rPr lang="en-US" altLang="ar-SA" sz="1300" dirty="0">
                <a:latin typeface="Courier New" panose="02070309020205020404" pitchFamily="49" charset="0"/>
              </a:rPr>
              <a:t>)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{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  </a:t>
            </a:r>
            <a:r>
              <a:rPr lang="en-US" altLang="ar-SA" sz="1300" dirty="0" smtClean="0">
                <a:latin typeface="Courier New" panose="02070309020205020404" pitchFamily="49" charset="0"/>
              </a:rPr>
              <a:t>name </a:t>
            </a:r>
            <a:r>
              <a:rPr lang="en-US" altLang="ar-SA" sz="1300" dirty="0">
                <a:latin typeface="Courier New" panose="02070309020205020404" pitchFamily="49" charset="0"/>
              </a:rPr>
              <a:t>= </a:t>
            </a:r>
            <a:r>
              <a:rPr lang="en-US" altLang="ar-SA" sz="1300" dirty="0" err="1">
                <a:latin typeface="Courier New" panose="02070309020205020404" pitchFamily="49" charset="0"/>
              </a:rPr>
              <a:t>newName</a:t>
            </a:r>
            <a:r>
              <a:rPr lang="en-US" altLang="ar-SA" sz="1300" dirty="0">
                <a:latin typeface="Courier New" panose="02070309020205020404" pitchFamily="49" charset="0"/>
              </a:rPr>
              <a:t>;   // this. is optional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}</a:t>
            </a:r>
          </a:p>
          <a:p>
            <a:pPr algn="l" rtl="0"/>
            <a:endParaRPr lang="en-US" altLang="ar-SA" sz="13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public void </a:t>
            </a:r>
            <a:r>
              <a:rPr lang="en-US" altLang="ar-SA" sz="1300" dirty="0" err="1">
                <a:latin typeface="Courier New" panose="02070309020205020404" pitchFamily="49" charset="0"/>
              </a:rPr>
              <a:t>setIceCream</a:t>
            </a:r>
            <a:r>
              <a:rPr lang="en-US" altLang="ar-SA" sz="1300" dirty="0">
                <a:latin typeface="Courier New" panose="02070309020205020404" pitchFamily="49" charset="0"/>
              </a:rPr>
              <a:t>(String </a:t>
            </a:r>
            <a:r>
              <a:rPr lang="en-US" altLang="ar-SA" sz="1300" dirty="0" err="1">
                <a:latin typeface="Courier New" panose="02070309020205020404" pitchFamily="49" charset="0"/>
              </a:rPr>
              <a:t>newIceCream</a:t>
            </a:r>
            <a:r>
              <a:rPr lang="en-US" altLang="ar-SA" sz="1300" dirty="0">
                <a:latin typeface="Courier New" panose="02070309020205020404" pitchFamily="49" charset="0"/>
              </a:rPr>
              <a:t>)  { … }</a:t>
            </a:r>
          </a:p>
          <a:p>
            <a:pPr algn="l" rtl="0"/>
            <a:endParaRPr lang="en-US" altLang="ar-SA" sz="13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public void print()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{</a:t>
            </a: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(name </a:t>
            </a:r>
            <a:r>
              <a:rPr lang="en-US" altLang="ar-SA" sz="1300" dirty="0">
                <a:latin typeface="Courier New" panose="02070309020205020404" pitchFamily="49" charset="0"/>
              </a:rPr>
              <a:t>+ “ likes “ + </a:t>
            </a:r>
            <a:r>
              <a:rPr lang="en-US" altLang="ar-SA" sz="1300" dirty="0" err="1">
                <a:latin typeface="Courier New" panose="02070309020205020404" pitchFamily="49" charset="0"/>
              </a:rPr>
              <a:t>i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ceCream</a:t>
            </a:r>
            <a:r>
              <a:rPr lang="en-US" altLang="ar-SA" sz="1300" dirty="0">
                <a:latin typeface="Courier New" panose="02070309020205020404" pitchFamily="49" charset="0"/>
              </a:rPr>
              <a:t>); </a:t>
            </a:r>
            <a:r>
              <a:rPr lang="en-US" altLang="ar-SA" sz="1300" dirty="0" smtClean="0">
                <a:latin typeface="Courier New" panose="02070309020205020404" pitchFamily="49" charset="0"/>
              </a:rPr>
              <a:t>//</a:t>
            </a:r>
            <a:endParaRPr lang="en-US" altLang="ar-SA" sz="13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  }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}</a:t>
            </a:r>
            <a:endParaRPr lang="en-US" altLang="ar-SA" sz="13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>
                <a:latin typeface="Courier New" panose="02070309020205020404" pitchFamily="49" charset="0"/>
              </a:rPr>
              <a:t>------------ PersonTest.java ----- using Person ------------------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public class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PersonTest</a:t>
            </a:r>
            <a:endParaRPr lang="en-US" altLang="ar-SA" sz="1300" dirty="0" smtClean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{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public static void main(String[]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args</a:t>
            </a:r>
            <a:r>
              <a:rPr lang="en-US" altLang="ar-SA" sz="1300" dirty="0" smtClean="0">
                <a:latin typeface="Courier New" panose="02070309020205020404" pitchFamily="49" charset="0"/>
              </a:rPr>
              <a:t>)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{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Person joe = new Person();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joe.setName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(“Joseph”);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joe.setIceCream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(“Rocky Road”);</a:t>
            </a:r>
          </a:p>
          <a:p>
            <a:pPr algn="l" rtl="0"/>
            <a:endParaRPr lang="en-US" altLang="ar-SA" sz="1300" dirty="0" smtClean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Person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mary</a:t>
            </a:r>
            <a:r>
              <a:rPr lang="en-US" altLang="ar-SA" sz="1300" dirty="0" smtClean="0">
                <a:latin typeface="Courier New" panose="02070309020205020404" pitchFamily="49" charset="0"/>
              </a:rPr>
              <a:t> = new Person();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mary.setName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(“Mary”);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mary.setIceCream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(“Chocolate Fudge”);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  </a:t>
            </a:r>
            <a:r>
              <a:rPr lang="en-US" altLang="ar-SA" sz="1300" dirty="0" err="1" smtClean="0">
                <a:latin typeface="Courier New" panose="02070309020205020404" pitchFamily="49" charset="0"/>
              </a:rPr>
              <a:t>mary.print</a:t>
            </a:r>
            <a:r>
              <a:rPr lang="en-US" altLang="ar-SA" sz="1300" dirty="0" smtClean="0">
                <a:latin typeface="Courier New" panose="02070309020205020404" pitchFamily="49" charset="0"/>
              </a:rPr>
              <a:t>();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  }</a:t>
            </a:r>
          </a:p>
          <a:p>
            <a:pPr algn="l" rtl="0"/>
            <a:r>
              <a:rPr lang="en-US" altLang="ar-SA" sz="1300" dirty="0" smtClean="0">
                <a:latin typeface="Courier New" panose="02070309020205020404" pitchFamily="49" charset="0"/>
              </a:rPr>
              <a:t>}</a:t>
            </a:r>
            <a:endParaRPr lang="en-US" altLang="ar-SA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62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Two Types of Methods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769" y="2225898"/>
            <a:ext cx="7772400" cy="2580194"/>
          </a:xfrm>
        </p:spPr>
        <p:txBody>
          <a:bodyPr>
            <a:spAutoFit/>
          </a:bodyPr>
          <a:lstStyle/>
          <a:p>
            <a:pPr marL="609600" indent="-609600" algn="l" rtl="0">
              <a:buFontTx/>
              <a:buAutoNum type="arabicPeriod"/>
            </a:pPr>
            <a:r>
              <a:rPr lang="en-US" altLang="ar-SA" sz="2800" dirty="0">
                <a:latin typeface="Arial" panose="020B0604020202020204" pitchFamily="34" charset="0"/>
              </a:rPr>
              <a:t>Return a value</a:t>
            </a:r>
          </a:p>
          <a:p>
            <a:pPr marL="990600" lvl="1" indent="-533400" algn="l" rtl="0"/>
            <a:r>
              <a:rPr lang="en-US" altLang="ar-SA" dirty="0">
                <a:latin typeface="Courier New" panose="02070309020205020404" pitchFamily="49" charset="0"/>
              </a:rPr>
              <a:t>next = </a:t>
            </a:r>
            <a:r>
              <a:rPr lang="en-US" altLang="ar-SA" dirty="0" err="1">
                <a:latin typeface="Courier New" panose="02070309020205020404" pitchFamily="49" charset="0"/>
              </a:rPr>
              <a:t>keyboard.nextInt</a:t>
            </a:r>
            <a:r>
              <a:rPr lang="en-US" altLang="ar-SA" dirty="0">
                <a:latin typeface="Courier New" panose="02070309020205020404" pitchFamily="49" charset="0"/>
              </a:rPr>
              <a:t>();</a:t>
            </a:r>
            <a:endParaRPr lang="en-US" altLang="ar-SA" dirty="0">
              <a:latin typeface="Arial" panose="020B0604020202020204" pitchFamily="34" charset="0"/>
            </a:endParaRPr>
          </a:p>
          <a:p>
            <a:pPr marL="990600" lvl="1" indent="-533400" algn="l" rtl="0"/>
            <a:r>
              <a:rPr lang="en-US" altLang="ar-SA" dirty="0">
                <a:latin typeface="Courier New" panose="02070309020205020404" pitchFamily="49" charset="0"/>
              </a:rPr>
              <a:t>keyboard</a:t>
            </a:r>
            <a:r>
              <a:rPr lang="en-US" altLang="ar-SA" dirty="0">
                <a:latin typeface="Arial" panose="020B0604020202020204" pitchFamily="34" charset="0"/>
              </a:rPr>
              <a:t> is the </a:t>
            </a:r>
            <a:r>
              <a:rPr lang="en-US" altLang="ar-SA" i="1" dirty="0">
                <a:latin typeface="Arial" panose="020B0604020202020204" pitchFamily="34" charset="0"/>
              </a:rPr>
              <a:t>calling object.</a:t>
            </a:r>
            <a:endParaRPr lang="en-US" altLang="ar-SA" dirty="0">
              <a:latin typeface="Arial" panose="020B0604020202020204" pitchFamily="34" charset="0"/>
            </a:endParaRPr>
          </a:p>
          <a:p>
            <a:pPr marL="609600" indent="-609600" algn="l" rtl="0">
              <a:buFontTx/>
              <a:buAutoNum type="arabicPeriod"/>
            </a:pPr>
            <a:r>
              <a:rPr lang="en-US" altLang="ar-SA" sz="2800" dirty="0">
                <a:latin typeface="Arial" panose="020B0604020202020204" pitchFamily="34" charset="0"/>
              </a:rPr>
              <a:t>Don’t return a value, called </a:t>
            </a:r>
            <a:r>
              <a:rPr lang="en-US" altLang="ar-SA" sz="2800" i="1" dirty="0">
                <a:latin typeface="Courier New" panose="02070309020205020404" pitchFamily="49" charset="0"/>
              </a:rPr>
              <a:t>void</a:t>
            </a:r>
            <a:r>
              <a:rPr lang="en-US" altLang="ar-SA" sz="2800" i="1" dirty="0">
                <a:latin typeface="Arial" panose="020B0604020202020204" pitchFamily="34" charset="0"/>
              </a:rPr>
              <a:t> method</a:t>
            </a:r>
          </a:p>
          <a:p>
            <a:pPr marL="990600" lvl="1" indent="-533400" algn="l" rtl="0"/>
            <a:r>
              <a:rPr lang="en-US" altLang="ar-SA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dirty="0">
                <a:latin typeface="Courier New" panose="02070309020205020404" pitchFamily="49" charset="0"/>
              </a:rPr>
              <a:t>(“Enter data:”);</a:t>
            </a:r>
          </a:p>
          <a:p>
            <a:pPr marL="990600" lvl="1" indent="-533400" algn="l" rtl="0"/>
            <a:r>
              <a:rPr lang="en-US" altLang="ar-SA" dirty="0" err="1">
                <a:latin typeface="Courier New" panose="02070309020205020404" pitchFamily="49" charset="0"/>
              </a:rPr>
              <a:t>System.out</a:t>
            </a:r>
            <a:r>
              <a:rPr lang="en-US" altLang="ar-SA" dirty="0">
                <a:latin typeface="Arial" panose="020B0604020202020204" pitchFamily="34" charset="0"/>
              </a:rPr>
              <a:t> is the calling object</a:t>
            </a:r>
          </a:p>
        </p:txBody>
      </p:sp>
    </p:spTree>
    <p:extLst>
      <p:ext uri="{BB962C8B-B14F-4D97-AF65-F5344CB8AC3E}">
        <p14:creationId xmlns:p14="http://schemas.microsoft.com/office/powerpoint/2010/main" val="179950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Courier New" panose="02070309020205020404" pitchFamily="49" charset="0"/>
              </a:rPr>
              <a:t>void</a:t>
            </a:r>
            <a:r>
              <a:rPr lang="en-US" altLang="ar-SA">
                <a:latin typeface="Arial" panose="020B0604020202020204" pitchFamily="34" charset="0"/>
              </a:rPr>
              <a:t> Method Definitions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011" y="2225898"/>
            <a:ext cx="7772400" cy="2703304"/>
          </a:xfrm>
        </p:spPr>
        <p:txBody>
          <a:bodyPr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example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public void </a:t>
            </a:r>
            <a:r>
              <a:rPr lang="en-US" altLang="ar-SA" sz="2000" dirty="0" err="1">
                <a:latin typeface="Courier New" panose="02070309020205020404" pitchFamily="49" charset="0"/>
              </a:rPr>
              <a:t>WriteName</a:t>
            </a:r>
            <a:r>
              <a:rPr lang="en-US" altLang="ar-SA" sz="2000" dirty="0">
                <a:latin typeface="Courier New" panose="02070309020205020404" pitchFamily="49" charset="0"/>
              </a:rPr>
              <a:t>()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{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 //body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(“Name: “ + name);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} </a:t>
            </a:r>
            <a:endParaRPr lang="en-US" altLang="ar-SA" sz="2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79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82" y="2394329"/>
            <a:ext cx="6592486" cy="406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3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7350" y="1479926"/>
            <a:ext cx="5829300" cy="526298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Basic Terminology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27040" y="2267488"/>
            <a:ext cx="8130594" cy="2303195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A </a:t>
            </a:r>
            <a:r>
              <a:rPr lang="en-US" altLang="ar-SA" i="1" dirty="0">
                <a:latin typeface="Arial" panose="020B0604020202020204" pitchFamily="34" charset="0"/>
              </a:rPr>
              <a:t>class</a:t>
            </a:r>
            <a:r>
              <a:rPr lang="en-US" altLang="ar-SA" dirty="0">
                <a:latin typeface="Arial" panose="020B0604020202020204" pitchFamily="34" charset="0"/>
              </a:rPr>
              <a:t> defines a kind of objects:</a:t>
            </a:r>
          </a:p>
          <a:p>
            <a:pPr lvl="1" algn="l" rtl="0"/>
            <a:r>
              <a:rPr lang="en-US" altLang="ar-SA" dirty="0">
                <a:latin typeface="Arial" panose="020B0604020202020204" pitchFamily="34" charset="0"/>
              </a:rPr>
              <a:t>specifies the kinds of </a:t>
            </a:r>
            <a:r>
              <a:rPr lang="en-US" altLang="ar-SA" i="1" dirty="0">
                <a:solidFill>
                  <a:srgbClr val="FF3300"/>
                </a:solidFill>
                <a:latin typeface="Arial" panose="020B0604020202020204" pitchFamily="34" charset="0"/>
              </a:rPr>
              <a:t>attributes </a:t>
            </a:r>
            <a:r>
              <a:rPr lang="en-US" altLang="ar-SA" dirty="0">
                <a:latin typeface="Arial" panose="020B0604020202020204" pitchFamily="34" charset="0"/>
              </a:rPr>
              <a:t>(</a:t>
            </a:r>
            <a:r>
              <a:rPr lang="en-US" altLang="ar-SA" i="1" dirty="0">
                <a:solidFill>
                  <a:schemeClr val="accent1"/>
                </a:solidFill>
                <a:latin typeface="Arial" panose="020B0604020202020204" pitchFamily="34" charset="0"/>
              </a:rPr>
              <a:t>data</a:t>
            </a:r>
            <a:r>
              <a:rPr lang="en-US" altLang="ar-SA" dirty="0">
                <a:latin typeface="Arial" panose="020B0604020202020204" pitchFamily="34" charset="0"/>
              </a:rPr>
              <a:t>) an object of the class can have.</a:t>
            </a:r>
          </a:p>
          <a:p>
            <a:pPr lvl="1" algn="l" rtl="0"/>
            <a:r>
              <a:rPr lang="en-US" altLang="ar-SA" dirty="0">
                <a:latin typeface="Arial" panose="020B0604020202020204" pitchFamily="34" charset="0"/>
              </a:rPr>
              <a:t>provides </a:t>
            </a:r>
            <a:r>
              <a:rPr lang="en-US" altLang="ar-SA" i="1" dirty="0">
                <a:solidFill>
                  <a:srgbClr val="FF3300"/>
                </a:solidFill>
                <a:latin typeface="Arial" panose="020B0604020202020204" pitchFamily="34" charset="0"/>
              </a:rPr>
              <a:t>methods</a:t>
            </a:r>
            <a:r>
              <a:rPr lang="en-US" altLang="ar-SA" i="1" dirty="0">
                <a:latin typeface="Arial" panose="020B0604020202020204" pitchFamily="34" charset="0"/>
              </a:rPr>
              <a:t> </a:t>
            </a:r>
            <a:r>
              <a:rPr lang="en-US" altLang="ar-SA" dirty="0">
                <a:latin typeface="Arial" panose="020B0604020202020204" pitchFamily="34" charset="0"/>
              </a:rPr>
              <a:t>specifying the </a:t>
            </a:r>
            <a:r>
              <a:rPr lang="en-US" altLang="ar-SA" i="1" dirty="0">
                <a:solidFill>
                  <a:schemeClr val="accent1"/>
                </a:solidFill>
                <a:latin typeface="Arial" panose="020B0604020202020204" pitchFamily="34" charset="0"/>
              </a:rPr>
              <a:t>actions</a:t>
            </a:r>
            <a:r>
              <a:rPr lang="en-US" altLang="ar-SA" dirty="0">
                <a:latin typeface="Arial" panose="020B0604020202020204" pitchFamily="34" charset="0"/>
              </a:rPr>
              <a:t> an object of the class can take.</a:t>
            </a:r>
          </a:p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An object is an </a:t>
            </a:r>
            <a:r>
              <a:rPr lang="en-US" altLang="ar-SA" i="1" dirty="0">
                <a:latin typeface="Arial" panose="020B0604020202020204" pitchFamily="34" charset="0"/>
              </a:rPr>
              <a:t>instance</a:t>
            </a:r>
            <a:r>
              <a:rPr lang="en-US" altLang="ar-SA" dirty="0">
                <a:latin typeface="Arial" panose="020B0604020202020204" pitchFamily="34" charset="0"/>
              </a:rPr>
              <a:t> of the class.</a:t>
            </a:r>
          </a:p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Person is a class</a:t>
            </a:r>
          </a:p>
          <a:p>
            <a:pPr lvl="1" algn="l" rtl="0"/>
            <a:r>
              <a:rPr lang="en-US" altLang="ar-SA" dirty="0" smtClean="0">
                <a:latin typeface="Arial" panose="020B0604020202020204" pitchFamily="34" charset="0"/>
              </a:rPr>
              <a:t>Sara </a:t>
            </a:r>
            <a:r>
              <a:rPr lang="en-US" altLang="ar-SA" dirty="0">
                <a:latin typeface="Arial" panose="020B0604020202020204" pitchFamily="34" charset="0"/>
              </a:rPr>
              <a:t>and </a:t>
            </a:r>
            <a:r>
              <a:rPr lang="en-US" altLang="ar-SA" dirty="0" smtClean="0">
                <a:latin typeface="Arial" panose="020B0604020202020204" pitchFamily="34" charset="0"/>
              </a:rPr>
              <a:t>Ahmed </a:t>
            </a:r>
            <a:r>
              <a:rPr lang="en-US" altLang="ar-SA" dirty="0">
                <a:latin typeface="Arial" panose="020B0604020202020204" pitchFamily="34" charset="0"/>
              </a:rPr>
              <a:t>are objects of the Person class.</a:t>
            </a:r>
          </a:p>
        </p:txBody>
      </p:sp>
    </p:spTree>
    <p:extLst>
      <p:ext uri="{BB962C8B-B14F-4D97-AF65-F5344CB8AC3E}">
        <p14:creationId xmlns:p14="http://schemas.microsoft.com/office/powerpoint/2010/main" val="173281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Defining Methods That Return a Value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4132" y="2316051"/>
            <a:ext cx="7772400" cy="2267287"/>
          </a:xfrm>
        </p:spPr>
        <p:txBody>
          <a:bodyPr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example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public String </a:t>
            </a:r>
            <a:r>
              <a:rPr lang="en-US" altLang="ar-SA" sz="2000" dirty="0" err="1">
                <a:latin typeface="Courier New" panose="02070309020205020404" pitchFamily="49" charset="0"/>
              </a:rPr>
              <a:t>getName</a:t>
            </a:r>
            <a:r>
              <a:rPr lang="en-US" altLang="ar-SA" sz="2000" dirty="0">
                <a:latin typeface="Courier New" panose="02070309020205020404" pitchFamily="49" charset="0"/>
              </a:rPr>
              <a:t>(){</a:t>
            </a:r>
          </a:p>
          <a:p>
            <a:pPr lvl="1" algn="l" rtl="0">
              <a:buFontTx/>
              <a:buNone/>
            </a:pPr>
            <a:r>
              <a:rPr lang="en-US" altLang="ar-SA" sz="2000" dirty="0" smtClean="0">
                <a:latin typeface="Courier New" panose="02070309020205020404" pitchFamily="49" charset="0"/>
              </a:rPr>
              <a:t>// body</a:t>
            </a:r>
            <a:r>
              <a:rPr lang="en-US" altLang="ar-SA" sz="2000" dirty="0">
                <a:latin typeface="Courier New" panose="02070309020205020404" pitchFamily="49" charset="0"/>
              </a:rPr>
              <a:t>		</a:t>
            </a:r>
            <a:endParaRPr lang="en-US" altLang="ar-SA" sz="2000" dirty="0" smtClean="0">
              <a:latin typeface="Courier New" panose="02070309020205020404" pitchFamily="49" charset="0"/>
            </a:endParaRPr>
          </a:p>
          <a:p>
            <a:pPr lvl="1" algn="l" rtl="0">
              <a:buFontTx/>
              <a:buNone/>
            </a:pPr>
            <a:r>
              <a:rPr lang="en-US" altLang="ar-SA" sz="2000" dirty="0" smtClean="0">
                <a:latin typeface="Courier New" panose="02070309020205020404" pitchFamily="49" charset="0"/>
              </a:rPr>
              <a:t>return </a:t>
            </a:r>
            <a:r>
              <a:rPr lang="en-US" altLang="ar-SA" sz="2000" dirty="0">
                <a:latin typeface="Courier New" panose="02070309020205020404" pitchFamily="49" charset="0"/>
              </a:rPr>
              <a:t>name;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}</a:t>
            </a:r>
          </a:p>
        </p:txBody>
      </p:sp>
    </p:spTree>
    <p:extLst>
      <p:ext uri="{BB962C8B-B14F-4D97-AF65-F5344CB8AC3E}">
        <p14:creationId xmlns:p14="http://schemas.microsoft.com/office/powerpoint/2010/main" val="301439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example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82" y="2309678"/>
            <a:ext cx="5555468" cy="402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03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88712"/>
            <a:ext cx="7772400" cy="584775"/>
          </a:xfrm>
        </p:spPr>
        <p:txBody>
          <a:bodyPr>
            <a:spAutoFit/>
          </a:bodyPr>
          <a:lstStyle/>
          <a:p>
            <a:r>
              <a:rPr lang="en-US" altLang="ar-SA" dirty="0">
                <a:latin typeface="Arial" panose="020B0604020202020204" pitchFamily="34" charset="0"/>
              </a:rPr>
              <a:t>Defining Methods That Return a </a:t>
            </a:r>
            <a:r>
              <a:rPr lang="en-US" altLang="ar-SA" dirty="0" smtClean="0">
                <a:latin typeface="Arial" panose="020B0604020202020204" pitchFamily="34" charset="0"/>
              </a:rPr>
              <a:t>Value</a:t>
            </a:r>
            <a:endParaRPr lang="en-US" altLang="ar-SA" dirty="0">
              <a:latin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766" y="2347824"/>
            <a:ext cx="8896082" cy="1826141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must contain </a:t>
            </a:r>
            <a:r>
              <a:rPr lang="en-US" altLang="ar-SA" sz="2400" i="1" dirty="0">
                <a:latin typeface="Arial" panose="020B0604020202020204" pitchFamily="34" charset="0"/>
              </a:rPr>
              <a:t>return statement</a:t>
            </a:r>
            <a:endParaRPr lang="en-US" altLang="ar-SA" sz="2400" dirty="0">
              <a:latin typeface="Arial" panose="020B0604020202020204" pitchFamily="34" charset="0"/>
            </a:endParaRP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return </a:t>
            </a:r>
            <a:r>
              <a:rPr lang="en-US" altLang="ar-SA" sz="2400" i="1" dirty="0">
                <a:latin typeface="Courier New" panose="02070309020205020404" pitchFamily="49" charset="0"/>
              </a:rPr>
              <a:t>Expression</a:t>
            </a:r>
            <a:r>
              <a:rPr lang="en-US" altLang="ar-SA" sz="2400" dirty="0">
                <a:latin typeface="Courier New" panose="02070309020205020404" pitchFamily="49" charset="0"/>
              </a:rPr>
              <a:t>;</a:t>
            </a:r>
            <a:endParaRPr lang="en-US" altLang="ar-SA" sz="2400" i="1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400" i="1" dirty="0">
                <a:latin typeface="Courier New" panose="02070309020205020404" pitchFamily="49" charset="0"/>
              </a:rPr>
              <a:t>Expression</a:t>
            </a:r>
            <a:r>
              <a:rPr lang="en-US" altLang="ar-SA" sz="2400" dirty="0">
                <a:latin typeface="Arial" panose="020B0604020202020204" pitchFamily="34" charset="0"/>
              </a:rPr>
              <a:t> must have a type that matches the return </a:t>
            </a:r>
            <a:r>
              <a:rPr lang="en-US" altLang="ar-SA" sz="2400" dirty="0" smtClean="0">
                <a:latin typeface="Arial" panose="020B0604020202020204" pitchFamily="34" charset="0"/>
              </a:rPr>
              <a:t>type </a:t>
            </a:r>
            <a:endParaRPr lang="en-US" altLang="ar-SA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2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Courier New" panose="02070309020205020404" pitchFamily="49" charset="0"/>
              </a:rPr>
              <a:t>public</a:t>
            </a:r>
            <a:r>
              <a:rPr lang="en-US" altLang="ar-SA">
                <a:latin typeface="Arial" panose="020B0604020202020204" pitchFamily="34" charset="0"/>
              </a:rPr>
              <a:t> Method Definitions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1972" y="2033345"/>
            <a:ext cx="8136228" cy="2395528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syntax for a</a:t>
            </a:r>
            <a:r>
              <a:rPr lang="en-US" altLang="ar-SA" dirty="0">
                <a:latin typeface="Courier New" panose="02070309020205020404" pitchFamily="49" charset="0"/>
              </a:rPr>
              <a:t> void</a:t>
            </a:r>
            <a:r>
              <a:rPr lang="en-US" altLang="ar-SA" dirty="0">
                <a:latin typeface="Arial" panose="020B0604020202020204" pitchFamily="34" charset="0"/>
              </a:rPr>
              <a:t> method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public void </a:t>
            </a:r>
            <a:r>
              <a:rPr lang="en-US" altLang="ar-SA" sz="1800" i="1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i="1" dirty="0">
                <a:latin typeface="Courier New" panose="02070309020205020404" pitchFamily="49" charset="0"/>
              </a:rPr>
              <a:t>parameters</a:t>
            </a:r>
            <a:r>
              <a:rPr lang="en-US" altLang="ar-SA" sz="1800" dirty="0">
                <a:latin typeface="Courier New" panose="02070309020205020404" pitchFamily="49" charset="0"/>
              </a:rPr>
              <a:t>)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{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		&lt;</a:t>
            </a:r>
            <a:r>
              <a:rPr lang="en-US" altLang="ar-SA" sz="1800" dirty="0">
                <a:latin typeface="Arial" panose="020B0604020202020204" pitchFamily="34" charset="0"/>
              </a:rPr>
              <a:t>statement(s)</a:t>
            </a:r>
            <a:r>
              <a:rPr lang="en-US" altLang="ar-SA" sz="1800" dirty="0">
                <a:latin typeface="Courier New" panose="02070309020205020404" pitchFamily="49" charset="0"/>
              </a:rPr>
              <a:t>&gt;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}</a:t>
            </a:r>
          </a:p>
          <a:p>
            <a:pPr lvl="1" algn="l" rtl="0">
              <a:buFontTx/>
              <a:buNone/>
            </a:pPr>
            <a:endParaRPr lang="en-US" altLang="ar-SA" sz="1800" dirty="0">
              <a:latin typeface="Courier New" panose="02070309020205020404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2160" y="4260760"/>
            <a:ext cx="7772400" cy="280076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altLang="ar-SA" dirty="0" smtClean="0">
                <a:latin typeface="Arial" panose="020B0604020202020204" pitchFamily="34" charset="0"/>
              </a:rPr>
              <a:t>syntax for methods that return a value</a:t>
            </a:r>
          </a:p>
          <a:p>
            <a:pPr lvl="1" algn="l" rtl="0">
              <a:buFontTx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public </a:t>
            </a:r>
            <a:r>
              <a:rPr lang="en-US" altLang="ar-SA" sz="1800" i="1" dirty="0" err="1" smtClean="0">
                <a:latin typeface="Courier New" panose="02070309020205020404" pitchFamily="49" charset="0"/>
              </a:rPr>
              <a:t>returnType</a:t>
            </a:r>
            <a:r>
              <a:rPr lang="en-US" altLang="ar-SA" sz="1800" dirty="0" smtClean="0">
                <a:latin typeface="Courier New" panose="02070309020205020404" pitchFamily="49" charset="0"/>
              </a:rPr>
              <a:t> </a:t>
            </a:r>
            <a:r>
              <a:rPr lang="en-US" altLang="ar-SA" sz="1800" i="1" dirty="0" err="1" smtClean="0">
                <a:latin typeface="Courier New" panose="02070309020205020404" pitchFamily="49" charset="0"/>
              </a:rPr>
              <a:t>methodName</a:t>
            </a:r>
            <a:r>
              <a:rPr lang="en-US" altLang="ar-SA" sz="1800" dirty="0" smtClean="0">
                <a:latin typeface="Courier New" panose="02070309020205020404" pitchFamily="49" charset="0"/>
              </a:rPr>
              <a:t>(</a:t>
            </a:r>
            <a:r>
              <a:rPr lang="en-US" altLang="ar-SA" sz="1800" i="1" dirty="0" smtClean="0">
                <a:latin typeface="Courier New" panose="02070309020205020404" pitchFamily="49" charset="0"/>
              </a:rPr>
              <a:t>parameters</a:t>
            </a:r>
            <a:r>
              <a:rPr lang="en-US" altLang="ar-SA" sz="1800" dirty="0" smtClean="0">
                <a:latin typeface="Courier New" panose="02070309020205020404" pitchFamily="49" charset="0"/>
              </a:rPr>
              <a:t>)</a:t>
            </a:r>
          </a:p>
          <a:p>
            <a:pPr lvl="1" algn="l" rtl="0">
              <a:buFontTx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{</a:t>
            </a:r>
          </a:p>
          <a:p>
            <a:pPr lvl="1" algn="l" rtl="0">
              <a:buFontTx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		&lt;</a:t>
            </a:r>
            <a:r>
              <a:rPr lang="en-US" altLang="ar-SA" sz="1800" dirty="0" smtClean="0">
                <a:latin typeface="Arial" panose="020B0604020202020204" pitchFamily="34" charset="0"/>
              </a:rPr>
              <a:t>statement(s), including a</a:t>
            </a:r>
          </a:p>
          <a:p>
            <a:pPr lvl="1" algn="l" rtl="0">
              <a:buFontTx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		 return </a:t>
            </a:r>
            <a:r>
              <a:rPr lang="en-US" altLang="ar-SA" sz="1800" dirty="0" smtClean="0">
                <a:latin typeface="Arial" panose="020B0604020202020204" pitchFamily="34" charset="0"/>
              </a:rPr>
              <a:t>statement</a:t>
            </a:r>
            <a:r>
              <a:rPr lang="en-US" altLang="ar-SA" sz="1800" dirty="0" smtClean="0">
                <a:latin typeface="Courier New" panose="02070309020205020404" pitchFamily="49" charset="0"/>
              </a:rPr>
              <a:t>&gt;</a:t>
            </a:r>
          </a:p>
          <a:p>
            <a:pPr lvl="1" algn="l" rtl="0">
              <a:buFontTx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}</a:t>
            </a:r>
          </a:p>
          <a:p>
            <a:pPr algn="l" rtl="0"/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191219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7098"/>
            <a:ext cx="7772400" cy="709865"/>
          </a:xfrm>
        </p:spPr>
        <p:txBody>
          <a:bodyPr/>
          <a:lstStyle/>
          <a:p>
            <a:r>
              <a:rPr lang="en-US" altLang="ar-SA" sz="4000" dirty="0">
                <a:latin typeface="Arial" panose="020B0604020202020204" pitchFamily="34" charset="0"/>
              </a:rPr>
              <a:t>Passing Values to a Method: Parameters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53602"/>
            <a:ext cx="7772400" cy="4367212"/>
          </a:xfrm>
        </p:spPr>
        <p:txBody>
          <a:bodyPr>
            <a:normAutofit fontScale="92500" lnSpcReduction="10000"/>
          </a:bodyPr>
          <a:lstStyle/>
          <a:p>
            <a:pPr marL="381000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Input values for methods (within the program, not from user)</a:t>
            </a:r>
          </a:p>
          <a:p>
            <a:pPr marL="838200" lvl="1" indent="-381000" algn="l" rtl="0">
              <a:lnSpc>
                <a:spcPct val="90000"/>
              </a:lnSpc>
            </a:pPr>
            <a:r>
              <a:rPr lang="en-US" altLang="ar-SA" sz="2000" i="1" dirty="0">
                <a:latin typeface="Arial" panose="020B0604020202020204" pitchFamily="34" charset="0"/>
              </a:rPr>
              <a:t>passed</a:t>
            </a:r>
            <a:r>
              <a:rPr lang="en-US" altLang="ar-SA" sz="2000" dirty="0">
                <a:latin typeface="Arial" panose="020B0604020202020204" pitchFamily="34" charset="0"/>
              </a:rPr>
              <a:t> values or </a:t>
            </a:r>
            <a:r>
              <a:rPr lang="en-US" altLang="ar-SA" sz="2000" i="1" dirty="0">
                <a:latin typeface="Arial" panose="020B0604020202020204" pitchFamily="34" charset="0"/>
              </a:rPr>
              <a:t>parameters</a:t>
            </a:r>
          </a:p>
          <a:p>
            <a:pPr marL="381000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More flexibility for methods</a:t>
            </a:r>
            <a:endParaRPr lang="en-US" altLang="ar-SA" sz="2000" i="1" dirty="0">
              <a:latin typeface="Arial" panose="020B0604020202020204" pitchFamily="34" charset="0"/>
            </a:endParaRPr>
          </a:p>
          <a:p>
            <a:pPr marL="381000" indent="-381000" algn="l" rtl="0">
              <a:lnSpc>
                <a:spcPct val="90000"/>
              </a:lnSpc>
            </a:pPr>
            <a:r>
              <a:rPr lang="en-US" altLang="ar-SA" sz="2000" dirty="0" smtClean="0">
                <a:latin typeface="Arial" panose="020B0604020202020204" pitchFamily="34" charset="0"/>
              </a:rPr>
              <a:t>parameters 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marL="838200" lvl="1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Part of method definition</a:t>
            </a:r>
          </a:p>
          <a:p>
            <a:pPr marL="838200" lvl="1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After the method name, within parentheses</a:t>
            </a:r>
          </a:p>
          <a:p>
            <a:pPr marL="1295400" lvl="2" indent="-381000" algn="l" rtl="0">
              <a:lnSpc>
                <a:spcPct val="90000"/>
              </a:lnSpc>
            </a:pPr>
            <a:r>
              <a:rPr lang="en-US" altLang="ar-SA" sz="2000" i="1" dirty="0">
                <a:latin typeface="Arial" panose="020B0604020202020204" pitchFamily="34" charset="0"/>
              </a:rPr>
              <a:t>type</a:t>
            </a:r>
            <a:r>
              <a:rPr lang="en-US" altLang="ar-SA" sz="2000" dirty="0">
                <a:latin typeface="Arial" panose="020B0604020202020204" pitchFamily="34" charset="0"/>
              </a:rPr>
              <a:t> </a:t>
            </a:r>
          </a:p>
          <a:p>
            <a:pPr marL="1295400" lvl="2" indent="-381000" algn="l" rtl="0">
              <a:lnSpc>
                <a:spcPct val="90000"/>
              </a:lnSpc>
            </a:pPr>
            <a:r>
              <a:rPr lang="en-US" altLang="ar-SA" sz="2000" i="1" dirty="0">
                <a:latin typeface="Arial" panose="020B0604020202020204" pitchFamily="34" charset="0"/>
              </a:rPr>
              <a:t>name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marL="381000" indent="-381000" algn="l" rtl="0">
              <a:lnSpc>
                <a:spcPct val="90000"/>
              </a:lnSpc>
            </a:pPr>
            <a:r>
              <a:rPr lang="en-US" altLang="ar-SA" sz="2000" i="1" dirty="0" smtClean="0">
                <a:latin typeface="Arial" panose="020B0604020202020204" pitchFamily="34" charset="0"/>
              </a:rPr>
              <a:t>arguments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marL="838200" lvl="1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Calling a method with an object within the parentheses</a:t>
            </a:r>
          </a:p>
          <a:p>
            <a:pPr marL="1295400" lvl="2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matching data type</a:t>
            </a:r>
          </a:p>
          <a:p>
            <a:pPr marL="1295400" lvl="2" indent="-381000"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in the same order</a:t>
            </a:r>
          </a:p>
        </p:txBody>
      </p:sp>
    </p:spTree>
    <p:extLst>
      <p:ext uri="{BB962C8B-B14F-4D97-AF65-F5344CB8AC3E}">
        <p14:creationId xmlns:p14="http://schemas.microsoft.com/office/powerpoint/2010/main" val="29226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9515" y="2665927"/>
            <a:ext cx="7484783" cy="327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15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627281"/>
            <a:ext cx="7772400" cy="620712"/>
          </a:xfrm>
        </p:spPr>
        <p:txBody>
          <a:bodyPr/>
          <a:lstStyle/>
          <a:p>
            <a:r>
              <a:rPr lang="en-US" altLang="ar-SA" sz="4000" dirty="0"/>
              <a:t>Parameter Passing Example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21" y="4842122"/>
            <a:ext cx="7810500" cy="1912937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What is the </a:t>
            </a:r>
            <a:r>
              <a:rPr lang="en-US" altLang="ar-SA" sz="2000" dirty="0" smtClean="0">
                <a:latin typeface="Arial" panose="020B0604020202020204" pitchFamily="34" charset="0"/>
              </a:rPr>
              <a:t>parameter </a:t>
            </a:r>
            <a:r>
              <a:rPr lang="en-US" altLang="ar-SA" sz="2000" dirty="0">
                <a:latin typeface="Arial" panose="020B0604020202020204" pitchFamily="34" charset="0"/>
              </a:rPr>
              <a:t>in the method definition?</a:t>
            </a:r>
          </a:p>
          <a:p>
            <a:pPr lvl="1" algn="l" rtl="0"/>
            <a:r>
              <a:rPr lang="en-US" altLang="ar-SA" sz="2000" dirty="0" err="1">
                <a:latin typeface="Courier New" panose="02070309020205020404" pitchFamily="49" charset="0"/>
              </a:rPr>
              <a:t>numberIn</a:t>
            </a: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What is the argument </a:t>
            </a:r>
            <a:r>
              <a:rPr lang="en-US" altLang="ar-SA" sz="2000" dirty="0" smtClean="0">
                <a:latin typeface="Arial" panose="020B0604020202020204" pitchFamily="34" charset="0"/>
              </a:rPr>
              <a:t>in </a:t>
            </a:r>
            <a:r>
              <a:rPr lang="en-US" altLang="ar-SA" sz="2000" dirty="0">
                <a:latin typeface="Arial" panose="020B0604020202020204" pitchFamily="34" charset="0"/>
              </a:rPr>
              <a:t>the method </a:t>
            </a:r>
            <a:r>
              <a:rPr lang="en-US" altLang="ar-SA" sz="2000" dirty="0" smtClean="0">
                <a:latin typeface="Arial" panose="020B0604020202020204" pitchFamily="34" charset="0"/>
              </a:rPr>
              <a:t>invocation call?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000" dirty="0">
                <a:latin typeface="Courier New" panose="02070309020205020404" pitchFamily="49" charset="0"/>
              </a:rPr>
              <a:t>next </a:t>
            </a:r>
            <a:r>
              <a:rPr lang="en-US" altLang="ar-SA" sz="2000" dirty="0"/>
              <a:t> 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479425" y="1524230"/>
            <a:ext cx="7875588" cy="170021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//Definition of method to double an integer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public </a:t>
            </a:r>
            <a:r>
              <a:rPr lang="en-US" altLang="ar-SA" sz="1800" dirty="0" err="1">
                <a:latin typeface="Courier New" panose="02070309020205020404" pitchFamily="49" charset="0"/>
              </a:rPr>
              <a:t>int</a:t>
            </a:r>
            <a:r>
              <a:rPr lang="en-US" altLang="ar-SA" sz="18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</a:rPr>
              <a:t>doubleValue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dirty="0" err="1">
                <a:latin typeface="Courier New" panose="02070309020205020404" pitchFamily="49" charset="0"/>
              </a:rPr>
              <a:t>int</a:t>
            </a:r>
            <a:r>
              <a:rPr lang="en-US" altLang="ar-SA" sz="18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</a:rPr>
              <a:t>numberIn</a:t>
            </a:r>
            <a:r>
              <a:rPr lang="en-US" altLang="ar-SA" sz="1800" dirty="0">
                <a:latin typeface="Courier New" panose="02070309020205020404" pitchFamily="49" charset="0"/>
              </a:rPr>
              <a:t>)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{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   return 2 * </a:t>
            </a:r>
            <a:r>
              <a:rPr lang="en-US" altLang="ar-SA" sz="1800" dirty="0" err="1">
                <a:latin typeface="Courier New" panose="02070309020205020404" pitchFamily="49" charset="0"/>
              </a:rPr>
              <a:t>numberIn</a:t>
            </a:r>
            <a:r>
              <a:rPr lang="en-US" altLang="ar-SA" sz="1800" dirty="0">
                <a:latin typeface="Courier New" panose="02070309020205020404" pitchFamily="49" charset="0"/>
              </a:rPr>
              <a:t>;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}</a:t>
            </a:r>
            <a:endParaRPr lang="en-US" altLang="ar-SA" sz="1800" dirty="0">
              <a:latin typeface="Arial" panose="020B0604020202020204" pitchFamily="34" charset="0"/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81013" y="3362560"/>
            <a:ext cx="7874000" cy="1203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altLang="ar-SA" sz="1800" dirty="0">
                <a:latin typeface="Courier New" panose="02070309020205020404" pitchFamily="49" charset="0"/>
              </a:rPr>
              <a:t>//Invocation of the method... somewhere in main...</a:t>
            </a:r>
          </a:p>
          <a:p>
            <a:pPr algn="l" rtl="0"/>
            <a:r>
              <a:rPr lang="en-US" altLang="ar-SA" sz="1800" dirty="0">
                <a:latin typeface="Courier New" panose="02070309020205020404" pitchFamily="49" charset="0"/>
              </a:rPr>
              <a:t>...</a:t>
            </a:r>
          </a:p>
          <a:p>
            <a:pPr algn="l" rtl="0"/>
            <a:r>
              <a:rPr lang="en-US" altLang="ar-SA" sz="1800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sz="1800" dirty="0" smtClean="0">
                <a:latin typeface="Courier New" panose="02070309020205020404" pitchFamily="49" charset="0"/>
              </a:rPr>
              <a:t> next = 5;</a:t>
            </a:r>
            <a:endParaRPr lang="en-US" altLang="ar-SA" sz="18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>
                <a:latin typeface="Courier New" panose="02070309020205020404" pitchFamily="49" charset="0"/>
              </a:rPr>
              <a:t> result= </a:t>
            </a:r>
            <a:r>
              <a:rPr lang="en-US" altLang="ar-SA" sz="1800" dirty="0" err="1" smtClean="0">
                <a:latin typeface="Courier New" panose="02070309020205020404" pitchFamily="49" charset="0"/>
              </a:rPr>
              <a:t>someObj.doubleValue</a:t>
            </a:r>
            <a:r>
              <a:rPr lang="en-US" altLang="ar-SA" sz="1800" dirty="0" smtClean="0">
                <a:latin typeface="Courier New" panose="02070309020205020404" pitchFamily="49" charset="0"/>
              </a:rPr>
              <a:t>(next</a:t>
            </a:r>
            <a:r>
              <a:rPr lang="en-US" altLang="ar-SA" sz="1800" dirty="0">
                <a:latin typeface="Courier New" panose="02070309020205020404" pitchFamily="49" charset="0"/>
              </a:rPr>
              <a:t>));</a:t>
            </a:r>
          </a:p>
        </p:txBody>
      </p:sp>
    </p:spTree>
    <p:extLst>
      <p:ext uri="{BB962C8B-B14F-4D97-AF65-F5344CB8AC3E}">
        <p14:creationId xmlns:p14="http://schemas.microsoft.com/office/powerpoint/2010/main" val="8444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Type Matching/Constraint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24" y="2187261"/>
            <a:ext cx="8960476" cy="3872855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The type of each argument should match the corresponding formal parameter.</a:t>
            </a:r>
          </a:p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If appropriate, Java automatically performs type casting: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Define: </a:t>
            </a:r>
            <a:r>
              <a:rPr lang="en-US" altLang="ar-SA" sz="2400" dirty="0">
                <a:latin typeface="Courier New" panose="02070309020205020404" pitchFamily="49" charset="0"/>
              </a:rPr>
              <a:t>float square(float </a:t>
            </a:r>
            <a:r>
              <a:rPr lang="en-US" altLang="ar-SA" sz="2400" dirty="0" err="1">
                <a:latin typeface="Courier New" panose="02070309020205020404" pitchFamily="49" charset="0"/>
              </a:rPr>
              <a:t>num</a:t>
            </a:r>
            <a:r>
              <a:rPr lang="en-US" altLang="ar-SA" sz="2400" dirty="0">
                <a:latin typeface="Courier New" panose="02070309020205020404" pitchFamily="49" charset="0"/>
              </a:rPr>
              <a:t>)</a:t>
            </a:r>
          </a:p>
          <a:p>
            <a:pPr lvl="1" algn="l" rtl="0"/>
            <a:r>
              <a:rPr lang="en-US" altLang="ar-SA" sz="2400" dirty="0" smtClean="0">
                <a:latin typeface="Arial" panose="020B0604020202020204" pitchFamily="34" charset="0"/>
              </a:rPr>
              <a:t>Call: </a:t>
            </a:r>
            <a:r>
              <a:rPr lang="en-US" altLang="ar-SA" sz="2400" dirty="0" err="1">
                <a:latin typeface="Courier New" panose="02070309020205020404" pitchFamily="49" charset="0"/>
              </a:rPr>
              <a:t>int</a:t>
            </a:r>
            <a:r>
              <a:rPr lang="en-US" altLang="ar-SA" sz="2400" dirty="0">
                <a:latin typeface="Courier New" panose="02070309020205020404" pitchFamily="49" charset="0"/>
              </a:rPr>
              <a:t> x=5; square(x);</a:t>
            </a:r>
          </a:p>
          <a:p>
            <a:pPr lvl="1" algn="l" rtl="0"/>
            <a:endParaRPr lang="en-US" altLang="ar-SA" sz="2400" dirty="0">
              <a:latin typeface="Courier New" panose="02070309020205020404" pitchFamily="49" charset="0"/>
            </a:endParaRP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byte --&gt; short --&gt; </a:t>
            </a:r>
            <a:r>
              <a:rPr lang="en-US" altLang="ar-SA" sz="2000" dirty="0" err="1">
                <a:latin typeface="Courier New" panose="02070309020205020404" pitchFamily="49" charset="0"/>
              </a:rPr>
              <a:t>int</a:t>
            </a:r>
            <a:r>
              <a:rPr lang="en-US" altLang="ar-SA" sz="2000" dirty="0">
                <a:latin typeface="Courier New" panose="02070309020205020404" pitchFamily="49" charset="0"/>
              </a:rPr>
              <a:t> --&gt; long --&gt; float --&gt; double</a:t>
            </a:r>
            <a:r>
              <a:rPr lang="en-US" altLang="ar-SA" dirty="0"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87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Example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985" y="2253802"/>
            <a:ext cx="7814596" cy="2962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3141" y="10984306"/>
            <a:ext cx="5598883" cy="9820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51985" y="5618690"/>
            <a:ext cx="9309619" cy="889959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24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</a:rPr>
              <a:t>Method</a:t>
            </a:r>
            <a:r>
              <a:rPr kumimoji="0" lang="en-US" altLang="ar-SA" sz="2000" b="0" i="0" u="none" strike="noStrike" cap="none" normalizeH="0" baseline="0" dirty="0" smtClean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</a:rPr>
              <a:t> calling</a:t>
            </a:r>
            <a:endParaRPr kumimoji="0" lang="ar-SA" altLang="ar-SA" sz="2000" b="0" i="0" u="none" strike="noStrike" cap="none" normalizeH="0" baseline="0" dirty="0" smtClean="0">
              <a:ln>
                <a:noFill/>
              </a:ln>
              <a:solidFill>
                <a:srgbClr val="000088"/>
              </a:solidFill>
              <a:effectLst/>
              <a:latin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altLang="ar-SA" sz="1200" dirty="0">
              <a:solidFill>
                <a:srgbClr val="00008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err="1" smtClean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kumimoji="0" lang="ar-SA" altLang="ar-SA" sz="1600" b="0" i="0" u="none" strike="noStrike" cap="none" normalizeH="0" baseline="0" dirty="0" smtClean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ar-SA" sz="1600" b="0" i="0" u="none" strike="noStrike" cap="none" normalizeH="0" baseline="0" dirty="0" smtClean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9,6);</a:t>
            </a:r>
            <a:endParaRPr kumimoji="0" lang="ar-SA" altLang="ar-S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786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690" y="2343416"/>
            <a:ext cx="6490952" cy="404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82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57350" y="1479926"/>
            <a:ext cx="5829300" cy="526298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What does a class have?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idx="1"/>
          </p:nvPr>
        </p:nvSpPr>
        <p:spPr>
          <a:xfrm>
            <a:off x="281322" y="2252998"/>
            <a:ext cx="8862678" cy="4267835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i="1" dirty="0">
                <a:latin typeface="Arial" panose="020B0604020202020204" pitchFamily="34" charset="0"/>
              </a:rPr>
              <a:t>Members</a:t>
            </a:r>
            <a:r>
              <a:rPr lang="en-US" altLang="ar-SA" dirty="0">
                <a:latin typeface="Arial" panose="020B0604020202020204" pitchFamily="34" charset="0"/>
              </a:rPr>
              <a:t> of a class</a:t>
            </a:r>
            <a:r>
              <a:rPr lang="en-US" altLang="ar-SA" i="1" dirty="0">
                <a:latin typeface="Arial" panose="020B0604020202020204" pitchFamily="34" charset="0"/>
              </a:rPr>
              <a:t>:</a:t>
            </a:r>
          </a:p>
          <a:p>
            <a:pPr lvl="1" algn="l" rtl="0"/>
            <a:r>
              <a:rPr lang="en-US" altLang="ar-SA" i="1" dirty="0">
                <a:solidFill>
                  <a:srgbClr val="FF0000"/>
                </a:solidFill>
                <a:latin typeface="Arial" panose="020B0604020202020204" pitchFamily="34" charset="0"/>
              </a:rPr>
              <a:t>Attributes</a:t>
            </a:r>
            <a:r>
              <a:rPr lang="en-US" altLang="ar-SA" i="1" dirty="0">
                <a:latin typeface="Arial" panose="020B0604020202020204" pitchFamily="34" charset="0"/>
              </a:rPr>
              <a:t> (instance variables, data)</a:t>
            </a:r>
          </a:p>
          <a:p>
            <a:pPr lvl="2" algn="l" rtl="0"/>
            <a:r>
              <a:rPr lang="en-US" altLang="ar-SA" sz="1600" dirty="0">
                <a:latin typeface="Arial" panose="020B0604020202020204" pitchFamily="34" charset="0"/>
              </a:rPr>
              <a:t>For each instance of the class (object), values of attributes can vary, hence instance variables</a:t>
            </a:r>
          </a:p>
          <a:p>
            <a:pPr lvl="1" algn="l" rtl="0"/>
            <a:r>
              <a:rPr lang="en-US" altLang="ar-SA" i="1" dirty="0">
                <a:solidFill>
                  <a:srgbClr val="FF0000"/>
                </a:solidFill>
                <a:latin typeface="Arial" panose="020B0604020202020204" pitchFamily="34" charset="0"/>
              </a:rPr>
              <a:t>Methods</a:t>
            </a:r>
          </a:p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Person class</a:t>
            </a:r>
          </a:p>
          <a:p>
            <a:pPr lvl="1" algn="l" rtl="0"/>
            <a:r>
              <a:rPr lang="en-US" altLang="ar-SA" sz="1350" dirty="0">
                <a:latin typeface="Arial" panose="020B0604020202020204" pitchFamily="34" charset="0"/>
              </a:rPr>
              <a:t>Attributes: name, address, phone number</a:t>
            </a:r>
          </a:p>
          <a:p>
            <a:pPr lvl="1" algn="l" rtl="0"/>
            <a:r>
              <a:rPr lang="en-US" altLang="ar-SA" sz="1350" dirty="0">
                <a:latin typeface="Arial" panose="020B0604020202020204" pitchFamily="34" charset="0"/>
              </a:rPr>
              <a:t>Methods: change address, change phone number</a:t>
            </a:r>
          </a:p>
          <a:p>
            <a:pPr algn="l" rtl="0"/>
            <a:r>
              <a:rPr lang="en-US" altLang="ar-SA" dirty="0" smtClean="0">
                <a:latin typeface="Arial" panose="020B0604020202020204" pitchFamily="34" charset="0"/>
              </a:rPr>
              <a:t>Sara </a:t>
            </a:r>
            <a:r>
              <a:rPr lang="en-US" altLang="ar-SA" dirty="0">
                <a:latin typeface="Arial" panose="020B0604020202020204" pitchFamily="34" charset="0"/>
              </a:rPr>
              <a:t>object</a:t>
            </a:r>
          </a:p>
          <a:p>
            <a:pPr lvl="1" algn="l" rtl="0"/>
            <a:r>
              <a:rPr lang="en-US" altLang="ar-SA" sz="1350" dirty="0">
                <a:latin typeface="Arial" panose="020B0604020202020204" pitchFamily="34" charset="0"/>
              </a:rPr>
              <a:t>Name is </a:t>
            </a:r>
            <a:r>
              <a:rPr lang="en-US" altLang="ar-SA" sz="1350" dirty="0" smtClean="0">
                <a:latin typeface="Arial" panose="020B0604020202020204" pitchFamily="34" charset="0"/>
              </a:rPr>
              <a:t>Sara, </a:t>
            </a:r>
            <a:r>
              <a:rPr lang="en-US" altLang="ar-SA" sz="1350" dirty="0">
                <a:latin typeface="Arial" panose="020B0604020202020204" pitchFamily="34" charset="0"/>
              </a:rPr>
              <a:t>address is …</a:t>
            </a:r>
          </a:p>
          <a:p>
            <a:pPr algn="l" rtl="0"/>
            <a:r>
              <a:rPr lang="en-US" altLang="ar-SA" dirty="0" smtClean="0">
                <a:latin typeface="Arial" panose="020B0604020202020204" pitchFamily="34" charset="0"/>
              </a:rPr>
              <a:t>Ahmed </a:t>
            </a:r>
            <a:r>
              <a:rPr lang="en-US" altLang="ar-SA" dirty="0">
                <a:latin typeface="Arial" panose="020B0604020202020204" pitchFamily="34" charset="0"/>
              </a:rPr>
              <a:t>object</a:t>
            </a:r>
          </a:p>
          <a:p>
            <a:pPr lvl="1" algn="l" rtl="0"/>
            <a:r>
              <a:rPr lang="en-US" altLang="ar-SA" sz="1350" dirty="0">
                <a:latin typeface="Arial" panose="020B0604020202020204" pitchFamily="34" charset="0"/>
              </a:rPr>
              <a:t>Name is </a:t>
            </a:r>
            <a:r>
              <a:rPr lang="en-US" altLang="ar-SA" sz="1350" dirty="0" smtClean="0">
                <a:latin typeface="Arial" panose="020B0604020202020204" pitchFamily="34" charset="0"/>
              </a:rPr>
              <a:t>Ahmed, </a:t>
            </a:r>
            <a:r>
              <a:rPr lang="en-US" altLang="ar-SA" sz="1350" dirty="0">
                <a:latin typeface="Arial" panose="020B0604020202020204" pitchFamily="34" charset="0"/>
              </a:rPr>
              <a:t>address is …</a:t>
            </a:r>
          </a:p>
        </p:txBody>
      </p:sp>
    </p:spTree>
    <p:extLst>
      <p:ext uri="{BB962C8B-B14F-4D97-AF65-F5344CB8AC3E}">
        <p14:creationId xmlns:p14="http://schemas.microsoft.com/office/powerpoint/2010/main" val="352281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19" y="5190186"/>
            <a:ext cx="8679226" cy="1235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7" y="2176849"/>
            <a:ext cx="7878956" cy="258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0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57350" y="1307813"/>
            <a:ext cx="5829300" cy="584775"/>
          </a:xfrm>
        </p:spPr>
        <p:txBody>
          <a:bodyPr>
            <a:spAutoFit/>
          </a:bodyPr>
          <a:lstStyle/>
          <a:p>
            <a:r>
              <a:rPr lang="en-US" altLang="ar-SA" dirty="0" smtClean="0">
                <a:latin typeface="Arial" panose="020B0604020202020204" pitchFamily="34" charset="0"/>
              </a:rPr>
              <a:t>Definition of Class Person</a:t>
            </a:r>
            <a:endParaRPr lang="en-US" altLang="ar-SA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50" y="2307666"/>
            <a:ext cx="5370489" cy="359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pPr rtl="0"/>
            <a:r>
              <a:rPr lang="en-US" altLang="ar-SA" sz="4000" dirty="0"/>
              <a:t>Information </a:t>
            </a:r>
            <a:r>
              <a:rPr lang="en-US" altLang="ar-SA" sz="4000" dirty="0" smtClean="0"/>
              <a:t>Hiding</a:t>
            </a:r>
            <a:endParaRPr lang="en-US" altLang="ar-SA" sz="4000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399" y="2667000"/>
            <a:ext cx="6974983" cy="2162577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altLang="ar-SA" sz="2800" u="sng" dirty="0">
                <a:latin typeface="Arial" panose="020B0604020202020204" pitchFamily="34" charset="0"/>
              </a:rPr>
              <a:t>Information hiding</a:t>
            </a:r>
            <a:endParaRPr lang="en-US" altLang="ar-SA" sz="2800" dirty="0">
              <a:latin typeface="Arial" panose="020B0604020202020204" pitchFamily="34" charset="0"/>
            </a:endParaRPr>
          </a:p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protect data inside an object</a:t>
            </a:r>
          </a:p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do not allow direct access</a:t>
            </a:r>
          </a:p>
          <a:p>
            <a:pPr algn="l" rtl="0"/>
            <a:endParaRPr lang="en-US" altLang="ar-SA" sz="2800" dirty="0">
              <a:latin typeface="Arial" panose="020B0604020202020204" pitchFamily="34" charset="0"/>
            </a:endParaRPr>
          </a:p>
          <a:p>
            <a:pPr algn="l" rtl="0">
              <a:buFontTx/>
              <a:buNone/>
            </a:pPr>
            <a:endParaRPr lang="en-US" altLang="ar-SA" sz="3600" dirty="0"/>
          </a:p>
        </p:txBody>
      </p:sp>
    </p:spTree>
    <p:extLst>
      <p:ext uri="{BB962C8B-B14F-4D97-AF65-F5344CB8AC3E}">
        <p14:creationId xmlns:p14="http://schemas.microsoft.com/office/powerpoint/2010/main" val="39672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b="1" dirty="0">
                <a:latin typeface="Courier New" panose="02070309020205020404" pitchFamily="49" charset="0"/>
              </a:rPr>
              <a:t>public</a:t>
            </a:r>
            <a:r>
              <a:rPr lang="en-US" altLang="ar-SA" dirty="0"/>
              <a:t> </a:t>
            </a:r>
            <a:r>
              <a:rPr lang="en-US" altLang="ar-SA" dirty="0">
                <a:latin typeface="Arial" panose="020B0604020202020204" pitchFamily="34" charset="0"/>
              </a:rPr>
              <a:t>and</a:t>
            </a:r>
            <a:r>
              <a:rPr lang="en-US" altLang="ar-SA" dirty="0"/>
              <a:t> </a:t>
            </a:r>
            <a:r>
              <a:rPr lang="en-US" altLang="ar-SA" b="1" dirty="0">
                <a:latin typeface="Courier New" panose="02070309020205020404" pitchFamily="49" charset="0"/>
              </a:rPr>
              <a:t>private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3810" y="1955487"/>
            <a:ext cx="7772400" cy="464502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altLang="ar-SA" sz="2000" b="1" dirty="0">
                <a:solidFill>
                  <a:srgbClr val="FF0000"/>
                </a:solidFill>
                <a:latin typeface="Arial" panose="020B0604020202020204" pitchFamily="34" charset="0"/>
              </a:rPr>
              <a:t>private</a:t>
            </a: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Attribute </a:t>
            </a:r>
            <a:r>
              <a:rPr lang="en-US" altLang="ar-SA" sz="2000" dirty="0" smtClean="0">
                <a:latin typeface="Arial" panose="020B0604020202020204" pitchFamily="34" charset="0"/>
              </a:rPr>
              <a:t>(variable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1800" dirty="0">
                <a:latin typeface="Arial" panose="020B0604020202020204" pitchFamily="34" charset="0"/>
              </a:rPr>
              <a:t>only the same class can access/change</a:t>
            </a: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Method</a:t>
            </a:r>
          </a:p>
          <a:p>
            <a:pPr lvl="1" algn="l" rtl="0"/>
            <a:r>
              <a:rPr lang="en-US" altLang="ar-SA" sz="1800" dirty="0">
                <a:latin typeface="Arial" panose="020B0604020202020204" pitchFamily="34" charset="0"/>
              </a:rPr>
              <a:t>only the same class can </a:t>
            </a:r>
            <a:r>
              <a:rPr lang="en-US" altLang="ar-SA" sz="1800" dirty="0" smtClean="0">
                <a:latin typeface="Arial" panose="020B0604020202020204" pitchFamily="34" charset="0"/>
              </a:rPr>
              <a:t>invoke</a:t>
            </a:r>
            <a:endParaRPr lang="en-US" altLang="ar-SA" sz="2000" b="1" dirty="0" smtClean="0">
              <a:solidFill>
                <a:srgbClr val="33CC33"/>
              </a:solidFill>
              <a:latin typeface="Arial" panose="020B0604020202020204" pitchFamily="34" charset="0"/>
            </a:endParaRPr>
          </a:p>
          <a:p>
            <a:pPr algn="l" rtl="0">
              <a:buFontTx/>
              <a:buNone/>
            </a:pPr>
            <a:r>
              <a:rPr lang="en-US" altLang="ar-SA" sz="2000" b="1" dirty="0" smtClean="0">
                <a:solidFill>
                  <a:srgbClr val="33CC33"/>
                </a:solidFill>
                <a:latin typeface="Arial" panose="020B0604020202020204" pitchFamily="34" charset="0"/>
              </a:rPr>
              <a:t>public</a:t>
            </a:r>
            <a:endParaRPr lang="en-US" altLang="ar-SA" sz="2000" b="1" dirty="0">
              <a:solidFill>
                <a:srgbClr val="33CC33"/>
              </a:solidFill>
              <a:latin typeface="Arial" panose="020B0604020202020204" pitchFamily="34" charset="0"/>
            </a:endParaRP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Attribute </a:t>
            </a:r>
            <a:r>
              <a:rPr lang="en-US" altLang="ar-SA" sz="2000" dirty="0" smtClean="0">
                <a:latin typeface="Arial" panose="020B0604020202020204" pitchFamily="34" charset="0"/>
              </a:rPr>
              <a:t>(variable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1800" dirty="0">
                <a:latin typeface="Arial" panose="020B0604020202020204" pitchFamily="34" charset="0"/>
              </a:rPr>
              <a:t>any class can directly access/change</a:t>
            </a: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Method</a:t>
            </a:r>
          </a:p>
          <a:p>
            <a:pPr lvl="1" algn="l" rtl="0"/>
            <a:r>
              <a:rPr lang="en-US" altLang="ar-SA" sz="1800" dirty="0">
                <a:latin typeface="Arial" panose="020B0604020202020204" pitchFamily="34" charset="0"/>
              </a:rPr>
              <a:t>any class can </a:t>
            </a:r>
            <a:r>
              <a:rPr lang="en-US" altLang="ar-SA" sz="1800" dirty="0" smtClean="0">
                <a:latin typeface="Arial" panose="020B0604020202020204" pitchFamily="34" charset="0"/>
              </a:rPr>
              <a:t>invoke</a:t>
            </a:r>
            <a:endParaRPr lang="en-US" altLang="ar-SA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4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>
                <a:latin typeface="Courier New" panose="02070309020205020404" pitchFamily="49" charset="0"/>
              </a:rPr>
              <a:t>private</a:t>
            </a:r>
            <a:r>
              <a:rPr lang="en-US" altLang="ar-SA"/>
              <a:t> or </a:t>
            </a:r>
            <a:r>
              <a:rPr lang="en-US" altLang="ar-SA">
                <a:latin typeface="Courier New" panose="02070309020205020404" pitchFamily="49" charset="0"/>
              </a:rPr>
              <a:t>public </a:t>
            </a:r>
            <a:r>
              <a:rPr lang="en-US" altLang="ar-SA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4381" y="2489199"/>
            <a:ext cx="7120519" cy="3576749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Attributes </a:t>
            </a:r>
            <a:r>
              <a:rPr lang="en-US" altLang="ar-SA" sz="2000" dirty="0" smtClean="0">
                <a:latin typeface="Arial" panose="020B0604020202020204" pitchFamily="34" charset="0"/>
              </a:rPr>
              <a:t>(variables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>
              <a:lnSpc>
                <a:spcPct val="90000"/>
              </a:lnSpc>
            </a:pPr>
            <a:r>
              <a:rPr lang="en-US" altLang="ar-SA" sz="1800" dirty="0">
                <a:latin typeface="Arial" panose="020B0604020202020204" pitchFamily="34" charset="0"/>
              </a:rPr>
              <a:t>should be</a:t>
            </a:r>
            <a:r>
              <a:rPr lang="en-US" altLang="ar-SA" sz="1800" dirty="0"/>
              <a:t> </a:t>
            </a:r>
            <a:r>
              <a:rPr lang="en-US" altLang="ar-SA" sz="1800" dirty="0">
                <a:latin typeface="Courier New" panose="02070309020205020404" pitchFamily="49" charset="0"/>
              </a:rPr>
              <a:t>private</a:t>
            </a:r>
            <a:r>
              <a:rPr lang="en-US" altLang="ar-SA" sz="1800" dirty="0"/>
              <a:t>, </a:t>
            </a:r>
            <a:r>
              <a:rPr lang="en-US" altLang="ar-SA" sz="1800" dirty="0">
                <a:latin typeface="Arial" panose="020B0604020202020204" pitchFamily="34" charset="0"/>
              </a:rPr>
              <a:t>why?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Methods</a:t>
            </a:r>
          </a:p>
          <a:p>
            <a:pPr lvl="1" algn="l" rtl="0">
              <a:lnSpc>
                <a:spcPct val="90000"/>
              </a:lnSpc>
            </a:pPr>
            <a:r>
              <a:rPr lang="en-US" altLang="ar-SA" sz="1800" dirty="0">
                <a:latin typeface="Arial" panose="020B0604020202020204" pitchFamily="34" charset="0"/>
              </a:rPr>
              <a:t>usually</a:t>
            </a:r>
            <a:r>
              <a:rPr lang="en-US" altLang="ar-SA" sz="1800" dirty="0"/>
              <a:t> </a:t>
            </a:r>
            <a:r>
              <a:rPr lang="en-US" altLang="ar-SA" sz="1800" dirty="0">
                <a:latin typeface="Courier New" panose="02070309020205020404" pitchFamily="49" charset="0"/>
              </a:rPr>
              <a:t>public</a:t>
            </a:r>
            <a:r>
              <a:rPr lang="en-US" altLang="ar-SA" sz="1800" dirty="0"/>
              <a:t>, </a:t>
            </a:r>
            <a:r>
              <a:rPr lang="en-US" altLang="ar-SA" sz="1800" dirty="0">
                <a:latin typeface="Arial" panose="020B0604020202020204" pitchFamily="34" charset="0"/>
              </a:rPr>
              <a:t>why?</a:t>
            </a:r>
          </a:p>
          <a:p>
            <a:pPr lvl="1" algn="l" rtl="0">
              <a:lnSpc>
                <a:spcPct val="90000"/>
              </a:lnSpc>
            </a:pPr>
            <a:r>
              <a:rPr lang="en-US" altLang="ar-SA" sz="1800" dirty="0">
                <a:latin typeface="Arial" panose="020B0604020202020204" pitchFamily="34" charset="0"/>
              </a:rPr>
              <a:t>sometimes</a:t>
            </a:r>
            <a:r>
              <a:rPr lang="en-US" altLang="ar-SA" sz="1800" dirty="0"/>
              <a:t> </a:t>
            </a:r>
            <a:r>
              <a:rPr lang="en-US" altLang="ar-SA" sz="1800" dirty="0">
                <a:latin typeface="Courier New" panose="02070309020205020404" pitchFamily="49" charset="0"/>
              </a:rPr>
              <a:t>private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>
                <a:latin typeface="Arial" panose="020B0604020202020204" pitchFamily="34" charset="0"/>
              </a:rPr>
              <a:t>Default is</a:t>
            </a:r>
            <a:r>
              <a:rPr lang="en-US" altLang="ar-SA" sz="2000" dirty="0">
                <a:latin typeface="Courier New" panose="02070309020205020404" pitchFamily="49" charset="0"/>
              </a:rPr>
              <a:t> public </a:t>
            </a:r>
            <a:r>
              <a:rPr lang="en-US" altLang="ar-SA" sz="2000" dirty="0">
                <a:latin typeface="Arial" panose="020B0604020202020204" pitchFamily="34" charset="0"/>
              </a:rPr>
              <a:t>in Java</a:t>
            </a:r>
          </a:p>
          <a:p>
            <a:pPr lvl="1" algn="l" rtl="0">
              <a:lnSpc>
                <a:spcPct val="90000"/>
              </a:lnSpc>
            </a:pPr>
            <a:r>
              <a:rPr lang="en-US" altLang="ar-SA" sz="1800" dirty="0">
                <a:latin typeface="Arial" panose="020B0604020202020204" pitchFamily="34" charset="0"/>
              </a:rPr>
              <a:t>Convention is to explicitly state </a:t>
            </a:r>
            <a:r>
              <a:rPr lang="en-US" altLang="ar-SA" sz="1800" dirty="0">
                <a:latin typeface="Courier New" panose="02070309020205020404" pitchFamily="49" charset="0"/>
              </a:rPr>
              <a:t>public</a:t>
            </a:r>
            <a:r>
              <a:rPr lang="en-US" altLang="ar-SA" sz="1800" dirty="0">
                <a:latin typeface="Arial" panose="020B0604020202020204" pitchFamily="34" charset="0"/>
              </a:rPr>
              <a:t> or </a:t>
            </a:r>
            <a:r>
              <a:rPr lang="en-US" altLang="ar-SA" sz="1800" dirty="0">
                <a:latin typeface="Courier New" panose="02070309020205020404" pitchFamily="49" charset="0"/>
              </a:rPr>
              <a:t>private</a:t>
            </a:r>
          </a:p>
        </p:txBody>
      </p:sp>
    </p:spTree>
    <p:extLst>
      <p:ext uri="{BB962C8B-B14F-4D97-AF65-F5344CB8AC3E}">
        <p14:creationId xmlns:p14="http://schemas.microsoft.com/office/powerpoint/2010/main" val="138362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1813"/>
            <a:ext cx="7772400" cy="1298575"/>
          </a:xfr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ar-SA">
                <a:latin typeface="Arial" panose="020B0604020202020204" pitchFamily="34" charset="0"/>
              </a:rPr>
              <a:t>Class Files and Separate Compilation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5931" y="2032715"/>
            <a:ext cx="8252138" cy="4587025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One class definition per file</a:t>
            </a:r>
          </a:p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File name and class name are the same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File extension is</a:t>
            </a:r>
            <a:r>
              <a:rPr lang="en-US" altLang="ar-SA" sz="2400" dirty="0">
                <a:latin typeface="Courier New" panose="02070309020205020404" pitchFamily="49" charset="0"/>
              </a:rPr>
              <a:t> .java</a:t>
            </a:r>
            <a:endParaRPr lang="en-US" altLang="ar-SA" sz="2400" dirty="0">
              <a:latin typeface="Arial" panose="020B0604020202020204" pitchFamily="34" charset="0"/>
            </a:endParaRPr>
          </a:p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After compilation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byte code is stored in a file with extension </a:t>
            </a:r>
            <a:r>
              <a:rPr lang="en-US" altLang="ar-SA" sz="2400" dirty="0">
                <a:latin typeface="Courier New" panose="02070309020205020404" pitchFamily="49" charset="0"/>
              </a:rPr>
              <a:t>.class</a:t>
            </a:r>
          </a:p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Execution</a:t>
            </a:r>
          </a:p>
          <a:p>
            <a:pPr lvl="1" algn="l" rtl="0"/>
            <a:r>
              <a:rPr lang="en-US" altLang="ar-SA" sz="2400" dirty="0">
                <a:latin typeface="Courier New" panose="02070309020205020404" pitchFamily="49" charset="0"/>
              </a:rPr>
              <a:t>.class </a:t>
            </a:r>
            <a:r>
              <a:rPr lang="en-US" altLang="ar-SA" sz="2400" dirty="0">
                <a:latin typeface="Arial" panose="020B0604020202020204" pitchFamily="34" charset="0"/>
              </a:rPr>
              <a:t>is run in the JVM</a:t>
            </a:r>
          </a:p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Multiple </a:t>
            </a:r>
            <a:r>
              <a:rPr lang="en-US" altLang="ar-SA" sz="2800" dirty="0">
                <a:latin typeface="Courier New" panose="02070309020205020404" pitchFamily="49" charset="0"/>
              </a:rPr>
              <a:t>.class</a:t>
            </a:r>
            <a:r>
              <a:rPr lang="en-US" altLang="ar-SA" sz="2800" dirty="0">
                <a:latin typeface="Arial" panose="020B0604020202020204" pitchFamily="34" charset="0"/>
              </a:rPr>
              <a:t> files in the same directory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No need to </a:t>
            </a:r>
            <a:r>
              <a:rPr lang="en-US" altLang="ar-SA" sz="2400" i="1" dirty="0">
                <a:latin typeface="Arial" panose="020B0604020202020204" pitchFamily="34" charset="0"/>
              </a:rPr>
              <a:t>import</a:t>
            </a:r>
            <a:r>
              <a:rPr lang="en-US" altLang="ar-SA" sz="2400" dirty="0">
                <a:latin typeface="Arial" panose="020B0604020202020204" pitchFamily="34" charset="0"/>
              </a:rPr>
              <a:t> them</a:t>
            </a:r>
          </a:p>
        </p:txBody>
      </p:sp>
    </p:spTree>
    <p:extLst>
      <p:ext uri="{BB962C8B-B14F-4D97-AF65-F5344CB8AC3E}">
        <p14:creationId xmlns:p14="http://schemas.microsoft.com/office/powerpoint/2010/main" val="738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Object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571" y="2266682"/>
            <a:ext cx="8789473" cy="305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171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143</TotalTime>
  <Words>794</Words>
  <Application>Microsoft Office PowerPoint</Application>
  <PresentationFormat>On-screen Show (4:3)</PresentationFormat>
  <Paragraphs>189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Century Gothic</vt:lpstr>
      <vt:lpstr>Courier New</vt:lpstr>
      <vt:lpstr>Monotype Sorts</vt:lpstr>
      <vt:lpstr>Times New Roman</vt:lpstr>
      <vt:lpstr>Wingdings 3</vt:lpstr>
      <vt:lpstr>Ion Boardroom</vt:lpstr>
      <vt:lpstr>Classes and Objects</vt:lpstr>
      <vt:lpstr>Basic Terminology</vt:lpstr>
      <vt:lpstr>What does a class have?</vt:lpstr>
      <vt:lpstr>Definition of Class Person</vt:lpstr>
      <vt:lpstr>Information Hiding</vt:lpstr>
      <vt:lpstr>public and private</vt:lpstr>
      <vt:lpstr>private or public ?</vt:lpstr>
      <vt:lpstr>Class Files and Separate Compilation</vt:lpstr>
      <vt:lpstr>Object </vt:lpstr>
      <vt:lpstr>Dot operator with public members </vt:lpstr>
      <vt:lpstr>Dot operator with private members </vt:lpstr>
      <vt:lpstr>different objects </vt:lpstr>
      <vt:lpstr>Methods</vt:lpstr>
      <vt:lpstr>Method Definitions</vt:lpstr>
      <vt:lpstr>The Method main</vt:lpstr>
      <vt:lpstr>PowerPoint Presentation</vt:lpstr>
      <vt:lpstr>Two Types of Methods</vt:lpstr>
      <vt:lpstr>void Method Definitions</vt:lpstr>
      <vt:lpstr>person example</vt:lpstr>
      <vt:lpstr>Defining Methods That Return a Value</vt:lpstr>
      <vt:lpstr>person example </vt:lpstr>
      <vt:lpstr>Defining Methods That Return a Value</vt:lpstr>
      <vt:lpstr>public Method Definitions</vt:lpstr>
      <vt:lpstr>Passing Values to a Method: Parameters</vt:lpstr>
      <vt:lpstr>PowerPoint Presentation</vt:lpstr>
      <vt:lpstr>Parameter Passing Example</vt:lpstr>
      <vt:lpstr>Type Matching/Constraint</vt:lpstr>
      <vt:lpstr>Example </vt:lpstr>
      <vt:lpstr>Example</vt:lpstr>
      <vt:lpstr>Example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and Objects</dc:title>
  <dc:creator>Aseel</dc:creator>
  <cp:lastModifiedBy>Aseel</cp:lastModifiedBy>
  <cp:revision>57</cp:revision>
  <dcterms:created xsi:type="dcterms:W3CDTF">2014-11-10T14:31:59Z</dcterms:created>
  <dcterms:modified xsi:type="dcterms:W3CDTF">2014-11-10T16:55:14Z</dcterms:modified>
</cp:coreProperties>
</file>