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9" r:id="rId6"/>
    <p:sldId id="260" r:id="rId7"/>
    <p:sldId id="261" r:id="rId8"/>
    <p:sldId id="262" r:id="rId9"/>
    <p:sldId id="280" r:id="rId10"/>
    <p:sldId id="263" r:id="rId11"/>
    <p:sldId id="264" r:id="rId12"/>
    <p:sldId id="266" r:id="rId13"/>
    <p:sldId id="267" r:id="rId14"/>
    <p:sldId id="268" r:id="rId15"/>
    <p:sldId id="269" r:id="rId16"/>
    <p:sldId id="27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1D0A5841-99F3-43CB-A9DA-DC5DBD73E65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2704C8C4-A913-43A5-A4C6-DFC8A38E8CA9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6B767D-945F-4C17-A704-194311B1D122}" type="slidenum">
              <a:rPr lang="ar-SA" altLang="en-US"/>
              <a:pPr/>
              <a:t>1</a:t>
            </a:fld>
            <a:endParaRPr lang="en-US" altLang="en-US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A205D0-D76A-40F8-AD54-CF327DF6FB29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792E0E-F360-468F-93EA-E589BA4D9A65}" type="slidenum">
              <a:rPr lang="ar-SA" altLang="en-US"/>
              <a:pPr/>
              <a:t>11</a:t>
            </a:fld>
            <a:endParaRPr lang="en-US" altLang="en-US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E7FA7-0111-453B-A124-7FFFB33C3B17}" type="slidenum">
              <a:rPr lang="ar-SA" altLang="en-US"/>
              <a:pPr/>
              <a:t>12</a:t>
            </a:fld>
            <a:endParaRPr lang="en-US" altLang="en-US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1FF94E-ABC4-4661-9E9C-0B46BA0EA180}" type="slidenum">
              <a:rPr lang="ar-SA" altLang="en-US"/>
              <a:pPr/>
              <a:t>13</a:t>
            </a:fld>
            <a:endParaRPr lang="en-US" altLang="en-US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BA81A8-DC07-4E0D-B9A8-DAA93F339776}" type="slidenum">
              <a:rPr lang="ar-SA" altLang="en-US"/>
              <a:pPr/>
              <a:t>2</a:t>
            </a:fld>
            <a:endParaRPr lang="en-US" altLang="en-US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5081E0-CF51-4F57-9804-411B8FA09160}" type="slidenum">
              <a:rPr lang="ar-SA" altLang="en-US"/>
              <a:pPr/>
              <a:t>3</a:t>
            </a:fld>
            <a:endParaRPr lang="en-US" altLang="en-US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DA50BC-614D-4F13-866E-097DE9F6074F}" type="slidenum">
              <a:rPr lang="ar-SA" altLang="en-US"/>
              <a:pPr/>
              <a:t>4</a:t>
            </a:fld>
            <a:endParaRPr lang="en-US" altLang="en-US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A7F29F-9731-4832-82C9-384B9BF79FED}" type="slidenum">
              <a:rPr lang="ar-SA" altLang="en-US"/>
              <a:pPr/>
              <a:t>5</a:t>
            </a:fld>
            <a:endParaRPr lang="en-US" altLang="en-US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B5C161-8176-4D34-A013-F97ECD4B9C24}" type="slidenum">
              <a:rPr lang="ar-SA" altLang="en-US"/>
              <a:pPr/>
              <a:t>6</a:t>
            </a:fld>
            <a:endParaRPr lang="en-US" altLang="en-US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47A719-6526-4D78-B355-E6ABD5CF794B}" type="slidenum">
              <a:rPr lang="ar-SA" altLang="en-US"/>
              <a:pPr/>
              <a:t>7</a:t>
            </a:fld>
            <a:endParaRPr lang="en-US" altLang="en-US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7F1828-4844-457A-BCBC-0EEC0A99A881}" type="slidenum">
              <a:rPr lang="ar-SA" altLang="en-US"/>
              <a:pPr/>
              <a:t>8</a:t>
            </a:fld>
            <a:endParaRPr lang="en-US" altLang="en-US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B44491-BFE2-4DD0-B23E-75B398D307CD}" type="slidenum">
              <a:rPr lang="ar-SA" altLang="en-US"/>
              <a:pPr/>
              <a:t>9</a:t>
            </a:fld>
            <a:endParaRPr lang="en-US" altLang="en-US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DE286-53A3-4C3D-82D7-6F32269B4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5094A-4BCC-402B-915B-65ED79AE128A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8D17-DE40-4699-9408-293BC4DEA50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316E4-1FED-4727-B4D5-FF742F7F896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FF121-7E64-4A71-92E9-B603D9FBC21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58A29-B680-4293-B071-9643097AC1C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24DB1-CD73-49EB-94A0-D97092002170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400F6-BE5E-4135-B7DB-4371170C892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B79F8-44B7-4630-A290-E85B5EFEBC7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F25CA-FA94-46FF-BFE5-A0EE88E4504F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B8D9B-CC24-4A95-93B2-B87FBB2C45E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0C1395-E3AA-4E83-874F-6498F6509DB9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 autoUpdateAnimBg="0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altLang="en-US" b="1" smtClean="0"/>
              <a:t>Modern Systems Analysis</a:t>
            </a:r>
            <a:br>
              <a:rPr lang="en-US" altLang="en-US" b="1" smtClean="0"/>
            </a:br>
            <a:r>
              <a:rPr lang="en-US" altLang="en-US" b="1" smtClean="0"/>
              <a:t>and Design</a:t>
            </a:r>
            <a:br>
              <a:rPr lang="en-US" altLang="en-US" b="1" smtClean="0"/>
            </a:br>
            <a:r>
              <a:rPr lang="en-US" altLang="en-US" sz="2800" b="1" smtClean="0"/>
              <a:t>Third Edition</a:t>
            </a:r>
            <a:r>
              <a:rPr lang="en-US" altLang="en-US" b="1" smtClean="0"/>
              <a:t/>
            </a:r>
            <a:br>
              <a:rPr lang="en-US" altLang="en-US" b="1" smtClean="0"/>
            </a:br>
            <a:r>
              <a:rPr lang="en-US" altLang="en-US" b="1" smtClean="0"/>
              <a:t/>
            </a:r>
            <a:br>
              <a:rPr lang="en-US" altLang="en-US" b="1" smtClean="0"/>
            </a:br>
            <a:endParaRPr lang="en-US" altLang="en-US" sz="3200" b="1" smtClean="0"/>
          </a:p>
        </p:txBody>
      </p:sp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/>
          </a:bodyPr>
          <a:lstStyle/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Chapter 11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Selecting the Best Alternative Design Strategy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97B8D9E8-9A67-4900-BCE8-54519ED07EB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txBody>
          <a:bodyPr/>
          <a:lstStyle/>
          <a:p>
            <a:r>
              <a:rPr lang="en-US" altLang="en-US" sz="4000" smtClean="0"/>
              <a:t>Criteria for Choosing </a:t>
            </a:r>
            <a:br>
              <a:rPr lang="en-US" altLang="en-US" sz="4000" smtClean="0"/>
            </a:br>
            <a:r>
              <a:rPr lang="en-US" altLang="en-US" sz="4000" smtClean="0"/>
              <a:t>Off-the-Shelf Software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Flexibility</a:t>
            </a:r>
          </a:p>
          <a:p>
            <a:pPr lvl="1"/>
            <a:r>
              <a:rPr lang="en-US" altLang="en-US" dirty="0" smtClean="0"/>
              <a:t>Ease of customization</a:t>
            </a:r>
          </a:p>
          <a:p>
            <a:r>
              <a:rPr lang="en-US" altLang="en-US" dirty="0" smtClean="0"/>
              <a:t>Response </a:t>
            </a:r>
            <a:r>
              <a:rPr lang="en-US" altLang="en-US" dirty="0" smtClean="0"/>
              <a:t>Time</a:t>
            </a:r>
          </a:p>
          <a:p>
            <a:r>
              <a:rPr lang="en-US" altLang="en-US" dirty="0" smtClean="0"/>
              <a:t>Ease of Installation</a:t>
            </a:r>
          </a:p>
          <a:p>
            <a:pPr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47002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E155DBAE-5470-4E0A-98F2-834B0EBC22C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676400"/>
          </a:xfrm>
        </p:spPr>
        <p:txBody>
          <a:bodyPr/>
          <a:lstStyle/>
          <a:p>
            <a:r>
              <a:rPr lang="en-US" altLang="en-US" sz="4000" smtClean="0"/>
              <a:t>Validating Purchased Software Information</a:t>
            </a:r>
            <a:endParaRPr lang="en-US" altLang="en-US" sz="2800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n-US" altLang="en-US" sz="2800" dirty="0" smtClean="0"/>
              <a:t>Information from vendor</a:t>
            </a:r>
          </a:p>
          <a:p>
            <a:pPr marL="914400" lvl="1" indent="-457200"/>
            <a:r>
              <a:rPr lang="en-US" altLang="en-US" sz="2400" dirty="0" smtClean="0"/>
              <a:t>Request for proposal</a:t>
            </a:r>
          </a:p>
          <a:p>
            <a:pPr marL="1295400" lvl="2" indent="-381000"/>
            <a:r>
              <a:rPr lang="en-US" altLang="en-US" sz="2000" dirty="0" smtClean="0"/>
              <a:t>A document provided to vendors to ask them to propose hardware and system software that will meet the requirements of your new system</a:t>
            </a:r>
          </a:p>
          <a:p>
            <a:pPr marL="533400" indent="-533400"/>
            <a:r>
              <a:rPr lang="en-US" altLang="en-US" sz="2800" dirty="0" smtClean="0"/>
              <a:t>Software evaluation period</a:t>
            </a:r>
          </a:p>
          <a:p>
            <a:pPr marL="533400" indent="-533400"/>
            <a:r>
              <a:rPr lang="en-US" altLang="en-US" sz="2800" dirty="0" smtClean="0"/>
              <a:t>Customer references from vendor</a:t>
            </a:r>
          </a:p>
          <a:p>
            <a:pPr marL="533400" indent="-533400"/>
            <a:r>
              <a:rPr lang="en-US" altLang="en-US" sz="2800" dirty="0" smtClean="0"/>
              <a:t>Independent software testing service</a:t>
            </a:r>
          </a:p>
          <a:p>
            <a:pPr marL="533400" indent="-53340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7104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7936FE0B-B22E-4D71-A643-056B1F80F42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Hardware and Software Issues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457200" indent="-457200"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smtClean="0"/>
              <a:t>Existing Platform</a:t>
            </a:r>
          </a:p>
          <a:p>
            <a:pPr marL="838200" lvl="1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smtClean="0"/>
              <a:t>Lower costs</a:t>
            </a:r>
          </a:p>
          <a:p>
            <a:pPr marL="838200" lvl="1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smtClean="0"/>
              <a:t>Information system staff is familiar with operation and maintenance</a:t>
            </a:r>
          </a:p>
          <a:p>
            <a:pPr marL="838200" lvl="1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smtClean="0"/>
              <a:t>Increased odds of successfully integrating system with existing applications</a:t>
            </a:r>
          </a:p>
          <a:p>
            <a:pPr marL="838200" lvl="1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smtClean="0"/>
              <a:t>No added costs of converting old systems to new platform or transferring data</a:t>
            </a:r>
          </a:p>
        </p:txBody>
      </p:sp>
      <p:sp>
        <p:nvSpPr>
          <p:cNvPr id="1536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 smtClean="0"/>
              <a:t>      New Hardware and System Software</a:t>
            </a:r>
          </a:p>
          <a:p>
            <a:pPr marL="838200" lvl="1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Some software components will only run on new platform</a:t>
            </a:r>
          </a:p>
          <a:p>
            <a:pPr marL="838200" lvl="1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Developing system for new platform gives organization opportunity to upgrade technology holdings</a:t>
            </a:r>
          </a:p>
          <a:p>
            <a:pPr marL="838200" lvl="1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New requirements may allow organization to radically change its computing operations</a:t>
            </a:r>
          </a:p>
        </p:txBody>
      </p:sp>
      <p:sp>
        <p:nvSpPr>
          <p:cNvPr id="472070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7BFE6434-1251-437C-8D17-AB0606530A0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Updating the Baseline Project Plan (BPP)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600200"/>
            <a:ext cx="7772400" cy="4419600"/>
          </a:xfrm>
        </p:spPr>
        <p:txBody>
          <a:bodyPr/>
          <a:lstStyle/>
          <a:p>
            <a:r>
              <a:rPr lang="en-US" altLang="en-US" sz="2800" smtClean="0"/>
              <a:t>The Baseline Project Plan (BPP) was developed during project initiation and  planning</a:t>
            </a:r>
          </a:p>
          <a:p>
            <a:r>
              <a:rPr lang="en-US" altLang="en-US" sz="2800" smtClean="0"/>
              <a:t>Baseline Project Plan (BPP) can be used as an outline of a status report at analysis phase</a:t>
            </a:r>
          </a:p>
          <a:p>
            <a:r>
              <a:rPr lang="en-US" altLang="en-US" sz="2800" smtClean="0"/>
              <a:t>Schedule will be updated to reflect actual activities and durations</a:t>
            </a:r>
          </a:p>
          <a:p>
            <a:r>
              <a:rPr lang="en-US" altLang="en-US" sz="2800" smtClean="0"/>
              <a:t>An oral presentation of project status is typically made at this phase</a:t>
            </a:r>
          </a:p>
        </p:txBody>
      </p:sp>
      <p:sp>
        <p:nvSpPr>
          <p:cNvPr id="47923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D6D60E14-4809-4916-B901-BA2BD68A416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Selecting the Best Alternative Design Strategy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524000"/>
            <a:ext cx="7772400" cy="44958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altLang="en-US" sz="2400" dirty="0" smtClean="0"/>
              <a:t>Two basic steps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Generate a comprehensive set of alternative design strategies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Select the one design strategy that is most likely to result in the desired information system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en-US" sz="2400" dirty="0" smtClean="0"/>
              <a:t>Process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altLang="en-US" sz="2000" dirty="0" smtClean="0"/>
              <a:t>Divide requirements into different sets of capabilities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altLang="en-US" sz="2000" dirty="0" smtClean="0"/>
              <a:t>Enumerate different potential implementation environments that could be used to deliver the different sets of capabilities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altLang="en-US" sz="2000" dirty="0" smtClean="0"/>
              <a:t>Propose different ways to source or acquire the various sets of capabilities for the different implementation environments</a:t>
            </a:r>
          </a:p>
        </p:txBody>
      </p:sp>
      <p:sp>
        <p:nvSpPr>
          <p:cNvPr id="46182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76F1DAF3-6F09-48BE-9C68-48D2C09D47F3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Selecting the Best Alternative Design Strategy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n-US" altLang="en-US" sz="2800" smtClean="0"/>
              <a:t>Deliverables</a:t>
            </a:r>
          </a:p>
          <a:p>
            <a:pPr marL="914400" lvl="1" indent="-457200">
              <a:buSzPct val="110000"/>
              <a:buFont typeface="Wingdings" pitchFamily="2" charset="2"/>
              <a:buAutoNum type="arabicPeriod"/>
            </a:pPr>
            <a:r>
              <a:rPr lang="en-US" altLang="en-US" sz="2400" smtClean="0"/>
              <a:t>At least three substantially different system design strategies for building the replacement information system</a:t>
            </a:r>
          </a:p>
          <a:p>
            <a:pPr marL="914400" lvl="1" indent="-457200">
              <a:buSzPct val="110000"/>
              <a:buFont typeface="Wingdings" pitchFamily="2" charset="2"/>
              <a:buAutoNum type="arabicPeriod"/>
            </a:pPr>
            <a:r>
              <a:rPr lang="en-US" altLang="en-US" sz="2400" smtClean="0"/>
              <a:t>A design strategy judged most likely to lead to the most desirable information system</a:t>
            </a:r>
          </a:p>
          <a:p>
            <a:pPr marL="914400" lvl="1" indent="-457200">
              <a:buSzPct val="110000"/>
              <a:buFont typeface="Wingdings" pitchFamily="2" charset="2"/>
              <a:buAutoNum type="arabicPeriod"/>
            </a:pPr>
            <a:r>
              <a:rPr lang="en-US" altLang="en-US" sz="2400" smtClean="0"/>
              <a:t>A Baseline Project Plan (BPP) for turning the most likely design strategy into a working information system</a:t>
            </a:r>
          </a:p>
          <a:p>
            <a:pPr marL="914400" lvl="1" indent="-457200">
              <a:buFont typeface="Wingdings" pitchFamily="2" charset="2"/>
              <a:buNone/>
            </a:pPr>
            <a:endParaRPr lang="en-US" altLang="en-US" sz="2400" smtClean="0"/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7426DE18-F095-46C2-8CD2-BD93CBFCC196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838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Generating Alternative Design Strategies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7724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Best to generate three alternatives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Low-end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Provides all required functionality users demand with a system that is minimally different from the current system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High-end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Solves problem in question and provides many extra features users desire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Midrange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Compromise of features of high-end alternative with frugality of low-end alternative</a:t>
            </a:r>
          </a:p>
        </p:txBody>
      </p:sp>
      <p:sp>
        <p:nvSpPr>
          <p:cNvPr id="46387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39D91F68-CB10-4840-A8D6-A9132263A5C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Drawing Bounds on Alternative Designs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Minimum Requirements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Mandatory features versus desired features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Forms of features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Data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Outputs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Analyses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User expectations on </a:t>
            </a:r>
            <a:r>
              <a:rPr lang="en-US" altLang="en-US" dirty="0" err="1" smtClean="0"/>
              <a:t>accessibility,response</a:t>
            </a:r>
            <a:r>
              <a:rPr lang="en-US" altLang="en-US" dirty="0" smtClean="0"/>
              <a:t> </a:t>
            </a:r>
            <a:r>
              <a:rPr lang="en-US" altLang="en-US" dirty="0" smtClean="0"/>
              <a:t>time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46490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350DF725-AAAD-4133-8294-188893910031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Drawing Bounds on Alternative Designs</a:t>
            </a:r>
          </a:p>
        </p:txBody>
      </p:sp>
      <p:sp>
        <p:nvSpPr>
          <p:cNvPr id="8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Constraints on System Development</a:t>
            </a:r>
          </a:p>
          <a:p>
            <a:pPr lvl="1"/>
            <a:r>
              <a:rPr lang="en-US" altLang="en-US" dirty="0" smtClean="0"/>
              <a:t>Date when system is needed</a:t>
            </a:r>
          </a:p>
          <a:p>
            <a:pPr lvl="1"/>
            <a:r>
              <a:rPr lang="en-US" altLang="en-US" dirty="0" smtClean="0"/>
              <a:t>Financial and human resources</a:t>
            </a:r>
          </a:p>
          <a:p>
            <a:pPr lvl="1"/>
            <a:r>
              <a:rPr lang="en-US" altLang="en-US" dirty="0" smtClean="0"/>
              <a:t>Elements of the system that cannot change</a:t>
            </a:r>
          </a:p>
          <a:p>
            <a:pPr lvl="1"/>
            <a:r>
              <a:rPr lang="en-US" altLang="en-US" dirty="0" smtClean="0"/>
              <a:t>Legal and contractual </a:t>
            </a:r>
            <a:r>
              <a:rPr lang="en-US" altLang="en-US" dirty="0" smtClean="0"/>
              <a:t>considerations</a:t>
            </a:r>
            <a:endParaRPr lang="en-US" altLang="en-US" dirty="0" smtClean="0"/>
          </a:p>
        </p:txBody>
      </p:sp>
      <p:sp>
        <p:nvSpPr>
          <p:cNvPr id="48333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48FBF92F-0B4C-4C9B-B245-F75C3E16295F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Issues to Consider in Generating Alternatives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Outsourcing</a:t>
            </a:r>
          </a:p>
          <a:p>
            <a:pPr lvl="1"/>
            <a:r>
              <a:rPr lang="en-US" altLang="en-US" smtClean="0"/>
              <a:t>The practice of turning over responsibility of some to all of an organization’s information systems applications and operations to an outside firm</a:t>
            </a:r>
          </a:p>
          <a:p>
            <a:pPr lvl="1"/>
            <a:r>
              <a:rPr lang="en-US" altLang="en-US" smtClean="0"/>
              <a:t>Can provide a cost effective solution</a:t>
            </a:r>
          </a:p>
        </p:txBody>
      </p:sp>
      <p:sp>
        <p:nvSpPr>
          <p:cNvPr id="46592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BABF9AA0-08A4-4B10-B4DC-8A9D6F355C9E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Issues to Consider in Generating Alternatives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Sources of Software</a:t>
            </a:r>
          </a:p>
          <a:p>
            <a:pPr lvl="1"/>
            <a:r>
              <a:rPr lang="en-US" altLang="en-US" smtClean="0"/>
              <a:t>Hardware manufacturers</a:t>
            </a:r>
          </a:p>
          <a:p>
            <a:pPr lvl="1"/>
            <a:r>
              <a:rPr lang="en-US" altLang="en-US" smtClean="0"/>
              <a:t>Packaged software producers</a:t>
            </a:r>
          </a:p>
          <a:p>
            <a:pPr lvl="1"/>
            <a:r>
              <a:rPr lang="en-US" altLang="en-US" smtClean="0"/>
              <a:t>Custom software producers</a:t>
            </a:r>
          </a:p>
          <a:p>
            <a:pPr lvl="1"/>
            <a:r>
              <a:rPr lang="en-US" altLang="en-US" smtClean="0"/>
              <a:t>Enterprise solution software</a:t>
            </a:r>
          </a:p>
          <a:p>
            <a:pPr lvl="1"/>
            <a:r>
              <a:rPr lang="en-US" altLang="en-US" smtClean="0"/>
              <a:t>Application Service Providers</a:t>
            </a:r>
          </a:p>
          <a:p>
            <a:pPr lvl="1"/>
            <a:r>
              <a:rPr lang="en-US" altLang="en-US" smtClean="0"/>
              <a:t>In-house development</a:t>
            </a:r>
          </a:p>
          <a:p>
            <a:pPr lvl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466949" name="Text Box 5"/>
          <p:cNvSpPr txBox="1">
            <a:spLocks noChangeArrowheads="1"/>
          </p:cNvSpPr>
          <p:nvPr/>
        </p:nvSpPr>
        <p:spPr bwMode="auto">
          <a:xfrm>
            <a:off x="3048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B4976717-B59C-4750-9A0F-3A1944B78196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txBody>
          <a:bodyPr/>
          <a:lstStyle/>
          <a:p>
            <a:r>
              <a:rPr lang="en-US" altLang="en-US" sz="4000" smtClean="0"/>
              <a:t>Criteria for Choosing </a:t>
            </a:r>
            <a:br>
              <a:rPr lang="en-US" altLang="en-US" sz="4000" smtClean="0"/>
            </a:br>
            <a:r>
              <a:rPr lang="en-US" altLang="en-US" sz="4000" smtClean="0"/>
              <a:t>Off-the-Shelf Software</a:t>
            </a:r>
            <a:endParaRPr lang="en-US" altLang="en-US" sz="2800" smtClean="0"/>
          </a:p>
        </p:txBody>
      </p:sp>
      <p:sp>
        <p:nvSpPr>
          <p:cNvPr id="12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Cost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Functionality</a:t>
            </a:r>
            <a:endParaRPr lang="en-US" altLang="en-US" sz="2800" dirty="0" smtClean="0"/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Vendor </a:t>
            </a:r>
            <a:r>
              <a:rPr lang="en-US" altLang="en-US" sz="2800" dirty="0" smtClean="0"/>
              <a:t>Support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Installation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Training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Technical Support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Viability of Vendor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689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9144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6DDDF1A0-8B87-458A-8639-D5ADE4D6811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39205564A9534B805002A06835940D" ma:contentTypeVersion="0" ma:contentTypeDescription="Create a new document." ma:contentTypeScope="" ma:versionID="809583dd9aba233612cdeb29f6be11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B89E897-1A2B-42A2-A6FD-F3155BC6CA64}"/>
</file>

<file path=customXml/itemProps2.xml><?xml version="1.0" encoding="utf-8"?>
<ds:datastoreItem xmlns:ds="http://schemas.openxmlformats.org/officeDocument/2006/customXml" ds:itemID="{84C56E86-4D36-482A-9A1B-EAADB56C2498}"/>
</file>

<file path=customXml/itemProps3.xml><?xml version="1.0" encoding="utf-8"?>
<ds:datastoreItem xmlns:ds="http://schemas.openxmlformats.org/officeDocument/2006/customXml" ds:itemID="{FE889DC6-FDC2-4875-8A77-5F18263C870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2456</TotalTime>
  <Words>551</Words>
  <Application>Microsoft Office PowerPoint</Application>
  <PresentationFormat>On-screen Show (4:3)</PresentationFormat>
  <Paragraphs>111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Wingdings</vt:lpstr>
      <vt:lpstr>Calibri</vt:lpstr>
      <vt:lpstr>Tahoma</vt:lpstr>
      <vt:lpstr>Office Theme</vt:lpstr>
      <vt:lpstr>Modern Systems Analysis and Design Third Edition  </vt:lpstr>
      <vt:lpstr>Selecting the Best Alternative Design Strategy</vt:lpstr>
      <vt:lpstr>Selecting the Best Alternative Design Strategy</vt:lpstr>
      <vt:lpstr>Generating Alternative Design Strategies</vt:lpstr>
      <vt:lpstr>Drawing Bounds on Alternative Designs</vt:lpstr>
      <vt:lpstr>Drawing Bounds on Alternative Designs</vt:lpstr>
      <vt:lpstr>Issues to Consider in Generating Alternatives</vt:lpstr>
      <vt:lpstr>Issues to Consider in Generating Alternatives</vt:lpstr>
      <vt:lpstr>Criteria for Choosing  Off-the-Shelf Software</vt:lpstr>
      <vt:lpstr>Criteria for Choosing  Off-the-Shelf Software</vt:lpstr>
      <vt:lpstr>Validating Purchased Software Information</vt:lpstr>
      <vt:lpstr>Hardware and Software Issues</vt:lpstr>
      <vt:lpstr>Updating the Baseline Project Plan (BPP)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97</cp:revision>
  <cp:lastPrinted>2009-04-22T19:24:48Z</cp:lastPrinted>
  <dcterms:created xsi:type="dcterms:W3CDTF">2000-04-11T00:26:26Z</dcterms:created>
  <dcterms:modified xsi:type="dcterms:W3CDTF">2012-11-27T20:32:38Z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0x010100BE39205564A9534B805002A06835940D</vt:lpwstr>
  </property>
</Properties>
</file>