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entation.xml" ContentType="application/vnd.openxmlformats-officedocument.presentationml.presentation.main+xml"/>
  <Override PartName="/ppt/slides/slide11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10.xml" ContentType="application/vnd.openxmlformats-officedocument.presentationml.slide+xml"/>
  <Override PartName="/ppt/slides/slide9.xml" ContentType="application/vnd.openxmlformats-officedocument.presentationml.slide+xml"/>
  <Override PartName="/ppt/slides/slide1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6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5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theme/theme1.xml" ContentType="application/vnd.openxmlformats-officedocument.theme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heme/theme3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4"/>
  </p:sldMasterIdLst>
  <p:notesMasterIdLst>
    <p:notesMasterId r:id="rId18"/>
  </p:notesMasterIdLst>
  <p:handoutMasterIdLst>
    <p:handoutMasterId r:id="rId19"/>
  </p:handoutMasterIdLst>
  <p:sldIdLst>
    <p:sldId id="256" r:id="rId5"/>
    <p:sldId id="259" r:id="rId6"/>
    <p:sldId id="260" r:id="rId7"/>
    <p:sldId id="261" r:id="rId8"/>
    <p:sldId id="262" r:id="rId9"/>
    <p:sldId id="280" r:id="rId10"/>
    <p:sldId id="263" r:id="rId11"/>
    <p:sldId id="264" r:id="rId12"/>
    <p:sldId id="266" r:id="rId13"/>
    <p:sldId id="267" r:id="rId14"/>
    <p:sldId id="268" r:id="rId15"/>
    <p:sldId id="269" r:id="rId16"/>
    <p:sldId id="276" r:id="rId1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20000"/>
      </a:spcBef>
      <a:spcAft>
        <a:spcPct val="0"/>
      </a:spcAft>
      <a:buClr>
        <a:schemeClr val="hlink"/>
      </a:buClr>
      <a:buSzPct val="110000"/>
      <a:buFont typeface="Wingdings" pitchFamily="2" charset="2"/>
      <a:buChar char="w"/>
      <a:defRPr sz="3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fontAlgn="base">
      <a:spcBef>
        <a:spcPct val="20000"/>
      </a:spcBef>
      <a:spcAft>
        <a:spcPct val="0"/>
      </a:spcAft>
      <a:buClr>
        <a:schemeClr val="hlink"/>
      </a:buClr>
      <a:buSzPct val="110000"/>
      <a:buFont typeface="Wingdings" pitchFamily="2" charset="2"/>
      <a:buChar char="w"/>
      <a:defRPr sz="3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fontAlgn="base">
      <a:spcBef>
        <a:spcPct val="20000"/>
      </a:spcBef>
      <a:spcAft>
        <a:spcPct val="0"/>
      </a:spcAft>
      <a:buClr>
        <a:schemeClr val="hlink"/>
      </a:buClr>
      <a:buSzPct val="110000"/>
      <a:buFont typeface="Wingdings" pitchFamily="2" charset="2"/>
      <a:buChar char="w"/>
      <a:defRPr sz="3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fontAlgn="base">
      <a:spcBef>
        <a:spcPct val="20000"/>
      </a:spcBef>
      <a:spcAft>
        <a:spcPct val="0"/>
      </a:spcAft>
      <a:buClr>
        <a:schemeClr val="hlink"/>
      </a:buClr>
      <a:buSzPct val="110000"/>
      <a:buFont typeface="Wingdings" pitchFamily="2" charset="2"/>
      <a:buChar char="w"/>
      <a:defRPr sz="3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fontAlgn="base">
      <a:spcBef>
        <a:spcPct val="20000"/>
      </a:spcBef>
      <a:spcAft>
        <a:spcPct val="0"/>
      </a:spcAft>
      <a:buClr>
        <a:schemeClr val="hlink"/>
      </a:buClr>
      <a:buSzPct val="110000"/>
      <a:buFont typeface="Wingdings" pitchFamily="2" charset="2"/>
      <a:buChar char="w"/>
      <a:defRPr sz="3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r" defTabSz="914400" rtl="1" eaLnBrk="1" latinLnBrk="0" hangingPunct="1">
      <a:defRPr sz="3200" kern="1200">
        <a:solidFill>
          <a:schemeClr val="tx1"/>
        </a:solidFill>
        <a:latin typeface="Arial" pitchFamily="34" charset="0"/>
        <a:ea typeface="+mn-ea"/>
        <a:cs typeface="+mn-cs"/>
      </a:defRPr>
    </a:lvl6pPr>
    <a:lvl7pPr marL="2743200" algn="r" defTabSz="914400" rtl="1" eaLnBrk="1" latinLnBrk="0" hangingPunct="1">
      <a:defRPr sz="3200" kern="1200">
        <a:solidFill>
          <a:schemeClr val="tx1"/>
        </a:solidFill>
        <a:latin typeface="Arial" pitchFamily="34" charset="0"/>
        <a:ea typeface="+mn-ea"/>
        <a:cs typeface="+mn-cs"/>
      </a:defRPr>
    </a:lvl7pPr>
    <a:lvl8pPr marL="3200400" algn="r" defTabSz="914400" rtl="1" eaLnBrk="1" latinLnBrk="0" hangingPunct="1">
      <a:defRPr sz="3200" kern="1200">
        <a:solidFill>
          <a:schemeClr val="tx1"/>
        </a:solidFill>
        <a:latin typeface="Arial" pitchFamily="34" charset="0"/>
        <a:ea typeface="+mn-ea"/>
        <a:cs typeface="+mn-cs"/>
      </a:defRPr>
    </a:lvl8pPr>
    <a:lvl9pPr marL="3657600" algn="r" defTabSz="914400" rtl="1" eaLnBrk="1" latinLnBrk="0" hangingPunct="1">
      <a:defRPr sz="3200" kern="1200">
        <a:solidFill>
          <a:schemeClr val="tx1"/>
        </a:solidFill>
        <a:latin typeface="Arial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80912"/>
    <a:srgbClr val="BA221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41" d="100"/>
          <a:sy n="41" d="100"/>
        </p:scale>
        <p:origin x="-1476" y="-90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21" Type="http://schemas.openxmlformats.org/officeDocument/2006/relationships/viewProps" Target="view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ableStyles" Target="tableStyles.xml"/><Relationship Id="rId10" Type="http://schemas.openxmlformats.org/officeDocument/2006/relationships/slide" Target="slides/slide6.xml"/><Relationship Id="rId19" Type="http://schemas.openxmlformats.org/officeDocument/2006/relationships/handoutMaster" Target="handoutMasters/handout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Wingdings" pitchFamily="2" charset="2"/>
              <a:buBlip>
                <a:blip r:embed="rId2"/>
              </a:buBlip>
              <a:defRPr sz="1200" smtClean="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10445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Wingdings" pitchFamily="2" charset="2"/>
              <a:buBlip>
                <a:blip r:embed="rId2"/>
              </a:buBlip>
              <a:defRPr sz="1200" smtClean="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10445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buFont typeface="Wingdings" pitchFamily="2" charset="2"/>
              <a:buBlip>
                <a:blip r:embed="rId2"/>
              </a:buBlip>
              <a:defRPr sz="1200" smtClean="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10445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buFont typeface="Wingdings" pitchFamily="2" charset="2"/>
              <a:buBlip>
                <a:blip r:embed="rId2"/>
              </a:buBlip>
              <a:defRPr sz="1200" smtClean="0"/>
            </a:lvl1pPr>
          </a:lstStyle>
          <a:p>
            <a:pPr>
              <a:defRPr/>
            </a:pPr>
            <a:fld id="{1D0A5841-99F3-43CB-A9DA-DC5DBD73E653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ClrTx/>
              <a:buSzTx/>
              <a:buFontTx/>
              <a:buNone/>
              <a:defRPr sz="1200" smtClean="0">
                <a:latin typeface="Tahoma" pitchFamily="34" charset="0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ClrTx/>
              <a:buSzTx/>
              <a:buFontTx/>
              <a:buNone/>
              <a:defRPr sz="1200" smtClean="0">
                <a:latin typeface="Tahoma" pitchFamily="34" charset="0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24580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813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noProof="0" smtClean="0"/>
              <a:t>Click to edit Master text styles</a:t>
            </a:r>
          </a:p>
          <a:p>
            <a:pPr lvl="1"/>
            <a:r>
              <a:rPr lang="en-US" altLang="en-US" noProof="0" smtClean="0"/>
              <a:t>Second level</a:t>
            </a:r>
          </a:p>
          <a:p>
            <a:pPr lvl="2"/>
            <a:r>
              <a:rPr lang="en-US" altLang="en-US" noProof="0" smtClean="0"/>
              <a:t>Third level</a:t>
            </a:r>
          </a:p>
          <a:p>
            <a:pPr lvl="3"/>
            <a:r>
              <a:rPr lang="en-US" altLang="en-US" noProof="0" smtClean="0"/>
              <a:t>Fourth level</a:t>
            </a:r>
          </a:p>
          <a:p>
            <a:pPr lvl="4"/>
            <a:r>
              <a:rPr lang="en-US" altLang="en-US" noProof="0" smtClean="0"/>
              <a:t>Fifth level</a:t>
            </a:r>
          </a:p>
        </p:txBody>
      </p:sp>
      <p:sp>
        <p:nvSpPr>
          <p:cNvPr id="4813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buClrTx/>
              <a:buSzTx/>
              <a:buFontTx/>
              <a:buNone/>
              <a:defRPr sz="1200" smtClean="0">
                <a:latin typeface="Tahoma" pitchFamily="34" charset="0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813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buClrTx/>
              <a:buSzTx/>
              <a:buFontTx/>
              <a:buNone/>
              <a:defRPr sz="1200" smtClean="0">
                <a:latin typeface="Tahoma" pitchFamily="34" charset="0"/>
                <a:cs typeface="Tahoma" pitchFamily="34" charset="0"/>
              </a:defRPr>
            </a:lvl1pPr>
          </a:lstStyle>
          <a:p>
            <a:pPr>
              <a:defRPr/>
            </a:pPr>
            <a:fld id="{2704C8C4-A913-43A5-A4C6-DFC8A38E8CA9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06B767D-945F-4C17-A704-194311B1D122}" type="slidenum">
              <a:rPr lang="ar-SA" altLang="en-US"/>
              <a:pPr/>
              <a:t>1</a:t>
            </a:fld>
            <a:endParaRPr lang="en-US" altLang="en-US"/>
          </a:p>
        </p:txBody>
      </p:sp>
      <p:sp>
        <p:nvSpPr>
          <p:cNvPr id="25603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560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7A205D0-D76A-40F8-AD54-CF327DF6FB29}" type="slidenum">
              <a:rPr lang="ar-SA" altLang="en-US"/>
              <a:pPr/>
              <a:t>10</a:t>
            </a:fld>
            <a:endParaRPr lang="en-US" altLang="en-US"/>
          </a:p>
        </p:txBody>
      </p:sp>
      <p:sp>
        <p:nvSpPr>
          <p:cNvPr id="35843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584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C792E0E-F360-468F-93EA-E589BA4D9A65}" type="slidenum">
              <a:rPr lang="ar-SA" altLang="en-US"/>
              <a:pPr/>
              <a:t>11</a:t>
            </a:fld>
            <a:endParaRPr lang="en-US" altLang="en-US"/>
          </a:p>
        </p:txBody>
      </p:sp>
      <p:sp>
        <p:nvSpPr>
          <p:cNvPr id="36867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F86E7FA7-0111-453B-A124-7FFFB33C3B17}" type="slidenum">
              <a:rPr lang="ar-SA" altLang="en-US"/>
              <a:pPr/>
              <a:t>12</a:t>
            </a:fld>
            <a:endParaRPr lang="en-US" altLang="en-US"/>
          </a:p>
        </p:txBody>
      </p:sp>
      <p:sp>
        <p:nvSpPr>
          <p:cNvPr id="37891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01FF94E-ABC4-4661-9E9C-0B46BA0EA180}" type="slidenum">
              <a:rPr lang="ar-SA" altLang="en-US"/>
              <a:pPr/>
              <a:t>13</a:t>
            </a:fld>
            <a:endParaRPr lang="en-US" altLang="en-US"/>
          </a:p>
        </p:txBody>
      </p:sp>
      <p:sp>
        <p:nvSpPr>
          <p:cNvPr id="44035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72BA81A8-DC07-4E0D-B9A8-DAA93F339776}" type="slidenum">
              <a:rPr lang="ar-SA" altLang="en-US"/>
              <a:pPr/>
              <a:t>2</a:t>
            </a:fld>
            <a:endParaRPr lang="en-US" altLang="en-US"/>
          </a:p>
        </p:txBody>
      </p:sp>
      <p:sp>
        <p:nvSpPr>
          <p:cNvPr id="26627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662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75081E0-CF51-4F57-9804-411B8FA09160}" type="slidenum">
              <a:rPr lang="ar-SA" altLang="en-US"/>
              <a:pPr/>
              <a:t>3</a:t>
            </a:fld>
            <a:endParaRPr lang="en-US" altLang="en-US"/>
          </a:p>
        </p:txBody>
      </p:sp>
      <p:sp>
        <p:nvSpPr>
          <p:cNvPr id="27651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765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9DA50BC-614D-4F13-866E-097DE9F6074F}" type="slidenum">
              <a:rPr lang="ar-SA" altLang="en-US"/>
              <a:pPr/>
              <a:t>4</a:t>
            </a:fld>
            <a:endParaRPr lang="en-US" altLang="en-US"/>
          </a:p>
        </p:txBody>
      </p:sp>
      <p:sp>
        <p:nvSpPr>
          <p:cNvPr id="28675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867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FA7F29F-9731-4832-82C9-384B9BF79FED}" type="slidenum">
              <a:rPr lang="ar-SA" altLang="en-US"/>
              <a:pPr/>
              <a:t>5</a:t>
            </a:fld>
            <a:endParaRPr lang="en-US" altLang="en-US"/>
          </a:p>
        </p:txBody>
      </p:sp>
      <p:sp>
        <p:nvSpPr>
          <p:cNvPr id="29699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1B5C161-8176-4D34-A013-F97ECD4B9C24}" type="slidenum">
              <a:rPr lang="ar-SA" altLang="en-US"/>
              <a:pPr/>
              <a:t>6</a:t>
            </a:fld>
            <a:endParaRPr lang="en-US" altLang="en-US"/>
          </a:p>
        </p:txBody>
      </p:sp>
      <p:sp>
        <p:nvSpPr>
          <p:cNvPr id="30723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0724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147A719-6526-4D78-B355-E6ABD5CF794B}" type="slidenum">
              <a:rPr lang="ar-SA" altLang="en-US"/>
              <a:pPr/>
              <a:t>7</a:t>
            </a:fld>
            <a:endParaRPr lang="en-US" altLang="en-US"/>
          </a:p>
        </p:txBody>
      </p:sp>
      <p:sp>
        <p:nvSpPr>
          <p:cNvPr id="31747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174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DC7F1828-4844-457A-BCBC-0EEC0A99A881}" type="slidenum">
              <a:rPr lang="ar-SA" altLang="en-US"/>
              <a:pPr/>
              <a:t>8</a:t>
            </a:fld>
            <a:endParaRPr lang="en-US" altLang="en-US"/>
          </a:p>
        </p:txBody>
      </p:sp>
      <p:sp>
        <p:nvSpPr>
          <p:cNvPr id="32771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FB44491-BFE2-4DD0-B23E-75B398D307CD}" type="slidenum">
              <a:rPr lang="ar-SA" altLang="en-US"/>
              <a:pPr/>
              <a:t>9</a:t>
            </a:fld>
            <a:endParaRPr lang="en-US" altLang="en-US"/>
          </a:p>
        </p:txBody>
      </p:sp>
      <p:sp>
        <p:nvSpPr>
          <p:cNvPr id="34819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482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alt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DDE286-53A3-4C3D-82D7-6F32269B41D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zoom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E5094A-4BCC-402B-915B-65ED79AE128A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B48D17-DE40-4699-9408-293BC4DEA50B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1316E4-1FED-4727-B4D5-FF742F7F896E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CFF121-7E64-4A71-92E9-B603D9FBC215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F58A29-B680-4293-B071-9643097AC1C4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24DB1-CD73-49EB-94A0-D97092002170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54400F6-BE5E-4135-B7DB-4371170C8925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BB79F8-44B7-4630-A290-E85B5EFEBC78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6F25CA-FA94-46FF-BFE5-A0EE88E4504F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5B8D9B-CC24-4A95-93B2-B87FBB2C45E8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Ovr>
    <a:masterClrMapping/>
  </p:clrMapOvr>
  <p:transition>
    <p:zoom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smtClean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smtClean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smtClean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B10C1395-E3AA-4E83-874F-6498F6509DB9}" type="slidenum">
              <a:rPr lang="ar-SA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0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</p:sldLayoutIdLst>
  <p:transition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bldLvl="3" autoUpdateAnimBg="0"/>
    </p:bldLst>
  </p:timing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4400" y="0"/>
            <a:ext cx="7467600" cy="2971800"/>
          </a:xfrm>
        </p:spPr>
        <p:txBody>
          <a:bodyPr/>
          <a:lstStyle/>
          <a:p>
            <a:pPr>
              <a:lnSpc>
                <a:spcPct val="75000"/>
              </a:lnSpc>
            </a:pPr>
            <a:r>
              <a:rPr lang="en-US" altLang="en-US" b="1" smtClean="0"/>
              <a:t>Modern Systems Analysis</a:t>
            </a:r>
            <a:br>
              <a:rPr lang="en-US" altLang="en-US" b="1" smtClean="0"/>
            </a:br>
            <a:r>
              <a:rPr lang="en-US" altLang="en-US" b="1" smtClean="0"/>
              <a:t>and Design</a:t>
            </a:r>
            <a:br>
              <a:rPr lang="en-US" altLang="en-US" b="1" smtClean="0"/>
            </a:br>
            <a:r>
              <a:rPr lang="en-US" altLang="en-US" sz="2800" b="1" smtClean="0"/>
              <a:t>Third Edition</a:t>
            </a:r>
            <a:r>
              <a:rPr lang="en-US" altLang="en-US" b="1" smtClean="0"/>
              <a:t/>
            </a:r>
            <a:br>
              <a:rPr lang="en-US" altLang="en-US" b="1" smtClean="0"/>
            </a:br>
            <a:r>
              <a:rPr lang="en-US" altLang="en-US" b="1" smtClean="0"/>
              <a:t/>
            </a:r>
            <a:br>
              <a:rPr lang="en-US" altLang="en-US" b="1" smtClean="0"/>
            </a:br>
            <a:endParaRPr lang="en-US" altLang="en-US" sz="3200" b="1" smtClean="0"/>
          </a:p>
        </p:txBody>
      </p:sp>
      <p:sp>
        <p:nvSpPr>
          <p:cNvPr id="41987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subTitle" idx="1"/>
          </p:nvPr>
        </p:nvSpPr>
        <p:spPr>
          <a:xfrm>
            <a:off x="1066800" y="3276600"/>
            <a:ext cx="7086600" cy="1752600"/>
          </a:xfrm>
        </p:spPr>
        <p:txBody>
          <a:bodyPr rtlCol="0">
            <a:normAutofit/>
          </a:bodyPr>
          <a:lstStyle/>
          <a:p>
            <a:pPr fontAlgn="auto">
              <a:lnSpc>
                <a:spcPct val="85000"/>
              </a:lnSpc>
              <a:spcAft>
                <a:spcPts val="0"/>
              </a:spcAft>
              <a:defRPr/>
            </a:pPr>
            <a:r>
              <a:rPr lang="en-US" altLang="en-US" sz="3600" b="1" smtClean="0"/>
              <a:t>Chapter 11</a:t>
            </a:r>
          </a:p>
          <a:p>
            <a:pPr fontAlgn="auto">
              <a:lnSpc>
                <a:spcPct val="85000"/>
              </a:lnSpc>
              <a:spcAft>
                <a:spcPts val="0"/>
              </a:spcAft>
              <a:defRPr/>
            </a:pPr>
            <a:r>
              <a:rPr lang="en-US" altLang="en-US" sz="3600" b="1" smtClean="0"/>
              <a:t>Selecting the Best Alternative Design Strategy</a:t>
            </a:r>
          </a:p>
        </p:txBody>
      </p:sp>
      <p:sp>
        <p:nvSpPr>
          <p:cNvPr id="41988" name="Text Box 4"/>
          <p:cNvSpPr txBox="1">
            <a:spLocks noChangeArrowheads="1"/>
          </p:cNvSpPr>
          <p:nvPr/>
        </p:nvSpPr>
        <p:spPr bwMode="auto">
          <a:xfrm>
            <a:off x="228600" y="6172200"/>
            <a:ext cx="6096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97B8D9E8-9A67-4900-BCE8-54519ED07EBD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1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304800"/>
            <a:ext cx="7772400" cy="1371600"/>
          </a:xfrm>
        </p:spPr>
        <p:txBody>
          <a:bodyPr/>
          <a:lstStyle/>
          <a:p>
            <a:r>
              <a:rPr lang="en-US" altLang="en-US" sz="4000" smtClean="0"/>
              <a:t>Criteria for Choosing </a:t>
            </a:r>
            <a:br>
              <a:rPr lang="en-US" altLang="en-US" sz="4000" smtClean="0"/>
            </a:br>
            <a:r>
              <a:rPr lang="en-US" altLang="en-US" sz="4000" smtClean="0"/>
              <a:t>Off-the-Shelf Software</a:t>
            </a:r>
          </a:p>
        </p:txBody>
      </p:sp>
      <p:sp>
        <p:nvSpPr>
          <p:cNvPr id="13315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Flexibility</a:t>
            </a:r>
          </a:p>
          <a:p>
            <a:pPr lvl="1"/>
            <a:r>
              <a:rPr lang="en-US" altLang="en-US" dirty="0" smtClean="0"/>
              <a:t>Ease of customization</a:t>
            </a:r>
          </a:p>
          <a:p>
            <a:r>
              <a:rPr lang="en-US" altLang="en-US" dirty="0" smtClean="0"/>
              <a:t>Response </a:t>
            </a:r>
            <a:r>
              <a:rPr lang="en-US" altLang="en-US" dirty="0" smtClean="0"/>
              <a:t>Time</a:t>
            </a:r>
          </a:p>
          <a:p>
            <a:r>
              <a:rPr lang="en-US" altLang="en-US" dirty="0" smtClean="0"/>
              <a:t>Ease of Installation</a:t>
            </a:r>
          </a:p>
          <a:p>
            <a:pPr>
              <a:buFont typeface="Wingdings" pitchFamily="2" charset="2"/>
              <a:buNone/>
            </a:pPr>
            <a:endParaRPr lang="en-US" altLang="en-US" dirty="0" smtClean="0"/>
          </a:p>
        </p:txBody>
      </p:sp>
      <p:sp>
        <p:nvSpPr>
          <p:cNvPr id="470021" name="Text Box 5"/>
          <p:cNvSpPr txBox="1">
            <a:spLocks noChangeArrowheads="1"/>
          </p:cNvSpPr>
          <p:nvPr/>
        </p:nvSpPr>
        <p:spPr bwMode="auto">
          <a:xfrm>
            <a:off x="228600" y="6172200"/>
            <a:ext cx="7620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E155DBAE-5470-4E0A-98F2-834B0EBC22C9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10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7772400" cy="1676400"/>
          </a:xfrm>
        </p:spPr>
        <p:txBody>
          <a:bodyPr/>
          <a:lstStyle/>
          <a:p>
            <a:r>
              <a:rPr lang="en-US" altLang="en-US" sz="4000" smtClean="0"/>
              <a:t>Validating Purchased Software Information</a:t>
            </a:r>
            <a:endParaRPr lang="en-US" altLang="en-US" sz="2800" smtClean="0"/>
          </a:p>
        </p:txBody>
      </p:sp>
      <p:sp>
        <p:nvSpPr>
          <p:cNvPr id="14339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marL="533400" indent="-533400"/>
            <a:r>
              <a:rPr lang="en-US" altLang="en-US" sz="2800" dirty="0" smtClean="0"/>
              <a:t>Information from vendor</a:t>
            </a:r>
          </a:p>
          <a:p>
            <a:pPr marL="914400" lvl="1" indent="-457200"/>
            <a:r>
              <a:rPr lang="en-US" altLang="en-US" sz="2400" dirty="0" smtClean="0"/>
              <a:t>Request for proposal</a:t>
            </a:r>
          </a:p>
          <a:p>
            <a:pPr marL="1295400" lvl="2" indent="-381000"/>
            <a:r>
              <a:rPr lang="en-US" altLang="en-US" sz="2000" dirty="0" smtClean="0"/>
              <a:t>A document provided to vendors to ask them to propose hardware and system software that will meet the requirements of your new system</a:t>
            </a:r>
          </a:p>
          <a:p>
            <a:pPr marL="533400" indent="-533400"/>
            <a:r>
              <a:rPr lang="en-US" altLang="en-US" sz="2800" dirty="0" smtClean="0"/>
              <a:t>Software evaluation period</a:t>
            </a:r>
          </a:p>
          <a:p>
            <a:pPr marL="533400" indent="-533400"/>
            <a:r>
              <a:rPr lang="en-US" altLang="en-US" sz="2800" dirty="0" smtClean="0"/>
              <a:t>Customer references from vendor</a:t>
            </a:r>
          </a:p>
          <a:p>
            <a:pPr marL="533400" indent="-533400"/>
            <a:r>
              <a:rPr lang="en-US" altLang="en-US" sz="2800" dirty="0" smtClean="0"/>
              <a:t>Independent software testing service</a:t>
            </a:r>
          </a:p>
          <a:p>
            <a:pPr marL="533400" indent="-533400">
              <a:buFont typeface="Wingdings" pitchFamily="2" charset="2"/>
              <a:buNone/>
            </a:pPr>
            <a:endParaRPr lang="en-US" altLang="en-US" sz="2800" dirty="0" smtClean="0"/>
          </a:p>
        </p:txBody>
      </p:sp>
      <p:sp>
        <p:nvSpPr>
          <p:cNvPr id="471045" name="Text Box 5"/>
          <p:cNvSpPr txBox="1">
            <a:spLocks noChangeArrowheads="1"/>
          </p:cNvSpPr>
          <p:nvPr/>
        </p:nvSpPr>
        <p:spPr bwMode="auto">
          <a:xfrm>
            <a:off x="228600" y="6172200"/>
            <a:ext cx="7620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7936FE0B-B22E-4D71-A643-056B1F80F42D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11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z="4000" smtClean="0"/>
              <a:t>Hardware and Software Issues</a:t>
            </a:r>
          </a:p>
        </p:txBody>
      </p:sp>
      <p:sp>
        <p:nvSpPr>
          <p:cNvPr id="15363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sz="half" idx="1"/>
          </p:nvPr>
        </p:nvSpPr>
        <p:spPr/>
        <p:txBody>
          <a:bodyPr/>
          <a:lstStyle/>
          <a:p>
            <a:pPr marL="457200" indent="-457200" algn="ctr">
              <a:lnSpc>
                <a:spcPct val="90000"/>
              </a:lnSpc>
              <a:buFont typeface="Wingdings" pitchFamily="2" charset="2"/>
              <a:buNone/>
            </a:pPr>
            <a:r>
              <a:rPr lang="en-US" altLang="en-US" sz="2400" b="1" smtClean="0"/>
              <a:t>Existing Platform</a:t>
            </a:r>
          </a:p>
          <a:p>
            <a:pPr marL="838200" lvl="1" indent="-3810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en-US" altLang="en-US" sz="2000" smtClean="0"/>
              <a:t>Lower costs</a:t>
            </a:r>
          </a:p>
          <a:p>
            <a:pPr marL="838200" lvl="1" indent="-3810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en-US" altLang="en-US" sz="2000" smtClean="0"/>
              <a:t>Information system staff is familiar with operation and maintenance</a:t>
            </a:r>
          </a:p>
          <a:p>
            <a:pPr marL="838200" lvl="1" indent="-3810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en-US" altLang="en-US" sz="2000" smtClean="0"/>
              <a:t>Increased odds of successfully integrating system with existing applications</a:t>
            </a:r>
          </a:p>
          <a:p>
            <a:pPr marL="838200" lvl="1" indent="-3810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en-US" altLang="en-US" sz="2000" smtClean="0"/>
              <a:t>No added costs of converting old systems to new platform or transferring data</a:t>
            </a:r>
          </a:p>
        </p:txBody>
      </p:sp>
      <p:sp>
        <p:nvSpPr>
          <p:cNvPr id="15364" name="Rectangle 4" descr="Rectangle: Click to edit Master text styles&#10;Second level&#10;Third level&#10;Fourth level&#10;Fifth level"/>
          <p:cNvSpPr>
            <a:spLocks noGrp="1" noChangeArrowheads="1"/>
          </p:cNvSpPr>
          <p:nvPr>
            <p:ph sz="half" idx="2"/>
          </p:nvPr>
        </p:nvSpPr>
        <p:spPr/>
        <p:txBody>
          <a:bodyPr/>
          <a:lstStyle/>
          <a:p>
            <a:pPr marL="457200" indent="-457200">
              <a:lnSpc>
                <a:spcPct val="90000"/>
              </a:lnSpc>
              <a:buFont typeface="Wingdings" pitchFamily="2" charset="2"/>
              <a:buNone/>
            </a:pPr>
            <a:r>
              <a:rPr lang="en-US" altLang="en-US" sz="2400" b="1" dirty="0" smtClean="0"/>
              <a:t>      New Hardware and System Software</a:t>
            </a:r>
          </a:p>
          <a:p>
            <a:pPr marL="838200" lvl="1" indent="-3810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en-US" altLang="en-US" sz="2000" dirty="0" smtClean="0"/>
              <a:t>Some software components will only run on new platform</a:t>
            </a:r>
          </a:p>
          <a:p>
            <a:pPr marL="838200" lvl="1" indent="-3810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en-US" altLang="en-US" sz="2000" dirty="0" smtClean="0"/>
              <a:t>Developing system for new platform gives organization opportunity to upgrade technology holdings</a:t>
            </a:r>
          </a:p>
          <a:p>
            <a:pPr marL="838200" lvl="1" indent="-3810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en-US" altLang="en-US" sz="2000" dirty="0" smtClean="0"/>
              <a:t>New requirements may allow organization to radically change its computing operations</a:t>
            </a:r>
          </a:p>
        </p:txBody>
      </p:sp>
      <p:sp>
        <p:nvSpPr>
          <p:cNvPr id="472070" name="Text Box 6"/>
          <p:cNvSpPr txBox="1">
            <a:spLocks noChangeArrowheads="1"/>
          </p:cNvSpPr>
          <p:nvPr/>
        </p:nvSpPr>
        <p:spPr bwMode="auto">
          <a:xfrm>
            <a:off x="228600" y="6172200"/>
            <a:ext cx="7620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7BFE6434-1251-437C-8D17-AB0606530A0D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12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en-US" smtClean="0"/>
              <a:t>Updating the Baseline Project Plan (BPP)</a:t>
            </a:r>
          </a:p>
        </p:txBody>
      </p:sp>
      <p:sp>
        <p:nvSpPr>
          <p:cNvPr id="21507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>
          <a:xfrm>
            <a:off x="838200" y="1600200"/>
            <a:ext cx="7772400" cy="4419600"/>
          </a:xfrm>
        </p:spPr>
        <p:txBody>
          <a:bodyPr/>
          <a:lstStyle/>
          <a:p>
            <a:r>
              <a:rPr lang="en-US" altLang="en-US" sz="2800" smtClean="0"/>
              <a:t>The Baseline Project Plan (BPP) was developed during project initiation and  planning</a:t>
            </a:r>
          </a:p>
          <a:p>
            <a:r>
              <a:rPr lang="en-US" altLang="en-US" sz="2800" smtClean="0"/>
              <a:t>Baseline Project Plan (BPP) can be used as an outline of a status report at analysis phase</a:t>
            </a:r>
          </a:p>
          <a:p>
            <a:r>
              <a:rPr lang="en-US" altLang="en-US" sz="2800" smtClean="0"/>
              <a:t>Schedule will be updated to reflect actual activities and durations</a:t>
            </a:r>
          </a:p>
          <a:p>
            <a:r>
              <a:rPr lang="en-US" altLang="en-US" sz="2800" smtClean="0"/>
              <a:t>An oral presentation of project status is typically made at this phase</a:t>
            </a:r>
          </a:p>
        </p:txBody>
      </p:sp>
      <p:sp>
        <p:nvSpPr>
          <p:cNvPr id="479237" name="Text Box 5"/>
          <p:cNvSpPr txBox="1">
            <a:spLocks noChangeArrowheads="1"/>
          </p:cNvSpPr>
          <p:nvPr/>
        </p:nvSpPr>
        <p:spPr bwMode="auto">
          <a:xfrm>
            <a:off x="228600" y="6172200"/>
            <a:ext cx="7620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D6D60E14-4809-4916-B901-BA2BD68A4160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13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1826" name="Rectangle 2"/>
          <p:cNvSpPr>
            <a:spLocks noGrp="1" noChangeArrowheads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altLang="en-US" smtClean="0"/>
              <a:t>Selecting the Best Alternative Design Strategy</a:t>
            </a:r>
          </a:p>
        </p:txBody>
      </p:sp>
      <p:sp>
        <p:nvSpPr>
          <p:cNvPr id="4099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>
          <a:xfrm>
            <a:off x="838200" y="1524000"/>
            <a:ext cx="7772400" cy="4495800"/>
          </a:xfrm>
        </p:spPr>
        <p:txBody>
          <a:bodyPr/>
          <a:lstStyle/>
          <a:p>
            <a:pPr marL="533400" indent="-533400">
              <a:lnSpc>
                <a:spcPct val="90000"/>
              </a:lnSpc>
            </a:pPr>
            <a:r>
              <a:rPr lang="en-US" altLang="en-US" sz="2400" dirty="0" smtClean="0"/>
              <a:t>Two basic steps</a:t>
            </a:r>
          </a:p>
          <a:p>
            <a:pPr marL="914400" lvl="1" indent="-4572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en-US" altLang="en-US" sz="2000" dirty="0" smtClean="0"/>
              <a:t>Generate a comprehensive set of alternative design strategies</a:t>
            </a:r>
          </a:p>
          <a:p>
            <a:pPr marL="914400" lvl="1" indent="-4572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en-US" altLang="en-US" sz="2000" dirty="0" smtClean="0"/>
              <a:t>Select the one design strategy that is most likely to result in the desired information system</a:t>
            </a:r>
          </a:p>
          <a:p>
            <a:pPr marL="533400" indent="-533400">
              <a:lnSpc>
                <a:spcPct val="90000"/>
              </a:lnSpc>
            </a:pPr>
            <a:r>
              <a:rPr lang="en-US" altLang="en-US" sz="2400" dirty="0" smtClean="0"/>
              <a:t>Process</a:t>
            </a:r>
          </a:p>
          <a:p>
            <a:pPr marL="914400" lvl="1" indent="-457200">
              <a:lnSpc>
                <a:spcPct val="90000"/>
              </a:lnSpc>
            </a:pPr>
            <a:r>
              <a:rPr lang="en-US" altLang="en-US" sz="2000" dirty="0" smtClean="0"/>
              <a:t>Divide requirements into different sets of capabilities</a:t>
            </a:r>
          </a:p>
          <a:p>
            <a:pPr marL="914400" lvl="1" indent="-457200">
              <a:lnSpc>
                <a:spcPct val="90000"/>
              </a:lnSpc>
            </a:pPr>
            <a:r>
              <a:rPr lang="en-US" altLang="en-US" sz="2000" dirty="0" smtClean="0"/>
              <a:t>Enumerate different potential implementation environments that could be used to deliver the different sets of capabilities</a:t>
            </a:r>
          </a:p>
          <a:p>
            <a:pPr marL="914400" lvl="1" indent="-457200">
              <a:lnSpc>
                <a:spcPct val="90000"/>
              </a:lnSpc>
            </a:pPr>
            <a:r>
              <a:rPr lang="en-US" altLang="en-US" sz="2000" dirty="0" smtClean="0"/>
              <a:t>Propose different ways to source or acquire the various sets of capabilities for the different implementation environments</a:t>
            </a:r>
          </a:p>
        </p:txBody>
      </p:sp>
      <p:sp>
        <p:nvSpPr>
          <p:cNvPr id="461829" name="Text Box 5"/>
          <p:cNvSpPr txBox="1">
            <a:spLocks noChangeArrowheads="1"/>
          </p:cNvSpPr>
          <p:nvPr/>
        </p:nvSpPr>
        <p:spPr bwMode="auto">
          <a:xfrm>
            <a:off x="228600" y="6172200"/>
            <a:ext cx="6096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76F1DAF3-6F09-48BE-9C68-48D2C09D47F3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2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2850" name="Rectangle 2"/>
          <p:cNvSpPr>
            <a:spLocks noGrp="1" noChangeArrowheads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altLang="en-US" smtClean="0"/>
              <a:t>Selecting the Best Alternative Design Strategy</a:t>
            </a:r>
          </a:p>
        </p:txBody>
      </p:sp>
      <p:sp>
        <p:nvSpPr>
          <p:cNvPr id="5123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 marL="533400" indent="-533400"/>
            <a:r>
              <a:rPr lang="en-US" altLang="en-US" sz="2800" smtClean="0"/>
              <a:t>Deliverables</a:t>
            </a:r>
          </a:p>
          <a:p>
            <a:pPr marL="914400" lvl="1" indent="-457200">
              <a:buSzPct val="110000"/>
              <a:buFont typeface="Wingdings" pitchFamily="2" charset="2"/>
              <a:buAutoNum type="arabicPeriod"/>
            </a:pPr>
            <a:r>
              <a:rPr lang="en-US" altLang="en-US" sz="2400" smtClean="0"/>
              <a:t>At least three substantially different system design strategies for building the replacement information system</a:t>
            </a:r>
          </a:p>
          <a:p>
            <a:pPr marL="914400" lvl="1" indent="-457200">
              <a:buSzPct val="110000"/>
              <a:buFont typeface="Wingdings" pitchFamily="2" charset="2"/>
              <a:buAutoNum type="arabicPeriod"/>
            </a:pPr>
            <a:r>
              <a:rPr lang="en-US" altLang="en-US" sz="2400" smtClean="0"/>
              <a:t>A design strategy judged most likely to lead to the most desirable information system</a:t>
            </a:r>
          </a:p>
          <a:p>
            <a:pPr marL="914400" lvl="1" indent="-457200">
              <a:buSzPct val="110000"/>
              <a:buFont typeface="Wingdings" pitchFamily="2" charset="2"/>
              <a:buAutoNum type="arabicPeriod"/>
            </a:pPr>
            <a:r>
              <a:rPr lang="en-US" altLang="en-US" sz="2400" smtClean="0"/>
              <a:t>A Baseline Project Plan (BPP) for turning the most likely design strategy into a working information system</a:t>
            </a:r>
          </a:p>
          <a:p>
            <a:pPr marL="914400" lvl="1" indent="-457200">
              <a:buFont typeface="Wingdings" pitchFamily="2" charset="2"/>
              <a:buNone/>
            </a:pPr>
            <a:endParaRPr lang="en-US" altLang="en-US" sz="2400" smtClean="0"/>
          </a:p>
        </p:txBody>
      </p:sp>
      <p:sp>
        <p:nvSpPr>
          <p:cNvPr id="462853" name="Text Box 5"/>
          <p:cNvSpPr txBox="1">
            <a:spLocks noChangeArrowheads="1"/>
          </p:cNvSpPr>
          <p:nvPr/>
        </p:nvSpPr>
        <p:spPr bwMode="auto">
          <a:xfrm>
            <a:off x="228600" y="6172200"/>
            <a:ext cx="6096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7426DE18-F095-46C2-8CD2-BD93CBFCC196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3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3874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533400"/>
            <a:ext cx="7772400" cy="838200"/>
          </a:xfrm>
        </p:spPr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altLang="en-US" smtClean="0"/>
              <a:t>Generating Alternative Design Strategies</a:t>
            </a:r>
          </a:p>
        </p:txBody>
      </p:sp>
      <p:sp>
        <p:nvSpPr>
          <p:cNvPr id="6147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>
          <a:xfrm>
            <a:off x="838200" y="1447800"/>
            <a:ext cx="7772400" cy="45720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dirty="0" smtClean="0"/>
              <a:t>Best to generate three alternatives </a:t>
            </a:r>
          </a:p>
          <a:p>
            <a:pPr lvl="1">
              <a:lnSpc>
                <a:spcPct val="90000"/>
              </a:lnSpc>
            </a:pPr>
            <a:r>
              <a:rPr lang="en-US" altLang="en-US" dirty="0" smtClean="0"/>
              <a:t>Low-end</a:t>
            </a:r>
          </a:p>
          <a:p>
            <a:pPr lvl="2">
              <a:lnSpc>
                <a:spcPct val="90000"/>
              </a:lnSpc>
            </a:pPr>
            <a:r>
              <a:rPr lang="en-US" altLang="en-US" dirty="0" smtClean="0"/>
              <a:t>Provides all required functionality users demand with a system that is minimally different from the current system</a:t>
            </a:r>
          </a:p>
          <a:p>
            <a:pPr lvl="1">
              <a:lnSpc>
                <a:spcPct val="90000"/>
              </a:lnSpc>
            </a:pPr>
            <a:r>
              <a:rPr lang="en-US" altLang="en-US" dirty="0" smtClean="0"/>
              <a:t>High-end</a:t>
            </a:r>
          </a:p>
          <a:p>
            <a:pPr lvl="2">
              <a:lnSpc>
                <a:spcPct val="90000"/>
              </a:lnSpc>
            </a:pPr>
            <a:r>
              <a:rPr lang="en-US" altLang="en-US" dirty="0" smtClean="0"/>
              <a:t>Solves problem in question and provides many extra features users desire</a:t>
            </a:r>
          </a:p>
          <a:p>
            <a:pPr lvl="1">
              <a:lnSpc>
                <a:spcPct val="90000"/>
              </a:lnSpc>
            </a:pPr>
            <a:r>
              <a:rPr lang="en-US" altLang="en-US" dirty="0" smtClean="0"/>
              <a:t>Midrange</a:t>
            </a:r>
          </a:p>
          <a:p>
            <a:pPr lvl="2">
              <a:lnSpc>
                <a:spcPct val="90000"/>
              </a:lnSpc>
            </a:pPr>
            <a:r>
              <a:rPr lang="en-US" altLang="en-US" dirty="0" smtClean="0"/>
              <a:t>Compromise of features of high-end alternative with frugality of low-end alternative</a:t>
            </a:r>
          </a:p>
        </p:txBody>
      </p:sp>
      <p:sp>
        <p:nvSpPr>
          <p:cNvPr id="463877" name="Text Box 5"/>
          <p:cNvSpPr txBox="1">
            <a:spLocks noChangeArrowheads="1"/>
          </p:cNvSpPr>
          <p:nvPr/>
        </p:nvSpPr>
        <p:spPr bwMode="auto">
          <a:xfrm>
            <a:off x="228600" y="6172200"/>
            <a:ext cx="6096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39D91F68-CB10-4840-A8D6-A9132263A5C0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4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4898" name="Rectangle 2"/>
          <p:cNvSpPr>
            <a:spLocks noGrp="1" noChangeArrowheads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altLang="en-US" smtClean="0"/>
              <a:t>Drawing Bounds on Alternative Designs</a:t>
            </a:r>
          </a:p>
        </p:txBody>
      </p:sp>
      <p:sp>
        <p:nvSpPr>
          <p:cNvPr id="7171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>
          <a:xfrm>
            <a:off x="762000" y="1600200"/>
            <a:ext cx="7772400" cy="411480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dirty="0" smtClean="0"/>
              <a:t>Minimum Requirements</a:t>
            </a:r>
          </a:p>
          <a:p>
            <a:pPr lvl="1">
              <a:lnSpc>
                <a:spcPct val="90000"/>
              </a:lnSpc>
            </a:pPr>
            <a:r>
              <a:rPr lang="en-US" altLang="en-US" dirty="0" smtClean="0"/>
              <a:t>Mandatory features versus desired features</a:t>
            </a:r>
          </a:p>
          <a:p>
            <a:pPr lvl="1">
              <a:lnSpc>
                <a:spcPct val="90000"/>
              </a:lnSpc>
            </a:pPr>
            <a:r>
              <a:rPr lang="en-US" altLang="en-US" dirty="0" smtClean="0"/>
              <a:t>Forms of features</a:t>
            </a:r>
          </a:p>
          <a:p>
            <a:pPr lvl="2">
              <a:lnSpc>
                <a:spcPct val="90000"/>
              </a:lnSpc>
            </a:pPr>
            <a:r>
              <a:rPr lang="en-US" altLang="en-US" dirty="0" smtClean="0"/>
              <a:t>Data</a:t>
            </a:r>
          </a:p>
          <a:p>
            <a:pPr lvl="2">
              <a:lnSpc>
                <a:spcPct val="90000"/>
              </a:lnSpc>
            </a:pPr>
            <a:r>
              <a:rPr lang="en-US" altLang="en-US" dirty="0" smtClean="0"/>
              <a:t>Outputs</a:t>
            </a:r>
          </a:p>
          <a:p>
            <a:pPr lvl="2">
              <a:lnSpc>
                <a:spcPct val="90000"/>
              </a:lnSpc>
            </a:pPr>
            <a:r>
              <a:rPr lang="en-US" altLang="en-US" dirty="0" smtClean="0"/>
              <a:t>Analyses</a:t>
            </a:r>
          </a:p>
          <a:p>
            <a:pPr lvl="2">
              <a:lnSpc>
                <a:spcPct val="90000"/>
              </a:lnSpc>
            </a:pPr>
            <a:r>
              <a:rPr lang="en-US" altLang="en-US" dirty="0" smtClean="0"/>
              <a:t>User expectations on </a:t>
            </a:r>
            <a:r>
              <a:rPr lang="en-US" altLang="en-US" dirty="0" err="1" smtClean="0"/>
              <a:t>accessibility,response</a:t>
            </a:r>
            <a:r>
              <a:rPr lang="en-US" altLang="en-US" dirty="0" smtClean="0"/>
              <a:t> </a:t>
            </a:r>
            <a:r>
              <a:rPr lang="en-US" altLang="en-US" dirty="0" smtClean="0"/>
              <a:t>time</a:t>
            </a:r>
            <a:endParaRPr lang="en-US" altLang="en-US" dirty="0" smtClean="0"/>
          </a:p>
          <a:p>
            <a:pPr>
              <a:lnSpc>
                <a:spcPct val="90000"/>
              </a:lnSpc>
            </a:pPr>
            <a:endParaRPr lang="en-US" altLang="en-US" dirty="0" smtClean="0"/>
          </a:p>
        </p:txBody>
      </p:sp>
      <p:sp>
        <p:nvSpPr>
          <p:cNvPr id="464901" name="Text Box 5"/>
          <p:cNvSpPr txBox="1">
            <a:spLocks noChangeArrowheads="1"/>
          </p:cNvSpPr>
          <p:nvPr/>
        </p:nvSpPr>
        <p:spPr bwMode="auto">
          <a:xfrm>
            <a:off x="228600" y="6172200"/>
            <a:ext cx="6096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350DF725-AAAD-4133-8294-188893910031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5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3330" name="Rectangle 2"/>
          <p:cNvSpPr>
            <a:spLocks noGrp="1" noChangeArrowheads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altLang="en-US" smtClean="0"/>
              <a:t>Drawing Bounds on Alternative Designs</a:t>
            </a:r>
          </a:p>
        </p:txBody>
      </p:sp>
      <p:sp>
        <p:nvSpPr>
          <p:cNvPr id="8195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 smtClean="0"/>
              <a:t>Constraints on System Development</a:t>
            </a:r>
          </a:p>
          <a:p>
            <a:pPr lvl="1"/>
            <a:r>
              <a:rPr lang="en-US" altLang="en-US" dirty="0" smtClean="0"/>
              <a:t>Date when system is needed</a:t>
            </a:r>
          </a:p>
          <a:p>
            <a:pPr lvl="1"/>
            <a:r>
              <a:rPr lang="en-US" altLang="en-US" dirty="0" smtClean="0"/>
              <a:t>Financial and human resources</a:t>
            </a:r>
          </a:p>
          <a:p>
            <a:pPr lvl="1"/>
            <a:r>
              <a:rPr lang="en-US" altLang="en-US" dirty="0" smtClean="0"/>
              <a:t>Elements of the system that cannot change</a:t>
            </a:r>
          </a:p>
          <a:p>
            <a:pPr lvl="1"/>
            <a:r>
              <a:rPr lang="en-US" altLang="en-US" dirty="0" smtClean="0"/>
              <a:t>Legal and contractual </a:t>
            </a:r>
            <a:r>
              <a:rPr lang="en-US" altLang="en-US" dirty="0" smtClean="0"/>
              <a:t>considerations</a:t>
            </a:r>
            <a:endParaRPr lang="en-US" altLang="en-US" dirty="0" smtClean="0"/>
          </a:p>
        </p:txBody>
      </p:sp>
      <p:sp>
        <p:nvSpPr>
          <p:cNvPr id="483332" name="Text Box 4"/>
          <p:cNvSpPr txBox="1">
            <a:spLocks noChangeArrowheads="1"/>
          </p:cNvSpPr>
          <p:nvPr/>
        </p:nvSpPr>
        <p:spPr bwMode="auto">
          <a:xfrm>
            <a:off x="228600" y="6172200"/>
            <a:ext cx="6096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48FBF92F-0B4C-4C9B-B245-F75C3E16295F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6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5922" name="Rectangle 2"/>
          <p:cNvSpPr>
            <a:spLocks noGrp="1" noChangeArrowheads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altLang="en-US" smtClean="0"/>
              <a:t>Issues to Consider in Generating Alternatives</a:t>
            </a:r>
          </a:p>
        </p:txBody>
      </p:sp>
      <p:sp>
        <p:nvSpPr>
          <p:cNvPr id="9219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mtClean="0"/>
              <a:t>Outsourcing</a:t>
            </a:r>
          </a:p>
          <a:p>
            <a:pPr lvl="1"/>
            <a:r>
              <a:rPr lang="en-US" altLang="en-US" smtClean="0"/>
              <a:t>The practice of turning over responsibility of some to all of an organization’s information systems applications and operations to an outside firm</a:t>
            </a:r>
          </a:p>
          <a:p>
            <a:pPr lvl="1"/>
            <a:r>
              <a:rPr lang="en-US" altLang="en-US" smtClean="0"/>
              <a:t>Can provide a cost effective solution</a:t>
            </a:r>
          </a:p>
        </p:txBody>
      </p:sp>
      <p:sp>
        <p:nvSpPr>
          <p:cNvPr id="465925" name="Text Box 5"/>
          <p:cNvSpPr txBox="1">
            <a:spLocks noChangeArrowheads="1"/>
          </p:cNvSpPr>
          <p:nvPr/>
        </p:nvSpPr>
        <p:spPr bwMode="auto">
          <a:xfrm>
            <a:off x="228600" y="6172200"/>
            <a:ext cx="6096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BABF9AA0-08A4-4B10-B4DC-8A9D6F355C9E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7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6946" name="Rectangle 2"/>
          <p:cNvSpPr>
            <a:spLocks noGrp="1" noChangeArrowheads="1"/>
          </p:cNvSpPr>
          <p:nvPr>
            <p:ph type="title"/>
          </p:nvPr>
        </p:nvSpPr>
        <p:spPr/>
        <p:txBody>
          <a:bodyPr rtlCol="0">
            <a:normAutofit fontScale="9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altLang="en-US" smtClean="0"/>
              <a:t>Issues to Consider in Generating Alternatives</a:t>
            </a:r>
          </a:p>
        </p:txBody>
      </p:sp>
      <p:sp>
        <p:nvSpPr>
          <p:cNvPr id="10243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smtClean="0"/>
              <a:t>Sources of Software</a:t>
            </a:r>
          </a:p>
          <a:p>
            <a:pPr lvl="1"/>
            <a:r>
              <a:rPr lang="en-US" altLang="en-US" smtClean="0"/>
              <a:t>Hardware manufacturers</a:t>
            </a:r>
          </a:p>
          <a:p>
            <a:pPr lvl="1"/>
            <a:r>
              <a:rPr lang="en-US" altLang="en-US" smtClean="0"/>
              <a:t>Packaged software producers</a:t>
            </a:r>
          </a:p>
          <a:p>
            <a:pPr lvl="1"/>
            <a:r>
              <a:rPr lang="en-US" altLang="en-US" smtClean="0"/>
              <a:t>Custom software producers</a:t>
            </a:r>
          </a:p>
          <a:p>
            <a:pPr lvl="1"/>
            <a:r>
              <a:rPr lang="en-US" altLang="en-US" smtClean="0"/>
              <a:t>Enterprise solution software</a:t>
            </a:r>
          </a:p>
          <a:p>
            <a:pPr lvl="1"/>
            <a:r>
              <a:rPr lang="en-US" altLang="en-US" smtClean="0"/>
              <a:t>Application Service Providers</a:t>
            </a:r>
          </a:p>
          <a:p>
            <a:pPr lvl="1"/>
            <a:r>
              <a:rPr lang="en-US" altLang="en-US" smtClean="0"/>
              <a:t>In-house development</a:t>
            </a:r>
          </a:p>
          <a:p>
            <a:pPr lvl="1">
              <a:buFont typeface="Wingdings" pitchFamily="2" charset="2"/>
              <a:buNone/>
            </a:pPr>
            <a:endParaRPr lang="en-US" altLang="en-US" smtClean="0"/>
          </a:p>
        </p:txBody>
      </p:sp>
      <p:sp>
        <p:nvSpPr>
          <p:cNvPr id="466949" name="Text Box 5"/>
          <p:cNvSpPr txBox="1">
            <a:spLocks noChangeArrowheads="1"/>
          </p:cNvSpPr>
          <p:nvPr/>
        </p:nvSpPr>
        <p:spPr bwMode="auto">
          <a:xfrm>
            <a:off x="304800" y="6172200"/>
            <a:ext cx="7620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B4976717-B59C-4750-9A0F-3A1944B78196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8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304800"/>
            <a:ext cx="7772400" cy="1371600"/>
          </a:xfrm>
        </p:spPr>
        <p:txBody>
          <a:bodyPr/>
          <a:lstStyle/>
          <a:p>
            <a:r>
              <a:rPr lang="en-US" altLang="en-US" sz="4000" smtClean="0"/>
              <a:t>Criteria for Choosing </a:t>
            </a:r>
            <a:br>
              <a:rPr lang="en-US" altLang="en-US" sz="4000" smtClean="0"/>
            </a:br>
            <a:r>
              <a:rPr lang="en-US" altLang="en-US" sz="4000" smtClean="0"/>
              <a:t>Off-the-Shelf Software</a:t>
            </a:r>
            <a:endParaRPr lang="en-US" altLang="en-US" sz="2800" smtClean="0"/>
          </a:p>
        </p:txBody>
      </p:sp>
      <p:sp>
        <p:nvSpPr>
          <p:cNvPr id="12291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altLang="en-US" sz="2800" dirty="0" smtClean="0"/>
              <a:t>Cost</a:t>
            </a:r>
          </a:p>
          <a:p>
            <a:pPr>
              <a:lnSpc>
                <a:spcPct val="90000"/>
              </a:lnSpc>
            </a:pPr>
            <a:r>
              <a:rPr lang="en-US" altLang="en-US" sz="2800" dirty="0" smtClean="0"/>
              <a:t>Functionality</a:t>
            </a:r>
            <a:endParaRPr lang="en-US" altLang="en-US" sz="2800" dirty="0" smtClean="0"/>
          </a:p>
          <a:p>
            <a:pPr>
              <a:lnSpc>
                <a:spcPct val="90000"/>
              </a:lnSpc>
            </a:pPr>
            <a:r>
              <a:rPr lang="en-US" altLang="en-US" sz="2800" dirty="0" smtClean="0"/>
              <a:t>Vendor </a:t>
            </a:r>
            <a:r>
              <a:rPr lang="en-US" altLang="en-US" sz="2800" dirty="0" smtClean="0"/>
              <a:t>Support</a:t>
            </a:r>
          </a:p>
          <a:p>
            <a:pPr lvl="1">
              <a:lnSpc>
                <a:spcPct val="90000"/>
              </a:lnSpc>
            </a:pPr>
            <a:r>
              <a:rPr lang="en-US" altLang="en-US" sz="2400" dirty="0" smtClean="0"/>
              <a:t>Installation</a:t>
            </a:r>
          </a:p>
          <a:p>
            <a:pPr lvl="1">
              <a:lnSpc>
                <a:spcPct val="90000"/>
              </a:lnSpc>
            </a:pPr>
            <a:r>
              <a:rPr lang="en-US" altLang="en-US" sz="2400" dirty="0" smtClean="0"/>
              <a:t>Training</a:t>
            </a:r>
          </a:p>
          <a:p>
            <a:pPr lvl="1">
              <a:lnSpc>
                <a:spcPct val="90000"/>
              </a:lnSpc>
            </a:pPr>
            <a:r>
              <a:rPr lang="en-US" altLang="en-US" sz="2400" dirty="0" smtClean="0"/>
              <a:t>Technical Support</a:t>
            </a:r>
          </a:p>
          <a:p>
            <a:pPr>
              <a:lnSpc>
                <a:spcPct val="90000"/>
              </a:lnSpc>
            </a:pPr>
            <a:r>
              <a:rPr lang="en-US" altLang="en-US" sz="2800" dirty="0" smtClean="0"/>
              <a:t>Viability of Vendor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endParaRPr lang="en-US" altLang="en-US" sz="2800" dirty="0" smtClean="0"/>
          </a:p>
        </p:txBody>
      </p:sp>
      <p:sp>
        <p:nvSpPr>
          <p:cNvPr id="468997" name="Text Box 5"/>
          <p:cNvSpPr txBox="1">
            <a:spLocks noChangeArrowheads="1"/>
          </p:cNvSpPr>
          <p:nvPr/>
        </p:nvSpPr>
        <p:spPr bwMode="auto">
          <a:xfrm>
            <a:off x="228600" y="6172200"/>
            <a:ext cx="914400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dist="45791" dir="2021404" algn="ctr" rotWithShape="0">
              <a:srgbClr val="9999FF"/>
            </a:outerShdw>
          </a:effec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  <a:buClrTx/>
              <a:buSzTx/>
              <a:buFontTx/>
              <a:buNone/>
              <a:defRPr/>
            </a:pPr>
            <a:r>
              <a:rPr lang="en-US" altLang="en-US" sz="1600"/>
              <a:t>11.</a:t>
            </a:r>
            <a:fld id="{6DDDF1A0-8B87-458A-8639-D5ADE4D6811D}" type="slidenum">
              <a:rPr lang="ar-SA" altLang="en-US" sz="1600"/>
              <a:pPr algn="ctr">
                <a:spcBef>
                  <a:spcPct val="50000"/>
                </a:spcBef>
                <a:buClrTx/>
                <a:buSzTx/>
                <a:buFontTx/>
                <a:buNone/>
                <a:defRPr/>
              </a:pPr>
              <a:t>9</a:t>
            </a:fld>
            <a:endParaRPr lang="en-US" altLang="en-US" sz="1600"/>
          </a:p>
        </p:txBody>
      </p:sp>
    </p:spTree>
  </p:cSld>
  <p:clrMapOvr>
    <a:masterClrMapping/>
  </p:clrMapOvr>
  <p:transition>
    <p:zoom/>
  </p:transition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BE39205564A9534B805002A06835940D" ma:contentTypeVersion="0" ma:contentTypeDescription="Create a new document." ma:contentTypeScope="" ma:versionID="809583dd9aba233612cdeb29f6be119f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c64490b4aec6201516c3a874156f37b2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/>
</p:properties>
</file>

<file path=customXml/itemProps1.xml><?xml version="1.0" encoding="utf-8"?>
<ds:datastoreItem xmlns:ds="http://schemas.openxmlformats.org/officeDocument/2006/customXml" ds:itemID="{3B89E897-1A2B-42A2-A6FD-F3155BC6CA64}"/>
</file>

<file path=customXml/itemProps2.xml><?xml version="1.0" encoding="utf-8"?>
<ds:datastoreItem xmlns:ds="http://schemas.openxmlformats.org/officeDocument/2006/customXml" ds:itemID="{84C56E86-4D36-482A-9A1B-EAADB56C2498}"/>
</file>

<file path=customXml/itemProps3.xml><?xml version="1.0" encoding="utf-8"?>
<ds:datastoreItem xmlns:ds="http://schemas.openxmlformats.org/officeDocument/2006/customXml" ds:itemID="{FE889DC6-FDC2-4875-8A77-5F18263C8700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2456</TotalTime>
  <Words>551</Words>
  <Application>Microsoft Office PowerPoint</Application>
  <PresentationFormat>On-screen Show (4:3)</PresentationFormat>
  <Paragraphs>111</Paragraphs>
  <Slides>13</Slides>
  <Notes>13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8" baseType="lpstr">
      <vt:lpstr>Arial</vt:lpstr>
      <vt:lpstr>Wingdings</vt:lpstr>
      <vt:lpstr>Calibri</vt:lpstr>
      <vt:lpstr>Tahoma</vt:lpstr>
      <vt:lpstr>Office Theme</vt:lpstr>
      <vt:lpstr>Modern Systems Analysis and Design Third Edition  </vt:lpstr>
      <vt:lpstr>Selecting the Best Alternative Design Strategy</vt:lpstr>
      <vt:lpstr>Selecting the Best Alternative Design Strategy</vt:lpstr>
      <vt:lpstr>Generating Alternative Design Strategies</vt:lpstr>
      <vt:lpstr>Drawing Bounds on Alternative Designs</vt:lpstr>
      <vt:lpstr>Drawing Bounds on Alternative Designs</vt:lpstr>
      <vt:lpstr>Issues to Consider in Generating Alternatives</vt:lpstr>
      <vt:lpstr>Issues to Consider in Generating Alternatives</vt:lpstr>
      <vt:lpstr>Criteria for Choosing  Off-the-Shelf Software</vt:lpstr>
      <vt:lpstr>Criteria for Choosing  Off-the-Shelf Software</vt:lpstr>
      <vt:lpstr>Validating Purchased Software Information</vt:lpstr>
      <vt:lpstr>Hardware and Software Issues</vt:lpstr>
      <vt:lpstr>Updating the Baseline Project Plan (BPP)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Modern  Systems Analysis and Design  Joey F. George  Jeffrey A. Hoffer  Joseph S. Valacich</dc:title>
  <dc:creator>John Russo</dc:creator>
  <cp:lastModifiedBy>Huda</cp:lastModifiedBy>
  <cp:revision>97</cp:revision>
  <cp:lastPrinted>2009-04-22T19:24:48Z</cp:lastPrinted>
  <dcterms:created xsi:type="dcterms:W3CDTF">2000-04-11T00:26:26Z</dcterms:created>
  <dcterms:modified xsi:type="dcterms:W3CDTF">2012-11-27T20:32:38Z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0x010100BE39205564A9534B805002A06835940D</vt:lpwstr>
  </property>
</Properties>
</file>

<file path=docProps/thumbnail.jpeg>
</file>