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9FD97-C3FD-4746-80E8-5F5287BCF525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B7AB-ED78-4862-B114-CCBC32E9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using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be placed after :</a:t>
            </a:r>
          </a:p>
          <a:p>
            <a:pPr lvl="1"/>
            <a:r>
              <a:rPr lang="en-US" dirty="0" smtClean="0">
                <a:latin typeface="Simplified Arabic Fixed" pitchFamily="49" charset="-78"/>
                <a:cs typeface="Simplified Arabic Fixed" pitchFamily="49" charset="-78"/>
              </a:rPr>
              <a:t>WHERE</a:t>
            </a:r>
            <a:r>
              <a:rPr lang="en-US" dirty="0" smtClean="0"/>
              <a:t> clause</a:t>
            </a:r>
          </a:p>
          <a:p>
            <a:pPr lvl="1"/>
            <a:r>
              <a:rPr lang="en-US" dirty="0">
                <a:latin typeface="Simplified Arabic Fixed" pitchFamily="49" charset="-78"/>
                <a:cs typeface="Simplified Arabic Fixed" pitchFamily="49" charset="-78"/>
              </a:rPr>
              <a:t>FROM</a:t>
            </a:r>
            <a:r>
              <a:rPr lang="en-US" dirty="0" smtClean="0"/>
              <a:t> clause</a:t>
            </a:r>
          </a:p>
          <a:p>
            <a:pPr lvl="1"/>
            <a:r>
              <a:rPr lang="en-US" dirty="0">
                <a:latin typeface="Simplified Arabic Fixed" pitchFamily="49" charset="-78"/>
                <a:cs typeface="Simplified Arabic Fixed" pitchFamily="49" charset="-78"/>
              </a:rPr>
              <a:t>HAVING</a:t>
            </a:r>
            <a:r>
              <a:rPr lang="en-US" dirty="0" smtClean="0"/>
              <a:t> clause</a:t>
            </a:r>
          </a:p>
          <a:p>
            <a:r>
              <a:rPr lang="en-US" dirty="0" smtClean="0"/>
              <a:t>Single row </a:t>
            </a:r>
            <a:r>
              <a:rPr lang="en-US" dirty="0" err="1" smtClean="0"/>
              <a:t>subqueries</a:t>
            </a:r>
            <a:r>
              <a:rPr lang="en-US" dirty="0" smtClean="0"/>
              <a:t> use single row operators such as = , &lt;&gt;, &lt;, &gt;</a:t>
            </a:r>
          </a:p>
          <a:p>
            <a:r>
              <a:rPr lang="en-US" dirty="0" smtClean="0"/>
              <a:t>Multiple row </a:t>
            </a:r>
            <a:r>
              <a:rPr lang="en-US" dirty="0" err="1" smtClean="0"/>
              <a:t>subqueries</a:t>
            </a:r>
            <a:r>
              <a:rPr lang="en-US" dirty="0" smtClean="0"/>
              <a:t> use operators </a:t>
            </a:r>
            <a:r>
              <a:rPr lang="en-US" sz="2800" dirty="0">
                <a:latin typeface="Simplified Arabic Fixed" pitchFamily="49" charset="-78"/>
                <a:cs typeface="Simplified Arabic Fixed" pitchFamily="49" charset="-78"/>
              </a:rPr>
              <a:t>IN</a:t>
            </a:r>
            <a:r>
              <a:rPr lang="en-US" dirty="0" smtClean="0"/>
              <a:t>, </a:t>
            </a:r>
            <a:r>
              <a:rPr lang="en-US" sz="2800" dirty="0">
                <a:latin typeface="Simplified Arabic Fixed" pitchFamily="49" charset="-78"/>
                <a:cs typeface="Simplified Arabic Fixed" pitchFamily="49" charset="-78"/>
              </a:rPr>
              <a:t>ANY, </a:t>
            </a:r>
            <a:r>
              <a:rPr lang="en-US" sz="2800" dirty="0" smtClean="0">
                <a:latin typeface="Simplified Arabic Fixed" pitchFamily="49" charset="-78"/>
                <a:cs typeface="Simplified Arabic Fixed" pitchFamily="49" charset="-78"/>
              </a:rPr>
              <a:t>ALL</a:t>
            </a:r>
          </a:p>
          <a:p>
            <a:r>
              <a:rPr lang="en-US" dirty="0"/>
              <a:t>Example:</a:t>
            </a:r>
            <a:r>
              <a:rPr lang="en-US" sz="2800" dirty="0" smtClean="0">
                <a:latin typeface="Simplified Arabic Fixed" pitchFamily="49" charset="-78"/>
                <a:cs typeface="Simplified Arabic Fixed" pitchFamily="49" charset="-78"/>
              </a:rPr>
              <a:t> select </a:t>
            </a:r>
            <a:r>
              <a:rPr lang="en-US" sz="2800" dirty="0" err="1" smtClean="0">
                <a:latin typeface="Simplified Arabic Fixed" pitchFamily="49" charset="-78"/>
                <a:cs typeface="Simplified Arabic Fixed" pitchFamily="49" charset="-78"/>
              </a:rPr>
              <a:t>last_name</a:t>
            </a:r>
            <a:r>
              <a:rPr lang="en-US" sz="2800" dirty="0" smtClean="0">
                <a:latin typeface="Simplified Arabic Fixed" pitchFamily="49" charset="-78"/>
                <a:cs typeface="Simplified Arabic Fixed" pitchFamily="49" charset="-78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Simplified Arabic Fixed" pitchFamily="49" charset="-78"/>
                <a:cs typeface="Simplified Arabic Fixed" pitchFamily="49" charset="-78"/>
              </a:rPr>
              <a:t>          From employees</a:t>
            </a:r>
          </a:p>
          <a:p>
            <a:pPr>
              <a:buNone/>
            </a:pPr>
            <a:r>
              <a:rPr lang="en-US" sz="2800" dirty="0" smtClean="0">
                <a:latin typeface="Simplified Arabic Fixed" pitchFamily="49" charset="-78"/>
                <a:cs typeface="Simplified Arabic Fixed" pitchFamily="49" charset="-78"/>
              </a:rPr>
              <a:t>          Where salary = (select Min(salary)    from employees);</a:t>
            </a:r>
            <a:endParaRPr lang="en-US" sz="2800" dirty="0">
              <a:latin typeface="Simplified Arabic Fixed" pitchFamily="49" charset="-78"/>
              <a:cs typeface="Simplified Arabic Fixed" pitchFamily="49" charset="-78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database schema used in this course and the development environments</a:t>
            </a:r>
          </a:p>
          <a:p>
            <a:r>
              <a:rPr lang="en-US" dirty="0" smtClean="0"/>
              <a:t>Review some basic concepts of SQL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Resource schema (HR) used in this course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 2 development environment for this course: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Primary tool is Oracle SQL developer</a:t>
            </a:r>
          </a:p>
          <a:p>
            <a:pPr lvl="1"/>
            <a:r>
              <a:rPr lang="en-US" dirty="0" smtClean="0"/>
              <a:t>SQL*Plus Command line interface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6576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HR sample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Display the SQL command prompt window. For example, on Windows, click </a:t>
            </a:r>
            <a:r>
              <a:rPr lang="en-US" b="1" dirty="0"/>
              <a:t>Start</a:t>
            </a:r>
            <a:r>
              <a:rPr lang="en-US" dirty="0"/>
              <a:t>, then </a:t>
            </a:r>
            <a:r>
              <a:rPr lang="en-US" b="1" dirty="0"/>
              <a:t>Programs</a:t>
            </a:r>
            <a:r>
              <a:rPr lang="en-US" dirty="0"/>
              <a:t> (or </a:t>
            </a:r>
            <a:r>
              <a:rPr lang="en-US" b="1" dirty="0"/>
              <a:t>All Programs</a:t>
            </a:r>
            <a:r>
              <a:rPr lang="en-US" dirty="0"/>
              <a:t>), then </a:t>
            </a:r>
            <a:r>
              <a:rPr lang="en-US" b="1" dirty="0"/>
              <a:t>Oracle Database 11g Express Edition</a:t>
            </a:r>
            <a:r>
              <a:rPr lang="en-US" dirty="0"/>
              <a:t>, and then </a:t>
            </a:r>
            <a:r>
              <a:rPr lang="en-US" b="1" dirty="0"/>
              <a:t>Run SQL Command Line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Connect as the SYSTEM user: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Type: connect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Enter user-name: 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Enter password: </a:t>
            </a:r>
            <a:r>
              <a:rPr lang="en-US" i="1" dirty="0"/>
              <a:t>&lt;password-for-system&gt;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Enter the following statement to unlock the HR account: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SQL&gt; </a:t>
            </a:r>
            <a:r>
              <a:rPr lang="en-US" b="1" dirty="0">
                <a:latin typeface="Simplified Arabic Fixed" pitchFamily="49" charset="-78"/>
                <a:cs typeface="Simplified Arabic Fixed" pitchFamily="49" charset="-78"/>
              </a:rPr>
              <a:t>ALTER USER hr ACCOUNT UNLOCK;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Enter a statement in the following form to specify the password that you want for the HR user: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SQL&gt; </a:t>
            </a:r>
            <a:r>
              <a:rPr lang="en-US" b="1" dirty="0">
                <a:latin typeface="Simplified Arabic Fixed" pitchFamily="49" charset="-78"/>
                <a:cs typeface="Simplified Arabic Fixed" pitchFamily="49" charset="-78"/>
              </a:rPr>
              <a:t>ALTER USER hr IDENTIFIED </a:t>
            </a:r>
            <a:r>
              <a:rPr lang="en-US" b="1">
                <a:latin typeface="Simplified Arabic Fixed" pitchFamily="49" charset="-78"/>
                <a:cs typeface="Simplified Arabic Fixed" pitchFamily="49" charset="-78"/>
              </a:rPr>
              <a:t>BY </a:t>
            </a:r>
            <a:r>
              <a:rPr lang="en-US" b="1" i="1" smtClean="0">
                <a:latin typeface="Simplified Arabic Fixed" pitchFamily="49" charset="-78"/>
                <a:cs typeface="Simplified Arabic Fixed" pitchFamily="49" charset="-78"/>
              </a:rPr>
              <a:t>hr</a:t>
            </a:r>
            <a:endParaRPr lang="en-US" b="1" dirty="0">
              <a:latin typeface="Simplified Arabic Fixed" pitchFamily="49" charset="-78"/>
              <a:cs typeface="Simplified Arabic Fixed" pitchFamily="49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 of restricting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Simplified Arabic Fixed" pitchFamily="49" charset="-78"/>
                <a:cs typeface="Simplified Arabic Fixed" pitchFamily="49" charset="-78"/>
              </a:rPr>
              <a:t>WHERE</a:t>
            </a:r>
            <a:r>
              <a:rPr lang="en-US" dirty="0" smtClean="0"/>
              <a:t> Clause can compare values in columns, literal values, </a:t>
            </a:r>
            <a:r>
              <a:rPr lang="en-US" dirty="0" err="1" smtClean="0"/>
              <a:t>arthmetic</a:t>
            </a:r>
            <a:r>
              <a:rPr lang="en-US" dirty="0" smtClean="0"/>
              <a:t> expressions and functions</a:t>
            </a:r>
          </a:p>
          <a:p>
            <a:r>
              <a:rPr lang="en-US" dirty="0">
                <a:latin typeface="Simplified Arabic Fixed" pitchFamily="49" charset="-78"/>
                <a:cs typeface="Simplified Arabic Fixed" pitchFamily="49" charset="-78"/>
              </a:rPr>
              <a:t>WHERE</a:t>
            </a:r>
            <a:r>
              <a:rPr lang="en-US" dirty="0" smtClean="0"/>
              <a:t> clause format:</a:t>
            </a:r>
          </a:p>
          <a:p>
            <a:pPr lvl="1"/>
            <a:r>
              <a:rPr lang="en-US" dirty="0"/>
              <a:t> </a:t>
            </a:r>
            <a:r>
              <a:rPr lang="en-US" sz="3200" dirty="0">
                <a:latin typeface="Simplified Arabic Fixed" pitchFamily="49" charset="-78"/>
                <a:cs typeface="Simplified Arabic Fixed" pitchFamily="49" charset="-78"/>
              </a:rPr>
              <a:t>WHERE </a:t>
            </a:r>
            <a:r>
              <a:rPr lang="en-US" sz="3200" dirty="0" err="1">
                <a:latin typeface="Simplified Arabic Fixed" pitchFamily="49" charset="-78"/>
                <a:cs typeface="Simplified Arabic Fixed" pitchFamily="49" charset="-78"/>
              </a:rPr>
              <a:t>expr</a:t>
            </a:r>
            <a:r>
              <a:rPr lang="en-US" sz="3200" dirty="0">
                <a:latin typeface="Simplified Arabic Fixed" pitchFamily="49" charset="-78"/>
                <a:cs typeface="Simplified Arabic Fixed" pitchFamily="49" charset="-78"/>
              </a:rPr>
              <a:t> operator </a:t>
            </a:r>
            <a:r>
              <a:rPr lang="en-US" sz="3200" dirty="0" smtClean="0">
                <a:latin typeface="Simplified Arabic Fixed" pitchFamily="49" charset="-78"/>
                <a:cs typeface="Simplified Arabic Fixed" pitchFamily="49" charset="-78"/>
              </a:rPr>
              <a:t>value</a:t>
            </a:r>
          </a:p>
          <a:p>
            <a:r>
              <a:rPr lang="en-US" sz="3600" dirty="0" smtClean="0">
                <a:cs typeface="Simplified Arabic Fixed" pitchFamily="49" charset="-78"/>
              </a:rPr>
              <a:t>Comparison conditions: &lt;, &gt; ==,&lt;&gt;, &lt;=</a:t>
            </a:r>
          </a:p>
          <a:p>
            <a:r>
              <a:rPr lang="en-US" sz="3600" dirty="0" smtClean="0">
                <a:cs typeface="Simplified Arabic Fixed" pitchFamily="49" charset="-78"/>
              </a:rPr>
              <a:t>Three logical operator available:</a:t>
            </a:r>
          </a:p>
          <a:p>
            <a:pPr lvl="1"/>
            <a:r>
              <a:rPr lang="en-US" sz="3200" dirty="0">
                <a:latin typeface="Simplified Arabic Fixed" pitchFamily="49" charset="-78"/>
                <a:cs typeface="Simplified Arabic Fixed" pitchFamily="49" charset="-78"/>
              </a:rPr>
              <a:t>And</a:t>
            </a:r>
          </a:p>
          <a:p>
            <a:pPr lvl="1"/>
            <a:r>
              <a:rPr lang="en-US" sz="3200" dirty="0">
                <a:latin typeface="Simplified Arabic Fixed" pitchFamily="49" charset="-78"/>
                <a:cs typeface="Simplified Arabic Fixed" pitchFamily="49" charset="-78"/>
              </a:rPr>
              <a:t>Or</a:t>
            </a:r>
          </a:p>
          <a:p>
            <a:pPr lvl="1"/>
            <a:r>
              <a:rPr lang="en-US" sz="3200" dirty="0">
                <a:latin typeface="Simplified Arabic Fixed" pitchFamily="49" charset="-78"/>
                <a:cs typeface="Simplified Arabic Fixed" pitchFamily="49" charset="-78"/>
              </a:rPr>
              <a:t>Not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176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Simplified Arabic Fixed</vt:lpstr>
      <vt:lpstr>Office Theme</vt:lpstr>
      <vt:lpstr>Chapter 1</vt:lpstr>
      <vt:lpstr>Objectives</vt:lpstr>
      <vt:lpstr>Human Resource schema (HR) used in this course</vt:lpstr>
      <vt:lpstr>Development Environments</vt:lpstr>
      <vt:lpstr>How to use HR sample schema</vt:lpstr>
      <vt:lpstr>PowerPoint Presentation</vt:lpstr>
      <vt:lpstr>Reviews of restricting Data</vt:lpstr>
      <vt:lpstr>PowerPoint Presentation</vt:lpstr>
      <vt:lpstr>PowerPoint Presentation</vt:lpstr>
      <vt:lpstr>PowerPoint Presentation</vt:lpstr>
      <vt:lpstr>PowerPoint Presentation</vt:lpstr>
      <vt:lpstr>Review of using subqueries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Mashael</dc:creator>
  <cp:lastModifiedBy>Sara</cp:lastModifiedBy>
  <cp:revision>3</cp:revision>
  <dcterms:created xsi:type="dcterms:W3CDTF">2014-02-02T16:45:13Z</dcterms:created>
  <dcterms:modified xsi:type="dcterms:W3CDTF">2017-02-19T12:12:45Z</dcterms:modified>
</cp:coreProperties>
</file>