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</p:sldMasterIdLst>
  <p:notesMasterIdLst>
    <p:notesMasterId r:id="rId16"/>
  </p:notesMasterIdLst>
  <p:sldIdLst>
    <p:sldId id="257" r:id="rId2"/>
    <p:sldId id="261" r:id="rId3"/>
    <p:sldId id="263" r:id="rId4"/>
    <p:sldId id="264" r:id="rId5"/>
    <p:sldId id="265" r:id="rId6"/>
    <p:sldId id="266" r:id="rId7"/>
    <p:sldId id="284" r:id="rId8"/>
    <p:sldId id="267" r:id="rId9"/>
    <p:sldId id="269" r:id="rId10"/>
    <p:sldId id="270" r:id="rId11"/>
    <p:sldId id="272" r:id="rId12"/>
    <p:sldId id="273" r:id="rId13"/>
    <p:sldId id="277" r:id="rId14"/>
    <p:sldId id="280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3300"/>
    <a:srgbClr val="FF505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ED6E06-0E74-4D70-BCDF-7A015B461743}" type="datetimeFigureOut">
              <a:rPr lang="en-US" smtClean="0"/>
              <a:pPr/>
              <a:t>5/11/2014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8232F3-3376-41A5-837D-81AE0A80D31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8232F3-3376-41A5-837D-81AE0A80D31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8232F3-3376-41A5-837D-81AE0A80D31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8232F3-3376-41A5-837D-81AE0A80D31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8232F3-3376-41A5-837D-81AE0A80D31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8232F3-3376-41A5-837D-81AE0A80D311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8232F3-3376-41A5-837D-81AE0A80D311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8232F3-3376-41A5-837D-81AE0A80D31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8232F3-3376-41A5-837D-81AE0A80D31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8232F3-3376-41A5-837D-81AE0A80D31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8232F3-3376-41A5-837D-81AE0A80D31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8232F3-3376-41A5-837D-81AE0A80D31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8232F3-3376-41A5-837D-81AE0A80D31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8232F3-3376-41A5-837D-81AE0A80D31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8232F3-3376-41A5-837D-81AE0A80D31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901" name="Group 10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33882" name="Group 90"/>
            <p:cNvGrpSpPr>
              <a:grpSpLocks/>
            </p:cNvGrpSpPr>
            <p:nvPr userDrawn="1"/>
          </p:nvGrpSpPr>
          <p:grpSpPr bwMode="auto">
            <a:xfrm>
              <a:off x="696" y="1979"/>
              <a:ext cx="3132" cy="324"/>
              <a:chOff x="696" y="894"/>
              <a:chExt cx="3132" cy="324"/>
            </a:xfrm>
          </p:grpSpPr>
          <p:sp>
            <p:nvSpPr>
              <p:cNvPr id="33878" name="Rectangle 86"/>
              <p:cNvSpPr>
                <a:spLocks noChangeArrowheads="1"/>
              </p:cNvSpPr>
              <p:nvPr userDrawn="1"/>
            </p:nvSpPr>
            <p:spPr bwMode="ltGray">
              <a:xfrm>
                <a:off x="696" y="894"/>
                <a:ext cx="1104" cy="288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79" name="Rectangle 87"/>
              <p:cNvSpPr>
                <a:spLocks noChangeArrowheads="1"/>
              </p:cNvSpPr>
              <p:nvPr userDrawn="1"/>
            </p:nvSpPr>
            <p:spPr bwMode="ltGray">
              <a:xfrm>
                <a:off x="696" y="1122"/>
                <a:ext cx="1440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0" name="Rectangle 88"/>
              <p:cNvSpPr>
                <a:spLocks noChangeArrowheads="1"/>
              </p:cNvSpPr>
              <p:nvPr userDrawn="1"/>
            </p:nvSpPr>
            <p:spPr bwMode="ltGray">
              <a:xfrm>
                <a:off x="1716" y="1068"/>
                <a:ext cx="2112" cy="108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1" name="Rectangle 89"/>
              <p:cNvSpPr>
                <a:spLocks noChangeArrowheads="1"/>
              </p:cNvSpPr>
              <p:nvPr userDrawn="1"/>
            </p:nvSpPr>
            <p:spPr bwMode="ltGray">
              <a:xfrm>
                <a:off x="1713" y="954"/>
                <a:ext cx="1872" cy="144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3848" name="Rectangle 56"/>
            <p:cNvSpPr>
              <a:spLocks noChangeArrowheads="1"/>
            </p:cNvSpPr>
            <p:nvPr userDrawn="1"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3794" name="Group 2"/>
            <p:cNvGrpSpPr>
              <a:grpSpLocks/>
            </p:cNvGrpSpPr>
            <p:nvPr userDrawn="1"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33795" name="Group 3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33796" name="Line 4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797" name="Line 5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798" name="Line 6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799" name="Line 7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0" name="Line 8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1" name="Line 9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2" name="Line 10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6" name="Line 14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7" name="Line 15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1" name="Line 19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2" name="Line 20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6" name="Line 24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7" name="Line 25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3818" name="Group 26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33819" name="Line 27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0" name="Line 28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1" name="Line 29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2" name="Line 30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3" name="Line 31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4" name="Line 32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5" name="Line 33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6" name="Line 34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7" name="Line 35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8" name="Line 36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9" name="Line 37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0" name="Line 38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1" name="Line 39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2" name="Line 40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3" name="Line 41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4" name="Line 42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5" name="Line 43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6" name="Line 44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7" name="Line 45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8" name="Line 46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9" name="Line 47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0" name="Line 48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1" name="Line 49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2" name="Line 50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3" name="Line 51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4" name="Line 52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5" name="Line 53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6" name="Line 54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7" name="Line 55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3855" name="Group 63"/>
            <p:cNvGrpSpPr>
              <a:grpSpLocks/>
            </p:cNvGrpSpPr>
            <p:nvPr userDrawn="1"/>
          </p:nvGrpSpPr>
          <p:grpSpPr bwMode="auto">
            <a:xfrm>
              <a:off x="4512" y="3984"/>
              <a:ext cx="912" cy="288"/>
              <a:chOff x="4512" y="3984"/>
              <a:chExt cx="912" cy="288"/>
            </a:xfrm>
          </p:grpSpPr>
          <p:sp>
            <p:nvSpPr>
              <p:cNvPr id="33856" name="Rectangle 64" descr="60%"/>
              <p:cNvSpPr>
                <a:spLocks noChangeArrowheads="1"/>
              </p:cNvSpPr>
              <p:nvPr userDrawn="1"/>
            </p:nvSpPr>
            <p:spPr bwMode="ltGray">
              <a:xfrm>
                <a:off x="4560" y="4032"/>
                <a:ext cx="816" cy="192"/>
              </a:xfrm>
              <a:prstGeom prst="rect">
                <a:avLst/>
              </a:prstGeom>
              <a:pattFill prst="pct60">
                <a:fgClr>
                  <a:schemeClr val="folHlink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57" name="Line 65"/>
              <p:cNvSpPr>
                <a:spLocks noChangeShapeType="1"/>
              </p:cNvSpPr>
              <p:nvPr userDrawn="1"/>
            </p:nvSpPr>
            <p:spPr bwMode="ltGray">
              <a:xfrm>
                <a:off x="4512" y="4032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58" name="Line 66"/>
              <p:cNvSpPr>
                <a:spLocks noChangeShapeType="1"/>
              </p:cNvSpPr>
              <p:nvPr userDrawn="1"/>
            </p:nvSpPr>
            <p:spPr bwMode="ltGray">
              <a:xfrm>
                <a:off x="4512" y="4224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59" name="Line 67"/>
              <p:cNvSpPr>
                <a:spLocks noChangeShapeType="1"/>
              </p:cNvSpPr>
              <p:nvPr userDrawn="1"/>
            </p:nvSpPr>
            <p:spPr bwMode="ltGray">
              <a:xfrm>
                <a:off x="4560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60" name="Line 68"/>
              <p:cNvSpPr>
                <a:spLocks noChangeShapeType="1"/>
              </p:cNvSpPr>
              <p:nvPr userDrawn="1"/>
            </p:nvSpPr>
            <p:spPr bwMode="ltGray">
              <a:xfrm>
                <a:off x="5376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3872" name="Line 80"/>
            <p:cNvSpPr>
              <a:spLocks noChangeShapeType="1"/>
            </p:cNvSpPr>
            <p:nvPr userDrawn="1"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3898" name="Group 106"/>
            <p:cNvGrpSpPr>
              <a:grpSpLocks/>
            </p:cNvGrpSpPr>
            <p:nvPr userDrawn="1"/>
          </p:nvGrpSpPr>
          <p:grpSpPr bwMode="auto">
            <a:xfrm>
              <a:off x="261" y="1962"/>
              <a:ext cx="3567" cy="1494"/>
              <a:chOff x="261" y="877"/>
              <a:chExt cx="3567" cy="1494"/>
            </a:xfrm>
          </p:grpSpPr>
          <p:sp>
            <p:nvSpPr>
              <p:cNvPr id="33874" name="Line 82"/>
              <p:cNvSpPr>
                <a:spLocks noChangeShapeType="1"/>
              </p:cNvSpPr>
              <p:nvPr/>
            </p:nvSpPr>
            <p:spPr bwMode="ltGray">
              <a:xfrm flipH="1">
                <a:off x="261" y="951"/>
                <a:ext cx="1533" cy="3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75" name="Line 83"/>
              <p:cNvSpPr>
                <a:spLocks noChangeShapeType="1"/>
              </p:cNvSpPr>
              <p:nvPr/>
            </p:nvSpPr>
            <p:spPr bwMode="ltGray">
              <a:xfrm>
                <a:off x="383" y="879"/>
                <a:ext cx="0" cy="149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76" name="Arc 84"/>
              <p:cNvSpPr>
                <a:spLocks/>
              </p:cNvSpPr>
              <p:nvPr/>
            </p:nvSpPr>
            <p:spPr bwMode="ltGray">
              <a:xfrm rot="16200000" flipH="1">
                <a:off x="303" y="876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3" name="Arc 91"/>
              <p:cNvSpPr>
                <a:spLocks/>
              </p:cNvSpPr>
              <p:nvPr userDrawn="1"/>
            </p:nvSpPr>
            <p:spPr bwMode="ltGray">
              <a:xfrm>
                <a:off x="692" y="895"/>
                <a:ext cx="267" cy="209"/>
              </a:xfrm>
              <a:custGeom>
                <a:avLst/>
                <a:gdLst>
                  <a:gd name="G0" fmla="+- 16787 0 0"/>
                  <a:gd name="G1" fmla="+- 8563 0 0"/>
                  <a:gd name="G2" fmla="+- 21600 0 0"/>
                  <a:gd name="T0" fmla="*/ 36617 w 38387"/>
                  <a:gd name="T1" fmla="*/ 0 h 30163"/>
                  <a:gd name="T2" fmla="*/ 0 w 38387"/>
                  <a:gd name="T3" fmla="*/ 22156 h 30163"/>
                  <a:gd name="T4" fmla="*/ 16787 w 38387"/>
                  <a:gd name="T5" fmla="*/ 8563 h 30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387" h="30163" fill="none" extrusionOk="0">
                    <a:moveTo>
                      <a:pt x="36617" y="-1"/>
                    </a:moveTo>
                    <a:cubicBezTo>
                      <a:pt x="37784" y="2703"/>
                      <a:pt x="38387" y="5617"/>
                      <a:pt x="38387" y="8563"/>
                    </a:cubicBezTo>
                    <a:cubicBezTo>
                      <a:pt x="38387" y="20492"/>
                      <a:pt x="28716" y="30163"/>
                      <a:pt x="16787" y="30163"/>
                    </a:cubicBezTo>
                    <a:cubicBezTo>
                      <a:pt x="10269" y="30163"/>
                      <a:pt x="4101" y="27220"/>
                      <a:pt x="0" y="22155"/>
                    </a:cubicBezTo>
                  </a:path>
                  <a:path w="38387" h="30163" stroke="0" extrusionOk="0">
                    <a:moveTo>
                      <a:pt x="36617" y="-1"/>
                    </a:moveTo>
                    <a:cubicBezTo>
                      <a:pt x="37784" y="2703"/>
                      <a:pt x="38387" y="5617"/>
                      <a:pt x="38387" y="8563"/>
                    </a:cubicBezTo>
                    <a:cubicBezTo>
                      <a:pt x="38387" y="20492"/>
                      <a:pt x="28716" y="30163"/>
                      <a:pt x="16787" y="30163"/>
                    </a:cubicBezTo>
                    <a:cubicBezTo>
                      <a:pt x="10269" y="30163"/>
                      <a:pt x="4101" y="27220"/>
                      <a:pt x="0" y="22155"/>
                    </a:cubicBezTo>
                    <a:lnTo>
                      <a:pt x="16787" y="8563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4" name="Arc 92"/>
              <p:cNvSpPr>
                <a:spLocks/>
              </p:cNvSpPr>
              <p:nvPr userDrawn="1"/>
            </p:nvSpPr>
            <p:spPr bwMode="ltGray">
              <a:xfrm flipV="1">
                <a:off x="834" y="893"/>
                <a:ext cx="288" cy="322"/>
              </a:xfrm>
              <a:custGeom>
                <a:avLst/>
                <a:gdLst>
                  <a:gd name="G0" fmla="+- 21600 0 0"/>
                  <a:gd name="G1" fmla="+- 5361 0 0"/>
                  <a:gd name="G2" fmla="+- 21600 0 0"/>
                  <a:gd name="T0" fmla="*/ 10995 w 21600"/>
                  <a:gd name="T1" fmla="*/ 24179 h 24179"/>
                  <a:gd name="T2" fmla="*/ 676 w 21600"/>
                  <a:gd name="T3" fmla="*/ 0 h 24179"/>
                  <a:gd name="T4" fmla="*/ 21600 w 21600"/>
                  <a:gd name="T5" fmla="*/ 5361 h 24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4179" fill="none" extrusionOk="0">
                    <a:moveTo>
                      <a:pt x="10995" y="24178"/>
                    </a:moveTo>
                    <a:cubicBezTo>
                      <a:pt x="4202" y="20350"/>
                      <a:pt x="0" y="13158"/>
                      <a:pt x="0" y="5361"/>
                    </a:cubicBezTo>
                    <a:cubicBezTo>
                      <a:pt x="-1" y="3552"/>
                      <a:pt x="227" y="1751"/>
                      <a:pt x="675" y="-1"/>
                    </a:cubicBezTo>
                  </a:path>
                  <a:path w="21600" h="24179" stroke="0" extrusionOk="0">
                    <a:moveTo>
                      <a:pt x="10995" y="24178"/>
                    </a:moveTo>
                    <a:cubicBezTo>
                      <a:pt x="4202" y="20350"/>
                      <a:pt x="0" y="13158"/>
                      <a:pt x="0" y="5361"/>
                    </a:cubicBezTo>
                    <a:cubicBezTo>
                      <a:pt x="-1" y="3552"/>
                      <a:pt x="227" y="1751"/>
                      <a:pt x="675" y="-1"/>
                    </a:cubicBezTo>
                    <a:lnTo>
                      <a:pt x="21600" y="5361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5" name="Arc 93"/>
              <p:cNvSpPr>
                <a:spLocks/>
              </p:cNvSpPr>
              <p:nvPr userDrawn="1"/>
            </p:nvSpPr>
            <p:spPr bwMode="ltGray">
              <a:xfrm flipV="1">
                <a:off x="1124" y="888"/>
                <a:ext cx="288" cy="329"/>
              </a:xfrm>
              <a:custGeom>
                <a:avLst/>
                <a:gdLst>
                  <a:gd name="G0" fmla="+- 0 0 0"/>
                  <a:gd name="G1" fmla="+- 4933 0 0"/>
                  <a:gd name="G2" fmla="+- 21600 0 0"/>
                  <a:gd name="T0" fmla="*/ 21029 w 21600"/>
                  <a:gd name="T1" fmla="*/ 0 h 24653"/>
                  <a:gd name="T2" fmla="*/ 8813 w 21600"/>
                  <a:gd name="T3" fmla="*/ 24653 h 24653"/>
                  <a:gd name="T4" fmla="*/ 0 w 21600"/>
                  <a:gd name="T5" fmla="*/ 4933 h 24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4653" fill="none" extrusionOk="0">
                    <a:moveTo>
                      <a:pt x="21029" y="-1"/>
                    </a:moveTo>
                    <a:cubicBezTo>
                      <a:pt x="21408" y="1616"/>
                      <a:pt x="21600" y="3272"/>
                      <a:pt x="21600" y="4933"/>
                    </a:cubicBezTo>
                    <a:cubicBezTo>
                      <a:pt x="21600" y="13452"/>
                      <a:pt x="16591" y="21176"/>
                      <a:pt x="8813" y="24653"/>
                    </a:cubicBezTo>
                  </a:path>
                  <a:path w="21600" h="24653" stroke="0" extrusionOk="0">
                    <a:moveTo>
                      <a:pt x="21029" y="-1"/>
                    </a:moveTo>
                    <a:cubicBezTo>
                      <a:pt x="21408" y="1616"/>
                      <a:pt x="21600" y="3272"/>
                      <a:pt x="21600" y="4933"/>
                    </a:cubicBezTo>
                    <a:cubicBezTo>
                      <a:pt x="21600" y="13452"/>
                      <a:pt x="16591" y="21176"/>
                      <a:pt x="8813" y="24653"/>
                    </a:cubicBezTo>
                    <a:lnTo>
                      <a:pt x="0" y="4933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6" name="Line 94"/>
              <p:cNvSpPr>
                <a:spLocks noChangeShapeType="1"/>
              </p:cNvSpPr>
              <p:nvPr userDrawn="1"/>
            </p:nvSpPr>
            <p:spPr bwMode="ltGray">
              <a:xfrm flipV="1">
                <a:off x="720" y="891"/>
                <a:ext cx="417" cy="327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7" name="Line 95"/>
              <p:cNvSpPr>
                <a:spLocks noChangeShapeType="1"/>
              </p:cNvSpPr>
              <p:nvPr userDrawn="1"/>
            </p:nvSpPr>
            <p:spPr bwMode="ltGray">
              <a:xfrm>
                <a:off x="771" y="891"/>
                <a:ext cx="300" cy="324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8" name="Arc 96"/>
              <p:cNvSpPr>
                <a:spLocks/>
              </p:cNvSpPr>
              <p:nvPr userDrawn="1"/>
            </p:nvSpPr>
            <p:spPr bwMode="ltGray">
              <a:xfrm flipV="1">
                <a:off x="2708" y="954"/>
                <a:ext cx="727" cy="619"/>
              </a:xfrm>
              <a:custGeom>
                <a:avLst/>
                <a:gdLst>
                  <a:gd name="G0" fmla="+- 18917 0 0"/>
                  <a:gd name="G1" fmla="+- 0 0 0"/>
                  <a:gd name="G2" fmla="+- 21600 0 0"/>
                  <a:gd name="T0" fmla="*/ 4536 w 18917"/>
                  <a:gd name="T1" fmla="*/ 16117 h 16117"/>
                  <a:gd name="T2" fmla="*/ 0 w 18917"/>
                  <a:gd name="T3" fmla="*/ 10426 h 16117"/>
                  <a:gd name="T4" fmla="*/ 18917 w 18917"/>
                  <a:gd name="T5" fmla="*/ 0 h 16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917" h="16117" fill="none" extrusionOk="0">
                    <a:moveTo>
                      <a:pt x="4536" y="16116"/>
                    </a:moveTo>
                    <a:cubicBezTo>
                      <a:pt x="2713" y="14490"/>
                      <a:pt x="1179" y="12565"/>
                      <a:pt x="-1" y="10426"/>
                    </a:cubicBezTo>
                  </a:path>
                  <a:path w="18917" h="16117" stroke="0" extrusionOk="0">
                    <a:moveTo>
                      <a:pt x="4536" y="16116"/>
                    </a:moveTo>
                    <a:cubicBezTo>
                      <a:pt x="2713" y="14490"/>
                      <a:pt x="1179" y="12565"/>
                      <a:pt x="-1" y="10426"/>
                    </a:cubicBezTo>
                    <a:lnTo>
                      <a:pt x="18917" y="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9" name="Arc 97"/>
              <p:cNvSpPr>
                <a:spLocks/>
              </p:cNvSpPr>
              <p:nvPr userDrawn="1"/>
            </p:nvSpPr>
            <p:spPr bwMode="ltGray">
              <a:xfrm>
                <a:off x="3076" y="922"/>
                <a:ext cx="425" cy="215"/>
              </a:xfrm>
              <a:custGeom>
                <a:avLst/>
                <a:gdLst>
                  <a:gd name="G0" fmla="+- 21430 0 0"/>
                  <a:gd name="G1" fmla="+- 0 0 0"/>
                  <a:gd name="G2" fmla="+- 21600 0 0"/>
                  <a:gd name="T0" fmla="*/ 42771 w 42771"/>
                  <a:gd name="T1" fmla="*/ 3334 h 21600"/>
                  <a:gd name="T2" fmla="*/ 0 w 42771"/>
                  <a:gd name="T3" fmla="*/ 2703 h 21600"/>
                  <a:gd name="T4" fmla="*/ 21430 w 42771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771" h="21600" fill="none" extrusionOk="0">
                    <a:moveTo>
                      <a:pt x="42771" y="3334"/>
                    </a:moveTo>
                    <a:cubicBezTo>
                      <a:pt x="41128" y="13848"/>
                      <a:pt x="32072" y="21599"/>
                      <a:pt x="21430" y="21600"/>
                    </a:cubicBezTo>
                    <a:cubicBezTo>
                      <a:pt x="10545" y="21600"/>
                      <a:pt x="1361" y="13501"/>
                      <a:pt x="-1" y="2703"/>
                    </a:cubicBezTo>
                  </a:path>
                  <a:path w="42771" h="21600" stroke="0" extrusionOk="0">
                    <a:moveTo>
                      <a:pt x="42771" y="3334"/>
                    </a:moveTo>
                    <a:cubicBezTo>
                      <a:pt x="41128" y="13848"/>
                      <a:pt x="32072" y="21599"/>
                      <a:pt x="21430" y="21600"/>
                    </a:cubicBezTo>
                    <a:cubicBezTo>
                      <a:pt x="10545" y="21600"/>
                      <a:pt x="1361" y="13501"/>
                      <a:pt x="-1" y="2703"/>
                    </a:cubicBezTo>
                    <a:lnTo>
                      <a:pt x="21430" y="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0" name="Arc 98"/>
              <p:cNvSpPr>
                <a:spLocks/>
              </p:cNvSpPr>
              <p:nvPr userDrawn="1"/>
            </p:nvSpPr>
            <p:spPr bwMode="ltGray">
              <a:xfrm flipH="1" flipV="1">
                <a:off x="3441" y="1037"/>
                <a:ext cx="288" cy="144"/>
              </a:xfrm>
              <a:custGeom>
                <a:avLst/>
                <a:gdLst>
                  <a:gd name="G0" fmla="+- 21571 0 0"/>
                  <a:gd name="G1" fmla="+- 0 0 0"/>
                  <a:gd name="G2" fmla="+- 21600 0 0"/>
                  <a:gd name="T0" fmla="*/ 43129 w 43129"/>
                  <a:gd name="T1" fmla="*/ 1348 h 21600"/>
                  <a:gd name="T2" fmla="*/ 0 w 43129"/>
                  <a:gd name="T3" fmla="*/ 1115 h 21600"/>
                  <a:gd name="T4" fmla="*/ 21571 w 4312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29" h="21600" fill="none" extrusionOk="0">
                    <a:moveTo>
                      <a:pt x="43128" y="1347"/>
                    </a:moveTo>
                    <a:cubicBezTo>
                      <a:pt x="42417" y="12731"/>
                      <a:pt x="32976" y="21599"/>
                      <a:pt x="21571" y="21600"/>
                    </a:cubicBezTo>
                    <a:cubicBezTo>
                      <a:pt x="10074" y="21600"/>
                      <a:pt x="593" y="12595"/>
                      <a:pt x="-1" y="1115"/>
                    </a:cubicBezTo>
                  </a:path>
                  <a:path w="43129" h="21600" stroke="0" extrusionOk="0">
                    <a:moveTo>
                      <a:pt x="43128" y="1347"/>
                    </a:moveTo>
                    <a:cubicBezTo>
                      <a:pt x="42417" y="12731"/>
                      <a:pt x="32976" y="21599"/>
                      <a:pt x="21571" y="21600"/>
                    </a:cubicBezTo>
                    <a:cubicBezTo>
                      <a:pt x="10074" y="21600"/>
                      <a:pt x="593" y="12595"/>
                      <a:pt x="-1" y="1115"/>
                    </a:cubicBezTo>
                    <a:lnTo>
                      <a:pt x="21571" y="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1" name="Arc 99"/>
              <p:cNvSpPr>
                <a:spLocks/>
              </p:cNvSpPr>
              <p:nvPr userDrawn="1"/>
            </p:nvSpPr>
            <p:spPr bwMode="ltGray">
              <a:xfrm flipH="1" flipV="1">
                <a:off x="2745" y="1045"/>
                <a:ext cx="201" cy="130"/>
              </a:xfrm>
              <a:custGeom>
                <a:avLst/>
                <a:gdLst>
                  <a:gd name="G0" fmla="+- 21600 0 0"/>
                  <a:gd name="G1" fmla="+- 6405 0 0"/>
                  <a:gd name="G2" fmla="+- 21600 0 0"/>
                  <a:gd name="T0" fmla="*/ 42229 w 43200"/>
                  <a:gd name="T1" fmla="*/ 0 h 28005"/>
                  <a:gd name="T2" fmla="*/ 764 w 43200"/>
                  <a:gd name="T3" fmla="*/ 710 h 28005"/>
                  <a:gd name="T4" fmla="*/ 21600 w 43200"/>
                  <a:gd name="T5" fmla="*/ 6405 h 280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28005" fill="none" extrusionOk="0">
                    <a:moveTo>
                      <a:pt x="42228" y="0"/>
                    </a:moveTo>
                    <a:cubicBezTo>
                      <a:pt x="42872" y="2074"/>
                      <a:pt x="43200" y="4233"/>
                      <a:pt x="43200" y="6405"/>
                    </a:cubicBezTo>
                    <a:cubicBezTo>
                      <a:pt x="43200" y="18334"/>
                      <a:pt x="33529" y="28005"/>
                      <a:pt x="21600" y="28005"/>
                    </a:cubicBezTo>
                    <a:cubicBezTo>
                      <a:pt x="9670" y="28005"/>
                      <a:pt x="0" y="18334"/>
                      <a:pt x="0" y="6405"/>
                    </a:cubicBezTo>
                    <a:cubicBezTo>
                      <a:pt x="-1" y="4481"/>
                      <a:pt x="257" y="2565"/>
                      <a:pt x="764" y="710"/>
                    </a:cubicBezTo>
                  </a:path>
                  <a:path w="43200" h="28005" stroke="0" extrusionOk="0">
                    <a:moveTo>
                      <a:pt x="42228" y="0"/>
                    </a:moveTo>
                    <a:cubicBezTo>
                      <a:pt x="42872" y="2074"/>
                      <a:pt x="43200" y="4233"/>
                      <a:pt x="43200" y="6405"/>
                    </a:cubicBezTo>
                    <a:cubicBezTo>
                      <a:pt x="43200" y="18334"/>
                      <a:pt x="33529" y="28005"/>
                      <a:pt x="21600" y="28005"/>
                    </a:cubicBezTo>
                    <a:cubicBezTo>
                      <a:pt x="9670" y="28005"/>
                      <a:pt x="0" y="18334"/>
                      <a:pt x="0" y="6405"/>
                    </a:cubicBezTo>
                    <a:cubicBezTo>
                      <a:pt x="-1" y="4481"/>
                      <a:pt x="257" y="2565"/>
                      <a:pt x="764" y="710"/>
                    </a:cubicBezTo>
                    <a:lnTo>
                      <a:pt x="21600" y="640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2" name="Line 100"/>
              <p:cNvSpPr>
                <a:spLocks noChangeShapeType="1"/>
              </p:cNvSpPr>
              <p:nvPr userDrawn="1"/>
            </p:nvSpPr>
            <p:spPr bwMode="ltGray">
              <a:xfrm>
                <a:off x="2784" y="960"/>
                <a:ext cx="219" cy="21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3" name="Line 101"/>
              <p:cNvSpPr>
                <a:spLocks noChangeShapeType="1"/>
              </p:cNvSpPr>
              <p:nvPr userDrawn="1"/>
            </p:nvSpPr>
            <p:spPr bwMode="ltGray">
              <a:xfrm>
                <a:off x="3282" y="951"/>
                <a:ext cx="300" cy="22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4" name="Line 102"/>
              <p:cNvSpPr>
                <a:spLocks noChangeShapeType="1"/>
              </p:cNvSpPr>
              <p:nvPr userDrawn="1"/>
            </p:nvSpPr>
            <p:spPr bwMode="ltGray">
              <a:xfrm flipH="1">
                <a:off x="2976" y="951"/>
                <a:ext cx="300" cy="22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5" name="Line 103"/>
              <p:cNvSpPr>
                <a:spLocks noChangeShapeType="1"/>
              </p:cNvSpPr>
              <p:nvPr userDrawn="1"/>
            </p:nvSpPr>
            <p:spPr bwMode="ltGray">
              <a:xfrm>
                <a:off x="3279" y="951"/>
                <a:ext cx="0" cy="225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6" name="Line 104"/>
              <p:cNvSpPr>
                <a:spLocks noChangeShapeType="1"/>
              </p:cNvSpPr>
              <p:nvPr userDrawn="1"/>
            </p:nvSpPr>
            <p:spPr bwMode="ltGray">
              <a:xfrm>
                <a:off x="3579" y="951"/>
                <a:ext cx="0" cy="297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7" name="Line 105"/>
              <p:cNvSpPr>
                <a:spLocks noChangeShapeType="1"/>
              </p:cNvSpPr>
              <p:nvPr userDrawn="1"/>
            </p:nvSpPr>
            <p:spPr bwMode="ltGray">
              <a:xfrm>
                <a:off x="288" y="1176"/>
                <a:ext cx="3540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33867" name="Rectangle 75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3868" name="Rectangle 76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886200"/>
            <a:ext cx="6400800" cy="175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3869" name="Rectangle 77"/>
          <p:cNvSpPr>
            <a:spLocks noGrp="1" noChangeArrowheads="1"/>
          </p:cNvSpPr>
          <p:nvPr>
            <p:ph type="dt" sz="half" idx="2"/>
          </p:nvPr>
        </p:nvSpPr>
        <p:spPr>
          <a:xfrm>
            <a:off x="7239000" y="6248400"/>
            <a:ext cx="1339850" cy="457200"/>
          </a:xfrm>
        </p:spPr>
        <p:txBody>
          <a:bodyPr/>
          <a:lstStyle>
            <a:lvl1pPr algn="ctr">
              <a:defRPr sz="1400"/>
            </a:lvl1pPr>
          </a:lstStyle>
          <a:p>
            <a:fld id="{2213AE23-FE78-4995-B026-ABCEF27583D4}" type="datetime1">
              <a:rPr lang="en-US"/>
              <a:pPr/>
              <a:t>5/11/2014</a:t>
            </a:fld>
            <a:endParaRPr lang="en-US"/>
          </a:p>
        </p:txBody>
      </p:sp>
      <p:sp>
        <p:nvSpPr>
          <p:cNvPr id="33870" name="Rectangle 78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33871" name="Rectangle 79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Page </a:t>
            </a:r>
            <a:fld id="{61E61454-F073-4CFD-8ED7-79BE53798C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A. TOUIR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15E26D18-0646-4F6F-9540-97384E1426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A. TOUIR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0DDE51D4-8D6E-46F9-B481-3CF4D615D0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A. TOUIR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6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C0DF3E47-9754-4816-B590-AA0E222BA9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A. TOUIR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781BB8BC-CCC7-40E7-87AB-C63090F93A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A. TOUIR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AE4E7084-AE49-4E48-93B9-2CA447DDEC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A. TOUIR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F8BEC075-85F1-4C85-929D-7426A15B39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A. TOUIR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7696E3BC-F709-4E82-A9DC-14D0EEEE79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A. TOUIR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039CCCDC-9A35-4A03-9D1D-CCF6A3AF0D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A. TOUIR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6E3CF621-A9C0-4D55-A5BB-25C5756E88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A. TOUIR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35C7EF5B-10E0-4F37-9D01-9E448D3F20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A. TOUIR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12D7567B-438A-43C2-A11E-C8D0B1F9C7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17" name="Group 8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8434" name="Group 2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8435" name="Group 3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8436" name="Line 4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37" name="Line 5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38" name="Line 6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39" name="Line 7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0" name="Line 8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1" name="Line 9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2" name="Line 10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6" name="Line 14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7" name="Line 15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1" name="Line 19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2" name="Line 20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6" name="Line 24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7" name="Line 25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8458" name="Group 26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8459" name="Line 27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0" name="Line 28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1" name="Line 29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2" name="Line 30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3" name="Line 31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4" name="Line 32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5" name="Line 33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6" name="Line 34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7" name="Line 35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8" name="Line 36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9" name="Line 37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0" name="Line 38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1" name="Line 39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2" name="Line 40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3" name="Line 41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4" name="Line 42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5" name="Line 43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6" name="Line 44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7" name="Line 45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8" name="Line 46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9" name="Line 47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0" name="Line 48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1" name="Line 49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2" name="Line 50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3" name="Line 51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4" name="Line 52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5" name="Line 53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6" name="Line 54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7" name="Line 55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8488" name="Rectangle 56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8489" name="Group 57"/>
            <p:cNvGrpSpPr>
              <a:grpSpLocks/>
            </p:cNvGrpSpPr>
            <p:nvPr/>
          </p:nvGrpSpPr>
          <p:grpSpPr bwMode="auto">
            <a:xfrm>
              <a:off x="2064" y="3984"/>
              <a:ext cx="1920" cy="288"/>
              <a:chOff x="2064" y="3984"/>
              <a:chExt cx="1920" cy="288"/>
            </a:xfrm>
          </p:grpSpPr>
          <p:sp>
            <p:nvSpPr>
              <p:cNvPr id="18490" name="Rectangle 58" descr="60%"/>
              <p:cNvSpPr>
                <a:spLocks noChangeArrowheads="1"/>
              </p:cNvSpPr>
              <p:nvPr userDrawn="1"/>
            </p:nvSpPr>
            <p:spPr bwMode="ltGray">
              <a:xfrm>
                <a:off x="2112" y="4032"/>
                <a:ext cx="1824" cy="192"/>
              </a:xfrm>
              <a:prstGeom prst="rect">
                <a:avLst/>
              </a:prstGeom>
              <a:pattFill prst="pct60">
                <a:fgClr>
                  <a:schemeClr val="folHlink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1" name="Line 59"/>
              <p:cNvSpPr>
                <a:spLocks noChangeShapeType="1"/>
              </p:cNvSpPr>
              <p:nvPr userDrawn="1"/>
            </p:nvSpPr>
            <p:spPr bwMode="ltGray">
              <a:xfrm>
                <a:off x="2064" y="4032"/>
                <a:ext cx="1920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2" name="Line 60"/>
              <p:cNvSpPr>
                <a:spLocks noChangeShapeType="1"/>
              </p:cNvSpPr>
              <p:nvPr userDrawn="1"/>
            </p:nvSpPr>
            <p:spPr bwMode="ltGray">
              <a:xfrm>
                <a:off x="2064" y="4224"/>
                <a:ext cx="1920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3" name="Line 61"/>
              <p:cNvSpPr>
                <a:spLocks noChangeShapeType="1"/>
              </p:cNvSpPr>
              <p:nvPr userDrawn="1"/>
            </p:nvSpPr>
            <p:spPr bwMode="ltGray">
              <a:xfrm>
                <a:off x="2112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4" name="Line 62"/>
              <p:cNvSpPr>
                <a:spLocks noChangeShapeType="1"/>
              </p:cNvSpPr>
              <p:nvPr userDrawn="1"/>
            </p:nvSpPr>
            <p:spPr bwMode="ltGray">
              <a:xfrm>
                <a:off x="3936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8495" name="Group 63"/>
            <p:cNvGrpSpPr>
              <a:grpSpLocks/>
            </p:cNvGrpSpPr>
            <p:nvPr/>
          </p:nvGrpSpPr>
          <p:grpSpPr bwMode="auto">
            <a:xfrm>
              <a:off x="4512" y="3984"/>
              <a:ext cx="912" cy="288"/>
              <a:chOff x="4512" y="3984"/>
              <a:chExt cx="912" cy="288"/>
            </a:xfrm>
          </p:grpSpPr>
          <p:sp>
            <p:nvSpPr>
              <p:cNvPr id="18496" name="Rectangle 64" descr="60%"/>
              <p:cNvSpPr>
                <a:spLocks noChangeArrowheads="1"/>
              </p:cNvSpPr>
              <p:nvPr userDrawn="1"/>
            </p:nvSpPr>
            <p:spPr bwMode="ltGray">
              <a:xfrm>
                <a:off x="4560" y="4032"/>
                <a:ext cx="816" cy="192"/>
              </a:xfrm>
              <a:prstGeom prst="rect">
                <a:avLst/>
              </a:prstGeom>
              <a:pattFill prst="pct60">
                <a:fgClr>
                  <a:schemeClr val="folHlink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7" name="Line 65"/>
              <p:cNvSpPr>
                <a:spLocks noChangeShapeType="1"/>
              </p:cNvSpPr>
              <p:nvPr userDrawn="1"/>
            </p:nvSpPr>
            <p:spPr bwMode="ltGray">
              <a:xfrm>
                <a:off x="4512" y="4032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8" name="Line 66"/>
              <p:cNvSpPr>
                <a:spLocks noChangeShapeType="1"/>
              </p:cNvSpPr>
              <p:nvPr userDrawn="1"/>
            </p:nvSpPr>
            <p:spPr bwMode="ltGray">
              <a:xfrm>
                <a:off x="4512" y="4224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9" name="Line 67"/>
              <p:cNvSpPr>
                <a:spLocks noChangeShapeType="1"/>
              </p:cNvSpPr>
              <p:nvPr userDrawn="1"/>
            </p:nvSpPr>
            <p:spPr bwMode="ltGray">
              <a:xfrm>
                <a:off x="4560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00" name="Line 68"/>
              <p:cNvSpPr>
                <a:spLocks noChangeShapeType="1"/>
              </p:cNvSpPr>
              <p:nvPr userDrawn="1"/>
            </p:nvSpPr>
            <p:spPr bwMode="ltGray">
              <a:xfrm>
                <a:off x="5376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8501" name="Group 69"/>
            <p:cNvGrpSpPr>
              <a:grpSpLocks/>
            </p:cNvGrpSpPr>
            <p:nvPr/>
          </p:nvGrpSpPr>
          <p:grpSpPr bwMode="auto">
            <a:xfrm>
              <a:off x="624" y="3984"/>
              <a:ext cx="912" cy="288"/>
              <a:chOff x="624" y="3984"/>
              <a:chExt cx="912" cy="288"/>
            </a:xfrm>
          </p:grpSpPr>
          <p:sp>
            <p:nvSpPr>
              <p:cNvPr id="18502" name="Rectangle 70" descr="60%"/>
              <p:cNvSpPr>
                <a:spLocks noChangeArrowheads="1"/>
              </p:cNvSpPr>
              <p:nvPr userDrawn="1"/>
            </p:nvSpPr>
            <p:spPr bwMode="ltGray">
              <a:xfrm>
                <a:off x="672" y="4032"/>
                <a:ext cx="816" cy="192"/>
              </a:xfrm>
              <a:prstGeom prst="rect">
                <a:avLst/>
              </a:prstGeom>
              <a:pattFill prst="pct60">
                <a:fgClr>
                  <a:schemeClr val="folHlink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03" name="Line 71"/>
              <p:cNvSpPr>
                <a:spLocks noChangeShapeType="1"/>
              </p:cNvSpPr>
              <p:nvPr userDrawn="1"/>
            </p:nvSpPr>
            <p:spPr bwMode="ltGray">
              <a:xfrm>
                <a:off x="624" y="4032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04" name="Line 72"/>
              <p:cNvSpPr>
                <a:spLocks noChangeShapeType="1"/>
              </p:cNvSpPr>
              <p:nvPr userDrawn="1"/>
            </p:nvSpPr>
            <p:spPr bwMode="ltGray">
              <a:xfrm>
                <a:off x="624" y="4224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05" name="Line 73"/>
              <p:cNvSpPr>
                <a:spLocks noChangeShapeType="1"/>
              </p:cNvSpPr>
              <p:nvPr userDrawn="1"/>
            </p:nvSpPr>
            <p:spPr bwMode="ltGray">
              <a:xfrm>
                <a:off x="672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06" name="Line 74"/>
              <p:cNvSpPr>
                <a:spLocks noChangeShapeType="1"/>
              </p:cNvSpPr>
              <p:nvPr userDrawn="1"/>
            </p:nvSpPr>
            <p:spPr bwMode="ltGray">
              <a:xfrm>
                <a:off x="1488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8512" name="Line 80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8513" name="Group 81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8514" name="Line 82"/>
              <p:cNvSpPr>
                <a:spLocks noChangeShapeType="1"/>
              </p:cNvSpPr>
              <p:nvPr/>
            </p:nvSpPr>
            <p:spPr bwMode="ltGray">
              <a:xfrm flipH="1">
                <a:off x="96" y="1037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15" name="Line 83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16" name="Arc 84"/>
              <p:cNvSpPr>
                <a:spLocks/>
              </p:cNvSpPr>
              <p:nvPr/>
            </p:nvSpPr>
            <p:spPr bwMode="ltGray">
              <a:xfrm flipH="1">
                <a:off x="217" y="916"/>
                <a:ext cx="239" cy="239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8507" name="Rectangle 75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8508" name="Rectangle 76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509" name="Rectangle 7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latin typeface="Comic Sans MS" pitchFamily="66" charset="0"/>
              </a:defRPr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18510" name="Rectangle 7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defRPr sz="1000">
                <a:latin typeface="Comic Sans MS" pitchFamily="66" charset="0"/>
              </a:defRPr>
            </a:lvl1pPr>
          </a:lstStyle>
          <a:p>
            <a:r>
              <a:rPr lang="en-US"/>
              <a:t>Dr. S. GANNOUNI &amp; Dr. A. TOUIR</a:t>
            </a:r>
          </a:p>
        </p:txBody>
      </p:sp>
      <p:sp>
        <p:nvSpPr>
          <p:cNvPr id="18511" name="Rectangle 7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latin typeface="Comic Sans MS" pitchFamily="66" charset="0"/>
              </a:defRPr>
            </a:lvl1pPr>
          </a:lstStyle>
          <a:p>
            <a:r>
              <a:rPr lang="en-US"/>
              <a:t>Page </a:t>
            </a:r>
            <a:fld id="{A428AAE4-CE75-4DF2-AB7E-F9578632508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9000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781800" cy="2273300"/>
          </a:xfrm>
        </p:spPr>
        <p:txBody>
          <a:bodyPr/>
          <a:lstStyle/>
          <a:p>
            <a:r>
              <a:rPr lang="ar-SA" dirty="0" smtClean="0"/>
              <a:t>برمجة الحاسبات</a:t>
            </a:r>
            <a:r>
              <a:rPr lang="en-US" dirty="0"/>
              <a:t/>
            </a:r>
            <a:br>
              <a:rPr lang="en-US" dirty="0"/>
            </a:br>
            <a:r>
              <a:rPr lang="ar-SA" dirty="0" smtClean="0"/>
              <a:t>عال</a:t>
            </a:r>
            <a:r>
              <a:rPr lang="en-US" dirty="0" smtClean="0"/>
              <a:t> 1101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Introduction to OOP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34738BC-22BE-4EB3-840E-2C89F2069AC5}" type="slidenum">
              <a:rPr lang="en-US"/>
              <a:pPr/>
              <a:t>10</a:t>
            </a:fld>
            <a:endParaRPr lang="en-US"/>
          </a:p>
        </p:txBody>
      </p:sp>
      <p:sp>
        <p:nvSpPr>
          <p:cNvPr id="51208" name="Rectangle 8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6870700" cy="838200"/>
          </a:xfrm>
          <a:noFill/>
          <a:ln/>
        </p:spPr>
        <p:txBody>
          <a:bodyPr/>
          <a:lstStyle/>
          <a:p>
            <a:pPr rtl="1"/>
            <a:r>
              <a:rPr lang="ar-SA" sz="4000" b="1" dirty="0" smtClean="0"/>
              <a:t>البرمجة</a:t>
            </a:r>
            <a:endParaRPr lang="en-US" sz="4000" b="1" dirty="0"/>
          </a:p>
        </p:txBody>
      </p:sp>
      <p:sp>
        <p:nvSpPr>
          <p:cNvPr id="51209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04800" y="1066800"/>
            <a:ext cx="8915400" cy="4114800"/>
          </a:xfrm>
          <a:noFill/>
          <a:ln/>
        </p:spPr>
        <p:txBody>
          <a:bodyPr/>
          <a:lstStyle/>
          <a:p>
            <a:pPr algn="r" rtl="1"/>
            <a:r>
              <a:rPr lang="ar-SA" sz="2800" dirty="0" smtClean="0"/>
              <a:t>البرمجة هي كتابة البرنامج باستخدام لغة تسمى </a:t>
            </a:r>
            <a:r>
              <a:rPr lang="ar-SA" sz="2800" dirty="0" smtClean="0">
                <a:solidFill>
                  <a:srgbClr val="FF0000"/>
                </a:solidFill>
              </a:rPr>
              <a:t>لغة البرمجة</a:t>
            </a:r>
            <a:r>
              <a:rPr lang="ar-SA" sz="2800" dirty="0" smtClean="0"/>
              <a:t>.</a:t>
            </a:r>
            <a:endParaRPr lang="en-US" sz="2800" dirty="0" smtClean="0"/>
          </a:p>
          <a:p>
            <a:pPr algn="r" rtl="1"/>
            <a:r>
              <a:rPr lang="en-US" sz="2800" dirty="0" smtClean="0"/>
              <a:t>.</a:t>
            </a:r>
            <a:r>
              <a:rPr lang="ar-SA" sz="2800" dirty="0" smtClean="0"/>
              <a:t>لغة البرمجة هي مجموعة من القواعد والرموز والكلمات لكتابة أوامر.</a:t>
            </a:r>
          </a:p>
          <a:p>
            <a:pPr algn="r" rtl="1"/>
            <a:r>
              <a:rPr lang="ar-SA" sz="2800" dirty="0" smtClean="0"/>
              <a:t>يكتب البرنامج بترجمة خطوات الخوارزمية إلى مجموعة من أوامر لغة البرمجة. </a:t>
            </a:r>
          </a:p>
          <a:p>
            <a:pPr algn="r" rtl="1"/>
            <a:r>
              <a:rPr lang="ar-SA" sz="2800" dirty="0" smtClean="0"/>
              <a:t>البرنامج الذي يتم كتابته يسمى ”</a:t>
            </a:r>
            <a:r>
              <a:rPr lang="ar-SA" sz="2800" b="1" i="1" dirty="0" smtClean="0">
                <a:solidFill>
                  <a:schemeClr val="tx2"/>
                </a:solidFill>
              </a:rPr>
              <a:t>المصدر</a:t>
            </a:r>
            <a:r>
              <a:rPr lang="ar-SA" sz="2800" dirty="0" smtClean="0"/>
              <a:t>“ أو </a:t>
            </a:r>
            <a:r>
              <a:rPr lang="en-US" sz="2800" b="1" i="1" dirty="0" smtClean="0">
                <a:solidFill>
                  <a:schemeClr val="tx2"/>
                </a:solidFill>
              </a:rPr>
              <a:t>Source code </a:t>
            </a:r>
            <a:endParaRPr lang="en-US" sz="2800" dirty="0"/>
          </a:p>
          <a:p>
            <a:pPr algn="r" rtl="1"/>
            <a:endParaRPr lang="en-US" sz="2800" dirty="0"/>
          </a:p>
          <a:p>
            <a:pPr algn="r" rtl="1"/>
            <a:endParaRPr lang="en-US" sz="2800" dirty="0"/>
          </a:p>
        </p:txBody>
      </p:sp>
      <p:grpSp>
        <p:nvGrpSpPr>
          <p:cNvPr id="51214" name="Group 14"/>
          <p:cNvGrpSpPr>
            <a:grpSpLocks/>
          </p:cNvGrpSpPr>
          <p:nvPr/>
        </p:nvGrpSpPr>
        <p:grpSpPr bwMode="auto">
          <a:xfrm>
            <a:off x="3201988" y="4648202"/>
            <a:ext cx="3060699" cy="1512888"/>
            <a:chOff x="1728" y="2928"/>
            <a:chExt cx="1928" cy="953"/>
          </a:xfrm>
        </p:grpSpPr>
        <p:sp>
          <p:nvSpPr>
            <p:cNvPr id="51202" name="Line 2"/>
            <p:cNvSpPr>
              <a:spLocks noChangeShapeType="1"/>
            </p:cNvSpPr>
            <p:nvPr/>
          </p:nvSpPr>
          <p:spPr bwMode="auto">
            <a:xfrm>
              <a:off x="3168" y="3120"/>
              <a:ext cx="0" cy="57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51203" name="Text Box 3"/>
            <p:cNvSpPr txBox="1">
              <a:spLocks noChangeArrowheads="1"/>
            </p:cNvSpPr>
            <p:nvPr/>
          </p:nvSpPr>
          <p:spPr bwMode="auto">
            <a:xfrm>
              <a:off x="1926" y="3648"/>
              <a:ext cx="42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ar-SA" dirty="0" smtClean="0">
                  <a:solidFill>
                    <a:srgbClr val="FF0000"/>
                  </a:solidFill>
                  <a:latin typeface="Comic Sans MS" pitchFamily="66" charset="0"/>
                </a:rPr>
                <a:t>برنامج</a:t>
              </a:r>
              <a:endParaRPr lang="en-US" dirty="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51204" name="Line 4"/>
            <p:cNvSpPr>
              <a:spLocks noChangeShapeType="1"/>
            </p:cNvSpPr>
            <p:nvPr/>
          </p:nvSpPr>
          <p:spPr bwMode="auto">
            <a:xfrm>
              <a:off x="2160" y="3120"/>
              <a:ext cx="0" cy="57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51205" name="Group 5"/>
            <p:cNvGrpSpPr>
              <a:grpSpLocks/>
            </p:cNvGrpSpPr>
            <p:nvPr/>
          </p:nvGrpSpPr>
          <p:grpSpPr bwMode="auto">
            <a:xfrm>
              <a:off x="1728" y="3216"/>
              <a:ext cx="864" cy="336"/>
              <a:chOff x="1728" y="3360"/>
              <a:chExt cx="864" cy="336"/>
            </a:xfrm>
          </p:grpSpPr>
          <p:sp>
            <p:nvSpPr>
              <p:cNvPr id="51206" name="Oval 6"/>
              <p:cNvSpPr>
                <a:spLocks noChangeArrowheads="1"/>
              </p:cNvSpPr>
              <p:nvPr/>
            </p:nvSpPr>
            <p:spPr bwMode="auto">
              <a:xfrm>
                <a:off x="1728" y="3360"/>
                <a:ext cx="864" cy="3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07" name="Text Box 7"/>
              <p:cNvSpPr txBox="1">
                <a:spLocks noChangeArrowheads="1"/>
              </p:cNvSpPr>
              <p:nvPr/>
            </p:nvSpPr>
            <p:spPr bwMode="auto">
              <a:xfrm>
                <a:off x="1882" y="3412"/>
                <a:ext cx="472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dirty="0" smtClean="0">
                    <a:solidFill>
                      <a:schemeClr val="tx2"/>
                    </a:solidFill>
                    <a:latin typeface="Comic Sans MS" pitchFamily="66" charset="0"/>
                  </a:rPr>
                  <a:t>البرمجة</a:t>
                </a:r>
                <a:endParaRPr lang="en-US" dirty="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</p:grpSp>
        <p:sp>
          <p:nvSpPr>
            <p:cNvPr id="51210" name="Text Box 10"/>
            <p:cNvSpPr txBox="1">
              <a:spLocks noChangeArrowheads="1"/>
            </p:cNvSpPr>
            <p:nvPr/>
          </p:nvSpPr>
          <p:spPr bwMode="auto">
            <a:xfrm>
              <a:off x="1768" y="2928"/>
              <a:ext cx="63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ar-SA" dirty="0" smtClean="0">
                  <a:solidFill>
                    <a:srgbClr val="FF0000"/>
                  </a:solidFill>
                  <a:latin typeface="Comic Sans MS" pitchFamily="66" charset="0"/>
                </a:rPr>
                <a:t>الخوارزمية</a:t>
              </a:r>
              <a:endParaRPr lang="en-US" dirty="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51211" name="Text Box 11"/>
            <p:cNvSpPr txBox="1">
              <a:spLocks noChangeArrowheads="1"/>
            </p:cNvSpPr>
            <p:nvPr/>
          </p:nvSpPr>
          <p:spPr bwMode="auto">
            <a:xfrm>
              <a:off x="2693" y="2928"/>
              <a:ext cx="89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dirty="0" err="1">
                  <a:solidFill>
                    <a:schemeClr val="hlink"/>
                  </a:solidFill>
                  <a:latin typeface="Comic Sans MS" pitchFamily="66" charset="0"/>
                </a:rPr>
                <a:t>Pseudocode</a:t>
              </a:r>
              <a:endParaRPr lang="en-US" dirty="0">
                <a:solidFill>
                  <a:schemeClr val="hlink"/>
                </a:solidFill>
                <a:latin typeface="Comic Sans MS" pitchFamily="66" charset="0"/>
              </a:endParaRPr>
            </a:p>
          </p:txBody>
        </p:sp>
        <p:sp>
          <p:nvSpPr>
            <p:cNvPr id="51212" name="Text Box 12"/>
            <p:cNvSpPr txBox="1">
              <a:spLocks noChangeArrowheads="1"/>
            </p:cNvSpPr>
            <p:nvPr/>
          </p:nvSpPr>
          <p:spPr bwMode="auto">
            <a:xfrm>
              <a:off x="2688" y="3648"/>
              <a:ext cx="96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dirty="0">
                  <a:solidFill>
                    <a:schemeClr val="hlink"/>
                  </a:solidFill>
                  <a:latin typeface="Comic Sans MS" pitchFamily="66" charset="0"/>
                </a:rPr>
                <a:t>Source </a:t>
              </a:r>
              <a:r>
                <a:rPr lang="en-US" dirty="0" smtClean="0">
                  <a:solidFill>
                    <a:schemeClr val="hlink"/>
                  </a:solidFill>
                  <a:latin typeface="Comic Sans MS" pitchFamily="66" charset="0"/>
                </a:rPr>
                <a:t>Code</a:t>
              </a:r>
              <a:endParaRPr lang="en-US" dirty="0">
                <a:solidFill>
                  <a:schemeClr val="hlink"/>
                </a:solidFill>
                <a:latin typeface="Comic Sans MS" pitchFamily="66" charset="0"/>
              </a:endParaRPr>
            </a:p>
          </p:txBody>
        </p:sp>
        <p:sp>
          <p:nvSpPr>
            <p:cNvPr id="51213" name="Rectangle 13"/>
            <p:cNvSpPr>
              <a:spLocks noChangeArrowheads="1"/>
            </p:cNvSpPr>
            <p:nvPr/>
          </p:nvSpPr>
          <p:spPr bwMode="auto">
            <a:xfrm>
              <a:off x="2975" y="3264"/>
              <a:ext cx="400" cy="233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ar-SA" dirty="0" smtClean="0">
                  <a:solidFill>
                    <a:schemeClr val="tx2"/>
                  </a:solidFill>
                  <a:latin typeface="Comic Sans MS" pitchFamily="66" charset="0"/>
                </a:rPr>
                <a:t>تحويل</a:t>
              </a:r>
              <a:endParaRPr lang="en-US" dirty="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</p:grp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Introduction to OOP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80974786-24FF-4E24-9ADE-B25AF2EF6E49}" type="slidenum">
              <a:rPr lang="en-US"/>
              <a:pPr/>
              <a:t>11</a:t>
            </a:fld>
            <a:endParaRPr lang="en-US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915400" cy="838200"/>
          </a:xfrm>
        </p:spPr>
        <p:txBody>
          <a:bodyPr/>
          <a:lstStyle/>
          <a:p>
            <a:r>
              <a:rPr lang="ar-SA" b="1" dirty="0" smtClean="0"/>
              <a:t>ترجمة البرنامج</a:t>
            </a:r>
            <a:endParaRPr lang="en-US" dirty="0"/>
          </a:p>
        </p:txBody>
      </p:sp>
      <p:sp>
        <p:nvSpPr>
          <p:cNvPr id="5325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0"/>
            <a:ext cx="7696200" cy="3657600"/>
          </a:xfrm>
        </p:spPr>
        <p:txBody>
          <a:bodyPr/>
          <a:lstStyle/>
          <a:p>
            <a:pPr algn="r" rtl="1">
              <a:lnSpc>
                <a:spcPct val="90000"/>
              </a:lnSpc>
            </a:pPr>
            <a:r>
              <a:rPr lang="ar-SA" sz="2800" dirty="0" smtClean="0"/>
              <a:t>الحواسيب</a:t>
            </a:r>
            <a:r>
              <a:rPr lang="ar-SA" sz="2800" i="1" dirty="0" smtClean="0">
                <a:solidFill>
                  <a:srgbClr val="FF0000"/>
                </a:solidFill>
              </a:rPr>
              <a:t> لا تفهم البرامج </a:t>
            </a:r>
            <a:r>
              <a:rPr lang="ar-SA" sz="2800" dirty="0" smtClean="0"/>
              <a:t>التي تكتب باستخدام</a:t>
            </a:r>
            <a:r>
              <a:rPr lang="ar-SA" sz="2800" i="1" dirty="0" smtClean="0">
                <a:solidFill>
                  <a:srgbClr val="FF0000"/>
                </a:solidFill>
              </a:rPr>
              <a:t> لغات البرمجة </a:t>
            </a:r>
            <a:r>
              <a:rPr lang="ar-SA" sz="2800" dirty="0" smtClean="0"/>
              <a:t>على غرار لغة </a:t>
            </a:r>
            <a:r>
              <a:rPr lang="en-US" sz="2800" dirty="0" smtClean="0"/>
              <a:t>C</a:t>
            </a:r>
            <a:r>
              <a:rPr lang="ar-SA" sz="2800" dirty="0" smtClean="0"/>
              <a:t> و لغة </a:t>
            </a:r>
            <a:r>
              <a:rPr lang="en-US" sz="2800" dirty="0" smtClean="0"/>
              <a:t>C++</a:t>
            </a:r>
            <a:r>
              <a:rPr lang="ar-SA" sz="2800" dirty="0" smtClean="0"/>
              <a:t> ولغة </a:t>
            </a:r>
            <a:r>
              <a:rPr lang="ar-SA" sz="2800" dirty="0" err="1" smtClean="0"/>
              <a:t>ال</a:t>
            </a:r>
            <a:r>
              <a:rPr lang="en-US" sz="2800" dirty="0" smtClean="0"/>
              <a:t>Java</a:t>
            </a:r>
          </a:p>
          <a:p>
            <a:pPr algn="r" rtl="1">
              <a:lnSpc>
                <a:spcPct val="90000"/>
              </a:lnSpc>
            </a:pPr>
            <a:r>
              <a:rPr lang="ar-SA" sz="2800" dirty="0" smtClean="0"/>
              <a:t>لذا، وجب ترجمة البرامج إلى لغة الآلة </a:t>
            </a:r>
            <a:r>
              <a:rPr lang="en-US" sz="2800" i="1" dirty="0" smtClean="0">
                <a:solidFill>
                  <a:srgbClr val="FF0000"/>
                </a:solidFill>
              </a:rPr>
              <a:t>machine code</a:t>
            </a:r>
            <a:r>
              <a:rPr lang="ar-SA" sz="2800" i="1" dirty="0" smtClean="0">
                <a:solidFill>
                  <a:srgbClr val="FF0000"/>
                </a:solidFill>
              </a:rPr>
              <a:t> </a:t>
            </a:r>
            <a:r>
              <a:rPr lang="ar-SA" sz="2800" dirty="0" smtClean="0"/>
              <a:t>حتى يتمكن الحاسوب من تنفيذها. </a:t>
            </a:r>
          </a:p>
          <a:p>
            <a:pPr algn="r" rtl="1">
              <a:lnSpc>
                <a:spcPct val="90000"/>
              </a:lnSpc>
            </a:pPr>
            <a:r>
              <a:rPr lang="ar-SA" sz="2800" dirty="0" smtClean="0"/>
              <a:t>البرنامج الذي يقوم بتحويل</a:t>
            </a:r>
            <a:r>
              <a:rPr lang="en-US" sz="2800" dirty="0" smtClean="0"/>
              <a:t> </a:t>
            </a:r>
            <a:r>
              <a:rPr lang="ar-SA" sz="2800" dirty="0" smtClean="0"/>
              <a:t> الأوامر التي تكتب باستخدام لغة البرمجة إلى لغة الآلة يسمى مترجم </a:t>
            </a:r>
            <a:r>
              <a:rPr lang="en-US" sz="2800" b="1" i="1" dirty="0" smtClean="0">
                <a:solidFill>
                  <a:schemeClr val="tx2"/>
                </a:solidFill>
              </a:rPr>
              <a:t>compiler</a:t>
            </a:r>
            <a:r>
              <a:rPr lang="ar-SA" sz="2800" dirty="0" smtClean="0"/>
              <a:t>  </a:t>
            </a:r>
            <a:endParaRPr lang="en-US" sz="2800" dirty="0"/>
          </a:p>
          <a:p>
            <a:pPr algn="r" rtl="1">
              <a:lnSpc>
                <a:spcPct val="90000"/>
              </a:lnSpc>
              <a:buNone/>
            </a:pPr>
            <a:endParaRPr lang="en-US" sz="2800" b="1" dirty="0">
              <a:solidFill>
                <a:schemeClr val="tx2"/>
              </a:solidFill>
            </a:endParaRPr>
          </a:p>
        </p:txBody>
      </p:sp>
      <p:grpSp>
        <p:nvGrpSpPr>
          <p:cNvPr id="53262" name="Group 14"/>
          <p:cNvGrpSpPr>
            <a:grpSpLocks/>
          </p:cNvGrpSpPr>
          <p:nvPr/>
        </p:nvGrpSpPr>
        <p:grpSpPr bwMode="auto">
          <a:xfrm>
            <a:off x="3324225" y="4814890"/>
            <a:ext cx="2695575" cy="1509713"/>
            <a:chOff x="1785" y="2784"/>
            <a:chExt cx="1698" cy="951"/>
          </a:xfrm>
        </p:grpSpPr>
        <p:sp>
          <p:nvSpPr>
            <p:cNvPr id="53252" name="Line 4"/>
            <p:cNvSpPr>
              <a:spLocks noChangeShapeType="1"/>
            </p:cNvSpPr>
            <p:nvPr/>
          </p:nvSpPr>
          <p:spPr bwMode="auto">
            <a:xfrm>
              <a:off x="3225" y="2996"/>
              <a:ext cx="0" cy="57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53253" name="Text Box 5"/>
            <p:cNvSpPr txBox="1">
              <a:spLocks noChangeArrowheads="1"/>
            </p:cNvSpPr>
            <p:nvPr/>
          </p:nvSpPr>
          <p:spPr bwMode="auto">
            <a:xfrm>
              <a:off x="1947" y="3495"/>
              <a:ext cx="493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ar-SA" dirty="0" smtClean="0">
                  <a:solidFill>
                    <a:srgbClr val="FF0000"/>
                  </a:solidFill>
                  <a:latin typeface="Comic Sans MS" pitchFamily="66" charset="0"/>
                </a:rPr>
                <a:t>لغة الآلة</a:t>
              </a:r>
              <a:endParaRPr lang="en-US" dirty="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53254" name="Line 6"/>
            <p:cNvSpPr>
              <a:spLocks noChangeShapeType="1"/>
            </p:cNvSpPr>
            <p:nvPr/>
          </p:nvSpPr>
          <p:spPr bwMode="auto">
            <a:xfrm>
              <a:off x="2217" y="2976"/>
              <a:ext cx="0" cy="57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53255" name="Text Box 7"/>
            <p:cNvSpPr txBox="1">
              <a:spLocks noChangeArrowheads="1"/>
            </p:cNvSpPr>
            <p:nvPr/>
          </p:nvSpPr>
          <p:spPr bwMode="auto">
            <a:xfrm>
              <a:off x="1883" y="2784"/>
              <a:ext cx="42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ar-SA" dirty="0" smtClean="0">
                  <a:solidFill>
                    <a:srgbClr val="FF0000"/>
                  </a:solidFill>
                  <a:latin typeface="Comic Sans MS" pitchFamily="66" charset="0"/>
                </a:rPr>
                <a:t>برنامج</a:t>
              </a:r>
              <a:endParaRPr lang="en-US" dirty="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53256" name="Text Box 8"/>
            <p:cNvSpPr txBox="1">
              <a:spLocks noChangeArrowheads="1"/>
            </p:cNvSpPr>
            <p:nvPr/>
          </p:nvSpPr>
          <p:spPr bwMode="auto">
            <a:xfrm>
              <a:off x="2955" y="2784"/>
              <a:ext cx="47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ar-SA" dirty="0" smtClean="0">
                  <a:solidFill>
                    <a:schemeClr val="hlink"/>
                  </a:solidFill>
                  <a:latin typeface="Comic Sans MS" pitchFamily="66" charset="0"/>
                </a:rPr>
                <a:t>المصدر</a:t>
              </a:r>
              <a:endParaRPr lang="en-US" dirty="0">
                <a:solidFill>
                  <a:schemeClr val="hlink"/>
                </a:solidFill>
                <a:latin typeface="Comic Sans MS" pitchFamily="66" charset="0"/>
              </a:endParaRPr>
            </a:p>
          </p:txBody>
        </p:sp>
        <p:sp>
          <p:nvSpPr>
            <p:cNvPr id="53257" name="Text Box 9"/>
            <p:cNvSpPr txBox="1">
              <a:spLocks noChangeArrowheads="1"/>
            </p:cNvSpPr>
            <p:nvPr/>
          </p:nvSpPr>
          <p:spPr bwMode="auto">
            <a:xfrm>
              <a:off x="2990" y="3502"/>
              <a:ext cx="493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ar-SA" dirty="0" smtClean="0">
                  <a:solidFill>
                    <a:schemeClr val="hlink"/>
                  </a:solidFill>
                  <a:latin typeface="Comic Sans MS" pitchFamily="66" charset="0"/>
                </a:rPr>
                <a:t>لغة الآلة</a:t>
              </a:r>
              <a:endParaRPr lang="en-US" dirty="0">
                <a:solidFill>
                  <a:schemeClr val="hlink"/>
                </a:solidFill>
                <a:latin typeface="Comic Sans MS" pitchFamily="66" charset="0"/>
              </a:endParaRPr>
            </a:p>
          </p:txBody>
        </p:sp>
        <p:sp>
          <p:nvSpPr>
            <p:cNvPr id="53258" name="Rectangle 10"/>
            <p:cNvSpPr>
              <a:spLocks noChangeArrowheads="1"/>
            </p:cNvSpPr>
            <p:nvPr/>
          </p:nvSpPr>
          <p:spPr bwMode="auto">
            <a:xfrm>
              <a:off x="3051" y="3111"/>
              <a:ext cx="400" cy="233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ar-SA" dirty="0" smtClean="0">
                  <a:solidFill>
                    <a:schemeClr val="tx2"/>
                  </a:solidFill>
                  <a:latin typeface="Comic Sans MS" pitchFamily="66" charset="0"/>
                </a:rPr>
                <a:t>تحويل</a:t>
              </a:r>
              <a:endParaRPr lang="en-US" dirty="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grpSp>
          <p:nvGrpSpPr>
            <p:cNvPr id="53259" name="Group 11"/>
            <p:cNvGrpSpPr>
              <a:grpSpLocks/>
            </p:cNvGrpSpPr>
            <p:nvPr/>
          </p:nvGrpSpPr>
          <p:grpSpPr bwMode="auto">
            <a:xfrm>
              <a:off x="1785" y="3044"/>
              <a:ext cx="864" cy="336"/>
              <a:chOff x="1728" y="3360"/>
              <a:chExt cx="864" cy="336"/>
            </a:xfrm>
          </p:grpSpPr>
          <p:sp>
            <p:nvSpPr>
              <p:cNvPr id="53260" name="Oval 12"/>
              <p:cNvSpPr>
                <a:spLocks noChangeArrowheads="1"/>
              </p:cNvSpPr>
              <p:nvPr/>
            </p:nvSpPr>
            <p:spPr bwMode="auto">
              <a:xfrm>
                <a:off x="1728" y="3360"/>
                <a:ext cx="864" cy="3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261" name="Text Box 13"/>
              <p:cNvSpPr txBox="1">
                <a:spLocks noChangeArrowheads="1"/>
              </p:cNvSpPr>
              <p:nvPr/>
            </p:nvSpPr>
            <p:spPr bwMode="auto">
              <a:xfrm>
                <a:off x="1938" y="3379"/>
                <a:ext cx="472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dirty="0" smtClean="0">
                    <a:solidFill>
                      <a:schemeClr val="tx2"/>
                    </a:solidFill>
                    <a:latin typeface="Comic Sans MS" pitchFamily="66" charset="0"/>
                  </a:rPr>
                  <a:t>الترجمة</a:t>
                </a:r>
                <a:endParaRPr lang="en-US" dirty="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</p:grpSp>
      </p:grp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Introduction to OOP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A39AB51C-CC8D-4960-8D03-BFCD7D3761FE}" type="slidenum">
              <a:rPr lang="en-US"/>
              <a:pPr/>
              <a:t>12</a:t>
            </a:fld>
            <a:endParaRPr lang="en-US"/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914400"/>
          </a:xfrm>
          <a:noFill/>
          <a:ln/>
        </p:spPr>
        <p:txBody>
          <a:bodyPr/>
          <a:lstStyle/>
          <a:p>
            <a:r>
              <a:rPr lang="ar-SA" sz="4000" b="1" dirty="0" smtClean="0"/>
              <a:t>مترجم لغة البرمجة</a:t>
            </a:r>
            <a:endParaRPr lang="en-US" sz="4000" b="1" dirty="0"/>
          </a:p>
        </p:txBody>
      </p:sp>
      <p:sp>
        <p:nvSpPr>
          <p:cNvPr id="5427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447800"/>
            <a:ext cx="7696200" cy="3657600"/>
          </a:xfrm>
        </p:spPr>
        <p:txBody>
          <a:bodyPr/>
          <a:lstStyle/>
          <a:p>
            <a:pPr algn="r" rtl="1"/>
            <a:r>
              <a:rPr lang="ar-SA" dirty="0" smtClean="0"/>
              <a:t>المترجم </a:t>
            </a:r>
            <a:r>
              <a:rPr lang="en-US" dirty="0" smtClean="0"/>
              <a:t>Compiler</a:t>
            </a:r>
            <a:r>
              <a:rPr lang="ar-SA" dirty="0" smtClean="0"/>
              <a:t> هو برنامج يقوم بالاتي:</a:t>
            </a:r>
          </a:p>
          <a:p>
            <a:pPr lvl="1" algn="r" rtl="1"/>
            <a:r>
              <a:rPr lang="ar-SA" i="1" dirty="0" smtClean="0">
                <a:solidFill>
                  <a:srgbClr val="FF0000"/>
                </a:solidFill>
              </a:rPr>
              <a:t>يتأكد من صحة</a:t>
            </a:r>
            <a:r>
              <a:rPr lang="ar-SA" dirty="0" smtClean="0"/>
              <a:t> المصدر وخلوه من الأخطاء وفقا لقواعد لغة البرمجة المستخدمة.</a:t>
            </a:r>
          </a:p>
          <a:p>
            <a:pPr lvl="1" algn="r" rtl="1"/>
            <a:r>
              <a:rPr lang="ar-SA" dirty="0" smtClean="0"/>
              <a:t>يترجم المصدر، حين خلوه من الأخطاء، إلى لغة الآلة.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Introduction to OOP</a:t>
            </a:r>
          </a:p>
        </p:txBody>
      </p:sp>
      <p:sp>
        <p:nvSpPr>
          <p:cNvPr id="3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18F10FC7-1B9C-4BB5-B581-F63B2F951D49}" type="slidenum">
              <a:rPr lang="en-US"/>
              <a:pPr/>
              <a:t>13</a:t>
            </a:fld>
            <a:endParaRPr lang="en-US"/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838200"/>
          </a:xfrm>
          <a:noFill/>
          <a:ln/>
        </p:spPr>
        <p:txBody>
          <a:bodyPr/>
          <a:lstStyle/>
          <a:p>
            <a:r>
              <a:rPr lang="ar-SA" sz="4000" b="1" dirty="0" smtClean="0"/>
              <a:t>تنفيذ البرنامج</a:t>
            </a:r>
            <a:endParaRPr lang="en-US" sz="4000" b="1" dirty="0"/>
          </a:p>
        </p:txBody>
      </p:sp>
      <p:sp>
        <p:nvSpPr>
          <p:cNvPr id="31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762000" y="1447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Tx/>
              <a:buChar char="•"/>
              <a:tabLst/>
              <a:defRPr/>
            </a:pPr>
            <a:r>
              <a:rPr kumimoji="0" lang="ar-SA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+mn-cs"/>
              </a:rPr>
              <a:t>هي الطلب</a:t>
            </a:r>
            <a:r>
              <a:rPr kumimoji="0" lang="ar-SA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+mn-cs"/>
              </a:rPr>
              <a:t> من نظام </a:t>
            </a:r>
            <a:r>
              <a:rPr lang="ar-SA" sz="2800" kern="0" dirty="0" smtClean="0">
                <a:latin typeface="+mn-lt"/>
                <a:cs typeface="+mn-cs"/>
              </a:rPr>
              <a:t>التشغيل للحاسوب بتنفيذ البرنامج</a:t>
            </a:r>
          </a:p>
          <a:p>
            <a:pPr marL="342900" marR="0" lvl="0" indent="-34290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Tx/>
              <a:buChar char="•"/>
              <a:tabLst/>
              <a:defRPr/>
            </a:pPr>
            <a:r>
              <a:rPr lang="ar-SA" sz="2800" kern="0" dirty="0" smtClean="0">
                <a:latin typeface="+mn-lt"/>
                <a:cs typeface="+mn-cs"/>
              </a:rPr>
              <a:t>يقوم نظام التشغيل بتنفيذ الأوامر التي </a:t>
            </a:r>
            <a:r>
              <a:rPr lang="ar-SA" sz="2800" kern="0" dirty="0" err="1" smtClean="0">
                <a:latin typeface="+mn-lt"/>
                <a:cs typeface="+mn-cs"/>
              </a:rPr>
              <a:t>انتجها</a:t>
            </a:r>
            <a:r>
              <a:rPr lang="ar-SA" sz="2800" kern="0" dirty="0" smtClean="0">
                <a:latin typeface="+mn-lt"/>
                <a:cs typeface="+mn-cs"/>
              </a:rPr>
              <a:t> المترجم باستخدام لغة الآلة. 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cs typeface="+mn-cs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Introduction to OOP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AB475917-2683-4E4C-93C3-1105BBE7DB7A}" type="slidenum">
              <a:rPr lang="en-US"/>
              <a:pPr/>
              <a:t>14</a:t>
            </a:fld>
            <a:endParaRPr lang="en-US"/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7848600" cy="914400"/>
          </a:xfrm>
          <a:noFill/>
          <a:ln/>
        </p:spPr>
        <p:txBody>
          <a:bodyPr/>
          <a:lstStyle/>
          <a:p>
            <a:r>
              <a:rPr lang="ar-SA" sz="4000" b="1" dirty="0" smtClean="0"/>
              <a:t>التثبت والتصحيح</a:t>
            </a:r>
            <a:endParaRPr lang="en-US" sz="4000" b="1" dirty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19200"/>
            <a:ext cx="9144000" cy="3657600"/>
          </a:xfrm>
          <a:noFill/>
          <a:ln/>
        </p:spPr>
        <p:txBody>
          <a:bodyPr/>
          <a:lstStyle/>
          <a:p>
            <a:pPr algn="r" rtl="1"/>
            <a:r>
              <a:rPr lang="ar-SA" b="1" dirty="0" smtClean="0"/>
              <a:t>التثبت </a:t>
            </a:r>
            <a:r>
              <a:rPr lang="en-US" b="1" dirty="0" smtClean="0"/>
              <a:t>(Testing)</a:t>
            </a:r>
            <a:endParaRPr lang="ar-SA" b="1" dirty="0" smtClean="0"/>
          </a:p>
          <a:p>
            <a:pPr lvl="1" algn="r" rtl="1"/>
            <a:r>
              <a:rPr lang="ar-SA" b="1" dirty="0" smtClean="0"/>
              <a:t>هي التأكد من أن مخرجات البرنامج تتطابق مع </a:t>
            </a:r>
            <a:r>
              <a:rPr lang="ar-SA" b="1" dirty="0" err="1" smtClean="0"/>
              <a:t>مدخلاته</a:t>
            </a:r>
            <a:r>
              <a:rPr lang="ar-SA" b="1" dirty="0" smtClean="0"/>
              <a:t>.</a:t>
            </a:r>
          </a:p>
          <a:p>
            <a:pPr lvl="1" algn="r" rtl="1"/>
            <a:r>
              <a:rPr lang="ar-SA" b="1" dirty="0" smtClean="0"/>
              <a:t>هنالك نوعان من الأخطاء:</a:t>
            </a:r>
          </a:p>
          <a:p>
            <a:pPr lvl="2" algn="r" rtl="1"/>
            <a:r>
              <a:rPr lang="ar-SA" b="1" dirty="0" smtClean="0"/>
              <a:t>الأخطاء المنطقية </a:t>
            </a:r>
            <a:r>
              <a:rPr lang="en-US" b="1" dirty="0" smtClean="0">
                <a:solidFill>
                  <a:schemeClr val="tx2"/>
                </a:solidFill>
              </a:rPr>
              <a:t>Logical errors </a:t>
            </a:r>
            <a:r>
              <a:rPr lang="ar-SA" b="1" dirty="0" smtClean="0"/>
              <a:t>: البرنامج يشتغل بشكل سليم لكن يعطي مخرجات غير صحيحة.</a:t>
            </a:r>
          </a:p>
          <a:p>
            <a:pPr lvl="2" algn="r" rtl="1"/>
            <a:r>
              <a:rPr lang="ar-SA" b="1" dirty="0" smtClean="0"/>
              <a:t>أخطاء عند التنفيذ </a:t>
            </a:r>
            <a:r>
              <a:rPr lang="en-US" b="1" dirty="0" smtClean="0">
                <a:solidFill>
                  <a:schemeClr val="tx2"/>
                </a:solidFill>
              </a:rPr>
              <a:t>Runtime errors</a:t>
            </a:r>
            <a:r>
              <a:rPr lang="ar-SA" b="1" dirty="0" smtClean="0"/>
              <a:t>:</a:t>
            </a:r>
            <a:r>
              <a:rPr lang="en-US" b="1" dirty="0" smtClean="0"/>
              <a:t> </a:t>
            </a:r>
            <a:r>
              <a:rPr lang="ar-SA" b="1" dirty="0" smtClean="0"/>
              <a:t>البرنامج يتوقف عند التنفيذ فجأة لما يطلب من نظام التشغيل تنفيذ أوامر غير </a:t>
            </a:r>
            <a:r>
              <a:rPr lang="ar-SA" b="1" dirty="0" err="1" smtClean="0"/>
              <a:t>مسموحة</a:t>
            </a:r>
            <a:r>
              <a:rPr lang="ar-SA" b="1" dirty="0" smtClean="0"/>
              <a:t> على غرار القسمة على صفر.</a:t>
            </a:r>
          </a:p>
          <a:p>
            <a:pPr algn="r" rtl="1"/>
            <a:r>
              <a:rPr lang="ar-SA" b="1" dirty="0" smtClean="0"/>
              <a:t>التصحيح </a:t>
            </a:r>
            <a:r>
              <a:rPr lang="en-US" b="1" dirty="0" smtClean="0"/>
              <a:t>(Debugging)</a:t>
            </a:r>
            <a:endParaRPr lang="ar-SA" b="1" dirty="0" smtClean="0"/>
          </a:p>
          <a:p>
            <a:pPr lvl="1" algn="r" rtl="1"/>
            <a:r>
              <a:rPr lang="ar-SA" b="1" dirty="0" smtClean="0"/>
              <a:t>البحث وتحديد الخطأ وفهمه وتصحيحه.</a:t>
            </a:r>
            <a:endParaRPr lang="en-US" b="1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Introduction to OOP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874AE79B-1299-480C-B24F-464D98EE3EE9}" type="slidenum">
              <a:rPr lang="en-US"/>
              <a:pPr/>
              <a:t>2</a:t>
            </a:fld>
            <a:endParaRPr lang="en-US"/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8458200" cy="762000"/>
          </a:xfrm>
        </p:spPr>
        <p:txBody>
          <a:bodyPr/>
          <a:lstStyle/>
          <a:p>
            <a:r>
              <a:rPr lang="ar-SA" sz="4000" b="1" dirty="0" smtClean="0"/>
              <a:t>ما هو تعريف برنامج</a:t>
            </a:r>
            <a:endParaRPr lang="en-US" sz="4000" dirty="0"/>
          </a:p>
        </p:txBody>
      </p:sp>
      <p:sp>
        <p:nvSpPr>
          <p:cNvPr id="4198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>
              <a:lnSpc>
                <a:spcPct val="90000"/>
              </a:lnSpc>
            </a:pPr>
            <a:r>
              <a:rPr lang="ar-SA" sz="2800" dirty="0"/>
              <a:t>حتى يتمكن الحاسب من تنفيذ مهام يجب أن يتلقى مجموعة من </a:t>
            </a:r>
            <a:r>
              <a:rPr lang="ar-SA" sz="2800" dirty="0" smtClean="0"/>
              <a:t>الأوامر</a:t>
            </a:r>
          </a:p>
          <a:p>
            <a:pPr algn="r" rtl="1">
              <a:lnSpc>
                <a:spcPct val="90000"/>
              </a:lnSpc>
            </a:pPr>
            <a:endParaRPr lang="ar-SA" sz="2800" dirty="0"/>
          </a:p>
          <a:p>
            <a:pPr algn="r" rtl="1">
              <a:lnSpc>
                <a:spcPct val="90000"/>
              </a:lnSpc>
            </a:pPr>
            <a:r>
              <a:rPr lang="ar-SA" sz="2800" dirty="0" smtClean="0"/>
              <a:t>مجموعة الأوامر التي تبين للحاسب كيف يقوم بتنفيذ مهمة محددة تسمى </a:t>
            </a:r>
            <a:r>
              <a:rPr lang="ar-SA" sz="2800" i="1" dirty="0" smtClean="0">
                <a:solidFill>
                  <a:schemeClr val="tx2"/>
                </a:solidFill>
              </a:rPr>
              <a:t>برنامجا</a:t>
            </a:r>
          </a:p>
          <a:p>
            <a:pPr algn="r" rtl="1">
              <a:lnSpc>
                <a:spcPct val="90000"/>
              </a:lnSpc>
            </a:pPr>
            <a:endParaRPr lang="ar-SA" sz="2800" i="1" dirty="0">
              <a:solidFill>
                <a:schemeClr val="tx2"/>
              </a:solidFill>
            </a:endParaRPr>
          </a:p>
          <a:p>
            <a:pPr algn="r" rtl="1">
              <a:lnSpc>
                <a:spcPct val="90000"/>
              </a:lnSpc>
            </a:pPr>
            <a:r>
              <a:rPr lang="ar-SA" sz="2800" dirty="0" smtClean="0"/>
              <a:t>البرنامج إذا هو مجموعة من الأوامر يقوم الحاسب بتنفيذها بصفة تسلسلية من أولها إلى أخرها وذلك لتنفيذ مهمة محددة. 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Introduction to OOP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F66F49F5-6750-43BA-B784-5CF4880D8D44}" type="slidenum">
              <a:rPr lang="en-US"/>
              <a:pPr/>
              <a:t>3</a:t>
            </a:fld>
            <a:endParaRPr lang="en-US"/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458200" cy="838200"/>
          </a:xfrm>
          <a:noFill/>
          <a:ln/>
        </p:spPr>
        <p:txBody>
          <a:bodyPr/>
          <a:lstStyle/>
          <a:p>
            <a:r>
              <a:rPr lang="ar-SA" b="1" dirty="0" smtClean="0"/>
              <a:t>خوارزمية المبرمج</a:t>
            </a:r>
            <a:endParaRPr lang="en-US" b="1" dirty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143000"/>
            <a:ext cx="7696200" cy="3657600"/>
          </a:xfrm>
          <a:noFill/>
          <a:ln/>
        </p:spPr>
        <p:txBody>
          <a:bodyPr/>
          <a:lstStyle/>
          <a:p>
            <a:pPr algn="r" rtl="1">
              <a:lnSpc>
                <a:spcPct val="90000"/>
              </a:lnSpc>
            </a:pPr>
            <a:r>
              <a:rPr lang="ar-SA" b="1" dirty="0" smtClean="0"/>
              <a:t>الخوارزمية </a:t>
            </a:r>
            <a:r>
              <a:rPr lang="ar-SA" dirty="0" smtClean="0"/>
              <a:t>هي مجموعة متناهية العدد من الأوامر التي تؤدي إلى حل مسألة ما</a:t>
            </a:r>
            <a:r>
              <a:rPr lang="ar-SA" b="1" dirty="0" smtClean="0"/>
              <a:t>.</a:t>
            </a:r>
          </a:p>
          <a:p>
            <a:pPr algn="r" rtl="1">
              <a:lnSpc>
                <a:spcPct val="90000"/>
              </a:lnSpc>
            </a:pPr>
            <a:r>
              <a:rPr lang="ar-SA" b="1" dirty="0" smtClean="0"/>
              <a:t>خوارزمية المبرمج:</a:t>
            </a:r>
          </a:p>
          <a:p>
            <a:pPr lvl="1" algn="r" rtl="1">
              <a:lnSpc>
                <a:spcPct val="90000"/>
              </a:lnSpc>
            </a:pPr>
            <a:r>
              <a:rPr lang="ar-SA" dirty="0" smtClean="0"/>
              <a:t>تحليل المسألة</a:t>
            </a:r>
          </a:p>
          <a:p>
            <a:pPr lvl="1" algn="r" rtl="1">
              <a:lnSpc>
                <a:spcPct val="90000"/>
              </a:lnSpc>
            </a:pPr>
            <a:r>
              <a:rPr lang="ar-SA" dirty="0" smtClean="0"/>
              <a:t>التخطيط للحل</a:t>
            </a:r>
          </a:p>
          <a:p>
            <a:pPr lvl="1" algn="r" rtl="1">
              <a:lnSpc>
                <a:spcPct val="90000"/>
              </a:lnSpc>
            </a:pPr>
            <a:r>
              <a:rPr lang="ar-SA" dirty="0" smtClean="0"/>
              <a:t>البرمجة</a:t>
            </a:r>
          </a:p>
          <a:p>
            <a:pPr lvl="1" algn="r" rtl="1">
              <a:lnSpc>
                <a:spcPct val="90000"/>
              </a:lnSpc>
            </a:pPr>
            <a:r>
              <a:rPr lang="ar-SA" dirty="0" smtClean="0"/>
              <a:t>ترجمة البرنامج</a:t>
            </a:r>
          </a:p>
          <a:p>
            <a:pPr lvl="1" algn="r" rtl="1">
              <a:lnSpc>
                <a:spcPct val="90000"/>
              </a:lnSpc>
            </a:pPr>
            <a:r>
              <a:rPr lang="ar-SA" dirty="0" smtClean="0"/>
              <a:t>تنفيذ البرنامج</a:t>
            </a:r>
          </a:p>
          <a:p>
            <a:pPr lvl="1" algn="r" rtl="1">
              <a:lnSpc>
                <a:spcPct val="90000"/>
              </a:lnSpc>
            </a:pPr>
            <a:r>
              <a:rPr lang="ar-SA" dirty="0" smtClean="0"/>
              <a:t>اكتشاف وتصحيح الأخطاء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5069A5E3-025A-44E4-B217-64A4D6D4266D}" type="slidenum">
              <a:rPr lang="en-US"/>
              <a:pPr/>
              <a:t>4</a:t>
            </a:fld>
            <a:endParaRPr lang="en-US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76200"/>
            <a:ext cx="6870700" cy="914400"/>
          </a:xfrm>
          <a:noFill/>
          <a:ln/>
        </p:spPr>
        <p:txBody>
          <a:bodyPr/>
          <a:lstStyle/>
          <a:p>
            <a:r>
              <a:rPr lang="ar-SA" b="1" dirty="0" smtClean="0"/>
              <a:t>تحليل المسألة</a:t>
            </a:r>
            <a:endParaRPr lang="en-US" b="1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04800" y="990600"/>
            <a:ext cx="9144000" cy="3657600"/>
          </a:xfrm>
          <a:noFill/>
          <a:ln/>
        </p:spPr>
        <p:txBody>
          <a:bodyPr/>
          <a:lstStyle/>
          <a:p>
            <a:pPr algn="r" rtl="1"/>
            <a:r>
              <a:rPr lang="ar-SA" sz="2800" dirty="0" smtClean="0"/>
              <a:t>تحليل المسألة هو تقسيمها إلى 3 أجزاء:</a:t>
            </a:r>
          </a:p>
          <a:p>
            <a:pPr lvl="1" algn="r" rtl="1"/>
            <a:r>
              <a:rPr lang="ar-SA" sz="2400" dirty="0" err="1" smtClean="0"/>
              <a:t>مدخلات</a:t>
            </a:r>
            <a:r>
              <a:rPr lang="ar-SA" sz="2400" dirty="0" smtClean="0"/>
              <a:t>: هي المعطيات التي سوف سيتم معالجتها.</a:t>
            </a:r>
          </a:p>
          <a:p>
            <a:pPr lvl="1" algn="r" rtl="1"/>
            <a:r>
              <a:rPr lang="ar-SA" sz="2400" dirty="0" smtClean="0"/>
              <a:t>مخرجات: هي المعلومات أو النتائج المنتظرة من حل المسألة.</a:t>
            </a:r>
          </a:p>
          <a:p>
            <a:pPr lvl="1" algn="r" rtl="1"/>
            <a:r>
              <a:rPr lang="ar-SA" sz="2400" dirty="0" smtClean="0"/>
              <a:t>المعالجة: هي العمليات التي يجب تنفيذهـا.</a:t>
            </a:r>
            <a:endParaRPr lang="en-US" sz="2400" dirty="0"/>
          </a:p>
          <a:p>
            <a:pPr algn="r" rtl="1"/>
            <a:endParaRPr lang="en-US" sz="2800" dirty="0"/>
          </a:p>
          <a:p>
            <a:pPr algn="r" rtl="1"/>
            <a:endParaRPr lang="en-US" sz="2800" dirty="0"/>
          </a:p>
        </p:txBody>
      </p:sp>
      <p:grpSp>
        <p:nvGrpSpPr>
          <p:cNvPr id="45060" name="Group 4"/>
          <p:cNvGrpSpPr>
            <a:grpSpLocks/>
          </p:cNvGrpSpPr>
          <p:nvPr/>
        </p:nvGrpSpPr>
        <p:grpSpPr bwMode="auto">
          <a:xfrm>
            <a:off x="914400" y="4191000"/>
            <a:ext cx="7393345" cy="2065338"/>
            <a:chOff x="244" y="1718"/>
            <a:chExt cx="5176" cy="1446"/>
          </a:xfrm>
        </p:grpSpPr>
        <p:sp>
          <p:nvSpPr>
            <p:cNvPr id="45061" name="Oval 5"/>
            <p:cNvSpPr>
              <a:spLocks noChangeArrowheads="1"/>
            </p:cNvSpPr>
            <p:nvPr/>
          </p:nvSpPr>
          <p:spPr bwMode="auto">
            <a:xfrm>
              <a:off x="2260" y="1732"/>
              <a:ext cx="1192" cy="1432"/>
            </a:xfrm>
            <a:prstGeom prst="ellipse">
              <a:avLst/>
            </a:prstGeom>
            <a:solidFill>
              <a:srgbClr val="C0FEF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62" name="Rectangle 6"/>
            <p:cNvSpPr>
              <a:spLocks noChangeArrowheads="1"/>
            </p:cNvSpPr>
            <p:nvPr/>
          </p:nvSpPr>
          <p:spPr bwMode="auto">
            <a:xfrm>
              <a:off x="244" y="2116"/>
              <a:ext cx="1192" cy="47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63" name="Rectangle 7"/>
            <p:cNvSpPr>
              <a:spLocks noChangeArrowheads="1"/>
            </p:cNvSpPr>
            <p:nvPr/>
          </p:nvSpPr>
          <p:spPr bwMode="auto">
            <a:xfrm>
              <a:off x="326" y="2246"/>
              <a:ext cx="1083" cy="32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ar-SA" sz="2400" b="1" dirty="0" smtClean="0">
                  <a:latin typeface="Arial" charset="0"/>
                </a:rPr>
                <a:t>لوحة المفاتيح</a:t>
              </a:r>
              <a:endParaRPr lang="en-US" sz="2400" b="1" dirty="0">
                <a:latin typeface="Arial" charset="0"/>
              </a:endParaRPr>
            </a:p>
          </p:txBody>
        </p:sp>
        <p:sp>
          <p:nvSpPr>
            <p:cNvPr id="45064" name="Rectangle 8"/>
            <p:cNvSpPr>
              <a:spLocks noChangeArrowheads="1"/>
            </p:cNvSpPr>
            <p:nvPr/>
          </p:nvSpPr>
          <p:spPr bwMode="auto">
            <a:xfrm>
              <a:off x="4324" y="2068"/>
              <a:ext cx="1096" cy="904"/>
            </a:xfrm>
            <a:prstGeom prst="rect">
              <a:avLst/>
            </a:prstGeom>
            <a:solidFill>
              <a:srgbClr val="FFCC6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65" name="Rectangle 9"/>
            <p:cNvSpPr>
              <a:spLocks noChangeArrowheads="1"/>
            </p:cNvSpPr>
            <p:nvPr/>
          </p:nvSpPr>
          <p:spPr bwMode="auto">
            <a:xfrm>
              <a:off x="4454" y="2246"/>
              <a:ext cx="628" cy="32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ar-SA" sz="2400" b="1" dirty="0" smtClean="0">
                  <a:latin typeface="Arial" charset="0"/>
                </a:rPr>
                <a:t>الشاشة</a:t>
              </a:r>
              <a:endParaRPr lang="en-US" sz="2400" b="1" dirty="0">
                <a:latin typeface="Arial" charset="0"/>
              </a:endParaRPr>
            </a:p>
          </p:txBody>
        </p:sp>
        <p:sp>
          <p:nvSpPr>
            <p:cNvPr id="45066" name="Rectangle 10"/>
            <p:cNvSpPr>
              <a:spLocks noChangeArrowheads="1"/>
            </p:cNvSpPr>
            <p:nvPr/>
          </p:nvSpPr>
          <p:spPr bwMode="auto">
            <a:xfrm>
              <a:off x="2431" y="2198"/>
              <a:ext cx="697" cy="32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ar-SA" sz="2400" b="1" i="1" dirty="0" smtClean="0">
                  <a:latin typeface="Arial" charset="0"/>
                </a:rPr>
                <a:t>المعالجة</a:t>
              </a:r>
              <a:endParaRPr lang="en-US" sz="2400" b="1" i="1" dirty="0">
                <a:latin typeface="Arial" charset="0"/>
              </a:endParaRPr>
            </a:p>
          </p:txBody>
        </p:sp>
        <p:sp>
          <p:nvSpPr>
            <p:cNvPr id="45067" name="Rectangle 11"/>
            <p:cNvSpPr>
              <a:spLocks noChangeArrowheads="1"/>
            </p:cNvSpPr>
            <p:nvPr/>
          </p:nvSpPr>
          <p:spPr bwMode="auto">
            <a:xfrm>
              <a:off x="404" y="1771"/>
              <a:ext cx="760" cy="32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ar-SA" sz="2400" b="1" i="1" dirty="0" err="1" smtClean="0">
                  <a:latin typeface="Arial" charset="0"/>
                </a:rPr>
                <a:t>المدخلات</a:t>
              </a:r>
              <a:endParaRPr lang="en-US" sz="2400" b="1" i="1" dirty="0">
                <a:latin typeface="Arial" charset="0"/>
              </a:endParaRPr>
            </a:p>
          </p:txBody>
        </p:sp>
        <p:sp>
          <p:nvSpPr>
            <p:cNvPr id="45068" name="Rectangle 12"/>
            <p:cNvSpPr>
              <a:spLocks noChangeArrowheads="1"/>
            </p:cNvSpPr>
            <p:nvPr/>
          </p:nvSpPr>
          <p:spPr bwMode="auto">
            <a:xfrm>
              <a:off x="4352" y="1718"/>
              <a:ext cx="826" cy="32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ar-SA" sz="2400" b="1" i="1" dirty="0" smtClean="0">
                  <a:latin typeface="Arial" charset="0"/>
                </a:rPr>
                <a:t>المخرجات</a:t>
              </a:r>
              <a:endParaRPr lang="en-US" sz="2400" b="1" i="1" dirty="0">
                <a:latin typeface="Arial" charset="0"/>
              </a:endParaRPr>
            </a:p>
          </p:txBody>
        </p:sp>
        <p:grpSp>
          <p:nvGrpSpPr>
            <p:cNvPr id="45069" name="Group 13"/>
            <p:cNvGrpSpPr>
              <a:grpSpLocks/>
            </p:cNvGrpSpPr>
            <p:nvPr/>
          </p:nvGrpSpPr>
          <p:grpSpPr bwMode="auto">
            <a:xfrm>
              <a:off x="1569" y="2171"/>
              <a:ext cx="2604" cy="408"/>
              <a:chOff x="1569" y="2171"/>
              <a:chExt cx="2604" cy="408"/>
            </a:xfrm>
          </p:grpSpPr>
          <p:sp>
            <p:nvSpPr>
              <p:cNvPr id="45070" name="AutoShape 14"/>
              <p:cNvSpPr>
                <a:spLocks noChangeArrowheads="1"/>
              </p:cNvSpPr>
              <p:nvPr/>
            </p:nvSpPr>
            <p:spPr bwMode="auto">
              <a:xfrm>
                <a:off x="3585" y="2171"/>
                <a:ext cx="588" cy="408"/>
              </a:xfrm>
              <a:prstGeom prst="rightArrow">
                <a:avLst>
                  <a:gd name="adj1" fmla="val 50000"/>
                  <a:gd name="adj2" fmla="val 72079"/>
                </a:avLst>
              </a:prstGeom>
              <a:solidFill>
                <a:srgbClr val="CC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71" name="AutoShape 15"/>
              <p:cNvSpPr>
                <a:spLocks noChangeArrowheads="1"/>
              </p:cNvSpPr>
              <p:nvPr/>
            </p:nvSpPr>
            <p:spPr bwMode="auto">
              <a:xfrm>
                <a:off x="1569" y="2171"/>
                <a:ext cx="588" cy="408"/>
              </a:xfrm>
              <a:prstGeom prst="rightArrow">
                <a:avLst>
                  <a:gd name="adj1" fmla="val 50000"/>
                  <a:gd name="adj2" fmla="val 72079"/>
                </a:avLst>
              </a:prstGeom>
              <a:solidFill>
                <a:srgbClr val="CC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Introduction to OOP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51810FC4-C6A4-43B1-A3D9-1724E29C6F5E}" type="slidenum">
              <a:rPr lang="en-US"/>
              <a:pPr/>
              <a:t>5</a:t>
            </a:fld>
            <a:endParaRPr lang="en-US"/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990600"/>
          </a:xfrm>
          <a:noFill/>
          <a:ln/>
        </p:spPr>
        <p:txBody>
          <a:bodyPr/>
          <a:lstStyle/>
          <a:p>
            <a:pPr rtl="1"/>
            <a:r>
              <a:rPr lang="ar-SA" b="1" dirty="0" err="1" smtClean="0"/>
              <a:t>المدخلات</a:t>
            </a:r>
            <a:r>
              <a:rPr lang="ar-SA" b="1" dirty="0" smtClean="0"/>
              <a:t> والمخرجات</a:t>
            </a:r>
            <a:endParaRPr lang="en-US" b="1" dirty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0"/>
            <a:ext cx="7696200" cy="4114800"/>
          </a:xfrm>
          <a:noFill/>
          <a:ln/>
        </p:spPr>
        <p:txBody>
          <a:bodyPr/>
          <a:lstStyle/>
          <a:p>
            <a:pPr algn="r" rtl="1">
              <a:lnSpc>
                <a:spcPct val="90000"/>
              </a:lnSpc>
            </a:pPr>
            <a:r>
              <a:rPr lang="ar-SA" sz="2800" b="1" dirty="0" err="1"/>
              <a:t>المدخلات</a:t>
            </a:r>
            <a:endParaRPr lang="ar-SA" sz="2800" b="1" dirty="0"/>
          </a:p>
          <a:p>
            <a:pPr lvl="1" algn="r" rtl="1">
              <a:lnSpc>
                <a:spcPct val="90000"/>
              </a:lnSpc>
            </a:pPr>
            <a:r>
              <a:rPr lang="ar-SA" sz="2400" dirty="0" smtClean="0"/>
              <a:t>يمكن أن تأتي من مصادر مختلفة على غرار المستخدمين، الملفات أو برامج أخرى.</a:t>
            </a:r>
          </a:p>
          <a:p>
            <a:pPr lvl="1" algn="r" rtl="1">
              <a:lnSpc>
                <a:spcPct val="90000"/>
              </a:lnSpc>
            </a:pPr>
            <a:r>
              <a:rPr lang="ar-SA" sz="2400" dirty="0" smtClean="0"/>
              <a:t>يمكن أن تأخذ أشكالا مختلفة على غرار النصوص، الرسوم والبيانات، أصوات.</a:t>
            </a:r>
          </a:p>
          <a:p>
            <a:pPr lvl="1" algn="r" rtl="1">
              <a:lnSpc>
                <a:spcPct val="90000"/>
              </a:lnSpc>
            </a:pPr>
            <a:endParaRPr lang="en-US" sz="2400" dirty="0"/>
          </a:p>
          <a:p>
            <a:pPr algn="r" rtl="1">
              <a:lnSpc>
                <a:spcPct val="90000"/>
              </a:lnSpc>
            </a:pPr>
            <a:r>
              <a:rPr lang="ar-SA" sz="2800" b="1" dirty="0"/>
              <a:t>المخرجات</a:t>
            </a:r>
          </a:p>
          <a:p>
            <a:pPr lvl="1" algn="r" rtl="1">
              <a:lnSpc>
                <a:spcPct val="90000"/>
              </a:lnSpc>
            </a:pPr>
            <a:r>
              <a:rPr lang="ar-SA" sz="2600" dirty="0" smtClean="0"/>
              <a:t>يمكن أن تأخذ أشكالا مختلفة على غرار الأرقام، النصوص، الرسوم والبيانات أو أوامر لبرامج أخرى.</a:t>
            </a:r>
            <a:endParaRPr lang="en-US" sz="260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Introduction to OOP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FADFFA39-003A-4B49-8413-B154E7B482AF}" type="slidenum">
              <a:rPr lang="en-US"/>
              <a:pPr/>
              <a:t>6</a:t>
            </a:fld>
            <a:endParaRPr lang="en-US"/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28600"/>
            <a:ext cx="9144000" cy="1600200"/>
          </a:xfrm>
          <a:noFill/>
          <a:ln/>
        </p:spPr>
        <p:txBody>
          <a:bodyPr/>
          <a:lstStyle/>
          <a:p>
            <a:r>
              <a:rPr lang="ar-SA" sz="4000" b="1" dirty="0" smtClean="0"/>
              <a:t>مثال رقم 1</a:t>
            </a:r>
            <a:r>
              <a:rPr lang="en-US" sz="4000" b="1" dirty="0"/>
              <a:t/>
            </a:r>
            <a:br>
              <a:rPr lang="en-US" sz="4000" b="1" dirty="0"/>
            </a:br>
            <a:r>
              <a:rPr lang="ar-SA" sz="4000" b="1" dirty="0" smtClean="0"/>
              <a:t>حساب مساحة ومحيط مستطيل</a:t>
            </a:r>
            <a:endParaRPr lang="en-US" sz="4000" b="1" dirty="0"/>
          </a:p>
        </p:txBody>
      </p:sp>
      <p:sp>
        <p:nvSpPr>
          <p:cNvPr id="4710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981200"/>
            <a:ext cx="7772400" cy="4495800"/>
          </a:xfrm>
        </p:spPr>
        <p:txBody>
          <a:bodyPr/>
          <a:lstStyle/>
          <a:p>
            <a:pPr algn="r" rtl="1">
              <a:lnSpc>
                <a:spcPct val="90000"/>
              </a:lnSpc>
            </a:pPr>
            <a:r>
              <a:rPr lang="ar-SA" sz="2400" b="1" dirty="0" err="1" smtClean="0"/>
              <a:t>المدخلات</a:t>
            </a:r>
            <a:endParaRPr lang="en-US" sz="2400" dirty="0"/>
          </a:p>
          <a:p>
            <a:pPr lvl="1" algn="r" rtl="1">
              <a:lnSpc>
                <a:spcPct val="90000"/>
              </a:lnSpc>
            </a:pPr>
            <a:r>
              <a:rPr lang="ar-SA" sz="2400" dirty="0" smtClean="0"/>
              <a:t>طول المستطيل</a:t>
            </a:r>
            <a:endParaRPr lang="en-US" sz="2400" dirty="0"/>
          </a:p>
          <a:p>
            <a:pPr lvl="1" algn="r" rtl="1">
              <a:lnSpc>
                <a:spcPct val="90000"/>
              </a:lnSpc>
            </a:pPr>
            <a:r>
              <a:rPr lang="ar-SA" sz="2400" dirty="0" smtClean="0"/>
              <a:t>عرض المستطيل</a:t>
            </a:r>
            <a:endParaRPr lang="en-US" sz="2400" dirty="0"/>
          </a:p>
          <a:p>
            <a:pPr algn="r" rtl="1">
              <a:lnSpc>
                <a:spcPct val="90000"/>
              </a:lnSpc>
            </a:pPr>
            <a:r>
              <a:rPr lang="ar-SA" sz="2400" b="1" dirty="0" smtClean="0"/>
              <a:t>العمليات</a:t>
            </a:r>
            <a:endParaRPr lang="en-US" sz="2400" b="1" dirty="0"/>
          </a:p>
          <a:p>
            <a:pPr lvl="1" algn="r" rtl="1">
              <a:lnSpc>
                <a:spcPct val="90000"/>
              </a:lnSpc>
            </a:pPr>
            <a:r>
              <a:rPr lang="ar-SA" sz="2400" dirty="0" smtClean="0"/>
              <a:t>المساحة</a:t>
            </a:r>
            <a:r>
              <a:rPr lang="en-US" sz="2400" dirty="0" smtClean="0"/>
              <a:t> </a:t>
            </a:r>
            <a:r>
              <a:rPr lang="en-US" sz="2400" dirty="0"/>
              <a:t>= </a:t>
            </a:r>
            <a:r>
              <a:rPr lang="ar-SA" sz="2400" dirty="0" smtClean="0"/>
              <a:t>الطول * العرض</a:t>
            </a:r>
            <a:endParaRPr lang="en-US" sz="2400" dirty="0"/>
          </a:p>
          <a:p>
            <a:pPr lvl="1" algn="r" rtl="1">
              <a:lnSpc>
                <a:spcPct val="90000"/>
              </a:lnSpc>
            </a:pPr>
            <a:r>
              <a:rPr lang="ar-SA" sz="2400" dirty="0" smtClean="0"/>
              <a:t>المحيط = 2 * (</a:t>
            </a:r>
            <a:r>
              <a:rPr lang="en-US" sz="2400" dirty="0" smtClean="0"/>
              <a:t> </a:t>
            </a:r>
            <a:r>
              <a:rPr lang="ar-SA" sz="2400" dirty="0" smtClean="0"/>
              <a:t>الطول</a:t>
            </a:r>
            <a:r>
              <a:rPr lang="en-US" sz="2400" dirty="0" smtClean="0"/>
              <a:t>+ </a:t>
            </a:r>
            <a:r>
              <a:rPr lang="ar-SA" sz="2400" dirty="0" smtClean="0"/>
              <a:t>العرض)</a:t>
            </a:r>
            <a:endParaRPr lang="en-US" sz="2400" dirty="0"/>
          </a:p>
          <a:p>
            <a:pPr algn="r" rtl="1">
              <a:lnSpc>
                <a:spcPct val="90000"/>
              </a:lnSpc>
            </a:pPr>
            <a:r>
              <a:rPr lang="ar-SA" sz="2400" b="1" dirty="0" smtClean="0"/>
              <a:t>المخرجات</a:t>
            </a:r>
            <a:endParaRPr lang="en-US" sz="2400" b="1" dirty="0"/>
          </a:p>
          <a:p>
            <a:pPr lvl="1" algn="r" rtl="1">
              <a:lnSpc>
                <a:spcPct val="90000"/>
              </a:lnSpc>
            </a:pPr>
            <a:r>
              <a:rPr lang="ar-SA" sz="2400" dirty="0" smtClean="0"/>
              <a:t>المساحة</a:t>
            </a:r>
            <a:endParaRPr lang="en-US" sz="2400" dirty="0"/>
          </a:p>
          <a:p>
            <a:pPr lvl="1" algn="r" rtl="1">
              <a:lnSpc>
                <a:spcPct val="90000"/>
              </a:lnSpc>
            </a:pPr>
            <a:r>
              <a:rPr lang="ar-SA" sz="2400" dirty="0" smtClean="0"/>
              <a:t>المحيط</a:t>
            </a:r>
            <a:endParaRPr lang="en-US" sz="240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Introduction to OOP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FADFFA39-003A-4B49-8413-B154E7B482AF}" type="slidenum">
              <a:rPr lang="en-US"/>
              <a:pPr/>
              <a:t>7</a:t>
            </a:fld>
            <a:endParaRPr lang="en-US"/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28600"/>
            <a:ext cx="9144000" cy="1600200"/>
          </a:xfrm>
          <a:noFill/>
          <a:ln/>
        </p:spPr>
        <p:txBody>
          <a:bodyPr/>
          <a:lstStyle/>
          <a:p>
            <a:r>
              <a:rPr lang="ar-SA" sz="4000" b="1" dirty="0" smtClean="0"/>
              <a:t>مثال رقم 2</a:t>
            </a:r>
            <a:r>
              <a:rPr lang="en-US" sz="4000" b="1" dirty="0"/>
              <a:t/>
            </a:r>
            <a:br>
              <a:rPr lang="en-US" sz="4000" b="1" dirty="0"/>
            </a:br>
            <a:r>
              <a:rPr lang="ar-SA" sz="4000" b="1" dirty="0" smtClean="0"/>
              <a:t>حساب مساحة ومحيط دائرة</a:t>
            </a:r>
            <a:endParaRPr lang="en-US" sz="4000" b="1" dirty="0"/>
          </a:p>
        </p:txBody>
      </p:sp>
      <p:sp>
        <p:nvSpPr>
          <p:cNvPr id="4710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981200"/>
            <a:ext cx="7772400" cy="4495800"/>
          </a:xfrm>
        </p:spPr>
        <p:txBody>
          <a:bodyPr/>
          <a:lstStyle/>
          <a:p>
            <a:pPr algn="r" rtl="1">
              <a:lnSpc>
                <a:spcPct val="90000"/>
              </a:lnSpc>
            </a:pPr>
            <a:r>
              <a:rPr lang="ar-SA" sz="2400" b="1" dirty="0" err="1" smtClean="0"/>
              <a:t>المدخلات</a:t>
            </a:r>
            <a:endParaRPr lang="en-US" sz="2400" dirty="0"/>
          </a:p>
          <a:p>
            <a:pPr lvl="1" algn="r" rtl="1">
              <a:lnSpc>
                <a:spcPct val="90000"/>
              </a:lnSpc>
            </a:pPr>
            <a:r>
              <a:rPr lang="ar-SA" sz="2400" dirty="0" smtClean="0"/>
              <a:t>نصف قطر الدائرة</a:t>
            </a:r>
            <a:endParaRPr lang="en-US" sz="2400" dirty="0"/>
          </a:p>
          <a:p>
            <a:pPr algn="r" rtl="1">
              <a:lnSpc>
                <a:spcPct val="90000"/>
              </a:lnSpc>
            </a:pPr>
            <a:r>
              <a:rPr lang="ar-SA" sz="2400" b="1" dirty="0" smtClean="0"/>
              <a:t>العمليات</a:t>
            </a:r>
            <a:endParaRPr lang="en-US" sz="2400" b="1" dirty="0"/>
          </a:p>
          <a:p>
            <a:pPr lvl="1" algn="r" rtl="1">
              <a:lnSpc>
                <a:spcPct val="90000"/>
              </a:lnSpc>
            </a:pPr>
            <a:r>
              <a:rPr lang="ar-SA" sz="2400" dirty="0" smtClean="0"/>
              <a:t>المساحة</a:t>
            </a:r>
            <a:r>
              <a:rPr lang="en-US" sz="2400" dirty="0" smtClean="0"/>
              <a:t> </a:t>
            </a:r>
            <a:r>
              <a:rPr lang="en-US" sz="2400" dirty="0"/>
              <a:t>= </a:t>
            </a:r>
            <a:r>
              <a:rPr lang="ar-SA" sz="2400" dirty="0" smtClean="0"/>
              <a:t>3.14 * نصف قطر الدائرة * نصف قطر الدائرة</a:t>
            </a:r>
            <a:endParaRPr lang="en-US" sz="2400" dirty="0"/>
          </a:p>
          <a:p>
            <a:pPr lvl="1" algn="r" rtl="1">
              <a:lnSpc>
                <a:spcPct val="90000"/>
              </a:lnSpc>
            </a:pPr>
            <a:r>
              <a:rPr lang="ar-SA" sz="2400" dirty="0" smtClean="0"/>
              <a:t>المحيط = 2 * 3.14 * نصف قطر الدائرة</a:t>
            </a:r>
            <a:endParaRPr lang="en-US" sz="2400" dirty="0"/>
          </a:p>
          <a:p>
            <a:pPr algn="r" rtl="1">
              <a:lnSpc>
                <a:spcPct val="90000"/>
              </a:lnSpc>
            </a:pPr>
            <a:r>
              <a:rPr lang="ar-SA" sz="2400" b="1" dirty="0" smtClean="0"/>
              <a:t>المخرجات</a:t>
            </a:r>
            <a:endParaRPr lang="en-US" sz="2400" b="1" dirty="0"/>
          </a:p>
          <a:p>
            <a:pPr lvl="1" algn="r" rtl="1">
              <a:lnSpc>
                <a:spcPct val="90000"/>
              </a:lnSpc>
            </a:pPr>
            <a:r>
              <a:rPr lang="ar-SA" sz="2400" dirty="0" smtClean="0"/>
              <a:t>المساحة</a:t>
            </a:r>
            <a:endParaRPr lang="en-US" sz="2400" dirty="0"/>
          </a:p>
          <a:p>
            <a:pPr lvl="1" algn="r" rtl="1">
              <a:lnSpc>
                <a:spcPct val="90000"/>
              </a:lnSpc>
            </a:pPr>
            <a:r>
              <a:rPr lang="ar-SA" sz="2400" dirty="0" smtClean="0"/>
              <a:t>المحيط</a:t>
            </a:r>
            <a:endParaRPr lang="en-US" sz="240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Introduction to OOP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563D8085-F6DE-4760-8FB5-7229E9515796}" type="slidenum">
              <a:rPr lang="en-US"/>
              <a:pPr/>
              <a:t>8</a:t>
            </a:fld>
            <a:endParaRPr lang="en-US"/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28600"/>
            <a:ext cx="9144000" cy="1600200"/>
          </a:xfrm>
          <a:noFill/>
          <a:ln/>
        </p:spPr>
        <p:txBody>
          <a:bodyPr/>
          <a:lstStyle/>
          <a:p>
            <a:pPr rtl="1"/>
            <a:r>
              <a:rPr lang="ar-SA" sz="4000" b="1" dirty="0" smtClean="0"/>
              <a:t>مثال رقم 3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ar-SA" sz="4000" b="1" dirty="0" smtClean="0"/>
              <a:t>حساب مجموع ومتوسط 5 أرقام</a:t>
            </a:r>
            <a:endParaRPr lang="en-US" sz="4000" b="1" dirty="0"/>
          </a:p>
        </p:txBody>
      </p:sp>
      <p:sp>
        <p:nvSpPr>
          <p:cNvPr id="4813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>
              <a:lnSpc>
                <a:spcPct val="90000"/>
              </a:lnSpc>
            </a:pPr>
            <a:r>
              <a:rPr lang="ar-SA" sz="2400" b="1" dirty="0" err="1" smtClean="0"/>
              <a:t>المدخلات</a:t>
            </a:r>
            <a:endParaRPr lang="en-US" sz="2400" b="1" dirty="0"/>
          </a:p>
          <a:p>
            <a:pPr lvl="1" algn="r" rtl="1">
              <a:lnSpc>
                <a:spcPct val="90000"/>
              </a:lnSpc>
            </a:pPr>
            <a:r>
              <a:rPr lang="ar-SA" sz="2400" dirty="0" smtClean="0"/>
              <a:t>5 أرقام: س1، س2، س3، س4، س5.</a:t>
            </a:r>
            <a:endParaRPr lang="en-US" sz="2400" dirty="0"/>
          </a:p>
          <a:p>
            <a:pPr algn="r" rtl="1">
              <a:lnSpc>
                <a:spcPct val="90000"/>
              </a:lnSpc>
            </a:pPr>
            <a:r>
              <a:rPr lang="ar-SA" sz="2400" b="1" dirty="0" smtClean="0"/>
              <a:t>العمليات</a:t>
            </a:r>
            <a:endParaRPr lang="en-US" sz="2400" b="1" dirty="0"/>
          </a:p>
          <a:p>
            <a:pPr lvl="1" algn="r" rtl="1">
              <a:lnSpc>
                <a:spcPct val="90000"/>
              </a:lnSpc>
            </a:pPr>
            <a:r>
              <a:rPr lang="ar-SA" sz="2400" dirty="0" smtClean="0"/>
              <a:t>المجموع = س1 + س2 + س3 + س4 + س5</a:t>
            </a:r>
            <a:endParaRPr lang="en-US" sz="2400" dirty="0"/>
          </a:p>
          <a:p>
            <a:pPr lvl="1" algn="r" rtl="1">
              <a:lnSpc>
                <a:spcPct val="90000"/>
              </a:lnSpc>
            </a:pPr>
            <a:r>
              <a:rPr lang="ar-SA" sz="2400" dirty="0" smtClean="0"/>
              <a:t>المتوسط = المجموع / 5</a:t>
            </a:r>
            <a:endParaRPr lang="en-US" sz="2400" dirty="0"/>
          </a:p>
          <a:p>
            <a:pPr algn="r" rtl="1">
              <a:lnSpc>
                <a:spcPct val="90000"/>
              </a:lnSpc>
            </a:pPr>
            <a:r>
              <a:rPr lang="ar-SA" sz="2400" b="1" dirty="0" smtClean="0"/>
              <a:t>المخرجات</a:t>
            </a:r>
            <a:endParaRPr lang="en-US" sz="2400" b="1" dirty="0"/>
          </a:p>
          <a:p>
            <a:pPr lvl="1" algn="r" rtl="1">
              <a:lnSpc>
                <a:spcPct val="90000"/>
              </a:lnSpc>
            </a:pPr>
            <a:r>
              <a:rPr lang="ar-SA" sz="2400" dirty="0" smtClean="0"/>
              <a:t>المجموع</a:t>
            </a:r>
            <a:endParaRPr lang="en-US" sz="2400" dirty="0"/>
          </a:p>
          <a:p>
            <a:pPr lvl="1" algn="r" rtl="1">
              <a:lnSpc>
                <a:spcPct val="90000"/>
              </a:lnSpc>
            </a:pPr>
            <a:r>
              <a:rPr lang="ar-SA" sz="2400" dirty="0" smtClean="0"/>
              <a:t>المتوسط</a:t>
            </a:r>
            <a:endParaRPr lang="en-US" sz="240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Introduction to OOP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01DA82EC-D395-47D4-81EA-028815E52360}" type="slidenum">
              <a:rPr lang="en-US"/>
              <a:pPr/>
              <a:t>9</a:t>
            </a:fld>
            <a:endParaRPr lang="en-US"/>
          </a:p>
        </p:txBody>
      </p:sp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838200"/>
          </a:xfrm>
          <a:noFill/>
          <a:ln/>
        </p:spPr>
        <p:txBody>
          <a:bodyPr/>
          <a:lstStyle/>
          <a:p>
            <a:r>
              <a:rPr lang="ar-SA" sz="4000" b="1" dirty="0" smtClean="0"/>
              <a:t>التخطيط للحل</a:t>
            </a:r>
            <a:endParaRPr lang="en-US" sz="4000" b="1" dirty="0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010400" cy="3810000"/>
          </a:xfrm>
          <a:noFill/>
          <a:ln/>
        </p:spPr>
        <p:txBody>
          <a:bodyPr/>
          <a:lstStyle/>
          <a:p>
            <a:pPr algn="r" rtl="1"/>
            <a:r>
              <a:rPr lang="ar-SA" sz="2800" dirty="0" smtClean="0"/>
              <a:t>يتم كتابة الخوارزميات عند التخطيط للحل.</a:t>
            </a:r>
          </a:p>
          <a:p>
            <a:pPr algn="r" rtl="1"/>
            <a:r>
              <a:rPr lang="ar-SA" sz="2800" dirty="0" smtClean="0"/>
              <a:t>يتم استخدام الخوارزمية لإظهار خطوات الحل وذلك باستخدام لغة قريبة من اللغة الإنجليزية.</a:t>
            </a:r>
          </a:p>
          <a:p>
            <a:pPr algn="r" rtl="1"/>
            <a:r>
              <a:rPr lang="ar-SA" sz="2800" dirty="0" smtClean="0"/>
              <a:t>تسمى الخوارزمية </a:t>
            </a:r>
            <a:r>
              <a:rPr lang="ar-SA" sz="2800" dirty="0" err="1" smtClean="0"/>
              <a:t>ب</a:t>
            </a:r>
            <a:r>
              <a:rPr lang="ar-SA" sz="2800" dirty="0" smtClean="0"/>
              <a:t> </a:t>
            </a:r>
            <a:r>
              <a:rPr lang="en-US" sz="2800" b="1" i="1" dirty="0" err="1" smtClean="0">
                <a:solidFill>
                  <a:schemeClr val="tx2"/>
                </a:solidFill>
              </a:rPr>
              <a:t>pseudocode</a:t>
            </a:r>
            <a:endParaRPr lang="en-US" sz="2800" dirty="0"/>
          </a:p>
          <a:p>
            <a:pPr algn="r" rtl="1">
              <a:buFontTx/>
              <a:buNone/>
            </a:pPr>
            <a:endParaRPr lang="en-US" sz="280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ueprint design template">
  <a:themeElements>
    <a:clrScheme name="Blueprint design template 2">
      <a:dk1>
        <a:srgbClr val="40458C"/>
      </a:dk1>
      <a:lt1>
        <a:srgbClr val="FFFFFF"/>
      </a:lt1>
      <a:dk2>
        <a:srgbClr val="9900CC"/>
      </a:dk2>
      <a:lt2>
        <a:srgbClr val="1B285F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Blueprint design template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ueprint design template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design template 2">
        <a:dk1>
          <a:srgbClr val="40458C"/>
        </a:dk1>
        <a:lt1>
          <a:srgbClr val="FFFFFF"/>
        </a:lt1>
        <a:dk2>
          <a:srgbClr val="9900CC"/>
        </a:dk2>
        <a:lt2>
          <a:srgbClr val="1B285F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design template 3">
        <a:dk1>
          <a:srgbClr val="000000"/>
        </a:dk1>
        <a:lt1>
          <a:srgbClr val="FFFFFF"/>
        </a:lt1>
        <a:dk2>
          <a:srgbClr val="4D4D4D"/>
        </a:dk2>
        <a:lt2>
          <a:srgbClr val="333333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design template 4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design template 5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design template 6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design template 7">
        <a:dk1>
          <a:srgbClr val="003D62"/>
        </a:dk1>
        <a:lt1>
          <a:srgbClr val="E3F0F9"/>
        </a:lt1>
        <a:dk2>
          <a:srgbClr val="006699"/>
        </a:dk2>
        <a:lt2>
          <a:srgbClr val="000000"/>
        </a:lt2>
        <a:accent1>
          <a:srgbClr val="9AC0EA"/>
        </a:accent1>
        <a:accent2>
          <a:srgbClr val="80C3C8"/>
        </a:accent2>
        <a:accent3>
          <a:srgbClr val="EFF6FB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design template 8">
        <a:dk1>
          <a:srgbClr val="003D62"/>
        </a:dk1>
        <a:lt1>
          <a:srgbClr val="FFFFFF"/>
        </a:lt1>
        <a:dk2>
          <a:srgbClr val="006699"/>
        </a:dk2>
        <a:lt2>
          <a:srgbClr val="000000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design template 9">
        <a:dk1>
          <a:srgbClr val="333300"/>
        </a:dk1>
        <a:lt1>
          <a:srgbClr val="FFFFFF"/>
        </a:lt1>
        <a:dk2>
          <a:srgbClr val="663300"/>
        </a:dk2>
        <a:lt2>
          <a:srgbClr val="000000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Blueprint design template</Template>
  <TotalTime>1253</TotalTime>
  <Words>708</Words>
  <Application>Microsoft PowerPoint</Application>
  <PresentationFormat>On-screen Show (4:3)</PresentationFormat>
  <Paragraphs>153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Blueprint design template</vt:lpstr>
      <vt:lpstr>برمجة الحاسبات عال 1101</vt:lpstr>
      <vt:lpstr>ما هو تعريف برنامج</vt:lpstr>
      <vt:lpstr>خوارزمية المبرمج</vt:lpstr>
      <vt:lpstr>تحليل المسألة</vt:lpstr>
      <vt:lpstr>المدخلات والمخرجات</vt:lpstr>
      <vt:lpstr>مثال رقم 1 حساب مساحة ومحيط مستطيل</vt:lpstr>
      <vt:lpstr>مثال رقم 2 حساب مساحة ومحيط دائرة</vt:lpstr>
      <vt:lpstr>مثال رقم 3 حساب مجموع ومتوسط 5 أرقام</vt:lpstr>
      <vt:lpstr>التخطيط للحل</vt:lpstr>
      <vt:lpstr>البرمجة</vt:lpstr>
      <vt:lpstr>ترجمة البرنامج</vt:lpstr>
      <vt:lpstr>مترجم لغة البرمجة</vt:lpstr>
      <vt:lpstr>تنفيذ البرنامج</vt:lpstr>
      <vt:lpstr>التثبت والتصحيح</vt:lpstr>
    </vt:vector>
  </TitlesOfParts>
  <Company>CCIS-KSU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Programming-1 CSC 112</dc:title>
  <dc:creator>Staff Member</dc:creator>
  <cp:lastModifiedBy>gnnosf</cp:lastModifiedBy>
  <cp:revision>16</cp:revision>
  <cp:lastPrinted>1601-01-01T00:00:00Z</cp:lastPrinted>
  <dcterms:created xsi:type="dcterms:W3CDTF">2007-03-04T08:08:00Z</dcterms:created>
  <dcterms:modified xsi:type="dcterms:W3CDTF">2014-05-11T09:12:39Z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TC010689871033</vt:lpwstr>
  </property>
</Properties>
</file>