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81" r:id="rId3"/>
    <p:sldId id="282" r:id="rId4"/>
    <p:sldId id="287" r:id="rId5"/>
    <p:sldId id="289" r:id="rId6"/>
    <p:sldId id="290" r:id="rId7"/>
    <p:sldId id="299" r:id="rId8"/>
    <p:sldId id="291" r:id="rId9"/>
    <p:sldId id="292" r:id="rId10"/>
    <p:sldId id="301" r:id="rId11"/>
    <p:sldId id="302" r:id="rId12"/>
    <p:sldId id="296" r:id="rId13"/>
    <p:sldId id="297" r:id="rId14"/>
    <p:sldId id="300" r:id="rId15"/>
    <p:sldId id="293" r:id="rId16"/>
    <p:sldId id="294" r:id="rId17"/>
    <p:sldId id="295" r:id="rId18"/>
    <p:sldId id="298" r:id="rId19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3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820E61C-4CE4-4F0A-9D6C-B5D566F04448}" type="datetimeFigureOut">
              <a:rPr lang="ar-SA" smtClean="0"/>
              <a:t>28/04/1437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D27DE89-7043-4D06-BD81-CB1E958B3C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046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ACA7266-2ADE-42EC-BD40-E94C88B089B4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19609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C44771EB-EB9F-4833-A86C-4A30F0914C61}" type="slidenum">
              <a:rPr lang="en-US" altLang="ar-SA" sz="1300">
                <a:latin typeface="Helvetica" panose="020B0604020202020204" pitchFamily="34" charset="0"/>
              </a:rPr>
              <a:pPr/>
              <a:t>11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744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F0A65B3-782B-470A-B1DA-F213C67934E4}" type="slidenum">
              <a:rPr lang="en-US" altLang="ar-SA" sz="1300">
                <a:latin typeface="Helvetica" panose="020B0604020202020204" pitchFamily="34" charset="0"/>
              </a:rPr>
              <a:pPr/>
              <a:t>12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08235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13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04011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A63DCCA1-9113-43ED-89C4-4CCE7D51B2E4}" type="slidenum">
              <a:rPr lang="en-US" altLang="ar-SA" sz="1300">
                <a:latin typeface="Helvetica" panose="020B0604020202020204" pitchFamily="34" charset="0"/>
              </a:rPr>
              <a:pPr/>
              <a:t>14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080092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812F7838-EA8A-402B-9366-80D63E3F1546}" type="slidenum">
              <a:rPr lang="en-US" altLang="ar-SA" sz="1300">
                <a:latin typeface="Helvetica" panose="020B0604020202020204" pitchFamily="34" charset="0"/>
              </a:rPr>
              <a:pPr/>
              <a:t>15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387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98D5167-88ED-4A34-B289-16FFAD3A8B7F}" type="slidenum">
              <a:rPr lang="en-US" altLang="ar-SA" sz="1300">
                <a:latin typeface="Helvetica" panose="020B0604020202020204" pitchFamily="34" charset="0"/>
              </a:rPr>
              <a:pPr/>
              <a:t>16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797725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9AC7AABD-2CE2-489F-8979-4758CB799621}" type="slidenum">
              <a:rPr lang="en-US" altLang="ar-SA" sz="1300">
                <a:latin typeface="Helvetica" panose="020B0604020202020204" pitchFamily="34" charset="0"/>
              </a:rPr>
              <a:pPr/>
              <a:t>17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305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defTabSz="93027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defTabSz="930275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4D0E5EFC-549A-45D2-A9F9-9076D7F173D1}" type="slidenum">
              <a:rPr lang="en-US" altLang="en-US">
                <a:solidFill>
                  <a:srgbClr val="000000"/>
                </a:solidFill>
                <a:latin typeface="Helvetica" panose="020B0604020202020204" pitchFamily="34" charset="0"/>
              </a:rPr>
              <a:pPr/>
              <a:t>2</a:t>
            </a:fld>
            <a:endParaRPr lang="en-US" altLang="en-US">
              <a:solidFill>
                <a:srgbClr val="000000"/>
              </a:solidFill>
              <a:latin typeface="Helvetica" panose="020B0604020202020204" pitchFamily="34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601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7313681D-BC79-4860-AE58-FF43223E2E5E}" type="slidenum">
              <a:rPr lang="en-US" altLang="ar-SA" sz="1300">
                <a:latin typeface="Helvetica" panose="020B0604020202020204" pitchFamily="34" charset="0"/>
              </a:rPr>
              <a:pPr/>
              <a:t>4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027891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767FD38-B62B-4A2F-9E0A-9EBD8F587E9F}" type="slidenum">
              <a:rPr lang="en-US" altLang="ar-SA" sz="1300">
                <a:latin typeface="Helvetica" panose="020B0604020202020204" pitchFamily="34" charset="0"/>
              </a:rPr>
              <a:pPr/>
              <a:t>5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8677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E767FD38-B62B-4A2F-9E0A-9EBD8F587E9F}" type="slidenum">
              <a:rPr lang="en-US" altLang="ar-SA" sz="1300">
                <a:latin typeface="Helvetica" panose="020B0604020202020204" pitchFamily="34" charset="0"/>
              </a:rPr>
              <a:pPr/>
              <a:t>6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053794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DD84F6AF-6305-48C7-A240-BEFEA5A637E9}" type="slidenum">
              <a:rPr lang="en-US" altLang="ar-SA" sz="1300">
                <a:latin typeface="Helvetica" panose="020B0604020202020204" pitchFamily="34" charset="0"/>
              </a:rPr>
              <a:pPr/>
              <a:t>7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387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8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8551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9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2665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 defTabSz="93027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fld id="{2D212817-B62A-4C6A-B77C-A2C01B20D600}" type="slidenum">
              <a:rPr lang="en-US" altLang="ar-SA" sz="1300">
                <a:latin typeface="Helvetica" panose="020B0604020202020204" pitchFamily="34" charset="0"/>
              </a:rPr>
              <a:pPr/>
              <a:t>10</a:t>
            </a:fld>
            <a:endParaRPr lang="en-US" altLang="ar-SA" sz="1300">
              <a:latin typeface="Helvetica" panose="020B0604020202020204" pitchFamily="34" charset="0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ar-SA" altLang="ar-SA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67266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350">
                <a:solidFill>
                  <a:srgbClr val="000000"/>
                </a:solidFill>
                <a:latin typeface="Verdana" charset="0"/>
                <a:ea typeface="ＭＳ Ｐゴシック" charset="-128"/>
                <a:cs typeface="ＭＳ Ｐゴシック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Operating System Concepts Essentials – 8</a:t>
            </a:r>
            <a:r>
              <a:rPr lang="en-US" altLang="ar-SA" sz="1050" b="1" baseline="30000">
                <a:solidFill>
                  <a:srgbClr val="33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33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53301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57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166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65289" y="2961085"/>
            <a:ext cx="11480800" cy="201215"/>
            <a:chOff x="125" y="1865"/>
            <a:chExt cx="5424" cy="127"/>
          </a:xfrm>
        </p:grpSpPr>
        <p:sp>
          <p:nvSpPr>
            <p:cNvPr id="4" name="Rectangle 4"/>
            <p:cNvSpPr>
              <a:spLocks noChangeArrowheads="1"/>
            </p:cNvSpPr>
            <p:nvPr/>
          </p:nvSpPr>
          <p:spPr bwMode="auto">
            <a:xfrm>
              <a:off x="125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1933" y="1865"/>
              <a:ext cx="1808" cy="127"/>
            </a:xfrm>
            <a:prstGeom prst="rect">
              <a:avLst/>
            </a:prstGeom>
            <a:solidFill>
              <a:srgbClr val="99CC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741" y="1865"/>
              <a:ext cx="1808" cy="127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ar-SA" altLang="ar-SA" sz="1350">
                <a:solidFill>
                  <a:srgbClr val="000000"/>
                </a:solidFill>
                <a:latin typeface="Verdana" panose="020B0604030504040204" pitchFamily="34" charset="0"/>
                <a:ea typeface="ＭＳ Ｐゴシック" panose="020B0600070205080204" pitchFamily="34" charset="-128"/>
              </a:endParaRPr>
            </a:p>
          </p:txBody>
        </p:sp>
      </p:grp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36690" y="6613922"/>
            <a:ext cx="350484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Operating System Concepts Essentials – 8</a:t>
            </a:r>
            <a:r>
              <a:rPr lang="en-US" altLang="en-US" sz="1050" b="1" baseline="30000" smtClean="0">
                <a:solidFill>
                  <a:srgbClr val="33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33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9" name="Picture 9" descr="dino_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689" y="4157663"/>
            <a:ext cx="2748844" cy="1594247"/>
          </a:xfrm>
          <a:prstGeom prst="rect">
            <a:avLst/>
          </a:prstGeom>
          <a:noFill/>
          <a:ln w="76200">
            <a:solidFill>
              <a:srgbClr val="336699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4299656" y="4025503"/>
            <a:ext cx="3115733" cy="1860947"/>
          </a:xfrm>
          <a:prstGeom prst="rect">
            <a:avLst/>
          </a:prstGeom>
          <a:noFill/>
          <a:ln w="57150" cmpd="thinThick">
            <a:solidFill>
              <a:srgbClr val="66CC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7967" tIns="48983" rIns="97967" bIns="48983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alt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10363200" cy="2127250"/>
          </a:xfrm>
        </p:spPr>
        <p:txBody>
          <a:bodyPr/>
          <a:lstStyle>
            <a:lvl1pPr>
              <a:defRPr sz="4575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90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693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9529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986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873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90469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691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273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15276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50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88451" y="277813"/>
            <a:ext cx="2859616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375651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775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0"/>
            <a:ext cx="10363200" cy="1362075"/>
          </a:xfrm>
        </p:spPr>
        <p:txBody>
          <a:bodyPr anchor="t"/>
          <a:lstStyle>
            <a:lvl1pPr algn="l">
              <a:defRPr sz="4275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175"/>
            </a:lvl1pPr>
            <a:lvl2pPr marL="489833" indent="0">
              <a:buNone/>
              <a:defRPr sz="1950"/>
            </a:lvl2pPr>
            <a:lvl3pPr marL="979665" indent="0">
              <a:buNone/>
              <a:defRPr sz="1725"/>
            </a:lvl3pPr>
            <a:lvl4pPr marL="1469498" indent="0">
              <a:buNone/>
              <a:defRPr sz="1500"/>
            </a:lvl4pPr>
            <a:lvl5pPr marL="1959331" indent="0">
              <a:buNone/>
              <a:defRPr sz="1500"/>
            </a:lvl5pPr>
            <a:lvl6pPr marL="2449163" indent="0">
              <a:buNone/>
              <a:defRPr sz="1500"/>
            </a:lvl6pPr>
            <a:lvl7pPr marL="2938996" indent="0">
              <a:buNone/>
              <a:defRPr sz="1500"/>
            </a:lvl7pPr>
            <a:lvl8pPr marL="3428828" indent="0">
              <a:buNone/>
              <a:defRPr sz="1500"/>
            </a:lvl8pPr>
            <a:lvl9pPr marL="3918662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036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5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267" y="1233489"/>
            <a:ext cx="5384800" cy="4530725"/>
          </a:xfrm>
        </p:spPr>
        <p:txBody>
          <a:bodyPr/>
          <a:lstStyle>
            <a:lvl1pPr>
              <a:defRPr sz="3000"/>
            </a:lvl1pPr>
            <a:lvl2pPr>
              <a:defRPr sz="2550"/>
            </a:lvl2pPr>
            <a:lvl3pPr>
              <a:defRPr sz="2175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7" y="1535113"/>
            <a:ext cx="5389034" cy="639762"/>
          </a:xfrm>
        </p:spPr>
        <p:txBody>
          <a:bodyPr anchor="b"/>
          <a:lstStyle>
            <a:lvl1pPr marL="0" indent="0">
              <a:buNone/>
              <a:defRPr sz="2550" b="1"/>
            </a:lvl1pPr>
            <a:lvl2pPr marL="489833" indent="0">
              <a:buNone/>
              <a:defRPr sz="2175" b="1"/>
            </a:lvl2pPr>
            <a:lvl3pPr marL="979665" indent="0">
              <a:buNone/>
              <a:defRPr sz="1950" b="1"/>
            </a:lvl3pPr>
            <a:lvl4pPr marL="1469498" indent="0">
              <a:buNone/>
              <a:defRPr sz="1725" b="1"/>
            </a:lvl4pPr>
            <a:lvl5pPr marL="1959331" indent="0">
              <a:buNone/>
              <a:defRPr sz="1725" b="1"/>
            </a:lvl5pPr>
            <a:lvl6pPr marL="2449163" indent="0">
              <a:buNone/>
              <a:defRPr sz="1725" b="1"/>
            </a:lvl6pPr>
            <a:lvl7pPr marL="2938996" indent="0">
              <a:buNone/>
              <a:defRPr sz="1725" b="1"/>
            </a:lvl7pPr>
            <a:lvl8pPr marL="3428828" indent="0">
              <a:buNone/>
              <a:defRPr sz="1725" b="1"/>
            </a:lvl8pPr>
            <a:lvl9pPr marL="3918662" indent="0">
              <a:buNone/>
              <a:defRPr sz="172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2174875"/>
            <a:ext cx="5389034" cy="3951288"/>
          </a:xfrm>
        </p:spPr>
        <p:txBody>
          <a:bodyPr/>
          <a:lstStyle>
            <a:lvl1pPr>
              <a:defRPr sz="2550"/>
            </a:lvl1pPr>
            <a:lvl2pPr>
              <a:defRPr sz="2175"/>
            </a:lvl2pPr>
            <a:lvl3pPr>
              <a:defRPr sz="1950"/>
            </a:lvl3pPr>
            <a:lvl4pPr>
              <a:defRPr sz="1725"/>
            </a:lvl4pPr>
            <a:lvl5pPr>
              <a:defRPr sz="1725"/>
            </a:lvl5pPr>
            <a:lvl6pPr>
              <a:defRPr sz="1725"/>
            </a:lvl6pPr>
            <a:lvl7pPr>
              <a:defRPr sz="1725"/>
            </a:lvl7pPr>
            <a:lvl8pPr>
              <a:defRPr sz="1725"/>
            </a:lvl8pPr>
            <a:lvl9pPr>
              <a:defRPr sz="17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6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322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9362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4" y="273051"/>
            <a:ext cx="6815667" cy="5853113"/>
          </a:xfrm>
        </p:spPr>
        <p:txBody>
          <a:bodyPr/>
          <a:lstStyle>
            <a:lvl1pPr>
              <a:defRPr sz="3450"/>
            </a:lvl1pPr>
            <a:lvl2pPr>
              <a:defRPr sz="3000"/>
            </a:lvl2pPr>
            <a:lvl3pPr>
              <a:defRPr sz="2550"/>
            </a:lvl3pPr>
            <a:lvl4pPr>
              <a:defRPr sz="2175"/>
            </a:lvl4pPr>
            <a:lvl5pPr>
              <a:defRPr sz="2175"/>
            </a:lvl5pPr>
            <a:lvl6pPr>
              <a:defRPr sz="2175"/>
            </a:lvl6pPr>
            <a:lvl7pPr>
              <a:defRPr sz="2175"/>
            </a:lvl7pPr>
            <a:lvl8pPr>
              <a:defRPr sz="2175"/>
            </a:lvl8pPr>
            <a:lvl9pPr>
              <a:defRPr sz="217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878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/>
          <a:lstStyle>
            <a:lvl1pPr algn="l">
              <a:defRPr sz="217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450"/>
            </a:lvl1pPr>
            <a:lvl2pPr marL="489833" indent="0">
              <a:buNone/>
              <a:defRPr sz="3000"/>
            </a:lvl2pPr>
            <a:lvl3pPr marL="979665" indent="0">
              <a:buNone/>
              <a:defRPr sz="2550"/>
            </a:lvl3pPr>
            <a:lvl4pPr marL="1469498" indent="0">
              <a:buNone/>
              <a:defRPr sz="2175"/>
            </a:lvl4pPr>
            <a:lvl5pPr marL="1959331" indent="0">
              <a:buNone/>
              <a:defRPr sz="2175"/>
            </a:lvl5pPr>
            <a:lvl6pPr marL="2449163" indent="0">
              <a:buNone/>
              <a:defRPr sz="2175"/>
            </a:lvl6pPr>
            <a:lvl7pPr marL="2938996" indent="0">
              <a:buNone/>
              <a:defRPr sz="2175"/>
            </a:lvl7pPr>
            <a:lvl8pPr marL="3428828" indent="0">
              <a:buNone/>
              <a:defRPr sz="2175"/>
            </a:lvl8pPr>
            <a:lvl9pPr marL="3918662" indent="0">
              <a:buNone/>
              <a:defRPr sz="217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89833" indent="0">
              <a:buNone/>
              <a:defRPr sz="1275"/>
            </a:lvl2pPr>
            <a:lvl3pPr marL="979665" indent="0">
              <a:buNone/>
              <a:defRPr sz="1050"/>
            </a:lvl3pPr>
            <a:lvl4pPr marL="1469498" indent="0">
              <a:buNone/>
              <a:defRPr sz="975"/>
            </a:lvl4pPr>
            <a:lvl5pPr marL="1959331" indent="0">
              <a:buNone/>
              <a:defRPr sz="975"/>
            </a:lvl5pPr>
            <a:lvl6pPr marL="2449163" indent="0">
              <a:buNone/>
              <a:defRPr sz="975"/>
            </a:lvl6pPr>
            <a:lvl7pPr marL="2938996" indent="0">
              <a:buNone/>
              <a:defRPr sz="975"/>
            </a:lvl7pPr>
            <a:lvl8pPr marL="3428828" indent="0">
              <a:buNone/>
              <a:defRPr sz="975"/>
            </a:lvl8pPr>
            <a:lvl9pPr marL="3918662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8574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ar-SA" smtClean="0"/>
              <a:t>Click to edit Master text styles</a:t>
            </a:r>
          </a:p>
          <a:p>
            <a:pPr lvl="1"/>
            <a:r>
              <a:rPr lang="en-US" altLang="ar-SA" smtClean="0"/>
              <a:t>Second level</a:t>
            </a:r>
          </a:p>
          <a:p>
            <a:pPr lvl="2"/>
            <a:r>
              <a:rPr lang="en-US" altLang="ar-SA" smtClean="0"/>
              <a:t>Third level</a:t>
            </a:r>
          </a:p>
          <a:p>
            <a:pPr lvl="3"/>
            <a:r>
              <a:rPr lang="en-US" altLang="ar-SA" smtClean="0"/>
              <a:t>Fourth level</a:t>
            </a:r>
          </a:p>
          <a:p>
            <a:pPr lvl="4"/>
            <a:r>
              <a:rPr lang="en-US" altLang="ar-SA" smtClean="0"/>
              <a:t>Fifth level</a:t>
            </a:r>
          </a:p>
        </p:txBody>
      </p:sp>
      <p:sp>
        <p:nvSpPr>
          <p:cNvPr id="137221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2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ffectLst/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350">
              <a:solidFill>
                <a:srgbClr val="000000"/>
              </a:solidFill>
              <a:latin typeface="Verdana" charset="0"/>
              <a:ea typeface="ＭＳ Ｐゴシック" panose="020B0600070205080204" pitchFamily="34" charset="-128"/>
            </a:endParaRPr>
          </a:p>
        </p:txBody>
      </p:sp>
      <p:sp>
        <p:nvSpPr>
          <p:cNvPr id="137223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4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550" dirty="0">
              <a:solidFill>
                <a:srgbClr val="000000"/>
              </a:solidFill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D0ED400C-7B86-462F-B26B-4DA177676627}" type="slidenum"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ar-SA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Operating System Concepts Essentials– 8</a:t>
            </a:r>
            <a:r>
              <a:rPr lang="en-US" altLang="ar-SA" sz="1050" b="1" baseline="30000">
                <a:solidFill>
                  <a:srgbClr val="006699"/>
                </a:solidFill>
                <a:latin typeface="Helvetica" panose="020B0604020202020204" pitchFamily="34" charset="0"/>
              </a:rPr>
              <a:t>th</a:t>
            </a:r>
            <a:r>
              <a:rPr lang="en-US" altLang="ar-SA" sz="1050" b="1">
                <a:solidFill>
                  <a:srgbClr val="006699"/>
                </a:solidFill>
                <a:latin typeface="Helvetica" panose="020B0604020202020204" pitchFamily="34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299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ino_3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1594556" cy="908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416"/>
            <a:ext cx="109728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5267" y="1233487"/>
            <a:ext cx="10972800" cy="453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860822"/>
            <a:ext cx="10769600" cy="0"/>
          </a:xfrm>
          <a:prstGeom prst="line">
            <a:avLst/>
          </a:prstGeom>
          <a:noFill/>
          <a:ln w="19050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7967" tIns="48983" rIns="97967" bIns="48983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</a:pPr>
            <a:endParaRPr lang="ar-SA" sz="1350">
              <a:solidFill>
                <a:srgbClr val="000000"/>
              </a:solidFill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2286000"/>
            <a:ext cx="304800" cy="22860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4572000"/>
            <a:ext cx="304800" cy="2286000"/>
          </a:xfrm>
          <a:prstGeom prst="rect">
            <a:avLst/>
          </a:prstGeom>
          <a:solidFill>
            <a:srgbClr val="33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7967" tIns="48983" rIns="97967" bIns="48983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ar-SA" altLang="ar-SA" sz="2550">
              <a:solidFill>
                <a:srgbClr val="000000"/>
              </a:solidFill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5697979" y="6613922"/>
            <a:ext cx="550508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30686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35258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9830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4440238" indent="-782638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t>15.</a:t>
            </a:r>
            <a:fld id="{517E2080-17FE-45F7-B5F3-A02D4FC5EAFD}" type="slidenum">
              <a:rPr lang="en-US" altLang="en-US" sz="1050" b="1">
                <a:solidFill>
                  <a:srgbClr val="006699"/>
                </a:solidFill>
                <a:latin typeface="Helvetica" panose="020B0604020202020204" pitchFamily="34" charset="0"/>
              </a:rPr>
              <a:pPr algn="ctr" rtl="0" eaLnBrk="0" fontAlgn="base" hangingPunct="0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en-US" sz="1050" b="1">
              <a:solidFill>
                <a:srgbClr val="006699"/>
              </a:solidFill>
              <a:latin typeface="Helvetica" panose="020B0604020202020204" pitchFamily="34" charset="0"/>
            </a:endParaRPr>
          </a:p>
        </p:txBody>
      </p:sp>
      <p:sp>
        <p:nvSpPr>
          <p:cNvPr id="137226" name="Text Box 10"/>
          <p:cNvSpPr txBox="1">
            <a:spLocks noChangeArrowheads="1"/>
          </p:cNvSpPr>
          <p:nvPr/>
        </p:nvSpPr>
        <p:spPr bwMode="auto">
          <a:xfrm>
            <a:off x="8652933" y="6587729"/>
            <a:ext cx="3618089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ctr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Silberschatz, Galvin and Gagne ©2011</a:t>
            </a:r>
          </a:p>
        </p:txBody>
      </p:sp>
      <p:sp>
        <p:nvSpPr>
          <p:cNvPr id="137227" name="Text Box 11"/>
          <p:cNvSpPr txBox="1">
            <a:spLocks noChangeArrowheads="1"/>
          </p:cNvSpPr>
          <p:nvPr/>
        </p:nvSpPr>
        <p:spPr bwMode="auto">
          <a:xfrm>
            <a:off x="248356" y="6621066"/>
            <a:ext cx="3467973" cy="260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7967" tIns="48983" rIns="97967" bIns="48983">
            <a:spAutoFit/>
          </a:bodyPr>
          <a:lstStyle>
            <a:lvl1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charset="0"/>
                <a:ea typeface="ＭＳ Ｐゴシック" charset="-128"/>
              </a:defRPr>
            </a:lvl9pPr>
          </a:lstStyle>
          <a:p>
            <a:pPr algn="l" rtl="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Operating System Concepts Essentials– 8</a:t>
            </a:r>
            <a:r>
              <a:rPr lang="en-US" altLang="en-US" sz="1050" b="1" baseline="30000" smtClean="0">
                <a:solidFill>
                  <a:srgbClr val="006699"/>
                </a:solidFill>
                <a:latin typeface="Helvetica" charset="0"/>
              </a:rPr>
              <a:t>th</a:t>
            </a:r>
            <a:r>
              <a:rPr lang="en-US" altLang="en-US" sz="1050" b="1" smtClean="0">
                <a:solidFill>
                  <a:srgbClr val="006699"/>
                </a:solidFill>
                <a:latin typeface="Helvetica" charset="0"/>
              </a:rPr>
              <a:t> Edition</a:t>
            </a:r>
          </a:p>
        </p:txBody>
      </p:sp>
      <p:pic>
        <p:nvPicPr>
          <p:cNvPr id="1036" name="Picture 12" descr="dino_6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022" y="5849542"/>
            <a:ext cx="1711678" cy="792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034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  <a:ea typeface="ＭＳ Ｐゴシック" charset="-128"/>
          <a:cs typeface="ＭＳ Ｐゴシック" charset="-128"/>
        </a:defRPr>
      </a:lvl5pPr>
      <a:lvl6pPr marL="489833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6pPr>
      <a:lvl7pPr marL="979665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7pPr>
      <a:lvl8pPr marL="1469498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8pPr>
      <a:lvl9pPr marL="1959331" algn="ctr" rtl="0" fontAlgn="base">
        <a:spcBef>
          <a:spcPct val="0"/>
        </a:spcBef>
        <a:spcAft>
          <a:spcPct val="0"/>
        </a:spcAft>
        <a:defRPr sz="3450" b="1">
          <a:solidFill>
            <a:srgbClr val="006699"/>
          </a:solidFill>
          <a:latin typeface="Arial" charset="0"/>
        </a:defRPr>
      </a:lvl9pPr>
    </p:titleStyle>
    <p:bodyStyle>
      <a:lvl1pPr marL="366713" indent="-366713" algn="l" rtl="0" eaLnBrk="0" fontAlgn="base" hangingPunct="0">
        <a:spcBef>
          <a:spcPct val="35000"/>
        </a:spcBef>
        <a:spcAft>
          <a:spcPct val="0"/>
        </a:spcAft>
        <a:buClr>
          <a:srgbClr val="993300"/>
        </a:buClr>
        <a:buSzPct val="90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95338" indent="-305991" algn="l" rtl="0" eaLnBrk="0" fontAlgn="base" hangingPunct="0">
        <a:spcBef>
          <a:spcPct val="35000"/>
        </a:spcBef>
        <a:spcAft>
          <a:spcPct val="0"/>
        </a:spcAft>
        <a:buClr>
          <a:srgbClr val="CC6600"/>
        </a:buClr>
        <a:buSzPct val="80000"/>
        <a:buFont typeface="Monotype Sorts" charset="2"/>
        <a:buChar char="l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1163241" indent="-244079" algn="l" rtl="0" eaLnBrk="0" fontAlgn="base" hangingPunct="0">
        <a:spcBef>
          <a:spcPct val="35000"/>
        </a:spcBef>
        <a:spcAft>
          <a:spcPct val="0"/>
        </a:spcAft>
        <a:buClr>
          <a:srgbClr val="009900"/>
        </a:buClr>
        <a:buSzPct val="75000"/>
        <a:buFont typeface="Webdings" panose="05030102010509060703" pitchFamily="18" charset="2"/>
        <a:buChar char="4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529954" indent="-244079" algn="l" rtl="0" eaLnBrk="0" fontAlgn="base" hangingPunct="0">
        <a:spcBef>
          <a:spcPct val="35000"/>
        </a:spcBef>
        <a:spcAft>
          <a:spcPct val="0"/>
        </a:spcAft>
        <a:buClr>
          <a:schemeClr val="hlink"/>
        </a:buClr>
        <a:buSzPct val="75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897856" indent="-244079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2387934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877767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3367600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857432" indent="-244916" algn="l" rtl="0" eaLnBrk="0" fontAlgn="base" hangingPunct="0">
        <a:spcBef>
          <a:spcPct val="35000"/>
        </a:spcBef>
        <a:spcAft>
          <a:spcPct val="0"/>
        </a:spcAft>
        <a:buClr>
          <a:srgbClr val="FF0066"/>
        </a:buClr>
        <a:buSzPct val="75000"/>
        <a:buChar char="»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8983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79665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6949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59331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49163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38996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8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18662" algn="l" defTabSz="489833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4025" y="685801"/>
            <a:ext cx="8743950" cy="2127647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Chapter 2:  The Linux System</a:t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sz="3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Part </a:t>
            </a:r>
            <a:r>
              <a:rPr lang="en-US" altLang="en-US" sz="3000" dirty="0" smtClean="0">
                <a:solidFill>
                  <a:srgbClr val="C00000"/>
                </a:solidFill>
                <a:ea typeface="ＭＳ Ｐゴシック" panose="020B0600070205080204" pitchFamily="34" charset="-128"/>
              </a:rPr>
              <a:t>3</a:t>
            </a:r>
            <a:endParaRPr lang="en-US" altLang="en-US" sz="3000" dirty="0">
              <a:solidFill>
                <a:srgbClr val="C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7312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dirty="0">
                <a:ea typeface="ＭＳ Ｐゴシック" panose="020B0600070205080204" pitchFamily="34" charset="-128"/>
              </a:rPr>
              <a:t>List of Tasks Indexed by Priority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9119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The </a:t>
            </a:r>
            <a:r>
              <a:rPr lang="en-US" dirty="0"/>
              <a:t>only difference between </a:t>
            </a:r>
            <a:r>
              <a:rPr lang="en-US" dirty="0" smtClean="0"/>
              <a:t>FCFS and </a:t>
            </a:r>
            <a:r>
              <a:rPr lang="en-US" dirty="0"/>
              <a:t>round-robin scheduling is that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FCFS </a:t>
            </a:r>
            <a:r>
              <a:rPr lang="en-US" dirty="0"/>
              <a:t>processes continue to run until </a:t>
            </a:r>
            <a:r>
              <a:rPr lang="en-US" dirty="0" smtClean="0"/>
              <a:t>they either </a:t>
            </a:r>
            <a:r>
              <a:rPr lang="en-US" dirty="0"/>
              <a:t>exit or block, whereas a round-robin process will be preempted after </a:t>
            </a:r>
            <a:r>
              <a:rPr lang="en-US" dirty="0" smtClean="0"/>
              <a:t>a while </a:t>
            </a:r>
            <a:r>
              <a:rPr lang="en-US" dirty="0"/>
              <a:t>and will be moved to the end of the scheduling </a:t>
            </a:r>
            <a:r>
              <a:rPr lang="en-US" dirty="0" smtClean="0"/>
              <a:t>queue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 round-robin processes </a:t>
            </a:r>
            <a:r>
              <a:rPr lang="en-US" dirty="0"/>
              <a:t>of equal priority will automatically time-share among themselves.</a:t>
            </a:r>
          </a:p>
          <a:p>
            <a:pPr>
              <a:lnSpc>
                <a:spcPct val="150000"/>
              </a:lnSpc>
            </a:pPr>
            <a:r>
              <a:rPr lang="en-US" dirty="0"/>
              <a:t>Unlike routine time-sharing tasks, real-time tasks are assigned static priorities.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34058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Scheduling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8516541" cy="491371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Linux uses two process-scheduling algorithms:</a:t>
            </a:r>
          </a:p>
          <a:p>
            <a:pPr lvl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 time-sharing algorithm for fair preemptive scheduling between multiple processes.</a:t>
            </a:r>
          </a:p>
          <a:p>
            <a:pPr lvl="1"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 real-time algorithm for tasks where absolute priorities are more important than fairness.</a:t>
            </a:r>
          </a:p>
          <a:p>
            <a:pPr lvl="1">
              <a:lnSpc>
                <a:spcPct val="90000"/>
              </a:lnSpc>
            </a:pPr>
            <a:endParaRPr lang="en-US" altLang="ar-SA" sz="825" dirty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dirty="0" smtClean="0">
                <a:ea typeface="ＭＳ Ｐゴシック" panose="020B0600070205080204" pitchFamily="34" charset="-128"/>
              </a:rPr>
              <a:t>A process’s scheduling class defines which algorithm to apply.</a:t>
            </a:r>
          </a:p>
          <a:p>
            <a:pPr>
              <a:lnSpc>
                <a:spcPct val="90000"/>
              </a:lnSpc>
            </a:pPr>
            <a:endParaRPr lang="en-US" altLang="ar-SA" sz="825" dirty="0">
              <a:ea typeface="ＭＳ Ｐゴシック" panose="020B0600070205080204" pitchFamily="34" charset="-128"/>
            </a:endParaRPr>
          </a:p>
          <a:p>
            <a:pPr lvl="1">
              <a:lnSpc>
                <a:spcPct val="90000"/>
              </a:lnSpc>
              <a:buFont typeface="Monotype Sorts" charset="2"/>
              <a:buNone/>
            </a:pP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31637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026444" y="277416"/>
            <a:ext cx="8698706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Process Scheduling (Cont.)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60594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implements the FIFO and round-robin real-time scheduling classes; in both cases, each process has a priority in addition to its scheduling class.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The scheduler runs the process with the highest priority; for equal-priority processes, it runs the process waiting the longest. 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FIFO processes continue to run until they either exit or block .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A round-robin process will be preempted after a while and moved to the end of the scheduling queue, so that round-robin processes of equal priority automatically time-share between themselves.</a:t>
            </a:r>
          </a:p>
        </p:txBody>
      </p:sp>
    </p:spTree>
    <p:extLst>
      <p:ext uri="{BB962C8B-B14F-4D97-AF65-F5344CB8AC3E}">
        <p14:creationId xmlns:p14="http://schemas.microsoft.com/office/powerpoint/2010/main" val="39601375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Kernel Synchronization</a:t>
            </a: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A request for kernel-mode execution can occur in two ways: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A running program may request an operating system service, either explicitly via a system call, or implicitly, for example, when a page fault occurs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A device driver may deliver a hardware interrupt that causes the CPU to start executing a kernel-defined handler for that interrupt</a:t>
            </a:r>
          </a:p>
          <a:p>
            <a:pPr lvl="1"/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Kernel synchronization requires a framework that will allow the kernel’s critical sections to run without interruption by another critical section.</a:t>
            </a:r>
          </a:p>
        </p:txBody>
      </p:sp>
    </p:spTree>
    <p:extLst>
      <p:ext uri="{BB962C8B-B14F-4D97-AF65-F5344CB8AC3E}">
        <p14:creationId xmlns:p14="http://schemas.microsoft.com/office/powerpoint/2010/main" val="10910618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27623" y="277416"/>
            <a:ext cx="8797528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Kernel Synchronization (Cont.)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01075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uses two techniques to protect critical sections: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1.	Normal kernel code is nonpreemptible (until 2.4)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–  when a time interrupt is received while a process is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executing a kernel system service routine, the kernel’s 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</a:t>
            </a:r>
            <a:r>
              <a:rPr lang="en-US" altLang="ar-SA" b="1" smtClean="0">
                <a:ea typeface="ＭＳ Ｐゴシック" panose="020B0600070205080204" pitchFamily="34" charset="-128"/>
              </a:rPr>
              <a:t>need_resched</a:t>
            </a:r>
            <a:r>
              <a:rPr lang="en-US" altLang="ar-SA" smtClean="0">
                <a:ea typeface="ＭＳ Ｐゴシック" panose="020B0600070205080204" pitchFamily="34" charset="-128"/>
              </a:rPr>
              <a:t> flag is set so that the scheduler will run 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once the system call has completed and control is</a:t>
            </a:r>
            <a:br>
              <a:rPr lang="en-US" altLang="ar-SA" smtClean="0">
                <a:ea typeface="ＭＳ Ｐゴシック" panose="020B0600070205080204" pitchFamily="34" charset="-128"/>
              </a:rPr>
            </a:br>
            <a:r>
              <a:rPr lang="en-US" altLang="ar-SA" smtClean="0">
                <a:ea typeface="ＭＳ Ｐゴシック" panose="020B0600070205080204" pitchFamily="34" charset="-128"/>
              </a:rPr>
              <a:t>    about to be returned to user mode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2.	The second technique applies to critical sections that occur in an interrupt service routines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	–  By using the processor’s interrupt control hardware to disable interrupts during a critical section, the kernel guarantees that it can proceed without the risk of concurrent access of shared data structures</a:t>
            </a:r>
          </a:p>
          <a:p>
            <a:pPr marL="787004" lvl="1" indent="-296466">
              <a:buNone/>
            </a:pPr>
            <a:r>
              <a:rPr lang="en-US" altLang="ar-SA" smtClean="0">
                <a:ea typeface="ＭＳ Ｐゴシック" panose="020B0600070205080204" pitchFamily="34" charset="-128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0089593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81212" y="277416"/>
            <a:ext cx="8643938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Kernel Synchronization 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24888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To avoid performance penalties, Linux’s kernel uses a synchronization architecture that allows long critical sections to run without having interrupts disabled for the critical section’s entire duration</a:t>
            </a:r>
          </a:p>
          <a:p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Interrupt service routines are separated into a </a:t>
            </a:r>
            <a:r>
              <a:rPr lang="en-US" altLang="ar-SA" i="1" smtClean="0">
                <a:ea typeface="ＭＳ Ｐゴシック" panose="020B0600070205080204" pitchFamily="34" charset="-128"/>
              </a:rPr>
              <a:t>top half</a:t>
            </a:r>
            <a:r>
              <a:rPr lang="en-US" altLang="ar-SA" smtClean="0">
                <a:ea typeface="ＭＳ Ｐゴシック" panose="020B0600070205080204" pitchFamily="34" charset="-128"/>
              </a:rPr>
              <a:t> and a </a:t>
            </a:r>
            <a:r>
              <a:rPr lang="en-US" altLang="ar-SA" i="1" smtClean="0">
                <a:ea typeface="ＭＳ Ｐゴシック" panose="020B0600070205080204" pitchFamily="34" charset="-128"/>
              </a:rPr>
              <a:t>bottom half.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The top half is a normal interrupt service routine, and runs with recursive interrupts disabled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The bottom half is run, with all interrupts enabled, by a miniature scheduler that ensures that bottom halves never interrupt themselves</a:t>
            </a:r>
          </a:p>
          <a:p>
            <a:pPr lvl="1"/>
            <a:r>
              <a:rPr lang="en-US" altLang="ar-SA" smtClean="0">
                <a:ea typeface="ＭＳ Ｐゴシック" panose="020B0600070205080204" pitchFamily="34" charset="-128"/>
              </a:rPr>
              <a:t>This architecture is completed by a mechanism for disabling selected bottom halves while executing normal, foreground kernel code</a:t>
            </a:r>
          </a:p>
        </p:txBody>
      </p:sp>
    </p:spTree>
    <p:extLst>
      <p:ext uri="{BB962C8B-B14F-4D97-AF65-F5344CB8AC3E}">
        <p14:creationId xmlns:p14="http://schemas.microsoft.com/office/powerpoint/2010/main" val="28979514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840707" y="277416"/>
            <a:ext cx="8884444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Interrupt Protection Levels</a:t>
            </a:r>
          </a:p>
        </p:txBody>
      </p:sp>
      <p:sp>
        <p:nvSpPr>
          <p:cNvPr id="74755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2091929" y="4332685"/>
            <a:ext cx="8361759" cy="19740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Each level may be interrupted by code running at a higher level, but will never be interrupted by code running at the same or a lower level.</a:t>
            </a:r>
          </a:p>
          <a:p>
            <a:pPr>
              <a:lnSpc>
                <a:spcPct val="90000"/>
              </a:lnSpc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</a:pPr>
            <a:r>
              <a:rPr lang="en-US" altLang="ar-SA" smtClean="0">
                <a:ea typeface="ＭＳ Ｐゴシック" panose="020B0600070205080204" pitchFamily="34" charset="-128"/>
              </a:rPr>
              <a:t>User processes can always be preempted by another process when a time-sharing scheduling interrupt occurs.</a:t>
            </a:r>
          </a:p>
        </p:txBody>
      </p:sp>
      <p:pic>
        <p:nvPicPr>
          <p:cNvPr id="7475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631" y="1408510"/>
            <a:ext cx="8382000" cy="2625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321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58578" y="277416"/>
            <a:ext cx="8766572" cy="576263"/>
          </a:xfrm>
        </p:spPr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Symmetric Multiprocessing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78466" cy="4530329"/>
          </a:xfrm>
        </p:spPr>
        <p:txBody>
          <a:bodyPr/>
          <a:lstStyle/>
          <a:p>
            <a:r>
              <a:rPr lang="en-US" altLang="ar-SA" smtClean="0">
                <a:ea typeface="ＭＳ Ｐゴシック" panose="020B0600070205080204" pitchFamily="34" charset="-128"/>
              </a:rPr>
              <a:t>Linux 2.0 was the first Linux kernel to support SMP hardware; separate processes or threads can execute in parallel on separate processors.</a:t>
            </a:r>
          </a:p>
          <a:p>
            <a:pPr>
              <a:buFont typeface="Monotype Sorts" charset="2"/>
              <a:buNone/>
            </a:pPr>
            <a:endParaRPr lang="en-US" altLang="ar-SA" smtClean="0">
              <a:ea typeface="ＭＳ Ｐゴシック" panose="020B0600070205080204" pitchFamily="34" charset="-128"/>
            </a:endParaRPr>
          </a:p>
          <a:p>
            <a:r>
              <a:rPr lang="en-US" altLang="ar-SA" smtClean="0">
                <a:ea typeface="ＭＳ Ｐゴシック" panose="020B0600070205080204" pitchFamily="34" charset="-128"/>
              </a:rPr>
              <a:t>To preserve the kernel’s nonpreemptible synchronization requirements, SMP imposes the restriction, via a single kernel spinlock, that only one processor at a time may execute kernel-mode code.</a:t>
            </a:r>
          </a:p>
        </p:txBody>
      </p:sp>
    </p:spTree>
    <p:extLst>
      <p:ext uri="{BB962C8B-B14F-4D97-AF65-F5344CB8AC3E}">
        <p14:creationId xmlns:p14="http://schemas.microsoft.com/office/powerpoint/2010/main" val="3369235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65798" y="277416"/>
            <a:ext cx="7673578" cy="576263"/>
          </a:xfrm>
        </p:spPr>
        <p:txBody>
          <a:bodyPr/>
          <a:lstStyle/>
          <a:p>
            <a:pPr eaLnBrk="1" hangingPunct="1"/>
            <a:r>
              <a:rPr lang="en-US" altLang="en-US" sz="3600">
                <a:ea typeface="ＭＳ Ｐゴシック" panose="020B0600070205080204" pitchFamily="34" charset="-128"/>
              </a:rPr>
              <a:t>Chapter 2:  The Linux System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285875"/>
            <a:ext cx="7408069" cy="4843463"/>
          </a:xfrm>
        </p:spPr>
        <p:txBody>
          <a:bodyPr/>
          <a:lstStyle/>
          <a:p>
            <a:r>
              <a:rPr lang="en-US" altLang="en-US" sz="1500" dirty="0">
                <a:ea typeface="ＭＳ Ｐゴシック" panose="020B0600070205080204" pitchFamily="34" charset="-128"/>
              </a:rPr>
              <a:t>Linux History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Design Principles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Kernel Modules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Process Management</a:t>
            </a:r>
          </a:p>
          <a:p>
            <a:r>
              <a:rPr lang="en-US" altLang="en-US" sz="15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Scheduling</a:t>
            </a:r>
            <a:r>
              <a:rPr lang="en-US" altLang="en-US" sz="15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Memory Management 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File Systems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Input and Output </a:t>
            </a:r>
          </a:p>
          <a:p>
            <a:r>
              <a:rPr lang="en-US" altLang="en-US" sz="1500" dirty="0" err="1">
                <a:ea typeface="ＭＳ Ｐゴシック" panose="020B0600070205080204" pitchFamily="34" charset="-128"/>
              </a:rPr>
              <a:t>Interprocess</a:t>
            </a:r>
            <a:r>
              <a:rPr lang="en-US" altLang="en-US" sz="1500" dirty="0">
                <a:ea typeface="ＭＳ Ｐゴシック" panose="020B0600070205080204" pitchFamily="34" charset="-128"/>
              </a:rPr>
              <a:t> Communication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Network Structure</a:t>
            </a:r>
          </a:p>
          <a:p>
            <a:r>
              <a:rPr lang="en-US" altLang="en-US" sz="1500" dirty="0">
                <a:ea typeface="ＭＳ Ｐゴシック" panose="020B0600070205080204" pitchFamily="34" charset="-128"/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137521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C00000"/>
                </a:solidFill>
                <a:ea typeface="ＭＳ Ｐゴシック" panose="020B0600070205080204" pitchFamily="34" charset="-128"/>
              </a:rPr>
              <a:t>Scheduling</a:t>
            </a:r>
            <a: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  <a:t/>
            </a:r>
            <a:br>
              <a:rPr lang="en-US" altLang="en-US" sz="4000" dirty="0">
                <a:solidFill>
                  <a:srgbClr val="0070C0"/>
                </a:solidFill>
                <a:ea typeface="ＭＳ Ｐゴシック" panose="020B0600070205080204" pitchFamily="34" charset="-128"/>
              </a:rPr>
            </a:b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95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ar-SA" smtClean="0">
                <a:ea typeface="ＭＳ Ｐゴシック" panose="020B0600070205080204" pitchFamily="34" charset="-128"/>
              </a:rPr>
              <a:t>Scheduling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9756" y="1233487"/>
            <a:ext cx="8667750" cy="4530329"/>
          </a:xfrm>
        </p:spPr>
        <p:txBody>
          <a:bodyPr/>
          <a:lstStyle/>
          <a:p>
            <a:r>
              <a:rPr lang="en-US" dirty="0"/>
              <a:t>Scheduling is the job of allocating CPU time to different tasks within </a:t>
            </a:r>
            <a:r>
              <a:rPr lang="en-US" dirty="0" smtClean="0"/>
              <a:t>an operating </a:t>
            </a:r>
            <a:r>
              <a:rPr lang="en-US" dirty="0"/>
              <a:t>system</a:t>
            </a:r>
            <a:r>
              <a:rPr lang="en-US" dirty="0" smtClean="0"/>
              <a:t>.</a:t>
            </a:r>
            <a:r>
              <a:rPr lang="en-US" altLang="ar-SA" dirty="0" smtClean="0">
                <a:ea typeface="ＭＳ Ｐゴシック" panose="020B0600070205080204" pitchFamily="34" charset="-128"/>
              </a:rPr>
              <a:t/>
            </a:r>
            <a:br>
              <a:rPr lang="en-US" altLang="ar-SA" dirty="0" smtClean="0">
                <a:ea typeface="ＭＳ Ｐゴシック" panose="020B0600070205080204" pitchFamily="34" charset="-128"/>
              </a:rPr>
            </a:br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While scheduling is normally thought of as the running and interrupting of processes, in Linux, scheduling also includes the running of the various kernel tasks.</a:t>
            </a:r>
            <a:br>
              <a:rPr lang="en-US" altLang="ar-SA" dirty="0" smtClean="0">
                <a:ea typeface="ＭＳ Ｐゴシック" panose="020B0600070205080204" pitchFamily="34" charset="-128"/>
              </a:rPr>
            </a:br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Running kernel tasks encompasses both tasks that are requested by a running process and tasks that execute internally on behalf of a device driver.</a:t>
            </a:r>
          </a:p>
          <a:p>
            <a:endParaRPr lang="en-US" altLang="ar-SA" dirty="0" smtClean="0">
              <a:ea typeface="ＭＳ Ｐゴシック" panose="020B0600070205080204" pitchFamily="34" charset="-128"/>
            </a:endParaRPr>
          </a:p>
          <a:p>
            <a:r>
              <a:rPr lang="en-US" altLang="ar-SA" dirty="0" smtClean="0">
                <a:ea typeface="ＭＳ Ｐゴシック" panose="020B0600070205080204" pitchFamily="34" charset="-128"/>
              </a:rPr>
              <a:t>As of 2.5, new scheduling algorithm – preemptive, priority-based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Real-time range</a:t>
            </a:r>
          </a:p>
          <a:p>
            <a:pPr lvl="1"/>
            <a:r>
              <a:rPr lang="en-US" altLang="ar-SA" dirty="0" smtClean="0">
                <a:ea typeface="ＭＳ Ｐゴシック" panose="020B0600070205080204" pitchFamily="34" charset="-128"/>
              </a:rPr>
              <a:t>nice value</a:t>
            </a:r>
          </a:p>
        </p:txBody>
      </p:sp>
    </p:spTree>
    <p:extLst>
      <p:ext uri="{BB962C8B-B14F-4D97-AF65-F5344CB8AC3E}">
        <p14:creationId xmlns:p14="http://schemas.microsoft.com/office/powerpoint/2010/main" val="20550719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4025" y="315516"/>
            <a:ext cx="9258300" cy="576263"/>
          </a:xfrm>
        </p:spPr>
        <p:txBody>
          <a:bodyPr/>
          <a:lstStyle/>
          <a:p>
            <a:pPr eaLnBrk="1" hangingPunct="1"/>
            <a:r>
              <a:rPr lang="en-US" altLang="ar-SA" sz="3000">
                <a:ea typeface="ＭＳ Ｐゴシック" panose="020B0600070205080204" pitchFamily="34" charset="-128"/>
              </a:rPr>
              <a:t>Relationship Between Priorities and </a:t>
            </a:r>
            <a:br>
              <a:rPr lang="en-US" altLang="ar-SA" sz="3000">
                <a:ea typeface="ＭＳ Ｐゴシック" panose="020B0600070205080204" pitchFamily="34" charset="-128"/>
              </a:rPr>
            </a:br>
            <a:r>
              <a:rPr lang="en-US" altLang="ar-SA" sz="3000">
                <a:ea typeface="ＭＳ Ｐゴシック" panose="020B0600070205080204" pitchFamily="34" charset="-128"/>
              </a:rPr>
              <a:t>Time-slice Length</a:t>
            </a:r>
          </a:p>
        </p:txBody>
      </p:sp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9" t="12630" r="1009" b="13162"/>
          <a:stretch>
            <a:fillRect/>
          </a:stretch>
        </p:blipFill>
        <p:spPr bwMode="auto">
          <a:xfrm>
            <a:off x="2015729" y="1113235"/>
            <a:ext cx="8330803" cy="420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cmpd="dbl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2649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24025" y="315516"/>
            <a:ext cx="9258300" cy="576263"/>
          </a:xfrm>
        </p:spPr>
        <p:txBody>
          <a:bodyPr/>
          <a:lstStyle/>
          <a:p>
            <a:pPr eaLnBrk="1" hangingPunct="1"/>
            <a:r>
              <a:rPr lang="en-US" altLang="ar-SA" sz="3000">
                <a:ea typeface="ＭＳ Ｐゴシック" panose="020B0600070205080204" pitchFamily="34" charset="-128"/>
              </a:rPr>
              <a:t>Relationship Between Priorities and </a:t>
            </a:r>
            <a:br>
              <a:rPr lang="en-US" altLang="ar-SA" sz="3000">
                <a:ea typeface="ＭＳ Ｐゴシック" panose="020B0600070205080204" pitchFamily="34" charset="-128"/>
              </a:rPr>
            </a:br>
            <a:r>
              <a:rPr lang="en-US" altLang="ar-SA" sz="3000">
                <a:ea typeface="ＭＳ Ｐゴシック" panose="020B0600070205080204" pitchFamily="34" charset="-128"/>
              </a:rPr>
              <a:t>Time-slice Length</a:t>
            </a:r>
          </a:p>
        </p:txBody>
      </p:sp>
      <p:sp>
        <p:nvSpPr>
          <p:cNvPr id="3" name="Rectangle 2"/>
          <p:cNvSpPr/>
          <p:nvPr/>
        </p:nvSpPr>
        <p:spPr>
          <a:xfrm>
            <a:off x="1787611" y="1166843"/>
            <a:ext cx="8361405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The Linux scheduler is a preemptive, priority-based algorithm with </a:t>
            </a:r>
            <a:r>
              <a:rPr kumimoji="1" lang="en-US" dirty="0" smtClean="0">
                <a:ea typeface="ＭＳ Ｐゴシック" charset="-128"/>
                <a:cs typeface="ＭＳ Ｐゴシック" charset="-128"/>
              </a:rPr>
              <a:t>two separate </a:t>
            </a:r>
            <a:r>
              <a:rPr kumimoji="1" lang="en-US" dirty="0">
                <a:ea typeface="ＭＳ Ｐゴシック" charset="-128"/>
                <a:cs typeface="ＭＳ Ｐゴシック" charset="-128"/>
              </a:rPr>
              <a:t>priority ranges: </a:t>
            </a:r>
          </a:p>
          <a:p>
            <a:pPr marL="742950" lvl="1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a real-time range from0 to 99 </a:t>
            </a:r>
          </a:p>
          <a:p>
            <a:pPr marL="742950" lvl="1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a nice value ranging from 100 to 140.</a:t>
            </a:r>
          </a:p>
          <a:p>
            <a:pPr marL="285750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 These two ranges map into a global priority scheme in which numerically lower values indicate higher priorities.</a:t>
            </a:r>
          </a:p>
          <a:p>
            <a:pPr marL="285750" indent="-285750" algn="l" rtl="0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kumimoji="1" lang="en-US" dirty="0">
                <a:ea typeface="ＭＳ Ｐゴシック" charset="-128"/>
                <a:cs typeface="ＭＳ Ｐゴシック" charset="-128"/>
              </a:rPr>
              <a:t>the Linux scheduler assigns higher-priority tasks longer time quanta and lower-priority tasks shorter time quanta. 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830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40694" y="277416"/>
            <a:ext cx="8984456" cy="576263"/>
          </a:xfrm>
        </p:spPr>
        <p:txBody>
          <a:bodyPr/>
          <a:lstStyle/>
          <a:p>
            <a:pPr eaLnBrk="1" hangingPunct="1"/>
            <a:r>
              <a:rPr lang="en-US" altLang="ar-SA" dirty="0" smtClean="0">
                <a:ea typeface="ＭＳ Ｐゴシック" panose="020B0600070205080204" pitchFamily="34" charset="-128"/>
              </a:rPr>
              <a:t>List of Tasks Indexed by Priority</a:t>
            </a:r>
          </a:p>
        </p:txBody>
      </p:sp>
      <p:pic>
        <p:nvPicPr>
          <p:cNvPr id="66563" name="Picture 4" descr="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473" y="1595438"/>
            <a:ext cx="7954565" cy="3392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5613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dirty="0">
                <a:ea typeface="ＭＳ Ｐゴシック" panose="020B0600070205080204" pitchFamily="34" charset="-128"/>
              </a:rPr>
              <a:t>List of Tasks Indexed by Priority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911940"/>
          </a:xfrm>
        </p:spPr>
        <p:txBody>
          <a:bodyPr/>
          <a:lstStyle/>
          <a:p>
            <a:r>
              <a:rPr lang="en-US" dirty="0" smtClean="0"/>
              <a:t>Each processor maintains </a:t>
            </a:r>
            <a:r>
              <a:rPr lang="en-US" dirty="0"/>
              <a:t>its own </a:t>
            </a:r>
            <a:r>
              <a:rPr lang="en-US" dirty="0" smtClean="0"/>
              <a:t>run queue </a:t>
            </a:r>
            <a:r>
              <a:rPr lang="en-US" dirty="0"/>
              <a:t>and schedules </a:t>
            </a:r>
            <a:r>
              <a:rPr lang="en-US" dirty="0" smtClean="0"/>
              <a:t>itself independently</a:t>
            </a:r>
            <a:r>
              <a:rPr lang="en-US" dirty="0"/>
              <a:t>.</a:t>
            </a:r>
          </a:p>
          <a:p>
            <a:r>
              <a:rPr lang="en-US" dirty="0"/>
              <a:t>Each </a:t>
            </a:r>
            <a:r>
              <a:rPr lang="en-US" dirty="0" smtClean="0"/>
              <a:t>run queue </a:t>
            </a:r>
            <a:r>
              <a:rPr lang="en-US" dirty="0"/>
              <a:t>contains two priority arrays—</a:t>
            </a:r>
            <a:r>
              <a:rPr lang="en-US" b="1" dirty="0"/>
              <a:t>active </a:t>
            </a:r>
            <a:r>
              <a:rPr lang="en-US" dirty="0"/>
              <a:t>and </a:t>
            </a:r>
            <a:r>
              <a:rPr lang="en-US" b="1" dirty="0"/>
              <a:t>expired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 active array </a:t>
            </a:r>
            <a:r>
              <a:rPr lang="en-US" dirty="0"/>
              <a:t>contains all tasks with time remaining in their time slices, and the </a:t>
            </a:r>
            <a:r>
              <a:rPr lang="en-US" dirty="0" smtClean="0"/>
              <a:t>expired array </a:t>
            </a:r>
            <a:r>
              <a:rPr lang="en-US" dirty="0"/>
              <a:t>contains all expired tasks. </a:t>
            </a:r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of these priority arrays includes a list </a:t>
            </a:r>
            <a:r>
              <a:rPr lang="en-US" dirty="0" smtClean="0"/>
              <a:t>of tasks </a:t>
            </a:r>
            <a:r>
              <a:rPr lang="en-US" dirty="0"/>
              <a:t>indexed according to </a:t>
            </a:r>
            <a:r>
              <a:rPr lang="en-US" dirty="0" smtClean="0"/>
              <a:t>priority.</a:t>
            </a:r>
          </a:p>
          <a:p>
            <a:r>
              <a:rPr lang="en-US" dirty="0" smtClean="0"/>
              <a:t>The </a:t>
            </a:r>
            <a:r>
              <a:rPr lang="en-US" dirty="0"/>
              <a:t>scheduler chooses </a:t>
            </a:r>
            <a:r>
              <a:rPr lang="en-US" dirty="0" smtClean="0"/>
              <a:t>the task </a:t>
            </a:r>
            <a:r>
              <a:rPr lang="en-US" dirty="0"/>
              <a:t>with the highest priority from the active array for execution on the CPU.</a:t>
            </a:r>
          </a:p>
          <a:p>
            <a:r>
              <a:rPr lang="en-US" dirty="0"/>
              <a:t>On multiprocessor machines, this means that each processor is scheduling </a:t>
            </a:r>
            <a:r>
              <a:rPr lang="en-US" dirty="0" smtClean="0"/>
              <a:t>the highest-priority </a:t>
            </a:r>
            <a:r>
              <a:rPr lang="en-US" dirty="0"/>
              <a:t>task from its own </a:t>
            </a:r>
            <a:r>
              <a:rPr lang="en-US" dirty="0" smtClean="0"/>
              <a:t>run queue </a:t>
            </a:r>
            <a:r>
              <a:rPr lang="en-US" dirty="0"/>
              <a:t>structure.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all tasks </a:t>
            </a:r>
            <a:r>
              <a:rPr lang="en-US" dirty="0" smtClean="0"/>
              <a:t>have exhausted </a:t>
            </a:r>
            <a:r>
              <a:rPr lang="en-US" dirty="0"/>
              <a:t>their time slices (that is, the active array is empty),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two </a:t>
            </a:r>
            <a:r>
              <a:rPr lang="en-US" dirty="0" smtClean="0"/>
              <a:t>priority arrays </a:t>
            </a:r>
            <a:r>
              <a:rPr lang="en-US" dirty="0"/>
              <a:t>are exchanged as the expired array becomes the active array and </a:t>
            </a:r>
            <a:r>
              <a:rPr lang="en-US" dirty="0" smtClean="0"/>
              <a:t>vice versa</a:t>
            </a:r>
            <a:r>
              <a:rPr lang="en-US" dirty="0"/>
              <a:t>.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08692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829991" y="277416"/>
            <a:ext cx="8895159" cy="576263"/>
          </a:xfrm>
        </p:spPr>
        <p:txBody>
          <a:bodyPr/>
          <a:lstStyle/>
          <a:p>
            <a:pPr eaLnBrk="1" hangingPunct="1"/>
            <a:r>
              <a:rPr lang="en-US" altLang="ar-SA" dirty="0">
                <a:ea typeface="ＭＳ Ｐゴシック" panose="020B0600070205080204" pitchFamily="34" charset="-128"/>
              </a:rPr>
              <a:t>List of Tasks Indexed by Priority</a:t>
            </a:r>
            <a:endParaRPr lang="en-US" altLang="ar-SA" dirty="0" smtClean="0">
              <a:ea typeface="ＭＳ Ｐゴシック" panose="020B0600070205080204" pitchFamily="34" charset="-128"/>
            </a:endParaRPr>
          </a:p>
        </p:txBody>
      </p:sp>
      <p:sp>
        <p:nvSpPr>
          <p:cNvPr id="6861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859757" y="1233487"/>
            <a:ext cx="8579644" cy="491194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Linux’s real-time scheduling is simpler still.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Linux </a:t>
            </a:r>
            <a:r>
              <a:rPr lang="en-US" dirty="0"/>
              <a:t>implements the two </a:t>
            </a:r>
            <a:r>
              <a:rPr lang="en-US" dirty="0" smtClean="0"/>
              <a:t>real time</a:t>
            </a:r>
            <a:r>
              <a:rPr lang="en-US" dirty="0" smtClean="0"/>
              <a:t> </a:t>
            </a:r>
            <a:r>
              <a:rPr lang="en-US" dirty="0" smtClean="0"/>
              <a:t>scheduling </a:t>
            </a:r>
            <a:r>
              <a:rPr lang="en-US" dirty="0"/>
              <a:t>classes required by POSIX.1b: first-come, first-served (</a:t>
            </a:r>
            <a:r>
              <a:rPr lang="en-US" dirty="0" smtClean="0"/>
              <a:t>FCFS) and round-robin.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both cases, </a:t>
            </a:r>
            <a:r>
              <a:rPr lang="en-US" dirty="0" smtClean="0"/>
              <a:t>each process </a:t>
            </a:r>
            <a:r>
              <a:rPr lang="en-US" dirty="0"/>
              <a:t>has a priority in addition to its scheduling class.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Processes with different </a:t>
            </a:r>
            <a:r>
              <a:rPr lang="en-US" dirty="0"/>
              <a:t>priorities can </a:t>
            </a:r>
            <a:r>
              <a:rPr lang="en-US" dirty="0" smtClean="0"/>
              <a:t>compete with </a:t>
            </a:r>
            <a:r>
              <a:rPr lang="en-US" dirty="0"/>
              <a:t>one another to </a:t>
            </a:r>
            <a:r>
              <a:rPr lang="en-US" dirty="0" smtClean="0"/>
              <a:t>some extent </a:t>
            </a:r>
            <a:r>
              <a:rPr lang="en-US" dirty="0"/>
              <a:t>in </a:t>
            </a:r>
            <a:r>
              <a:rPr lang="en-US" dirty="0" smtClean="0"/>
              <a:t>time-sharing scheduling</a:t>
            </a:r>
            <a:r>
              <a:rPr lang="en-US" dirty="0"/>
              <a:t>;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in </a:t>
            </a:r>
            <a:r>
              <a:rPr lang="en-US" dirty="0"/>
              <a:t>real-time scheduling, however, the scheduler always runs </a:t>
            </a:r>
            <a:r>
              <a:rPr lang="en-US" dirty="0" smtClean="0"/>
              <a:t>the process </a:t>
            </a:r>
            <a:r>
              <a:rPr lang="en-US" dirty="0"/>
              <a:t>with the highest priority.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Among </a:t>
            </a:r>
            <a:r>
              <a:rPr lang="en-US" dirty="0"/>
              <a:t>processes of equal priority, it </a:t>
            </a:r>
            <a:r>
              <a:rPr lang="en-US" dirty="0" smtClean="0"/>
              <a:t>runs the </a:t>
            </a:r>
            <a:r>
              <a:rPr lang="en-US" dirty="0"/>
              <a:t>process that has been waiting longest. 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2730997"/>
      </p:ext>
    </p:extLst>
  </p:cSld>
  <p:clrMapOvr>
    <a:masterClrMapping/>
  </p:clrMapOvr>
</p:sld>
</file>

<file path=ppt/theme/theme1.xml><?xml version="1.0" encoding="utf-8"?>
<a:theme xmlns:a="http://schemas.openxmlformats.org/drawingml/2006/main" name="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s-8">
  <a:themeElements>
    <a:clrScheme name="os-8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os-8">
      <a:majorFont>
        <a:latin typeface="Arial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charset="0"/>
          </a:defRPr>
        </a:defPPr>
      </a:lstStyle>
    </a:lnDef>
  </a:objectDefaults>
  <a:extraClrSchemeLst>
    <a:extraClrScheme>
      <a:clrScheme name="os-8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s-8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s-8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909</Words>
  <Application>Microsoft Office PowerPoint</Application>
  <PresentationFormat>Custom</PresentationFormat>
  <Paragraphs>106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os-8</vt:lpstr>
      <vt:lpstr>1_os-8</vt:lpstr>
      <vt:lpstr>Chapter 2:  The Linux System Part 3</vt:lpstr>
      <vt:lpstr>Chapter 2:  The Linux System</vt:lpstr>
      <vt:lpstr>Scheduling </vt:lpstr>
      <vt:lpstr>Scheduling</vt:lpstr>
      <vt:lpstr>Relationship Between Priorities and  Time-slice Length</vt:lpstr>
      <vt:lpstr>Relationship Between Priorities and  Time-slice Length</vt:lpstr>
      <vt:lpstr>List of Tasks Indexed by Priority</vt:lpstr>
      <vt:lpstr>List of Tasks Indexed by Priority</vt:lpstr>
      <vt:lpstr>List of Tasks Indexed by Priority</vt:lpstr>
      <vt:lpstr>List of Tasks Indexed by Priority</vt:lpstr>
      <vt:lpstr>Process Scheduling</vt:lpstr>
      <vt:lpstr>Process Scheduling (Cont.)</vt:lpstr>
      <vt:lpstr>Kernel Synchronization</vt:lpstr>
      <vt:lpstr>Kernel Synchronization (Cont.)</vt:lpstr>
      <vt:lpstr>Kernel Synchronization (Cont.)</vt:lpstr>
      <vt:lpstr>Interrupt Protection Levels</vt:lpstr>
      <vt:lpstr>Symmetric Multiprocessing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 The Linux System Part 2</dc:title>
  <dc:creator>Sara</dc:creator>
  <cp:lastModifiedBy>Sara</cp:lastModifiedBy>
  <cp:revision>15</cp:revision>
  <dcterms:created xsi:type="dcterms:W3CDTF">2016-02-01T06:59:47Z</dcterms:created>
  <dcterms:modified xsi:type="dcterms:W3CDTF">2016-02-07T16:50:17Z</dcterms:modified>
</cp:coreProperties>
</file>