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theme/themeOverride12.xml" ContentType="application/vnd.openxmlformats-officedocument.themeOverr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Override13.xml" ContentType="application/vnd.openxmlformats-officedocument.themeOverride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theme/themeOverride20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6.xml" ContentType="application/vnd.openxmlformats-officedocument.themeOverr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xls" ContentType="application/vnd.ms-excel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5.xml" ContentType="application/vnd.openxmlformats-officedocument.themeOverr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83" r:id="rId4"/>
    <p:sldMasterId id="2147483697" r:id="rId5"/>
  </p:sldMasterIdLst>
  <p:notesMasterIdLst>
    <p:notesMasterId r:id="rId60"/>
  </p:notesMasterIdLst>
  <p:sldIdLst>
    <p:sldId id="277" r:id="rId6"/>
    <p:sldId id="544" r:id="rId7"/>
    <p:sldId id="526" r:id="rId8"/>
    <p:sldId id="279" r:id="rId9"/>
    <p:sldId id="280" r:id="rId10"/>
    <p:sldId id="528" r:id="rId11"/>
    <p:sldId id="536" r:id="rId12"/>
    <p:sldId id="537" r:id="rId13"/>
    <p:sldId id="281" r:id="rId14"/>
    <p:sldId id="552" r:id="rId15"/>
    <p:sldId id="553" r:id="rId16"/>
    <p:sldId id="282" r:id="rId17"/>
    <p:sldId id="554" r:id="rId18"/>
    <p:sldId id="285" r:id="rId19"/>
    <p:sldId id="556" r:id="rId20"/>
    <p:sldId id="287" r:id="rId21"/>
    <p:sldId id="290" r:id="rId22"/>
    <p:sldId id="291" r:id="rId23"/>
    <p:sldId id="539" r:id="rId24"/>
    <p:sldId id="540" r:id="rId25"/>
    <p:sldId id="551" r:id="rId26"/>
    <p:sldId id="549" r:id="rId27"/>
    <p:sldId id="550" r:id="rId28"/>
    <p:sldId id="532" r:id="rId29"/>
    <p:sldId id="533" r:id="rId30"/>
    <p:sldId id="534" r:id="rId31"/>
    <p:sldId id="535" r:id="rId32"/>
    <p:sldId id="541" r:id="rId33"/>
    <p:sldId id="292" r:id="rId34"/>
    <p:sldId id="524" r:id="rId35"/>
    <p:sldId id="525" r:id="rId36"/>
    <p:sldId id="293" r:id="rId37"/>
    <p:sldId id="294" r:id="rId38"/>
    <p:sldId id="295" r:id="rId39"/>
    <p:sldId id="296" r:id="rId40"/>
    <p:sldId id="297" r:id="rId41"/>
    <p:sldId id="542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543" r:id="rId57"/>
    <p:sldId id="312" r:id="rId58"/>
    <p:sldId id="545" r:id="rId59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84829" autoAdjust="0"/>
    <p:restoredTop sz="91253" autoAdjust="0"/>
  </p:normalViewPr>
  <p:slideViewPr>
    <p:cSldViewPr>
      <p:cViewPr>
        <p:scale>
          <a:sx n="100" d="100"/>
          <a:sy n="100" d="100"/>
        </p:scale>
        <p:origin x="-95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tableStyles" Target="tableStyle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ar-EG"/>
  <c:chart>
    <c:title>
      <c:layout/>
    </c:title>
    <c:plotArea>
      <c:layout>
        <c:manualLayout>
          <c:layoutTarget val="inner"/>
          <c:xMode val="edge"/>
          <c:yMode val="edge"/>
          <c:x val="9.0909090909091106E-2"/>
          <c:y val="2.7837259100642435E-2"/>
          <c:w val="0.875000000000001"/>
          <c:h val="0.78372591006424064"/>
        </c:manualLayout>
      </c:layout>
      <c:barChart>
        <c:barDir val="col"/>
        <c:grouping val="clustered"/>
        <c:ser>
          <c:idx val="0"/>
          <c:order val="0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1"/>
            </a:solidFill>
            <a:ln w="12581">
              <a:solidFill>
                <a:schemeClr val="tx1"/>
              </a:solidFill>
              <a:prstDash val="solid"/>
            </a:ln>
          </c:spPr>
          <c:cat>
            <c:numRef>
              <c:f>Sheet1!$B$1:$H$1</c:f>
              <c:numCache>
                <c:formatCode>General</c:formatCode>
                <c:ptCount val="7"/>
                <c:pt idx="1">
                  <c:v>34.5</c:v>
                </c:pt>
                <c:pt idx="2">
                  <c:v>44.5</c:v>
                </c:pt>
                <c:pt idx="3">
                  <c:v>54.5</c:v>
                </c:pt>
                <c:pt idx="4">
                  <c:v>64.5</c:v>
                </c:pt>
                <c:pt idx="5">
                  <c:v>74.5</c:v>
                </c:pt>
                <c:pt idx="6">
                  <c:v>84.5</c:v>
                </c:pt>
              </c:numCache>
            </c:numRef>
          </c:cat>
          <c:val>
            <c:numRef>
              <c:f>Sheet1!$B$3:$H$3</c:f>
              <c:numCache>
                <c:formatCode>General</c:formatCode>
                <c:ptCount val="7"/>
                <c:pt idx="1">
                  <c:v>11</c:v>
                </c:pt>
                <c:pt idx="2">
                  <c:v>46</c:v>
                </c:pt>
                <c:pt idx="3">
                  <c:v>70</c:v>
                </c:pt>
                <c:pt idx="4">
                  <c:v>45</c:v>
                </c:pt>
                <c:pt idx="5">
                  <c:v>16</c:v>
                </c:pt>
                <c:pt idx="6">
                  <c:v>1</c:v>
                </c:pt>
              </c:numCache>
            </c:numRef>
          </c:val>
        </c:ser>
        <c:gapWidth val="0"/>
        <c:overlap val="-30"/>
        <c:axId val="70690304"/>
        <c:axId val="73951488"/>
      </c:barChart>
      <c:catAx>
        <c:axId val="70690304"/>
        <c:scaling>
          <c:orientation val="minMax"/>
        </c:scaling>
        <c:axPos val="b"/>
        <c:numFmt formatCode="General" sourceLinked="1"/>
        <c:tickLblPos val="nextTo"/>
        <c:spPr>
          <a:ln w="3146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prstDash val="solid"/>
          </a:ln>
        </c:spPr>
        <c:txPr>
          <a:bodyPr rot="0" vert="horz"/>
          <a:lstStyle/>
          <a:p>
            <a:pPr>
              <a:defRPr/>
            </a:pPr>
            <a:endParaRPr lang="ar-EG"/>
          </a:p>
        </c:txPr>
        <c:crossAx val="73951488"/>
        <c:crosses val="autoZero"/>
        <c:auto val="1"/>
        <c:lblAlgn val="ctr"/>
        <c:lblOffset val="100"/>
        <c:tickLblSkip val="1"/>
        <c:tickMarkSkip val="1"/>
      </c:catAx>
      <c:valAx>
        <c:axId val="73951488"/>
        <c:scaling>
          <c:orientation val="minMax"/>
        </c:scaling>
        <c:axPos val="l"/>
        <c:majorGridlines>
          <c:spPr>
            <a:ln w="3146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4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ar-EG"/>
          </a:p>
        </c:txPr>
        <c:crossAx val="70690304"/>
        <c:crosses val="autoZero"/>
        <c:crossBetween val="between"/>
      </c:valAx>
      <c:spPr>
        <a:solidFill>
          <a:srgbClr val="FFFFFF"/>
        </a:solidFill>
        <a:ln w="12581">
          <a:solidFill>
            <a:schemeClr val="tx1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80" b="1" i="0" u="none" strike="noStrike" baseline="0">
          <a:solidFill>
            <a:schemeClr val="tx1">
              <a:lumMod val="10000"/>
            </a:schemeClr>
          </a:solidFill>
          <a:latin typeface="Arial"/>
          <a:ea typeface="Arial"/>
          <a:cs typeface="Arial"/>
        </a:defRPr>
      </a:pPr>
      <a:endParaRPr lang="ar-EG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ar-EG"/>
  <c:chart>
    <c:title>
      <c:layout/>
    </c:title>
    <c:plotArea>
      <c:layout>
        <c:manualLayout>
          <c:layoutTarget val="inner"/>
          <c:xMode val="edge"/>
          <c:yMode val="edge"/>
          <c:x val="0.10695187165775401"/>
          <c:y val="6.652360515021459E-2"/>
          <c:w val="0.87522281639929767"/>
          <c:h val="0.78540772532188841"/>
        </c:manualLayout>
      </c:layout>
      <c:barChart>
        <c:barDir val="col"/>
        <c:grouping val="clustered"/>
        <c:ser>
          <c:idx val="0"/>
          <c:order val="0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1"/>
            </a:solidFill>
            <a:ln w="13061">
              <a:solidFill>
                <a:schemeClr val="tx1"/>
              </a:solidFill>
              <a:prstDash val="solid"/>
            </a:ln>
          </c:spPr>
          <c:cat>
            <c:numRef>
              <c:f>Sheet1!$B$1:$H$1</c:f>
              <c:numCache>
                <c:formatCode>General</c:formatCode>
                <c:ptCount val="7"/>
                <c:pt idx="1">
                  <c:v>34.5</c:v>
                </c:pt>
                <c:pt idx="2">
                  <c:v>44.5</c:v>
                </c:pt>
                <c:pt idx="3">
                  <c:v>54.5</c:v>
                </c:pt>
                <c:pt idx="4">
                  <c:v>64.5</c:v>
                </c:pt>
                <c:pt idx="5">
                  <c:v>74.5</c:v>
                </c:pt>
                <c:pt idx="6">
                  <c:v>84.5</c:v>
                </c:pt>
              </c:numCache>
            </c:numRef>
          </c:cat>
          <c:val>
            <c:numRef>
              <c:f>Sheet1!$B$3:$H$3</c:f>
              <c:numCache>
                <c:formatCode>General</c:formatCode>
                <c:ptCount val="7"/>
                <c:pt idx="1">
                  <c:v>11</c:v>
                </c:pt>
                <c:pt idx="2">
                  <c:v>46</c:v>
                </c:pt>
                <c:pt idx="3">
                  <c:v>70</c:v>
                </c:pt>
                <c:pt idx="4">
                  <c:v>45</c:v>
                </c:pt>
                <c:pt idx="5">
                  <c:v>16</c:v>
                </c:pt>
                <c:pt idx="6">
                  <c:v>1</c:v>
                </c:pt>
              </c:numCache>
            </c:numRef>
          </c:val>
        </c:ser>
        <c:gapWidth val="0"/>
        <c:overlap val="-30"/>
        <c:axId val="81745024"/>
        <c:axId val="81746560"/>
      </c:barChart>
      <c:catAx>
        <c:axId val="81745024"/>
        <c:scaling>
          <c:orientation val="minMax"/>
        </c:scaling>
        <c:axPos val="b"/>
        <c:numFmt formatCode="General" sourceLinked="1"/>
        <c:tickLblPos val="nextTo"/>
        <c:spPr>
          <a:ln w="326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55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ar-EG"/>
          </a:p>
        </c:txPr>
        <c:crossAx val="81746560"/>
        <c:crosses val="autoZero"/>
        <c:auto val="1"/>
        <c:lblAlgn val="ctr"/>
        <c:lblOffset val="100"/>
        <c:tickLblSkip val="1"/>
        <c:tickMarkSkip val="1"/>
      </c:catAx>
      <c:valAx>
        <c:axId val="81746560"/>
        <c:scaling>
          <c:orientation val="minMax"/>
        </c:scaling>
        <c:axPos val="l"/>
        <c:majorGridlines>
          <c:spPr>
            <a:ln w="3269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269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55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ar-EG"/>
          </a:p>
        </c:txPr>
        <c:crossAx val="81745024"/>
        <c:crosses val="autoZero"/>
        <c:crossBetween val="between"/>
      </c:valAx>
      <c:spPr>
        <a:solidFill>
          <a:srgbClr val="FFFFFF"/>
        </a:solidFill>
        <a:ln w="13061">
          <a:solidFill>
            <a:schemeClr val="tx1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85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ar-EG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4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B05C905-9D4F-48D8-A6E8-16E8D91E019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FD2B13-EC5B-4FE5-868C-D06A0653701E}" type="slidenum">
              <a:rPr lang="ar-SA" smtClean="0"/>
              <a:pPr/>
              <a:t>4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38B8DB-8FC1-439D-B507-0A3C76CBE74A}" type="slidenum">
              <a:rPr lang="ar-SA" smtClean="0"/>
              <a:pPr/>
              <a:t>35</a:t>
            </a:fld>
            <a:endParaRPr lang="en-US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F8E878-0966-40DC-97E6-3BCD5B5A5E47}" type="slidenum">
              <a:rPr lang="ar-SA" smtClean="0"/>
              <a:pPr/>
              <a:t>36</a:t>
            </a:fld>
            <a:endParaRPr lang="en-US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C92E02-E26D-4FE8-AF75-FE7F590F95C3}" type="slidenum">
              <a:rPr lang="ar-SA" smtClean="0"/>
              <a:pPr/>
              <a:t>38</a:t>
            </a:fld>
            <a:endParaRPr 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78BC5E-073C-46F1-A02A-7DE38E67BFFB}" type="slidenum">
              <a:rPr lang="ar-SA" smtClean="0"/>
              <a:pPr/>
              <a:t>39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F90AAD-24B4-44B8-8A95-15A0AF7C2769}" type="slidenum">
              <a:rPr lang="ar-SA" smtClean="0"/>
              <a:pPr/>
              <a:t>40</a:t>
            </a:fld>
            <a:endParaRPr lang="en-US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ABEC0-5AAE-4E96-95BA-53DBE016153B}" type="slidenum">
              <a:rPr lang="ar-SA" smtClean="0"/>
              <a:pPr/>
              <a:t>41</a:t>
            </a:fld>
            <a:endParaRPr lang="en-US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855349-187C-4A0C-B1CE-94EE7085B773}" type="slidenum">
              <a:rPr lang="ar-SA" smtClean="0"/>
              <a:pPr/>
              <a:t>5</a:t>
            </a:fld>
            <a:endParaRPr 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6837E3-3D1B-4E60-B58C-936D2109243A}" type="slidenum">
              <a:rPr lang="ar-SA" smtClean="0"/>
              <a:pPr/>
              <a:t>9</a:t>
            </a:fld>
            <a:endParaRPr lang="en-US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6D6F4B-EDE0-47F4-94C1-6B551791BB5C}" type="slidenum">
              <a:rPr lang="ar-SA" smtClean="0"/>
              <a:pPr/>
              <a:t>12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38A27F-6DE8-46B0-8675-299DC9A8E767}" type="slidenum">
              <a:rPr lang="ar-SA" smtClean="0"/>
              <a:pPr/>
              <a:t>14</a:t>
            </a:fld>
            <a:endParaRPr lang="en-US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9B1DF4-6341-49A4-9114-25017AE85248}" type="slidenum">
              <a:rPr lang="ar-SA" smtClean="0"/>
              <a:pPr/>
              <a:t>16</a:t>
            </a:fld>
            <a:endParaRPr lang="en-US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4C4AD4-A046-4705-BA70-908CFD73E087}" type="slidenum">
              <a:rPr lang="ar-SA" smtClean="0"/>
              <a:pPr/>
              <a:t>17</a:t>
            </a:fld>
            <a:endParaRPr lang="en-US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561DBE-3619-420A-973F-B5001EA1805E}" type="slidenum">
              <a:rPr lang="ar-SA" smtClean="0"/>
              <a:pPr/>
              <a:t>21</a:t>
            </a:fld>
            <a:endParaRPr lang="en-US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5E06B1-B53D-4FC6-9731-821945947658}" type="slidenum">
              <a:rPr lang="ar-SA" smtClean="0"/>
              <a:pPr/>
              <a:t>34</a:t>
            </a:fld>
            <a:endParaRPr lang="en-US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863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1863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3B48C-4EA2-4C97-AABC-FF02554F15A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0DFE9-5C55-4944-BE9C-887A8916252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A25B0-9F88-4940-9B25-5815005B33C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عنوان، ونص،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5DBF7-2E26-4C79-BF59-6CAA9778800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27C9E-159C-4B87-87F9-EE87D1B1BD5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عنوان، ونص، واثنان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9461E-288A-4496-98A1-CD794D0D55D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23042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23042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FDB6F-652B-427F-B79E-E9E5D2D6FF5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A7756-FAED-4B5B-9AA2-2FCD0451AC6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F38FC-8C18-486B-9804-3E99C59BCD7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157AC-E586-41BA-A367-4565AC13E86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E3B5B-6BC9-4154-8032-28036EF99B2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B6F45-5A52-4033-8706-A7645B1F18F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AC815-AA53-46DB-A32B-7361A6AC39A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E4DAC-4BE3-40CD-BA42-A018CE3880C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1CE01-248B-4B33-B5CA-73DCF137680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317C1-C471-4831-B2F7-AB04057379F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604C3-75CC-44DB-A29E-EB36B889E10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B2E85-EB76-46F3-A4B9-A4E0D4DE802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عنوان، ونص، واثنان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8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B5DAA-4B57-45B2-9D4C-B0CC0E3A02A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18E7A-0C66-4CA7-BD42-85EBA3DCFAD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BB293-B7E3-4CE5-8169-5A51ECDB330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E05C9-295E-4514-8B9F-DC4EF57C944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84305-47B3-472B-B6ED-9CDADE8A108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12C4F-4EE8-429B-9BEE-9F0F21D9462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54BC0-81BE-4498-942F-6D215FF4C5F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E66B9-CF56-4DFD-92D9-2AB46C7874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18534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534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535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535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535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535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535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535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535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535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535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535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536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536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853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853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53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1853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ED5204F6-A6E8-4929-95FB-42DCBD4E3B6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1853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091" r:id="rId1"/>
    <p:sldLayoutId id="2147485092" r:id="rId2"/>
    <p:sldLayoutId id="2147485093" r:id="rId3"/>
    <p:sldLayoutId id="2147485094" r:id="rId4"/>
    <p:sldLayoutId id="2147485095" r:id="rId5"/>
    <p:sldLayoutId id="2147485096" r:id="rId6"/>
    <p:sldLayoutId id="2147485097" r:id="rId7"/>
    <p:sldLayoutId id="2147485098" r:id="rId8"/>
    <p:sldLayoutId id="2147485099" r:id="rId9"/>
    <p:sldLayoutId id="2147485100" r:id="rId10"/>
    <p:sldLayoutId id="2147485101" r:id="rId11"/>
    <p:sldLayoutId id="2147485102" r:id="rId12"/>
    <p:sldLayoutId id="2147485103" r:id="rId13"/>
    <p:sldLayoutId id="2147485104" r:id="rId14"/>
  </p:sldLayoutIdLst>
  <p:hf hd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07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2938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51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5748 w 5748"/>
              <a:gd name="T1" fmla="*/ 246 h 246"/>
              <a:gd name="T2" fmla="*/ 0 w 5748"/>
              <a:gd name="T3" fmla="*/ 246 h 246"/>
              <a:gd name="T4" fmla="*/ 0 w 5748"/>
              <a:gd name="T5" fmla="*/ 0 h 246"/>
              <a:gd name="T6" fmla="*/ 5748 w 5748"/>
              <a:gd name="T7" fmla="*/ 0 h 246"/>
              <a:gd name="T8" fmla="*/ 5748 w 5748"/>
              <a:gd name="T9" fmla="*/ 246 h 246"/>
              <a:gd name="T10" fmla="*/ 5748 w 5748"/>
              <a:gd name="T11" fmla="*/ 246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grpSp>
        <p:nvGrpSpPr>
          <p:cNvPr id="2052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22938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066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2068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069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18 h 353"/>
                  <a:gd name="T4" fmla="*/ 24 w 186"/>
                  <a:gd name="T5" fmla="*/ 30 h 353"/>
                  <a:gd name="T6" fmla="*/ 18 w 186"/>
                  <a:gd name="T7" fmla="*/ 66 h 353"/>
                  <a:gd name="T8" fmla="*/ 42 w 186"/>
                  <a:gd name="T9" fmla="*/ 114 h 353"/>
                  <a:gd name="T10" fmla="*/ 48 w 186"/>
                  <a:gd name="T11" fmla="*/ 162 h 353"/>
                  <a:gd name="T12" fmla="*/ 0 w 186"/>
                  <a:gd name="T13" fmla="*/ 353 h 353"/>
                  <a:gd name="T14" fmla="*/ 54 w 186"/>
                  <a:gd name="T15" fmla="*/ 233 h 353"/>
                  <a:gd name="T16" fmla="*/ 84 w 186"/>
                  <a:gd name="T17" fmla="*/ 216 h 353"/>
                  <a:gd name="T18" fmla="*/ 126 w 186"/>
                  <a:gd name="T19" fmla="*/ 126 h 353"/>
                  <a:gd name="T20" fmla="*/ 144 w 186"/>
                  <a:gd name="T21" fmla="*/ 120 h 353"/>
                  <a:gd name="T22" fmla="*/ 144 w 186"/>
                  <a:gd name="T23" fmla="*/ 90 h 353"/>
                  <a:gd name="T24" fmla="*/ 186 w 186"/>
                  <a:gd name="T25" fmla="*/ 66 h 353"/>
                  <a:gd name="T26" fmla="*/ 162 w 186"/>
                  <a:gd name="T27" fmla="*/ 60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070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071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6 h 66"/>
                  <a:gd name="T8" fmla="*/ 6 w 155"/>
                  <a:gd name="T9" fmla="*/ 18 h 66"/>
                  <a:gd name="T10" fmla="*/ 0 w 155"/>
                  <a:gd name="T11" fmla="*/ 24 h 66"/>
                  <a:gd name="T12" fmla="*/ 78 w 155"/>
                  <a:gd name="T13" fmla="*/ 60 h 66"/>
                  <a:gd name="T14" fmla="*/ 96 w 155"/>
                  <a:gd name="T15" fmla="*/ 42 h 66"/>
                  <a:gd name="T16" fmla="*/ 155 w 155"/>
                  <a:gd name="T17" fmla="*/ 66 h 66"/>
                  <a:gd name="T18" fmla="*/ 126 w 155"/>
                  <a:gd name="T19" fmla="*/ 2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072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36 h 72"/>
                  <a:gd name="T2" fmla="*/ 0 w 42"/>
                  <a:gd name="T3" fmla="*/ 18 h 72"/>
                  <a:gd name="T4" fmla="*/ 12 w 42"/>
                  <a:gd name="T5" fmla="*/ 6 h 72"/>
                  <a:gd name="T6" fmla="*/ 0 w 42"/>
                  <a:gd name="T7" fmla="*/ 6 h 72"/>
                  <a:gd name="T8" fmla="*/ 12 w 42"/>
                  <a:gd name="T9" fmla="*/ 6 h 72"/>
                  <a:gd name="T10" fmla="*/ 24 w 42"/>
                  <a:gd name="T11" fmla="*/ 6 h 72"/>
                  <a:gd name="T12" fmla="*/ 36 w 42"/>
                  <a:gd name="T13" fmla="*/ 6 h 72"/>
                  <a:gd name="T14" fmla="*/ 42 w 42"/>
                  <a:gd name="T15" fmla="*/ 0 h 72"/>
                  <a:gd name="T16" fmla="*/ 30 w 42"/>
                  <a:gd name="T17" fmla="*/ 18 h 72"/>
                  <a:gd name="T18" fmla="*/ 42 w 42"/>
                  <a:gd name="T19" fmla="*/ 48 h 72"/>
                  <a:gd name="T20" fmla="*/ 12 w 42"/>
                  <a:gd name="T21" fmla="*/ 72 h 72"/>
                  <a:gd name="T22" fmla="*/ 6 w 42"/>
                  <a:gd name="T23" fmla="*/ 36 h 72"/>
                  <a:gd name="T24" fmla="*/ 6 w 42"/>
                  <a:gd name="T25" fmla="*/ 36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</p:grpSp>
        <p:sp>
          <p:nvSpPr>
            <p:cNvPr id="22939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2053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2059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0 h 287"/>
                <a:gd name="T4" fmla="*/ 66 w 365"/>
                <a:gd name="T5" fmla="*/ 108 h 287"/>
                <a:gd name="T6" fmla="*/ 143 w 365"/>
                <a:gd name="T7" fmla="*/ 180 h 287"/>
                <a:gd name="T8" fmla="*/ 191 w 365"/>
                <a:gd name="T9" fmla="*/ 168 h 287"/>
                <a:gd name="T10" fmla="*/ 341 w 365"/>
                <a:gd name="T11" fmla="*/ 287 h 287"/>
                <a:gd name="T12" fmla="*/ 305 w 365"/>
                <a:gd name="T13" fmla="*/ 174 h 287"/>
                <a:gd name="T14" fmla="*/ 365 w 365"/>
                <a:gd name="T15" fmla="*/ 132 h 287"/>
                <a:gd name="T16" fmla="*/ 359 w 365"/>
                <a:gd name="T17" fmla="*/ 126 h 287"/>
                <a:gd name="T18" fmla="*/ 335 w 365"/>
                <a:gd name="T19" fmla="*/ 114 h 287"/>
                <a:gd name="T20" fmla="*/ 299 w 365"/>
                <a:gd name="T21" fmla="*/ 90 h 287"/>
                <a:gd name="T22" fmla="*/ 257 w 365"/>
                <a:gd name="T23" fmla="*/ 72 h 287"/>
                <a:gd name="T24" fmla="*/ 215 w 365"/>
                <a:gd name="T25" fmla="*/ 54 h 287"/>
                <a:gd name="T26" fmla="*/ 173 w 365"/>
                <a:gd name="T27" fmla="*/ 36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060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061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0 h 60"/>
                <a:gd name="T16" fmla="*/ 65 w 71"/>
                <a:gd name="T17" fmla="*/ 42 h 60"/>
                <a:gd name="T18" fmla="*/ 71 w 71"/>
                <a:gd name="T19" fmla="*/ 54 h 60"/>
                <a:gd name="T20" fmla="*/ 71 w 71"/>
                <a:gd name="T21" fmla="*/ 60 h 60"/>
                <a:gd name="T22" fmla="*/ 59 w 71"/>
                <a:gd name="T23" fmla="*/ 54 h 60"/>
                <a:gd name="T24" fmla="*/ 47 w 71"/>
                <a:gd name="T25" fmla="*/ 42 h 60"/>
                <a:gd name="T26" fmla="*/ 23 w 71"/>
                <a:gd name="T27" fmla="*/ 30 h 60"/>
                <a:gd name="T28" fmla="*/ 23 w 71"/>
                <a:gd name="T29" fmla="*/ 36 h 60"/>
                <a:gd name="T30" fmla="*/ 18 w 71"/>
                <a:gd name="T31" fmla="*/ 42 h 60"/>
                <a:gd name="T32" fmla="*/ 12 w 71"/>
                <a:gd name="T33" fmla="*/ 48 h 60"/>
                <a:gd name="T34" fmla="*/ 6 w 71"/>
                <a:gd name="T35" fmla="*/ 48 h 60"/>
                <a:gd name="T36" fmla="*/ 6 w 71"/>
                <a:gd name="T37" fmla="*/ 48 h 60"/>
                <a:gd name="T38" fmla="*/ 6 w 71"/>
                <a:gd name="T39" fmla="*/ 36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062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4 h 162"/>
                <a:gd name="T10" fmla="*/ 96 w 161"/>
                <a:gd name="T11" fmla="*/ 60 h 162"/>
                <a:gd name="T12" fmla="*/ 102 w 161"/>
                <a:gd name="T13" fmla="*/ 72 h 162"/>
                <a:gd name="T14" fmla="*/ 108 w 161"/>
                <a:gd name="T15" fmla="*/ 84 h 162"/>
                <a:gd name="T16" fmla="*/ 120 w 161"/>
                <a:gd name="T17" fmla="*/ 96 h 162"/>
                <a:gd name="T18" fmla="*/ 143 w 161"/>
                <a:gd name="T19" fmla="*/ 114 h 162"/>
                <a:gd name="T20" fmla="*/ 155 w 161"/>
                <a:gd name="T21" fmla="*/ 138 h 162"/>
                <a:gd name="T22" fmla="*/ 161 w 161"/>
                <a:gd name="T23" fmla="*/ 156 h 162"/>
                <a:gd name="T24" fmla="*/ 161 w 161"/>
                <a:gd name="T25" fmla="*/ 162 h 162"/>
                <a:gd name="T26" fmla="*/ 96 w 161"/>
                <a:gd name="T27" fmla="*/ 102 h 162"/>
                <a:gd name="T28" fmla="*/ 30 w 161"/>
                <a:gd name="T29" fmla="*/ 54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063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0 h 60"/>
                <a:gd name="T4" fmla="*/ 41 w 59"/>
                <a:gd name="T5" fmla="*/ 36 h 60"/>
                <a:gd name="T6" fmla="*/ 47 w 59"/>
                <a:gd name="T7" fmla="*/ 42 h 60"/>
                <a:gd name="T8" fmla="*/ 53 w 59"/>
                <a:gd name="T9" fmla="*/ 54 h 60"/>
                <a:gd name="T10" fmla="*/ 53 w 59"/>
                <a:gd name="T11" fmla="*/ 60 h 60"/>
                <a:gd name="T12" fmla="*/ 47 w 59"/>
                <a:gd name="T13" fmla="*/ 54 h 60"/>
                <a:gd name="T14" fmla="*/ 35 w 59"/>
                <a:gd name="T15" fmla="*/ 48 h 60"/>
                <a:gd name="T16" fmla="*/ 23 w 59"/>
                <a:gd name="T17" fmla="*/ 36 h 60"/>
                <a:gd name="T18" fmla="*/ 17 w 59"/>
                <a:gd name="T19" fmla="*/ 30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2064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6 h 204"/>
                <a:gd name="T2" fmla="*/ 245 w 245"/>
                <a:gd name="T3" fmla="*/ 42 h 204"/>
                <a:gd name="T4" fmla="*/ 209 w 245"/>
                <a:gd name="T5" fmla="*/ 84 h 204"/>
                <a:gd name="T6" fmla="*/ 143 w 245"/>
                <a:gd name="T7" fmla="*/ 132 h 204"/>
                <a:gd name="T8" fmla="*/ 167 w 245"/>
                <a:gd name="T9" fmla="*/ 156 h 204"/>
                <a:gd name="T10" fmla="*/ 179 w 245"/>
                <a:gd name="T11" fmla="*/ 204 h 204"/>
                <a:gd name="T12" fmla="*/ 77 w 245"/>
                <a:gd name="T13" fmla="*/ 132 h 204"/>
                <a:gd name="T14" fmla="*/ 47 w 245"/>
                <a:gd name="T15" fmla="*/ 84 h 204"/>
                <a:gd name="T16" fmla="*/ 89 w 245"/>
                <a:gd name="T17" fmla="*/ 66 h 204"/>
                <a:gd name="T18" fmla="*/ 59 w 245"/>
                <a:gd name="T19" fmla="*/ 36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6 h 204"/>
                <a:gd name="T50" fmla="*/ 233 w 245"/>
                <a:gd name="T51" fmla="*/ 36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22939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2055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22940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940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22940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688D5F6A-FD55-454A-8C4F-3CDADD6F37FD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105" r:id="rId1"/>
    <p:sldLayoutId id="2147485106" r:id="rId2"/>
    <p:sldLayoutId id="2147485107" r:id="rId3"/>
    <p:sldLayoutId id="2147485108" r:id="rId4"/>
    <p:sldLayoutId id="2147485109" r:id="rId5"/>
    <p:sldLayoutId id="2147485110" r:id="rId6"/>
    <p:sldLayoutId id="2147485111" r:id="rId7"/>
    <p:sldLayoutId id="2147485112" r:id="rId8"/>
    <p:sldLayoutId id="2147485113" r:id="rId9"/>
    <p:sldLayoutId id="2147485114" r:id="rId10"/>
    <p:sldLayoutId id="2147485115" r:id="rId11"/>
    <p:sldLayoutId id="2147485116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Microsoft_Office_Excel_97-2003_Worksheet4.xls"/><Relationship Id="rId5" Type="http://schemas.openxmlformats.org/officeDocument/2006/relationships/oleObject" Target="../embeddings/Microsoft_Office_Excel_97-2003_Worksheet3.xls"/><Relationship Id="rId4" Type="http://schemas.openxmlformats.org/officeDocument/2006/relationships/oleObject" Target="../embeddings/Microsoft_Office_Excel_97-2003_Worksheet2.xls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Excel_97-2003_Worksheet6.xls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4.x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10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slideLayout" Target="../slideLayouts/slideLayout26.xml"/><Relationship Id="rId7" Type="http://schemas.openxmlformats.org/officeDocument/2006/relationships/oleObject" Target="../embeddings/oleObject14.bin"/><Relationship Id="rId2" Type="http://schemas.openxmlformats.org/officeDocument/2006/relationships/vmlDrawing" Target="../drawings/vmlDrawing9.vml"/><Relationship Id="rId1" Type="http://schemas.openxmlformats.org/officeDocument/2006/relationships/themeOverride" Target="../theme/themeOverride5.x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mlDrawing" Target="../drawings/vmlDrawing11.vml"/><Relationship Id="rId1" Type="http://schemas.openxmlformats.org/officeDocument/2006/relationships/themeOverride" Target="../theme/themeOverride14.xml"/><Relationship Id="rId4" Type="http://schemas.openxmlformats.org/officeDocument/2006/relationships/oleObject" Target="../embeddings/oleObject20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7" Type="http://schemas.openxmlformats.org/officeDocument/2006/relationships/oleObject" Target="../embeddings/oleObject24.bin"/><Relationship Id="rId2" Type="http://schemas.openxmlformats.org/officeDocument/2006/relationships/vmlDrawing" Target="../drawings/vmlDrawing12.vml"/><Relationship Id="rId1" Type="http://schemas.openxmlformats.org/officeDocument/2006/relationships/themeOverride" Target="../theme/themeOverride15.x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slideLayout" Target="../slideLayouts/slideLayout16.xml"/><Relationship Id="rId7" Type="http://schemas.openxmlformats.org/officeDocument/2006/relationships/oleObject" Target="../embeddings/oleObject28.bin"/><Relationship Id="rId2" Type="http://schemas.openxmlformats.org/officeDocument/2006/relationships/vmlDrawing" Target="../drawings/vmlDrawing13.vml"/><Relationship Id="rId1" Type="http://schemas.openxmlformats.org/officeDocument/2006/relationships/themeOverride" Target="../theme/themeOverride16.x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mlDrawing" Target="../drawings/vmlDrawing14.vml"/><Relationship Id="rId1" Type="http://schemas.openxmlformats.org/officeDocument/2006/relationships/themeOverride" Target="../theme/themeOverride17.xml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8315325" cy="3429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Chapter ( 2 )</a:t>
            </a:r>
            <a:br>
              <a:rPr lang="en-US" dirty="0" smtClean="0"/>
            </a:br>
            <a:r>
              <a:rPr lang="en-US" sz="6000" b="1" dirty="0" smtClean="0">
                <a:solidFill>
                  <a:srgbClr val="FF6600"/>
                </a:solidFill>
                <a:latin typeface="Monotype Corsiva" pitchFamily="66" charset="0"/>
              </a:rPr>
              <a:t> Strategies for understanding the meanings of Data</a:t>
            </a:r>
            <a:endParaRPr lang="en-US" dirty="0" smtClean="0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313" y="3286125"/>
            <a:ext cx="8715375" cy="2643188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ar-SA" sz="1800" b="1" dirty="0" smtClean="0">
                <a:solidFill>
                  <a:srgbClr val="FF6600"/>
                </a:solidFill>
                <a:latin typeface="Monotype Corsiva" pitchFamily="66" charset="0"/>
              </a:rPr>
              <a:t>:</a:t>
            </a:r>
            <a:r>
              <a:rPr lang="en-US" sz="18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Learning outcomes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18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Understand how data can be appropriately organized and displayed 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18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Understanding how to reduce data set into few useful, descriptive measures.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18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Be able to calculate and interpret measures of central tendency, such as mean, median and mode.</a:t>
            </a:r>
          </a:p>
          <a:p>
            <a:pPr algn="l" eaLnBrk="1" hangingPunct="1">
              <a:lnSpc>
                <a:spcPct val="90000"/>
              </a:lnSpc>
              <a:defRPr/>
            </a:pPr>
            <a:r>
              <a:rPr lang="en-US" sz="18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Be able to calculate and interpret measures of dispersion, such as the range, variance, and standard deviation</a:t>
            </a:r>
            <a:r>
              <a:rPr lang="en-US" sz="1800" b="1" dirty="0" smtClean="0">
                <a:solidFill>
                  <a:srgbClr val="FF6600"/>
                </a:solidFill>
                <a:latin typeface="Monotype Corsiva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55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55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55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Content Placeholder 5" descr="example 1.4.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14500" y="357188"/>
            <a:ext cx="6000750" cy="577373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Text Book  :   Basic Concepts and Methodology for the Health Sciences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A6D918-A466-4132-90AC-FB897C78D5DC}" type="slidenum">
              <a:rPr lang="ar-SA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Content Placeholder 6" descr="example 1.4.1(cont.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38" y="290513"/>
            <a:ext cx="7072312" cy="571023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Text Book  :   Basic Concepts and Methodology for the Health Sciences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60AB56-C536-4A2C-BC13-13419DC1B5D3}" type="slidenum">
              <a:rPr lang="ar-SA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A77613-3D86-4E41-808F-CED41C58216F}" type="slidenum">
              <a:rPr lang="ar-SA"/>
              <a:pPr>
                <a:defRPr/>
              </a:pPr>
              <a:t>12</a:t>
            </a:fld>
            <a:endParaRPr lang="en-US"/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9144000" cy="6597650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  <a:buNone/>
              <a:defRPr/>
            </a:pPr>
            <a:r>
              <a:rPr lang="en-US" sz="2800" b="1" i="1" u="sng" dirty="0" smtClean="0">
                <a:solidFill>
                  <a:srgbClr val="FF9933"/>
                </a:solidFill>
              </a:rPr>
              <a:t>1- The number of intervals (k).</a:t>
            </a:r>
          </a:p>
          <a:p>
            <a:pPr algn="l" rtl="0" eaLnBrk="1" hangingPunct="1">
              <a:lnSpc>
                <a:spcPct val="90000"/>
              </a:lnSpc>
              <a:buNone/>
              <a:defRPr/>
            </a:pPr>
            <a:r>
              <a:rPr lang="en-US" sz="2400" b="1" dirty="0" smtClean="0">
                <a:solidFill>
                  <a:srgbClr val="002060"/>
                </a:solidFill>
                <a:effectLst/>
              </a:rPr>
              <a:t>Too few intervals are not good because information will be lost.</a:t>
            </a:r>
          </a:p>
          <a:p>
            <a:pPr algn="l" rtl="0" eaLnBrk="1" hangingPunct="1">
              <a:lnSpc>
                <a:spcPct val="90000"/>
              </a:lnSpc>
              <a:buNone/>
              <a:defRPr/>
            </a:pPr>
            <a:endParaRPr lang="en-US" sz="1400" b="1" dirty="0" smtClean="0">
              <a:solidFill>
                <a:srgbClr val="002060"/>
              </a:solidFill>
              <a:effectLst/>
            </a:endParaRPr>
          </a:p>
          <a:p>
            <a:pPr algn="l" rtl="0" eaLnBrk="1" hangingPunct="1">
              <a:lnSpc>
                <a:spcPct val="90000"/>
              </a:lnSpc>
              <a:buNone/>
              <a:defRPr/>
            </a:pPr>
            <a:r>
              <a:rPr lang="en-US" sz="2400" b="1" dirty="0" smtClean="0">
                <a:solidFill>
                  <a:srgbClr val="002060"/>
                </a:solidFill>
                <a:effectLst/>
              </a:rPr>
              <a:t>Too many intervals are not helpful to summarize the data.</a:t>
            </a:r>
          </a:p>
          <a:p>
            <a:pPr algn="l" rtl="0" eaLnBrk="1" hangingPunct="1">
              <a:lnSpc>
                <a:spcPct val="90000"/>
              </a:lnSpc>
              <a:buNone/>
              <a:defRPr/>
            </a:pPr>
            <a:endParaRPr lang="en-US" sz="1200" b="1" dirty="0" smtClean="0">
              <a:solidFill>
                <a:srgbClr val="002060"/>
              </a:solidFill>
              <a:effectLst/>
            </a:endParaRPr>
          </a:p>
          <a:p>
            <a:pPr algn="l" rtl="0" eaLnBrk="1" hangingPunct="1">
              <a:lnSpc>
                <a:spcPct val="90000"/>
              </a:lnSpc>
              <a:buNone/>
              <a:defRPr/>
            </a:pPr>
            <a:r>
              <a:rPr lang="en-US" sz="2400" b="1" dirty="0" smtClean="0">
                <a:solidFill>
                  <a:srgbClr val="002060"/>
                </a:solidFill>
                <a:effectLst/>
              </a:rPr>
              <a:t>A commonly followed rule is that </a:t>
            </a:r>
            <a:r>
              <a:rPr lang="en-US" sz="2400" b="1" i="1" dirty="0" smtClean="0">
                <a:solidFill>
                  <a:srgbClr val="002060"/>
                </a:solidFill>
                <a:effectLst/>
              </a:rPr>
              <a:t>6 ≤ k ≤ 15</a:t>
            </a:r>
            <a:r>
              <a:rPr lang="en-US" sz="2400" b="1" dirty="0" smtClean="0">
                <a:solidFill>
                  <a:srgbClr val="002060"/>
                </a:solidFill>
                <a:effectLst/>
              </a:rPr>
              <a:t>,</a:t>
            </a:r>
          </a:p>
          <a:p>
            <a:pPr algn="l" rtl="0" eaLnBrk="1" hangingPunct="1">
              <a:lnSpc>
                <a:spcPct val="90000"/>
              </a:lnSpc>
              <a:buNone/>
              <a:defRPr/>
            </a:pPr>
            <a:endParaRPr lang="en-US" sz="1200" b="1" dirty="0" smtClean="0">
              <a:solidFill>
                <a:srgbClr val="002060"/>
              </a:solidFill>
              <a:effectLst/>
            </a:endParaRPr>
          </a:p>
          <a:p>
            <a:pPr algn="l" rtl="0" eaLnBrk="1" hangingPunct="1">
              <a:lnSpc>
                <a:spcPct val="90000"/>
              </a:lnSpc>
              <a:buNone/>
              <a:defRPr/>
            </a:pPr>
            <a:r>
              <a:rPr lang="en-US" sz="2400" b="1" dirty="0" smtClean="0">
                <a:solidFill>
                  <a:srgbClr val="002060"/>
                </a:solidFill>
                <a:effectLst/>
              </a:rPr>
              <a:t>or  the following formula may be used,</a:t>
            </a:r>
          </a:p>
          <a:p>
            <a:pPr algn="l" rtl="0" eaLnBrk="1" hangingPunct="1">
              <a:lnSpc>
                <a:spcPct val="90000"/>
              </a:lnSpc>
              <a:buNone/>
              <a:defRPr/>
            </a:pPr>
            <a:r>
              <a:rPr lang="en-US" sz="2400" b="1" i="1" dirty="0" smtClean="0">
                <a:solidFill>
                  <a:srgbClr val="002060"/>
                </a:solidFill>
                <a:effectLst/>
              </a:rPr>
              <a:t>k = 1 + 3.322 (log n)</a:t>
            </a:r>
          </a:p>
          <a:p>
            <a:pPr algn="l" rtl="0" eaLnBrk="1" hangingPunct="1">
              <a:lnSpc>
                <a:spcPct val="80000"/>
              </a:lnSpc>
              <a:buNone/>
              <a:defRPr/>
            </a:pPr>
            <a:endParaRPr lang="en-US" sz="1400" b="1" dirty="0" smtClean="0">
              <a:solidFill>
                <a:srgbClr val="002060"/>
              </a:solidFill>
              <a:effectLst/>
            </a:endParaRPr>
          </a:p>
          <a:p>
            <a:pPr algn="l" rtl="0" eaLnBrk="1" hangingPunct="1">
              <a:lnSpc>
                <a:spcPct val="80000"/>
              </a:lnSpc>
              <a:buNone/>
              <a:defRPr/>
            </a:pPr>
            <a:r>
              <a:rPr lang="en-US" sz="2400" b="1" dirty="0" smtClean="0">
                <a:solidFill>
                  <a:srgbClr val="002060"/>
                </a:solidFill>
                <a:effectLst/>
              </a:rPr>
              <a:t>In this example, since the number of observations </a:t>
            </a:r>
            <a:r>
              <a:rPr lang="en-US" sz="2400" b="1" i="1" dirty="0" smtClean="0">
                <a:solidFill>
                  <a:srgbClr val="002060"/>
                </a:solidFill>
                <a:effectLst/>
              </a:rPr>
              <a:t>n=189</a:t>
            </a:r>
            <a:r>
              <a:rPr lang="en-US" sz="2400" b="1" dirty="0" smtClean="0">
                <a:solidFill>
                  <a:srgbClr val="002060"/>
                </a:solidFill>
                <a:effectLst/>
              </a:rPr>
              <a:t>, then </a:t>
            </a:r>
          </a:p>
          <a:p>
            <a:pPr algn="l" rtl="0" eaLnBrk="1" hangingPunct="1">
              <a:lnSpc>
                <a:spcPct val="80000"/>
              </a:lnSpc>
              <a:buNone/>
              <a:defRPr/>
            </a:pPr>
            <a:endParaRPr lang="en-US" sz="1200" b="1" i="1" dirty="0" smtClean="0">
              <a:solidFill>
                <a:srgbClr val="002060"/>
              </a:solidFill>
              <a:effectLst/>
            </a:endParaRPr>
          </a:p>
          <a:p>
            <a:pPr algn="l" rtl="0" eaLnBrk="1" hangingPunct="1">
              <a:lnSpc>
                <a:spcPct val="80000"/>
              </a:lnSpc>
              <a:buNone/>
              <a:defRPr/>
            </a:pPr>
            <a:r>
              <a:rPr lang="en-US" sz="2400" b="1" i="1" dirty="0" smtClean="0">
                <a:solidFill>
                  <a:srgbClr val="002060"/>
                </a:solidFill>
                <a:effectLst/>
              </a:rPr>
              <a:t>k = 1+3.322(log 189) </a:t>
            </a:r>
          </a:p>
          <a:p>
            <a:pPr algn="l" rtl="0" eaLnBrk="1" hangingPunct="1">
              <a:lnSpc>
                <a:spcPct val="80000"/>
              </a:lnSpc>
              <a:buNone/>
              <a:defRPr/>
            </a:pPr>
            <a:r>
              <a:rPr lang="en-US" sz="2400" b="1" i="1" dirty="0" smtClean="0">
                <a:solidFill>
                  <a:srgbClr val="002060"/>
                </a:solidFill>
                <a:effectLst/>
              </a:rPr>
              <a:t>   = 1 + 3.3222 (2.276) </a:t>
            </a:r>
            <a:r>
              <a:rPr lang="en-US" sz="2400" b="1" i="1" dirty="0" smtClean="0">
                <a:solidFill>
                  <a:srgbClr val="002060"/>
                </a:solidFill>
                <a:effectLst/>
                <a:sym typeface="Symbol" pitchFamily="18" charset="2"/>
              </a:rPr>
              <a:t> 9</a:t>
            </a:r>
            <a:endParaRPr lang="en-US" sz="2400" b="1" i="1" dirty="0" smtClean="0">
              <a:solidFill>
                <a:srgbClr val="002060"/>
              </a:solidFill>
              <a:effectLst/>
            </a:endParaRPr>
          </a:p>
          <a:p>
            <a:pPr algn="l" rtl="0"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3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3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638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38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832648"/>
          </a:xfrm>
        </p:spPr>
        <p:txBody>
          <a:bodyPr/>
          <a:lstStyle/>
          <a:p>
            <a:pPr algn="l" rtl="0" eaLnBrk="1" hangingPunct="1">
              <a:buNone/>
              <a:defRPr/>
            </a:pPr>
            <a:r>
              <a:rPr lang="en-US" sz="2400" b="1" i="1" u="sng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The range (R).</a:t>
            </a:r>
          </a:p>
          <a:p>
            <a:pPr algn="just" rtl="0" eaLnBrk="1" hangingPunct="1">
              <a:buNone/>
              <a:defRPr/>
            </a:pPr>
            <a:r>
              <a:rPr lang="en-US" sz="2800" b="1" dirty="0" smtClean="0">
                <a:effectLst/>
              </a:rPr>
              <a:t>	</a:t>
            </a:r>
            <a:r>
              <a:rPr lang="en-US" sz="2000" b="1" dirty="0" smtClean="0">
                <a:solidFill>
                  <a:srgbClr val="002060"/>
                </a:solidFill>
                <a:effectLst/>
              </a:rPr>
              <a:t>It is the difference between the largest and the smallest observation in the data set.</a:t>
            </a:r>
          </a:p>
          <a:p>
            <a:pPr algn="just" rtl="0" eaLnBrk="1" hangingPunct="1">
              <a:buNone/>
              <a:defRPr/>
            </a:pPr>
            <a:endParaRPr lang="en-US" sz="700" b="1" dirty="0" smtClean="0">
              <a:solidFill>
                <a:srgbClr val="002060"/>
              </a:solidFill>
              <a:effectLst/>
            </a:endParaRPr>
          </a:p>
          <a:p>
            <a:pPr algn="just" rtl="0" eaLnBrk="1" hangingPunct="1">
              <a:buNone/>
              <a:defRPr/>
            </a:pPr>
            <a:r>
              <a:rPr lang="en-US" sz="2000" b="1" dirty="0" smtClean="0">
                <a:solidFill>
                  <a:srgbClr val="002060"/>
                </a:solidFill>
                <a:effectLst/>
              </a:rPr>
              <a:t>    Since the smallest value=30 and the largest value=82, then</a:t>
            </a:r>
            <a:endParaRPr lang="en-US" sz="2800" b="1" dirty="0" smtClean="0">
              <a:solidFill>
                <a:srgbClr val="002060"/>
              </a:solidFill>
              <a:effectLst/>
            </a:endParaRPr>
          </a:p>
          <a:p>
            <a:pPr algn="l" rtl="0" eaLnBrk="1" hangingPunct="1">
              <a:buNone/>
              <a:defRPr/>
            </a:pPr>
            <a:r>
              <a:rPr lang="en-US" sz="2000" b="1" i="1" dirty="0" smtClean="0">
                <a:solidFill>
                  <a:srgbClr val="002060"/>
                </a:solidFill>
                <a:effectLst/>
                <a:sym typeface="Symbol" pitchFamily="18" charset="2"/>
              </a:rPr>
              <a:t>    R = 82 – 30 = 52</a:t>
            </a:r>
            <a:endParaRPr lang="en-US" sz="2000" b="1" i="1" dirty="0" smtClean="0">
              <a:solidFill>
                <a:srgbClr val="002060"/>
              </a:solidFill>
              <a:effectLst/>
            </a:endParaRPr>
          </a:p>
          <a:p>
            <a:pPr algn="l" rtl="0" eaLnBrk="1" hangingPunct="1">
              <a:defRPr/>
            </a:pPr>
            <a:endParaRPr lang="en-US" sz="1050" b="1" i="1" u="sng" dirty="0" smtClean="0">
              <a:solidFill>
                <a:srgbClr val="FF9933"/>
              </a:solidFill>
            </a:endParaRPr>
          </a:p>
          <a:p>
            <a:pPr algn="l" rtl="0" eaLnBrk="1" hangingPunct="1">
              <a:buNone/>
              <a:defRPr/>
            </a:pPr>
            <a:r>
              <a:rPr lang="en-US" sz="2400" b="1" i="1" u="sng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 The Width of the interval (w).</a:t>
            </a:r>
          </a:p>
          <a:p>
            <a:pPr algn="l" rtl="0" eaLnBrk="1" hangingPunct="1">
              <a:buNone/>
              <a:defRPr/>
            </a:pPr>
            <a:r>
              <a:rPr lang="en-US" sz="2000" b="1" dirty="0" smtClean="0">
                <a:solidFill>
                  <a:srgbClr val="002060"/>
                </a:solidFill>
                <a:effectLst/>
              </a:rPr>
              <a:t>    Class intervals generally should be of the same width. Thus, if we want </a:t>
            </a:r>
            <a:r>
              <a:rPr lang="en-US" sz="2000" b="1" i="1" dirty="0" smtClean="0">
                <a:solidFill>
                  <a:srgbClr val="002060"/>
                </a:solidFill>
                <a:effectLst/>
              </a:rPr>
              <a:t>k</a:t>
            </a:r>
            <a:r>
              <a:rPr lang="en-US" sz="2000" b="1" dirty="0" smtClean="0">
                <a:solidFill>
                  <a:srgbClr val="002060"/>
                </a:solidFill>
                <a:effectLst/>
              </a:rPr>
              <a:t> intervals, then </a:t>
            </a:r>
            <a:r>
              <a:rPr lang="en-US" sz="2000" b="1" i="1" dirty="0" smtClean="0">
                <a:solidFill>
                  <a:srgbClr val="002060"/>
                </a:solidFill>
                <a:effectLst/>
              </a:rPr>
              <a:t>w</a:t>
            </a:r>
            <a:r>
              <a:rPr lang="en-US" sz="2000" b="1" dirty="0" smtClean="0">
                <a:solidFill>
                  <a:srgbClr val="002060"/>
                </a:solidFill>
                <a:effectLst/>
              </a:rPr>
              <a:t> is chosen such that </a:t>
            </a:r>
          </a:p>
          <a:p>
            <a:pPr algn="l" rtl="0" eaLnBrk="1" hangingPunct="1">
              <a:buNone/>
              <a:defRPr/>
            </a:pPr>
            <a:r>
              <a:rPr lang="en-US" sz="2000" b="1" i="1" dirty="0" smtClean="0">
                <a:solidFill>
                  <a:srgbClr val="002060"/>
                </a:solidFill>
                <a:effectLst/>
              </a:rPr>
              <a:t>                      w ≥ R / k.</a:t>
            </a:r>
          </a:p>
          <a:p>
            <a:pPr algn="l" rtl="0" eaLnBrk="1" hangingPunct="1">
              <a:buNone/>
              <a:defRPr/>
            </a:pPr>
            <a:r>
              <a:rPr lang="en-US" sz="2000" b="1" i="1" dirty="0" smtClean="0">
                <a:solidFill>
                  <a:srgbClr val="002060"/>
                </a:solidFill>
                <a:effectLst/>
              </a:rPr>
              <a:t>                      w = 52/9 = 5.778</a:t>
            </a:r>
          </a:p>
          <a:p>
            <a:pPr algn="just" rtl="0" eaLnBrk="1" hangingPunct="1">
              <a:buNone/>
              <a:defRPr/>
            </a:pPr>
            <a:r>
              <a:rPr lang="en-US" sz="2000" b="1" dirty="0" smtClean="0">
                <a:solidFill>
                  <a:srgbClr val="0070C0"/>
                </a:solidFill>
                <a:effectLst/>
                <a:sym typeface="Symbol" pitchFamily="18" charset="2"/>
              </a:rPr>
              <a:t>    To make the summarization more comprehensible, the class width may be 5 or 10 or the multiples of 10</a:t>
            </a:r>
          </a:p>
          <a:p>
            <a:pPr algn="just" rtl="0" eaLnBrk="1" hangingPunct="1">
              <a:buNone/>
              <a:defRPr/>
            </a:pPr>
            <a:r>
              <a:rPr lang="en-US" sz="2000" b="1" dirty="0" smtClean="0">
                <a:solidFill>
                  <a:srgbClr val="0070C0"/>
                </a:solidFill>
                <a:effectLst/>
                <a:sym typeface="Symbol" pitchFamily="18" charset="2"/>
              </a:rPr>
              <a:t>   So, it is better to let  </a:t>
            </a:r>
            <a:r>
              <a:rPr lang="en-US" sz="2000" b="1" i="1" dirty="0" smtClean="0">
                <a:solidFill>
                  <a:srgbClr val="0070C0"/>
                </a:solidFill>
                <a:effectLst/>
                <a:sym typeface="Symbol" pitchFamily="18" charset="2"/>
              </a:rPr>
              <a:t>w = 10</a:t>
            </a:r>
            <a:endParaRPr lang="ar-EG" sz="2000" b="1" i="1" dirty="0" smtClean="0">
              <a:solidFill>
                <a:srgbClr val="002060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Text Book  :   Basic Concepts and Methodology for the Health Sciences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AB6F45-5A52-4033-8706-A7645B1F18F9}" type="slidenum">
              <a:rPr lang="ar-SA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3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C38ED6-AD08-4FB8-BCED-81A95180C53B}" type="slidenum">
              <a:rPr lang="ar-SA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169003" name="Group 43"/>
          <p:cNvGraphicFramePr>
            <a:graphicFrameLocks noGrp="1"/>
          </p:cNvGraphicFramePr>
          <p:nvPr>
            <p:ph idx="1"/>
          </p:nvPr>
        </p:nvGraphicFramePr>
        <p:xfrm>
          <a:off x="1115466" y="980728"/>
          <a:ext cx="6192838" cy="4370289"/>
        </p:xfrm>
        <a:graphic>
          <a:graphicData uri="http://schemas.openxmlformats.org/drawingml/2006/table">
            <a:tbl>
              <a:tblPr rtl="1"/>
              <a:tblGrid>
                <a:gridCol w="3035300"/>
                <a:gridCol w="3157538"/>
              </a:tblGrid>
              <a:tr h="799992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Frequency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interval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6126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 – 39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666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46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 – 49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238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 – 59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57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 – 69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955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70 – 79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57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 – 89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57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189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168992" name="Line 32"/>
          <p:cNvSpPr>
            <a:spLocks noChangeShapeType="1"/>
          </p:cNvSpPr>
          <p:nvPr/>
        </p:nvSpPr>
        <p:spPr bwMode="auto">
          <a:xfrm>
            <a:off x="5292725" y="5373688"/>
            <a:ext cx="1081088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68993" name="Oval 33"/>
          <p:cNvSpPr>
            <a:spLocks noChangeArrowheads="1"/>
          </p:cNvSpPr>
          <p:nvPr/>
        </p:nvSpPr>
        <p:spPr bwMode="auto">
          <a:xfrm rot="10800000" flipV="1">
            <a:off x="5867400" y="5802313"/>
            <a:ext cx="2916238" cy="795337"/>
          </a:xfrm>
          <a:prstGeom prst="ellipse">
            <a:avLst/>
          </a:prstGeom>
          <a:noFill/>
          <a:ln w="9525">
            <a:solidFill>
              <a:schemeClr val="tx1">
                <a:lumMod val="1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tx1">
                    <a:lumMod val="10000"/>
                  </a:schemeClr>
                </a:solidFill>
                <a:latin typeface="Verdana" pitchFamily="34" charset="0"/>
              </a:rPr>
              <a:t>Sum of frequency</a:t>
            </a:r>
          </a:p>
          <a:p>
            <a:pPr algn="ctr"/>
            <a:r>
              <a:rPr lang="en-US" b="1" dirty="0">
                <a:solidFill>
                  <a:schemeClr val="tx1">
                    <a:lumMod val="10000"/>
                  </a:schemeClr>
                </a:solidFill>
                <a:latin typeface="Verdana" pitchFamily="34" charset="0"/>
              </a:rPr>
              <a:t>=sample size=n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69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8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8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92" grpId="0" animBg="1"/>
      <p:bldP spid="168993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22205"/>
          </a:xfrm>
        </p:spPr>
        <p:txBody>
          <a:bodyPr/>
          <a:lstStyle/>
          <a:p>
            <a:pPr algn="l" rtl="0">
              <a:buNone/>
              <a:defRPr/>
            </a:pPr>
            <a:r>
              <a:rPr lang="en-US" sz="2400" b="1" i="1" u="sng" dirty="0" smtClean="0">
                <a:solidFill>
                  <a:srgbClr val="FF6600"/>
                </a:solidFill>
                <a:latin typeface="Verdana" pitchFamily="34" charset="0"/>
              </a:rPr>
              <a:t>The</a:t>
            </a:r>
            <a:r>
              <a:rPr lang="en-US" sz="2400" b="1" i="1" u="sng" dirty="0" smtClean="0">
                <a:latin typeface="Verdana" pitchFamily="34" charset="0"/>
              </a:rPr>
              <a:t> </a:t>
            </a:r>
            <a:r>
              <a:rPr lang="en-US" sz="2400" b="1" i="1" u="sng" dirty="0" smtClean="0">
                <a:solidFill>
                  <a:srgbClr val="FF6600"/>
                </a:solidFill>
                <a:latin typeface="Verdana" pitchFamily="34" charset="0"/>
              </a:rPr>
              <a:t>Mid-interval:</a:t>
            </a:r>
            <a:endParaRPr lang="en-US" sz="2800" b="1" i="1" u="sng" dirty="0" smtClean="0">
              <a:solidFill>
                <a:srgbClr val="FF6600"/>
              </a:solidFill>
              <a:latin typeface="Verdana" pitchFamily="34" charset="0"/>
            </a:endParaRPr>
          </a:p>
          <a:p>
            <a:pPr algn="just" rtl="0">
              <a:buNone/>
              <a:defRPr/>
            </a:pPr>
            <a:r>
              <a:rPr lang="en-US" sz="2400" b="1" dirty="0" smtClean="0">
                <a:solidFill>
                  <a:srgbClr val="D5E468"/>
                </a:solidFill>
                <a:latin typeface="Verdana" pitchFamily="34" charset="0"/>
              </a:rPr>
              <a:t>   </a:t>
            </a:r>
            <a:r>
              <a:rPr lang="en-US" sz="2000" b="1" dirty="0" smtClean="0">
                <a:solidFill>
                  <a:srgbClr val="D5E468"/>
                </a:solidFill>
                <a:latin typeface="Verdana" pitchFamily="34" charset="0"/>
              </a:rPr>
              <a:t>It can be computed by adding the lower bound of the interval plus the upper bound of it and then divide over 2. </a:t>
            </a:r>
          </a:p>
          <a:p>
            <a:pPr algn="just" rtl="0">
              <a:buNone/>
              <a:defRPr/>
            </a:pPr>
            <a:r>
              <a:rPr lang="en-US" sz="2000" b="1" dirty="0" smtClean="0">
                <a:solidFill>
                  <a:srgbClr val="D5E468"/>
                </a:solidFill>
                <a:latin typeface="Verdana" pitchFamily="34" charset="0"/>
              </a:rPr>
              <a:t>        Mid-interval=(lower bound + upper bound)/2</a:t>
            </a:r>
          </a:p>
          <a:p>
            <a:pPr algn="l" rtl="0">
              <a:spcBef>
                <a:spcPct val="50000"/>
              </a:spcBef>
              <a:buNone/>
              <a:defRPr/>
            </a:pPr>
            <a:r>
              <a:rPr lang="en-US" sz="2400" b="1" i="1" u="sng" dirty="0" smtClean="0">
                <a:solidFill>
                  <a:srgbClr val="FF6600"/>
                </a:solidFill>
                <a:latin typeface="Verdana" pitchFamily="34" charset="0"/>
              </a:rPr>
              <a:t>The Cumulative  Frequency:</a:t>
            </a:r>
          </a:p>
          <a:p>
            <a:pPr algn="just" rtl="0">
              <a:spcBef>
                <a:spcPct val="50000"/>
              </a:spcBef>
              <a:buNone/>
              <a:defRPr/>
            </a:pPr>
            <a:r>
              <a:rPr lang="en-US" sz="2000" b="1" dirty="0" smtClean="0">
                <a:solidFill>
                  <a:srgbClr val="D5E468"/>
                </a:solidFill>
                <a:latin typeface="Verdana" pitchFamily="34" charset="0"/>
              </a:rPr>
              <a:t>It can be computed by adding successive frequencies.</a:t>
            </a:r>
          </a:p>
          <a:p>
            <a:pPr algn="l" rtl="0">
              <a:spcBef>
                <a:spcPct val="50000"/>
              </a:spcBef>
              <a:defRPr/>
            </a:pPr>
            <a:endParaRPr lang="en-US" sz="700" b="1" dirty="0" smtClean="0">
              <a:solidFill>
                <a:srgbClr val="D5E468"/>
              </a:solidFill>
              <a:latin typeface="Verdana" pitchFamily="34" charset="0"/>
            </a:endParaRPr>
          </a:p>
          <a:p>
            <a:pPr algn="l" rtl="0">
              <a:spcBef>
                <a:spcPct val="50000"/>
              </a:spcBef>
              <a:buNone/>
              <a:defRPr/>
            </a:pPr>
            <a:r>
              <a:rPr lang="en-US" sz="2400" b="1" i="1" u="sng" dirty="0" smtClean="0">
                <a:solidFill>
                  <a:srgbClr val="FF6600"/>
                </a:solidFill>
                <a:latin typeface="Verdana" pitchFamily="34" charset="0"/>
              </a:rPr>
              <a:t>The Cumulative Relative Frequency:</a:t>
            </a:r>
          </a:p>
          <a:p>
            <a:pPr algn="just" rtl="0">
              <a:spcBef>
                <a:spcPct val="50000"/>
              </a:spcBef>
              <a:buNone/>
              <a:defRPr/>
            </a:pPr>
            <a:r>
              <a:rPr lang="en-US" sz="2000" b="1" dirty="0" smtClean="0">
                <a:solidFill>
                  <a:srgbClr val="D5E468"/>
                </a:solidFill>
                <a:latin typeface="Verdana" pitchFamily="34" charset="0"/>
              </a:rPr>
              <a:t>    It can be computed by adding successive relative frequencies.</a:t>
            </a:r>
          </a:p>
          <a:p>
            <a:pPr algn="l" rtl="0">
              <a:defRPr/>
            </a:pPr>
            <a:endParaRPr lang="en-US" sz="2000" b="1" dirty="0" smtClean="0">
              <a:solidFill>
                <a:srgbClr val="D5E468"/>
              </a:solidFill>
              <a:latin typeface="Verdana" pitchFamily="34" charset="0"/>
            </a:endParaRPr>
          </a:p>
          <a:p>
            <a:pPr algn="l" rtl="0"/>
            <a:endParaRPr lang="ar-EG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Text Book  :   Basic Concepts and Methodology for the Health Sciences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AB6F45-5A52-4033-8706-A7645B1F18F9}" type="slidenum">
              <a:rPr lang="ar-SA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dirty="0"/>
              <a:t>Text Book  :   Basic Concepts and Methodology for the Health Sciences </a:t>
            </a:r>
            <a:endParaRPr lang="en-US" dirty="0"/>
          </a:p>
        </p:txBody>
      </p:sp>
      <p:sp>
        <p:nvSpPr>
          <p:cNvPr id="72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443E2-B27F-4802-8000-A9FD33522F58}" type="slidenum">
              <a:rPr lang="ar-SA"/>
              <a:pPr>
                <a:defRPr/>
              </a:pPr>
              <a:t>16</a:t>
            </a:fld>
            <a:endParaRPr lang="en-US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For the above example, the following table represents the cumulative frequency, the relative frequency, the cumulative relative frequency and the mid-interval.  </a:t>
            </a:r>
          </a:p>
        </p:txBody>
      </p:sp>
      <p:graphicFrame>
        <p:nvGraphicFramePr>
          <p:cNvPr id="173059" name="Group 3"/>
          <p:cNvGraphicFramePr>
            <a:graphicFrameLocks noGrp="1"/>
          </p:cNvGraphicFramePr>
          <p:nvPr>
            <p:ph idx="1"/>
          </p:nvPr>
        </p:nvGraphicFramePr>
        <p:xfrm>
          <a:off x="357188" y="1143000"/>
          <a:ext cx="8215312" cy="4658299"/>
        </p:xfrm>
        <a:graphic>
          <a:graphicData uri="http://schemas.openxmlformats.org/drawingml/2006/table">
            <a:tbl>
              <a:tblPr rtl="1"/>
              <a:tblGrid>
                <a:gridCol w="1520403"/>
                <a:gridCol w="1487599"/>
                <a:gridCol w="1487600"/>
                <a:gridCol w="1293626"/>
                <a:gridCol w="1165262"/>
                <a:gridCol w="1260822"/>
              </a:tblGrid>
              <a:tr h="13106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Cumulative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Relative Frequency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Relative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Frequency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R.f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Cumulative Frequency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Frequency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Freq (f)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Mid –interval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interval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572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0.0582</a:t>
                      </a:r>
                    </a:p>
                  </a:txBody>
                  <a:tcPr marL="91439" marR="91439"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0.0582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34.5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 – 39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734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0.3016</a:t>
                      </a:r>
                    </a:p>
                  </a:txBody>
                  <a:tcPr marL="91439" marR="91439"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0.2434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57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46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44.5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 – 49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749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0.6720</a:t>
                      </a:r>
                    </a:p>
                  </a:txBody>
                  <a:tcPr marL="91439" marR="91439"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0.3704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127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54.5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 – 59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749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0.9101</a:t>
                      </a:r>
                    </a:p>
                  </a:txBody>
                  <a:tcPr marL="91439" marR="91439"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0.2381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172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64.5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 – 69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349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0.9948</a:t>
                      </a:r>
                    </a:p>
                  </a:txBody>
                  <a:tcPr marL="91439" marR="91439"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0.0847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188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74.5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70 – 79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749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39" marR="91439"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0.0053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189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84.5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 – 89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572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189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 marL="91439" marR="91439"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173124" name="Line 68"/>
          <p:cNvSpPr>
            <a:spLocks noChangeShapeType="1"/>
          </p:cNvSpPr>
          <p:nvPr/>
        </p:nvSpPr>
        <p:spPr bwMode="auto">
          <a:xfrm flipV="1">
            <a:off x="6659563" y="981075"/>
            <a:ext cx="719137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8" name="Oval 69"/>
          <p:cNvSpPr>
            <a:spLocks noChangeArrowheads="1"/>
          </p:cNvSpPr>
          <p:nvPr/>
        </p:nvSpPr>
        <p:spPr bwMode="auto">
          <a:xfrm>
            <a:off x="7500938" y="5429250"/>
            <a:ext cx="1368425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Verdana" pitchFamily="34" charset="0"/>
              </a:rPr>
              <a:t>R.f= freq/n</a:t>
            </a:r>
          </a:p>
        </p:txBody>
      </p:sp>
      <p:sp>
        <p:nvSpPr>
          <p:cNvPr id="10" name="Oval 9"/>
          <p:cNvSpPr/>
          <p:nvPr/>
        </p:nvSpPr>
        <p:spPr bwMode="auto">
          <a:xfrm flipV="1">
            <a:off x="4499992" y="4941167"/>
            <a:ext cx="648072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E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 flipV="1">
            <a:off x="7509470" y="4907260"/>
            <a:ext cx="648072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E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 flipV="1">
            <a:off x="5997302" y="5392266"/>
            <a:ext cx="648072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E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 flipV="1">
            <a:off x="3131840" y="5373216"/>
            <a:ext cx="648072" cy="36004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E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3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173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3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3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/>
      <p:bldP spid="173124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3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85478D-8838-42BB-B79C-62F07B9848C3}" type="slidenum">
              <a:rPr lang="ar-SA"/>
              <a:pPr>
                <a:defRPr/>
              </a:pPr>
              <a:t>17</a:t>
            </a:fld>
            <a:endParaRPr lang="en-US"/>
          </a:p>
        </p:txBody>
      </p:sp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pPr rtl="0" eaLnBrk="1" hangingPunct="1">
              <a:defRPr/>
            </a:pPr>
            <a:r>
              <a:rPr lang="en-US" sz="2400" b="1" dirty="0" smtClean="0">
                <a:solidFill>
                  <a:srgbClr val="FF6600"/>
                </a:solidFill>
                <a:latin typeface="Monotype Corsiva" pitchFamily="66" charset="0"/>
              </a:rPr>
              <a:t/>
            </a:r>
            <a:br>
              <a:rPr lang="en-US" sz="2400" b="1" dirty="0" smtClean="0">
                <a:solidFill>
                  <a:srgbClr val="FF6600"/>
                </a:solidFill>
                <a:latin typeface="Monotype Corsiva" pitchFamily="66" charset="0"/>
              </a:rPr>
            </a:br>
            <a:r>
              <a:rPr lang="en-US" sz="3200" b="1" dirty="0" smtClean="0">
                <a:solidFill>
                  <a:srgbClr val="FF6600"/>
                </a:solidFill>
                <a:latin typeface="Monotype Corsiva" pitchFamily="66" charset="0"/>
              </a:rPr>
              <a:t>Representing the grouped frequency table using the histogram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908050"/>
            <a:ext cx="8785225" cy="792163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600" b="1" dirty="0" smtClean="0"/>
              <a:t>To draw the histogram, the </a:t>
            </a:r>
            <a:r>
              <a:rPr lang="en-US" sz="1600" b="1" dirty="0" smtClean="0">
                <a:solidFill>
                  <a:srgbClr val="FFCC00"/>
                </a:solidFill>
              </a:rPr>
              <a:t>true classes limits</a:t>
            </a:r>
            <a:r>
              <a:rPr lang="en-US" sz="1600" b="1" dirty="0" smtClean="0"/>
              <a:t> should be used. They can be computed by </a:t>
            </a:r>
            <a:r>
              <a:rPr lang="en-US" sz="1600" b="1" dirty="0" smtClean="0">
                <a:solidFill>
                  <a:srgbClr val="FFCC00"/>
                </a:solidFill>
              </a:rPr>
              <a:t>subtracting </a:t>
            </a:r>
            <a:r>
              <a:rPr lang="en-US" sz="1600" b="1" dirty="0" smtClean="0"/>
              <a:t>0.5 from the</a:t>
            </a:r>
            <a:r>
              <a:rPr lang="en-US" sz="1600" b="1" dirty="0" smtClean="0">
                <a:solidFill>
                  <a:srgbClr val="FFCC00"/>
                </a:solidFill>
              </a:rPr>
              <a:t> lower </a:t>
            </a:r>
            <a:r>
              <a:rPr lang="en-US" sz="1600" b="1" dirty="0" smtClean="0"/>
              <a:t>limit and </a:t>
            </a:r>
            <a:r>
              <a:rPr lang="en-US" sz="1600" b="1" dirty="0" smtClean="0">
                <a:solidFill>
                  <a:srgbClr val="FFCC00"/>
                </a:solidFill>
              </a:rPr>
              <a:t>adding </a:t>
            </a:r>
            <a:r>
              <a:rPr lang="en-US" sz="1600" b="1" dirty="0" smtClean="0"/>
              <a:t>0.5 to the</a:t>
            </a:r>
            <a:r>
              <a:rPr lang="en-US" sz="1600" b="1" dirty="0" smtClean="0">
                <a:solidFill>
                  <a:srgbClr val="FFCC00"/>
                </a:solidFill>
              </a:rPr>
              <a:t> upper </a:t>
            </a:r>
            <a:r>
              <a:rPr lang="en-US" sz="1600" b="1" dirty="0" smtClean="0"/>
              <a:t>limit for each interval.</a:t>
            </a:r>
          </a:p>
        </p:txBody>
      </p:sp>
      <p:sp>
        <p:nvSpPr>
          <p:cNvPr id="177156" name="Rectangle 4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rtl="0" eaLnBrk="1" hangingPunct="1">
              <a:defRPr/>
            </a:pPr>
            <a:endParaRPr lang="en-US" sz="2400" b="1" smtClean="0">
              <a:latin typeface="System" charset="-78"/>
              <a:cs typeface="System" charset="-78"/>
            </a:endParaRPr>
          </a:p>
          <a:p>
            <a:pPr rtl="0" eaLnBrk="1" hangingPunct="1">
              <a:defRPr/>
            </a:pPr>
            <a:endParaRPr lang="en-US" sz="2400" b="1" smtClean="0">
              <a:latin typeface="System" charset="-78"/>
              <a:cs typeface="System" charset="-78"/>
            </a:endParaRPr>
          </a:p>
          <a:p>
            <a:pPr eaLnBrk="1" hangingPunct="1">
              <a:defRPr/>
            </a:pPr>
            <a:endParaRPr lang="en-US" sz="2400" smtClean="0"/>
          </a:p>
        </p:txBody>
      </p:sp>
      <p:sp>
        <p:nvSpPr>
          <p:cNvPr id="177157" name="Rectangle 5"/>
          <p:cNvSpPr>
            <a:spLocks noChangeArrowheads="1"/>
          </p:cNvSpPr>
          <p:nvPr/>
        </p:nvSpPr>
        <p:spPr bwMode="auto">
          <a:xfrm>
            <a:off x="4572000" y="1700213"/>
            <a:ext cx="367188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endParaRPr lang="en-US" b="1">
              <a:latin typeface="Verdana" pitchFamily="34" charset="0"/>
            </a:endParaRPr>
          </a:p>
          <a:p>
            <a:pPr rtl="0">
              <a:spcBef>
                <a:spcPct val="50000"/>
              </a:spcBef>
            </a:pPr>
            <a:endParaRPr lang="en-US" b="1">
              <a:latin typeface="Verdana" pitchFamily="34" charset="0"/>
              <a:cs typeface="System" charset="-78"/>
            </a:endParaRPr>
          </a:p>
        </p:txBody>
      </p:sp>
      <p:graphicFrame>
        <p:nvGraphicFramePr>
          <p:cNvPr id="177158" name="Group 6"/>
          <p:cNvGraphicFramePr>
            <a:graphicFrameLocks noGrp="1"/>
          </p:cNvGraphicFramePr>
          <p:nvPr>
            <p:ph sz="quarter" idx="3"/>
          </p:nvPr>
        </p:nvGraphicFramePr>
        <p:xfrm>
          <a:off x="611560" y="1801254"/>
          <a:ext cx="3096344" cy="4076018"/>
        </p:xfrm>
        <a:graphic>
          <a:graphicData uri="http://schemas.openxmlformats.org/drawingml/2006/table">
            <a:tbl>
              <a:tblPr rtl="1"/>
              <a:tblGrid>
                <a:gridCol w="1277946"/>
                <a:gridCol w="1818398"/>
              </a:tblGrid>
              <a:tr h="68751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Frequency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True class limits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85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29.5 – &lt;39.5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4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46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39.5 – &lt; 49.5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5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49.5 – &lt; 59.5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5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59.5 – &lt; 69.5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875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69.5 – &lt; 79.5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5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79.5 – &lt; 89.5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838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189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9" name="Object 35"/>
          <p:cNvGraphicFramePr>
            <a:graphicFrameLocks noChangeAspect="1"/>
          </p:cNvGraphicFramePr>
          <p:nvPr/>
        </p:nvGraphicFramePr>
        <p:xfrm>
          <a:off x="3822700" y="1527175"/>
          <a:ext cx="5226050" cy="4646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7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77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177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17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17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4" grpId="0" autoUpdateAnimBg="0"/>
      <p:bldP spid="177155" grpId="0" build="p" autoUpdateAnimBg="0"/>
      <p:bldP spid="177156" grpId="0" autoUpdateAnimBg="0"/>
      <p:bldP spid="177157" grpId="0" autoUpdateAnimBg="0"/>
      <p:bldGraphic spid="39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12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24A867-2303-4F8F-8865-8ED835D10125}" type="slidenum">
              <a:rPr lang="ar-SA"/>
              <a:pPr>
                <a:defRPr/>
              </a:pPr>
              <a:t>18</a:t>
            </a:fld>
            <a:endParaRPr lang="en-US"/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solidFill>
                  <a:srgbClr val="FF6600"/>
                </a:solidFill>
                <a:latin typeface="Monotype Corsiva" pitchFamily="66" charset="0"/>
              </a:rPr>
              <a:t>Representing the grouped frequency table using the Polygon</a:t>
            </a:r>
          </a:p>
        </p:txBody>
      </p:sp>
      <p:graphicFrame>
        <p:nvGraphicFramePr>
          <p:cNvPr id="13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1250950" y="1116013"/>
          <a:ext cx="6426200" cy="4986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9204" name="Line 4"/>
          <p:cNvSpPr>
            <a:spLocks noChangeShapeType="1"/>
          </p:cNvSpPr>
          <p:nvPr/>
        </p:nvSpPr>
        <p:spPr bwMode="auto">
          <a:xfrm flipV="1">
            <a:off x="3203575" y="3141663"/>
            <a:ext cx="792163" cy="1655762"/>
          </a:xfrm>
          <a:prstGeom prst="line">
            <a:avLst/>
          </a:prstGeom>
          <a:noFill/>
          <a:ln w="9525">
            <a:solidFill>
              <a:srgbClr val="3333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79205" name="Line 5"/>
          <p:cNvSpPr>
            <a:spLocks noChangeShapeType="1"/>
          </p:cNvSpPr>
          <p:nvPr/>
        </p:nvSpPr>
        <p:spPr bwMode="auto">
          <a:xfrm flipV="1">
            <a:off x="3995738" y="2060575"/>
            <a:ext cx="720725" cy="1081088"/>
          </a:xfrm>
          <a:prstGeom prst="line">
            <a:avLst/>
          </a:prstGeom>
          <a:noFill/>
          <a:ln w="9525">
            <a:solidFill>
              <a:srgbClr val="3333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79206" name="Line 6"/>
          <p:cNvSpPr>
            <a:spLocks noChangeShapeType="1"/>
          </p:cNvSpPr>
          <p:nvPr/>
        </p:nvSpPr>
        <p:spPr bwMode="auto">
          <a:xfrm>
            <a:off x="4716463" y="2060575"/>
            <a:ext cx="792162" cy="1152525"/>
          </a:xfrm>
          <a:prstGeom prst="line">
            <a:avLst/>
          </a:prstGeom>
          <a:noFill/>
          <a:ln w="9525">
            <a:solidFill>
              <a:srgbClr val="3333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79207" name="Line 7"/>
          <p:cNvSpPr>
            <a:spLocks noChangeShapeType="1"/>
          </p:cNvSpPr>
          <p:nvPr/>
        </p:nvSpPr>
        <p:spPr bwMode="auto">
          <a:xfrm>
            <a:off x="5508625" y="3213100"/>
            <a:ext cx="719138" cy="1368425"/>
          </a:xfrm>
          <a:prstGeom prst="line">
            <a:avLst/>
          </a:prstGeom>
          <a:noFill/>
          <a:ln w="9525">
            <a:solidFill>
              <a:srgbClr val="3333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79208" name="Line 8"/>
          <p:cNvSpPr>
            <a:spLocks noChangeShapeType="1"/>
          </p:cNvSpPr>
          <p:nvPr/>
        </p:nvSpPr>
        <p:spPr bwMode="auto">
          <a:xfrm>
            <a:off x="6227763" y="4581525"/>
            <a:ext cx="865187" cy="647700"/>
          </a:xfrm>
          <a:prstGeom prst="line">
            <a:avLst/>
          </a:prstGeom>
          <a:noFill/>
          <a:ln w="9525">
            <a:solidFill>
              <a:srgbClr val="3333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79209" name="Line 9"/>
          <p:cNvSpPr>
            <a:spLocks noChangeShapeType="1"/>
          </p:cNvSpPr>
          <p:nvPr/>
        </p:nvSpPr>
        <p:spPr bwMode="auto">
          <a:xfrm flipH="1">
            <a:off x="2484438" y="4724400"/>
            <a:ext cx="792162" cy="504825"/>
          </a:xfrm>
          <a:prstGeom prst="line">
            <a:avLst/>
          </a:prstGeom>
          <a:noFill/>
          <a:ln w="9525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9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9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9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9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9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2" grpId="0"/>
      <p:bldGraphic spid="13" grpId="0">
        <p:bldAsOne/>
      </p:bldGraphic>
      <p:bldP spid="179204" grpId="0" animBg="1"/>
      <p:bldP spid="179205" grpId="0" animBg="1"/>
      <p:bldP spid="179206" grpId="0" animBg="1"/>
      <p:bldP spid="179207" grpId="0" animBg="1"/>
      <p:bldP spid="179208" grpId="0" animBg="1"/>
      <p:bldP spid="17920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8" name="Object 2"/>
          <p:cNvGraphicFramePr>
            <a:graphicFrameLocks noChangeAspect="1"/>
          </p:cNvGraphicFramePr>
          <p:nvPr/>
        </p:nvGraphicFramePr>
        <p:xfrm>
          <a:off x="304800" y="228600"/>
          <a:ext cx="3810000" cy="2362200"/>
        </p:xfrm>
        <a:graphic>
          <a:graphicData uri="http://schemas.openxmlformats.org/presentationml/2006/ole">
            <p:oleObj spid="_x0000_s50178" name="Chart" r:id="rId3" imgW="4472280" imgH="2986200" progId="Excel.Sheet.8">
              <p:embed/>
            </p:oleObj>
          </a:graphicData>
        </a:graphic>
      </p:graphicFrame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4572000" y="228600"/>
          <a:ext cx="4114800" cy="2362200"/>
        </p:xfrm>
        <a:graphic>
          <a:graphicData uri="http://schemas.openxmlformats.org/presentationml/2006/ole">
            <p:oleObj spid="_x0000_s50179" name="Chart" r:id="rId4" imgW="4481640" imgH="2900880" progId="Excel.Sheet.8">
              <p:embed/>
            </p:oleObj>
          </a:graphicData>
        </a:graphic>
      </p:graphicFrame>
      <p:graphicFrame>
        <p:nvGraphicFramePr>
          <p:cNvPr id="50180" name="Object 4"/>
          <p:cNvGraphicFramePr>
            <a:graphicFrameLocks noChangeAspect="1"/>
          </p:cNvGraphicFramePr>
          <p:nvPr/>
        </p:nvGraphicFramePr>
        <p:xfrm>
          <a:off x="228600" y="2590800"/>
          <a:ext cx="3886200" cy="2914650"/>
        </p:xfrm>
        <a:graphic>
          <a:graphicData uri="http://schemas.openxmlformats.org/presentationml/2006/ole">
            <p:oleObj spid="_x0000_s50180" name="Chart" r:id="rId5" imgW="4728600" imgH="2900880" progId="Excel.Sheet.8">
              <p:embed/>
            </p:oleObj>
          </a:graphicData>
        </a:graphic>
      </p:graphicFrame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4572000" y="2667000"/>
          <a:ext cx="4114800" cy="2905125"/>
        </p:xfrm>
        <a:graphic>
          <a:graphicData uri="http://schemas.openxmlformats.org/presentationml/2006/ole">
            <p:oleObj spid="_x0000_s50181" name="Chart" r:id="rId6" imgW="4737960" imgH="291024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4C317-1F6D-44AB-9E79-9C95CED8A75D}" type="slidenum">
              <a:rPr lang="ar-SA"/>
              <a:pPr>
                <a:defRPr/>
              </a:pPr>
              <a:t>2</a:t>
            </a:fld>
            <a:endParaRPr lang="en-US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defRPr/>
            </a:pPr>
            <a:r>
              <a:rPr lang="en-US" dirty="0" smtClean="0">
                <a:solidFill>
                  <a:srgbClr val="FF6600"/>
                </a:solidFill>
              </a:rPr>
              <a:t>Key words</a:t>
            </a:r>
          </a:p>
          <a:p>
            <a:pPr algn="l" rtl="0" eaLnBrk="1" hangingPunct="1">
              <a:defRPr/>
            </a:pPr>
            <a:endParaRPr lang="en-US" dirty="0" smtClean="0">
              <a:solidFill>
                <a:srgbClr val="FF6600"/>
              </a:solidFill>
            </a:endParaRP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frequency table, bar chart ,range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width of interval ,</a:t>
            </a:r>
            <a:r>
              <a:rPr lang="ar-SA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mid-interval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Histogram , Polygon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6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6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6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56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56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02" name="Object 2"/>
          <p:cNvGraphicFramePr>
            <a:graphicFrameLocks noChangeAspect="1"/>
          </p:cNvGraphicFramePr>
          <p:nvPr/>
        </p:nvGraphicFramePr>
        <p:xfrm>
          <a:off x="0" y="714375"/>
          <a:ext cx="4724400" cy="4876800"/>
        </p:xfrm>
        <a:graphic>
          <a:graphicData uri="http://schemas.openxmlformats.org/presentationml/2006/ole">
            <p:oleObj spid="_x0000_s51202" name="Chart" r:id="rId3" imgW="4747680" imgH="2919960" progId="Excel.Sheet.8">
              <p:embed/>
            </p:oleObj>
          </a:graphicData>
        </a:graphic>
      </p:graphicFrame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4648200" y="381000"/>
          <a:ext cx="4495800" cy="5562600"/>
        </p:xfrm>
        <a:graphic>
          <a:graphicData uri="http://schemas.openxmlformats.org/presentationml/2006/ole">
            <p:oleObj spid="_x0000_s51203" name="Chart" r:id="rId4" imgW="5028840" imgH="28800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dirty="0"/>
              <a:t>Text Book  :   Basic Concepts and Methodology for the Health Sciences </a:t>
            </a:r>
            <a:endParaRPr lang="en-US" dirty="0"/>
          </a:p>
        </p:txBody>
      </p:sp>
      <p:sp>
        <p:nvSpPr>
          <p:cNvPr id="72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F3B4064D-74E3-40CA-A174-5DEE85C47665}" type="slidenum">
              <a:rPr lang="ar-SA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28688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2800" b="1" smtClean="0">
                <a:solidFill>
                  <a:srgbClr val="FF0000"/>
                </a:solidFill>
              </a:rPr>
              <a:t>Exercise: </a:t>
            </a:r>
            <a:r>
              <a:rPr lang="en-US" sz="2800" b="1" dirty="0" smtClean="0">
                <a:solidFill>
                  <a:srgbClr val="FF0000"/>
                </a:solidFill>
              </a:rPr>
              <a:t>Complete </a:t>
            </a:r>
            <a:r>
              <a:rPr lang="en-US" sz="2800" b="1" dirty="0" smtClean="0">
                <a:solidFill>
                  <a:srgbClr val="FF0000"/>
                </a:solidFill>
              </a:rPr>
              <a:t>the table and answer the equations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73059" name="Group 3"/>
          <p:cNvGraphicFramePr>
            <a:graphicFrameLocks noGrp="1"/>
          </p:cNvGraphicFramePr>
          <p:nvPr>
            <p:ph idx="1"/>
          </p:nvPr>
        </p:nvGraphicFramePr>
        <p:xfrm>
          <a:off x="251520" y="1124744"/>
          <a:ext cx="8568951" cy="4853843"/>
        </p:xfrm>
        <a:graphic>
          <a:graphicData uri="http://schemas.openxmlformats.org/drawingml/2006/table">
            <a:tbl>
              <a:tblPr rtl="1"/>
              <a:tblGrid>
                <a:gridCol w="1585851"/>
                <a:gridCol w="1551634"/>
                <a:gridCol w="1551635"/>
                <a:gridCol w="1349312"/>
                <a:gridCol w="1215423"/>
                <a:gridCol w="1315096"/>
              </a:tblGrid>
              <a:tr h="12884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Cumulative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Relative Frequency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Relative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Frequency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R.F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Cumulative Frequency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Frequency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Freq (f)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Mid –interval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Class interval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</a:tr>
              <a:tr h="4494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0.0582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0.0582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34.5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 – 39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</a:tr>
              <a:tr h="4494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0.2434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57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46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44.5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40 – 49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</a:tr>
              <a:tr h="4494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0.6720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127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54.5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 – 59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</a:tr>
              <a:tr h="4494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0.9101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0.2381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 – 69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</a:tr>
              <a:tr h="6891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0.9948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0.0847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188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74.5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70 – 79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</a:tr>
              <a:tr h="4494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0.0053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189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84.5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80 – 89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</a:tr>
              <a:tr h="5560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189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CC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000000"/>
                        </a:gs>
                        <a:gs pos="39999">
                          <a:srgbClr val="0A128C"/>
                        </a:gs>
                        <a:gs pos="70000">
                          <a:srgbClr val="181CC7"/>
                        </a:gs>
                        <a:gs pos="88000">
                          <a:srgbClr val="7005D4"/>
                        </a:gs>
                        <a:gs pos="100000">
                          <a:srgbClr val="8C3D91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3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173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52A070-D593-4ACF-A9CF-18BB2EB64ADE}" type="slidenum">
              <a:rPr lang="ar-SA"/>
              <a:pPr>
                <a:defRPr/>
              </a:pPr>
              <a:t>22</a:t>
            </a:fld>
            <a:endParaRPr lang="en-US"/>
          </a:p>
        </p:txBody>
      </p:sp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en-US" smtClean="0"/>
              <a:t>Example :                             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1-The number of objects with age less than 50 years ?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2-The number of objects with age between 40-69 years ?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3-Relative frequency of objects with age between 70-79 years ?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4-Relative frequency of objects with age more than 69 years ?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5-The percentage of objects with age between 40-49 years ?</a:t>
            </a:r>
          </a:p>
          <a:p>
            <a:pPr algn="l" rtl="0"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algn="l" rtl="0"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algn="l" rtl="0"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algn="l" rtl="0"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5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75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561243-E994-46ED-831E-91363E41D151}" type="slidenum">
              <a:rPr lang="ar-SA"/>
              <a:pPr>
                <a:defRPr/>
              </a:pPr>
              <a:t>23</a:t>
            </a:fld>
            <a:endParaRPr lang="en-US"/>
          </a:p>
        </p:txBody>
      </p:sp>
      <p:sp>
        <p:nvSpPr>
          <p:cNvPr id="1761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6112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6-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The percentage of objects with age less than 60 years ?</a:t>
            </a:r>
          </a:p>
          <a:p>
            <a:pPr algn="l" rtl="0" eaLnBrk="1" hangingPunct="1">
              <a:defRPr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7-The Range (R) ?</a:t>
            </a:r>
          </a:p>
          <a:p>
            <a:pPr algn="l" rtl="0" eaLnBrk="1" hangingPunct="1">
              <a:defRPr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8- Number of intervals (K)?</a:t>
            </a:r>
          </a:p>
          <a:p>
            <a:pPr algn="l" rtl="0" eaLnBrk="1" hangingPunct="1">
              <a:defRPr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9- The width of the interval ( W) ?</a:t>
            </a:r>
          </a:p>
          <a:p>
            <a:pPr algn="l" rtl="0" eaLnBrk="1" hangingPunct="1">
              <a:defRPr/>
            </a:pPr>
            <a:endParaRPr lang="en-US" sz="2400" dirty="0" smtClean="0"/>
          </a:p>
          <a:p>
            <a:pPr algn="l" rtl="0"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ChangeArrowheads="1"/>
          </p:cNvSpPr>
          <p:nvPr/>
        </p:nvSpPr>
        <p:spPr bwMode="auto">
          <a:xfrm>
            <a:off x="0" y="53340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0"/>
            <a:r>
              <a:rPr lang="en-US" b="1" u="sng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Additional example</a:t>
            </a:r>
            <a:endParaRPr lang="en-US" b="1" u="sng">
              <a:latin typeface="Times New Roman" pitchFamily="18" charset="0"/>
              <a:cs typeface="Times New Roman" pitchFamily="18" charset="0"/>
            </a:endParaRPr>
          </a:p>
          <a:p>
            <a:pPr algn="just" rtl="0"/>
            <a:r>
              <a:rPr lang="en-US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grouped frequency distribution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 rtl="0" eaLnBrk="0" hangingPunct="0"/>
            <a:r>
              <a:rPr lang="en-US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following table gives the </a:t>
            </a:r>
            <a:r>
              <a:rPr lang="en-US" u="sng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hemoglobin level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(g/dl) of a sample of 50 men.</a:t>
            </a:r>
            <a:endParaRPr lang="en-US">
              <a:solidFill>
                <a:schemeClr val="accent2"/>
              </a:solidFill>
              <a:latin typeface="Times New Roman" pitchFamily="18" charset="0"/>
            </a:endParaRPr>
          </a:p>
        </p:txBody>
      </p:sp>
      <p:grpSp>
        <p:nvGrpSpPr>
          <p:cNvPr id="55299" name="Group 63"/>
          <p:cNvGrpSpPr>
            <a:grpSpLocks/>
          </p:cNvGrpSpPr>
          <p:nvPr/>
        </p:nvGrpSpPr>
        <p:grpSpPr bwMode="auto">
          <a:xfrm>
            <a:off x="152400" y="2741613"/>
            <a:ext cx="6862763" cy="1525587"/>
            <a:chOff x="96" y="1727"/>
            <a:chExt cx="4323" cy="961"/>
          </a:xfrm>
        </p:grpSpPr>
        <p:grpSp>
          <p:nvGrpSpPr>
            <p:cNvPr id="55301" name="Group 6"/>
            <p:cNvGrpSpPr>
              <a:grpSpLocks/>
            </p:cNvGrpSpPr>
            <p:nvPr/>
          </p:nvGrpSpPr>
          <p:grpSpPr bwMode="auto">
            <a:xfrm>
              <a:off x="99" y="1730"/>
              <a:ext cx="4320" cy="958"/>
              <a:chOff x="0" y="750"/>
              <a:chExt cx="4320" cy="958"/>
            </a:xfrm>
          </p:grpSpPr>
          <p:sp>
            <p:nvSpPr>
              <p:cNvPr id="55303" name="Rectangle 4"/>
              <p:cNvSpPr>
                <a:spLocks noChangeArrowheads="1"/>
              </p:cNvSpPr>
              <p:nvPr/>
            </p:nvSpPr>
            <p:spPr bwMode="auto">
              <a:xfrm>
                <a:off x="43" y="750"/>
                <a:ext cx="4234" cy="9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rtl="0"/>
                <a:r>
                  <a:rPr lang="en-US" sz="1600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17.0      17.7      15.9      15.2      16.2      17.1      15.7      17.3      </a:t>
                </a:r>
                <a:r>
                  <a:rPr lang="en-US" sz="1600" b="1" u="sng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13.5</a:t>
                </a:r>
                <a:r>
                  <a:rPr lang="en-US" sz="1600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      16.3</a:t>
                </a:r>
              </a:p>
              <a:p>
                <a:pPr rtl="0" eaLnBrk="0" hangingPunct="0"/>
                <a:r>
                  <a:rPr lang="en-US" sz="1600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14.4      15.8      15.3      16.4      13.7      16.2      16.4      16.1      17.0      15.9</a:t>
                </a:r>
              </a:p>
              <a:p>
                <a:pPr rtl="0" eaLnBrk="0" hangingPunct="0"/>
                <a:r>
                  <a:rPr lang="en-US" sz="1600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14.0      16.2      16.4      14.9      17.8      16.1      15.5      </a:t>
                </a:r>
                <a:r>
                  <a:rPr lang="en-US" sz="1600" b="1" u="sng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18.3</a:t>
                </a:r>
                <a:r>
                  <a:rPr lang="en-US" sz="1600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      15.8      16.7</a:t>
                </a:r>
              </a:p>
              <a:p>
                <a:pPr rtl="0" eaLnBrk="0" hangingPunct="0"/>
                <a:r>
                  <a:rPr lang="en-US" sz="1600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15.9      15.3      13.9      16.8      15.9      16.3      17.4      15.0      17.5      16.1</a:t>
                </a:r>
              </a:p>
              <a:p>
                <a:pPr rtl="0" eaLnBrk="0" hangingPunct="0"/>
                <a:r>
                  <a:rPr lang="en-US" sz="1600">
                    <a:solidFill>
                      <a:srgbClr val="FF3300"/>
                    </a:solidFill>
                    <a:latin typeface="Times New Roman" pitchFamily="18" charset="0"/>
                    <a:cs typeface="Times New Roman" pitchFamily="18" charset="0"/>
                  </a:rPr>
                  <a:t>14.2      16.1      15.7      15.1      17.4      16.5      14.4      16.3      17.3      15.8     </a:t>
                </a:r>
              </a:p>
              <a:p>
                <a:pPr rtl="0" eaLnBrk="0" hangingPunct="0"/>
                <a:endParaRPr lang="en-US" sz="1600">
                  <a:solidFill>
                    <a:srgbClr val="FF33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5304" name="Rectangle 5"/>
              <p:cNvSpPr>
                <a:spLocks noChangeArrowheads="1"/>
              </p:cNvSpPr>
              <p:nvPr/>
            </p:nvSpPr>
            <p:spPr bwMode="auto">
              <a:xfrm>
                <a:off x="0" y="750"/>
                <a:ext cx="4320" cy="958"/>
              </a:xfrm>
              <a:prstGeom prst="rect">
                <a:avLst/>
              </a:prstGeom>
              <a:noFill/>
              <a:ln w="7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ar-EG"/>
              </a:p>
            </p:txBody>
          </p:sp>
        </p:grpSp>
        <p:sp>
          <p:nvSpPr>
            <p:cNvPr id="55302" name="Rectangle 7"/>
            <p:cNvSpPr>
              <a:spLocks noChangeArrowheads="1"/>
            </p:cNvSpPr>
            <p:nvPr/>
          </p:nvSpPr>
          <p:spPr bwMode="auto">
            <a:xfrm>
              <a:off x="96" y="1727"/>
              <a:ext cx="4176" cy="820"/>
            </a:xfrm>
            <a:prstGeom prst="rect">
              <a:avLst/>
            </a:prstGeom>
            <a:noFill/>
            <a:ln w="11112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EG"/>
            </a:p>
          </p:txBody>
        </p:sp>
      </p:grpSp>
      <p:sp>
        <p:nvSpPr>
          <p:cNvPr id="55300" name="Rectangle 9"/>
          <p:cNvSpPr>
            <a:spLocks noChangeArrowheads="1"/>
          </p:cNvSpPr>
          <p:nvPr/>
        </p:nvSpPr>
        <p:spPr bwMode="auto">
          <a:xfrm>
            <a:off x="76200" y="4797425"/>
            <a:ext cx="9144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228600" algn="just" rtl="0">
              <a:tabLst>
                <a:tab pos="4572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-         </a:t>
            </a:r>
            <a:r>
              <a:rPr lang="en-US">
                <a:solidFill>
                  <a:srgbClr val="FF3300"/>
                </a:solidFill>
                <a:cs typeface="Times New Roman" pitchFamily="18" charset="0"/>
              </a:rPr>
              <a:t>Variable</a:t>
            </a:r>
            <a:r>
              <a:rPr lang="en-US">
                <a:solidFill>
                  <a:srgbClr val="339933"/>
                </a:solidFill>
                <a:cs typeface="Times New Roman" pitchFamily="18" charset="0"/>
              </a:rPr>
              <a:t> =X= hemoglobin level (continuous, quantitative)</a:t>
            </a:r>
            <a:endParaRPr lang="en-US">
              <a:solidFill>
                <a:srgbClr val="339933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28600" algn="just" rtl="0" eaLnBrk="0" hangingPunct="0">
              <a:tabLst>
                <a:tab pos="457200" algn="l"/>
              </a:tabLst>
            </a:pPr>
            <a:r>
              <a:rPr lang="en-US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-         </a:t>
            </a:r>
            <a:r>
              <a:rPr lang="en-US">
                <a:solidFill>
                  <a:srgbClr val="FF3300"/>
                </a:solidFill>
                <a:cs typeface="Times New Roman" pitchFamily="18" charset="0"/>
              </a:rPr>
              <a:t>Sample size</a:t>
            </a:r>
            <a:r>
              <a:rPr lang="en-US">
                <a:solidFill>
                  <a:srgbClr val="339933"/>
                </a:solidFill>
                <a:cs typeface="Times New Roman" pitchFamily="18" charset="0"/>
              </a:rPr>
              <a:t> = </a:t>
            </a:r>
            <a:r>
              <a:rPr lang="en-US" i="1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 = 50</a:t>
            </a:r>
          </a:p>
          <a:p>
            <a:pPr indent="-228600" algn="just" rtl="0" eaLnBrk="0" hangingPunct="0">
              <a:tabLst>
                <a:tab pos="457200" algn="l"/>
              </a:tabLst>
            </a:pPr>
            <a:r>
              <a:rPr lang="en-US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-         </a:t>
            </a:r>
            <a:r>
              <a:rPr lang="en-US">
                <a:solidFill>
                  <a:srgbClr val="FF3300"/>
                </a:solidFill>
                <a:cs typeface="Times New Roman" pitchFamily="18" charset="0"/>
              </a:rPr>
              <a:t>Max</a:t>
            </a:r>
            <a:r>
              <a:rPr lang="en-US">
                <a:solidFill>
                  <a:srgbClr val="339933"/>
                </a:solidFill>
                <a:cs typeface="Times New Roman" pitchFamily="18" charset="0"/>
              </a:rPr>
              <a:t>= 18.3</a:t>
            </a:r>
            <a:endParaRPr lang="en-US">
              <a:solidFill>
                <a:srgbClr val="339933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28600" algn="just" rtl="0" eaLnBrk="0" hangingPunct="0">
              <a:tabLst>
                <a:tab pos="457200" algn="l"/>
              </a:tabLst>
            </a:pPr>
            <a:r>
              <a:rPr lang="en-US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rPr>
              <a:t>-         </a:t>
            </a:r>
            <a:r>
              <a:rPr lang="en-US">
                <a:solidFill>
                  <a:srgbClr val="FF3300"/>
                </a:solidFill>
                <a:cs typeface="Times New Roman" pitchFamily="18" charset="0"/>
              </a:rPr>
              <a:t>Min</a:t>
            </a:r>
            <a:r>
              <a:rPr lang="en-US">
                <a:solidFill>
                  <a:srgbClr val="339933"/>
                </a:solidFill>
                <a:cs typeface="Times New Roman" pitchFamily="18" charset="0"/>
              </a:rPr>
              <a:t>= 13.5</a:t>
            </a:r>
            <a:endParaRPr lang="en-US">
              <a:solidFill>
                <a:srgbClr val="339933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50"/>
          <p:cNvSpPr>
            <a:spLocks noChangeArrowheads="1"/>
          </p:cNvSpPr>
          <p:nvPr/>
        </p:nvSpPr>
        <p:spPr bwMode="auto">
          <a:xfrm>
            <a:off x="228600" y="4419600"/>
            <a:ext cx="86868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indent="-228600" algn="l" rtl="0" eaLnBrk="0" hangingPunct="0">
              <a:tabLst>
                <a:tab pos="914400" algn="l"/>
              </a:tabLst>
            </a:pPr>
            <a:r>
              <a:rPr lang="en-US" sz="20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 Notes</a:t>
            </a:r>
          </a:p>
          <a:p>
            <a:pPr indent="-228600" algn="l" rtl="0" eaLnBrk="0" hangingPunct="0">
              <a:tabLst>
                <a:tab pos="914400" algn="l"/>
              </a:tabLst>
            </a:pPr>
            <a:r>
              <a:rPr lang="en-US" sz="20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·       </a:t>
            </a:r>
            <a:r>
              <a:rPr lang="en-US" sz="2000">
                <a:solidFill>
                  <a:srgbClr val="FF3300"/>
                </a:solidFill>
                <a:cs typeface="Times New Roman" pitchFamily="18" charset="0"/>
              </a:rPr>
              <a:t>class interval = C. I.</a:t>
            </a:r>
            <a:endParaRPr lang="en-US" sz="20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28600" algn="l" rtl="0" eaLnBrk="0" hangingPunct="0">
              <a:tabLst>
                <a:tab pos="914400" algn="l"/>
              </a:tabLst>
            </a:pPr>
            <a:r>
              <a:rPr lang="en-US" sz="20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·       </a:t>
            </a:r>
            <a:r>
              <a:rPr lang="en-US" sz="2000">
                <a:solidFill>
                  <a:srgbClr val="FF3300"/>
                </a:solidFill>
                <a:cs typeface="Times New Roman" pitchFamily="18" charset="0"/>
              </a:rPr>
              <a:t>Cumulative frequency of a class interval = no. of values (frequency)</a:t>
            </a:r>
            <a:r>
              <a:rPr lang="en-US" sz="20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obtained in that class interval or before.</a:t>
            </a:r>
          </a:p>
          <a:p>
            <a:pPr indent="-228600" algn="l" rtl="0" eaLnBrk="0" hangingPunct="0">
              <a:tabLst>
                <a:tab pos="914400" algn="l"/>
              </a:tabLst>
            </a:pPr>
            <a:r>
              <a:rPr lang="en-US" sz="2000">
                <a:solidFill>
                  <a:srgbClr val="FF3300"/>
                </a:solidFill>
                <a:latin typeface="Times New Roman" pitchFamily="18" charset="0"/>
              </a:rPr>
              <a:t>    Mid-Point (Class Mark) of C. I = </a:t>
            </a:r>
            <a:endParaRPr lang="ar-SA" sz="2000">
              <a:solidFill>
                <a:srgbClr val="FF3300"/>
              </a:solidFill>
              <a:latin typeface="Times New Roman" pitchFamily="18" charset="0"/>
            </a:endParaRPr>
          </a:p>
        </p:txBody>
      </p:sp>
      <p:grpSp>
        <p:nvGrpSpPr>
          <p:cNvPr id="56323" name="Group 61"/>
          <p:cNvGrpSpPr>
            <a:grpSpLocks/>
          </p:cNvGrpSpPr>
          <p:nvPr/>
        </p:nvGrpSpPr>
        <p:grpSpPr bwMode="auto">
          <a:xfrm>
            <a:off x="668338" y="990600"/>
            <a:ext cx="6875462" cy="3124200"/>
            <a:chOff x="325" y="0"/>
            <a:chExt cx="4331" cy="2455"/>
          </a:xfrm>
        </p:grpSpPr>
        <p:sp>
          <p:nvSpPr>
            <p:cNvPr id="56326" name="Rectangle 5"/>
            <p:cNvSpPr>
              <a:spLocks noChangeArrowheads="1"/>
            </p:cNvSpPr>
            <p:nvPr/>
          </p:nvSpPr>
          <p:spPr bwMode="auto">
            <a:xfrm>
              <a:off x="371" y="51"/>
              <a:ext cx="932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Class Interval (Hemoglobin level)</a:t>
              </a:r>
              <a:endParaRPr lang="en-US" sz="12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56327" name="Rectangle 8"/>
            <p:cNvSpPr>
              <a:spLocks noChangeArrowheads="1"/>
            </p:cNvSpPr>
            <p:nvPr/>
          </p:nvSpPr>
          <p:spPr bwMode="auto">
            <a:xfrm>
              <a:off x="1389" y="51"/>
              <a:ext cx="807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Frequency</a:t>
              </a:r>
              <a:endParaRPr lang="en-US" sz="12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(no. of men)</a:t>
              </a:r>
              <a:endParaRPr lang="en-US" sz="12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56328" name="Rectangle 11"/>
            <p:cNvSpPr>
              <a:spLocks noChangeArrowheads="1"/>
            </p:cNvSpPr>
            <p:nvPr/>
          </p:nvSpPr>
          <p:spPr bwMode="auto">
            <a:xfrm>
              <a:off x="2293" y="96"/>
              <a:ext cx="678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Relative</a:t>
              </a:r>
              <a:endParaRPr lang="en-US" sz="12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Frequency</a:t>
              </a:r>
              <a:endParaRPr lang="en-US" sz="12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56329" name="Rectangle 14"/>
            <p:cNvSpPr>
              <a:spLocks noChangeArrowheads="1"/>
            </p:cNvSpPr>
            <p:nvPr/>
          </p:nvSpPr>
          <p:spPr bwMode="auto">
            <a:xfrm>
              <a:off x="3046" y="114"/>
              <a:ext cx="739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Cumulative</a:t>
              </a:r>
              <a:endParaRPr lang="en-US" sz="12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Frequency</a:t>
              </a:r>
              <a:endParaRPr lang="en-US" sz="12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56330" name="Rectangle 17"/>
            <p:cNvSpPr>
              <a:spLocks noChangeArrowheads="1"/>
            </p:cNvSpPr>
            <p:nvPr/>
          </p:nvSpPr>
          <p:spPr bwMode="auto">
            <a:xfrm>
              <a:off x="3871" y="51"/>
              <a:ext cx="739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Cumulative</a:t>
              </a:r>
              <a:endParaRPr lang="en-US" sz="12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Relative</a:t>
              </a:r>
              <a:endParaRPr lang="en-US" sz="12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FF3300"/>
                  </a:solidFill>
                  <a:latin typeface="Times New Roman" pitchFamily="18" charset="0"/>
                  <a:cs typeface="Times New Roman" pitchFamily="18" charset="0"/>
                </a:rPr>
                <a:t>Frequency</a:t>
              </a:r>
              <a:endParaRPr lang="en-US" sz="12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solidFill>
                  <a:srgbClr val="FF3300"/>
                </a:solidFill>
                <a:latin typeface="Times New Roman" pitchFamily="18" charset="0"/>
              </a:endParaRPr>
            </a:p>
          </p:txBody>
        </p:sp>
        <p:sp>
          <p:nvSpPr>
            <p:cNvPr id="56331" name="Rectangle 20"/>
            <p:cNvSpPr>
              <a:spLocks noChangeArrowheads="1"/>
            </p:cNvSpPr>
            <p:nvPr/>
          </p:nvSpPr>
          <p:spPr bwMode="auto">
            <a:xfrm>
              <a:off x="371" y="801"/>
              <a:ext cx="932" cy="1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13.0 - 13.9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14.0 - 14.9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15.0 - 15.9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16.0 - 16.9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17.0 - 17.9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18.0 - 18.9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solidFill>
                  <a:srgbClr val="339933"/>
                </a:solidFill>
                <a:latin typeface="Times New Roman" pitchFamily="18" charset="0"/>
              </a:endParaRPr>
            </a:p>
          </p:txBody>
        </p:sp>
        <p:sp>
          <p:nvSpPr>
            <p:cNvPr id="56332" name="Rectangle 23"/>
            <p:cNvSpPr>
              <a:spLocks noChangeArrowheads="1"/>
            </p:cNvSpPr>
            <p:nvPr/>
          </p:nvSpPr>
          <p:spPr bwMode="auto">
            <a:xfrm>
              <a:off x="1389" y="801"/>
              <a:ext cx="807" cy="1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solidFill>
                  <a:srgbClr val="339933"/>
                </a:solidFill>
                <a:latin typeface="Times New Roman" pitchFamily="18" charset="0"/>
              </a:endParaRPr>
            </a:p>
          </p:txBody>
        </p:sp>
        <p:sp>
          <p:nvSpPr>
            <p:cNvPr id="56333" name="Rectangle 26"/>
            <p:cNvSpPr>
              <a:spLocks noChangeArrowheads="1"/>
            </p:cNvSpPr>
            <p:nvPr/>
          </p:nvSpPr>
          <p:spPr bwMode="auto">
            <a:xfrm>
              <a:off x="2282" y="801"/>
              <a:ext cx="678" cy="1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0.06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0.10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0.30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0.32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0.20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0.02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solidFill>
                  <a:srgbClr val="339933"/>
                </a:solidFill>
                <a:latin typeface="Times New Roman" pitchFamily="18" charset="0"/>
              </a:endParaRPr>
            </a:p>
          </p:txBody>
        </p:sp>
        <p:sp>
          <p:nvSpPr>
            <p:cNvPr id="56334" name="Rectangle 29"/>
            <p:cNvSpPr>
              <a:spLocks noChangeArrowheads="1"/>
            </p:cNvSpPr>
            <p:nvPr/>
          </p:nvSpPr>
          <p:spPr bwMode="auto">
            <a:xfrm>
              <a:off x="3046" y="801"/>
              <a:ext cx="739" cy="1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23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39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49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50 = </a:t>
              </a:r>
              <a:r>
                <a:rPr lang="en-US" sz="1600" i="1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solidFill>
                  <a:srgbClr val="339933"/>
                </a:solidFill>
                <a:latin typeface="Times New Roman" pitchFamily="18" charset="0"/>
              </a:endParaRPr>
            </a:p>
          </p:txBody>
        </p:sp>
        <p:sp>
          <p:nvSpPr>
            <p:cNvPr id="56335" name="Rectangle 32"/>
            <p:cNvSpPr>
              <a:spLocks noChangeArrowheads="1"/>
            </p:cNvSpPr>
            <p:nvPr/>
          </p:nvSpPr>
          <p:spPr bwMode="auto">
            <a:xfrm>
              <a:off x="3871" y="801"/>
              <a:ext cx="739" cy="1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0.06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0.16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0.46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0.78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0.98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1.00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solidFill>
                  <a:srgbClr val="339933"/>
                </a:solidFill>
                <a:latin typeface="Times New Roman" pitchFamily="18" charset="0"/>
              </a:endParaRPr>
            </a:p>
          </p:txBody>
        </p:sp>
        <p:sp>
          <p:nvSpPr>
            <p:cNvPr id="56336" name="Rectangle 35"/>
            <p:cNvSpPr>
              <a:spLocks noChangeArrowheads="1"/>
            </p:cNvSpPr>
            <p:nvPr/>
          </p:nvSpPr>
          <p:spPr bwMode="auto">
            <a:xfrm>
              <a:off x="371" y="2013"/>
              <a:ext cx="93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Total</a:t>
              </a:r>
              <a:endParaRPr lang="en-US" sz="12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latin typeface="Times New Roman" pitchFamily="18" charset="0"/>
              </a:endParaRPr>
            </a:p>
          </p:txBody>
        </p:sp>
        <p:sp>
          <p:nvSpPr>
            <p:cNvPr id="56337" name="Rectangle 38"/>
            <p:cNvSpPr>
              <a:spLocks noChangeArrowheads="1"/>
            </p:cNvSpPr>
            <p:nvPr/>
          </p:nvSpPr>
          <p:spPr bwMode="auto">
            <a:xfrm>
              <a:off x="1389" y="2013"/>
              <a:ext cx="80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 i="1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160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=50</a:t>
              </a:r>
              <a:endParaRPr lang="en-US" sz="12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latin typeface="Times New Roman" pitchFamily="18" charset="0"/>
              </a:endParaRPr>
            </a:p>
          </p:txBody>
        </p:sp>
        <p:sp>
          <p:nvSpPr>
            <p:cNvPr id="56338" name="Rectangle 41"/>
            <p:cNvSpPr>
              <a:spLocks noChangeArrowheads="1"/>
            </p:cNvSpPr>
            <p:nvPr/>
          </p:nvSpPr>
          <p:spPr bwMode="auto">
            <a:xfrm>
              <a:off x="2282" y="2013"/>
              <a:ext cx="67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rPr>
                <a:t>1.00</a:t>
              </a:r>
              <a:endParaRPr lang="en-US" sz="12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latin typeface="Times New Roman" pitchFamily="18" charset="0"/>
              </a:endParaRPr>
            </a:p>
          </p:txBody>
        </p:sp>
        <p:sp>
          <p:nvSpPr>
            <p:cNvPr id="56339" name="Rectangle 49"/>
            <p:cNvSpPr>
              <a:spLocks noChangeArrowheads="1"/>
            </p:cNvSpPr>
            <p:nvPr/>
          </p:nvSpPr>
          <p:spPr bwMode="auto">
            <a:xfrm>
              <a:off x="325" y="0"/>
              <a:ext cx="4331" cy="2448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EG"/>
            </a:p>
          </p:txBody>
        </p:sp>
        <p:sp>
          <p:nvSpPr>
            <p:cNvPr id="56340" name="Rectangle 53"/>
            <p:cNvSpPr>
              <a:spLocks noChangeArrowheads="1"/>
            </p:cNvSpPr>
            <p:nvPr/>
          </p:nvSpPr>
          <p:spPr bwMode="auto">
            <a:xfrm>
              <a:off x="325" y="0"/>
              <a:ext cx="4320" cy="24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EG"/>
            </a:p>
          </p:txBody>
        </p:sp>
        <p:sp>
          <p:nvSpPr>
            <p:cNvPr id="56341" name="Line 54"/>
            <p:cNvSpPr>
              <a:spLocks noChangeShapeType="1"/>
            </p:cNvSpPr>
            <p:nvPr/>
          </p:nvSpPr>
          <p:spPr bwMode="auto">
            <a:xfrm flipH="1">
              <a:off x="336" y="816"/>
              <a:ext cx="43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6342" name="Line 55"/>
            <p:cNvSpPr>
              <a:spLocks noChangeShapeType="1"/>
            </p:cNvSpPr>
            <p:nvPr/>
          </p:nvSpPr>
          <p:spPr bwMode="auto">
            <a:xfrm>
              <a:off x="3829" y="0"/>
              <a:ext cx="0" cy="24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6343" name="Line 56"/>
            <p:cNvSpPr>
              <a:spLocks noChangeShapeType="1"/>
            </p:cNvSpPr>
            <p:nvPr/>
          </p:nvSpPr>
          <p:spPr bwMode="auto">
            <a:xfrm>
              <a:off x="3013" y="0"/>
              <a:ext cx="0" cy="24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6344" name="Line 57"/>
            <p:cNvSpPr>
              <a:spLocks noChangeShapeType="1"/>
            </p:cNvSpPr>
            <p:nvPr/>
          </p:nvSpPr>
          <p:spPr bwMode="auto">
            <a:xfrm>
              <a:off x="2245" y="0"/>
              <a:ext cx="0" cy="24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6345" name="Line 58"/>
            <p:cNvSpPr>
              <a:spLocks noChangeShapeType="1"/>
            </p:cNvSpPr>
            <p:nvPr/>
          </p:nvSpPr>
          <p:spPr bwMode="auto">
            <a:xfrm>
              <a:off x="1333" y="48"/>
              <a:ext cx="0" cy="23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56346" name="Line 59"/>
            <p:cNvSpPr>
              <a:spLocks noChangeShapeType="1"/>
            </p:cNvSpPr>
            <p:nvPr/>
          </p:nvSpPr>
          <p:spPr bwMode="auto">
            <a:xfrm flipH="1">
              <a:off x="325" y="1968"/>
              <a:ext cx="43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graphicFrame>
        <p:nvGraphicFramePr>
          <p:cNvPr id="56324" name="Object 62"/>
          <p:cNvGraphicFramePr>
            <a:graphicFrameLocks noChangeAspect="1"/>
          </p:cNvGraphicFramePr>
          <p:nvPr/>
        </p:nvGraphicFramePr>
        <p:xfrm>
          <a:off x="3810000" y="5638800"/>
          <a:ext cx="2171700" cy="495300"/>
        </p:xfrm>
        <a:graphic>
          <a:graphicData uri="http://schemas.openxmlformats.org/presentationml/2006/ole">
            <p:oleObj spid="_x0000_s56324" name="Equation" r:id="rId3" imgW="1930400" imgH="444500" progId="Equation.3">
              <p:embed/>
            </p:oleObj>
          </a:graphicData>
        </a:graphic>
      </p:graphicFrame>
      <p:sp>
        <p:nvSpPr>
          <p:cNvPr id="56325" name="Rectangle 63"/>
          <p:cNvSpPr>
            <a:spLocks noChangeArrowheads="1"/>
          </p:cNvSpPr>
          <p:nvPr/>
        </p:nvSpPr>
        <p:spPr bwMode="auto">
          <a:xfrm>
            <a:off x="457200" y="381000"/>
            <a:ext cx="78501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50 men</a:t>
            </a:r>
            <a:r>
              <a:rPr lang="ar-SA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Grouped frequency distribution for the hemoglobin level of the</a:t>
            </a:r>
            <a:endParaRPr lang="en-U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1"/>
          <p:cNvSpPr>
            <a:spLocks noChangeArrowheads="1"/>
          </p:cNvSpPr>
          <p:nvPr/>
        </p:nvSpPr>
        <p:spPr bwMode="auto">
          <a:xfrm>
            <a:off x="231775" y="1935163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en-US" sz="160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57347" name="Rectangle 22"/>
          <p:cNvSpPr>
            <a:spLocks noChangeArrowheads="1"/>
          </p:cNvSpPr>
          <p:nvPr/>
        </p:nvSpPr>
        <p:spPr bwMode="auto">
          <a:xfrm>
            <a:off x="231775" y="233045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en-US" sz="160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57348" name="Rectangle 23"/>
          <p:cNvSpPr>
            <a:spLocks noChangeArrowheads="1"/>
          </p:cNvSpPr>
          <p:nvPr/>
        </p:nvSpPr>
        <p:spPr bwMode="auto">
          <a:xfrm>
            <a:off x="231775" y="233045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en-US" sz="160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57349" name="Rectangle 24"/>
          <p:cNvSpPr>
            <a:spLocks noChangeArrowheads="1"/>
          </p:cNvSpPr>
          <p:nvPr/>
        </p:nvSpPr>
        <p:spPr bwMode="auto">
          <a:xfrm>
            <a:off x="231775" y="2970213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en-US" sz="160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graphicFrame>
        <p:nvGraphicFramePr>
          <p:cNvPr id="57350" name="Object 55"/>
          <p:cNvGraphicFramePr>
            <a:graphicFrameLocks noChangeAspect="1"/>
          </p:cNvGraphicFramePr>
          <p:nvPr/>
        </p:nvGraphicFramePr>
        <p:xfrm>
          <a:off x="1600200" y="2171700"/>
          <a:ext cx="5638800" cy="2514600"/>
        </p:xfrm>
        <a:graphic>
          <a:graphicData uri="http://schemas.openxmlformats.org/presentationml/2006/ole">
            <p:oleObj spid="_x0000_s57350" name="Bitmap Image" r:id="rId3" imgW="5638095" imgH="2514286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Group 4"/>
          <p:cNvGrpSpPr>
            <a:grpSpLocks/>
          </p:cNvGrpSpPr>
          <p:nvPr/>
        </p:nvGrpSpPr>
        <p:grpSpPr bwMode="auto">
          <a:xfrm>
            <a:off x="1155700" y="842963"/>
            <a:ext cx="1654175" cy="701675"/>
            <a:chOff x="0" y="2074"/>
            <a:chExt cx="1042" cy="442"/>
          </a:xfrm>
        </p:grpSpPr>
        <p:sp>
          <p:nvSpPr>
            <p:cNvPr id="58395" name="Rectangle 5"/>
            <p:cNvSpPr>
              <a:spLocks noChangeArrowheads="1"/>
            </p:cNvSpPr>
            <p:nvPr/>
          </p:nvSpPr>
          <p:spPr bwMode="auto">
            <a:xfrm>
              <a:off x="43" y="2074"/>
              <a:ext cx="95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Class Interval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solidFill>
                  <a:srgbClr val="339933"/>
                </a:solidFill>
                <a:latin typeface="Times New Roman" pitchFamily="18" charset="0"/>
              </a:endParaRPr>
            </a:p>
          </p:txBody>
        </p:sp>
        <p:sp>
          <p:nvSpPr>
            <p:cNvPr id="58396" name="Rectangle 6"/>
            <p:cNvSpPr>
              <a:spLocks noChangeArrowheads="1"/>
            </p:cNvSpPr>
            <p:nvPr/>
          </p:nvSpPr>
          <p:spPr bwMode="auto">
            <a:xfrm>
              <a:off x="0" y="2074"/>
              <a:ext cx="1042" cy="442"/>
            </a:xfrm>
            <a:prstGeom prst="rect">
              <a:avLst/>
            </a:prstGeom>
            <a:noFill/>
            <a:ln w="7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EG"/>
            </a:p>
          </p:txBody>
        </p:sp>
      </p:grpSp>
      <p:grpSp>
        <p:nvGrpSpPr>
          <p:cNvPr id="58371" name="Group 7"/>
          <p:cNvGrpSpPr>
            <a:grpSpLocks/>
          </p:cNvGrpSpPr>
          <p:nvPr/>
        </p:nvGrpSpPr>
        <p:grpSpPr bwMode="auto">
          <a:xfrm>
            <a:off x="2809875" y="842963"/>
            <a:ext cx="1654175" cy="701675"/>
            <a:chOff x="1042" y="2074"/>
            <a:chExt cx="1042" cy="442"/>
          </a:xfrm>
        </p:grpSpPr>
        <p:sp>
          <p:nvSpPr>
            <p:cNvPr id="58393" name="Rectangle 8"/>
            <p:cNvSpPr>
              <a:spLocks noChangeArrowheads="1"/>
            </p:cNvSpPr>
            <p:nvPr/>
          </p:nvSpPr>
          <p:spPr bwMode="auto">
            <a:xfrm>
              <a:off x="1085" y="2074"/>
              <a:ext cx="95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True C. I.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solidFill>
                  <a:srgbClr val="339933"/>
                </a:solidFill>
                <a:latin typeface="Times New Roman" pitchFamily="18" charset="0"/>
              </a:endParaRPr>
            </a:p>
          </p:txBody>
        </p:sp>
        <p:sp>
          <p:nvSpPr>
            <p:cNvPr id="58394" name="Rectangle 9"/>
            <p:cNvSpPr>
              <a:spLocks noChangeArrowheads="1"/>
            </p:cNvSpPr>
            <p:nvPr/>
          </p:nvSpPr>
          <p:spPr bwMode="auto">
            <a:xfrm>
              <a:off x="1042" y="2074"/>
              <a:ext cx="1042" cy="442"/>
            </a:xfrm>
            <a:prstGeom prst="rect">
              <a:avLst/>
            </a:prstGeom>
            <a:noFill/>
            <a:ln w="7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EG"/>
            </a:p>
          </p:txBody>
        </p:sp>
      </p:grpSp>
      <p:grpSp>
        <p:nvGrpSpPr>
          <p:cNvPr id="58372" name="Group 10"/>
          <p:cNvGrpSpPr>
            <a:grpSpLocks/>
          </p:cNvGrpSpPr>
          <p:nvPr/>
        </p:nvGrpSpPr>
        <p:grpSpPr bwMode="auto">
          <a:xfrm>
            <a:off x="4464050" y="842963"/>
            <a:ext cx="2406650" cy="701675"/>
            <a:chOff x="2084" y="2074"/>
            <a:chExt cx="1516" cy="442"/>
          </a:xfrm>
        </p:grpSpPr>
        <p:sp>
          <p:nvSpPr>
            <p:cNvPr id="58391" name="Rectangle 11"/>
            <p:cNvSpPr>
              <a:spLocks noChangeArrowheads="1"/>
            </p:cNvSpPr>
            <p:nvPr/>
          </p:nvSpPr>
          <p:spPr bwMode="auto">
            <a:xfrm>
              <a:off x="2127" y="2074"/>
              <a:ext cx="143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Class mid-point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solidFill>
                  <a:srgbClr val="339933"/>
                </a:solidFill>
                <a:latin typeface="Times New Roman" pitchFamily="18" charset="0"/>
              </a:endParaRPr>
            </a:p>
          </p:txBody>
        </p:sp>
        <p:sp>
          <p:nvSpPr>
            <p:cNvPr id="58392" name="Rectangle 12"/>
            <p:cNvSpPr>
              <a:spLocks noChangeArrowheads="1"/>
            </p:cNvSpPr>
            <p:nvPr/>
          </p:nvSpPr>
          <p:spPr bwMode="auto">
            <a:xfrm>
              <a:off x="2084" y="2074"/>
              <a:ext cx="1516" cy="442"/>
            </a:xfrm>
            <a:prstGeom prst="rect">
              <a:avLst/>
            </a:prstGeom>
            <a:noFill/>
            <a:ln w="7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EG"/>
            </a:p>
          </p:txBody>
        </p:sp>
      </p:grpSp>
      <p:grpSp>
        <p:nvGrpSpPr>
          <p:cNvPr id="58373" name="Group 13"/>
          <p:cNvGrpSpPr>
            <a:grpSpLocks/>
          </p:cNvGrpSpPr>
          <p:nvPr/>
        </p:nvGrpSpPr>
        <p:grpSpPr bwMode="auto">
          <a:xfrm>
            <a:off x="6870700" y="842963"/>
            <a:ext cx="1277938" cy="701675"/>
            <a:chOff x="3600" y="2074"/>
            <a:chExt cx="805" cy="442"/>
          </a:xfrm>
        </p:grpSpPr>
        <p:sp>
          <p:nvSpPr>
            <p:cNvPr id="58389" name="Rectangle 14"/>
            <p:cNvSpPr>
              <a:spLocks noChangeArrowheads="1"/>
            </p:cNvSpPr>
            <p:nvPr/>
          </p:nvSpPr>
          <p:spPr bwMode="auto">
            <a:xfrm>
              <a:off x="3643" y="2074"/>
              <a:ext cx="71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339933"/>
                  </a:solidFill>
                  <a:latin typeface="Times New Roman" pitchFamily="18" charset="0"/>
                  <a:cs typeface="Times New Roman" pitchFamily="18" charset="0"/>
                </a:rPr>
                <a:t>frequency</a:t>
              </a:r>
              <a:endParaRPr lang="en-US" sz="1200">
                <a:solidFill>
                  <a:srgbClr val="339933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>
                <a:solidFill>
                  <a:srgbClr val="339933"/>
                </a:solidFill>
                <a:latin typeface="Times New Roman" pitchFamily="18" charset="0"/>
              </a:endParaRPr>
            </a:p>
          </p:txBody>
        </p:sp>
        <p:sp>
          <p:nvSpPr>
            <p:cNvPr id="58390" name="Rectangle 15"/>
            <p:cNvSpPr>
              <a:spLocks noChangeArrowheads="1"/>
            </p:cNvSpPr>
            <p:nvPr/>
          </p:nvSpPr>
          <p:spPr bwMode="auto">
            <a:xfrm>
              <a:off x="3600" y="2074"/>
              <a:ext cx="805" cy="442"/>
            </a:xfrm>
            <a:prstGeom prst="rect">
              <a:avLst/>
            </a:prstGeom>
            <a:noFill/>
            <a:ln w="7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EG"/>
            </a:p>
          </p:txBody>
        </p:sp>
      </p:grpSp>
      <p:sp>
        <p:nvSpPr>
          <p:cNvPr id="58374" name="Rectangle 17"/>
          <p:cNvSpPr>
            <a:spLocks noChangeArrowheads="1"/>
          </p:cNvSpPr>
          <p:nvPr/>
        </p:nvSpPr>
        <p:spPr bwMode="auto">
          <a:xfrm>
            <a:off x="1223963" y="1544638"/>
            <a:ext cx="15176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13.0 - 13.9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14.0 - 14.9</a:t>
            </a:r>
            <a:endParaRPr lang="en-US" sz="12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15.0 - 15.9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16.0 - 16.9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17.0 - 17.9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18.0 - 18.9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endParaRPr lang="en-US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58375" name="Rectangle 20"/>
          <p:cNvSpPr>
            <a:spLocks noChangeArrowheads="1"/>
          </p:cNvSpPr>
          <p:nvPr/>
        </p:nvSpPr>
        <p:spPr bwMode="auto">
          <a:xfrm>
            <a:off x="2978150" y="1544638"/>
            <a:ext cx="15176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12.95 - 13.95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13.95 - 14.95</a:t>
            </a:r>
            <a:endParaRPr lang="en-US" sz="12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14.95 - 15.95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15.95 - 16.95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16.95 - 17.95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17.95 - 18.95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endParaRPr lang="en-US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58376" name="Rectangle 23"/>
          <p:cNvSpPr>
            <a:spLocks noChangeArrowheads="1"/>
          </p:cNvSpPr>
          <p:nvPr/>
        </p:nvSpPr>
        <p:spPr bwMode="auto">
          <a:xfrm>
            <a:off x="4532313" y="1544638"/>
            <a:ext cx="227012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(13.0+13.9)/2 = 13.45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(14.9+14.9)/2 = 14.45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                       15.45                                   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                       16.45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                       17.45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                       18.45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endParaRPr lang="en-US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58377" name="Rectangle 26"/>
          <p:cNvSpPr>
            <a:spLocks noChangeArrowheads="1"/>
          </p:cNvSpPr>
          <p:nvPr/>
        </p:nvSpPr>
        <p:spPr bwMode="auto">
          <a:xfrm>
            <a:off x="6938963" y="1544638"/>
            <a:ext cx="1141412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 eaLnBrk="0" hangingPunct="0"/>
            <a:r>
              <a:rPr lang="en-US" sz="16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sz="120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 eaLnBrk="0" hangingPunct="0"/>
            <a:endParaRPr lang="en-US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58378" name="Rectangle 29"/>
          <p:cNvSpPr>
            <a:spLocks noChangeArrowheads="1"/>
          </p:cNvSpPr>
          <p:nvPr/>
        </p:nvSpPr>
        <p:spPr bwMode="auto">
          <a:xfrm>
            <a:off x="1066800" y="3225800"/>
            <a:ext cx="9144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en-US" sz="1600">
                <a:latin typeface="Times New Roman" pitchFamily="18" charset="0"/>
                <a:cs typeface="Times New Roman" pitchFamily="18" charset="0"/>
              </a:rPr>
              <a:t>            		  	       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  <a:p>
            <a:pPr algn="l" rtl="0" eaLnBrk="0" hangingPunct="0"/>
            <a:r>
              <a:rPr lang="en-US" sz="160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lower     upper	 True       True</a:t>
            </a:r>
            <a:endParaRPr lang="en-US" sz="120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 eaLnBrk="0" hangingPunct="0"/>
            <a:r>
              <a:rPr lang="en-US" sz="160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limits     limits	 lower      upper</a:t>
            </a:r>
            <a:endParaRPr lang="en-US" sz="120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 eaLnBrk="0" hangingPunct="0"/>
            <a:r>
              <a:rPr lang="en-US" sz="160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(L.L)     (U.L.)	 limits      limits </a:t>
            </a:r>
            <a:endParaRPr lang="en-US" sz="120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8379" name="Object 0"/>
          <p:cNvGraphicFramePr>
            <a:graphicFrameLocks noChangeAspect="1"/>
          </p:cNvGraphicFramePr>
          <p:nvPr/>
        </p:nvGraphicFramePr>
        <p:xfrm>
          <a:off x="3895725" y="3276600"/>
          <a:ext cx="142875" cy="200025"/>
        </p:xfrm>
        <a:graphic>
          <a:graphicData uri="http://schemas.openxmlformats.org/presentationml/2006/ole">
            <p:oleObj spid="_x0000_s58379" r:id="rId3" imgW="139639" imgH="203112" progId="Equation.3">
              <p:embed/>
            </p:oleObj>
          </a:graphicData>
        </a:graphic>
      </p:graphicFrame>
      <p:graphicFrame>
        <p:nvGraphicFramePr>
          <p:cNvPr id="58380" name="Object 1"/>
          <p:cNvGraphicFramePr>
            <a:graphicFrameLocks noChangeAspect="1"/>
          </p:cNvGraphicFramePr>
          <p:nvPr/>
        </p:nvGraphicFramePr>
        <p:xfrm>
          <a:off x="3133725" y="3276600"/>
          <a:ext cx="142875" cy="200025"/>
        </p:xfrm>
        <a:graphic>
          <a:graphicData uri="http://schemas.openxmlformats.org/presentationml/2006/ole">
            <p:oleObj spid="_x0000_s58380" r:id="rId4" imgW="139639" imgH="203112" progId="Equation.3">
              <p:embed/>
            </p:oleObj>
          </a:graphicData>
        </a:graphic>
      </p:graphicFrame>
      <p:graphicFrame>
        <p:nvGraphicFramePr>
          <p:cNvPr id="58381" name="Object 2"/>
          <p:cNvGraphicFramePr>
            <a:graphicFrameLocks noChangeAspect="1"/>
          </p:cNvGraphicFramePr>
          <p:nvPr/>
        </p:nvGraphicFramePr>
        <p:xfrm>
          <a:off x="1905000" y="3276600"/>
          <a:ext cx="142875" cy="200025"/>
        </p:xfrm>
        <a:graphic>
          <a:graphicData uri="http://schemas.openxmlformats.org/presentationml/2006/ole">
            <p:oleObj spid="_x0000_s58381" r:id="rId5" imgW="139639" imgH="203112" progId="Equation.3">
              <p:embed/>
            </p:oleObj>
          </a:graphicData>
        </a:graphic>
      </p:graphicFrame>
      <p:graphicFrame>
        <p:nvGraphicFramePr>
          <p:cNvPr id="58382" name="Object 3"/>
          <p:cNvGraphicFramePr>
            <a:graphicFrameLocks noChangeAspect="1"/>
          </p:cNvGraphicFramePr>
          <p:nvPr/>
        </p:nvGraphicFramePr>
        <p:xfrm>
          <a:off x="1371600" y="3276600"/>
          <a:ext cx="142875" cy="200025"/>
        </p:xfrm>
        <a:graphic>
          <a:graphicData uri="http://schemas.openxmlformats.org/presentationml/2006/ole">
            <p:oleObj spid="_x0000_s58382" r:id="rId6" imgW="139639" imgH="203112" progId="Equation.3">
              <p:embed/>
            </p:oleObj>
          </a:graphicData>
        </a:graphic>
      </p:graphicFrame>
      <p:sp>
        <p:nvSpPr>
          <p:cNvPr id="58383" name="Rectangle 35"/>
          <p:cNvSpPr>
            <a:spLocks noChangeArrowheads="1"/>
          </p:cNvSpPr>
          <p:nvPr/>
        </p:nvSpPr>
        <p:spPr bwMode="auto">
          <a:xfrm>
            <a:off x="1143000" y="838200"/>
            <a:ext cx="7010400" cy="2362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EG"/>
          </a:p>
        </p:txBody>
      </p:sp>
      <p:sp>
        <p:nvSpPr>
          <p:cNvPr id="58384" name="Line 36"/>
          <p:cNvSpPr>
            <a:spLocks noChangeShapeType="1"/>
          </p:cNvSpPr>
          <p:nvPr/>
        </p:nvSpPr>
        <p:spPr bwMode="auto">
          <a:xfrm>
            <a:off x="6858000" y="8382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58385" name="Line 37"/>
          <p:cNvSpPr>
            <a:spLocks noChangeShapeType="1"/>
          </p:cNvSpPr>
          <p:nvPr/>
        </p:nvSpPr>
        <p:spPr bwMode="auto">
          <a:xfrm>
            <a:off x="4495800" y="8382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58386" name="Line 38"/>
          <p:cNvSpPr>
            <a:spLocks noChangeShapeType="1"/>
          </p:cNvSpPr>
          <p:nvPr/>
        </p:nvSpPr>
        <p:spPr bwMode="auto">
          <a:xfrm>
            <a:off x="2819400" y="8382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58387" name="Line 39"/>
          <p:cNvSpPr>
            <a:spLocks noChangeShapeType="1"/>
          </p:cNvSpPr>
          <p:nvPr/>
        </p:nvSpPr>
        <p:spPr bwMode="auto">
          <a:xfrm flipH="1">
            <a:off x="1143000" y="15240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graphicFrame>
        <p:nvGraphicFramePr>
          <p:cNvPr id="58388" name="Object 4"/>
          <p:cNvGraphicFramePr>
            <a:graphicFrameLocks noChangeAspect="1"/>
          </p:cNvGraphicFramePr>
          <p:nvPr/>
        </p:nvGraphicFramePr>
        <p:xfrm>
          <a:off x="1752600" y="4343400"/>
          <a:ext cx="5095875" cy="2233613"/>
        </p:xfrm>
        <a:graphic>
          <a:graphicData uri="http://schemas.openxmlformats.org/presentationml/2006/ole">
            <p:oleObj spid="_x0000_s58388" name="Bitmap Image" r:id="rId7" imgW="5020376" imgH="2200582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53"/>
          <p:cNvSpPr>
            <a:spLocks noChangeArrowheads="1"/>
          </p:cNvSpPr>
          <p:nvPr/>
        </p:nvSpPr>
        <p:spPr bwMode="auto">
          <a:xfrm>
            <a:off x="3175" y="7615238"/>
            <a:ext cx="9144000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160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  <a:p>
            <a:pPr algn="l" rtl="0" eaLnBrk="0" hangingPunct="0"/>
            <a:r>
              <a:rPr lang="ar-SA" sz="1200">
                <a:latin typeface="Times New Roman" pitchFamily="18" charset="0"/>
                <a:cs typeface="Times New Roman" pitchFamily="18" charset="0"/>
              </a:rPr>
              <a:t/>
            </a:r>
            <a:br>
              <a:rPr lang="ar-SA" sz="1200">
                <a:latin typeface="Times New Roman" pitchFamily="18" charset="0"/>
                <a:cs typeface="Times New Roman" pitchFamily="18" charset="0"/>
              </a:rPr>
            </a:br>
            <a:endParaRPr lang="ar-SA">
              <a:latin typeface="Times New Roman" pitchFamily="18" charset="0"/>
            </a:endParaRPr>
          </a:p>
        </p:txBody>
      </p:sp>
      <p:sp>
        <p:nvSpPr>
          <p:cNvPr id="59395" name="Rectangle 60"/>
          <p:cNvSpPr>
            <a:spLocks noChangeArrowheads="1"/>
          </p:cNvSpPr>
          <p:nvPr/>
        </p:nvSpPr>
        <p:spPr bwMode="auto">
          <a:xfrm>
            <a:off x="76200" y="228600"/>
            <a:ext cx="90678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Exercise</a:t>
            </a:r>
            <a:r>
              <a:rPr lang="en-US" sz="2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(1): The following data represent the number of plants of the sedge </a:t>
            </a:r>
            <a:r>
              <a:rPr lang="en-US" sz="28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Corex flac</a:t>
            </a:r>
            <a:r>
              <a:rPr lang="en-US" sz="2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ca found in 50 quadrates .</a:t>
            </a:r>
          </a:p>
          <a:p>
            <a:pPr algn="l" rtl="0"/>
            <a:r>
              <a:rPr lang="en-US" sz="280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1,1,0,0,2,0,0,2,1,1,3,4,3,3,4,5,0,1,0,1,1,1,0,0,0,2,0,0,0,1,0,0,1,4,5,3,3,2,2,1,1,2,0,0,0,0,4,3,3,2.</a:t>
            </a:r>
          </a:p>
          <a:p>
            <a:pPr algn="l" rtl="0"/>
            <a:r>
              <a:rPr lang="en-US" sz="280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Construct frequency, relative and percentage distributions .</a:t>
            </a:r>
          </a:p>
          <a:p>
            <a:pPr algn="l" rtl="0"/>
            <a:r>
              <a:rPr lang="en-US" sz="2800">
                <a:solidFill>
                  <a:srgbClr val="777777"/>
                </a:solidFill>
                <a:latin typeface="Times New Roman" pitchFamily="18" charset="0"/>
                <a:cs typeface="Times New Roman" pitchFamily="18" charset="0"/>
              </a:rPr>
              <a:t>Construct Pie-chart, Bar chart for the above data.</a:t>
            </a:r>
          </a:p>
          <a:p>
            <a:pPr algn="l" rtl="0"/>
            <a:endParaRPr lang="en-US">
              <a:solidFill>
                <a:srgbClr val="777777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>
              <a:solidFill>
                <a:srgbClr val="777777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 eaLnBrk="0" hangingPunct="0"/>
            <a:endParaRPr lang="en-US">
              <a:solidFill>
                <a:srgbClr val="777777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82A772-9733-4669-B11A-76AC719138C6}" type="slidenum">
              <a:rPr lang="ar-SA"/>
              <a:pPr>
                <a:defRPr/>
              </a:pPr>
              <a:t>29</a:t>
            </a:fld>
            <a:endParaRPr lang="en-US"/>
          </a:p>
        </p:txBody>
      </p:sp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Exercises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defRPr/>
            </a:pPr>
            <a:r>
              <a:rPr lang="en-US" u="sng" dirty="0" smtClean="0"/>
              <a:t>Pages</a:t>
            </a:r>
            <a:r>
              <a:rPr lang="en-US" dirty="0" smtClean="0"/>
              <a:t> : 30 </a:t>
            </a:r>
            <a:r>
              <a:rPr lang="en-US" dirty="0" smtClean="0">
                <a:latin typeface="Arial"/>
              </a:rPr>
              <a:t>–</a:t>
            </a:r>
            <a:r>
              <a:rPr lang="en-US" dirty="0" smtClean="0"/>
              <a:t> 37</a:t>
            </a:r>
          </a:p>
          <a:p>
            <a:pPr algn="l" rtl="0" eaLnBrk="1" hangingPunct="1">
              <a:defRPr/>
            </a:pPr>
            <a:r>
              <a:rPr lang="en-US" dirty="0" smtClean="0"/>
              <a:t>2.3.1, except (</a:t>
            </a:r>
            <a:r>
              <a:rPr lang="en-US" dirty="0" err="1" smtClean="0"/>
              <a:t>g,h</a:t>
            </a:r>
            <a:r>
              <a:rPr lang="en-US" dirty="0" smtClean="0"/>
              <a:t>),2.3.2-2.3.4. </a:t>
            </a:r>
          </a:p>
          <a:p>
            <a:pPr algn="l" rtl="0" eaLnBrk="1" hangingPunct="1">
              <a:defRPr/>
            </a:pPr>
            <a:r>
              <a:rPr lang="en-US" dirty="0" smtClean="0"/>
              <a:t>Pages </a:t>
            </a:r>
            <a:r>
              <a:rPr lang="en-US" smtClean="0"/>
              <a:t>: 52-54, 56-61 </a:t>
            </a:r>
            <a:r>
              <a:rPr lang="en-US" dirty="0" smtClean="0"/>
              <a:t>(mean, mode, median, range, variance, standard deviation</a:t>
            </a:r>
            <a:r>
              <a:rPr lang="en-US" smtClean="0"/>
              <a:t>, coefficient of variation.) 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2400" y="214313"/>
            <a:ext cx="8839200" cy="581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228600" algn="ctr" rtl="0">
              <a:tabLst>
                <a:tab pos="457200" algn="l"/>
              </a:tabLst>
              <a:defRPr/>
            </a:pPr>
            <a:r>
              <a:rPr lang="en-US" sz="48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ea typeface="+mj-ea"/>
                <a:cs typeface="+mj-cs"/>
              </a:rPr>
              <a:t>Organizing The Data</a:t>
            </a:r>
          </a:p>
          <a:p>
            <a:pPr indent="-228600" algn="l" rtl="0">
              <a:tabLst>
                <a:tab pos="457200" algn="l"/>
              </a:tabLst>
              <a:defRPr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</a:rPr>
              <a:t>A table showing the classes and the frequency of occurrence of their elements is called </a:t>
            </a: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a </a:t>
            </a:r>
            <a:r>
              <a:rPr lang="en-US" sz="3200" b="1" dirty="0">
                <a:solidFill>
                  <a:srgbClr val="C00000"/>
                </a:solidFill>
              </a:rPr>
              <a:t>frequency distribution</a:t>
            </a:r>
            <a:endParaRPr lang="en-US" sz="3200" dirty="0">
              <a:solidFill>
                <a:srgbClr val="C00000"/>
              </a:solidFill>
            </a:endParaRPr>
          </a:p>
          <a:p>
            <a:pPr indent="-228600" algn="l" rtl="0">
              <a:tabLst>
                <a:tab pos="457200" algn="l"/>
              </a:tabLst>
              <a:defRPr/>
            </a:pPr>
            <a:endParaRPr lang="en-US" sz="1400" dirty="0">
              <a:solidFill>
                <a:schemeClr val="accent2"/>
              </a:solidFill>
              <a:cs typeface="Tahoma" pitchFamily="34" charset="0"/>
            </a:endParaRPr>
          </a:p>
          <a:p>
            <a:pPr indent="-228600" algn="l" rtl="0" eaLnBrk="0" hangingPunct="0">
              <a:tabLst>
                <a:tab pos="457200" algn="l"/>
              </a:tabLst>
              <a:defRPr/>
            </a:pPr>
            <a:r>
              <a:rPr lang="en-US" sz="2800" b="1" dirty="0" smtClean="0">
                <a:solidFill>
                  <a:srgbClr val="FF0000"/>
                </a:solidFill>
                <a:cs typeface="Tahoma" pitchFamily="34" charset="0"/>
              </a:rPr>
              <a:t>1- Ungrouped </a:t>
            </a:r>
            <a:r>
              <a:rPr lang="en-US" sz="2800" b="1" dirty="0">
                <a:solidFill>
                  <a:srgbClr val="FF0000"/>
                </a:solidFill>
                <a:cs typeface="Tahoma" pitchFamily="34" charset="0"/>
              </a:rPr>
              <a:t>(or Simple) frequency distributions</a:t>
            </a:r>
            <a:r>
              <a:rPr lang="en-US" sz="1600" dirty="0">
                <a:solidFill>
                  <a:schemeClr val="tx2"/>
                </a:solidFill>
                <a:cs typeface="Tahoma" pitchFamily="34" charset="0"/>
              </a:rPr>
              <a:t> : </a:t>
            </a:r>
          </a:p>
          <a:p>
            <a:pPr indent="-228600" algn="l" rtl="0" eaLnBrk="0" hangingPunct="0">
              <a:tabLst>
                <a:tab pos="457200" algn="l"/>
              </a:tabLst>
              <a:defRPr/>
            </a:pPr>
            <a:r>
              <a:rPr lang="en-US" sz="1600" dirty="0">
                <a:solidFill>
                  <a:schemeClr val="accent6">
                    <a:lumMod val="75000"/>
                  </a:schemeClr>
                </a:solidFill>
                <a:cs typeface="Tahoma" pitchFamily="34" charset="0"/>
              </a:rPr>
              <a:t>    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cs typeface="Tahoma" pitchFamily="34" charset="0"/>
              </a:rPr>
              <a:t>Used for:</a:t>
            </a:r>
          </a:p>
          <a:p>
            <a:pPr indent="-228600" algn="l" rtl="0" eaLnBrk="0" hangingPunct="0">
              <a:tabLst>
                <a:tab pos="457200" algn="l"/>
              </a:tabLst>
              <a:defRPr/>
            </a:pPr>
            <a:r>
              <a:rPr lang="en-US" sz="1600" dirty="0">
                <a:solidFill>
                  <a:schemeClr val="tx2"/>
                </a:solidFill>
                <a:cs typeface="Tahoma" pitchFamily="34" charset="0"/>
              </a:rPr>
              <a:t>·       </a:t>
            </a:r>
            <a:r>
              <a:rPr lang="en-US" b="1" dirty="0">
                <a:solidFill>
                  <a:schemeClr val="tx2"/>
                </a:solidFill>
                <a:cs typeface="Tahoma" pitchFamily="34" charset="0"/>
              </a:rPr>
              <a:t>-</a:t>
            </a:r>
            <a:r>
              <a:rPr lang="en-US" sz="1600" dirty="0">
                <a:solidFill>
                  <a:schemeClr val="tx2"/>
                </a:solidFill>
                <a:cs typeface="Tahoma" pitchFamily="34" charset="0"/>
              </a:rPr>
              <a:t> </a:t>
            </a:r>
            <a:r>
              <a:rPr lang="en-US" b="1" dirty="0">
                <a:solidFill>
                  <a:srgbClr val="339933"/>
                </a:solidFill>
                <a:cs typeface="Tahoma" pitchFamily="34" charset="0"/>
              </a:rPr>
              <a:t>qualitative variables</a:t>
            </a:r>
            <a:endParaRPr lang="en-US" dirty="0">
              <a:solidFill>
                <a:srgbClr val="339933"/>
              </a:solidFill>
              <a:cs typeface="Tahoma" pitchFamily="34" charset="0"/>
            </a:endParaRPr>
          </a:p>
          <a:p>
            <a:pPr indent="-228600" algn="l" rtl="0" eaLnBrk="0" hangingPunct="0">
              <a:tabLst>
                <a:tab pos="457200" algn="l"/>
              </a:tabLst>
              <a:defRPr/>
            </a:pPr>
            <a:r>
              <a:rPr lang="en-US" dirty="0">
                <a:solidFill>
                  <a:srgbClr val="339933"/>
                </a:solidFill>
                <a:cs typeface="Tahoma" pitchFamily="34" charset="0"/>
              </a:rPr>
              <a:t>·    </a:t>
            </a:r>
            <a:r>
              <a:rPr lang="en-US" b="1" dirty="0">
                <a:solidFill>
                  <a:schemeClr val="tx2"/>
                </a:solidFill>
                <a:cs typeface="Tahoma" pitchFamily="34" charset="0"/>
              </a:rPr>
              <a:t>-</a:t>
            </a:r>
            <a:r>
              <a:rPr lang="en-US" dirty="0">
                <a:solidFill>
                  <a:srgbClr val="339933"/>
                </a:solidFill>
                <a:cs typeface="Tahoma" pitchFamily="34" charset="0"/>
              </a:rPr>
              <a:t> </a:t>
            </a:r>
            <a:r>
              <a:rPr lang="en-US" b="1" dirty="0">
                <a:solidFill>
                  <a:srgbClr val="339933"/>
                </a:solidFill>
                <a:cs typeface="Tahoma" pitchFamily="34" charset="0"/>
              </a:rPr>
              <a:t>discrete quantitative variables with a few different values</a:t>
            </a:r>
          </a:p>
          <a:p>
            <a:pPr indent="-228600" algn="l" rtl="0" eaLnBrk="0" hangingPunct="0">
              <a:tabLst>
                <a:tab pos="457200" algn="l"/>
              </a:tabLst>
              <a:defRPr/>
            </a:pPr>
            <a:endParaRPr lang="en-US" sz="1600" dirty="0">
              <a:solidFill>
                <a:srgbClr val="339933"/>
              </a:solidFill>
              <a:cs typeface="Tahoma" pitchFamily="34" charset="0"/>
            </a:endParaRPr>
          </a:p>
          <a:p>
            <a:pPr indent="-228600" algn="l" rtl="0" eaLnBrk="0" hangingPunct="0">
              <a:tabLst>
                <a:tab pos="457200" algn="l"/>
              </a:tabLst>
              <a:defRPr/>
            </a:pPr>
            <a:r>
              <a:rPr lang="en-US" sz="2800" b="1" dirty="0" smtClean="0">
                <a:solidFill>
                  <a:srgbClr val="FF0000"/>
                </a:solidFill>
                <a:cs typeface="Tahoma" pitchFamily="34" charset="0"/>
              </a:rPr>
              <a:t>2- Grouped </a:t>
            </a:r>
            <a:r>
              <a:rPr lang="en-US" sz="2800" b="1" dirty="0">
                <a:solidFill>
                  <a:srgbClr val="FF0000"/>
                </a:solidFill>
                <a:cs typeface="Tahoma" pitchFamily="34" charset="0"/>
              </a:rPr>
              <a:t>frequency distributions</a:t>
            </a:r>
            <a:r>
              <a:rPr lang="en-US" sz="1600" dirty="0">
                <a:solidFill>
                  <a:srgbClr val="339933"/>
                </a:solidFill>
                <a:cs typeface="Tahoma" pitchFamily="34" charset="0"/>
              </a:rPr>
              <a:t> :</a:t>
            </a:r>
          </a:p>
          <a:p>
            <a:pPr indent="-228600" algn="l" rtl="0" eaLnBrk="0" hangingPunct="0">
              <a:tabLst>
                <a:tab pos="457200" algn="l"/>
              </a:tabLst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cs typeface="Tahoma" pitchFamily="34" charset="0"/>
              </a:rPr>
              <a:t>Used for:</a:t>
            </a:r>
            <a:endParaRPr lang="en-US" sz="1600" dirty="0">
              <a:solidFill>
                <a:schemeClr val="accent6">
                  <a:lumMod val="75000"/>
                </a:schemeClr>
              </a:solidFill>
              <a:cs typeface="Tahoma" pitchFamily="34" charset="0"/>
            </a:endParaRPr>
          </a:p>
          <a:p>
            <a:pPr indent="-228600" algn="l" rtl="0" eaLnBrk="0" hangingPunct="0">
              <a:tabLst>
                <a:tab pos="457200" algn="l"/>
              </a:tabLst>
              <a:defRPr/>
            </a:pPr>
            <a:endParaRPr lang="en-US" sz="1600" dirty="0">
              <a:solidFill>
                <a:srgbClr val="339933"/>
              </a:solidFill>
              <a:cs typeface="Tahoma" pitchFamily="34" charset="0"/>
            </a:endParaRPr>
          </a:p>
          <a:p>
            <a:pPr indent="-228600" algn="l" rtl="0" eaLnBrk="0" hangingPunct="0">
              <a:tabLst>
                <a:tab pos="457200" algn="l"/>
              </a:tabLst>
              <a:defRPr/>
            </a:pPr>
            <a:r>
              <a:rPr lang="en-US" sz="1600" dirty="0">
                <a:solidFill>
                  <a:srgbClr val="339933"/>
                </a:solidFill>
                <a:cs typeface="Tahoma" pitchFamily="34" charset="0"/>
              </a:rPr>
              <a:t>·       </a:t>
            </a:r>
            <a:r>
              <a:rPr lang="en-US" b="1" dirty="0">
                <a:solidFill>
                  <a:srgbClr val="339933"/>
                </a:solidFill>
                <a:cs typeface="Tahoma" pitchFamily="34" charset="0"/>
              </a:rPr>
              <a:t>- continuous quantitative variables</a:t>
            </a:r>
            <a:endParaRPr lang="en-US" dirty="0">
              <a:solidFill>
                <a:srgbClr val="339933"/>
              </a:solidFill>
              <a:cs typeface="Tahoma" pitchFamily="34" charset="0"/>
            </a:endParaRPr>
          </a:p>
          <a:p>
            <a:pPr indent="-228600" algn="l" rtl="0" eaLnBrk="0" hangingPunct="0">
              <a:tabLst>
                <a:tab pos="457200" algn="l"/>
              </a:tabLst>
              <a:defRPr/>
            </a:pPr>
            <a:r>
              <a:rPr lang="en-US" dirty="0">
                <a:solidFill>
                  <a:srgbClr val="339933"/>
                </a:solidFill>
                <a:cs typeface="Tahoma" pitchFamily="34" charset="0"/>
              </a:rPr>
              <a:t>·    </a:t>
            </a:r>
            <a:r>
              <a:rPr lang="en-US" b="1" dirty="0">
                <a:solidFill>
                  <a:srgbClr val="339933"/>
                </a:solidFill>
                <a:cs typeface="Tahoma" pitchFamily="34" charset="0"/>
              </a:rPr>
              <a:t>- discrete quantitative variables with large number of different values</a:t>
            </a:r>
            <a:r>
              <a:rPr lang="en-US" dirty="0">
                <a:solidFill>
                  <a:schemeClr val="tx2"/>
                </a:solidFill>
                <a:cs typeface="Tahoma" pitchFamily="34" charset="0"/>
              </a:rPr>
              <a:t>   </a:t>
            </a:r>
            <a:r>
              <a:rPr lang="en-US" b="1" dirty="0">
                <a:solidFill>
                  <a:schemeClr val="tx2"/>
                </a:solidFill>
                <a:cs typeface="Tahoma" pitchFamily="34" charset="0"/>
              </a:rPr>
              <a:t> </a:t>
            </a:r>
            <a:endParaRPr lang="en-US" dirty="0">
              <a:solidFill>
                <a:schemeClr val="tx2"/>
              </a:solidFill>
              <a:cs typeface="Tahoma" pitchFamily="34" charset="0"/>
            </a:endParaRPr>
          </a:p>
          <a:p>
            <a:pPr indent="-228600" algn="l" rtl="0" eaLnBrk="0" hangingPunct="0">
              <a:tabLst>
                <a:tab pos="457200" algn="l"/>
              </a:tabLst>
              <a:defRPr/>
            </a:pPr>
            <a:endParaRPr lang="en-US" dirty="0">
              <a:solidFill>
                <a:schemeClr val="tx2"/>
              </a:solidFill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Content Placeholder 5" descr="scan0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338" y="571500"/>
            <a:ext cx="8801100" cy="5715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Text Book  :   Basic Concepts and Methodology for the Health Sciences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14FD02-1D43-4C36-A060-DC26AA7CFB59}" type="slidenum">
              <a:rPr lang="ar-SA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Content Placeholder 5" descr="scan0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57188"/>
            <a:ext cx="8501063" cy="577373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Text Book  :   Basic Concepts and Methodology for the Health Sciences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57CE32-1513-4041-9B31-FEA60B67D690}" type="slidenum">
              <a:rPr lang="ar-SA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196975"/>
            <a:ext cx="7772400" cy="403225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u="sng" dirty="0" smtClean="0"/>
              <a:t>Section (2.4) :</a:t>
            </a:r>
            <a:br>
              <a:rPr lang="en-US" sz="4800" b="1" u="sng" dirty="0" smtClean="0"/>
            </a:br>
            <a:r>
              <a:rPr lang="en-US" sz="4800" b="1" u="sng" dirty="0" smtClean="0"/>
              <a:t> Descriptive  Statistics Measures of Central Tendency </a:t>
            </a:r>
            <a:br>
              <a:rPr lang="en-US" sz="4800" b="1" u="sng" dirty="0" smtClean="0"/>
            </a:br>
            <a:r>
              <a:rPr lang="en-US" sz="4800" b="1" u="sng" dirty="0" smtClean="0"/>
              <a:t>Page 38 - 41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AEDAC9-B25F-4E03-8462-E4DB859A82D0}" type="slidenum">
              <a:rPr lang="ar-SA"/>
              <a:pPr>
                <a:defRPr/>
              </a:pPr>
              <a:t>33</a:t>
            </a:fld>
            <a:endParaRPr lang="en-US"/>
          </a:p>
        </p:txBody>
      </p:sp>
      <p:sp>
        <p:nvSpPr>
          <p:cNvPr id="1894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Tx/>
              <a:buNone/>
              <a:defRPr/>
            </a:pPr>
            <a:endParaRPr lang="en-US" dirty="0" smtClean="0"/>
          </a:p>
          <a:p>
            <a:pPr algn="l" rtl="0" eaLnBrk="1" hangingPunct="1">
              <a:buFontTx/>
              <a:buNone/>
              <a:defRPr/>
            </a:pPr>
            <a:r>
              <a:rPr lang="en-US" u="sng" dirty="0" smtClean="0">
                <a:solidFill>
                  <a:schemeClr val="hlink"/>
                </a:solidFill>
              </a:rPr>
              <a:t>key words:</a:t>
            </a:r>
          </a:p>
          <a:p>
            <a:pPr algn="l" rtl="0" eaLnBrk="1" hangingPunct="1">
              <a:buFontTx/>
              <a:buNone/>
              <a:defRPr/>
            </a:pPr>
            <a:r>
              <a:rPr lang="en-US" dirty="0" smtClean="0">
                <a:solidFill>
                  <a:schemeClr val="hlink"/>
                </a:solidFill>
              </a:rPr>
              <a:t>        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Descriptive Statistic, measure of central tendency ,statistic, parameter, mean (</a:t>
            </a:r>
            <a:r>
              <a:rPr lang="el-GR" dirty="0" smtClean="0">
                <a:solidFill>
                  <a:schemeClr val="bg2">
                    <a:lumMod val="75000"/>
                  </a:schemeClr>
                </a:solidFill>
              </a:rPr>
              <a:t>μ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) ,median, mode.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9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9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89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7F5B0B-E9CA-4AAC-8A95-2BF808D5D54C}" type="slidenum">
              <a:rPr lang="ar-SA"/>
              <a:pPr>
                <a:defRPr/>
              </a:pPr>
              <a:t>34</a:t>
            </a:fld>
            <a:endParaRPr lang="en-US"/>
          </a:p>
        </p:txBody>
      </p:sp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355600"/>
            <a:ext cx="7931150" cy="866775"/>
          </a:xfrm>
        </p:spPr>
        <p:txBody>
          <a:bodyPr/>
          <a:lstStyle/>
          <a:p>
            <a:pPr rtl="0" eaLnBrk="1" hangingPunct="1">
              <a:defRPr/>
            </a:pPr>
            <a:r>
              <a:rPr lang="en-US" sz="4800" b="1" smtClean="0">
                <a:solidFill>
                  <a:srgbClr val="FFFF00"/>
                </a:solidFill>
                <a:latin typeface="Monotype Corsiva" pitchFamily="66" charset="0"/>
              </a:rPr>
              <a:t>The Statistic and The Parameter</a:t>
            </a:r>
            <a:r>
              <a:rPr lang="en-US" sz="4000" b="1" i="1" u="sng" smtClean="0">
                <a:solidFill>
                  <a:srgbClr val="FF0066"/>
                </a:solidFill>
              </a:rPr>
              <a:t> </a:t>
            </a:r>
            <a:br>
              <a:rPr lang="en-US" sz="4000" b="1" i="1" u="sng" smtClean="0">
                <a:solidFill>
                  <a:srgbClr val="FF0066"/>
                </a:solidFill>
              </a:rPr>
            </a:br>
            <a:endParaRPr lang="en-US" sz="4000" b="1" i="1" u="sng" smtClean="0">
              <a:solidFill>
                <a:srgbClr val="FF0066"/>
              </a:solidFill>
            </a:endParaRP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5184775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sz="4000" b="1" i="1" u="sng" dirty="0" smtClean="0">
                <a:solidFill>
                  <a:srgbClr val="FF9999"/>
                </a:solidFill>
              </a:rPr>
              <a:t>A Statistic:</a:t>
            </a:r>
          </a:p>
          <a:p>
            <a:pPr algn="l" rtl="0" eaLnBrk="1" hangingPunct="1">
              <a:buFontTx/>
              <a:buNone/>
              <a:defRPr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It is a descriptive measure computed from the data of a </a:t>
            </a:r>
            <a:r>
              <a:rPr lang="en-US" b="1" dirty="0" smtClean="0">
                <a:solidFill>
                  <a:schemeClr val="hlink"/>
                </a:solidFill>
              </a:rPr>
              <a:t>sample</a:t>
            </a:r>
            <a:r>
              <a:rPr lang="en-US" b="1" dirty="0" smtClean="0">
                <a:solidFill>
                  <a:srgbClr val="CCECFF"/>
                </a:solidFill>
              </a:rPr>
              <a:t>. </a:t>
            </a:r>
          </a:p>
          <a:p>
            <a:pPr algn="l" rtl="0" eaLnBrk="1" hangingPunct="1">
              <a:defRPr/>
            </a:pPr>
            <a:r>
              <a:rPr lang="en-US" sz="4000" b="1" i="1" u="sng" dirty="0" smtClean="0">
                <a:solidFill>
                  <a:srgbClr val="FF9999"/>
                </a:solidFill>
              </a:rPr>
              <a:t>A Parameter:</a:t>
            </a:r>
            <a:endParaRPr lang="ar-SA" sz="4000" b="1" i="1" u="sng" dirty="0" smtClean="0">
              <a:solidFill>
                <a:srgbClr val="FF9999"/>
              </a:solidFill>
            </a:endParaRPr>
          </a:p>
          <a:p>
            <a:pPr algn="l" rtl="0" eaLnBrk="1" hangingPunct="1">
              <a:buFontTx/>
              <a:buNone/>
              <a:defRPr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It is a</a:t>
            </a:r>
            <a:r>
              <a:rPr lang="ar-SA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a descriptive measure computed from the data of a </a:t>
            </a:r>
            <a:r>
              <a:rPr lang="ar-SA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hlink"/>
                </a:solidFill>
              </a:rPr>
              <a:t>population</a:t>
            </a:r>
            <a:r>
              <a:rPr lang="en-US" b="1" dirty="0" smtClean="0">
                <a:solidFill>
                  <a:srgbClr val="CCECFF"/>
                </a:solidFill>
              </a:rPr>
              <a:t>.</a:t>
            </a:r>
          </a:p>
          <a:p>
            <a:pPr algn="l" rtl="0" eaLnBrk="1" hangingPunct="1">
              <a:buFontTx/>
              <a:buNone/>
              <a:defRPr/>
            </a:pP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</a:rPr>
              <a:t>Since it is difficult to measure a parameter from the population, </a:t>
            </a:r>
            <a:r>
              <a:rPr lang="en-US" sz="2800" b="1" dirty="0" smtClean="0"/>
              <a:t>a </a:t>
            </a:r>
            <a:r>
              <a:rPr lang="en-US" sz="2800" b="1" dirty="0" smtClean="0">
                <a:solidFill>
                  <a:schemeClr val="hlink"/>
                </a:solidFill>
              </a:rPr>
              <a:t>sample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</a:rPr>
              <a:t>is drawn of size n, whose values are 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</a:t>
            </a:r>
            <a:r>
              <a:rPr lang="en-US" sz="2800" b="1" baseline="-25000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1 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</a:t>
            </a:r>
            <a:r>
              <a:rPr lang="en-US" sz="2800" b="1" baseline="-25000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2 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, …,</a:t>
            </a:r>
            <a:r>
              <a:rPr lang="en-US" sz="2800" b="1" baseline="-25000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</a:t>
            </a:r>
            <a:r>
              <a:rPr lang="en-US" sz="2800" b="1" baseline="-25000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n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</a:rPr>
              <a:t>. From this data, we measure the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chemeClr val="hlink"/>
                </a:solidFill>
              </a:rPr>
              <a:t>statistic</a:t>
            </a:r>
            <a:r>
              <a:rPr lang="en-US" sz="2800" b="1" dirty="0" smtClean="0"/>
              <a:t>.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190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190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19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6" grpId="0" autoUpdateAnimBg="0"/>
      <p:bldP spid="190467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DCBD91-0E83-4AAC-A42E-C5CDCB0E94D1}" type="slidenum">
              <a:rPr lang="ar-SA"/>
              <a:pPr>
                <a:defRPr/>
              </a:pPr>
              <a:t>35</a:t>
            </a:fld>
            <a:endParaRPr lang="en-US"/>
          </a:p>
        </p:txBody>
      </p:sp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84163"/>
            <a:ext cx="8218487" cy="866775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sz="2800" b="1" smtClean="0">
                <a:solidFill>
                  <a:srgbClr val="FFFF00"/>
                </a:solidFill>
                <a:latin typeface="Monotype Corsiva" pitchFamily="66" charset="0"/>
              </a:rPr>
              <a:t/>
            </a:r>
            <a:br>
              <a:rPr lang="en-US" sz="2800" b="1" smtClean="0">
                <a:solidFill>
                  <a:srgbClr val="FFFF00"/>
                </a:solidFill>
                <a:latin typeface="Monotype Corsiva" pitchFamily="66" charset="0"/>
              </a:rPr>
            </a:br>
            <a:r>
              <a:rPr lang="en-US" sz="4800" b="1" smtClean="0">
                <a:solidFill>
                  <a:srgbClr val="FFFF00"/>
                </a:solidFill>
                <a:latin typeface="Monotype Corsiva" pitchFamily="66" charset="0"/>
              </a:rPr>
              <a:t>Measures of Central Tendency</a:t>
            </a:r>
            <a:r>
              <a:rPr lang="en-US" sz="4800" b="1" smtClean="0">
                <a:solidFill>
                  <a:srgbClr val="CC0066"/>
                </a:solidFill>
                <a:latin typeface="Monotype Corsiva" pitchFamily="66" charset="0"/>
              </a:rPr>
              <a:t/>
            </a:r>
            <a:br>
              <a:rPr lang="en-US" sz="4800" b="1" smtClean="0">
                <a:solidFill>
                  <a:srgbClr val="CC0066"/>
                </a:solidFill>
                <a:latin typeface="Monotype Corsiva" pitchFamily="66" charset="0"/>
              </a:rPr>
            </a:br>
            <a:endParaRPr lang="en-US" sz="4800" smtClean="0">
              <a:solidFill>
                <a:srgbClr val="CC0066"/>
              </a:solidFill>
              <a:latin typeface="Monotype Corsiva" pitchFamily="66" charset="0"/>
            </a:endParaRP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algn="l" rtl="0" eaLnBrk="1" hangingPunct="1">
              <a:buFontTx/>
              <a:buNone/>
              <a:defRPr/>
            </a:pP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</a:rPr>
              <a:t>A measure of central tendency is a measure which indicates where the </a:t>
            </a:r>
            <a:r>
              <a:rPr lang="en-US" sz="2800" b="1" dirty="0" smtClean="0">
                <a:solidFill>
                  <a:schemeClr val="hlink"/>
                </a:solidFill>
              </a:rPr>
              <a:t>middle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</a:rPr>
              <a:t>of the data is. </a:t>
            </a:r>
          </a:p>
          <a:p>
            <a:pPr algn="l" rtl="0" eaLnBrk="1" hangingPunct="1">
              <a:buFontTx/>
              <a:buNone/>
              <a:defRPr/>
            </a:pP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</a:rPr>
              <a:t>The three most commonly used measures of central tendency are:</a:t>
            </a:r>
          </a:p>
          <a:p>
            <a:pPr algn="l" rtl="0" eaLnBrk="1" hangingPunct="1">
              <a:buFontTx/>
              <a:buNone/>
              <a:defRPr/>
            </a:pPr>
            <a:r>
              <a:rPr lang="en-US" sz="4000" b="1" dirty="0" smtClean="0">
                <a:solidFill>
                  <a:schemeClr val="hlink"/>
                </a:solidFill>
                <a:latin typeface="Monotype Corsiva" pitchFamily="66" charset="0"/>
              </a:rPr>
              <a:t>The Mean, the Median, and the Mode. </a:t>
            </a:r>
          </a:p>
          <a:p>
            <a:pPr algn="l" rtl="0" eaLnBrk="1" hangingPunct="1">
              <a:buFontTx/>
              <a:buNone/>
              <a:defRPr/>
            </a:pPr>
            <a:r>
              <a:rPr lang="en-US" sz="4000" b="1" u="sng" dirty="0" smtClean="0">
                <a:solidFill>
                  <a:srgbClr val="FFFF00"/>
                </a:solidFill>
                <a:latin typeface="Monotype Corsiva" pitchFamily="66" charset="0"/>
              </a:rPr>
              <a:t>The Mean:</a:t>
            </a:r>
          </a:p>
          <a:p>
            <a:pPr algn="l" rtl="0" eaLnBrk="1" hangingPunct="1">
              <a:buFontTx/>
              <a:buNone/>
              <a:defRPr/>
            </a:pP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</a:rPr>
              <a:t>It is the average of the data.</a:t>
            </a:r>
          </a:p>
        </p:txBody>
      </p:sp>
      <p:graphicFrame>
        <p:nvGraphicFramePr>
          <p:cNvPr id="192516" name="Rectangle 4"/>
          <p:cNvGraphicFramePr>
            <a:graphicFrameLocks/>
          </p:cNvGraphicFramePr>
          <p:nvPr>
            <p:ph sz="quarter" idx="2"/>
          </p:nvPr>
        </p:nvGraphicFramePr>
        <p:xfrm>
          <a:off x="5027613" y="1600200"/>
          <a:ext cx="3278187" cy="2171700"/>
        </p:xfrm>
        <a:graphic>
          <a:graphicData uri="http://schemas.openxmlformats.org/presentationml/2006/ole">
            <p:oleObj spid="_x0000_s66566" name="Equation" r:id="rId5" imgW="0" imgH="0" progId="Equation.3">
              <p:embed/>
            </p:oleObj>
          </a:graphicData>
        </a:graphic>
      </p:graphicFrame>
      <p:graphicFrame>
        <p:nvGraphicFramePr>
          <p:cNvPr id="192517" name="Rectangle 5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66567" name="Equation" r:id="rId6" imgW="0" imgH="0" progId="Equation.3">
              <p:embed/>
            </p:oleObj>
          </a:graphicData>
        </a:graphic>
      </p:graphicFrame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2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192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192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192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192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192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4" grpId="0" autoUpdateAnimBg="0"/>
      <p:bldP spid="192515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10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22AE73-E780-473B-B4D8-EC82945FEDB1}" type="slidenum">
              <a:rPr lang="ar-SA"/>
              <a:pPr>
                <a:defRPr/>
              </a:pPr>
              <a:t>36</a:t>
            </a:fld>
            <a:endParaRPr lang="en-US"/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88913"/>
          </a:xfrm>
        </p:spPr>
        <p:txBody>
          <a:bodyPr/>
          <a:lstStyle/>
          <a:p>
            <a:pPr eaLnBrk="1" hangingPunct="1">
              <a:defRPr/>
            </a:pPr>
            <a:endParaRPr lang="en-US" sz="4000" smtClean="0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9144000" cy="6381750"/>
          </a:xfrm>
        </p:spPr>
        <p:txBody>
          <a:bodyPr/>
          <a:lstStyle/>
          <a:p>
            <a:pPr marL="609600" indent="-609600"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b="1" i="1" u="sng" dirty="0" smtClean="0">
                <a:solidFill>
                  <a:srgbClr val="FF9999"/>
                </a:solidFill>
              </a:rPr>
              <a:t>The Population Mean:</a:t>
            </a: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endParaRPr lang="en-US" sz="2400" b="1" dirty="0" smtClean="0">
              <a:sym typeface="Symbol" pitchFamily="18" charset="2"/>
            </a:endParaRP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 =</a:t>
            </a:r>
            <a:r>
              <a:rPr lang="en-US" sz="2400" b="1" dirty="0" smtClean="0">
                <a:sym typeface="Symbol" pitchFamily="18" charset="2"/>
              </a:rPr>
              <a:t>                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which is usually unknown, then we use the </a:t>
            </a: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endParaRPr lang="en-US" sz="800" b="1" dirty="0" smtClean="0">
              <a:sym typeface="Symbol" pitchFamily="18" charset="2"/>
            </a:endParaRP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endParaRPr lang="en-US" sz="2400" b="1" dirty="0" smtClean="0">
              <a:sym typeface="Symbol" pitchFamily="18" charset="2"/>
            </a:endParaRP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sample mean to estimate or approximate it.</a:t>
            </a:r>
          </a:p>
          <a:p>
            <a:pPr marL="609600" indent="-609600"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b="1" i="1" u="sng" dirty="0" smtClean="0">
                <a:solidFill>
                  <a:srgbClr val="FF9999"/>
                </a:solidFill>
              </a:rPr>
              <a:t>The Sample Mean:</a:t>
            </a: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r>
              <a:rPr lang="en-US" sz="2400" dirty="0" smtClean="0">
                <a:sym typeface="Symbol" pitchFamily="18" charset="2"/>
              </a:rPr>
              <a:t>                                 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=</a:t>
            </a: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endParaRPr lang="en-US" sz="1000" dirty="0" smtClean="0">
              <a:sym typeface="Symbol" pitchFamily="18" charset="2"/>
            </a:endParaRP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r>
              <a:rPr lang="en-US" b="1" u="sng" dirty="0" smtClean="0">
                <a:solidFill>
                  <a:schemeClr val="folHlink"/>
                </a:solidFill>
                <a:latin typeface="Monotype Corsiva" pitchFamily="66" charset="0"/>
                <a:sym typeface="Symbol" pitchFamily="18" charset="2"/>
              </a:rPr>
              <a:t>Example:</a:t>
            </a: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Here is a random sample of size 10 of ages, where </a:t>
            </a: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</a:t>
            </a:r>
            <a:r>
              <a:rPr lang="en-US" sz="2400" b="1" baseline="-25000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1 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= 42, 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</a:t>
            </a:r>
            <a:r>
              <a:rPr lang="en-US" sz="2400" b="1" baseline="-25000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2 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= 28,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</a:t>
            </a:r>
            <a:r>
              <a:rPr lang="en-US" sz="2400" b="1" baseline="-25000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3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= 28,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</a:t>
            </a:r>
            <a:r>
              <a:rPr lang="en-US" sz="2400" b="1" baseline="-25000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4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= 61,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</a:t>
            </a:r>
            <a:r>
              <a:rPr lang="en-US" sz="2400" b="1" baseline="-25000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5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= 31,</a:t>
            </a: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</a:t>
            </a:r>
            <a:r>
              <a:rPr lang="en-US" sz="2400" b="1" baseline="-25000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6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= 23,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</a:t>
            </a:r>
            <a:r>
              <a:rPr lang="en-US" sz="2400" b="1" baseline="-25000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7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= 50,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</a:t>
            </a:r>
            <a:r>
              <a:rPr lang="en-US" sz="2400" b="1" baseline="-25000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8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= 34,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</a:t>
            </a:r>
            <a:r>
              <a:rPr lang="en-US" sz="2400" b="1" baseline="-25000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9 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= 32, </a:t>
            </a:r>
            <a:r>
              <a:rPr lang="en-US" sz="20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</a:t>
            </a:r>
            <a:r>
              <a:rPr lang="en-US" sz="2400" b="1" baseline="-25000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10 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= 37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endParaRPr lang="en-US" sz="2400" b="1" dirty="0" smtClean="0">
              <a:solidFill>
                <a:schemeClr val="bg2">
                  <a:lumMod val="75000"/>
                </a:schemeClr>
              </a:solidFill>
              <a:sym typeface="Symbol" pitchFamily="18" charset="2"/>
            </a:endParaRP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endParaRPr lang="en-US" sz="2400" b="1" dirty="0" smtClean="0">
              <a:sym typeface="Symbol" pitchFamily="18" charset="2"/>
            </a:endParaRP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       = (42 + 28 + … + 37) / 10 = 36.6 </a:t>
            </a:r>
          </a:p>
          <a:p>
            <a:pPr marL="609600" indent="-609600" algn="l" rtl="0" eaLnBrk="1" hangingPunct="1">
              <a:lnSpc>
                <a:spcPct val="90000"/>
              </a:lnSpc>
              <a:buFontTx/>
              <a:buNone/>
              <a:defRPr/>
            </a:pPr>
            <a:endParaRPr lang="en-US" sz="1000" dirty="0" smtClean="0">
              <a:solidFill>
                <a:srgbClr val="CC0099"/>
              </a:solidFill>
              <a:latin typeface="Monotype Corsiva" pitchFamily="66" charset="0"/>
            </a:endParaRPr>
          </a:p>
        </p:txBody>
      </p:sp>
      <p:graphicFrame>
        <p:nvGraphicFramePr>
          <p:cNvPr id="194564" name="Object 4"/>
          <p:cNvGraphicFramePr>
            <a:graphicFrameLocks noChangeAspect="1"/>
          </p:cNvGraphicFramePr>
          <p:nvPr>
            <p:ph sz="quarter" idx="3"/>
          </p:nvPr>
        </p:nvGraphicFramePr>
        <p:xfrm>
          <a:off x="1979613" y="2708275"/>
          <a:ext cx="504825" cy="863600"/>
        </p:xfrm>
        <a:graphic>
          <a:graphicData uri="http://schemas.openxmlformats.org/presentationml/2006/ole">
            <p:oleObj spid="_x0000_s67590" name="Equation" r:id="rId5" imgW="152268" imgH="152268" progId="">
              <p:embed/>
            </p:oleObj>
          </a:graphicData>
        </a:graphic>
      </p:graphicFrame>
      <p:graphicFrame>
        <p:nvGraphicFramePr>
          <p:cNvPr id="194565" name="Object 5"/>
          <p:cNvGraphicFramePr>
            <a:graphicFrameLocks noChangeAspect="1"/>
          </p:cNvGraphicFramePr>
          <p:nvPr/>
        </p:nvGraphicFramePr>
        <p:xfrm>
          <a:off x="611188" y="404813"/>
          <a:ext cx="1076325" cy="1152525"/>
        </p:xfrm>
        <a:graphic>
          <a:graphicData uri="http://schemas.openxmlformats.org/presentationml/2006/ole">
            <p:oleObj spid="_x0000_s67591" name="Equation" r:id="rId6" imgW="520474" imgH="609336" progId="">
              <p:embed/>
            </p:oleObj>
          </a:graphicData>
        </a:graphic>
      </p:graphicFrame>
      <p:graphicFrame>
        <p:nvGraphicFramePr>
          <p:cNvPr id="194566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0" y="5229225"/>
          <a:ext cx="504825" cy="836613"/>
        </p:xfrm>
        <a:graphic>
          <a:graphicData uri="http://schemas.openxmlformats.org/presentationml/2006/ole">
            <p:oleObj spid="_x0000_s67592" name="Equation" r:id="rId7" imgW="152268" imgH="152268" progId="">
              <p:embed/>
            </p:oleObj>
          </a:graphicData>
        </a:graphic>
      </p:graphicFrame>
      <p:graphicFrame>
        <p:nvGraphicFramePr>
          <p:cNvPr id="194567" name="Object 7"/>
          <p:cNvGraphicFramePr>
            <a:graphicFrameLocks noChangeAspect="1"/>
          </p:cNvGraphicFramePr>
          <p:nvPr/>
        </p:nvGraphicFramePr>
        <p:xfrm>
          <a:off x="3708400" y="2708275"/>
          <a:ext cx="935038" cy="865188"/>
        </p:xfrm>
        <a:graphic>
          <a:graphicData uri="http://schemas.openxmlformats.org/presentationml/2006/ole">
            <p:oleObj spid="_x0000_s67593" name="Equation" r:id="rId8" imgW="457200" imgH="609600" progId="">
              <p:embed/>
            </p:oleObj>
          </a:graphicData>
        </a:graphic>
      </p:graphicFrame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94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194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194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4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45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45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45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45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45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45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456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6" dur="500"/>
                                        <p:tgtEl>
                                          <p:spTgt spid="19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45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456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3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8"/>
          <p:cNvSpPr>
            <a:spLocks noChangeArrowheads="1"/>
          </p:cNvSpPr>
          <p:nvPr/>
        </p:nvSpPr>
        <p:spPr bwMode="auto">
          <a:xfrm>
            <a:off x="0" y="115888"/>
            <a:ext cx="76676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 u="sng"/>
              <a:t>Example: </a:t>
            </a:r>
            <a:r>
              <a:rPr lang="en-US"/>
              <a:t>  </a:t>
            </a:r>
          </a:p>
          <a:p>
            <a:pPr algn="l"/>
            <a:r>
              <a:rPr lang="en-US">
                <a:solidFill>
                  <a:srgbClr val="0000FF"/>
                </a:solidFill>
              </a:rPr>
              <a:t>Consider the following population values</a:t>
            </a:r>
          </a:p>
        </p:txBody>
      </p:sp>
      <p:sp>
        <p:nvSpPr>
          <p:cNvPr id="68611" name="Rectangle 10"/>
          <p:cNvSpPr>
            <a:spLocks noChangeArrowheads="1"/>
          </p:cNvSpPr>
          <p:nvPr/>
        </p:nvSpPr>
        <p:spPr bwMode="auto">
          <a:xfrm>
            <a:off x="755650" y="1484313"/>
            <a:ext cx="6553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rgbClr val="0000FF"/>
                </a:solidFill>
              </a:rPr>
              <a:t>Suppose that the sample values obtained are:</a:t>
            </a:r>
          </a:p>
        </p:txBody>
      </p:sp>
      <p:sp>
        <p:nvSpPr>
          <p:cNvPr id="68612" name="Rectangle 13"/>
          <p:cNvSpPr>
            <a:spLocks noChangeArrowheads="1"/>
          </p:cNvSpPr>
          <p:nvPr/>
        </p:nvSpPr>
        <p:spPr bwMode="auto">
          <a:xfrm>
            <a:off x="28765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EG"/>
          </a:p>
        </p:txBody>
      </p:sp>
      <p:graphicFrame>
        <p:nvGraphicFramePr>
          <p:cNvPr id="68613" name="Object 12"/>
          <p:cNvGraphicFramePr>
            <a:graphicFrameLocks noChangeAspect="1"/>
          </p:cNvGraphicFramePr>
          <p:nvPr/>
        </p:nvGraphicFramePr>
        <p:xfrm>
          <a:off x="266700" y="796925"/>
          <a:ext cx="7370763" cy="595313"/>
        </p:xfrm>
        <a:graphic>
          <a:graphicData uri="http://schemas.openxmlformats.org/presentationml/2006/ole">
            <p:oleObj spid="_x0000_s68613" name="Equation" r:id="rId3" imgW="4000500" imgH="279400" progId="">
              <p:embed/>
            </p:oleObj>
          </a:graphicData>
        </a:graphic>
      </p:graphicFrame>
      <p:sp>
        <p:nvSpPr>
          <p:cNvPr id="68614" name="Rectangle 15"/>
          <p:cNvSpPr>
            <a:spLocks noChangeArrowheads="1"/>
          </p:cNvSpPr>
          <p:nvPr/>
        </p:nvSpPr>
        <p:spPr bwMode="auto">
          <a:xfrm>
            <a:off x="3643313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ar-EG"/>
          </a:p>
        </p:txBody>
      </p:sp>
      <p:graphicFrame>
        <p:nvGraphicFramePr>
          <p:cNvPr id="68615" name="Object 14"/>
          <p:cNvGraphicFramePr>
            <a:graphicFrameLocks noChangeAspect="1"/>
          </p:cNvGraphicFramePr>
          <p:nvPr/>
        </p:nvGraphicFramePr>
        <p:xfrm>
          <a:off x="1908175" y="1916113"/>
          <a:ext cx="4419600" cy="566737"/>
        </p:xfrm>
        <a:graphic>
          <a:graphicData uri="http://schemas.openxmlformats.org/presentationml/2006/ole">
            <p:oleObj spid="_x0000_s68615" name="Equation" r:id="rId4" imgW="1854200" imgH="241300" progId="">
              <p:embed/>
            </p:oleObj>
          </a:graphicData>
        </a:graphic>
      </p:graphicFrame>
      <p:graphicFrame>
        <p:nvGraphicFramePr>
          <p:cNvPr id="68616" name="Object 11"/>
          <p:cNvGraphicFramePr>
            <a:graphicFrameLocks noChangeAspect="1"/>
          </p:cNvGraphicFramePr>
          <p:nvPr/>
        </p:nvGraphicFramePr>
        <p:xfrm>
          <a:off x="1692275" y="2636838"/>
          <a:ext cx="3810000" cy="671512"/>
        </p:xfrm>
        <a:graphic>
          <a:graphicData uri="http://schemas.openxmlformats.org/presentationml/2006/ole">
            <p:oleObj spid="_x0000_s68616" r:id="rId5" imgW="2755900" imgH="457200" progId="Equation.3">
              <p:embed/>
            </p:oleObj>
          </a:graphicData>
        </a:graphic>
      </p:graphicFrame>
      <p:graphicFrame>
        <p:nvGraphicFramePr>
          <p:cNvPr id="68617" name="Object 13"/>
          <p:cNvGraphicFramePr>
            <a:graphicFrameLocks noChangeAspect="1"/>
          </p:cNvGraphicFramePr>
          <p:nvPr/>
        </p:nvGraphicFramePr>
        <p:xfrm>
          <a:off x="1476375" y="3716338"/>
          <a:ext cx="3733800" cy="685800"/>
        </p:xfrm>
        <a:graphic>
          <a:graphicData uri="http://schemas.openxmlformats.org/presentationml/2006/ole">
            <p:oleObj spid="_x0000_s68617" r:id="rId6" imgW="2184400" imgH="457200" progId="Equation.3">
              <p:embed/>
            </p:oleObj>
          </a:graphicData>
        </a:graphic>
      </p:graphicFrame>
      <p:sp>
        <p:nvSpPr>
          <p:cNvPr id="68618" name="Rectangle 10"/>
          <p:cNvSpPr>
            <a:spLocks noChangeArrowheads="1"/>
          </p:cNvSpPr>
          <p:nvPr/>
        </p:nvSpPr>
        <p:spPr bwMode="auto">
          <a:xfrm>
            <a:off x="755650" y="3357563"/>
            <a:ext cx="6553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>
                <a:solidFill>
                  <a:srgbClr val="0000FF"/>
                </a:solidFill>
              </a:rPr>
              <a:t>Suppose that the sample values obtained are:</a:t>
            </a: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468313" y="4508500"/>
            <a:ext cx="83058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228600" algn="l">
              <a:tabLst>
                <a:tab pos="457200" algn="l"/>
              </a:tabLst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If we drawn an other random sample, may be different sample mean obtained (fluctuation of samples).</a:t>
            </a:r>
          </a:p>
          <a:p>
            <a:pPr indent="-228600" algn="l">
              <a:tabLst>
                <a:tab pos="457200" algn="l"/>
              </a:tabLst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     Notes:</a:t>
            </a:r>
          </a:p>
          <a:p>
            <a:pPr indent="-228600" algn="l" eaLnBrk="0" hangingPunct="0">
              <a:tabLst>
                <a:tab pos="457200" algn="l"/>
              </a:tabLst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·       The mean is simple to calculate.</a:t>
            </a:r>
          </a:p>
          <a:p>
            <a:pPr indent="-228600" algn="l" eaLnBrk="0" hangingPunct="0">
              <a:tabLst>
                <a:tab pos="457200" algn="l"/>
              </a:tabLst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·       There is only one mean for a given sample data.</a:t>
            </a:r>
          </a:p>
          <a:p>
            <a:pPr indent="-228600" algn="l" eaLnBrk="0" hangingPunct="0">
              <a:tabLst>
                <a:tab pos="457200" algn="l"/>
              </a:tabLst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·       The mean can be distorted by extreme values.</a:t>
            </a:r>
          </a:p>
          <a:p>
            <a:pPr indent="-228600" algn="l" eaLnBrk="0" hangingPunct="0">
              <a:tabLst>
                <a:tab pos="457200" algn="l"/>
              </a:tabLst>
              <a:defRPr/>
            </a:pP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       The mean can only be found for quantitative variables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3376-B73F-4296-8E62-45E8C89544DE}" type="slidenum">
              <a:rPr lang="ar-SA"/>
              <a:pPr>
                <a:defRPr/>
              </a:pPr>
              <a:t>38</a:t>
            </a:fld>
            <a:endParaRPr lang="en-US"/>
          </a:p>
        </p:txBody>
      </p:sp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88913"/>
          </a:xfrm>
        </p:spPr>
        <p:txBody>
          <a:bodyPr/>
          <a:lstStyle/>
          <a:p>
            <a:pPr eaLnBrk="1" hangingPunct="1">
              <a:defRPr/>
            </a:pPr>
            <a:endParaRPr lang="en-US" sz="4000" smtClean="0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381750"/>
          </a:xfrm>
        </p:spPr>
        <p:txBody>
          <a:bodyPr/>
          <a:lstStyle/>
          <a:p>
            <a:pPr algn="l" rtl="0" eaLnBrk="1" hangingPunct="1">
              <a:buFontTx/>
              <a:buNone/>
              <a:defRPr/>
            </a:pPr>
            <a:r>
              <a:rPr lang="en-US" sz="4000" b="1" u="sng" dirty="0" smtClean="0">
                <a:solidFill>
                  <a:srgbClr val="FFFF00"/>
                </a:solidFill>
                <a:latin typeface="Monotype Corsiva" pitchFamily="66" charset="0"/>
              </a:rPr>
              <a:t>Properties of the Mean:</a:t>
            </a:r>
          </a:p>
          <a:p>
            <a:pPr algn="l" rtl="0" eaLnBrk="1" hangingPunct="1">
              <a:defRPr/>
            </a:pPr>
            <a:r>
              <a:rPr lang="en-US" sz="3600" b="1" dirty="0" smtClean="0">
                <a:solidFill>
                  <a:srgbClr val="FF0066"/>
                </a:solidFill>
              </a:rPr>
              <a:t>Uniqueness.</a:t>
            </a:r>
            <a:r>
              <a:rPr lang="en-US" sz="3600" b="1" dirty="0" smtClean="0"/>
              <a:t> 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</a:rPr>
              <a:t>For a given set of data there is one and only one mean</a:t>
            </a:r>
            <a:r>
              <a:rPr lang="en-US" sz="2800" b="1" dirty="0" smtClean="0"/>
              <a:t>.</a:t>
            </a:r>
          </a:p>
          <a:p>
            <a:pPr algn="l" rtl="0" eaLnBrk="1" hangingPunct="1">
              <a:defRPr/>
            </a:pPr>
            <a:r>
              <a:rPr lang="en-US" sz="3600" b="1" dirty="0" smtClean="0">
                <a:solidFill>
                  <a:srgbClr val="FF0066"/>
                </a:solidFill>
              </a:rPr>
              <a:t>Simplicity. 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</a:rPr>
              <a:t>It is easy to understand and to compute.</a:t>
            </a:r>
            <a:endParaRPr lang="en-US" sz="3600" b="1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l" rtl="0" eaLnBrk="1" hangingPunct="1">
              <a:defRPr/>
            </a:pPr>
            <a:r>
              <a:rPr lang="en-US" sz="3600" b="1" dirty="0" smtClean="0">
                <a:solidFill>
                  <a:srgbClr val="FF0066"/>
                </a:solidFill>
              </a:rPr>
              <a:t>Affected by extreme values. 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</a:rPr>
              <a:t>Since all values enter into the computation.</a:t>
            </a:r>
          </a:p>
          <a:p>
            <a:pPr algn="l" rtl="0" eaLnBrk="1" hangingPunct="1">
              <a:buFontTx/>
              <a:buNone/>
              <a:defRPr/>
            </a:pPr>
            <a:r>
              <a:rPr lang="en-US" b="1" u="sng" dirty="0" smtClean="0">
                <a:solidFill>
                  <a:schemeClr val="folHlink"/>
                </a:solidFill>
                <a:latin typeface="Monotype Corsiva" pitchFamily="66" charset="0"/>
              </a:rPr>
              <a:t>Example: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Assume the values are 115, 110, 119, 117, 121 and 126. The mean = 118.</a:t>
            </a:r>
          </a:p>
          <a:p>
            <a:pPr algn="l" rtl="0" eaLnBrk="1" hangingPunct="1">
              <a:buFontTx/>
              <a:buNone/>
              <a:defRPr/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But assume that the values are 75, 75, 80, 80 and 280. The mean = 118, a value that is not representative of the set of data as a whole.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  <a:p>
            <a:pPr eaLnBrk="1" hangingPunct="1">
              <a:defRPr/>
            </a:pPr>
            <a:endParaRPr lang="en-US" sz="2800" dirty="0" smtClean="0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96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96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96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96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96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96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A544-E5DF-4227-B084-442E28928504}" type="slidenum">
              <a:rPr lang="ar-SA"/>
              <a:pPr>
                <a:defRPr/>
              </a:pPr>
              <a:t>39</a:t>
            </a:fld>
            <a:endParaRPr lang="en-US"/>
          </a:p>
        </p:txBody>
      </p:sp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0"/>
            <a:ext cx="8229600" cy="277813"/>
          </a:xfrm>
        </p:spPr>
        <p:txBody>
          <a:bodyPr/>
          <a:lstStyle/>
          <a:p>
            <a:pPr eaLnBrk="1" hangingPunct="1">
              <a:defRPr/>
            </a:pPr>
            <a:endParaRPr lang="en-US" sz="4000" dirty="0" smtClean="0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9144000" cy="6048375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3600" b="1" u="sng" dirty="0" smtClean="0">
                <a:solidFill>
                  <a:srgbClr val="FFFF00"/>
                </a:solidFill>
                <a:latin typeface="Monotype Corsiva" pitchFamily="66" charset="0"/>
              </a:rPr>
              <a:t>The Median:</a:t>
            </a:r>
          </a:p>
          <a:p>
            <a:pPr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When </a:t>
            </a:r>
            <a:r>
              <a:rPr lang="en-US" sz="2400" b="1" dirty="0" smtClean="0">
                <a:solidFill>
                  <a:schemeClr val="hlink"/>
                </a:solidFill>
              </a:rPr>
              <a:t>ordering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the data, it is the observation that divide the set of observations into </a:t>
            </a:r>
            <a:r>
              <a:rPr lang="en-US" sz="2400" b="1" dirty="0" smtClean="0">
                <a:solidFill>
                  <a:schemeClr val="hlink"/>
                </a:solidFill>
              </a:rPr>
              <a:t>two equal parts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such that half of the data are before it and the other are after it.</a:t>
            </a:r>
          </a:p>
          <a:p>
            <a:pPr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* If n is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chemeClr val="hlink"/>
                </a:solidFill>
              </a:rPr>
              <a:t>odd</a:t>
            </a:r>
            <a:r>
              <a:rPr lang="en-US" sz="2400" b="1" dirty="0" smtClean="0"/>
              <a:t>, 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the median will be the middle of observations. It will be  the </a:t>
            </a:r>
            <a:r>
              <a:rPr lang="en-US" sz="2400" b="1" dirty="0" smtClean="0">
                <a:solidFill>
                  <a:schemeClr val="hlink"/>
                </a:solidFill>
              </a:rPr>
              <a:t>(n+1)/2 </a:t>
            </a:r>
            <a:r>
              <a:rPr lang="en-US" sz="2400" b="1" u="sng" baseline="30000" dirty="0" err="1" smtClean="0">
                <a:solidFill>
                  <a:schemeClr val="hlink"/>
                </a:solidFill>
              </a:rPr>
              <a:t>th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ordered observation.</a:t>
            </a:r>
          </a:p>
          <a:p>
            <a:pPr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When n = 11, then the median is the 6</a:t>
            </a:r>
            <a:r>
              <a:rPr lang="en-US" sz="2400" b="1" baseline="30000" dirty="0" smtClean="0">
                <a:solidFill>
                  <a:schemeClr val="bg2">
                    <a:lumMod val="75000"/>
                  </a:schemeClr>
                </a:solidFill>
              </a:rPr>
              <a:t>th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 observation.</a:t>
            </a:r>
          </a:p>
          <a:p>
            <a:pPr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* If n is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chemeClr val="hlink"/>
                </a:solidFill>
              </a:rPr>
              <a:t>even</a:t>
            </a:r>
            <a:r>
              <a:rPr lang="en-US" sz="2400" b="1" dirty="0" smtClean="0"/>
              <a:t>, 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there are two middle observations. The median will be the mean of these two middle observations. It will be  the mean of  the</a:t>
            </a:r>
            <a:r>
              <a:rPr lang="en-US" sz="2400" b="1" dirty="0" smtClean="0"/>
              <a:t> [ (</a:t>
            </a:r>
            <a:r>
              <a:rPr lang="en-US" sz="2400" b="1" dirty="0" smtClean="0">
                <a:solidFill>
                  <a:schemeClr val="hlink"/>
                </a:solidFill>
              </a:rPr>
              <a:t>n/2)</a:t>
            </a:r>
            <a:r>
              <a:rPr lang="en-US" sz="2400" b="1" u="sng" baseline="30000" dirty="0" smtClean="0">
                <a:solidFill>
                  <a:schemeClr val="hlink"/>
                </a:solidFill>
              </a:rPr>
              <a:t> </a:t>
            </a:r>
            <a:r>
              <a:rPr lang="en-US" sz="2400" b="1" u="sng" baseline="30000" dirty="0" err="1" smtClean="0">
                <a:solidFill>
                  <a:schemeClr val="hlink"/>
                </a:solidFill>
              </a:rPr>
              <a:t>th</a:t>
            </a:r>
            <a:r>
              <a:rPr lang="en-US" sz="2400" b="1" dirty="0" smtClean="0">
                <a:solidFill>
                  <a:schemeClr val="hlink"/>
                </a:solidFill>
              </a:rPr>
              <a:t> , (n/2 +1)</a:t>
            </a:r>
            <a:r>
              <a:rPr lang="en-US" sz="2400" b="1" u="sng" baseline="30000" dirty="0" smtClean="0">
                <a:solidFill>
                  <a:schemeClr val="hlink"/>
                </a:solidFill>
              </a:rPr>
              <a:t> </a:t>
            </a:r>
            <a:r>
              <a:rPr lang="en-US" sz="2400" b="1" u="sng" baseline="30000" dirty="0" err="1" smtClean="0">
                <a:solidFill>
                  <a:schemeClr val="hlink"/>
                </a:solidFill>
              </a:rPr>
              <a:t>th</a:t>
            </a:r>
            <a:r>
              <a:rPr lang="en-US" sz="2400" b="1" dirty="0" smtClean="0">
                <a:solidFill>
                  <a:schemeClr val="hlink"/>
                </a:solidFill>
              </a:rPr>
              <a:t> ]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ordered observation.</a:t>
            </a:r>
          </a:p>
          <a:p>
            <a:pPr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When n = 12, then the median is the 6.5</a:t>
            </a:r>
            <a:r>
              <a:rPr lang="en-US" sz="2400" b="1" baseline="30000" dirty="0" smtClean="0">
                <a:solidFill>
                  <a:schemeClr val="bg2">
                    <a:lumMod val="75000"/>
                  </a:schemeClr>
                </a:solidFill>
              </a:rPr>
              <a:t>th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 observation, which is an observation halfway between the 6</a:t>
            </a:r>
            <a:r>
              <a:rPr lang="en-US" sz="2400" b="1" baseline="30000" dirty="0" smtClean="0">
                <a:solidFill>
                  <a:schemeClr val="bg2">
                    <a:lumMod val="75000"/>
                  </a:schemeClr>
                </a:solidFill>
              </a:rPr>
              <a:t>th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 and 7</a:t>
            </a:r>
            <a:r>
              <a:rPr lang="en-US" sz="2400" b="1" baseline="30000" dirty="0" smtClean="0">
                <a:solidFill>
                  <a:schemeClr val="bg2">
                    <a:lumMod val="75000"/>
                  </a:schemeClr>
                </a:solidFill>
              </a:rPr>
              <a:t>th</a:t>
            </a: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 ordered observation.</a:t>
            </a:r>
            <a:endParaRPr lang="en-US" sz="240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8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8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8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8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8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8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8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8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8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8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8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8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5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700213"/>
          </a:xfrm>
        </p:spPr>
        <p:txBody>
          <a:bodyPr/>
          <a:lstStyle/>
          <a:p>
            <a:pPr rtl="0" eaLnBrk="1" hangingPunct="1">
              <a:defRPr/>
            </a:pPr>
            <a:r>
              <a:rPr lang="en-US" sz="4800" b="1" dirty="0" smtClean="0">
                <a:solidFill>
                  <a:srgbClr val="FF6600"/>
                </a:solidFill>
                <a:latin typeface="Monotype Corsiva" pitchFamily="66" charset="0"/>
              </a:rPr>
              <a:t>Descriptive Statistics</a:t>
            </a:r>
            <a:br>
              <a:rPr lang="en-US" sz="4800" b="1" dirty="0" smtClean="0">
                <a:solidFill>
                  <a:srgbClr val="FF6600"/>
                </a:solidFill>
                <a:latin typeface="Monotype Corsiva" pitchFamily="66" charset="0"/>
              </a:rPr>
            </a:br>
            <a:r>
              <a:rPr lang="en-US" sz="4800" b="1" dirty="0" smtClean="0">
                <a:solidFill>
                  <a:srgbClr val="FF6600"/>
                </a:solidFill>
                <a:latin typeface="Monotype Corsiva" pitchFamily="66" charset="0"/>
              </a:rPr>
              <a:t>2.1 </a:t>
            </a:r>
            <a:r>
              <a:rPr lang="en-US" sz="3200" b="1" u="sng" dirty="0" smtClean="0">
                <a:solidFill>
                  <a:srgbClr val="FF6600"/>
                </a:solidFill>
              </a:rPr>
              <a:t>Frequency Distribution </a:t>
            </a:r>
            <a:br>
              <a:rPr lang="en-US" sz="3200" b="1" u="sng" dirty="0" smtClean="0">
                <a:solidFill>
                  <a:srgbClr val="FF6600"/>
                </a:solidFill>
              </a:rPr>
            </a:br>
            <a:r>
              <a:rPr lang="en-US" sz="3200" b="1" u="sng" dirty="0" smtClean="0">
                <a:solidFill>
                  <a:srgbClr val="FF6600"/>
                </a:solidFill>
              </a:rPr>
              <a:t>for Discrete Random Variables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28775"/>
            <a:ext cx="3924300" cy="5229225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  <a:defRPr/>
            </a:pPr>
            <a:r>
              <a:rPr lang="en-US" sz="3000" b="1" u="sng" dirty="0" smtClean="0">
                <a:solidFill>
                  <a:srgbClr val="FF9933"/>
                </a:solidFill>
                <a:latin typeface="Monotype Corsiva" pitchFamily="66" charset="0"/>
              </a:rPr>
              <a:t>Example  1: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200" b="1" dirty="0" smtClean="0">
                <a:solidFill>
                  <a:srgbClr val="002060"/>
                </a:solidFill>
                <a:latin typeface="Arial" pitchFamily="34" charset="0"/>
              </a:rPr>
              <a:t>Suppose that we take a sample of size 16 from children in a primary school and get the following data about the number of their decayed teeth,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200" b="1" dirty="0" smtClean="0">
                <a:solidFill>
                  <a:srgbClr val="002060"/>
                </a:solidFill>
                <a:latin typeface="Arial" pitchFamily="34" charset="0"/>
              </a:rPr>
              <a:t>3,5,2,4,0,1,3,5,2,3,2,3,3,2,4,1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200" b="1" dirty="0" smtClean="0">
                <a:solidFill>
                  <a:srgbClr val="002060"/>
                </a:solidFill>
                <a:latin typeface="Arial" pitchFamily="34" charset="0"/>
              </a:rPr>
              <a:t>To construct a frequency table: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200" b="1" dirty="0" smtClean="0">
                <a:solidFill>
                  <a:srgbClr val="002060"/>
                </a:solidFill>
                <a:latin typeface="Arial" pitchFamily="34" charset="0"/>
              </a:rPr>
              <a:t>1- Order the values from the smallest to the largest.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200" b="1" dirty="0" smtClean="0">
                <a:solidFill>
                  <a:srgbClr val="002060"/>
                </a:solidFill>
                <a:latin typeface="Arial" pitchFamily="34" charset="0"/>
              </a:rPr>
              <a:t>0,1,1,2,2,2,2,3,3,3,3,3,4,4,5,5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200" b="1" dirty="0" smtClean="0">
                <a:solidFill>
                  <a:srgbClr val="002060"/>
                </a:solidFill>
                <a:latin typeface="Arial" pitchFamily="34" charset="0"/>
              </a:rPr>
              <a:t>2- Count how many numbers are the same.</a:t>
            </a:r>
          </a:p>
        </p:txBody>
      </p:sp>
      <p:graphicFrame>
        <p:nvGraphicFramePr>
          <p:cNvPr id="157700" name="Group 4"/>
          <p:cNvGraphicFramePr>
            <a:graphicFrameLocks noGrp="1"/>
          </p:cNvGraphicFramePr>
          <p:nvPr/>
        </p:nvGraphicFramePr>
        <p:xfrm>
          <a:off x="4071938" y="1928813"/>
          <a:ext cx="4643437" cy="4652962"/>
        </p:xfrm>
        <a:graphic>
          <a:graphicData uri="http://schemas.openxmlformats.org/drawingml/2006/table">
            <a:tbl>
              <a:tblPr rtl="1"/>
              <a:tblGrid>
                <a:gridCol w="2320653"/>
                <a:gridCol w="2322784"/>
              </a:tblGrid>
              <a:tr h="134937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No. of decayed teeth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7812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57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57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57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57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57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157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157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8" grpId="0" autoUpdateAnimBg="0"/>
      <p:bldP spid="157699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3D2522-C113-4718-BB0B-FE2B39E0A5AD}" type="slidenum">
              <a:rPr lang="ar-SA"/>
              <a:pPr>
                <a:defRPr/>
              </a:pPr>
              <a:t>40</a:t>
            </a:fld>
            <a:endParaRPr lang="en-US"/>
          </a:p>
        </p:txBody>
      </p:sp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0"/>
            <a:ext cx="8229600" cy="277813"/>
          </a:xfrm>
        </p:spPr>
        <p:txBody>
          <a:bodyPr/>
          <a:lstStyle/>
          <a:p>
            <a:pPr eaLnBrk="1" hangingPunct="1">
              <a:defRPr/>
            </a:pPr>
            <a:endParaRPr lang="en-US" sz="4000" smtClean="0"/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9144000" cy="6524625"/>
          </a:xfrm>
        </p:spPr>
        <p:txBody>
          <a:bodyPr/>
          <a:lstStyle/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r>
              <a:rPr lang="en-US" sz="3600" b="1" u="sng" dirty="0" smtClean="0">
                <a:solidFill>
                  <a:schemeClr val="folHlink"/>
                </a:solidFill>
                <a:latin typeface="Monotype Corsiva" pitchFamily="66" charset="0"/>
                <a:sym typeface="Symbol" pitchFamily="18" charset="2"/>
              </a:rPr>
              <a:t>Example:</a:t>
            </a: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For the same random sample, the ordered observations will be as:</a:t>
            </a: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23, 28, 28, 31, 32, 34, 37, 42, 50, 61.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Since n = 10, then the median is the 5.5</a:t>
            </a:r>
            <a:r>
              <a:rPr lang="en-US" sz="2800" b="1" baseline="30000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th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 observation, i.e. = (32+34)/2 = 33. </a:t>
            </a:r>
          </a:p>
          <a:p>
            <a:pPr marL="609600" indent="-609600"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4000" b="1" u="sng" dirty="0" smtClean="0">
                <a:solidFill>
                  <a:srgbClr val="FFFF00"/>
                </a:solidFill>
                <a:latin typeface="Monotype Corsiva" pitchFamily="66" charset="0"/>
              </a:rPr>
              <a:t>Properties of the Median:</a:t>
            </a:r>
          </a:p>
          <a:p>
            <a:pPr marL="609600" indent="-609600" algn="l" rtl="0" eaLnBrk="1" hangingPunct="1">
              <a:lnSpc>
                <a:spcPct val="90000"/>
              </a:lnSpc>
              <a:defRPr/>
            </a:pPr>
            <a:r>
              <a:rPr lang="en-US" sz="3600" b="1" dirty="0" smtClean="0">
                <a:solidFill>
                  <a:srgbClr val="FF0066"/>
                </a:solidFill>
              </a:rPr>
              <a:t>Uniqueness.</a:t>
            </a:r>
            <a:r>
              <a:rPr lang="en-US" sz="3600" b="1" dirty="0" smtClean="0"/>
              <a:t> 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</a:rPr>
              <a:t>For a given set of data there is one and only one median</a:t>
            </a:r>
            <a:r>
              <a:rPr lang="en-US" sz="2800" b="1" dirty="0" smtClean="0"/>
              <a:t>.</a:t>
            </a:r>
          </a:p>
          <a:p>
            <a:pPr marL="609600" indent="-609600" algn="l" rtl="0" eaLnBrk="1" hangingPunct="1">
              <a:lnSpc>
                <a:spcPct val="90000"/>
              </a:lnSpc>
              <a:defRPr/>
            </a:pPr>
            <a:r>
              <a:rPr lang="en-US" sz="3600" b="1" dirty="0" smtClean="0">
                <a:solidFill>
                  <a:srgbClr val="FF0066"/>
                </a:solidFill>
              </a:rPr>
              <a:t>Simplicity. </a:t>
            </a:r>
            <a:r>
              <a:rPr lang="en-US" sz="2800" b="1" dirty="0" smtClean="0">
                <a:solidFill>
                  <a:schemeClr val="bg2">
                    <a:lumMod val="75000"/>
                  </a:schemeClr>
                </a:solidFill>
              </a:rPr>
              <a:t>It is easy to calculate.</a:t>
            </a:r>
            <a:endParaRPr lang="en-US" sz="3600" b="1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09600" indent="-609600" algn="l" rtl="0" eaLnBrk="1" hangingPunct="1">
              <a:lnSpc>
                <a:spcPct val="90000"/>
              </a:lnSpc>
              <a:defRPr/>
            </a:pPr>
            <a:r>
              <a:rPr lang="en-US" sz="3600" b="1" dirty="0" smtClean="0">
                <a:solidFill>
                  <a:srgbClr val="FF0066"/>
                </a:solidFill>
              </a:rPr>
              <a:t>It is not affected by extreme values </a:t>
            </a:r>
            <a:r>
              <a:rPr lang="en-US" sz="2800" b="1" dirty="0" smtClean="0"/>
              <a:t>as is the mean.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0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0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00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00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00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00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00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200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7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ADF68C-6795-42C1-94AA-C38D989DD1FD}" type="slidenum">
              <a:rPr lang="ar-SA"/>
              <a:pPr>
                <a:defRPr/>
              </a:pPr>
              <a:t>41</a:t>
            </a:fld>
            <a:endParaRPr lang="en-US"/>
          </a:p>
        </p:txBody>
      </p:sp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0"/>
            <a:ext cx="8229600" cy="115888"/>
          </a:xfrm>
        </p:spPr>
        <p:txBody>
          <a:bodyPr/>
          <a:lstStyle/>
          <a:p>
            <a:pPr eaLnBrk="1" hangingPunct="1">
              <a:defRPr/>
            </a:pPr>
            <a:endParaRPr lang="en-US" sz="4000" smtClean="0"/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9144000" cy="6597650"/>
          </a:xfrm>
        </p:spPr>
        <p:txBody>
          <a:bodyPr/>
          <a:lstStyle/>
          <a:p>
            <a:pPr marL="609600" indent="-609600"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4400" b="1" u="sng" dirty="0" smtClean="0">
                <a:solidFill>
                  <a:srgbClr val="FFFF00"/>
                </a:solidFill>
                <a:latin typeface="Monotype Corsiva" pitchFamily="66" charset="0"/>
              </a:rPr>
              <a:t>The Mode:</a:t>
            </a:r>
          </a:p>
          <a:p>
            <a:pPr marL="609600" indent="-609600"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It is the value which occurs most  </a:t>
            </a:r>
            <a:r>
              <a:rPr lang="en-US" b="1" dirty="0" smtClean="0">
                <a:solidFill>
                  <a:schemeClr val="hlink"/>
                </a:solidFill>
              </a:rPr>
              <a:t>frequently.</a:t>
            </a:r>
          </a:p>
          <a:p>
            <a:pPr marL="609600" indent="-609600"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If all values are different there is </a:t>
            </a:r>
            <a:r>
              <a:rPr lang="en-US" b="1" dirty="0" smtClean="0">
                <a:solidFill>
                  <a:schemeClr val="hlink"/>
                </a:solidFill>
              </a:rPr>
              <a:t>no mode</a:t>
            </a:r>
            <a:r>
              <a:rPr lang="en-US" b="1" dirty="0" smtClean="0"/>
              <a:t>.</a:t>
            </a:r>
          </a:p>
          <a:p>
            <a:pPr marL="609600" indent="-609600"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Sometimes, there are </a:t>
            </a:r>
            <a:r>
              <a:rPr lang="en-US" b="1" dirty="0" smtClean="0">
                <a:solidFill>
                  <a:schemeClr val="hlink"/>
                </a:solidFill>
              </a:rPr>
              <a:t>more than one mode</a:t>
            </a:r>
            <a:r>
              <a:rPr lang="en-US" b="1" dirty="0" smtClean="0"/>
              <a:t>.</a:t>
            </a: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r>
              <a:rPr lang="en-US" sz="4000" b="1" u="sng" dirty="0" smtClean="0">
                <a:solidFill>
                  <a:schemeClr val="folHlink"/>
                </a:solidFill>
                <a:latin typeface="Monotype Corsiva" pitchFamily="66" charset="0"/>
                <a:sym typeface="Symbol" pitchFamily="18" charset="2"/>
              </a:rPr>
              <a:t>Example:</a:t>
            </a:r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  <a:sym typeface="Symbol" pitchFamily="18" charset="2"/>
              </a:rPr>
              <a:t>For the same random sample, the value 28 is repeated two times, so it is the mode.</a:t>
            </a:r>
            <a:endParaRPr lang="ar-SA" b="1" dirty="0" smtClean="0">
              <a:solidFill>
                <a:schemeClr val="bg2">
                  <a:lumMod val="75000"/>
                </a:schemeClr>
              </a:solidFill>
              <a:sym typeface="Symbol" pitchFamily="18" charset="2"/>
            </a:endParaRPr>
          </a:p>
          <a:p>
            <a:pPr marL="609600" indent="-609600"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4400" b="1" dirty="0" smtClean="0">
                <a:solidFill>
                  <a:srgbClr val="FFFF00"/>
                </a:solidFill>
                <a:latin typeface="Monotype Corsiva" pitchFamily="66" charset="0"/>
              </a:rPr>
              <a:t>Properties of the Mode:</a:t>
            </a:r>
          </a:p>
          <a:p>
            <a:pPr marL="609600" indent="-609600" algn="l" rtl="0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Sometimes, it is not </a:t>
            </a:r>
            <a:r>
              <a:rPr lang="en-US" b="1" dirty="0" smtClean="0">
                <a:solidFill>
                  <a:srgbClr val="FF0066"/>
                </a:solidFill>
              </a:rPr>
              <a:t>unique.</a:t>
            </a:r>
          </a:p>
          <a:p>
            <a:pPr marL="609600" indent="-609600" algn="l" rtl="0"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It may be used for </a:t>
            </a:r>
            <a:r>
              <a:rPr lang="en-US" b="1" dirty="0" smtClean="0">
                <a:solidFill>
                  <a:srgbClr val="FF0066"/>
                </a:solidFill>
              </a:rPr>
              <a:t>describing qualitative data.</a:t>
            </a:r>
            <a:endParaRPr lang="en-US" b="1" dirty="0" smtClean="0"/>
          </a:p>
          <a:p>
            <a:pPr marL="609600" indent="-609600" algn="l" rtl="0" eaLnBrk="1" hangingPunct="1">
              <a:lnSpc>
                <a:spcPct val="90000"/>
              </a:lnSpc>
              <a:buFont typeface="Symbol" pitchFamily="18" charset="2"/>
              <a:buNone/>
              <a:defRPr/>
            </a:pPr>
            <a:endParaRPr lang="en-US" b="1" dirty="0" smtClean="0">
              <a:sym typeface="Symbol" pitchFamily="18" charset="2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2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2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2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2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2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2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2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02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02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5" grpId="0" build="p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557338"/>
            <a:ext cx="7772400" cy="3455987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u="sng" smtClean="0"/>
              <a:t>Section (2.5) :</a:t>
            </a:r>
            <a:br>
              <a:rPr lang="en-US" sz="4800" b="1" u="sng" smtClean="0"/>
            </a:br>
            <a:r>
              <a:rPr lang="en-US" sz="4800" b="1" u="sng" smtClean="0"/>
              <a:t> Descriptive  Statistics Measures of Dispersion </a:t>
            </a:r>
            <a:br>
              <a:rPr lang="en-US" sz="4800" b="1" u="sng" smtClean="0"/>
            </a:br>
            <a:r>
              <a:rPr lang="en-US" sz="4800" b="1" u="sng" smtClean="0"/>
              <a:t>Page 43 - 46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364298-B89C-4DE3-9491-A673C2B77199}" type="slidenum">
              <a:rPr lang="ar-SA"/>
              <a:pPr>
                <a:defRPr/>
              </a:pPr>
              <a:t>43</a:t>
            </a:fld>
            <a:endParaRPr lang="en-US"/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buFontTx/>
              <a:buNone/>
              <a:defRPr/>
            </a:pPr>
            <a:endParaRPr lang="en-US" dirty="0" smtClean="0"/>
          </a:p>
          <a:p>
            <a:pPr algn="l" rtl="0" eaLnBrk="1" hangingPunct="1">
              <a:buFontTx/>
              <a:buNone/>
              <a:defRPr/>
            </a:pPr>
            <a:r>
              <a:rPr lang="en-US" u="sng" dirty="0" smtClean="0">
                <a:solidFill>
                  <a:schemeClr val="hlink"/>
                </a:solidFill>
              </a:rPr>
              <a:t>key words:</a:t>
            </a:r>
          </a:p>
          <a:p>
            <a:pPr algn="l" rtl="0" eaLnBrk="1" hangingPunct="1">
              <a:buFontTx/>
              <a:buNone/>
              <a:defRPr/>
            </a:pPr>
            <a:r>
              <a:rPr lang="en-US" dirty="0" smtClean="0">
                <a:solidFill>
                  <a:schemeClr val="hlink"/>
                </a:solidFill>
              </a:rPr>
              <a:t>        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Descriptive Statistic, measure of dispersion , range ,variance, coefficient of variation</a:t>
            </a:r>
            <a:r>
              <a:rPr lang="en-US" dirty="0" smtClean="0"/>
              <a:t>.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58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D7D7FC-D380-4C3A-97CC-74988DB50FF0}" type="slidenum">
              <a:rPr lang="ar-SA"/>
              <a:pPr>
                <a:defRPr/>
              </a:pPr>
              <a:t>44</a:t>
            </a:fld>
            <a:endParaRPr lang="en-US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sz="4000" b="1" u="sng" smtClean="0"/>
              <a:t>2.5.   Descriptive  Statistics – Measures of Dispersion: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229600" cy="4895850"/>
          </a:xfrm>
        </p:spPr>
        <p:txBody>
          <a:bodyPr/>
          <a:lstStyle/>
          <a:p>
            <a:pPr marL="609600" indent="-609600" algn="l" rtl="0" eaLnBrk="1" hangingPunct="1">
              <a:lnSpc>
                <a:spcPct val="90000"/>
              </a:lnSpc>
              <a:defRPr/>
            </a:pP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A measure of dispersion conveys information regarding the amount of variability present in a set of data.</a:t>
            </a:r>
            <a:endParaRPr lang="ar-SA" sz="2400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609600" indent="-609600" algn="l" rtl="0" eaLnBrk="1" hangingPunct="1">
              <a:lnSpc>
                <a:spcPct val="90000"/>
              </a:lnSpc>
              <a:defRPr/>
            </a:pPr>
            <a:r>
              <a:rPr lang="en-US" sz="2400" u="sng" dirty="0" smtClean="0">
                <a:solidFill>
                  <a:schemeClr val="hlink"/>
                </a:solidFill>
              </a:rPr>
              <a:t>Note:</a:t>
            </a:r>
          </a:p>
          <a:p>
            <a:pPr marL="609600" indent="-609600" algn="l" rtl="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If all the values are the same</a:t>
            </a:r>
          </a:p>
          <a:p>
            <a:pPr marL="609600" indent="-609600"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chemeClr val="hlink"/>
                </a:solidFill>
              </a:rPr>
              <a:t>                               →</a:t>
            </a:r>
            <a:r>
              <a:rPr lang="en-US" sz="2400" dirty="0" smtClean="0">
                <a:solidFill>
                  <a:schemeClr val="folHlink"/>
                </a:solidFill>
              </a:rPr>
              <a:t> 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There is no dispersion </a:t>
            </a:r>
            <a:r>
              <a:rPr lang="en-US" sz="2400" dirty="0" smtClean="0"/>
              <a:t>.</a:t>
            </a:r>
          </a:p>
          <a:p>
            <a:pPr marL="609600" indent="-609600"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chemeClr val="hlink"/>
                </a:solidFill>
              </a:rPr>
              <a:t>2.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If all the values are different</a:t>
            </a:r>
          </a:p>
          <a:p>
            <a:pPr marL="609600" indent="-609600"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chemeClr val="hlink"/>
                </a:solidFill>
              </a:rPr>
              <a:t>                               → 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There is a dispersion: </a:t>
            </a:r>
          </a:p>
          <a:p>
            <a:pPr marL="609600" indent="-609600"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3.If the values </a:t>
            </a:r>
            <a:r>
              <a:rPr lang="en-US" sz="2400" u="sng" dirty="0" smtClean="0">
                <a:solidFill>
                  <a:schemeClr val="hlink"/>
                </a:solidFill>
              </a:rPr>
              <a:t>close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to each other</a:t>
            </a:r>
          </a:p>
          <a:p>
            <a:pPr marL="609600" indent="-609600"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/>
              <a:t>                               </a:t>
            </a:r>
            <a:r>
              <a:rPr lang="en-US" sz="2400" dirty="0" smtClean="0">
                <a:solidFill>
                  <a:schemeClr val="hlink"/>
                </a:solidFill>
              </a:rPr>
              <a:t>→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The amount of Dispersion small</a:t>
            </a:r>
            <a:r>
              <a:rPr lang="en-US" sz="2400" dirty="0" smtClean="0"/>
              <a:t>.</a:t>
            </a:r>
          </a:p>
          <a:p>
            <a:pPr marL="609600" indent="-609600"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chemeClr val="hlink"/>
                </a:solidFill>
              </a:rPr>
              <a:t>b)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If the values are </a:t>
            </a:r>
            <a:r>
              <a:rPr lang="en-US" sz="2400" u="sng" dirty="0" smtClean="0">
                <a:solidFill>
                  <a:schemeClr val="hlink"/>
                </a:solidFill>
              </a:rPr>
              <a:t>widely scattered</a:t>
            </a:r>
          </a:p>
          <a:p>
            <a:pPr marL="609600" indent="-609600" algn="l" rtl="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dirty="0" smtClean="0">
                <a:solidFill>
                  <a:schemeClr val="hlink"/>
                </a:solidFill>
              </a:rPr>
              <a:t>                               →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The Dispersion is greater</a:t>
            </a:r>
            <a:r>
              <a:rPr lang="en-US" sz="2400" dirty="0" smtClean="0"/>
              <a:t>.  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6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6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6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6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6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6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6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99F192-89B4-4BA2-8FF2-8FCB3AE391D4}" type="slidenum">
              <a:rPr lang="ar-SA"/>
              <a:pPr>
                <a:defRPr/>
              </a:pPr>
              <a:t>45</a:t>
            </a:fld>
            <a:endParaRPr lang="en-US"/>
          </a:p>
        </p:txBody>
      </p:sp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u="sng" smtClean="0"/>
              <a:t>Ex. Figure 2.5.1 –Page 43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defRPr/>
            </a:pPr>
            <a:r>
              <a:rPr lang="en-US" u="sng" dirty="0" smtClean="0">
                <a:solidFill>
                  <a:schemeClr val="hlink"/>
                </a:solidFill>
              </a:rPr>
              <a:t>**</a:t>
            </a:r>
            <a:r>
              <a:rPr lang="en-US" b="1" u="sng" dirty="0" smtClean="0">
                <a:solidFill>
                  <a:schemeClr val="hlink"/>
                </a:solidFill>
              </a:rPr>
              <a:t> Measures of Dispersion are :</a:t>
            </a:r>
            <a:r>
              <a:rPr lang="en-US" dirty="0" smtClean="0"/>
              <a:t> </a:t>
            </a:r>
          </a:p>
          <a:p>
            <a:pPr algn="l" rtl="0" eaLnBrk="1" hangingPunct="1">
              <a:buFontTx/>
              <a:buNone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1.Range (R). </a:t>
            </a:r>
          </a:p>
          <a:p>
            <a:pPr algn="l" rtl="0" eaLnBrk="1" hangingPunct="1">
              <a:buFontTx/>
              <a:buNone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2. Variance.</a:t>
            </a:r>
          </a:p>
          <a:p>
            <a:pPr algn="l" rtl="0" eaLnBrk="1" hangingPunct="1">
              <a:buFontTx/>
              <a:buNone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3. Standard deviation.</a:t>
            </a:r>
          </a:p>
          <a:p>
            <a:pPr algn="l" rtl="0" eaLnBrk="1" hangingPunct="1">
              <a:buFontTx/>
              <a:buNone/>
              <a:defRPr/>
            </a:pP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4.Coefficient of variation (C.V).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7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7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7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7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7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7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7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7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7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9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C1F74-9FAA-44EA-9122-287F6E5EE139}" type="slidenum">
              <a:rPr lang="ar-SA"/>
              <a:pPr>
                <a:defRPr/>
              </a:pPr>
              <a:t>46</a:t>
            </a:fld>
            <a:endParaRPr lang="en-US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b="1" u="sng" smtClean="0"/>
              <a:t>1.The Range (R):</a:t>
            </a:r>
            <a:r>
              <a:rPr lang="en-US" smtClean="0"/>
              <a:t> 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lnSpc>
                <a:spcPct val="80000"/>
              </a:lnSpc>
              <a:defRPr/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Range =Largest value- Smallest value = </a:t>
            </a:r>
            <a:endParaRPr lang="ar-SA" sz="2800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l" rtl="0" eaLnBrk="1" hangingPunct="1">
              <a:lnSpc>
                <a:spcPct val="80000"/>
              </a:lnSpc>
              <a:defRPr/>
            </a:pPr>
            <a:endParaRPr lang="ar-SA" sz="2800" dirty="0" smtClean="0"/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sz="2800" b="1" u="sng" dirty="0" smtClean="0">
                <a:solidFill>
                  <a:schemeClr val="hlink"/>
                </a:solidFill>
              </a:rPr>
              <a:t>Note:</a:t>
            </a:r>
            <a:r>
              <a:rPr lang="en-US" sz="2800" dirty="0" smtClean="0"/>
              <a:t> </a:t>
            </a:r>
            <a:endParaRPr lang="ar-SA" sz="2800" dirty="0" smtClean="0"/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Range concern only onto two values </a:t>
            </a:r>
            <a:endParaRPr lang="ar-SA" sz="2800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sz="2800" b="1" u="sng" dirty="0" smtClean="0">
                <a:solidFill>
                  <a:schemeClr val="hlink"/>
                </a:solidFill>
              </a:rPr>
              <a:t>Example 2.5.1 Page 40:</a:t>
            </a:r>
            <a:r>
              <a:rPr lang="en-US" sz="2800" dirty="0" smtClean="0"/>
              <a:t> </a:t>
            </a:r>
            <a:endParaRPr lang="ar-SA" sz="2800" dirty="0" smtClean="0"/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sz="2800" dirty="0" smtClean="0"/>
              <a:t>Refer to Ex 2.4.2.Page 37 </a:t>
            </a:r>
            <a:endParaRPr lang="ar-SA" sz="2800" dirty="0" smtClean="0"/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sz="2800" dirty="0" smtClean="0">
                <a:solidFill>
                  <a:schemeClr val="hlink"/>
                </a:solidFill>
              </a:rPr>
              <a:t>Data:</a:t>
            </a: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sz="2800" dirty="0" smtClean="0"/>
              <a:t>43,66,61,64,65,38,59,57,57,50.   </a:t>
            </a: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sz="2800" dirty="0" smtClean="0">
                <a:solidFill>
                  <a:schemeClr val="hlink"/>
                </a:solidFill>
              </a:rPr>
              <a:t>Find Range?</a:t>
            </a:r>
          </a:p>
          <a:p>
            <a:pPr algn="l" rtl="0" eaLnBrk="1" hangingPunct="1">
              <a:lnSpc>
                <a:spcPct val="80000"/>
              </a:lnSpc>
              <a:defRPr/>
            </a:pPr>
            <a:r>
              <a:rPr lang="en-US" sz="2800" dirty="0" smtClean="0"/>
              <a:t>Range=66-38=28</a:t>
            </a:r>
          </a:p>
        </p:txBody>
      </p:sp>
      <p:sp>
        <p:nvSpPr>
          <p:cNvPr id="7783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8901" name="Object 5"/>
          <p:cNvGraphicFramePr>
            <a:graphicFrameLocks noChangeAspect="1"/>
          </p:cNvGraphicFramePr>
          <p:nvPr/>
        </p:nvGraphicFramePr>
        <p:xfrm>
          <a:off x="3492500" y="2205038"/>
          <a:ext cx="2232025" cy="503237"/>
        </p:xfrm>
        <a:graphic>
          <a:graphicData uri="http://schemas.openxmlformats.org/presentationml/2006/ole">
            <p:oleObj spid="_x0000_s77831" name="Equation" r:id="rId4" imgW="482391" imgH="228501" progId="Equation.3">
              <p:embed/>
            </p:oleObj>
          </a:graphicData>
        </a:graphic>
      </p:graphicFrame>
      <p:sp>
        <p:nvSpPr>
          <p:cNvPr id="77832" name="Rectangle 6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8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0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8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8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08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8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8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08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8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8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08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08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89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تذييل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14" name="عنصر نائب لرقم الشريحة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E016C-72F4-4514-96BE-D7E72DCFFB5E}" type="slidenum">
              <a:rPr lang="ar-SA"/>
              <a:pPr>
                <a:defRPr/>
              </a:pPr>
              <a:t>47</a:t>
            </a:fld>
            <a:endParaRPr lang="en-US"/>
          </a:p>
        </p:txBody>
      </p:sp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b="1" u="sng" smtClean="0"/>
              <a:t>2.The Variance:</a:t>
            </a:r>
            <a:r>
              <a:rPr lang="en-US" smtClean="0"/>
              <a:t> 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18488" cy="4827587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sz="2400" dirty="0" smtClean="0">
                <a:solidFill>
                  <a:schemeClr val="accent4">
                    <a:lumMod val="25000"/>
                  </a:schemeClr>
                </a:solidFill>
              </a:rPr>
              <a:t>It measure dispersion relative to the scatter of the values a bout there mean.</a:t>
            </a:r>
          </a:p>
          <a:p>
            <a:pPr algn="l" rtl="0" eaLnBrk="1" hangingPunct="1">
              <a:buFontTx/>
              <a:buNone/>
              <a:defRPr/>
            </a:pP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chemeClr val="hlink"/>
                </a:solidFill>
              </a:rPr>
              <a:t>a</a:t>
            </a:r>
            <a:r>
              <a:rPr lang="en-US" sz="2400" b="1" u="sng" dirty="0" smtClean="0">
                <a:solidFill>
                  <a:schemeClr val="hlink"/>
                </a:solidFill>
              </a:rPr>
              <a:t>)  Sample Variance (     </a:t>
            </a:r>
            <a:r>
              <a:rPr lang="en-US" sz="2400" b="1" dirty="0" smtClean="0">
                <a:solidFill>
                  <a:schemeClr val="hlink"/>
                </a:solidFill>
              </a:rPr>
              <a:t>) :</a:t>
            </a:r>
          </a:p>
          <a:p>
            <a:pPr algn="l" rtl="0" eaLnBrk="1" hangingPunct="1">
              <a:defRPr/>
            </a:pPr>
            <a:r>
              <a:rPr lang="en-US" sz="2400" dirty="0" smtClean="0"/>
              <a:t>                                 ,</a:t>
            </a:r>
            <a:r>
              <a:rPr lang="en-US" sz="2400" b="1" dirty="0" smtClean="0"/>
              <a:t>where      is sample mean</a:t>
            </a:r>
          </a:p>
          <a:p>
            <a:pPr algn="l" rtl="0" eaLnBrk="1" hangingPunct="1">
              <a:defRPr/>
            </a:pPr>
            <a:endParaRPr lang="en-US" sz="2400" b="1" u="sng" dirty="0" smtClean="0">
              <a:solidFill>
                <a:schemeClr val="hlink"/>
              </a:solidFill>
            </a:endParaRPr>
          </a:p>
          <a:p>
            <a:pPr algn="l" rtl="0" eaLnBrk="1" hangingPunct="1">
              <a:defRPr/>
            </a:pPr>
            <a:r>
              <a:rPr lang="en-US" sz="2400" b="1" u="sng" dirty="0" smtClean="0">
                <a:solidFill>
                  <a:schemeClr val="hlink"/>
                </a:solidFill>
              </a:rPr>
              <a:t>Example 2.5.2 Page 40:</a:t>
            </a:r>
            <a:r>
              <a:rPr lang="en-US" sz="2400" dirty="0" smtClean="0"/>
              <a:t> </a:t>
            </a:r>
          </a:p>
          <a:p>
            <a:pPr algn="l" rtl="0" eaLnBrk="1" hangingPunct="1">
              <a:defRPr/>
            </a:pPr>
            <a:r>
              <a:rPr lang="en-US" sz="2400" b="1" dirty="0" smtClean="0"/>
              <a:t>Refer to Ex 2.4.2.Page 37</a:t>
            </a:r>
          </a:p>
          <a:p>
            <a:pPr algn="l" rtl="0" eaLnBrk="1" hangingPunct="1">
              <a:defRPr/>
            </a:pPr>
            <a:r>
              <a:rPr lang="en-US" sz="2400" b="1" dirty="0" smtClean="0"/>
              <a:t>Find Sample Variance of ages ,      = 56  </a:t>
            </a:r>
          </a:p>
          <a:p>
            <a:pPr algn="l" rtl="0" eaLnBrk="1" hangingPunct="1">
              <a:defRPr/>
            </a:pPr>
            <a:r>
              <a:rPr lang="en-US" sz="2400" b="1" dirty="0" smtClean="0"/>
              <a:t>Solution: </a:t>
            </a:r>
          </a:p>
          <a:p>
            <a:pPr algn="l" rtl="0" eaLnBrk="1" hangingPunct="1">
              <a:defRPr/>
            </a:pPr>
            <a:r>
              <a:rPr lang="en-US" sz="2400" dirty="0" smtClean="0"/>
              <a:t>S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= [(43-56) 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+(66-43) 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+…..+(50-56) 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]/ 10</a:t>
            </a:r>
          </a:p>
          <a:p>
            <a:pPr algn="l" rtl="0" eaLnBrk="1" hangingPunct="1">
              <a:defRPr/>
            </a:pPr>
            <a:r>
              <a:rPr lang="en-US" sz="2400" dirty="0" smtClean="0"/>
              <a:t>     = 900/10 = 90</a:t>
            </a:r>
          </a:p>
        </p:txBody>
      </p:sp>
      <p:graphicFrame>
        <p:nvGraphicFramePr>
          <p:cNvPr id="209924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716463" y="2636838"/>
          <a:ext cx="306387" cy="360362"/>
        </p:xfrm>
        <a:graphic>
          <a:graphicData uri="http://schemas.openxmlformats.org/presentationml/2006/ole">
            <p:oleObj spid="_x0000_s78854" name="Equation" r:id="rId4" imgW="139579" imgH="164957" progId="Equation.3">
              <p:embed/>
            </p:oleObj>
          </a:graphicData>
        </a:graphic>
      </p:graphicFrame>
      <p:sp>
        <p:nvSpPr>
          <p:cNvPr id="7885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9926" name="Object 6"/>
          <p:cNvGraphicFramePr>
            <a:graphicFrameLocks noChangeAspect="1"/>
          </p:cNvGraphicFramePr>
          <p:nvPr/>
        </p:nvGraphicFramePr>
        <p:xfrm>
          <a:off x="3708400" y="1989138"/>
          <a:ext cx="719138" cy="503237"/>
        </p:xfrm>
        <a:graphic>
          <a:graphicData uri="http://schemas.openxmlformats.org/presentationml/2006/ole">
            <p:oleObj spid="_x0000_s78856" name="Equation" r:id="rId5" imgW="203024" imgH="203024" progId="Equation.3">
              <p:embed/>
            </p:oleObj>
          </a:graphicData>
        </a:graphic>
      </p:graphicFrame>
      <p:sp>
        <p:nvSpPr>
          <p:cNvPr id="78857" name="Rectangle 7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885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9929" name="Object 9"/>
          <p:cNvGraphicFramePr>
            <a:graphicFrameLocks noChangeAspect="1"/>
          </p:cNvGraphicFramePr>
          <p:nvPr/>
        </p:nvGraphicFramePr>
        <p:xfrm>
          <a:off x="900113" y="2492375"/>
          <a:ext cx="2447925" cy="792163"/>
        </p:xfrm>
        <a:graphic>
          <a:graphicData uri="http://schemas.openxmlformats.org/presentationml/2006/ole">
            <p:oleObj spid="_x0000_s78859" name="Equation" r:id="rId6" imgW="1129810" imgH="609336" progId="Equation.3">
              <p:embed/>
            </p:oleObj>
          </a:graphicData>
        </a:graphic>
      </p:graphicFrame>
      <p:sp>
        <p:nvSpPr>
          <p:cNvPr id="78860" name="Rectangle 10"/>
          <p:cNvSpPr>
            <a:spLocks noChangeArrowheads="1"/>
          </p:cNvSpPr>
          <p:nvPr/>
        </p:nvSpPr>
        <p:spPr bwMode="auto">
          <a:xfrm>
            <a:off x="0" y="476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9931" name="Object 11"/>
          <p:cNvGraphicFramePr>
            <a:graphicFrameLocks noChangeAspect="1"/>
          </p:cNvGraphicFramePr>
          <p:nvPr>
            <p:ph sz="quarter" idx="3"/>
          </p:nvPr>
        </p:nvGraphicFramePr>
        <p:xfrm>
          <a:off x="5435600" y="4292600"/>
          <a:ext cx="315913" cy="373063"/>
        </p:xfrm>
        <a:graphic>
          <a:graphicData uri="http://schemas.openxmlformats.org/presentationml/2006/ole">
            <p:oleObj spid="_x0000_s78861" name="Equation" r:id="rId7" imgW="139579" imgH="164957" progId="Equation.3">
              <p:embed/>
            </p:oleObj>
          </a:graphicData>
        </a:graphic>
      </p:graphicFrame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9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9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9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9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9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9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9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9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09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9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9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9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9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9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9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9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9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9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99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99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99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2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20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E36E56-C931-437F-8869-073F4BA56DDD}" type="slidenum">
              <a:rPr lang="ar-SA"/>
              <a:pPr>
                <a:defRPr/>
              </a:pPr>
              <a:t>48</a:t>
            </a:fld>
            <a:endParaRPr lang="en-US"/>
          </a:p>
        </p:txBody>
      </p:sp>
      <p:sp>
        <p:nvSpPr>
          <p:cNvPr id="2109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defRPr/>
            </a:pPr>
            <a:r>
              <a:rPr lang="en-US" b="1" u="sng" dirty="0" smtClean="0">
                <a:solidFill>
                  <a:schemeClr val="hlink"/>
                </a:solidFill>
              </a:rPr>
              <a:t>b)Population</a:t>
            </a:r>
            <a:r>
              <a:rPr lang="en-US" b="1" u="sng" dirty="0" smtClean="0"/>
              <a:t> </a:t>
            </a:r>
            <a:r>
              <a:rPr lang="en-US" b="1" u="sng" dirty="0" smtClean="0">
                <a:solidFill>
                  <a:schemeClr val="hlink"/>
                </a:solidFill>
              </a:rPr>
              <a:t>Variance</a:t>
            </a:r>
            <a:r>
              <a:rPr lang="en-US" b="1" u="sng" dirty="0" smtClean="0"/>
              <a:t> </a:t>
            </a:r>
            <a:r>
              <a:rPr lang="en-US" b="1" u="sng" dirty="0" smtClean="0">
                <a:solidFill>
                  <a:schemeClr val="hlink"/>
                </a:solidFill>
              </a:rPr>
              <a:t>(     </a:t>
            </a:r>
            <a:r>
              <a:rPr lang="en-US" b="1" dirty="0" smtClean="0">
                <a:solidFill>
                  <a:schemeClr val="hlink"/>
                </a:solidFill>
              </a:rPr>
              <a:t>) :</a:t>
            </a:r>
          </a:p>
          <a:p>
            <a:pPr algn="l" rtl="0" eaLnBrk="1" hangingPunct="1">
              <a:defRPr/>
            </a:pPr>
            <a:r>
              <a:rPr lang="en-US" dirty="0" smtClean="0"/>
              <a:t>                   </a:t>
            </a:r>
            <a:r>
              <a:rPr lang="en-US" b="1" dirty="0" smtClean="0">
                <a:solidFill>
                  <a:schemeClr val="accent4">
                    <a:lumMod val="25000"/>
                  </a:schemeClr>
                </a:solidFill>
              </a:rPr>
              <a:t>where ,  is Population mean</a:t>
            </a:r>
          </a:p>
          <a:p>
            <a:pPr algn="l" rtl="0" eaLnBrk="1" hangingPunct="1">
              <a:buFontTx/>
              <a:buNone/>
              <a:defRPr/>
            </a:pPr>
            <a:r>
              <a:rPr lang="en-US" b="1" u="sng" dirty="0" smtClean="0">
                <a:solidFill>
                  <a:schemeClr val="hlink"/>
                </a:solidFill>
              </a:rPr>
              <a:t>3.The Standard Deviation:</a:t>
            </a:r>
            <a:r>
              <a:rPr lang="en-US" dirty="0" smtClean="0"/>
              <a:t> </a:t>
            </a:r>
          </a:p>
          <a:p>
            <a:pPr algn="l" rtl="0" eaLnBrk="1" hangingPunct="1">
              <a:defRPr/>
            </a:pPr>
            <a:r>
              <a:rPr lang="en-US" b="1" dirty="0" smtClean="0">
                <a:solidFill>
                  <a:schemeClr val="accent4">
                    <a:lumMod val="25000"/>
                  </a:schemeClr>
                </a:solidFill>
              </a:rPr>
              <a:t>is the square root of variance=</a:t>
            </a:r>
          </a:p>
          <a:p>
            <a:pPr algn="l" rtl="0" eaLnBrk="1" hangingPunct="1">
              <a:buFontTx/>
              <a:buNone/>
              <a:defRPr/>
            </a:pPr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a) Sample Standard Deviation = S =</a:t>
            </a:r>
          </a:p>
          <a:p>
            <a:pPr algn="l" rtl="0" eaLnBrk="1" hangingPunct="1">
              <a:buFontTx/>
              <a:buNone/>
              <a:defRPr/>
            </a:pPr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b) Population Standard Deviation = σ = </a:t>
            </a:r>
            <a:endParaRPr lang="ar-SA" b="1" dirty="0" smtClean="0">
              <a:solidFill>
                <a:schemeClr val="accent4">
                  <a:lumMod val="25000"/>
                </a:schemeClr>
              </a:solidFill>
            </a:endParaRPr>
          </a:p>
          <a:p>
            <a:pPr algn="l" rtl="0" eaLnBrk="1" hangingPunct="1">
              <a:defRPr/>
            </a:pPr>
            <a:endParaRPr lang="en-US" b="1" dirty="0" smtClean="0">
              <a:solidFill>
                <a:schemeClr val="hlink"/>
              </a:solidFill>
            </a:endParaRPr>
          </a:p>
        </p:txBody>
      </p:sp>
      <p:sp>
        <p:nvSpPr>
          <p:cNvPr id="7987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10948" name="Object 4"/>
          <p:cNvGraphicFramePr>
            <a:graphicFrameLocks noChangeAspect="1"/>
          </p:cNvGraphicFramePr>
          <p:nvPr/>
        </p:nvGraphicFramePr>
        <p:xfrm>
          <a:off x="5364163" y="1628775"/>
          <a:ext cx="647700" cy="525463"/>
        </p:xfrm>
        <a:graphic>
          <a:graphicData uri="http://schemas.openxmlformats.org/presentationml/2006/ole">
            <p:oleObj spid="_x0000_s79878" name="Equation" r:id="rId4" imgW="215713" imgH="203024" progId="Equation.3">
              <p:embed/>
            </p:oleObj>
          </a:graphicData>
        </a:graphic>
      </p:graphicFrame>
      <p:sp>
        <p:nvSpPr>
          <p:cNvPr id="7987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988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10951" name="Object 7"/>
          <p:cNvGraphicFramePr>
            <a:graphicFrameLocks noChangeAspect="1"/>
          </p:cNvGraphicFramePr>
          <p:nvPr/>
        </p:nvGraphicFramePr>
        <p:xfrm>
          <a:off x="827088" y="2205038"/>
          <a:ext cx="2160587" cy="647700"/>
        </p:xfrm>
        <a:graphic>
          <a:graphicData uri="http://schemas.openxmlformats.org/presentationml/2006/ole">
            <p:oleObj spid="_x0000_s79881" name="Equation" r:id="rId5" imgW="1155700" imgH="609600" progId="Equation.3">
              <p:embed/>
            </p:oleObj>
          </a:graphicData>
        </a:graphic>
      </p:graphicFrame>
      <p:sp>
        <p:nvSpPr>
          <p:cNvPr id="79882" name="Rectangle 8"/>
          <p:cNvSpPr>
            <a:spLocks noChangeArrowheads="1"/>
          </p:cNvSpPr>
          <p:nvPr/>
        </p:nvSpPr>
        <p:spPr bwMode="auto">
          <a:xfrm>
            <a:off x="0" y="609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988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10954" name="Object 10"/>
          <p:cNvGraphicFramePr>
            <a:graphicFrameLocks noChangeAspect="1"/>
          </p:cNvGraphicFramePr>
          <p:nvPr/>
        </p:nvGraphicFramePr>
        <p:xfrm>
          <a:off x="6732588" y="3284538"/>
          <a:ext cx="1655762" cy="593725"/>
        </p:xfrm>
        <a:graphic>
          <a:graphicData uri="http://schemas.openxmlformats.org/presentationml/2006/ole">
            <p:oleObj spid="_x0000_s79884" name="Equation" r:id="rId6" imgW="634725" imgH="228501" progId="Equation.3">
              <p:embed/>
            </p:oleObj>
          </a:graphicData>
        </a:graphic>
      </p:graphicFrame>
      <p:sp>
        <p:nvSpPr>
          <p:cNvPr id="79885" name="Rectangle 11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988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10957" name="Object 13"/>
          <p:cNvGraphicFramePr>
            <a:graphicFrameLocks noChangeAspect="1"/>
          </p:cNvGraphicFramePr>
          <p:nvPr/>
        </p:nvGraphicFramePr>
        <p:xfrm>
          <a:off x="7164388" y="3860800"/>
          <a:ext cx="936625" cy="525463"/>
        </p:xfrm>
        <a:graphic>
          <a:graphicData uri="http://schemas.openxmlformats.org/presentationml/2006/ole">
            <p:oleObj spid="_x0000_s79887" name="Equation" r:id="rId7" imgW="330057" imgH="253890" progId="Equation.3">
              <p:embed/>
            </p:oleObj>
          </a:graphicData>
        </a:graphic>
      </p:graphicFrame>
      <p:sp>
        <p:nvSpPr>
          <p:cNvPr id="79888" name="Rectangle 14"/>
          <p:cNvSpPr>
            <a:spLocks noChangeArrowheads="1"/>
          </p:cNvSpPr>
          <p:nvPr/>
        </p:nvSpPr>
        <p:spPr bwMode="auto">
          <a:xfrm>
            <a:off x="22860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Arial" pitchFamily="34" charset="0"/>
            </a:endParaRPr>
          </a:p>
        </p:txBody>
      </p:sp>
      <p:sp>
        <p:nvSpPr>
          <p:cNvPr id="7988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10960" name="Object 16"/>
          <p:cNvGraphicFramePr>
            <a:graphicFrameLocks noChangeAspect="1"/>
          </p:cNvGraphicFramePr>
          <p:nvPr/>
        </p:nvGraphicFramePr>
        <p:xfrm>
          <a:off x="7740650" y="4508500"/>
          <a:ext cx="971550" cy="485775"/>
        </p:xfrm>
        <a:graphic>
          <a:graphicData uri="http://schemas.openxmlformats.org/presentationml/2006/ole">
            <p:oleObj spid="_x0000_s79890" name="Equation" r:id="rId8" imgW="342751" imgH="253890" progId="Equation.3">
              <p:embed/>
            </p:oleObj>
          </a:graphicData>
        </a:graphic>
      </p:graphicFrame>
      <p:sp>
        <p:nvSpPr>
          <p:cNvPr id="7989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0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0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0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0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10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09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09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0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0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09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09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0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0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09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09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0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0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12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D645D8-FB03-467F-B37B-CA1472140A4C}" type="slidenum">
              <a:rPr lang="ar-SA"/>
              <a:pPr>
                <a:defRPr/>
              </a:pPr>
              <a:t>49</a:t>
            </a:fld>
            <a:endParaRPr lang="en-US"/>
          </a:p>
        </p:txBody>
      </p:sp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>
              <a:defRPr/>
            </a:pPr>
            <a:r>
              <a:rPr lang="en-US" sz="4000" b="1" u="sng" smtClean="0"/>
              <a:t>4.The Coefficient of Variation (C.V):</a:t>
            </a:r>
            <a:r>
              <a:rPr lang="en-US" sz="4000" smtClean="0"/>
              <a:t> 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 eaLnBrk="1" hangingPunct="1">
              <a:defRPr/>
            </a:pPr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Is a measure use to compare the dispersion in two sets of data which is independent of the unit of the measurement .</a:t>
            </a:r>
          </a:p>
          <a:p>
            <a:pPr algn="l" rtl="0" eaLnBrk="1" hangingPunct="1">
              <a:defRPr/>
            </a:pPr>
            <a:r>
              <a:rPr lang="en-US" dirty="0" smtClean="0"/>
              <a:t>                </a:t>
            </a:r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where  S: Sample standard deviation. </a:t>
            </a:r>
          </a:p>
          <a:p>
            <a:pPr algn="l" rtl="0" eaLnBrk="1" hangingPunct="1">
              <a:defRPr/>
            </a:pPr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     : Sample mean</a:t>
            </a:r>
            <a:r>
              <a:rPr lang="en-US" dirty="0" smtClean="0"/>
              <a:t>.</a:t>
            </a:r>
          </a:p>
        </p:txBody>
      </p:sp>
      <p:sp>
        <p:nvSpPr>
          <p:cNvPr id="8090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11973" name="Object 5"/>
          <p:cNvGraphicFramePr>
            <a:graphicFrameLocks noChangeAspect="1"/>
          </p:cNvGraphicFramePr>
          <p:nvPr/>
        </p:nvGraphicFramePr>
        <p:xfrm>
          <a:off x="971550" y="3644900"/>
          <a:ext cx="1728788" cy="633413"/>
        </p:xfrm>
        <a:graphic>
          <a:graphicData uri="http://schemas.openxmlformats.org/presentationml/2006/ole">
            <p:oleObj spid="_x0000_s80903" name="Equation" r:id="rId4" imgW="939392" imgH="393529" progId="Equation.3">
              <p:embed/>
            </p:oleObj>
          </a:graphicData>
        </a:graphic>
      </p:graphicFrame>
      <p:sp>
        <p:nvSpPr>
          <p:cNvPr id="80904" name="Rectangle 6"/>
          <p:cNvSpPr>
            <a:spLocks noChangeArrowheads="1"/>
          </p:cNvSpPr>
          <p:nvPr/>
        </p:nvSpPr>
        <p:spPr bwMode="auto">
          <a:xfrm>
            <a:off x="0" y="390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0905" name="Rectangle 7"/>
          <p:cNvSpPr>
            <a:spLocks noChangeArrowheads="1"/>
          </p:cNvSpPr>
          <p:nvPr/>
        </p:nvSpPr>
        <p:spPr bwMode="auto">
          <a:xfrm>
            <a:off x="8910638" y="0"/>
            <a:ext cx="2333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>
                <a:latin typeface="Arial" pitchFamily="34" charset="0"/>
                <a:cs typeface="Times New Roman" pitchFamily="18" charset="0"/>
              </a:rPr>
              <a:t> </a:t>
            </a:r>
            <a:endParaRPr lang="en-US">
              <a:latin typeface="Arial" pitchFamily="34" charset="0"/>
            </a:endParaRPr>
          </a:p>
        </p:txBody>
      </p:sp>
      <p:graphicFrame>
        <p:nvGraphicFramePr>
          <p:cNvPr id="211976" name="Object 8"/>
          <p:cNvGraphicFramePr>
            <a:graphicFrameLocks noChangeAspect="1"/>
          </p:cNvGraphicFramePr>
          <p:nvPr/>
        </p:nvGraphicFramePr>
        <p:xfrm>
          <a:off x="900113" y="4724400"/>
          <a:ext cx="527050" cy="477838"/>
        </p:xfrm>
        <a:graphic>
          <a:graphicData uri="http://schemas.openxmlformats.org/presentationml/2006/ole">
            <p:oleObj spid="_x0000_s80906" name="Equation" r:id="rId5" imgW="177646" imgH="190335" progId="Equation.3">
              <p:embed/>
            </p:oleObj>
          </a:graphicData>
        </a:graphic>
      </p:graphicFrame>
      <p:sp>
        <p:nvSpPr>
          <p:cNvPr id="80907" name="Rectangle 9"/>
          <p:cNvSpPr>
            <a:spLocks noChangeArrowheads="1"/>
          </p:cNvSpPr>
          <p:nvPr/>
        </p:nvSpPr>
        <p:spPr bwMode="auto">
          <a:xfrm>
            <a:off x="8910638" y="495300"/>
            <a:ext cx="2333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400">
                <a:latin typeface="Arial" pitchFamily="34" charset="0"/>
              </a:rPr>
              <a:t> </a:t>
            </a:r>
            <a:endParaRPr lang="en-US">
              <a:latin typeface="Arial" pitchFamily="34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1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1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1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1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10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0DBC49-5FC1-48F0-B740-D3D6D53FD678}" type="slidenum">
              <a:rPr lang="ar-SA"/>
              <a:pPr>
                <a:defRPr/>
              </a:pPr>
              <a:t>5</a:t>
            </a:fld>
            <a:endParaRPr lang="en-US"/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91512" cy="1196975"/>
          </a:xfrm>
        </p:spPr>
        <p:txBody>
          <a:bodyPr/>
          <a:lstStyle/>
          <a:p>
            <a:pPr rtl="0" eaLnBrk="1" hangingPunct="1">
              <a:defRPr/>
            </a:pPr>
            <a:r>
              <a:rPr lang="en-US" sz="1600" b="1" smtClean="0">
                <a:solidFill>
                  <a:srgbClr val="FF6600"/>
                </a:solidFill>
                <a:latin typeface="Monotype Corsiva" pitchFamily="66" charset="0"/>
              </a:rPr>
              <a:t/>
            </a:r>
            <a:br>
              <a:rPr lang="en-US" sz="1600" b="1" smtClean="0">
                <a:solidFill>
                  <a:srgbClr val="FF6600"/>
                </a:solidFill>
                <a:latin typeface="Monotype Corsiva" pitchFamily="66" charset="0"/>
              </a:rPr>
            </a:br>
            <a:r>
              <a:rPr lang="en-US" sz="4800" b="1" smtClean="0">
                <a:solidFill>
                  <a:srgbClr val="FF6600"/>
                </a:solidFill>
                <a:latin typeface="Monotype Corsiva" pitchFamily="66" charset="0"/>
              </a:rPr>
              <a:t>Representing the simple frequency table using the bar chart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l" rtl="0" eaLnBrk="1" hangingPunct="1">
              <a:buFont typeface="Wingdings" pitchFamily="2" charset="2"/>
              <a:buNone/>
              <a:defRPr/>
            </a:pPr>
            <a:endParaRPr lang="en-US" sz="2800" b="1" smtClean="0">
              <a:cs typeface="System" charset="-78"/>
            </a:endParaRPr>
          </a:p>
          <a:p>
            <a:pPr algn="l" rtl="0" eaLnBrk="1" hangingPunct="1">
              <a:buFont typeface="Wingdings" pitchFamily="2" charset="2"/>
              <a:buNone/>
              <a:defRPr/>
            </a:pPr>
            <a:endParaRPr lang="en-US" sz="2800" b="1" smtClean="0">
              <a:cs typeface="System" charset="-78"/>
            </a:endParaRPr>
          </a:p>
          <a:p>
            <a:pPr algn="l" rtl="0" eaLnBrk="1" hangingPunct="1">
              <a:buFont typeface="Wingdings" pitchFamily="2" charset="2"/>
              <a:buNone/>
              <a:defRPr/>
            </a:pPr>
            <a:endParaRPr lang="en-US" sz="2800" smtClean="0"/>
          </a:p>
        </p:txBody>
      </p:sp>
      <p:sp>
        <p:nvSpPr>
          <p:cNvPr id="33798" name="Rectangle 4"/>
          <p:cNvSpPr>
            <a:spLocks noChangeArrowheads="1"/>
          </p:cNvSpPr>
          <p:nvPr/>
        </p:nvSpPr>
        <p:spPr bwMode="auto">
          <a:xfrm>
            <a:off x="1908175" y="1773238"/>
            <a:ext cx="2665413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endParaRPr lang="en-US" b="1">
              <a:latin typeface="Verdana" pitchFamily="34" charset="0"/>
            </a:endParaRPr>
          </a:p>
          <a:p>
            <a:pPr rtl="0">
              <a:spcBef>
                <a:spcPct val="50000"/>
              </a:spcBef>
            </a:pPr>
            <a:endParaRPr lang="en-US" b="1">
              <a:latin typeface="Verdana" pitchFamily="34" charset="0"/>
              <a:cs typeface="System" charset="-78"/>
            </a:endParaRPr>
          </a:p>
        </p:txBody>
      </p:sp>
      <p:sp>
        <p:nvSpPr>
          <p:cNvPr id="33799" name="Rectangle 5"/>
          <p:cNvSpPr>
            <a:spLocks noChangeArrowheads="1"/>
          </p:cNvSpPr>
          <p:nvPr/>
        </p:nvSpPr>
        <p:spPr bwMode="auto">
          <a:xfrm>
            <a:off x="1403350" y="1484313"/>
            <a:ext cx="561657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>
              <a:spcBef>
                <a:spcPct val="50000"/>
              </a:spcBef>
            </a:pPr>
            <a:endParaRPr lang="en-US" b="1">
              <a:latin typeface="Verdana" pitchFamily="34" charset="0"/>
              <a:cs typeface="System" charset="-78"/>
            </a:endParaRPr>
          </a:p>
          <a:p>
            <a:pPr rtl="0">
              <a:spcBef>
                <a:spcPct val="50000"/>
              </a:spcBef>
            </a:pPr>
            <a:endParaRPr lang="en-US" b="1">
              <a:latin typeface="Verdana" pitchFamily="34" charset="0"/>
              <a:cs typeface="System" charset="-78"/>
            </a:endParaRPr>
          </a:p>
        </p:txBody>
      </p:sp>
      <p:graphicFrame>
        <p:nvGraphicFramePr>
          <p:cNvPr id="159750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3635375" y="1601788"/>
          <a:ext cx="5329238" cy="5256212"/>
        </p:xfrm>
        <a:graphic>
          <a:graphicData uri="http://schemas.openxmlformats.org/presentationml/2006/ole">
            <p:oleObj spid="_x0000_s33800" name="صورة" r:id="rId4" imgW="6858000" imgH="5486400" progId="StaticMetafile">
              <p:embed/>
            </p:oleObj>
          </a:graphicData>
        </a:graphic>
      </p:graphicFrame>
      <p:sp>
        <p:nvSpPr>
          <p:cNvPr id="159751" name="Text Box 7"/>
          <p:cNvSpPr txBox="1">
            <a:spLocks noChangeArrowheads="1"/>
          </p:cNvSpPr>
          <p:nvPr/>
        </p:nvSpPr>
        <p:spPr bwMode="auto">
          <a:xfrm>
            <a:off x="0" y="1484313"/>
            <a:ext cx="34925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  <a:defRPr/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Verdana" pitchFamily="34" charset="0"/>
              </a:rPr>
              <a:t>We can represent the above simple frequency table using the bar chart.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9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59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59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12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5123D-9F0D-49D1-A980-D773ADEF727A}" type="slidenum">
              <a:rPr lang="ar-SA"/>
              <a:pPr>
                <a:defRPr/>
              </a:pPr>
              <a:t>50</a:t>
            </a:fld>
            <a:endParaRPr lang="en-US"/>
          </a:p>
        </p:txBody>
      </p:sp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u="sng" smtClean="0"/>
              <a:t>Example 2.5.3 Page 46: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775"/>
            <a:ext cx="9144000" cy="449580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Suppose two samples of human males yield the following data</a:t>
            </a:r>
            <a:r>
              <a:rPr lang="en-US" dirty="0" smtClean="0"/>
              <a:t>:</a:t>
            </a:r>
          </a:p>
          <a:p>
            <a:pPr algn="l" rtl="0" eaLnBrk="1" hangingPunct="1">
              <a:buFontTx/>
              <a:buNone/>
              <a:defRPr/>
            </a:pPr>
            <a:r>
              <a:rPr lang="en-US" dirty="0" smtClean="0"/>
              <a:t>                           </a:t>
            </a:r>
            <a:r>
              <a:rPr lang="en-US" dirty="0" smtClean="0">
                <a:solidFill>
                  <a:schemeClr val="hlink"/>
                </a:solidFill>
              </a:rPr>
              <a:t>Sampe1                Sample2</a:t>
            </a:r>
          </a:p>
          <a:p>
            <a:pPr algn="l" rtl="0" eaLnBrk="1" hangingPunct="1">
              <a:buFontTx/>
              <a:buNone/>
              <a:defRPr/>
            </a:pPr>
            <a:r>
              <a:rPr lang="en-US" dirty="0" smtClean="0"/>
              <a:t> Age                 25-year-olds           11year-olds </a:t>
            </a:r>
          </a:p>
          <a:p>
            <a:pPr algn="l" rtl="0" eaLnBrk="1" hangingPunct="1">
              <a:buFontTx/>
              <a:buNone/>
              <a:defRPr/>
            </a:pPr>
            <a:r>
              <a:rPr lang="en-US" sz="2800" dirty="0" smtClean="0"/>
              <a:t>Mean weight</a:t>
            </a:r>
            <a:r>
              <a:rPr lang="en-US" dirty="0" smtClean="0"/>
              <a:t>       145 pound               80 pound</a:t>
            </a:r>
          </a:p>
          <a:p>
            <a:pPr algn="l" rtl="0" eaLnBrk="1" hangingPunct="1">
              <a:buFontTx/>
              <a:buNone/>
              <a:defRPr/>
            </a:pPr>
            <a:r>
              <a:rPr lang="en-US" sz="2400" b="1" dirty="0" smtClean="0"/>
              <a:t>Standard deviation</a:t>
            </a:r>
            <a:r>
              <a:rPr lang="en-US" dirty="0" smtClean="0"/>
              <a:t>  10 pound                10 pound</a:t>
            </a:r>
          </a:p>
        </p:txBody>
      </p:sp>
      <p:graphicFrame>
        <p:nvGraphicFramePr>
          <p:cNvPr id="212996" name="Group 4"/>
          <p:cNvGraphicFramePr>
            <a:graphicFrameLocks noGrp="1"/>
          </p:cNvGraphicFramePr>
          <p:nvPr/>
        </p:nvGraphicFramePr>
        <p:xfrm>
          <a:off x="71438" y="3357563"/>
          <a:ext cx="9072562" cy="1871662"/>
        </p:xfrm>
        <a:graphic>
          <a:graphicData uri="http://schemas.openxmlformats.org/drawingml/2006/table">
            <a:tbl>
              <a:tblPr rtl="1"/>
              <a:tblGrid>
                <a:gridCol w="9072562"/>
              </a:tblGrid>
              <a:tr h="1871662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25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2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2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5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C0CBB0-ED9A-4601-9B22-10A9196464EB}" type="slidenum">
              <a:rPr lang="ar-SA"/>
              <a:pPr>
                <a:defRPr/>
              </a:pPr>
              <a:t>51</a:t>
            </a:fld>
            <a:endParaRPr lang="en-US"/>
          </a:p>
        </p:txBody>
      </p:sp>
      <p:sp>
        <p:nvSpPr>
          <p:cNvPr id="2140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052513"/>
            <a:ext cx="8229600" cy="4495800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  <a:defRPr/>
            </a:pPr>
            <a:endParaRPr lang="en-US" sz="2800" dirty="0" smtClean="0"/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chemeClr val="accent4">
                    <a:lumMod val="25000"/>
                  </a:schemeClr>
                </a:solidFill>
              </a:rPr>
              <a:t>We wish to know which is more variable</a:t>
            </a:r>
            <a:r>
              <a:rPr lang="en-US" sz="2800" dirty="0" smtClean="0"/>
              <a:t>.</a:t>
            </a:r>
            <a:endParaRPr lang="ar-SA" sz="2800" dirty="0" smtClean="0"/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chemeClr val="hlink"/>
                </a:solidFill>
              </a:rPr>
              <a:t>Solution: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800" dirty="0" err="1" smtClean="0">
                <a:solidFill>
                  <a:schemeClr val="accent4">
                    <a:lumMod val="25000"/>
                  </a:schemeClr>
                </a:solidFill>
              </a:rPr>
              <a:t>c.v</a:t>
            </a:r>
            <a:r>
              <a:rPr lang="en-US" sz="2800" dirty="0" smtClean="0">
                <a:solidFill>
                  <a:schemeClr val="accent4">
                    <a:lumMod val="25000"/>
                  </a:schemeClr>
                </a:solidFill>
              </a:rPr>
              <a:t> (Sample1)= (10/145)*100= 6.9 </a:t>
            </a:r>
            <a:endParaRPr lang="ar-SA" sz="2800" dirty="0" smtClean="0">
              <a:solidFill>
                <a:schemeClr val="accent4">
                  <a:lumMod val="25000"/>
                </a:schemeClr>
              </a:solidFill>
            </a:endParaRPr>
          </a:p>
          <a:p>
            <a:pPr algn="l" rtl="0" eaLnBrk="1" hangingPunct="1">
              <a:lnSpc>
                <a:spcPct val="90000"/>
              </a:lnSpc>
              <a:buFontTx/>
              <a:buNone/>
              <a:defRPr/>
            </a:pPr>
            <a:endParaRPr lang="en-US" sz="2800" dirty="0" smtClean="0"/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800" dirty="0" err="1" smtClean="0">
                <a:solidFill>
                  <a:schemeClr val="accent4">
                    <a:lumMod val="25000"/>
                  </a:schemeClr>
                </a:solidFill>
              </a:rPr>
              <a:t>c.v</a:t>
            </a:r>
            <a:r>
              <a:rPr lang="en-US" sz="2800" dirty="0" smtClean="0">
                <a:solidFill>
                  <a:schemeClr val="accent4">
                    <a:lumMod val="25000"/>
                  </a:schemeClr>
                </a:solidFill>
              </a:rPr>
              <a:t> (Sample2)= (10/80)*100= 12.5 </a:t>
            </a:r>
          </a:p>
          <a:p>
            <a:pPr algn="l" rtl="0" eaLnBrk="1" hangingPunct="1">
              <a:lnSpc>
                <a:spcPct val="90000"/>
              </a:lnSpc>
              <a:defRPr/>
            </a:pPr>
            <a:endParaRPr lang="en-US" sz="2800" dirty="0" smtClean="0"/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800" dirty="0" smtClean="0">
                <a:solidFill>
                  <a:schemeClr val="accent4">
                    <a:lumMod val="25000"/>
                  </a:schemeClr>
                </a:solidFill>
              </a:rPr>
              <a:t>Then age of 11-years old(sample2) is more variation</a:t>
            </a:r>
            <a:endParaRPr lang="ar-SA" sz="2800" dirty="0" smtClean="0">
              <a:solidFill>
                <a:schemeClr val="accent4">
                  <a:lumMod val="25000"/>
                </a:schemeClr>
              </a:solidFill>
            </a:endParaRPr>
          </a:p>
          <a:p>
            <a:pPr algn="l" rtl="0" eaLnBrk="1" hangingPunct="1">
              <a:lnSpc>
                <a:spcPct val="90000"/>
              </a:lnSpc>
              <a:defRPr/>
            </a:pPr>
            <a:endParaRPr lang="en-US" sz="2800" dirty="0" smtClean="0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4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4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40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40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40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40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40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40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40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40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88913"/>
            <a:ext cx="8785225" cy="5907087"/>
          </a:xfrm>
        </p:spPr>
        <p:txBody>
          <a:bodyPr/>
          <a:lstStyle/>
          <a:p>
            <a:pPr algn="l"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</a:rPr>
              <a:t>Q.1) A study of the effects of smoking on sleep patterns is conducted. The measure observed is the time. In minutes, that it takes to fall asleep. These data are obtained:</a:t>
            </a:r>
          </a:p>
          <a:p>
            <a:pPr algn="l"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</a:rPr>
              <a:t>Smokers: 69.3, 53.2, 60.2, 56.0, 48.1, 43.8, 22.1, 52.7, 23.2, 47.6, 34.4, 13.8</a:t>
            </a:r>
          </a:p>
          <a:p>
            <a:pPr algn="l"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</a:rPr>
              <a:t>Nonsmokers: 28.6, 29.8, 30.6, 36.0, 25.1, 28.4, 31.8, 37.9, 26.4, 38.5, 41.6, 13.9, 34.9, 30.2, 21.1.</a:t>
            </a:r>
          </a:p>
          <a:p>
            <a:pPr algn="l"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</a:rPr>
              <a:t>(a) Find the sample mean for each group.</a:t>
            </a:r>
          </a:p>
          <a:p>
            <a:pPr algn="l"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</a:rPr>
              <a:t>(b) Find the sample standard deviation for each group.</a:t>
            </a:r>
          </a:p>
          <a:p>
            <a:pPr algn="l"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</a:rPr>
              <a:t>(c) Make a dot plot of the data sets A and B on the same line.</a:t>
            </a:r>
          </a:p>
          <a:p>
            <a:pPr algn="l"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</a:rPr>
              <a:t>(d) Comment on what kind of impact smoking appears to have on the time required to fall asleep</a:t>
            </a:r>
            <a:r>
              <a:rPr lang="en-US" dirty="0" smtClean="0">
                <a:solidFill>
                  <a:schemeClr val="accent4">
                    <a:lumMod val="25000"/>
                  </a:schemeClr>
                </a:solidFill>
              </a:rPr>
              <a:t>.</a:t>
            </a:r>
          </a:p>
          <a:p>
            <a:pPr algn="l">
              <a:buFontTx/>
              <a:buNone/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</a:rPr>
              <a:t>Q.2) The nicotine contents, in milligrams, for 40 cigarettes of a certain brand were recorded as follows:</a:t>
            </a:r>
          </a:p>
          <a:p>
            <a:pPr algn="l"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</a:rPr>
              <a:t>1.09, 1.92, 2.31, 1.79, 2.28, 1.74, 1.47, 1.97 ,0.85 ,1.24, 1.58, 2.03, 1.70, 2.17, 2.55, 2.11, 1.86, 1.90, 1.68, 1.51, 1.64 ,0.72, 1.69, 1.85, 1.82, 1.79, 2.46, 1.88, 2.08, 1.67, 1.37, 1.93, 1.40, 1.64, 2.09, 1.75, 1.63, 2.37, 1.75, 1.69.</a:t>
            </a:r>
          </a:p>
          <a:p>
            <a:pPr algn="l"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</a:rPr>
              <a:t>(a) Find the sample mean and sample median.</a:t>
            </a:r>
          </a:p>
          <a:p>
            <a:pPr algn="l">
              <a:defRPr/>
            </a:pPr>
            <a:r>
              <a:rPr lang="en-US" sz="1800" dirty="0" smtClean="0">
                <a:solidFill>
                  <a:schemeClr val="accent4">
                    <a:lumMod val="25000"/>
                  </a:schemeClr>
                </a:solidFill>
              </a:rPr>
              <a:t>(b) Find the sample standard deviation</a:t>
            </a:r>
            <a:r>
              <a:rPr lang="en-US" sz="1800" dirty="0" smtClean="0"/>
              <a:t>.</a:t>
            </a:r>
          </a:p>
          <a:p>
            <a:pPr algn="l"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 smtClean="0"/>
              <a:t>Text Book  :   Basic Concepts and Methodology for the Health Sciences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F1193-6611-40AB-9EDF-1E0F15C96761}" type="slidenum">
              <a:rPr lang="ar-SA" smtClean="0"/>
              <a:pPr>
                <a:defRPr/>
              </a:pPr>
              <a:t>52</a:t>
            </a:fld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A1BCD7-5D82-4EBC-A5BD-1821544E7CCC}" type="slidenum">
              <a:rPr lang="ar-SA"/>
              <a:pPr>
                <a:defRPr/>
              </a:pPr>
              <a:t>53</a:t>
            </a:fld>
            <a:endParaRPr lang="en-US"/>
          </a:p>
        </p:txBody>
      </p:sp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Exercises</a:t>
            </a:r>
          </a:p>
        </p:txBody>
      </p:sp>
      <p:sp>
        <p:nvSpPr>
          <p:cNvPr id="849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700463"/>
          </a:xfrm>
        </p:spPr>
        <p:txBody>
          <a:bodyPr/>
          <a:lstStyle/>
          <a:p>
            <a:pPr algn="l" rtl="0" eaLnBrk="1" hangingPunct="1"/>
            <a:r>
              <a:rPr lang="en-US" u="sng" smtClean="0"/>
              <a:t>Pages</a:t>
            </a:r>
            <a:r>
              <a:rPr lang="en-US" smtClean="0"/>
              <a:t> : 52 – 53</a:t>
            </a:r>
          </a:p>
          <a:p>
            <a:pPr algn="l" rtl="0" eaLnBrk="1" hangingPunct="1"/>
            <a:r>
              <a:rPr lang="en-US" u="sng" smtClean="0"/>
              <a:t>Questions</a:t>
            </a:r>
            <a:r>
              <a:rPr lang="en-US" smtClean="0"/>
              <a:t>:  2.5.1 , 2.5.2 ,2.5.3</a:t>
            </a:r>
          </a:p>
          <a:p>
            <a:pPr algn="l" rtl="0" eaLnBrk="1" hangingPunct="1"/>
            <a:r>
              <a:rPr lang="en-US" u="sng" smtClean="0"/>
              <a:t>H.W.</a:t>
            </a:r>
            <a:r>
              <a:rPr lang="ar-SA" smtClean="0"/>
              <a:t> :</a:t>
            </a:r>
            <a:r>
              <a:rPr lang="en-US" smtClean="0"/>
              <a:t>2.5.4 , 2.5.5, 2.5.6, 2.5.14</a:t>
            </a:r>
          </a:p>
          <a:p>
            <a:pPr algn="l" rtl="0" eaLnBrk="1" hangingPunct="1"/>
            <a:r>
              <a:rPr lang="en-US" smtClean="0"/>
              <a:t>* Also you can solve in the review questions page 57:</a:t>
            </a:r>
          </a:p>
          <a:p>
            <a:pPr algn="l" rtl="0" eaLnBrk="1" hangingPunct="1"/>
            <a:r>
              <a:rPr lang="en-US" smtClean="0"/>
              <a:t>Q: 12,13,14,15,16, 19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609600" y="3810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 eaLnBrk="0" hangingPunct="0"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  <a:cs typeface="Tahoma" pitchFamily="34" charset="0"/>
              </a:rPr>
              <a:t>    </a:t>
            </a:r>
            <a:r>
              <a:rPr lang="en-US" b="1">
                <a:solidFill>
                  <a:schemeClr val="tx2"/>
                </a:solidFill>
                <a:cs typeface="Tahoma" pitchFamily="34" charset="0"/>
              </a:rPr>
              <a:t> </a:t>
            </a:r>
            <a:endParaRPr lang="en-US">
              <a:solidFill>
                <a:schemeClr val="tx2"/>
              </a:solidFill>
              <a:cs typeface="Tahoma" pitchFamily="34" charset="0"/>
            </a:endParaRPr>
          </a:p>
          <a:p>
            <a:pPr algn="l" rtl="0" eaLnBrk="0" hangingPunct="0">
              <a:spcBef>
                <a:spcPct val="50000"/>
              </a:spcBef>
            </a:pPr>
            <a:r>
              <a:rPr lang="en-US" sz="2400" b="1" u="sng">
                <a:solidFill>
                  <a:srgbClr val="002060"/>
                </a:solidFill>
                <a:cs typeface="Tahoma" pitchFamily="34" charset="0"/>
              </a:rPr>
              <a:t>Example  2</a:t>
            </a:r>
            <a:r>
              <a:rPr lang="en-US" sz="2400">
                <a:solidFill>
                  <a:srgbClr val="002060"/>
                </a:solidFill>
                <a:cs typeface="Tahoma" pitchFamily="34" charset="0"/>
              </a:rPr>
              <a:t>: (Simple frequency distribution or ungrouped frequency distribution).</a:t>
            </a:r>
          </a:p>
          <a:p>
            <a:pPr algn="l" rtl="0" eaLnBrk="0" hangingPunct="0">
              <a:spcBef>
                <a:spcPct val="50000"/>
              </a:spcBef>
            </a:pPr>
            <a:r>
              <a:rPr lang="en-US" sz="2400">
                <a:solidFill>
                  <a:srgbClr val="002060"/>
                </a:solidFill>
                <a:cs typeface="Tahoma" pitchFamily="34" charset="0"/>
              </a:rPr>
              <a:t>The following data represent the number of children of 16 Families:</a:t>
            </a:r>
          </a:p>
          <a:p>
            <a:pPr algn="l" rtl="0" eaLnBrk="0" hangingPunct="0">
              <a:spcBef>
                <a:spcPct val="50000"/>
              </a:spcBef>
            </a:pPr>
            <a:r>
              <a:rPr lang="en-US" sz="2400">
                <a:solidFill>
                  <a:srgbClr val="002060"/>
                </a:solidFill>
                <a:cs typeface="Tahoma" pitchFamily="34" charset="0"/>
              </a:rPr>
              <a:t>3, 5, 2, 4, 0, 1, 3, 5, 2, 3, 2, 3, 3, 2, 4, 1</a:t>
            </a:r>
          </a:p>
          <a:p>
            <a:pPr algn="l" rtl="0" eaLnBrk="0" hangingPunct="0">
              <a:spcBef>
                <a:spcPct val="50000"/>
              </a:spcBef>
            </a:pPr>
            <a:r>
              <a:rPr lang="en-US" sz="2400">
                <a:solidFill>
                  <a:srgbClr val="002060"/>
                </a:solidFill>
                <a:cs typeface="Tahoma" pitchFamily="34" charset="0"/>
              </a:rPr>
              <a:t> -    Variable = </a:t>
            </a:r>
            <a:r>
              <a:rPr lang="en-US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>
                <a:solidFill>
                  <a:srgbClr val="002060"/>
                </a:solidFill>
                <a:cs typeface="Tahoma" pitchFamily="34" charset="0"/>
              </a:rPr>
              <a:t> = no. of children  (discrete, quantitative)</a:t>
            </a:r>
          </a:p>
          <a:p>
            <a:pPr algn="l" rtl="0" eaLnBrk="0" hangingPunct="0">
              <a:spcBef>
                <a:spcPct val="50000"/>
              </a:spcBef>
            </a:pPr>
            <a:r>
              <a:rPr lang="en-US" sz="2400">
                <a:solidFill>
                  <a:srgbClr val="002060"/>
                </a:solidFill>
                <a:cs typeface="Tahoma" pitchFamily="34" charset="0"/>
              </a:rPr>
              <a:t>-    Sample size = n = 16</a:t>
            </a:r>
          </a:p>
          <a:p>
            <a:pPr algn="l" rtl="0" eaLnBrk="0" hangingPunct="0">
              <a:spcBef>
                <a:spcPct val="50000"/>
              </a:spcBef>
            </a:pPr>
            <a:r>
              <a:rPr lang="en-US" sz="2400">
                <a:solidFill>
                  <a:srgbClr val="002060"/>
                </a:solidFill>
                <a:cs typeface="Tahoma" pitchFamily="34" charset="0"/>
              </a:rPr>
              <a:t>-   The possible values of the variable are: 0, 1, 2, 3, 4,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685800" y="1427584"/>
            <a:ext cx="7620000" cy="3657600"/>
            <a:chOff x="288" y="172"/>
            <a:chExt cx="4800" cy="2382"/>
          </a:xfrm>
        </p:grpSpPr>
        <p:sp>
          <p:nvSpPr>
            <p:cNvPr id="34821" name="Rectangle 3"/>
            <p:cNvSpPr>
              <a:spLocks noChangeArrowheads="1"/>
            </p:cNvSpPr>
            <p:nvPr/>
          </p:nvSpPr>
          <p:spPr bwMode="auto">
            <a:xfrm>
              <a:off x="336" y="172"/>
              <a:ext cx="962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No. of decayed teeth</a:t>
              </a:r>
              <a:endPara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rtl="0" eaLnBrk="0" hangingPunct="0"/>
              <a:endParaRPr lang="en-US" sz="1600" dirty="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22" name="Rectangle 4"/>
            <p:cNvSpPr>
              <a:spLocks noChangeArrowheads="1"/>
            </p:cNvSpPr>
            <p:nvPr/>
          </p:nvSpPr>
          <p:spPr bwMode="auto">
            <a:xfrm>
              <a:off x="1392" y="172"/>
              <a:ext cx="1042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Frequency</a:t>
              </a:r>
              <a:endPara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823" name="Rectangle 5"/>
            <p:cNvSpPr>
              <a:spLocks noChangeArrowheads="1"/>
            </p:cNvSpPr>
            <p:nvPr/>
          </p:nvSpPr>
          <p:spPr bwMode="auto">
            <a:xfrm>
              <a:off x="2558" y="195"/>
              <a:ext cx="1280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rtl="0"/>
              <a:r>
                <a:rPr lang="en-US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Relative Freq. (R. F.)</a:t>
              </a:r>
            </a:p>
            <a:p>
              <a:pPr rtl="0"/>
              <a:r>
                <a:rPr lang="en-US" sz="16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(r=Freq /n)</a:t>
              </a:r>
              <a:endParaRPr lang="en-US" sz="1600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34824" name="Rectangle 6"/>
            <p:cNvSpPr>
              <a:spLocks noChangeArrowheads="1"/>
            </p:cNvSpPr>
            <p:nvPr/>
          </p:nvSpPr>
          <p:spPr bwMode="auto">
            <a:xfrm>
              <a:off x="3936" y="172"/>
              <a:ext cx="1121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Percentage Freq.</a:t>
              </a:r>
            </a:p>
            <a:p>
              <a:pPr algn="ctr" rtl="0" eaLnBrk="0" hangingPunct="0"/>
              <a:r>
                <a:rPr lang="en-US" sz="16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(= R.F. * 100%)</a:t>
              </a:r>
            </a:p>
            <a:p>
              <a:pPr algn="ctr" rtl="0" eaLnBrk="0" hangingPunct="0"/>
              <a:endParaRPr lang="en-US" sz="1600" dirty="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25" name="Rectangle 7"/>
            <p:cNvSpPr>
              <a:spLocks noChangeArrowheads="1"/>
            </p:cNvSpPr>
            <p:nvPr/>
          </p:nvSpPr>
          <p:spPr bwMode="auto">
            <a:xfrm>
              <a:off x="334" y="566"/>
              <a:ext cx="96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26" name="Rectangle 8"/>
            <p:cNvSpPr>
              <a:spLocks noChangeArrowheads="1"/>
            </p:cNvSpPr>
            <p:nvPr/>
          </p:nvSpPr>
          <p:spPr bwMode="auto">
            <a:xfrm>
              <a:off x="1358" y="528"/>
              <a:ext cx="104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27" name="Rectangle 9"/>
            <p:cNvSpPr>
              <a:spLocks noChangeArrowheads="1"/>
            </p:cNvSpPr>
            <p:nvPr/>
          </p:nvSpPr>
          <p:spPr bwMode="auto">
            <a:xfrm>
              <a:off x="2512" y="528"/>
              <a:ext cx="128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0.0625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28" name="Rectangle 10"/>
            <p:cNvSpPr>
              <a:spLocks noChangeArrowheads="1"/>
            </p:cNvSpPr>
            <p:nvPr/>
          </p:nvSpPr>
          <p:spPr bwMode="auto">
            <a:xfrm>
              <a:off x="3936" y="528"/>
              <a:ext cx="111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6.25%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29" name="Rectangle 11"/>
            <p:cNvSpPr>
              <a:spLocks noChangeArrowheads="1"/>
            </p:cNvSpPr>
            <p:nvPr/>
          </p:nvSpPr>
          <p:spPr bwMode="auto">
            <a:xfrm>
              <a:off x="334" y="768"/>
              <a:ext cx="96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30" name="Rectangle 12"/>
            <p:cNvSpPr>
              <a:spLocks noChangeArrowheads="1"/>
            </p:cNvSpPr>
            <p:nvPr/>
          </p:nvSpPr>
          <p:spPr bwMode="auto">
            <a:xfrm>
              <a:off x="1358" y="768"/>
              <a:ext cx="104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31" name="Rectangle 13"/>
            <p:cNvSpPr>
              <a:spLocks noChangeArrowheads="1"/>
            </p:cNvSpPr>
            <p:nvPr/>
          </p:nvSpPr>
          <p:spPr bwMode="auto">
            <a:xfrm>
              <a:off x="2496" y="768"/>
              <a:ext cx="128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0.125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32" name="Rectangle 14"/>
            <p:cNvSpPr>
              <a:spLocks noChangeArrowheads="1"/>
            </p:cNvSpPr>
            <p:nvPr/>
          </p:nvSpPr>
          <p:spPr bwMode="auto">
            <a:xfrm>
              <a:off x="3936" y="758"/>
              <a:ext cx="112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12.5%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33" name="Rectangle 15"/>
            <p:cNvSpPr>
              <a:spLocks noChangeArrowheads="1"/>
            </p:cNvSpPr>
            <p:nvPr/>
          </p:nvSpPr>
          <p:spPr bwMode="auto">
            <a:xfrm>
              <a:off x="334" y="1056"/>
              <a:ext cx="96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34" name="Rectangle 16"/>
            <p:cNvSpPr>
              <a:spLocks noChangeArrowheads="1"/>
            </p:cNvSpPr>
            <p:nvPr/>
          </p:nvSpPr>
          <p:spPr bwMode="auto">
            <a:xfrm>
              <a:off x="1358" y="1056"/>
              <a:ext cx="104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35" name="Rectangle 17"/>
            <p:cNvSpPr>
              <a:spLocks noChangeArrowheads="1"/>
            </p:cNvSpPr>
            <p:nvPr/>
          </p:nvSpPr>
          <p:spPr bwMode="auto">
            <a:xfrm>
              <a:off x="2464" y="1046"/>
              <a:ext cx="128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0.25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36" name="Rectangle 18"/>
            <p:cNvSpPr>
              <a:spLocks noChangeArrowheads="1"/>
            </p:cNvSpPr>
            <p:nvPr/>
          </p:nvSpPr>
          <p:spPr bwMode="auto">
            <a:xfrm>
              <a:off x="3936" y="1056"/>
              <a:ext cx="112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25%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37" name="Rectangle 19"/>
            <p:cNvSpPr>
              <a:spLocks noChangeArrowheads="1"/>
            </p:cNvSpPr>
            <p:nvPr/>
          </p:nvSpPr>
          <p:spPr bwMode="auto">
            <a:xfrm>
              <a:off x="334" y="1334"/>
              <a:ext cx="96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38" name="Rectangle 20"/>
            <p:cNvSpPr>
              <a:spLocks noChangeArrowheads="1"/>
            </p:cNvSpPr>
            <p:nvPr/>
          </p:nvSpPr>
          <p:spPr bwMode="auto">
            <a:xfrm>
              <a:off x="1358" y="1334"/>
              <a:ext cx="104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39" name="Rectangle 21"/>
            <p:cNvSpPr>
              <a:spLocks noChangeArrowheads="1"/>
            </p:cNvSpPr>
            <p:nvPr/>
          </p:nvSpPr>
          <p:spPr bwMode="auto">
            <a:xfrm>
              <a:off x="2512" y="1334"/>
              <a:ext cx="128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0.3125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40" name="Rectangle 22"/>
            <p:cNvSpPr>
              <a:spLocks noChangeArrowheads="1"/>
            </p:cNvSpPr>
            <p:nvPr/>
          </p:nvSpPr>
          <p:spPr bwMode="auto">
            <a:xfrm>
              <a:off x="3919" y="1344"/>
              <a:ext cx="112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31.25%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41" name="Rectangle 23"/>
            <p:cNvSpPr>
              <a:spLocks noChangeArrowheads="1"/>
            </p:cNvSpPr>
            <p:nvPr/>
          </p:nvSpPr>
          <p:spPr bwMode="auto">
            <a:xfrm>
              <a:off x="336" y="1622"/>
              <a:ext cx="96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42" name="Rectangle 24"/>
            <p:cNvSpPr>
              <a:spLocks noChangeArrowheads="1"/>
            </p:cNvSpPr>
            <p:nvPr/>
          </p:nvSpPr>
          <p:spPr bwMode="auto">
            <a:xfrm>
              <a:off x="1392" y="1622"/>
              <a:ext cx="104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43" name="Rectangle 25"/>
            <p:cNvSpPr>
              <a:spLocks noChangeArrowheads="1"/>
            </p:cNvSpPr>
            <p:nvPr/>
          </p:nvSpPr>
          <p:spPr bwMode="auto">
            <a:xfrm>
              <a:off x="2496" y="1632"/>
              <a:ext cx="128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0.125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44" name="Rectangle 26"/>
            <p:cNvSpPr>
              <a:spLocks noChangeArrowheads="1"/>
            </p:cNvSpPr>
            <p:nvPr/>
          </p:nvSpPr>
          <p:spPr bwMode="auto">
            <a:xfrm>
              <a:off x="3936" y="1584"/>
              <a:ext cx="112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12.5%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45" name="Rectangle 27"/>
            <p:cNvSpPr>
              <a:spLocks noChangeArrowheads="1"/>
            </p:cNvSpPr>
            <p:nvPr/>
          </p:nvSpPr>
          <p:spPr bwMode="auto">
            <a:xfrm>
              <a:off x="336" y="1862"/>
              <a:ext cx="96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46" name="Rectangle 28"/>
            <p:cNvSpPr>
              <a:spLocks noChangeArrowheads="1"/>
            </p:cNvSpPr>
            <p:nvPr/>
          </p:nvSpPr>
          <p:spPr bwMode="auto">
            <a:xfrm>
              <a:off x="1392" y="1862"/>
              <a:ext cx="104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47" name="Rectangle 29"/>
            <p:cNvSpPr>
              <a:spLocks noChangeArrowheads="1"/>
            </p:cNvSpPr>
            <p:nvPr/>
          </p:nvSpPr>
          <p:spPr bwMode="auto">
            <a:xfrm>
              <a:off x="2512" y="1862"/>
              <a:ext cx="128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0.125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48" name="Rectangle 30"/>
            <p:cNvSpPr>
              <a:spLocks noChangeArrowheads="1"/>
            </p:cNvSpPr>
            <p:nvPr/>
          </p:nvSpPr>
          <p:spPr bwMode="auto">
            <a:xfrm>
              <a:off x="3967" y="1824"/>
              <a:ext cx="112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12.5%</a:t>
              </a:r>
            </a:p>
            <a:p>
              <a:pPr algn="ctr" rtl="0" eaLnBrk="0" hangingPunct="0"/>
              <a:endParaRPr lang="en-US" sz="160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49" name="Rectangle 31"/>
            <p:cNvSpPr>
              <a:spLocks noChangeArrowheads="1"/>
            </p:cNvSpPr>
            <p:nvPr/>
          </p:nvSpPr>
          <p:spPr bwMode="auto">
            <a:xfrm>
              <a:off x="288" y="2102"/>
              <a:ext cx="96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 b="1" dirty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Total</a:t>
              </a:r>
            </a:p>
            <a:p>
              <a:pPr algn="ctr" rtl="0" eaLnBrk="0" hangingPunct="0"/>
              <a:endParaRPr lang="en-US" sz="1600" dirty="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50" name="Rectangle 32"/>
            <p:cNvSpPr>
              <a:spLocks noChangeArrowheads="1"/>
            </p:cNvSpPr>
            <p:nvPr/>
          </p:nvSpPr>
          <p:spPr bwMode="auto">
            <a:xfrm>
              <a:off x="1344" y="2112"/>
              <a:ext cx="104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 b="1" i="1" dirty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1600" b="1" dirty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=16</a:t>
              </a:r>
            </a:p>
            <a:p>
              <a:pPr algn="ctr" rtl="0" eaLnBrk="0" hangingPunct="0"/>
              <a:endParaRPr lang="en-US" sz="1600" dirty="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51" name="Rectangle 33"/>
            <p:cNvSpPr>
              <a:spLocks noChangeArrowheads="1"/>
            </p:cNvSpPr>
            <p:nvPr/>
          </p:nvSpPr>
          <p:spPr bwMode="auto">
            <a:xfrm>
              <a:off x="2496" y="2064"/>
              <a:ext cx="1280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 b="1" dirty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1.00</a:t>
              </a:r>
            </a:p>
            <a:p>
              <a:pPr algn="ctr" rtl="0" eaLnBrk="0" hangingPunct="0"/>
              <a:endParaRPr lang="en-US" sz="1600" dirty="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52" name="Rectangle 34"/>
            <p:cNvSpPr>
              <a:spLocks noChangeArrowheads="1"/>
            </p:cNvSpPr>
            <p:nvPr/>
          </p:nvSpPr>
          <p:spPr bwMode="auto">
            <a:xfrm>
              <a:off x="3936" y="2054"/>
              <a:ext cx="112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rtl="0"/>
              <a:r>
                <a:rPr lang="en-US" sz="1600" b="1" dirty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100%</a:t>
              </a:r>
            </a:p>
            <a:p>
              <a:pPr algn="ctr" rtl="0" eaLnBrk="0" hangingPunct="0"/>
              <a:endParaRPr lang="en-US" sz="1600" dirty="0">
                <a:solidFill>
                  <a:srgbClr val="002060"/>
                </a:solidFill>
                <a:latin typeface="Times New Roman" pitchFamily="18" charset="0"/>
              </a:endParaRPr>
            </a:p>
          </p:txBody>
        </p:sp>
        <p:sp>
          <p:nvSpPr>
            <p:cNvPr id="34853" name="Rectangle 35"/>
            <p:cNvSpPr>
              <a:spLocks noChangeArrowheads="1"/>
            </p:cNvSpPr>
            <p:nvPr/>
          </p:nvSpPr>
          <p:spPr bwMode="auto">
            <a:xfrm>
              <a:off x="336" y="192"/>
              <a:ext cx="4752" cy="21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ar-EG">
                <a:solidFill>
                  <a:srgbClr val="002060"/>
                </a:solidFill>
              </a:endParaRPr>
            </a:p>
          </p:txBody>
        </p:sp>
        <p:sp>
          <p:nvSpPr>
            <p:cNvPr id="34854" name="Line 36"/>
            <p:cNvSpPr>
              <a:spLocks noChangeShapeType="1"/>
            </p:cNvSpPr>
            <p:nvPr/>
          </p:nvSpPr>
          <p:spPr bwMode="auto">
            <a:xfrm flipV="1">
              <a:off x="3888" y="192"/>
              <a:ext cx="0" cy="21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4855" name="Line 37"/>
            <p:cNvSpPr>
              <a:spLocks noChangeShapeType="1"/>
            </p:cNvSpPr>
            <p:nvPr/>
          </p:nvSpPr>
          <p:spPr bwMode="auto">
            <a:xfrm flipV="1">
              <a:off x="2496" y="192"/>
              <a:ext cx="0" cy="21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4856" name="Line 38"/>
            <p:cNvSpPr>
              <a:spLocks noChangeShapeType="1"/>
            </p:cNvSpPr>
            <p:nvPr/>
          </p:nvSpPr>
          <p:spPr bwMode="auto">
            <a:xfrm>
              <a:off x="1392" y="192"/>
              <a:ext cx="0" cy="21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4857" name="Line 39"/>
            <p:cNvSpPr>
              <a:spLocks noChangeShapeType="1"/>
            </p:cNvSpPr>
            <p:nvPr/>
          </p:nvSpPr>
          <p:spPr bwMode="auto">
            <a:xfrm>
              <a:off x="336" y="2064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4858" name="Line 40"/>
            <p:cNvSpPr>
              <a:spLocks noChangeShapeType="1"/>
            </p:cNvSpPr>
            <p:nvPr/>
          </p:nvSpPr>
          <p:spPr bwMode="auto">
            <a:xfrm>
              <a:off x="336" y="1824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4859" name="Line 41"/>
            <p:cNvSpPr>
              <a:spLocks noChangeShapeType="1"/>
            </p:cNvSpPr>
            <p:nvPr/>
          </p:nvSpPr>
          <p:spPr bwMode="auto">
            <a:xfrm>
              <a:off x="336" y="1584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4860" name="Line 42"/>
            <p:cNvSpPr>
              <a:spLocks noChangeShapeType="1"/>
            </p:cNvSpPr>
            <p:nvPr/>
          </p:nvSpPr>
          <p:spPr bwMode="auto">
            <a:xfrm>
              <a:off x="336" y="1296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4861" name="Line 43"/>
            <p:cNvSpPr>
              <a:spLocks noChangeShapeType="1"/>
            </p:cNvSpPr>
            <p:nvPr/>
          </p:nvSpPr>
          <p:spPr bwMode="auto">
            <a:xfrm>
              <a:off x="336" y="1056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4862" name="Line 44"/>
            <p:cNvSpPr>
              <a:spLocks noChangeShapeType="1"/>
            </p:cNvSpPr>
            <p:nvPr/>
          </p:nvSpPr>
          <p:spPr bwMode="auto">
            <a:xfrm>
              <a:off x="336" y="768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34863" name="Line 45"/>
            <p:cNvSpPr>
              <a:spLocks noChangeShapeType="1"/>
            </p:cNvSpPr>
            <p:nvPr/>
          </p:nvSpPr>
          <p:spPr bwMode="auto">
            <a:xfrm>
              <a:off x="336" y="528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</p:grpSp>
      <p:sp>
        <p:nvSpPr>
          <p:cNvPr id="34819" name="Rectangle 47"/>
          <p:cNvSpPr>
            <a:spLocks noChangeArrowheads="1"/>
          </p:cNvSpPr>
          <p:nvPr/>
        </p:nvSpPr>
        <p:spPr bwMode="auto">
          <a:xfrm>
            <a:off x="304800" y="4941168"/>
            <a:ext cx="8839200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12" bIns="0">
            <a:spAutoFit/>
          </a:bodyPr>
          <a:lstStyle/>
          <a:p>
            <a:pPr indent="-228600" algn="l">
              <a:tabLst>
                <a:tab pos="914400" algn="l"/>
              </a:tabLst>
            </a:pPr>
            <a:r>
              <a:rPr lang="en-US" b="1" dirty="0">
                <a:solidFill>
                  <a:srgbClr val="002060"/>
                </a:solidFill>
                <a:latin typeface="Times New Roman" pitchFamily="18" charset="0"/>
              </a:rPr>
              <a:t>Note</a:t>
            </a:r>
          </a:p>
          <a:p>
            <a:pPr marL="114300" indent="-342900" algn="l" rtl="0">
              <a:buFont typeface="+mj-lt"/>
              <a:buAutoNum type="arabicPeriod"/>
              <a:tabLst>
                <a:tab pos="914400" algn="l"/>
              </a:tabLst>
            </a:pPr>
            <a:r>
              <a:rPr lang="ar-SA" dirty="0" smtClean="0">
                <a:solidFill>
                  <a:srgbClr val="002060"/>
                </a:solidFill>
                <a:latin typeface="Times New Roman" pitchFamily="18" charset="0"/>
              </a:rPr>
              <a:t>Total </a:t>
            </a:r>
            <a:r>
              <a:rPr lang="ar-SA" dirty="0">
                <a:solidFill>
                  <a:srgbClr val="002060"/>
                </a:solidFill>
                <a:latin typeface="Times New Roman" pitchFamily="18" charset="0"/>
              </a:rPr>
              <a:t>of the frequencies = </a:t>
            </a:r>
            <a:r>
              <a:rPr lang="ar-SA" i="1" dirty="0">
                <a:solidFill>
                  <a:srgbClr val="002060"/>
                </a:solidFill>
                <a:latin typeface="Times New Roman" pitchFamily="18" charset="0"/>
              </a:rPr>
              <a:t>n </a:t>
            </a:r>
            <a:r>
              <a:rPr lang="ar-SA" dirty="0">
                <a:solidFill>
                  <a:srgbClr val="002060"/>
                </a:solidFill>
                <a:latin typeface="Times New Roman" pitchFamily="18" charset="0"/>
              </a:rPr>
              <a:t>=  sample </a:t>
            </a:r>
            <a:r>
              <a:rPr lang="ar-SA" dirty="0" smtClean="0">
                <a:solidFill>
                  <a:srgbClr val="002060"/>
                </a:solidFill>
                <a:latin typeface="Times New Roman" pitchFamily="18" charset="0"/>
              </a:rPr>
              <a:t>size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</a:rPr>
              <a:t>.</a:t>
            </a:r>
          </a:p>
          <a:p>
            <a:pPr marL="114300" indent="-342900" algn="l" rtl="0">
              <a:buFont typeface="+mj-lt"/>
              <a:buAutoNum type="arabicPeriod"/>
              <a:tabLst>
                <a:tab pos="914400" algn="l"/>
              </a:tabLst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Relative frequency = frequency/</a:t>
            </a:r>
            <a:r>
              <a:rPr lang="en-US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n=r.</a:t>
            </a:r>
          </a:p>
          <a:p>
            <a:pPr marL="114300" indent="-342900" algn="l" rtl="0" eaLnBrk="0" hangingPunct="0">
              <a:buFont typeface="+mj-lt"/>
              <a:buAutoNum type="arabicPeriod"/>
              <a:tabLst>
                <a:tab pos="914400" algn="l"/>
              </a:tabLst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Total of the Relative frequencies=1.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4300" indent="-342900" algn="l" rtl="0" eaLnBrk="0" hangingPunct="0">
              <a:buFont typeface="+mj-lt"/>
              <a:buAutoNum type="arabicPeriod"/>
              <a:tabLst>
                <a:tab pos="914400" algn="l"/>
              </a:tabLst>
            </a:pPr>
            <a:r>
              <a:rPr lang="ar-SA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Percentage frequency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</a:rPr>
              <a:t>= </a:t>
            </a:r>
            <a:r>
              <a:rPr lang="ar-SA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Relative frequency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*100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%.</a:t>
            </a:r>
          </a:p>
          <a:p>
            <a:pPr marL="114300" indent="-342900" algn="l" rtl="0" eaLnBrk="0" hangingPunct="0">
              <a:buFont typeface="+mj-lt"/>
              <a:buAutoNum type="arabicPeriod"/>
              <a:tabLst>
                <a:tab pos="914400" algn="l"/>
              </a:tabLst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Total of </a:t>
            </a:r>
            <a:r>
              <a:rPr lang="ar-S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Percentage frequency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100%.</a:t>
            </a:r>
            <a:endParaRPr lang="ar-SA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0" name="Rectangle 49"/>
          <p:cNvSpPr>
            <a:spLocks noChangeArrowheads="1"/>
          </p:cNvSpPr>
          <p:nvPr/>
        </p:nvSpPr>
        <p:spPr bwMode="auto">
          <a:xfrm>
            <a:off x="0" y="28575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Simple frequency, relative  frequency and percentage frequency  distribution of the no. of children</a:t>
            </a:r>
            <a:endParaRPr lang="ar-SA" sz="2800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0">
              <a:tabLst>
                <a:tab pos="914400" algn="l"/>
              </a:tabLst>
            </a:pPr>
            <a:r>
              <a:rPr lang="en-US">
                <a:latin typeface="Times New Roman" pitchFamily="18" charset="0"/>
                <a:cs typeface="Times New Roman" pitchFamily="18" charset="0"/>
              </a:rPr>
              <a:t>·       </a:t>
            </a:r>
            <a:r>
              <a:rPr lang="en-US" sz="2800" b="1">
                <a:solidFill>
                  <a:srgbClr val="CC3300"/>
                </a:solidFill>
                <a:cs typeface="Times New Roman" pitchFamily="18" charset="0"/>
              </a:rPr>
              <a:t>Pie Chart </a:t>
            </a:r>
            <a:r>
              <a:rPr lang="en-US">
                <a:solidFill>
                  <a:srgbClr val="CC3300"/>
                </a:solidFill>
                <a:cs typeface="Times New Roman" pitchFamily="18" charset="0"/>
              </a:rPr>
              <a:t>is a circle divided into sectors representing proportionate frequency of percentage frequency of the class intervals </a:t>
            </a:r>
            <a:r>
              <a:rPr lang="en-US">
                <a:cs typeface="Times New Roman" pitchFamily="18" charset="0"/>
              </a:rPr>
              <a:t>.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5843" name="Rectangle 4"/>
          <p:cNvSpPr>
            <a:spLocks noChangeArrowheads="1"/>
          </p:cNvSpPr>
          <p:nvPr/>
        </p:nvSpPr>
        <p:spPr bwMode="auto">
          <a:xfrm>
            <a:off x="1174750" y="1284288"/>
            <a:ext cx="588963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1763713" y="1284288"/>
            <a:ext cx="59055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45" name="Rectangle 6"/>
          <p:cNvSpPr>
            <a:spLocks noChangeArrowheads="1"/>
          </p:cNvSpPr>
          <p:nvPr/>
        </p:nvSpPr>
        <p:spPr bwMode="auto">
          <a:xfrm>
            <a:off x="2354263" y="1284288"/>
            <a:ext cx="58737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46" name="Rectangle 7"/>
          <p:cNvSpPr>
            <a:spLocks noChangeArrowheads="1"/>
          </p:cNvSpPr>
          <p:nvPr/>
        </p:nvSpPr>
        <p:spPr bwMode="auto">
          <a:xfrm>
            <a:off x="2941638" y="1284288"/>
            <a:ext cx="588962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47" name="Rectangle 8"/>
          <p:cNvSpPr>
            <a:spLocks noChangeArrowheads="1"/>
          </p:cNvSpPr>
          <p:nvPr/>
        </p:nvSpPr>
        <p:spPr bwMode="auto">
          <a:xfrm>
            <a:off x="3530600" y="1284288"/>
            <a:ext cx="588963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48" name="Rectangle 9"/>
          <p:cNvSpPr>
            <a:spLocks noChangeArrowheads="1"/>
          </p:cNvSpPr>
          <p:nvPr/>
        </p:nvSpPr>
        <p:spPr bwMode="auto">
          <a:xfrm>
            <a:off x="4119563" y="1284288"/>
            <a:ext cx="59055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49" name="Rectangle 10"/>
          <p:cNvSpPr>
            <a:spLocks noChangeArrowheads="1"/>
          </p:cNvSpPr>
          <p:nvPr/>
        </p:nvSpPr>
        <p:spPr bwMode="auto">
          <a:xfrm>
            <a:off x="4710113" y="1284288"/>
            <a:ext cx="58737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50" name="Rectangle 12"/>
          <p:cNvSpPr>
            <a:spLocks noChangeArrowheads="1"/>
          </p:cNvSpPr>
          <p:nvPr/>
        </p:nvSpPr>
        <p:spPr bwMode="auto">
          <a:xfrm>
            <a:off x="1174750" y="2305050"/>
            <a:ext cx="5889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51" name="Rectangle 13"/>
          <p:cNvSpPr>
            <a:spLocks noChangeArrowheads="1"/>
          </p:cNvSpPr>
          <p:nvPr/>
        </p:nvSpPr>
        <p:spPr bwMode="auto">
          <a:xfrm>
            <a:off x="1763713" y="2305050"/>
            <a:ext cx="5905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52" name="Rectangle 14"/>
          <p:cNvSpPr>
            <a:spLocks noChangeArrowheads="1"/>
          </p:cNvSpPr>
          <p:nvPr/>
        </p:nvSpPr>
        <p:spPr bwMode="auto">
          <a:xfrm>
            <a:off x="2354263" y="2305050"/>
            <a:ext cx="5873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53" name="Rectangle 15"/>
          <p:cNvSpPr>
            <a:spLocks noChangeArrowheads="1"/>
          </p:cNvSpPr>
          <p:nvPr/>
        </p:nvSpPr>
        <p:spPr bwMode="auto">
          <a:xfrm>
            <a:off x="2941638" y="2305050"/>
            <a:ext cx="58896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54" name="Rectangle 16"/>
          <p:cNvSpPr>
            <a:spLocks noChangeArrowheads="1"/>
          </p:cNvSpPr>
          <p:nvPr/>
        </p:nvSpPr>
        <p:spPr bwMode="auto">
          <a:xfrm>
            <a:off x="3530600" y="2305050"/>
            <a:ext cx="5889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55" name="Rectangle 17"/>
          <p:cNvSpPr>
            <a:spLocks noChangeArrowheads="1"/>
          </p:cNvSpPr>
          <p:nvPr/>
        </p:nvSpPr>
        <p:spPr bwMode="auto">
          <a:xfrm>
            <a:off x="4119563" y="2305050"/>
            <a:ext cx="5905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56" name="Rectangle 18"/>
          <p:cNvSpPr>
            <a:spLocks noChangeArrowheads="1"/>
          </p:cNvSpPr>
          <p:nvPr/>
        </p:nvSpPr>
        <p:spPr bwMode="auto">
          <a:xfrm>
            <a:off x="4710113" y="2305050"/>
            <a:ext cx="5873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57" name="Rectangle 20"/>
          <p:cNvSpPr>
            <a:spLocks noChangeArrowheads="1"/>
          </p:cNvSpPr>
          <p:nvPr/>
        </p:nvSpPr>
        <p:spPr bwMode="auto">
          <a:xfrm>
            <a:off x="1174750" y="2974975"/>
            <a:ext cx="5889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58" name="Rectangle 21"/>
          <p:cNvSpPr>
            <a:spLocks noChangeArrowheads="1"/>
          </p:cNvSpPr>
          <p:nvPr/>
        </p:nvSpPr>
        <p:spPr bwMode="auto">
          <a:xfrm>
            <a:off x="1763713" y="2974975"/>
            <a:ext cx="5905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59" name="Rectangle 22"/>
          <p:cNvSpPr>
            <a:spLocks noChangeArrowheads="1"/>
          </p:cNvSpPr>
          <p:nvPr/>
        </p:nvSpPr>
        <p:spPr bwMode="auto">
          <a:xfrm>
            <a:off x="2354263" y="2974975"/>
            <a:ext cx="5873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60" name="Rectangle 23"/>
          <p:cNvSpPr>
            <a:spLocks noChangeArrowheads="1"/>
          </p:cNvSpPr>
          <p:nvPr/>
        </p:nvSpPr>
        <p:spPr bwMode="auto">
          <a:xfrm>
            <a:off x="2941638" y="2974975"/>
            <a:ext cx="58896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61" name="Rectangle 24"/>
          <p:cNvSpPr>
            <a:spLocks noChangeArrowheads="1"/>
          </p:cNvSpPr>
          <p:nvPr/>
        </p:nvSpPr>
        <p:spPr bwMode="auto">
          <a:xfrm>
            <a:off x="3530600" y="2974975"/>
            <a:ext cx="5889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62" name="Rectangle 25"/>
          <p:cNvSpPr>
            <a:spLocks noChangeArrowheads="1"/>
          </p:cNvSpPr>
          <p:nvPr/>
        </p:nvSpPr>
        <p:spPr bwMode="auto">
          <a:xfrm>
            <a:off x="4119563" y="2974975"/>
            <a:ext cx="5905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63" name="Rectangle 26"/>
          <p:cNvSpPr>
            <a:spLocks noChangeArrowheads="1"/>
          </p:cNvSpPr>
          <p:nvPr/>
        </p:nvSpPr>
        <p:spPr bwMode="auto">
          <a:xfrm>
            <a:off x="4710113" y="2974975"/>
            <a:ext cx="5873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64" name="Rectangle 28"/>
          <p:cNvSpPr>
            <a:spLocks noChangeArrowheads="1"/>
          </p:cNvSpPr>
          <p:nvPr/>
        </p:nvSpPr>
        <p:spPr bwMode="auto">
          <a:xfrm>
            <a:off x="1174750" y="3644900"/>
            <a:ext cx="5889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65" name="Rectangle 29"/>
          <p:cNvSpPr>
            <a:spLocks noChangeArrowheads="1"/>
          </p:cNvSpPr>
          <p:nvPr/>
        </p:nvSpPr>
        <p:spPr bwMode="auto">
          <a:xfrm>
            <a:off x="1763713" y="3644900"/>
            <a:ext cx="5905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66" name="Rectangle 30"/>
          <p:cNvSpPr>
            <a:spLocks noChangeArrowheads="1"/>
          </p:cNvSpPr>
          <p:nvPr/>
        </p:nvSpPr>
        <p:spPr bwMode="auto">
          <a:xfrm>
            <a:off x="2354263" y="3644900"/>
            <a:ext cx="5873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67" name="Rectangle 31"/>
          <p:cNvSpPr>
            <a:spLocks noChangeArrowheads="1"/>
          </p:cNvSpPr>
          <p:nvPr/>
        </p:nvSpPr>
        <p:spPr bwMode="auto">
          <a:xfrm>
            <a:off x="2941638" y="3644900"/>
            <a:ext cx="58896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68" name="Rectangle 32"/>
          <p:cNvSpPr>
            <a:spLocks noChangeArrowheads="1"/>
          </p:cNvSpPr>
          <p:nvPr/>
        </p:nvSpPr>
        <p:spPr bwMode="auto">
          <a:xfrm>
            <a:off x="3530600" y="3644900"/>
            <a:ext cx="5889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69" name="Rectangle 33"/>
          <p:cNvSpPr>
            <a:spLocks noChangeArrowheads="1"/>
          </p:cNvSpPr>
          <p:nvPr/>
        </p:nvSpPr>
        <p:spPr bwMode="auto">
          <a:xfrm>
            <a:off x="4119563" y="3644900"/>
            <a:ext cx="5905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70" name="Rectangle 34"/>
          <p:cNvSpPr>
            <a:spLocks noChangeArrowheads="1"/>
          </p:cNvSpPr>
          <p:nvPr/>
        </p:nvSpPr>
        <p:spPr bwMode="auto">
          <a:xfrm>
            <a:off x="4710113" y="3644900"/>
            <a:ext cx="5873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71" name="Rectangle 59"/>
          <p:cNvSpPr>
            <a:spLocks noChangeArrowheads="1"/>
          </p:cNvSpPr>
          <p:nvPr/>
        </p:nvSpPr>
        <p:spPr bwMode="auto">
          <a:xfrm>
            <a:off x="68263" y="6356350"/>
            <a:ext cx="1106487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5872" name="Rectangle 76"/>
          <p:cNvSpPr>
            <a:spLocks noChangeArrowheads="1"/>
          </p:cNvSpPr>
          <p:nvPr/>
        </p:nvSpPr>
        <p:spPr bwMode="auto">
          <a:xfrm>
            <a:off x="0" y="6154738"/>
            <a:ext cx="9144000" cy="161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en-US" sz="160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1600">
                <a:latin typeface="Times New Roman" pitchFamily="18" charset="0"/>
                <a:cs typeface="Times New Roman" pitchFamily="18" charset="0"/>
              </a:rPr>
            </a:br>
            <a:r>
              <a:rPr lang="en-US" sz="160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>
                <a:latin typeface="Times New Roman" pitchFamily="18" charset="0"/>
                <a:cs typeface="Times New Roman" pitchFamily="18" charset="0"/>
              </a:rPr>
            </a:br>
            <a:endParaRPr lang="en-US" sz="1200"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pic>
        <p:nvPicPr>
          <p:cNvPr id="35873" name="Picture 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2571750"/>
            <a:ext cx="5486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381000"/>
            <a:ext cx="91440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0">
              <a:tabLst>
                <a:tab pos="914400" algn="l"/>
              </a:tabLst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·       </a:t>
            </a:r>
            <a:r>
              <a:rPr lang="en-US" sz="2800" b="1" dirty="0">
                <a:solidFill>
                  <a:srgbClr val="CC3300"/>
                </a:solidFill>
                <a:cs typeface="Times New Roman" pitchFamily="18" charset="0"/>
              </a:rPr>
              <a:t>Frequency Line chart</a:t>
            </a:r>
            <a:r>
              <a:rPr lang="en-US" dirty="0">
                <a:solidFill>
                  <a:srgbClr val="CC3300"/>
                </a:solidFill>
                <a:cs typeface="Times New Roman" pitchFamily="18" charset="0"/>
              </a:rPr>
              <a:t> is a graphical representation for the simple frequency distribution</a:t>
            </a:r>
            <a:r>
              <a:rPr lang="en-US" dirty="0">
                <a:cs typeface="Times New Roman" pitchFamily="18" charset="0"/>
              </a:rPr>
              <a:t>, </a:t>
            </a:r>
            <a:r>
              <a:rPr lang="en-US" dirty="0">
                <a:solidFill>
                  <a:srgbClr val="CC3300"/>
                </a:solidFill>
                <a:cs typeface="Times New Roman" pitchFamily="18" charset="0"/>
              </a:rPr>
              <a:t>showing line on horizontal line(x-axis) and frequency on vertical line (y-axis) </a:t>
            </a:r>
          </a:p>
        </p:txBody>
      </p:sp>
      <p:sp>
        <p:nvSpPr>
          <p:cNvPr id="36867" name="Rectangle 4"/>
          <p:cNvSpPr>
            <a:spLocks noChangeArrowheads="1"/>
          </p:cNvSpPr>
          <p:nvPr/>
        </p:nvSpPr>
        <p:spPr bwMode="auto">
          <a:xfrm>
            <a:off x="1174750" y="1284288"/>
            <a:ext cx="588963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1763713" y="1284288"/>
            <a:ext cx="59055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2354263" y="1284288"/>
            <a:ext cx="58737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70" name="Rectangle 7"/>
          <p:cNvSpPr>
            <a:spLocks noChangeArrowheads="1"/>
          </p:cNvSpPr>
          <p:nvPr/>
        </p:nvSpPr>
        <p:spPr bwMode="auto">
          <a:xfrm>
            <a:off x="2941638" y="1284288"/>
            <a:ext cx="588962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71" name="Rectangle 8"/>
          <p:cNvSpPr>
            <a:spLocks noChangeArrowheads="1"/>
          </p:cNvSpPr>
          <p:nvPr/>
        </p:nvSpPr>
        <p:spPr bwMode="auto">
          <a:xfrm>
            <a:off x="3530600" y="1284288"/>
            <a:ext cx="588963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72" name="Rectangle 9"/>
          <p:cNvSpPr>
            <a:spLocks noChangeArrowheads="1"/>
          </p:cNvSpPr>
          <p:nvPr/>
        </p:nvSpPr>
        <p:spPr bwMode="auto">
          <a:xfrm>
            <a:off x="4119563" y="1284288"/>
            <a:ext cx="59055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73" name="Rectangle 10"/>
          <p:cNvSpPr>
            <a:spLocks noChangeArrowheads="1"/>
          </p:cNvSpPr>
          <p:nvPr/>
        </p:nvSpPr>
        <p:spPr bwMode="auto">
          <a:xfrm>
            <a:off x="4710113" y="1284288"/>
            <a:ext cx="58737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74" name="Rectangle 12"/>
          <p:cNvSpPr>
            <a:spLocks noChangeArrowheads="1"/>
          </p:cNvSpPr>
          <p:nvPr/>
        </p:nvSpPr>
        <p:spPr bwMode="auto">
          <a:xfrm>
            <a:off x="1174750" y="2305050"/>
            <a:ext cx="5889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75" name="Rectangle 13"/>
          <p:cNvSpPr>
            <a:spLocks noChangeArrowheads="1"/>
          </p:cNvSpPr>
          <p:nvPr/>
        </p:nvSpPr>
        <p:spPr bwMode="auto">
          <a:xfrm>
            <a:off x="1763713" y="2305050"/>
            <a:ext cx="5905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76" name="Rectangle 14"/>
          <p:cNvSpPr>
            <a:spLocks noChangeArrowheads="1"/>
          </p:cNvSpPr>
          <p:nvPr/>
        </p:nvSpPr>
        <p:spPr bwMode="auto">
          <a:xfrm>
            <a:off x="2354263" y="2305050"/>
            <a:ext cx="5873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77" name="Rectangle 15"/>
          <p:cNvSpPr>
            <a:spLocks noChangeArrowheads="1"/>
          </p:cNvSpPr>
          <p:nvPr/>
        </p:nvSpPr>
        <p:spPr bwMode="auto">
          <a:xfrm>
            <a:off x="2941638" y="2305050"/>
            <a:ext cx="58896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78" name="Rectangle 16"/>
          <p:cNvSpPr>
            <a:spLocks noChangeArrowheads="1"/>
          </p:cNvSpPr>
          <p:nvPr/>
        </p:nvSpPr>
        <p:spPr bwMode="auto">
          <a:xfrm>
            <a:off x="3530600" y="2305050"/>
            <a:ext cx="5889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79" name="Rectangle 17"/>
          <p:cNvSpPr>
            <a:spLocks noChangeArrowheads="1"/>
          </p:cNvSpPr>
          <p:nvPr/>
        </p:nvSpPr>
        <p:spPr bwMode="auto">
          <a:xfrm>
            <a:off x="4119563" y="2305050"/>
            <a:ext cx="5905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80" name="Rectangle 18"/>
          <p:cNvSpPr>
            <a:spLocks noChangeArrowheads="1"/>
          </p:cNvSpPr>
          <p:nvPr/>
        </p:nvSpPr>
        <p:spPr bwMode="auto">
          <a:xfrm>
            <a:off x="4710113" y="2305050"/>
            <a:ext cx="5873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81" name="Rectangle 20"/>
          <p:cNvSpPr>
            <a:spLocks noChangeArrowheads="1"/>
          </p:cNvSpPr>
          <p:nvPr/>
        </p:nvSpPr>
        <p:spPr bwMode="auto">
          <a:xfrm>
            <a:off x="1174750" y="2974975"/>
            <a:ext cx="5889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82" name="Rectangle 21"/>
          <p:cNvSpPr>
            <a:spLocks noChangeArrowheads="1"/>
          </p:cNvSpPr>
          <p:nvPr/>
        </p:nvSpPr>
        <p:spPr bwMode="auto">
          <a:xfrm>
            <a:off x="1763713" y="2974975"/>
            <a:ext cx="5905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83" name="Rectangle 22"/>
          <p:cNvSpPr>
            <a:spLocks noChangeArrowheads="1"/>
          </p:cNvSpPr>
          <p:nvPr/>
        </p:nvSpPr>
        <p:spPr bwMode="auto">
          <a:xfrm>
            <a:off x="2354263" y="2974975"/>
            <a:ext cx="5873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84" name="Rectangle 23"/>
          <p:cNvSpPr>
            <a:spLocks noChangeArrowheads="1"/>
          </p:cNvSpPr>
          <p:nvPr/>
        </p:nvSpPr>
        <p:spPr bwMode="auto">
          <a:xfrm>
            <a:off x="2941638" y="2974975"/>
            <a:ext cx="58896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85" name="Rectangle 24"/>
          <p:cNvSpPr>
            <a:spLocks noChangeArrowheads="1"/>
          </p:cNvSpPr>
          <p:nvPr/>
        </p:nvSpPr>
        <p:spPr bwMode="auto">
          <a:xfrm>
            <a:off x="3530600" y="2974975"/>
            <a:ext cx="5889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86" name="Rectangle 25"/>
          <p:cNvSpPr>
            <a:spLocks noChangeArrowheads="1"/>
          </p:cNvSpPr>
          <p:nvPr/>
        </p:nvSpPr>
        <p:spPr bwMode="auto">
          <a:xfrm>
            <a:off x="4119563" y="2974975"/>
            <a:ext cx="5905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87" name="Rectangle 26"/>
          <p:cNvSpPr>
            <a:spLocks noChangeArrowheads="1"/>
          </p:cNvSpPr>
          <p:nvPr/>
        </p:nvSpPr>
        <p:spPr bwMode="auto">
          <a:xfrm>
            <a:off x="4710113" y="2974975"/>
            <a:ext cx="5873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88" name="Rectangle 28"/>
          <p:cNvSpPr>
            <a:spLocks noChangeArrowheads="1"/>
          </p:cNvSpPr>
          <p:nvPr/>
        </p:nvSpPr>
        <p:spPr bwMode="auto">
          <a:xfrm>
            <a:off x="1174750" y="3644900"/>
            <a:ext cx="5889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89" name="Rectangle 29"/>
          <p:cNvSpPr>
            <a:spLocks noChangeArrowheads="1"/>
          </p:cNvSpPr>
          <p:nvPr/>
        </p:nvSpPr>
        <p:spPr bwMode="auto">
          <a:xfrm>
            <a:off x="1763713" y="3644900"/>
            <a:ext cx="5905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90" name="Rectangle 30"/>
          <p:cNvSpPr>
            <a:spLocks noChangeArrowheads="1"/>
          </p:cNvSpPr>
          <p:nvPr/>
        </p:nvSpPr>
        <p:spPr bwMode="auto">
          <a:xfrm>
            <a:off x="2354263" y="3644900"/>
            <a:ext cx="5873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91" name="Rectangle 31"/>
          <p:cNvSpPr>
            <a:spLocks noChangeArrowheads="1"/>
          </p:cNvSpPr>
          <p:nvPr/>
        </p:nvSpPr>
        <p:spPr bwMode="auto">
          <a:xfrm>
            <a:off x="2941638" y="3644900"/>
            <a:ext cx="58896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92" name="Rectangle 32"/>
          <p:cNvSpPr>
            <a:spLocks noChangeArrowheads="1"/>
          </p:cNvSpPr>
          <p:nvPr/>
        </p:nvSpPr>
        <p:spPr bwMode="auto">
          <a:xfrm>
            <a:off x="3530600" y="3644900"/>
            <a:ext cx="588963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93" name="Rectangle 33"/>
          <p:cNvSpPr>
            <a:spLocks noChangeArrowheads="1"/>
          </p:cNvSpPr>
          <p:nvPr/>
        </p:nvSpPr>
        <p:spPr bwMode="auto">
          <a:xfrm>
            <a:off x="4119563" y="3644900"/>
            <a:ext cx="5905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94" name="Rectangle 34"/>
          <p:cNvSpPr>
            <a:spLocks noChangeArrowheads="1"/>
          </p:cNvSpPr>
          <p:nvPr/>
        </p:nvSpPr>
        <p:spPr bwMode="auto">
          <a:xfrm>
            <a:off x="4710113" y="3644900"/>
            <a:ext cx="5873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95" name="Rectangle 59"/>
          <p:cNvSpPr>
            <a:spLocks noChangeArrowheads="1"/>
          </p:cNvSpPr>
          <p:nvPr/>
        </p:nvSpPr>
        <p:spPr bwMode="auto">
          <a:xfrm>
            <a:off x="68263" y="6356350"/>
            <a:ext cx="1106487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0"/>
            <a:r>
              <a:rPr lang="en-US" sz="12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sp>
        <p:nvSpPr>
          <p:cNvPr id="36896" name="Rectangle 76"/>
          <p:cNvSpPr>
            <a:spLocks noChangeArrowheads="1"/>
          </p:cNvSpPr>
          <p:nvPr/>
        </p:nvSpPr>
        <p:spPr bwMode="auto">
          <a:xfrm>
            <a:off x="0" y="6154738"/>
            <a:ext cx="9144000" cy="161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en-US" sz="160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1200"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r>
              <a:rPr lang="en-US" sz="160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sz="1600">
                <a:latin typeface="Times New Roman" pitchFamily="18" charset="0"/>
                <a:cs typeface="Times New Roman" pitchFamily="18" charset="0"/>
              </a:rPr>
            </a:br>
            <a:r>
              <a:rPr lang="en-US" sz="160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>
                <a:latin typeface="Times New Roman" pitchFamily="18" charset="0"/>
                <a:cs typeface="Times New Roman" pitchFamily="18" charset="0"/>
              </a:rPr>
            </a:br>
            <a:endParaRPr lang="en-US" sz="1200">
              <a:latin typeface="Times New Roman" pitchFamily="18" charset="0"/>
              <a:cs typeface="Times New Roman" pitchFamily="18" charset="0"/>
            </a:endParaRPr>
          </a:p>
          <a:p>
            <a:pPr rtl="0" eaLnBrk="0" hangingPunct="0"/>
            <a:endParaRPr lang="en-US">
              <a:latin typeface="Times New Roman" pitchFamily="18" charset="0"/>
            </a:endParaRPr>
          </a:p>
        </p:txBody>
      </p:sp>
      <p:graphicFrame>
        <p:nvGraphicFramePr>
          <p:cNvPr id="36897" name="Object 77"/>
          <p:cNvGraphicFramePr>
            <a:graphicFrameLocks noChangeAspect="1"/>
          </p:cNvGraphicFramePr>
          <p:nvPr/>
        </p:nvGraphicFramePr>
        <p:xfrm>
          <a:off x="1695400" y="1556792"/>
          <a:ext cx="6477000" cy="4011612"/>
        </p:xfrm>
        <a:graphic>
          <a:graphicData uri="http://schemas.openxmlformats.org/presentationml/2006/ole">
            <p:oleObj spid="_x0000_s36897" name="Bitmap Image" r:id="rId3" imgW="5428571" imgH="336279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ar-SA"/>
              <a:t>Text Book  :   Basic Concepts and Methodology for the Health Sciences </a:t>
            </a:r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0118D6-E677-4BBB-B6D7-570D65B387DA}" type="slidenum">
              <a:rPr lang="ar-SA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pPr rtl="0" eaLnBrk="1" hangingPunct="1">
              <a:defRPr/>
            </a:pPr>
            <a:r>
              <a:rPr lang="en-US" sz="3200" b="1" u="sng" dirty="0" smtClean="0">
                <a:solidFill>
                  <a:srgbClr val="FF6600"/>
                </a:solidFill>
              </a:rPr>
              <a:t>2.3 Frequency Distribution </a:t>
            </a:r>
            <a:br>
              <a:rPr lang="en-US" sz="3200" b="1" u="sng" dirty="0" smtClean="0">
                <a:solidFill>
                  <a:srgbClr val="FF6600"/>
                </a:solidFill>
              </a:rPr>
            </a:br>
            <a:r>
              <a:rPr lang="en-US" sz="3200" b="1" u="sng" dirty="0" smtClean="0">
                <a:solidFill>
                  <a:srgbClr val="FF6600"/>
                </a:solidFill>
              </a:rPr>
              <a:t>for Continuous Random Variables</a:t>
            </a:r>
            <a:endParaRPr lang="en-US" sz="3200" dirty="0" smtClean="0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040313"/>
          </a:xfrm>
        </p:spPr>
        <p:txBody>
          <a:bodyPr/>
          <a:lstStyle/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solidFill>
                  <a:srgbClr val="002060"/>
                </a:solidFill>
                <a:effectLst/>
              </a:rPr>
              <a:t>For large samples, we can’t use the simple frequency table to represent the data.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solidFill>
                  <a:srgbClr val="002060"/>
                </a:solidFill>
                <a:effectLst/>
              </a:rPr>
              <a:t>We need to divide the data into groups or intervals or classes.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solidFill>
                  <a:srgbClr val="002060"/>
                </a:solidFill>
                <a:effectLst/>
              </a:rPr>
              <a:t>So, we need to determine:</a:t>
            </a:r>
          </a:p>
          <a:p>
            <a:pPr algn="l" rtl="0" eaLnBrk="1" hangingPunct="1">
              <a:lnSpc>
                <a:spcPct val="90000"/>
              </a:lnSpc>
              <a:buNone/>
              <a:defRPr/>
            </a:pPr>
            <a:r>
              <a:rPr lang="en-US" sz="2400" b="1" i="1" u="sng" dirty="0" smtClean="0">
                <a:solidFill>
                  <a:srgbClr val="FF9933"/>
                </a:solidFill>
              </a:rPr>
              <a:t>Example 2.3.1</a:t>
            </a:r>
          </a:p>
          <a:p>
            <a:pPr algn="just" rtl="0" eaLnBrk="1" hangingPunct="1">
              <a:lnSpc>
                <a:spcPct val="90000"/>
              </a:lnSpc>
              <a:buNone/>
              <a:defRPr/>
            </a:pPr>
            <a:r>
              <a:rPr lang="en-US" sz="2400" b="1" dirty="0" smtClean="0">
                <a:solidFill>
                  <a:srgbClr val="002060"/>
                </a:solidFill>
                <a:effectLst/>
                <a:sym typeface="Symbol" pitchFamily="18" charset="2"/>
              </a:rPr>
              <a:t>   We wish construct the grouped frequency distribution table of the data in Table 1.4.1 Pages 9-10 of ages of 189 person who Participated in a study on smoking cessation</a:t>
            </a:r>
            <a:r>
              <a:rPr lang="en-US" sz="2400" b="1" i="1" u="sng" dirty="0" smtClean="0">
                <a:solidFill>
                  <a:srgbClr val="FF9933"/>
                </a:solidFill>
              </a:rPr>
              <a:t> </a:t>
            </a:r>
          </a:p>
          <a:p>
            <a:pPr algn="l" rtl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61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61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5" grpId="0" build="p" autoUpdateAnimBg="0"/>
    </p:bldLst>
  </p:timing>
</p:sld>
</file>

<file path=ppt/theme/theme1.xml><?xml version="1.0" encoding="utf-8"?>
<a:theme xmlns:a="http://schemas.openxmlformats.org/drawingml/2006/main" name="Cliff">
  <a:themeElements>
    <a:clrScheme name="Cliff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Arial" pitchFamily="34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untain Top">
  <a:themeElements>
    <a:clrScheme name="Mountain Top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Mountain T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Arial" pitchFamily="34" charset="0"/>
          </a:defRPr>
        </a:defPPr>
      </a:lstStyle>
    </a:lnDef>
  </a:objectDefaults>
  <a:extraClrSchemeLst>
    <a:extraClrScheme>
      <a:clrScheme name="Mountain Top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ntain Top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10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11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12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13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14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15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16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17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18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19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2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20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3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4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5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6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7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8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ppt/theme/themeOverride9.xml><?xml version="1.0" encoding="utf-8"?>
<a:themeOverride xmlns:a="http://schemas.openxmlformats.org/drawingml/2006/main">
  <a:clrScheme name="Mountain Top 1">
    <a:dk1>
      <a:srgbClr val="4C3A1C"/>
    </a:dk1>
    <a:lt1>
      <a:srgbClr val="FFFFFF"/>
    </a:lt1>
    <a:dk2>
      <a:srgbClr val="993300"/>
    </a:dk2>
    <a:lt2>
      <a:srgbClr val="CCAA00"/>
    </a:lt2>
    <a:accent1>
      <a:srgbClr val="FF3300"/>
    </a:accent1>
    <a:accent2>
      <a:srgbClr val="9E6600"/>
    </a:accent2>
    <a:accent3>
      <a:srgbClr val="CAADAA"/>
    </a:accent3>
    <a:accent4>
      <a:srgbClr val="DADADA"/>
    </a:accent4>
    <a:accent5>
      <a:srgbClr val="FFADAA"/>
    </a:accent5>
    <a:accent6>
      <a:srgbClr val="8F5C00"/>
    </a:accent6>
    <a:hlink>
      <a:srgbClr val="FFCC00"/>
    </a:hlink>
    <a:folHlink>
      <a:srgbClr val="F7DC9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A6957669DD424995F190B0BB4592A1" ma:contentTypeVersion="0" ma:contentTypeDescription="Create a new document." ma:contentTypeScope="" ma:versionID="60e289a27171db760ba4188d766bca2d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F49DE5B5-B79D-4BF9-A8BF-81C14B751E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59B0FC5-9440-47AD-B499-6E4944EA55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3C284E-7E19-4E13-8207-2CC3CD0A031F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1038</TotalTime>
  <Words>3190</Words>
  <Application>Microsoft Office PowerPoint</Application>
  <PresentationFormat>On-screen Show (4:3)</PresentationFormat>
  <Paragraphs>709</Paragraphs>
  <Slides>54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54</vt:i4>
      </vt:variant>
    </vt:vector>
  </HeadingPairs>
  <TitlesOfParts>
    <vt:vector size="61" baseType="lpstr">
      <vt:lpstr>Cliff</vt:lpstr>
      <vt:lpstr>Mountain Top</vt:lpstr>
      <vt:lpstr>صورة</vt:lpstr>
      <vt:lpstr>Bitmap Image</vt:lpstr>
      <vt:lpstr>Chart</vt:lpstr>
      <vt:lpstr>Equation</vt:lpstr>
      <vt:lpstr>Microsoft Equation 3.0</vt:lpstr>
      <vt:lpstr>Chapter ( 2 )  Strategies for understanding the meanings of Data</vt:lpstr>
      <vt:lpstr>Slide 2</vt:lpstr>
      <vt:lpstr>Slide 3</vt:lpstr>
      <vt:lpstr>Descriptive Statistics 2.1 Frequency Distribution  for Discrete Random Variables</vt:lpstr>
      <vt:lpstr> Representing the simple frequency table using the bar chart</vt:lpstr>
      <vt:lpstr>Slide 6</vt:lpstr>
      <vt:lpstr>Slide 7</vt:lpstr>
      <vt:lpstr>Slide 8</vt:lpstr>
      <vt:lpstr>2.3 Frequency Distribution  for Continuous Random Variables</vt:lpstr>
      <vt:lpstr>Slide 10</vt:lpstr>
      <vt:lpstr>Slide 11</vt:lpstr>
      <vt:lpstr>Slide 12</vt:lpstr>
      <vt:lpstr>Slide 13</vt:lpstr>
      <vt:lpstr>Slide 14</vt:lpstr>
      <vt:lpstr>Slide 15</vt:lpstr>
      <vt:lpstr>For the above example, the following table represents the cumulative frequency, the relative frequency, the cumulative relative frequency and the mid-interval.  </vt:lpstr>
      <vt:lpstr> Representing the grouped frequency table using the histogram</vt:lpstr>
      <vt:lpstr>Representing the grouped frequency table using the Polygon</vt:lpstr>
      <vt:lpstr>Slide 19</vt:lpstr>
      <vt:lpstr>Slide 20</vt:lpstr>
      <vt:lpstr>Exercise: Complete the table and answer the equations </vt:lpstr>
      <vt:lpstr>Example :                             </vt:lpstr>
      <vt:lpstr>Slide 23</vt:lpstr>
      <vt:lpstr>Slide 24</vt:lpstr>
      <vt:lpstr>Slide 25</vt:lpstr>
      <vt:lpstr>Slide 26</vt:lpstr>
      <vt:lpstr>Slide 27</vt:lpstr>
      <vt:lpstr>Slide 28</vt:lpstr>
      <vt:lpstr>Exercises</vt:lpstr>
      <vt:lpstr>Slide 30</vt:lpstr>
      <vt:lpstr>Slide 31</vt:lpstr>
      <vt:lpstr>Section (2.4) :  Descriptive  Statistics Measures of Central Tendency  Page 38 - 41</vt:lpstr>
      <vt:lpstr>Slide 33</vt:lpstr>
      <vt:lpstr>The Statistic and The Parameter  </vt:lpstr>
      <vt:lpstr> Measures of Central Tendency </vt:lpstr>
      <vt:lpstr>Slide 36</vt:lpstr>
      <vt:lpstr>Slide 37</vt:lpstr>
      <vt:lpstr>Slide 38</vt:lpstr>
      <vt:lpstr>Slide 39</vt:lpstr>
      <vt:lpstr>Slide 40</vt:lpstr>
      <vt:lpstr>Slide 41</vt:lpstr>
      <vt:lpstr>Section (2.5) :  Descriptive  Statistics Measures of Dispersion  Page 43 - 46</vt:lpstr>
      <vt:lpstr>Slide 43</vt:lpstr>
      <vt:lpstr>2.5.   Descriptive  Statistics – Measures of Dispersion:</vt:lpstr>
      <vt:lpstr>Ex. Figure 2.5.1 –Page 43</vt:lpstr>
      <vt:lpstr>1.The Range (R): </vt:lpstr>
      <vt:lpstr>2.The Variance: </vt:lpstr>
      <vt:lpstr>Slide 48</vt:lpstr>
      <vt:lpstr>4.The Coefficient of Variation (C.V): </vt:lpstr>
      <vt:lpstr>Example 2.5.3 Page 46:</vt:lpstr>
      <vt:lpstr>Slide 51</vt:lpstr>
      <vt:lpstr>Slide 52</vt:lpstr>
      <vt:lpstr>Exercises</vt:lpstr>
      <vt:lpstr>Slide 54</vt:lpstr>
    </vt:vector>
  </TitlesOfParts>
  <Company>CHARITY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Biostatistics Some Basic Concepts:</dc:title>
  <dc:creator>Customer</dc:creator>
  <cp:lastModifiedBy>ahmed</cp:lastModifiedBy>
  <cp:revision>99</cp:revision>
  <dcterms:created xsi:type="dcterms:W3CDTF">2009-10-03T08:34:00Z</dcterms:created>
  <dcterms:modified xsi:type="dcterms:W3CDTF">2016-02-01T22:05:10Z</dcterms:modified>
</cp:coreProperties>
</file>