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6"/>
  </p:notesMasterIdLst>
  <p:handoutMasterIdLst>
    <p:handoutMasterId r:id="rId7"/>
  </p:handoutMasterIdLst>
  <p:sldIdLst>
    <p:sldId id="256" r:id="rId2"/>
    <p:sldId id="278" r:id="rId3"/>
    <p:sldId id="279" r:id="rId4"/>
    <p:sldId id="28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FF9900"/>
    <a:srgbClr val="FF0000"/>
    <a:srgbClr val="FF3300"/>
    <a:srgbClr val="FF505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235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915866-AF39-48A4-AFE5-B8E5E91FDB8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AD946B-82A9-44E8-AEBB-421712F124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6DC94B-4E2E-4F9D-B2A9-891482E0602E}" type="slidenum">
              <a:rPr lang="en-US"/>
              <a:pPr/>
              <a:t>1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68450" cy="457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Introduction to 00P</a:t>
            </a:r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Dr. S. GANNOUNI &amp; A. TOUIR</a:t>
            </a:r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61E7E800-48C3-40C8-9741-3B218579FE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707D572-F456-4A53-B26B-4DC8B624B8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69293347-7686-4466-A250-FCE55A388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AA28A14F-A05C-43A1-BE5C-B69CE278B8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E40FFE12-AA6F-499A-A725-D4D63F5D06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FE4E2C6-E4BA-4332-B88E-7BA9315CD8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EE3301C-D7EB-41EC-A213-B20F015EC9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3968C3D-DF34-4103-BF17-E1EC645EFC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151D395-7DCE-481F-AC83-4CB86F79C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C45EF3B-4FD5-4375-9A6A-CA5B71C7DC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A88A831-50E1-4177-8AB1-7FDCACFDD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432B47D3-3925-4933-AED1-64273C5C3A4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1">
              <a:spcBef>
                <a:spcPct val="20000"/>
              </a:spcBef>
            </a:pPr>
            <a:r>
              <a:rPr lang="ar-SA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أساسيات البرمجة بلغة </a:t>
            </a:r>
            <a:r>
              <a:rPr lang="en-US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C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5257800" y="464820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6600"/>
                </a:solidFill>
                <a:latin typeface="Comic Sans MS" pitchFamily="66" charset="0"/>
              </a:rPr>
              <a:t>تركيبة برنامج بلغة </a:t>
            </a:r>
            <a:r>
              <a:rPr lang="en-US" sz="2000" b="1" dirty="0" smtClean="0">
                <a:solidFill>
                  <a:srgbClr val="FF6600"/>
                </a:solidFill>
                <a:latin typeface="Comic Sans MS" pitchFamily="66" charset="0"/>
              </a:rPr>
              <a:t>C</a:t>
            </a:r>
            <a:endParaRPr lang="en-US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442263E-541B-4530-BBEB-63835957FC82}" type="slidenum">
              <a:rPr lang="en-US"/>
              <a:pPr/>
              <a:t>2</a:t>
            </a:fld>
            <a:endParaRPr lang="en-US"/>
          </a:p>
        </p:txBody>
      </p:sp>
      <p:sp>
        <p:nvSpPr>
          <p:cNvPr id="175106" name="Text Box 2"/>
          <p:cNvSpPr txBox="1">
            <a:spLocks noChangeArrowheads="1"/>
          </p:cNvSpPr>
          <p:nvPr/>
        </p:nvSpPr>
        <p:spPr bwMode="auto">
          <a:xfrm>
            <a:off x="762000" y="1335088"/>
            <a:ext cx="8229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الاستدعاءات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– C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استدعاء مكتابات لغة</a:t>
            </a:r>
            <a:endParaRPr kumimoji="1" lang="en-US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kumimoji="1" lang="en-US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main</a:t>
            </a:r>
            <a:r>
              <a:rPr kumimoji="1"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(){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بداية البرنامج الرئيسي</a:t>
            </a:r>
            <a:endParaRPr kumimoji="1" lang="en-US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endParaRPr kumimoji="1" lang="en-US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	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التعريفات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تعريف المتغيرات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kumimoji="1" lang="en-US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		 		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المدخلات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إدخال المعطيات وتخزينها في المتغيرات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kumimoji="1" lang="en-US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العمليات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العمليات الحسابية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kumimoji="1" lang="en-US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endParaRPr kumimoji="1" lang="en-US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المخرجات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طباعة النتائج المنتظرة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kumimoji="1" lang="ar-SA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endParaRPr kumimoji="1" lang="ar-SA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	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exit (0);</a:t>
            </a:r>
            <a:endParaRPr kumimoji="1" lang="en-US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kumimoji="1" lang="en-US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نهاية البرنامج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609600" y="-152400"/>
            <a:ext cx="7285038" cy="85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rtl="1"/>
            <a:r>
              <a:rPr lang="ar-SA" sz="4000" b="1" dirty="0" smtClean="0">
                <a:solidFill>
                  <a:schemeClr val="tx2"/>
                </a:solidFill>
                <a:ea typeface="ＭＳ Ｐゴシック" pitchFamily="34" charset="-128"/>
              </a:rPr>
              <a:t>تركيبة </a:t>
            </a:r>
            <a:r>
              <a:rPr lang="ar-SA" sz="4000" b="1" dirty="0">
                <a:solidFill>
                  <a:schemeClr val="tx2"/>
                </a:solidFill>
                <a:ea typeface="ＭＳ Ｐゴシック" pitchFamily="34" charset="-128"/>
              </a:rPr>
              <a:t>برنامج بلغة </a:t>
            </a:r>
            <a:r>
              <a:rPr lang="en-US" sz="4000" b="1" dirty="0" smtClean="0">
                <a:solidFill>
                  <a:schemeClr val="tx2"/>
                </a:solidFill>
                <a:ea typeface="ＭＳ Ｐゴシック" pitchFamily="34" charset="-128"/>
              </a:rPr>
              <a:t>C</a:t>
            </a:r>
            <a:endParaRPr lang="en-US" sz="4000" b="1" dirty="0">
              <a:solidFill>
                <a:schemeClr val="tx2"/>
              </a:solidFill>
              <a:ea typeface="ＭＳ Ｐゴシック" pitchFamily="34" charset="-128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FA6B0DAF-B8F3-466B-A610-8E34C1DC6A63}" type="slidenum">
              <a:rPr lang="en-US"/>
              <a:pPr/>
              <a:t>3</a:t>
            </a:fld>
            <a:endParaRPr lang="en-US"/>
          </a:p>
        </p:txBody>
      </p:sp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762000" y="1335088"/>
            <a:ext cx="8229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الاستدعاءات</a:t>
            </a:r>
            <a:endParaRPr kumimoji="1" lang="en-US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#include &lt;</a:t>
            </a:r>
            <a:r>
              <a:rPr kumimoji="1" lang="en-US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stdio.h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kumimoji="1" lang="en-US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kumimoji="1" lang="en-US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main</a:t>
            </a:r>
            <a:r>
              <a:rPr kumimoji="1"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(){</a:t>
            </a:r>
            <a:endParaRPr kumimoji="1" lang="en-US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	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التعريفات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–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فاضية</a:t>
            </a:r>
            <a:endParaRPr kumimoji="1" lang="en-US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		 		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المدخلات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–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فاضية</a:t>
            </a:r>
            <a:endParaRPr kumimoji="1" lang="en-US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endParaRPr kumimoji="1" lang="en-US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العمليات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–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فاضية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endParaRPr kumimoji="1" lang="en-US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قسم المخرجات</a:t>
            </a:r>
            <a:endParaRPr kumimoji="1" lang="en-US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	</a:t>
            </a:r>
            <a:r>
              <a:rPr kumimoji="1" lang="en-US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printf</a:t>
            </a:r>
            <a:r>
              <a:rPr kumimoji="1"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(“\n… </a:t>
            </a:r>
            <a:r>
              <a:rPr kumimoji="1" lang="en-US" b="1" dirty="0" err="1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Assalamo</a:t>
            </a:r>
            <a:r>
              <a:rPr kumimoji="1" lang="en-US" b="1" dirty="0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 err="1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Alaikom</a:t>
            </a:r>
            <a:r>
              <a:rPr kumimoji="1" lang="en-US" b="1" dirty="0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 smtClean="0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…\n</a:t>
            </a:r>
            <a:r>
              <a:rPr kumimoji="1"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”);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endParaRPr kumimoji="1" lang="en-US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				exit(0);</a:t>
            </a:r>
            <a:endParaRPr kumimoji="1" lang="en-US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kumimoji="1" lang="en-US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kumimoji="1" lang="ar-SA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نهاية البرنامج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609600" y="-152400"/>
            <a:ext cx="7285038" cy="85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4000" dirty="0" smtClean="0">
                <a:solidFill>
                  <a:schemeClr val="tx2"/>
                </a:solidFill>
                <a:ea typeface="ＭＳ Ｐゴシック" pitchFamily="34" charset="-128"/>
              </a:rPr>
              <a:t>مثال</a:t>
            </a:r>
            <a:endParaRPr lang="en-US" sz="4000" dirty="0">
              <a:solidFill>
                <a:schemeClr val="tx2"/>
              </a:solidFill>
              <a:ea typeface="ＭＳ Ｐゴシック" pitchFamily="34" charset="-128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F7579AA5-65E0-4C91-BFE1-11FBFF7E778C}" type="slidenum">
              <a:rPr lang="en-US"/>
              <a:pPr/>
              <a:t>4</a:t>
            </a:fld>
            <a:endParaRPr lang="en-US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914400"/>
          </a:xfrm>
        </p:spPr>
        <p:txBody>
          <a:bodyPr/>
          <a:lstStyle/>
          <a:p>
            <a:r>
              <a:rPr lang="ar-SA" dirty="0" smtClean="0"/>
              <a:t>إضافة ملاحظات للبرنامج</a:t>
            </a:r>
            <a:endParaRPr lang="en-US" dirty="0"/>
          </a:p>
        </p:txBody>
      </p:sp>
      <p:sp>
        <p:nvSpPr>
          <p:cNvPr id="1771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153400" cy="4495800"/>
          </a:xfrm>
        </p:spPr>
        <p:txBody>
          <a:bodyPr/>
          <a:lstStyle/>
          <a:p>
            <a:pPr algn="r" rtl="1">
              <a:lnSpc>
                <a:spcPct val="80000"/>
              </a:lnSpc>
            </a:pPr>
            <a:r>
              <a:rPr lang="en-US" sz="2400" i="1" dirty="0"/>
              <a:t>Comments </a:t>
            </a:r>
            <a:r>
              <a:rPr lang="en-US" sz="2400" dirty="0"/>
              <a:t>are used to describe what your code does and aid reading your code. </a:t>
            </a:r>
          </a:p>
          <a:p>
            <a:pPr algn="r" rtl="1">
              <a:lnSpc>
                <a:spcPct val="80000"/>
              </a:lnSpc>
            </a:pPr>
            <a:r>
              <a:rPr lang="en-US" sz="2400" dirty="0"/>
              <a:t>The Java compiler ignores them.</a:t>
            </a:r>
          </a:p>
          <a:p>
            <a:pPr algn="r" rtl="1">
              <a:lnSpc>
                <a:spcPct val="80000"/>
              </a:lnSpc>
            </a:pPr>
            <a:r>
              <a:rPr lang="en-US" sz="2400" dirty="0"/>
              <a:t>Comments are made using</a:t>
            </a:r>
          </a:p>
          <a:p>
            <a:pPr lvl="1" algn="r" rtl="1">
              <a:lnSpc>
                <a:spcPct val="80000"/>
              </a:lnSpc>
            </a:pPr>
            <a:r>
              <a:rPr lang="en-US" sz="2000" dirty="0">
                <a:solidFill>
                  <a:srgbClr val="FF0000"/>
                </a:solidFill>
              </a:rPr>
              <a:t>//</a:t>
            </a:r>
            <a:r>
              <a:rPr lang="en-US" sz="2000" dirty="0"/>
              <a:t>, which comments to the end of the line, </a:t>
            </a:r>
          </a:p>
          <a:p>
            <a:pPr lvl="1" algn="r" rtl="1">
              <a:lnSpc>
                <a:spcPct val="80000"/>
              </a:lnSpc>
            </a:pPr>
            <a:r>
              <a:rPr lang="en-US" sz="2000" dirty="0"/>
              <a:t>or </a:t>
            </a:r>
            <a:r>
              <a:rPr lang="en-US" sz="2000" dirty="0">
                <a:solidFill>
                  <a:srgbClr val="FF0000"/>
                </a:solidFill>
              </a:rPr>
              <a:t>/*  */</a:t>
            </a:r>
            <a:r>
              <a:rPr lang="en-US" sz="2000" dirty="0"/>
              <a:t>, everything inside of it is considered a comment (including multiple lines). The comment begins after the first </a:t>
            </a:r>
            <a:r>
              <a:rPr lang="en-US" sz="2000" dirty="0">
                <a:solidFill>
                  <a:schemeClr val="tx2"/>
                </a:solidFill>
              </a:rPr>
              <a:t>/*</a:t>
            </a:r>
            <a:r>
              <a:rPr lang="en-US" sz="2000" dirty="0"/>
              <a:t>.  It ends just before the first </a:t>
            </a:r>
            <a:r>
              <a:rPr lang="en-US" sz="2000" dirty="0">
                <a:solidFill>
                  <a:schemeClr val="tx2"/>
                </a:solidFill>
              </a:rPr>
              <a:t>*/</a:t>
            </a:r>
            <a:r>
              <a:rPr lang="en-US" sz="2000" dirty="0"/>
              <a:t>.</a:t>
            </a:r>
          </a:p>
          <a:p>
            <a:pPr lvl="4" algn="r" rtl="1">
              <a:lnSpc>
                <a:spcPct val="80000"/>
              </a:lnSpc>
            </a:pPr>
            <a:endParaRPr lang="en-US" sz="1600" dirty="0"/>
          </a:p>
          <a:p>
            <a:pPr algn="r" rtl="1">
              <a:lnSpc>
                <a:spcPct val="80000"/>
              </a:lnSpc>
            </a:pPr>
            <a:r>
              <a:rPr lang="en-US" sz="2400" dirty="0"/>
              <a:t>Examples:</a:t>
            </a:r>
          </a:p>
          <a:p>
            <a:pPr algn="r" rtl="1">
              <a:lnSpc>
                <a:spcPct val="80000"/>
              </a:lnSpc>
              <a:buFontTx/>
              <a:buNone/>
            </a:pPr>
            <a:r>
              <a:rPr lang="en-US" sz="2000" i="1" dirty="0"/>
              <a:t>		</a:t>
            </a:r>
            <a:r>
              <a:rPr lang="en-US" sz="2000" i="1" dirty="0">
                <a:solidFill>
                  <a:schemeClr val="tx2"/>
                </a:solidFill>
              </a:rPr>
              <a:t>/*</a:t>
            </a:r>
            <a:r>
              <a:rPr lang="en-US" sz="2000" i="1" dirty="0"/>
              <a:t> This comment begins at this line.</a:t>
            </a:r>
          </a:p>
          <a:p>
            <a:pPr algn="r" rtl="1">
              <a:lnSpc>
                <a:spcPct val="80000"/>
              </a:lnSpc>
              <a:buFontTx/>
              <a:buNone/>
            </a:pPr>
            <a:r>
              <a:rPr lang="en-US" sz="2000" i="1" dirty="0"/>
              <a:t>		This line is included in this comment</a:t>
            </a:r>
          </a:p>
          <a:p>
            <a:pPr algn="r" rtl="1">
              <a:lnSpc>
                <a:spcPct val="80000"/>
              </a:lnSpc>
              <a:buFontTx/>
              <a:buNone/>
            </a:pPr>
            <a:r>
              <a:rPr lang="en-US" sz="2000" i="1" dirty="0"/>
              <a:t>		It ends at this line. </a:t>
            </a:r>
            <a:r>
              <a:rPr lang="en-US" sz="2000" i="1" dirty="0">
                <a:solidFill>
                  <a:schemeClr val="tx2"/>
                </a:solidFill>
              </a:rPr>
              <a:t>*/</a:t>
            </a:r>
          </a:p>
          <a:p>
            <a:pPr algn="r" rtl="1">
              <a:lnSpc>
                <a:spcPct val="80000"/>
              </a:lnSpc>
            </a:pPr>
            <a:endParaRPr lang="en-US" sz="2000" i="1" dirty="0">
              <a:solidFill>
                <a:schemeClr val="tx2"/>
              </a:solidFill>
            </a:endParaRPr>
          </a:p>
          <a:p>
            <a:pPr algn="r" rtl="1">
              <a:lnSpc>
                <a:spcPct val="80000"/>
              </a:lnSpc>
              <a:buFontTx/>
              <a:buNone/>
            </a:pPr>
            <a:r>
              <a:rPr lang="en-US" sz="2000" i="1" dirty="0"/>
              <a:t>		</a:t>
            </a:r>
            <a:r>
              <a:rPr lang="en-US" sz="2000" i="1" dirty="0">
                <a:solidFill>
                  <a:schemeClr val="tx2"/>
                </a:solidFill>
              </a:rPr>
              <a:t>// </a:t>
            </a:r>
            <a:r>
              <a:rPr lang="en-US" sz="2000" i="1" dirty="0"/>
              <a:t>This comment starts here and ends at the end of this line.</a:t>
            </a:r>
          </a:p>
          <a:p>
            <a:pPr algn="r" rtl="1">
              <a:lnSpc>
                <a:spcPct val="80000"/>
              </a:lnSpc>
            </a:pPr>
            <a:endParaRPr lang="en-US" sz="24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">
  <a:themeElements>
    <a:clrScheme name="Intro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Intro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3290</TotalTime>
  <Words>144</Words>
  <Application>Microsoft PowerPoint</Application>
  <PresentationFormat>On-screen Show (4:3)</PresentationFormat>
  <Paragraphs>59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Intro</vt:lpstr>
      <vt:lpstr>Slide 1</vt:lpstr>
      <vt:lpstr>Slide 2</vt:lpstr>
      <vt:lpstr>Slide 3</vt:lpstr>
      <vt:lpstr>إضافة ملاحظات للبرنامج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gtec</cp:lastModifiedBy>
  <cp:revision>28</cp:revision>
  <cp:lastPrinted>1601-01-01T00:00:00Z</cp:lastPrinted>
  <dcterms:created xsi:type="dcterms:W3CDTF">2007-03-20T08:45:47Z</dcterms:created>
  <dcterms:modified xsi:type="dcterms:W3CDTF">2014-05-17T10:18:15Z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