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20"/>
  </p:notesMasterIdLst>
  <p:sldIdLst>
    <p:sldId id="305" r:id="rId2"/>
    <p:sldId id="277" r:id="rId3"/>
    <p:sldId id="278" r:id="rId4"/>
    <p:sldId id="279" r:id="rId5"/>
    <p:sldId id="306" r:id="rId6"/>
    <p:sldId id="281" r:id="rId7"/>
    <p:sldId id="283" r:id="rId8"/>
    <p:sldId id="271" r:id="rId9"/>
    <p:sldId id="298" r:id="rId10"/>
    <p:sldId id="307" r:id="rId11"/>
    <p:sldId id="308" r:id="rId12"/>
    <p:sldId id="295" r:id="rId13"/>
    <p:sldId id="296" r:id="rId14"/>
    <p:sldId id="286" r:id="rId15"/>
    <p:sldId id="287" r:id="rId16"/>
    <p:sldId id="284" r:id="rId17"/>
    <p:sldId id="288" r:id="rId18"/>
    <p:sldId id="29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FF9900"/>
    <a:srgbClr val="FF0000"/>
    <a:srgbClr val="FF3300"/>
    <a:srgbClr val="FF505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5C1B23-E918-4E3D-BEED-7086AD08C2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6DC94B-4E2E-4F9D-B2A9-891482E0602E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C4887B-E8BC-492A-994E-2B0B4403C0A5}" type="slidenum">
              <a:rPr lang="en-US"/>
              <a:pPr/>
              <a:t>12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24" tIns="45712" rIns="91424" bIns="45712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DBDDD-71DA-43AD-A30F-88892F026E77}" type="slidenum">
              <a:rPr lang="en-US"/>
              <a:pPr/>
              <a:t>4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DBDDD-71DA-43AD-A30F-88892F026E77}" type="slidenum">
              <a:rPr lang="en-US"/>
              <a:pPr/>
              <a:t>5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4BCCC-9FA2-49F7-807A-8E3232A3908F}" type="slidenum">
              <a:rPr lang="en-US"/>
              <a:pPr/>
              <a:t>7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4857C6-5873-4575-8EFB-6E31A60F2CDF}" type="slidenum">
              <a:rPr lang="en-US"/>
              <a:pPr/>
              <a:t>8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6486" tIns="43243" rIns="86486" bIns="43243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1B23-E918-4E3D-BEED-7086AD08C2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041037D0-C4D1-4C5D-8094-C2FCF6B58C58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ACF8A89D-1A6F-4573-8A7E-0799224270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9DC87B6C-67C9-4DD6-B39C-799F27EF9B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03C6C0D-1E9F-4323-BFEA-2B1A6C9F56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0069997-2F61-4EA4-8F2D-5EEE71A2B0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2FE7D03-BAC4-4D2F-806C-699018E5F1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BE39D72-068C-4267-8B2D-A53CFB121B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A67A1C4E-5EAB-486E-B0B4-77039BE370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C940C3B-8B37-468E-A1F3-F1194C452A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98A46E88-8909-4B55-9A49-CE82AEF209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4785EAE-5010-4934-B7D0-8ADD9DF84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78725EF-5409-4DF8-AF1E-A3E592A9C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2BE839B-A542-4DAB-A757-400337CF7A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0F20AC1-1E77-4CAC-BA8C-71DD65AEC2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F1E1E5D-70BB-4429-B373-006A1B3CFF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 A. TOUIR</a:t>
            </a:r>
          </a:p>
          <a:p>
            <a:endParaRPr lang="en-US"/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ECEF5277-3B21-414E-B23A-0A515E7136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أساسيات البرمجة بلغة </a:t>
            </a:r>
            <a:r>
              <a:rPr lang="en-US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C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3429000" y="4648200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العمليات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BFCF4FB-77C6-4D71-8C69-0D72DB452619}" type="slidenum">
              <a:rPr lang="en-US"/>
              <a:pPr/>
              <a:t>10</a:t>
            </a:fld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838200"/>
          </a:xfrm>
        </p:spPr>
        <p:txBody>
          <a:bodyPr/>
          <a:lstStyle/>
          <a:p>
            <a:pPr rtl="1"/>
            <a:r>
              <a:rPr lang="ar-SA" b="1" dirty="0">
                <a:solidFill>
                  <a:srgbClr val="CC3300"/>
                </a:solidFill>
                <a:ea typeface="ＭＳ Ｐゴシック" pitchFamily="34" charset="-128"/>
              </a:rPr>
              <a:t>إسناد متغير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61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839200" cy="4419600"/>
          </a:xfrm>
        </p:spPr>
        <p:txBody>
          <a:bodyPr/>
          <a:lstStyle/>
          <a:p>
            <a:pPr algn="r" rtl="1"/>
            <a:r>
              <a:rPr lang="ar-SA" dirty="0" smtClean="0"/>
              <a:t>في هذه الحالة يتم تخزين قيمة المتغير المتواجد في </a:t>
            </a:r>
            <a:r>
              <a:rPr lang="ar-SA" dirty="0" smtClean="0">
                <a:latin typeface="Courier New" pitchFamily="49" charset="0"/>
              </a:rPr>
              <a:t>الجانب اليماني من </a:t>
            </a:r>
            <a:r>
              <a:rPr lang="ar-SA" dirty="0" smtClean="0"/>
              <a:t>عملية الإسناد في المنطقة من الذاكرة المخصصة للمتغير المتواجد في الجانب اليساري من عملية الإسناد.</a:t>
            </a:r>
            <a:r>
              <a:rPr lang="en-US" dirty="0" smtClean="0"/>
              <a:t> </a:t>
            </a:r>
            <a:endParaRPr lang="en-US" altLang="ja-JP" dirty="0">
              <a:ea typeface="ＭＳ Ｐゴシック" pitchFamily="34" charset="-128"/>
            </a:endParaRPr>
          </a:p>
        </p:txBody>
      </p:sp>
      <p:sp>
        <p:nvSpPr>
          <p:cNvPr id="161828" name="Rectangle 36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1829" name="Rectangle 37"/>
          <p:cNvSpPr>
            <a:spLocks noChangeArrowheads="1"/>
          </p:cNvSpPr>
          <p:nvPr/>
        </p:nvSpPr>
        <p:spPr bwMode="auto">
          <a:xfrm>
            <a:off x="5354638" y="3124200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ＭＳ Ｐゴシック" pitchFamily="34" charset="-128"/>
              </a:rPr>
              <a:t>firstNumber</a:t>
            </a:r>
          </a:p>
        </p:txBody>
      </p:sp>
      <p:sp>
        <p:nvSpPr>
          <p:cNvPr id="161830" name="Rectangle 38"/>
          <p:cNvSpPr>
            <a:spLocks noChangeArrowheads="1"/>
          </p:cNvSpPr>
          <p:nvPr/>
        </p:nvSpPr>
        <p:spPr bwMode="auto">
          <a:xfrm>
            <a:off x="7248525" y="32067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1600">
                <a:latin typeface="Comic Sans MS" pitchFamily="66" charset="0"/>
              </a:rPr>
              <a:t>1</a:t>
            </a:r>
          </a:p>
        </p:txBody>
      </p: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6892926" y="3581403"/>
            <a:ext cx="1295400" cy="461963"/>
            <a:chOff x="4462" y="1680"/>
            <a:chExt cx="816" cy="291"/>
          </a:xfrm>
        </p:grpSpPr>
        <p:sp>
          <p:nvSpPr>
            <p:cNvPr id="161832" name="Rectangle 40"/>
            <p:cNvSpPr>
              <a:spLocks noChangeArrowheads="1"/>
            </p:cNvSpPr>
            <p:nvPr/>
          </p:nvSpPr>
          <p:spPr bwMode="auto">
            <a:xfrm>
              <a:off x="4462" y="1680"/>
              <a:ext cx="17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400" dirty="0" err="1" smtClean="0">
                  <a:latin typeface="Times New Roman" pitchFamily="18" charset="0"/>
                  <a:ea typeface="ＭＳ Ｐゴシック" pitchFamily="34" charset="-128"/>
                </a:rPr>
                <a:t>i</a:t>
              </a:r>
              <a:endParaRPr lang="en-US" altLang="ja-JP" sz="24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61833" name="Rectangle 41"/>
            <p:cNvSpPr>
              <a:spLocks noChangeArrowheads="1"/>
            </p:cNvSpPr>
            <p:nvPr/>
          </p:nvSpPr>
          <p:spPr bwMode="auto">
            <a:xfrm>
              <a:off x="4687" y="172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600">
                  <a:latin typeface="Comic Sans MS" pitchFamily="66" charset="0"/>
                </a:rPr>
                <a:t>???</a:t>
              </a:r>
            </a:p>
          </p:txBody>
        </p:sp>
      </p:grpSp>
      <p:sp>
        <p:nvSpPr>
          <p:cNvPr id="161834" name="AutoShape 42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sz="1600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A</a:t>
            </a:r>
            <a:r>
              <a:rPr lang="ar-SA" altLang="ja-JP" sz="1600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 </a:t>
            </a:r>
            <a:r>
              <a:rPr lang="ar-SA" altLang="ja-JP" sz="1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تعريف المتغيرات وحجز مناطق من الذاكرة لهم.</a:t>
            </a:r>
            <a:endParaRPr lang="en-US" altLang="ja-JP" sz="1400" dirty="0">
              <a:solidFill>
                <a:schemeClr val="bg2">
                  <a:lumMod val="50000"/>
                </a:schemeClr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61837" name="AutoShape 45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</a:rPr>
              <a:t>B</a:t>
            </a:r>
            <a:r>
              <a:rPr lang="ar-SA" altLang="ja-JP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</a:rPr>
              <a:t> </a:t>
            </a:r>
            <a:r>
              <a:rPr lang="ar-SA" altLang="ja-JP" sz="1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إسناد وتخزين القيم في المناطق من الذاكرة المخصصة للمتغيرات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161835" name="Rectangle 43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ＭＳ Ｐゴシック" pitchFamily="34" charset="-128"/>
                </a:rPr>
                <a:t>firstNumber</a:t>
              </a:r>
            </a:p>
          </p:txBody>
        </p:sp>
        <p:sp>
          <p:nvSpPr>
            <p:cNvPr id="161836" name="Rectangle 44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38" name="Text Box 46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234</a:t>
              </a:r>
            </a:p>
          </p:txBody>
        </p:sp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161840" name="Rectangle 48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ja-JP" sz="2400" dirty="0" err="1" smtClean="0">
                    <a:latin typeface="Times New Roman" pitchFamily="18" charset="0"/>
                    <a:ea typeface="ＭＳ Ｐゴシック" pitchFamily="34" charset="-128"/>
                  </a:rPr>
                  <a:t>i</a:t>
                </a:r>
                <a:endParaRPr lang="en-US" altLang="ja-JP" sz="2400" dirty="0"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grpSp>
            <p:nvGrpSpPr>
              <p:cNvPr id="10" name="Group 49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3"/>
                <a:chOff x="4741" y="3264"/>
                <a:chExt cx="591" cy="233"/>
              </a:xfrm>
            </p:grpSpPr>
            <p:sp>
              <p:nvSpPr>
                <p:cNvPr id="161842" name="Rectangle 50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43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356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/>
                    <a:t>234</a:t>
                  </a:r>
                  <a:endParaRPr lang="en-US" dirty="0"/>
                </a:p>
              </p:txBody>
            </p:sp>
          </p:grpSp>
        </p:grpSp>
      </p:grpSp>
      <p:sp>
        <p:nvSpPr>
          <p:cNvPr id="161845" name="Text Box 53"/>
          <p:cNvSpPr txBox="1">
            <a:spLocks noChangeArrowheads="1"/>
          </p:cNvSpPr>
          <p:nvPr/>
        </p:nvSpPr>
        <p:spPr bwMode="auto">
          <a:xfrm>
            <a:off x="1889125" y="5257800"/>
            <a:ext cx="869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الأوامر</a:t>
            </a:r>
            <a:endParaRPr lang="en-US" altLang="ja-JP" sz="2400" dirty="0">
              <a:solidFill>
                <a:srgbClr val="15151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1846" name="Text Box 54"/>
          <p:cNvSpPr txBox="1">
            <a:spLocks noChangeArrowheads="1"/>
          </p:cNvSpPr>
          <p:nvPr/>
        </p:nvSpPr>
        <p:spPr bwMode="auto">
          <a:xfrm>
            <a:off x="5562600" y="5943600"/>
            <a:ext cx="2263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حالة أو وضع الذاكرة</a:t>
            </a:r>
            <a:endParaRPr lang="en-US" altLang="ja-JP" sz="2400" dirty="0">
              <a:latin typeface="Times New Roman" pitchFamily="18" charset="0"/>
              <a:ea typeface="ＭＳ Ｐゴシック" pitchFamily="34" charset="-128"/>
            </a:endParaRPr>
          </a:p>
        </p:txBody>
      </p:sp>
      <p:grpSp>
        <p:nvGrpSpPr>
          <p:cNvPr id="41" name="Group 4"/>
          <p:cNvGrpSpPr>
            <a:grpSpLocks/>
          </p:cNvGrpSpPr>
          <p:nvPr/>
        </p:nvGrpSpPr>
        <p:grpSpPr bwMode="auto">
          <a:xfrm>
            <a:off x="228600" y="3352800"/>
            <a:ext cx="4133850" cy="1676400"/>
            <a:chOff x="264" y="1824"/>
            <a:chExt cx="2604" cy="1056"/>
          </a:xfrm>
        </p:grpSpPr>
        <p:sp>
          <p:nvSpPr>
            <p:cNvPr id="42" name="Rectangle 5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/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336" y="2142"/>
              <a:ext cx="1733" cy="543"/>
              <a:chOff x="391" y="991"/>
              <a:chExt cx="1733" cy="543"/>
            </a:xfrm>
          </p:grpSpPr>
          <p:sp>
            <p:nvSpPr>
              <p:cNvPr id="54" name="Text Box 7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173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ＭＳ Ｐゴシック" pitchFamily="34" charset="-128"/>
                  </a:rPr>
                  <a:t>int firstNumber=1, i;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5" name="Text Box 8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ＭＳ Ｐゴシック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ＭＳ Ｐゴシック" pitchFamily="34" charset="-128"/>
                  </a:rPr>
                  <a:t>i = firstNumber;</a:t>
                </a:r>
              </a:p>
            </p:txBody>
          </p:sp>
        </p:grpSp>
        <p:grpSp>
          <p:nvGrpSpPr>
            <p:cNvPr id="44" name="Group 9"/>
            <p:cNvGrpSpPr>
              <a:grpSpLocks/>
            </p:cNvGrpSpPr>
            <p:nvPr/>
          </p:nvGrpSpPr>
          <p:grpSpPr bwMode="auto">
            <a:xfrm>
              <a:off x="294" y="1871"/>
              <a:ext cx="590" cy="483"/>
              <a:chOff x="294" y="1871"/>
              <a:chExt cx="590" cy="483"/>
            </a:xfrm>
          </p:grpSpPr>
          <p:sp>
            <p:nvSpPr>
              <p:cNvPr id="51" name="Oval 10"/>
              <p:cNvSpPr>
                <a:spLocks noChangeArrowheads="1"/>
              </p:cNvSpPr>
              <p:nvPr/>
            </p:nvSpPr>
            <p:spPr bwMode="auto">
              <a:xfrm>
                <a:off x="294" y="1871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altLang="ja-JP" sz="2400" b="1">
                    <a:solidFill>
                      <a:srgbClr val="C1051B"/>
                    </a:solidFill>
                    <a:latin typeface="Arial" charset="0"/>
                    <a:ea typeface="ＭＳ Ｐゴシック" pitchFamily="34" charset="-128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2" name="Line 11"/>
              <p:cNvSpPr>
                <a:spLocks noChangeShapeType="1"/>
              </p:cNvSpPr>
              <p:nvPr/>
            </p:nvSpPr>
            <p:spPr bwMode="auto">
              <a:xfrm>
                <a:off x="559" y="2030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Text Box 12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5" name="Group 13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46" name="Line 14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" name="Group 15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48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Oval 17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2400" b="1">
                      <a:solidFill>
                        <a:srgbClr val="C1051B"/>
                      </a:solidFill>
                      <a:latin typeface="Arial" charset="0"/>
                      <a:ea typeface="ＭＳ Ｐゴシック" pitchFamily="34" charset="-128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5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</a:endParaRPr>
                </a:p>
                <a:p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</a:endParaRPr>
                </a:p>
                <a:p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</a:endParaRPr>
                </a:p>
              </p:txBody>
            </p:sp>
          </p:grpSp>
        </p:grpSp>
      </p:grpSp>
      <p:sp>
        <p:nvSpPr>
          <p:cNvPr id="5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BFCF4FB-77C6-4D71-8C69-0D72DB452619}" type="slidenum">
              <a:rPr lang="en-US"/>
              <a:pPr/>
              <a:t>11</a:t>
            </a:fld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838200"/>
          </a:xfrm>
        </p:spPr>
        <p:txBody>
          <a:bodyPr/>
          <a:lstStyle/>
          <a:p>
            <a:pPr rtl="1"/>
            <a:r>
              <a:rPr lang="ar-SA" b="1" dirty="0">
                <a:solidFill>
                  <a:srgbClr val="CC3300"/>
                </a:solidFill>
                <a:ea typeface="ＭＳ Ｐゴシック" pitchFamily="34" charset="-128"/>
              </a:rPr>
              <a:t>إسناد </a:t>
            </a:r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عبارة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61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839200" cy="4419600"/>
          </a:xfrm>
        </p:spPr>
        <p:txBody>
          <a:bodyPr/>
          <a:lstStyle/>
          <a:p>
            <a:pPr algn="r" rtl="1"/>
            <a:r>
              <a:rPr lang="ar-SA" dirty="0" smtClean="0"/>
              <a:t>في هذه الحالة يتم تخزين نتيجة العبارة المتواجدة في </a:t>
            </a:r>
            <a:r>
              <a:rPr lang="ar-SA" dirty="0" smtClean="0">
                <a:latin typeface="Courier New" pitchFamily="49" charset="0"/>
              </a:rPr>
              <a:t>الجانب اليماني من </a:t>
            </a:r>
            <a:r>
              <a:rPr lang="ar-SA" dirty="0" smtClean="0"/>
              <a:t>عملية الإسناد في المنطقة من الذاكرة المخصصة للمتغير المتواجد في الجانب اليساري من عملية الإسناد.</a:t>
            </a:r>
            <a:r>
              <a:rPr lang="en-US" dirty="0" smtClean="0"/>
              <a:t> </a:t>
            </a:r>
            <a:endParaRPr lang="en-US" altLang="ja-JP" dirty="0">
              <a:ea typeface="ＭＳ Ｐゴシック" pitchFamily="34" charset="-128"/>
            </a:endParaRPr>
          </a:p>
        </p:txBody>
      </p:sp>
      <p:sp>
        <p:nvSpPr>
          <p:cNvPr id="161845" name="Text Box 53"/>
          <p:cNvSpPr txBox="1">
            <a:spLocks noChangeArrowheads="1"/>
          </p:cNvSpPr>
          <p:nvPr/>
        </p:nvSpPr>
        <p:spPr bwMode="auto">
          <a:xfrm>
            <a:off x="1889125" y="5257800"/>
            <a:ext cx="869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الأوامر</a:t>
            </a:r>
            <a:endParaRPr lang="en-US" altLang="ja-JP" sz="2400" dirty="0">
              <a:solidFill>
                <a:srgbClr val="15151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1846" name="Text Box 54"/>
          <p:cNvSpPr txBox="1">
            <a:spLocks noChangeArrowheads="1"/>
          </p:cNvSpPr>
          <p:nvPr/>
        </p:nvSpPr>
        <p:spPr bwMode="auto">
          <a:xfrm>
            <a:off x="5562600" y="5943600"/>
            <a:ext cx="2263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حالة أو وضع الذاكرة</a:t>
            </a:r>
            <a:endParaRPr lang="en-US" altLang="ja-JP" sz="24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228600" y="3352800"/>
            <a:ext cx="4133850" cy="16764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342900" y="3854450"/>
            <a:ext cx="2995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rPr>
              <a:t>int first, second, sum;</a:t>
            </a:r>
            <a:endParaRPr lang="en-US" altLang="ja-JP" sz="24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342900" y="4138613"/>
            <a:ext cx="27813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rPr>
              <a:t>first  = 234;</a:t>
            </a:r>
          </a:p>
          <a:p>
            <a:r>
              <a:rPr lang="en-US" altLang="ja-JP" sz="1600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rPr>
              <a:t>second = 87;</a:t>
            </a:r>
          </a:p>
          <a:p>
            <a:r>
              <a:rPr lang="en-US" altLang="ja-JP" sz="1600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rPr>
              <a:t>Sum = first + </a:t>
            </a:r>
            <a:r>
              <a:rPr lang="en-US" altLang="ja-JP" sz="1600" dirty="0" smtClean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rPr>
              <a:t>second;</a:t>
            </a:r>
            <a:endParaRPr lang="en-US" altLang="ja-JP" sz="1600" dirty="0">
              <a:solidFill>
                <a:srgbClr val="000000"/>
              </a:solidFill>
              <a:latin typeface="Courier New" pitchFamily="49" charset="0"/>
              <a:ea typeface="ＭＳ Ｐゴシック" pitchFamily="34" charset="-128"/>
            </a:endParaRPr>
          </a:p>
        </p:txBody>
      </p:sp>
      <p:grpSp>
        <p:nvGrpSpPr>
          <p:cNvPr id="47" name="Group 9"/>
          <p:cNvGrpSpPr>
            <a:grpSpLocks/>
          </p:cNvGrpSpPr>
          <p:nvPr/>
        </p:nvGrpSpPr>
        <p:grpSpPr bwMode="auto">
          <a:xfrm>
            <a:off x="276225" y="3424238"/>
            <a:ext cx="936625" cy="766762"/>
            <a:chOff x="294" y="1871"/>
            <a:chExt cx="590" cy="483"/>
          </a:xfrm>
        </p:grpSpPr>
        <p:sp>
          <p:nvSpPr>
            <p:cNvPr id="56" name="Oval 10"/>
            <p:cNvSpPr>
              <a:spLocks noChangeArrowheads="1"/>
            </p:cNvSpPr>
            <p:nvPr/>
          </p:nvSpPr>
          <p:spPr bwMode="auto">
            <a:xfrm>
              <a:off x="294" y="1871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7" name="Line 11"/>
            <p:cNvSpPr>
              <a:spLocks noChangeShapeType="1"/>
            </p:cNvSpPr>
            <p:nvPr/>
          </p:nvSpPr>
          <p:spPr bwMode="auto">
            <a:xfrm>
              <a:off x="559" y="2030"/>
              <a:ext cx="325" cy="1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Text Box 12"/>
            <p:cNvSpPr txBox="1">
              <a:spLocks noChangeArrowheads="1"/>
            </p:cNvSpPr>
            <p:nvPr/>
          </p:nvSpPr>
          <p:spPr bwMode="auto">
            <a:xfrm>
              <a:off x="402" y="2142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endParaRPr>
            </a:p>
          </p:txBody>
        </p:sp>
      </p:grpSp>
      <p:sp>
        <p:nvSpPr>
          <p:cNvPr id="59" name="Line 14"/>
          <p:cNvSpPr>
            <a:spLocks noChangeShapeType="1"/>
          </p:cNvSpPr>
          <p:nvPr/>
        </p:nvSpPr>
        <p:spPr bwMode="auto">
          <a:xfrm flipV="1">
            <a:off x="3121025" y="4216400"/>
            <a:ext cx="3175" cy="660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0" name="Group 15"/>
          <p:cNvGrpSpPr>
            <a:grpSpLocks/>
          </p:cNvGrpSpPr>
          <p:nvPr/>
        </p:nvGrpSpPr>
        <p:grpSpPr bwMode="auto">
          <a:xfrm>
            <a:off x="446088" y="4129088"/>
            <a:ext cx="3681412" cy="825500"/>
            <a:chOff x="401" y="2313"/>
            <a:chExt cx="2319" cy="520"/>
          </a:xfrm>
        </p:grpSpPr>
        <p:sp>
          <p:nvSpPr>
            <p:cNvPr id="61" name="Line 16"/>
            <p:cNvSpPr>
              <a:spLocks noChangeShapeType="1"/>
            </p:cNvSpPr>
            <p:nvPr/>
          </p:nvSpPr>
          <p:spPr bwMode="auto">
            <a:xfrm flipH="1">
              <a:off x="1977" y="2505"/>
              <a:ext cx="463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7"/>
            <p:cNvSpPr>
              <a:spLocks noChangeArrowheads="1"/>
            </p:cNvSpPr>
            <p:nvPr/>
          </p:nvSpPr>
          <p:spPr bwMode="auto">
            <a:xfrm>
              <a:off x="2445" y="2402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63" name="Text Box 18"/>
            <p:cNvSpPr txBox="1">
              <a:spLocks noChangeArrowheads="1"/>
            </p:cNvSpPr>
            <p:nvPr/>
          </p:nvSpPr>
          <p:spPr bwMode="auto">
            <a:xfrm>
              <a:off x="401" y="2313"/>
              <a:ext cx="116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altLang="ja-JP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endParaRPr>
            </a:p>
            <a:p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endParaRPr>
            </a:p>
            <a:p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endParaRPr>
            </a:p>
          </p:txBody>
        </p:sp>
      </p:grpSp>
      <p:sp>
        <p:nvSpPr>
          <p:cNvPr id="64" name="Rectangle 19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grpSp>
        <p:nvGrpSpPr>
          <p:cNvPr id="67" name="Group 47"/>
          <p:cNvGrpSpPr>
            <a:grpSpLocks/>
          </p:cNvGrpSpPr>
          <p:nvPr/>
        </p:nvGrpSpPr>
        <p:grpSpPr bwMode="auto">
          <a:xfrm>
            <a:off x="4794250" y="3200400"/>
            <a:ext cx="3816350" cy="990600"/>
            <a:chOff x="3020" y="2016"/>
            <a:chExt cx="2404" cy="624"/>
          </a:xfrm>
        </p:grpSpPr>
        <p:grpSp>
          <p:nvGrpSpPr>
            <p:cNvPr id="68" name="Group 45"/>
            <p:cNvGrpSpPr>
              <a:grpSpLocks/>
            </p:cNvGrpSpPr>
            <p:nvPr/>
          </p:nvGrpSpPr>
          <p:grpSpPr bwMode="auto">
            <a:xfrm>
              <a:off x="3057" y="2016"/>
              <a:ext cx="975" cy="288"/>
              <a:chOff x="3024" y="2016"/>
              <a:chExt cx="975" cy="288"/>
            </a:xfrm>
          </p:grpSpPr>
          <p:sp>
            <p:nvSpPr>
              <p:cNvPr id="75" name="Rectangle 20"/>
              <p:cNvSpPr>
                <a:spLocks noChangeArrowheads="1"/>
              </p:cNvSpPr>
              <p:nvPr/>
            </p:nvSpPr>
            <p:spPr bwMode="auto">
              <a:xfrm>
                <a:off x="3024" y="2016"/>
                <a:ext cx="4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ＭＳ Ｐゴシック" pitchFamily="34" charset="-128"/>
                  </a:rPr>
                  <a:t>first</a:t>
                </a:r>
              </a:p>
            </p:txBody>
          </p:sp>
          <p:sp>
            <p:nvSpPr>
              <p:cNvPr id="76" name="Rectangle 21"/>
              <p:cNvSpPr>
                <a:spLocks noChangeArrowheads="1"/>
              </p:cNvSpPr>
              <p:nvPr/>
            </p:nvSpPr>
            <p:spPr bwMode="auto">
              <a:xfrm>
                <a:off x="3408" y="2061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sz="1600">
                    <a:latin typeface="Comic Sans MS" pitchFamily="66" charset="0"/>
                  </a:rPr>
                  <a:t>1</a:t>
                </a:r>
              </a:p>
            </p:txBody>
          </p:sp>
        </p:grpSp>
        <p:grpSp>
          <p:nvGrpSpPr>
            <p:cNvPr id="69" name="Group 40"/>
            <p:cNvGrpSpPr>
              <a:grpSpLocks/>
            </p:cNvGrpSpPr>
            <p:nvPr/>
          </p:nvGrpSpPr>
          <p:grpSpPr bwMode="auto">
            <a:xfrm>
              <a:off x="4199" y="2016"/>
              <a:ext cx="1225" cy="288"/>
              <a:chOff x="4247" y="2160"/>
              <a:chExt cx="1225" cy="288"/>
            </a:xfrm>
          </p:grpSpPr>
          <p:sp>
            <p:nvSpPr>
              <p:cNvPr id="73" name="Rectangle 23"/>
              <p:cNvSpPr>
                <a:spLocks noChangeArrowheads="1"/>
              </p:cNvSpPr>
              <p:nvPr/>
            </p:nvSpPr>
            <p:spPr bwMode="auto">
              <a:xfrm>
                <a:off x="4247" y="2160"/>
                <a:ext cx="64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ＭＳ Ｐゴシック" pitchFamily="34" charset="-128"/>
                  </a:rPr>
                  <a:t>second</a:t>
                </a:r>
              </a:p>
            </p:txBody>
          </p:sp>
          <p:sp>
            <p:nvSpPr>
              <p:cNvPr id="74" name="Rectangle 24"/>
              <p:cNvSpPr>
                <a:spLocks noChangeArrowheads="1"/>
              </p:cNvSpPr>
              <p:nvPr/>
            </p:nvSpPr>
            <p:spPr bwMode="auto">
              <a:xfrm>
                <a:off x="4881" y="2202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sz="1600">
                    <a:latin typeface="Comic Sans MS" pitchFamily="66" charset="0"/>
                  </a:rPr>
                  <a:t>???</a:t>
                </a:r>
              </a:p>
            </p:txBody>
          </p:sp>
        </p:grpSp>
        <p:grpSp>
          <p:nvGrpSpPr>
            <p:cNvPr id="70" name="Group 46"/>
            <p:cNvGrpSpPr>
              <a:grpSpLocks/>
            </p:cNvGrpSpPr>
            <p:nvPr/>
          </p:nvGrpSpPr>
          <p:grpSpPr bwMode="auto">
            <a:xfrm>
              <a:off x="3020" y="2352"/>
              <a:ext cx="1012" cy="288"/>
              <a:chOff x="3020" y="2352"/>
              <a:chExt cx="1012" cy="288"/>
            </a:xfrm>
          </p:grpSpPr>
          <p:sp>
            <p:nvSpPr>
              <p:cNvPr id="71" name="Rectangle 42"/>
              <p:cNvSpPr>
                <a:spLocks noChangeArrowheads="1"/>
              </p:cNvSpPr>
              <p:nvPr/>
            </p:nvSpPr>
            <p:spPr bwMode="auto">
              <a:xfrm>
                <a:off x="3020" y="2352"/>
                <a:ext cx="4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ＭＳ Ｐゴシック" pitchFamily="34" charset="-128"/>
                  </a:rPr>
                  <a:t>sum</a:t>
                </a:r>
              </a:p>
            </p:txBody>
          </p:sp>
          <p:sp>
            <p:nvSpPr>
              <p:cNvPr id="72" name="Rectangle 43"/>
              <p:cNvSpPr>
                <a:spLocks noChangeArrowheads="1"/>
              </p:cNvSpPr>
              <p:nvPr/>
            </p:nvSpPr>
            <p:spPr bwMode="auto">
              <a:xfrm>
                <a:off x="3441" y="2394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sz="1600">
                    <a:latin typeface="Comic Sans MS" pitchFamily="66" charset="0"/>
                  </a:rPr>
                  <a:t>???</a:t>
                </a:r>
              </a:p>
            </p:txBody>
          </p:sp>
        </p:grpSp>
      </p:grpSp>
      <p:sp>
        <p:nvSpPr>
          <p:cNvPr id="77" name="Rectangle 50"/>
          <p:cNvSpPr>
            <a:spLocks noChangeArrowheads="1"/>
          </p:cNvSpPr>
          <p:nvPr/>
        </p:nvSpPr>
        <p:spPr bwMode="auto">
          <a:xfrm>
            <a:off x="4852988" y="4953000"/>
            <a:ext cx="67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2400">
                <a:latin typeface="Times New Roman" pitchFamily="18" charset="0"/>
                <a:ea typeface="ＭＳ Ｐゴシック" pitchFamily="34" charset="-128"/>
              </a:rPr>
              <a:t>first</a:t>
            </a:r>
          </a:p>
        </p:txBody>
      </p:sp>
      <p:sp>
        <p:nvSpPr>
          <p:cNvPr id="78" name="Rectangle 51"/>
          <p:cNvSpPr>
            <a:spLocks noChangeArrowheads="1"/>
          </p:cNvSpPr>
          <p:nvPr/>
        </p:nvSpPr>
        <p:spPr bwMode="auto">
          <a:xfrm>
            <a:off x="5462588" y="5024438"/>
            <a:ext cx="938212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1600">
                <a:latin typeface="Comic Sans MS" pitchFamily="66" charset="0"/>
              </a:rPr>
              <a:t>234</a:t>
            </a:r>
          </a:p>
        </p:txBody>
      </p:sp>
      <p:grpSp>
        <p:nvGrpSpPr>
          <p:cNvPr id="79" name="Group 52"/>
          <p:cNvGrpSpPr>
            <a:grpSpLocks/>
          </p:cNvGrpSpPr>
          <p:nvPr/>
        </p:nvGrpSpPr>
        <p:grpSpPr bwMode="auto">
          <a:xfrm>
            <a:off x="6665913" y="4953000"/>
            <a:ext cx="1944687" cy="457200"/>
            <a:chOff x="4247" y="2160"/>
            <a:chExt cx="1225" cy="288"/>
          </a:xfrm>
        </p:grpSpPr>
        <p:sp>
          <p:nvSpPr>
            <p:cNvPr id="80" name="Rectangle 53"/>
            <p:cNvSpPr>
              <a:spLocks noChangeArrowheads="1"/>
            </p:cNvSpPr>
            <p:nvPr/>
          </p:nvSpPr>
          <p:spPr bwMode="auto">
            <a:xfrm>
              <a:off x="4247" y="2160"/>
              <a:ext cx="6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ＭＳ Ｐゴシック" pitchFamily="34" charset="-128"/>
                </a:rPr>
                <a:t>second</a:t>
              </a:r>
            </a:p>
          </p:txBody>
        </p:sp>
        <p:sp>
          <p:nvSpPr>
            <p:cNvPr id="81" name="Rectangle 54"/>
            <p:cNvSpPr>
              <a:spLocks noChangeArrowheads="1"/>
            </p:cNvSpPr>
            <p:nvPr/>
          </p:nvSpPr>
          <p:spPr bwMode="auto">
            <a:xfrm>
              <a:off x="4881" y="220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600">
                  <a:latin typeface="Comic Sans MS" pitchFamily="66" charset="0"/>
                </a:rPr>
                <a:t>87</a:t>
              </a:r>
            </a:p>
          </p:txBody>
        </p:sp>
      </p:grpSp>
      <p:grpSp>
        <p:nvGrpSpPr>
          <p:cNvPr id="82" name="Group 55"/>
          <p:cNvGrpSpPr>
            <a:grpSpLocks/>
          </p:cNvGrpSpPr>
          <p:nvPr/>
        </p:nvGrpSpPr>
        <p:grpSpPr bwMode="auto">
          <a:xfrm>
            <a:off x="4794250" y="5486400"/>
            <a:ext cx="1606550" cy="457200"/>
            <a:chOff x="3020" y="2352"/>
            <a:chExt cx="1012" cy="288"/>
          </a:xfrm>
        </p:grpSpPr>
        <p:sp>
          <p:nvSpPr>
            <p:cNvPr id="83" name="Rectangle 56"/>
            <p:cNvSpPr>
              <a:spLocks noChangeArrowheads="1"/>
            </p:cNvSpPr>
            <p:nvPr/>
          </p:nvSpPr>
          <p:spPr bwMode="auto">
            <a:xfrm>
              <a:off x="3020" y="2352"/>
              <a:ext cx="4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ＭＳ Ｐゴシック" pitchFamily="34" charset="-128"/>
                </a:rPr>
                <a:t>sum</a:t>
              </a:r>
            </a:p>
          </p:txBody>
        </p:sp>
        <p:sp>
          <p:nvSpPr>
            <p:cNvPr id="84" name="Rectangle 57"/>
            <p:cNvSpPr>
              <a:spLocks noChangeArrowheads="1"/>
            </p:cNvSpPr>
            <p:nvPr/>
          </p:nvSpPr>
          <p:spPr bwMode="auto">
            <a:xfrm>
              <a:off x="3441" y="2394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600">
                  <a:latin typeface="Comic Sans MS" pitchFamily="66" charset="0"/>
                </a:rPr>
                <a:t>321</a:t>
              </a:r>
            </a:p>
          </p:txBody>
        </p:sp>
      </p:grpSp>
      <p:sp>
        <p:nvSpPr>
          <p:cNvPr id="85" name="AutoShape 42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sz="1600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A</a:t>
            </a:r>
            <a:r>
              <a:rPr lang="ar-SA" altLang="ja-JP" sz="1600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 </a:t>
            </a:r>
            <a:r>
              <a:rPr lang="ar-SA" altLang="ja-JP" sz="1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تعريف المتغيرات وحجز مناطق من الذاكرة لهم.</a:t>
            </a:r>
            <a:endParaRPr lang="en-US" altLang="ja-JP" sz="1400" dirty="0">
              <a:solidFill>
                <a:schemeClr val="bg2">
                  <a:lumMod val="50000"/>
                </a:schemeClr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</a:rPr>
              <a:t>B</a:t>
            </a:r>
            <a:r>
              <a:rPr lang="ar-SA" altLang="ja-JP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</a:rPr>
              <a:t> </a:t>
            </a:r>
            <a:r>
              <a:rPr lang="ar-SA" altLang="ja-JP" sz="1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إسناد وتخزين القيم في المناطق من الذاكرة المخصصة للمتغيرات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DB8DC70B-92B8-4481-9936-778E6844CEE3}" type="slidenum">
              <a:rPr lang="en-US"/>
              <a:pPr/>
              <a:t>12</a:t>
            </a:fld>
            <a:endParaRPr lang="en-US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064500" cy="565150"/>
          </a:xfrm>
          <a:noFill/>
          <a:ln/>
        </p:spPr>
        <p:txBody>
          <a:bodyPr/>
          <a:lstStyle/>
          <a:p>
            <a:pPr rtl="1"/>
            <a:r>
              <a:rPr lang="ar-SA" dirty="0" smtClean="0">
                <a:solidFill>
                  <a:srgbClr val="CC3300"/>
                </a:solidFill>
                <a:ea typeface="ＭＳ Ｐゴシック" pitchFamily="34" charset="-128"/>
              </a:rPr>
              <a:t>تعديل البيانات</a:t>
            </a:r>
            <a:endParaRPr lang="en-US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4762500" y="1216025"/>
            <a:ext cx="4194175" cy="4322763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419100" y="1192213"/>
            <a:ext cx="4133850" cy="4335462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7703" name="Rectangle 7"/>
          <p:cNvSpPr>
            <a:spLocks noChangeArrowheads="1"/>
          </p:cNvSpPr>
          <p:nvPr/>
        </p:nvSpPr>
        <p:spPr bwMode="auto">
          <a:xfrm>
            <a:off x="5608638" y="15240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ＭＳ Ｐゴシック" pitchFamily="34" charset="-128"/>
              </a:rPr>
              <a:t>number</a:t>
            </a:r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7058025" y="16319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1600">
                <a:latin typeface="Comic Sans MS" pitchFamily="66" charset="0"/>
              </a:rPr>
              <a:t>???</a:t>
            </a: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768350" y="3295650"/>
            <a:ext cx="1773238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rPr>
              <a:t>int number;</a:t>
            </a:r>
          </a:p>
          <a:p>
            <a:pPr>
              <a:lnSpc>
                <a:spcPct val="150000"/>
              </a:lnSpc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rPr>
              <a:t>number = 237;</a:t>
            </a:r>
          </a:p>
          <a:p>
            <a:pPr>
              <a:lnSpc>
                <a:spcPct val="150000"/>
              </a:lnSpc>
            </a:pP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</a:endParaRPr>
          </a:p>
        </p:txBody>
      </p:sp>
      <p:grpSp>
        <p:nvGrpSpPr>
          <p:cNvPr id="157708" name="Group 12"/>
          <p:cNvGrpSpPr>
            <a:grpSpLocks/>
          </p:cNvGrpSpPr>
          <p:nvPr/>
        </p:nvGrpSpPr>
        <p:grpSpPr bwMode="auto">
          <a:xfrm>
            <a:off x="771525" y="3379788"/>
            <a:ext cx="2660650" cy="347662"/>
            <a:chOff x="486" y="2129"/>
            <a:chExt cx="1676" cy="219"/>
          </a:xfrm>
        </p:grpSpPr>
        <p:grpSp>
          <p:nvGrpSpPr>
            <p:cNvPr id="157709" name="Group 13"/>
            <p:cNvGrpSpPr>
              <a:grpSpLocks/>
            </p:cNvGrpSpPr>
            <p:nvPr/>
          </p:nvGrpSpPr>
          <p:grpSpPr bwMode="auto">
            <a:xfrm>
              <a:off x="1484" y="2129"/>
              <a:ext cx="678" cy="219"/>
              <a:chOff x="1484" y="2129"/>
              <a:chExt cx="678" cy="219"/>
            </a:xfrm>
          </p:grpSpPr>
          <p:sp>
            <p:nvSpPr>
              <p:cNvPr id="157710" name="Oval 14"/>
              <p:cNvSpPr>
                <a:spLocks noChangeArrowheads="1"/>
              </p:cNvSpPr>
              <p:nvPr/>
            </p:nvSpPr>
            <p:spPr bwMode="auto">
              <a:xfrm>
                <a:off x="1887" y="2129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altLang="ja-JP" sz="2400" b="1">
                    <a:solidFill>
                      <a:srgbClr val="C1051B"/>
                    </a:solidFill>
                    <a:latin typeface="Arial" charset="0"/>
                    <a:ea typeface="ＭＳ Ｐゴシック" pitchFamily="34" charset="-128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57711" name="Line 15"/>
              <p:cNvSpPr>
                <a:spLocks noChangeShapeType="1"/>
              </p:cNvSpPr>
              <p:nvPr/>
            </p:nvSpPr>
            <p:spPr bwMode="auto">
              <a:xfrm flipH="1" flipV="1">
                <a:off x="1484" y="2239"/>
                <a:ext cx="404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7712" name="Text Box 16"/>
            <p:cNvSpPr txBox="1">
              <a:spLocks noChangeArrowheads="1"/>
            </p:cNvSpPr>
            <p:nvPr/>
          </p:nvSpPr>
          <p:spPr bwMode="auto">
            <a:xfrm>
              <a:off x="486" y="213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endParaRPr>
            </a:p>
          </p:txBody>
        </p:sp>
      </p:grpSp>
      <p:grpSp>
        <p:nvGrpSpPr>
          <p:cNvPr id="157713" name="Group 17"/>
          <p:cNvGrpSpPr>
            <a:grpSpLocks/>
          </p:cNvGrpSpPr>
          <p:nvPr/>
        </p:nvGrpSpPr>
        <p:grpSpPr bwMode="auto">
          <a:xfrm>
            <a:off x="769938" y="3735388"/>
            <a:ext cx="3081337" cy="352425"/>
            <a:chOff x="485" y="2353"/>
            <a:chExt cx="1941" cy="222"/>
          </a:xfrm>
        </p:grpSpPr>
        <p:sp>
          <p:nvSpPr>
            <p:cNvPr id="157714" name="Line 18"/>
            <p:cNvSpPr>
              <a:spLocks noChangeShapeType="1"/>
            </p:cNvSpPr>
            <p:nvPr/>
          </p:nvSpPr>
          <p:spPr bwMode="auto">
            <a:xfrm flipH="1" flipV="1">
              <a:off x="1593" y="2468"/>
              <a:ext cx="56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715" name="Oval 19"/>
            <p:cNvSpPr>
              <a:spLocks noChangeArrowheads="1"/>
            </p:cNvSpPr>
            <p:nvPr/>
          </p:nvSpPr>
          <p:spPr bwMode="auto">
            <a:xfrm>
              <a:off x="2151" y="2353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57716" name="Text Box 20"/>
            <p:cNvSpPr txBox="1">
              <a:spLocks noChangeArrowheads="1"/>
            </p:cNvSpPr>
            <p:nvPr/>
          </p:nvSpPr>
          <p:spPr bwMode="auto">
            <a:xfrm>
              <a:off x="485" y="2363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endParaRPr>
            </a:p>
          </p:txBody>
        </p:sp>
      </p:grpSp>
      <p:grpSp>
        <p:nvGrpSpPr>
          <p:cNvPr id="157717" name="Group 21"/>
          <p:cNvGrpSpPr>
            <a:grpSpLocks/>
          </p:cNvGrpSpPr>
          <p:nvPr/>
        </p:nvGrpSpPr>
        <p:grpSpPr bwMode="auto">
          <a:xfrm>
            <a:off x="771525" y="4089400"/>
            <a:ext cx="3529013" cy="366713"/>
            <a:chOff x="486" y="2576"/>
            <a:chExt cx="2223" cy="231"/>
          </a:xfrm>
        </p:grpSpPr>
        <p:sp>
          <p:nvSpPr>
            <p:cNvPr id="157718" name="Line 22"/>
            <p:cNvSpPr>
              <a:spLocks noChangeShapeType="1"/>
            </p:cNvSpPr>
            <p:nvPr/>
          </p:nvSpPr>
          <p:spPr bwMode="auto">
            <a:xfrm flipH="1" flipV="1">
              <a:off x="1693" y="2700"/>
              <a:ext cx="742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719" name="Oval 23"/>
            <p:cNvSpPr>
              <a:spLocks noChangeArrowheads="1"/>
            </p:cNvSpPr>
            <p:nvPr/>
          </p:nvSpPr>
          <p:spPr bwMode="auto">
            <a:xfrm>
              <a:off x="2434" y="2576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C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57720" name="Text Box 24"/>
            <p:cNvSpPr txBox="1">
              <a:spLocks noChangeArrowheads="1"/>
            </p:cNvSpPr>
            <p:nvPr/>
          </p:nvSpPr>
          <p:spPr bwMode="auto">
            <a:xfrm>
              <a:off x="486" y="2595"/>
              <a:ext cx="10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</a:rPr>
                <a:t>number = 35;</a:t>
              </a: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</a:endParaRPr>
            </a:p>
          </p:txBody>
        </p:sp>
      </p:grpSp>
      <p:sp>
        <p:nvSpPr>
          <p:cNvPr id="157721" name="AutoShape 25"/>
          <p:cNvSpPr>
            <a:spLocks noChangeArrowheads="1"/>
          </p:cNvSpPr>
          <p:nvPr/>
        </p:nvSpPr>
        <p:spPr bwMode="auto">
          <a:xfrm>
            <a:off x="838200" y="914400"/>
            <a:ext cx="1854200" cy="658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C.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The value </a:t>
            </a:r>
            <a:r>
              <a:rPr lang="en-US" altLang="ja-JP" sz="140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35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	overwrites the previous value </a:t>
            </a:r>
            <a:r>
              <a:rPr lang="en-US" altLang="ja-JP" sz="140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237.</a:t>
            </a:r>
            <a:endParaRPr lang="en-US" altLang="ja-JP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57722" name="Rectangle 26"/>
          <p:cNvSpPr>
            <a:spLocks noChangeArrowheads="1"/>
          </p:cNvSpPr>
          <p:nvPr/>
        </p:nvSpPr>
        <p:spPr bwMode="auto">
          <a:xfrm>
            <a:off x="5761038" y="31242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ＭＳ Ｐゴシック" pitchFamily="34" charset="-128"/>
              </a:rPr>
              <a:t>number</a:t>
            </a:r>
          </a:p>
        </p:txBody>
      </p:sp>
      <p:sp>
        <p:nvSpPr>
          <p:cNvPr id="157723" name="Rectangle 27"/>
          <p:cNvSpPr>
            <a:spLocks noChangeArrowheads="1"/>
          </p:cNvSpPr>
          <p:nvPr/>
        </p:nvSpPr>
        <p:spPr bwMode="auto">
          <a:xfrm>
            <a:off x="7210425" y="32321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724" name="Text Box 28"/>
          <p:cNvSpPr txBox="1">
            <a:spLocks noChangeArrowheads="1"/>
          </p:cNvSpPr>
          <p:nvPr/>
        </p:nvSpPr>
        <p:spPr bwMode="auto">
          <a:xfrm>
            <a:off x="7391400" y="3200400"/>
            <a:ext cx="550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rPr>
              <a:t>237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ＭＳ Ｐゴシック" pitchFamily="34" charset="-128"/>
            </a:endParaRPr>
          </a:p>
        </p:txBody>
      </p:sp>
      <p:sp>
        <p:nvSpPr>
          <p:cNvPr id="157725" name="Rectangle 29"/>
          <p:cNvSpPr>
            <a:spLocks noChangeArrowheads="1"/>
          </p:cNvSpPr>
          <p:nvPr/>
        </p:nvSpPr>
        <p:spPr bwMode="auto">
          <a:xfrm>
            <a:off x="5913438" y="47244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ＭＳ Ｐゴシック" pitchFamily="34" charset="-128"/>
              </a:rPr>
              <a:t>number</a:t>
            </a:r>
          </a:p>
        </p:txBody>
      </p:sp>
      <p:sp>
        <p:nvSpPr>
          <p:cNvPr id="157726" name="Rectangle 30"/>
          <p:cNvSpPr>
            <a:spLocks noChangeArrowheads="1"/>
          </p:cNvSpPr>
          <p:nvPr/>
        </p:nvSpPr>
        <p:spPr bwMode="auto">
          <a:xfrm>
            <a:off x="7362825" y="48323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727" name="Text Box 31"/>
          <p:cNvSpPr txBox="1">
            <a:spLocks noChangeArrowheads="1"/>
          </p:cNvSpPr>
          <p:nvPr/>
        </p:nvSpPr>
        <p:spPr bwMode="auto">
          <a:xfrm>
            <a:off x="7543800" y="4800600"/>
            <a:ext cx="428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rPr>
              <a:t>35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ＭＳ Ｐゴシック" pitchFamily="34" charset="-128"/>
            </a:endParaRPr>
          </a:p>
        </p:txBody>
      </p:sp>
      <p:sp>
        <p:nvSpPr>
          <p:cNvPr id="35" name="Text Box 53"/>
          <p:cNvSpPr txBox="1">
            <a:spLocks noChangeArrowheads="1"/>
          </p:cNvSpPr>
          <p:nvPr/>
        </p:nvSpPr>
        <p:spPr bwMode="auto">
          <a:xfrm>
            <a:off x="1889125" y="5710535"/>
            <a:ext cx="869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الأوامر</a:t>
            </a:r>
            <a:endParaRPr lang="en-US" altLang="ja-JP" sz="2400" dirty="0">
              <a:solidFill>
                <a:srgbClr val="15151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6" name="Text Box 54"/>
          <p:cNvSpPr txBox="1">
            <a:spLocks noChangeArrowheads="1"/>
          </p:cNvSpPr>
          <p:nvPr/>
        </p:nvSpPr>
        <p:spPr bwMode="auto">
          <a:xfrm>
            <a:off x="5562600" y="5638800"/>
            <a:ext cx="2263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حالة أو وضع الذاكرة</a:t>
            </a:r>
            <a:endParaRPr lang="en-US" altLang="ja-JP" sz="24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7" name="AutoShape 42"/>
          <p:cNvSpPr>
            <a:spLocks noChangeArrowheads="1"/>
          </p:cNvSpPr>
          <p:nvPr/>
        </p:nvSpPr>
        <p:spPr bwMode="auto">
          <a:xfrm>
            <a:off x="4829175" y="838200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sz="1600" b="1" dirty="0" smtClean="0">
                <a:solidFill>
                  <a:srgbClr val="C1051B"/>
                </a:solidFill>
                <a:latin typeface="Arial" charset="0"/>
                <a:ea typeface="ＭＳ Ｐゴシック" pitchFamily="34" charset="-128"/>
              </a:rPr>
              <a:t>A</a:t>
            </a:r>
            <a:r>
              <a:rPr lang="ar-SA" altLang="ja-JP" sz="1600" b="1" dirty="0" smtClean="0">
                <a:solidFill>
                  <a:srgbClr val="C1051B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ar-SA" altLang="ja-JP" sz="16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تعريف المتغير وحجز منطقة من الذاكرة له.</a:t>
            </a:r>
            <a:endParaRPr lang="en-US" altLang="ja-JP" sz="1400" dirty="0">
              <a:solidFill>
                <a:schemeClr val="bg2">
                  <a:lumMod val="50000"/>
                </a:schemeClr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8" name="AutoShape 45"/>
          <p:cNvSpPr>
            <a:spLocks noChangeArrowheads="1"/>
          </p:cNvSpPr>
          <p:nvPr/>
        </p:nvSpPr>
        <p:spPr bwMode="auto">
          <a:xfrm>
            <a:off x="4914900" y="22860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b="1" dirty="0" smtClean="0">
                <a:solidFill>
                  <a:srgbClr val="C1051B"/>
                </a:solidFill>
                <a:latin typeface="Comic Sans MS" pitchFamily="66" charset="0"/>
                <a:ea typeface="ＭＳ Ｐゴシック" pitchFamily="34" charset="-128"/>
              </a:rPr>
              <a:t>B</a:t>
            </a:r>
            <a:r>
              <a:rPr lang="ar-SA" altLang="ja-JP" b="1" dirty="0" smtClean="0">
                <a:solidFill>
                  <a:srgbClr val="C1051B"/>
                </a:solidFill>
                <a:latin typeface="Comic Sans MS" pitchFamily="66" charset="0"/>
                <a:ea typeface="ＭＳ Ｐゴシック" pitchFamily="34" charset="-128"/>
              </a:rPr>
              <a:t> </a:t>
            </a:r>
            <a:r>
              <a:rPr lang="ar-SA" altLang="ja-JP" sz="1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إسناد وتخزين 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القيمة </a:t>
            </a:r>
            <a:r>
              <a:rPr lang="ar-SA" altLang="ja-JP" sz="1400" b="1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237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ar-SA" altLang="ja-JP" sz="1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في 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منطقة من الذاكرة المخصصة للمتغير </a:t>
            </a:r>
            <a:r>
              <a:rPr lang="en-US" altLang="ja-JP" sz="1400" b="1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number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9" name="AutoShape 45"/>
          <p:cNvSpPr>
            <a:spLocks noChangeArrowheads="1"/>
          </p:cNvSpPr>
          <p:nvPr/>
        </p:nvSpPr>
        <p:spPr bwMode="auto">
          <a:xfrm>
            <a:off x="5029200" y="3779837"/>
            <a:ext cx="2184400" cy="8683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b="1" dirty="0" smtClean="0">
                <a:solidFill>
                  <a:srgbClr val="C1051B"/>
                </a:solidFill>
                <a:latin typeface="Comic Sans MS" pitchFamily="66" charset="0"/>
                <a:ea typeface="ＭＳ Ｐゴシック" pitchFamily="34" charset="-128"/>
              </a:rPr>
              <a:t>C</a:t>
            </a:r>
            <a:r>
              <a:rPr lang="ar-SA" altLang="ja-JP" b="1" dirty="0" smtClean="0">
                <a:solidFill>
                  <a:srgbClr val="C1051B"/>
                </a:solidFill>
                <a:latin typeface="Comic Sans MS" pitchFamily="66" charset="0"/>
                <a:ea typeface="ＭＳ Ｐゴシック" pitchFamily="34" charset="-128"/>
              </a:rPr>
              <a:t> </a:t>
            </a:r>
            <a:r>
              <a:rPr lang="ar-SA" altLang="ja-JP" sz="1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إسناد وتخزين 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القيمة </a:t>
            </a:r>
            <a:r>
              <a:rPr lang="en-US" altLang="ja-JP" sz="1400" b="1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35</a:t>
            </a:r>
            <a:r>
              <a:rPr lang="ar-SA" altLang="ja-JP" sz="1400" b="1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في منطقة من الذاكرة المخصصة للمتغير </a:t>
            </a:r>
            <a:r>
              <a:rPr lang="en-US" altLang="ja-JP" sz="1400" b="1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number</a:t>
            </a:r>
            <a:r>
              <a:rPr lang="ar-SA" altLang="ja-JP" sz="1400" b="1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ar-SA" altLang="ja-JP" sz="1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عوضا عن القيمة</a:t>
            </a:r>
            <a:r>
              <a:rPr lang="ar-SA" altLang="ja-JP" sz="1400" b="1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 237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ＭＳ Ｐゴシック" pitchFamily="34" charset="-128"/>
              </a:rPr>
              <a:t>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3" grpId="0" autoUpdateAnimBg="0"/>
      <p:bldP spid="157704" grpId="0" animBg="1"/>
      <p:bldP spid="157722" grpId="0" autoUpdateAnimBg="0"/>
      <p:bldP spid="157723" grpId="0" animBg="1"/>
      <p:bldP spid="157725" grpId="0" autoUpdateAnimBg="0"/>
      <p:bldP spid="1577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8B131D8B-6D88-4791-968F-800F28F02C3F}" type="slidenum">
              <a:rPr lang="en-US"/>
              <a:pPr/>
              <a:t>13</a:t>
            </a:fld>
            <a:endParaRPr lang="en-US"/>
          </a:p>
        </p:txBody>
      </p:sp>
      <p:sp>
        <p:nvSpPr>
          <p:cNvPr id="159746" name="Text Box 2"/>
          <p:cNvSpPr txBox="1">
            <a:spLocks noChangeArrowheads="1"/>
          </p:cNvSpPr>
          <p:nvPr/>
        </p:nvSpPr>
        <p:spPr bwMode="auto">
          <a:xfrm>
            <a:off x="304800" y="1397000"/>
            <a:ext cx="8229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kumimoji="1" lang="en-US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main( ){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		</a:t>
            </a:r>
            <a:r>
              <a:rPr kumimoji="1" lang="en-US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a, b, sum;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	 		a = 20;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 		b = 10;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 		sum = a + b;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 		</a:t>
            </a:r>
            <a:r>
              <a:rPr kumimoji="1" lang="en-US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printf</a:t>
            </a:r>
            <a:r>
              <a:rPr kumimoji="1" lang="en-US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kumimoji="1" lang="en-US" b="1" dirty="0" smtClean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”%d 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kumimoji="1" lang="en-US" b="1" dirty="0" smtClean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%d  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kumimoji="1" lang="en-US" b="1" dirty="0" smtClean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%d“ a, b, 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sum);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kumimoji="1" lang="en-US" b="1" dirty="0" smtClean="0">
              <a:solidFill>
                <a:srgbClr val="5F5F5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kumimoji="1" lang="en-US" b="1" dirty="0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			exit(0);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main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609600" y="228600"/>
            <a:ext cx="7285038" cy="85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4000" dirty="0" smtClean="0">
                <a:solidFill>
                  <a:srgbClr val="CC3300"/>
                </a:solidFill>
                <a:latin typeface="Comic Sans MS" pitchFamily="66" charset="0"/>
                <a:ea typeface="ＭＳ Ｐゴシック" pitchFamily="34" charset="-128"/>
              </a:rPr>
              <a:t>مثال: جمع رقمين</a:t>
            </a:r>
            <a:endParaRPr lang="en-US" sz="4000" dirty="0">
              <a:solidFill>
                <a:srgbClr val="CC3300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C0CB4A45-FAC7-4DFA-9D37-C1FF0437B173}" type="slidenum">
              <a:rPr lang="en-US"/>
              <a:pPr/>
              <a:t>14</a:t>
            </a:fld>
            <a:endParaRPr 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  <a:noFill/>
          <a:ln/>
        </p:spPr>
        <p:txBody>
          <a:bodyPr/>
          <a:lstStyle/>
          <a:p>
            <a:pPr rtl="1"/>
            <a:r>
              <a:rPr lang="ar-SA" sz="4000" b="1" dirty="0" smtClean="0">
                <a:solidFill>
                  <a:srgbClr val="CC3300"/>
                </a:solidFill>
                <a:ea typeface="ＭＳ Ｐゴシック" pitchFamily="34" charset="-128"/>
              </a:rPr>
              <a:t>عمليات أسناد أخرى</a:t>
            </a:r>
            <a:endParaRPr lang="en-US" sz="4000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47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447800"/>
            <a:ext cx="8229600" cy="4648200"/>
          </a:xfrm>
        </p:spPr>
        <p:txBody>
          <a:bodyPr/>
          <a:lstStyle/>
          <a:p>
            <a:pPr algn="r" rtl="1">
              <a:lnSpc>
                <a:spcPct val="90000"/>
              </a:lnSpc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/>
              <a:t>	</a:t>
            </a:r>
          </a:p>
          <a:p>
            <a:pPr lvl="1" algn="r" rtl="1">
              <a:lnSpc>
                <a:spcPct val="90000"/>
              </a:lnSpc>
              <a:buFontTx/>
              <a:buNone/>
            </a:pPr>
            <a:r>
              <a:rPr lang="en-US" sz="3200" dirty="0"/>
              <a:t>	</a:t>
            </a:r>
            <a:r>
              <a:rPr lang="ar-SA" sz="3200" dirty="0" smtClean="0"/>
              <a:t>جمع \ إسناد</a:t>
            </a:r>
            <a:r>
              <a:rPr lang="en-US" sz="3200" dirty="0"/>
              <a:t>			</a:t>
            </a:r>
            <a:r>
              <a:rPr lang="en-US" sz="3200" b="1" dirty="0"/>
              <a:t>+=</a:t>
            </a:r>
            <a:r>
              <a:rPr lang="en-US" sz="3200" dirty="0"/>
              <a:t>	</a:t>
            </a:r>
          </a:p>
          <a:p>
            <a:pPr lvl="1" algn="r" rtl="1">
              <a:lnSpc>
                <a:spcPct val="90000"/>
              </a:lnSpc>
              <a:buFontTx/>
              <a:buNone/>
            </a:pPr>
            <a:r>
              <a:rPr lang="en-US" sz="3200" dirty="0"/>
              <a:t>	</a:t>
            </a:r>
            <a:r>
              <a:rPr lang="ar-SA" sz="3200" dirty="0" smtClean="0"/>
              <a:t> طرح \ إسناد </a:t>
            </a:r>
            <a:r>
              <a:rPr lang="en-US" sz="3200" dirty="0"/>
              <a:t>		</a:t>
            </a:r>
            <a:r>
              <a:rPr lang="ar-SA" sz="3200" dirty="0" smtClean="0"/>
              <a:t>	</a:t>
            </a:r>
            <a:r>
              <a:rPr lang="en-US" sz="3200" b="1" dirty="0" smtClean="0">
                <a:sym typeface="Symbol" pitchFamily="18" charset="2"/>
              </a:rPr>
              <a:t></a:t>
            </a:r>
            <a:r>
              <a:rPr lang="en-US" sz="3200" b="1" dirty="0"/>
              <a:t>=</a:t>
            </a:r>
            <a:r>
              <a:rPr lang="en-US" sz="3200" dirty="0"/>
              <a:t>	</a:t>
            </a:r>
          </a:p>
          <a:p>
            <a:pPr lvl="1" algn="r" rtl="1">
              <a:lnSpc>
                <a:spcPct val="90000"/>
              </a:lnSpc>
              <a:buFontTx/>
              <a:buNone/>
            </a:pPr>
            <a:r>
              <a:rPr lang="en-US" sz="3200" dirty="0"/>
              <a:t>	</a:t>
            </a:r>
            <a:r>
              <a:rPr lang="ar-SA" sz="3200" dirty="0" smtClean="0"/>
              <a:t> ضرب \ إسناد </a:t>
            </a:r>
            <a:r>
              <a:rPr lang="en-US" sz="3200" dirty="0"/>
              <a:t>		</a:t>
            </a:r>
            <a:r>
              <a:rPr lang="en-US" sz="3200" b="1" dirty="0">
                <a:sym typeface="Symbol" pitchFamily="18" charset="2"/>
              </a:rPr>
              <a:t></a:t>
            </a:r>
            <a:r>
              <a:rPr lang="en-US" sz="3200" b="1" dirty="0"/>
              <a:t>=</a:t>
            </a:r>
            <a:r>
              <a:rPr lang="en-US" sz="3200" dirty="0"/>
              <a:t>	</a:t>
            </a:r>
          </a:p>
          <a:p>
            <a:pPr lvl="1" algn="r" rtl="1">
              <a:lnSpc>
                <a:spcPct val="90000"/>
              </a:lnSpc>
              <a:buFontTx/>
              <a:buNone/>
            </a:pPr>
            <a:r>
              <a:rPr lang="en-US" sz="3200" dirty="0"/>
              <a:t>	</a:t>
            </a:r>
            <a:r>
              <a:rPr lang="ar-SA" sz="3200" dirty="0" smtClean="0"/>
              <a:t> قسمة \ إسناد </a:t>
            </a:r>
            <a:r>
              <a:rPr lang="en-US" sz="3200" dirty="0"/>
              <a:t>			</a:t>
            </a:r>
            <a:r>
              <a:rPr lang="en-US" sz="3200" b="1" dirty="0"/>
              <a:t>/=</a:t>
            </a:r>
            <a:r>
              <a:rPr lang="en-US" sz="3200" dirty="0"/>
              <a:t>	</a:t>
            </a:r>
          </a:p>
          <a:p>
            <a:pPr lvl="1" algn="r" rtl="1">
              <a:lnSpc>
                <a:spcPct val="90000"/>
              </a:lnSpc>
              <a:buFontTx/>
              <a:buNone/>
            </a:pPr>
            <a:r>
              <a:rPr lang="en-US" sz="3200" dirty="0"/>
              <a:t>	</a:t>
            </a:r>
            <a:r>
              <a:rPr lang="ar-SA" sz="3200" dirty="0" smtClean="0"/>
              <a:t> باقي القسمة \ إسناد</a:t>
            </a:r>
            <a:r>
              <a:rPr lang="en-US" sz="3200" dirty="0" smtClean="0"/>
              <a:t> </a:t>
            </a:r>
            <a:r>
              <a:rPr lang="en-US" sz="3200" dirty="0"/>
              <a:t>		</a:t>
            </a:r>
            <a:r>
              <a:rPr lang="en-US" sz="3200" b="1" dirty="0"/>
              <a:t>%=</a:t>
            </a:r>
            <a:r>
              <a:rPr lang="en-US" dirty="0">
                <a:latin typeface="Helvetica" pitchFamily="34" charset="0"/>
              </a:rPr>
              <a:t>	</a:t>
            </a:r>
          </a:p>
          <a:p>
            <a:pPr algn="r" rtl="1">
              <a:lnSpc>
                <a:spcPct val="90000"/>
              </a:lnSpc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bldLvl="5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575048F-D10E-4AC9-85F3-5D5B40ED91FA}" type="slidenum">
              <a:rPr lang="en-US"/>
              <a:pPr/>
              <a:t>15</a:t>
            </a:fld>
            <a:endParaRPr lang="en-US"/>
          </a:p>
        </p:txBody>
      </p:sp>
      <p:sp>
        <p:nvSpPr>
          <p:cNvPr id="1484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257800"/>
          </a:xfrm>
        </p:spPr>
        <p:txBody>
          <a:bodyPr/>
          <a:lstStyle/>
          <a:p>
            <a:pPr algn="r" rtl="1">
              <a:lnSpc>
                <a:spcPct val="80000"/>
              </a:lnSpc>
            </a:pPr>
            <a:r>
              <a:rPr lang="ar-SA" altLang="ja-JP" sz="2400" dirty="0" smtClean="0">
                <a:ea typeface="ＭＳ Ｐゴシック" pitchFamily="34" charset="-128"/>
              </a:rPr>
              <a:t>طريقة الاستخدام :</a:t>
            </a:r>
          </a:p>
          <a:p>
            <a:pPr algn="r" rtl="1">
              <a:lnSpc>
                <a:spcPct val="80000"/>
              </a:lnSpc>
            </a:pPr>
            <a:endParaRPr lang="en-US" altLang="ja-JP" sz="2400" dirty="0">
              <a:ea typeface="ＭＳ Ｐゴシック" pitchFamily="3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ar-SA" sz="1800" dirty="0" smtClean="0">
                <a:latin typeface="Courier New" pitchFamily="49" charset="0"/>
              </a:rPr>
              <a:t>الجانب الأيسر</a:t>
            </a: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ar-SA" sz="1800" dirty="0" smtClean="0">
                <a:latin typeface="Courier New" pitchFamily="49" charset="0"/>
              </a:rPr>
              <a:t>عملية</a:t>
            </a:r>
            <a:r>
              <a:rPr lang="en-US" sz="1800" dirty="0" smtClean="0">
                <a:latin typeface="Courier New" pitchFamily="49" charset="0"/>
              </a:rPr>
              <a:t>= </a:t>
            </a:r>
            <a:r>
              <a:rPr lang="ar-SA" sz="1800" dirty="0" smtClean="0">
                <a:latin typeface="Courier New" pitchFamily="49" charset="0"/>
              </a:rPr>
              <a:t>الجانب اليماني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algn="ctr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algn="ctr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algn="ctr"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 algn="r" rtl="1">
              <a:lnSpc>
                <a:spcPct val="80000"/>
              </a:lnSpc>
            </a:pPr>
            <a:r>
              <a:rPr lang="ar-SA" sz="2400" dirty="0" smtClean="0"/>
              <a:t>وهي تضاهي:</a:t>
            </a:r>
            <a:endParaRPr lang="en-US" sz="24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ar-SA" sz="1800" dirty="0" smtClean="0">
                <a:latin typeface="Courier New" pitchFamily="49" charset="0"/>
              </a:rPr>
              <a:t>الجانب الأيسر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ar-SA" sz="1800" dirty="0" smtClean="0">
                <a:latin typeface="Courier New" pitchFamily="49" charset="0"/>
              </a:rPr>
              <a:t>الجانب الأيسر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ar-SA" sz="1800" dirty="0" smtClean="0">
                <a:latin typeface="Courier New" pitchFamily="49" charset="0"/>
              </a:rPr>
              <a:t>عملية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ar-SA" sz="1800" dirty="0" smtClean="0">
                <a:latin typeface="Courier New" pitchFamily="49" charset="0"/>
              </a:rPr>
              <a:t>الجانب اليماني</a:t>
            </a:r>
            <a:r>
              <a:rPr lang="en-US" sz="1800" dirty="0" smtClean="0">
                <a:latin typeface="Courier New" pitchFamily="49" charset="0"/>
              </a:rPr>
              <a:t>;</a:t>
            </a: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x%=5;  </a:t>
            </a:r>
            <a:r>
              <a:rPr lang="en-US" sz="2800" b="1" dirty="0">
                <a:sym typeface="Symbol" pitchFamily="18" charset="2"/>
              </a:rPr>
              <a:t>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/>
              <a:t> x = x % 5;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x</a:t>
            </a:r>
            <a:r>
              <a:rPr lang="en-US" sz="2400" dirty="0" smtClean="0"/>
              <a:t>*=</a:t>
            </a:r>
            <a:r>
              <a:rPr lang="ar-SA" sz="2400" dirty="0" smtClean="0"/>
              <a:t>3</a:t>
            </a:r>
            <a:r>
              <a:rPr lang="en-US" sz="2400" dirty="0" smtClean="0"/>
              <a:t>;  </a:t>
            </a:r>
            <a:r>
              <a:rPr lang="en-US" sz="2800" b="1" dirty="0">
                <a:sym typeface="Symbol" pitchFamily="18" charset="2"/>
              </a:rPr>
              <a:t>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/>
              <a:t> x = </a:t>
            </a:r>
            <a:r>
              <a:rPr lang="en-US" sz="2400" dirty="0" smtClean="0"/>
              <a:t>x*</a:t>
            </a:r>
            <a:r>
              <a:rPr lang="ar-SA" sz="2400" dirty="0" smtClean="0"/>
              <a:t>3</a:t>
            </a:r>
            <a:r>
              <a:rPr lang="en-US" sz="2400" dirty="0" smtClean="0"/>
              <a:t>;</a:t>
            </a: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  <p:sp>
        <p:nvSpPr>
          <p:cNvPr id="148503" name="Freeform 23"/>
          <p:cNvSpPr>
            <a:spLocks/>
          </p:cNvSpPr>
          <p:nvPr/>
        </p:nvSpPr>
        <p:spPr bwMode="auto">
          <a:xfrm>
            <a:off x="4343400" y="2209800"/>
            <a:ext cx="1371600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0"/>
              </a:cxn>
              <a:cxn ang="0">
                <a:pos x="864" y="240"/>
              </a:cxn>
              <a:cxn ang="0">
                <a:pos x="864" y="528"/>
              </a:cxn>
            </a:cxnLst>
            <a:rect l="0" t="0" r="r" b="b"/>
            <a:pathLst>
              <a:path w="864" h="528">
                <a:moveTo>
                  <a:pt x="0" y="0"/>
                </a:moveTo>
                <a:lnTo>
                  <a:pt x="0" y="240"/>
                </a:lnTo>
                <a:lnTo>
                  <a:pt x="864" y="240"/>
                </a:lnTo>
                <a:lnTo>
                  <a:pt x="864" y="52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arrow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58775"/>
            <a:ext cx="8839200" cy="598488"/>
          </a:xfrm>
          <a:noFill/>
          <a:ln cap="flat" algn="ctr">
            <a:solidFill>
              <a:schemeClr val="bg1"/>
            </a:solidFill>
          </a:ln>
        </p:spPr>
        <p:txBody>
          <a:bodyPr/>
          <a:lstStyle/>
          <a:p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عمليات أسناد أخرى</a:t>
            </a:r>
            <a:endParaRPr lang="en-US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48485" name="AutoShape 5"/>
          <p:cNvSpPr>
            <a:spLocks noChangeArrowheads="1"/>
          </p:cNvSpPr>
          <p:nvPr/>
        </p:nvSpPr>
        <p:spPr bwMode="auto">
          <a:xfrm>
            <a:off x="2263775" y="2786063"/>
            <a:ext cx="1927225" cy="7143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/>
            <a:r>
              <a:rPr lang="ar-SA" altLang="ja-JP" sz="14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معرف (اسم) متغير</a:t>
            </a:r>
            <a:r>
              <a:rPr lang="en-US" altLang="ja-JP" sz="1400" i="1" dirty="0" smtClean="0">
                <a:solidFill>
                  <a:srgbClr val="C1051B"/>
                </a:solidFill>
                <a:ea typeface="ＭＳ Ｐゴシック" pitchFamily="34" charset="-128"/>
              </a:rPr>
              <a:t>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8486" name="Line 6"/>
          <p:cNvSpPr>
            <a:spLocks noChangeShapeType="1"/>
          </p:cNvSpPr>
          <p:nvPr/>
        </p:nvSpPr>
        <p:spPr bwMode="auto">
          <a:xfrm>
            <a:off x="3192463" y="2209800"/>
            <a:ext cx="0" cy="5619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8488" name="AutoShape 8"/>
          <p:cNvSpPr>
            <a:spLocks noChangeArrowheads="1"/>
          </p:cNvSpPr>
          <p:nvPr/>
        </p:nvSpPr>
        <p:spPr bwMode="auto">
          <a:xfrm>
            <a:off x="4778375" y="3019425"/>
            <a:ext cx="1927225" cy="7143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/>
            <a:r>
              <a:rPr lang="ar-SA" altLang="ja-JP" sz="14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عملية من العمليات الحسابية: الجمع، الطرح، القسمة، الضرب وباقي القسمة.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grpSp>
        <p:nvGrpSpPr>
          <p:cNvPr id="148500" name="Group 20"/>
          <p:cNvGrpSpPr>
            <a:grpSpLocks/>
          </p:cNvGrpSpPr>
          <p:nvPr/>
        </p:nvGrpSpPr>
        <p:grpSpPr bwMode="auto">
          <a:xfrm>
            <a:off x="5943600" y="1647825"/>
            <a:ext cx="2438400" cy="714375"/>
            <a:chOff x="4080" y="1083"/>
            <a:chExt cx="1536" cy="450"/>
          </a:xfrm>
        </p:grpSpPr>
        <p:sp>
          <p:nvSpPr>
            <p:cNvPr id="148492" name="Line 12"/>
            <p:cNvSpPr>
              <a:spLocks noChangeShapeType="1"/>
            </p:cNvSpPr>
            <p:nvPr/>
          </p:nvSpPr>
          <p:spPr bwMode="auto">
            <a:xfrm>
              <a:off x="4080" y="1296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8491" name="AutoShape 11"/>
            <p:cNvSpPr>
              <a:spLocks noChangeArrowheads="1"/>
            </p:cNvSpPr>
            <p:nvPr/>
          </p:nvSpPr>
          <p:spPr bwMode="auto">
            <a:xfrm>
              <a:off x="4402" y="108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r" rtl="1"/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يكون إما </a:t>
              </a:r>
              <a:r>
                <a:rPr lang="ar-SA" altLang="ja-JP" sz="1400" b="1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معرف (اسم)  متغير </a:t>
              </a:r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ثاني أو </a:t>
              </a:r>
              <a:r>
                <a:rPr lang="ar-SA" altLang="ja-JP" sz="1400" b="1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قيمة ثابتة </a:t>
              </a:r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أو </a:t>
              </a:r>
              <a:r>
                <a:rPr lang="ar-SA" altLang="ja-JP" sz="1400" b="1" i="1" dirty="0" smtClean="0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عبارة</a:t>
              </a:r>
              <a:r>
                <a:rPr lang="en-US" altLang="ja-JP" sz="1400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.</a:t>
              </a:r>
              <a:endParaRPr lang="en-US" altLang="ja-JP" sz="14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D82DAA40-616F-4023-9AC1-B2E550550D2B}" type="slidenum">
              <a:rPr lang="en-US"/>
              <a:pPr/>
              <a:t>16</a:t>
            </a:fld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0"/>
            <a:ext cx="7962900" cy="838200"/>
          </a:xfrm>
          <a:noFill/>
          <a:ln/>
        </p:spPr>
        <p:txBody>
          <a:bodyPr/>
          <a:lstStyle/>
          <a:p>
            <a:pPr rtl="1"/>
            <a:r>
              <a:rPr lang="ar-SA" sz="4000" b="1" dirty="0" smtClean="0">
                <a:solidFill>
                  <a:srgbClr val="CC3300"/>
                </a:solidFill>
                <a:ea typeface="ＭＳ Ｐゴシック" pitchFamily="34" charset="-128"/>
              </a:rPr>
              <a:t>عمليات الزيادة والنقصان</a:t>
            </a:r>
            <a:endParaRPr lang="en-US" sz="4000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7772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SA" sz="3600" dirty="0" smtClean="0">
                <a:latin typeface="Comic Sans MS" pitchFamily="66" charset="0"/>
              </a:rPr>
              <a:t>عملية الزيادة 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++</a:t>
            </a:r>
          </a:p>
          <a:p>
            <a:pPr algn="r" rtl="1">
              <a:spcBef>
                <a:spcPct val="50000"/>
              </a:spcBef>
            </a:pPr>
            <a:r>
              <a:rPr lang="en-US" sz="2800" dirty="0" smtClean="0">
                <a:latin typeface="Courier New" pitchFamily="49" charset="0"/>
              </a:rPr>
              <a:t>x</a:t>
            </a:r>
            <a:r>
              <a:rPr lang="en-US" sz="2800" dirty="0">
                <a:latin typeface="Courier New" pitchFamily="49" charset="0"/>
              </a:rPr>
              <a:t>++;</a:t>
            </a:r>
            <a:r>
              <a:rPr lang="en-US" sz="3600" dirty="0">
                <a:latin typeface="Comic Sans MS" pitchFamily="66" charset="0"/>
              </a:rPr>
              <a:t> </a:t>
            </a:r>
            <a:r>
              <a:rPr lang="ar-SA" sz="3600" dirty="0" smtClean="0">
                <a:latin typeface="Comic Sans MS" pitchFamily="66" charset="0"/>
              </a:rPr>
              <a:t> 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هذه العملية تضاهي (تعادل)</a:t>
            </a:r>
            <a:r>
              <a:rPr lang="ar-SA" sz="3600" dirty="0" smtClean="0">
                <a:latin typeface="Comic Sans MS" pitchFamily="66" charset="0"/>
              </a:rPr>
              <a:t>  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2800" dirty="0">
                <a:latin typeface="Courier New" pitchFamily="49" charset="0"/>
              </a:rPr>
              <a:t>x = x+1</a:t>
            </a:r>
            <a:r>
              <a:rPr lang="en-US" sz="2800" dirty="0" smtClean="0">
                <a:latin typeface="Courier New" pitchFamily="49" charset="0"/>
              </a:rPr>
              <a:t>;</a:t>
            </a:r>
            <a:endParaRPr lang="ar-SA" sz="2800" dirty="0" smtClean="0">
              <a:latin typeface="Courier New" pitchFamily="49" charset="0"/>
            </a:endParaRPr>
          </a:p>
          <a:p>
            <a:pPr algn="r" rtl="1">
              <a:spcBef>
                <a:spcPct val="50000"/>
              </a:spcBef>
            </a:pPr>
            <a:endParaRPr lang="ar-SA" sz="2800" dirty="0" smtClean="0">
              <a:latin typeface="Courier New" pitchFamily="49" charset="0"/>
            </a:endParaRPr>
          </a:p>
          <a:p>
            <a:pPr algn="r" rtl="1">
              <a:spcBef>
                <a:spcPct val="50000"/>
              </a:spcBef>
            </a:pPr>
            <a:r>
              <a:rPr lang="ar-SA" sz="3600" dirty="0" smtClean="0">
                <a:latin typeface="Comic Sans MS" pitchFamily="66" charset="0"/>
              </a:rPr>
              <a:t>عملية النقصان 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--</a:t>
            </a:r>
          </a:p>
          <a:p>
            <a:pPr algn="r" rtl="1">
              <a:spcBef>
                <a:spcPct val="50000"/>
              </a:spcBef>
            </a:pPr>
            <a:r>
              <a:rPr lang="en-US" sz="2800" dirty="0" smtClean="0">
                <a:latin typeface="Courier New" pitchFamily="49" charset="0"/>
              </a:rPr>
              <a:t>x-</a:t>
            </a:r>
            <a:r>
              <a:rPr lang="en-US" sz="2800" dirty="0">
                <a:latin typeface="Courier New" pitchFamily="49" charset="0"/>
              </a:rPr>
              <a:t>-;</a:t>
            </a:r>
            <a:r>
              <a:rPr lang="en-US" sz="3600" dirty="0">
                <a:latin typeface="Comic Sans MS" pitchFamily="66" charset="0"/>
              </a:rPr>
              <a:t> </a:t>
            </a:r>
            <a:r>
              <a:rPr lang="ar-SA" sz="3600" dirty="0" smtClean="0">
                <a:latin typeface="Comic Sans MS" pitchFamily="66" charset="0"/>
              </a:rPr>
              <a:t> 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هذه العملية تضاهي (تعادل)</a:t>
            </a:r>
            <a:r>
              <a:rPr lang="ar-SA" sz="3600" dirty="0" smtClean="0">
                <a:latin typeface="Comic Sans MS" pitchFamily="66" charset="0"/>
              </a:rPr>
              <a:t>  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2800" dirty="0">
                <a:latin typeface="Courier New" pitchFamily="49" charset="0"/>
              </a:rPr>
              <a:t>x = x-1</a:t>
            </a:r>
            <a:r>
              <a:rPr lang="en-US" sz="2800" dirty="0" smtClean="0">
                <a:latin typeface="Courier New" pitchFamily="49" charset="0"/>
              </a:rPr>
              <a:t>;</a:t>
            </a:r>
            <a:r>
              <a:rPr lang="ar-SA" sz="2800" dirty="0" smtClean="0">
                <a:latin typeface="Courier New" pitchFamily="49" charset="0"/>
              </a:rPr>
              <a:t>  </a:t>
            </a:r>
            <a:endParaRPr lang="en-US" sz="2800" dirty="0">
              <a:latin typeface="Courier New" pitchFamily="49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3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9C6A108-EED0-4C6E-BE7A-98C191078106}" type="slidenum">
              <a:rPr lang="en-US"/>
              <a:pPr/>
              <a:t>17</a:t>
            </a:fld>
            <a:endParaRPr lang="en-US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58775"/>
            <a:ext cx="7772400" cy="598488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عمليات العلاقات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49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066800"/>
            <a:ext cx="7772400" cy="2514600"/>
          </a:xfrm>
        </p:spPr>
        <p:txBody>
          <a:bodyPr/>
          <a:lstStyle/>
          <a:p>
            <a:pPr algn="r" rtl="1"/>
            <a:r>
              <a:rPr lang="ar-SA" sz="2800" dirty="0" smtClean="0"/>
              <a:t>تستخدم هذه العمليات للمقارنة بين قيمتين</a:t>
            </a:r>
            <a:endParaRPr lang="en-US" sz="2800" dirty="0"/>
          </a:p>
        </p:txBody>
      </p:sp>
      <p:graphicFrame>
        <p:nvGraphicFramePr>
          <p:cNvPr id="149536" name="Group 32"/>
          <p:cNvGraphicFramePr>
            <a:graphicFrameLocks noGrp="1"/>
          </p:cNvGraphicFramePr>
          <p:nvPr>
            <p:ph sz="half" idx="2"/>
          </p:nvPr>
        </p:nvGraphicFramePr>
        <p:xfrm>
          <a:off x="2133600" y="2209800"/>
          <a:ext cx="5664200" cy="3657603"/>
        </p:xfrm>
        <a:graphic>
          <a:graphicData uri="http://schemas.openxmlformats.org/drawingml/2006/table">
            <a:tbl>
              <a:tblPr/>
              <a:tblGrid>
                <a:gridCol w="1610251"/>
                <a:gridCol w="4053949"/>
              </a:tblGrid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العملية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تعطي النتيجة ”صائب“ في الحالات الاتية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&gt;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أكبر من 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&gt;=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أكبر من أو تساوي 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==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تساوي 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!=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لا تساوي 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&lt;=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أقل من أو تساوي 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&lt;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أقل من  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42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ABFE454E-4F6D-4D20-873B-0070AEEC13EF}" type="slidenum">
              <a:rPr lang="en-US"/>
              <a:pPr/>
              <a:t>18</a:t>
            </a:fld>
            <a:endParaRPr lang="en-US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870700" cy="914400"/>
          </a:xfrm>
          <a:noFill/>
          <a:ln/>
        </p:spPr>
        <p:txBody>
          <a:bodyPr/>
          <a:lstStyle/>
          <a:p>
            <a:pPr rtl="1"/>
            <a:r>
              <a:rPr lang="ar-SA" dirty="0" smtClean="0">
                <a:solidFill>
                  <a:srgbClr val="CC3300"/>
                </a:solidFill>
                <a:ea typeface="ＭＳ Ｐゴシック" pitchFamily="34" charset="-128"/>
              </a:rPr>
              <a:t>العمليات المنطقية</a:t>
            </a:r>
            <a:endParaRPr lang="en-US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515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2590800" y="1143000"/>
            <a:ext cx="3771900" cy="1905000"/>
          </a:xfrm>
        </p:spPr>
        <p:txBody>
          <a:bodyPr/>
          <a:lstStyle/>
          <a:p>
            <a:pPr algn="r" rtl="1">
              <a:buFontTx/>
              <a:buNone/>
            </a:pPr>
            <a:r>
              <a:rPr lang="ar-SA" sz="2800" b="1" dirty="0" smtClean="0"/>
              <a:t>     الرمز 	الأسم </a:t>
            </a:r>
            <a:endParaRPr lang="en-US" sz="2800" b="1" dirty="0"/>
          </a:p>
          <a:p>
            <a:pPr lvl="1" algn="r" rtl="1">
              <a:buFontTx/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&amp;&amp;</a:t>
            </a:r>
            <a:r>
              <a:rPr lang="en-US" sz="2400" dirty="0" smtClean="0"/>
              <a:t> </a:t>
            </a:r>
            <a:r>
              <a:rPr lang="ar-SA" sz="2400" dirty="0" smtClean="0"/>
              <a:t>            و	</a:t>
            </a:r>
            <a:endParaRPr lang="en-US" sz="2400" dirty="0"/>
          </a:p>
          <a:p>
            <a:pPr lvl="1" algn="r" rtl="1">
              <a:buFontTx/>
              <a:buNone/>
            </a:pPr>
            <a:r>
              <a:rPr lang="en-US" sz="2400" b="1" dirty="0">
                <a:solidFill>
                  <a:schemeClr val="tx2"/>
                </a:solidFill>
              </a:rPr>
              <a:t>||</a:t>
            </a:r>
            <a:r>
              <a:rPr lang="en-US" sz="2400" dirty="0"/>
              <a:t> </a:t>
            </a:r>
            <a:r>
              <a:rPr lang="ar-SA" sz="2400" dirty="0" smtClean="0"/>
              <a:t>             أو</a:t>
            </a:r>
            <a:endParaRPr lang="en-US" sz="2400" dirty="0"/>
          </a:p>
          <a:p>
            <a:pPr lvl="1" algn="r" rtl="1">
              <a:buFontTx/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  </a:t>
            </a:r>
            <a:r>
              <a:rPr lang="en-US" sz="2400" b="1" dirty="0" smtClean="0">
                <a:solidFill>
                  <a:schemeClr val="tx2"/>
                </a:solidFill>
              </a:rPr>
              <a:t>!</a:t>
            </a:r>
            <a:r>
              <a:rPr lang="ar-SA" sz="2400" dirty="0" smtClean="0"/>
              <a:t>              العكس (لا)</a:t>
            </a:r>
            <a:endParaRPr lang="en-US" sz="2400" dirty="0"/>
          </a:p>
          <a:p>
            <a:pPr algn="r" rtl="1"/>
            <a:endParaRPr lang="en-US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151593" name="Group 41"/>
          <p:cNvGraphicFramePr>
            <a:graphicFrameLocks noGrp="1"/>
          </p:cNvGraphicFramePr>
          <p:nvPr>
            <p:ph sz="quarter" idx="2"/>
          </p:nvPr>
        </p:nvGraphicFramePr>
        <p:xfrm>
          <a:off x="5372100" y="3984625"/>
          <a:ext cx="2662238" cy="1751648"/>
        </p:xfrm>
        <a:graphic>
          <a:graphicData uri="http://schemas.openxmlformats.org/drawingml/2006/table">
            <a:tbl>
              <a:tblPr/>
              <a:tblGrid>
                <a:gridCol w="887413"/>
                <a:gridCol w="887412"/>
                <a:gridCol w="887413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||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1592" name="Group 40"/>
          <p:cNvGraphicFramePr>
            <a:graphicFrameLocks noGrp="1"/>
          </p:cNvGraphicFramePr>
          <p:nvPr>
            <p:ph sz="quarter" idx="3"/>
          </p:nvPr>
        </p:nvGraphicFramePr>
        <p:xfrm>
          <a:off x="1485900" y="3984625"/>
          <a:ext cx="2806700" cy="1751648"/>
        </p:xfrm>
        <a:graphic>
          <a:graphicData uri="http://schemas.openxmlformats.org/drawingml/2006/table">
            <a:tbl>
              <a:tblPr/>
              <a:tblGrid>
                <a:gridCol w="936625"/>
                <a:gridCol w="933450"/>
                <a:gridCol w="93662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&amp;&amp;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874FDDAA-6005-4364-84F1-E4DFD221538E}" type="slidenum">
              <a:rPr lang="en-US"/>
              <a:pPr/>
              <a:t>2</a:t>
            </a:fld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58775"/>
            <a:ext cx="7772400" cy="598488"/>
          </a:xfrm>
          <a:noFill/>
          <a:ln/>
        </p:spPr>
        <p:txBody>
          <a:bodyPr/>
          <a:lstStyle/>
          <a:p>
            <a:r>
              <a:rPr lang="ar-SA" dirty="0" smtClean="0">
                <a:solidFill>
                  <a:srgbClr val="CC3300"/>
                </a:solidFill>
                <a:ea typeface="ＭＳ Ｐゴシック" pitchFamily="34" charset="-128"/>
              </a:rPr>
              <a:t>العمليات</a:t>
            </a:r>
            <a:endParaRPr lang="en-US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35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8229600" cy="4953000"/>
          </a:xfrm>
        </p:spPr>
        <p:txBody>
          <a:bodyPr/>
          <a:lstStyle/>
          <a:p>
            <a:pPr algn="r" rtl="1"/>
            <a:r>
              <a:rPr lang="ar-SA" sz="2800" b="1" dirty="0" smtClean="0">
                <a:solidFill>
                  <a:schemeClr val="tx2"/>
                </a:solidFill>
              </a:rPr>
              <a:t>العمليات</a:t>
            </a:r>
            <a:r>
              <a:rPr lang="ar-SA" sz="2800" dirty="0" smtClean="0">
                <a:solidFill>
                  <a:schemeClr val="tx2"/>
                </a:solidFill>
              </a:rPr>
              <a:t> </a:t>
            </a:r>
            <a:r>
              <a:rPr lang="ar-SA" sz="2800" dirty="0"/>
              <a:t>هي رموز يتم </a:t>
            </a:r>
            <a:r>
              <a:rPr lang="ar-SA" sz="2800" dirty="0" smtClean="0"/>
              <a:t>استخدامها في:</a:t>
            </a:r>
            <a:endParaRPr lang="en-US" sz="2800" dirty="0"/>
          </a:p>
          <a:p>
            <a:pPr lvl="1" algn="r" rtl="1"/>
            <a:r>
              <a:rPr lang="ar-SA" sz="2400" dirty="0" smtClean="0"/>
              <a:t>الدوال والعمليات الرياضية</a:t>
            </a:r>
            <a:endParaRPr lang="en-US" sz="2400" dirty="0"/>
          </a:p>
          <a:p>
            <a:pPr lvl="1" algn="r" rtl="1"/>
            <a:r>
              <a:rPr lang="ar-SA" sz="2400" dirty="0" smtClean="0"/>
              <a:t>لأوامر اللإسناد</a:t>
            </a:r>
            <a:endParaRPr lang="en-US" sz="2400" dirty="0"/>
          </a:p>
          <a:p>
            <a:pPr lvl="1" algn="r" rtl="1"/>
            <a:r>
              <a:rPr lang="ar-SA" sz="2400" dirty="0" smtClean="0"/>
              <a:t>للمقارنات المنطقية.</a:t>
            </a:r>
            <a:endParaRPr lang="en-US" sz="2400" dirty="0"/>
          </a:p>
          <a:p>
            <a:pPr algn="r" rtl="1"/>
            <a:r>
              <a:rPr lang="ar-SA" sz="2800" dirty="0" smtClean="0"/>
              <a:t>أمثلة:</a:t>
            </a:r>
            <a:endParaRPr lang="en-US" sz="2800" dirty="0"/>
          </a:p>
          <a:p>
            <a:pPr lvl="1" algn="r" rtl="1"/>
            <a:r>
              <a:rPr lang="en-US" sz="2400" dirty="0"/>
              <a:t>3 + </a:t>
            </a:r>
            <a:r>
              <a:rPr lang="en-US" sz="2400" dirty="0" smtClean="0"/>
              <a:t>5</a:t>
            </a:r>
            <a:endParaRPr lang="en-US" sz="2400" dirty="0"/>
          </a:p>
          <a:p>
            <a:pPr lvl="1" algn="r" rtl="1"/>
            <a:r>
              <a:rPr lang="en-US" sz="2400" dirty="0"/>
              <a:t>14 + 5 – 4 * (5 – 3</a:t>
            </a:r>
            <a:r>
              <a:rPr lang="en-US" sz="2400" dirty="0" smtClean="0"/>
              <a:t>)</a:t>
            </a:r>
            <a:endParaRPr lang="en-US" sz="2400" dirty="0"/>
          </a:p>
          <a:p>
            <a:pPr algn="r" rtl="1"/>
            <a:r>
              <a:rPr lang="ar-SA" sz="2800" dirty="0" smtClean="0">
                <a:solidFill>
                  <a:schemeClr val="tx2"/>
                </a:solidFill>
              </a:rPr>
              <a:t>العبارة </a:t>
            </a:r>
            <a:r>
              <a:rPr lang="ar-SA" sz="2800" dirty="0" smtClean="0"/>
              <a:t>هي خليط من المتغيرات والعمليات والتي تكون نتيجتها قيمة واحدة.</a:t>
            </a:r>
            <a:endParaRPr lang="en-US" sz="2800" dirty="0" smtClean="0"/>
          </a:p>
          <a:p>
            <a:pPr lvl="1" algn="r" rtl="1"/>
            <a:r>
              <a:rPr lang="ar-SA" sz="2400" dirty="0" smtClean="0"/>
              <a:t>مثال:</a:t>
            </a:r>
            <a:endParaRPr lang="en-US" sz="2400" dirty="0" smtClean="0"/>
          </a:p>
          <a:p>
            <a:pPr lvl="2" algn="r" rtl="1"/>
            <a:r>
              <a:rPr lang="en-US" sz="2000" dirty="0" smtClean="0">
                <a:latin typeface="Courier New" pitchFamily="49" charset="0"/>
              </a:rPr>
              <a:t>(one + two + three) / 3</a:t>
            </a:r>
            <a:endParaRPr lang="en-US" sz="2000" dirty="0"/>
          </a:p>
          <a:p>
            <a:pPr algn="r" rtl="1"/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AE33806C-1E1E-4752-A569-480FDD5C6074}" type="slidenum">
              <a:rPr lang="en-US"/>
              <a:pPr/>
              <a:t>3</a:t>
            </a:fld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0" y="334963"/>
            <a:ext cx="6621463" cy="990600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تصنيف العمليات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36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077200" cy="41148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dirty="0" smtClean="0"/>
              <a:t>تنقسم العمليات إلى 5 أنواع:</a:t>
            </a:r>
            <a:endParaRPr lang="en-US" dirty="0"/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العمليات الحسابية</a:t>
            </a:r>
            <a:endParaRPr lang="en-US" dirty="0"/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عمليات الإسناد</a:t>
            </a:r>
            <a:endParaRPr lang="en-US" dirty="0"/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عمليات الزيادة أو النقصان</a:t>
            </a:r>
            <a:endParaRPr lang="en-US" dirty="0"/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عمليات العلاقات</a:t>
            </a:r>
            <a:endParaRPr lang="en-US" dirty="0"/>
          </a:p>
          <a:p>
            <a:pPr lvl="1" algn="r" rtl="1">
              <a:lnSpc>
                <a:spcPct val="90000"/>
              </a:lnSpc>
            </a:pPr>
            <a:r>
              <a:rPr lang="ar-SA" dirty="0" smtClean="0"/>
              <a:t>العمليات المنطقية</a:t>
            </a:r>
            <a:endParaRPr lang="en-US" dirty="0"/>
          </a:p>
          <a:p>
            <a:pPr algn="r" rtl="1">
              <a:lnSpc>
                <a:spcPct val="90000"/>
              </a:lnSpc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BB05B84-F218-4B87-B25D-B355D9771644}" type="slidenum">
              <a:rPr lang="en-US"/>
              <a:pPr/>
              <a:t>4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685800"/>
          </a:xfrm>
          <a:noFill/>
          <a:ln/>
        </p:spPr>
        <p:txBody>
          <a:bodyPr/>
          <a:lstStyle/>
          <a:p>
            <a:pPr rtl="1"/>
            <a:r>
              <a:rPr lang="ar-SA" b="1" dirty="0">
                <a:solidFill>
                  <a:srgbClr val="CC3300"/>
                </a:solidFill>
                <a:ea typeface="ＭＳ Ｐゴシック" pitchFamily="34" charset="-128"/>
              </a:rPr>
              <a:t>العمليات </a:t>
            </a:r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الحسابية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37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676400"/>
            <a:ext cx="7010400" cy="3962400"/>
          </a:xfrm>
        </p:spPr>
        <p:txBody>
          <a:bodyPr/>
          <a:lstStyle/>
          <a:p>
            <a:pPr algn="r" rtl="1">
              <a:buFontTx/>
              <a:buNone/>
            </a:pPr>
            <a:r>
              <a:rPr lang="en-US" dirty="0"/>
              <a:t> 	</a:t>
            </a:r>
            <a:r>
              <a:rPr lang="ar-SA" dirty="0" smtClean="0"/>
              <a:t>الجمع</a:t>
            </a:r>
            <a:r>
              <a:rPr lang="en-US" dirty="0"/>
              <a:t>				+</a:t>
            </a:r>
          </a:p>
          <a:p>
            <a:pPr lvl="1" algn="r" rtl="1">
              <a:buFontTx/>
              <a:buNone/>
            </a:pPr>
            <a:r>
              <a:rPr lang="ar-SA" sz="3200" dirty="0" smtClean="0"/>
              <a:t>الطرح</a:t>
            </a:r>
            <a:r>
              <a:rPr lang="en-US" sz="3200" dirty="0"/>
              <a:t>				–</a:t>
            </a:r>
          </a:p>
          <a:p>
            <a:pPr lvl="1" algn="r" rtl="1">
              <a:buFontTx/>
              <a:buNone/>
            </a:pPr>
            <a:r>
              <a:rPr lang="ar-SA" sz="3200" dirty="0" smtClean="0">
                <a:sym typeface="Symbol" pitchFamily="18" charset="2"/>
              </a:rPr>
              <a:t>الضرب</a:t>
            </a:r>
            <a:r>
              <a:rPr lang="en-US" sz="3200" dirty="0">
                <a:sym typeface="Symbol" pitchFamily="18" charset="2"/>
              </a:rPr>
              <a:t>		</a:t>
            </a:r>
            <a:r>
              <a:rPr lang="ar-SA" sz="3200" dirty="0" smtClean="0">
                <a:sym typeface="Symbol" pitchFamily="18" charset="2"/>
              </a:rPr>
              <a:t>	</a:t>
            </a:r>
            <a:r>
              <a:rPr lang="en-US" sz="3200" dirty="0">
                <a:sym typeface="Symbol" pitchFamily="18" charset="2"/>
              </a:rPr>
              <a:t>	</a:t>
            </a:r>
          </a:p>
          <a:p>
            <a:pPr lvl="1" algn="r" rtl="1">
              <a:buFontTx/>
              <a:buNone/>
            </a:pPr>
            <a:r>
              <a:rPr lang="ar-SA" sz="3200" dirty="0" smtClean="0">
                <a:sym typeface="Symbol" pitchFamily="18" charset="2"/>
              </a:rPr>
              <a:t>القسمة</a:t>
            </a:r>
            <a:r>
              <a:rPr lang="en-US" sz="3200" dirty="0">
                <a:sym typeface="Symbol" pitchFamily="18" charset="2"/>
              </a:rPr>
              <a:t>				/</a:t>
            </a:r>
          </a:p>
          <a:p>
            <a:pPr lvl="1" algn="r" rtl="1">
              <a:buFontTx/>
              <a:buNone/>
            </a:pPr>
            <a:r>
              <a:rPr lang="ar-SA" sz="3200" dirty="0" smtClean="0">
                <a:sym typeface="Symbol" pitchFamily="18" charset="2"/>
              </a:rPr>
              <a:t>باقي القسمة	</a:t>
            </a:r>
            <a:r>
              <a:rPr lang="en-US" sz="3200" dirty="0">
                <a:sym typeface="Symbol" pitchFamily="18" charset="2"/>
              </a:rPr>
              <a:t>		%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BB05B84-F218-4B87-B25D-B355D9771644}" type="slidenum">
              <a:rPr lang="en-US"/>
              <a:pPr/>
              <a:t>5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685800"/>
          </a:xfrm>
          <a:noFill/>
          <a:ln/>
        </p:spPr>
        <p:txBody>
          <a:bodyPr/>
          <a:lstStyle/>
          <a:p>
            <a:pPr rtl="1"/>
            <a:r>
              <a:rPr lang="ar-SA" b="1" dirty="0">
                <a:solidFill>
                  <a:srgbClr val="CC3300"/>
                </a:solidFill>
                <a:ea typeface="ＭＳ Ｐゴシック" pitchFamily="34" charset="-128"/>
              </a:rPr>
              <a:t>العمليات </a:t>
            </a:r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الحسابية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1397000"/>
          <a:ext cx="8458200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العملية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مثال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النتيجة لو</a:t>
                      </a:r>
                      <a:r>
                        <a:rPr lang="ar-SA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افترضنا</a:t>
                      </a:r>
                      <a:r>
                        <a:rPr 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ar-SA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(X=10, Y=7, Z=2.5)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rgbClr val="C00000"/>
                          </a:solidFill>
                        </a:rPr>
                        <a:t>الجمع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X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+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>
                          <a:solidFill>
                            <a:srgbClr val="C00000"/>
                          </a:solidFill>
                        </a:rPr>
                        <a:t>الطرح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–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الضرب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*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القسمة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/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/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باقي القسمة</a:t>
                      </a:r>
                      <a:endParaRPr lang="en-US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%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4C8BD624-BC8C-4480-A875-35157AF63A3E}" type="slidenum">
              <a:rPr lang="en-US"/>
              <a:pPr/>
              <a:t>6</a:t>
            </a:fld>
            <a:endParaRPr lang="en-US"/>
          </a:p>
        </p:txBody>
      </p:sp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838200" y="1447800"/>
            <a:ext cx="7772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en-US" sz="2800" dirty="0" smtClean="0">
                <a:latin typeface="Arial" charset="0"/>
              </a:rPr>
              <a:t>10 / 3    </a:t>
            </a:r>
            <a:r>
              <a:rPr lang="ar-SA" sz="2800" dirty="0" smtClean="0">
                <a:latin typeface="Arial" charset="0"/>
              </a:rPr>
              <a:t>  تعطي  </a:t>
            </a:r>
            <a:r>
              <a:rPr lang="en-US" sz="2800" dirty="0" smtClean="0">
                <a:latin typeface="Arial" charset="0"/>
              </a:rPr>
              <a:t>  3</a:t>
            </a:r>
            <a:endParaRPr lang="en-US" sz="2800" dirty="0">
              <a:latin typeface="Arial" charset="0"/>
            </a:endParaRPr>
          </a:p>
          <a:p>
            <a:pPr algn="ctr" rtl="1">
              <a:spcBef>
                <a:spcPct val="50000"/>
              </a:spcBef>
            </a:pPr>
            <a:r>
              <a:rPr lang="en-US" sz="2800" dirty="0">
                <a:latin typeface="Arial" charset="0"/>
              </a:rPr>
              <a:t>10.0 / 3 </a:t>
            </a:r>
            <a:r>
              <a:rPr lang="ar-SA" sz="2800" dirty="0" smtClean="0">
                <a:latin typeface="Arial" charset="0"/>
              </a:rPr>
              <a:t>  تعطي   </a:t>
            </a:r>
            <a:r>
              <a:rPr lang="en-US" sz="2800" dirty="0" smtClean="0">
                <a:latin typeface="Arial" charset="0"/>
              </a:rPr>
              <a:t>3.33333</a:t>
            </a:r>
            <a:endParaRPr lang="en-US" sz="2800" dirty="0">
              <a:latin typeface="Arial" charset="0"/>
            </a:endParaRP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6870700" cy="762000"/>
          </a:xfrm>
          <a:noFill/>
          <a:ln/>
        </p:spPr>
        <p:txBody>
          <a:bodyPr/>
          <a:lstStyle/>
          <a:p>
            <a:r>
              <a:rPr lang="ar-SA" dirty="0" smtClean="0">
                <a:solidFill>
                  <a:srgbClr val="CC3300"/>
                </a:solidFill>
                <a:ea typeface="ＭＳ Ｐゴシック" pitchFamily="34" charset="-128"/>
              </a:rPr>
              <a:t>أمثلة</a:t>
            </a:r>
            <a:endParaRPr lang="en-US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62000" y="3019961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en-US" sz="3200" dirty="0" smtClean="0">
                <a:latin typeface="Comic Sans MS" pitchFamily="66" charset="0"/>
              </a:rPr>
              <a:t>5%3 </a:t>
            </a:r>
            <a:r>
              <a:rPr lang="ar-SA" sz="3200" dirty="0" smtClean="0">
                <a:latin typeface="Arial" charset="0"/>
              </a:rPr>
              <a:t> تعطي </a:t>
            </a:r>
            <a:r>
              <a:rPr lang="en-US" sz="3200" dirty="0" smtClean="0">
                <a:latin typeface="Comic Sans MS" pitchFamily="66" charset="0"/>
              </a:rPr>
              <a:t>2</a:t>
            </a:r>
            <a:r>
              <a:rPr lang="en-US" sz="3200" dirty="0">
                <a:latin typeface="Comic Sans MS" pitchFamily="66" charset="0"/>
              </a:rPr>
              <a:t>	</a:t>
            </a:r>
            <a:r>
              <a:rPr lang="ar-SA" sz="3200" dirty="0" smtClean="0">
                <a:latin typeface="Comic Sans MS" pitchFamily="66" charset="0"/>
              </a:rPr>
              <a:t>           </a:t>
            </a:r>
            <a:r>
              <a:rPr lang="en-US" sz="3200" dirty="0" smtClean="0">
                <a:latin typeface="Comic Sans MS" pitchFamily="66" charset="0"/>
              </a:rPr>
              <a:t>5%4 </a:t>
            </a:r>
            <a:r>
              <a:rPr lang="ar-SA" sz="3200" dirty="0" smtClean="0">
                <a:latin typeface="Arial" charset="0"/>
              </a:rPr>
              <a:t> تعطي </a:t>
            </a:r>
            <a:r>
              <a:rPr lang="en-US" sz="3200" dirty="0" smtClean="0">
                <a:latin typeface="Comic Sans MS" pitchFamily="66" charset="0"/>
              </a:rPr>
              <a:t>1</a:t>
            </a:r>
            <a:r>
              <a:rPr lang="en-US" sz="3200" dirty="0">
                <a:latin typeface="Comic Sans MS" pitchFamily="66" charset="0"/>
              </a:rPr>
              <a:t>	</a:t>
            </a:r>
          </a:p>
          <a:p>
            <a:pPr algn="ctr" rtl="1">
              <a:spcBef>
                <a:spcPct val="50000"/>
              </a:spcBef>
            </a:pPr>
            <a:r>
              <a:rPr lang="en-US" sz="3200" dirty="0" smtClean="0">
                <a:latin typeface="Comic Sans MS" pitchFamily="66" charset="0"/>
              </a:rPr>
              <a:t>10%5 </a:t>
            </a:r>
            <a:r>
              <a:rPr lang="ar-SA" sz="3200" dirty="0" smtClean="0">
                <a:latin typeface="Arial" charset="0"/>
              </a:rPr>
              <a:t> تعطي </a:t>
            </a:r>
            <a:r>
              <a:rPr lang="en-US" sz="3200" dirty="0" smtClean="0">
                <a:latin typeface="Comic Sans MS" pitchFamily="66" charset="0"/>
              </a:rPr>
              <a:t>0</a:t>
            </a:r>
            <a:r>
              <a:rPr lang="ar-SA" sz="3200" dirty="0" smtClean="0">
                <a:latin typeface="Comic Sans MS" pitchFamily="66" charset="0"/>
              </a:rPr>
              <a:t>           </a:t>
            </a:r>
            <a:r>
              <a:rPr lang="en-US" sz="3200" dirty="0">
                <a:latin typeface="Comic Sans MS" pitchFamily="66" charset="0"/>
              </a:rPr>
              <a:t>	</a:t>
            </a:r>
            <a:r>
              <a:rPr lang="en-US" sz="3200" dirty="0" smtClean="0">
                <a:latin typeface="Comic Sans MS" pitchFamily="66" charset="0"/>
              </a:rPr>
              <a:t>5%10 </a:t>
            </a:r>
            <a:r>
              <a:rPr lang="ar-SA" sz="3200" dirty="0" smtClean="0">
                <a:latin typeface="Arial" charset="0"/>
              </a:rPr>
              <a:t> تعطي </a:t>
            </a:r>
            <a:r>
              <a:rPr lang="en-US" sz="3200" dirty="0" smtClean="0">
                <a:latin typeface="Comic Sans MS" pitchFamily="66" charset="0"/>
              </a:rPr>
              <a:t>5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13E6CB-CA25-48D8-9C5E-62A82EDF1A19}" type="slidenum">
              <a:rPr lang="en-US"/>
              <a:pPr/>
              <a:t>7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762000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ترتيب تنفيذ العمليات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43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905000"/>
            <a:ext cx="8839200" cy="3048000"/>
          </a:xfrm>
        </p:spPr>
        <p:txBody>
          <a:bodyPr/>
          <a:lstStyle/>
          <a:p>
            <a:pPr lvl="1" algn="r" rtl="1">
              <a:lnSpc>
                <a:spcPct val="90000"/>
              </a:lnSpc>
              <a:buFontTx/>
              <a:buNone/>
            </a:pPr>
            <a:r>
              <a:rPr lang="ar-SA" sz="3200" dirty="0" smtClean="0">
                <a:sym typeface="Symbol" pitchFamily="18" charset="2"/>
              </a:rPr>
              <a:t>() يتم تنفيذها أولا من اليمين إلى اليسار ومن الداخل إلى الخارج</a:t>
            </a:r>
            <a:endParaRPr lang="en-US" sz="3200" dirty="0">
              <a:sym typeface="Symbol" pitchFamily="18" charset="2"/>
            </a:endParaRPr>
          </a:p>
          <a:p>
            <a:pPr lvl="1" algn="r" rtl="1">
              <a:lnSpc>
                <a:spcPct val="90000"/>
              </a:lnSpc>
              <a:buFontTx/>
              <a:buNone/>
            </a:pPr>
            <a:endParaRPr lang="en-US" sz="3200" dirty="0">
              <a:sym typeface="Symbol" pitchFamily="18" charset="2"/>
            </a:endParaRPr>
          </a:p>
          <a:p>
            <a:pPr lvl="1" algn="r" rtl="1">
              <a:lnSpc>
                <a:spcPct val="90000"/>
              </a:lnSpc>
              <a:buFontTx/>
              <a:buNone/>
            </a:pPr>
            <a:r>
              <a:rPr lang="en-US" sz="3200" dirty="0">
                <a:sym typeface="Symbol" pitchFamily="18" charset="2"/>
              </a:rPr>
              <a:t></a:t>
            </a:r>
            <a:r>
              <a:rPr lang="en-US" sz="3200" dirty="0"/>
              <a:t>, </a:t>
            </a:r>
            <a:r>
              <a:rPr lang="en-US" sz="3200" dirty="0" smtClean="0"/>
              <a:t>/, %</a:t>
            </a:r>
            <a:r>
              <a:rPr lang="ar-SA" sz="3200" dirty="0" smtClean="0"/>
              <a:t> </a:t>
            </a:r>
            <a:r>
              <a:rPr lang="ar-SA" sz="3200" dirty="0" smtClean="0">
                <a:sym typeface="Symbol" pitchFamily="18" charset="2"/>
              </a:rPr>
              <a:t>يتم تنفيذها ثانيا من </a:t>
            </a:r>
            <a:r>
              <a:rPr lang="ar-SA" sz="3200" dirty="0" smtClean="0">
                <a:sym typeface="Symbol" pitchFamily="18" charset="2"/>
              </a:rPr>
              <a:t>اليسار إلى</a:t>
            </a:r>
            <a:r>
              <a:rPr lang="en-US" sz="3200" dirty="0" smtClean="0">
                <a:sym typeface="Symbol" pitchFamily="18" charset="2"/>
              </a:rPr>
              <a:t> </a:t>
            </a:r>
            <a:r>
              <a:rPr lang="ar-SA" sz="3200" dirty="0" smtClean="0">
                <a:sym typeface="Symbol" pitchFamily="18" charset="2"/>
              </a:rPr>
              <a:t>اليمين</a:t>
            </a:r>
            <a:endParaRPr lang="en-US" sz="3200" dirty="0"/>
          </a:p>
          <a:p>
            <a:pPr lvl="1" algn="r" rtl="1">
              <a:lnSpc>
                <a:spcPct val="90000"/>
              </a:lnSpc>
              <a:buFontTx/>
              <a:buNone/>
            </a:pPr>
            <a:r>
              <a:rPr lang="en-US" sz="3200" dirty="0"/>
              <a:t>+, </a:t>
            </a:r>
            <a:r>
              <a:rPr lang="en-US" sz="3200" dirty="0" smtClean="0">
                <a:sym typeface="Symbol" pitchFamily="18" charset="2"/>
              </a:rPr>
              <a:t></a:t>
            </a:r>
            <a:r>
              <a:rPr lang="ar-SA" sz="3200" dirty="0" smtClean="0">
                <a:sym typeface="Symbol" pitchFamily="18" charset="2"/>
              </a:rPr>
              <a:t> يتم تنفيذها أخرا من </a:t>
            </a:r>
            <a:r>
              <a:rPr lang="ar-SA" sz="3200" dirty="0" smtClean="0">
                <a:sym typeface="Symbol" pitchFamily="18" charset="2"/>
              </a:rPr>
              <a:t>من اليسار إلى</a:t>
            </a:r>
            <a:r>
              <a:rPr lang="en-US" sz="3200" dirty="0" smtClean="0">
                <a:sym typeface="Symbol" pitchFamily="18" charset="2"/>
              </a:rPr>
              <a:t> </a:t>
            </a:r>
            <a:r>
              <a:rPr lang="ar-SA" sz="3200" dirty="0" smtClean="0">
                <a:sym typeface="Symbol" pitchFamily="18" charset="2"/>
              </a:rPr>
              <a:t>اليمين</a:t>
            </a:r>
            <a:endParaRPr lang="en-US" sz="32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E3D97B6F-E3EB-4A43-8AD5-988A9FD52797}" type="slidenum">
              <a:rPr lang="en-US"/>
              <a:pPr/>
              <a:t>8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391400" cy="762000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أمر الإسناد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187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05800" cy="4648200"/>
          </a:xfrm>
          <a:noFill/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400" dirty="0" smtClean="0"/>
              <a:t>أمر الإسناد هو </a:t>
            </a:r>
            <a:r>
              <a:rPr lang="en-US" sz="2400" b="1" dirty="0">
                <a:solidFill>
                  <a:srgbClr val="C00000"/>
                </a:solidFill>
              </a:rPr>
              <a:t>=</a:t>
            </a:r>
            <a:endParaRPr lang="ar-SA" sz="2400" b="1" dirty="0" smtClean="0">
              <a:solidFill>
                <a:srgbClr val="C00000"/>
              </a:solidFill>
            </a:endParaRPr>
          </a:p>
          <a:p>
            <a:pPr algn="r" rtl="1">
              <a:lnSpc>
                <a:spcPct val="90000"/>
              </a:lnSpc>
            </a:pPr>
            <a:r>
              <a:rPr lang="ar-SA" sz="2400" dirty="0" smtClean="0"/>
              <a:t>يعطي قيمة للمتغير ويخزنها داخل المنطقة من الذاكرة الخاصة بها.</a:t>
            </a:r>
            <a:endParaRPr lang="en-US" altLang="ja-JP" sz="2400" dirty="0">
              <a:ea typeface="ＭＳ Ｐゴシック" pitchFamily="34" charset="-128"/>
            </a:endParaRPr>
          </a:p>
          <a:p>
            <a:pPr algn="r" rtl="1">
              <a:lnSpc>
                <a:spcPct val="90000"/>
              </a:lnSpc>
            </a:pPr>
            <a:r>
              <a:rPr lang="ar-SA" altLang="ja-JP" sz="2400" dirty="0" smtClean="0">
                <a:ea typeface="ＭＳ Ｐゴシック" pitchFamily="34" charset="-128"/>
              </a:rPr>
              <a:t>يستخدم على النحو التالي:</a:t>
            </a:r>
            <a:endParaRPr lang="en-US" altLang="ja-JP" sz="2400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  <a:buNone/>
            </a:pPr>
            <a:r>
              <a:rPr lang="en-US" sz="2400" dirty="0">
                <a:solidFill>
                  <a:srgbClr val="7F7F7F"/>
                </a:solidFill>
              </a:rPr>
              <a:t>			</a:t>
            </a:r>
            <a:r>
              <a:rPr lang="en-US" sz="2400" dirty="0"/>
              <a:t> </a:t>
            </a:r>
            <a:r>
              <a:rPr lang="ar-SA" sz="2000" dirty="0" smtClean="0">
                <a:latin typeface="Courier New" pitchFamily="49" charset="0"/>
              </a:rPr>
              <a:t>الجانب اليساري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400" dirty="0">
                <a:solidFill>
                  <a:srgbClr val="C1051B"/>
                </a:solidFill>
                <a:ea typeface="ＭＳ Ｐゴシック" pitchFamily="34" charset="-128"/>
              </a:rPr>
              <a:t>=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ar-SA" sz="2000" dirty="0" smtClean="0">
                <a:latin typeface="Courier New" pitchFamily="49" charset="0"/>
              </a:rPr>
              <a:t>الجانب اليماني</a:t>
            </a:r>
            <a:r>
              <a:rPr lang="en-US" sz="2000" dirty="0" smtClean="0">
                <a:latin typeface="Courier New" pitchFamily="49" charset="0"/>
              </a:rPr>
              <a:t>;</a:t>
            </a:r>
            <a:endParaRPr lang="en-US" sz="2000" dirty="0">
              <a:latin typeface="Courier New" pitchFamily="49" charset="0"/>
            </a:endParaRPr>
          </a:p>
          <a:p>
            <a:pPr algn="r" rtl="1">
              <a:lnSpc>
                <a:spcPct val="90000"/>
              </a:lnSpc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 algn="r" rtl="1">
              <a:lnSpc>
                <a:spcPct val="90000"/>
              </a:lnSpc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 algn="r" rtl="1">
              <a:lnSpc>
                <a:spcPct val="90000"/>
              </a:lnSpc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altLang="ja-JP" sz="2400" dirty="0" smtClean="0">
                <a:ea typeface="ＭＳ Ｐゴシック" pitchFamily="34" charset="-128"/>
              </a:rPr>
              <a:t>أمثلة: 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		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 = 1;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		start =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		sum = </a:t>
            </a:r>
            <a:r>
              <a:rPr lang="en-US" sz="2000" dirty="0" err="1">
                <a:latin typeface="Courier New" pitchFamily="49" charset="0"/>
              </a:rPr>
              <a:t>firstNumber</a:t>
            </a:r>
            <a:r>
              <a:rPr lang="en-US" sz="2000" dirty="0">
                <a:latin typeface="Courier New" pitchFamily="49" charset="0"/>
              </a:rPr>
              <a:t> + </a:t>
            </a:r>
            <a:r>
              <a:rPr lang="en-US" sz="2000" dirty="0" err="1">
                <a:latin typeface="Courier New" pitchFamily="49" charset="0"/>
              </a:rPr>
              <a:t>secondNumber</a:t>
            </a:r>
            <a:r>
              <a:rPr lang="en-US" sz="2000" dirty="0">
                <a:latin typeface="Courier New" pitchFamily="49" charset="0"/>
              </a:rPr>
              <a:t>;</a:t>
            </a:r>
            <a:br>
              <a:rPr lang="en-US" sz="2000" dirty="0">
                <a:latin typeface="Courier New" pitchFamily="49" charset="0"/>
              </a:rPr>
            </a:br>
            <a:r>
              <a:rPr lang="en-US" sz="2000" dirty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 = (one + two + three) / 3;</a:t>
            </a:r>
            <a:endParaRPr lang="en-US" sz="2000" dirty="0">
              <a:latin typeface="Courier New" pitchFamily="49" charset="0"/>
            </a:endParaRPr>
          </a:p>
          <a:p>
            <a:pPr algn="r" rtl="1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algn="r" rtl="1">
              <a:lnSpc>
                <a:spcPct val="90000"/>
              </a:lnSpc>
              <a:buFontTx/>
              <a:buNone/>
            </a:pPr>
            <a:endParaRPr lang="en-US" sz="2400" dirty="0">
              <a:latin typeface="Courier New" pitchFamily="49" charset="0"/>
            </a:endParaRPr>
          </a:p>
        </p:txBody>
      </p:sp>
      <p:grpSp>
        <p:nvGrpSpPr>
          <p:cNvPr id="118788" name="Group 4"/>
          <p:cNvGrpSpPr>
            <a:grpSpLocks/>
          </p:cNvGrpSpPr>
          <p:nvPr/>
        </p:nvGrpSpPr>
        <p:grpSpPr bwMode="auto">
          <a:xfrm>
            <a:off x="2362200" y="3205163"/>
            <a:ext cx="1927225" cy="1290637"/>
            <a:chOff x="3734" y="2640"/>
            <a:chExt cx="1214" cy="813"/>
          </a:xfrm>
        </p:grpSpPr>
        <p:sp>
          <p:nvSpPr>
            <p:cNvPr id="118789" name="AutoShape 5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r" rtl="1"/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يكون دائما </a:t>
              </a:r>
              <a:r>
                <a:rPr lang="ar-SA" altLang="ja-JP" sz="1400" b="1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معرف (اسم) متغير</a:t>
              </a:r>
              <a:endParaRPr lang="en-US" altLang="ja-JP" sz="14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18790" name="Line 6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18791" name="Group 7"/>
          <p:cNvGrpSpPr>
            <a:grpSpLocks/>
          </p:cNvGrpSpPr>
          <p:nvPr/>
        </p:nvGrpSpPr>
        <p:grpSpPr bwMode="auto">
          <a:xfrm>
            <a:off x="4419600" y="3205163"/>
            <a:ext cx="1927225" cy="1290637"/>
            <a:chOff x="3734" y="2640"/>
            <a:chExt cx="1214" cy="813"/>
          </a:xfrm>
        </p:grpSpPr>
        <p:sp>
          <p:nvSpPr>
            <p:cNvPr id="118792" name="AutoShape 8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r" rtl="1"/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يكون إما </a:t>
              </a:r>
              <a:r>
                <a:rPr lang="ar-SA" altLang="ja-JP" sz="1400" b="1" i="1" dirty="0">
                  <a:solidFill>
                    <a:srgbClr val="C1051B"/>
                  </a:solidFill>
                  <a:ea typeface="ＭＳ Ｐゴシック" pitchFamily="34" charset="-128"/>
                </a:rPr>
                <a:t>معرف متغير </a:t>
              </a:r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ثاني أو </a:t>
              </a:r>
              <a:r>
                <a:rPr lang="ar-SA" altLang="ja-JP" sz="1400" b="1" i="1" dirty="0">
                  <a:solidFill>
                    <a:srgbClr val="C1051B"/>
                  </a:solidFill>
                  <a:ea typeface="ＭＳ Ｐゴシック" pitchFamily="34" charset="-128"/>
                </a:rPr>
                <a:t>قيمة ثابتة </a:t>
              </a:r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أو </a:t>
              </a:r>
              <a:r>
                <a:rPr lang="ar-SA" altLang="ja-JP" sz="1400" b="1" i="1" dirty="0" smtClean="0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عبارة</a:t>
              </a:r>
              <a:r>
                <a:rPr lang="en-US" altLang="ja-JP" sz="1400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.</a:t>
              </a:r>
              <a:endParaRPr lang="en-US" altLang="ja-JP" sz="14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18793" name="Line 9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</p:spPr>
          <p:txBody>
            <a:bodyPr wrap="none"/>
            <a:lstStyle/>
            <a:p>
              <a:pPr algn="r" rtl="1"/>
              <a:endParaRPr lang="en-US"/>
            </a:p>
          </p:txBody>
        </p:sp>
      </p:grp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BFCF4FB-77C6-4D71-8C69-0D72DB452619}" type="slidenum">
              <a:rPr lang="en-US"/>
              <a:pPr/>
              <a:t>9</a:t>
            </a:fld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838200"/>
          </a:xfrm>
        </p:spPr>
        <p:txBody>
          <a:bodyPr/>
          <a:lstStyle/>
          <a:p>
            <a:pPr rtl="1"/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إسناد قيمة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61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839200" cy="4419600"/>
          </a:xfrm>
        </p:spPr>
        <p:txBody>
          <a:bodyPr/>
          <a:lstStyle/>
          <a:p>
            <a:pPr algn="r" rtl="1"/>
            <a:r>
              <a:rPr lang="ar-SA" dirty="0" smtClean="0"/>
              <a:t>في هذه الحالة يتم تخزين القيمة في المنطقة من الذاكرة المخصصة للمتغير الذي هو في الجانب اليساري من عملية الإسناد.</a:t>
            </a:r>
            <a:r>
              <a:rPr lang="en-US" dirty="0" smtClean="0"/>
              <a:t> </a:t>
            </a:r>
            <a:endParaRPr lang="en-US" altLang="ja-JP" dirty="0">
              <a:ea typeface="ＭＳ Ｐゴシック" pitchFamily="34" charset="-128"/>
            </a:endParaRPr>
          </a:p>
        </p:txBody>
      </p:sp>
      <p:grpSp>
        <p:nvGrpSpPr>
          <p:cNvPr id="161812" name="Group 20"/>
          <p:cNvGrpSpPr>
            <a:grpSpLocks/>
          </p:cNvGrpSpPr>
          <p:nvPr/>
        </p:nvGrpSpPr>
        <p:grpSpPr bwMode="auto">
          <a:xfrm>
            <a:off x="228600" y="3352800"/>
            <a:ext cx="4210050" cy="1676400"/>
            <a:chOff x="264" y="1824"/>
            <a:chExt cx="2652" cy="1056"/>
          </a:xfrm>
        </p:grpSpPr>
        <p:sp>
          <p:nvSpPr>
            <p:cNvPr id="161813" name="Rectangle 21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/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grpSp>
          <p:nvGrpSpPr>
            <p:cNvPr id="161814" name="Group 22"/>
            <p:cNvGrpSpPr>
              <a:grpSpLocks/>
            </p:cNvGrpSpPr>
            <p:nvPr/>
          </p:nvGrpSpPr>
          <p:grpSpPr bwMode="auto">
            <a:xfrm>
              <a:off x="336" y="2142"/>
              <a:ext cx="2580" cy="543"/>
              <a:chOff x="391" y="991"/>
              <a:chExt cx="2580" cy="543"/>
            </a:xfrm>
          </p:grpSpPr>
          <p:sp>
            <p:nvSpPr>
              <p:cNvPr id="161815" name="Text Box 23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25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ＭＳ Ｐゴシック" pitchFamily="34" charset="-128"/>
                  </a:rPr>
                  <a:t>int firstNumber=1, secondNumber;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61816" name="Text Box 24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ＭＳ Ｐゴシック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ＭＳ Ｐゴシック" pitchFamily="34" charset="-128"/>
                  </a:rPr>
                  <a:t>secondNumber = 87;</a:t>
                </a:r>
              </a:p>
            </p:txBody>
          </p:sp>
        </p:grpSp>
        <p:grpSp>
          <p:nvGrpSpPr>
            <p:cNvPr id="161817" name="Group 25"/>
            <p:cNvGrpSpPr>
              <a:grpSpLocks/>
            </p:cNvGrpSpPr>
            <p:nvPr/>
          </p:nvGrpSpPr>
          <p:grpSpPr bwMode="auto">
            <a:xfrm>
              <a:off x="294" y="1871"/>
              <a:ext cx="590" cy="483"/>
              <a:chOff x="294" y="1871"/>
              <a:chExt cx="590" cy="483"/>
            </a:xfrm>
          </p:grpSpPr>
          <p:sp>
            <p:nvSpPr>
              <p:cNvPr id="161818" name="Oval 26"/>
              <p:cNvSpPr>
                <a:spLocks noChangeArrowheads="1"/>
              </p:cNvSpPr>
              <p:nvPr/>
            </p:nvSpPr>
            <p:spPr bwMode="auto">
              <a:xfrm>
                <a:off x="294" y="1871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altLang="ja-JP" sz="2400" b="1">
                    <a:solidFill>
                      <a:srgbClr val="C1051B"/>
                    </a:solidFill>
                    <a:latin typeface="Arial" charset="0"/>
                    <a:ea typeface="ＭＳ Ｐゴシック" pitchFamily="34" charset="-128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61819" name="Line 27"/>
              <p:cNvSpPr>
                <a:spLocks noChangeShapeType="1"/>
              </p:cNvSpPr>
              <p:nvPr/>
            </p:nvSpPr>
            <p:spPr bwMode="auto">
              <a:xfrm>
                <a:off x="559" y="2030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820" name="Text Box 28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161821" name="Group 29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161822" name="Line 30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1823" name="Group 31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161824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25" name="Oval 33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2400" b="1">
                      <a:solidFill>
                        <a:srgbClr val="C1051B"/>
                      </a:solidFill>
                      <a:latin typeface="Arial" charset="0"/>
                      <a:ea typeface="ＭＳ Ｐゴシック" pitchFamily="34" charset="-128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6182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</a:endParaRPr>
                </a:p>
                <a:p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</a:endParaRPr>
                </a:p>
                <a:p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</a:endParaRPr>
                </a:p>
              </p:txBody>
            </p:sp>
          </p:grpSp>
        </p:grpSp>
      </p:grpSp>
      <p:sp>
        <p:nvSpPr>
          <p:cNvPr id="161828" name="Rectangle 36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1829" name="Rectangle 37"/>
          <p:cNvSpPr>
            <a:spLocks noChangeArrowheads="1"/>
          </p:cNvSpPr>
          <p:nvPr/>
        </p:nvSpPr>
        <p:spPr bwMode="auto">
          <a:xfrm>
            <a:off x="5354638" y="3124200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ＭＳ Ｐゴシック" pitchFamily="34" charset="-128"/>
              </a:rPr>
              <a:t>firstNumber</a:t>
            </a:r>
          </a:p>
        </p:txBody>
      </p:sp>
      <p:sp>
        <p:nvSpPr>
          <p:cNvPr id="161830" name="Rectangle 38"/>
          <p:cNvSpPr>
            <a:spLocks noChangeArrowheads="1"/>
          </p:cNvSpPr>
          <p:nvPr/>
        </p:nvSpPr>
        <p:spPr bwMode="auto">
          <a:xfrm>
            <a:off x="7248525" y="32067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1600">
                <a:latin typeface="Comic Sans MS" pitchFamily="66" charset="0"/>
              </a:rPr>
              <a:t>1</a:t>
            </a:r>
          </a:p>
        </p:txBody>
      </p:sp>
      <p:grpSp>
        <p:nvGrpSpPr>
          <p:cNvPr id="161831" name="Group 39"/>
          <p:cNvGrpSpPr>
            <a:grpSpLocks/>
          </p:cNvGrpSpPr>
          <p:nvPr/>
        </p:nvGrpSpPr>
        <p:grpSpPr bwMode="auto">
          <a:xfrm>
            <a:off x="4999038" y="3581400"/>
            <a:ext cx="3189287" cy="457200"/>
            <a:chOff x="3269" y="1680"/>
            <a:chExt cx="2009" cy="288"/>
          </a:xfrm>
        </p:grpSpPr>
        <p:sp>
          <p:nvSpPr>
            <p:cNvPr id="161832" name="Rectangle 40"/>
            <p:cNvSpPr>
              <a:spLocks noChangeArrowheads="1"/>
            </p:cNvSpPr>
            <p:nvPr/>
          </p:nvSpPr>
          <p:spPr bwMode="auto">
            <a:xfrm>
              <a:off x="3269" y="1680"/>
              <a:ext cx="12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ＭＳ Ｐゴシック" pitchFamily="34" charset="-128"/>
                </a:rPr>
                <a:t>secondNumber</a:t>
              </a:r>
            </a:p>
          </p:txBody>
        </p:sp>
        <p:sp>
          <p:nvSpPr>
            <p:cNvPr id="161833" name="Rectangle 41"/>
            <p:cNvSpPr>
              <a:spLocks noChangeArrowheads="1"/>
            </p:cNvSpPr>
            <p:nvPr/>
          </p:nvSpPr>
          <p:spPr bwMode="auto">
            <a:xfrm>
              <a:off x="4687" y="172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600">
                  <a:latin typeface="Comic Sans MS" pitchFamily="66" charset="0"/>
                </a:rPr>
                <a:t>???</a:t>
              </a:r>
            </a:p>
          </p:txBody>
        </p:sp>
      </p:grpSp>
      <p:sp>
        <p:nvSpPr>
          <p:cNvPr id="161834" name="AutoShape 42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sz="1600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A</a:t>
            </a:r>
            <a:r>
              <a:rPr lang="ar-SA" altLang="ja-JP" sz="1600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 </a:t>
            </a:r>
            <a:r>
              <a:rPr lang="ar-SA" altLang="ja-JP" sz="1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تعريف المتغيرات وحجز مناطق من الذاكرة لهم.</a:t>
            </a:r>
            <a:endParaRPr lang="en-US" altLang="ja-JP" sz="1400" dirty="0">
              <a:solidFill>
                <a:schemeClr val="bg2">
                  <a:lumMod val="50000"/>
                </a:schemeClr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61837" name="AutoShape 45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r" rtl="1">
              <a:tabLst>
                <a:tab pos="228600" algn="l"/>
              </a:tabLst>
            </a:pPr>
            <a:r>
              <a:rPr lang="en-US" altLang="ja-JP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</a:rPr>
              <a:t>B</a:t>
            </a:r>
            <a:r>
              <a:rPr lang="ar-SA" altLang="ja-JP" b="1" dirty="0" smtClean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</a:rPr>
              <a:t> </a:t>
            </a:r>
            <a:r>
              <a:rPr lang="ar-SA" altLang="ja-JP" sz="1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إسناد وتخزين القيم في المناطق من الذاكرة المخصصة للمتغيرات</a:t>
            </a:r>
            <a:r>
              <a:rPr lang="ar-SA" altLang="ja-JP" sz="1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grpSp>
        <p:nvGrpSpPr>
          <p:cNvPr id="161844" name="Group 52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161835" name="Rectangle 43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ＭＳ Ｐゴシック" pitchFamily="34" charset="-128"/>
                </a:rPr>
                <a:t>firstNumber</a:t>
              </a:r>
            </a:p>
          </p:txBody>
        </p:sp>
        <p:sp>
          <p:nvSpPr>
            <p:cNvPr id="161836" name="Rectangle 44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38" name="Text Box 46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234</a:t>
              </a:r>
            </a:p>
          </p:txBody>
        </p:sp>
        <p:grpSp>
          <p:nvGrpSpPr>
            <p:cNvPr id="161839" name="Group 47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161840" name="Rectangle 48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ja-JP" sz="2400" dirty="0" err="1">
                    <a:latin typeface="Times New Roman" pitchFamily="18" charset="0"/>
                    <a:ea typeface="ＭＳ Ｐゴシック" pitchFamily="34" charset="-128"/>
                  </a:rPr>
                  <a:t>secondNumber</a:t>
                </a:r>
                <a:endParaRPr lang="en-US" altLang="ja-JP" sz="2400" dirty="0"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grpSp>
            <p:nvGrpSpPr>
              <p:cNvPr id="161841" name="Group 49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1"/>
                <a:chOff x="4741" y="3264"/>
                <a:chExt cx="591" cy="231"/>
              </a:xfrm>
            </p:grpSpPr>
            <p:sp>
              <p:nvSpPr>
                <p:cNvPr id="161842" name="Rectangle 50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43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27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87</a:t>
                  </a:r>
                </a:p>
              </p:txBody>
            </p:sp>
          </p:grpSp>
        </p:grpSp>
      </p:grpSp>
      <p:sp>
        <p:nvSpPr>
          <p:cNvPr id="161845" name="Text Box 53"/>
          <p:cNvSpPr txBox="1">
            <a:spLocks noChangeArrowheads="1"/>
          </p:cNvSpPr>
          <p:nvPr/>
        </p:nvSpPr>
        <p:spPr bwMode="auto">
          <a:xfrm>
            <a:off x="1889125" y="5257800"/>
            <a:ext cx="869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الأوامر</a:t>
            </a:r>
            <a:endParaRPr lang="en-US" altLang="ja-JP" sz="2400" dirty="0">
              <a:solidFill>
                <a:srgbClr val="15151D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1846" name="Text Box 54"/>
          <p:cNvSpPr txBox="1">
            <a:spLocks noChangeArrowheads="1"/>
          </p:cNvSpPr>
          <p:nvPr/>
        </p:nvSpPr>
        <p:spPr bwMode="auto">
          <a:xfrm>
            <a:off x="5562600" y="5943600"/>
            <a:ext cx="2263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altLang="ja-JP" sz="2400" b="1" dirty="0" smtClean="0">
                <a:solidFill>
                  <a:srgbClr val="15151D"/>
                </a:solidFill>
                <a:ea typeface="ＭＳ Ｐゴシック" pitchFamily="34" charset="-128"/>
              </a:rPr>
              <a:t>حالة أو وضع الذاكرة</a:t>
            </a:r>
            <a:endParaRPr lang="en-US" altLang="ja-JP" sz="24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8.016"/>
  <p:tag name="TIMELINE" val="1.1/7.6/9.5/17.5/19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9.216"/>
  <p:tag name="TIMELINE" val="8.3/13.7/20.5"/>
</p:tagLst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3047</TotalTime>
  <Words>978</Words>
  <Application>Microsoft PowerPoint</Application>
  <PresentationFormat>On-screen Show (4:3)</PresentationFormat>
  <Paragraphs>310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Intro</vt:lpstr>
      <vt:lpstr>Slide 1</vt:lpstr>
      <vt:lpstr>العمليات</vt:lpstr>
      <vt:lpstr>تصنيف العمليات</vt:lpstr>
      <vt:lpstr>العمليات الحسابية</vt:lpstr>
      <vt:lpstr>العمليات الحسابية</vt:lpstr>
      <vt:lpstr>أمثلة</vt:lpstr>
      <vt:lpstr>ترتيب تنفيذ العمليات</vt:lpstr>
      <vt:lpstr>أمر الإسناد</vt:lpstr>
      <vt:lpstr>إسناد قيمة</vt:lpstr>
      <vt:lpstr>إسناد متغير</vt:lpstr>
      <vt:lpstr>إسناد عبارة</vt:lpstr>
      <vt:lpstr>تعديل البيانات</vt:lpstr>
      <vt:lpstr>Slide 13</vt:lpstr>
      <vt:lpstr>عمليات أسناد أخرى</vt:lpstr>
      <vt:lpstr>عمليات أسناد أخرى</vt:lpstr>
      <vt:lpstr>عمليات الزيادة والنقصان</vt:lpstr>
      <vt:lpstr>عمليات العلاقات</vt:lpstr>
      <vt:lpstr>العمليات المنطقية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gnnosf</cp:lastModifiedBy>
  <cp:revision>26</cp:revision>
  <cp:lastPrinted>1601-01-01T00:00:00Z</cp:lastPrinted>
  <dcterms:created xsi:type="dcterms:W3CDTF">2007-03-20T08:45:47Z</dcterms:created>
  <dcterms:modified xsi:type="dcterms:W3CDTF">2014-09-17T12:09:37Z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