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ags/tag1.xml" ContentType="application/vnd.openxmlformats-officedocument.presentationml.tags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0" r:id="rId1"/>
  </p:sldMasterIdLst>
  <p:notesMasterIdLst>
    <p:notesMasterId r:id="rId20"/>
  </p:notesMasterIdLst>
  <p:sldIdLst>
    <p:sldId id="305" r:id="rId2"/>
    <p:sldId id="277" r:id="rId3"/>
    <p:sldId id="278" r:id="rId4"/>
    <p:sldId id="279" r:id="rId5"/>
    <p:sldId id="306" r:id="rId6"/>
    <p:sldId id="281" r:id="rId7"/>
    <p:sldId id="283" r:id="rId8"/>
    <p:sldId id="271" r:id="rId9"/>
    <p:sldId id="298" r:id="rId10"/>
    <p:sldId id="307" r:id="rId11"/>
    <p:sldId id="308" r:id="rId12"/>
    <p:sldId id="295" r:id="rId13"/>
    <p:sldId id="296" r:id="rId14"/>
    <p:sldId id="286" r:id="rId15"/>
    <p:sldId id="287" r:id="rId16"/>
    <p:sldId id="284" r:id="rId17"/>
    <p:sldId id="288" r:id="rId18"/>
    <p:sldId id="290" r:id="rId1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9933"/>
    <a:srgbClr val="FF9900"/>
    <a:srgbClr val="FF0000"/>
    <a:srgbClr val="FF3300"/>
    <a:srgbClr val="FF5050"/>
    <a:srgbClr val="FF00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75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75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95C1B23-E918-4E3D-BEED-7086AD08C26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16DC94B-4E2E-4F9D-B2A9-891482E0602E}" type="slidenum">
              <a:rPr lang="en-US"/>
              <a:pPr/>
              <a:t>1</a:t>
            </a:fld>
            <a:endParaRPr lang="en-US"/>
          </a:p>
        </p:txBody>
      </p:sp>
      <p:sp>
        <p:nvSpPr>
          <p:cNvPr id="972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/>
          <a:lstStyle/>
          <a:p>
            <a:endParaRPr 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C4887B-E8BC-492A-994E-2B0B4403C0A5}" type="slidenum">
              <a:rPr lang="en-US"/>
              <a:pPr/>
              <a:t>12</a:t>
            </a:fld>
            <a:endParaRPr lang="en-US"/>
          </a:p>
        </p:txBody>
      </p:sp>
      <p:sp>
        <p:nvSpPr>
          <p:cNvPr id="158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158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  <a:ln/>
        </p:spPr>
        <p:txBody>
          <a:bodyPr lIns="91424" tIns="45712" rIns="91424" bIns="45712"/>
          <a:lstStyle/>
          <a:p>
            <a:endParaRPr lang="en-GB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1DBDDD-71DA-43AD-A30F-88892F026E77}" type="slidenum">
              <a:rPr lang="en-US"/>
              <a:pPr/>
              <a:t>4</a:t>
            </a:fld>
            <a:endParaRPr lang="en-US"/>
          </a:p>
        </p:txBody>
      </p:sp>
      <p:sp>
        <p:nvSpPr>
          <p:cNvPr id="138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1DBDDD-71DA-43AD-A30F-88892F026E77}" type="slidenum">
              <a:rPr lang="en-US"/>
              <a:pPr/>
              <a:t>5</a:t>
            </a:fld>
            <a:endParaRPr lang="en-US"/>
          </a:p>
        </p:txBody>
      </p:sp>
      <p:sp>
        <p:nvSpPr>
          <p:cNvPr id="138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138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D64BCCC-9FA2-49F7-807A-8E3232A3908F}" type="slidenum">
              <a:rPr lang="en-US"/>
              <a:pPr/>
              <a:t>7</a:t>
            </a:fld>
            <a:endParaRPr lang="en-US"/>
          </a:p>
        </p:txBody>
      </p:sp>
      <p:sp>
        <p:nvSpPr>
          <p:cNvPr id="144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144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4857C6-5873-4575-8EFB-6E31A60F2CDF}" type="slidenum">
              <a:rPr lang="en-US"/>
              <a:pPr/>
              <a:t>8</a:t>
            </a:fld>
            <a:endParaRPr lang="en-US"/>
          </a:p>
        </p:txBody>
      </p:sp>
      <p:sp>
        <p:nvSpPr>
          <p:cNvPr id="119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 lIns="86486" tIns="43243" rIns="86486" bIns="43243"/>
          <a:lstStyle/>
          <a:p>
            <a:endParaRPr lang="en-GB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5C1B23-E918-4E3D-BEED-7086AD08C266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901" name="Group 109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33882" name="Group 90"/>
            <p:cNvGrpSpPr>
              <a:grpSpLocks/>
            </p:cNvGrpSpPr>
            <p:nvPr userDrawn="1"/>
          </p:nvGrpSpPr>
          <p:grpSpPr bwMode="auto">
            <a:xfrm>
              <a:off x="696" y="1979"/>
              <a:ext cx="3132" cy="324"/>
              <a:chOff x="696" y="894"/>
              <a:chExt cx="3132" cy="324"/>
            </a:xfrm>
          </p:grpSpPr>
          <p:sp>
            <p:nvSpPr>
              <p:cNvPr id="33878" name="Rectangle 86"/>
              <p:cNvSpPr>
                <a:spLocks noChangeArrowheads="1"/>
              </p:cNvSpPr>
              <p:nvPr userDrawn="1"/>
            </p:nvSpPr>
            <p:spPr bwMode="ltGray">
              <a:xfrm>
                <a:off x="696" y="894"/>
                <a:ext cx="1104" cy="288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9" name="Rectangle 87"/>
              <p:cNvSpPr>
                <a:spLocks noChangeArrowheads="1"/>
              </p:cNvSpPr>
              <p:nvPr userDrawn="1"/>
            </p:nvSpPr>
            <p:spPr bwMode="ltGray">
              <a:xfrm>
                <a:off x="696" y="1122"/>
                <a:ext cx="1440" cy="96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0" name="Rectangle 88"/>
              <p:cNvSpPr>
                <a:spLocks noChangeArrowheads="1"/>
              </p:cNvSpPr>
              <p:nvPr userDrawn="1"/>
            </p:nvSpPr>
            <p:spPr bwMode="ltGray">
              <a:xfrm>
                <a:off x="1716" y="1068"/>
                <a:ext cx="2112" cy="108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1" name="Rectangle 89"/>
              <p:cNvSpPr>
                <a:spLocks noChangeArrowheads="1"/>
              </p:cNvSpPr>
              <p:nvPr userDrawn="1"/>
            </p:nvSpPr>
            <p:spPr bwMode="ltGray">
              <a:xfrm>
                <a:off x="1713" y="954"/>
                <a:ext cx="1872" cy="144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3848" name="Rectangle 56"/>
            <p:cNvSpPr>
              <a:spLocks noChangeArrowheads="1"/>
            </p:cNvSpPr>
            <p:nvPr userDrawn="1"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33794" name="Group 2"/>
            <p:cNvGrpSpPr>
              <a:grpSpLocks/>
            </p:cNvGrpSpPr>
            <p:nvPr userDrawn="1"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33795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33796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7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8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9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0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1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2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3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4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5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6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7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8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9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0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1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2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3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4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5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6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7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33818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33819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0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1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2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3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4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5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6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7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8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9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0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1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2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3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4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5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6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7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8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9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0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1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2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3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4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5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6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7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3855" name="Group 63"/>
            <p:cNvGrpSpPr>
              <a:grpSpLocks/>
            </p:cNvGrpSpPr>
            <p:nvPr userDrawn="1"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33856" name="Rectangle 64" descr="60%"/>
              <p:cNvSpPr>
                <a:spLocks noChangeArrowheads="1"/>
              </p:cNvSpPr>
              <p:nvPr userDrawn="1"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7" name="Line 65"/>
              <p:cNvSpPr>
                <a:spLocks noChangeShapeType="1"/>
              </p:cNvSpPr>
              <p:nvPr userDrawn="1"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8" name="Line 66"/>
              <p:cNvSpPr>
                <a:spLocks noChangeShapeType="1"/>
              </p:cNvSpPr>
              <p:nvPr userDrawn="1"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9" name="Line 67"/>
              <p:cNvSpPr>
                <a:spLocks noChangeShapeType="1"/>
              </p:cNvSpPr>
              <p:nvPr userDrawn="1"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60" name="Line 68"/>
              <p:cNvSpPr>
                <a:spLocks noChangeShapeType="1"/>
              </p:cNvSpPr>
              <p:nvPr userDrawn="1"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3872" name="Line 80"/>
            <p:cNvSpPr>
              <a:spLocks noChangeShapeType="1"/>
            </p:cNvSpPr>
            <p:nvPr userDrawn="1"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33898" name="Group 106"/>
            <p:cNvGrpSpPr>
              <a:grpSpLocks/>
            </p:cNvGrpSpPr>
            <p:nvPr userDrawn="1"/>
          </p:nvGrpSpPr>
          <p:grpSpPr bwMode="auto">
            <a:xfrm>
              <a:off x="261" y="1962"/>
              <a:ext cx="3567" cy="1494"/>
              <a:chOff x="261" y="877"/>
              <a:chExt cx="3567" cy="1494"/>
            </a:xfrm>
          </p:grpSpPr>
          <p:sp>
            <p:nvSpPr>
              <p:cNvPr id="33874" name="Line 82"/>
              <p:cNvSpPr>
                <a:spLocks noChangeShapeType="1"/>
              </p:cNvSpPr>
              <p:nvPr/>
            </p:nvSpPr>
            <p:spPr bwMode="ltGray">
              <a:xfrm flipH="1">
                <a:off x="261" y="951"/>
                <a:ext cx="1533" cy="3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5" name="Line 83"/>
              <p:cNvSpPr>
                <a:spLocks noChangeShapeType="1"/>
              </p:cNvSpPr>
              <p:nvPr/>
            </p:nvSpPr>
            <p:spPr bwMode="ltGray">
              <a:xfrm>
                <a:off x="383" y="879"/>
                <a:ext cx="0" cy="149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6" name="Arc 84"/>
              <p:cNvSpPr>
                <a:spLocks/>
              </p:cNvSpPr>
              <p:nvPr/>
            </p:nvSpPr>
            <p:spPr bwMode="ltGray">
              <a:xfrm rot="16200000" flipH="1">
                <a:off x="303" y="876"/>
                <a:ext cx="156" cy="157"/>
              </a:xfrm>
              <a:custGeom>
                <a:avLst/>
                <a:gdLst>
                  <a:gd name="G0" fmla="+- 21595 0 0"/>
                  <a:gd name="G1" fmla="+- 21600 0 0"/>
                  <a:gd name="G2" fmla="+- 21600 0 0"/>
                  <a:gd name="T0" fmla="*/ 21114 w 43195"/>
                  <a:gd name="T1" fmla="*/ 5 h 43200"/>
                  <a:gd name="T2" fmla="*/ 0 w 43195"/>
                  <a:gd name="T3" fmla="*/ 22056 h 43200"/>
                  <a:gd name="T4" fmla="*/ 21595 w 43195"/>
                  <a:gd name="T5" fmla="*/ 21600 h 432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3" name="Arc 91"/>
              <p:cNvSpPr>
                <a:spLocks/>
              </p:cNvSpPr>
              <p:nvPr userDrawn="1"/>
            </p:nvSpPr>
            <p:spPr bwMode="ltGray">
              <a:xfrm>
                <a:off x="692" y="895"/>
                <a:ext cx="267" cy="209"/>
              </a:xfrm>
              <a:custGeom>
                <a:avLst/>
                <a:gdLst>
                  <a:gd name="G0" fmla="+- 16787 0 0"/>
                  <a:gd name="G1" fmla="+- 8563 0 0"/>
                  <a:gd name="G2" fmla="+- 21600 0 0"/>
                  <a:gd name="T0" fmla="*/ 36617 w 38387"/>
                  <a:gd name="T1" fmla="*/ 0 h 30163"/>
                  <a:gd name="T2" fmla="*/ 0 w 38387"/>
                  <a:gd name="T3" fmla="*/ 22156 h 30163"/>
                  <a:gd name="T4" fmla="*/ 16787 w 38387"/>
                  <a:gd name="T5" fmla="*/ 8563 h 30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8387" h="30163" fill="none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</a:path>
                  <a:path w="38387" h="30163" stroke="0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  <a:lnTo>
                      <a:pt x="16787" y="8563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4" name="Arc 92"/>
              <p:cNvSpPr>
                <a:spLocks/>
              </p:cNvSpPr>
              <p:nvPr userDrawn="1"/>
            </p:nvSpPr>
            <p:spPr bwMode="ltGray">
              <a:xfrm flipV="1">
                <a:off x="834" y="893"/>
                <a:ext cx="288" cy="322"/>
              </a:xfrm>
              <a:custGeom>
                <a:avLst/>
                <a:gdLst>
                  <a:gd name="G0" fmla="+- 21600 0 0"/>
                  <a:gd name="G1" fmla="+- 5361 0 0"/>
                  <a:gd name="G2" fmla="+- 21600 0 0"/>
                  <a:gd name="T0" fmla="*/ 10995 w 21600"/>
                  <a:gd name="T1" fmla="*/ 24179 h 24179"/>
                  <a:gd name="T2" fmla="*/ 676 w 21600"/>
                  <a:gd name="T3" fmla="*/ 0 h 24179"/>
                  <a:gd name="T4" fmla="*/ 21600 w 21600"/>
                  <a:gd name="T5" fmla="*/ 5361 h 241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4179" fill="none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</a:path>
                  <a:path w="21600" h="24179" stroke="0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  <a:lnTo>
                      <a:pt x="21600" y="5361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5" name="Arc 93"/>
              <p:cNvSpPr>
                <a:spLocks/>
              </p:cNvSpPr>
              <p:nvPr userDrawn="1"/>
            </p:nvSpPr>
            <p:spPr bwMode="ltGray">
              <a:xfrm flipV="1">
                <a:off x="1124" y="888"/>
                <a:ext cx="288" cy="329"/>
              </a:xfrm>
              <a:custGeom>
                <a:avLst/>
                <a:gdLst>
                  <a:gd name="G0" fmla="+- 0 0 0"/>
                  <a:gd name="G1" fmla="+- 4933 0 0"/>
                  <a:gd name="G2" fmla="+- 21600 0 0"/>
                  <a:gd name="T0" fmla="*/ 21029 w 21600"/>
                  <a:gd name="T1" fmla="*/ 0 h 24653"/>
                  <a:gd name="T2" fmla="*/ 8813 w 21600"/>
                  <a:gd name="T3" fmla="*/ 24653 h 24653"/>
                  <a:gd name="T4" fmla="*/ 0 w 21600"/>
                  <a:gd name="T5" fmla="*/ 4933 h 246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4653" fill="none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</a:path>
                  <a:path w="21600" h="24653" stroke="0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  <a:lnTo>
                      <a:pt x="0" y="4933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6" name="Line 94"/>
              <p:cNvSpPr>
                <a:spLocks noChangeShapeType="1"/>
              </p:cNvSpPr>
              <p:nvPr userDrawn="1"/>
            </p:nvSpPr>
            <p:spPr bwMode="ltGray">
              <a:xfrm flipV="1">
                <a:off x="720" y="891"/>
                <a:ext cx="417" cy="32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7" name="Line 95"/>
              <p:cNvSpPr>
                <a:spLocks noChangeShapeType="1"/>
              </p:cNvSpPr>
              <p:nvPr userDrawn="1"/>
            </p:nvSpPr>
            <p:spPr bwMode="ltGray">
              <a:xfrm>
                <a:off x="771" y="891"/>
                <a:ext cx="300" cy="324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8" name="Arc 96"/>
              <p:cNvSpPr>
                <a:spLocks/>
              </p:cNvSpPr>
              <p:nvPr userDrawn="1"/>
            </p:nvSpPr>
            <p:spPr bwMode="ltGray">
              <a:xfrm flipV="1">
                <a:off x="2708" y="954"/>
                <a:ext cx="727" cy="619"/>
              </a:xfrm>
              <a:custGeom>
                <a:avLst/>
                <a:gdLst>
                  <a:gd name="G0" fmla="+- 18917 0 0"/>
                  <a:gd name="G1" fmla="+- 0 0 0"/>
                  <a:gd name="G2" fmla="+- 21600 0 0"/>
                  <a:gd name="T0" fmla="*/ 4536 w 18917"/>
                  <a:gd name="T1" fmla="*/ 16117 h 16117"/>
                  <a:gd name="T2" fmla="*/ 0 w 18917"/>
                  <a:gd name="T3" fmla="*/ 10426 h 16117"/>
                  <a:gd name="T4" fmla="*/ 18917 w 18917"/>
                  <a:gd name="T5" fmla="*/ 0 h 16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8917" h="16117" fill="none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</a:path>
                  <a:path w="18917" h="16117" stroke="0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  <a:lnTo>
                      <a:pt x="18917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9" name="Arc 97"/>
              <p:cNvSpPr>
                <a:spLocks/>
              </p:cNvSpPr>
              <p:nvPr userDrawn="1"/>
            </p:nvSpPr>
            <p:spPr bwMode="ltGray">
              <a:xfrm>
                <a:off x="3076" y="922"/>
                <a:ext cx="425" cy="215"/>
              </a:xfrm>
              <a:custGeom>
                <a:avLst/>
                <a:gdLst>
                  <a:gd name="G0" fmla="+- 21430 0 0"/>
                  <a:gd name="G1" fmla="+- 0 0 0"/>
                  <a:gd name="G2" fmla="+- 21600 0 0"/>
                  <a:gd name="T0" fmla="*/ 42771 w 42771"/>
                  <a:gd name="T1" fmla="*/ 3334 h 21600"/>
                  <a:gd name="T2" fmla="*/ 0 w 42771"/>
                  <a:gd name="T3" fmla="*/ 2703 h 21600"/>
                  <a:gd name="T4" fmla="*/ 21430 w 42771"/>
                  <a:gd name="T5" fmla="*/ 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2771" h="21600" fill="none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</a:path>
                  <a:path w="42771" h="21600" stroke="0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  <a:lnTo>
                      <a:pt x="21430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0" name="Arc 98"/>
              <p:cNvSpPr>
                <a:spLocks/>
              </p:cNvSpPr>
              <p:nvPr userDrawn="1"/>
            </p:nvSpPr>
            <p:spPr bwMode="ltGray">
              <a:xfrm flipH="1" flipV="1">
                <a:off x="3441" y="1037"/>
                <a:ext cx="288" cy="144"/>
              </a:xfrm>
              <a:custGeom>
                <a:avLst/>
                <a:gdLst>
                  <a:gd name="G0" fmla="+- 21571 0 0"/>
                  <a:gd name="G1" fmla="+- 0 0 0"/>
                  <a:gd name="G2" fmla="+- 21600 0 0"/>
                  <a:gd name="T0" fmla="*/ 43129 w 43129"/>
                  <a:gd name="T1" fmla="*/ 1348 h 21600"/>
                  <a:gd name="T2" fmla="*/ 0 w 43129"/>
                  <a:gd name="T3" fmla="*/ 1115 h 21600"/>
                  <a:gd name="T4" fmla="*/ 21571 w 43129"/>
                  <a:gd name="T5" fmla="*/ 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29" h="21600" fill="none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</a:path>
                  <a:path w="43129" h="21600" stroke="0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  <a:lnTo>
                      <a:pt x="21571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1" name="Arc 99"/>
              <p:cNvSpPr>
                <a:spLocks/>
              </p:cNvSpPr>
              <p:nvPr userDrawn="1"/>
            </p:nvSpPr>
            <p:spPr bwMode="ltGray">
              <a:xfrm flipH="1" flipV="1">
                <a:off x="2745" y="1045"/>
                <a:ext cx="201" cy="130"/>
              </a:xfrm>
              <a:custGeom>
                <a:avLst/>
                <a:gdLst>
                  <a:gd name="G0" fmla="+- 21600 0 0"/>
                  <a:gd name="G1" fmla="+- 6405 0 0"/>
                  <a:gd name="G2" fmla="+- 21600 0 0"/>
                  <a:gd name="T0" fmla="*/ 42229 w 43200"/>
                  <a:gd name="T1" fmla="*/ 0 h 28005"/>
                  <a:gd name="T2" fmla="*/ 764 w 43200"/>
                  <a:gd name="T3" fmla="*/ 710 h 28005"/>
                  <a:gd name="T4" fmla="*/ 21600 w 43200"/>
                  <a:gd name="T5" fmla="*/ 6405 h 280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200" h="28005" fill="none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</a:path>
                  <a:path w="43200" h="28005" stroke="0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  <a:lnTo>
                      <a:pt x="21600" y="6405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2" name="Line 100"/>
              <p:cNvSpPr>
                <a:spLocks noChangeShapeType="1"/>
              </p:cNvSpPr>
              <p:nvPr userDrawn="1"/>
            </p:nvSpPr>
            <p:spPr bwMode="ltGray">
              <a:xfrm>
                <a:off x="2784" y="960"/>
                <a:ext cx="219" cy="216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3" name="Line 101"/>
              <p:cNvSpPr>
                <a:spLocks noChangeShapeType="1"/>
              </p:cNvSpPr>
              <p:nvPr userDrawn="1"/>
            </p:nvSpPr>
            <p:spPr bwMode="ltGray">
              <a:xfrm>
                <a:off x="3282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4" name="Line 102"/>
              <p:cNvSpPr>
                <a:spLocks noChangeShapeType="1"/>
              </p:cNvSpPr>
              <p:nvPr userDrawn="1"/>
            </p:nvSpPr>
            <p:spPr bwMode="ltGray">
              <a:xfrm flipH="1">
                <a:off x="2976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5" name="Line 103"/>
              <p:cNvSpPr>
                <a:spLocks noChangeShapeType="1"/>
              </p:cNvSpPr>
              <p:nvPr userDrawn="1"/>
            </p:nvSpPr>
            <p:spPr bwMode="ltGray">
              <a:xfrm>
                <a:off x="3279" y="951"/>
                <a:ext cx="0" cy="225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6" name="Line 104"/>
              <p:cNvSpPr>
                <a:spLocks noChangeShapeType="1"/>
              </p:cNvSpPr>
              <p:nvPr userDrawn="1"/>
            </p:nvSpPr>
            <p:spPr bwMode="ltGray">
              <a:xfrm>
                <a:off x="3579" y="951"/>
                <a:ext cx="0" cy="29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7" name="Line 105"/>
              <p:cNvSpPr>
                <a:spLocks noChangeShapeType="1"/>
              </p:cNvSpPr>
              <p:nvPr userDrawn="1"/>
            </p:nvSpPr>
            <p:spPr bwMode="ltGray">
              <a:xfrm>
                <a:off x="288" y="1176"/>
                <a:ext cx="354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33867" name="Rectangle 75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386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886200"/>
            <a:ext cx="6400800" cy="175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3869" name="Rectangle 77"/>
          <p:cNvSpPr>
            <a:spLocks noGrp="1" noChangeArrowheads="1"/>
          </p:cNvSpPr>
          <p:nvPr>
            <p:ph type="dt" sz="half" idx="2"/>
          </p:nvPr>
        </p:nvSpPr>
        <p:spPr>
          <a:xfrm>
            <a:off x="7239000" y="6248400"/>
            <a:ext cx="1339850" cy="457200"/>
          </a:xfrm>
        </p:spPr>
        <p:txBody>
          <a:bodyPr/>
          <a:lstStyle>
            <a:lvl1pPr algn="ctr">
              <a:defRPr sz="1400"/>
            </a:lvl1pPr>
          </a:lstStyle>
          <a:p>
            <a:fld id="{041037D0-C4D1-4C5D-8094-C2FCF6B58C58}" type="datetime1">
              <a:rPr lang="en-US"/>
              <a:pPr/>
              <a:t>9/17/2014</a:t>
            </a:fld>
            <a:endParaRPr lang="en-US"/>
          </a:p>
        </p:txBody>
      </p:sp>
      <p:sp>
        <p:nvSpPr>
          <p:cNvPr id="33870" name="Rectangle 78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33871" name="Rectangle 79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 sz="1400"/>
            </a:lvl1pPr>
          </a:lstStyle>
          <a:p>
            <a:r>
              <a:rPr lang="en-US"/>
              <a:t>Page </a:t>
            </a:r>
            <a:fld id="{ACF8A89D-1A6F-4573-8A7E-0799224270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9DC87B6C-67C9-4DD6-B39C-799F27EF9B3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0350" y="304800"/>
            <a:ext cx="200025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304800"/>
            <a:ext cx="584835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603C6C0D-1E9F-4323-BFEA-2B1A6C9F56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3048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838200" y="19050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9050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056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4008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66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60069997-2F61-4EA4-8F2D-5EEE71A2B0A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3048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838200" y="19050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800600" y="19050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800600" y="40386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>
          <a:xfrm>
            <a:off x="67056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>
          <a:xfrm>
            <a:off x="3352800" y="64008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>
          <a:xfrm>
            <a:off x="1066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C2FE7D03-BAC4-4D2F-806C-699018E5F14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3048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838200" y="19050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7056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4008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6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1BE39D72-068C-4267-8B2D-A53CFB121B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A67A1C4E-5EAB-486E-B0B4-77039BE370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CC940C3B-8B37-468E-A1F3-F1194C452A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98A46E88-8909-4B55-9A49-CE82AEF209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84785EAE-5010-4934-B7D0-8ADD9DF841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278725EF-5409-4DF8-AF1E-A3E592A9CE5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32BE839B-A542-4DAB-A757-400337CF7A7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D0F20AC1-1E77-4CAC-BA8C-71DD65AEC2E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BF1E1E5D-70BB-4429-B373-006A1B3CFFC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517" name="Group 85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18434" name="Group 2"/>
            <p:cNvGrpSpPr>
              <a:grpSpLocks/>
            </p:cNvGrpSpPr>
            <p:nvPr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18435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18436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7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8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9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0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1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2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3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4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5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6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7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8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9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0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1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2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3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4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5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6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7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8458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18459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0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1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2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3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4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5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6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7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8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9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0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1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2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3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4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5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6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7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8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9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0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1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2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3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4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5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6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7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18488" name="Rectangle 56" descr="60%"/>
            <p:cNvSpPr>
              <a:spLocks noChangeArrowheads="1"/>
            </p:cNvSpPr>
            <p:nvPr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pattFill prst="pct60">
              <a:fgClr>
                <a:schemeClr val="folHlink"/>
              </a:fgClr>
              <a:bgClr>
                <a:schemeClr val="bg1"/>
              </a:bgClr>
            </a:patt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18489" name="Group 57"/>
            <p:cNvGrpSpPr>
              <a:grpSpLocks/>
            </p:cNvGrpSpPr>
            <p:nvPr/>
          </p:nvGrpSpPr>
          <p:grpSpPr bwMode="auto">
            <a:xfrm>
              <a:off x="2064" y="3984"/>
              <a:ext cx="1920" cy="288"/>
              <a:chOff x="2064" y="3984"/>
              <a:chExt cx="1920" cy="288"/>
            </a:xfrm>
          </p:grpSpPr>
          <p:sp>
            <p:nvSpPr>
              <p:cNvPr id="18490" name="Rectangle 58" descr="60%"/>
              <p:cNvSpPr>
                <a:spLocks noChangeArrowheads="1"/>
              </p:cNvSpPr>
              <p:nvPr userDrawn="1"/>
            </p:nvSpPr>
            <p:spPr bwMode="ltGray">
              <a:xfrm>
                <a:off x="2112" y="4032"/>
                <a:ext cx="1824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1" name="Line 59"/>
              <p:cNvSpPr>
                <a:spLocks noChangeShapeType="1"/>
              </p:cNvSpPr>
              <p:nvPr userDrawn="1"/>
            </p:nvSpPr>
            <p:spPr bwMode="ltGray">
              <a:xfrm>
                <a:off x="2064" y="4032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2" name="Line 60"/>
              <p:cNvSpPr>
                <a:spLocks noChangeShapeType="1"/>
              </p:cNvSpPr>
              <p:nvPr userDrawn="1"/>
            </p:nvSpPr>
            <p:spPr bwMode="ltGray">
              <a:xfrm>
                <a:off x="2064" y="4224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3" name="Line 61"/>
              <p:cNvSpPr>
                <a:spLocks noChangeShapeType="1"/>
              </p:cNvSpPr>
              <p:nvPr userDrawn="1"/>
            </p:nvSpPr>
            <p:spPr bwMode="ltGray">
              <a:xfrm>
                <a:off x="211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4" name="Line 62"/>
              <p:cNvSpPr>
                <a:spLocks noChangeShapeType="1"/>
              </p:cNvSpPr>
              <p:nvPr userDrawn="1"/>
            </p:nvSpPr>
            <p:spPr bwMode="ltGray">
              <a:xfrm>
                <a:off x="393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8495" name="Group 63"/>
            <p:cNvGrpSpPr>
              <a:grpSpLocks/>
            </p:cNvGrpSpPr>
            <p:nvPr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18496" name="Rectangle 64" descr="60%"/>
              <p:cNvSpPr>
                <a:spLocks noChangeArrowheads="1"/>
              </p:cNvSpPr>
              <p:nvPr userDrawn="1"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7" name="Line 65"/>
              <p:cNvSpPr>
                <a:spLocks noChangeShapeType="1"/>
              </p:cNvSpPr>
              <p:nvPr userDrawn="1"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8" name="Line 66"/>
              <p:cNvSpPr>
                <a:spLocks noChangeShapeType="1"/>
              </p:cNvSpPr>
              <p:nvPr userDrawn="1"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9" name="Line 67"/>
              <p:cNvSpPr>
                <a:spLocks noChangeShapeType="1"/>
              </p:cNvSpPr>
              <p:nvPr userDrawn="1"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0" name="Line 68"/>
              <p:cNvSpPr>
                <a:spLocks noChangeShapeType="1"/>
              </p:cNvSpPr>
              <p:nvPr userDrawn="1"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8501" name="Group 69"/>
            <p:cNvGrpSpPr>
              <a:grpSpLocks/>
            </p:cNvGrpSpPr>
            <p:nvPr/>
          </p:nvGrpSpPr>
          <p:grpSpPr bwMode="auto">
            <a:xfrm>
              <a:off x="624" y="3984"/>
              <a:ext cx="912" cy="288"/>
              <a:chOff x="624" y="3984"/>
              <a:chExt cx="912" cy="288"/>
            </a:xfrm>
          </p:grpSpPr>
          <p:sp>
            <p:nvSpPr>
              <p:cNvPr id="18502" name="Rectangle 70" descr="60%"/>
              <p:cNvSpPr>
                <a:spLocks noChangeArrowheads="1"/>
              </p:cNvSpPr>
              <p:nvPr userDrawn="1"/>
            </p:nvSpPr>
            <p:spPr bwMode="ltGray">
              <a:xfrm>
                <a:off x="672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3" name="Line 71"/>
              <p:cNvSpPr>
                <a:spLocks noChangeShapeType="1"/>
              </p:cNvSpPr>
              <p:nvPr userDrawn="1"/>
            </p:nvSpPr>
            <p:spPr bwMode="ltGray">
              <a:xfrm>
                <a:off x="624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4" name="Line 72"/>
              <p:cNvSpPr>
                <a:spLocks noChangeShapeType="1"/>
              </p:cNvSpPr>
              <p:nvPr userDrawn="1"/>
            </p:nvSpPr>
            <p:spPr bwMode="ltGray">
              <a:xfrm>
                <a:off x="624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5" name="Line 73"/>
              <p:cNvSpPr>
                <a:spLocks noChangeShapeType="1"/>
              </p:cNvSpPr>
              <p:nvPr userDrawn="1"/>
            </p:nvSpPr>
            <p:spPr bwMode="ltGray">
              <a:xfrm>
                <a:off x="67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6" name="Line 74"/>
              <p:cNvSpPr>
                <a:spLocks noChangeShapeType="1"/>
              </p:cNvSpPr>
              <p:nvPr userDrawn="1"/>
            </p:nvSpPr>
            <p:spPr bwMode="ltGray">
              <a:xfrm>
                <a:off x="1488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8512" name="Line 80"/>
            <p:cNvSpPr>
              <a:spLocks noChangeShapeType="1"/>
            </p:cNvSpPr>
            <p:nvPr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18513" name="Group 81"/>
            <p:cNvGrpSpPr>
              <a:grpSpLocks/>
            </p:cNvGrpSpPr>
            <p:nvPr/>
          </p:nvGrpSpPr>
          <p:grpSpPr bwMode="auto">
            <a:xfrm>
              <a:off x="261" y="892"/>
              <a:ext cx="1124" cy="1464"/>
              <a:chOff x="96" y="916"/>
              <a:chExt cx="2208" cy="2876"/>
            </a:xfrm>
          </p:grpSpPr>
          <p:sp>
            <p:nvSpPr>
              <p:cNvPr id="18514" name="Line 82"/>
              <p:cNvSpPr>
                <a:spLocks noChangeShapeType="1"/>
              </p:cNvSpPr>
              <p:nvPr/>
            </p:nvSpPr>
            <p:spPr bwMode="ltGray">
              <a:xfrm flipH="1">
                <a:off x="96" y="1037"/>
                <a:ext cx="2208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15" name="Line 83"/>
              <p:cNvSpPr>
                <a:spLocks noChangeShapeType="1"/>
              </p:cNvSpPr>
              <p:nvPr/>
            </p:nvSpPr>
            <p:spPr bwMode="ltGray">
              <a:xfrm>
                <a:off x="336" y="920"/>
                <a:ext cx="0" cy="287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16" name="Arc 84"/>
              <p:cNvSpPr>
                <a:spLocks/>
              </p:cNvSpPr>
              <p:nvPr/>
            </p:nvSpPr>
            <p:spPr bwMode="ltGray">
              <a:xfrm flipH="1">
                <a:off x="217" y="916"/>
                <a:ext cx="239" cy="239"/>
              </a:xfrm>
              <a:custGeom>
                <a:avLst/>
                <a:gdLst>
                  <a:gd name="G0" fmla="+- 21595 0 0"/>
                  <a:gd name="G1" fmla="+- 21600 0 0"/>
                  <a:gd name="G2" fmla="+- 21600 0 0"/>
                  <a:gd name="T0" fmla="*/ 21114 w 43195"/>
                  <a:gd name="T1" fmla="*/ 5 h 43200"/>
                  <a:gd name="T2" fmla="*/ 0 w 43195"/>
                  <a:gd name="T3" fmla="*/ 22056 h 43200"/>
                  <a:gd name="T4" fmla="*/ 21595 w 43195"/>
                  <a:gd name="T5" fmla="*/ 21600 h 432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18507" name="Rectangle 75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850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9050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509" name="Rectangle 7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18510" name="Rectangle 7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4008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Dr. S. GANNOUNI &amp; Dr.  A. TOUIR</a:t>
            </a:r>
          </a:p>
          <a:p>
            <a:endParaRPr lang="en-US"/>
          </a:p>
        </p:txBody>
      </p:sp>
      <p:sp>
        <p:nvSpPr>
          <p:cNvPr id="18511" name="Rectangle 7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66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Page </a:t>
            </a:r>
            <a:fld id="{ECEF5277-3B21-414E-B23A-0A515E71364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62" r:id="rId12"/>
    <p:sldLayoutId id="2147483663" r:id="rId13"/>
    <p:sldLayoutId id="2147483664" r:id="rId14"/>
  </p:sldLayoutIdLst>
  <p:hf hdr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9000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6.xml"/><Relationship Id="rId1" Type="http://schemas.openxmlformats.org/officeDocument/2006/relationships/tags" Target="../tags/tag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ChangeArrowheads="1"/>
          </p:cNvSpPr>
          <p:nvPr/>
        </p:nvSpPr>
        <p:spPr bwMode="auto">
          <a:xfrm>
            <a:off x="762000" y="2514600"/>
            <a:ext cx="81534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 rtl="1">
              <a:spcBef>
                <a:spcPct val="20000"/>
              </a:spcBef>
            </a:pPr>
            <a:r>
              <a:rPr lang="ar-SA" sz="4400" dirty="0" smtClean="0">
                <a:solidFill>
                  <a:schemeClr val="tx2"/>
                </a:solidFill>
                <a:latin typeface="Comic Sans MS" pitchFamily="66" charset="0"/>
                <a:ea typeface="ＭＳ Ｐゴシック" pitchFamily="34" charset="-128"/>
              </a:rPr>
              <a:t>أساسيات البرمجة بلغة </a:t>
            </a:r>
            <a:r>
              <a:rPr lang="en-US" sz="4400" dirty="0" smtClean="0">
                <a:solidFill>
                  <a:schemeClr val="tx2"/>
                </a:solidFill>
                <a:latin typeface="Comic Sans MS" pitchFamily="66" charset="0"/>
                <a:ea typeface="ＭＳ Ｐゴシック" pitchFamily="34" charset="-128"/>
              </a:rPr>
              <a:t>C</a:t>
            </a:r>
            <a:endParaRPr lang="en-US" sz="4400" dirty="0">
              <a:solidFill>
                <a:schemeClr val="tx2"/>
              </a:solidFill>
              <a:latin typeface="Comic Sans MS" pitchFamily="66" charset="0"/>
              <a:ea typeface="ＭＳ Ｐゴシック" pitchFamily="34" charset="-128"/>
            </a:endParaRPr>
          </a:p>
        </p:txBody>
      </p:sp>
      <p:sp>
        <p:nvSpPr>
          <p:cNvPr id="96259" name="Rectangle 3"/>
          <p:cNvSpPr>
            <a:spLocks noChangeArrowheads="1"/>
          </p:cNvSpPr>
          <p:nvPr/>
        </p:nvSpPr>
        <p:spPr bwMode="auto">
          <a:xfrm>
            <a:off x="3429000" y="4648200"/>
            <a:ext cx="38862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 rtl="1"/>
            <a:r>
              <a:rPr lang="ar-SA" sz="2000" b="1" dirty="0" smtClean="0">
                <a:solidFill>
                  <a:srgbClr val="FF6600"/>
                </a:solidFill>
                <a:latin typeface="Comic Sans MS" pitchFamily="66" charset="0"/>
              </a:rPr>
              <a:t>العمليات</a:t>
            </a:r>
            <a:endParaRPr lang="en-US" sz="2000" b="1" dirty="0">
              <a:solidFill>
                <a:srgbClr val="FF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4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BBFCF4FB-77C6-4D71-8C69-0D72DB452619}" type="slidenum">
              <a:rPr lang="en-US"/>
              <a:pPr/>
              <a:t>10</a:t>
            </a:fld>
            <a:endParaRPr lang="en-US"/>
          </a:p>
        </p:txBody>
      </p:sp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7772400" cy="838200"/>
          </a:xfrm>
        </p:spPr>
        <p:txBody>
          <a:bodyPr/>
          <a:lstStyle/>
          <a:p>
            <a:pPr rtl="1"/>
            <a:r>
              <a:rPr lang="ar-SA" b="1" dirty="0">
                <a:solidFill>
                  <a:srgbClr val="CC3300"/>
                </a:solidFill>
                <a:ea typeface="ＭＳ Ｐゴシック" pitchFamily="34" charset="-128"/>
              </a:rPr>
              <a:t>إسناد متغير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617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0" y="838200"/>
            <a:ext cx="8839200" cy="4419600"/>
          </a:xfrm>
        </p:spPr>
        <p:txBody>
          <a:bodyPr/>
          <a:lstStyle/>
          <a:p>
            <a:pPr algn="r" rtl="1"/>
            <a:r>
              <a:rPr lang="ar-SA" dirty="0" smtClean="0"/>
              <a:t>في هذه الحالة يتم تخزين قيمة المتغير المتواجد في </a:t>
            </a:r>
            <a:r>
              <a:rPr lang="ar-SA" dirty="0" smtClean="0">
                <a:latin typeface="Courier New" pitchFamily="49" charset="0"/>
              </a:rPr>
              <a:t>الجانب اليماني من </a:t>
            </a:r>
            <a:r>
              <a:rPr lang="ar-SA" dirty="0" smtClean="0"/>
              <a:t>عملية الإسناد في المنطقة من الذاكرة المخصصة للمتغير المتواجد في الجانب اليساري من عملية الإسناد.</a:t>
            </a:r>
            <a:r>
              <a:rPr lang="en-US" dirty="0" smtClean="0"/>
              <a:t> </a:t>
            </a:r>
            <a:endParaRPr lang="en-US" altLang="ja-JP" dirty="0">
              <a:ea typeface="ＭＳ Ｐゴシック" pitchFamily="34" charset="-128"/>
            </a:endParaRPr>
          </a:p>
        </p:txBody>
      </p:sp>
      <p:sp>
        <p:nvSpPr>
          <p:cNvPr id="161828" name="Rectangle 36"/>
          <p:cNvSpPr>
            <a:spLocks noChangeArrowheads="1"/>
          </p:cNvSpPr>
          <p:nvPr/>
        </p:nvSpPr>
        <p:spPr bwMode="auto">
          <a:xfrm>
            <a:off x="4572000" y="2438400"/>
            <a:ext cx="4194175" cy="3505200"/>
          </a:xfrm>
          <a:prstGeom prst="rect">
            <a:avLst/>
          </a:prstGeom>
          <a:solidFill>
            <a:srgbClr val="FDFEE2"/>
          </a:solidFill>
          <a:ln w="9525">
            <a:solidFill>
              <a:srgbClr val="DDDDDD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61829" name="Rectangle 37"/>
          <p:cNvSpPr>
            <a:spLocks noChangeArrowheads="1"/>
          </p:cNvSpPr>
          <p:nvPr/>
        </p:nvSpPr>
        <p:spPr bwMode="auto">
          <a:xfrm>
            <a:off x="5354638" y="3124200"/>
            <a:ext cx="16732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firstNumber</a:t>
            </a:r>
          </a:p>
        </p:txBody>
      </p:sp>
      <p:sp>
        <p:nvSpPr>
          <p:cNvPr id="161830" name="Rectangle 38"/>
          <p:cNvSpPr>
            <a:spLocks noChangeArrowheads="1"/>
          </p:cNvSpPr>
          <p:nvPr/>
        </p:nvSpPr>
        <p:spPr bwMode="auto">
          <a:xfrm>
            <a:off x="7248525" y="3206750"/>
            <a:ext cx="938213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en-US" sz="1600">
                <a:latin typeface="Comic Sans MS" pitchFamily="66" charset="0"/>
              </a:rPr>
              <a:t>1</a:t>
            </a:r>
          </a:p>
        </p:txBody>
      </p:sp>
      <p:grpSp>
        <p:nvGrpSpPr>
          <p:cNvPr id="7" name="Group 39"/>
          <p:cNvGrpSpPr>
            <a:grpSpLocks/>
          </p:cNvGrpSpPr>
          <p:nvPr/>
        </p:nvGrpSpPr>
        <p:grpSpPr bwMode="auto">
          <a:xfrm>
            <a:off x="6892926" y="3581403"/>
            <a:ext cx="1295400" cy="461963"/>
            <a:chOff x="4462" y="1680"/>
            <a:chExt cx="816" cy="291"/>
          </a:xfrm>
        </p:grpSpPr>
        <p:sp>
          <p:nvSpPr>
            <p:cNvPr id="161832" name="Rectangle 40"/>
            <p:cNvSpPr>
              <a:spLocks noChangeArrowheads="1"/>
            </p:cNvSpPr>
            <p:nvPr/>
          </p:nvSpPr>
          <p:spPr bwMode="auto">
            <a:xfrm>
              <a:off x="4462" y="1680"/>
              <a:ext cx="170" cy="29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ja-JP" sz="2400" dirty="0" err="1" smtClean="0">
                  <a:latin typeface="Times New Roman" pitchFamily="18" charset="0"/>
                  <a:ea typeface="ＭＳ Ｐゴシック" pitchFamily="34" charset="-128"/>
                </a:rPr>
                <a:t>i</a:t>
              </a:r>
              <a:endParaRPr lang="en-US" altLang="ja-JP" sz="2400" dirty="0">
                <a:latin typeface="Times New Roman" pitchFamily="18" charset="0"/>
                <a:ea typeface="ＭＳ Ｐゴシック" pitchFamily="34" charset="-128"/>
              </a:endParaRPr>
            </a:p>
          </p:txBody>
        </p:sp>
        <p:sp>
          <p:nvSpPr>
            <p:cNvPr id="161833" name="Rectangle 41"/>
            <p:cNvSpPr>
              <a:spLocks noChangeArrowheads="1"/>
            </p:cNvSpPr>
            <p:nvPr/>
          </p:nvSpPr>
          <p:spPr bwMode="auto">
            <a:xfrm>
              <a:off x="4687" y="1722"/>
              <a:ext cx="591" cy="1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sz="1600">
                  <a:latin typeface="Comic Sans MS" pitchFamily="66" charset="0"/>
                </a:rPr>
                <a:t>???</a:t>
              </a:r>
            </a:p>
          </p:txBody>
        </p:sp>
      </p:grpSp>
      <p:sp>
        <p:nvSpPr>
          <p:cNvPr id="161834" name="AutoShape 42"/>
          <p:cNvSpPr>
            <a:spLocks noChangeArrowheads="1"/>
          </p:cNvSpPr>
          <p:nvPr/>
        </p:nvSpPr>
        <p:spPr bwMode="auto">
          <a:xfrm>
            <a:off x="4829175" y="2503488"/>
            <a:ext cx="2184400" cy="620712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A</a:t>
            </a:r>
            <a:r>
              <a:rPr lang="ar-SA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6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تعريف المتغيرات وحجز مناطق من الذاكرة لهم.</a:t>
            </a:r>
            <a:endParaRPr lang="en-US" altLang="ja-JP" sz="1400" dirty="0">
              <a:solidFill>
                <a:schemeClr val="bg2">
                  <a:lumMod val="50000"/>
                </a:schemeClr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161837" name="AutoShape 45"/>
          <p:cNvSpPr>
            <a:spLocks noChangeArrowheads="1"/>
          </p:cNvSpPr>
          <p:nvPr/>
        </p:nvSpPr>
        <p:spPr bwMode="auto">
          <a:xfrm>
            <a:off x="4914900" y="4267200"/>
            <a:ext cx="2184400" cy="63976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B</a:t>
            </a:r>
            <a:r>
              <a:rPr lang="ar-SA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إسناد وتخزين القيم في المناطق من الذاكرة المخصصة للمتغيرات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grpSp>
        <p:nvGrpSpPr>
          <p:cNvPr id="8" name="Group 52"/>
          <p:cNvGrpSpPr>
            <a:grpSpLocks/>
          </p:cNvGrpSpPr>
          <p:nvPr/>
        </p:nvGrpSpPr>
        <p:grpSpPr bwMode="auto">
          <a:xfrm>
            <a:off x="5084763" y="4953000"/>
            <a:ext cx="3335337" cy="889000"/>
            <a:chOff x="3203" y="3376"/>
            <a:chExt cx="2101" cy="560"/>
          </a:xfrm>
        </p:grpSpPr>
        <p:sp>
          <p:nvSpPr>
            <p:cNvPr id="161835" name="Rectangle 43"/>
            <p:cNvSpPr>
              <a:spLocks noChangeArrowheads="1"/>
            </p:cNvSpPr>
            <p:nvPr/>
          </p:nvSpPr>
          <p:spPr bwMode="auto">
            <a:xfrm>
              <a:off x="3427" y="3376"/>
              <a:ext cx="1054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ja-JP" sz="2400">
                  <a:latin typeface="Times New Roman" pitchFamily="18" charset="0"/>
                  <a:ea typeface="ＭＳ Ｐゴシック" pitchFamily="34" charset="-128"/>
                </a:rPr>
                <a:t>firstNumber</a:t>
              </a:r>
            </a:p>
          </p:txBody>
        </p:sp>
        <p:sp>
          <p:nvSpPr>
            <p:cNvPr id="161836" name="Rectangle 44"/>
            <p:cNvSpPr>
              <a:spLocks noChangeArrowheads="1"/>
            </p:cNvSpPr>
            <p:nvPr/>
          </p:nvSpPr>
          <p:spPr bwMode="auto">
            <a:xfrm>
              <a:off x="4620" y="3430"/>
              <a:ext cx="591" cy="20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61838" name="Text Box 46"/>
            <p:cNvSpPr txBox="1">
              <a:spLocks noChangeArrowheads="1"/>
            </p:cNvSpPr>
            <p:nvPr/>
          </p:nvSpPr>
          <p:spPr bwMode="auto">
            <a:xfrm>
              <a:off x="4632" y="3408"/>
              <a:ext cx="672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1600">
                  <a:latin typeface="Comic Sans MS" pitchFamily="66" charset="0"/>
                </a:rPr>
                <a:t>234</a:t>
              </a:r>
            </a:p>
          </p:txBody>
        </p:sp>
        <p:grpSp>
          <p:nvGrpSpPr>
            <p:cNvPr id="9" name="Group 47"/>
            <p:cNvGrpSpPr>
              <a:grpSpLocks/>
            </p:cNvGrpSpPr>
            <p:nvPr/>
          </p:nvGrpSpPr>
          <p:grpSpPr bwMode="auto">
            <a:xfrm>
              <a:off x="3203" y="3647"/>
              <a:ext cx="2009" cy="289"/>
              <a:chOff x="3323" y="3071"/>
              <a:chExt cx="2009" cy="289"/>
            </a:xfrm>
          </p:grpSpPr>
          <p:sp>
            <p:nvSpPr>
              <p:cNvPr id="161840" name="Rectangle 48"/>
              <p:cNvSpPr>
                <a:spLocks noChangeArrowheads="1"/>
              </p:cNvSpPr>
              <p:nvPr/>
            </p:nvSpPr>
            <p:spPr bwMode="auto">
              <a:xfrm>
                <a:off x="3323" y="3071"/>
                <a:ext cx="1278" cy="28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pPr algn="r"/>
                <a:r>
                  <a:rPr lang="en-US" altLang="ja-JP" sz="2400" dirty="0" err="1" smtClean="0">
                    <a:latin typeface="Times New Roman" pitchFamily="18" charset="0"/>
                    <a:ea typeface="ＭＳ Ｐゴシック" pitchFamily="34" charset="-128"/>
                  </a:rPr>
                  <a:t>i</a:t>
                </a:r>
                <a:endParaRPr lang="en-US" altLang="ja-JP" sz="2400" dirty="0"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grpSp>
            <p:nvGrpSpPr>
              <p:cNvPr id="10" name="Group 49"/>
              <p:cNvGrpSpPr>
                <a:grpSpLocks/>
              </p:cNvGrpSpPr>
              <p:nvPr/>
            </p:nvGrpSpPr>
            <p:grpSpPr bwMode="auto">
              <a:xfrm>
                <a:off x="4741" y="3105"/>
                <a:ext cx="591" cy="233"/>
                <a:chOff x="4741" y="3264"/>
                <a:chExt cx="591" cy="233"/>
              </a:xfrm>
            </p:grpSpPr>
            <p:sp>
              <p:nvSpPr>
                <p:cNvPr id="161842" name="Rectangle 50"/>
                <p:cNvSpPr>
                  <a:spLocks noChangeArrowheads="1"/>
                </p:cNvSpPr>
                <p:nvPr/>
              </p:nvSpPr>
              <p:spPr bwMode="auto">
                <a:xfrm>
                  <a:off x="4741" y="3276"/>
                  <a:ext cx="591" cy="206"/>
                </a:xfrm>
                <a:prstGeom prst="rect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>
                  <a:outerShdw dist="71842" dir="2700000" algn="ctr" rotWithShape="0">
                    <a:schemeClr val="bg2"/>
                  </a:outerShdw>
                </a:effec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61843" name="Text Box 51"/>
                <p:cNvSpPr txBox="1">
                  <a:spLocks noChangeArrowheads="1"/>
                </p:cNvSpPr>
                <p:nvPr/>
              </p:nvSpPr>
              <p:spPr bwMode="auto">
                <a:xfrm>
                  <a:off x="4899" y="3264"/>
                  <a:ext cx="356" cy="233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dirty="0" smtClean="0"/>
                    <a:t>234</a:t>
                  </a:r>
                  <a:endParaRPr lang="en-US" dirty="0"/>
                </a:p>
              </p:txBody>
            </p:sp>
          </p:grpSp>
        </p:grpSp>
      </p:grpSp>
      <p:sp>
        <p:nvSpPr>
          <p:cNvPr id="161845" name="Text Box 53"/>
          <p:cNvSpPr txBox="1">
            <a:spLocks noChangeArrowheads="1"/>
          </p:cNvSpPr>
          <p:nvPr/>
        </p:nvSpPr>
        <p:spPr bwMode="auto">
          <a:xfrm>
            <a:off x="1889125" y="5257800"/>
            <a:ext cx="869149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الأوامر</a:t>
            </a:r>
            <a:endParaRPr lang="en-US" altLang="ja-JP" sz="2400" dirty="0">
              <a:solidFill>
                <a:srgbClr val="15151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61846" name="Text Box 54"/>
          <p:cNvSpPr txBox="1">
            <a:spLocks noChangeArrowheads="1"/>
          </p:cNvSpPr>
          <p:nvPr/>
        </p:nvSpPr>
        <p:spPr bwMode="auto">
          <a:xfrm>
            <a:off x="5562600" y="5943600"/>
            <a:ext cx="226376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حالة أو وضع الذاكرة</a:t>
            </a:r>
            <a:endParaRPr lang="en-US" altLang="ja-JP" sz="2400" dirty="0">
              <a:latin typeface="Times New Roman" pitchFamily="18" charset="0"/>
              <a:ea typeface="ＭＳ Ｐゴシック" pitchFamily="34" charset="-128"/>
            </a:endParaRPr>
          </a:p>
        </p:txBody>
      </p:sp>
      <p:grpSp>
        <p:nvGrpSpPr>
          <p:cNvPr id="41" name="Group 4"/>
          <p:cNvGrpSpPr>
            <a:grpSpLocks/>
          </p:cNvGrpSpPr>
          <p:nvPr/>
        </p:nvGrpSpPr>
        <p:grpSpPr bwMode="auto">
          <a:xfrm>
            <a:off x="228600" y="3352800"/>
            <a:ext cx="4133850" cy="1676400"/>
            <a:chOff x="264" y="1824"/>
            <a:chExt cx="2604" cy="1056"/>
          </a:xfrm>
        </p:grpSpPr>
        <p:sp>
          <p:nvSpPr>
            <p:cNvPr id="42" name="Rectangle 5"/>
            <p:cNvSpPr>
              <a:spLocks noChangeArrowheads="1"/>
            </p:cNvSpPr>
            <p:nvPr/>
          </p:nvSpPr>
          <p:spPr bwMode="auto">
            <a:xfrm>
              <a:off x="264" y="1824"/>
              <a:ext cx="2604" cy="1056"/>
            </a:xfrm>
            <a:prstGeom prst="rect">
              <a:avLst/>
            </a:prstGeom>
            <a:solidFill>
              <a:srgbClr val="EFFBFF"/>
            </a:solidFill>
            <a:ln w="9525">
              <a:solidFill>
                <a:srgbClr val="EAF0FE"/>
              </a:solidFill>
              <a:miter lim="800000"/>
              <a:headEnd/>
              <a:tailEnd/>
            </a:ln>
            <a:effectLst>
              <a:outerShdw dist="117088" dir="2963922" algn="ctr" rotWithShape="0">
                <a:schemeClr val="tx1"/>
              </a:outerShdw>
            </a:effectLst>
          </p:spPr>
          <p:txBody>
            <a:bodyPr wrap="none" anchor="ctr"/>
            <a:lstStyle/>
            <a:p>
              <a:pPr algn="ctr"/>
              <a:endParaRPr lang="ja-JP" altLang="en-US" sz="2400">
                <a:solidFill>
                  <a:srgbClr val="DDDDDD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grpSp>
          <p:nvGrpSpPr>
            <p:cNvPr id="43" name="Group 6"/>
            <p:cNvGrpSpPr>
              <a:grpSpLocks/>
            </p:cNvGrpSpPr>
            <p:nvPr/>
          </p:nvGrpSpPr>
          <p:grpSpPr bwMode="auto">
            <a:xfrm>
              <a:off x="336" y="2142"/>
              <a:ext cx="1733" cy="543"/>
              <a:chOff x="391" y="991"/>
              <a:chExt cx="1733" cy="543"/>
            </a:xfrm>
          </p:grpSpPr>
          <p:sp>
            <p:nvSpPr>
              <p:cNvPr id="54" name="Text Box 7"/>
              <p:cNvSpPr txBox="1">
                <a:spLocks noChangeArrowheads="1"/>
              </p:cNvSpPr>
              <p:nvPr/>
            </p:nvSpPr>
            <p:spPr bwMode="auto">
              <a:xfrm>
                <a:off x="391" y="991"/>
                <a:ext cx="1733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int firstNumber=1, i;</a:t>
                </a:r>
                <a:endParaRPr lang="en-US" altLang="ja-JP" sz="2400">
                  <a:solidFill>
                    <a:srgbClr val="000000"/>
                  </a:solidFill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sp>
            <p:nvSpPr>
              <p:cNvPr id="55" name="Text Box 8"/>
              <p:cNvSpPr txBox="1">
                <a:spLocks noChangeArrowheads="1"/>
              </p:cNvSpPr>
              <p:nvPr/>
            </p:nvSpPr>
            <p:spPr bwMode="auto">
              <a:xfrm>
                <a:off x="391" y="1168"/>
                <a:ext cx="1579" cy="36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firstNumber  = 234;</a:t>
                </a:r>
              </a:p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i = firstNumber;</a:t>
                </a:r>
              </a:p>
            </p:txBody>
          </p:sp>
        </p:grpSp>
        <p:grpSp>
          <p:nvGrpSpPr>
            <p:cNvPr id="44" name="Group 9"/>
            <p:cNvGrpSpPr>
              <a:grpSpLocks/>
            </p:cNvGrpSpPr>
            <p:nvPr/>
          </p:nvGrpSpPr>
          <p:grpSpPr bwMode="auto">
            <a:xfrm>
              <a:off x="294" y="1871"/>
              <a:ext cx="590" cy="483"/>
              <a:chOff x="294" y="1871"/>
              <a:chExt cx="590" cy="483"/>
            </a:xfrm>
          </p:grpSpPr>
          <p:sp>
            <p:nvSpPr>
              <p:cNvPr id="51" name="Oval 10"/>
              <p:cNvSpPr>
                <a:spLocks noChangeArrowheads="1"/>
              </p:cNvSpPr>
              <p:nvPr/>
            </p:nvSpPr>
            <p:spPr bwMode="auto">
              <a:xfrm>
                <a:off x="294" y="1871"/>
                <a:ext cx="275" cy="2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45791" dir="2021404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altLang="ja-JP" sz="2400" b="1">
                    <a:solidFill>
                      <a:srgbClr val="C1051B"/>
                    </a:solidFill>
                    <a:latin typeface="Arial" charset="0"/>
                    <a:ea typeface="ＭＳ Ｐゴシック" pitchFamily="34" charset="-128"/>
                  </a:rPr>
                  <a:t>A</a:t>
                </a:r>
                <a:endParaRPr lang="en-US" altLang="ja-JP" sz="2400">
                  <a:solidFill>
                    <a:srgbClr val="000000"/>
                  </a:solidFill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sp>
            <p:nvSpPr>
              <p:cNvPr id="52" name="Line 11"/>
              <p:cNvSpPr>
                <a:spLocks noChangeShapeType="1"/>
              </p:cNvSpPr>
              <p:nvPr/>
            </p:nvSpPr>
            <p:spPr bwMode="auto">
              <a:xfrm>
                <a:off x="559" y="2030"/>
                <a:ext cx="325" cy="146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miter lim="800000"/>
                <a:headEnd/>
                <a:tailEnd type="triangle" w="med" len="med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3" name="Text Box 12"/>
              <p:cNvSpPr txBox="1">
                <a:spLocks noChangeArrowheads="1"/>
              </p:cNvSpPr>
              <p:nvPr/>
            </p:nvSpPr>
            <p:spPr bwMode="auto">
              <a:xfrm>
                <a:off x="402" y="2142"/>
                <a:ext cx="116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endParaRPr lang="fr-FR" sz="1600">
                  <a:solidFill>
                    <a:srgbClr val="C1051B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  <a:ea typeface="ＭＳ Ｐゴシック" pitchFamily="34" charset="-128"/>
                </a:endParaRPr>
              </a:p>
            </p:txBody>
          </p:sp>
        </p:grpSp>
        <p:grpSp>
          <p:nvGrpSpPr>
            <p:cNvPr id="45" name="Group 13"/>
            <p:cNvGrpSpPr>
              <a:grpSpLocks/>
            </p:cNvGrpSpPr>
            <p:nvPr/>
          </p:nvGrpSpPr>
          <p:grpSpPr bwMode="auto">
            <a:xfrm>
              <a:off x="401" y="2313"/>
              <a:ext cx="2319" cy="520"/>
              <a:chOff x="401" y="2313"/>
              <a:chExt cx="2319" cy="520"/>
            </a:xfrm>
          </p:grpSpPr>
          <p:sp>
            <p:nvSpPr>
              <p:cNvPr id="46" name="Line 14"/>
              <p:cNvSpPr>
                <a:spLocks noChangeShapeType="1"/>
              </p:cNvSpPr>
              <p:nvPr/>
            </p:nvSpPr>
            <p:spPr bwMode="auto">
              <a:xfrm flipV="1">
                <a:off x="1956" y="2368"/>
                <a:ext cx="1" cy="261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47" name="Group 15"/>
              <p:cNvGrpSpPr>
                <a:grpSpLocks/>
              </p:cNvGrpSpPr>
              <p:nvPr/>
            </p:nvGrpSpPr>
            <p:grpSpPr bwMode="auto">
              <a:xfrm>
                <a:off x="401" y="2313"/>
                <a:ext cx="2319" cy="520"/>
                <a:chOff x="401" y="2313"/>
                <a:chExt cx="2319" cy="520"/>
              </a:xfrm>
            </p:grpSpPr>
            <p:sp>
              <p:nvSpPr>
                <p:cNvPr id="48" name="Line 16"/>
                <p:cNvSpPr>
                  <a:spLocks noChangeShapeType="1"/>
                </p:cNvSpPr>
                <p:nvPr/>
              </p:nvSpPr>
              <p:spPr bwMode="auto">
                <a:xfrm flipH="1">
                  <a:off x="1977" y="2505"/>
                  <a:ext cx="463" cy="3"/>
                </a:xfrm>
                <a:prstGeom prst="line">
                  <a:avLst/>
                </a:prstGeom>
                <a:noFill/>
                <a:ln w="28575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49" name="Oval 17"/>
                <p:cNvSpPr>
                  <a:spLocks noChangeArrowheads="1"/>
                </p:cNvSpPr>
                <p:nvPr/>
              </p:nvSpPr>
              <p:spPr bwMode="auto">
                <a:xfrm>
                  <a:off x="2445" y="2402"/>
                  <a:ext cx="275" cy="219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>
                  <a:outerShdw dist="45791" dir="2021404" algn="ctr" rotWithShape="0">
                    <a:schemeClr val="bg2"/>
                  </a:outerShdw>
                </a:effectLst>
              </p:spPr>
              <p:txBody>
                <a:bodyPr wrap="none" anchor="ctr"/>
                <a:lstStyle/>
                <a:p>
                  <a:pPr algn="ctr"/>
                  <a:r>
                    <a:rPr lang="en-US" altLang="ja-JP" sz="2400" b="1">
                      <a:solidFill>
                        <a:srgbClr val="C1051B"/>
                      </a:solidFill>
                      <a:latin typeface="Arial" charset="0"/>
                      <a:ea typeface="ＭＳ Ｐゴシック" pitchFamily="34" charset="-128"/>
                    </a:rPr>
                    <a:t>B</a:t>
                  </a:r>
                  <a:endParaRPr lang="en-US" altLang="ja-JP" sz="2400">
                    <a:solidFill>
                      <a:srgbClr val="000000"/>
                    </a:solidFill>
                    <a:latin typeface="Times New Roman" pitchFamily="18" charset="0"/>
                    <a:ea typeface="ＭＳ Ｐゴシック" pitchFamily="34" charset="-128"/>
                  </a:endParaRPr>
                </a:p>
              </p:txBody>
            </p:sp>
            <p:sp>
              <p:nvSpPr>
                <p:cNvPr id="50" name="Text Box 18"/>
                <p:cNvSpPr txBox="1">
                  <a:spLocks noChangeArrowheads="1"/>
                </p:cNvSpPr>
                <p:nvPr/>
              </p:nvSpPr>
              <p:spPr bwMode="auto">
                <a:xfrm>
                  <a:off x="401" y="2313"/>
                  <a:ext cx="116" cy="5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endParaRPr lang="en-US" altLang="ja-JP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  <a:p>
                  <a:endParaRPr lang="en-US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  <a:p>
                  <a:endParaRPr lang="en-US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</p:txBody>
            </p:sp>
          </p:grpSp>
        </p:grpSp>
      </p:grpSp>
      <p:sp>
        <p:nvSpPr>
          <p:cNvPr id="5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4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BBFCF4FB-77C6-4D71-8C69-0D72DB452619}" type="slidenum">
              <a:rPr lang="en-US"/>
              <a:pPr/>
              <a:t>11</a:t>
            </a:fld>
            <a:endParaRPr lang="en-US"/>
          </a:p>
        </p:txBody>
      </p:sp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7772400" cy="838200"/>
          </a:xfrm>
        </p:spPr>
        <p:txBody>
          <a:bodyPr/>
          <a:lstStyle/>
          <a:p>
            <a:pPr rtl="1"/>
            <a:r>
              <a:rPr lang="ar-SA" b="1" dirty="0">
                <a:solidFill>
                  <a:srgbClr val="CC3300"/>
                </a:solidFill>
                <a:ea typeface="ＭＳ Ｐゴシック" pitchFamily="34" charset="-128"/>
              </a:rPr>
              <a:t>إسناد </a:t>
            </a:r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عبارة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617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0" y="838200"/>
            <a:ext cx="8839200" cy="4419600"/>
          </a:xfrm>
        </p:spPr>
        <p:txBody>
          <a:bodyPr/>
          <a:lstStyle/>
          <a:p>
            <a:pPr algn="r" rtl="1"/>
            <a:r>
              <a:rPr lang="ar-SA" dirty="0" smtClean="0"/>
              <a:t>في هذه الحالة يتم تخزين نتيجة العبارة المتواجدة في </a:t>
            </a:r>
            <a:r>
              <a:rPr lang="ar-SA" dirty="0" smtClean="0">
                <a:latin typeface="Courier New" pitchFamily="49" charset="0"/>
              </a:rPr>
              <a:t>الجانب اليماني من </a:t>
            </a:r>
            <a:r>
              <a:rPr lang="ar-SA" dirty="0" smtClean="0"/>
              <a:t>عملية الإسناد في المنطقة من الذاكرة المخصصة للمتغير المتواجد في الجانب اليساري من عملية الإسناد.</a:t>
            </a:r>
            <a:r>
              <a:rPr lang="en-US" dirty="0" smtClean="0"/>
              <a:t> </a:t>
            </a:r>
            <a:endParaRPr lang="en-US" altLang="ja-JP" dirty="0">
              <a:ea typeface="ＭＳ Ｐゴシック" pitchFamily="34" charset="-128"/>
            </a:endParaRPr>
          </a:p>
        </p:txBody>
      </p:sp>
      <p:sp>
        <p:nvSpPr>
          <p:cNvPr id="161845" name="Text Box 53"/>
          <p:cNvSpPr txBox="1">
            <a:spLocks noChangeArrowheads="1"/>
          </p:cNvSpPr>
          <p:nvPr/>
        </p:nvSpPr>
        <p:spPr bwMode="auto">
          <a:xfrm>
            <a:off x="1889125" y="5257800"/>
            <a:ext cx="869149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الأوامر</a:t>
            </a:r>
            <a:endParaRPr lang="en-US" altLang="ja-JP" sz="2400" dirty="0">
              <a:solidFill>
                <a:srgbClr val="15151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61846" name="Text Box 54"/>
          <p:cNvSpPr txBox="1">
            <a:spLocks noChangeArrowheads="1"/>
          </p:cNvSpPr>
          <p:nvPr/>
        </p:nvSpPr>
        <p:spPr bwMode="auto">
          <a:xfrm>
            <a:off x="5562600" y="5943600"/>
            <a:ext cx="226376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حالة أو وضع الذاكرة</a:t>
            </a:r>
            <a:endParaRPr lang="en-US" altLang="ja-JP" sz="2400" dirty="0"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43" name="Rectangle 5"/>
          <p:cNvSpPr>
            <a:spLocks noChangeArrowheads="1"/>
          </p:cNvSpPr>
          <p:nvPr/>
        </p:nvSpPr>
        <p:spPr bwMode="auto">
          <a:xfrm>
            <a:off x="228600" y="3352800"/>
            <a:ext cx="4133850" cy="1676400"/>
          </a:xfrm>
          <a:prstGeom prst="rect">
            <a:avLst/>
          </a:prstGeom>
          <a:solidFill>
            <a:srgbClr val="EFFBFF"/>
          </a:solidFill>
          <a:ln w="9525">
            <a:solidFill>
              <a:srgbClr val="EAF0FE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44" name="Text Box 7"/>
          <p:cNvSpPr txBox="1">
            <a:spLocks noChangeArrowheads="1"/>
          </p:cNvSpPr>
          <p:nvPr/>
        </p:nvSpPr>
        <p:spPr bwMode="auto">
          <a:xfrm>
            <a:off x="342900" y="3854450"/>
            <a:ext cx="2995613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1600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int first, second, sum;</a:t>
            </a:r>
            <a:endParaRPr lang="en-US" altLang="ja-JP" sz="2400">
              <a:solidFill>
                <a:srgbClr val="000000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45" name="Text Box 8"/>
          <p:cNvSpPr txBox="1">
            <a:spLocks noChangeArrowheads="1"/>
          </p:cNvSpPr>
          <p:nvPr/>
        </p:nvSpPr>
        <p:spPr bwMode="auto">
          <a:xfrm>
            <a:off x="342900" y="4138613"/>
            <a:ext cx="2781300" cy="825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altLang="ja-JP" sz="1600" dirty="0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first  = 234;</a:t>
            </a:r>
          </a:p>
          <a:p>
            <a:r>
              <a:rPr lang="en-US" altLang="ja-JP" sz="1600" dirty="0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second = 87;</a:t>
            </a:r>
          </a:p>
          <a:p>
            <a:r>
              <a:rPr lang="en-US" altLang="ja-JP" sz="1600" dirty="0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Sum = first + </a:t>
            </a:r>
            <a:r>
              <a:rPr lang="en-US" altLang="ja-JP" sz="1600" dirty="0" smtClean="0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second;</a:t>
            </a:r>
            <a:endParaRPr lang="en-US" altLang="ja-JP" sz="1600" dirty="0">
              <a:solidFill>
                <a:srgbClr val="000000"/>
              </a:solidFill>
              <a:latin typeface="Courier New" pitchFamily="49" charset="0"/>
              <a:ea typeface="ＭＳ Ｐゴシック" pitchFamily="34" charset="-128"/>
            </a:endParaRPr>
          </a:p>
        </p:txBody>
      </p:sp>
      <p:grpSp>
        <p:nvGrpSpPr>
          <p:cNvPr id="47" name="Group 9"/>
          <p:cNvGrpSpPr>
            <a:grpSpLocks/>
          </p:cNvGrpSpPr>
          <p:nvPr/>
        </p:nvGrpSpPr>
        <p:grpSpPr bwMode="auto">
          <a:xfrm>
            <a:off x="276225" y="3424238"/>
            <a:ext cx="936625" cy="766762"/>
            <a:chOff x="294" y="1871"/>
            <a:chExt cx="590" cy="483"/>
          </a:xfrm>
        </p:grpSpPr>
        <p:sp>
          <p:nvSpPr>
            <p:cNvPr id="56" name="Oval 10"/>
            <p:cNvSpPr>
              <a:spLocks noChangeArrowheads="1"/>
            </p:cNvSpPr>
            <p:nvPr/>
          </p:nvSpPr>
          <p:spPr bwMode="auto">
            <a:xfrm>
              <a:off x="294" y="1871"/>
              <a:ext cx="275" cy="219"/>
            </a:xfrm>
            <a:prstGeom prst="ellipse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45791" dir="2021404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altLang="ja-JP" sz="2400" b="1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A</a:t>
              </a:r>
              <a:endParaRPr lang="en-US" altLang="ja-JP" sz="2400">
                <a:solidFill>
                  <a:srgbClr val="000000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sp>
          <p:nvSpPr>
            <p:cNvPr id="57" name="Line 11"/>
            <p:cNvSpPr>
              <a:spLocks noChangeShapeType="1"/>
            </p:cNvSpPr>
            <p:nvPr/>
          </p:nvSpPr>
          <p:spPr bwMode="auto">
            <a:xfrm>
              <a:off x="559" y="2030"/>
              <a:ext cx="325" cy="146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8" name="Text Box 12"/>
            <p:cNvSpPr txBox="1">
              <a:spLocks noChangeArrowheads="1"/>
            </p:cNvSpPr>
            <p:nvPr/>
          </p:nvSpPr>
          <p:spPr bwMode="auto">
            <a:xfrm>
              <a:off x="402" y="2142"/>
              <a:ext cx="116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endParaRPr lang="fr-FR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</p:txBody>
        </p:sp>
      </p:grpSp>
      <p:sp>
        <p:nvSpPr>
          <p:cNvPr id="59" name="Line 14"/>
          <p:cNvSpPr>
            <a:spLocks noChangeShapeType="1"/>
          </p:cNvSpPr>
          <p:nvPr/>
        </p:nvSpPr>
        <p:spPr bwMode="auto">
          <a:xfrm flipV="1">
            <a:off x="3121025" y="4216400"/>
            <a:ext cx="3175" cy="660400"/>
          </a:xfrm>
          <a:prstGeom prst="line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60" name="Group 15"/>
          <p:cNvGrpSpPr>
            <a:grpSpLocks/>
          </p:cNvGrpSpPr>
          <p:nvPr/>
        </p:nvGrpSpPr>
        <p:grpSpPr bwMode="auto">
          <a:xfrm>
            <a:off x="446088" y="4129088"/>
            <a:ext cx="3681412" cy="825500"/>
            <a:chOff x="401" y="2313"/>
            <a:chExt cx="2319" cy="520"/>
          </a:xfrm>
        </p:grpSpPr>
        <p:sp>
          <p:nvSpPr>
            <p:cNvPr id="61" name="Line 16"/>
            <p:cNvSpPr>
              <a:spLocks noChangeShapeType="1"/>
            </p:cNvSpPr>
            <p:nvPr/>
          </p:nvSpPr>
          <p:spPr bwMode="auto">
            <a:xfrm flipH="1">
              <a:off x="1977" y="2505"/>
              <a:ext cx="463" cy="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" name="Oval 17"/>
            <p:cNvSpPr>
              <a:spLocks noChangeArrowheads="1"/>
            </p:cNvSpPr>
            <p:nvPr/>
          </p:nvSpPr>
          <p:spPr bwMode="auto">
            <a:xfrm>
              <a:off x="2445" y="2402"/>
              <a:ext cx="275" cy="219"/>
            </a:xfrm>
            <a:prstGeom prst="ellipse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45791" dir="2021404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altLang="ja-JP" sz="2400" b="1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B</a:t>
              </a:r>
              <a:endParaRPr lang="en-US" altLang="ja-JP" sz="2400">
                <a:solidFill>
                  <a:srgbClr val="000000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sp>
          <p:nvSpPr>
            <p:cNvPr id="63" name="Text Box 18"/>
            <p:cNvSpPr txBox="1">
              <a:spLocks noChangeArrowheads="1"/>
            </p:cNvSpPr>
            <p:nvPr/>
          </p:nvSpPr>
          <p:spPr bwMode="auto">
            <a:xfrm>
              <a:off x="401" y="2313"/>
              <a:ext cx="116" cy="5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endParaRPr lang="en-US" altLang="ja-JP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  <a:p>
              <a:endParaRPr lang="en-US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  <a:p>
              <a:endParaRPr lang="en-US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</p:txBody>
        </p:sp>
      </p:grpSp>
      <p:sp>
        <p:nvSpPr>
          <p:cNvPr id="64" name="Rectangle 19"/>
          <p:cNvSpPr>
            <a:spLocks noChangeArrowheads="1"/>
          </p:cNvSpPr>
          <p:nvPr/>
        </p:nvSpPr>
        <p:spPr bwMode="auto">
          <a:xfrm>
            <a:off x="4572000" y="2438400"/>
            <a:ext cx="4194175" cy="3505200"/>
          </a:xfrm>
          <a:prstGeom prst="rect">
            <a:avLst/>
          </a:prstGeom>
          <a:solidFill>
            <a:srgbClr val="FDFEE2"/>
          </a:solidFill>
          <a:ln w="9525">
            <a:solidFill>
              <a:srgbClr val="DDDDDD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grpSp>
        <p:nvGrpSpPr>
          <p:cNvPr id="67" name="Group 47"/>
          <p:cNvGrpSpPr>
            <a:grpSpLocks/>
          </p:cNvGrpSpPr>
          <p:nvPr/>
        </p:nvGrpSpPr>
        <p:grpSpPr bwMode="auto">
          <a:xfrm>
            <a:off x="4794250" y="3200400"/>
            <a:ext cx="3816350" cy="990600"/>
            <a:chOff x="3020" y="2016"/>
            <a:chExt cx="2404" cy="624"/>
          </a:xfrm>
        </p:grpSpPr>
        <p:grpSp>
          <p:nvGrpSpPr>
            <p:cNvPr id="68" name="Group 45"/>
            <p:cNvGrpSpPr>
              <a:grpSpLocks/>
            </p:cNvGrpSpPr>
            <p:nvPr/>
          </p:nvGrpSpPr>
          <p:grpSpPr bwMode="auto">
            <a:xfrm>
              <a:off x="3057" y="2016"/>
              <a:ext cx="975" cy="288"/>
              <a:chOff x="3024" y="2016"/>
              <a:chExt cx="975" cy="288"/>
            </a:xfrm>
          </p:grpSpPr>
          <p:sp>
            <p:nvSpPr>
              <p:cNvPr id="75" name="Rectangle 20"/>
              <p:cNvSpPr>
                <a:spLocks noChangeArrowheads="1"/>
              </p:cNvSpPr>
              <p:nvPr/>
            </p:nvSpPr>
            <p:spPr bwMode="auto">
              <a:xfrm>
                <a:off x="3024" y="2016"/>
                <a:ext cx="425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r"/>
                <a:r>
                  <a:rPr lang="en-US" altLang="ja-JP" sz="2400">
                    <a:latin typeface="Times New Roman" pitchFamily="18" charset="0"/>
                    <a:ea typeface="ＭＳ Ｐゴシック" pitchFamily="34" charset="-128"/>
                  </a:rPr>
                  <a:t>first</a:t>
                </a:r>
              </a:p>
            </p:txBody>
          </p:sp>
          <p:sp>
            <p:nvSpPr>
              <p:cNvPr id="76" name="Rectangle 21"/>
              <p:cNvSpPr>
                <a:spLocks noChangeArrowheads="1"/>
              </p:cNvSpPr>
              <p:nvPr/>
            </p:nvSpPr>
            <p:spPr bwMode="auto">
              <a:xfrm>
                <a:off x="3408" y="2061"/>
                <a:ext cx="591" cy="199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71842" dir="2700000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sz="1600">
                    <a:latin typeface="Comic Sans MS" pitchFamily="66" charset="0"/>
                  </a:rPr>
                  <a:t>1</a:t>
                </a:r>
              </a:p>
            </p:txBody>
          </p:sp>
        </p:grpSp>
        <p:grpSp>
          <p:nvGrpSpPr>
            <p:cNvPr id="69" name="Group 40"/>
            <p:cNvGrpSpPr>
              <a:grpSpLocks/>
            </p:cNvGrpSpPr>
            <p:nvPr/>
          </p:nvGrpSpPr>
          <p:grpSpPr bwMode="auto">
            <a:xfrm>
              <a:off x="4199" y="2016"/>
              <a:ext cx="1225" cy="288"/>
              <a:chOff x="4247" y="2160"/>
              <a:chExt cx="1225" cy="288"/>
            </a:xfrm>
          </p:grpSpPr>
          <p:sp>
            <p:nvSpPr>
              <p:cNvPr id="73" name="Rectangle 23"/>
              <p:cNvSpPr>
                <a:spLocks noChangeArrowheads="1"/>
              </p:cNvSpPr>
              <p:nvPr/>
            </p:nvSpPr>
            <p:spPr bwMode="auto">
              <a:xfrm>
                <a:off x="4247" y="2160"/>
                <a:ext cx="649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r"/>
                <a:r>
                  <a:rPr lang="en-US" altLang="ja-JP" sz="2400">
                    <a:latin typeface="Times New Roman" pitchFamily="18" charset="0"/>
                    <a:ea typeface="ＭＳ Ｐゴシック" pitchFamily="34" charset="-128"/>
                  </a:rPr>
                  <a:t>second</a:t>
                </a:r>
              </a:p>
            </p:txBody>
          </p:sp>
          <p:sp>
            <p:nvSpPr>
              <p:cNvPr id="74" name="Rectangle 24"/>
              <p:cNvSpPr>
                <a:spLocks noChangeArrowheads="1"/>
              </p:cNvSpPr>
              <p:nvPr/>
            </p:nvSpPr>
            <p:spPr bwMode="auto">
              <a:xfrm>
                <a:off x="4881" y="2202"/>
                <a:ext cx="591" cy="199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71842" dir="2700000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sz="1600">
                    <a:latin typeface="Comic Sans MS" pitchFamily="66" charset="0"/>
                  </a:rPr>
                  <a:t>???</a:t>
                </a:r>
              </a:p>
            </p:txBody>
          </p:sp>
        </p:grpSp>
        <p:grpSp>
          <p:nvGrpSpPr>
            <p:cNvPr id="70" name="Group 46"/>
            <p:cNvGrpSpPr>
              <a:grpSpLocks/>
            </p:cNvGrpSpPr>
            <p:nvPr/>
          </p:nvGrpSpPr>
          <p:grpSpPr bwMode="auto">
            <a:xfrm>
              <a:off x="3020" y="2352"/>
              <a:ext cx="1012" cy="288"/>
              <a:chOff x="3020" y="2352"/>
              <a:chExt cx="1012" cy="288"/>
            </a:xfrm>
          </p:grpSpPr>
          <p:sp>
            <p:nvSpPr>
              <p:cNvPr id="71" name="Rectangle 42"/>
              <p:cNvSpPr>
                <a:spLocks noChangeArrowheads="1"/>
              </p:cNvSpPr>
              <p:nvPr/>
            </p:nvSpPr>
            <p:spPr bwMode="auto">
              <a:xfrm>
                <a:off x="3020" y="2352"/>
                <a:ext cx="436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r"/>
                <a:r>
                  <a:rPr lang="en-US" altLang="ja-JP" sz="2400">
                    <a:latin typeface="Times New Roman" pitchFamily="18" charset="0"/>
                    <a:ea typeface="ＭＳ Ｐゴシック" pitchFamily="34" charset="-128"/>
                  </a:rPr>
                  <a:t>sum</a:t>
                </a:r>
              </a:p>
            </p:txBody>
          </p:sp>
          <p:sp>
            <p:nvSpPr>
              <p:cNvPr id="72" name="Rectangle 43"/>
              <p:cNvSpPr>
                <a:spLocks noChangeArrowheads="1"/>
              </p:cNvSpPr>
              <p:nvPr/>
            </p:nvSpPr>
            <p:spPr bwMode="auto">
              <a:xfrm>
                <a:off x="3441" y="2394"/>
                <a:ext cx="591" cy="199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71842" dir="2700000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sz="1600">
                    <a:latin typeface="Comic Sans MS" pitchFamily="66" charset="0"/>
                  </a:rPr>
                  <a:t>???</a:t>
                </a:r>
              </a:p>
            </p:txBody>
          </p:sp>
        </p:grpSp>
      </p:grpSp>
      <p:sp>
        <p:nvSpPr>
          <p:cNvPr id="77" name="Rectangle 50"/>
          <p:cNvSpPr>
            <a:spLocks noChangeArrowheads="1"/>
          </p:cNvSpPr>
          <p:nvPr/>
        </p:nvSpPr>
        <p:spPr bwMode="auto">
          <a:xfrm>
            <a:off x="4852988" y="4953000"/>
            <a:ext cx="674687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r"/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first</a:t>
            </a:r>
          </a:p>
        </p:txBody>
      </p:sp>
      <p:sp>
        <p:nvSpPr>
          <p:cNvPr id="78" name="Rectangle 51"/>
          <p:cNvSpPr>
            <a:spLocks noChangeArrowheads="1"/>
          </p:cNvSpPr>
          <p:nvPr/>
        </p:nvSpPr>
        <p:spPr bwMode="auto">
          <a:xfrm>
            <a:off x="5462588" y="5024438"/>
            <a:ext cx="938212" cy="315912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en-US" sz="1600">
                <a:latin typeface="Comic Sans MS" pitchFamily="66" charset="0"/>
              </a:rPr>
              <a:t>234</a:t>
            </a:r>
          </a:p>
        </p:txBody>
      </p:sp>
      <p:grpSp>
        <p:nvGrpSpPr>
          <p:cNvPr id="79" name="Group 52"/>
          <p:cNvGrpSpPr>
            <a:grpSpLocks/>
          </p:cNvGrpSpPr>
          <p:nvPr/>
        </p:nvGrpSpPr>
        <p:grpSpPr bwMode="auto">
          <a:xfrm>
            <a:off x="6665913" y="4953000"/>
            <a:ext cx="1944687" cy="457200"/>
            <a:chOff x="4247" y="2160"/>
            <a:chExt cx="1225" cy="288"/>
          </a:xfrm>
        </p:grpSpPr>
        <p:sp>
          <p:nvSpPr>
            <p:cNvPr id="80" name="Rectangle 53"/>
            <p:cNvSpPr>
              <a:spLocks noChangeArrowheads="1"/>
            </p:cNvSpPr>
            <p:nvPr/>
          </p:nvSpPr>
          <p:spPr bwMode="auto">
            <a:xfrm>
              <a:off x="4247" y="2160"/>
              <a:ext cx="649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r"/>
              <a:r>
                <a:rPr lang="en-US" altLang="ja-JP" sz="2400">
                  <a:latin typeface="Times New Roman" pitchFamily="18" charset="0"/>
                  <a:ea typeface="ＭＳ Ｐゴシック" pitchFamily="34" charset="-128"/>
                </a:rPr>
                <a:t>second</a:t>
              </a:r>
            </a:p>
          </p:txBody>
        </p:sp>
        <p:sp>
          <p:nvSpPr>
            <p:cNvPr id="81" name="Rectangle 54"/>
            <p:cNvSpPr>
              <a:spLocks noChangeArrowheads="1"/>
            </p:cNvSpPr>
            <p:nvPr/>
          </p:nvSpPr>
          <p:spPr bwMode="auto">
            <a:xfrm>
              <a:off x="4881" y="2202"/>
              <a:ext cx="591" cy="1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sz="1600">
                  <a:latin typeface="Comic Sans MS" pitchFamily="66" charset="0"/>
                </a:rPr>
                <a:t>87</a:t>
              </a:r>
            </a:p>
          </p:txBody>
        </p:sp>
      </p:grpSp>
      <p:grpSp>
        <p:nvGrpSpPr>
          <p:cNvPr id="82" name="Group 55"/>
          <p:cNvGrpSpPr>
            <a:grpSpLocks/>
          </p:cNvGrpSpPr>
          <p:nvPr/>
        </p:nvGrpSpPr>
        <p:grpSpPr bwMode="auto">
          <a:xfrm>
            <a:off x="4794250" y="5486400"/>
            <a:ext cx="1606550" cy="457200"/>
            <a:chOff x="3020" y="2352"/>
            <a:chExt cx="1012" cy="288"/>
          </a:xfrm>
        </p:grpSpPr>
        <p:sp>
          <p:nvSpPr>
            <p:cNvPr id="83" name="Rectangle 56"/>
            <p:cNvSpPr>
              <a:spLocks noChangeArrowheads="1"/>
            </p:cNvSpPr>
            <p:nvPr/>
          </p:nvSpPr>
          <p:spPr bwMode="auto">
            <a:xfrm>
              <a:off x="3020" y="2352"/>
              <a:ext cx="436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 algn="r"/>
              <a:r>
                <a:rPr lang="en-US" altLang="ja-JP" sz="2400">
                  <a:latin typeface="Times New Roman" pitchFamily="18" charset="0"/>
                  <a:ea typeface="ＭＳ Ｐゴシック" pitchFamily="34" charset="-128"/>
                </a:rPr>
                <a:t>sum</a:t>
              </a:r>
            </a:p>
          </p:txBody>
        </p:sp>
        <p:sp>
          <p:nvSpPr>
            <p:cNvPr id="84" name="Rectangle 57"/>
            <p:cNvSpPr>
              <a:spLocks noChangeArrowheads="1"/>
            </p:cNvSpPr>
            <p:nvPr/>
          </p:nvSpPr>
          <p:spPr bwMode="auto">
            <a:xfrm>
              <a:off x="3441" y="2394"/>
              <a:ext cx="591" cy="1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sz="1600">
                  <a:latin typeface="Comic Sans MS" pitchFamily="66" charset="0"/>
                </a:rPr>
                <a:t>321</a:t>
              </a:r>
            </a:p>
          </p:txBody>
        </p:sp>
      </p:grpSp>
      <p:sp>
        <p:nvSpPr>
          <p:cNvPr id="85" name="AutoShape 42"/>
          <p:cNvSpPr>
            <a:spLocks noChangeArrowheads="1"/>
          </p:cNvSpPr>
          <p:nvPr/>
        </p:nvSpPr>
        <p:spPr bwMode="auto">
          <a:xfrm>
            <a:off x="4829175" y="2503488"/>
            <a:ext cx="2184400" cy="620712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A</a:t>
            </a:r>
            <a:r>
              <a:rPr lang="ar-SA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6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تعريف المتغيرات وحجز مناطق من الذاكرة لهم.</a:t>
            </a:r>
            <a:endParaRPr lang="en-US" altLang="ja-JP" sz="1400" dirty="0">
              <a:solidFill>
                <a:schemeClr val="bg2">
                  <a:lumMod val="50000"/>
                </a:schemeClr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86" name="AutoShape 45"/>
          <p:cNvSpPr>
            <a:spLocks noChangeArrowheads="1"/>
          </p:cNvSpPr>
          <p:nvPr/>
        </p:nvSpPr>
        <p:spPr bwMode="auto">
          <a:xfrm>
            <a:off x="4914900" y="4267200"/>
            <a:ext cx="2184400" cy="63976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B</a:t>
            </a:r>
            <a:r>
              <a:rPr lang="ar-SA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إسناد وتخزين القيم في المناطق من الذاكرة المخصصة للمتغيرات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42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34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DB8DC70B-92B8-4481-9936-778E6844CEE3}" type="slidenum">
              <a:rPr lang="en-US"/>
              <a:pPr/>
              <a:t>12</a:t>
            </a:fld>
            <a:endParaRPr lang="en-US"/>
          </a:p>
        </p:txBody>
      </p:sp>
      <p:sp>
        <p:nvSpPr>
          <p:cNvPr id="157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064500" cy="565150"/>
          </a:xfrm>
          <a:noFill/>
          <a:ln/>
        </p:spPr>
        <p:txBody>
          <a:bodyPr/>
          <a:lstStyle/>
          <a:p>
            <a:pPr rtl="1"/>
            <a:r>
              <a:rPr lang="ar-SA" dirty="0" smtClean="0">
                <a:solidFill>
                  <a:srgbClr val="CC3300"/>
                </a:solidFill>
                <a:ea typeface="ＭＳ Ｐゴシック" pitchFamily="34" charset="-128"/>
              </a:rPr>
              <a:t>تعديل البيانات</a:t>
            </a:r>
            <a:endParaRPr lang="en-US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57699" name="Rectangle 3"/>
          <p:cNvSpPr>
            <a:spLocks noChangeArrowheads="1"/>
          </p:cNvSpPr>
          <p:nvPr/>
        </p:nvSpPr>
        <p:spPr bwMode="auto">
          <a:xfrm>
            <a:off x="4762500" y="1216025"/>
            <a:ext cx="4194175" cy="4322763"/>
          </a:xfrm>
          <a:prstGeom prst="rect">
            <a:avLst/>
          </a:prstGeom>
          <a:solidFill>
            <a:srgbClr val="FDFEE2"/>
          </a:solidFill>
          <a:ln w="9525">
            <a:solidFill>
              <a:srgbClr val="DDDDDD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57700" name="Rectangle 4"/>
          <p:cNvSpPr>
            <a:spLocks noChangeArrowheads="1"/>
          </p:cNvSpPr>
          <p:nvPr/>
        </p:nvSpPr>
        <p:spPr bwMode="auto">
          <a:xfrm>
            <a:off x="419100" y="1192213"/>
            <a:ext cx="4133850" cy="4335462"/>
          </a:xfrm>
          <a:prstGeom prst="rect">
            <a:avLst/>
          </a:prstGeom>
          <a:solidFill>
            <a:srgbClr val="EFFBFF"/>
          </a:solidFill>
          <a:ln w="9525">
            <a:solidFill>
              <a:srgbClr val="EAF0FE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57703" name="Rectangle 7"/>
          <p:cNvSpPr>
            <a:spLocks noChangeArrowheads="1"/>
          </p:cNvSpPr>
          <p:nvPr/>
        </p:nvSpPr>
        <p:spPr bwMode="auto">
          <a:xfrm>
            <a:off x="5608638" y="1524000"/>
            <a:ext cx="11144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number</a:t>
            </a:r>
          </a:p>
        </p:txBody>
      </p:sp>
      <p:sp>
        <p:nvSpPr>
          <p:cNvPr id="157704" name="Rectangle 8"/>
          <p:cNvSpPr>
            <a:spLocks noChangeArrowheads="1"/>
          </p:cNvSpPr>
          <p:nvPr/>
        </p:nvSpPr>
        <p:spPr bwMode="auto">
          <a:xfrm>
            <a:off x="7058025" y="1631950"/>
            <a:ext cx="938213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en-US" sz="1600">
                <a:latin typeface="Comic Sans MS" pitchFamily="66" charset="0"/>
              </a:rPr>
              <a:t>???</a:t>
            </a:r>
          </a:p>
        </p:txBody>
      </p:sp>
      <p:sp>
        <p:nvSpPr>
          <p:cNvPr id="157707" name="Text Box 11"/>
          <p:cNvSpPr txBox="1">
            <a:spLocks noChangeArrowheads="1"/>
          </p:cNvSpPr>
          <p:nvPr/>
        </p:nvSpPr>
        <p:spPr bwMode="auto">
          <a:xfrm>
            <a:off x="768350" y="3295650"/>
            <a:ext cx="1773238" cy="119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60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rPr>
              <a:t>int number;</a:t>
            </a:r>
          </a:p>
          <a:p>
            <a:pPr>
              <a:lnSpc>
                <a:spcPct val="150000"/>
              </a:lnSpc>
            </a:pPr>
            <a:r>
              <a:rPr lang="en-US" altLang="ja-JP" sz="1600"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rPr>
              <a:t>number = 237;</a:t>
            </a:r>
          </a:p>
          <a:p>
            <a:pPr>
              <a:lnSpc>
                <a:spcPct val="150000"/>
              </a:lnSpc>
            </a:pPr>
            <a:endParaRPr lang="en-US" sz="1600">
              <a:effectLst>
                <a:outerShdw blurRad="38100" dist="38100" dir="2700000" algn="tl">
                  <a:srgbClr val="C0C0C0"/>
                </a:outerShdw>
              </a:effectLst>
              <a:latin typeface="Courier New" pitchFamily="49" charset="0"/>
              <a:ea typeface="ＭＳ Ｐゴシック" pitchFamily="34" charset="-128"/>
            </a:endParaRPr>
          </a:p>
        </p:txBody>
      </p:sp>
      <p:grpSp>
        <p:nvGrpSpPr>
          <p:cNvPr id="157708" name="Group 12"/>
          <p:cNvGrpSpPr>
            <a:grpSpLocks/>
          </p:cNvGrpSpPr>
          <p:nvPr/>
        </p:nvGrpSpPr>
        <p:grpSpPr bwMode="auto">
          <a:xfrm>
            <a:off x="771525" y="3379788"/>
            <a:ext cx="2660650" cy="347662"/>
            <a:chOff x="486" y="2129"/>
            <a:chExt cx="1676" cy="219"/>
          </a:xfrm>
        </p:grpSpPr>
        <p:grpSp>
          <p:nvGrpSpPr>
            <p:cNvPr id="157709" name="Group 13"/>
            <p:cNvGrpSpPr>
              <a:grpSpLocks/>
            </p:cNvGrpSpPr>
            <p:nvPr/>
          </p:nvGrpSpPr>
          <p:grpSpPr bwMode="auto">
            <a:xfrm>
              <a:off x="1484" y="2129"/>
              <a:ext cx="678" cy="219"/>
              <a:chOff x="1484" y="2129"/>
              <a:chExt cx="678" cy="219"/>
            </a:xfrm>
          </p:grpSpPr>
          <p:sp>
            <p:nvSpPr>
              <p:cNvPr id="157710" name="Oval 14"/>
              <p:cNvSpPr>
                <a:spLocks noChangeArrowheads="1"/>
              </p:cNvSpPr>
              <p:nvPr/>
            </p:nvSpPr>
            <p:spPr bwMode="auto">
              <a:xfrm>
                <a:off x="1887" y="2129"/>
                <a:ext cx="275" cy="2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45791" dir="2021404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altLang="ja-JP" sz="2400" b="1">
                    <a:solidFill>
                      <a:srgbClr val="C1051B"/>
                    </a:solidFill>
                    <a:latin typeface="Arial" charset="0"/>
                    <a:ea typeface="ＭＳ Ｐゴシック" pitchFamily="34" charset="-128"/>
                  </a:rPr>
                  <a:t>A</a:t>
                </a:r>
                <a:endParaRPr lang="en-US" altLang="ja-JP" sz="2400">
                  <a:solidFill>
                    <a:srgbClr val="000000"/>
                  </a:solidFill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sp>
            <p:nvSpPr>
              <p:cNvPr id="157711" name="Line 15"/>
              <p:cNvSpPr>
                <a:spLocks noChangeShapeType="1"/>
              </p:cNvSpPr>
              <p:nvPr/>
            </p:nvSpPr>
            <p:spPr bwMode="auto">
              <a:xfrm flipH="1" flipV="1">
                <a:off x="1484" y="2239"/>
                <a:ext cx="404" cy="1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miter lim="800000"/>
                <a:headEnd/>
                <a:tailEnd type="triangle" w="med" len="med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57712" name="Text Box 16"/>
            <p:cNvSpPr txBox="1">
              <a:spLocks noChangeArrowheads="1"/>
            </p:cNvSpPr>
            <p:nvPr/>
          </p:nvSpPr>
          <p:spPr bwMode="auto">
            <a:xfrm>
              <a:off x="486" y="2134"/>
              <a:ext cx="116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endParaRPr lang="fr-FR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</p:txBody>
        </p:sp>
      </p:grpSp>
      <p:grpSp>
        <p:nvGrpSpPr>
          <p:cNvPr id="157713" name="Group 17"/>
          <p:cNvGrpSpPr>
            <a:grpSpLocks/>
          </p:cNvGrpSpPr>
          <p:nvPr/>
        </p:nvGrpSpPr>
        <p:grpSpPr bwMode="auto">
          <a:xfrm>
            <a:off x="769938" y="3735388"/>
            <a:ext cx="3081337" cy="352425"/>
            <a:chOff x="485" y="2353"/>
            <a:chExt cx="1941" cy="222"/>
          </a:xfrm>
        </p:grpSpPr>
        <p:sp>
          <p:nvSpPr>
            <p:cNvPr id="157714" name="Line 18"/>
            <p:cNvSpPr>
              <a:spLocks noChangeShapeType="1"/>
            </p:cNvSpPr>
            <p:nvPr/>
          </p:nvSpPr>
          <p:spPr bwMode="auto">
            <a:xfrm flipH="1" flipV="1">
              <a:off x="1593" y="2468"/>
              <a:ext cx="565" cy="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57715" name="Oval 19"/>
            <p:cNvSpPr>
              <a:spLocks noChangeArrowheads="1"/>
            </p:cNvSpPr>
            <p:nvPr/>
          </p:nvSpPr>
          <p:spPr bwMode="auto">
            <a:xfrm>
              <a:off x="2151" y="2353"/>
              <a:ext cx="275" cy="219"/>
            </a:xfrm>
            <a:prstGeom prst="ellipse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45791" dir="2021404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altLang="ja-JP" sz="2400" b="1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B</a:t>
              </a:r>
              <a:endParaRPr lang="en-US" altLang="ja-JP" sz="2400">
                <a:solidFill>
                  <a:srgbClr val="000000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sp>
          <p:nvSpPr>
            <p:cNvPr id="157716" name="Text Box 20"/>
            <p:cNvSpPr txBox="1">
              <a:spLocks noChangeArrowheads="1"/>
            </p:cNvSpPr>
            <p:nvPr/>
          </p:nvSpPr>
          <p:spPr bwMode="auto">
            <a:xfrm>
              <a:off x="485" y="2363"/>
              <a:ext cx="116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endParaRPr lang="fr-FR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</p:txBody>
        </p:sp>
      </p:grpSp>
      <p:grpSp>
        <p:nvGrpSpPr>
          <p:cNvPr id="157717" name="Group 21"/>
          <p:cNvGrpSpPr>
            <a:grpSpLocks/>
          </p:cNvGrpSpPr>
          <p:nvPr/>
        </p:nvGrpSpPr>
        <p:grpSpPr bwMode="auto">
          <a:xfrm>
            <a:off x="771525" y="4089400"/>
            <a:ext cx="3529013" cy="366713"/>
            <a:chOff x="486" y="2576"/>
            <a:chExt cx="2223" cy="231"/>
          </a:xfrm>
        </p:grpSpPr>
        <p:sp>
          <p:nvSpPr>
            <p:cNvPr id="157718" name="Line 22"/>
            <p:cNvSpPr>
              <a:spLocks noChangeShapeType="1"/>
            </p:cNvSpPr>
            <p:nvPr/>
          </p:nvSpPr>
          <p:spPr bwMode="auto">
            <a:xfrm flipH="1" flipV="1">
              <a:off x="1693" y="2700"/>
              <a:ext cx="742" cy="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57719" name="Oval 23"/>
            <p:cNvSpPr>
              <a:spLocks noChangeArrowheads="1"/>
            </p:cNvSpPr>
            <p:nvPr/>
          </p:nvSpPr>
          <p:spPr bwMode="auto">
            <a:xfrm>
              <a:off x="2434" y="2576"/>
              <a:ext cx="275" cy="219"/>
            </a:xfrm>
            <a:prstGeom prst="ellipse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45791" dir="2021404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altLang="ja-JP" sz="2400" b="1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C</a:t>
              </a:r>
              <a:endParaRPr lang="en-US" altLang="ja-JP" sz="2400">
                <a:solidFill>
                  <a:srgbClr val="000000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sp>
          <p:nvSpPr>
            <p:cNvPr id="157720" name="Text Box 24"/>
            <p:cNvSpPr txBox="1">
              <a:spLocks noChangeArrowheads="1"/>
            </p:cNvSpPr>
            <p:nvPr/>
          </p:nvSpPr>
          <p:spPr bwMode="auto">
            <a:xfrm>
              <a:off x="486" y="2595"/>
              <a:ext cx="1040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ja-JP" sz="1600">
                  <a:solidFill>
                    <a:srgbClr val="C1051B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  <a:ea typeface="ＭＳ Ｐゴシック" pitchFamily="34" charset="-128"/>
                </a:rPr>
                <a:t>number = 35;</a:t>
              </a:r>
              <a:endParaRPr lang="en-US" sz="1600">
                <a:solidFill>
                  <a:srgbClr val="C1051B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ourier New" pitchFamily="49" charset="0"/>
                <a:ea typeface="ＭＳ Ｐゴシック" pitchFamily="34" charset="-128"/>
              </a:endParaRPr>
            </a:p>
          </p:txBody>
        </p:sp>
      </p:grpSp>
      <p:sp>
        <p:nvSpPr>
          <p:cNvPr id="157721" name="AutoShape 25"/>
          <p:cNvSpPr>
            <a:spLocks noChangeArrowheads="1"/>
          </p:cNvSpPr>
          <p:nvPr/>
        </p:nvSpPr>
        <p:spPr bwMode="auto">
          <a:xfrm>
            <a:off x="838200" y="914400"/>
            <a:ext cx="1854200" cy="65881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>
              <a:tabLst>
                <a:tab pos="228600" algn="l"/>
              </a:tabLst>
            </a:pPr>
            <a:r>
              <a:rPr lang="en-US" altLang="ja-JP" sz="1600" b="1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C. </a:t>
            </a:r>
            <a:r>
              <a:rPr lang="en-US" altLang="ja-JP" sz="1400">
                <a:solidFill>
                  <a:srgbClr val="000000"/>
                </a:solidFill>
                <a:latin typeface="Arial" charset="0"/>
                <a:ea typeface="ＭＳ Ｐゴシック" pitchFamily="34" charset="-128"/>
              </a:rPr>
              <a:t>The value </a:t>
            </a:r>
            <a:r>
              <a:rPr lang="en-US" altLang="ja-JP" sz="140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35</a:t>
            </a:r>
            <a:r>
              <a:rPr lang="en-US" altLang="ja-JP" sz="1400">
                <a:solidFill>
                  <a:srgbClr val="000000"/>
                </a:solidFill>
                <a:latin typeface="Arial" charset="0"/>
                <a:ea typeface="ＭＳ Ｐゴシック" pitchFamily="34" charset="-128"/>
              </a:rPr>
              <a:t> 	overwrites the previous value </a:t>
            </a:r>
            <a:r>
              <a:rPr lang="en-US" altLang="ja-JP" sz="140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237.</a:t>
            </a:r>
            <a:endParaRPr lang="en-US" altLang="ja-JP" sz="140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157722" name="Rectangle 26"/>
          <p:cNvSpPr>
            <a:spLocks noChangeArrowheads="1"/>
          </p:cNvSpPr>
          <p:nvPr/>
        </p:nvSpPr>
        <p:spPr bwMode="auto">
          <a:xfrm>
            <a:off x="5761038" y="3124200"/>
            <a:ext cx="11144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number</a:t>
            </a:r>
          </a:p>
        </p:txBody>
      </p:sp>
      <p:sp>
        <p:nvSpPr>
          <p:cNvPr id="157723" name="Rectangle 27"/>
          <p:cNvSpPr>
            <a:spLocks noChangeArrowheads="1"/>
          </p:cNvSpPr>
          <p:nvPr/>
        </p:nvSpPr>
        <p:spPr bwMode="auto">
          <a:xfrm>
            <a:off x="7210425" y="3232150"/>
            <a:ext cx="938213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endParaRPr lang="en-US"/>
          </a:p>
        </p:txBody>
      </p:sp>
      <p:sp>
        <p:nvSpPr>
          <p:cNvPr id="157724" name="Text Box 28"/>
          <p:cNvSpPr txBox="1">
            <a:spLocks noChangeArrowheads="1"/>
          </p:cNvSpPr>
          <p:nvPr/>
        </p:nvSpPr>
        <p:spPr bwMode="auto">
          <a:xfrm>
            <a:off x="7391400" y="3200400"/>
            <a:ext cx="550863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1600" b="1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237</a:t>
            </a:r>
            <a:endParaRPr lang="en-US" sz="1600" b="1">
              <a:solidFill>
                <a:srgbClr val="000000"/>
              </a:solidFill>
              <a:latin typeface="Courier New" pitchFamily="49" charset="0"/>
              <a:ea typeface="ＭＳ Ｐゴシック" pitchFamily="34" charset="-128"/>
            </a:endParaRPr>
          </a:p>
        </p:txBody>
      </p:sp>
      <p:sp>
        <p:nvSpPr>
          <p:cNvPr id="157725" name="Rectangle 29"/>
          <p:cNvSpPr>
            <a:spLocks noChangeArrowheads="1"/>
          </p:cNvSpPr>
          <p:nvPr/>
        </p:nvSpPr>
        <p:spPr bwMode="auto">
          <a:xfrm>
            <a:off x="5913438" y="4724400"/>
            <a:ext cx="11144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number</a:t>
            </a:r>
          </a:p>
        </p:txBody>
      </p:sp>
      <p:sp>
        <p:nvSpPr>
          <p:cNvPr id="157726" name="Rectangle 30"/>
          <p:cNvSpPr>
            <a:spLocks noChangeArrowheads="1"/>
          </p:cNvSpPr>
          <p:nvPr/>
        </p:nvSpPr>
        <p:spPr bwMode="auto">
          <a:xfrm>
            <a:off x="7362825" y="4832350"/>
            <a:ext cx="938213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endParaRPr lang="en-US"/>
          </a:p>
        </p:txBody>
      </p:sp>
      <p:sp>
        <p:nvSpPr>
          <p:cNvPr id="157727" name="Text Box 31"/>
          <p:cNvSpPr txBox="1">
            <a:spLocks noChangeArrowheads="1"/>
          </p:cNvSpPr>
          <p:nvPr/>
        </p:nvSpPr>
        <p:spPr bwMode="auto">
          <a:xfrm>
            <a:off x="7543800" y="4800600"/>
            <a:ext cx="4286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1600" b="1">
                <a:solidFill>
                  <a:srgbClr val="000000"/>
                </a:solidFill>
                <a:latin typeface="Courier New" pitchFamily="49" charset="0"/>
                <a:ea typeface="ＭＳ Ｐゴシック" pitchFamily="34" charset="-128"/>
              </a:rPr>
              <a:t>35</a:t>
            </a:r>
            <a:endParaRPr lang="en-US" sz="1600" b="1">
              <a:solidFill>
                <a:srgbClr val="000000"/>
              </a:solidFill>
              <a:latin typeface="Courier New" pitchFamily="49" charset="0"/>
              <a:ea typeface="ＭＳ Ｐゴシック" pitchFamily="34" charset="-128"/>
            </a:endParaRPr>
          </a:p>
        </p:txBody>
      </p:sp>
      <p:sp>
        <p:nvSpPr>
          <p:cNvPr id="35" name="Text Box 53"/>
          <p:cNvSpPr txBox="1">
            <a:spLocks noChangeArrowheads="1"/>
          </p:cNvSpPr>
          <p:nvPr/>
        </p:nvSpPr>
        <p:spPr bwMode="auto">
          <a:xfrm>
            <a:off x="1889125" y="5710535"/>
            <a:ext cx="869149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الأوامر</a:t>
            </a:r>
            <a:endParaRPr lang="en-US" altLang="ja-JP" sz="2400" dirty="0">
              <a:solidFill>
                <a:srgbClr val="15151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36" name="Text Box 54"/>
          <p:cNvSpPr txBox="1">
            <a:spLocks noChangeArrowheads="1"/>
          </p:cNvSpPr>
          <p:nvPr/>
        </p:nvSpPr>
        <p:spPr bwMode="auto">
          <a:xfrm>
            <a:off x="5562600" y="5638800"/>
            <a:ext cx="226376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حالة أو وضع الذاكرة</a:t>
            </a:r>
            <a:endParaRPr lang="en-US" altLang="ja-JP" sz="2400" dirty="0"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37" name="AutoShape 42"/>
          <p:cNvSpPr>
            <a:spLocks noChangeArrowheads="1"/>
          </p:cNvSpPr>
          <p:nvPr/>
        </p:nvSpPr>
        <p:spPr bwMode="auto">
          <a:xfrm>
            <a:off x="4829175" y="838200"/>
            <a:ext cx="2184400" cy="620712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sz="1600" b="1" dirty="0" smtClean="0">
                <a:solidFill>
                  <a:srgbClr val="C1051B"/>
                </a:solidFill>
                <a:latin typeface="Arial" charset="0"/>
                <a:ea typeface="ＭＳ Ｐゴシック" pitchFamily="34" charset="-128"/>
              </a:rPr>
              <a:t>A</a:t>
            </a:r>
            <a:r>
              <a:rPr lang="ar-SA" altLang="ja-JP" sz="1600" b="1" dirty="0" smtClean="0">
                <a:solidFill>
                  <a:srgbClr val="C1051B"/>
                </a:solidFill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6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تعريف المتغير وحجز منطقة من الذاكرة له.</a:t>
            </a:r>
            <a:endParaRPr lang="en-US" altLang="ja-JP" sz="1400" dirty="0">
              <a:solidFill>
                <a:schemeClr val="bg2">
                  <a:lumMod val="50000"/>
                </a:schemeClr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38" name="AutoShape 45"/>
          <p:cNvSpPr>
            <a:spLocks noChangeArrowheads="1"/>
          </p:cNvSpPr>
          <p:nvPr/>
        </p:nvSpPr>
        <p:spPr bwMode="auto">
          <a:xfrm>
            <a:off x="4914900" y="2286000"/>
            <a:ext cx="2184400" cy="63976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b="1" dirty="0" smtClean="0">
                <a:solidFill>
                  <a:srgbClr val="C1051B"/>
                </a:solidFill>
                <a:latin typeface="Comic Sans MS" pitchFamily="66" charset="0"/>
                <a:ea typeface="ＭＳ Ｐゴシック" pitchFamily="34" charset="-128"/>
              </a:rPr>
              <a:t>B</a:t>
            </a:r>
            <a:r>
              <a:rPr lang="ar-SA" altLang="ja-JP" b="1" dirty="0" smtClean="0">
                <a:solidFill>
                  <a:srgbClr val="C1051B"/>
                </a:solidFill>
                <a:latin typeface="Comic Sans MS" pitchFamily="66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إسناد وتخزين 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القيمة </a:t>
            </a:r>
            <a:r>
              <a:rPr lang="ar-SA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237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في 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منطقة من الذاكرة المخصصة للمتغير </a:t>
            </a:r>
            <a:r>
              <a:rPr lang="en-US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number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39" name="AutoShape 45"/>
          <p:cNvSpPr>
            <a:spLocks noChangeArrowheads="1"/>
          </p:cNvSpPr>
          <p:nvPr/>
        </p:nvSpPr>
        <p:spPr bwMode="auto">
          <a:xfrm>
            <a:off x="5029200" y="3779837"/>
            <a:ext cx="2184400" cy="86836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b="1" dirty="0" smtClean="0">
                <a:solidFill>
                  <a:srgbClr val="C1051B"/>
                </a:solidFill>
                <a:latin typeface="Comic Sans MS" pitchFamily="66" charset="0"/>
                <a:ea typeface="ＭＳ Ｐゴシック" pitchFamily="34" charset="-128"/>
              </a:rPr>
              <a:t>C</a:t>
            </a:r>
            <a:r>
              <a:rPr lang="ar-SA" altLang="ja-JP" b="1" dirty="0" smtClean="0">
                <a:solidFill>
                  <a:srgbClr val="C1051B"/>
                </a:solidFill>
                <a:latin typeface="Comic Sans MS" pitchFamily="66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إسناد وتخزين 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القيمة </a:t>
            </a:r>
            <a:r>
              <a:rPr lang="en-US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35</a:t>
            </a:r>
            <a:r>
              <a:rPr lang="ar-SA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في منطقة من الذاكرة المخصصة للمتغير </a:t>
            </a:r>
            <a:r>
              <a:rPr lang="en-US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number</a:t>
            </a:r>
            <a:r>
              <a:rPr lang="ar-SA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عوضا عن القيمة</a:t>
            </a:r>
            <a:r>
              <a:rPr lang="ar-SA" altLang="ja-JP" sz="1400" b="1" dirty="0" smtClean="0">
                <a:solidFill>
                  <a:srgbClr val="FF0000"/>
                </a:solidFill>
                <a:latin typeface="Arial" charset="0"/>
                <a:ea typeface="ＭＳ Ｐゴシック" pitchFamily="34" charset="-128"/>
              </a:rPr>
              <a:t> 237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latin typeface="Arial" charset="0"/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4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500"/>
                            </p:stCondLst>
                            <p:childTnLst>
                              <p:par>
                                <p:cTn id="20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77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7703" grpId="0" autoUpdateAnimBg="0"/>
      <p:bldP spid="157704" grpId="0" animBg="1"/>
      <p:bldP spid="157722" grpId="0" autoUpdateAnimBg="0"/>
      <p:bldP spid="157723" grpId="0" animBg="1"/>
      <p:bldP spid="157725" grpId="0" autoUpdateAnimBg="0"/>
      <p:bldP spid="15772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8B131D8B-6D88-4791-968F-800F28F02C3F}" type="slidenum">
              <a:rPr lang="en-US"/>
              <a:pPr/>
              <a:t>13</a:t>
            </a:fld>
            <a:endParaRPr lang="en-US"/>
          </a:p>
        </p:txBody>
      </p:sp>
      <p:sp>
        <p:nvSpPr>
          <p:cNvPr id="159746" name="Text Box 2"/>
          <p:cNvSpPr txBox="1">
            <a:spLocks noChangeArrowheads="1"/>
          </p:cNvSpPr>
          <p:nvPr/>
        </p:nvSpPr>
        <p:spPr bwMode="auto">
          <a:xfrm>
            <a:off x="304800" y="1397000"/>
            <a:ext cx="8229600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5F5F5F"/>
                </a:solidFill>
                <a:latin typeface="Courier New" pitchFamily="49" charset="0"/>
                <a:cs typeface="Courier New" pitchFamily="49" charset="0"/>
              </a:rPr>
              <a:t>     </a:t>
            </a:r>
            <a:endParaRPr kumimoji="1" lang="en-US" b="1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 err="1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kumimoji="1" lang="en-US" b="1" dirty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main( ){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   		</a:t>
            </a:r>
            <a:r>
              <a:rPr kumimoji="1" lang="en-US" b="1" dirty="0" err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a, b, sum;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 	 		a = 20;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	  		b = 10;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	  		sum = a + b;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	  		</a:t>
            </a:r>
            <a:r>
              <a:rPr kumimoji="1" lang="en-US" b="1" dirty="0" err="1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printf</a:t>
            </a:r>
            <a:r>
              <a:rPr kumimoji="1" lang="en-US" b="1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kumimoji="1" lang="en-US" b="1" dirty="0" smtClean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”%d </a:t>
            </a:r>
            <a:r>
              <a:rPr kumimoji="1" lang="en-US" b="1" dirty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+ </a:t>
            </a:r>
            <a:r>
              <a:rPr kumimoji="1" lang="en-US" b="1" dirty="0" smtClean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%d  </a:t>
            </a:r>
            <a:r>
              <a:rPr kumimoji="1" lang="en-US" b="1" dirty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= </a:t>
            </a:r>
            <a:r>
              <a:rPr kumimoji="1" lang="en-US" b="1" dirty="0" smtClean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%d“ a, b, </a:t>
            </a:r>
            <a:r>
              <a:rPr kumimoji="1" lang="en-US" b="1" dirty="0">
                <a:solidFill>
                  <a:srgbClr val="990033"/>
                </a:solidFill>
                <a:latin typeface="Courier New" pitchFamily="49" charset="0"/>
                <a:cs typeface="Courier New" pitchFamily="49" charset="0"/>
              </a:rPr>
              <a:t>sum);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5F5F5F"/>
                </a:solidFill>
                <a:latin typeface="Courier New" pitchFamily="49" charset="0"/>
                <a:cs typeface="Courier New" pitchFamily="49" charset="0"/>
              </a:rPr>
              <a:t>  </a:t>
            </a:r>
            <a:endParaRPr kumimoji="1" lang="en-US" b="1" dirty="0" smtClean="0">
              <a:solidFill>
                <a:srgbClr val="5F5F5F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5F5F5F"/>
                </a:solidFill>
                <a:latin typeface="Courier New" pitchFamily="49" charset="0"/>
                <a:cs typeface="Courier New" pitchFamily="49" charset="0"/>
              </a:rPr>
              <a:t>	</a:t>
            </a:r>
            <a:r>
              <a:rPr kumimoji="1" lang="en-US" b="1" dirty="0" smtClean="0">
                <a:solidFill>
                  <a:srgbClr val="5F5F5F"/>
                </a:solidFill>
                <a:latin typeface="Courier New" pitchFamily="49" charset="0"/>
                <a:cs typeface="Courier New" pitchFamily="49" charset="0"/>
              </a:rPr>
              <a:t>			exit(0);</a:t>
            </a: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endParaRPr kumimoji="1" lang="en-US" b="1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}</a:t>
            </a:r>
            <a:r>
              <a:rPr kumimoji="1" lang="en-US" b="1" dirty="0" smtClean="0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kumimoji="1" lang="en-US" b="1" dirty="0">
                <a:solidFill>
                  <a:srgbClr val="008000"/>
                </a:solidFill>
                <a:latin typeface="Courier New" pitchFamily="49" charset="0"/>
                <a:cs typeface="Courier New" pitchFamily="49" charset="0"/>
              </a:rPr>
              <a:t>// end main</a:t>
            </a:r>
            <a:endParaRPr kumimoji="1" lang="en-US" b="1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-457200" defTabSz="863600">
              <a:tabLst>
                <a:tab pos="342900" algn="l"/>
                <a:tab pos="685800" algn="l"/>
                <a:tab pos="1143000" algn="l"/>
              </a:tabLst>
            </a:pPr>
            <a:r>
              <a:rPr kumimoji="1" lang="en-US" b="1" dirty="0">
                <a:solidFill>
                  <a:srgbClr val="5F5F5F"/>
                </a:solidFill>
                <a:latin typeface="Courier New" pitchFamily="49" charset="0"/>
                <a:cs typeface="Courier New" pitchFamily="49" charset="0"/>
              </a:rPr>
              <a:t>    </a:t>
            </a:r>
            <a:endParaRPr kumimoji="1" lang="en-US" b="1" dirty="0">
              <a:solidFill>
                <a:srgbClr val="00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9747" name="Rectangle 3"/>
          <p:cNvSpPr>
            <a:spLocks noChangeArrowheads="1"/>
          </p:cNvSpPr>
          <p:nvPr/>
        </p:nvSpPr>
        <p:spPr bwMode="auto">
          <a:xfrm>
            <a:off x="609600" y="228600"/>
            <a:ext cx="7285038" cy="855663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ctr"/>
            <a:r>
              <a:rPr lang="ar-SA" sz="4000" dirty="0" smtClean="0">
                <a:solidFill>
                  <a:srgbClr val="CC3300"/>
                </a:solidFill>
                <a:latin typeface="Comic Sans MS" pitchFamily="66" charset="0"/>
                <a:ea typeface="ＭＳ Ｐゴシック" pitchFamily="34" charset="-128"/>
              </a:rPr>
              <a:t>مثال: جمع رقمين</a:t>
            </a:r>
            <a:endParaRPr lang="en-US" sz="4000" dirty="0">
              <a:solidFill>
                <a:srgbClr val="CC3300"/>
              </a:solidFill>
              <a:latin typeface="Comic Sans MS" pitchFamily="66" charset="0"/>
              <a:ea typeface="ＭＳ Ｐゴシック" pitchFamily="34" charset="-128"/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C0CB4A45-FAC7-4DFA-9D37-C1FF0437B173}" type="slidenum">
              <a:rPr lang="en-US"/>
              <a:pPr/>
              <a:t>14</a:t>
            </a:fld>
            <a:endParaRPr lang="en-US"/>
          </a:p>
        </p:txBody>
      </p:sp>
      <p:sp>
        <p:nvSpPr>
          <p:cNvPr id="147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  <a:noFill/>
          <a:ln/>
        </p:spPr>
        <p:txBody>
          <a:bodyPr/>
          <a:lstStyle/>
          <a:p>
            <a:pPr rtl="1"/>
            <a:r>
              <a:rPr lang="ar-SA" sz="4000" b="1" dirty="0" smtClean="0">
                <a:solidFill>
                  <a:srgbClr val="CC3300"/>
                </a:solidFill>
                <a:ea typeface="ＭＳ Ｐゴシック" pitchFamily="34" charset="-128"/>
              </a:rPr>
              <a:t>عمليات أسناد أخرى</a:t>
            </a:r>
            <a:endParaRPr lang="en-US" sz="4000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4745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4294967295"/>
          </p:nvPr>
        </p:nvSpPr>
        <p:spPr>
          <a:xfrm>
            <a:off x="533400" y="1447800"/>
            <a:ext cx="8229600" cy="4648200"/>
          </a:xfrm>
        </p:spPr>
        <p:txBody>
          <a:bodyPr/>
          <a:lstStyle/>
          <a:p>
            <a:pPr algn="r" rtl="1">
              <a:lnSpc>
                <a:spcPct val="90000"/>
              </a:lnSpc>
              <a:buFontTx/>
              <a:buNone/>
            </a:pPr>
            <a:r>
              <a:rPr lang="en-US" dirty="0"/>
              <a:t>	</a:t>
            </a:r>
            <a:r>
              <a:rPr lang="en-US" dirty="0" smtClean="0"/>
              <a:t> </a:t>
            </a:r>
            <a:r>
              <a:rPr lang="en-US" dirty="0"/>
              <a:t>	</a:t>
            </a: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	</a:t>
            </a:r>
            <a:r>
              <a:rPr lang="ar-SA" sz="3200" dirty="0" smtClean="0"/>
              <a:t>جمع \ إسناد</a:t>
            </a:r>
            <a:r>
              <a:rPr lang="en-US" sz="3200" dirty="0"/>
              <a:t>			</a:t>
            </a:r>
            <a:r>
              <a:rPr lang="en-US" sz="3200" b="1" dirty="0"/>
              <a:t>+=</a:t>
            </a:r>
            <a:r>
              <a:rPr lang="en-US" sz="3200" dirty="0"/>
              <a:t>	</a:t>
            </a: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	</a:t>
            </a:r>
            <a:r>
              <a:rPr lang="ar-SA" sz="3200" dirty="0" smtClean="0"/>
              <a:t> طرح \ إسناد </a:t>
            </a:r>
            <a:r>
              <a:rPr lang="en-US" sz="3200" dirty="0"/>
              <a:t>		</a:t>
            </a:r>
            <a:r>
              <a:rPr lang="ar-SA" sz="3200" dirty="0" smtClean="0"/>
              <a:t>	</a:t>
            </a:r>
            <a:r>
              <a:rPr lang="en-US" sz="3200" b="1" dirty="0" smtClean="0">
                <a:sym typeface="Symbol" pitchFamily="18" charset="2"/>
              </a:rPr>
              <a:t></a:t>
            </a:r>
            <a:r>
              <a:rPr lang="en-US" sz="3200" b="1" dirty="0"/>
              <a:t>=</a:t>
            </a:r>
            <a:r>
              <a:rPr lang="en-US" sz="3200" dirty="0"/>
              <a:t>	</a:t>
            </a: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	</a:t>
            </a:r>
            <a:r>
              <a:rPr lang="ar-SA" sz="3200" dirty="0" smtClean="0"/>
              <a:t> ضرب \ إسناد </a:t>
            </a:r>
            <a:r>
              <a:rPr lang="en-US" sz="3200" dirty="0"/>
              <a:t>		</a:t>
            </a:r>
            <a:r>
              <a:rPr lang="en-US" sz="3200" b="1" dirty="0">
                <a:sym typeface="Symbol" pitchFamily="18" charset="2"/>
              </a:rPr>
              <a:t></a:t>
            </a:r>
            <a:r>
              <a:rPr lang="en-US" sz="3200" b="1" dirty="0"/>
              <a:t>=</a:t>
            </a:r>
            <a:r>
              <a:rPr lang="en-US" sz="3200" dirty="0"/>
              <a:t>	</a:t>
            </a: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	</a:t>
            </a:r>
            <a:r>
              <a:rPr lang="ar-SA" sz="3200" dirty="0" smtClean="0"/>
              <a:t> قسمة \ إسناد </a:t>
            </a:r>
            <a:r>
              <a:rPr lang="en-US" sz="3200" dirty="0"/>
              <a:t>			</a:t>
            </a:r>
            <a:r>
              <a:rPr lang="en-US" sz="3200" b="1" dirty="0"/>
              <a:t>/=</a:t>
            </a:r>
            <a:r>
              <a:rPr lang="en-US" sz="3200" dirty="0"/>
              <a:t>	</a:t>
            </a: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	</a:t>
            </a:r>
            <a:r>
              <a:rPr lang="ar-SA" sz="3200" dirty="0" smtClean="0"/>
              <a:t> باقي القسمة \ إسناد</a:t>
            </a:r>
            <a:r>
              <a:rPr lang="en-US" sz="3200" dirty="0" smtClean="0"/>
              <a:t> </a:t>
            </a:r>
            <a:r>
              <a:rPr lang="en-US" sz="3200" dirty="0"/>
              <a:t>		</a:t>
            </a:r>
            <a:r>
              <a:rPr lang="en-US" sz="3200" b="1" dirty="0"/>
              <a:t>%=</a:t>
            </a:r>
            <a:r>
              <a:rPr lang="en-US" dirty="0">
                <a:latin typeface="Helvetica" pitchFamily="34" charset="0"/>
              </a:rPr>
              <a:t>	</a:t>
            </a:r>
          </a:p>
          <a:p>
            <a:pPr algn="r" rtl="1">
              <a:lnSpc>
                <a:spcPct val="90000"/>
              </a:lnSpc>
            </a:pP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7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7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7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7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7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7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7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7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7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7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7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7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7459" grpId="0" build="p" bldLvl="5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575048F-D10E-4AC9-85F3-5D5B40ED91FA}" type="slidenum">
              <a:rPr lang="en-US"/>
              <a:pPr/>
              <a:t>15</a:t>
            </a:fld>
            <a:endParaRPr lang="en-US"/>
          </a:p>
        </p:txBody>
      </p:sp>
      <p:sp>
        <p:nvSpPr>
          <p:cNvPr id="148483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685800" y="1143000"/>
            <a:ext cx="7772400" cy="5257800"/>
          </a:xfrm>
        </p:spPr>
        <p:txBody>
          <a:bodyPr/>
          <a:lstStyle/>
          <a:p>
            <a:pPr algn="r" rtl="1">
              <a:lnSpc>
                <a:spcPct val="80000"/>
              </a:lnSpc>
            </a:pPr>
            <a:r>
              <a:rPr lang="ar-SA" altLang="ja-JP" sz="2400" dirty="0" smtClean="0">
                <a:ea typeface="ＭＳ Ｐゴシック" pitchFamily="34" charset="-128"/>
              </a:rPr>
              <a:t>طريقة الاستخدام :</a:t>
            </a:r>
          </a:p>
          <a:p>
            <a:pPr algn="r" rtl="1">
              <a:lnSpc>
                <a:spcPct val="80000"/>
              </a:lnSpc>
            </a:pPr>
            <a:endParaRPr lang="en-US" altLang="ja-JP" sz="2400" dirty="0">
              <a:ea typeface="ＭＳ Ｐゴシック" pitchFamily="34" charset="-128"/>
            </a:endParaRPr>
          </a:p>
          <a:p>
            <a:pPr algn="ctr">
              <a:lnSpc>
                <a:spcPct val="80000"/>
              </a:lnSpc>
              <a:buFontTx/>
              <a:buNone/>
            </a:pPr>
            <a:r>
              <a:rPr lang="ar-SA" sz="1800" dirty="0" smtClean="0">
                <a:latin typeface="Courier New" pitchFamily="49" charset="0"/>
              </a:rPr>
              <a:t>الجانب الأيسر</a:t>
            </a:r>
            <a:r>
              <a:rPr lang="en-US" sz="1800" dirty="0" smtClean="0">
                <a:latin typeface="Courier New" pitchFamily="49" charset="0"/>
              </a:rPr>
              <a:t>  </a:t>
            </a:r>
            <a:r>
              <a:rPr lang="ar-SA" sz="1800" dirty="0" smtClean="0">
                <a:latin typeface="Courier New" pitchFamily="49" charset="0"/>
              </a:rPr>
              <a:t>عملية</a:t>
            </a:r>
            <a:r>
              <a:rPr lang="en-US" sz="1800" dirty="0" smtClean="0">
                <a:latin typeface="Courier New" pitchFamily="49" charset="0"/>
              </a:rPr>
              <a:t>= </a:t>
            </a:r>
            <a:r>
              <a:rPr lang="ar-SA" sz="1800" dirty="0" smtClean="0">
                <a:latin typeface="Courier New" pitchFamily="49" charset="0"/>
              </a:rPr>
              <a:t>الجانب اليماني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en-US" sz="1800" dirty="0">
                <a:latin typeface="Courier New" pitchFamily="49" charset="0"/>
              </a:rPr>
              <a:t>;</a:t>
            </a:r>
          </a:p>
          <a:p>
            <a:pPr algn="ctr">
              <a:lnSpc>
                <a:spcPct val="80000"/>
              </a:lnSpc>
              <a:buFontTx/>
              <a:buNone/>
            </a:pPr>
            <a:endParaRPr lang="en-US" sz="2400" dirty="0"/>
          </a:p>
          <a:p>
            <a:pPr algn="ctr">
              <a:lnSpc>
                <a:spcPct val="80000"/>
              </a:lnSpc>
              <a:buFontTx/>
              <a:buNone/>
            </a:pPr>
            <a:endParaRPr lang="en-US" sz="2400" dirty="0"/>
          </a:p>
          <a:p>
            <a:pPr algn="ctr">
              <a:lnSpc>
                <a:spcPct val="80000"/>
              </a:lnSpc>
              <a:buFontTx/>
              <a:buNone/>
            </a:pPr>
            <a:endParaRPr lang="en-US" sz="2400" dirty="0"/>
          </a:p>
          <a:p>
            <a:pPr algn="ctr">
              <a:lnSpc>
                <a:spcPct val="80000"/>
              </a:lnSpc>
              <a:buFontTx/>
              <a:buNone/>
            </a:pPr>
            <a:endParaRPr lang="en-US" sz="2400" dirty="0"/>
          </a:p>
          <a:p>
            <a:pPr>
              <a:lnSpc>
                <a:spcPct val="80000"/>
              </a:lnSpc>
            </a:pPr>
            <a:endParaRPr lang="en-US" sz="2400" dirty="0"/>
          </a:p>
          <a:p>
            <a:pPr algn="r" rtl="1">
              <a:lnSpc>
                <a:spcPct val="80000"/>
              </a:lnSpc>
            </a:pPr>
            <a:r>
              <a:rPr lang="ar-SA" sz="2400" dirty="0" smtClean="0"/>
              <a:t>وهي تضاهي:</a:t>
            </a:r>
            <a:endParaRPr lang="en-US" sz="2400" dirty="0"/>
          </a:p>
          <a:p>
            <a:pPr algn="ctr">
              <a:lnSpc>
                <a:spcPct val="80000"/>
              </a:lnSpc>
              <a:buFontTx/>
              <a:buNone/>
            </a:pPr>
            <a:r>
              <a:rPr lang="ar-SA" sz="1800" dirty="0" smtClean="0">
                <a:latin typeface="Courier New" pitchFamily="49" charset="0"/>
              </a:rPr>
              <a:t>الجانب الأيسر</a:t>
            </a:r>
            <a:r>
              <a:rPr lang="en-US" sz="1800" dirty="0" smtClean="0">
                <a:latin typeface="Courier New" pitchFamily="49" charset="0"/>
              </a:rPr>
              <a:t> = </a:t>
            </a:r>
            <a:r>
              <a:rPr lang="ar-SA" sz="1800" dirty="0" smtClean="0">
                <a:latin typeface="Courier New" pitchFamily="49" charset="0"/>
              </a:rPr>
              <a:t>الجانب الأيسر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ar-SA" sz="1800" dirty="0" smtClean="0">
                <a:latin typeface="Courier New" pitchFamily="49" charset="0"/>
              </a:rPr>
              <a:t>عملية</a:t>
            </a:r>
            <a:r>
              <a:rPr lang="en-US" sz="1800" dirty="0" smtClean="0">
                <a:latin typeface="Courier New" pitchFamily="49" charset="0"/>
              </a:rPr>
              <a:t> </a:t>
            </a:r>
            <a:r>
              <a:rPr lang="ar-SA" sz="1800" dirty="0" smtClean="0">
                <a:latin typeface="Courier New" pitchFamily="49" charset="0"/>
              </a:rPr>
              <a:t>الجانب اليماني</a:t>
            </a:r>
            <a:r>
              <a:rPr lang="en-US" sz="1800" dirty="0" smtClean="0">
                <a:latin typeface="Courier New" pitchFamily="49" charset="0"/>
              </a:rPr>
              <a:t>;</a:t>
            </a:r>
            <a:endParaRPr lang="en-US" sz="2400" dirty="0"/>
          </a:p>
          <a:p>
            <a:pPr>
              <a:lnSpc>
                <a:spcPct val="80000"/>
              </a:lnSpc>
            </a:pPr>
            <a:endParaRPr lang="en-US" sz="2400" dirty="0"/>
          </a:p>
          <a:p>
            <a:pPr>
              <a:lnSpc>
                <a:spcPct val="80000"/>
              </a:lnSpc>
            </a:pPr>
            <a:r>
              <a:rPr lang="en-US" sz="2400" dirty="0"/>
              <a:t>x%=5;  </a:t>
            </a:r>
            <a:r>
              <a:rPr lang="en-US" sz="2800" b="1" dirty="0">
                <a:sym typeface="Symbol" pitchFamily="18" charset="2"/>
              </a:rPr>
              <a:t></a:t>
            </a:r>
            <a:r>
              <a:rPr lang="en-US" sz="2400" dirty="0">
                <a:sym typeface="Wingdings" pitchFamily="2" charset="2"/>
              </a:rPr>
              <a:t> </a:t>
            </a:r>
            <a:r>
              <a:rPr lang="en-US" sz="2400" dirty="0"/>
              <a:t> x = x % 5;</a:t>
            </a:r>
          </a:p>
          <a:p>
            <a:pPr>
              <a:lnSpc>
                <a:spcPct val="80000"/>
              </a:lnSpc>
            </a:pPr>
            <a:r>
              <a:rPr lang="en-US" sz="2400" dirty="0"/>
              <a:t>x</a:t>
            </a:r>
            <a:r>
              <a:rPr lang="en-US" sz="2400" dirty="0" smtClean="0"/>
              <a:t>*=</a:t>
            </a:r>
            <a:r>
              <a:rPr lang="ar-SA" sz="2400" dirty="0" smtClean="0"/>
              <a:t>3</a:t>
            </a:r>
            <a:r>
              <a:rPr lang="en-US" sz="2400" dirty="0" smtClean="0"/>
              <a:t>;  </a:t>
            </a:r>
            <a:r>
              <a:rPr lang="en-US" sz="2800" b="1" dirty="0">
                <a:sym typeface="Symbol" pitchFamily="18" charset="2"/>
              </a:rPr>
              <a:t></a:t>
            </a:r>
            <a:r>
              <a:rPr lang="en-US" sz="2400" dirty="0">
                <a:sym typeface="Wingdings" pitchFamily="2" charset="2"/>
              </a:rPr>
              <a:t> </a:t>
            </a:r>
            <a:r>
              <a:rPr lang="en-US" sz="2400" dirty="0"/>
              <a:t> x = </a:t>
            </a:r>
            <a:r>
              <a:rPr lang="en-US" sz="2400" dirty="0" smtClean="0"/>
              <a:t>x*</a:t>
            </a:r>
            <a:r>
              <a:rPr lang="ar-SA" sz="2400" dirty="0" smtClean="0"/>
              <a:t>3</a:t>
            </a:r>
            <a:r>
              <a:rPr lang="en-US" sz="2400" dirty="0" smtClean="0"/>
              <a:t>;</a:t>
            </a:r>
            <a:endParaRPr lang="en-US" sz="2400" dirty="0"/>
          </a:p>
          <a:p>
            <a:pPr>
              <a:lnSpc>
                <a:spcPct val="80000"/>
              </a:lnSpc>
            </a:pPr>
            <a:endParaRPr lang="en-US" sz="2400" dirty="0"/>
          </a:p>
        </p:txBody>
      </p:sp>
      <p:sp>
        <p:nvSpPr>
          <p:cNvPr id="148503" name="Freeform 23"/>
          <p:cNvSpPr>
            <a:spLocks/>
          </p:cNvSpPr>
          <p:nvPr/>
        </p:nvSpPr>
        <p:spPr bwMode="auto">
          <a:xfrm>
            <a:off x="4343400" y="2209800"/>
            <a:ext cx="1371600" cy="8382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0" y="240"/>
              </a:cxn>
              <a:cxn ang="0">
                <a:pos x="864" y="240"/>
              </a:cxn>
              <a:cxn ang="0">
                <a:pos x="864" y="528"/>
              </a:cxn>
            </a:cxnLst>
            <a:rect l="0" t="0" r="r" b="b"/>
            <a:pathLst>
              <a:path w="864" h="528">
                <a:moveTo>
                  <a:pt x="0" y="0"/>
                </a:moveTo>
                <a:lnTo>
                  <a:pt x="0" y="240"/>
                </a:lnTo>
                <a:lnTo>
                  <a:pt x="864" y="240"/>
                </a:lnTo>
                <a:lnTo>
                  <a:pt x="864" y="528"/>
                </a:lnTo>
              </a:path>
            </a:pathLst>
          </a:custGeom>
          <a:noFill/>
          <a:ln w="19050" cmpd="sng">
            <a:solidFill>
              <a:schemeClr val="tx1"/>
            </a:solidFill>
            <a:round/>
            <a:headEnd type="arrow" w="med" len="med"/>
            <a:tailEnd type="non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48482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358775"/>
            <a:ext cx="8839200" cy="598488"/>
          </a:xfrm>
          <a:noFill/>
          <a:ln cap="flat" algn="ctr">
            <a:solidFill>
              <a:schemeClr val="bg1"/>
            </a:solidFill>
          </a:ln>
        </p:spPr>
        <p:txBody>
          <a:bodyPr/>
          <a:lstStyle/>
          <a:p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عمليات أسناد أخرى</a:t>
            </a:r>
            <a:endParaRPr lang="en-US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48485" name="AutoShape 5"/>
          <p:cNvSpPr>
            <a:spLocks noChangeArrowheads="1"/>
          </p:cNvSpPr>
          <p:nvPr/>
        </p:nvSpPr>
        <p:spPr bwMode="auto">
          <a:xfrm>
            <a:off x="2263775" y="2786063"/>
            <a:ext cx="1927225" cy="714375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/>
            <a:r>
              <a:rPr lang="ar-SA" altLang="ja-JP" sz="1400" dirty="0" smtClean="0">
                <a:solidFill>
                  <a:srgbClr val="000000"/>
                </a:solidFill>
                <a:latin typeface="Arial" charset="0"/>
                <a:ea typeface="ＭＳ Ｐゴシック" pitchFamily="34" charset="-128"/>
              </a:rPr>
              <a:t>معرف (اسم) متغير</a:t>
            </a:r>
            <a:r>
              <a:rPr lang="en-US" altLang="ja-JP" sz="1400" i="1" dirty="0" smtClean="0">
                <a:solidFill>
                  <a:srgbClr val="C1051B"/>
                </a:solidFill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148486" name="Line 6"/>
          <p:cNvSpPr>
            <a:spLocks noChangeShapeType="1"/>
          </p:cNvSpPr>
          <p:nvPr/>
        </p:nvSpPr>
        <p:spPr bwMode="auto">
          <a:xfrm>
            <a:off x="3192463" y="2209800"/>
            <a:ext cx="0" cy="561975"/>
          </a:xfrm>
          <a:prstGeom prst="line">
            <a:avLst/>
          </a:prstGeom>
          <a:noFill/>
          <a:ln w="19050">
            <a:solidFill>
              <a:schemeClr val="tx1"/>
            </a:solidFill>
            <a:miter lim="800000"/>
            <a:headEnd type="triangle" w="med" len="med"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148488" name="AutoShape 8"/>
          <p:cNvSpPr>
            <a:spLocks noChangeArrowheads="1"/>
          </p:cNvSpPr>
          <p:nvPr/>
        </p:nvSpPr>
        <p:spPr bwMode="auto">
          <a:xfrm>
            <a:off x="4778375" y="3019425"/>
            <a:ext cx="1927225" cy="714375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/>
            <a:r>
              <a:rPr lang="ar-SA" altLang="ja-JP" sz="1400" dirty="0" smtClean="0">
                <a:solidFill>
                  <a:srgbClr val="000000"/>
                </a:solidFill>
                <a:latin typeface="Arial" charset="0"/>
                <a:ea typeface="ＭＳ Ｐゴシック" pitchFamily="34" charset="-128"/>
              </a:rPr>
              <a:t>عملية من العمليات الحسابية: الجمع، الطرح، القسمة، الضرب وباقي القسمة.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grpSp>
        <p:nvGrpSpPr>
          <p:cNvPr id="148500" name="Group 20"/>
          <p:cNvGrpSpPr>
            <a:grpSpLocks/>
          </p:cNvGrpSpPr>
          <p:nvPr/>
        </p:nvGrpSpPr>
        <p:grpSpPr bwMode="auto">
          <a:xfrm>
            <a:off x="5943600" y="1647825"/>
            <a:ext cx="2438400" cy="714375"/>
            <a:chOff x="4080" y="1083"/>
            <a:chExt cx="1536" cy="450"/>
          </a:xfrm>
        </p:grpSpPr>
        <p:sp>
          <p:nvSpPr>
            <p:cNvPr id="148492" name="Line 12"/>
            <p:cNvSpPr>
              <a:spLocks noChangeShapeType="1"/>
            </p:cNvSpPr>
            <p:nvPr/>
          </p:nvSpPr>
          <p:spPr bwMode="auto">
            <a:xfrm>
              <a:off x="4080" y="1296"/>
              <a:ext cx="33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miter lim="800000"/>
              <a:headEnd type="triangle" w="med" len="med"/>
              <a:tailEnd/>
            </a:ln>
            <a:effectLst/>
          </p:spPr>
          <p:txBody>
            <a:bodyPr wrap="none"/>
            <a:lstStyle/>
            <a:p>
              <a:endParaRPr lang="en-US"/>
            </a:p>
          </p:txBody>
        </p:sp>
        <p:sp>
          <p:nvSpPr>
            <p:cNvPr id="148491" name="AutoShape 11"/>
            <p:cNvSpPr>
              <a:spLocks noChangeArrowheads="1"/>
            </p:cNvSpPr>
            <p:nvPr/>
          </p:nvSpPr>
          <p:spPr bwMode="auto">
            <a:xfrm>
              <a:off x="4402" y="1083"/>
              <a:ext cx="1214" cy="450"/>
            </a:xfrm>
            <a:prstGeom prst="roundRect">
              <a:avLst>
                <a:gd name="adj" fmla="val 16667"/>
              </a:avLst>
            </a:prstGeom>
            <a:solidFill>
              <a:srgbClr val="CCECFF"/>
            </a:solidFill>
            <a:ln w="9525">
              <a:solidFill>
                <a:srgbClr val="CCECFF"/>
              </a:solidFill>
              <a:miter lim="800000"/>
              <a:headEnd/>
              <a:tailEnd/>
            </a:ln>
            <a:effectLst>
              <a:outerShdw dist="89803" dir="2700000" algn="ctr" rotWithShape="0">
                <a:schemeClr val="tx1"/>
              </a:outerShdw>
            </a:effectLst>
          </p:spPr>
          <p:txBody>
            <a:bodyPr anchor="ctr"/>
            <a:lstStyle/>
            <a:p>
              <a:pPr algn="r" rtl="1"/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يكون إما </a:t>
              </a:r>
              <a:r>
                <a:rPr lang="ar-SA" altLang="ja-JP" sz="1400" b="1" i="1" dirty="0" smtClean="0">
                  <a:solidFill>
                    <a:srgbClr val="C1051B"/>
                  </a:solidFill>
                  <a:ea typeface="ＭＳ Ｐゴシック" pitchFamily="34" charset="-128"/>
                </a:rPr>
                <a:t>معرف (اسم)  متغير </a:t>
              </a:r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ثاني أو </a:t>
              </a:r>
              <a:r>
                <a:rPr lang="ar-SA" altLang="ja-JP" sz="1400" b="1" i="1" dirty="0" smtClean="0">
                  <a:solidFill>
                    <a:srgbClr val="C1051B"/>
                  </a:solidFill>
                  <a:ea typeface="ＭＳ Ｐゴシック" pitchFamily="34" charset="-128"/>
                </a:rPr>
                <a:t>قيمة ثابتة </a:t>
              </a:r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أو </a:t>
              </a:r>
              <a:r>
                <a:rPr lang="ar-SA" altLang="ja-JP" sz="1400" b="1" i="1" dirty="0" smtClean="0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عبارة</a:t>
              </a:r>
              <a:r>
                <a:rPr lang="en-US" altLang="ja-JP" sz="1400" i="1" dirty="0" smtClean="0">
                  <a:solidFill>
                    <a:srgbClr val="C1051B"/>
                  </a:solidFill>
                  <a:ea typeface="ＭＳ Ｐゴシック" pitchFamily="34" charset="-128"/>
                </a:rPr>
                <a:t>.</a:t>
              </a:r>
              <a:endParaRPr lang="en-US" altLang="ja-JP" sz="1400" dirty="0">
                <a:solidFill>
                  <a:srgbClr val="000000"/>
                </a:solidFill>
                <a:latin typeface="Arial" charset="0"/>
                <a:ea typeface="ＭＳ Ｐゴシック" pitchFamily="34" charset="-128"/>
              </a:endParaRPr>
            </a:p>
          </p:txBody>
        </p:sp>
      </p:grp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D82DAA40-616F-4023-9AC1-B2E550550D2B}" type="slidenum">
              <a:rPr lang="en-US"/>
              <a:pPr/>
              <a:t>16</a:t>
            </a:fld>
            <a:endParaRPr lang="en-US"/>
          </a:p>
        </p:txBody>
      </p:sp>
      <p:sp>
        <p:nvSpPr>
          <p:cNvPr id="145410" name="Rectangle 2"/>
          <p:cNvSpPr>
            <a:spLocks noGrp="1" noChangeArrowheads="1"/>
          </p:cNvSpPr>
          <p:nvPr>
            <p:ph type="title"/>
          </p:nvPr>
        </p:nvSpPr>
        <p:spPr>
          <a:xfrm>
            <a:off x="876300" y="0"/>
            <a:ext cx="7962900" cy="838200"/>
          </a:xfrm>
          <a:noFill/>
          <a:ln/>
        </p:spPr>
        <p:txBody>
          <a:bodyPr/>
          <a:lstStyle/>
          <a:p>
            <a:pPr rtl="1"/>
            <a:r>
              <a:rPr lang="ar-SA" sz="4000" b="1" dirty="0" smtClean="0">
                <a:solidFill>
                  <a:srgbClr val="CC3300"/>
                </a:solidFill>
                <a:ea typeface="ＭＳ Ｐゴシック" pitchFamily="34" charset="-128"/>
              </a:rPr>
              <a:t>عمليات الزيادة والنقصان</a:t>
            </a:r>
            <a:endParaRPr lang="en-US" sz="4000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45411" name="Text Box 3"/>
          <p:cNvSpPr txBox="1">
            <a:spLocks noChangeArrowheads="1"/>
          </p:cNvSpPr>
          <p:nvPr/>
        </p:nvSpPr>
        <p:spPr bwMode="auto">
          <a:xfrm>
            <a:off x="762000" y="1524000"/>
            <a:ext cx="7772400" cy="37856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 rtl="1">
              <a:spcBef>
                <a:spcPct val="50000"/>
              </a:spcBef>
            </a:pPr>
            <a:r>
              <a:rPr lang="ar-SA" sz="3600" dirty="0" smtClean="0">
                <a:latin typeface="Comic Sans MS" pitchFamily="66" charset="0"/>
              </a:rPr>
              <a:t>عملية الزيادة </a:t>
            </a:r>
            <a:r>
              <a:rPr lang="ar-SA" sz="3600" b="1" dirty="0" smtClean="0">
                <a:solidFill>
                  <a:schemeClr val="tx2">
                    <a:lumMod val="75000"/>
                  </a:schemeClr>
                </a:solidFill>
                <a:latin typeface="Comic Sans MS" pitchFamily="66" charset="0"/>
              </a:rPr>
              <a:t>++</a:t>
            </a:r>
          </a:p>
          <a:p>
            <a:pPr algn="r" rtl="1">
              <a:spcBef>
                <a:spcPct val="50000"/>
              </a:spcBef>
            </a:pPr>
            <a:r>
              <a:rPr lang="en-US" sz="2800" dirty="0" smtClean="0">
                <a:latin typeface="Courier New" pitchFamily="49" charset="0"/>
              </a:rPr>
              <a:t>x</a:t>
            </a:r>
            <a:r>
              <a:rPr lang="en-US" sz="2800" dirty="0">
                <a:latin typeface="Courier New" pitchFamily="49" charset="0"/>
              </a:rPr>
              <a:t>++;</a:t>
            </a:r>
            <a:r>
              <a:rPr lang="en-US" sz="3600" dirty="0">
                <a:latin typeface="Comic Sans MS" pitchFamily="66" charset="0"/>
              </a:rPr>
              <a:t> </a:t>
            </a:r>
            <a:r>
              <a:rPr lang="ar-SA" sz="3600" dirty="0" smtClean="0">
                <a:latin typeface="Comic Sans MS" pitchFamily="66" charset="0"/>
              </a:rPr>
              <a:t>  </a:t>
            </a:r>
            <a:r>
              <a:rPr lang="ar-SA" sz="3600" dirty="0" smtClean="0">
                <a:solidFill>
                  <a:schemeClr val="tx2">
                    <a:lumMod val="75000"/>
                  </a:schemeClr>
                </a:solidFill>
                <a:latin typeface="Comic Sans MS" pitchFamily="66" charset="0"/>
              </a:rPr>
              <a:t>هذه العملية تضاهي (تعادل)</a:t>
            </a:r>
            <a:r>
              <a:rPr lang="ar-SA" sz="3600" dirty="0" smtClean="0">
                <a:latin typeface="Comic Sans MS" pitchFamily="66" charset="0"/>
              </a:rPr>
              <a:t>  </a:t>
            </a:r>
            <a:r>
              <a:rPr lang="en-US" sz="3600" dirty="0" smtClean="0">
                <a:latin typeface="Comic Sans MS" pitchFamily="66" charset="0"/>
              </a:rPr>
              <a:t> </a:t>
            </a:r>
            <a:r>
              <a:rPr lang="en-US" sz="2800" dirty="0">
                <a:latin typeface="Courier New" pitchFamily="49" charset="0"/>
              </a:rPr>
              <a:t>x = x+1</a:t>
            </a:r>
            <a:r>
              <a:rPr lang="en-US" sz="2800" dirty="0" smtClean="0">
                <a:latin typeface="Courier New" pitchFamily="49" charset="0"/>
              </a:rPr>
              <a:t>;</a:t>
            </a:r>
            <a:endParaRPr lang="ar-SA" sz="2800" dirty="0" smtClean="0">
              <a:latin typeface="Courier New" pitchFamily="49" charset="0"/>
            </a:endParaRPr>
          </a:p>
          <a:p>
            <a:pPr algn="r" rtl="1">
              <a:spcBef>
                <a:spcPct val="50000"/>
              </a:spcBef>
            </a:pPr>
            <a:endParaRPr lang="ar-SA" sz="2800" dirty="0" smtClean="0">
              <a:latin typeface="Courier New" pitchFamily="49" charset="0"/>
            </a:endParaRPr>
          </a:p>
          <a:p>
            <a:pPr algn="r" rtl="1">
              <a:spcBef>
                <a:spcPct val="50000"/>
              </a:spcBef>
            </a:pPr>
            <a:r>
              <a:rPr lang="ar-SA" sz="3600" dirty="0" smtClean="0">
                <a:latin typeface="Comic Sans MS" pitchFamily="66" charset="0"/>
              </a:rPr>
              <a:t>عملية النقصان </a:t>
            </a:r>
            <a:r>
              <a:rPr lang="ar-SA" sz="3600" b="1" dirty="0" smtClean="0">
                <a:solidFill>
                  <a:schemeClr val="tx2">
                    <a:lumMod val="75000"/>
                  </a:schemeClr>
                </a:solidFill>
                <a:latin typeface="Comic Sans MS" pitchFamily="66" charset="0"/>
              </a:rPr>
              <a:t>--</a:t>
            </a:r>
          </a:p>
          <a:p>
            <a:pPr algn="r" rtl="1">
              <a:spcBef>
                <a:spcPct val="50000"/>
              </a:spcBef>
            </a:pPr>
            <a:r>
              <a:rPr lang="en-US" sz="2800" dirty="0" smtClean="0">
                <a:latin typeface="Courier New" pitchFamily="49" charset="0"/>
              </a:rPr>
              <a:t>x-</a:t>
            </a:r>
            <a:r>
              <a:rPr lang="en-US" sz="2800" dirty="0">
                <a:latin typeface="Courier New" pitchFamily="49" charset="0"/>
              </a:rPr>
              <a:t>-;</a:t>
            </a:r>
            <a:r>
              <a:rPr lang="en-US" sz="3600" dirty="0">
                <a:latin typeface="Comic Sans MS" pitchFamily="66" charset="0"/>
              </a:rPr>
              <a:t> </a:t>
            </a:r>
            <a:r>
              <a:rPr lang="ar-SA" sz="3600" dirty="0" smtClean="0">
                <a:latin typeface="Comic Sans MS" pitchFamily="66" charset="0"/>
              </a:rPr>
              <a:t>  </a:t>
            </a:r>
            <a:r>
              <a:rPr lang="ar-SA" sz="3600" dirty="0" smtClean="0">
                <a:solidFill>
                  <a:schemeClr val="tx2">
                    <a:lumMod val="75000"/>
                  </a:schemeClr>
                </a:solidFill>
                <a:latin typeface="Comic Sans MS" pitchFamily="66" charset="0"/>
              </a:rPr>
              <a:t>هذه العملية تضاهي (تعادل)</a:t>
            </a:r>
            <a:r>
              <a:rPr lang="ar-SA" sz="3600" dirty="0" smtClean="0">
                <a:latin typeface="Comic Sans MS" pitchFamily="66" charset="0"/>
              </a:rPr>
              <a:t>  </a:t>
            </a:r>
            <a:r>
              <a:rPr lang="en-US" sz="3600" dirty="0" smtClean="0">
                <a:latin typeface="Comic Sans MS" pitchFamily="66" charset="0"/>
              </a:rPr>
              <a:t> </a:t>
            </a:r>
            <a:r>
              <a:rPr lang="en-US" sz="2800" dirty="0">
                <a:latin typeface="Courier New" pitchFamily="49" charset="0"/>
              </a:rPr>
              <a:t>x = x-1</a:t>
            </a:r>
            <a:r>
              <a:rPr lang="en-US" sz="2800" dirty="0" smtClean="0">
                <a:latin typeface="Courier New" pitchFamily="49" charset="0"/>
              </a:rPr>
              <a:t>;</a:t>
            </a:r>
            <a:r>
              <a:rPr lang="ar-SA" sz="2800" dirty="0" smtClean="0">
                <a:latin typeface="Courier New" pitchFamily="49" charset="0"/>
              </a:rPr>
              <a:t>  </a:t>
            </a:r>
            <a:endParaRPr lang="en-US" sz="2800" dirty="0">
              <a:latin typeface="Courier New" pitchFamily="49" charset="0"/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5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5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5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5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5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5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5411" grpId="0" build="p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32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9C6A108-EED0-4C6E-BE7A-98C191078106}" type="slidenum">
              <a:rPr lang="en-US"/>
              <a:pPr/>
              <a:t>17</a:t>
            </a:fld>
            <a:endParaRPr lang="en-US"/>
          </a:p>
        </p:txBody>
      </p:sp>
      <p:sp>
        <p:nvSpPr>
          <p:cNvPr id="14950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58775"/>
            <a:ext cx="7772400" cy="598488"/>
          </a:xfrm>
          <a:noFill/>
          <a:ln/>
        </p:spPr>
        <p:txBody>
          <a:bodyPr/>
          <a:lstStyle/>
          <a:p>
            <a:pPr rtl="1"/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عمليات العلاقات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49507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066800"/>
            <a:ext cx="7772400" cy="2514600"/>
          </a:xfrm>
        </p:spPr>
        <p:txBody>
          <a:bodyPr/>
          <a:lstStyle/>
          <a:p>
            <a:pPr algn="r" rtl="1"/>
            <a:r>
              <a:rPr lang="ar-SA" sz="2800" dirty="0" smtClean="0"/>
              <a:t>تستخدم هذه العمليات للمقارنة بين قيمتين</a:t>
            </a:r>
            <a:endParaRPr lang="en-US" sz="2800" dirty="0"/>
          </a:p>
        </p:txBody>
      </p:sp>
      <p:graphicFrame>
        <p:nvGraphicFramePr>
          <p:cNvPr id="149536" name="Group 32"/>
          <p:cNvGraphicFramePr>
            <a:graphicFrameLocks noGrp="1"/>
          </p:cNvGraphicFramePr>
          <p:nvPr>
            <p:ph sz="half" idx="2"/>
          </p:nvPr>
        </p:nvGraphicFramePr>
        <p:xfrm>
          <a:off x="2133600" y="2209800"/>
          <a:ext cx="5664200" cy="3657603"/>
        </p:xfrm>
        <a:graphic>
          <a:graphicData uri="http://schemas.openxmlformats.org/drawingml/2006/table">
            <a:tbl>
              <a:tblPr/>
              <a:tblGrid>
                <a:gridCol w="1610251"/>
                <a:gridCol w="4053949"/>
              </a:tblGrid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العملية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تعطي النتيجة ”صائب“ في الحالات الاتية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9933"/>
                    </a:solidFill>
                  </a:tcPr>
                </a:tc>
              </a:tr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&gt;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أكبر من  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&gt;=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أكبر من أو تساوي  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523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==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تساوي  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!=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لا تساوي  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&lt;=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أقل من أو تساوي   </a:t>
                      </a: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5222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&lt;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a </a:t>
                      </a: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  <a:r>
                        <a:rPr kumimoji="0" lang="ar-SA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أقل من   </a:t>
                      </a:r>
                      <a:r>
                        <a:rPr kumimoji="0" 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cs typeface="Arial" charset="0"/>
                        </a:rPr>
                        <a:t>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</a:tbl>
          </a:graphicData>
        </a:graphic>
      </p:graphicFrame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42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ABFE454E-4F6D-4D20-873B-0070AEEC13EF}" type="slidenum">
              <a:rPr lang="en-US"/>
              <a:pPr/>
              <a:t>18</a:t>
            </a:fld>
            <a:endParaRPr lang="en-US"/>
          </a:p>
        </p:txBody>
      </p:sp>
      <p:sp>
        <p:nvSpPr>
          <p:cNvPr id="1515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6870700" cy="914400"/>
          </a:xfrm>
          <a:noFill/>
          <a:ln/>
        </p:spPr>
        <p:txBody>
          <a:bodyPr/>
          <a:lstStyle/>
          <a:p>
            <a:pPr rtl="1"/>
            <a:r>
              <a:rPr lang="ar-SA" dirty="0" smtClean="0">
                <a:solidFill>
                  <a:srgbClr val="CC3300"/>
                </a:solidFill>
                <a:ea typeface="ＭＳ Ｐゴシック" pitchFamily="34" charset="-128"/>
              </a:rPr>
              <a:t>العمليات المنطقية</a:t>
            </a:r>
            <a:endParaRPr lang="en-US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5155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sz="half" idx="1"/>
          </p:nvPr>
        </p:nvSpPr>
        <p:spPr>
          <a:xfrm>
            <a:off x="2590800" y="1143000"/>
            <a:ext cx="3771900" cy="1905000"/>
          </a:xfrm>
        </p:spPr>
        <p:txBody>
          <a:bodyPr/>
          <a:lstStyle/>
          <a:p>
            <a:pPr algn="r" rtl="1">
              <a:buFontTx/>
              <a:buNone/>
            </a:pPr>
            <a:r>
              <a:rPr lang="ar-SA" sz="2800" b="1" dirty="0" smtClean="0"/>
              <a:t>     الرمز 	الأسم </a:t>
            </a:r>
            <a:endParaRPr lang="en-US" sz="2800" b="1" dirty="0"/>
          </a:p>
          <a:p>
            <a:pPr lvl="1" algn="r" rtl="1">
              <a:buFontTx/>
              <a:buNone/>
            </a:pPr>
            <a:r>
              <a:rPr lang="en-US" sz="2400" b="1" dirty="0" smtClean="0">
                <a:solidFill>
                  <a:schemeClr val="tx2"/>
                </a:solidFill>
              </a:rPr>
              <a:t>&amp;&amp;</a:t>
            </a:r>
            <a:r>
              <a:rPr lang="en-US" sz="2400" dirty="0" smtClean="0"/>
              <a:t> </a:t>
            </a:r>
            <a:r>
              <a:rPr lang="ar-SA" sz="2400" dirty="0" smtClean="0"/>
              <a:t>            و	</a:t>
            </a:r>
            <a:endParaRPr lang="en-US" sz="2400" dirty="0"/>
          </a:p>
          <a:p>
            <a:pPr lvl="1" algn="r" rtl="1">
              <a:buFontTx/>
              <a:buNone/>
            </a:pPr>
            <a:r>
              <a:rPr lang="en-US" sz="2400" b="1" dirty="0">
                <a:solidFill>
                  <a:schemeClr val="tx2"/>
                </a:solidFill>
              </a:rPr>
              <a:t>||</a:t>
            </a:r>
            <a:r>
              <a:rPr lang="en-US" sz="2400" dirty="0"/>
              <a:t> </a:t>
            </a:r>
            <a:r>
              <a:rPr lang="ar-SA" sz="2400" dirty="0" smtClean="0"/>
              <a:t>             أو</a:t>
            </a:r>
            <a:endParaRPr lang="en-US" sz="2400" dirty="0"/>
          </a:p>
          <a:p>
            <a:pPr lvl="1" algn="r" rtl="1">
              <a:buFontTx/>
              <a:buNone/>
            </a:pPr>
            <a:r>
              <a:rPr lang="ar-SA" sz="2400" b="1" dirty="0" smtClean="0">
                <a:solidFill>
                  <a:schemeClr val="tx2"/>
                </a:solidFill>
              </a:rPr>
              <a:t>  </a:t>
            </a:r>
            <a:r>
              <a:rPr lang="en-US" sz="2400" b="1" dirty="0" smtClean="0">
                <a:solidFill>
                  <a:schemeClr val="tx2"/>
                </a:solidFill>
              </a:rPr>
              <a:t>!</a:t>
            </a:r>
            <a:r>
              <a:rPr lang="ar-SA" sz="2400" dirty="0" smtClean="0"/>
              <a:t>              العكس (لا)</a:t>
            </a:r>
            <a:endParaRPr lang="en-US" sz="2400" dirty="0"/>
          </a:p>
          <a:p>
            <a:pPr algn="r" rtl="1"/>
            <a:endParaRPr lang="en-US" sz="2400" b="1" dirty="0">
              <a:solidFill>
                <a:schemeClr val="tx2"/>
              </a:solidFill>
            </a:endParaRPr>
          </a:p>
        </p:txBody>
      </p:sp>
      <p:graphicFrame>
        <p:nvGraphicFramePr>
          <p:cNvPr id="151593" name="Group 41"/>
          <p:cNvGraphicFramePr>
            <a:graphicFrameLocks noGrp="1"/>
          </p:cNvGraphicFramePr>
          <p:nvPr>
            <p:ph sz="quarter" idx="2"/>
          </p:nvPr>
        </p:nvGraphicFramePr>
        <p:xfrm>
          <a:off x="5372100" y="3984625"/>
          <a:ext cx="2662238" cy="1751648"/>
        </p:xfrm>
        <a:graphic>
          <a:graphicData uri="http://schemas.openxmlformats.org/drawingml/2006/table">
            <a:tbl>
              <a:tblPr/>
              <a:tblGrid>
                <a:gridCol w="887413"/>
                <a:gridCol w="887412"/>
                <a:gridCol w="887413"/>
              </a:tblGrid>
              <a:tr h="471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||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صائب (صحيح)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خطأ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73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صائب (صحيح)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71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خطأ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51592" name="Group 40"/>
          <p:cNvGraphicFramePr>
            <a:graphicFrameLocks noGrp="1"/>
          </p:cNvGraphicFramePr>
          <p:nvPr>
            <p:ph sz="quarter" idx="3"/>
          </p:nvPr>
        </p:nvGraphicFramePr>
        <p:xfrm>
          <a:off x="1485900" y="3984625"/>
          <a:ext cx="2806700" cy="1751648"/>
        </p:xfrm>
        <a:graphic>
          <a:graphicData uri="http://schemas.openxmlformats.org/drawingml/2006/table">
            <a:tbl>
              <a:tblPr/>
              <a:tblGrid>
                <a:gridCol w="936625"/>
                <a:gridCol w="933450"/>
                <a:gridCol w="936625"/>
              </a:tblGrid>
              <a:tr h="471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2"/>
                          </a:solidFill>
                          <a:effectLst/>
                          <a:latin typeface="Tahoma" pitchFamily="34" charset="0"/>
                          <a:cs typeface="Arial" charset="0"/>
                        </a:rPr>
                        <a:t>&amp;&amp;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صائب (صحيح)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خطأ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73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صائب (صحيح)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71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ar-SA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9933"/>
                          </a:solidFill>
                          <a:effectLst/>
                          <a:latin typeface="Arial" charset="0"/>
                          <a:cs typeface="Arial" charset="0"/>
                        </a:rPr>
                        <a:t>خطأ</a:t>
                      </a:r>
                      <a:endParaRPr kumimoji="0" 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9933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90000"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874FDDAA-6005-4364-84F1-E4DFD221538E}" type="slidenum">
              <a:rPr lang="en-US"/>
              <a:pPr/>
              <a:t>2</a:t>
            </a:fld>
            <a:endParaRPr lang="en-US"/>
          </a:p>
        </p:txBody>
      </p:sp>
      <p:sp>
        <p:nvSpPr>
          <p:cNvPr id="1351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58775"/>
            <a:ext cx="7772400" cy="598488"/>
          </a:xfrm>
          <a:noFill/>
          <a:ln/>
        </p:spPr>
        <p:txBody>
          <a:bodyPr/>
          <a:lstStyle/>
          <a:p>
            <a:r>
              <a:rPr lang="ar-SA" dirty="0" smtClean="0">
                <a:solidFill>
                  <a:srgbClr val="CC3300"/>
                </a:solidFill>
                <a:ea typeface="ＭＳ Ｐゴシック" pitchFamily="34" charset="-128"/>
              </a:rPr>
              <a:t>العمليات</a:t>
            </a:r>
            <a:endParaRPr lang="en-US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3517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762000" y="1066800"/>
            <a:ext cx="8229600" cy="4953000"/>
          </a:xfrm>
        </p:spPr>
        <p:txBody>
          <a:bodyPr/>
          <a:lstStyle/>
          <a:p>
            <a:pPr algn="r" rtl="1"/>
            <a:r>
              <a:rPr lang="ar-SA" sz="2800" b="1" dirty="0" smtClean="0">
                <a:solidFill>
                  <a:schemeClr val="tx2"/>
                </a:solidFill>
              </a:rPr>
              <a:t>العمليات</a:t>
            </a:r>
            <a:r>
              <a:rPr lang="ar-SA" sz="2800" dirty="0" smtClean="0">
                <a:solidFill>
                  <a:schemeClr val="tx2"/>
                </a:solidFill>
              </a:rPr>
              <a:t> </a:t>
            </a:r>
            <a:r>
              <a:rPr lang="ar-SA" sz="2800" dirty="0"/>
              <a:t>هي رموز يتم </a:t>
            </a:r>
            <a:r>
              <a:rPr lang="ar-SA" sz="2800" dirty="0" smtClean="0"/>
              <a:t>استخدامها في:</a:t>
            </a:r>
            <a:endParaRPr lang="en-US" sz="2800" dirty="0"/>
          </a:p>
          <a:p>
            <a:pPr lvl="1" algn="r" rtl="1"/>
            <a:r>
              <a:rPr lang="ar-SA" sz="2400" dirty="0" smtClean="0"/>
              <a:t>الدوال والعمليات الرياضية</a:t>
            </a:r>
            <a:endParaRPr lang="en-US" sz="2400" dirty="0"/>
          </a:p>
          <a:p>
            <a:pPr lvl="1" algn="r" rtl="1"/>
            <a:r>
              <a:rPr lang="ar-SA" sz="2400" dirty="0" smtClean="0"/>
              <a:t>لأوامر اللإسناد</a:t>
            </a:r>
            <a:endParaRPr lang="en-US" sz="2400" dirty="0"/>
          </a:p>
          <a:p>
            <a:pPr lvl="1" algn="r" rtl="1"/>
            <a:r>
              <a:rPr lang="ar-SA" sz="2400" dirty="0" smtClean="0"/>
              <a:t>للمقارنات المنطقية.</a:t>
            </a:r>
            <a:endParaRPr lang="en-US" sz="2400" dirty="0"/>
          </a:p>
          <a:p>
            <a:pPr algn="r" rtl="1"/>
            <a:r>
              <a:rPr lang="ar-SA" sz="2800" dirty="0" smtClean="0"/>
              <a:t>أمثلة:</a:t>
            </a:r>
            <a:endParaRPr lang="en-US" sz="2800" dirty="0"/>
          </a:p>
          <a:p>
            <a:pPr lvl="1" algn="r" rtl="1"/>
            <a:r>
              <a:rPr lang="en-US" sz="2400" dirty="0"/>
              <a:t>3 + </a:t>
            </a:r>
            <a:r>
              <a:rPr lang="en-US" sz="2400" dirty="0" smtClean="0"/>
              <a:t>5</a:t>
            </a:r>
            <a:endParaRPr lang="en-US" sz="2400" dirty="0"/>
          </a:p>
          <a:p>
            <a:pPr lvl="1" algn="r" rtl="1"/>
            <a:r>
              <a:rPr lang="en-US" sz="2400" dirty="0"/>
              <a:t>14 + 5 – 4 * (5 – 3</a:t>
            </a:r>
            <a:r>
              <a:rPr lang="en-US" sz="2400" dirty="0" smtClean="0"/>
              <a:t>)</a:t>
            </a:r>
            <a:endParaRPr lang="en-US" sz="2400" dirty="0"/>
          </a:p>
          <a:p>
            <a:pPr algn="r" rtl="1"/>
            <a:r>
              <a:rPr lang="ar-SA" sz="2800" dirty="0" smtClean="0">
                <a:solidFill>
                  <a:schemeClr val="tx2"/>
                </a:solidFill>
              </a:rPr>
              <a:t>العبارة </a:t>
            </a:r>
            <a:r>
              <a:rPr lang="ar-SA" sz="2800" dirty="0" smtClean="0"/>
              <a:t>هي خليط من المتغيرات والعمليات والتي تكون نتيجتها قيمة واحدة.</a:t>
            </a:r>
            <a:endParaRPr lang="en-US" sz="2800" dirty="0" smtClean="0"/>
          </a:p>
          <a:p>
            <a:pPr lvl="1" algn="r" rtl="1"/>
            <a:r>
              <a:rPr lang="ar-SA" sz="2400" dirty="0" smtClean="0"/>
              <a:t>مثال:</a:t>
            </a:r>
            <a:endParaRPr lang="en-US" sz="2400" dirty="0" smtClean="0"/>
          </a:p>
          <a:p>
            <a:pPr lvl="2" algn="r" rtl="1"/>
            <a:r>
              <a:rPr lang="en-US" sz="2000" dirty="0" smtClean="0">
                <a:latin typeface="Courier New" pitchFamily="49" charset="0"/>
              </a:rPr>
              <a:t>(one + two + three) / 3</a:t>
            </a:r>
            <a:endParaRPr lang="en-US" sz="2000" dirty="0"/>
          </a:p>
          <a:p>
            <a:pPr algn="r" rtl="1"/>
            <a:endParaRPr lang="en-US" sz="2800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AE33806C-1E1E-4752-A569-480FDD5C6074}" type="slidenum">
              <a:rPr lang="en-US"/>
              <a:pPr/>
              <a:t>3</a:t>
            </a:fld>
            <a:endParaRPr lang="en-US"/>
          </a:p>
        </p:txBody>
      </p:sp>
      <p:sp>
        <p:nvSpPr>
          <p:cNvPr id="136194" name="Rectangle 2"/>
          <p:cNvSpPr>
            <a:spLocks noGrp="1" noChangeArrowheads="1"/>
          </p:cNvSpPr>
          <p:nvPr>
            <p:ph type="title"/>
          </p:nvPr>
        </p:nvSpPr>
        <p:spPr>
          <a:xfrm>
            <a:off x="825500" y="334963"/>
            <a:ext cx="6621463" cy="990600"/>
          </a:xfrm>
          <a:noFill/>
          <a:ln/>
        </p:spPr>
        <p:txBody>
          <a:bodyPr/>
          <a:lstStyle/>
          <a:p>
            <a:pPr rtl="1"/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تصنيف العمليات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361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8077200" cy="4114800"/>
          </a:xfrm>
        </p:spPr>
        <p:txBody>
          <a:bodyPr/>
          <a:lstStyle/>
          <a:p>
            <a:pPr algn="r" rtl="1">
              <a:lnSpc>
                <a:spcPct val="90000"/>
              </a:lnSpc>
            </a:pPr>
            <a:r>
              <a:rPr lang="ar-SA" dirty="0" smtClean="0"/>
              <a:t>تنقسم العمليات إلى 5 أنواع:</a:t>
            </a:r>
            <a:endParaRPr lang="en-US" dirty="0"/>
          </a:p>
          <a:p>
            <a:pPr lvl="1" algn="r" rtl="1">
              <a:lnSpc>
                <a:spcPct val="90000"/>
              </a:lnSpc>
            </a:pPr>
            <a:r>
              <a:rPr lang="ar-SA" dirty="0" smtClean="0"/>
              <a:t>العمليات الحسابية</a:t>
            </a:r>
            <a:endParaRPr lang="en-US" dirty="0"/>
          </a:p>
          <a:p>
            <a:pPr lvl="1" algn="r" rtl="1">
              <a:lnSpc>
                <a:spcPct val="90000"/>
              </a:lnSpc>
            </a:pPr>
            <a:r>
              <a:rPr lang="ar-SA" dirty="0" smtClean="0"/>
              <a:t>عمليات الإسناد</a:t>
            </a:r>
            <a:endParaRPr lang="en-US" dirty="0"/>
          </a:p>
          <a:p>
            <a:pPr lvl="1" algn="r" rtl="1">
              <a:lnSpc>
                <a:spcPct val="90000"/>
              </a:lnSpc>
            </a:pPr>
            <a:r>
              <a:rPr lang="ar-SA" dirty="0" smtClean="0"/>
              <a:t>عمليات الزيادة أو النقصان</a:t>
            </a:r>
            <a:endParaRPr lang="en-US" dirty="0"/>
          </a:p>
          <a:p>
            <a:pPr lvl="1" algn="r" rtl="1">
              <a:lnSpc>
                <a:spcPct val="90000"/>
              </a:lnSpc>
            </a:pPr>
            <a:r>
              <a:rPr lang="ar-SA" dirty="0" smtClean="0"/>
              <a:t>عمليات العلاقات</a:t>
            </a:r>
            <a:endParaRPr lang="en-US" dirty="0"/>
          </a:p>
          <a:p>
            <a:pPr lvl="1" algn="r" rtl="1">
              <a:lnSpc>
                <a:spcPct val="90000"/>
              </a:lnSpc>
            </a:pPr>
            <a:r>
              <a:rPr lang="ar-SA" dirty="0" smtClean="0"/>
              <a:t>العمليات المنطقية</a:t>
            </a:r>
            <a:endParaRPr lang="en-US" dirty="0"/>
          </a:p>
          <a:p>
            <a:pPr algn="r" rtl="1">
              <a:lnSpc>
                <a:spcPct val="90000"/>
              </a:lnSpc>
            </a:pP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BB05B84-F218-4B87-B25D-B355D9771644}" type="slidenum">
              <a:rPr lang="en-US"/>
              <a:pPr/>
              <a:t>4</a:t>
            </a:fld>
            <a:endParaRPr lang="en-US"/>
          </a:p>
        </p:txBody>
      </p:sp>
      <p:sp>
        <p:nvSpPr>
          <p:cNvPr id="13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152400"/>
            <a:ext cx="7772400" cy="685800"/>
          </a:xfrm>
          <a:noFill/>
          <a:ln/>
        </p:spPr>
        <p:txBody>
          <a:bodyPr/>
          <a:lstStyle/>
          <a:p>
            <a:pPr rtl="1"/>
            <a:r>
              <a:rPr lang="ar-SA" b="1" dirty="0">
                <a:solidFill>
                  <a:srgbClr val="CC3300"/>
                </a:solidFill>
                <a:ea typeface="ＭＳ Ｐゴシック" pitchFamily="34" charset="-128"/>
              </a:rPr>
              <a:t>العمليات </a:t>
            </a:r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الحسابية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3721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4294967295"/>
          </p:nvPr>
        </p:nvSpPr>
        <p:spPr>
          <a:xfrm>
            <a:off x="762000" y="1676400"/>
            <a:ext cx="7010400" cy="3962400"/>
          </a:xfrm>
        </p:spPr>
        <p:txBody>
          <a:bodyPr/>
          <a:lstStyle/>
          <a:p>
            <a:pPr algn="r" rtl="1">
              <a:buFontTx/>
              <a:buNone/>
            </a:pPr>
            <a:r>
              <a:rPr lang="en-US" dirty="0"/>
              <a:t> 	</a:t>
            </a:r>
            <a:r>
              <a:rPr lang="ar-SA" dirty="0" smtClean="0"/>
              <a:t>الجمع</a:t>
            </a:r>
            <a:r>
              <a:rPr lang="en-US" dirty="0"/>
              <a:t>				+</a:t>
            </a:r>
          </a:p>
          <a:p>
            <a:pPr lvl="1" algn="r" rtl="1">
              <a:buFontTx/>
              <a:buNone/>
            </a:pPr>
            <a:r>
              <a:rPr lang="ar-SA" sz="3200" dirty="0" smtClean="0"/>
              <a:t>الطرح</a:t>
            </a:r>
            <a:r>
              <a:rPr lang="en-US" sz="3200" dirty="0"/>
              <a:t>				–</a:t>
            </a:r>
          </a:p>
          <a:p>
            <a:pPr lvl="1" algn="r" rtl="1">
              <a:buFontTx/>
              <a:buNone/>
            </a:pPr>
            <a:r>
              <a:rPr lang="ar-SA" sz="3200" dirty="0" smtClean="0">
                <a:sym typeface="Symbol" pitchFamily="18" charset="2"/>
              </a:rPr>
              <a:t>الضرب</a:t>
            </a:r>
            <a:r>
              <a:rPr lang="en-US" sz="3200" dirty="0">
                <a:sym typeface="Symbol" pitchFamily="18" charset="2"/>
              </a:rPr>
              <a:t>		</a:t>
            </a:r>
            <a:r>
              <a:rPr lang="ar-SA" sz="3200" dirty="0" smtClean="0">
                <a:sym typeface="Symbol" pitchFamily="18" charset="2"/>
              </a:rPr>
              <a:t>	</a:t>
            </a:r>
            <a:r>
              <a:rPr lang="en-US" sz="3200" dirty="0">
                <a:sym typeface="Symbol" pitchFamily="18" charset="2"/>
              </a:rPr>
              <a:t>	</a:t>
            </a:r>
          </a:p>
          <a:p>
            <a:pPr lvl="1" algn="r" rtl="1">
              <a:buFontTx/>
              <a:buNone/>
            </a:pPr>
            <a:r>
              <a:rPr lang="ar-SA" sz="3200" dirty="0" smtClean="0">
                <a:sym typeface="Symbol" pitchFamily="18" charset="2"/>
              </a:rPr>
              <a:t>القسمة</a:t>
            </a:r>
            <a:r>
              <a:rPr lang="en-US" sz="3200" dirty="0">
                <a:sym typeface="Symbol" pitchFamily="18" charset="2"/>
              </a:rPr>
              <a:t>				/</a:t>
            </a:r>
          </a:p>
          <a:p>
            <a:pPr lvl="1" algn="r" rtl="1">
              <a:buFontTx/>
              <a:buNone/>
            </a:pPr>
            <a:r>
              <a:rPr lang="ar-SA" sz="3200" dirty="0" smtClean="0">
                <a:sym typeface="Symbol" pitchFamily="18" charset="2"/>
              </a:rPr>
              <a:t>باقي القسمة	</a:t>
            </a:r>
            <a:r>
              <a:rPr lang="en-US" sz="3200" dirty="0">
                <a:sym typeface="Symbol" pitchFamily="18" charset="2"/>
              </a:rPr>
              <a:t>		%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7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7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7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7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7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7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7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7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7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37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37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7219" grpId="0" build="p" bldLvl="5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BB05B84-F218-4B87-B25D-B355D9771644}" type="slidenum">
              <a:rPr lang="en-US"/>
              <a:pPr/>
              <a:t>5</a:t>
            </a:fld>
            <a:endParaRPr lang="en-US"/>
          </a:p>
        </p:txBody>
      </p:sp>
      <p:sp>
        <p:nvSpPr>
          <p:cNvPr id="137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152400"/>
            <a:ext cx="7772400" cy="685800"/>
          </a:xfrm>
          <a:noFill/>
          <a:ln/>
        </p:spPr>
        <p:txBody>
          <a:bodyPr/>
          <a:lstStyle/>
          <a:p>
            <a:pPr rtl="1"/>
            <a:r>
              <a:rPr lang="ar-SA" b="1" dirty="0">
                <a:solidFill>
                  <a:srgbClr val="CC3300"/>
                </a:solidFill>
                <a:ea typeface="ＭＳ Ｐゴシック" pitchFamily="34" charset="-128"/>
              </a:rPr>
              <a:t>العمليات </a:t>
            </a:r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الحسابية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381000" y="1397000"/>
          <a:ext cx="8458200" cy="3408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14550"/>
                <a:gridCol w="2114550"/>
                <a:gridCol w="2114550"/>
                <a:gridCol w="211455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العملية</a:t>
                      </a:r>
                      <a:endParaRPr lang="en-US" dirty="0">
                        <a:solidFill>
                          <a:schemeClr val="accent4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>
                        <a:solidFill>
                          <a:schemeClr val="accent4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مثال</a:t>
                      </a:r>
                      <a:endParaRPr lang="en-US" dirty="0">
                        <a:solidFill>
                          <a:schemeClr val="accent4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النتيجة لو</a:t>
                      </a:r>
                      <a:r>
                        <a:rPr lang="ar-SA" baseline="0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 افترضنا</a:t>
                      </a:r>
                      <a:r>
                        <a:rPr lang="en-US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 </a:t>
                      </a:r>
                      <a:r>
                        <a:rPr lang="ar-SA" baseline="0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 </a:t>
                      </a:r>
                      <a:r>
                        <a:rPr lang="en-US" baseline="0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</a:rPr>
                        <a:t>(X=10, Y=7, Z=2.5)</a:t>
                      </a:r>
                      <a:endParaRPr lang="en-US" dirty="0">
                        <a:solidFill>
                          <a:schemeClr val="accent4">
                            <a:lumMod val="50000"/>
                          </a:schemeClr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b="1" dirty="0" smtClean="0">
                          <a:solidFill>
                            <a:srgbClr val="C00000"/>
                          </a:solidFill>
                        </a:rPr>
                        <a:t>الجمع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 X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+ 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17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sz="1800" b="1" dirty="0" smtClean="0">
                          <a:solidFill>
                            <a:srgbClr val="C00000"/>
                          </a:solidFill>
                        </a:rPr>
                        <a:t>الطرح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 – 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sz="1800" b="1" dirty="0" smtClean="0">
                          <a:solidFill>
                            <a:srgbClr val="C00000"/>
                          </a:solidFill>
                          <a:sym typeface="Symbol" pitchFamily="18" charset="2"/>
                        </a:rPr>
                        <a:t>الضرب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*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 * 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70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sz="1800" b="1" dirty="0" smtClean="0">
                          <a:solidFill>
                            <a:srgbClr val="C00000"/>
                          </a:solidFill>
                          <a:sym typeface="Symbol" pitchFamily="18" charset="2"/>
                        </a:rPr>
                        <a:t>القسمة</a:t>
                      </a:r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/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/ 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 / 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4.0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1800" b="1" dirty="0" smtClean="0">
                          <a:solidFill>
                            <a:srgbClr val="C00000"/>
                          </a:solidFill>
                          <a:sym typeface="Symbol" pitchFamily="18" charset="2"/>
                        </a:rPr>
                        <a:t>باقي القسمة</a:t>
                      </a:r>
                      <a:endParaRPr lang="en-US" b="1" dirty="0" smtClean="0">
                        <a:solidFill>
                          <a:srgbClr val="C00000"/>
                        </a:solidFill>
                      </a:endParaRPr>
                    </a:p>
                    <a:p>
                      <a:pPr algn="ctr"/>
                      <a:endParaRPr lang="en-US" b="1" dirty="0">
                        <a:solidFill>
                          <a:srgbClr val="C0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X % 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4C8BD624-BC8C-4480-A875-35157AF63A3E}" type="slidenum">
              <a:rPr lang="en-US"/>
              <a:pPr/>
              <a:t>6</a:t>
            </a:fld>
            <a:endParaRPr lang="en-US"/>
          </a:p>
        </p:txBody>
      </p:sp>
      <p:sp>
        <p:nvSpPr>
          <p:cNvPr id="141314" name="Text Box 2"/>
          <p:cNvSpPr txBox="1">
            <a:spLocks noChangeArrowheads="1"/>
          </p:cNvSpPr>
          <p:nvPr/>
        </p:nvSpPr>
        <p:spPr bwMode="auto">
          <a:xfrm>
            <a:off x="838200" y="1447800"/>
            <a:ext cx="7772400" cy="11695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rtl="1">
              <a:spcBef>
                <a:spcPct val="50000"/>
              </a:spcBef>
            </a:pPr>
            <a:r>
              <a:rPr lang="en-US" sz="2800" dirty="0" smtClean="0">
                <a:latin typeface="Arial" charset="0"/>
              </a:rPr>
              <a:t>10 / 3    </a:t>
            </a:r>
            <a:r>
              <a:rPr lang="ar-SA" sz="2800" dirty="0" smtClean="0">
                <a:latin typeface="Arial" charset="0"/>
              </a:rPr>
              <a:t>  تعطي  </a:t>
            </a:r>
            <a:r>
              <a:rPr lang="en-US" sz="2800" dirty="0" smtClean="0">
                <a:latin typeface="Arial" charset="0"/>
              </a:rPr>
              <a:t>  3</a:t>
            </a:r>
            <a:endParaRPr lang="en-US" sz="2800" dirty="0">
              <a:latin typeface="Arial" charset="0"/>
            </a:endParaRPr>
          </a:p>
          <a:p>
            <a:pPr algn="ctr" rtl="1">
              <a:spcBef>
                <a:spcPct val="50000"/>
              </a:spcBef>
            </a:pPr>
            <a:r>
              <a:rPr lang="en-US" sz="2800" dirty="0">
                <a:latin typeface="Arial" charset="0"/>
              </a:rPr>
              <a:t>10.0 / 3 </a:t>
            </a:r>
            <a:r>
              <a:rPr lang="ar-SA" sz="2800" dirty="0" smtClean="0">
                <a:latin typeface="Arial" charset="0"/>
              </a:rPr>
              <a:t>  تعطي   </a:t>
            </a:r>
            <a:r>
              <a:rPr lang="en-US" sz="2800" dirty="0" smtClean="0">
                <a:latin typeface="Arial" charset="0"/>
              </a:rPr>
              <a:t>3.33333</a:t>
            </a:r>
            <a:endParaRPr lang="en-US" sz="2800" dirty="0">
              <a:latin typeface="Arial" charset="0"/>
            </a:endParaRPr>
          </a:p>
        </p:txBody>
      </p:sp>
      <p:sp>
        <p:nvSpPr>
          <p:cNvPr id="141316" name="Rectangle 4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0"/>
            <a:ext cx="6870700" cy="762000"/>
          </a:xfrm>
          <a:noFill/>
          <a:ln/>
        </p:spPr>
        <p:txBody>
          <a:bodyPr/>
          <a:lstStyle/>
          <a:p>
            <a:r>
              <a:rPr lang="ar-SA" dirty="0" smtClean="0">
                <a:solidFill>
                  <a:srgbClr val="CC3300"/>
                </a:solidFill>
                <a:ea typeface="ＭＳ Ｐゴシック" pitchFamily="34" charset="-128"/>
              </a:rPr>
              <a:t>أمثلة</a:t>
            </a:r>
            <a:endParaRPr lang="en-US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8" name="Text Box 2"/>
          <p:cNvSpPr txBox="1">
            <a:spLocks noChangeArrowheads="1"/>
          </p:cNvSpPr>
          <p:nvPr/>
        </p:nvSpPr>
        <p:spPr bwMode="auto">
          <a:xfrm>
            <a:off x="762000" y="3019961"/>
            <a:ext cx="8382000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rtl="1">
              <a:spcBef>
                <a:spcPct val="50000"/>
              </a:spcBef>
            </a:pPr>
            <a:r>
              <a:rPr lang="en-US" sz="3200" dirty="0" smtClean="0">
                <a:latin typeface="Comic Sans MS" pitchFamily="66" charset="0"/>
              </a:rPr>
              <a:t>5%3 </a:t>
            </a:r>
            <a:r>
              <a:rPr lang="ar-SA" sz="3200" dirty="0" smtClean="0">
                <a:latin typeface="Arial" charset="0"/>
              </a:rPr>
              <a:t> تعطي </a:t>
            </a:r>
            <a:r>
              <a:rPr lang="en-US" sz="3200" dirty="0" smtClean="0">
                <a:latin typeface="Comic Sans MS" pitchFamily="66" charset="0"/>
              </a:rPr>
              <a:t>2</a:t>
            </a:r>
            <a:r>
              <a:rPr lang="en-US" sz="3200" dirty="0">
                <a:latin typeface="Comic Sans MS" pitchFamily="66" charset="0"/>
              </a:rPr>
              <a:t>	</a:t>
            </a:r>
            <a:r>
              <a:rPr lang="ar-SA" sz="3200" dirty="0" smtClean="0">
                <a:latin typeface="Comic Sans MS" pitchFamily="66" charset="0"/>
              </a:rPr>
              <a:t>           </a:t>
            </a:r>
            <a:r>
              <a:rPr lang="en-US" sz="3200" dirty="0" smtClean="0">
                <a:latin typeface="Comic Sans MS" pitchFamily="66" charset="0"/>
              </a:rPr>
              <a:t>5%4 </a:t>
            </a:r>
            <a:r>
              <a:rPr lang="ar-SA" sz="3200" dirty="0" smtClean="0">
                <a:latin typeface="Arial" charset="0"/>
              </a:rPr>
              <a:t> تعطي </a:t>
            </a:r>
            <a:r>
              <a:rPr lang="en-US" sz="3200" dirty="0" smtClean="0">
                <a:latin typeface="Comic Sans MS" pitchFamily="66" charset="0"/>
              </a:rPr>
              <a:t>1</a:t>
            </a:r>
            <a:r>
              <a:rPr lang="en-US" sz="3200" dirty="0">
                <a:latin typeface="Comic Sans MS" pitchFamily="66" charset="0"/>
              </a:rPr>
              <a:t>	</a:t>
            </a:r>
          </a:p>
          <a:p>
            <a:pPr algn="ctr" rtl="1">
              <a:spcBef>
                <a:spcPct val="50000"/>
              </a:spcBef>
            </a:pPr>
            <a:r>
              <a:rPr lang="en-US" sz="3200" dirty="0" smtClean="0">
                <a:latin typeface="Comic Sans MS" pitchFamily="66" charset="0"/>
              </a:rPr>
              <a:t>10%5 </a:t>
            </a:r>
            <a:r>
              <a:rPr lang="ar-SA" sz="3200" dirty="0" smtClean="0">
                <a:latin typeface="Arial" charset="0"/>
              </a:rPr>
              <a:t> تعطي </a:t>
            </a:r>
            <a:r>
              <a:rPr lang="en-US" sz="3200" dirty="0" smtClean="0">
                <a:latin typeface="Comic Sans MS" pitchFamily="66" charset="0"/>
              </a:rPr>
              <a:t>0</a:t>
            </a:r>
            <a:r>
              <a:rPr lang="ar-SA" sz="3200" dirty="0" smtClean="0">
                <a:latin typeface="Comic Sans MS" pitchFamily="66" charset="0"/>
              </a:rPr>
              <a:t>           </a:t>
            </a:r>
            <a:r>
              <a:rPr lang="en-US" sz="3200" dirty="0">
                <a:latin typeface="Comic Sans MS" pitchFamily="66" charset="0"/>
              </a:rPr>
              <a:t>	</a:t>
            </a:r>
            <a:r>
              <a:rPr lang="en-US" sz="3200" dirty="0" smtClean="0">
                <a:latin typeface="Comic Sans MS" pitchFamily="66" charset="0"/>
              </a:rPr>
              <a:t>5%10 </a:t>
            </a:r>
            <a:r>
              <a:rPr lang="ar-SA" sz="3200" dirty="0" smtClean="0">
                <a:latin typeface="Arial" charset="0"/>
              </a:rPr>
              <a:t> تعطي </a:t>
            </a:r>
            <a:r>
              <a:rPr lang="en-US" sz="3200" dirty="0" smtClean="0">
                <a:latin typeface="Comic Sans MS" pitchFamily="66" charset="0"/>
              </a:rPr>
              <a:t>5</a:t>
            </a:r>
            <a:endParaRPr lang="en-US" sz="3200" dirty="0">
              <a:latin typeface="Comic Sans MS" pitchFamily="66" charset="0"/>
            </a:endParaRP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213E6CB-CA25-48D8-9C5E-62A82EDF1A19}" type="slidenum">
              <a:rPr lang="en-US"/>
              <a:pPr/>
              <a:t>7</a:t>
            </a:fld>
            <a:endParaRPr lang="en-US"/>
          </a:p>
        </p:txBody>
      </p:sp>
      <p:sp>
        <p:nvSpPr>
          <p:cNvPr id="14336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152400"/>
            <a:ext cx="7772400" cy="762000"/>
          </a:xfrm>
          <a:noFill/>
          <a:ln/>
        </p:spPr>
        <p:txBody>
          <a:bodyPr/>
          <a:lstStyle/>
          <a:p>
            <a:pPr rtl="1"/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ترتيب تنفيذ العمليات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43363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4294967295"/>
          </p:nvPr>
        </p:nvSpPr>
        <p:spPr>
          <a:xfrm>
            <a:off x="304800" y="1905000"/>
            <a:ext cx="8839200" cy="3048000"/>
          </a:xfrm>
        </p:spPr>
        <p:txBody>
          <a:bodyPr/>
          <a:lstStyle/>
          <a:p>
            <a:pPr lvl="1" algn="r" rtl="1">
              <a:lnSpc>
                <a:spcPct val="90000"/>
              </a:lnSpc>
              <a:buFontTx/>
              <a:buNone/>
            </a:pPr>
            <a:r>
              <a:rPr lang="ar-SA" sz="3200" dirty="0" smtClean="0">
                <a:sym typeface="Symbol" pitchFamily="18" charset="2"/>
              </a:rPr>
              <a:t>() يتم تنفيذها أولا من اليمين إلى اليسار ومن الداخل إلى الخارج</a:t>
            </a:r>
            <a:endParaRPr lang="en-US" sz="3200" dirty="0">
              <a:sym typeface="Symbol" pitchFamily="18" charset="2"/>
            </a:endParaRPr>
          </a:p>
          <a:p>
            <a:pPr lvl="1" algn="r" rtl="1">
              <a:lnSpc>
                <a:spcPct val="90000"/>
              </a:lnSpc>
              <a:buFontTx/>
              <a:buNone/>
            </a:pPr>
            <a:endParaRPr lang="en-US" sz="3200" dirty="0">
              <a:sym typeface="Symbol" pitchFamily="18" charset="2"/>
            </a:endParaRPr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>
                <a:sym typeface="Symbol" pitchFamily="18" charset="2"/>
              </a:rPr>
              <a:t></a:t>
            </a:r>
            <a:r>
              <a:rPr lang="en-US" sz="3200" dirty="0"/>
              <a:t>, </a:t>
            </a:r>
            <a:r>
              <a:rPr lang="en-US" sz="3200" dirty="0" smtClean="0"/>
              <a:t>/, %</a:t>
            </a:r>
            <a:r>
              <a:rPr lang="ar-SA" sz="3200" dirty="0" smtClean="0"/>
              <a:t> </a:t>
            </a:r>
            <a:r>
              <a:rPr lang="ar-SA" sz="3200" dirty="0" smtClean="0">
                <a:sym typeface="Symbol" pitchFamily="18" charset="2"/>
              </a:rPr>
              <a:t>يتم تنفيذها ثانيا من </a:t>
            </a:r>
            <a:r>
              <a:rPr lang="ar-SA" sz="3200" dirty="0" smtClean="0">
                <a:sym typeface="Symbol" pitchFamily="18" charset="2"/>
              </a:rPr>
              <a:t>اليسار إلى</a:t>
            </a:r>
            <a:r>
              <a:rPr lang="en-US" sz="3200" dirty="0" smtClean="0">
                <a:sym typeface="Symbol" pitchFamily="18" charset="2"/>
              </a:rPr>
              <a:t> </a:t>
            </a:r>
            <a:r>
              <a:rPr lang="ar-SA" sz="3200" dirty="0" smtClean="0">
                <a:sym typeface="Symbol" pitchFamily="18" charset="2"/>
              </a:rPr>
              <a:t>اليمين</a:t>
            </a:r>
            <a:endParaRPr lang="en-US" sz="3200" dirty="0"/>
          </a:p>
          <a:p>
            <a:pPr lvl="1" algn="r" rtl="1">
              <a:lnSpc>
                <a:spcPct val="90000"/>
              </a:lnSpc>
              <a:buFontTx/>
              <a:buNone/>
            </a:pPr>
            <a:r>
              <a:rPr lang="en-US" sz="3200" dirty="0"/>
              <a:t>+, </a:t>
            </a:r>
            <a:r>
              <a:rPr lang="en-US" sz="3200" dirty="0" smtClean="0">
                <a:sym typeface="Symbol" pitchFamily="18" charset="2"/>
              </a:rPr>
              <a:t></a:t>
            </a:r>
            <a:r>
              <a:rPr lang="ar-SA" sz="3200" dirty="0" smtClean="0">
                <a:sym typeface="Symbol" pitchFamily="18" charset="2"/>
              </a:rPr>
              <a:t> يتم تنفيذها أخرا من </a:t>
            </a:r>
            <a:r>
              <a:rPr lang="ar-SA" sz="3200" dirty="0" smtClean="0">
                <a:sym typeface="Symbol" pitchFamily="18" charset="2"/>
              </a:rPr>
              <a:t>من اليسار إلى</a:t>
            </a:r>
            <a:r>
              <a:rPr lang="en-US" sz="3200" dirty="0" smtClean="0">
                <a:sym typeface="Symbol" pitchFamily="18" charset="2"/>
              </a:rPr>
              <a:t> </a:t>
            </a:r>
            <a:r>
              <a:rPr lang="ar-SA" sz="3200" dirty="0" smtClean="0">
                <a:sym typeface="Symbol" pitchFamily="18" charset="2"/>
              </a:rPr>
              <a:t>اليمين</a:t>
            </a:r>
            <a:endParaRPr lang="en-US" sz="3200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3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3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33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33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63" grpId="0" build="p" bldLvl="3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E3D97B6F-E3EB-4A43-8AD5-988A9FD52797}" type="slidenum">
              <a:rPr lang="en-US"/>
              <a:pPr/>
              <a:t>8</a:t>
            </a:fld>
            <a:endParaRPr lang="en-US"/>
          </a:p>
        </p:txBody>
      </p:sp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7391400" cy="762000"/>
          </a:xfrm>
          <a:noFill/>
          <a:ln/>
        </p:spPr>
        <p:txBody>
          <a:bodyPr/>
          <a:lstStyle/>
          <a:p>
            <a:pPr rtl="1"/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أمر الإسناد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18787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762000" y="1600200"/>
            <a:ext cx="8305800" cy="4648200"/>
          </a:xfrm>
          <a:noFill/>
        </p:spPr>
        <p:txBody>
          <a:bodyPr/>
          <a:lstStyle/>
          <a:p>
            <a:pPr algn="r" rtl="1">
              <a:lnSpc>
                <a:spcPct val="90000"/>
              </a:lnSpc>
            </a:pPr>
            <a:r>
              <a:rPr lang="ar-SA" sz="2400" dirty="0" smtClean="0"/>
              <a:t>أمر الإسناد هو </a:t>
            </a:r>
            <a:r>
              <a:rPr lang="en-US" sz="2400" b="1" dirty="0">
                <a:solidFill>
                  <a:srgbClr val="C00000"/>
                </a:solidFill>
              </a:rPr>
              <a:t>=</a:t>
            </a:r>
            <a:endParaRPr lang="ar-SA" sz="2400" b="1" dirty="0" smtClean="0">
              <a:solidFill>
                <a:srgbClr val="C00000"/>
              </a:solidFill>
            </a:endParaRPr>
          </a:p>
          <a:p>
            <a:pPr algn="r" rtl="1">
              <a:lnSpc>
                <a:spcPct val="90000"/>
              </a:lnSpc>
            </a:pPr>
            <a:r>
              <a:rPr lang="ar-SA" sz="2400" dirty="0" smtClean="0"/>
              <a:t>يعطي قيمة للمتغير ويخزنها داخل المنطقة من الذاكرة الخاصة بها.</a:t>
            </a:r>
            <a:endParaRPr lang="en-US" altLang="ja-JP" sz="2400" dirty="0">
              <a:ea typeface="ＭＳ Ｐゴシック" pitchFamily="34" charset="-128"/>
            </a:endParaRPr>
          </a:p>
          <a:p>
            <a:pPr algn="r" rtl="1">
              <a:lnSpc>
                <a:spcPct val="90000"/>
              </a:lnSpc>
            </a:pPr>
            <a:r>
              <a:rPr lang="ar-SA" altLang="ja-JP" sz="2400" dirty="0" smtClean="0">
                <a:ea typeface="ＭＳ Ｐゴシック" pitchFamily="34" charset="-128"/>
              </a:rPr>
              <a:t>يستخدم على النحو التالي:</a:t>
            </a:r>
            <a:endParaRPr lang="en-US" altLang="ja-JP" sz="2400" dirty="0">
              <a:ea typeface="ＭＳ Ｐゴシック" pitchFamily="34" charset="-128"/>
            </a:endParaRPr>
          </a:p>
          <a:p>
            <a:pPr>
              <a:lnSpc>
                <a:spcPct val="90000"/>
              </a:lnSpc>
              <a:buNone/>
            </a:pPr>
            <a:r>
              <a:rPr lang="en-US" sz="2400" dirty="0">
                <a:solidFill>
                  <a:srgbClr val="7F7F7F"/>
                </a:solidFill>
              </a:rPr>
              <a:t>			</a:t>
            </a:r>
            <a:r>
              <a:rPr lang="en-US" sz="2400" dirty="0"/>
              <a:t> </a:t>
            </a:r>
            <a:r>
              <a:rPr lang="ar-SA" sz="2000" dirty="0" smtClean="0">
                <a:latin typeface="Courier New" pitchFamily="49" charset="0"/>
              </a:rPr>
              <a:t>الجانب اليساري</a:t>
            </a:r>
            <a:r>
              <a:rPr lang="en-US" sz="2000" dirty="0" smtClean="0">
                <a:latin typeface="Courier New" pitchFamily="49" charset="0"/>
              </a:rPr>
              <a:t> </a:t>
            </a:r>
            <a:r>
              <a:rPr lang="en-US" sz="2400" dirty="0">
                <a:solidFill>
                  <a:srgbClr val="C1051B"/>
                </a:solidFill>
                <a:ea typeface="ＭＳ Ｐゴシック" pitchFamily="34" charset="-128"/>
              </a:rPr>
              <a:t>=</a:t>
            </a:r>
            <a:r>
              <a:rPr lang="en-US" sz="2000" dirty="0">
                <a:latin typeface="Courier New" pitchFamily="49" charset="0"/>
              </a:rPr>
              <a:t> </a:t>
            </a:r>
            <a:r>
              <a:rPr lang="ar-SA" sz="2000" dirty="0" smtClean="0">
                <a:latin typeface="Courier New" pitchFamily="49" charset="0"/>
              </a:rPr>
              <a:t>الجانب اليماني</a:t>
            </a:r>
            <a:r>
              <a:rPr lang="en-US" sz="2000" dirty="0" smtClean="0">
                <a:latin typeface="Courier New" pitchFamily="49" charset="0"/>
              </a:rPr>
              <a:t>;</a:t>
            </a:r>
            <a:endParaRPr lang="en-US" sz="2000" dirty="0">
              <a:latin typeface="Courier New" pitchFamily="49" charset="0"/>
            </a:endParaRPr>
          </a:p>
          <a:p>
            <a:pPr algn="r" rtl="1">
              <a:lnSpc>
                <a:spcPct val="90000"/>
              </a:lnSpc>
              <a:buFontTx/>
              <a:buNone/>
            </a:pPr>
            <a:endParaRPr lang="en-US" sz="2000" dirty="0">
              <a:latin typeface="Courier New" pitchFamily="49" charset="0"/>
            </a:endParaRPr>
          </a:p>
          <a:p>
            <a:pPr algn="r" rtl="1">
              <a:lnSpc>
                <a:spcPct val="90000"/>
              </a:lnSpc>
              <a:buFontTx/>
              <a:buNone/>
            </a:pPr>
            <a:endParaRPr lang="en-US" sz="2000" dirty="0">
              <a:latin typeface="Courier New" pitchFamily="49" charset="0"/>
            </a:endParaRPr>
          </a:p>
          <a:p>
            <a:pPr algn="r" rtl="1">
              <a:lnSpc>
                <a:spcPct val="90000"/>
              </a:lnSpc>
              <a:buFontTx/>
              <a:buNone/>
            </a:pPr>
            <a:endParaRPr lang="en-US" sz="2000" dirty="0">
              <a:latin typeface="Courier New" pitchFamily="49" charset="0"/>
            </a:endParaRPr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ar-SA" altLang="ja-JP" sz="2400" dirty="0" smtClean="0">
                <a:ea typeface="ＭＳ Ｐゴシック" pitchFamily="34" charset="-128"/>
              </a:rPr>
              <a:t>أمثلة: </a:t>
            </a:r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en-US" sz="2000" dirty="0">
                <a:latin typeface="Courier New" pitchFamily="49" charset="0"/>
              </a:rPr>
              <a:t>		</a:t>
            </a:r>
            <a:r>
              <a:rPr lang="en-US" sz="2000" dirty="0" err="1">
                <a:latin typeface="Courier New" pitchFamily="49" charset="0"/>
              </a:rPr>
              <a:t>i</a:t>
            </a:r>
            <a:r>
              <a:rPr lang="en-US" sz="2000" dirty="0">
                <a:latin typeface="Courier New" pitchFamily="49" charset="0"/>
              </a:rPr>
              <a:t> = 1;</a:t>
            </a:r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en-US" sz="2000" dirty="0">
                <a:latin typeface="Courier New" pitchFamily="49" charset="0"/>
              </a:rPr>
              <a:t>		start = </a:t>
            </a:r>
            <a:r>
              <a:rPr lang="en-US" sz="2000" dirty="0" err="1">
                <a:latin typeface="Courier New" pitchFamily="49" charset="0"/>
              </a:rPr>
              <a:t>i</a:t>
            </a:r>
            <a:r>
              <a:rPr lang="en-US" sz="2000" dirty="0">
                <a:latin typeface="Courier New" pitchFamily="49" charset="0"/>
              </a:rPr>
              <a:t>;</a:t>
            </a:r>
          </a:p>
          <a:p>
            <a:pPr algn="r" rtl="1">
              <a:lnSpc>
                <a:spcPct val="90000"/>
              </a:lnSpc>
              <a:buFontTx/>
              <a:buNone/>
            </a:pPr>
            <a:r>
              <a:rPr lang="en-US" sz="2000" dirty="0">
                <a:latin typeface="Courier New" pitchFamily="49" charset="0"/>
              </a:rPr>
              <a:t>		sum = </a:t>
            </a:r>
            <a:r>
              <a:rPr lang="en-US" sz="2000" dirty="0" err="1">
                <a:latin typeface="Courier New" pitchFamily="49" charset="0"/>
              </a:rPr>
              <a:t>firstNumber</a:t>
            </a:r>
            <a:r>
              <a:rPr lang="en-US" sz="2000" dirty="0">
                <a:latin typeface="Courier New" pitchFamily="49" charset="0"/>
              </a:rPr>
              <a:t> + </a:t>
            </a:r>
            <a:r>
              <a:rPr lang="en-US" sz="2000" dirty="0" err="1">
                <a:latin typeface="Courier New" pitchFamily="49" charset="0"/>
              </a:rPr>
              <a:t>secondNumber</a:t>
            </a:r>
            <a:r>
              <a:rPr lang="en-US" sz="2000" dirty="0">
                <a:latin typeface="Courier New" pitchFamily="49" charset="0"/>
              </a:rPr>
              <a:t>;</a:t>
            </a:r>
            <a:br>
              <a:rPr lang="en-US" sz="2000" dirty="0">
                <a:latin typeface="Courier New" pitchFamily="49" charset="0"/>
              </a:rPr>
            </a:br>
            <a:r>
              <a:rPr lang="en-US" sz="2000" dirty="0">
                <a:solidFill>
                  <a:srgbClr val="7F7F7F"/>
                </a:solidFill>
                <a:latin typeface="Courier New" pitchFamily="49" charset="0"/>
              </a:rPr>
              <a:t>	</a:t>
            </a:r>
            <a:r>
              <a:rPr lang="en-US" sz="2000" dirty="0" err="1" smtClean="0">
                <a:latin typeface="Courier New" pitchFamily="49" charset="0"/>
              </a:rPr>
              <a:t>avg</a:t>
            </a:r>
            <a:r>
              <a:rPr lang="en-US" sz="2000" dirty="0" smtClean="0">
                <a:latin typeface="Courier New" pitchFamily="49" charset="0"/>
              </a:rPr>
              <a:t> = (one + two + three) / 3;</a:t>
            </a:r>
            <a:endParaRPr lang="en-US" sz="2000" dirty="0">
              <a:latin typeface="Courier New" pitchFamily="49" charset="0"/>
            </a:endParaRPr>
          </a:p>
          <a:p>
            <a:pPr algn="r" rtl="1">
              <a:lnSpc>
                <a:spcPct val="90000"/>
              </a:lnSpc>
              <a:buFontTx/>
              <a:buNone/>
            </a:pPr>
            <a:endParaRPr lang="en-US" sz="2400" dirty="0"/>
          </a:p>
          <a:p>
            <a:pPr algn="r" rtl="1">
              <a:lnSpc>
                <a:spcPct val="90000"/>
              </a:lnSpc>
              <a:buFontTx/>
              <a:buNone/>
            </a:pPr>
            <a:endParaRPr lang="en-US" sz="2400" dirty="0">
              <a:latin typeface="Courier New" pitchFamily="49" charset="0"/>
            </a:endParaRPr>
          </a:p>
        </p:txBody>
      </p:sp>
      <p:grpSp>
        <p:nvGrpSpPr>
          <p:cNvPr id="118788" name="Group 4"/>
          <p:cNvGrpSpPr>
            <a:grpSpLocks/>
          </p:cNvGrpSpPr>
          <p:nvPr/>
        </p:nvGrpSpPr>
        <p:grpSpPr bwMode="auto">
          <a:xfrm>
            <a:off x="2362200" y="3205163"/>
            <a:ext cx="1927225" cy="1290637"/>
            <a:chOff x="3734" y="2640"/>
            <a:chExt cx="1214" cy="813"/>
          </a:xfrm>
        </p:grpSpPr>
        <p:sp>
          <p:nvSpPr>
            <p:cNvPr id="118789" name="AutoShape 5"/>
            <p:cNvSpPr>
              <a:spLocks noChangeArrowheads="1"/>
            </p:cNvSpPr>
            <p:nvPr/>
          </p:nvSpPr>
          <p:spPr bwMode="auto">
            <a:xfrm>
              <a:off x="3734" y="3003"/>
              <a:ext cx="1214" cy="450"/>
            </a:xfrm>
            <a:prstGeom prst="roundRect">
              <a:avLst>
                <a:gd name="adj" fmla="val 16667"/>
              </a:avLst>
            </a:prstGeom>
            <a:solidFill>
              <a:srgbClr val="CCECFF"/>
            </a:solidFill>
            <a:ln w="9525">
              <a:solidFill>
                <a:srgbClr val="CCECFF"/>
              </a:solidFill>
              <a:miter lim="800000"/>
              <a:headEnd/>
              <a:tailEnd/>
            </a:ln>
            <a:effectLst>
              <a:outerShdw dist="89803" dir="2700000" algn="ctr" rotWithShape="0">
                <a:schemeClr val="tx1"/>
              </a:outerShdw>
            </a:effectLst>
          </p:spPr>
          <p:txBody>
            <a:bodyPr anchor="ctr"/>
            <a:lstStyle/>
            <a:p>
              <a:pPr algn="r" rtl="1"/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يكون دائما </a:t>
              </a:r>
              <a:r>
                <a:rPr lang="ar-SA" altLang="ja-JP" sz="1400" b="1" i="1" dirty="0" smtClean="0">
                  <a:solidFill>
                    <a:srgbClr val="C1051B"/>
                  </a:solidFill>
                  <a:ea typeface="ＭＳ Ｐゴシック" pitchFamily="34" charset="-128"/>
                </a:rPr>
                <a:t>معرف (اسم) متغير</a:t>
              </a:r>
              <a:endParaRPr lang="en-US" altLang="ja-JP" sz="1400" dirty="0">
                <a:solidFill>
                  <a:srgbClr val="000000"/>
                </a:solidFill>
                <a:latin typeface="Arial" charset="0"/>
                <a:ea typeface="ＭＳ Ｐゴシック" pitchFamily="34" charset="-128"/>
              </a:endParaRPr>
            </a:p>
          </p:txBody>
        </p:sp>
        <p:sp>
          <p:nvSpPr>
            <p:cNvPr id="118790" name="Line 6"/>
            <p:cNvSpPr>
              <a:spLocks noChangeShapeType="1"/>
            </p:cNvSpPr>
            <p:nvPr/>
          </p:nvSpPr>
          <p:spPr bwMode="auto">
            <a:xfrm>
              <a:off x="4319" y="2640"/>
              <a:ext cx="0" cy="354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miter lim="800000"/>
              <a:headEnd type="triangle" w="med" len="med"/>
              <a:tailEnd/>
            </a:ln>
            <a:effectLst/>
          </p:spPr>
          <p:txBody>
            <a:bodyPr wrap="none"/>
            <a:lstStyle/>
            <a:p>
              <a:endParaRPr lang="en-US"/>
            </a:p>
          </p:txBody>
        </p:sp>
      </p:grpSp>
      <p:grpSp>
        <p:nvGrpSpPr>
          <p:cNvPr id="118791" name="Group 7"/>
          <p:cNvGrpSpPr>
            <a:grpSpLocks/>
          </p:cNvGrpSpPr>
          <p:nvPr/>
        </p:nvGrpSpPr>
        <p:grpSpPr bwMode="auto">
          <a:xfrm>
            <a:off x="4419600" y="3205163"/>
            <a:ext cx="1927225" cy="1290637"/>
            <a:chOff x="3734" y="2640"/>
            <a:chExt cx="1214" cy="813"/>
          </a:xfrm>
        </p:grpSpPr>
        <p:sp>
          <p:nvSpPr>
            <p:cNvPr id="118792" name="AutoShape 8"/>
            <p:cNvSpPr>
              <a:spLocks noChangeArrowheads="1"/>
            </p:cNvSpPr>
            <p:nvPr/>
          </p:nvSpPr>
          <p:spPr bwMode="auto">
            <a:xfrm>
              <a:off x="3734" y="3003"/>
              <a:ext cx="1214" cy="450"/>
            </a:xfrm>
            <a:prstGeom prst="roundRect">
              <a:avLst>
                <a:gd name="adj" fmla="val 16667"/>
              </a:avLst>
            </a:prstGeom>
            <a:solidFill>
              <a:srgbClr val="CCECFF"/>
            </a:solidFill>
            <a:ln w="9525">
              <a:solidFill>
                <a:srgbClr val="CCECFF"/>
              </a:solidFill>
              <a:miter lim="800000"/>
              <a:headEnd/>
              <a:tailEnd/>
            </a:ln>
            <a:effectLst>
              <a:outerShdw dist="89803" dir="2700000" algn="ctr" rotWithShape="0">
                <a:schemeClr val="tx1"/>
              </a:outerShdw>
            </a:effectLst>
          </p:spPr>
          <p:txBody>
            <a:bodyPr anchor="ctr"/>
            <a:lstStyle/>
            <a:p>
              <a:pPr algn="r" rtl="1"/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يكون إما </a:t>
              </a:r>
              <a:r>
                <a:rPr lang="ar-SA" altLang="ja-JP" sz="1400" b="1" i="1" dirty="0">
                  <a:solidFill>
                    <a:srgbClr val="C1051B"/>
                  </a:solidFill>
                  <a:ea typeface="ＭＳ Ｐゴシック" pitchFamily="34" charset="-128"/>
                </a:rPr>
                <a:t>معرف متغير </a:t>
              </a:r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ثاني أو </a:t>
              </a:r>
              <a:r>
                <a:rPr lang="ar-SA" altLang="ja-JP" sz="1400" b="1" i="1" dirty="0">
                  <a:solidFill>
                    <a:srgbClr val="C1051B"/>
                  </a:solidFill>
                  <a:ea typeface="ＭＳ Ｐゴシック" pitchFamily="34" charset="-128"/>
                </a:rPr>
                <a:t>قيمة ثابتة </a:t>
              </a:r>
              <a:r>
                <a:rPr lang="ar-SA" altLang="ja-JP" sz="1400" dirty="0" smtClean="0">
                  <a:solidFill>
                    <a:srgbClr val="000000"/>
                  </a:solidFill>
                  <a:latin typeface="Arial" charset="0"/>
                  <a:ea typeface="ＭＳ Ｐゴシック" pitchFamily="34" charset="-128"/>
                </a:rPr>
                <a:t>أو </a:t>
              </a:r>
              <a:r>
                <a:rPr lang="ar-SA" altLang="ja-JP" sz="1400" b="1" i="1" dirty="0" smtClean="0">
                  <a:solidFill>
                    <a:srgbClr val="C1051B"/>
                  </a:solidFill>
                  <a:latin typeface="Arial" charset="0"/>
                  <a:ea typeface="ＭＳ Ｐゴシック" pitchFamily="34" charset="-128"/>
                </a:rPr>
                <a:t>عبارة</a:t>
              </a:r>
              <a:r>
                <a:rPr lang="en-US" altLang="ja-JP" sz="1400" i="1" dirty="0" smtClean="0">
                  <a:solidFill>
                    <a:srgbClr val="C1051B"/>
                  </a:solidFill>
                  <a:ea typeface="ＭＳ Ｐゴシック" pitchFamily="34" charset="-128"/>
                </a:rPr>
                <a:t>.</a:t>
              </a:r>
              <a:endParaRPr lang="en-US" altLang="ja-JP" sz="1400" dirty="0">
                <a:solidFill>
                  <a:srgbClr val="000000"/>
                </a:solidFill>
                <a:latin typeface="Arial" charset="0"/>
                <a:ea typeface="ＭＳ Ｐゴシック" pitchFamily="34" charset="-128"/>
              </a:endParaRPr>
            </a:p>
          </p:txBody>
        </p:sp>
        <p:sp>
          <p:nvSpPr>
            <p:cNvPr id="118793" name="Line 9"/>
            <p:cNvSpPr>
              <a:spLocks noChangeShapeType="1"/>
            </p:cNvSpPr>
            <p:nvPr/>
          </p:nvSpPr>
          <p:spPr bwMode="auto">
            <a:xfrm>
              <a:off x="4319" y="2640"/>
              <a:ext cx="0" cy="354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miter lim="800000"/>
              <a:headEnd type="triangle" w="med" len="med"/>
              <a:tailEnd/>
            </a:ln>
            <a:effectLst/>
          </p:spPr>
          <p:txBody>
            <a:bodyPr wrap="none"/>
            <a:lstStyle/>
            <a:p>
              <a:pPr algn="r" rtl="1"/>
              <a:endParaRPr lang="en-US"/>
            </a:p>
          </p:txBody>
        </p:sp>
      </p:grpSp>
      <p:sp>
        <p:nvSpPr>
          <p:cNvPr id="1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  <p:custDataLst>
      <p:tags r:id="rId1"/>
    </p:custData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Introduction to OOP</a:t>
            </a:r>
          </a:p>
        </p:txBody>
      </p:sp>
      <p:sp>
        <p:nvSpPr>
          <p:cNvPr id="4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BBFCF4FB-77C6-4D71-8C69-0D72DB452619}" type="slidenum">
              <a:rPr lang="en-US"/>
              <a:pPr/>
              <a:t>9</a:t>
            </a:fld>
            <a:endParaRPr lang="en-US"/>
          </a:p>
        </p:txBody>
      </p:sp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0"/>
            <a:ext cx="7772400" cy="838200"/>
          </a:xfrm>
        </p:spPr>
        <p:txBody>
          <a:bodyPr/>
          <a:lstStyle/>
          <a:p>
            <a:pPr rtl="1"/>
            <a:r>
              <a:rPr lang="ar-SA" b="1" dirty="0" smtClean="0">
                <a:solidFill>
                  <a:srgbClr val="CC3300"/>
                </a:solidFill>
                <a:ea typeface="ＭＳ Ｐゴシック" pitchFamily="34" charset="-128"/>
              </a:rPr>
              <a:t>إسناد قيمة</a:t>
            </a:r>
            <a:endParaRPr lang="en-US" b="1" dirty="0">
              <a:solidFill>
                <a:srgbClr val="CC3300"/>
              </a:solidFill>
              <a:ea typeface="ＭＳ Ｐゴシック" pitchFamily="34" charset="-128"/>
            </a:endParaRPr>
          </a:p>
        </p:txBody>
      </p:sp>
      <p:sp>
        <p:nvSpPr>
          <p:cNvPr id="1617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0" y="838200"/>
            <a:ext cx="8839200" cy="4419600"/>
          </a:xfrm>
        </p:spPr>
        <p:txBody>
          <a:bodyPr/>
          <a:lstStyle/>
          <a:p>
            <a:pPr algn="r" rtl="1"/>
            <a:r>
              <a:rPr lang="ar-SA" dirty="0" smtClean="0"/>
              <a:t>في هذه الحالة يتم تخزين القيمة في المنطقة من الذاكرة المخصصة للمتغير الذي هو في الجانب اليساري من عملية الإسناد.</a:t>
            </a:r>
            <a:r>
              <a:rPr lang="en-US" dirty="0" smtClean="0"/>
              <a:t> </a:t>
            </a:r>
            <a:endParaRPr lang="en-US" altLang="ja-JP" dirty="0">
              <a:ea typeface="ＭＳ Ｐゴシック" pitchFamily="34" charset="-128"/>
            </a:endParaRPr>
          </a:p>
        </p:txBody>
      </p:sp>
      <p:grpSp>
        <p:nvGrpSpPr>
          <p:cNvPr id="161812" name="Group 20"/>
          <p:cNvGrpSpPr>
            <a:grpSpLocks/>
          </p:cNvGrpSpPr>
          <p:nvPr/>
        </p:nvGrpSpPr>
        <p:grpSpPr bwMode="auto">
          <a:xfrm>
            <a:off x="228600" y="3352800"/>
            <a:ext cx="4210050" cy="1676400"/>
            <a:chOff x="264" y="1824"/>
            <a:chExt cx="2652" cy="1056"/>
          </a:xfrm>
        </p:grpSpPr>
        <p:sp>
          <p:nvSpPr>
            <p:cNvPr id="161813" name="Rectangle 21"/>
            <p:cNvSpPr>
              <a:spLocks noChangeArrowheads="1"/>
            </p:cNvSpPr>
            <p:nvPr/>
          </p:nvSpPr>
          <p:spPr bwMode="auto">
            <a:xfrm>
              <a:off x="264" y="1824"/>
              <a:ext cx="2604" cy="1056"/>
            </a:xfrm>
            <a:prstGeom prst="rect">
              <a:avLst/>
            </a:prstGeom>
            <a:solidFill>
              <a:srgbClr val="EFFBFF"/>
            </a:solidFill>
            <a:ln w="9525">
              <a:solidFill>
                <a:srgbClr val="EAF0FE"/>
              </a:solidFill>
              <a:miter lim="800000"/>
              <a:headEnd/>
              <a:tailEnd/>
            </a:ln>
            <a:effectLst>
              <a:outerShdw dist="117088" dir="2963922" algn="ctr" rotWithShape="0">
                <a:schemeClr val="tx1"/>
              </a:outerShdw>
            </a:effectLst>
          </p:spPr>
          <p:txBody>
            <a:bodyPr wrap="none" anchor="ctr"/>
            <a:lstStyle/>
            <a:p>
              <a:pPr algn="ctr"/>
              <a:endParaRPr lang="ja-JP" altLang="en-US" sz="2400">
                <a:solidFill>
                  <a:srgbClr val="DDDDDD"/>
                </a:solidFill>
                <a:latin typeface="Times New Roman" pitchFamily="18" charset="0"/>
                <a:ea typeface="ＭＳ Ｐゴシック" pitchFamily="34" charset="-128"/>
              </a:endParaRPr>
            </a:p>
          </p:txBody>
        </p:sp>
        <p:grpSp>
          <p:nvGrpSpPr>
            <p:cNvPr id="161814" name="Group 22"/>
            <p:cNvGrpSpPr>
              <a:grpSpLocks/>
            </p:cNvGrpSpPr>
            <p:nvPr/>
          </p:nvGrpSpPr>
          <p:grpSpPr bwMode="auto">
            <a:xfrm>
              <a:off x="336" y="2142"/>
              <a:ext cx="2580" cy="543"/>
              <a:chOff x="391" y="991"/>
              <a:chExt cx="2580" cy="543"/>
            </a:xfrm>
          </p:grpSpPr>
          <p:sp>
            <p:nvSpPr>
              <p:cNvPr id="161815" name="Text Box 23"/>
              <p:cNvSpPr txBox="1">
                <a:spLocks noChangeArrowheads="1"/>
              </p:cNvSpPr>
              <p:nvPr/>
            </p:nvSpPr>
            <p:spPr bwMode="auto">
              <a:xfrm>
                <a:off x="391" y="991"/>
                <a:ext cx="2580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int firstNumber=1, secondNumber;</a:t>
                </a:r>
                <a:endParaRPr lang="en-US" altLang="ja-JP" sz="2400">
                  <a:solidFill>
                    <a:srgbClr val="000000"/>
                  </a:solidFill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sp>
            <p:nvSpPr>
              <p:cNvPr id="161816" name="Text Box 24"/>
              <p:cNvSpPr txBox="1">
                <a:spLocks noChangeArrowheads="1"/>
              </p:cNvSpPr>
              <p:nvPr/>
            </p:nvSpPr>
            <p:spPr bwMode="auto">
              <a:xfrm>
                <a:off x="391" y="1168"/>
                <a:ext cx="1579" cy="36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firstNumber  = 234;</a:t>
                </a:r>
              </a:p>
              <a:p>
                <a:r>
                  <a:rPr lang="en-US" altLang="ja-JP" sz="1600">
                    <a:solidFill>
                      <a:srgbClr val="000000"/>
                    </a:solidFill>
                    <a:latin typeface="Courier New" pitchFamily="49" charset="0"/>
                    <a:ea typeface="ＭＳ Ｐゴシック" pitchFamily="34" charset="-128"/>
                  </a:rPr>
                  <a:t>secondNumber = 87;</a:t>
                </a:r>
              </a:p>
            </p:txBody>
          </p:sp>
        </p:grpSp>
        <p:grpSp>
          <p:nvGrpSpPr>
            <p:cNvPr id="161817" name="Group 25"/>
            <p:cNvGrpSpPr>
              <a:grpSpLocks/>
            </p:cNvGrpSpPr>
            <p:nvPr/>
          </p:nvGrpSpPr>
          <p:grpSpPr bwMode="auto">
            <a:xfrm>
              <a:off x="294" y="1871"/>
              <a:ext cx="590" cy="483"/>
              <a:chOff x="294" y="1871"/>
              <a:chExt cx="590" cy="483"/>
            </a:xfrm>
          </p:grpSpPr>
          <p:sp>
            <p:nvSpPr>
              <p:cNvPr id="161818" name="Oval 26"/>
              <p:cNvSpPr>
                <a:spLocks noChangeArrowheads="1"/>
              </p:cNvSpPr>
              <p:nvPr/>
            </p:nvSpPr>
            <p:spPr bwMode="auto">
              <a:xfrm>
                <a:off x="294" y="1871"/>
                <a:ext cx="275" cy="219"/>
              </a:xfrm>
              <a:prstGeom prst="ellipse">
                <a:avLst/>
              </a:prstGeom>
              <a:solidFill>
                <a:schemeClr val="bg1"/>
              </a:solidFill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>
                <a:outerShdw dist="45791" dir="2021404" algn="ctr" rotWithShape="0">
                  <a:schemeClr val="bg2"/>
                </a:outerShdw>
              </a:effectLst>
            </p:spPr>
            <p:txBody>
              <a:bodyPr wrap="none" anchor="ctr"/>
              <a:lstStyle/>
              <a:p>
                <a:pPr algn="ctr"/>
                <a:r>
                  <a:rPr lang="en-US" altLang="ja-JP" sz="2400" b="1">
                    <a:solidFill>
                      <a:srgbClr val="C1051B"/>
                    </a:solidFill>
                    <a:latin typeface="Arial" charset="0"/>
                    <a:ea typeface="ＭＳ Ｐゴシック" pitchFamily="34" charset="-128"/>
                  </a:rPr>
                  <a:t>A</a:t>
                </a:r>
                <a:endParaRPr lang="en-US" altLang="ja-JP" sz="2400">
                  <a:solidFill>
                    <a:srgbClr val="000000"/>
                  </a:solidFill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sp>
            <p:nvSpPr>
              <p:cNvPr id="161819" name="Line 27"/>
              <p:cNvSpPr>
                <a:spLocks noChangeShapeType="1"/>
              </p:cNvSpPr>
              <p:nvPr/>
            </p:nvSpPr>
            <p:spPr bwMode="auto">
              <a:xfrm>
                <a:off x="559" y="2030"/>
                <a:ext cx="325" cy="146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miter lim="800000"/>
                <a:headEnd/>
                <a:tailEnd type="triangle" w="med" len="med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61820" name="Text Box 28"/>
              <p:cNvSpPr txBox="1">
                <a:spLocks noChangeArrowheads="1"/>
              </p:cNvSpPr>
              <p:nvPr/>
            </p:nvSpPr>
            <p:spPr bwMode="auto">
              <a:xfrm>
                <a:off x="402" y="2142"/>
                <a:ext cx="116" cy="21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endParaRPr lang="fr-FR" sz="1600">
                  <a:solidFill>
                    <a:srgbClr val="C1051B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Courier New" pitchFamily="49" charset="0"/>
                  <a:ea typeface="ＭＳ Ｐゴシック" pitchFamily="34" charset="-128"/>
                </a:endParaRPr>
              </a:p>
            </p:txBody>
          </p:sp>
        </p:grpSp>
        <p:grpSp>
          <p:nvGrpSpPr>
            <p:cNvPr id="161821" name="Group 29"/>
            <p:cNvGrpSpPr>
              <a:grpSpLocks/>
            </p:cNvGrpSpPr>
            <p:nvPr/>
          </p:nvGrpSpPr>
          <p:grpSpPr bwMode="auto">
            <a:xfrm>
              <a:off x="401" y="2313"/>
              <a:ext cx="2319" cy="520"/>
              <a:chOff x="401" y="2313"/>
              <a:chExt cx="2319" cy="520"/>
            </a:xfrm>
          </p:grpSpPr>
          <p:sp>
            <p:nvSpPr>
              <p:cNvPr id="161822" name="Line 30"/>
              <p:cNvSpPr>
                <a:spLocks noChangeShapeType="1"/>
              </p:cNvSpPr>
              <p:nvPr/>
            </p:nvSpPr>
            <p:spPr bwMode="auto">
              <a:xfrm flipV="1">
                <a:off x="1956" y="2368"/>
                <a:ext cx="1" cy="261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161823" name="Group 31"/>
              <p:cNvGrpSpPr>
                <a:grpSpLocks/>
              </p:cNvGrpSpPr>
              <p:nvPr/>
            </p:nvGrpSpPr>
            <p:grpSpPr bwMode="auto">
              <a:xfrm>
                <a:off x="401" y="2313"/>
                <a:ext cx="2319" cy="520"/>
                <a:chOff x="401" y="2313"/>
                <a:chExt cx="2319" cy="520"/>
              </a:xfrm>
            </p:grpSpPr>
            <p:sp>
              <p:nvSpPr>
                <p:cNvPr id="161824" name="Line 32"/>
                <p:cNvSpPr>
                  <a:spLocks noChangeShapeType="1"/>
                </p:cNvSpPr>
                <p:nvPr/>
              </p:nvSpPr>
              <p:spPr bwMode="auto">
                <a:xfrm flipH="1">
                  <a:off x="1977" y="2505"/>
                  <a:ext cx="463" cy="3"/>
                </a:xfrm>
                <a:prstGeom prst="line">
                  <a:avLst/>
                </a:prstGeom>
                <a:noFill/>
                <a:ln w="28575">
                  <a:solidFill>
                    <a:schemeClr val="tx1"/>
                  </a:solidFill>
                  <a:miter lim="800000"/>
                  <a:headEnd/>
                  <a:tailEnd type="triangle" w="med" len="med"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61825" name="Oval 33"/>
                <p:cNvSpPr>
                  <a:spLocks noChangeArrowheads="1"/>
                </p:cNvSpPr>
                <p:nvPr/>
              </p:nvSpPr>
              <p:spPr bwMode="auto">
                <a:xfrm>
                  <a:off x="2445" y="2402"/>
                  <a:ext cx="275" cy="219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>
                  <a:outerShdw dist="45791" dir="2021404" algn="ctr" rotWithShape="0">
                    <a:schemeClr val="bg2"/>
                  </a:outerShdw>
                </a:effectLst>
              </p:spPr>
              <p:txBody>
                <a:bodyPr wrap="none" anchor="ctr"/>
                <a:lstStyle/>
                <a:p>
                  <a:pPr algn="ctr"/>
                  <a:r>
                    <a:rPr lang="en-US" altLang="ja-JP" sz="2400" b="1">
                      <a:solidFill>
                        <a:srgbClr val="C1051B"/>
                      </a:solidFill>
                      <a:latin typeface="Arial" charset="0"/>
                      <a:ea typeface="ＭＳ Ｐゴシック" pitchFamily="34" charset="-128"/>
                    </a:rPr>
                    <a:t>B</a:t>
                  </a:r>
                  <a:endParaRPr lang="en-US" altLang="ja-JP" sz="2400">
                    <a:solidFill>
                      <a:srgbClr val="000000"/>
                    </a:solidFill>
                    <a:latin typeface="Times New Roman" pitchFamily="18" charset="0"/>
                    <a:ea typeface="ＭＳ Ｐゴシック" pitchFamily="34" charset="-128"/>
                  </a:endParaRPr>
                </a:p>
              </p:txBody>
            </p:sp>
            <p:sp>
              <p:nvSpPr>
                <p:cNvPr id="161826" name="Text Box 34"/>
                <p:cNvSpPr txBox="1">
                  <a:spLocks noChangeArrowheads="1"/>
                </p:cNvSpPr>
                <p:nvPr/>
              </p:nvSpPr>
              <p:spPr bwMode="auto">
                <a:xfrm>
                  <a:off x="401" y="2313"/>
                  <a:ext cx="116" cy="5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endParaRPr lang="en-US" altLang="ja-JP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  <a:p>
                  <a:endParaRPr lang="en-US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  <a:p>
                  <a:endParaRPr lang="en-US" sz="1600">
                    <a:solidFill>
                      <a:srgbClr val="C1051B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Courier New" pitchFamily="49" charset="0"/>
                    <a:ea typeface="ＭＳ Ｐゴシック" pitchFamily="34" charset="-128"/>
                  </a:endParaRPr>
                </a:p>
              </p:txBody>
            </p:sp>
          </p:grpSp>
        </p:grpSp>
      </p:grpSp>
      <p:sp>
        <p:nvSpPr>
          <p:cNvPr id="161828" name="Rectangle 36"/>
          <p:cNvSpPr>
            <a:spLocks noChangeArrowheads="1"/>
          </p:cNvSpPr>
          <p:nvPr/>
        </p:nvSpPr>
        <p:spPr bwMode="auto">
          <a:xfrm>
            <a:off x="4572000" y="2438400"/>
            <a:ext cx="4194175" cy="3505200"/>
          </a:xfrm>
          <a:prstGeom prst="rect">
            <a:avLst/>
          </a:prstGeom>
          <a:solidFill>
            <a:srgbClr val="FDFEE2"/>
          </a:solidFill>
          <a:ln w="9525">
            <a:solidFill>
              <a:srgbClr val="DDDDDD"/>
            </a:solidFill>
            <a:miter lim="800000"/>
            <a:headEnd/>
            <a:tailEnd/>
          </a:ln>
          <a:effectLst>
            <a:outerShdw dist="117088" dir="2963922" algn="ctr" rotWithShape="0">
              <a:schemeClr val="tx1"/>
            </a:outerShdw>
          </a:effectLst>
        </p:spPr>
        <p:txBody>
          <a:bodyPr wrap="none" anchor="ctr"/>
          <a:lstStyle/>
          <a:p>
            <a:pPr algn="ctr"/>
            <a:endParaRPr lang="ja-JP" altLang="en-US" sz="2400">
              <a:solidFill>
                <a:srgbClr val="DDDDD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61829" name="Rectangle 37"/>
          <p:cNvSpPr>
            <a:spLocks noChangeArrowheads="1"/>
          </p:cNvSpPr>
          <p:nvPr/>
        </p:nvSpPr>
        <p:spPr bwMode="auto">
          <a:xfrm>
            <a:off x="5354638" y="3124200"/>
            <a:ext cx="16732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altLang="ja-JP" sz="2400">
                <a:latin typeface="Times New Roman" pitchFamily="18" charset="0"/>
                <a:ea typeface="ＭＳ Ｐゴシック" pitchFamily="34" charset="-128"/>
              </a:rPr>
              <a:t>firstNumber</a:t>
            </a:r>
          </a:p>
        </p:txBody>
      </p:sp>
      <p:sp>
        <p:nvSpPr>
          <p:cNvPr id="161830" name="Rectangle 38"/>
          <p:cNvSpPr>
            <a:spLocks noChangeArrowheads="1"/>
          </p:cNvSpPr>
          <p:nvPr/>
        </p:nvSpPr>
        <p:spPr bwMode="auto">
          <a:xfrm>
            <a:off x="7248525" y="3206750"/>
            <a:ext cx="938213" cy="315913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>
            <a:outerShdw dist="71842" dir="2700000" algn="ctr" rotWithShape="0">
              <a:schemeClr val="bg2"/>
            </a:outerShdw>
          </a:effectLst>
        </p:spPr>
        <p:txBody>
          <a:bodyPr wrap="none" anchor="ctr"/>
          <a:lstStyle/>
          <a:p>
            <a:pPr algn="ctr"/>
            <a:r>
              <a:rPr lang="en-US" sz="1600">
                <a:latin typeface="Comic Sans MS" pitchFamily="66" charset="0"/>
              </a:rPr>
              <a:t>1</a:t>
            </a:r>
          </a:p>
        </p:txBody>
      </p:sp>
      <p:grpSp>
        <p:nvGrpSpPr>
          <p:cNvPr id="161831" name="Group 39"/>
          <p:cNvGrpSpPr>
            <a:grpSpLocks/>
          </p:cNvGrpSpPr>
          <p:nvPr/>
        </p:nvGrpSpPr>
        <p:grpSpPr bwMode="auto">
          <a:xfrm>
            <a:off x="4999038" y="3581400"/>
            <a:ext cx="3189287" cy="457200"/>
            <a:chOff x="3269" y="1680"/>
            <a:chExt cx="2009" cy="288"/>
          </a:xfrm>
        </p:grpSpPr>
        <p:sp>
          <p:nvSpPr>
            <p:cNvPr id="161832" name="Rectangle 40"/>
            <p:cNvSpPr>
              <a:spLocks noChangeArrowheads="1"/>
            </p:cNvSpPr>
            <p:nvPr/>
          </p:nvSpPr>
          <p:spPr bwMode="auto">
            <a:xfrm>
              <a:off x="3269" y="1680"/>
              <a:ext cx="1278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ja-JP" sz="2400">
                  <a:latin typeface="Times New Roman" pitchFamily="18" charset="0"/>
                  <a:ea typeface="ＭＳ Ｐゴシック" pitchFamily="34" charset="-128"/>
                </a:rPr>
                <a:t>secondNumber</a:t>
              </a:r>
            </a:p>
          </p:txBody>
        </p:sp>
        <p:sp>
          <p:nvSpPr>
            <p:cNvPr id="161833" name="Rectangle 41"/>
            <p:cNvSpPr>
              <a:spLocks noChangeArrowheads="1"/>
            </p:cNvSpPr>
            <p:nvPr/>
          </p:nvSpPr>
          <p:spPr bwMode="auto">
            <a:xfrm>
              <a:off x="4687" y="1722"/>
              <a:ext cx="591" cy="1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pPr algn="ctr"/>
              <a:r>
                <a:rPr lang="en-US" sz="1600">
                  <a:latin typeface="Comic Sans MS" pitchFamily="66" charset="0"/>
                </a:rPr>
                <a:t>???</a:t>
              </a:r>
            </a:p>
          </p:txBody>
        </p:sp>
      </p:grpSp>
      <p:sp>
        <p:nvSpPr>
          <p:cNvPr id="161834" name="AutoShape 42"/>
          <p:cNvSpPr>
            <a:spLocks noChangeArrowheads="1"/>
          </p:cNvSpPr>
          <p:nvPr/>
        </p:nvSpPr>
        <p:spPr bwMode="auto">
          <a:xfrm>
            <a:off x="4829175" y="2503488"/>
            <a:ext cx="2184400" cy="620712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A</a:t>
            </a:r>
            <a:r>
              <a:rPr lang="ar-SA" altLang="ja-JP" sz="1600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 </a:t>
            </a:r>
            <a:r>
              <a:rPr lang="ar-SA" altLang="ja-JP" sz="16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تعريف المتغيرات وحجز مناطق من الذاكرة لهم.</a:t>
            </a:r>
            <a:endParaRPr lang="en-US" altLang="ja-JP" sz="1400" dirty="0">
              <a:solidFill>
                <a:schemeClr val="bg2">
                  <a:lumMod val="50000"/>
                </a:schemeClr>
              </a:solidFill>
              <a:latin typeface="Arial" charset="0"/>
              <a:ea typeface="ＭＳ Ｐゴシック" pitchFamily="34" charset="-128"/>
            </a:endParaRPr>
          </a:p>
        </p:txBody>
      </p:sp>
      <p:sp>
        <p:nvSpPr>
          <p:cNvPr id="161837" name="AutoShape 45"/>
          <p:cNvSpPr>
            <a:spLocks noChangeArrowheads="1"/>
          </p:cNvSpPr>
          <p:nvPr/>
        </p:nvSpPr>
        <p:spPr bwMode="auto">
          <a:xfrm>
            <a:off x="4914900" y="4267200"/>
            <a:ext cx="2184400" cy="639763"/>
          </a:xfrm>
          <a:prstGeom prst="roundRect">
            <a:avLst>
              <a:gd name="adj" fmla="val 16667"/>
            </a:avLst>
          </a:prstGeom>
          <a:solidFill>
            <a:srgbClr val="CCECFF"/>
          </a:solidFill>
          <a:ln w="9525">
            <a:solidFill>
              <a:srgbClr val="CCECFF"/>
            </a:solidFill>
            <a:miter lim="800000"/>
            <a:headEnd/>
            <a:tailEnd/>
          </a:ln>
          <a:effectLst>
            <a:outerShdw dist="89803" dir="2700000" algn="ctr" rotWithShape="0">
              <a:schemeClr val="tx1"/>
            </a:outerShdw>
          </a:effectLst>
        </p:spPr>
        <p:txBody>
          <a:bodyPr anchor="ctr"/>
          <a:lstStyle/>
          <a:p>
            <a:pPr algn="r" rtl="1">
              <a:tabLst>
                <a:tab pos="228600" algn="l"/>
              </a:tabLst>
            </a:pPr>
            <a:r>
              <a:rPr lang="en-US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B</a:t>
            </a:r>
            <a:r>
              <a:rPr lang="ar-SA" altLang="ja-JP" b="1" dirty="0" smtClean="0">
                <a:solidFill>
                  <a:srgbClr val="C1051B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  <a:ea typeface="ＭＳ Ｐゴシック" pitchFamily="34" charset="-128"/>
              </a:rPr>
              <a:t> </a:t>
            </a:r>
            <a:r>
              <a:rPr lang="ar-SA" altLang="ja-JP" sz="1400" b="1" dirty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إسناد وتخزين القيم في المناطق من الذاكرة المخصصة للمتغيرات</a:t>
            </a:r>
            <a:r>
              <a:rPr lang="ar-SA" altLang="ja-JP" sz="1400" b="1" dirty="0" smtClean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  <a:ea typeface="ＭＳ Ｐゴシック" pitchFamily="34" charset="-128"/>
              </a:rPr>
              <a:t>.</a:t>
            </a:r>
            <a:endParaRPr lang="en-US" altLang="ja-JP" sz="1400" dirty="0">
              <a:solidFill>
                <a:srgbClr val="000000"/>
              </a:solidFill>
              <a:latin typeface="Arial" charset="0"/>
              <a:ea typeface="ＭＳ Ｐゴシック" pitchFamily="34" charset="-128"/>
            </a:endParaRPr>
          </a:p>
        </p:txBody>
      </p:sp>
      <p:grpSp>
        <p:nvGrpSpPr>
          <p:cNvPr id="161844" name="Group 52"/>
          <p:cNvGrpSpPr>
            <a:grpSpLocks/>
          </p:cNvGrpSpPr>
          <p:nvPr/>
        </p:nvGrpSpPr>
        <p:grpSpPr bwMode="auto">
          <a:xfrm>
            <a:off x="5084763" y="4953000"/>
            <a:ext cx="3335337" cy="889000"/>
            <a:chOff x="3203" y="3376"/>
            <a:chExt cx="2101" cy="560"/>
          </a:xfrm>
        </p:grpSpPr>
        <p:sp>
          <p:nvSpPr>
            <p:cNvPr id="161835" name="Rectangle 43"/>
            <p:cNvSpPr>
              <a:spLocks noChangeArrowheads="1"/>
            </p:cNvSpPr>
            <p:nvPr/>
          </p:nvSpPr>
          <p:spPr bwMode="auto">
            <a:xfrm>
              <a:off x="3427" y="3376"/>
              <a:ext cx="1054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ja-JP" sz="2400">
                  <a:latin typeface="Times New Roman" pitchFamily="18" charset="0"/>
                  <a:ea typeface="ＭＳ Ｐゴシック" pitchFamily="34" charset="-128"/>
                </a:rPr>
                <a:t>firstNumber</a:t>
              </a:r>
            </a:p>
          </p:txBody>
        </p:sp>
        <p:sp>
          <p:nvSpPr>
            <p:cNvPr id="161836" name="Rectangle 44"/>
            <p:cNvSpPr>
              <a:spLocks noChangeArrowheads="1"/>
            </p:cNvSpPr>
            <p:nvPr/>
          </p:nvSpPr>
          <p:spPr bwMode="auto">
            <a:xfrm>
              <a:off x="4620" y="3430"/>
              <a:ext cx="591" cy="205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71842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61838" name="Text Box 46"/>
            <p:cNvSpPr txBox="1">
              <a:spLocks noChangeArrowheads="1"/>
            </p:cNvSpPr>
            <p:nvPr/>
          </p:nvSpPr>
          <p:spPr bwMode="auto">
            <a:xfrm>
              <a:off x="4632" y="3408"/>
              <a:ext cx="672" cy="21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sz="1600">
                  <a:latin typeface="Comic Sans MS" pitchFamily="66" charset="0"/>
                </a:rPr>
                <a:t>234</a:t>
              </a:r>
            </a:p>
          </p:txBody>
        </p:sp>
        <p:grpSp>
          <p:nvGrpSpPr>
            <p:cNvPr id="161839" name="Group 47"/>
            <p:cNvGrpSpPr>
              <a:grpSpLocks/>
            </p:cNvGrpSpPr>
            <p:nvPr/>
          </p:nvGrpSpPr>
          <p:grpSpPr bwMode="auto">
            <a:xfrm>
              <a:off x="3203" y="3647"/>
              <a:ext cx="2009" cy="289"/>
              <a:chOff x="3323" y="3071"/>
              <a:chExt cx="2009" cy="289"/>
            </a:xfrm>
          </p:grpSpPr>
          <p:sp>
            <p:nvSpPr>
              <p:cNvPr id="161840" name="Rectangle 48"/>
              <p:cNvSpPr>
                <a:spLocks noChangeArrowheads="1"/>
              </p:cNvSpPr>
              <p:nvPr/>
            </p:nvSpPr>
            <p:spPr bwMode="auto">
              <a:xfrm>
                <a:off x="3323" y="3071"/>
                <a:ext cx="1278" cy="28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>
                <a:spAutoFit/>
              </a:bodyPr>
              <a:lstStyle/>
              <a:p>
                <a:r>
                  <a:rPr lang="en-US" altLang="ja-JP" sz="2400" dirty="0" err="1">
                    <a:latin typeface="Times New Roman" pitchFamily="18" charset="0"/>
                    <a:ea typeface="ＭＳ Ｐゴシック" pitchFamily="34" charset="-128"/>
                  </a:rPr>
                  <a:t>secondNumber</a:t>
                </a:r>
                <a:endParaRPr lang="en-US" altLang="ja-JP" sz="2400" dirty="0">
                  <a:latin typeface="Times New Roman" pitchFamily="18" charset="0"/>
                  <a:ea typeface="ＭＳ Ｐゴシック" pitchFamily="34" charset="-128"/>
                </a:endParaRPr>
              </a:p>
            </p:txBody>
          </p:sp>
          <p:grpSp>
            <p:nvGrpSpPr>
              <p:cNvPr id="161841" name="Group 49"/>
              <p:cNvGrpSpPr>
                <a:grpSpLocks/>
              </p:cNvGrpSpPr>
              <p:nvPr/>
            </p:nvGrpSpPr>
            <p:grpSpPr bwMode="auto">
              <a:xfrm>
                <a:off x="4741" y="3105"/>
                <a:ext cx="591" cy="231"/>
                <a:chOff x="4741" y="3264"/>
                <a:chExt cx="591" cy="231"/>
              </a:xfrm>
            </p:grpSpPr>
            <p:sp>
              <p:nvSpPr>
                <p:cNvPr id="161842" name="Rectangle 50"/>
                <p:cNvSpPr>
                  <a:spLocks noChangeArrowheads="1"/>
                </p:cNvSpPr>
                <p:nvPr/>
              </p:nvSpPr>
              <p:spPr bwMode="auto">
                <a:xfrm>
                  <a:off x="4741" y="3276"/>
                  <a:ext cx="591" cy="206"/>
                </a:xfrm>
                <a:prstGeom prst="rect">
                  <a:avLst/>
                </a:prstGeom>
                <a:solidFill>
                  <a:schemeClr val="bg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  <a:effectLst>
                  <a:outerShdw dist="71842" dir="2700000" algn="ctr" rotWithShape="0">
                    <a:schemeClr val="bg2"/>
                  </a:outerShdw>
                </a:effec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61843" name="Text Box 51"/>
                <p:cNvSpPr txBox="1">
                  <a:spLocks noChangeArrowheads="1"/>
                </p:cNvSpPr>
                <p:nvPr/>
              </p:nvSpPr>
              <p:spPr bwMode="auto">
                <a:xfrm>
                  <a:off x="4899" y="3264"/>
                  <a:ext cx="274" cy="231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/>
                    <a:t>87</a:t>
                  </a:r>
                </a:p>
              </p:txBody>
            </p:sp>
          </p:grpSp>
        </p:grpSp>
      </p:grpSp>
      <p:sp>
        <p:nvSpPr>
          <p:cNvPr id="161845" name="Text Box 53"/>
          <p:cNvSpPr txBox="1">
            <a:spLocks noChangeArrowheads="1"/>
          </p:cNvSpPr>
          <p:nvPr/>
        </p:nvSpPr>
        <p:spPr bwMode="auto">
          <a:xfrm>
            <a:off x="1889125" y="5257800"/>
            <a:ext cx="869149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الأوامر</a:t>
            </a:r>
            <a:endParaRPr lang="en-US" altLang="ja-JP" sz="2400" dirty="0">
              <a:solidFill>
                <a:srgbClr val="15151D"/>
              </a:solidFill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161846" name="Text Box 54"/>
          <p:cNvSpPr txBox="1">
            <a:spLocks noChangeArrowheads="1"/>
          </p:cNvSpPr>
          <p:nvPr/>
        </p:nvSpPr>
        <p:spPr bwMode="auto">
          <a:xfrm>
            <a:off x="5562600" y="5943600"/>
            <a:ext cx="226376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ar-SA" altLang="ja-JP" sz="2400" b="1" dirty="0" smtClean="0">
                <a:solidFill>
                  <a:srgbClr val="15151D"/>
                </a:solidFill>
                <a:ea typeface="ＭＳ Ｐゴシック" pitchFamily="34" charset="-128"/>
              </a:rPr>
              <a:t>حالة أو وضع الذاكرة</a:t>
            </a:r>
            <a:endParaRPr lang="en-US" altLang="ja-JP" sz="2400" dirty="0">
              <a:latin typeface="Times New Roman" pitchFamily="18" charset="0"/>
              <a:ea typeface="ＭＳ Ｐゴシック" pitchFamily="34" charset="-128"/>
            </a:endParaRPr>
          </a:p>
        </p:txBody>
      </p:sp>
      <p:sp>
        <p:nvSpPr>
          <p:cNvPr id="41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LAPSEDTIME" val="38.016"/>
  <p:tag name="TIMELINE" val="1.1/7.6/9.5/17.5/19.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LAPSEDTIME" val="29.216"/>
  <p:tag name="TIMELINE" val="8.3/13.7/20.5"/>
</p:tagLst>
</file>

<file path=ppt/theme/theme1.xml><?xml version="1.0" encoding="utf-8"?>
<a:theme xmlns:a="http://schemas.openxmlformats.org/drawingml/2006/main" name="Intro">
  <a:themeElements>
    <a:clrScheme name="Intro 2">
      <a:dk1>
        <a:srgbClr val="40458C"/>
      </a:dk1>
      <a:lt1>
        <a:srgbClr val="FFFFFF"/>
      </a:lt1>
      <a:dk2>
        <a:srgbClr val="9900CC"/>
      </a:dk2>
      <a:lt2>
        <a:srgbClr val="1B285F"/>
      </a:lt2>
      <a:accent1>
        <a:srgbClr val="ECD882"/>
      </a:accent1>
      <a:accent2>
        <a:srgbClr val="B2B2B2"/>
      </a:accent2>
      <a:accent3>
        <a:srgbClr val="FFFFFF"/>
      </a:accent3>
      <a:accent4>
        <a:srgbClr val="353A77"/>
      </a:accent4>
      <a:accent5>
        <a:srgbClr val="F4E9C1"/>
      </a:accent5>
      <a:accent6>
        <a:srgbClr val="A1A1A1"/>
      </a:accent6>
      <a:hlink>
        <a:srgbClr val="6F89F7"/>
      </a:hlink>
      <a:folHlink>
        <a:srgbClr val="CFDBFD"/>
      </a:folHlink>
    </a:clrScheme>
    <a:fontScheme name="Intro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Intro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2">
        <a:dk1>
          <a:srgbClr val="40458C"/>
        </a:dk1>
        <a:lt1>
          <a:srgbClr val="FFFFFF"/>
        </a:lt1>
        <a:dk2>
          <a:srgbClr val="9900CC"/>
        </a:dk2>
        <a:lt2>
          <a:srgbClr val="1B285F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3">
        <a:dk1>
          <a:srgbClr val="000000"/>
        </a:dk1>
        <a:lt1>
          <a:srgbClr val="FFFFFF"/>
        </a:lt1>
        <a:dk2>
          <a:srgbClr val="4D4D4D"/>
        </a:dk2>
        <a:lt2>
          <a:srgbClr val="333333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4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5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6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7">
        <a:dk1>
          <a:srgbClr val="003D62"/>
        </a:dk1>
        <a:lt1>
          <a:srgbClr val="E3F0F9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EFF6FB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FFFF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8">
        <a:dk1>
          <a:srgbClr val="003D62"/>
        </a:dk1>
        <a:lt1>
          <a:srgbClr val="FFFFFF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9">
        <a:dk1>
          <a:srgbClr val="333300"/>
        </a:dk1>
        <a:lt1>
          <a:srgbClr val="FFFFFF"/>
        </a:lt1>
        <a:dk2>
          <a:srgbClr val="663300"/>
        </a:dk2>
        <a:lt2>
          <a:srgbClr val="000000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Intro</Template>
  <TotalTime>3047</TotalTime>
  <Words>978</Words>
  <Application>Microsoft PowerPoint</Application>
  <PresentationFormat>On-screen Show (4:3)</PresentationFormat>
  <Paragraphs>310</Paragraphs>
  <Slides>18</Slides>
  <Notes>18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Intro</vt:lpstr>
      <vt:lpstr>Slide 1</vt:lpstr>
      <vt:lpstr>العمليات</vt:lpstr>
      <vt:lpstr>تصنيف العمليات</vt:lpstr>
      <vt:lpstr>العمليات الحسابية</vt:lpstr>
      <vt:lpstr>العمليات الحسابية</vt:lpstr>
      <vt:lpstr>أمثلة</vt:lpstr>
      <vt:lpstr>ترتيب تنفيذ العمليات</vt:lpstr>
      <vt:lpstr>أمر الإسناد</vt:lpstr>
      <vt:lpstr>إسناد قيمة</vt:lpstr>
      <vt:lpstr>إسناد متغير</vt:lpstr>
      <vt:lpstr>إسناد عبارة</vt:lpstr>
      <vt:lpstr>تعديل البيانات</vt:lpstr>
      <vt:lpstr>Slide 13</vt:lpstr>
      <vt:lpstr>عمليات أسناد أخرى</vt:lpstr>
      <vt:lpstr>عمليات أسناد أخرى</vt:lpstr>
      <vt:lpstr>عمليات الزيادة والنقصان</vt:lpstr>
      <vt:lpstr>عمليات العلاقات</vt:lpstr>
      <vt:lpstr>العمليات المنطقية</vt:lpstr>
    </vt:vector>
  </TitlesOfParts>
  <Company>CCIS-KSU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Staff Member</dc:creator>
  <cp:lastModifiedBy>gnnosf</cp:lastModifiedBy>
  <cp:revision>26</cp:revision>
  <cp:lastPrinted>1601-01-01T00:00:00Z</cp:lastPrinted>
  <dcterms:created xsi:type="dcterms:W3CDTF">2007-03-20T08:45:47Z</dcterms:created>
  <dcterms:modified xsi:type="dcterms:W3CDTF">2014-09-17T12:09:37Z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TC010689871033</vt:lpwstr>
  </property>
</Properties>
</file>

<file path=docProps/thumbnail.jpeg>
</file>