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9"/>
  </p:notesMasterIdLst>
  <p:sldIdLst>
    <p:sldId id="258" r:id="rId5"/>
    <p:sldId id="297" r:id="rId6"/>
    <p:sldId id="260" r:id="rId7"/>
    <p:sldId id="261" r:id="rId8"/>
    <p:sldId id="262" r:id="rId9"/>
    <p:sldId id="298" r:id="rId10"/>
    <p:sldId id="264" r:id="rId11"/>
    <p:sldId id="300" r:id="rId12"/>
    <p:sldId id="263" r:id="rId13"/>
    <p:sldId id="299" r:id="rId14"/>
    <p:sldId id="268" r:id="rId15"/>
    <p:sldId id="266" r:id="rId16"/>
    <p:sldId id="269" r:id="rId17"/>
    <p:sldId id="301" r:id="rId18"/>
    <p:sldId id="270" r:id="rId19"/>
    <p:sldId id="302" r:id="rId20"/>
    <p:sldId id="303" r:id="rId21"/>
    <p:sldId id="304" r:id="rId22"/>
    <p:sldId id="305" r:id="rId23"/>
    <p:sldId id="306" r:id="rId24"/>
    <p:sldId id="307" r:id="rId25"/>
    <p:sldId id="308" r:id="rId26"/>
    <p:sldId id="309" r:id="rId27"/>
    <p:sldId id="310" r:id="rId28"/>
    <p:sldId id="315" r:id="rId29"/>
    <p:sldId id="316" r:id="rId30"/>
    <p:sldId id="322" r:id="rId31"/>
    <p:sldId id="319" r:id="rId32"/>
    <p:sldId id="317" r:id="rId33"/>
    <p:sldId id="321" r:id="rId34"/>
    <p:sldId id="320" r:id="rId35"/>
    <p:sldId id="311" r:id="rId36"/>
    <p:sldId id="280" r:id="rId37"/>
    <p:sldId id="282" r:id="rId38"/>
    <p:sldId id="324" r:id="rId39"/>
    <p:sldId id="325" r:id="rId40"/>
    <p:sldId id="326" r:id="rId41"/>
    <p:sldId id="327" r:id="rId42"/>
    <p:sldId id="328" r:id="rId43"/>
    <p:sldId id="329" r:id="rId44"/>
    <p:sldId id="331" r:id="rId45"/>
    <p:sldId id="330" r:id="rId46"/>
    <p:sldId id="332"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5326" autoAdjust="0"/>
  </p:normalViewPr>
  <p:slideViewPr>
    <p:cSldViewPr>
      <p:cViewPr>
        <p:scale>
          <a:sx n="70" d="100"/>
          <a:sy n="70" d="100"/>
        </p:scale>
        <p:origin x="-2814" y="-9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D7E77-61FC-457C-84D0-E31A6EE20B7C}"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B3EA6-CEB6-4718-8262-D21AA6F9919D}" type="slidenum">
              <a:rPr lang="en-US" smtClean="0"/>
              <a:pPr/>
              <a:t>‹#›</a:t>
            </a:fld>
            <a:endParaRPr lang="en-US"/>
          </a:p>
        </p:txBody>
      </p:sp>
    </p:spTree>
    <p:extLst>
      <p:ext uri="{BB962C8B-B14F-4D97-AF65-F5344CB8AC3E}">
        <p14:creationId xmlns:p14="http://schemas.microsoft.com/office/powerpoint/2010/main" val="160477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D8DD8836-2850-4E44-8C0C-E7B790896268}" type="slidenum">
              <a:rPr lang="en-AU"/>
              <a:pPr/>
              <a:t>1</a:t>
            </a:fld>
            <a:endParaRPr lang="en-AU"/>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Lecture slides by Lawrie Brown for “Cryptography and Network Security”, 5/e, by William Stallings, Chapter 3 – “Block Ciphers and the Data Encryption Standard”.</a:t>
            </a:r>
            <a:endParaRPr lang="en-AU"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913A2804-4AEF-4224-8633-9AC88583133C}" type="slidenum">
              <a:rPr lang="en-AU"/>
              <a:pPr/>
              <a:t>13</a:t>
            </a:fld>
            <a:endParaRPr lang="en-AU"/>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pPr eaLnBrk="1" hangingPunct="1">
              <a:lnSpc>
                <a:spcPct val="80000"/>
              </a:lnSpc>
            </a:pPr>
            <a:r>
              <a:rPr lang="en-US" smtClean="0">
                <a:latin typeface="Arial" pitchFamily="34" charset="0"/>
                <a:ea typeface="ＭＳ Ｐゴシック" pitchFamily="34" charset="-128"/>
                <a:cs typeface="Arial" pitchFamily="34" charset="0"/>
              </a:rPr>
              <a:t>The exact realization of a Feistel network depends on the choice of the following parameters and design features:</a:t>
            </a:r>
            <a:endParaRPr lang="en-AU" smtClean="0">
              <a:latin typeface="Arial" pitchFamily="34" charset="0"/>
              <a:ea typeface="ＭＳ Ｐゴシック" pitchFamily="34" charset="-128"/>
              <a:cs typeface="Arial" pitchFamily="34" charset="0"/>
            </a:endParaRPr>
          </a:p>
          <a:p>
            <a:pPr eaLnBrk="1" hangingPunct="1">
              <a:lnSpc>
                <a:spcPct val="80000"/>
              </a:lnSpc>
              <a:buFontTx/>
              <a:buChar char="•"/>
            </a:pPr>
            <a:r>
              <a:rPr lang="en-AU" smtClean="0">
                <a:latin typeface="Arial" pitchFamily="34" charset="0"/>
                <a:ea typeface="ＭＳ Ｐゴシック" pitchFamily="34" charset="-128"/>
                <a:cs typeface="Arial" pitchFamily="34" charset="0"/>
              </a:rPr>
              <a:t> block size  - increasing size improves security, but slows cipher </a:t>
            </a:r>
          </a:p>
          <a:p>
            <a:pPr eaLnBrk="1" hangingPunct="1">
              <a:lnSpc>
                <a:spcPct val="80000"/>
              </a:lnSpc>
              <a:buFontTx/>
              <a:buChar char="•"/>
            </a:pPr>
            <a:r>
              <a:rPr lang="en-AU" smtClean="0">
                <a:latin typeface="Arial" pitchFamily="34" charset="0"/>
                <a:ea typeface="ＭＳ Ｐゴシック" pitchFamily="34" charset="-128"/>
                <a:cs typeface="Arial" pitchFamily="34" charset="0"/>
              </a:rPr>
              <a:t> key size - increasing size improves security, makes exhaustive key searching harder, but may slow cipher </a:t>
            </a:r>
          </a:p>
          <a:p>
            <a:pPr eaLnBrk="1" hangingPunct="1">
              <a:lnSpc>
                <a:spcPct val="80000"/>
              </a:lnSpc>
              <a:buFontTx/>
              <a:buChar char="•"/>
            </a:pPr>
            <a:r>
              <a:rPr lang="en-AU" smtClean="0">
                <a:latin typeface="Arial" pitchFamily="34" charset="0"/>
                <a:ea typeface="ＭＳ Ｐゴシック" pitchFamily="34" charset="-128"/>
                <a:cs typeface="Arial" pitchFamily="34" charset="0"/>
              </a:rPr>
              <a:t> number of rounds - increasing number improves security, but slows cipher </a:t>
            </a:r>
          </a:p>
          <a:p>
            <a:pPr eaLnBrk="1" hangingPunct="1">
              <a:lnSpc>
                <a:spcPct val="80000"/>
              </a:lnSpc>
              <a:buFontTx/>
              <a:buChar char="•"/>
            </a:pPr>
            <a:r>
              <a:rPr lang="en-AU" smtClean="0">
                <a:latin typeface="Arial" pitchFamily="34" charset="0"/>
                <a:ea typeface="ＭＳ Ｐゴシック" pitchFamily="34" charset="-128"/>
                <a:cs typeface="Arial" pitchFamily="34" charset="0"/>
              </a:rPr>
              <a:t> subkey generation algorithm - greater complexity can make analysis harder, but slows cipher </a:t>
            </a:r>
          </a:p>
          <a:p>
            <a:pPr eaLnBrk="1" hangingPunct="1">
              <a:lnSpc>
                <a:spcPct val="80000"/>
              </a:lnSpc>
              <a:buFontTx/>
              <a:buChar char="•"/>
            </a:pPr>
            <a:r>
              <a:rPr lang="en-AU" smtClean="0">
                <a:latin typeface="Arial" pitchFamily="34" charset="0"/>
                <a:ea typeface="ＭＳ Ｐゴシック" pitchFamily="34" charset="-128"/>
                <a:cs typeface="Arial" pitchFamily="34" charset="0"/>
              </a:rPr>
              <a:t> round function - greater complexity can make analysis harder, but slows cipher </a:t>
            </a:r>
          </a:p>
          <a:p>
            <a:pPr eaLnBrk="1" hangingPunct="1">
              <a:lnSpc>
                <a:spcPct val="80000"/>
              </a:lnSpc>
              <a:buFontTx/>
              <a:buChar char="•"/>
            </a:pPr>
            <a:r>
              <a:rPr lang="en-US" smtClean="0">
                <a:latin typeface="Arial" pitchFamily="34" charset="0"/>
                <a:ea typeface="ＭＳ Ｐゴシック" pitchFamily="34" charset="-128"/>
                <a:cs typeface="Arial" pitchFamily="34" charset="0"/>
              </a:rPr>
              <a:t> fast software en/decryption - more recent concern for practical use </a:t>
            </a:r>
          </a:p>
          <a:p>
            <a:pPr eaLnBrk="1" hangingPunct="1">
              <a:lnSpc>
                <a:spcPct val="80000"/>
              </a:lnSpc>
              <a:buFontTx/>
              <a:buChar char="•"/>
            </a:pPr>
            <a:r>
              <a:rPr lang="en-US" smtClean="0">
                <a:latin typeface="Arial" pitchFamily="34" charset="0"/>
                <a:ea typeface="ＭＳ Ｐゴシック" pitchFamily="34" charset="-128"/>
                <a:cs typeface="Arial" pitchFamily="34" charset="0"/>
              </a:rPr>
              <a:t> ease of analysis - for easier validation &amp; testing of strength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The process of decryption with a Feistel cipher</a:t>
            </a:r>
          </a:p>
          <a:p>
            <a:r>
              <a:rPr lang="en-US" sz="1200" b="0" kern="1200" baseline="0" dirty="0" smtClean="0">
                <a:solidFill>
                  <a:schemeClr val="tx1"/>
                </a:solidFill>
                <a:latin typeface="Arial" charset="0"/>
                <a:ea typeface="ＭＳ Ｐゴシック" pitchFamily="-107" charset="-128"/>
                <a:cs typeface="ＭＳ Ｐゴシック" pitchFamily="-107" charset="-128"/>
              </a:rPr>
              <a:t>is essentially the same as the encryption process. The rule is as follows: Use the</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ciphertext as input to the algorithm, but use the subkeys K</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in reverse order. That</a:t>
            </a:r>
          </a:p>
          <a:p>
            <a:r>
              <a:rPr lang="en-US" sz="1200" b="0" kern="1200" baseline="0" dirty="0" smtClean="0">
                <a:solidFill>
                  <a:schemeClr val="tx1"/>
                </a:solidFill>
                <a:latin typeface="Arial" charset="0"/>
                <a:ea typeface="ＭＳ Ｐゴシック" pitchFamily="-107" charset="-128"/>
                <a:cs typeface="ＭＳ Ｐゴシック" pitchFamily="-107" charset="-128"/>
              </a:rPr>
              <a:t>is, use K</a:t>
            </a:r>
            <a:r>
              <a:rPr lang="en-US" sz="1200" b="0" kern="1200" baseline="-25000" dirty="0" smtClean="0">
                <a:solidFill>
                  <a:schemeClr val="tx1"/>
                </a:solidFill>
                <a:latin typeface="Arial" charset="0"/>
                <a:ea typeface="ＭＳ Ｐゴシック" pitchFamily="-107" charset="-128"/>
                <a:cs typeface="ＭＳ Ｐゴシック" pitchFamily="-107" charset="-128"/>
              </a:rPr>
              <a:t>n</a:t>
            </a:r>
            <a:r>
              <a:rPr lang="en-US" sz="1200" b="0" kern="1200" baseline="0" dirty="0" smtClean="0">
                <a:solidFill>
                  <a:schemeClr val="tx1"/>
                </a:solidFill>
                <a:latin typeface="Arial" charset="0"/>
                <a:ea typeface="ＭＳ Ｐゴシック" pitchFamily="-107" charset="-128"/>
                <a:cs typeface="ＭＳ Ｐゴシック" pitchFamily="-107" charset="-128"/>
              </a:rPr>
              <a:t>  in the first round, K</a:t>
            </a:r>
            <a:r>
              <a:rPr lang="en-US" sz="1200" b="0" kern="1200" baseline="-25000" dirty="0" smtClean="0">
                <a:solidFill>
                  <a:schemeClr val="tx1"/>
                </a:solidFill>
                <a:latin typeface="Arial" charset="0"/>
                <a:ea typeface="ＭＳ Ｐゴシック" pitchFamily="-107" charset="-128"/>
                <a:cs typeface="ＭＳ Ｐゴシック" pitchFamily="-107" charset="-128"/>
              </a:rPr>
              <a:t>n-1  </a:t>
            </a:r>
            <a:r>
              <a:rPr lang="en-US" sz="1200" b="0" kern="1200" baseline="0" dirty="0" smtClean="0">
                <a:solidFill>
                  <a:schemeClr val="tx1"/>
                </a:solidFill>
                <a:latin typeface="Arial" charset="0"/>
                <a:ea typeface="ＭＳ Ｐゴシック" pitchFamily="-107" charset="-128"/>
                <a:cs typeface="ＭＳ Ｐゴシック" pitchFamily="-107" charset="-128"/>
              </a:rPr>
              <a:t>in the second round, and so on, until K</a:t>
            </a:r>
            <a:r>
              <a:rPr lang="en-US" sz="1200" b="0" kern="1200" baseline="-25000" dirty="0" smtClean="0">
                <a:solidFill>
                  <a:schemeClr val="tx1"/>
                </a:solidFill>
                <a:latin typeface="Arial" charset="0"/>
                <a:ea typeface="ＭＳ Ｐゴシック" pitchFamily="-107" charset="-128"/>
                <a:cs typeface="ＭＳ Ｐゴシック" pitchFamily="-107" charset="-128"/>
              </a:rPr>
              <a:t>1</a:t>
            </a:r>
            <a:r>
              <a:rPr lang="en-US" sz="1200" b="0" kern="1200" baseline="0" dirty="0" smtClean="0">
                <a:solidFill>
                  <a:schemeClr val="tx1"/>
                </a:solidFill>
                <a:latin typeface="Arial" charset="0"/>
                <a:ea typeface="ＭＳ Ｐゴシック" pitchFamily="-107" charset="-128"/>
                <a:cs typeface="ＭＳ Ｐゴシック" pitchFamily="-107" charset="-128"/>
              </a:rPr>
              <a:t>  is used in</a:t>
            </a:r>
          </a:p>
          <a:p>
            <a:r>
              <a:rPr lang="en-US" sz="1200" b="0" kern="1200" baseline="0" dirty="0" smtClean="0">
                <a:solidFill>
                  <a:schemeClr val="tx1"/>
                </a:solidFill>
                <a:latin typeface="Arial" charset="0"/>
                <a:ea typeface="ＭＳ Ｐゴシック" pitchFamily="-107" charset="-128"/>
                <a:cs typeface="ＭＳ Ｐゴシック" pitchFamily="-107" charset="-128"/>
              </a:rPr>
              <a:t>the last round. This is a nice feature, because it means we need not implement two</a:t>
            </a:r>
          </a:p>
          <a:p>
            <a:r>
              <a:rPr lang="en-US" sz="1200" b="0" kern="1200" baseline="0" dirty="0" smtClean="0">
                <a:solidFill>
                  <a:schemeClr val="tx1"/>
                </a:solidFill>
                <a:latin typeface="Arial" charset="0"/>
                <a:ea typeface="ＭＳ Ｐゴシック" pitchFamily="-107" charset="-128"/>
                <a:cs typeface="ＭＳ Ｐゴシック" pitchFamily="-107" charset="-128"/>
              </a:rPr>
              <a:t>different algorithms; one for encryption and one for decryption.</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14</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F145FE12-BE24-4D85-B355-8B4CBFC64EE6}" type="slidenum">
              <a:rPr lang="en-AU"/>
              <a:pPr/>
              <a:t>15</a:t>
            </a:fld>
            <a:endParaRPr lang="en-A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The most widely used private key block cipher, is the Data Encryption Standard (DES). It was adopted in 1977 by the National Bureau of Standards as Federal Information Processing Standard 46 (FIPS PUB 46). DES encrypts data in 64-bit blocks using a 56-bit key. The DES enjoys widespread use. It has also been the subject of much controversy its security.</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cs typeface="Arial" pitchFamily="34" charset="0"/>
              </a:rPr>
              <a:t>In the late 1960s, IBM set up a research project in computer cryptography led by Horst </a:t>
            </a:r>
            <a:r>
              <a:rPr lang="en-US" dirty="0" err="1" smtClean="0">
                <a:latin typeface="Arial" pitchFamily="34" charset="0"/>
                <a:ea typeface="ＭＳ Ｐゴシック" pitchFamily="34" charset="-128"/>
                <a:cs typeface="Arial" pitchFamily="34" charset="0"/>
              </a:rPr>
              <a:t>Feistel</a:t>
            </a:r>
            <a:r>
              <a:rPr lang="en-US" dirty="0" smtClean="0">
                <a:latin typeface="Arial" pitchFamily="34" charset="0"/>
                <a:ea typeface="ＭＳ Ｐゴシック" pitchFamily="34" charset="-128"/>
                <a:cs typeface="Arial" pitchFamily="34" charset="0"/>
              </a:rPr>
              <a:t>. The project concluded in 1971 with the development of the LUCIFER algorithm. LUCIFER is a </a:t>
            </a:r>
            <a:r>
              <a:rPr lang="en-US" dirty="0" err="1" smtClean="0">
                <a:latin typeface="Arial" pitchFamily="34" charset="0"/>
                <a:ea typeface="ＭＳ Ｐゴシック" pitchFamily="34" charset="-128"/>
                <a:cs typeface="Arial" pitchFamily="34" charset="0"/>
              </a:rPr>
              <a:t>Feistel</a:t>
            </a:r>
            <a:r>
              <a:rPr lang="en-US" dirty="0" smtClean="0">
                <a:latin typeface="Arial" pitchFamily="34" charset="0"/>
                <a:ea typeface="ＭＳ Ｐゴシック" pitchFamily="34" charset="-128"/>
                <a:cs typeface="Arial" pitchFamily="34" charset="0"/>
              </a:rPr>
              <a:t> block cipher that operates on blocks of 64 bits, using a key size of 128 bits.</a:t>
            </a:r>
          </a:p>
          <a:p>
            <a:pPr eaLnBrk="1" hangingPunct="1"/>
            <a:r>
              <a:rPr lang="en-US" dirty="0" smtClean="0">
                <a:latin typeface="Arial" pitchFamily="34" charset="0"/>
                <a:ea typeface="ＭＳ Ｐゴシック" pitchFamily="34" charset="-128"/>
                <a:cs typeface="Arial" pitchFamily="34" charset="0"/>
              </a:rPr>
              <a:t>Because of the promising results produced by the LUCIFER project, IBM embarked on an effort, headed by Walter Tuchman and Carl Meyer, to develop a marketable commercial encryption product that ideally could be implemented on a single chip.  It involved not only IBM researchers but also outside consultants and technical advice from NSA. The outcome of this effort was a refined version of LUCIFER that was more resistant to cryptanalysis but that had a reduced key size of 56 bits, to fit on a single chip. </a:t>
            </a:r>
          </a:p>
          <a:p>
            <a:pPr eaLnBrk="1" hangingPunct="1"/>
            <a:r>
              <a:rPr lang="en-US" dirty="0" smtClean="0">
                <a:latin typeface="Arial" pitchFamily="34" charset="0"/>
                <a:ea typeface="ＭＳ Ｐゴシック" pitchFamily="34" charset="-128"/>
                <a:cs typeface="Arial" pitchFamily="34" charset="0"/>
              </a:rPr>
              <a:t>In 1973, the National Bureau of Standards (NBS) issued a request for proposals for a national cipher standard. IBM submitted the modified LUCIFER. It was by far the best algorithm proposed and was adopted in 1977 as the Data Encryption Standard. </a:t>
            </a: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4AA22FE-6BB0-AD40-80CE-0E7C986A9FD6}" type="slidenum">
              <a:rPr lang="en-AU">
                <a:latin typeface="Arial" pitchFamily="-1" charset="0"/>
              </a:rPr>
              <a:pPr/>
              <a:t>24</a:t>
            </a:fld>
            <a:endParaRPr lang="en-AU" dirty="0">
              <a:latin typeface="Arial" pitchFamily="-1"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overall scheme for DES encryption is illustrated in Figure 3.5. As with any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scheme, there are two inputs to the encryption function: the plaintext to be</a:t>
            </a:r>
          </a:p>
          <a:p>
            <a:r>
              <a:rPr lang="en-US" sz="1200" kern="1200" baseline="0" dirty="0" smtClean="0">
                <a:solidFill>
                  <a:schemeClr val="tx1"/>
                </a:solidFill>
                <a:latin typeface="Arial" charset="0"/>
                <a:ea typeface="ＭＳ Ｐゴシック" pitchFamily="-107" charset="-128"/>
                <a:cs typeface="ＭＳ Ｐゴシック" pitchFamily="-107" charset="-128"/>
              </a:rPr>
              <a:t> encrypted and the key. In this case, the plaintext must be 64 bits in length and the</a:t>
            </a:r>
          </a:p>
          <a:p>
            <a:r>
              <a:rPr lang="en-US" sz="1200" kern="1200" baseline="0" dirty="0" smtClean="0">
                <a:solidFill>
                  <a:schemeClr val="tx1"/>
                </a:solidFill>
                <a:latin typeface="Arial" charset="0"/>
                <a:ea typeface="ＭＳ Ｐゴシック" pitchFamily="-107" charset="-128"/>
                <a:cs typeface="ＭＳ Ｐゴシック" pitchFamily="-107" charset="-128"/>
              </a:rPr>
              <a:t>key is 56 bits in length.</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Looking at the left-hand side of the figure, we can see that the processing</a:t>
            </a:r>
          </a:p>
          <a:p>
            <a:r>
              <a:rPr lang="en-US" sz="1200" kern="1200" baseline="0" dirty="0" smtClean="0">
                <a:solidFill>
                  <a:schemeClr val="tx1"/>
                </a:solidFill>
                <a:latin typeface="Arial" charset="0"/>
                <a:ea typeface="ＭＳ Ｐゴシック" pitchFamily="-107" charset="-128"/>
                <a:cs typeface="ＭＳ Ｐゴシック" pitchFamily="-107" charset="-128"/>
              </a:rPr>
              <a:t>of the plaintext proceeds in three phases. First, the 64-bit plaintext passes through</a:t>
            </a:r>
          </a:p>
          <a:p>
            <a:r>
              <a:rPr lang="en-US" sz="1200" kern="1200" baseline="0" dirty="0" smtClean="0">
                <a:solidFill>
                  <a:schemeClr val="tx1"/>
                </a:solidFill>
                <a:latin typeface="Arial" charset="0"/>
                <a:ea typeface="ＭＳ Ｐゴシック" pitchFamily="-107" charset="-128"/>
                <a:cs typeface="ＭＳ Ｐゴシック" pitchFamily="-107" charset="-128"/>
              </a:rPr>
              <a:t>an initial permutation (IP) that rearranges the bits to produce the permuted input .</a:t>
            </a:r>
          </a:p>
          <a:p>
            <a:r>
              <a:rPr lang="en-US" sz="1200" kern="1200" baseline="0" dirty="0" smtClean="0">
                <a:solidFill>
                  <a:schemeClr val="tx1"/>
                </a:solidFill>
                <a:latin typeface="Arial" charset="0"/>
                <a:ea typeface="ＭＳ Ｐゴシック" pitchFamily="-107" charset="-128"/>
                <a:cs typeface="ＭＳ Ｐゴシック" pitchFamily="-107" charset="-128"/>
              </a:rPr>
              <a:t>This is followed by a phase consisting of sixteen rounds of the same function, which</a:t>
            </a:r>
          </a:p>
          <a:p>
            <a:r>
              <a:rPr lang="en-US" sz="1200" kern="1200" baseline="0" dirty="0" smtClean="0">
                <a:solidFill>
                  <a:schemeClr val="tx1"/>
                </a:solidFill>
                <a:latin typeface="Arial" charset="0"/>
                <a:ea typeface="ＭＳ Ｐゴシック" pitchFamily="-107" charset="-128"/>
                <a:cs typeface="ＭＳ Ｐゴシック" pitchFamily="-107" charset="-128"/>
              </a:rPr>
              <a:t>involves both permutation and substitution functions. The output of the last (sixteenth)</a:t>
            </a:r>
          </a:p>
          <a:p>
            <a:r>
              <a:rPr lang="en-US" sz="1200" kern="1200" baseline="0" dirty="0" smtClean="0">
                <a:solidFill>
                  <a:schemeClr val="tx1"/>
                </a:solidFill>
                <a:latin typeface="Arial" charset="0"/>
                <a:ea typeface="ＭＳ Ｐゴシック" pitchFamily="-107" charset="-128"/>
                <a:cs typeface="ＭＳ Ｐゴシック" pitchFamily="-107" charset="-128"/>
              </a:rPr>
              <a:t>round consists of 64 bits that are a function of the input plaintext and the</a:t>
            </a:r>
          </a:p>
          <a:p>
            <a:r>
              <a:rPr lang="en-US" sz="1200" kern="1200" baseline="0" dirty="0" smtClean="0">
                <a:solidFill>
                  <a:schemeClr val="tx1"/>
                </a:solidFill>
                <a:latin typeface="Arial" charset="0"/>
                <a:ea typeface="ＭＳ Ｐゴシック" pitchFamily="-107" charset="-128"/>
                <a:cs typeface="ＭＳ Ｐゴシック" pitchFamily="-107" charset="-128"/>
              </a:rPr>
              <a:t>key. The left and right halves of the output are swapped to produce the preoutput .</a:t>
            </a:r>
          </a:p>
          <a:p>
            <a:r>
              <a:rPr lang="en-US" sz="1200" kern="1200" baseline="0" dirty="0" smtClean="0">
                <a:solidFill>
                  <a:schemeClr val="tx1"/>
                </a:solidFill>
                <a:latin typeface="Arial" charset="0"/>
                <a:ea typeface="ＭＳ Ｐゴシック" pitchFamily="-107" charset="-128"/>
                <a:cs typeface="ＭＳ Ｐゴシック" pitchFamily="-107" charset="-128"/>
              </a:rPr>
              <a:t>Finally, the preoutput is passed through a </a:t>
            </a:r>
            <a:r>
              <a:rPr lang="en-US" sz="1200" b="0" kern="1200" baseline="0" dirty="0" smtClean="0">
                <a:solidFill>
                  <a:schemeClr val="tx1"/>
                </a:solidFill>
                <a:latin typeface="Arial" charset="0"/>
                <a:ea typeface="ＭＳ Ｐゴシック" pitchFamily="-107" charset="-128"/>
                <a:cs typeface="ＭＳ Ｐゴシック" pitchFamily="-107" charset="-128"/>
              </a:rPr>
              <a:t>permutation [IP</a:t>
            </a:r>
            <a:r>
              <a:rPr lang="en-US" sz="1200" b="0" kern="1200" baseline="30000" dirty="0" smtClean="0">
                <a:solidFill>
                  <a:schemeClr val="tx1"/>
                </a:solidFill>
                <a:latin typeface="Arial" charset="0"/>
                <a:ea typeface="ＭＳ Ｐゴシック" pitchFamily="-107" charset="-128"/>
                <a:cs typeface="ＭＳ Ｐゴシック" pitchFamily="-107" charset="-128"/>
              </a:rPr>
              <a:t> -1 </a:t>
            </a:r>
            <a:r>
              <a:rPr lang="en-US" sz="1200" b="0" kern="1200" baseline="0" dirty="0" smtClean="0">
                <a:solidFill>
                  <a:schemeClr val="tx1"/>
                </a:solidFill>
                <a:latin typeface="Arial" charset="0"/>
                <a:ea typeface="ＭＳ Ｐゴシック" pitchFamily="-107" charset="-128"/>
                <a:cs typeface="ＭＳ Ｐゴシック" pitchFamily="-107" charset="-128"/>
              </a:rPr>
              <a:t>] that is the inverse of</a:t>
            </a:r>
          </a:p>
          <a:p>
            <a:r>
              <a:rPr lang="en-US" sz="1200" b="0" kern="1200" baseline="0" dirty="0" smtClean="0">
                <a:solidFill>
                  <a:schemeClr val="tx1"/>
                </a:solidFill>
                <a:latin typeface="Arial" charset="0"/>
                <a:ea typeface="ＭＳ Ｐゴシック" pitchFamily="-107" charset="-128"/>
                <a:cs typeface="ＭＳ Ｐゴシック" pitchFamily="-107" charset="-128"/>
              </a:rPr>
              <a:t>the initial permutation function, to produce the 64-bit ciphertext. With the exception</a:t>
            </a:r>
          </a:p>
          <a:p>
            <a:r>
              <a:rPr lang="en-US" sz="1200" b="0" kern="1200" baseline="0" dirty="0" smtClean="0">
                <a:solidFill>
                  <a:schemeClr val="tx1"/>
                </a:solidFill>
                <a:latin typeface="Arial" charset="0"/>
                <a:ea typeface="ＭＳ Ｐゴシック" pitchFamily="-107" charset="-128"/>
                <a:cs typeface="ＭＳ Ｐゴシック" pitchFamily="-107" charset="-128"/>
              </a:rPr>
              <a:t>of the initial and final permutations, DES has the exact structure of a Feistel</a:t>
            </a:r>
          </a:p>
          <a:p>
            <a:r>
              <a:rPr lang="en-US" sz="1200" kern="1200" baseline="0" dirty="0" smtClean="0">
                <a:solidFill>
                  <a:schemeClr val="tx1"/>
                </a:solidFill>
                <a:latin typeface="Arial" charset="0"/>
                <a:ea typeface="ＭＳ Ｐゴシック" pitchFamily="-107" charset="-128"/>
                <a:cs typeface="ＭＳ Ｐゴシック" pitchFamily="-107" charset="-128"/>
              </a:rPr>
              <a:t>cipher, as shown in Figure 3.3.</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right-hand portion of Figure 3.5 shows the way in which the 56-bit key is</a:t>
            </a:r>
          </a:p>
          <a:p>
            <a:r>
              <a:rPr lang="en-US" sz="1200" kern="1200" baseline="0" dirty="0" smtClean="0">
                <a:solidFill>
                  <a:schemeClr val="tx1"/>
                </a:solidFill>
                <a:latin typeface="Arial" charset="0"/>
                <a:ea typeface="ＭＳ Ｐゴシック" pitchFamily="-107" charset="-128"/>
                <a:cs typeface="ＭＳ Ｐゴシック" pitchFamily="-107" charset="-128"/>
              </a:rPr>
              <a:t>used. Initially, the key is passed through a permutation function. Then, for each of</a:t>
            </a:r>
          </a:p>
          <a:p>
            <a:r>
              <a:rPr lang="en-US" sz="1200" kern="1200" baseline="0" dirty="0" smtClean="0">
                <a:solidFill>
                  <a:schemeClr val="tx1"/>
                </a:solidFill>
                <a:latin typeface="Arial" charset="0"/>
                <a:ea typeface="ＭＳ Ｐゴシック" pitchFamily="-107" charset="-128"/>
                <a:cs typeface="ＭＳ Ｐゴシック" pitchFamily="-107" charset="-128"/>
              </a:rPr>
              <a:t>the sixteen rounds, a subkey  (K</a:t>
            </a:r>
            <a:r>
              <a:rPr lang="en-US" sz="1200" kern="1200" baseline="-25000" dirty="0" smtClean="0">
                <a:solidFill>
                  <a:schemeClr val="tx1"/>
                </a:solidFill>
                <a:latin typeface="Arial" charset="0"/>
                <a:ea typeface="ＭＳ Ｐゴシック" pitchFamily="-107" charset="-128"/>
                <a:cs typeface="ＭＳ Ｐゴシック" pitchFamily="-107" charset="-128"/>
              </a:rPr>
              <a:t>i </a:t>
            </a:r>
            <a:r>
              <a:rPr lang="en-US" sz="1200" kern="1200" baseline="0" dirty="0" smtClean="0">
                <a:solidFill>
                  <a:schemeClr val="tx1"/>
                </a:solidFill>
                <a:latin typeface="Arial" charset="0"/>
                <a:ea typeface="ＭＳ Ｐゴシック" pitchFamily="-107" charset="-128"/>
                <a:cs typeface="ＭＳ Ｐゴシック" pitchFamily="-107" charset="-128"/>
              </a:rPr>
              <a:t>) is produced by the combination of a left circular</a:t>
            </a:r>
          </a:p>
          <a:p>
            <a:r>
              <a:rPr lang="en-US" sz="1200" kern="1200" baseline="0" dirty="0" smtClean="0">
                <a:solidFill>
                  <a:schemeClr val="tx1"/>
                </a:solidFill>
                <a:latin typeface="Arial" charset="0"/>
                <a:ea typeface="ＭＳ Ｐゴシック" pitchFamily="-107" charset="-128"/>
                <a:cs typeface="ＭＳ Ｐゴシック" pitchFamily="-107" charset="-128"/>
              </a:rPr>
              <a:t>shift and a permutation. The permutation function is the same for each round, but a</a:t>
            </a:r>
          </a:p>
          <a:p>
            <a:r>
              <a:rPr lang="en-US" sz="1200" kern="1200" baseline="0" dirty="0" smtClean="0">
                <a:solidFill>
                  <a:schemeClr val="tx1"/>
                </a:solidFill>
                <a:latin typeface="Arial" charset="0"/>
                <a:ea typeface="ＭＳ Ｐゴシック" pitchFamily="-107" charset="-128"/>
                <a:cs typeface="ＭＳ Ｐゴシック" pitchFamily="-107" charset="-128"/>
              </a:rPr>
              <a:t>different subkey is produced because of the repeated shifts of the key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As with any Feistel cipher, decryption uses the same algorithm as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except that the application of the subkeys is reversed. Additionally, the initial and</a:t>
            </a:r>
          </a:p>
          <a:p>
            <a:r>
              <a:rPr lang="en-US" sz="1200" kern="1200" baseline="0" dirty="0" smtClean="0">
                <a:solidFill>
                  <a:schemeClr val="tx1"/>
                </a:solidFill>
                <a:latin typeface="Arial" charset="0"/>
                <a:ea typeface="ＭＳ Ｐゴシック" pitchFamily="-107" charset="-128"/>
                <a:cs typeface="ＭＳ Ｐゴシック" pitchFamily="-107" charset="-128"/>
              </a:rPr>
              <a:t>final permutations are reversed.</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946816BB-66DB-44DA-ABD5-21E3BA49DCCB}" type="slidenum">
              <a:rPr lang="en-AU"/>
              <a:pPr/>
              <a:t>28</a:t>
            </a:fld>
            <a:endParaRPr lang="en-AU"/>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cs typeface="Arial" pitchFamily="34" charset="0"/>
              </a:rPr>
              <a:t>Stallings Figure 3.7 illustrates the internal structure of the DES round function F. The R input is first expanded to 48 bits by using expansion table E that defines a permutation plus an expansion that involves duplication of 16 of the R bits (Stallings Table 3.2c). The resulting 48 bits are XORed with </a:t>
            </a:r>
            <a:r>
              <a:rPr lang="en-US" smtClean="0">
                <a:latin typeface="Arial" pitchFamily="34" charset="0"/>
                <a:ea typeface="ＭＳ Ｐゴシック" pitchFamily="34" charset="-128"/>
              </a:rPr>
              <a:t>key </a:t>
            </a:r>
            <a:r>
              <a:rPr lang="en-AU" i="1" smtClean="0">
                <a:latin typeface="Arial" pitchFamily="34" charset="0"/>
                <a:ea typeface="ＭＳ Ｐゴシック" pitchFamily="34" charset="-128"/>
              </a:rPr>
              <a:t>K</a:t>
            </a:r>
            <a:r>
              <a:rPr lang="en-AU" baseline="-25000" smtClean="0">
                <a:latin typeface="Arial" pitchFamily="34" charset="0"/>
                <a:ea typeface="ＭＳ Ｐゴシック" pitchFamily="34" charset="-128"/>
              </a:rPr>
              <a:t>i </a:t>
            </a:r>
            <a:r>
              <a:rPr lang="en-US" smtClean="0">
                <a:latin typeface="Arial" pitchFamily="34" charset="0"/>
                <a:ea typeface="ＭＳ Ｐゴシック" pitchFamily="34" charset="-128"/>
                <a:cs typeface="Arial" pitchFamily="34" charset="0"/>
              </a:rPr>
              <a:t>. This 48-bit result passes through a substitution function comprising 8 S-boxes which each map 6 input bits to 4 output bits, producing a 32-bit output, which is then permuted by permutation P as defined by Stallings Table 3.2d. </a:t>
            </a:r>
            <a:endParaRPr lang="en-AU"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We now work through an example and consider some of its implications. Although</a:t>
            </a:r>
          </a:p>
          <a:p>
            <a:r>
              <a:rPr lang="en-US" sz="1200" kern="1200" baseline="0" dirty="0" smtClean="0">
                <a:solidFill>
                  <a:schemeClr val="tx1"/>
                </a:solidFill>
                <a:latin typeface="Arial" charset="0"/>
                <a:ea typeface="ＭＳ Ｐゴシック" pitchFamily="-107" charset="-128"/>
                <a:cs typeface="ＭＳ Ｐゴシック" pitchFamily="-107" charset="-128"/>
              </a:rPr>
              <a:t>you are not expected to duplicate the example by hand, you will find it informative</a:t>
            </a:r>
          </a:p>
          <a:p>
            <a:r>
              <a:rPr lang="en-US" sz="1200" kern="1200" baseline="0" dirty="0" smtClean="0">
                <a:solidFill>
                  <a:schemeClr val="tx1"/>
                </a:solidFill>
                <a:latin typeface="Arial" charset="0"/>
                <a:ea typeface="ＭＳ Ｐゴシック" pitchFamily="-107" charset="-128"/>
                <a:cs typeface="ＭＳ Ｐゴシック" pitchFamily="-107" charset="-128"/>
              </a:rPr>
              <a:t>to study the hex patterns that occur from one step to the next.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 this example, the plaintext is a hexadecimal palindrome.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key, and resulting ciphertext are as 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Plaintext: 02468aceeca86420</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Key: 0f1571c947d9e859</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Ciphertext: da02ce3a89ecac3b</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Table 3.2 shows the progression of the algorithm. The first row shows the 32-bit</a:t>
            </a:r>
          </a:p>
          <a:p>
            <a:r>
              <a:rPr lang="en-US" sz="1200" kern="1200" baseline="0" dirty="0" smtClean="0">
                <a:solidFill>
                  <a:schemeClr val="tx1"/>
                </a:solidFill>
                <a:latin typeface="Arial" charset="0"/>
                <a:ea typeface="ＭＳ Ｐゴシック" pitchFamily="-107" charset="-128"/>
                <a:cs typeface="ＭＳ Ｐゴシック" pitchFamily="-107" charset="-128"/>
              </a:rPr>
              <a:t>values of the left and right halves of data after the initial permutation. The next 16</a:t>
            </a:r>
          </a:p>
          <a:p>
            <a:r>
              <a:rPr lang="en-US" sz="1200" kern="1200" baseline="0" dirty="0" smtClean="0">
                <a:solidFill>
                  <a:schemeClr val="tx1"/>
                </a:solidFill>
                <a:latin typeface="Arial" charset="0"/>
                <a:ea typeface="ＭＳ Ｐゴシック" pitchFamily="-107" charset="-128"/>
                <a:cs typeface="ＭＳ Ｐゴシック" pitchFamily="-107" charset="-128"/>
              </a:rPr>
              <a:t>rows show the results after each round. Also shown is the value of the 48-bit subkey</a:t>
            </a:r>
          </a:p>
          <a:p>
            <a:r>
              <a:rPr lang="en-US" sz="1200"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generated for each round. Note that L</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 R</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 The final row shows the left- and</a:t>
            </a:r>
          </a:p>
          <a:p>
            <a:r>
              <a:rPr lang="en-US" sz="1200" b="0" kern="1200" baseline="0" dirty="0" smtClean="0">
                <a:solidFill>
                  <a:schemeClr val="tx1"/>
                </a:solidFill>
                <a:latin typeface="Arial" charset="0"/>
                <a:ea typeface="ＭＳ Ｐゴシック" pitchFamily="-107" charset="-128"/>
                <a:cs typeface="ＭＳ Ｐゴシック" pitchFamily="-107" charset="-128"/>
              </a:rPr>
              <a:t>right-hand values after the inverse initial permutation. These two values combined</a:t>
            </a:r>
          </a:p>
          <a:p>
            <a:r>
              <a:rPr lang="en-US" sz="1200" b="0" kern="1200" baseline="0" dirty="0" smtClean="0">
                <a:solidFill>
                  <a:schemeClr val="tx1"/>
                </a:solidFill>
                <a:latin typeface="Arial" charset="0"/>
                <a:ea typeface="ＭＳ Ｐゴシック" pitchFamily="-107" charset="-128"/>
                <a:cs typeface="ＭＳ Ｐゴシック" pitchFamily="-107" charset="-128"/>
              </a:rPr>
              <a:t>form the ciphertext.</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32</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Can now work through an example, and consider some of its implications. In this example, the plaintext is a hexadecimal palindrome, with:  </a:t>
            </a:r>
          </a:p>
          <a:p>
            <a:pPr eaLnBrk="1" hangingPunct="1"/>
            <a:r>
              <a:rPr lang="en-US" smtClean="0">
                <a:latin typeface="Arial" pitchFamily="34" charset="0"/>
                <a:ea typeface="ＭＳ Ｐゴシック" pitchFamily="34" charset="-128"/>
              </a:rPr>
              <a:t>Plaintext: 02468aceeca86420</a:t>
            </a:r>
          </a:p>
          <a:p>
            <a:pPr eaLnBrk="1" hangingPunct="1"/>
            <a:r>
              <a:rPr lang="en-US" smtClean="0">
                <a:latin typeface="Arial" pitchFamily="34" charset="0"/>
                <a:ea typeface="ＭＳ Ｐゴシック" pitchFamily="34" charset="-128"/>
              </a:rPr>
              <a:t>Key: 0f1571c947d9e859</a:t>
            </a:r>
          </a:p>
          <a:p>
            <a:pPr eaLnBrk="1" hangingPunct="1"/>
            <a:r>
              <a:rPr lang="en-US" smtClean="0">
                <a:latin typeface="Arial" pitchFamily="34" charset="0"/>
                <a:ea typeface="ＭＳ Ｐゴシック" pitchFamily="34" charset="-128"/>
              </a:rPr>
              <a:t>Ciphertext: da02ce3a89ecac3b</a:t>
            </a:r>
          </a:p>
          <a:p>
            <a:pPr eaLnBrk="1" hangingPunct="1"/>
            <a:r>
              <a:rPr lang="en-US" smtClean="0">
                <a:latin typeface="Arial" pitchFamily="34" charset="0"/>
                <a:ea typeface="ＭＳ Ｐゴシック" pitchFamily="34" charset="-128"/>
              </a:rPr>
              <a:t>Table 3.5 shows the progression of the algorithm. The first row shows the 32-bit values of the left and right halves of data after the initial permutation. The next 16 rows show the results after each round. Also shown is the value of the 48-bit subkey generated for each round. The final row shows the left and right-hand values after the inverse initial permutation. These two values combined form the ciphertext. </a:t>
            </a:r>
          </a:p>
        </p:txBody>
      </p:sp>
      <p:sp>
        <p:nvSpPr>
          <p:cNvPr id="61444" name="Slide Number Placeholder 3"/>
          <p:cNvSpPr>
            <a:spLocks noGrp="1"/>
          </p:cNvSpPr>
          <p:nvPr>
            <p:ph type="sldNum" sz="quarter" idx="5"/>
          </p:nvPr>
        </p:nvSpPr>
        <p:spPr>
          <a:noFill/>
        </p:spPr>
        <p:txBody>
          <a:bodyPr/>
          <a:lstStyle/>
          <a:p>
            <a:fld id="{A23E0D25-B933-42E0-A026-BDB8903DA6CC}" type="slidenum">
              <a:rPr lang="en-AU"/>
              <a:pPr/>
              <a:t>33</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12E98555-7533-44C1-82CD-AC04A2354A6D}" type="slidenum">
              <a:rPr lang="en-AU"/>
              <a:pPr/>
              <a:t>34</a:t>
            </a:fld>
            <a:endParaRPr lang="en-AU"/>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cs typeface="Arial" pitchFamily="34" charset="0"/>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If the change were small, this might provide a way to reduce the size of the plaintext or key space to be searched. DES exhibits a strong avalanche effect, as may be seen in Stallings Table 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desirable property of any encryption algorithm is that a small change in either</a:t>
            </a:r>
          </a:p>
          <a:p>
            <a:r>
              <a:rPr lang="en-US" sz="1200" kern="1200" baseline="0" dirty="0" smtClean="0">
                <a:solidFill>
                  <a:schemeClr val="tx1"/>
                </a:solidFill>
                <a:latin typeface="Arial" charset="0"/>
                <a:ea typeface="ＭＳ Ｐゴシック" pitchFamily="-107" charset="-128"/>
                <a:cs typeface="ＭＳ Ｐゴシック" pitchFamily="-107" charset="-128"/>
              </a:rPr>
              <a:t>the plaintext or the key should produce a significant change in the ciphertext. In</a:t>
            </a:r>
          </a:p>
          <a:p>
            <a:r>
              <a:rPr lang="en-US" sz="1200" kern="1200" baseline="0" dirty="0" smtClean="0">
                <a:solidFill>
                  <a:schemeClr val="tx1"/>
                </a:solidFill>
                <a:latin typeface="Arial" charset="0"/>
                <a:ea typeface="ＭＳ Ｐゴシック" pitchFamily="-107" charset="-128"/>
                <a:cs typeface="ＭＳ Ｐゴシック" pitchFamily="-107" charset="-128"/>
              </a:rPr>
              <a:t>particular, a change in one bit of the plaintext or one bit of the key should produce</a:t>
            </a:r>
          </a:p>
          <a:p>
            <a:r>
              <a:rPr lang="en-US" sz="1200" kern="1200" baseline="0" dirty="0" smtClean="0">
                <a:solidFill>
                  <a:schemeClr val="tx1"/>
                </a:solidFill>
                <a:latin typeface="Arial" charset="0"/>
                <a:ea typeface="ＭＳ Ｐゴシック" pitchFamily="-107" charset="-128"/>
                <a:cs typeface="ＭＳ Ｐゴシック" pitchFamily="-107" charset="-128"/>
              </a:rPr>
              <a:t>a change in many bits of the ciphertext. This is referred to as the avalanche effect. If</a:t>
            </a:r>
          </a:p>
          <a:p>
            <a:r>
              <a:rPr lang="en-US" sz="1200" kern="1200" baseline="0" dirty="0" smtClean="0">
                <a:solidFill>
                  <a:schemeClr val="tx1"/>
                </a:solidFill>
                <a:latin typeface="Arial" charset="0"/>
                <a:ea typeface="ＭＳ Ｐゴシック" pitchFamily="-107" charset="-128"/>
                <a:cs typeface="ＭＳ Ｐゴシック" pitchFamily="-107" charset="-128"/>
              </a:rPr>
              <a:t>the change were small, this might provide a way to reduce the size of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or key space to be searched.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Using the example from Table 3.2, Table 3.3 shows the result when the fourth</a:t>
            </a:r>
          </a:p>
          <a:p>
            <a:r>
              <a:rPr lang="en-US" sz="1200" kern="1200" baseline="0" dirty="0" smtClean="0">
                <a:solidFill>
                  <a:schemeClr val="tx1"/>
                </a:solidFill>
                <a:latin typeface="Arial" charset="0"/>
                <a:ea typeface="ＭＳ Ｐゴシック" pitchFamily="-107" charset="-128"/>
                <a:cs typeface="ＭＳ Ｐゴシック" pitchFamily="-107" charset="-128"/>
              </a:rPr>
              <a:t>bit of the plaintext is changed, so that the plaintext is 12468aceeca86420 . The</a:t>
            </a:r>
          </a:p>
          <a:p>
            <a:r>
              <a:rPr lang="en-US" sz="1200" kern="1200" baseline="0" dirty="0" smtClean="0">
                <a:solidFill>
                  <a:schemeClr val="tx1"/>
                </a:solidFill>
                <a:latin typeface="Arial" charset="0"/>
                <a:ea typeface="ＭＳ Ｐゴシック" pitchFamily="-107" charset="-128"/>
                <a:cs typeface="ＭＳ Ｐゴシック" pitchFamily="-107" charset="-128"/>
              </a:rPr>
              <a:t>second column of the table shows the intermediate 64-bit values at the end of each</a:t>
            </a:r>
          </a:p>
          <a:p>
            <a:r>
              <a:rPr lang="en-US" sz="1200" kern="1200" baseline="0" dirty="0" smtClean="0">
                <a:solidFill>
                  <a:schemeClr val="tx1"/>
                </a:solidFill>
                <a:latin typeface="Arial" charset="0"/>
                <a:ea typeface="ＭＳ Ｐゴシック" pitchFamily="-107" charset="-128"/>
                <a:cs typeface="ＭＳ Ｐゴシック" pitchFamily="-107" charset="-128"/>
              </a:rPr>
              <a:t>round for the two plaintexts. The third column shows the number of bits that differ</a:t>
            </a:r>
          </a:p>
          <a:p>
            <a:r>
              <a:rPr lang="en-US" sz="1200" kern="1200" baseline="0" dirty="0" smtClean="0">
                <a:solidFill>
                  <a:schemeClr val="tx1"/>
                </a:solidFill>
                <a:latin typeface="Arial" charset="0"/>
                <a:ea typeface="ＭＳ Ｐゴシック" pitchFamily="-107" charset="-128"/>
                <a:cs typeface="ＭＳ Ｐゴシック" pitchFamily="-107" charset="-128"/>
              </a:rPr>
              <a:t>between the two intermediate values. The table shows that, after just three rounds,</a:t>
            </a:r>
          </a:p>
          <a:p>
            <a:r>
              <a:rPr lang="en-US" sz="1200" kern="1200" baseline="0" dirty="0" smtClean="0">
                <a:solidFill>
                  <a:schemeClr val="tx1"/>
                </a:solidFill>
                <a:latin typeface="Arial" charset="0"/>
                <a:ea typeface="ＭＳ Ｐゴシック" pitchFamily="-107" charset="-128"/>
                <a:cs typeface="ＭＳ Ｐゴシック" pitchFamily="-107" charset="-128"/>
              </a:rPr>
              <a:t>18 bits differ between the two blocks. On completion, the two ciphertexts differ in</a:t>
            </a:r>
          </a:p>
          <a:p>
            <a:r>
              <a:rPr lang="en-US" sz="1200" kern="1200" baseline="0" dirty="0" smtClean="0">
                <a:solidFill>
                  <a:schemeClr val="tx1"/>
                </a:solidFill>
                <a:latin typeface="Arial" charset="0"/>
                <a:ea typeface="ＭＳ Ｐゴシック" pitchFamily="-107" charset="-128"/>
                <a:cs typeface="ＭＳ Ｐゴシック" pitchFamily="-107" charset="-128"/>
              </a:rPr>
              <a:t>32 bit positions.</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35</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Table 3.4 shows a similar test using the original plaintext of with two keys that</a:t>
            </a:r>
          </a:p>
          <a:p>
            <a:r>
              <a:rPr lang="en-US" sz="1200" kern="1200" baseline="0" dirty="0" smtClean="0">
                <a:solidFill>
                  <a:schemeClr val="tx1"/>
                </a:solidFill>
                <a:latin typeface="Arial" charset="0"/>
                <a:ea typeface="ＭＳ Ｐゴシック" pitchFamily="-107" charset="-128"/>
                <a:cs typeface="ＭＳ Ｐゴシック" pitchFamily="-107" charset="-128"/>
              </a:rPr>
              <a:t>differ in only the fourth bit position: the original key, 0f1571c947d9e859 , and</a:t>
            </a:r>
          </a:p>
          <a:p>
            <a:r>
              <a:rPr lang="en-US" sz="1200" kern="1200" baseline="0" dirty="0" smtClean="0">
                <a:solidFill>
                  <a:schemeClr val="tx1"/>
                </a:solidFill>
                <a:latin typeface="Arial" charset="0"/>
                <a:ea typeface="ＭＳ Ｐゴシック" pitchFamily="-107" charset="-128"/>
                <a:cs typeface="ＭＳ Ｐゴシック" pitchFamily="-107" charset="-128"/>
              </a:rPr>
              <a:t>the altered key, 1f1571c947d9e859 . Again, the results show that about half of</a:t>
            </a:r>
          </a:p>
          <a:p>
            <a:r>
              <a:rPr lang="en-US" sz="1200" kern="1200" baseline="0" dirty="0" smtClean="0">
                <a:solidFill>
                  <a:schemeClr val="tx1"/>
                </a:solidFill>
                <a:latin typeface="Arial" charset="0"/>
                <a:ea typeface="ＭＳ Ｐゴシック" pitchFamily="-107" charset="-128"/>
                <a:cs typeface="ＭＳ Ｐゴシック" pitchFamily="-107" charset="-128"/>
              </a:rPr>
              <a:t>the bits in the ciphertext differ and that the avalanche effect is pronounced after just</a:t>
            </a:r>
          </a:p>
          <a:p>
            <a:r>
              <a:rPr lang="en-US" sz="1200" kern="1200" baseline="0" dirty="0" smtClean="0">
                <a:solidFill>
                  <a:schemeClr val="tx1"/>
                </a:solidFill>
                <a:latin typeface="Arial" charset="0"/>
                <a:ea typeface="ＭＳ Ｐゴシック" pitchFamily="-107" charset="-128"/>
                <a:cs typeface="ＭＳ Ｐゴシック" pitchFamily="-107" charset="-128"/>
              </a:rPr>
              <a:t>a few rounds.</a:t>
            </a:r>
            <a:endParaRPr lang="en-US" b="0" dirty="0"/>
          </a:p>
        </p:txBody>
      </p:sp>
      <p:sp>
        <p:nvSpPr>
          <p:cNvPr id="4" name="Slide Number Placeholder 3"/>
          <p:cNvSpPr>
            <a:spLocks noGrp="1"/>
          </p:cNvSpPr>
          <p:nvPr>
            <p:ph type="sldNum" sz="quarter" idx="10"/>
          </p:nvPr>
        </p:nvSpPr>
        <p:spPr/>
        <p:txBody>
          <a:bodyPr/>
          <a:lstStyle/>
          <a:p>
            <a:pPr>
              <a:defRPr/>
            </a:pPr>
            <a:fld id="{32E074F0-BC3C-BD4A-9904-F5309CE7DC1D}" type="slidenum">
              <a:rPr lang="en-AU" smtClean="0"/>
              <a:pPr>
                <a:defRPr/>
              </a:pPr>
              <a:t>36</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p>
            <a:fld id="{0E57D524-CDCE-42A4-AC80-6AB02414BBEE}" type="slidenum">
              <a:rPr lang="en-AU"/>
              <a:pPr/>
              <a:t>3</a:t>
            </a:fld>
            <a:endParaRPr lang="en-A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The objective of this chapter is to illustrate the principles of modern symmetric ciphers. For this purpose, we focus on the most widely used symmetric cipher: the Data Encryption Standard (DES). Although numerous symmetric ciphers have been developed since the introduction of DES, and although it is destined to be replaced by the Advanced Encryption Standard (AES), DES remains the most important such algorithm. Further, a detailed study of DES provides an understanding of the principles used in other symmetric ciphers. This chapter begins with a discussion of the general principles of symmetric block ciphers. Next, we cover full DES. Following this look at a specific algorithm, we return to a more general discussion of block cipher design.</a:t>
            </a:r>
            <a:endParaRPr lang="en-AU"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F6D66EB7-D668-F04C-8F6F-95E1B394A56C}" type="slidenum">
              <a:rPr lang="en-AU">
                <a:latin typeface="Arial" pitchFamily="-1" charset="0"/>
              </a:rPr>
              <a:pPr/>
              <a:t>37</a:t>
            </a:fld>
            <a:endParaRPr lang="en-AU" dirty="0">
              <a:latin typeface="Arial" pitchFamily="-1"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Since its adoption as a federal standard, there have been lingering concerns about</a:t>
            </a:r>
          </a:p>
          <a:p>
            <a:r>
              <a:rPr lang="en-US" sz="1200" kern="1200" baseline="0" dirty="0" smtClean="0">
                <a:solidFill>
                  <a:schemeClr val="tx1"/>
                </a:solidFill>
                <a:latin typeface="Arial" charset="0"/>
                <a:ea typeface="ＭＳ Ｐゴシック" pitchFamily="-107" charset="-128"/>
                <a:cs typeface="ＭＳ Ｐゴシック" pitchFamily="-107" charset="-128"/>
              </a:rPr>
              <a:t>the level of security provided by DES. These concerns, by and large, fall into two</a:t>
            </a:r>
          </a:p>
          <a:p>
            <a:r>
              <a:rPr lang="en-US" sz="1200" kern="1200" baseline="0" dirty="0" smtClean="0">
                <a:solidFill>
                  <a:schemeClr val="tx1"/>
                </a:solidFill>
                <a:latin typeface="Arial" charset="0"/>
                <a:ea typeface="ＭＳ Ｐゴシック" pitchFamily="-107" charset="-128"/>
                <a:cs typeface="ＭＳ Ｐゴシック" pitchFamily="-107" charset="-128"/>
              </a:rPr>
              <a:t>areas: key size and the nature of the algorithm.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a key length of 56 bits, there are 2</a:t>
            </a:r>
            <a:r>
              <a:rPr lang="en-US" sz="1200" kern="1200" baseline="30000" dirty="0" smtClean="0">
                <a:solidFill>
                  <a:schemeClr val="tx1"/>
                </a:solidFill>
                <a:latin typeface="Arial" charset="0"/>
                <a:ea typeface="ＭＳ Ｐゴシック" pitchFamily="-107" charset="-128"/>
                <a:cs typeface="ＭＳ Ｐゴシック" pitchFamily="-107" charset="-128"/>
              </a:rPr>
              <a:t>56</a:t>
            </a:r>
            <a:r>
              <a:rPr lang="en-US" sz="1200" kern="1200" baseline="0" dirty="0" smtClean="0">
                <a:solidFill>
                  <a:schemeClr val="tx1"/>
                </a:solidFill>
                <a:latin typeface="Arial" charset="0"/>
                <a:ea typeface="ＭＳ Ｐゴシック" pitchFamily="-107" charset="-128"/>
                <a:cs typeface="ＭＳ Ｐゴシック" pitchFamily="-107" charset="-128"/>
              </a:rPr>
              <a:t>  possible keys, which is approximately</a:t>
            </a:r>
          </a:p>
          <a:p>
            <a:r>
              <a:rPr lang="en-US" sz="1200" kern="1200" baseline="0" dirty="0" smtClean="0">
                <a:solidFill>
                  <a:schemeClr val="tx1"/>
                </a:solidFill>
                <a:latin typeface="Arial" charset="0"/>
                <a:ea typeface="ＭＳ Ｐゴシック" pitchFamily="-107" charset="-128"/>
                <a:cs typeface="ＭＳ Ｐゴシック" pitchFamily="-107" charset="-128"/>
              </a:rPr>
              <a:t>7.2 *  10</a:t>
            </a:r>
            <a:r>
              <a:rPr lang="en-US" sz="1200" kern="1200" baseline="30000" dirty="0" smtClean="0">
                <a:solidFill>
                  <a:schemeClr val="tx1"/>
                </a:solidFill>
                <a:latin typeface="Arial" charset="0"/>
                <a:ea typeface="ＭＳ Ｐゴシック" pitchFamily="-107" charset="-128"/>
                <a:cs typeface="ＭＳ Ｐゴシック" pitchFamily="-107" charset="-128"/>
              </a:rPr>
              <a:t>16</a:t>
            </a:r>
            <a:r>
              <a:rPr lang="en-US" sz="1200" kern="1200" baseline="0" dirty="0" smtClean="0">
                <a:solidFill>
                  <a:schemeClr val="tx1"/>
                </a:solidFill>
                <a:latin typeface="Arial" charset="0"/>
                <a:ea typeface="ＭＳ Ｐゴシック" pitchFamily="-107" charset="-128"/>
                <a:cs typeface="ＭＳ Ｐゴシック" pitchFamily="-107" charset="-128"/>
              </a:rPr>
              <a:t>  keys. Thus, on the face of it, a brute-force attack appears impractical.</a:t>
            </a:r>
          </a:p>
          <a:p>
            <a:r>
              <a:rPr lang="en-US" sz="1200" kern="1200" baseline="0" dirty="0" smtClean="0">
                <a:solidFill>
                  <a:schemeClr val="tx1"/>
                </a:solidFill>
                <a:latin typeface="Arial" charset="0"/>
                <a:ea typeface="ＭＳ Ｐゴシック" pitchFamily="-107" charset="-128"/>
                <a:cs typeface="ＭＳ Ｐゴシック" pitchFamily="-107" charset="-128"/>
              </a:rPr>
              <a:t>Assuming that, on average, half the key space has to be searched, a single machine</a:t>
            </a:r>
          </a:p>
          <a:p>
            <a:r>
              <a:rPr lang="en-US" sz="1200" kern="1200" baseline="0" dirty="0" smtClean="0">
                <a:solidFill>
                  <a:schemeClr val="tx1"/>
                </a:solidFill>
                <a:latin typeface="Arial" charset="0"/>
                <a:ea typeface="ＭＳ Ｐゴシック" pitchFamily="-107" charset="-128"/>
                <a:cs typeface="ＭＳ Ｐゴシック" pitchFamily="-107" charset="-128"/>
              </a:rPr>
              <a:t>performing one DES encryption per microsecond would take more than a thousand</a:t>
            </a:r>
          </a:p>
          <a:p>
            <a:r>
              <a:rPr lang="en-US" sz="1200" kern="1200" baseline="0" dirty="0" smtClean="0">
                <a:solidFill>
                  <a:schemeClr val="tx1"/>
                </a:solidFill>
                <a:latin typeface="Arial" charset="0"/>
                <a:ea typeface="ＭＳ Ｐゴシック" pitchFamily="-107" charset="-128"/>
                <a:cs typeface="ＭＳ Ｐゴシック" pitchFamily="-107" charset="-128"/>
              </a:rPr>
              <a:t>years to break the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However, the assumption of one encryption per microsecond is overly conservative.</a:t>
            </a:r>
          </a:p>
          <a:p>
            <a:r>
              <a:rPr lang="en-US" sz="1200" kern="1200" baseline="0" dirty="0" smtClean="0">
                <a:solidFill>
                  <a:schemeClr val="tx1"/>
                </a:solidFill>
                <a:latin typeface="Arial" charset="0"/>
                <a:ea typeface="ＭＳ Ｐゴシック" pitchFamily="-107" charset="-128"/>
                <a:cs typeface="ＭＳ Ｐゴシック" pitchFamily="-107" charset="-128"/>
              </a:rPr>
              <a:t>As far back as 1977, Diffie and Hellman postulated that the technology</a:t>
            </a:r>
          </a:p>
          <a:p>
            <a:r>
              <a:rPr lang="en-US" sz="1200" kern="1200" baseline="0" dirty="0" smtClean="0">
                <a:solidFill>
                  <a:schemeClr val="tx1"/>
                </a:solidFill>
                <a:latin typeface="Arial" charset="0"/>
                <a:ea typeface="ＭＳ Ｐゴシック" pitchFamily="-107" charset="-128"/>
                <a:cs typeface="ＭＳ Ｐゴシック" pitchFamily="-107" charset="-128"/>
              </a:rPr>
              <a:t>existed to build a parallel machine with 1 million encryption devices, each of which</a:t>
            </a:r>
          </a:p>
          <a:p>
            <a:r>
              <a:rPr lang="en-US" sz="1200" kern="1200" baseline="0" dirty="0" smtClean="0">
                <a:solidFill>
                  <a:schemeClr val="tx1"/>
                </a:solidFill>
                <a:latin typeface="Arial" charset="0"/>
                <a:ea typeface="ＭＳ Ｐゴシック" pitchFamily="-107" charset="-128"/>
                <a:cs typeface="ＭＳ Ｐゴシック" pitchFamily="-107" charset="-128"/>
              </a:rPr>
              <a:t>could perform one encryption per microsecond [DIFF77]. This would bring the</a:t>
            </a:r>
          </a:p>
          <a:p>
            <a:r>
              <a:rPr lang="en-US" sz="1200" kern="1200" baseline="0" dirty="0" smtClean="0">
                <a:solidFill>
                  <a:schemeClr val="tx1"/>
                </a:solidFill>
                <a:latin typeface="Arial" charset="0"/>
                <a:ea typeface="ＭＳ Ｐゴシック" pitchFamily="-107" charset="-128"/>
                <a:cs typeface="ＭＳ Ｐゴシック" pitchFamily="-107" charset="-128"/>
              </a:rPr>
              <a:t>average search time down to about 10 hours. The authors estimated that the cost</a:t>
            </a:r>
          </a:p>
          <a:p>
            <a:r>
              <a:rPr lang="en-US" sz="1200" kern="1200" baseline="0" dirty="0" smtClean="0">
                <a:solidFill>
                  <a:schemeClr val="tx1"/>
                </a:solidFill>
                <a:latin typeface="Arial" charset="0"/>
                <a:ea typeface="ＭＳ Ｐゴシック" pitchFamily="-107" charset="-128"/>
                <a:cs typeface="ＭＳ Ｐゴシック" pitchFamily="-107" charset="-128"/>
              </a:rPr>
              <a:t>would be about $20 million in 1977 dollars.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current technology, it is not even necessary to use special, purpose-built</a:t>
            </a:r>
          </a:p>
          <a:p>
            <a:r>
              <a:rPr lang="en-US" sz="1200" kern="1200" baseline="0" dirty="0" smtClean="0">
                <a:solidFill>
                  <a:schemeClr val="tx1"/>
                </a:solidFill>
                <a:latin typeface="Arial" charset="0"/>
                <a:ea typeface="ＭＳ Ｐゴシック" pitchFamily="-107" charset="-128"/>
                <a:cs typeface="ＭＳ Ｐゴシック" pitchFamily="-107" charset="-128"/>
              </a:rPr>
              <a:t>hardware. Rather, the speed of commercial, off-the-shelf processors threaten the</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of DES. A recent paper from Seagate Technology [SEAG08] suggests that</a:t>
            </a:r>
          </a:p>
          <a:p>
            <a:r>
              <a:rPr lang="en-US" sz="1200" kern="1200" baseline="0" dirty="0" smtClean="0">
                <a:solidFill>
                  <a:schemeClr val="tx1"/>
                </a:solidFill>
                <a:latin typeface="Arial" charset="0"/>
                <a:ea typeface="ＭＳ Ｐゴシック" pitchFamily="-107" charset="-128"/>
                <a:cs typeface="ＭＳ Ｐゴシック" pitchFamily="-107" charset="-128"/>
              </a:rPr>
              <a:t>a rate of 1 billion (10</a:t>
            </a:r>
            <a:r>
              <a:rPr lang="en-US" sz="1200" kern="1200" baseline="30000" dirty="0" smtClean="0">
                <a:solidFill>
                  <a:schemeClr val="tx1"/>
                </a:solidFill>
                <a:latin typeface="Arial" charset="0"/>
                <a:ea typeface="ＭＳ Ｐゴシック" pitchFamily="-107" charset="-128"/>
                <a:cs typeface="ＭＳ Ｐゴシック" pitchFamily="-107" charset="-128"/>
              </a:rPr>
              <a:t>9</a:t>
            </a:r>
            <a:r>
              <a:rPr lang="en-US" sz="1200" kern="1200" baseline="0" dirty="0" smtClean="0">
                <a:solidFill>
                  <a:schemeClr val="tx1"/>
                </a:solidFill>
                <a:latin typeface="Arial" charset="0"/>
                <a:ea typeface="ＭＳ Ｐゴシック" pitchFamily="-107" charset="-128"/>
                <a:cs typeface="ＭＳ Ｐゴシック" pitchFamily="-107" charset="-128"/>
              </a:rPr>
              <a:t> ) key combinations per second is reasonable for today’s multicore</a:t>
            </a:r>
          </a:p>
          <a:p>
            <a:r>
              <a:rPr lang="en-US" sz="1200" kern="1200" baseline="0" dirty="0" smtClean="0">
                <a:solidFill>
                  <a:schemeClr val="tx1"/>
                </a:solidFill>
                <a:latin typeface="Arial" charset="0"/>
                <a:ea typeface="ＭＳ Ｐゴシック" pitchFamily="-107" charset="-128"/>
                <a:cs typeface="ＭＳ Ｐゴシック" pitchFamily="-107" charset="-128"/>
              </a:rPr>
              <a:t>computers. Recent offerings confirm this. Both Intel and AMD now offer</a:t>
            </a:r>
          </a:p>
          <a:p>
            <a:r>
              <a:rPr lang="en-US" sz="1200" kern="1200" baseline="0" dirty="0" smtClean="0">
                <a:solidFill>
                  <a:schemeClr val="tx1"/>
                </a:solidFill>
                <a:latin typeface="Arial" charset="0"/>
                <a:ea typeface="ＭＳ Ｐゴシック" pitchFamily="-107" charset="-128"/>
                <a:cs typeface="ＭＳ Ｐゴシック" pitchFamily="-107" charset="-128"/>
              </a:rPr>
              <a:t>hardware-based instructions to accelerate the use of AES. Tests run on a contemporary</a:t>
            </a:r>
          </a:p>
          <a:p>
            <a:r>
              <a:rPr lang="en-US" sz="1200" kern="1200" baseline="0" dirty="0" smtClean="0">
                <a:solidFill>
                  <a:schemeClr val="tx1"/>
                </a:solidFill>
                <a:latin typeface="Arial" charset="0"/>
                <a:ea typeface="ＭＳ Ｐゴシック" pitchFamily="-107" charset="-128"/>
                <a:cs typeface="ＭＳ Ｐゴシック" pitchFamily="-107" charset="-128"/>
              </a:rPr>
              <a:t>multicore Intel machine resulted in an encryption rate of about half a billion</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encryptions per second [BASU12]. Another recent analysis suggests that with</a:t>
            </a:r>
          </a:p>
          <a:p>
            <a:r>
              <a:rPr lang="en-US" sz="1200" kern="1200" baseline="0" dirty="0" smtClean="0">
                <a:solidFill>
                  <a:schemeClr val="tx1"/>
                </a:solidFill>
                <a:latin typeface="Arial" charset="0"/>
                <a:ea typeface="ＭＳ Ｐゴシック" pitchFamily="-107" charset="-128"/>
                <a:cs typeface="ＭＳ Ｐゴシック" pitchFamily="-107" charset="-128"/>
              </a:rPr>
              <a:t>contemporary supercomputer technology, a rate of 10</a:t>
            </a:r>
            <a:r>
              <a:rPr lang="en-US" sz="1200" kern="1200" baseline="30000" dirty="0" smtClean="0">
                <a:solidFill>
                  <a:schemeClr val="tx1"/>
                </a:solidFill>
                <a:latin typeface="Arial" charset="0"/>
                <a:ea typeface="ＭＳ Ｐゴシック" pitchFamily="-107" charset="-128"/>
                <a:cs typeface="ＭＳ Ｐゴシック" pitchFamily="-107" charset="-128"/>
              </a:rPr>
              <a:t>13</a:t>
            </a:r>
            <a:r>
              <a:rPr lang="en-US" sz="1200" kern="1200" baseline="0" dirty="0" smtClean="0">
                <a:solidFill>
                  <a:schemeClr val="tx1"/>
                </a:solidFill>
                <a:latin typeface="Arial" charset="0"/>
                <a:ea typeface="ＭＳ Ｐゴシック" pitchFamily="-107" charset="-128"/>
                <a:cs typeface="ＭＳ Ｐゴシック" pitchFamily="-107" charset="-128"/>
              </a:rPr>
              <a:t>  encryptions per second is</a:t>
            </a:r>
          </a:p>
          <a:p>
            <a:r>
              <a:rPr lang="en-US" sz="1200" kern="1200" baseline="0" dirty="0" smtClean="0">
                <a:solidFill>
                  <a:schemeClr val="tx1"/>
                </a:solidFill>
                <a:latin typeface="Arial" charset="0"/>
                <a:ea typeface="ＭＳ Ｐゴシック" pitchFamily="-107" charset="-128"/>
                <a:cs typeface="ＭＳ Ｐゴシック" pitchFamily="-107" charset="-128"/>
              </a:rPr>
              <a:t>reasonable [AROR12].</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these results in mind, Table 3.5 shows how much time is required for</a:t>
            </a:r>
          </a:p>
          <a:p>
            <a:r>
              <a:rPr lang="en-US" sz="1200" kern="1200" baseline="0" dirty="0" smtClean="0">
                <a:solidFill>
                  <a:schemeClr val="tx1"/>
                </a:solidFill>
                <a:latin typeface="Arial" charset="0"/>
                <a:ea typeface="ＭＳ Ｐゴシック" pitchFamily="-107" charset="-128"/>
                <a:cs typeface="ＭＳ Ｐゴシック" pitchFamily="-107" charset="-128"/>
              </a:rPr>
              <a:t>a brute-force attack for various key sizes. As can be seen, a single PC can break</a:t>
            </a:r>
          </a:p>
          <a:p>
            <a:r>
              <a:rPr lang="en-US" sz="1200" kern="1200" baseline="0" dirty="0" smtClean="0">
                <a:solidFill>
                  <a:schemeClr val="tx1"/>
                </a:solidFill>
                <a:latin typeface="Arial" charset="0"/>
                <a:ea typeface="ＭＳ Ｐゴシック" pitchFamily="-107" charset="-128"/>
                <a:cs typeface="ＭＳ Ｐゴシック" pitchFamily="-107" charset="-128"/>
              </a:rPr>
              <a:t>DES in about a year; if multiple PCs work in parallel, the time is drastically shortened.</a:t>
            </a:r>
          </a:p>
          <a:p>
            <a:r>
              <a:rPr lang="en-US" sz="1200" kern="1200" baseline="0" dirty="0" smtClean="0">
                <a:solidFill>
                  <a:schemeClr val="tx1"/>
                </a:solidFill>
                <a:latin typeface="Arial" charset="0"/>
                <a:ea typeface="ＭＳ Ｐゴシック" pitchFamily="-107" charset="-128"/>
                <a:cs typeface="ＭＳ Ｐゴシック" pitchFamily="-107" charset="-128"/>
              </a:rPr>
              <a:t>And today’s supercomputers should be able to find a key in about an hour.</a:t>
            </a:r>
          </a:p>
          <a:p>
            <a:r>
              <a:rPr lang="en-US" sz="1200" kern="1200" baseline="0" dirty="0" smtClean="0">
                <a:solidFill>
                  <a:schemeClr val="tx1"/>
                </a:solidFill>
                <a:latin typeface="Arial" charset="0"/>
                <a:ea typeface="ＭＳ Ｐゴシック" pitchFamily="-107" charset="-128"/>
                <a:cs typeface="ＭＳ Ｐゴシック" pitchFamily="-107" charset="-128"/>
              </a:rPr>
              <a:t>Key sizes of 128 bits or greater are effectively unbreakable using simply a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approach. Even if we managed to speed up the attacking system by a factor</a:t>
            </a:r>
          </a:p>
          <a:p>
            <a:r>
              <a:rPr lang="en-US" sz="1200" kern="1200" baseline="0" dirty="0" smtClean="0">
                <a:solidFill>
                  <a:schemeClr val="tx1"/>
                </a:solidFill>
                <a:latin typeface="Arial" charset="0"/>
                <a:ea typeface="ＭＳ Ｐゴシック" pitchFamily="-107" charset="-128"/>
                <a:cs typeface="ＭＳ Ｐゴシック" pitchFamily="-107" charset="-128"/>
              </a:rPr>
              <a:t>of 1 trillion (10</a:t>
            </a:r>
            <a:r>
              <a:rPr lang="en-US" sz="1200" kern="1200" baseline="30000" dirty="0" smtClean="0">
                <a:solidFill>
                  <a:schemeClr val="tx1"/>
                </a:solidFill>
                <a:latin typeface="Arial" charset="0"/>
                <a:ea typeface="ＭＳ Ｐゴシック" pitchFamily="-107" charset="-128"/>
                <a:cs typeface="ＭＳ Ｐゴシック" pitchFamily="-107" charset="-128"/>
              </a:rPr>
              <a:t>12</a:t>
            </a:r>
            <a:r>
              <a:rPr lang="en-US" sz="1200" kern="1200" baseline="0" dirty="0" smtClean="0">
                <a:solidFill>
                  <a:schemeClr val="tx1"/>
                </a:solidFill>
                <a:latin typeface="Arial" charset="0"/>
                <a:ea typeface="ＭＳ Ｐゴシック" pitchFamily="-107" charset="-128"/>
                <a:cs typeface="ＭＳ Ｐゴシック" pitchFamily="-107" charset="-128"/>
              </a:rPr>
              <a:t> ), it would still take over 100,000 years to break a code using a</a:t>
            </a:r>
          </a:p>
          <a:p>
            <a:r>
              <a:rPr lang="en-US" sz="1200" kern="1200" baseline="0" dirty="0" smtClean="0">
                <a:solidFill>
                  <a:schemeClr val="tx1"/>
                </a:solidFill>
                <a:latin typeface="Arial" charset="0"/>
                <a:ea typeface="ＭＳ Ｐゴシック" pitchFamily="-107" charset="-128"/>
                <a:cs typeface="ＭＳ Ｐゴシック" pitchFamily="-107" charset="-128"/>
              </a:rPr>
              <a:t>128-bit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Fortunately, there are a number of alternatives to DES, the most important of</a:t>
            </a:r>
          </a:p>
          <a:p>
            <a:r>
              <a:rPr lang="en-US" sz="1200" kern="1200" baseline="0" dirty="0" smtClean="0">
                <a:solidFill>
                  <a:schemeClr val="tx1"/>
                </a:solidFill>
                <a:latin typeface="Arial" charset="0"/>
                <a:ea typeface="ＭＳ Ｐゴシック" pitchFamily="-107" charset="-128"/>
                <a:cs typeface="ＭＳ Ｐゴシック" pitchFamily="-107" charset="-128"/>
              </a:rPr>
              <a:t>which are AES and triple DES, discussed in Chapters 5 and 6, respectively.</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8DB1E01A-0ED9-4D8F-B8C2-9E16A5D9CBB5}" type="slidenum">
              <a:rPr lang="en-AU"/>
              <a:pPr/>
              <a:t>44</a:t>
            </a:fld>
            <a:endParaRPr lang="en-AU"/>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rPr>
              <a:t>Chapter 3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p>
            <a:fld id="{C9219664-DAB7-458F-AB0E-285C643FF0C9}" type="slidenum">
              <a:rPr lang="en-AU"/>
              <a:pPr/>
              <a:t>4</a:t>
            </a:fld>
            <a:endParaRPr lang="en-AU"/>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AU" smtClean="0">
                <a:latin typeface="Arial" pitchFamily="34" charset="0"/>
                <a:ea typeface="ＭＳ Ｐゴシック" pitchFamily="34" charset="-128"/>
              </a:rPr>
              <a:t>Block ciphers work a on block / word at a time, which is some number of bits. All of these bits have to be available before the block can be processed. Stream ciphers work on a bit or byte of the message at a time, hence process it as a “stream”. Block ciphers are currently better analysed, and seem to have a broader range of applications, hence focus on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eaLnBrk="1" hangingPunct="1"/>
            <a:r>
              <a:rPr lang="en-US" smtClean="0">
                <a:latin typeface="Arial" pitchFamily="34" charset="0"/>
                <a:ea typeface="ＭＳ Ｐゴシック" pitchFamily="34" charset="-128"/>
              </a:rPr>
              <a:t>A block cipher is one in which a block of plaintext is treated as a whole and used to produce a ciphertext block of equal length. Typically, a block size of 64 or 128 bits is used. As with a stream cipher, the two users share a symmetric encryption key (Figure 3.1b). A stream cipher is one that encrypts a digital data stream one bit or one byte at a time. In the ideal case, a one-time pad version of the Vernam cipher would be used (Figure 2.7), in which the keystream (k ) is as long as the plaintext bit stream (p). </a:t>
            </a:r>
          </a:p>
        </p:txBody>
      </p:sp>
      <p:sp>
        <p:nvSpPr>
          <p:cNvPr id="24580" name="Slide Number Placeholder 3"/>
          <p:cNvSpPr>
            <a:spLocks noGrp="1"/>
          </p:cNvSpPr>
          <p:nvPr>
            <p:ph type="sldNum" sz="quarter" idx="5"/>
          </p:nvPr>
        </p:nvSpPr>
        <p:spPr>
          <a:noFill/>
        </p:spPr>
        <p:txBody>
          <a:bodyPr/>
          <a:lstStyle/>
          <a:p>
            <a:fld id="{CB55FB56-7329-46E8-9430-AB0FCEE08C89}" type="slidenum">
              <a:rPr lang="en-AU"/>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A216CE90-BCEE-4419-A043-9D1899301011}" type="slidenum">
              <a:rPr lang="en-AU"/>
              <a:pPr/>
              <a:t>7</a:t>
            </a:fld>
            <a:endParaRPr lang="en-AU"/>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noFill/>
          <a:ln/>
        </p:spPr>
        <p:txBody>
          <a:bodyPr/>
          <a:lstStyle/>
          <a:p>
            <a:pPr eaLnBrk="1" hangingPunct="1"/>
            <a:r>
              <a:rPr lang="en-AU" smtClean="0">
                <a:latin typeface="Arial" pitchFamily="34" charset="0"/>
                <a:ea typeface="ＭＳ Ｐゴシック" pitchFamily="34" charset="-128"/>
                <a:cs typeface="Arial" pitchFamily="34" charset="0"/>
              </a:rPr>
              <a:t>Feistel refers to an </a:t>
            </a:r>
            <a:r>
              <a:rPr lang="en-AU" i="1" smtClean="0">
                <a:latin typeface="Arial" pitchFamily="34" charset="0"/>
                <a:ea typeface="ＭＳ Ｐゴシック" pitchFamily="34" charset="-128"/>
                <a:cs typeface="Arial" pitchFamily="34" charset="0"/>
              </a:rPr>
              <a:t>n</a:t>
            </a:r>
            <a:r>
              <a:rPr lang="en-AU" smtClean="0">
                <a:latin typeface="Arial" pitchFamily="34" charset="0"/>
                <a:ea typeface="ＭＳ Ｐゴシック" pitchFamily="34" charset="-128"/>
                <a:cs typeface="Arial" pitchFamily="34" charset="0"/>
              </a:rPr>
              <a:t>-bit general substitution as an ideal block cipher, because it allows for the maximum number of possible encryption mappings from the plaintext to ciphertext block. </a:t>
            </a:r>
            <a:r>
              <a:rPr lang="en-US" smtClean="0">
                <a:latin typeface="Arial" pitchFamily="34" charset="0"/>
                <a:ea typeface="ＭＳ Ｐゴシック" pitchFamily="34" charset="-128"/>
                <a:cs typeface="Arial" pitchFamily="34" charset="0"/>
              </a:rPr>
              <a:t>A 4-bit input produces one of 16 possible input states, which is mapped by the substitution cipher into a unique one of 16 possible output states, each of which is represented by 4 ciphertext bits. The encryption and decryption mappings can be defined by a tabulation, as shown in </a:t>
            </a:r>
            <a:r>
              <a:rPr lang="en-AU" smtClean="0">
                <a:latin typeface="Arial" pitchFamily="34" charset="0"/>
                <a:ea typeface="ＭＳ Ｐゴシック" pitchFamily="34" charset="-128"/>
                <a:cs typeface="Arial" pitchFamily="34" charset="0"/>
              </a:rPr>
              <a:t>Stallings Figure 3.2. It illustrates a tiny 4-bit substitution to show that each possible input can be arbitrarily mapped to any output - which is why its complexity grows so rapidly.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p>
            <a:fld id="{529D8CEE-0312-4AD5-8C19-643C97286927}" type="slidenum">
              <a:rPr lang="en-AU"/>
              <a:pPr/>
              <a:t>9</a:t>
            </a:fld>
            <a:endParaRPr lang="en-A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latin typeface="Arial" pitchFamily="34" charset="0"/>
                <a:ea typeface="ＭＳ Ｐゴシック" pitchFamily="34" charset="-128"/>
                <a:cs typeface="Arial" pitchFamily="34" charset="0"/>
              </a:rPr>
              <a:t>Most symmetric block encryption algorithms in current use are based on a structure referred to as a Feistel block cipher. A block cipher operates on a plaintext block of n bits to produce a ciphertext block of n bits. </a:t>
            </a:r>
            <a:r>
              <a:rPr lang="en-AU" smtClean="0">
                <a:latin typeface="Arial" pitchFamily="34" charset="0"/>
                <a:ea typeface="ＭＳ Ｐゴシック" pitchFamily="34" charset="-128"/>
                <a:cs typeface="Arial" pitchFamily="34" charset="0"/>
              </a:rPr>
              <a:t>An arbitrary reversible substitution cipher for a large block size is not practical, however, from an implementation and performance point of view. In general, for an </a:t>
            </a:r>
            <a:r>
              <a:rPr lang="en-AU" i="1" smtClean="0">
                <a:latin typeface="Arial" pitchFamily="34" charset="0"/>
                <a:ea typeface="ＭＳ Ｐゴシック" pitchFamily="34" charset="-128"/>
                <a:cs typeface="Arial" pitchFamily="34" charset="0"/>
              </a:rPr>
              <a:t>n</a:t>
            </a:r>
            <a:r>
              <a:rPr lang="en-AU" smtClean="0">
                <a:latin typeface="Arial" pitchFamily="34" charset="0"/>
                <a:ea typeface="ＭＳ Ｐゴシック" pitchFamily="34" charset="-128"/>
                <a:cs typeface="Arial" pitchFamily="34" charset="0"/>
              </a:rPr>
              <a:t>-bit general substitution block cipher, the size of the key is </a:t>
            </a:r>
            <a:r>
              <a:rPr lang="en-AU" i="1" smtClean="0">
                <a:latin typeface="Arial" pitchFamily="34" charset="0"/>
                <a:ea typeface="ＭＳ Ｐゴシック" pitchFamily="34" charset="-128"/>
                <a:cs typeface="Arial" pitchFamily="34" charset="0"/>
              </a:rPr>
              <a:t>n x</a:t>
            </a:r>
            <a:r>
              <a:rPr lang="en-AU" smtClean="0">
                <a:latin typeface="Arial" pitchFamily="34" charset="0"/>
                <a:ea typeface="ＭＳ Ｐゴシック" pitchFamily="34" charset="-128"/>
                <a:cs typeface="Arial" pitchFamily="34" charset="0"/>
              </a:rPr>
              <a:t> 2</a:t>
            </a:r>
            <a:r>
              <a:rPr lang="en-AU" i="1" baseline="30000" smtClean="0">
                <a:latin typeface="Arial" pitchFamily="34" charset="0"/>
                <a:ea typeface="ＭＳ Ｐゴシック" pitchFamily="34" charset="-128"/>
                <a:cs typeface="Arial" pitchFamily="34" charset="0"/>
              </a:rPr>
              <a:t>n</a:t>
            </a:r>
            <a:r>
              <a:rPr lang="en-AU" smtClean="0">
                <a:latin typeface="Arial" pitchFamily="34" charset="0"/>
                <a:ea typeface="ＭＳ Ｐゴシック" pitchFamily="34" charset="-128"/>
                <a:cs typeface="Arial" pitchFamily="34" charset="0"/>
              </a:rPr>
              <a:t>. For a 64-bit block, which is a desirable length to thwart statistical attacks, the key size is 64x 2</a:t>
            </a:r>
            <a:r>
              <a:rPr lang="en-AU" baseline="30000" smtClean="0">
                <a:latin typeface="Arial" pitchFamily="34" charset="0"/>
                <a:ea typeface="ＭＳ Ｐゴシック" pitchFamily="34" charset="-128"/>
                <a:cs typeface="Arial" pitchFamily="34" charset="0"/>
              </a:rPr>
              <a:t>64</a:t>
            </a:r>
            <a:r>
              <a:rPr lang="en-AU" smtClean="0">
                <a:latin typeface="Arial" pitchFamily="34" charset="0"/>
                <a:ea typeface="ＭＳ Ｐゴシック" pitchFamily="34" charset="-128"/>
                <a:cs typeface="Arial" pitchFamily="34" charset="0"/>
              </a:rPr>
              <a:t> = 2</a:t>
            </a:r>
            <a:r>
              <a:rPr lang="en-AU" baseline="30000" smtClean="0">
                <a:latin typeface="Arial" pitchFamily="34" charset="0"/>
                <a:ea typeface="ＭＳ Ｐゴシック" pitchFamily="34" charset="-128"/>
                <a:cs typeface="Arial" pitchFamily="34" charset="0"/>
              </a:rPr>
              <a:t>70</a:t>
            </a:r>
            <a:r>
              <a:rPr lang="en-AU" smtClean="0">
                <a:latin typeface="Arial" pitchFamily="34" charset="0"/>
                <a:ea typeface="ＭＳ Ｐゴシック" pitchFamily="34" charset="-128"/>
                <a:cs typeface="Arial" pitchFamily="34" charset="0"/>
              </a:rPr>
              <a:t> = 10</a:t>
            </a:r>
            <a:r>
              <a:rPr lang="en-AU" baseline="30000" smtClean="0">
                <a:latin typeface="Arial" pitchFamily="34" charset="0"/>
                <a:ea typeface="ＭＳ Ｐゴシック" pitchFamily="34" charset="-128"/>
                <a:cs typeface="Arial" pitchFamily="34" charset="0"/>
              </a:rPr>
              <a:t>21</a:t>
            </a:r>
            <a:r>
              <a:rPr lang="en-AU" smtClean="0">
                <a:latin typeface="Arial" pitchFamily="34" charset="0"/>
                <a:ea typeface="ＭＳ Ｐゴシック" pitchFamily="34" charset="-128"/>
                <a:cs typeface="Arial" pitchFamily="34" charset="0"/>
              </a:rPr>
              <a:t> bits. </a:t>
            </a:r>
            <a:r>
              <a:rPr lang="en-US" smtClean="0">
                <a:latin typeface="Arial" pitchFamily="34" charset="0"/>
                <a:ea typeface="ＭＳ Ｐゴシック" pitchFamily="34" charset="-128"/>
                <a:cs typeface="Arial" pitchFamily="34" charset="0"/>
              </a:rPr>
              <a:t>In considering these difficulties, Feistel points out that what is needed is an approximation to the ideal block cipher system for large n, built up out of components that are easily realizable.</a:t>
            </a:r>
            <a:endParaRPr lang="en-AU" smtClean="0">
              <a:latin typeface="Arial" pitchFamily="34" charset="0"/>
              <a:ea typeface="ＭＳ Ｐゴシック" pitchFamily="34" charset="-128"/>
              <a:cs typeface="Arial" pitchFamily="34" charset="0"/>
            </a:endParaRPr>
          </a:p>
          <a:p>
            <a:pPr eaLnBrk="1" hangingPunct="1"/>
            <a:endParaRPr lang="en-AU" smtClean="0">
              <a:latin typeface="Arial" pitchFamily="34" charset="0"/>
              <a:ea typeface="ＭＳ Ｐゴシック" pitchFamily="34" charset="-128"/>
              <a:cs typeface="Arial" pitchFamily="34" charset="0"/>
            </a:endParaRPr>
          </a:p>
          <a:p>
            <a:pPr eaLnBrk="1" hangingPunct="1"/>
            <a:endParaRPr lang="en-AU"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pitchFamily="34" charset="0"/>
                <a:ea typeface="ＭＳ Ｐゴシック" pitchFamily="34" charset="-128"/>
              </a:rPr>
              <a:t>Feistel</a:t>
            </a:r>
            <a:r>
              <a:rPr lang="en-US" dirty="0" smtClean="0">
                <a:latin typeface="Arial" pitchFamily="34" charset="0"/>
                <a:ea typeface="ＭＳ Ｐゴシック" pitchFamily="34" charset="-128"/>
              </a:rPr>
              <a:t> proposed that we can approximate the ideal block cipher by utilizing the concept of a product cipher, which is the execution of two or more simple ciphers in sequence in such a way that the final result or product is cryptographically stronger than any of the component ciphers. In particular, </a:t>
            </a:r>
            <a:r>
              <a:rPr lang="en-US" dirty="0" err="1" smtClean="0">
                <a:latin typeface="Arial" pitchFamily="34" charset="0"/>
                <a:ea typeface="ＭＳ Ｐゴシック" pitchFamily="34" charset="-128"/>
              </a:rPr>
              <a:t>Feistel</a:t>
            </a:r>
            <a:r>
              <a:rPr lang="en-US" dirty="0" smtClean="0">
                <a:latin typeface="Arial" pitchFamily="34" charset="0"/>
                <a:ea typeface="ＭＳ Ｐゴシック" pitchFamily="34" charset="-128"/>
              </a:rPr>
              <a:t> proposed the use of a cipher that alternates substitutions and permutations, as a practical application of a proposal by Claude Shannon.</a:t>
            </a:r>
            <a:r>
              <a:rPr lang="en-AU" dirty="0" smtClean="0">
                <a:latin typeface="Arial" pitchFamily="34" charset="0"/>
                <a:ea typeface="ＭＳ Ｐゴシック" pitchFamily="34" charset="-128"/>
              </a:rPr>
              <a:t> Claude Shannon’s 1949 paper has the key ideas that led to the development of modern block ciphers. Critically, it was the technique of layering groups of S-boxes separated by a larger P-box to form the S-P network, a complex form of a product cipher. He also introduced the ideas of </a:t>
            </a:r>
            <a:r>
              <a:rPr lang="en-AU" i="1" dirty="0" smtClean="0">
                <a:latin typeface="Arial" pitchFamily="34" charset="0"/>
                <a:ea typeface="ＭＳ Ｐゴシック" pitchFamily="34" charset="-128"/>
              </a:rPr>
              <a:t>confusion</a:t>
            </a:r>
            <a:r>
              <a:rPr lang="en-AU" dirty="0" smtClean="0">
                <a:latin typeface="Arial" pitchFamily="34" charset="0"/>
                <a:ea typeface="ＭＳ Ｐゴシック" pitchFamily="34" charset="-128"/>
              </a:rPr>
              <a:t> and </a:t>
            </a:r>
            <a:r>
              <a:rPr lang="en-AU" i="1" dirty="0" smtClean="0">
                <a:latin typeface="Arial" pitchFamily="34" charset="0"/>
                <a:ea typeface="ＭＳ Ｐゴシック" pitchFamily="34" charset="-128"/>
              </a:rPr>
              <a:t>diffusion</a:t>
            </a:r>
            <a:r>
              <a:rPr lang="en-AU" dirty="0" smtClean="0">
                <a:latin typeface="Arial" pitchFamily="34" charset="0"/>
                <a:ea typeface="ＭＳ Ｐゴシック" pitchFamily="34" charset="-128"/>
              </a:rPr>
              <a:t>, notionally provided by S-boxes and P-boxes (in conjunction with S-boxes).</a:t>
            </a:r>
          </a:p>
          <a:p>
            <a:pPr eaLnBrk="1" hangingPunct="1"/>
            <a:r>
              <a:rPr lang="en-AU" dirty="0" smtClean="0">
                <a:latin typeface="Arial" pitchFamily="34" charset="0"/>
                <a:ea typeface="ＭＳ Ｐゴシック" pitchFamily="34" charset="-128"/>
              </a:rPr>
              <a:t>Horst </a:t>
            </a:r>
            <a:r>
              <a:rPr lang="en-AU" dirty="0" err="1" smtClean="0">
                <a:latin typeface="Arial" pitchFamily="34" charset="0"/>
                <a:ea typeface="ＭＳ Ｐゴシック" pitchFamily="34" charset="-128"/>
              </a:rPr>
              <a:t>Feistel</a:t>
            </a:r>
            <a:r>
              <a:rPr lang="en-AU" dirty="0" smtClean="0">
                <a:latin typeface="Arial" pitchFamily="34" charset="0"/>
                <a:ea typeface="ＭＳ Ｐゴシック" pitchFamily="34" charset="-128"/>
              </a:rPr>
              <a:t>, working at IBM Thomas J Watson Research Labs devised a suitable invertible cipher structure in early 70's.</a:t>
            </a:r>
          </a:p>
          <a:p>
            <a:pPr eaLnBrk="1" hangingPunct="1"/>
            <a:r>
              <a:rPr lang="en-AU" dirty="0" smtClean="0">
                <a:latin typeface="Arial" pitchFamily="34" charset="0"/>
                <a:ea typeface="ＭＳ Ｐゴシック" pitchFamily="34" charset="-128"/>
              </a:rPr>
              <a:t>One of </a:t>
            </a:r>
            <a:r>
              <a:rPr lang="en-AU" dirty="0" err="1" smtClean="0">
                <a:latin typeface="Arial" pitchFamily="34" charset="0"/>
                <a:ea typeface="ＭＳ Ｐゴシック" pitchFamily="34" charset="-128"/>
              </a:rPr>
              <a:t>Feistel's</a:t>
            </a:r>
            <a:r>
              <a:rPr lang="en-AU" dirty="0" smtClean="0">
                <a:latin typeface="Arial" pitchFamily="34" charset="0"/>
                <a:ea typeface="ＭＳ Ｐゴシック" pitchFamily="34" charset="-128"/>
              </a:rPr>
              <a:t> main contributions was the invention of a suitable structure which adapted Shannon's S-P network in an easily inverted structure. It partitions input block into two halves which are </a:t>
            </a:r>
            <a:r>
              <a:rPr lang="en-US" dirty="0" smtClean="0">
                <a:latin typeface="Arial" pitchFamily="34" charset="0"/>
                <a:ea typeface="ＭＳ Ｐゴシック" pitchFamily="34" charset="-128"/>
              </a:rPr>
              <a:t>processed through multiple rounds which perform a substitution on left data half</a:t>
            </a:r>
            <a:r>
              <a:rPr lang="en-AU" dirty="0" smtClean="0">
                <a:latin typeface="Arial" pitchFamily="34" charset="0"/>
                <a:ea typeface="ＭＳ Ｐゴシック" pitchFamily="34" charset="-128"/>
              </a:rPr>
              <a:t>, based on round function of right half &amp; </a:t>
            </a:r>
            <a:r>
              <a:rPr lang="en-AU" dirty="0" err="1" smtClean="0">
                <a:latin typeface="Arial" pitchFamily="34" charset="0"/>
                <a:ea typeface="ＭＳ Ｐゴシック" pitchFamily="34" charset="-128"/>
              </a:rPr>
              <a:t>subkey</a:t>
            </a:r>
            <a:r>
              <a:rPr lang="en-AU" dirty="0" smtClean="0">
                <a:latin typeface="Arial" pitchFamily="34" charset="0"/>
                <a:ea typeface="ＭＳ Ｐゴシック" pitchFamily="34" charset="-128"/>
              </a:rPr>
              <a:t>, and then have permutation swapping halves. Essentially the same h/w or s/w is used for both encryption and decryption, with just a slight change in how the keys are used. One layer of S-boxes and the following P-box are used to form the round function. </a:t>
            </a:r>
          </a:p>
          <a:p>
            <a:endParaRPr lang="en-US" dirty="0"/>
          </a:p>
        </p:txBody>
      </p:sp>
      <p:sp>
        <p:nvSpPr>
          <p:cNvPr id="4" name="Slide Number Placeholder 3"/>
          <p:cNvSpPr>
            <a:spLocks noGrp="1"/>
          </p:cNvSpPr>
          <p:nvPr>
            <p:ph type="sldNum" sz="quarter" idx="10"/>
          </p:nvPr>
        </p:nvSpPr>
        <p:spPr/>
        <p:txBody>
          <a:bodyPr/>
          <a:lstStyle/>
          <a:p>
            <a:fld id="{758B3EA6-CEB6-4718-8262-D21AA6F9919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8BCA8972-628C-4EEB-B7FE-0907EDA5BD65}" type="slidenum">
              <a:rPr lang="en-AU"/>
              <a:pPr/>
              <a:t>11</a:t>
            </a:fld>
            <a:endParaRPr lang="en-AU"/>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Stallings Figure 3.3 illustrates the classical </a:t>
            </a:r>
            <a:r>
              <a:rPr lang="en-US" dirty="0" err="1" smtClean="0">
                <a:latin typeface="Arial" pitchFamily="34" charset="0"/>
                <a:ea typeface="ＭＳ Ｐゴシック" pitchFamily="34" charset="-128"/>
              </a:rPr>
              <a:t>feistel</a:t>
            </a:r>
            <a:r>
              <a:rPr lang="en-US" dirty="0" smtClean="0">
                <a:latin typeface="Arial" pitchFamily="34" charset="0"/>
                <a:ea typeface="ＭＳ Ｐゴシック" pitchFamily="34" charset="-128"/>
              </a:rPr>
              <a:t> cipher structure, with data split in 2 halves, processed through a number of rounds which perform a substitution on left half using output of round function on right half &amp; key, and a permutation which swaps halves, as listed previously. The LHS side of this figure shows the flow during encryption, the RHS in decryption. </a:t>
            </a:r>
          </a:p>
          <a:p>
            <a:pPr eaLnBrk="1" hangingPunct="1"/>
            <a:r>
              <a:rPr lang="en-US" dirty="0" smtClean="0">
                <a:latin typeface="Arial" pitchFamily="34" charset="0"/>
                <a:ea typeface="ＭＳ Ｐゴシック" pitchFamily="34" charset="-128"/>
              </a:rPr>
              <a:t>The inputs to the encryption algorithm are a plaintext block of length 2w bits and a key K. The plaintext block is divided into two halves, L</a:t>
            </a:r>
            <a:r>
              <a:rPr lang="en-US" baseline="-25000" dirty="0" smtClean="0">
                <a:latin typeface="Arial" pitchFamily="34" charset="0"/>
                <a:ea typeface="ＭＳ Ｐゴシック" pitchFamily="34" charset="-128"/>
              </a:rPr>
              <a:t>0</a:t>
            </a:r>
            <a:r>
              <a:rPr lang="en-US" dirty="0" smtClean="0">
                <a:latin typeface="Arial" pitchFamily="34" charset="0"/>
                <a:ea typeface="ＭＳ Ｐゴシック" pitchFamily="34" charset="-128"/>
              </a:rPr>
              <a:t> and R</a:t>
            </a:r>
            <a:r>
              <a:rPr lang="en-US" baseline="-25000" dirty="0" smtClean="0">
                <a:latin typeface="Arial" pitchFamily="34" charset="0"/>
                <a:ea typeface="ＭＳ Ｐゴシック" pitchFamily="34" charset="-128"/>
              </a:rPr>
              <a:t>0</a:t>
            </a:r>
            <a:r>
              <a:rPr lang="en-US" dirty="0" smtClean="0">
                <a:latin typeface="Arial" pitchFamily="34" charset="0"/>
                <a:ea typeface="ＭＳ Ｐゴシック" pitchFamily="34" charset="-128"/>
              </a:rPr>
              <a:t>. The two halves of the data pass through n rounds of processing and then combine to produce the </a:t>
            </a:r>
            <a:r>
              <a:rPr lang="en-US" dirty="0" err="1" smtClean="0">
                <a:latin typeface="Arial" pitchFamily="34" charset="0"/>
                <a:ea typeface="ＭＳ Ｐゴシック" pitchFamily="34" charset="-128"/>
              </a:rPr>
              <a:t>ciphertext</a:t>
            </a:r>
            <a:r>
              <a:rPr lang="en-US" dirty="0" smtClean="0">
                <a:latin typeface="Arial" pitchFamily="34" charset="0"/>
                <a:ea typeface="ＭＳ Ｐゴシック" pitchFamily="34" charset="-128"/>
              </a:rPr>
              <a:t> block. Each round </a:t>
            </a:r>
            <a:r>
              <a:rPr lang="en-US"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has as inputs L</a:t>
            </a:r>
            <a:r>
              <a:rPr lang="en-US" baseline="-25000" dirty="0" smtClean="0">
                <a:latin typeface="Arial" pitchFamily="34" charset="0"/>
                <a:ea typeface="ＭＳ Ｐゴシック" pitchFamily="34" charset="-128"/>
              </a:rPr>
              <a:t>i–1 </a:t>
            </a:r>
            <a:r>
              <a:rPr lang="en-US" dirty="0" smtClean="0">
                <a:latin typeface="Arial" pitchFamily="34" charset="0"/>
                <a:ea typeface="ＭＳ Ｐゴシック" pitchFamily="34" charset="-128"/>
              </a:rPr>
              <a:t>and R</a:t>
            </a:r>
            <a:r>
              <a:rPr lang="en-US" baseline="-25000" dirty="0" smtClean="0">
                <a:latin typeface="Arial" pitchFamily="34" charset="0"/>
                <a:ea typeface="ＭＳ Ｐゴシック" pitchFamily="34" charset="-128"/>
              </a:rPr>
              <a:t>i–1</a:t>
            </a:r>
            <a:r>
              <a:rPr lang="en-US" dirty="0" smtClean="0">
                <a:latin typeface="Arial" pitchFamily="34" charset="0"/>
                <a:ea typeface="ＭＳ Ｐゴシック" pitchFamily="34" charset="-128"/>
              </a:rPr>
              <a:t>, derived from the previous round, as well as a </a:t>
            </a:r>
            <a:r>
              <a:rPr lang="en-US" dirty="0" err="1" smtClean="0">
                <a:latin typeface="Arial" pitchFamily="34" charset="0"/>
                <a:ea typeface="ＭＳ Ｐゴシック" pitchFamily="34" charset="-128"/>
              </a:rPr>
              <a:t>subkey</a:t>
            </a:r>
            <a:r>
              <a:rPr lang="en-US" dirty="0" smtClean="0">
                <a:latin typeface="Arial" pitchFamily="34" charset="0"/>
                <a:ea typeface="ＭＳ Ｐゴシック" pitchFamily="34" charset="-128"/>
              </a:rPr>
              <a:t> </a:t>
            </a:r>
            <a:r>
              <a:rPr lang="en-US" dirty="0" err="1" smtClean="0">
                <a:latin typeface="Arial" pitchFamily="34" charset="0"/>
                <a:ea typeface="ＭＳ Ｐゴシック" pitchFamily="34" charset="-128"/>
              </a:rPr>
              <a:t>K</a:t>
            </a:r>
            <a:r>
              <a:rPr lang="en-US" baseline="-25000" dirty="0" err="1" smtClean="0">
                <a:latin typeface="Arial" pitchFamily="34" charset="0"/>
                <a:ea typeface="ＭＳ Ｐゴシック" pitchFamily="34" charset="-128"/>
              </a:rPr>
              <a:t>i</a:t>
            </a:r>
            <a:r>
              <a:rPr lang="en-US" dirty="0" smtClean="0">
                <a:latin typeface="Arial" pitchFamily="34" charset="0"/>
                <a:ea typeface="ＭＳ Ｐゴシック" pitchFamily="34" charset="-128"/>
              </a:rPr>
              <a:t>, derived from the overall K. In general, the </a:t>
            </a:r>
            <a:r>
              <a:rPr lang="en-US" dirty="0" err="1" smtClean="0">
                <a:latin typeface="Arial" pitchFamily="34" charset="0"/>
                <a:ea typeface="ＭＳ Ｐゴシック" pitchFamily="34" charset="-128"/>
              </a:rPr>
              <a:t>subkeys</a:t>
            </a:r>
            <a:r>
              <a:rPr lang="en-US" dirty="0" smtClean="0">
                <a:latin typeface="Arial" pitchFamily="34" charset="0"/>
                <a:ea typeface="ＭＳ Ｐゴシック" pitchFamily="34" charset="-128"/>
              </a:rPr>
              <a:t> K  are different from K and from each other.</a:t>
            </a:r>
          </a:p>
          <a:p>
            <a:pPr eaLnBrk="1" hangingPunct="1"/>
            <a:r>
              <a:rPr lang="en-AU" dirty="0" smtClean="0">
                <a:latin typeface="Arial" pitchFamily="34" charset="0"/>
                <a:ea typeface="ＭＳ Ｐゴシック" pitchFamily="34" charset="-128"/>
              </a:rPr>
              <a:t>The process of decryption with a </a:t>
            </a:r>
            <a:r>
              <a:rPr lang="en-AU" dirty="0" err="1" smtClean="0">
                <a:latin typeface="Arial" pitchFamily="34" charset="0"/>
                <a:ea typeface="ＭＳ Ｐゴシック" pitchFamily="34" charset="-128"/>
              </a:rPr>
              <a:t>Feistel</a:t>
            </a:r>
            <a:r>
              <a:rPr lang="en-AU" dirty="0" smtClean="0">
                <a:latin typeface="Arial" pitchFamily="34" charset="0"/>
                <a:ea typeface="ＭＳ Ｐゴシック" pitchFamily="34" charset="-128"/>
              </a:rPr>
              <a:t> cipher is essentially the same as the encryption process. The rule is as follows: Use the </a:t>
            </a:r>
            <a:r>
              <a:rPr lang="en-AU" dirty="0" err="1" smtClean="0">
                <a:latin typeface="Arial" pitchFamily="34" charset="0"/>
                <a:ea typeface="ＭＳ Ｐゴシック" pitchFamily="34" charset="-128"/>
              </a:rPr>
              <a:t>ciphertext</a:t>
            </a:r>
            <a:r>
              <a:rPr lang="en-AU" dirty="0" smtClean="0">
                <a:latin typeface="Arial" pitchFamily="34" charset="0"/>
                <a:ea typeface="ＭＳ Ｐゴシック" pitchFamily="34" charset="-128"/>
              </a:rPr>
              <a:t> as input to the algorithm, but use the </a:t>
            </a:r>
            <a:r>
              <a:rPr lang="en-AU" dirty="0" err="1" smtClean="0">
                <a:latin typeface="Arial" pitchFamily="34" charset="0"/>
                <a:ea typeface="ＭＳ Ｐゴシック" pitchFamily="34" charset="-128"/>
              </a:rPr>
              <a:t>subkeys</a:t>
            </a:r>
            <a:r>
              <a:rPr lang="en-AU" dirty="0" smtClean="0">
                <a:latin typeface="Arial" pitchFamily="34" charset="0"/>
                <a:ea typeface="ＭＳ Ｐゴシック" pitchFamily="34" charset="-128"/>
              </a:rPr>
              <a:t> </a:t>
            </a:r>
            <a:r>
              <a:rPr lang="en-AU" i="1" dirty="0" err="1" smtClean="0">
                <a:latin typeface="Arial" pitchFamily="34" charset="0"/>
                <a:ea typeface="ＭＳ Ｐゴシック" pitchFamily="34" charset="-128"/>
              </a:rPr>
              <a:t>K</a:t>
            </a:r>
            <a:r>
              <a:rPr lang="en-AU" baseline="-25000" dirty="0" err="1" smtClean="0">
                <a:latin typeface="Arial" pitchFamily="34" charset="0"/>
                <a:ea typeface="ＭＳ Ｐゴシック" pitchFamily="34" charset="-128"/>
              </a:rPr>
              <a:t>i</a:t>
            </a:r>
            <a:r>
              <a:rPr lang="en-AU" baseline="-25000" dirty="0" smtClean="0">
                <a:latin typeface="Arial" pitchFamily="34" charset="0"/>
                <a:ea typeface="ＭＳ Ｐゴシック" pitchFamily="34" charset="-128"/>
              </a:rPr>
              <a:t> </a:t>
            </a:r>
            <a:r>
              <a:rPr lang="en-AU" dirty="0" smtClean="0">
                <a:latin typeface="Arial" pitchFamily="34" charset="0"/>
                <a:ea typeface="ＭＳ Ｐゴシック" pitchFamily="34" charset="-128"/>
              </a:rPr>
              <a:t>in reverse order. That is, use </a:t>
            </a:r>
            <a:r>
              <a:rPr lang="en-AU" i="1" dirty="0" err="1" smtClean="0">
                <a:latin typeface="Arial" pitchFamily="34" charset="0"/>
                <a:ea typeface="ＭＳ Ｐゴシック" pitchFamily="34" charset="-128"/>
              </a:rPr>
              <a:t>K</a:t>
            </a:r>
            <a:r>
              <a:rPr lang="en-AU" i="1" baseline="-25000" dirty="0" err="1" smtClean="0">
                <a:latin typeface="Arial" pitchFamily="34" charset="0"/>
                <a:ea typeface="ＭＳ Ｐゴシック" pitchFamily="34" charset="-128"/>
              </a:rPr>
              <a:t>n</a:t>
            </a:r>
            <a:r>
              <a:rPr lang="en-AU" baseline="-25000" dirty="0" smtClean="0">
                <a:latin typeface="Arial" pitchFamily="34" charset="0"/>
                <a:ea typeface="ＭＳ Ｐゴシック" pitchFamily="34" charset="-128"/>
              </a:rPr>
              <a:t> </a:t>
            </a:r>
            <a:r>
              <a:rPr lang="en-AU" dirty="0" smtClean="0">
                <a:latin typeface="Arial" pitchFamily="34" charset="0"/>
                <a:ea typeface="ＭＳ Ｐゴシック" pitchFamily="34" charset="-128"/>
              </a:rPr>
              <a:t>in the first round, </a:t>
            </a:r>
            <a:r>
              <a:rPr lang="en-AU" i="1" dirty="0" smtClean="0">
                <a:latin typeface="Arial" pitchFamily="34" charset="0"/>
                <a:ea typeface="ＭＳ Ｐゴシック" pitchFamily="34" charset="-128"/>
              </a:rPr>
              <a:t>K</a:t>
            </a:r>
            <a:r>
              <a:rPr lang="en-AU" i="1" baseline="-25000" dirty="0" smtClean="0">
                <a:latin typeface="Arial" pitchFamily="34" charset="0"/>
                <a:ea typeface="ＭＳ Ｐゴシック" pitchFamily="34" charset="-128"/>
              </a:rPr>
              <a:t>n</a:t>
            </a:r>
            <a:r>
              <a:rPr lang="en-AU" baseline="-25000" dirty="0" smtClean="0">
                <a:latin typeface="Arial" pitchFamily="34" charset="0"/>
                <a:ea typeface="ＭＳ Ｐゴシック" pitchFamily="34" charset="-128"/>
              </a:rPr>
              <a:t>–1 </a:t>
            </a:r>
            <a:r>
              <a:rPr lang="en-AU" dirty="0" smtClean="0">
                <a:latin typeface="Arial" pitchFamily="34" charset="0"/>
                <a:ea typeface="ＭＳ Ｐゴシック" pitchFamily="34" charset="-128"/>
              </a:rPr>
              <a:t>in the second round, and so on until </a:t>
            </a:r>
            <a:r>
              <a:rPr lang="en-AU" i="1" dirty="0" smtClean="0">
                <a:latin typeface="Arial" pitchFamily="34" charset="0"/>
                <a:ea typeface="ＭＳ Ｐゴシック" pitchFamily="34" charset="-128"/>
              </a:rPr>
              <a:t>K</a:t>
            </a:r>
            <a:r>
              <a:rPr lang="en-AU" baseline="-25000" dirty="0" smtClean="0">
                <a:latin typeface="Arial" pitchFamily="34" charset="0"/>
                <a:ea typeface="ＭＳ Ｐゴシック" pitchFamily="34" charset="-128"/>
              </a:rPr>
              <a:t>1</a:t>
            </a:r>
            <a:r>
              <a:rPr lang="en-AU" dirty="0" smtClean="0">
                <a:latin typeface="Arial" pitchFamily="34" charset="0"/>
                <a:ea typeface="ＭＳ Ｐゴシック" pitchFamily="34" charset="-128"/>
              </a:rPr>
              <a:t> is used in the last round. This is a nice feature because it means we need not implement two different algorithms, one for encryption and one for decryption.</a:t>
            </a:r>
            <a:r>
              <a:rPr lang="en-US" dirty="0" smtClean="0">
                <a:latin typeface="Arial" pitchFamily="34" charset="0"/>
                <a:ea typeface="ＭＳ Ｐゴシック" pitchFamily="34" charset="-128"/>
              </a:rPr>
              <a:t> See discussion in text for why using the same algorithm with a reversed key order produces the correct result, noting that at every round, the intermediate value of the decryption process is equal to the corresponding value of the encryption process with the two halves of the value swapped.</a:t>
            </a:r>
            <a:endParaRPr lang="en-AU"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3CB729BC-4EBE-48C2-9C3C-2630A6E462D1}" type="slidenum">
              <a:rPr lang="en-AU"/>
              <a:pPr/>
              <a:t>12</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latin typeface="Times-Roman" charset="0"/>
                <a:ea typeface="ＭＳ Ｐゴシック" pitchFamily="34" charset="-128"/>
              </a:rPr>
              <a:t>The terms diffusion and confusion were introduced by Claude Shannon to capture the two basic building blocks for any cryptographic system. </a:t>
            </a:r>
            <a:r>
              <a:rPr lang="en-US" smtClean="0">
                <a:latin typeface="Arial" pitchFamily="34" charset="0"/>
                <a:ea typeface="ＭＳ Ｐゴシック" pitchFamily="34" charset="-128"/>
              </a:rPr>
              <a:t>Shannon's concern was to thwart cryptanalysis based on statistical analysis. </a:t>
            </a:r>
            <a:r>
              <a:rPr lang="en-AU" smtClean="0">
                <a:latin typeface="Arial" pitchFamily="34" charset="0"/>
                <a:ea typeface="ＭＳ Ｐゴシック" pitchFamily="34" charset="-128"/>
              </a:rPr>
              <a:t>Every block cipher involves a transformation of a block of plaintext into a block of ciphertext, where the transformation depends on the key. The mechanism of diffusion seeks to make the statistical relationship between the plaintext and ciphertext as complex as possible in order to thwart attempts to deduce the key. Confusion</a:t>
            </a:r>
            <a:r>
              <a:rPr lang="en-AU" b="1" smtClean="0">
                <a:latin typeface="Arial" pitchFamily="34" charset="0"/>
                <a:ea typeface="ＭＳ Ｐゴシック" pitchFamily="34" charset="-128"/>
              </a:rPr>
              <a:t> </a:t>
            </a:r>
            <a:r>
              <a:rPr lang="en-AU" smtClean="0">
                <a:latin typeface="Arial" pitchFamily="34" charset="0"/>
                <a:ea typeface="ＭＳ Ｐゴシック" pitchFamily="34" charset="-128"/>
              </a:rPr>
              <a:t>seeks to make the relationship between the statistics of the ciphertext and the value of the encryption key as complex as possible, again to thwart attempts to discover the key.</a:t>
            </a:r>
            <a:endParaRPr lang="en-US" smtClean="0">
              <a:latin typeface="Arial" pitchFamily="34" charset="0"/>
              <a:ea typeface="ＭＳ Ｐゴシック" pitchFamily="34" charset="-128"/>
            </a:endParaRPr>
          </a:p>
          <a:p>
            <a:pPr eaLnBrk="1" hangingPunct="1"/>
            <a:r>
              <a:rPr lang="en-AU" smtClean="0">
                <a:latin typeface="Arial" pitchFamily="34" charset="0"/>
                <a:ea typeface="ＭＳ Ｐゴシック" pitchFamily="34" charset="-128"/>
              </a:rPr>
              <a:t>So successful are diffusion and confusion in capturing the essence of the desired attributes of a block cipher that they have become the cornerstone of modern block cipher design.</a:t>
            </a:r>
          </a:p>
          <a:p>
            <a:pPr eaLnBrk="1" hangingPunct="1"/>
            <a:endParaRPr lang="en-AU"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a:p>
            <a:pPr eaLnBrk="1" hangingPunct="1"/>
            <a:endParaRPr lang="en-AU"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1251"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1252"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CE18FB9-55AD-4C46-8DFC-9248BF95930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EBE7AA3-3685-427F-80F7-FA4C74B955E1}"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C35CABC-9D99-4EA8-8AF8-BD931D73D5FA}"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4A7F965-C627-4B1A-B5F6-EB46DBD98E2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C8654554-9128-4A9B-8562-7FCDDFC0E02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5EB891A-D90F-494E-9D74-AEB55E1698A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583E325-872E-47F3-8C27-606C7426FD4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8FBAC57-E388-4CA7-B24E-3F0D0A197D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3259912-45AA-4CB4-B694-4294E8741F4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D816BA7-4758-4F46-997F-928D811F216F}"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6335F7A-B2A9-4274-8178-EC580992CE1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183299" name="Rectangle 3"/>
          <p:cNvSpPr>
            <a:spLocks noGrp="1" noChangeArrowheads="1"/>
          </p:cNvSpPr>
          <p:nvPr>
            <p:ph type="ctrTitle" sz="quarter"/>
          </p:nvPr>
        </p:nvSpPr>
        <p:spPr>
          <a:xfrm>
            <a:off x="381000" y="2286000"/>
            <a:ext cx="7772400" cy="1143000"/>
          </a:xfrm>
        </p:spPr>
        <p:txBody>
          <a:bodyPr/>
          <a:lstStyle>
            <a:lvl1pPr>
              <a:defRPr/>
            </a:lvl1pPr>
          </a:lstStyle>
          <a:p>
            <a:pPr lvl="0"/>
            <a:r>
              <a:rPr lang="en-US" noProof="0" smtClean="0"/>
              <a:t>Click to edit Master title style</a:t>
            </a:r>
            <a:endParaRPr lang="en-GB" noProof="0" smtClean="0"/>
          </a:p>
        </p:txBody>
      </p:sp>
      <p:sp>
        <p:nvSpPr>
          <p:cNvPr id="183300"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pPr lvl="0"/>
            <a:r>
              <a:rPr lang="en-US" noProof="0" smtClean="0"/>
              <a:t>Click to edit Master subtitle style</a:t>
            </a:r>
            <a:endParaRPr lang="en-GB" noProof="0" smtClean="0"/>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DF911C6E-9FF5-43A6-8C88-47E56B82664E}"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EA10F2D-6136-43F5-8048-B4BDEA4B1D9F}"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C34DF02E-D1B3-480B-8D3B-DB5F7D32F610}"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4259BA1-33F0-49D2-8A10-79F84A03E0A9}"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DE50400-7482-4126-A619-F8490CB859AB}"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B506459-6F28-4A64-A647-DA2ECF48BC0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3F91CC9-6BFD-444D-9A9F-E2604BF75D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8A901FA-3FF5-4795-81A0-888EA700E2B3}"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498F8C-33BA-49F7-9381-604ED009DBB4}"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BA34C2-D730-43F6-98A3-932A4B28B952}"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33D5540D-4737-48AD-AAC1-7C67FAAF2D2A}"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84323" name="Rectangle 3"/>
          <p:cNvSpPr>
            <a:spLocks noGrp="1" noChangeArrowheads="1"/>
          </p:cNvSpPr>
          <p:nvPr>
            <p:ph type="ctrTitle" sz="quarter"/>
          </p:nvPr>
        </p:nvSpPr>
        <p:spPr>
          <a:xfrm>
            <a:off x="381000" y="2286000"/>
            <a:ext cx="7772400" cy="1143000"/>
          </a:xfrm>
        </p:spPr>
        <p:txBody>
          <a:bodyPr/>
          <a:lstStyle>
            <a:lvl1pPr>
              <a:defRPr/>
            </a:lvl1pPr>
          </a:lstStyle>
          <a:p>
            <a:r>
              <a:rPr lang="en-US" smtClean="0"/>
              <a:t>Click to edit Master title style</a:t>
            </a:r>
            <a:endParaRPr lang="en-GB"/>
          </a:p>
        </p:txBody>
      </p:sp>
      <p:sp>
        <p:nvSpPr>
          <p:cNvPr id="18432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GB"/>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54C63C66-B8DC-434F-9EC6-D794144EEB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0229"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vl1pPr>
          </a:lstStyle>
          <a:p>
            <a:fld id="{54C63C66-B8DC-434F-9EC6-D794144EEB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vl1pPr>
          </a:lstStyle>
          <a:p>
            <a:pPr>
              <a:defRPr/>
            </a:pPr>
            <a:fld id="{8C637E2A-A3DF-4C15-8E85-327FE6E71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solidFill>
                <a:srgbClr val="000066"/>
              </a:solidFill>
            </a:endParaRPr>
          </a:p>
        </p:txBody>
      </p:sp>
      <p:sp>
        <p:nvSpPr>
          <p:cNvPr id="5123"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5124"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2277" name="Rectangle 5"/>
          <p:cNvSpPr>
            <a:spLocks noGrp="1" noChangeArrowheads="1"/>
          </p:cNvSpPr>
          <p:nvPr>
            <p:ph type="sldNum" sz="quarter" idx="4"/>
          </p:nvPr>
        </p:nvSpPr>
        <p:spPr bwMode="auto">
          <a:xfrm>
            <a:off x="6858000" y="6172200"/>
            <a:ext cx="19050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solidFill>
                  <a:srgbClr val="000066"/>
                </a:solidFill>
              </a:defRPr>
            </a:lvl1pPr>
          </a:lstStyle>
          <a:p>
            <a:pPr>
              <a:defRPr/>
            </a:pPr>
            <a:fld id="{CFD74DD3-B49C-4897-AC1C-7EEFB94A977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13315"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GB" smtClean="0"/>
          </a:p>
        </p:txBody>
      </p:sp>
      <p:sp>
        <p:nvSpPr>
          <p:cNvPr id="13316"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330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54C63C66-B8DC-434F-9EC6-D794144EEB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fontAlgn="base" hangingPunct="1">
        <a:spcBef>
          <a:spcPct val="0"/>
        </a:spcBef>
        <a:spcAft>
          <a:spcPct val="0"/>
        </a:spcAft>
        <a:defRPr sz="3200">
          <a:solidFill>
            <a:schemeClr val="tx2"/>
          </a:solidFill>
          <a:latin typeface="+mj-lt"/>
          <a:ea typeface="ＭＳ Ｐゴシック" charset="0"/>
          <a:cs typeface="+mj-cs"/>
        </a:defRPr>
      </a:lvl1pPr>
      <a:lvl2pPr algn="l" rtl="1" eaLnBrk="1" fontAlgn="base" hangingPunct="1">
        <a:spcBef>
          <a:spcPct val="0"/>
        </a:spcBef>
        <a:spcAft>
          <a:spcPct val="0"/>
        </a:spcAft>
        <a:defRPr sz="3200">
          <a:solidFill>
            <a:schemeClr val="tx2"/>
          </a:solidFill>
          <a:latin typeface="Times New Roman" pitchFamily="18" charset="0"/>
          <a:ea typeface="ＭＳ Ｐゴシック" charset="0"/>
        </a:defRPr>
      </a:lvl2pPr>
      <a:lvl3pPr algn="l" rtl="1" eaLnBrk="1" fontAlgn="base" hangingPunct="1">
        <a:spcBef>
          <a:spcPct val="0"/>
        </a:spcBef>
        <a:spcAft>
          <a:spcPct val="0"/>
        </a:spcAft>
        <a:defRPr sz="3200">
          <a:solidFill>
            <a:schemeClr val="tx2"/>
          </a:solidFill>
          <a:latin typeface="Times New Roman" pitchFamily="18" charset="0"/>
          <a:ea typeface="ＭＳ Ｐゴシック" charset="0"/>
        </a:defRPr>
      </a:lvl3pPr>
      <a:lvl4pPr algn="l" rtl="1" eaLnBrk="1" fontAlgn="base" hangingPunct="1">
        <a:spcBef>
          <a:spcPct val="0"/>
        </a:spcBef>
        <a:spcAft>
          <a:spcPct val="0"/>
        </a:spcAft>
        <a:defRPr sz="3200">
          <a:solidFill>
            <a:schemeClr val="tx2"/>
          </a:solidFill>
          <a:latin typeface="Times New Roman" pitchFamily="18" charset="0"/>
          <a:ea typeface="ＭＳ Ｐゴシック" charset="0"/>
        </a:defRPr>
      </a:lvl4pPr>
      <a:lvl5pPr algn="l" rtl="1" eaLnBrk="1" fontAlgn="base" hangingPunct="1">
        <a:spcBef>
          <a:spcPct val="0"/>
        </a:spcBef>
        <a:spcAft>
          <a:spcPct val="0"/>
        </a:spcAft>
        <a:defRPr sz="3200">
          <a:solidFill>
            <a:schemeClr val="tx2"/>
          </a:solidFill>
          <a:latin typeface="Times New Roman" pitchFamily="18" charset="0"/>
          <a:ea typeface="ＭＳ Ｐゴシック" charset="0"/>
        </a:defRPr>
      </a:lvl5pPr>
      <a:lvl6pPr marL="457200" algn="l" rtl="1" eaLnBrk="1" fontAlgn="base" hangingPunct="1">
        <a:spcBef>
          <a:spcPct val="0"/>
        </a:spcBef>
        <a:spcAft>
          <a:spcPct val="0"/>
        </a:spcAft>
        <a:defRPr sz="3200">
          <a:solidFill>
            <a:schemeClr val="tx2"/>
          </a:solidFill>
          <a:latin typeface="Times New Roman" pitchFamily="18" charset="0"/>
        </a:defRPr>
      </a:lvl6pPr>
      <a:lvl7pPr marL="914400" algn="l" rtl="1" eaLnBrk="1" fontAlgn="base" hangingPunct="1">
        <a:spcBef>
          <a:spcPct val="0"/>
        </a:spcBef>
        <a:spcAft>
          <a:spcPct val="0"/>
        </a:spcAft>
        <a:defRPr sz="3200">
          <a:solidFill>
            <a:schemeClr val="tx2"/>
          </a:solidFill>
          <a:latin typeface="Times New Roman" pitchFamily="18" charset="0"/>
        </a:defRPr>
      </a:lvl7pPr>
      <a:lvl8pPr marL="1371600" algn="l" rtl="1" eaLnBrk="1" fontAlgn="base" hangingPunct="1">
        <a:spcBef>
          <a:spcPct val="0"/>
        </a:spcBef>
        <a:spcAft>
          <a:spcPct val="0"/>
        </a:spcAft>
        <a:defRPr sz="3200">
          <a:solidFill>
            <a:schemeClr val="tx2"/>
          </a:solidFill>
          <a:latin typeface="Times New Roman" pitchFamily="18" charset="0"/>
        </a:defRPr>
      </a:lvl8pPr>
      <a:lvl9pPr marL="1828800" algn="l" rtl="1" eaLnBrk="1" fontAlgn="base" hangingPunct="1">
        <a:spcBef>
          <a:spcPct val="0"/>
        </a:spcBef>
        <a:spcAft>
          <a:spcPct val="0"/>
        </a:spcAft>
        <a:defRPr sz="3200">
          <a:solidFill>
            <a:schemeClr val="tx2"/>
          </a:solidFill>
          <a:latin typeface="Times New Roman" pitchFamily="18" charset="0"/>
        </a:defRPr>
      </a:lvl9pPr>
    </p:titleStyle>
    <p:bodyStyle>
      <a:lvl1pPr marL="342900" indent="-342900" algn="r" rtl="1" eaLnBrk="1" fontAlgn="base" hangingPunct="1">
        <a:spcBef>
          <a:spcPct val="20000"/>
        </a:spcBef>
        <a:spcAft>
          <a:spcPct val="0"/>
        </a:spcAft>
        <a:buClr>
          <a:schemeClr val="accent2"/>
        </a:buClr>
        <a:buSzPct val="75000"/>
        <a:buFont typeface="Monotype Sorts" charset="2"/>
        <a:buChar char="u"/>
        <a:defRPr sz="2800">
          <a:solidFill>
            <a:schemeClr val="tx1"/>
          </a:solidFill>
          <a:latin typeface="+mn-lt"/>
          <a:ea typeface="ＭＳ Ｐゴシック" charset="0"/>
          <a:cs typeface="+mn-cs"/>
        </a:defRPr>
      </a:lvl1pPr>
      <a:lvl2pPr marL="742950" indent="-285750" algn="r" rtl="1" eaLnBrk="1" fontAlgn="base" hangingPunct="1">
        <a:spcBef>
          <a:spcPct val="20000"/>
        </a:spcBef>
        <a:spcAft>
          <a:spcPct val="0"/>
        </a:spcAft>
        <a:buClr>
          <a:schemeClr val="tx1"/>
        </a:buClr>
        <a:buChar char="–"/>
        <a:defRPr sz="2800">
          <a:solidFill>
            <a:schemeClr val="tx1"/>
          </a:solidFill>
          <a:latin typeface="+mn-lt"/>
          <a:ea typeface="ＭＳ Ｐゴシック" charset="0"/>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3pPr>
      <a:lvl4pPr marL="1600200" indent="-228600" algn="r" rtl="1" eaLnBrk="1" fontAlgn="base" hangingPunct="1">
        <a:spcBef>
          <a:spcPct val="20000"/>
        </a:spcBef>
        <a:spcAft>
          <a:spcPct val="0"/>
        </a:spcAft>
        <a:buClr>
          <a:schemeClr val="accent2"/>
        </a:buClr>
        <a:buSzPct val="65000"/>
        <a:buFont typeface="Monotype Sorts" charset="2"/>
        <a:buChar char="u"/>
        <a:defRPr sz="2000">
          <a:solidFill>
            <a:schemeClr val="tx1"/>
          </a:solidFill>
          <a:latin typeface="+mn-lt"/>
          <a:ea typeface="ＭＳ Ｐゴシック" charset="0"/>
        </a:defRPr>
      </a:lvl4pPr>
      <a:lvl5pPr marL="2057400" indent="-228600" algn="r" rtl="1" eaLnBrk="1" fontAlgn="base" hangingPunct="1">
        <a:spcBef>
          <a:spcPct val="20000"/>
        </a:spcBef>
        <a:spcAft>
          <a:spcPct val="0"/>
        </a:spcAft>
        <a:buClr>
          <a:schemeClr val="tx1"/>
        </a:buClr>
        <a:buChar char="–"/>
        <a:defRPr sz="2000">
          <a:solidFill>
            <a:schemeClr val="tx1"/>
          </a:solidFill>
          <a:latin typeface="+mn-lt"/>
          <a:ea typeface="ＭＳ Ｐゴシック" charset="0"/>
        </a:defRPr>
      </a:lvl5pPr>
      <a:lvl6pPr marL="2514600" indent="-228600" algn="r" rtl="1" eaLnBrk="1" fontAlgn="base" hangingPunct="1">
        <a:spcBef>
          <a:spcPct val="20000"/>
        </a:spcBef>
        <a:spcAft>
          <a:spcPct val="0"/>
        </a:spcAft>
        <a:buClr>
          <a:schemeClr val="tx1"/>
        </a:buClr>
        <a:buChar char="–"/>
        <a:defRPr sz="2000">
          <a:solidFill>
            <a:schemeClr val="tx1"/>
          </a:solidFill>
          <a:latin typeface="+mn-lt"/>
        </a:defRPr>
      </a:lvl6pPr>
      <a:lvl7pPr marL="2971800" indent="-228600" algn="r" rtl="1" eaLnBrk="1" fontAlgn="base" hangingPunct="1">
        <a:spcBef>
          <a:spcPct val="20000"/>
        </a:spcBef>
        <a:spcAft>
          <a:spcPct val="0"/>
        </a:spcAft>
        <a:buClr>
          <a:schemeClr val="tx1"/>
        </a:buClr>
        <a:buChar char="–"/>
        <a:defRPr sz="2000">
          <a:solidFill>
            <a:schemeClr val="tx1"/>
          </a:solidFill>
          <a:latin typeface="+mn-lt"/>
        </a:defRPr>
      </a:lvl7pPr>
      <a:lvl8pPr marL="3429000" indent="-228600" algn="r" rtl="1" eaLnBrk="1" fontAlgn="base" hangingPunct="1">
        <a:spcBef>
          <a:spcPct val="20000"/>
        </a:spcBef>
        <a:spcAft>
          <a:spcPct val="0"/>
        </a:spcAft>
        <a:buClr>
          <a:schemeClr val="tx1"/>
        </a:buClr>
        <a:buChar char="–"/>
        <a:defRPr sz="2000">
          <a:solidFill>
            <a:schemeClr val="tx1"/>
          </a:solidFill>
          <a:latin typeface="+mn-lt"/>
        </a:defRPr>
      </a:lvl8pPr>
      <a:lvl9pPr marL="3886200" indent="-228600" algn="r" rtl="1"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sz="quarter"/>
          </p:nvPr>
        </p:nvSpPr>
        <p:spPr>
          <a:xfrm>
            <a:off x="838200" y="457200"/>
            <a:ext cx="7848600" cy="2765425"/>
          </a:xfrm>
        </p:spPr>
        <p:txBody>
          <a:bodyPr/>
          <a:lstStyle/>
          <a:p>
            <a:pPr eaLnBrk="1" hangingPunct="1"/>
            <a:r>
              <a:rPr lang="en-US" dirty="0" smtClean="0">
                <a:ea typeface="ＭＳ Ｐゴシック" pitchFamily="34" charset="-128"/>
              </a:rPr>
              <a:t>Cryptography and Network Security</a:t>
            </a:r>
            <a:br>
              <a:rPr lang="en-US" dirty="0" smtClean="0">
                <a:ea typeface="ＭＳ Ｐゴシック" pitchFamily="34" charset="-128"/>
              </a:rPr>
            </a:br>
            <a:r>
              <a:rPr lang="en-US" dirty="0" smtClean="0">
                <a:ea typeface="ＭＳ Ｐゴシック" pitchFamily="34" charset="-128"/>
              </a:rPr>
              <a:t>Chapter 3</a:t>
            </a:r>
            <a:endParaRPr lang="en-AU" dirty="0" smtClean="0">
              <a:ea typeface="ＭＳ Ｐゴシック" pitchFamily="34" charset="-128"/>
            </a:endParaRPr>
          </a:p>
        </p:txBody>
      </p:sp>
      <p:sp>
        <p:nvSpPr>
          <p:cNvPr id="132099" name="Rectangle 3"/>
          <p:cNvSpPr>
            <a:spLocks noGrp="1" noChangeArrowheads="1"/>
          </p:cNvSpPr>
          <p:nvPr>
            <p:ph type="subTitle" sz="quarter" idx="1"/>
          </p:nvPr>
        </p:nvSpPr>
        <p:spPr>
          <a:xfrm>
            <a:off x="1371600" y="3657600"/>
            <a:ext cx="6400800" cy="2671763"/>
          </a:xfrm>
        </p:spPr>
        <p:txBody>
          <a:bodyPr/>
          <a:lstStyle/>
          <a:p>
            <a:pPr eaLnBrk="1" hangingPunct="1">
              <a:buFont typeface="Wingdings" pitchFamily="2" charset="2"/>
              <a:buNone/>
            </a:pPr>
            <a:r>
              <a:rPr lang="en-US" dirty="0" smtClean="0">
                <a:ea typeface="ＭＳ Ｐゴシック" pitchFamily="34" charset="-128"/>
              </a:rPr>
              <a:t>Fifth Edition</a:t>
            </a:r>
          </a:p>
          <a:p>
            <a:pPr eaLnBrk="1" hangingPunct="1">
              <a:buFont typeface="Wingdings" pitchFamily="2" charset="2"/>
              <a:buNone/>
            </a:pPr>
            <a:r>
              <a:rPr lang="en-US" dirty="0" smtClean="0">
                <a:ea typeface="ＭＳ Ｐゴシック" pitchFamily="34" charset="-128"/>
              </a:rPr>
              <a:t>by William Stallings	</a:t>
            </a:r>
          </a:p>
          <a:p>
            <a:pP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r>
              <a:rPr lang="en-US" dirty="0" smtClean="0">
                <a:ea typeface="ＭＳ Ｐゴシック" pitchFamily="34" charset="-128"/>
              </a:rPr>
              <a:t>Lecture slides by </a:t>
            </a:r>
            <a:r>
              <a:rPr lang="en-US" dirty="0" err="1" smtClean="0">
                <a:ea typeface="ＭＳ Ｐゴシック" pitchFamily="34" charset="-128"/>
              </a:rPr>
              <a:t>Lawrie</a:t>
            </a:r>
            <a:r>
              <a:rPr lang="en-US" dirty="0" smtClean="0">
                <a:ea typeface="ＭＳ Ｐゴシック" pitchFamily="34" charset="-128"/>
              </a:rPr>
              <a:t> Brown</a:t>
            </a:r>
            <a:endParaRPr lang="en-AU" dirty="0" smtClean="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Structure for Block Ciphers</a:t>
            </a:r>
            <a:endParaRPr lang="en-US" dirty="0"/>
          </a:p>
        </p:txBody>
      </p:sp>
      <p:sp>
        <p:nvSpPr>
          <p:cNvPr id="3" name="Content Placeholder 2"/>
          <p:cNvSpPr>
            <a:spLocks noGrp="1"/>
          </p:cNvSpPr>
          <p:nvPr>
            <p:ph idx="1"/>
          </p:nvPr>
        </p:nvSpPr>
        <p:spPr>
          <a:xfrm>
            <a:off x="395536" y="1676400"/>
            <a:ext cx="8367464" cy="4776936"/>
          </a:xfrm>
        </p:spPr>
        <p:txBody>
          <a:bodyPr/>
          <a:lstStyle/>
          <a:p>
            <a:pPr>
              <a:lnSpc>
                <a:spcPct val="150000"/>
              </a:lnSpc>
            </a:pPr>
            <a:r>
              <a:rPr lang="en-US" sz="1800" dirty="0" err="1" smtClean="0"/>
              <a:t>Feistel</a:t>
            </a:r>
            <a:r>
              <a:rPr lang="en-US" sz="1800" dirty="0" smtClean="0"/>
              <a:t> proposed applying two or more simple ciphers in sequence so  final result cryptographically stronger than component ciphers</a:t>
            </a:r>
          </a:p>
          <a:p>
            <a:pPr>
              <a:lnSpc>
                <a:spcPct val="150000"/>
              </a:lnSpc>
            </a:pPr>
            <a:r>
              <a:rPr lang="en-US" sz="1800" b="1" dirty="0" smtClean="0"/>
              <a:t>n-bit </a:t>
            </a:r>
            <a:r>
              <a:rPr lang="en-US" sz="1800" dirty="0" smtClean="0"/>
              <a:t>block length;</a:t>
            </a:r>
            <a:r>
              <a:rPr lang="en-US" sz="1800" b="1" dirty="0" smtClean="0"/>
              <a:t> k-bit </a:t>
            </a:r>
            <a:r>
              <a:rPr lang="en-US" sz="1800" dirty="0" smtClean="0"/>
              <a:t>key length; </a:t>
            </a:r>
            <a:r>
              <a:rPr lang="en-US" sz="1800" b="1" dirty="0" smtClean="0"/>
              <a:t>2</a:t>
            </a:r>
            <a:r>
              <a:rPr lang="en-US" sz="1800" b="1" baseline="30000" dirty="0" smtClean="0"/>
              <a:t>k</a:t>
            </a:r>
            <a:r>
              <a:rPr lang="en-US" sz="1800" b="1" dirty="0" smtClean="0"/>
              <a:t> </a:t>
            </a:r>
            <a:r>
              <a:rPr lang="en-US" sz="1800" dirty="0" smtClean="0"/>
              <a:t>transformations (rather than 2</a:t>
            </a:r>
            <a:r>
              <a:rPr lang="en-US" sz="1800" baseline="30000" dirty="0" smtClean="0"/>
              <a:t>n</a:t>
            </a:r>
            <a:r>
              <a:rPr lang="en-US" sz="1800" dirty="0" smtClean="0"/>
              <a:t> !)</a:t>
            </a:r>
          </a:p>
          <a:p>
            <a:pPr>
              <a:lnSpc>
                <a:spcPct val="150000"/>
              </a:lnSpc>
            </a:pPr>
            <a:r>
              <a:rPr lang="en-US" sz="1800" dirty="0" err="1" smtClean="0"/>
              <a:t>Feistel</a:t>
            </a:r>
            <a:r>
              <a:rPr lang="en-US" sz="1800" dirty="0" smtClean="0"/>
              <a:t> cipher alternates: substitutions, transpositions (permutations)</a:t>
            </a:r>
          </a:p>
          <a:p>
            <a:pPr>
              <a:lnSpc>
                <a:spcPct val="150000"/>
              </a:lnSpc>
            </a:pPr>
            <a:r>
              <a:rPr lang="en-US" sz="1800" dirty="0" smtClean="0"/>
              <a:t>Applies concepts of diffusion and confusion</a:t>
            </a:r>
          </a:p>
          <a:p>
            <a:pPr>
              <a:lnSpc>
                <a:spcPct val="150000"/>
              </a:lnSpc>
            </a:pPr>
            <a:r>
              <a:rPr lang="en-US" sz="1800" dirty="0" smtClean="0"/>
              <a:t>Applied in many ciphers today</a:t>
            </a:r>
          </a:p>
          <a:p>
            <a:pPr>
              <a:lnSpc>
                <a:spcPct val="150000"/>
              </a:lnSpc>
            </a:pPr>
            <a:r>
              <a:rPr lang="en-US" sz="1800" dirty="0" smtClean="0"/>
              <a:t>Approach:</a:t>
            </a:r>
          </a:p>
          <a:p>
            <a:pPr lvl="1"/>
            <a:r>
              <a:rPr lang="en-US" sz="1800" dirty="0" smtClean="0"/>
              <a:t>Plaintext split into halves</a:t>
            </a:r>
          </a:p>
          <a:p>
            <a:pPr lvl="1"/>
            <a:r>
              <a:rPr lang="en-US" sz="1800" dirty="0" err="1" smtClean="0"/>
              <a:t>Subkeys</a:t>
            </a:r>
            <a:r>
              <a:rPr lang="en-US" sz="1800" dirty="0" smtClean="0"/>
              <a:t> (or round keys) generated from key</a:t>
            </a:r>
          </a:p>
          <a:p>
            <a:pPr lvl="1"/>
            <a:r>
              <a:rPr lang="en-US" sz="1800" dirty="0" smtClean="0"/>
              <a:t>Round function, F, applied to right half</a:t>
            </a:r>
          </a:p>
          <a:p>
            <a:pPr lvl="1"/>
            <a:r>
              <a:rPr lang="en-US" sz="1800" dirty="0" smtClean="0"/>
              <a:t>Apply substitution on left half using XOR</a:t>
            </a:r>
          </a:p>
          <a:p>
            <a:pPr lvl="1"/>
            <a:r>
              <a:rPr lang="en-US" sz="1800" dirty="0" smtClean="0"/>
              <a:t>Apply permutation: interchange to halves</a:t>
            </a:r>
          </a:p>
          <a:p>
            <a:r>
              <a:rPr lang="en-AU" sz="1800" dirty="0" smtClean="0">
                <a:ea typeface="ＭＳ Ｐゴシック" pitchFamily="34" charset="-128"/>
              </a:rPr>
              <a:t>implements Shannon’s S-P net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0"/>
            <a:ext cx="8229600" cy="1292225"/>
          </a:xfrm>
        </p:spPr>
        <p:txBody>
          <a:bodyPr/>
          <a:lstStyle/>
          <a:p>
            <a:pPr eaLnBrk="1" hangingPunct="1">
              <a:defRPr/>
            </a:pPr>
            <a:r>
              <a:rPr lang="en-AU"/>
              <a:t>Feistel Cipher Structure</a:t>
            </a:r>
          </a:p>
        </p:txBody>
      </p:sp>
      <p:pic>
        <p:nvPicPr>
          <p:cNvPr id="35843" name="Picture 5"/>
          <p:cNvPicPr>
            <a:picLocks noChangeAspect="1"/>
          </p:cNvPicPr>
          <p:nvPr/>
        </p:nvPicPr>
        <p:blipFill>
          <a:blip r:embed="rId3" cstate="print"/>
          <a:srcRect/>
          <a:stretch>
            <a:fillRect/>
          </a:stretch>
        </p:blipFill>
        <p:spPr bwMode="auto">
          <a:xfrm>
            <a:off x="4305140" y="404664"/>
            <a:ext cx="4443574" cy="612068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ea typeface="ＭＳ Ｐゴシック" pitchFamily="34" charset="-128"/>
              </a:rPr>
              <a:t>Confusion and Diffusion</a:t>
            </a:r>
            <a:endParaRPr lang="en-AU" smtClean="0">
              <a:ea typeface="ＭＳ Ｐゴシック" pitchFamily="34" charset="-128"/>
            </a:endParaRPr>
          </a:p>
        </p:txBody>
      </p:sp>
      <p:sp>
        <p:nvSpPr>
          <p:cNvPr id="54275" name="Rectangle 3"/>
          <p:cNvSpPr>
            <a:spLocks noGrp="1" noChangeArrowheads="1"/>
          </p:cNvSpPr>
          <p:nvPr>
            <p:ph type="body" idx="1"/>
          </p:nvPr>
        </p:nvSpPr>
        <p:spPr/>
        <p:txBody>
          <a:bodyPr/>
          <a:lstStyle/>
          <a:p>
            <a:pPr>
              <a:lnSpc>
                <a:spcPct val="90000"/>
              </a:lnSpc>
            </a:pPr>
            <a:r>
              <a:rPr lang="en-US" sz="2000" b="1" dirty="0" smtClean="0">
                <a:ea typeface="ＭＳ Ｐゴシック" pitchFamily="34" charset="-128"/>
              </a:rPr>
              <a:t>Diffusion</a:t>
            </a:r>
          </a:p>
          <a:p>
            <a:pPr lvl="1">
              <a:lnSpc>
                <a:spcPct val="90000"/>
              </a:lnSpc>
            </a:pPr>
            <a:r>
              <a:rPr lang="en-US" sz="2000" dirty="0" smtClean="0">
                <a:ea typeface="ＭＳ Ｐゴシック" pitchFamily="34" charset="-128"/>
              </a:rPr>
              <a:t>Statistical nature of plaintext is reduced in </a:t>
            </a:r>
            <a:r>
              <a:rPr lang="en-US" sz="2000" dirty="0" err="1" smtClean="0">
                <a:ea typeface="ＭＳ Ｐゴシック" pitchFamily="34" charset="-128"/>
              </a:rPr>
              <a:t>ciphertext</a:t>
            </a:r>
            <a:endParaRPr lang="en-US" sz="2000" dirty="0" smtClean="0">
              <a:ea typeface="ＭＳ Ｐゴシック" pitchFamily="34" charset="-128"/>
            </a:endParaRPr>
          </a:p>
          <a:p>
            <a:pPr lvl="1">
              <a:lnSpc>
                <a:spcPct val="90000"/>
              </a:lnSpc>
            </a:pPr>
            <a:r>
              <a:rPr lang="en-US" sz="2000" dirty="0" smtClean="0">
                <a:ea typeface="ＭＳ Ｐゴシック" pitchFamily="34" charset="-128"/>
              </a:rPr>
              <a:t>E.g. A plaintext letter affects the value of many </a:t>
            </a:r>
            <a:r>
              <a:rPr lang="en-US" sz="2000" dirty="0" err="1" smtClean="0">
                <a:ea typeface="ＭＳ Ｐゴシック" pitchFamily="34" charset="-128"/>
              </a:rPr>
              <a:t>ciphertext</a:t>
            </a:r>
            <a:r>
              <a:rPr lang="en-US" sz="2000" dirty="0" smtClean="0">
                <a:ea typeface="ＭＳ Ｐゴシック" pitchFamily="34" charset="-128"/>
              </a:rPr>
              <a:t> letters</a:t>
            </a:r>
          </a:p>
          <a:p>
            <a:pPr lvl="1">
              <a:lnSpc>
                <a:spcPct val="90000"/>
              </a:lnSpc>
            </a:pPr>
            <a:r>
              <a:rPr lang="en-US" sz="2000" dirty="0" smtClean="0">
                <a:ea typeface="ＭＳ Ｐゴシック" pitchFamily="34" charset="-128"/>
              </a:rPr>
              <a:t>How: repeatedly apply permutation (transposition) to data, and then apply function</a:t>
            </a:r>
          </a:p>
          <a:p>
            <a:pPr>
              <a:lnSpc>
                <a:spcPct val="90000"/>
              </a:lnSpc>
            </a:pPr>
            <a:r>
              <a:rPr lang="en-US" sz="2000" b="1" dirty="0" smtClean="0">
                <a:ea typeface="ＭＳ Ｐゴシック" pitchFamily="34" charset="-128"/>
              </a:rPr>
              <a:t>Confusion</a:t>
            </a:r>
          </a:p>
          <a:p>
            <a:pPr lvl="1">
              <a:lnSpc>
                <a:spcPct val="90000"/>
              </a:lnSpc>
            </a:pPr>
            <a:r>
              <a:rPr lang="en-US" sz="2000" dirty="0" smtClean="0">
                <a:ea typeface="ＭＳ Ｐゴシック" pitchFamily="34" charset="-128"/>
              </a:rPr>
              <a:t>Make relationship between </a:t>
            </a:r>
            <a:r>
              <a:rPr lang="en-US" sz="2000" dirty="0" err="1" smtClean="0">
                <a:ea typeface="ＭＳ Ｐゴシック" pitchFamily="34" charset="-128"/>
              </a:rPr>
              <a:t>ciphertext</a:t>
            </a:r>
            <a:r>
              <a:rPr lang="en-US" sz="2000" dirty="0" smtClean="0">
                <a:ea typeface="ＭＳ Ｐゴシック" pitchFamily="34" charset="-128"/>
              </a:rPr>
              <a:t> and key as complex as possible </a:t>
            </a:r>
          </a:p>
          <a:p>
            <a:pPr lvl="1">
              <a:lnSpc>
                <a:spcPct val="90000"/>
              </a:lnSpc>
            </a:pPr>
            <a:r>
              <a:rPr lang="en-US" sz="2000" dirty="0" smtClean="0">
                <a:ea typeface="ＭＳ Ｐゴシック" pitchFamily="34" charset="-128"/>
              </a:rPr>
              <a:t>Even if attacker can  find some statistical characteristics of </a:t>
            </a:r>
            <a:r>
              <a:rPr lang="en-US" sz="2000" dirty="0" err="1" smtClean="0">
                <a:ea typeface="ＭＳ Ｐゴシック" pitchFamily="34" charset="-128"/>
              </a:rPr>
              <a:t>ciphertext</a:t>
            </a:r>
            <a:r>
              <a:rPr lang="en-US" sz="2000" dirty="0" smtClean="0">
                <a:ea typeface="ＭＳ Ｐゴシック" pitchFamily="34" charset="-128"/>
              </a:rPr>
              <a:t>, still hard to find key</a:t>
            </a:r>
          </a:p>
          <a:p>
            <a:pPr lvl="1">
              <a:lnSpc>
                <a:spcPct val="90000"/>
              </a:lnSpc>
            </a:pPr>
            <a:r>
              <a:rPr lang="en-US" sz="2000" dirty="0" smtClean="0">
                <a:ea typeface="ＭＳ Ｐゴシック" pitchFamily="34" charset="-128"/>
              </a:rPr>
              <a:t>How: apply complex (non-linear) substitution algorithm</a:t>
            </a:r>
            <a:endParaRPr lang="en-AU" sz="2000" dirty="0"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77813"/>
            <a:ext cx="8686800" cy="1139825"/>
          </a:xfrm>
        </p:spPr>
        <p:txBody>
          <a:bodyPr/>
          <a:lstStyle/>
          <a:p>
            <a:pPr>
              <a:defRPr/>
            </a:pPr>
            <a:r>
              <a:rPr lang="en-AU" dirty="0" smtClean="0"/>
              <a:t>Using the </a:t>
            </a:r>
            <a:r>
              <a:rPr lang="en-AU" dirty="0" err="1" smtClean="0"/>
              <a:t>Feistel</a:t>
            </a:r>
            <a:r>
              <a:rPr lang="en-AU" dirty="0" smtClean="0"/>
              <a:t> Structure</a:t>
            </a:r>
            <a:endParaRPr lang="en-AU" dirty="0"/>
          </a:p>
        </p:txBody>
      </p:sp>
      <p:sp>
        <p:nvSpPr>
          <p:cNvPr id="59395" name="Rectangle 3"/>
          <p:cNvSpPr>
            <a:spLocks noGrp="1" noChangeArrowheads="1"/>
          </p:cNvSpPr>
          <p:nvPr>
            <p:ph type="body" idx="1"/>
          </p:nvPr>
        </p:nvSpPr>
        <p:spPr>
          <a:xfrm>
            <a:off x="251520" y="1676400"/>
            <a:ext cx="8511480" cy="4114800"/>
          </a:xfrm>
        </p:spPr>
        <p:txBody>
          <a:bodyPr/>
          <a:lstStyle/>
          <a:p>
            <a:pPr>
              <a:lnSpc>
                <a:spcPct val="150000"/>
              </a:lnSpc>
              <a:buFont typeface="Wingdings" pitchFamily="-107" charset="2"/>
              <a:buChar char="Ø"/>
              <a:defRPr/>
            </a:pPr>
            <a:r>
              <a:rPr lang="en-US" sz="2400" dirty="0" smtClean="0"/>
              <a:t>Exact implementation depends on various design features</a:t>
            </a:r>
          </a:p>
          <a:p>
            <a:pPr lvl="1">
              <a:buFont typeface="Wingdings" pitchFamily="-107" charset="2"/>
              <a:buChar char="Ø"/>
              <a:defRPr/>
            </a:pPr>
            <a:r>
              <a:rPr lang="en-US" sz="2000" b="1" dirty="0" smtClean="0"/>
              <a:t>Block size</a:t>
            </a:r>
            <a:r>
              <a:rPr lang="en-US" sz="2000" dirty="0" smtClean="0"/>
              <a:t>, e.g. 64, 128 bits: larger values leads to more diffusion</a:t>
            </a:r>
          </a:p>
          <a:p>
            <a:pPr lvl="1">
              <a:buFont typeface="Wingdings" pitchFamily="-107" charset="2"/>
              <a:buChar char="Ø"/>
              <a:defRPr/>
            </a:pPr>
            <a:r>
              <a:rPr lang="en-US" sz="2000" b="1" dirty="0" smtClean="0"/>
              <a:t>Key size</a:t>
            </a:r>
            <a:r>
              <a:rPr lang="en-US" sz="2000" dirty="0" smtClean="0"/>
              <a:t>, e.g. 128 bits: larger values leads to more confusion, resistance against brute force</a:t>
            </a:r>
          </a:p>
          <a:p>
            <a:pPr lvl="1">
              <a:buFont typeface="Wingdings" pitchFamily="-107" charset="2"/>
              <a:buChar char="Ø"/>
              <a:defRPr/>
            </a:pPr>
            <a:r>
              <a:rPr lang="en-US" sz="2000" b="1" dirty="0" smtClean="0"/>
              <a:t>Number of rounds</a:t>
            </a:r>
            <a:r>
              <a:rPr lang="en-US" sz="2000" dirty="0" smtClean="0"/>
              <a:t>, e.g. 16 rounds</a:t>
            </a:r>
          </a:p>
          <a:p>
            <a:pPr lvl="1">
              <a:buFont typeface="Wingdings" pitchFamily="-107" charset="2"/>
              <a:buChar char="Ø"/>
              <a:defRPr/>
            </a:pPr>
            <a:r>
              <a:rPr lang="en-US" sz="2000" b="1" dirty="0" err="1" smtClean="0"/>
              <a:t>Subkey</a:t>
            </a:r>
            <a:r>
              <a:rPr lang="en-US" sz="2000" b="1" dirty="0" smtClean="0"/>
              <a:t> generation algorithm</a:t>
            </a:r>
            <a:r>
              <a:rPr lang="en-US" sz="2000" dirty="0" smtClean="0"/>
              <a:t>: should be complex</a:t>
            </a:r>
          </a:p>
          <a:p>
            <a:pPr lvl="1">
              <a:buFont typeface="Wingdings" pitchFamily="-107" charset="2"/>
              <a:buChar char="Ø"/>
              <a:defRPr/>
            </a:pPr>
            <a:r>
              <a:rPr lang="en-US" sz="2000" b="1" dirty="0" smtClean="0"/>
              <a:t>Round function F</a:t>
            </a:r>
            <a:r>
              <a:rPr lang="en-US" sz="2000" dirty="0" smtClean="0"/>
              <a:t>: should be complex</a:t>
            </a:r>
          </a:p>
          <a:p>
            <a:pPr>
              <a:lnSpc>
                <a:spcPct val="150000"/>
              </a:lnSpc>
              <a:buFont typeface="Wingdings" pitchFamily="-107" charset="2"/>
              <a:buChar char="Ø"/>
              <a:defRPr/>
            </a:pPr>
            <a:r>
              <a:rPr lang="en-US" sz="2400" dirty="0" smtClean="0"/>
              <a:t>Other factors include fast encryption in software and ease of analysis</a:t>
            </a:r>
          </a:p>
          <a:p>
            <a:pPr>
              <a:lnSpc>
                <a:spcPct val="150000"/>
              </a:lnSpc>
              <a:buFont typeface="Wingdings" pitchFamily="-107" charset="2"/>
              <a:buChar char="Ø"/>
              <a:defRPr/>
            </a:pPr>
            <a:r>
              <a:rPr lang="en-US" sz="2400" dirty="0" smtClean="0"/>
              <a:t>Tradeoff  : </a:t>
            </a:r>
            <a:r>
              <a:rPr lang="en-US" sz="2400" b="1" dirty="0" smtClean="0"/>
              <a:t>security </a:t>
            </a:r>
            <a:r>
              <a:rPr lang="en-US" sz="2400" b="1" dirty="0" err="1" smtClean="0"/>
              <a:t>vs</a:t>
            </a:r>
            <a:r>
              <a:rPr lang="en-US" sz="2400" b="1" dirty="0" smtClean="0"/>
              <a:t> performance</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Feistel Example</a:t>
            </a:r>
            <a:endParaRPr lang="en-US" dirty="0"/>
          </a:p>
        </p:txBody>
      </p:sp>
      <p:pic>
        <p:nvPicPr>
          <p:cNvPr id="7" name="Picture 6" descr="f4.pdf"/>
          <p:cNvPicPr>
            <a:picLocks noChangeAspect="1"/>
          </p:cNvPicPr>
          <p:nvPr/>
        </p:nvPicPr>
        <p:blipFill>
          <a:blip r:embed="rId3" cstate="print"/>
          <a:srcRect t="40909" b="17273"/>
          <a:stretch>
            <a:fillRect/>
          </a:stretch>
        </p:blipFill>
        <p:spPr>
          <a:xfrm>
            <a:off x="15096" y="1752600"/>
            <a:ext cx="9152198" cy="4952999"/>
          </a:xfrm>
          <a:prstGeom prst="rect">
            <a:avLst/>
          </a:prstGeom>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AU" sz="4000"/>
              <a:t>Data Encryption Standard (DES)</a:t>
            </a:r>
          </a:p>
        </p:txBody>
      </p:sp>
      <p:sp>
        <p:nvSpPr>
          <p:cNvPr id="62467" name="Rectangle 3"/>
          <p:cNvSpPr>
            <a:spLocks noGrp="1" noChangeArrowheads="1"/>
          </p:cNvSpPr>
          <p:nvPr>
            <p:ph type="body" idx="1"/>
          </p:nvPr>
        </p:nvSpPr>
        <p:spPr>
          <a:xfrm>
            <a:off x="323528" y="1676400"/>
            <a:ext cx="8439472" cy="4776936"/>
          </a:xfrm>
        </p:spPr>
        <p:txBody>
          <a:bodyPr/>
          <a:lstStyle/>
          <a:p>
            <a:pPr>
              <a:lnSpc>
                <a:spcPct val="150000"/>
              </a:lnSpc>
            </a:pPr>
            <a:r>
              <a:rPr lang="en-US" sz="2000" dirty="0" smtClean="0">
                <a:ea typeface="ＭＳ Ｐゴシック" pitchFamily="34" charset="-128"/>
              </a:rPr>
              <a:t> Symmetric block cipher</a:t>
            </a:r>
          </a:p>
          <a:p>
            <a:pPr lvl="1">
              <a:lnSpc>
                <a:spcPct val="150000"/>
              </a:lnSpc>
            </a:pPr>
            <a:r>
              <a:rPr lang="en-US" sz="2000" dirty="0" smtClean="0">
                <a:ea typeface="ＭＳ Ｐゴシック" pitchFamily="34" charset="-128"/>
              </a:rPr>
              <a:t>56-bit key, 64-bit input block, 64-bit output block</a:t>
            </a:r>
          </a:p>
          <a:p>
            <a:pPr>
              <a:lnSpc>
                <a:spcPct val="150000"/>
              </a:lnSpc>
            </a:pPr>
            <a:r>
              <a:rPr lang="en-US" sz="2000" dirty="0" smtClean="0">
                <a:ea typeface="ＭＳ Ｐゴシック" pitchFamily="34" charset="-128"/>
              </a:rPr>
              <a:t>One of most used encryption systems in world</a:t>
            </a:r>
          </a:p>
          <a:p>
            <a:pPr lvl="1">
              <a:lnSpc>
                <a:spcPct val="150000"/>
              </a:lnSpc>
            </a:pPr>
            <a:r>
              <a:rPr lang="en-US" sz="2000" dirty="0" smtClean="0">
                <a:ea typeface="ＭＳ Ｐゴシック" pitchFamily="34" charset="-128"/>
              </a:rPr>
              <a:t>Developed in 1977 by NBS/NIST</a:t>
            </a:r>
          </a:p>
          <a:p>
            <a:pPr lvl="1">
              <a:lnSpc>
                <a:spcPct val="150000"/>
              </a:lnSpc>
            </a:pPr>
            <a:r>
              <a:rPr lang="en-US" sz="2000" dirty="0" smtClean="0">
                <a:ea typeface="ＭＳ Ｐゴシック" pitchFamily="34" charset="-128"/>
              </a:rPr>
              <a:t>Designed by IBM (Lucifer) with input from NSA</a:t>
            </a:r>
          </a:p>
          <a:p>
            <a:pPr lvl="1">
              <a:lnSpc>
                <a:spcPct val="150000"/>
              </a:lnSpc>
            </a:pPr>
            <a:r>
              <a:rPr lang="en-US" sz="2000" dirty="0" smtClean="0">
                <a:ea typeface="ＭＳ Ｐゴシック" pitchFamily="34" charset="-128"/>
              </a:rPr>
              <a:t>Principles used in other ciphers, e.g. 3DES, IDEA</a:t>
            </a:r>
          </a:p>
          <a:p>
            <a:pPr>
              <a:lnSpc>
                <a:spcPct val="150000"/>
              </a:lnSpc>
            </a:pPr>
            <a:r>
              <a:rPr lang="en-US" sz="2000" dirty="0" smtClean="0">
                <a:ea typeface="ＭＳ Ｐゴシック" pitchFamily="34" charset="-128"/>
              </a:rPr>
              <a:t>Simplified DES (S-DES)</a:t>
            </a:r>
          </a:p>
          <a:p>
            <a:pPr lvl="1">
              <a:lnSpc>
                <a:spcPct val="150000"/>
              </a:lnSpc>
            </a:pPr>
            <a:r>
              <a:rPr lang="en-US" sz="2000" dirty="0" smtClean="0">
                <a:ea typeface="ＭＳ Ｐゴシック" pitchFamily="34" charset="-128"/>
              </a:rPr>
              <a:t>Cipher using principles of DES</a:t>
            </a:r>
          </a:p>
          <a:p>
            <a:pPr lvl="1">
              <a:lnSpc>
                <a:spcPct val="150000"/>
              </a:lnSpc>
            </a:pPr>
            <a:r>
              <a:rPr lang="en-US" sz="2000" dirty="0" smtClean="0">
                <a:ea typeface="ＭＳ Ｐゴシック" pitchFamily="34" charset="-128"/>
              </a:rPr>
              <a:t>Developed for education (not real world use)</a:t>
            </a:r>
            <a:endParaRPr lang="en-AU" sz="2000" dirty="0" smtClean="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DES</a:t>
            </a:r>
            <a:endParaRPr lang="en-US" dirty="0"/>
          </a:p>
        </p:txBody>
      </p:sp>
      <p:sp>
        <p:nvSpPr>
          <p:cNvPr id="3" name="Content Placeholder 2"/>
          <p:cNvSpPr>
            <a:spLocks noGrp="1"/>
          </p:cNvSpPr>
          <p:nvPr>
            <p:ph idx="1"/>
          </p:nvPr>
        </p:nvSpPr>
        <p:spPr>
          <a:xfrm>
            <a:off x="251520" y="1676400"/>
            <a:ext cx="8511480" cy="4416896"/>
          </a:xfrm>
        </p:spPr>
        <p:txBody>
          <a:bodyPr/>
          <a:lstStyle/>
          <a:p>
            <a:pPr>
              <a:lnSpc>
                <a:spcPct val="150000"/>
              </a:lnSpc>
            </a:pPr>
            <a:r>
              <a:rPr lang="en-US" sz="2400" dirty="0" smtClean="0"/>
              <a:t>Input (plaintext) block: 8-bits</a:t>
            </a:r>
          </a:p>
          <a:p>
            <a:pPr>
              <a:lnSpc>
                <a:spcPct val="150000"/>
              </a:lnSpc>
            </a:pPr>
            <a:r>
              <a:rPr lang="en-US" sz="2400" dirty="0" smtClean="0"/>
              <a:t>Output (</a:t>
            </a:r>
            <a:r>
              <a:rPr lang="en-US" sz="2400" dirty="0" err="1" smtClean="0"/>
              <a:t>ciphertext</a:t>
            </a:r>
            <a:r>
              <a:rPr lang="en-US" sz="2400" dirty="0" smtClean="0"/>
              <a:t>) block: 8-bits</a:t>
            </a:r>
          </a:p>
          <a:p>
            <a:pPr>
              <a:lnSpc>
                <a:spcPct val="150000"/>
              </a:lnSpc>
            </a:pPr>
            <a:r>
              <a:rPr lang="en-US" sz="2400" dirty="0" smtClean="0"/>
              <a:t>Key: 10-bits</a:t>
            </a:r>
          </a:p>
          <a:p>
            <a:pPr>
              <a:lnSpc>
                <a:spcPct val="150000"/>
              </a:lnSpc>
            </a:pPr>
            <a:r>
              <a:rPr lang="en-US" sz="2400" dirty="0" smtClean="0"/>
              <a:t>Rounds: 2</a:t>
            </a:r>
          </a:p>
          <a:p>
            <a:pPr>
              <a:lnSpc>
                <a:spcPct val="150000"/>
              </a:lnSpc>
            </a:pPr>
            <a:r>
              <a:rPr lang="en-US" sz="2400" dirty="0" smtClean="0"/>
              <a:t>Round keys generated using permutations and left shifts</a:t>
            </a:r>
          </a:p>
          <a:p>
            <a:pPr>
              <a:lnSpc>
                <a:spcPct val="150000"/>
              </a:lnSpc>
            </a:pPr>
            <a:r>
              <a:rPr lang="en-US" sz="2400" dirty="0" smtClean="0"/>
              <a:t>Encryption: initial permutation, round function, switch halves</a:t>
            </a:r>
          </a:p>
          <a:p>
            <a:pPr>
              <a:lnSpc>
                <a:spcPct val="150000"/>
              </a:lnSpc>
            </a:pPr>
            <a:r>
              <a:rPr lang="en-US" sz="2400" dirty="0" smtClean="0"/>
              <a:t>Decryption: Same as encryption, except round keys used in opposite order</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deproject.com/KB/security/SDES/SDES_fig_C1.png"/>
          <p:cNvPicPr>
            <a:picLocks noChangeAspect="1" noChangeArrowheads="1"/>
          </p:cNvPicPr>
          <p:nvPr/>
        </p:nvPicPr>
        <p:blipFill>
          <a:blip r:embed="rId2" cstate="print"/>
          <a:srcRect/>
          <a:stretch>
            <a:fillRect/>
          </a:stretch>
        </p:blipFill>
        <p:spPr bwMode="auto">
          <a:xfrm>
            <a:off x="4644008" y="76767"/>
            <a:ext cx="4032448" cy="6781233"/>
          </a:xfrm>
          <a:prstGeom prst="rect">
            <a:avLst/>
          </a:prstGeom>
          <a:noFill/>
        </p:spPr>
      </p:pic>
      <p:sp>
        <p:nvSpPr>
          <p:cNvPr id="5" name="Title 4"/>
          <p:cNvSpPr>
            <a:spLocks noGrp="1"/>
          </p:cNvSpPr>
          <p:nvPr>
            <p:ph type="title"/>
          </p:nvPr>
        </p:nvSpPr>
        <p:spPr/>
        <p:txBody>
          <a:bodyPr/>
          <a:lstStyle/>
          <a:p>
            <a:r>
              <a:rPr lang="en-US" dirty="0" smtClean="0"/>
              <a:t>S-DES Algorithm</a:t>
            </a:r>
            <a:endParaRPr lang="en-US" dirty="0"/>
          </a:p>
        </p:txBody>
      </p:sp>
      <p:sp>
        <p:nvSpPr>
          <p:cNvPr id="8" name="Rectangle 3"/>
          <p:cNvSpPr>
            <a:spLocks noChangeArrowheads="1"/>
          </p:cNvSpPr>
          <p:nvPr/>
        </p:nvSpPr>
        <p:spPr bwMode="auto">
          <a:xfrm>
            <a:off x="827584" y="1772816"/>
            <a:ext cx="1818126" cy="2539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IP = { 2, 6, 3, 1,</a:t>
            </a:r>
            <a:r>
              <a:rPr kumimoji="0" lang="en-US" sz="1050" b="1" i="0" u="none" strike="noStrike" cap="none" normalizeH="0" dirty="0" smtClean="0">
                <a:ln>
                  <a:noFill/>
                </a:ln>
                <a:solidFill>
                  <a:srgbClr val="000000"/>
                </a:solidFill>
                <a:effectLst/>
                <a:latin typeface="Arial Unicode MS" pitchFamily="34" charset="-128"/>
                <a:cs typeface="Arial" pitchFamily="34" charset="0"/>
              </a:rPr>
              <a:t> 4, 8, 5 , 7 </a:t>
            </a: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a:t>
            </a: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827584" y="2276872"/>
            <a:ext cx="1875835" cy="2539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IP -</a:t>
            </a:r>
            <a:r>
              <a:rPr kumimoji="0" lang="en-US" sz="1050" b="1" i="0" u="none" strike="noStrike" cap="none" normalizeH="0" baseline="30000" dirty="0" smtClean="0">
                <a:ln>
                  <a:noFill/>
                </a:ln>
                <a:solidFill>
                  <a:srgbClr val="000000"/>
                </a:solidFill>
                <a:effectLst/>
                <a:latin typeface="Arial Unicode MS" pitchFamily="34" charset="-128"/>
                <a:cs typeface="Arial" pitchFamily="34" charset="0"/>
              </a:rPr>
              <a:t>1</a:t>
            </a: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 { </a:t>
            </a:r>
            <a:r>
              <a:rPr kumimoji="0" lang="en-US" sz="1050" b="1" i="0" u="none" strike="noStrike" cap="none" normalizeH="0" dirty="0" smtClean="0">
                <a:ln>
                  <a:noFill/>
                </a:ln>
                <a:solidFill>
                  <a:srgbClr val="000000"/>
                </a:solidFill>
                <a:effectLst/>
                <a:latin typeface="Arial Unicode MS" pitchFamily="34" charset="-128"/>
                <a:cs typeface="Arial" pitchFamily="34" charset="0"/>
              </a:rPr>
              <a:t> 4,1 ,3 ,5 ,7 ,2 ,8 , 6</a:t>
            </a: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a:t>
            </a: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S-DES Key generation</a:t>
            </a:r>
            <a:endParaRPr lang="en-US" sz="2800" dirty="0"/>
          </a:p>
        </p:txBody>
      </p:sp>
      <p:pic>
        <p:nvPicPr>
          <p:cNvPr id="120834" name="Picture 2" descr="http://192.192.246.169/~wells/wiki/images/1/12/Key_Generation_for_S-DES.png"/>
          <p:cNvPicPr>
            <a:picLocks noChangeAspect="1" noChangeArrowheads="1"/>
          </p:cNvPicPr>
          <p:nvPr/>
        </p:nvPicPr>
        <p:blipFill>
          <a:blip r:embed="rId2" cstate="print"/>
          <a:srcRect/>
          <a:stretch>
            <a:fillRect/>
          </a:stretch>
        </p:blipFill>
        <p:spPr bwMode="auto">
          <a:xfrm>
            <a:off x="3707904" y="305272"/>
            <a:ext cx="5063472" cy="6552728"/>
          </a:xfrm>
          <a:prstGeom prst="rect">
            <a:avLst/>
          </a:prstGeom>
          <a:noFill/>
        </p:spPr>
      </p:pic>
      <p:sp>
        <p:nvSpPr>
          <p:cNvPr id="120835" name="Rectangle 3"/>
          <p:cNvSpPr>
            <a:spLocks noChangeArrowheads="1"/>
          </p:cNvSpPr>
          <p:nvPr/>
        </p:nvSpPr>
        <p:spPr bwMode="auto">
          <a:xfrm>
            <a:off x="971600" y="1700808"/>
            <a:ext cx="2664296" cy="26161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Unicode MS" pitchFamily="34" charset="-128"/>
                <a:cs typeface="Arial" pitchFamily="34" charset="0"/>
              </a:rPr>
              <a:t>P10 = { 3, 5, 2, 7, 4, 10, 1, 9, 8, 6}</a:t>
            </a:r>
            <a:r>
              <a:rPr kumimoji="0" lang="en-US" sz="1050" b="1" i="0" u="none" strike="noStrike" cap="none" normalizeH="0" baseline="0" dirty="0" smtClean="0">
                <a:ln>
                  <a:noFill/>
                </a:ln>
                <a:solidFill>
                  <a:schemeClr val="tx1"/>
                </a:solidFill>
                <a:effectLst/>
                <a:latin typeface="Arial"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20836" name="Rectangle 4"/>
          <p:cNvSpPr>
            <a:spLocks noChangeArrowheads="1"/>
          </p:cNvSpPr>
          <p:nvPr/>
        </p:nvSpPr>
        <p:spPr bwMode="auto">
          <a:xfrm>
            <a:off x="1259632" y="3140968"/>
            <a:ext cx="2123728" cy="261610"/>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Unicode MS" pitchFamily="34" charset="-128"/>
                <a:cs typeface="Arial" pitchFamily="34" charset="0"/>
              </a:rPr>
              <a:t>P8 = { 6, 3, 7, 4, 8, 5, 10, 9}</a:t>
            </a:r>
            <a:r>
              <a:rPr kumimoji="0" lang="en-US" sz="1050" b="1" i="0" u="none" strike="noStrike" cap="none" normalizeH="0" baseline="0" dirty="0" smtClean="0">
                <a:ln>
                  <a:noFill/>
                </a:ln>
                <a:solidFill>
                  <a:schemeClr val="tx1"/>
                </a:solidFill>
                <a:effectLst/>
                <a:latin typeface="Arial"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S-DES Encryption Details</a:t>
            </a:r>
            <a:endParaRPr lang="en-US" sz="2800" dirty="0"/>
          </a:p>
        </p:txBody>
      </p:sp>
      <p:pic>
        <p:nvPicPr>
          <p:cNvPr id="121858" name="Picture 2" descr="S-DES Encryption Detail.png"/>
          <p:cNvPicPr>
            <a:picLocks noChangeAspect="1" noChangeArrowheads="1"/>
          </p:cNvPicPr>
          <p:nvPr/>
        </p:nvPicPr>
        <p:blipFill>
          <a:blip r:embed="rId2" cstate="print"/>
          <a:srcRect/>
          <a:stretch>
            <a:fillRect/>
          </a:stretch>
        </p:blipFill>
        <p:spPr bwMode="auto">
          <a:xfrm>
            <a:off x="4499992" y="475360"/>
            <a:ext cx="4932040" cy="6382640"/>
          </a:xfrm>
          <a:prstGeom prst="rect">
            <a:avLst/>
          </a:prstGeom>
          <a:noFill/>
        </p:spPr>
      </p:pic>
      <p:sp>
        <p:nvSpPr>
          <p:cNvPr id="4" name="Rectangle 3"/>
          <p:cNvSpPr>
            <a:spLocks noChangeArrowheads="1"/>
          </p:cNvSpPr>
          <p:nvPr/>
        </p:nvSpPr>
        <p:spPr bwMode="auto">
          <a:xfrm>
            <a:off x="899592" y="2060848"/>
            <a:ext cx="1830950" cy="2539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EP = { 4, 1, 2, 3, 2, 3, 4, 1}</a:t>
            </a: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899592" y="2492896"/>
            <a:ext cx="1220206" cy="276999"/>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smtClean="0"/>
              <a:t>P4 = { 2, 4, 3, 1}</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Rectangle 3"/>
          <p:cNvSpPr>
            <a:spLocks noChangeArrowheads="1"/>
          </p:cNvSpPr>
          <p:nvPr/>
        </p:nvSpPr>
        <p:spPr bwMode="auto">
          <a:xfrm>
            <a:off x="323528" y="3799493"/>
            <a:ext cx="49320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1861" name="Picture 5"/>
          <p:cNvPicPr>
            <a:picLocks noChangeAspect="1" noChangeArrowheads="1"/>
          </p:cNvPicPr>
          <p:nvPr/>
        </p:nvPicPr>
        <p:blipFill>
          <a:blip r:embed="rId3" cstate="print"/>
          <a:srcRect/>
          <a:stretch>
            <a:fillRect/>
          </a:stretch>
        </p:blipFill>
        <p:spPr bwMode="auto">
          <a:xfrm>
            <a:off x="0" y="2996952"/>
            <a:ext cx="4256326" cy="1111374"/>
          </a:xfrm>
          <a:prstGeom prst="rect">
            <a:avLst/>
          </a:prstGeom>
          <a:noFill/>
          <a:ln w="9525">
            <a:noFill/>
            <a:miter lim="800000"/>
            <a:headEnd/>
            <a:tailEnd/>
          </a:ln>
        </p:spPr>
      </p:pic>
      <p:sp>
        <p:nvSpPr>
          <p:cNvPr id="8" name="Rectangle 7"/>
          <p:cNvSpPr>
            <a:spLocks noChangeArrowheads="1"/>
          </p:cNvSpPr>
          <p:nvPr/>
        </p:nvSpPr>
        <p:spPr bwMode="auto">
          <a:xfrm>
            <a:off x="971600" y="1556792"/>
            <a:ext cx="1930337" cy="2539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IP = { </a:t>
            </a:r>
            <a:r>
              <a:rPr lang="en-US" sz="1050" b="1" dirty="0" smtClean="0">
                <a:solidFill>
                  <a:srgbClr val="000000"/>
                </a:solidFill>
                <a:latin typeface="Arial Unicode MS" pitchFamily="34" charset="-128"/>
                <a:cs typeface="Arial" pitchFamily="34" charset="0"/>
              </a:rPr>
              <a:t>2.,6, 3 , 1 , 4 , 8 , 5 , 7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0" y="3933056"/>
            <a:ext cx="4143375" cy="1209675"/>
          </a:xfrm>
          <a:prstGeom prst="rect">
            <a:avLst/>
          </a:prstGeom>
          <a:noFill/>
          <a:ln w="9525">
            <a:noFill/>
            <a:miter lim="800000"/>
            <a:headEnd/>
            <a:tailEnd/>
          </a:ln>
        </p:spPr>
      </p:pic>
      <p:sp>
        <p:nvSpPr>
          <p:cNvPr id="10" name="Rectangle 9"/>
          <p:cNvSpPr>
            <a:spLocks noChangeArrowheads="1"/>
          </p:cNvSpPr>
          <p:nvPr/>
        </p:nvSpPr>
        <p:spPr bwMode="auto">
          <a:xfrm>
            <a:off x="755576" y="5517232"/>
            <a:ext cx="1999265" cy="253916"/>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IP </a:t>
            </a:r>
            <a:r>
              <a:rPr kumimoji="0" lang="en-US" sz="1050" b="1" i="0" u="none" strike="noStrike" cap="none" normalizeH="0" baseline="30000" dirty="0" smtClean="0">
                <a:ln>
                  <a:noFill/>
                </a:ln>
                <a:solidFill>
                  <a:srgbClr val="000000"/>
                </a:solidFill>
                <a:effectLst/>
                <a:latin typeface="Arial Unicode MS" pitchFamily="34" charset="-128"/>
                <a:cs typeface="Arial" pitchFamily="34" charset="0"/>
              </a:rPr>
              <a:t>-1 </a:t>
            </a:r>
            <a:r>
              <a:rPr kumimoji="0" lang="en-US" sz="1050" b="1" i="0" u="none" strike="noStrike" cap="none" normalizeH="0" baseline="0" dirty="0" smtClean="0">
                <a:ln>
                  <a:noFill/>
                </a:ln>
                <a:solidFill>
                  <a:srgbClr val="000000"/>
                </a:solidFill>
                <a:effectLst/>
                <a:latin typeface="Arial Unicode MS" pitchFamily="34" charset="-128"/>
                <a:cs typeface="Arial" pitchFamily="34" charset="0"/>
              </a:rPr>
              <a:t>= { </a:t>
            </a:r>
            <a:r>
              <a:rPr lang="en-US" sz="1050" b="1" dirty="0" smtClean="0">
                <a:solidFill>
                  <a:srgbClr val="000000"/>
                </a:solidFill>
                <a:latin typeface="Arial Unicode MS" pitchFamily="34" charset="-128"/>
                <a:cs typeface="Arial" pitchFamily="34" charset="0"/>
              </a:rPr>
              <a:t>4.,1 ,3 , 5 , 7 , 2, 8  , 6}</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Block Cipher Principles</a:t>
            </a:r>
          </a:p>
          <a:p>
            <a:r>
              <a:rPr lang="en-US" dirty="0" smtClean="0"/>
              <a:t>The Data Encryption Standard</a:t>
            </a:r>
          </a:p>
          <a:p>
            <a:r>
              <a:rPr lang="en-US" dirty="0" smtClean="0"/>
              <a:t>Simplified-DES</a:t>
            </a:r>
          </a:p>
          <a:p>
            <a:r>
              <a:rPr lang="en-US" dirty="0" smtClean="0"/>
              <a:t>DES Details</a:t>
            </a:r>
          </a:p>
          <a:p>
            <a:r>
              <a:rPr lang="en-US" dirty="0" smtClean="0"/>
              <a:t>DES Design Issues and Attacks</a:t>
            </a:r>
          </a:p>
          <a:p>
            <a:r>
              <a:rPr lang="en-US" dirty="0" smtClean="0"/>
              <a:t>3DES, AES and Other Block Ciphers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S-Box</a:t>
            </a:r>
            <a:endParaRPr lang="en-US" dirty="0"/>
          </a:p>
        </p:txBody>
      </p:sp>
      <p:sp>
        <p:nvSpPr>
          <p:cNvPr id="4" name="Content Placeholder 3"/>
          <p:cNvSpPr>
            <a:spLocks noGrp="1"/>
          </p:cNvSpPr>
          <p:nvPr>
            <p:ph idx="1"/>
          </p:nvPr>
        </p:nvSpPr>
        <p:spPr/>
        <p:txBody>
          <a:bodyPr/>
          <a:lstStyle/>
          <a:p>
            <a:r>
              <a:rPr lang="en-US" sz="2000" dirty="0" smtClean="0"/>
              <a:t>S-DES (and DES) perform substitutions using S-Boxes</a:t>
            </a:r>
          </a:p>
          <a:p>
            <a:r>
              <a:rPr lang="en-US" sz="2000" dirty="0" smtClean="0"/>
              <a:t>S-Box considered as a matrix: input used to select</a:t>
            </a:r>
            <a:br>
              <a:rPr lang="en-US" sz="2000" dirty="0" smtClean="0"/>
            </a:br>
            <a:r>
              <a:rPr lang="en-US" sz="2000" dirty="0" smtClean="0"/>
              <a:t>row/column; selected element is output</a:t>
            </a:r>
          </a:p>
          <a:p>
            <a:r>
              <a:rPr lang="en-US" sz="2000" dirty="0" smtClean="0"/>
              <a:t>4-bit input: bit1; bit2; bit3; bit4</a:t>
            </a:r>
          </a:p>
          <a:p>
            <a:pPr lvl="1"/>
            <a:r>
              <a:rPr lang="en-US" sz="2000" dirty="0" smtClean="0"/>
              <a:t>bit1 , bit4 species row (0, 1, 2 or 3 in decimal)</a:t>
            </a:r>
          </a:p>
          <a:p>
            <a:pPr lvl="1"/>
            <a:r>
              <a:rPr lang="en-US" sz="2000" dirty="0" smtClean="0"/>
              <a:t>bit2bit3 species column </a:t>
            </a:r>
          </a:p>
          <a:p>
            <a:pPr lvl="1"/>
            <a:r>
              <a:rPr lang="en-US" sz="2000" dirty="0" smtClean="0"/>
              <a:t>2-bit output</a:t>
            </a:r>
            <a:br>
              <a:rPr lang="en-US" sz="2000" dirty="0" smtClean="0"/>
            </a:b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1187624" y="4221088"/>
            <a:ext cx="7103074" cy="2073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S-DES Example</a:t>
            </a:r>
            <a:endParaRPr lang="en-US" dirty="0"/>
          </a:p>
        </p:txBody>
      </p:sp>
      <p:sp>
        <p:nvSpPr>
          <p:cNvPr id="3" name="Content Placeholder 2"/>
          <p:cNvSpPr>
            <a:spLocks noGrp="1"/>
          </p:cNvSpPr>
          <p:nvPr>
            <p:ph idx="1"/>
          </p:nvPr>
        </p:nvSpPr>
        <p:spPr/>
        <p:txBody>
          <a:bodyPr/>
          <a:lstStyle/>
          <a:p>
            <a:r>
              <a:rPr lang="en-US" sz="2400" dirty="0" smtClean="0"/>
              <a:t>S-DES Example</a:t>
            </a:r>
          </a:p>
          <a:p>
            <a:pPr lvl="1"/>
            <a:r>
              <a:rPr lang="en-US" sz="2400" dirty="0" smtClean="0"/>
              <a:t>Plaintext: 01110010</a:t>
            </a:r>
          </a:p>
          <a:p>
            <a:pPr lvl="1"/>
            <a:r>
              <a:rPr lang="en-US" sz="2400" dirty="0" smtClean="0"/>
              <a:t>Key: 1010000010</a:t>
            </a:r>
          </a:p>
          <a:p>
            <a:pPr lvl="1"/>
            <a:r>
              <a:rPr lang="en-US" sz="2400" dirty="0" err="1" smtClean="0"/>
              <a:t>Ciphertext</a:t>
            </a:r>
            <a:r>
              <a:rPr lang="en-US" sz="2400" dirty="0" smtClean="0"/>
              <a:t>: 01110111</a:t>
            </a:r>
          </a:p>
          <a:p>
            <a:pPr lvl="1"/>
            <a:endParaRPr lang="en-US" sz="2400" dirty="0" smtClean="0"/>
          </a:p>
          <a:p>
            <a:pPr lvl="1"/>
            <a:r>
              <a:rPr lang="en-US" sz="2400" dirty="0" smtClean="0"/>
              <a:t>See the example  </a:t>
            </a:r>
            <a:r>
              <a:rPr lang="en-US" sz="2400" dirty="0" err="1" smtClean="0"/>
              <a:t>detailes</a:t>
            </a:r>
            <a:r>
              <a:rPr lang="en-US" sz="2400" dirty="0" smtClean="0"/>
              <a:t>  on the website</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S-DES Summery</a:t>
            </a:r>
            <a:endParaRPr lang="en-US" dirty="0"/>
          </a:p>
        </p:txBody>
      </p:sp>
      <p:sp>
        <p:nvSpPr>
          <p:cNvPr id="3" name="Content Placeholder 2"/>
          <p:cNvSpPr>
            <a:spLocks noGrp="1"/>
          </p:cNvSpPr>
          <p:nvPr>
            <p:ph idx="1"/>
          </p:nvPr>
        </p:nvSpPr>
        <p:spPr/>
        <p:txBody>
          <a:bodyPr/>
          <a:lstStyle/>
          <a:p>
            <a:r>
              <a:rPr lang="en-US" dirty="0" smtClean="0"/>
              <a:t>S-DES expressed as functions:</a:t>
            </a:r>
          </a:p>
          <a:p>
            <a:pPr>
              <a:buNone/>
            </a:pPr>
            <a:endParaRPr lang="en-US" dirty="0" smtClean="0"/>
          </a:p>
          <a:p>
            <a:pPr>
              <a:buNone/>
            </a:pPr>
            <a:endParaRPr lang="en-US" dirty="0" smtClean="0"/>
          </a:p>
          <a:p>
            <a:pPr>
              <a:buNone/>
            </a:pPr>
            <a:endParaRPr lang="en-US" dirty="0" smtClean="0"/>
          </a:p>
          <a:p>
            <a:r>
              <a:rPr lang="en-US" dirty="0" smtClean="0"/>
              <a:t>Security of S-DES:</a:t>
            </a:r>
          </a:p>
          <a:p>
            <a:pPr lvl="1"/>
            <a:r>
              <a:rPr lang="en-US" dirty="0" smtClean="0"/>
              <a:t>10-bit key, 1024 keys: brute force easy</a:t>
            </a:r>
          </a:p>
          <a:p>
            <a:pPr lvl="1"/>
            <a:r>
              <a:rPr lang="en-US" dirty="0" smtClean="0"/>
              <a:t>If know plaintext and corresponding </a:t>
            </a:r>
            <a:r>
              <a:rPr lang="en-US" dirty="0" err="1" smtClean="0"/>
              <a:t>ciphertext</a:t>
            </a:r>
            <a:r>
              <a:rPr lang="en-US" dirty="0" smtClean="0"/>
              <a:t>, can we determine key? </a:t>
            </a:r>
            <a:r>
              <a:rPr lang="en-US" dirty="0" smtClean="0">
                <a:solidFill>
                  <a:srgbClr val="FF0000"/>
                </a:solidFill>
              </a:rPr>
              <a:t>Very hard</a:t>
            </a:r>
          </a:p>
        </p:txBody>
      </p:sp>
      <p:pic>
        <p:nvPicPr>
          <p:cNvPr id="2051" name="Picture 3"/>
          <p:cNvPicPr>
            <a:picLocks noChangeAspect="1" noChangeArrowheads="1"/>
          </p:cNvPicPr>
          <p:nvPr/>
        </p:nvPicPr>
        <p:blipFill>
          <a:blip r:embed="rId2" cstate="print"/>
          <a:srcRect/>
          <a:stretch>
            <a:fillRect/>
          </a:stretch>
        </p:blipFill>
        <p:spPr bwMode="auto">
          <a:xfrm>
            <a:off x="1475656" y="2348880"/>
            <a:ext cx="5143500" cy="990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Comparing DES and S-DES</a:t>
            </a:r>
            <a:endParaRPr lang="en-US" dirty="0"/>
          </a:p>
        </p:txBody>
      </p:sp>
      <p:sp>
        <p:nvSpPr>
          <p:cNvPr id="5" name="Content Placeholder 4"/>
          <p:cNvSpPr>
            <a:spLocks noGrp="1"/>
          </p:cNvSpPr>
          <p:nvPr>
            <p:ph sz="half" idx="1"/>
          </p:nvPr>
        </p:nvSpPr>
        <p:spPr>
          <a:xfrm>
            <a:off x="516426" y="1403440"/>
            <a:ext cx="3787775" cy="4114800"/>
          </a:xfrm>
        </p:spPr>
        <p:txBody>
          <a:bodyPr/>
          <a:lstStyle/>
          <a:p>
            <a:r>
              <a:rPr lang="en-US" dirty="0" smtClean="0"/>
              <a:t>S-DES</a:t>
            </a:r>
          </a:p>
          <a:p>
            <a:pPr lvl="1"/>
            <a:r>
              <a:rPr lang="en-US" dirty="0" smtClean="0"/>
              <a:t> 8-bit blocks</a:t>
            </a:r>
          </a:p>
          <a:p>
            <a:pPr lvl="1"/>
            <a:r>
              <a:rPr lang="en-US" dirty="0" smtClean="0"/>
              <a:t>10-bit key: 2 x 8-bit round keys</a:t>
            </a:r>
          </a:p>
          <a:p>
            <a:pPr lvl="1"/>
            <a:r>
              <a:rPr lang="en-US" dirty="0" smtClean="0"/>
              <a:t>IP: 8-bits</a:t>
            </a:r>
          </a:p>
          <a:p>
            <a:pPr lvl="1"/>
            <a:r>
              <a:rPr lang="en-US" dirty="0" smtClean="0"/>
              <a:t>F operates on 4 bits</a:t>
            </a:r>
          </a:p>
          <a:p>
            <a:pPr lvl="1"/>
            <a:r>
              <a:rPr lang="en-US" dirty="0" smtClean="0"/>
              <a:t>2 S-Boxes</a:t>
            </a:r>
          </a:p>
          <a:p>
            <a:pPr lvl="1"/>
            <a:r>
              <a:rPr lang="en-US" dirty="0" smtClean="0"/>
              <a:t>2 rounds</a:t>
            </a:r>
            <a:endParaRPr lang="en-US" dirty="0"/>
          </a:p>
        </p:txBody>
      </p:sp>
      <p:sp>
        <p:nvSpPr>
          <p:cNvPr id="6" name="Content Placeholder 5"/>
          <p:cNvSpPr>
            <a:spLocks noGrp="1"/>
          </p:cNvSpPr>
          <p:nvPr>
            <p:ph sz="half" idx="2"/>
          </p:nvPr>
        </p:nvSpPr>
        <p:spPr>
          <a:xfrm>
            <a:off x="4456601" y="1403440"/>
            <a:ext cx="3787775" cy="4114800"/>
          </a:xfrm>
        </p:spPr>
        <p:txBody>
          <a:bodyPr/>
          <a:lstStyle/>
          <a:p>
            <a:r>
              <a:rPr lang="en-US" dirty="0" smtClean="0"/>
              <a:t>DES</a:t>
            </a:r>
          </a:p>
          <a:p>
            <a:pPr lvl="1"/>
            <a:r>
              <a:rPr lang="en-US" dirty="0" smtClean="0"/>
              <a:t> 64-bit blocks</a:t>
            </a:r>
          </a:p>
          <a:p>
            <a:pPr lvl="1"/>
            <a:r>
              <a:rPr lang="en-US" dirty="0" smtClean="0"/>
              <a:t>56-bit key: 16 x 48-bit round keys</a:t>
            </a:r>
          </a:p>
          <a:p>
            <a:pPr lvl="1"/>
            <a:r>
              <a:rPr lang="en-US" dirty="0" smtClean="0"/>
              <a:t>IP: 64 bits</a:t>
            </a:r>
          </a:p>
          <a:p>
            <a:pPr lvl="1"/>
            <a:r>
              <a:rPr lang="en-US" dirty="0" smtClean="0"/>
              <a:t>F operates on 32 bits</a:t>
            </a:r>
          </a:p>
          <a:p>
            <a:pPr lvl="1"/>
            <a:r>
              <a:rPr lang="en-US" dirty="0" smtClean="0"/>
              <a:t>8 S-Boxes</a:t>
            </a:r>
          </a:p>
          <a:p>
            <a:pPr lvl="1"/>
            <a:r>
              <a:rPr lang="en-US" dirty="0" smtClean="0"/>
              <a:t>16 rounds</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043608" y="5191125"/>
            <a:ext cx="6324600" cy="16668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66562" name="Rectangle 2"/>
          <p:cNvSpPr>
            <a:spLocks noGrp="1" noChangeArrowheads="1"/>
          </p:cNvSpPr>
          <p:nvPr>
            <p:ph type="title" idx="4294967295"/>
          </p:nvPr>
        </p:nvSpPr>
        <p:spPr>
          <a:xfrm>
            <a:off x="5943600" y="0"/>
            <a:ext cx="3200400" cy="6858000"/>
          </a:xfrm>
        </p:spPr>
        <p:txBody>
          <a:bodyPr/>
          <a:lstStyle/>
          <a:p>
            <a:pPr>
              <a:defRPr/>
            </a:pPr>
            <a:r>
              <a:rPr lang="en-US" sz="4400" dirty="0" smtClean="0">
                <a:solidFill>
                  <a:schemeClr val="accent1">
                    <a:lumMod val="50000"/>
                  </a:schemeClr>
                </a:solidFill>
              </a:rPr>
              <a:t>DES Encryption Algorithm</a:t>
            </a:r>
            <a:endParaRPr lang="en-AU" sz="4400" dirty="0">
              <a:solidFill>
                <a:schemeClr val="accent1">
                  <a:lumMod val="50000"/>
                </a:schemeClr>
              </a:solidFill>
            </a:endParaRPr>
          </a:p>
        </p:txBody>
      </p:sp>
      <p:pic>
        <p:nvPicPr>
          <p:cNvPr id="4" name="Picture 3" descr="f5.pdf"/>
          <p:cNvPicPr>
            <a:picLocks noChangeAspect="1"/>
          </p:cNvPicPr>
          <p:nvPr/>
        </p:nvPicPr>
        <p:blipFill>
          <a:blip r:embed="rId3" cstate="print"/>
          <a:srcRect t="5455" b="2727"/>
          <a:stretch>
            <a:fillRect/>
          </a:stretch>
        </p:blipFill>
        <p:spPr>
          <a:xfrm>
            <a:off x="0" y="1"/>
            <a:ext cx="5771678" cy="6857999"/>
          </a:xfrm>
          <a:prstGeom prst="rect">
            <a:avLst/>
          </a:prstGeom>
        </p:spPr>
      </p:pic>
      <p:sp>
        <p:nvSpPr>
          <p:cNvPr id="6" name="TextBox 5"/>
          <p:cNvSpPr txBox="1"/>
          <p:nvPr/>
        </p:nvSpPr>
        <p:spPr>
          <a:xfrm>
            <a:off x="6756400" y="6108700"/>
            <a:ext cx="184666" cy="369332"/>
          </a:xfrm>
          <a:prstGeom prst="rect">
            <a:avLst/>
          </a:prstGeom>
          <a:noFill/>
        </p:spPr>
        <p:txBody>
          <a:bodyPr wrap="none" rtlCol="0">
            <a:spAutoFit/>
          </a:bodyPr>
          <a:lstStyle/>
          <a:p>
            <a:endParaRPr lang="en-US" dirty="0"/>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Permutation Tables for DES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195736" y="1772816"/>
            <a:ext cx="4533900" cy="4267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p expansion box bit pattern"/>
          <p:cNvPicPr>
            <a:picLocks noChangeAspect="1" noChangeArrowheads="1"/>
          </p:cNvPicPr>
          <p:nvPr/>
        </p:nvPicPr>
        <p:blipFill>
          <a:blip r:embed="rId2" cstate="print"/>
          <a:srcRect/>
          <a:stretch>
            <a:fillRect/>
          </a:stretch>
        </p:blipFill>
        <p:spPr bwMode="auto">
          <a:xfrm>
            <a:off x="1763688" y="1988840"/>
            <a:ext cx="4762500" cy="2286001"/>
          </a:xfrm>
          <a:prstGeom prst="rect">
            <a:avLst/>
          </a:prstGeom>
          <a:noFill/>
        </p:spPr>
      </p:pic>
      <p:sp>
        <p:nvSpPr>
          <p:cNvPr id="4" name="Rectangle 3"/>
          <p:cNvSpPr/>
          <p:nvPr/>
        </p:nvSpPr>
        <p:spPr>
          <a:xfrm>
            <a:off x="2771800" y="1484784"/>
            <a:ext cx="3243196" cy="369332"/>
          </a:xfrm>
          <a:prstGeom prst="rect">
            <a:avLst/>
          </a:prstGeom>
        </p:spPr>
        <p:txBody>
          <a:bodyPr wrap="none">
            <a:spAutoFit/>
          </a:bodyPr>
          <a:lstStyle/>
          <a:p>
            <a:r>
              <a:rPr lang="en-US" b="1" dirty="0" smtClean="0"/>
              <a:t>3: Expansion permutation (E ) </a:t>
            </a:r>
            <a:endParaRPr lang="en-US" b="1" dirty="0"/>
          </a:p>
        </p:txBody>
      </p:sp>
      <p:sp>
        <p:nvSpPr>
          <p:cNvPr id="5" name="Rectangle 4"/>
          <p:cNvSpPr/>
          <p:nvPr/>
        </p:nvSpPr>
        <p:spPr>
          <a:xfrm>
            <a:off x="2699792" y="4149080"/>
            <a:ext cx="3147015" cy="369332"/>
          </a:xfrm>
          <a:prstGeom prst="rect">
            <a:avLst/>
          </a:prstGeom>
        </p:spPr>
        <p:txBody>
          <a:bodyPr wrap="none">
            <a:spAutoFit/>
          </a:bodyPr>
          <a:lstStyle/>
          <a:p>
            <a:r>
              <a:rPr lang="en-US" b="1" dirty="0" smtClean="0"/>
              <a:t>4 : Permutation Function  (P) </a:t>
            </a:r>
          </a:p>
        </p:txBody>
      </p:sp>
      <p:sp>
        <p:nvSpPr>
          <p:cNvPr id="6" name="Title 5"/>
          <p:cNvSpPr>
            <a:spLocks noGrp="1"/>
          </p:cNvSpPr>
          <p:nvPr>
            <p:ph type="title"/>
          </p:nvPr>
        </p:nvSpPr>
        <p:spPr/>
        <p:txBody>
          <a:bodyPr/>
          <a:lstStyle/>
          <a:p>
            <a:r>
              <a:rPr lang="en-US" dirty="0" smtClean="0"/>
              <a:t>Permutation Tables for DES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907704" y="4725144"/>
            <a:ext cx="4343400" cy="9620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Round of DES Algorithm</a:t>
            </a:r>
            <a:endParaRPr lang="en-US" dirty="0"/>
          </a:p>
        </p:txBody>
      </p:sp>
      <p:sp>
        <p:nvSpPr>
          <p:cNvPr id="3" name="Slide Number Placeholder 2"/>
          <p:cNvSpPr>
            <a:spLocks noGrp="1"/>
          </p:cNvSpPr>
          <p:nvPr>
            <p:ph type="sldNum" sz="quarter" idx="10"/>
          </p:nvPr>
        </p:nvSpPr>
        <p:spPr/>
        <p:txBody>
          <a:bodyPr/>
          <a:lstStyle/>
          <a:p>
            <a:pPr>
              <a:defRPr/>
            </a:pPr>
            <a:fld id="{D5EB891A-D90F-494E-9D74-AEB55E1698AB}" type="slidenum">
              <a:rPr lang="en-GB" smtClean="0"/>
              <a:pPr>
                <a:defRPr/>
              </a:pPr>
              <a:t>27</a:t>
            </a:fld>
            <a:endParaRPr lang="en-GB"/>
          </a:p>
        </p:txBody>
      </p:sp>
      <p:pic>
        <p:nvPicPr>
          <p:cNvPr id="154626" name="Picture 2"/>
          <p:cNvPicPr>
            <a:picLocks noChangeAspect="1" noChangeArrowheads="1"/>
          </p:cNvPicPr>
          <p:nvPr/>
        </p:nvPicPr>
        <p:blipFill>
          <a:blip r:embed="rId2" cstate="print"/>
          <a:srcRect/>
          <a:stretch>
            <a:fillRect/>
          </a:stretch>
        </p:blipFill>
        <p:spPr bwMode="auto">
          <a:xfrm>
            <a:off x="611560" y="1340768"/>
            <a:ext cx="7239000" cy="5200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ea typeface="ＭＳ Ｐゴシック" pitchFamily="34" charset="-128"/>
              </a:rPr>
              <a:t>DES Round Structure</a:t>
            </a:r>
            <a:endParaRPr lang="en-AU" smtClean="0">
              <a:ea typeface="ＭＳ Ｐゴシック" pitchFamily="34" charset="-128"/>
            </a:endParaRPr>
          </a:p>
        </p:txBody>
      </p:sp>
      <p:pic>
        <p:nvPicPr>
          <p:cNvPr id="52227" name="Picture 5"/>
          <p:cNvPicPr>
            <a:picLocks noChangeAspect="1" noChangeArrowheads="1"/>
          </p:cNvPicPr>
          <p:nvPr/>
        </p:nvPicPr>
        <p:blipFill>
          <a:blip r:embed="rId3" cstate="print"/>
          <a:srcRect/>
          <a:stretch>
            <a:fillRect/>
          </a:stretch>
        </p:blipFill>
        <p:spPr bwMode="auto">
          <a:xfrm>
            <a:off x="1219200" y="1676400"/>
            <a:ext cx="6592888" cy="47132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323528" y="1475511"/>
            <a:ext cx="8280920" cy="4992137"/>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Definition of DES S-Boxes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smtClean="0"/>
              <a:t>The objectives</a:t>
            </a:r>
            <a:endParaRPr lang="en-AU" dirty="0"/>
          </a:p>
        </p:txBody>
      </p:sp>
      <p:sp>
        <p:nvSpPr>
          <p:cNvPr id="47107" name="Rectangle 3"/>
          <p:cNvSpPr>
            <a:spLocks noGrp="1" noChangeArrowheads="1"/>
          </p:cNvSpPr>
          <p:nvPr>
            <p:ph type="body" idx="1"/>
          </p:nvPr>
        </p:nvSpPr>
        <p:spPr/>
        <p:txBody>
          <a:bodyPr/>
          <a:lstStyle/>
          <a:p>
            <a:pPr eaLnBrk="1" hangingPunct="1">
              <a:buFont typeface="Wingdings" pitchFamily="-107" charset="2"/>
              <a:buChar char="Ø"/>
              <a:defRPr/>
            </a:pPr>
            <a:r>
              <a:rPr lang="en-AU"/>
              <a:t>now look at modern block ciphers</a:t>
            </a:r>
          </a:p>
          <a:p>
            <a:pPr eaLnBrk="1" hangingPunct="1">
              <a:buFont typeface="Wingdings" pitchFamily="-107" charset="2"/>
              <a:buChar char="Ø"/>
              <a:defRPr/>
            </a:pPr>
            <a:r>
              <a:rPr lang="en-AU"/>
              <a:t>one of the most widely used types of cryptographic algorithms </a:t>
            </a:r>
          </a:p>
          <a:p>
            <a:pPr eaLnBrk="1" hangingPunct="1">
              <a:buFont typeface="Wingdings" pitchFamily="-107" charset="2"/>
              <a:buChar char="Ø"/>
              <a:defRPr/>
            </a:pPr>
            <a:r>
              <a:rPr lang="en-AU"/>
              <a:t>provide secrecy /authentication services</a:t>
            </a:r>
          </a:p>
          <a:p>
            <a:pPr eaLnBrk="1" hangingPunct="1">
              <a:buFont typeface="Wingdings" pitchFamily="-107" charset="2"/>
              <a:buChar char="Ø"/>
              <a:defRPr/>
            </a:pPr>
            <a:r>
              <a:rPr lang="en-AU"/>
              <a:t>focus on DES (Data Encryption Standard)</a:t>
            </a:r>
          </a:p>
          <a:p>
            <a:pPr eaLnBrk="1" hangingPunct="1">
              <a:buFont typeface="Wingdings" pitchFamily="-107" charset="2"/>
              <a:buChar char="Ø"/>
              <a:defRPr/>
            </a:pPr>
            <a:r>
              <a:rPr lang="en-AU"/>
              <a:t>to illustrate block cipher design principles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 of DES S-Boxes</a:t>
            </a:r>
            <a:endParaRPr lang="en-US" dirty="0"/>
          </a:p>
        </p:txBody>
      </p:sp>
      <p:pic>
        <p:nvPicPr>
          <p:cNvPr id="153602" name="Picture 2"/>
          <p:cNvPicPr>
            <a:picLocks noChangeAspect="1" noChangeArrowheads="1"/>
          </p:cNvPicPr>
          <p:nvPr/>
        </p:nvPicPr>
        <p:blipFill>
          <a:blip r:embed="rId2" cstate="print"/>
          <a:srcRect/>
          <a:stretch>
            <a:fillRect/>
          </a:stretch>
        </p:blipFill>
        <p:spPr bwMode="auto">
          <a:xfrm>
            <a:off x="467544" y="1450088"/>
            <a:ext cx="8136904" cy="504860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Key Schedule Calculation</a:t>
            </a:r>
            <a:endParaRPr lang="en-US" dirty="0"/>
          </a:p>
        </p:txBody>
      </p:sp>
      <p:sp>
        <p:nvSpPr>
          <p:cNvPr id="3" name="Slide Number Placeholder 2"/>
          <p:cNvSpPr>
            <a:spLocks noGrp="1"/>
          </p:cNvSpPr>
          <p:nvPr>
            <p:ph type="sldNum" sz="quarter" idx="10"/>
          </p:nvPr>
        </p:nvSpPr>
        <p:spPr/>
        <p:txBody>
          <a:bodyPr/>
          <a:lstStyle/>
          <a:p>
            <a:pPr>
              <a:defRPr/>
            </a:pPr>
            <a:fld id="{D5EB891A-D90F-494E-9D74-AEB55E1698AB}" type="slidenum">
              <a:rPr lang="en-GB" smtClean="0"/>
              <a:pPr>
                <a:defRPr/>
              </a:pPr>
              <a:t>31</a:t>
            </a:fld>
            <a:endParaRPr lang="en-GB"/>
          </a:p>
        </p:txBody>
      </p:sp>
      <p:pic>
        <p:nvPicPr>
          <p:cNvPr id="152579" name="Picture 3"/>
          <p:cNvPicPr>
            <a:picLocks noChangeAspect="1" noChangeArrowheads="1"/>
          </p:cNvPicPr>
          <p:nvPr/>
        </p:nvPicPr>
        <p:blipFill>
          <a:blip r:embed="rId2" cstate="print"/>
          <a:srcRect/>
          <a:stretch>
            <a:fillRect/>
          </a:stretch>
        </p:blipFill>
        <p:spPr bwMode="auto">
          <a:xfrm>
            <a:off x="0" y="3964120"/>
            <a:ext cx="4591050" cy="2000250"/>
          </a:xfrm>
          <a:prstGeom prst="rect">
            <a:avLst/>
          </a:prstGeom>
          <a:noFill/>
          <a:ln w="9525">
            <a:noFill/>
            <a:miter lim="800000"/>
            <a:headEnd/>
            <a:tailEnd/>
          </a:ln>
        </p:spPr>
      </p:pic>
      <p:pic>
        <p:nvPicPr>
          <p:cNvPr id="152580" name="Picture 4"/>
          <p:cNvPicPr>
            <a:picLocks noChangeAspect="1" noChangeArrowheads="1"/>
          </p:cNvPicPr>
          <p:nvPr/>
        </p:nvPicPr>
        <p:blipFill>
          <a:blip r:embed="rId3" cstate="print"/>
          <a:srcRect/>
          <a:stretch>
            <a:fillRect/>
          </a:stretch>
        </p:blipFill>
        <p:spPr bwMode="auto">
          <a:xfrm>
            <a:off x="2000250" y="5895975"/>
            <a:ext cx="7143750" cy="962025"/>
          </a:xfrm>
          <a:prstGeom prst="rect">
            <a:avLst/>
          </a:prstGeom>
          <a:noFill/>
          <a:ln w="9525">
            <a:noFill/>
            <a:miter lim="800000"/>
            <a:headEnd/>
            <a:tailEnd/>
          </a:ln>
        </p:spPr>
      </p:pic>
      <p:pic>
        <p:nvPicPr>
          <p:cNvPr id="152581" name="Picture 5"/>
          <p:cNvPicPr>
            <a:picLocks noChangeAspect="1" noChangeArrowheads="1"/>
          </p:cNvPicPr>
          <p:nvPr/>
        </p:nvPicPr>
        <p:blipFill>
          <a:blip r:embed="rId4" cstate="print"/>
          <a:srcRect/>
          <a:stretch>
            <a:fillRect/>
          </a:stretch>
        </p:blipFill>
        <p:spPr bwMode="auto">
          <a:xfrm>
            <a:off x="0" y="1556792"/>
            <a:ext cx="4314825" cy="2447925"/>
          </a:xfrm>
          <a:prstGeom prst="rect">
            <a:avLst/>
          </a:prstGeom>
          <a:noFill/>
          <a:ln w="9525">
            <a:noFill/>
            <a:miter lim="800000"/>
            <a:headEnd/>
            <a:tailEnd/>
          </a:ln>
        </p:spPr>
      </p:pic>
      <p:pic>
        <p:nvPicPr>
          <p:cNvPr id="152582" name="Picture 6"/>
          <p:cNvPicPr>
            <a:picLocks noChangeAspect="1" noChangeArrowheads="1"/>
          </p:cNvPicPr>
          <p:nvPr/>
        </p:nvPicPr>
        <p:blipFill>
          <a:blip r:embed="rId5" cstate="print"/>
          <a:srcRect/>
          <a:stretch>
            <a:fillRect/>
          </a:stretch>
        </p:blipFill>
        <p:spPr bwMode="auto">
          <a:xfrm>
            <a:off x="4499992" y="1412776"/>
            <a:ext cx="3829050" cy="2524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09600"/>
            <a:ext cx="2286000" cy="3429000"/>
          </a:xfrm>
        </p:spPr>
        <p:txBody>
          <a:bodyPr/>
          <a:lstStyle/>
          <a:p>
            <a:r>
              <a:rPr lang="en-US" sz="4400" dirty="0" smtClean="0"/>
              <a:t/>
            </a:r>
            <a:br>
              <a:rPr lang="en-US" sz="4400" dirty="0" smtClean="0"/>
            </a:br>
            <a:r>
              <a:rPr lang="en-US" sz="4400" dirty="0" smtClean="0">
                <a:solidFill>
                  <a:schemeClr val="bg2">
                    <a:lumMod val="50000"/>
                  </a:schemeClr>
                </a:solidFill>
              </a:rPr>
              <a:t>Table 3.2</a:t>
            </a:r>
            <a:br>
              <a:rPr lang="en-US" sz="4400" dirty="0" smtClean="0">
                <a:solidFill>
                  <a:schemeClr val="bg2">
                    <a:lumMod val="50000"/>
                  </a:schemeClr>
                </a:solidFill>
              </a:rPr>
            </a:br>
            <a:r>
              <a:rPr lang="en-US" sz="4400" dirty="0" smtClean="0">
                <a:solidFill>
                  <a:schemeClr val="bg2">
                    <a:lumMod val="50000"/>
                  </a:schemeClr>
                </a:solidFill>
              </a:rPr>
              <a:t/>
            </a:r>
            <a:br>
              <a:rPr lang="en-US" sz="4400" dirty="0" smtClean="0">
                <a:solidFill>
                  <a:schemeClr val="bg2">
                    <a:lumMod val="50000"/>
                  </a:schemeClr>
                </a:solidFill>
              </a:rPr>
            </a:br>
            <a:r>
              <a:rPr lang="en-US" sz="4400" dirty="0" smtClean="0">
                <a:solidFill>
                  <a:schemeClr val="bg2">
                    <a:lumMod val="50000"/>
                  </a:schemeClr>
                </a:solidFill>
              </a:rPr>
              <a:t>DES Example</a:t>
            </a:r>
            <a:endParaRPr lang="en-US" sz="4400" dirty="0">
              <a:solidFill>
                <a:schemeClr val="bg2">
                  <a:lumMod val="50000"/>
                </a:schemeClr>
              </a:solidFill>
            </a:endParaRPr>
          </a:p>
        </p:txBody>
      </p:sp>
      <p:pic>
        <p:nvPicPr>
          <p:cNvPr id="7" name="Picture 6"/>
          <p:cNvPicPr>
            <a:picLocks noChangeAspect="1"/>
          </p:cNvPicPr>
          <p:nvPr/>
        </p:nvPicPr>
        <p:blipFill>
          <a:blip r:embed="rId3" cstate="print"/>
          <a:stretch>
            <a:fillRect/>
          </a:stretch>
        </p:blipFill>
        <p:spPr>
          <a:xfrm>
            <a:off x="1981200" y="152400"/>
            <a:ext cx="7443448" cy="6324600"/>
          </a:xfrm>
          <a:prstGeom prst="rect">
            <a:avLst/>
          </a:prstGeom>
        </p:spPr>
      </p:pic>
      <p:sp>
        <p:nvSpPr>
          <p:cNvPr id="10" name="Rectangle 9"/>
          <p:cNvSpPr/>
          <p:nvPr/>
        </p:nvSpPr>
        <p:spPr>
          <a:xfrm>
            <a:off x="2438400" y="6400800"/>
            <a:ext cx="6477000" cy="323165"/>
          </a:xfrm>
          <a:prstGeom prst="rect">
            <a:avLst/>
          </a:prstGeom>
        </p:spPr>
        <p:txBody>
          <a:bodyPr wrap="square">
            <a:spAutoFit/>
          </a:bodyPr>
          <a:lstStyle/>
          <a:p>
            <a:pPr algn="ctr"/>
            <a:r>
              <a:rPr lang="en-US" sz="1500" i="1" dirty="0"/>
              <a:t>Note:</a:t>
            </a:r>
            <a:r>
              <a:rPr lang="en-US" sz="1500" dirty="0"/>
              <a:t> DES subkeys are shown as eight 6-bit values in hex format</a:t>
            </a:r>
            <a:r>
              <a:rPr lang="en-US" sz="1500" dirty="0" smtClean="0"/>
              <a:t> </a:t>
            </a:r>
            <a:endParaRPr lang="en-US" sz="1500" dirty="0"/>
          </a:p>
        </p:txBody>
      </p:sp>
      <p:sp>
        <p:nvSpPr>
          <p:cNvPr id="11" name="TextBox 10"/>
          <p:cNvSpPr txBox="1"/>
          <p:nvPr/>
        </p:nvSpPr>
        <p:spPr>
          <a:xfrm>
            <a:off x="152400" y="4953000"/>
            <a:ext cx="2133600" cy="523220"/>
          </a:xfrm>
          <a:prstGeom prst="rect">
            <a:avLst/>
          </a:prstGeom>
          <a:noFill/>
        </p:spPr>
        <p:txBody>
          <a:bodyPr wrap="square" rtlCol="0">
            <a:spAutoFit/>
          </a:bodyPr>
          <a:lstStyle/>
          <a:p>
            <a:r>
              <a:rPr lang="en-US" sz="1400" dirty="0" smtClean="0"/>
              <a:t>(Table can be found on page 75 in textbook)</a:t>
            </a:r>
            <a:endParaRPr lang="en-US" sz="1400"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AU" smtClean="0">
                <a:ea typeface="ＭＳ Ｐゴシック" pitchFamily="34" charset="-128"/>
              </a:rPr>
              <a:t>DES Example</a:t>
            </a:r>
            <a:endParaRPr lang="en-US" smtClean="0">
              <a:ea typeface="ＭＳ Ｐゴシック" pitchFamily="34" charset="-128"/>
            </a:endParaRPr>
          </a:p>
        </p:txBody>
      </p:sp>
      <p:pic>
        <p:nvPicPr>
          <p:cNvPr id="60419" name="Picture 3"/>
          <p:cNvPicPr>
            <a:picLocks noChangeAspect="1"/>
          </p:cNvPicPr>
          <p:nvPr/>
        </p:nvPicPr>
        <p:blipFill>
          <a:blip r:embed="rId3" cstate="print"/>
          <a:srcRect/>
          <a:stretch>
            <a:fillRect/>
          </a:stretch>
        </p:blipFill>
        <p:spPr bwMode="auto">
          <a:xfrm>
            <a:off x="1752600" y="1524000"/>
            <a:ext cx="5422900" cy="508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AU"/>
              <a:t>Avalanche Effect </a:t>
            </a:r>
          </a:p>
        </p:txBody>
      </p:sp>
      <p:sp>
        <p:nvSpPr>
          <p:cNvPr id="79875" name="Rectangle 3"/>
          <p:cNvSpPr>
            <a:spLocks noGrp="1" noChangeArrowheads="1"/>
          </p:cNvSpPr>
          <p:nvPr>
            <p:ph type="body" idx="1"/>
          </p:nvPr>
        </p:nvSpPr>
        <p:spPr/>
        <p:txBody>
          <a:bodyPr/>
          <a:lstStyle/>
          <a:p>
            <a:r>
              <a:rPr lang="en-US" sz="2000" dirty="0" smtClean="0">
                <a:ea typeface="ＭＳ Ｐゴシック" pitchFamily="34" charset="-128"/>
              </a:rPr>
              <a:t>Aim: small change in key (or plaintext) produces large change in </a:t>
            </a:r>
            <a:r>
              <a:rPr lang="en-US" sz="2000" dirty="0" err="1" smtClean="0">
                <a:ea typeface="ＭＳ Ｐゴシック" pitchFamily="34" charset="-128"/>
              </a:rPr>
              <a:t>ciphertext</a:t>
            </a:r>
            <a:endParaRPr lang="en-US" sz="2000" dirty="0" smtClean="0">
              <a:ea typeface="ＭＳ Ｐゴシック" pitchFamily="34" charset="-128"/>
            </a:endParaRPr>
          </a:p>
          <a:p>
            <a:r>
              <a:rPr lang="en-US" sz="2000" dirty="0" smtClean="0">
                <a:ea typeface="ＭＳ Ｐゴシック" pitchFamily="34" charset="-128"/>
              </a:rPr>
              <a:t>Avalanche effect is present in DES (good for security)</a:t>
            </a:r>
          </a:p>
          <a:p>
            <a:r>
              <a:rPr lang="en-US" sz="2000" dirty="0" smtClean="0">
                <a:ea typeface="ＭＳ Ｐゴシック" pitchFamily="34" charset="-128"/>
              </a:rPr>
              <a:t>Following examples show the number of bits that change in output when two different inputs are used, differing by 1 bit</a:t>
            </a:r>
          </a:p>
          <a:p>
            <a:pPr lvl="1"/>
            <a:r>
              <a:rPr lang="en-US" sz="2000" dirty="0" smtClean="0">
                <a:ea typeface="ＭＳ Ｐゴシック" pitchFamily="34" charset="-128"/>
              </a:rPr>
              <a:t>Plaintext 1: 02468aceeca86420</a:t>
            </a:r>
          </a:p>
          <a:p>
            <a:pPr lvl="1"/>
            <a:r>
              <a:rPr lang="en-US" sz="2000" dirty="0" smtClean="0">
                <a:ea typeface="ＭＳ Ｐゴシック" pitchFamily="34" charset="-128"/>
              </a:rPr>
              <a:t>Plaintext 2: 12468aceeca86420</a:t>
            </a:r>
          </a:p>
          <a:p>
            <a:pPr lvl="1"/>
            <a:r>
              <a:rPr lang="en-US" sz="2000" dirty="0" err="1" smtClean="0">
                <a:ea typeface="ＭＳ Ｐゴシック" pitchFamily="34" charset="-128"/>
              </a:rPr>
              <a:t>Ciphertext</a:t>
            </a:r>
            <a:r>
              <a:rPr lang="en-US" sz="2000" dirty="0" smtClean="0">
                <a:ea typeface="ＭＳ Ｐゴシック" pitchFamily="34" charset="-128"/>
              </a:rPr>
              <a:t> </a:t>
            </a:r>
            <a:r>
              <a:rPr lang="en-US" sz="2000" dirty="0" err="1" smtClean="0">
                <a:ea typeface="ＭＳ Ｐゴシック" pitchFamily="34" charset="-128"/>
              </a:rPr>
              <a:t>diﬀerence</a:t>
            </a:r>
            <a:r>
              <a:rPr lang="en-US" sz="2000" dirty="0" smtClean="0">
                <a:ea typeface="ＭＳ Ｐゴシック" pitchFamily="34" charset="-128"/>
              </a:rPr>
              <a:t>: 32 bits</a:t>
            </a:r>
          </a:p>
          <a:p>
            <a:pPr lvl="1"/>
            <a:r>
              <a:rPr lang="en-US" sz="2000" dirty="0" smtClean="0">
                <a:ea typeface="ＭＳ Ｐゴシック" pitchFamily="34" charset="-128"/>
              </a:rPr>
              <a:t>Key 1: 0f1571c947d9e859</a:t>
            </a:r>
          </a:p>
          <a:p>
            <a:pPr lvl="1"/>
            <a:r>
              <a:rPr lang="en-US" sz="2000" dirty="0" smtClean="0">
                <a:ea typeface="ＭＳ Ｐゴシック" pitchFamily="34" charset="-128"/>
              </a:rPr>
              <a:t>Key 2: 1f1571c947d9e859</a:t>
            </a:r>
          </a:p>
          <a:p>
            <a:pPr lvl="1"/>
            <a:r>
              <a:rPr lang="en-US" sz="2000" dirty="0" err="1" smtClean="0">
                <a:ea typeface="ＭＳ Ｐゴシック" pitchFamily="34" charset="-128"/>
              </a:rPr>
              <a:t>Ciphertext</a:t>
            </a:r>
            <a:r>
              <a:rPr lang="en-US" sz="2000" dirty="0" smtClean="0">
                <a:ea typeface="ＭＳ Ｐゴシック" pitchFamily="34" charset="-128"/>
              </a:rPr>
              <a:t> </a:t>
            </a:r>
            <a:r>
              <a:rPr lang="en-US" sz="2000" dirty="0" err="1" smtClean="0">
                <a:ea typeface="ＭＳ Ｐゴシック" pitchFamily="34" charset="-128"/>
              </a:rPr>
              <a:t>diﬀerence</a:t>
            </a:r>
            <a:r>
              <a:rPr lang="en-US" sz="2000" dirty="0" smtClean="0">
                <a:ea typeface="ＭＳ Ｐゴシック" pitchFamily="34" charset="-128"/>
              </a:rPr>
              <a:t>: 30</a:t>
            </a:r>
            <a:endParaRPr lang="en-AU" sz="2000" dirty="0" smtClean="0">
              <a:ea typeface="ＭＳ Ｐゴシック"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705600"/>
            <a:ext cx="9144000" cy="152400"/>
          </a:xfrm>
        </p:spPr>
        <p:txBody>
          <a:bodyPr/>
          <a:lstStyle/>
          <a:p>
            <a:r>
              <a:rPr lang="en-US" sz="2400" dirty="0" smtClean="0"/>
              <a:t>Table 3.3  Avalanche Effect in DES: Change in Plaintext </a:t>
            </a:r>
            <a:endParaRPr lang="en-US" sz="2400" dirty="0"/>
          </a:p>
        </p:txBody>
      </p:sp>
      <p:pic>
        <p:nvPicPr>
          <p:cNvPr id="6" name="Picture 5"/>
          <p:cNvPicPr>
            <a:picLocks noChangeAspect="1"/>
          </p:cNvPicPr>
          <p:nvPr/>
        </p:nvPicPr>
        <p:blipFill>
          <a:blip r:embed="rId3" cstate="print"/>
          <a:stretch>
            <a:fillRect/>
          </a:stretch>
        </p:blipFill>
        <p:spPr>
          <a:xfrm>
            <a:off x="304800" y="228600"/>
            <a:ext cx="8451426" cy="6334158"/>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525344"/>
            <a:ext cx="9144000" cy="152400"/>
          </a:xfrm>
        </p:spPr>
        <p:txBody>
          <a:bodyPr/>
          <a:lstStyle/>
          <a:p>
            <a:r>
              <a:rPr lang="en-US" sz="2400" dirty="0" smtClean="0"/>
              <a:t>Table 3.4  Avalanche Effect in DES: Change in Key </a:t>
            </a:r>
            <a:endParaRPr lang="en-US" sz="2400" dirty="0"/>
          </a:p>
        </p:txBody>
      </p:sp>
      <p:pic>
        <p:nvPicPr>
          <p:cNvPr id="4" name="Picture 3"/>
          <p:cNvPicPr>
            <a:picLocks noChangeAspect="1"/>
          </p:cNvPicPr>
          <p:nvPr/>
        </p:nvPicPr>
        <p:blipFill>
          <a:blip r:embed="rId3" cstate="print"/>
          <a:stretch>
            <a:fillRect/>
          </a:stretch>
        </p:blipFill>
        <p:spPr>
          <a:xfrm>
            <a:off x="381000" y="152400"/>
            <a:ext cx="8562842" cy="6417663"/>
          </a:xfrm>
          <a:prstGeom prst="rect">
            <a:avLst/>
          </a:prstGeom>
        </p:spPr>
      </p:pic>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40341"/>
            <a:ext cx="9144000" cy="1411941"/>
          </a:xfrm>
        </p:spPr>
        <p:txBody>
          <a:bodyPr/>
          <a:lstStyle/>
          <a:p>
            <a:pPr>
              <a:lnSpc>
                <a:spcPts val="4600"/>
              </a:lnSpc>
              <a:defRPr/>
            </a:pPr>
            <a:r>
              <a:rPr lang="en-US" sz="4400" dirty="0" smtClean="0"/>
              <a:t>Table 3.5  </a:t>
            </a:r>
            <a:br>
              <a:rPr lang="en-US" sz="4400" dirty="0" smtClean="0"/>
            </a:br>
            <a:r>
              <a:rPr lang="en-US" sz="3200" dirty="0" smtClean="0"/>
              <a:t>Average Time Required for Exhaustive Key Search </a:t>
            </a:r>
            <a:endParaRPr lang="en-AU" sz="4400" dirty="0"/>
          </a:p>
        </p:txBody>
      </p:sp>
      <p:pic>
        <p:nvPicPr>
          <p:cNvPr id="5" name="Picture 4"/>
          <p:cNvPicPr>
            <a:picLocks noChangeAspect="1"/>
          </p:cNvPicPr>
          <p:nvPr/>
        </p:nvPicPr>
        <p:blipFill>
          <a:blip r:embed="rId3" cstate="print"/>
          <a:stretch>
            <a:fillRect/>
          </a:stretch>
        </p:blipFill>
        <p:spPr>
          <a:xfrm>
            <a:off x="457200" y="1689100"/>
            <a:ext cx="8308400" cy="5168900"/>
          </a:xfrm>
          <a:prstGeom prst="rect">
            <a:avLst/>
          </a:prstGeom>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size</a:t>
            </a:r>
            <a:endParaRPr lang="en-US" dirty="0"/>
          </a:p>
        </p:txBody>
      </p:sp>
      <p:sp>
        <p:nvSpPr>
          <p:cNvPr id="3" name="Content Placeholder 2"/>
          <p:cNvSpPr>
            <a:spLocks noGrp="1"/>
          </p:cNvSpPr>
          <p:nvPr>
            <p:ph idx="1"/>
          </p:nvPr>
        </p:nvSpPr>
        <p:spPr/>
        <p:txBody>
          <a:bodyPr/>
          <a:lstStyle/>
          <a:p>
            <a:r>
              <a:rPr lang="en-US" dirty="0" smtClean="0"/>
              <a:t>Although 64 bit initial key, only 56 bits used in encryption (other 8 for parity check)</a:t>
            </a:r>
          </a:p>
          <a:p>
            <a:r>
              <a:rPr lang="en-US" dirty="0" smtClean="0"/>
              <a:t>2</a:t>
            </a:r>
            <a:r>
              <a:rPr lang="en-US" baseline="30000" dirty="0" smtClean="0"/>
              <a:t>56</a:t>
            </a:r>
            <a:r>
              <a:rPr lang="en-US" dirty="0" smtClean="0"/>
              <a:t> = 7.2  x 10</a:t>
            </a:r>
            <a:r>
              <a:rPr lang="en-US" baseline="30000" dirty="0" smtClean="0"/>
              <a:t>16</a:t>
            </a:r>
          </a:p>
          <a:p>
            <a:pPr lvl="1"/>
            <a:r>
              <a:rPr lang="en-US" dirty="0" smtClean="0"/>
              <a:t>1977: estimated cost $US20m to build machine to break in 10 hours</a:t>
            </a:r>
          </a:p>
          <a:p>
            <a:pPr lvl="1"/>
            <a:r>
              <a:rPr lang="en-US" dirty="0" smtClean="0"/>
              <a:t>1998: EFF built machine for $US250k to break in 3 days </a:t>
            </a:r>
          </a:p>
          <a:p>
            <a:pPr lvl="1"/>
            <a:r>
              <a:rPr lang="en-US" dirty="0" smtClean="0"/>
              <a:t>Today: 56 bits considered too short to withstand brute force attack</a:t>
            </a:r>
          </a:p>
          <a:p>
            <a:r>
              <a:rPr lang="en-US" dirty="0" smtClean="0"/>
              <a:t>3DES uses 128-bit keys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DES</a:t>
            </a:r>
            <a:endParaRPr lang="en-US" dirty="0"/>
          </a:p>
        </p:txBody>
      </p:sp>
      <p:sp>
        <p:nvSpPr>
          <p:cNvPr id="3" name="Content Placeholder 2"/>
          <p:cNvSpPr>
            <a:spLocks noGrp="1"/>
          </p:cNvSpPr>
          <p:nvPr>
            <p:ph idx="1"/>
          </p:nvPr>
        </p:nvSpPr>
        <p:spPr>
          <a:xfrm>
            <a:off x="539552" y="1676400"/>
            <a:ext cx="8223448" cy="4776936"/>
          </a:xfrm>
        </p:spPr>
        <p:txBody>
          <a:bodyPr/>
          <a:lstStyle/>
          <a:p>
            <a:r>
              <a:rPr lang="en-US" sz="2400" b="1" dirty="0" smtClean="0"/>
              <a:t>Timing Attacks</a:t>
            </a:r>
          </a:p>
          <a:p>
            <a:pPr lvl="1"/>
            <a:r>
              <a:rPr lang="en-US" sz="2400" dirty="0" smtClean="0"/>
              <a:t>Information gained about key/plaintext by observing how long implementation takes to decrypt</a:t>
            </a:r>
          </a:p>
          <a:p>
            <a:pPr lvl="1"/>
            <a:r>
              <a:rPr lang="en-US" sz="2400" dirty="0" smtClean="0"/>
              <a:t>No known useful attacks on DES</a:t>
            </a:r>
          </a:p>
          <a:p>
            <a:r>
              <a:rPr lang="en-US" sz="2400" b="1" dirty="0" smtClean="0"/>
              <a:t>Differential Cryptanalysis</a:t>
            </a:r>
          </a:p>
          <a:p>
            <a:pPr lvl="1"/>
            <a:r>
              <a:rPr lang="en-US" sz="2400" dirty="0" smtClean="0"/>
              <a:t>Observe how pairs of plaintext blocks evolve</a:t>
            </a:r>
          </a:p>
          <a:p>
            <a:pPr lvl="1"/>
            <a:r>
              <a:rPr lang="en-US" sz="2400" dirty="0" smtClean="0"/>
              <a:t>Break DES in 247 encryptions (compared to 255); but require 247 chosen plaintexts</a:t>
            </a:r>
          </a:p>
          <a:p>
            <a:r>
              <a:rPr lang="en-US" sz="2400" b="1" dirty="0" smtClean="0"/>
              <a:t>Linear Cryptanalysis</a:t>
            </a:r>
          </a:p>
          <a:p>
            <a:pPr lvl="1"/>
            <a:r>
              <a:rPr lang="en-US" sz="2400" dirty="0" smtClean="0"/>
              <a:t>Find linear approximations of the transformations</a:t>
            </a:r>
          </a:p>
          <a:p>
            <a:pPr lvl="1"/>
            <a:r>
              <a:rPr lang="en-US" sz="2400" dirty="0" smtClean="0"/>
              <a:t>Break DES using 243 known plaintexts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ea typeface="ＭＳ Ｐゴシック" pitchFamily="34" charset="-128"/>
              </a:rPr>
              <a:t>Block Ciphers</a:t>
            </a:r>
            <a:endParaRPr lang="en-AU" dirty="0" smtClean="0">
              <a:ea typeface="ＭＳ Ｐゴシック" pitchFamily="34" charset="-128"/>
            </a:endParaRPr>
          </a:p>
        </p:txBody>
      </p:sp>
      <p:sp>
        <p:nvSpPr>
          <p:cNvPr id="49155" name="Rectangle 3"/>
          <p:cNvSpPr>
            <a:spLocks noGrp="1" noChangeArrowheads="1"/>
          </p:cNvSpPr>
          <p:nvPr>
            <p:ph type="body" idx="1"/>
          </p:nvPr>
        </p:nvSpPr>
        <p:spPr>
          <a:xfrm>
            <a:off x="457200" y="1524000"/>
            <a:ext cx="8229600" cy="5029200"/>
          </a:xfrm>
        </p:spPr>
        <p:txBody>
          <a:bodyPr/>
          <a:lstStyle/>
          <a:p>
            <a:r>
              <a:rPr lang="en-US" dirty="0" smtClean="0">
                <a:ea typeface="ＭＳ Ｐゴシック" pitchFamily="34" charset="-128"/>
              </a:rPr>
              <a:t>Encrypt data one block at a time</a:t>
            </a:r>
          </a:p>
          <a:p>
            <a:r>
              <a:rPr lang="en-US" dirty="0" smtClean="0">
                <a:ea typeface="ＭＳ Ｐゴシック" pitchFamily="34" charset="-128"/>
              </a:rPr>
              <a:t> Used in broader range of applications</a:t>
            </a:r>
          </a:p>
          <a:p>
            <a:r>
              <a:rPr lang="en-US" dirty="0" smtClean="0">
                <a:ea typeface="ＭＳ Ｐゴシック" pitchFamily="34" charset="-128"/>
              </a:rPr>
              <a:t> Typical block size 64 – 128 bits 128 bits</a:t>
            </a:r>
          </a:p>
          <a:p>
            <a:r>
              <a:rPr lang="en-US" dirty="0" smtClean="0">
                <a:ea typeface="ＭＳ Ｐゴシック" pitchFamily="34" charset="-128"/>
              </a:rPr>
              <a:t> Most algorithms based on a structure  referred to as </a:t>
            </a:r>
            <a:r>
              <a:rPr lang="en-US" dirty="0" err="1" smtClean="0">
                <a:ea typeface="ＭＳ Ｐゴシック" pitchFamily="34" charset="-128"/>
              </a:rPr>
              <a:t>Feistel</a:t>
            </a:r>
            <a:r>
              <a:rPr lang="en-US" dirty="0" smtClean="0">
                <a:ea typeface="ＭＳ Ｐゴシック" pitchFamily="34" charset="-128"/>
              </a:rPr>
              <a:t> block cipher</a:t>
            </a:r>
            <a:endParaRPr lang="en-AU" dirty="0" smtClean="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Algorithm Design</a:t>
            </a:r>
            <a:endParaRPr lang="en-US" dirty="0"/>
          </a:p>
        </p:txBody>
      </p:sp>
      <p:sp>
        <p:nvSpPr>
          <p:cNvPr id="3" name="Content Placeholder 2"/>
          <p:cNvSpPr>
            <a:spLocks noGrp="1"/>
          </p:cNvSpPr>
          <p:nvPr>
            <p:ph idx="1"/>
          </p:nvPr>
        </p:nvSpPr>
        <p:spPr/>
        <p:txBody>
          <a:bodyPr/>
          <a:lstStyle/>
          <a:p>
            <a:r>
              <a:rPr lang="en-US" dirty="0" smtClean="0"/>
              <a:t>DES was designed in private; questions about the motivation of the design</a:t>
            </a:r>
          </a:p>
          <a:p>
            <a:pPr lvl="1"/>
            <a:r>
              <a:rPr lang="en-US" dirty="0" smtClean="0"/>
              <a:t>S-Boxes provide non-linearity: important part of DES, generally considered to be secure</a:t>
            </a:r>
          </a:p>
          <a:p>
            <a:pPr lvl="1"/>
            <a:r>
              <a:rPr lang="en-US" dirty="0" smtClean="0"/>
              <a:t>S-Boxes provide increased confusion</a:t>
            </a:r>
          </a:p>
          <a:p>
            <a:pPr lvl="1"/>
            <a:r>
              <a:rPr lang="en-US" dirty="0" smtClean="0"/>
              <a:t>Permutation P chosen to increase diffusion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Encryption with DES</a:t>
            </a:r>
            <a:endParaRPr lang="en-US" dirty="0"/>
          </a:p>
        </p:txBody>
      </p:sp>
      <p:sp>
        <p:nvSpPr>
          <p:cNvPr id="3" name="Content Placeholder 2"/>
          <p:cNvSpPr>
            <a:spLocks noGrp="1"/>
          </p:cNvSpPr>
          <p:nvPr>
            <p:ph idx="1"/>
          </p:nvPr>
        </p:nvSpPr>
        <p:spPr/>
        <p:txBody>
          <a:bodyPr/>
          <a:lstStyle/>
          <a:p>
            <a:r>
              <a:rPr lang="en-US" dirty="0" smtClean="0"/>
              <a:t>DES is vulnerable to brute force attack</a:t>
            </a:r>
          </a:p>
          <a:p>
            <a:r>
              <a:rPr lang="en-US" dirty="0" smtClean="0"/>
              <a:t>Alternative block cipher that makes use of DES software/equipment/knowledge: encrypt multiple times with different keys</a:t>
            </a:r>
          </a:p>
          <a:p>
            <a:r>
              <a:rPr lang="en-US" dirty="0" smtClean="0"/>
              <a:t>Options:</a:t>
            </a:r>
          </a:p>
          <a:p>
            <a:pPr lvl="1"/>
            <a:r>
              <a:rPr lang="en-US" dirty="0" smtClean="0"/>
              <a:t>1. </a:t>
            </a:r>
            <a:r>
              <a:rPr lang="en-US" sz="2400" dirty="0" smtClean="0"/>
              <a:t>Double DES: not much better than single DES</a:t>
            </a:r>
          </a:p>
          <a:p>
            <a:pPr lvl="1"/>
            <a:r>
              <a:rPr lang="en-US" sz="2400" dirty="0" smtClean="0"/>
              <a:t>2. Triple DES (3DES) with 2 keys: brute force 2</a:t>
            </a:r>
            <a:r>
              <a:rPr lang="en-US" sz="2400" baseline="30000" dirty="0" smtClean="0"/>
              <a:t>112</a:t>
            </a:r>
          </a:p>
          <a:p>
            <a:pPr lvl="1"/>
            <a:r>
              <a:rPr lang="en-US" sz="2400" dirty="0" smtClean="0"/>
              <a:t>3. Triple DES with 3 keys: brute force 2</a:t>
            </a:r>
            <a:r>
              <a:rPr lang="en-US" sz="2400" baseline="30000" dirty="0" smtClean="0"/>
              <a:t>168</a:t>
            </a:r>
            <a:endParaRPr lang="en-US" sz="2400" baseline="30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Encryption</a:t>
            </a:r>
            <a:br>
              <a:rPr lang="en-US" dirty="0" smtClean="0"/>
            </a:br>
            <a:endParaRPr lang="en-US" dirty="0"/>
          </a:p>
        </p:txBody>
      </p:sp>
      <p:sp>
        <p:nvSpPr>
          <p:cNvPr id="3" name="Content Placeholder 2"/>
          <p:cNvSpPr>
            <a:spLocks noGrp="1"/>
          </p:cNvSpPr>
          <p:nvPr>
            <p:ph idx="1"/>
          </p:nvPr>
        </p:nvSpPr>
        <p:spPr/>
        <p:txBody>
          <a:bodyPr/>
          <a:lstStyle/>
          <a:p>
            <a:r>
              <a:rPr lang="en-US" dirty="0" smtClean="0"/>
              <a:t>For DES, 2  56-bit keys, meaning 112-bit key length</a:t>
            </a:r>
          </a:p>
          <a:p>
            <a:r>
              <a:rPr lang="en-US" dirty="0" smtClean="0"/>
              <a:t>Requires 2</a:t>
            </a:r>
            <a:r>
              <a:rPr lang="en-US" sz="3200" baseline="30000" dirty="0" smtClean="0"/>
              <a:t>111</a:t>
            </a:r>
            <a:r>
              <a:rPr lang="en-US" dirty="0" smtClean="0"/>
              <a:t> operations for brute force?</a:t>
            </a:r>
          </a:p>
          <a:p>
            <a:r>
              <a:rPr lang="en-US" dirty="0" smtClean="0"/>
              <a:t>Meet-in-the-middle attack makes it easier</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211960" y="4005064"/>
            <a:ext cx="3781425" cy="26479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Encryption</a:t>
            </a:r>
            <a:endParaRPr lang="en-US" dirty="0"/>
          </a:p>
        </p:txBody>
      </p:sp>
      <p:sp>
        <p:nvSpPr>
          <p:cNvPr id="3" name="Content Placeholder 2"/>
          <p:cNvSpPr>
            <a:spLocks noGrp="1"/>
          </p:cNvSpPr>
          <p:nvPr>
            <p:ph idx="1"/>
          </p:nvPr>
        </p:nvSpPr>
        <p:spPr/>
        <p:txBody>
          <a:bodyPr/>
          <a:lstStyle/>
          <a:p>
            <a:r>
              <a:rPr lang="en-US" dirty="0" smtClean="0"/>
              <a:t>2 keys, 112 bits</a:t>
            </a:r>
          </a:p>
          <a:p>
            <a:r>
              <a:rPr lang="en-US" dirty="0" smtClean="0"/>
              <a:t>3 keys, 168 bits</a:t>
            </a:r>
          </a:p>
          <a:p>
            <a:r>
              <a:rPr lang="en-US" dirty="0" smtClean="0"/>
              <a:t>Why E-D-E? To be compatible with single DES:</a:t>
            </a:r>
            <a:endParaRPr lang="en-US" dirty="0"/>
          </a:p>
        </p:txBody>
      </p:sp>
      <p:pic>
        <p:nvPicPr>
          <p:cNvPr id="4" name="Picture 2" descr="http://www.smartcardbasics.com/smart_card_images/panel7_3des.gif"/>
          <p:cNvPicPr>
            <a:picLocks noChangeAspect="1" noChangeArrowheads="1"/>
          </p:cNvPicPr>
          <p:nvPr/>
        </p:nvPicPr>
        <p:blipFill>
          <a:blip r:embed="rId2" cstate="print"/>
          <a:srcRect/>
          <a:stretch>
            <a:fillRect/>
          </a:stretch>
        </p:blipFill>
        <p:spPr bwMode="auto">
          <a:xfrm>
            <a:off x="2915816" y="3284984"/>
            <a:ext cx="3619500" cy="280035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ea typeface="ＭＳ Ｐゴシック" pitchFamily="34" charset="-128"/>
              </a:rPr>
              <a:t>Summary</a:t>
            </a:r>
            <a:endParaRPr lang="en-AU" smtClean="0">
              <a:ea typeface="ＭＳ Ｐゴシック" pitchFamily="34" charset="-128"/>
            </a:endParaRPr>
          </a:p>
        </p:txBody>
      </p:sp>
      <p:sp>
        <p:nvSpPr>
          <p:cNvPr id="45059" name="Rectangle 3"/>
          <p:cNvSpPr>
            <a:spLocks noGrp="1" noChangeArrowheads="1"/>
          </p:cNvSpPr>
          <p:nvPr>
            <p:ph type="body" idx="1"/>
          </p:nvPr>
        </p:nvSpPr>
        <p:spPr>
          <a:xfrm>
            <a:off x="457200" y="1676400"/>
            <a:ext cx="8229600" cy="4876800"/>
          </a:xfrm>
        </p:spPr>
        <p:txBody>
          <a:bodyPr/>
          <a:lstStyle/>
          <a:p>
            <a:pPr eaLnBrk="1" hangingPunct="1"/>
            <a:r>
              <a:rPr lang="en-US" dirty="0" smtClean="0">
                <a:ea typeface="ＭＳ Ｐゴシック" pitchFamily="34" charset="-128"/>
              </a:rPr>
              <a:t>have considered:</a:t>
            </a:r>
          </a:p>
          <a:p>
            <a:pPr lvl="1" eaLnBrk="1" hangingPunct="1"/>
            <a:r>
              <a:rPr lang="en-US" dirty="0" smtClean="0">
                <a:ea typeface="ＭＳ Ｐゴシック" pitchFamily="34" charset="-128"/>
              </a:rPr>
              <a:t>block </a:t>
            </a:r>
            <a:r>
              <a:rPr lang="en-US" dirty="0" err="1" smtClean="0">
                <a:ea typeface="ＭＳ Ｐゴシック" pitchFamily="34" charset="-128"/>
              </a:rPr>
              <a:t>vs</a:t>
            </a:r>
            <a:r>
              <a:rPr lang="en-US" dirty="0" smtClean="0">
                <a:ea typeface="ＭＳ Ｐゴシック" pitchFamily="34" charset="-128"/>
              </a:rPr>
              <a:t> stream ciphers</a:t>
            </a:r>
          </a:p>
          <a:p>
            <a:pPr lvl="1" eaLnBrk="1" hangingPunct="1"/>
            <a:r>
              <a:rPr lang="en-US" dirty="0" err="1" smtClean="0">
                <a:ea typeface="ＭＳ Ｐゴシック" pitchFamily="34" charset="-128"/>
              </a:rPr>
              <a:t>Feistel</a:t>
            </a:r>
            <a:r>
              <a:rPr lang="en-US" dirty="0" smtClean="0">
                <a:ea typeface="ＭＳ Ｐゴシック" pitchFamily="34" charset="-128"/>
              </a:rPr>
              <a:t> cipher design &amp; structure</a:t>
            </a:r>
          </a:p>
          <a:p>
            <a:pPr lvl="1" eaLnBrk="1" hangingPunct="1"/>
            <a:r>
              <a:rPr lang="en-US" dirty="0" smtClean="0">
                <a:ea typeface="ＭＳ Ｐゴシック" pitchFamily="34" charset="-128"/>
              </a:rPr>
              <a:t>DES</a:t>
            </a:r>
          </a:p>
          <a:p>
            <a:pPr lvl="2" eaLnBrk="1" hangingPunct="1"/>
            <a:r>
              <a:rPr lang="en-US" dirty="0" smtClean="0">
                <a:ea typeface="ＭＳ Ｐゴシック" pitchFamily="34" charset="-128"/>
              </a:rPr>
              <a:t>details</a:t>
            </a:r>
          </a:p>
          <a:p>
            <a:pPr lvl="2" eaLnBrk="1" hangingPunct="1"/>
            <a:r>
              <a:rPr lang="en-US" dirty="0" smtClean="0">
                <a:ea typeface="ＭＳ Ｐゴシック" pitchFamily="34" charset="-128"/>
              </a:rPr>
              <a:t>strength</a:t>
            </a:r>
          </a:p>
          <a:p>
            <a:pPr lvl="1" eaLnBrk="1" hangingPunct="1"/>
            <a:r>
              <a:rPr lang="en-US" dirty="0" err="1" smtClean="0">
                <a:ea typeface="ＭＳ Ｐゴシック" pitchFamily="34" charset="-128"/>
              </a:rPr>
              <a:t>Doupbe</a:t>
            </a:r>
            <a:r>
              <a:rPr lang="en-US" dirty="0" smtClean="0">
                <a:ea typeface="ＭＳ Ｐゴシック" pitchFamily="34" charset="-128"/>
              </a:rPr>
              <a:t> DES</a:t>
            </a:r>
          </a:p>
          <a:p>
            <a:pPr lvl="1" eaLnBrk="1" hangingPunct="1"/>
            <a:r>
              <a:rPr lang="en-US" dirty="0" smtClean="0">
                <a:ea typeface="ＭＳ Ｐゴシック" pitchFamily="34" charset="-128"/>
              </a:rPr>
              <a:t>Triple DES</a:t>
            </a:r>
            <a:endParaRPr lang="en-AU" dirty="0" smtClean="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smtClean="0"/>
              <a:t>Block vs Stream Ciphers</a:t>
            </a:r>
          </a:p>
        </p:txBody>
      </p:sp>
      <p:pic>
        <p:nvPicPr>
          <p:cNvPr id="23555" name="Picture 3"/>
          <p:cNvPicPr>
            <a:picLocks noChangeAspect="1"/>
          </p:cNvPicPr>
          <p:nvPr/>
        </p:nvPicPr>
        <p:blipFill>
          <a:blip r:embed="rId3" cstate="print"/>
          <a:srcRect/>
          <a:stretch>
            <a:fillRect/>
          </a:stretch>
        </p:blipFill>
        <p:spPr bwMode="auto">
          <a:xfrm>
            <a:off x="1752600" y="1066800"/>
            <a:ext cx="5516563" cy="5648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principles</a:t>
            </a:r>
            <a:endParaRPr lang="en-US" dirty="0"/>
          </a:p>
        </p:txBody>
      </p:sp>
      <p:sp>
        <p:nvSpPr>
          <p:cNvPr id="3" name="Content Placeholder 2"/>
          <p:cNvSpPr>
            <a:spLocks noGrp="1"/>
          </p:cNvSpPr>
          <p:nvPr>
            <p:ph idx="1"/>
          </p:nvPr>
        </p:nvSpPr>
        <p:spPr/>
        <p:txBody>
          <a:bodyPr/>
          <a:lstStyle/>
          <a:p>
            <a:r>
              <a:rPr lang="en-US" sz="2000" dirty="0" smtClean="0"/>
              <a:t>n-bit block cipher takes n bit plaintext and produces n bit </a:t>
            </a:r>
            <a:r>
              <a:rPr lang="en-US" sz="2000" dirty="0" err="1" smtClean="0"/>
              <a:t>ciphertext</a:t>
            </a:r>
            <a:endParaRPr lang="en-US" sz="2000" dirty="0" smtClean="0"/>
          </a:p>
          <a:p>
            <a:r>
              <a:rPr lang="en-US" sz="2000" dirty="0" smtClean="0"/>
              <a:t>2</a:t>
            </a:r>
            <a:r>
              <a:rPr lang="en-US" sz="2000" baseline="30000" dirty="0" smtClean="0"/>
              <a:t>n</a:t>
            </a:r>
            <a:r>
              <a:rPr lang="en-US" sz="2000" dirty="0" smtClean="0"/>
              <a:t> possible different plaintext blocks</a:t>
            </a:r>
          </a:p>
          <a:p>
            <a:r>
              <a:rPr lang="en-US" sz="2000" dirty="0" smtClean="0"/>
              <a:t>Encryption must be reversible (decryption possible)</a:t>
            </a:r>
          </a:p>
          <a:p>
            <a:r>
              <a:rPr lang="en-US" sz="2000" dirty="0" smtClean="0"/>
              <a:t>Each plaintext block must produce unique </a:t>
            </a:r>
            <a:r>
              <a:rPr lang="en-US" sz="2000" dirty="0" err="1" smtClean="0"/>
              <a:t>ciphertext</a:t>
            </a:r>
            <a:r>
              <a:rPr lang="en-US" sz="2000" dirty="0" smtClean="0"/>
              <a:t> block</a:t>
            </a:r>
          </a:p>
          <a:p>
            <a:r>
              <a:rPr lang="en-US" sz="2000" dirty="0" smtClean="0"/>
              <a:t>Total transformations is 2</a:t>
            </a:r>
            <a:r>
              <a:rPr lang="en-US" sz="2000" baseline="30000" dirty="0" smtClean="0"/>
              <a:t>n</a:t>
            </a:r>
            <a:r>
              <a:rPr lang="en-US" sz="2000" dirty="0" smtClean="0"/>
              <a:t>!</a:t>
            </a:r>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47664" y="3622058"/>
            <a:ext cx="5953125" cy="3181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r>
              <a:rPr lang="en-US" smtClean="0">
                <a:ea typeface="ＭＳ Ｐゴシック" pitchFamily="34" charset="-128"/>
              </a:rPr>
              <a:t>Ideal Block Cipher</a:t>
            </a:r>
            <a:endParaRPr lang="en-AU" smtClean="0">
              <a:ea typeface="ＭＳ Ｐゴシック" pitchFamily="34" charset="-128"/>
            </a:endParaRPr>
          </a:p>
        </p:txBody>
      </p:sp>
      <p:pic>
        <p:nvPicPr>
          <p:cNvPr id="27651" name="Picture 5"/>
          <p:cNvPicPr>
            <a:picLocks noChangeAspect="1" noChangeArrowheads="1"/>
          </p:cNvPicPr>
          <p:nvPr/>
        </p:nvPicPr>
        <p:blipFill>
          <a:blip r:embed="rId3" cstate="print"/>
          <a:srcRect/>
          <a:stretch>
            <a:fillRect/>
          </a:stretch>
        </p:blipFill>
        <p:spPr bwMode="auto">
          <a:xfrm>
            <a:off x="899592" y="1881187"/>
            <a:ext cx="6464300" cy="4976813"/>
          </a:xfrm>
          <a:prstGeom prst="rect">
            <a:avLst/>
          </a:prstGeom>
          <a:noFill/>
          <a:ln w="9525">
            <a:noFill/>
            <a:miter lim="800000"/>
            <a:headEnd/>
            <a:tailEnd/>
          </a:ln>
        </p:spPr>
      </p:pic>
      <p:sp>
        <p:nvSpPr>
          <p:cNvPr id="4" name="TextBox 3"/>
          <p:cNvSpPr txBox="1"/>
          <p:nvPr/>
        </p:nvSpPr>
        <p:spPr>
          <a:xfrm>
            <a:off x="0" y="1556792"/>
            <a:ext cx="8877751" cy="369332"/>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ea typeface="ＭＳ Ｐゴシック" pitchFamily="34" charset="-128"/>
              </a:rPr>
              <a:t>key is mapping ; Key length </a:t>
            </a:r>
            <a:r>
              <a:rPr lang="en-US" b="1" dirty="0" smtClean="0">
                <a:ea typeface="ＭＳ Ｐゴシック" pitchFamily="34" charset="-128"/>
              </a:rPr>
              <a:t>16 × 4 bits = 64 bits</a:t>
            </a:r>
            <a:r>
              <a:rPr lang="en-US" dirty="0" smtClean="0">
                <a:ea typeface="ＭＳ Ｐゴシック" pitchFamily="34" charset="-128"/>
              </a:rPr>
              <a:t> . i.e. concatenate all bits of </a:t>
            </a:r>
            <a:r>
              <a:rPr lang="en-US" dirty="0" err="1" smtClean="0">
                <a:ea typeface="ＭＳ Ｐゴシック" pitchFamily="34" charset="-128"/>
              </a:rPr>
              <a:t>ciphertext</a:t>
            </a:r>
            <a:r>
              <a:rPr lang="en-US" dirty="0" smtClean="0">
                <a:ea typeface="ＭＳ Ｐゴシック" pitchFamily="34" charset="-128"/>
              </a:rPr>
              <a:t> table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Encryption/decryption table</a:t>
            </a:r>
            <a:endParaRPr lang="en-US" dirty="0"/>
          </a:p>
        </p:txBody>
      </p:sp>
      <p:pic>
        <p:nvPicPr>
          <p:cNvPr id="4" name="Picture 3"/>
          <p:cNvPicPr>
            <a:picLocks noChangeAspect="1"/>
          </p:cNvPicPr>
          <p:nvPr/>
        </p:nvPicPr>
        <p:blipFill>
          <a:blip r:embed="rId2" cstate="print"/>
          <a:srcRect l="9038" t="-2236" r="9038" b="2236"/>
          <a:stretch>
            <a:fillRect/>
          </a:stretch>
        </p:blipFill>
        <p:spPr>
          <a:xfrm>
            <a:off x="1482737" y="1524000"/>
            <a:ext cx="6486974" cy="533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ea typeface="ＭＳ Ｐゴシック" pitchFamily="34" charset="-128"/>
              </a:rPr>
              <a:t>Ideal Block Cipher</a:t>
            </a:r>
            <a:endParaRPr lang="en-AU" dirty="0" smtClean="0">
              <a:ea typeface="ＭＳ Ｐゴシック" pitchFamily="34" charset="-128"/>
            </a:endParaRPr>
          </a:p>
        </p:txBody>
      </p:sp>
      <p:sp>
        <p:nvSpPr>
          <p:cNvPr id="46083" name="Rectangle 3"/>
          <p:cNvSpPr>
            <a:spLocks noGrp="1" noChangeArrowheads="1"/>
          </p:cNvSpPr>
          <p:nvPr>
            <p:ph type="body" idx="1"/>
          </p:nvPr>
        </p:nvSpPr>
        <p:spPr>
          <a:xfrm>
            <a:off x="179512" y="1340768"/>
            <a:ext cx="8511480" cy="4992960"/>
          </a:xfrm>
        </p:spPr>
        <p:txBody>
          <a:bodyPr/>
          <a:lstStyle/>
          <a:p>
            <a:pPr>
              <a:lnSpc>
                <a:spcPct val="150000"/>
              </a:lnSpc>
            </a:pPr>
            <a:r>
              <a:rPr lang="en-US" sz="1800" dirty="0" smtClean="0">
                <a:ea typeface="ＭＳ Ｐゴシック" pitchFamily="34" charset="-128"/>
              </a:rPr>
              <a:t>n-bit input maps to </a:t>
            </a:r>
            <a:r>
              <a:rPr lang="en-US" sz="1800" dirty="0" smtClean="0">
                <a:solidFill>
                  <a:srgbClr val="FF0000"/>
                </a:solidFill>
                <a:ea typeface="ＭＳ Ｐゴシック" pitchFamily="34" charset="-128"/>
              </a:rPr>
              <a:t>2</a:t>
            </a:r>
            <a:r>
              <a:rPr lang="en-US" sz="1800" baseline="30000" dirty="0" smtClean="0">
                <a:solidFill>
                  <a:srgbClr val="FF0000"/>
                </a:solidFill>
                <a:ea typeface="ＭＳ Ｐゴシック" pitchFamily="34" charset="-128"/>
              </a:rPr>
              <a:t>n</a:t>
            </a:r>
            <a:r>
              <a:rPr lang="en-US" sz="1800" dirty="0" smtClean="0">
                <a:solidFill>
                  <a:srgbClr val="FF0000"/>
                </a:solidFill>
                <a:ea typeface="ＭＳ Ｐゴシック" pitchFamily="34" charset="-128"/>
              </a:rPr>
              <a:t> </a:t>
            </a:r>
            <a:r>
              <a:rPr lang="en-US" sz="1800" dirty="0" smtClean="0">
                <a:ea typeface="ＭＳ Ｐゴシック" pitchFamily="34" charset="-128"/>
              </a:rPr>
              <a:t>possible input states</a:t>
            </a:r>
          </a:p>
          <a:p>
            <a:pPr>
              <a:lnSpc>
                <a:spcPct val="150000"/>
              </a:lnSpc>
            </a:pPr>
            <a:r>
              <a:rPr lang="en-US" sz="1800" dirty="0" smtClean="0">
                <a:ea typeface="ＭＳ Ｐゴシック" pitchFamily="34" charset="-128"/>
              </a:rPr>
              <a:t>Substitution used to produce </a:t>
            </a:r>
            <a:r>
              <a:rPr lang="en-US" sz="1800" dirty="0" smtClean="0">
                <a:solidFill>
                  <a:srgbClr val="FF0000"/>
                </a:solidFill>
                <a:ea typeface="ＭＳ Ｐゴシック" pitchFamily="34" charset="-128"/>
              </a:rPr>
              <a:t>2</a:t>
            </a:r>
            <a:r>
              <a:rPr lang="en-US" sz="1800" baseline="30000" dirty="0" smtClean="0">
                <a:solidFill>
                  <a:srgbClr val="FF0000"/>
                </a:solidFill>
                <a:ea typeface="ＭＳ Ｐゴシック" pitchFamily="34" charset="-128"/>
              </a:rPr>
              <a:t>n</a:t>
            </a:r>
            <a:r>
              <a:rPr lang="en-US" sz="1800" dirty="0" smtClean="0">
                <a:ea typeface="ＭＳ Ｐゴシック" pitchFamily="34" charset="-128"/>
              </a:rPr>
              <a:t> output states</a:t>
            </a:r>
          </a:p>
          <a:p>
            <a:pPr>
              <a:lnSpc>
                <a:spcPct val="150000"/>
              </a:lnSpc>
            </a:pPr>
            <a:r>
              <a:rPr lang="en-US" sz="1800" dirty="0" smtClean="0">
                <a:ea typeface="ＭＳ Ｐゴシック" pitchFamily="34" charset="-128"/>
              </a:rPr>
              <a:t>Output states map to n-bit output</a:t>
            </a:r>
          </a:p>
          <a:p>
            <a:pPr>
              <a:lnSpc>
                <a:spcPct val="150000"/>
              </a:lnSpc>
            </a:pPr>
            <a:r>
              <a:rPr lang="en-US" sz="1800" dirty="0" smtClean="0">
                <a:ea typeface="ＭＳ Ｐゴシック" pitchFamily="34" charset="-128"/>
              </a:rPr>
              <a:t>Ideal block cipher allows maximum number of possible encryption mappings from plaintext block </a:t>
            </a:r>
          </a:p>
          <a:p>
            <a:pPr>
              <a:lnSpc>
                <a:spcPct val="150000"/>
              </a:lnSpc>
            </a:pPr>
            <a:r>
              <a:rPr lang="en-US" sz="1800" dirty="0" smtClean="0">
                <a:ea typeface="ＭＳ Ｐゴシック" pitchFamily="34" charset="-128"/>
              </a:rPr>
              <a:t> Problems with ideal block cipher:</a:t>
            </a:r>
          </a:p>
          <a:p>
            <a:pPr lvl="1"/>
            <a:r>
              <a:rPr lang="en-US" sz="1800" dirty="0" smtClean="0">
                <a:ea typeface="ＭＳ Ｐゴシック" pitchFamily="34" charset="-128"/>
              </a:rPr>
              <a:t>Small block size: equivalent to classical substitution cipher; cryptanalysis based on statistical characteristics feasible</a:t>
            </a:r>
          </a:p>
          <a:p>
            <a:pPr lvl="1"/>
            <a:r>
              <a:rPr lang="en-US" sz="1800" dirty="0" smtClean="0">
                <a:ea typeface="ＭＳ Ｐゴシック" pitchFamily="34" charset="-128"/>
              </a:rPr>
              <a:t>Large block size: key must be very large; performance/implementation problems </a:t>
            </a:r>
          </a:p>
          <a:p>
            <a:pPr>
              <a:lnSpc>
                <a:spcPct val="150000"/>
              </a:lnSpc>
            </a:pPr>
            <a:r>
              <a:rPr lang="en-US" sz="1800" b="1" u="sng" dirty="0" smtClean="0">
                <a:ea typeface="ＭＳ Ｐゴシック" pitchFamily="34" charset="-128"/>
              </a:rPr>
              <a:t>Key length :</a:t>
            </a:r>
          </a:p>
          <a:p>
            <a:pPr lvl="1"/>
            <a:r>
              <a:rPr lang="en-US" sz="1800" dirty="0" smtClean="0">
                <a:ea typeface="ＭＳ Ｐゴシック" pitchFamily="34" charset="-128"/>
              </a:rPr>
              <a:t>In general, key length is </a:t>
            </a:r>
            <a:r>
              <a:rPr lang="en-US" sz="1800" dirty="0" smtClean="0">
                <a:solidFill>
                  <a:srgbClr val="FF0000"/>
                </a:solidFill>
                <a:ea typeface="ＭＳ Ｐゴシック" pitchFamily="34" charset="-128"/>
              </a:rPr>
              <a:t>2</a:t>
            </a:r>
            <a:r>
              <a:rPr lang="en-US" sz="1800" baseline="30000" dirty="0" smtClean="0">
                <a:solidFill>
                  <a:srgbClr val="FF0000"/>
                </a:solidFill>
                <a:ea typeface="ＭＳ Ｐゴシック" pitchFamily="34" charset="-128"/>
              </a:rPr>
              <a:t>n</a:t>
            </a:r>
            <a:r>
              <a:rPr lang="en-US" sz="1800" dirty="0" smtClean="0">
                <a:solidFill>
                  <a:srgbClr val="FF0000"/>
                </a:solidFill>
                <a:ea typeface="ＭＳ Ｐゴシック" pitchFamily="34" charset="-128"/>
              </a:rPr>
              <a:t> × n</a:t>
            </a:r>
            <a:endParaRPr lang="en-US" sz="1800" dirty="0" smtClean="0">
              <a:ea typeface="ＭＳ Ｐゴシック" pitchFamily="34" charset="-128"/>
            </a:endParaRPr>
          </a:p>
          <a:p>
            <a:pPr lvl="1"/>
            <a:r>
              <a:rPr lang="en-US" sz="1800" dirty="0" smtClean="0">
                <a:ea typeface="ＭＳ Ｐゴシック" pitchFamily="34" charset="-128"/>
              </a:rPr>
              <a:t> Actual block size is at least 64 bit  ( </a:t>
            </a:r>
            <a:r>
              <a:rPr lang="en-US" sz="1400" dirty="0" smtClean="0">
                <a:ea typeface="ＭＳ Ｐゴシック" pitchFamily="34" charset="-128"/>
              </a:rPr>
              <a:t> </a:t>
            </a:r>
            <a:r>
              <a:rPr lang="en-US" sz="1400" b="1" dirty="0" smtClean="0">
                <a:ea typeface="ＭＳ Ｐゴシック" pitchFamily="34" charset="-128"/>
              </a:rPr>
              <a:t>Key length will be 2</a:t>
            </a:r>
            <a:r>
              <a:rPr lang="en-US" sz="1400" b="1" baseline="30000" dirty="0" smtClean="0">
                <a:ea typeface="ＭＳ Ｐゴシック" pitchFamily="34" charset="-128"/>
              </a:rPr>
              <a:t>64</a:t>
            </a:r>
            <a:r>
              <a:rPr lang="en-US" sz="1400" b="1" dirty="0" smtClean="0">
                <a:ea typeface="ＭＳ Ｐゴシック" pitchFamily="34" charset="-128"/>
              </a:rPr>
              <a:t>× 64 ≈ 10</a:t>
            </a:r>
            <a:r>
              <a:rPr lang="en-US" sz="1400" b="1" baseline="30000" dirty="0" smtClean="0">
                <a:ea typeface="ＭＳ Ｐゴシック" pitchFamily="34" charset="-128"/>
              </a:rPr>
              <a:t>21</a:t>
            </a:r>
            <a:r>
              <a:rPr lang="en-US" sz="1400" b="1" dirty="0" smtClean="0">
                <a:ea typeface="ＭＳ Ｐゴシック" pitchFamily="34" charset="-128"/>
              </a:rPr>
              <a:t>  bits</a:t>
            </a:r>
            <a:r>
              <a:rPr lang="en-US" sz="1400" dirty="0" smtClean="0">
                <a:ea typeface="ＭＳ Ｐゴシック" pitchFamily="34" charset="-128"/>
              </a:rPr>
              <a:t>) </a:t>
            </a:r>
          </a:p>
          <a:p>
            <a:pPr eaLnBrk="1" hangingPunct="1">
              <a:lnSpc>
                <a:spcPct val="150000"/>
              </a:lnSpc>
            </a:pPr>
            <a:endParaRPr lang="en-AU" sz="1800" dirty="0" smtClean="0">
              <a:ea typeface="ＭＳ Ｐゴシック" pitchFamily="34" charset="-128"/>
            </a:endParaRPr>
          </a:p>
        </p:txBody>
      </p:sp>
    </p:spTree>
  </p:cSld>
  <p:clrMapOvr>
    <a:masterClrMapping/>
  </p:clrMapOvr>
</p:sld>
</file>

<file path=ppt/theme/theme1.xml><?xml version="1.0" encoding="utf-8"?>
<a:theme xmlns:a="http://schemas.openxmlformats.org/drawingml/2006/main" name="db">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b">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Template>
  <TotalTime>681</TotalTime>
  <Words>4825</Words>
  <Application>Microsoft Office PowerPoint</Application>
  <PresentationFormat>On-screen Show (4:3)</PresentationFormat>
  <Paragraphs>384</Paragraphs>
  <Slides>44</Slides>
  <Notes>21</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db</vt:lpstr>
      <vt:lpstr>1_introdbs</vt:lpstr>
      <vt:lpstr>5_introdbs</vt:lpstr>
      <vt:lpstr>1_db</vt:lpstr>
      <vt:lpstr>Cryptography and Network Security Chapter 3</vt:lpstr>
      <vt:lpstr>Content</vt:lpstr>
      <vt:lpstr>The objectives</vt:lpstr>
      <vt:lpstr>Block Ciphers</vt:lpstr>
      <vt:lpstr>Block vs Stream Ciphers</vt:lpstr>
      <vt:lpstr>Block cipher principles</vt:lpstr>
      <vt:lpstr>Ideal Block Cipher</vt:lpstr>
      <vt:lpstr>Encryption/decryption table</vt:lpstr>
      <vt:lpstr>Ideal Block Cipher</vt:lpstr>
      <vt:lpstr>Feistel Structure for Block Ciphers</vt:lpstr>
      <vt:lpstr>Feistel Cipher Structure</vt:lpstr>
      <vt:lpstr>Confusion and Diffusion</vt:lpstr>
      <vt:lpstr>Using the Feistel Structure</vt:lpstr>
      <vt:lpstr>Feistel Example</vt:lpstr>
      <vt:lpstr>Data Encryption Standard (DES)</vt:lpstr>
      <vt:lpstr>Simplified DES</vt:lpstr>
      <vt:lpstr>S-DES Algorithm</vt:lpstr>
      <vt:lpstr>S-DES Key generation</vt:lpstr>
      <vt:lpstr>S-DES Encryption Details</vt:lpstr>
      <vt:lpstr>S-Box</vt:lpstr>
      <vt:lpstr>S-DES Example</vt:lpstr>
      <vt:lpstr>S-DES Summery</vt:lpstr>
      <vt:lpstr>Comparing DES and S-DES</vt:lpstr>
      <vt:lpstr>DES Encryption Algorithm</vt:lpstr>
      <vt:lpstr>Permutation Tables for DES</vt:lpstr>
      <vt:lpstr>Permutation Tables for DES</vt:lpstr>
      <vt:lpstr>Single Round of DES Algorithm</vt:lpstr>
      <vt:lpstr>DES Round Structure</vt:lpstr>
      <vt:lpstr>Definition of DES S-Boxes</vt:lpstr>
      <vt:lpstr>Definition of DES S-Boxes</vt:lpstr>
      <vt:lpstr>DES Key Schedule Calculation</vt:lpstr>
      <vt:lpstr> Table 3.2  DES Example</vt:lpstr>
      <vt:lpstr>DES Example</vt:lpstr>
      <vt:lpstr>Avalanche Effect </vt:lpstr>
      <vt:lpstr>Table 3.3  Avalanche Effect in DES: Change in Plaintext </vt:lpstr>
      <vt:lpstr>Table 3.4  Avalanche Effect in DES: Change in Key </vt:lpstr>
      <vt:lpstr>Table 3.5   Average Time Required for Exhaustive Key Search </vt:lpstr>
      <vt:lpstr>Key size</vt:lpstr>
      <vt:lpstr>Attacks on DES</vt:lpstr>
      <vt:lpstr>DES Algorithm Design</vt:lpstr>
      <vt:lpstr>Multiple Encryption with DES</vt:lpstr>
      <vt:lpstr>Double Encryption </vt:lpstr>
      <vt:lpstr>Triple Encryption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and Network Security Chapter 3</dc:title>
  <dc:creator>user</dc:creator>
  <cp:lastModifiedBy>Ayman</cp:lastModifiedBy>
  <cp:revision>47</cp:revision>
  <dcterms:created xsi:type="dcterms:W3CDTF">2014-02-17T22:18:51Z</dcterms:created>
  <dcterms:modified xsi:type="dcterms:W3CDTF">2014-10-20T20:02:24Z</dcterms:modified>
</cp:coreProperties>
</file>