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3C5F51-B00A-4453-BE93-422B5377F4CC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5A256F5-B4DD-4369-BC2E-BC23433346D9}">
      <dgm:prSet phldrT="[Text]" custT="1"/>
      <dgm:spPr/>
      <dgm:t>
        <a:bodyPr/>
        <a:lstStyle/>
        <a:p>
          <a:pPr rtl="1"/>
          <a:r>
            <a:rPr lang="en-US" sz="2000" dirty="0" smtClean="0"/>
            <a:t>plan</a:t>
          </a:r>
          <a:endParaRPr lang="ar-SA" sz="2000" dirty="0"/>
        </a:p>
      </dgm:t>
    </dgm:pt>
    <dgm:pt modelId="{7E83F911-80F6-4567-ADA1-2816EC08BB03}" type="parTrans" cxnId="{B36571B5-354A-4284-AFAC-F6757EEF1384}">
      <dgm:prSet/>
      <dgm:spPr/>
      <dgm:t>
        <a:bodyPr/>
        <a:lstStyle/>
        <a:p>
          <a:pPr rtl="1"/>
          <a:endParaRPr lang="ar-SA"/>
        </a:p>
      </dgm:t>
    </dgm:pt>
    <dgm:pt modelId="{D0B957A1-451E-4DC0-9AF8-CEA2600FFF84}" type="sibTrans" cxnId="{B36571B5-354A-4284-AFAC-F6757EEF1384}">
      <dgm:prSet/>
      <dgm:spPr/>
      <dgm:t>
        <a:bodyPr/>
        <a:lstStyle/>
        <a:p>
          <a:pPr rtl="1"/>
          <a:endParaRPr lang="ar-SA"/>
        </a:p>
      </dgm:t>
    </dgm:pt>
    <dgm:pt modelId="{92B53E4D-14F4-49C6-A861-6BC1834031B9}">
      <dgm:prSet phldrT="[Text]" custT="1"/>
      <dgm:spPr/>
      <dgm:t>
        <a:bodyPr/>
        <a:lstStyle/>
        <a:p>
          <a:pPr rtl="1"/>
          <a:r>
            <a:rPr lang="en-US" sz="1800" dirty="0" smtClean="0"/>
            <a:t>idea</a:t>
          </a:r>
          <a:endParaRPr lang="ar-SA" sz="1800" dirty="0"/>
        </a:p>
      </dgm:t>
    </dgm:pt>
    <dgm:pt modelId="{E6E3CA9B-DE69-4744-8F84-2CD7D39608DF}" type="parTrans" cxnId="{EFF7C688-C7D3-46B3-BCA3-8630C5C1AC5B}">
      <dgm:prSet/>
      <dgm:spPr/>
      <dgm:t>
        <a:bodyPr/>
        <a:lstStyle/>
        <a:p>
          <a:pPr rtl="1"/>
          <a:endParaRPr lang="ar-SA"/>
        </a:p>
      </dgm:t>
    </dgm:pt>
    <dgm:pt modelId="{171CD24C-5D11-4A72-B226-5BACFDD5CF30}" type="sibTrans" cxnId="{EFF7C688-C7D3-46B3-BCA3-8630C5C1AC5B}">
      <dgm:prSet/>
      <dgm:spPr/>
      <dgm:t>
        <a:bodyPr/>
        <a:lstStyle/>
        <a:p>
          <a:pPr rtl="1"/>
          <a:endParaRPr lang="ar-SA"/>
        </a:p>
      </dgm:t>
    </dgm:pt>
    <dgm:pt modelId="{8814BF25-9009-4482-8974-3796142B4F79}">
      <dgm:prSet phldrT="[Text]" custT="1"/>
      <dgm:spPr/>
      <dgm:t>
        <a:bodyPr/>
        <a:lstStyle/>
        <a:p>
          <a:pPr rtl="1"/>
          <a:r>
            <a:rPr lang="en-US" sz="1800" dirty="0" smtClean="0"/>
            <a:t>Implement the idea</a:t>
          </a:r>
          <a:endParaRPr lang="ar-SA" sz="1800" dirty="0"/>
        </a:p>
      </dgm:t>
    </dgm:pt>
    <dgm:pt modelId="{D9013062-4C83-429C-A538-74CE511B3CA5}" type="parTrans" cxnId="{85A6C8D0-2C66-4EA7-A5D5-26A13638EB96}">
      <dgm:prSet/>
      <dgm:spPr/>
      <dgm:t>
        <a:bodyPr/>
        <a:lstStyle/>
        <a:p>
          <a:pPr rtl="1"/>
          <a:endParaRPr lang="ar-SA"/>
        </a:p>
      </dgm:t>
    </dgm:pt>
    <dgm:pt modelId="{36D385F9-D435-4016-B574-B700782BD336}" type="sibTrans" cxnId="{85A6C8D0-2C66-4EA7-A5D5-26A13638EB96}">
      <dgm:prSet/>
      <dgm:spPr/>
      <dgm:t>
        <a:bodyPr/>
        <a:lstStyle/>
        <a:p>
          <a:pPr rtl="1"/>
          <a:endParaRPr lang="ar-SA"/>
        </a:p>
      </dgm:t>
    </dgm:pt>
    <dgm:pt modelId="{E4B355B0-AD52-4B55-A194-BDD79EF86947}" type="pres">
      <dgm:prSet presAssocID="{A03C5F51-B00A-4453-BE93-422B5377F4C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15D7A53-B36B-40F1-BA61-17394351F403}" type="pres">
      <dgm:prSet presAssocID="{05A256F5-B4DD-4369-BC2E-BC23433346D9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8903F0-952B-4500-BF57-9E7E2A5C550A}" type="pres">
      <dgm:prSet presAssocID="{D0B957A1-451E-4DC0-9AF8-CEA2600FFF84}" presName="parTxOnlySpace" presStyleCnt="0"/>
      <dgm:spPr/>
    </dgm:pt>
    <dgm:pt modelId="{C401EADA-6D0C-4110-B66F-964C4412A73D}" type="pres">
      <dgm:prSet presAssocID="{92B53E4D-14F4-49C6-A861-6BC1834031B9}" presName="parTxOnly" presStyleLbl="node1" presStyleIdx="1" presStyleCnt="3" custLinFactNeighborX="3876" custLinFactNeighborY="126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AF775FA-1CFD-449A-9D0E-162742025E5B}" type="pres">
      <dgm:prSet presAssocID="{171CD24C-5D11-4A72-B226-5BACFDD5CF30}" presName="parTxOnlySpace" presStyleCnt="0"/>
      <dgm:spPr/>
    </dgm:pt>
    <dgm:pt modelId="{5775C546-1FEB-41F9-A6C2-0E385AEB78B5}" type="pres">
      <dgm:prSet presAssocID="{8814BF25-9009-4482-8974-3796142B4F7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5A6C8D0-2C66-4EA7-A5D5-26A13638EB96}" srcId="{A03C5F51-B00A-4453-BE93-422B5377F4CC}" destId="{8814BF25-9009-4482-8974-3796142B4F79}" srcOrd="2" destOrd="0" parTransId="{D9013062-4C83-429C-A538-74CE511B3CA5}" sibTransId="{36D385F9-D435-4016-B574-B700782BD336}"/>
    <dgm:cxn modelId="{B36571B5-354A-4284-AFAC-F6757EEF1384}" srcId="{A03C5F51-B00A-4453-BE93-422B5377F4CC}" destId="{05A256F5-B4DD-4369-BC2E-BC23433346D9}" srcOrd="0" destOrd="0" parTransId="{7E83F911-80F6-4567-ADA1-2816EC08BB03}" sibTransId="{D0B957A1-451E-4DC0-9AF8-CEA2600FFF84}"/>
    <dgm:cxn modelId="{6EB3C8EC-F64E-46C3-B88C-6AC4D9C5E877}" type="presOf" srcId="{8814BF25-9009-4482-8974-3796142B4F79}" destId="{5775C546-1FEB-41F9-A6C2-0E385AEB78B5}" srcOrd="0" destOrd="0" presId="urn:microsoft.com/office/officeart/2005/8/layout/chevron1"/>
    <dgm:cxn modelId="{4239FB62-52F3-4B52-8204-0C48F94A8EA3}" type="presOf" srcId="{A03C5F51-B00A-4453-BE93-422B5377F4CC}" destId="{E4B355B0-AD52-4B55-A194-BDD79EF86947}" srcOrd="0" destOrd="0" presId="urn:microsoft.com/office/officeart/2005/8/layout/chevron1"/>
    <dgm:cxn modelId="{8084DB09-4924-4DF3-A077-7F462EAA430E}" type="presOf" srcId="{05A256F5-B4DD-4369-BC2E-BC23433346D9}" destId="{A15D7A53-B36B-40F1-BA61-17394351F403}" srcOrd="0" destOrd="0" presId="urn:microsoft.com/office/officeart/2005/8/layout/chevron1"/>
    <dgm:cxn modelId="{EFF7C688-C7D3-46B3-BCA3-8630C5C1AC5B}" srcId="{A03C5F51-B00A-4453-BE93-422B5377F4CC}" destId="{92B53E4D-14F4-49C6-A861-6BC1834031B9}" srcOrd="1" destOrd="0" parTransId="{E6E3CA9B-DE69-4744-8F84-2CD7D39608DF}" sibTransId="{171CD24C-5D11-4A72-B226-5BACFDD5CF30}"/>
    <dgm:cxn modelId="{C8DE8D2C-4468-4A88-B005-98E972B8C653}" type="presOf" srcId="{92B53E4D-14F4-49C6-A861-6BC1834031B9}" destId="{C401EADA-6D0C-4110-B66F-964C4412A73D}" srcOrd="0" destOrd="0" presId="urn:microsoft.com/office/officeart/2005/8/layout/chevron1"/>
    <dgm:cxn modelId="{A1F4ACB7-0113-43EC-ABCF-9A7F91856B81}" type="presParOf" srcId="{E4B355B0-AD52-4B55-A194-BDD79EF86947}" destId="{A15D7A53-B36B-40F1-BA61-17394351F403}" srcOrd="0" destOrd="0" presId="urn:microsoft.com/office/officeart/2005/8/layout/chevron1"/>
    <dgm:cxn modelId="{7DD29B9C-EB7C-49F9-B79F-614272A2483C}" type="presParOf" srcId="{E4B355B0-AD52-4B55-A194-BDD79EF86947}" destId="{F98903F0-952B-4500-BF57-9E7E2A5C550A}" srcOrd="1" destOrd="0" presId="urn:microsoft.com/office/officeart/2005/8/layout/chevron1"/>
    <dgm:cxn modelId="{6C7986A6-49D2-4733-B19A-67A57FE7BAA4}" type="presParOf" srcId="{E4B355B0-AD52-4B55-A194-BDD79EF86947}" destId="{C401EADA-6D0C-4110-B66F-964C4412A73D}" srcOrd="2" destOrd="0" presId="urn:microsoft.com/office/officeart/2005/8/layout/chevron1"/>
    <dgm:cxn modelId="{53B4449B-45D9-465C-935A-B26D59164E1B}" type="presParOf" srcId="{E4B355B0-AD52-4B55-A194-BDD79EF86947}" destId="{EAF775FA-1CFD-449A-9D0E-162742025E5B}" srcOrd="3" destOrd="0" presId="urn:microsoft.com/office/officeart/2005/8/layout/chevron1"/>
    <dgm:cxn modelId="{97614626-D1D0-4BF2-8A66-8D8524BF9BE4}" type="presParOf" srcId="{E4B355B0-AD52-4B55-A194-BDD79EF86947}" destId="{5775C546-1FEB-41F9-A6C2-0E385AEB78B5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15D7A53-B36B-40F1-BA61-17394351F403}">
      <dsp:nvSpPr>
        <dsp:cNvPr id="0" name=""/>
        <dsp:cNvSpPr/>
      </dsp:nvSpPr>
      <dsp:spPr>
        <a:xfrm>
          <a:off x="2143" y="596407"/>
          <a:ext cx="2611040" cy="104441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plan</a:t>
          </a:r>
          <a:endParaRPr lang="ar-SA" sz="2000" kern="1200" dirty="0"/>
        </a:p>
      </dsp:txBody>
      <dsp:txXfrm>
        <a:off x="2143" y="596407"/>
        <a:ext cx="2611040" cy="1044416"/>
      </dsp:txXfrm>
    </dsp:sp>
    <dsp:sp modelId="{C401EADA-6D0C-4110-B66F-964C4412A73D}">
      <dsp:nvSpPr>
        <dsp:cNvPr id="0" name=""/>
        <dsp:cNvSpPr/>
      </dsp:nvSpPr>
      <dsp:spPr>
        <a:xfrm>
          <a:off x="2362200" y="609598"/>
          <a:ext cx="2611040" cy="104441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idea</a:t>
          </a:r>
          <a:endParaRPr lang="ar-SA" sz="1800" kern="1200" dirty="0"/>
        </a:p>
      </dsp:txBody>
      <dsp:txXfrm>
        <a:off x="2362200" y="609598"/>
        <a:ext cx="2611040" cy="1044416"/>
      </dsp:txXfrm>
    </dsp:sp>
    <dsp:sp modelId="{5775C546-1FEB-41F9-A6C2-0E385AEB78B5}">
      <dsp:nvSpPr>
        <dsp:cNvPr id="0" name=""/>
        <dsp:cNvSpPr/>
      </dsp:nvSpPr>
      <dsp:spPr>
        <a:xfrm>
          <a:off x="4702016" y="596407"/>
          <a:ext cx="2611040" cy="104441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Implement the idea</a:t>
          </a:r>
          <a:endParaRPr lang="ar-SA" sz="1800" kern="1200" dirty="0"/>
        </a:p>
      </dsp:txBody>
      <dsp:txXfrm>
        <a:off x="4702016" y="596407"/>
        <a:ext cx="2611040" cy="10444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8000" dirty="0" smtClean="0"/>
              <a:t>Unit 2</a:t>
            </a:r>
            <a:endParaRPr lang="ar-SA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algn="l"/>
            <a:r>
              <a:rPr lang="en-US" sz="4800" dirty="0" smtClean="0"/>
              <a:t>Types of Businesses</a:t>
            </a:r>
          </a:p>
          <a:p>
            <a:pPr algn="l"/>
            <a:endParaRPr lang="ar-SA" dirty="0"/>
          </a:p>
        </p:txBody>
      </p:sp>
      <p:pic>
        <p:nvPicPr>
          <p:cNvPr id="4" name="Picture 3" descr="types of b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00200"/>
            <a:ext cx="2679405" cy="3581400"/>
          </a:xfrm>
          <a:prstGeom prst="rect">
            <a:avLst/>
          </a:prstGeom>
        </p:spPr>
      </p:pic>
      <p:pic>
        <p:nvPicPr>
          <p:cNvPr id="5" name="Picture 4" descr="startup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086350"/>
            <a:ext cx="2657475" cy="177165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838200"/>
            <a:ext cx="1798890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en-US" dirty="0" smtClean="0"/>
              <a:t>Disadvantages :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447800"/>
            <a:ext cx="7086600" cy="55707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Tx/>
              <a:buChar char="-"/>
            </a:pPr>
            <a:r>
              <a:rPr lang="en-US" sz="2000" dirty="0" smtClean="0"/>
              <a:t>The cost generally more than that of a start-up.</a:t>
            </a:r>
          </a:p>
          <a:p>
            <a:pPr>
              <a:buFontTx/>
              <a:buChar char="-"/>
            </a:pP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The owner’s real reason for selling  may be kept from you .</a:t>
            </a:r>
          </a:p>
          <a:p>
            <a:pPr>
              <a:buFontTx/>
              <a:buChar char="-"/>
            </a:pP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The validity of financial statements may be question .</a:t>
            </a:r>
          </a:p>
          <a:p>
            <a:pPr>
              <a:buFontTx/>
              <a:buChar char="-"/>
            </a:pP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Customer satisfaction levels may be below what you lad to believe .</a:t>
            </a:r>
          </a:p>
          <a:p>
            <a:pPr>
              <a:buFontTx/>
              <a:buChar char="-"/>
            </a:pP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Condition of assets may be worse than it appears .</a:t>
            </a:r>
          </a:p>
          <a:p>
            <a:pPr>
              <a:buFontTx/>
              <a:buChar char="-"/>
            </a:pP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Existing employees may not be suitable .</a:t>
            </a:r>
          </a:p>
          <a:p>
            <a:pPr>
              <a:buFontTx/>
              <a:buChar char="-"/>
            </a:pP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The inventory may be outdated .</a:t>
            </a:r>
          </a:p>
          <a:p>
            <a:pPr>
              <a:buFontTx/>
              <a:buChar char="-"/>
            </a:pP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The business may be overpriced 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ar-SA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umbnailCAZ5JV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4114800"/>
            <a:ext cx="2381250" cy="24860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3- franchises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685801" y="2133600"/>
            <a:ext cx="6400800" cy="32316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-Its booming and the growth will no doubt continue .</a:t>
            </a:r>
          </a:p>
          <a:p>
            <a:endParaRPr lang="en-US" sz="2800" dirty="0" smtClean="0"/>
          </a:p>
          <a:p>
            <a:r>
              <a:rPr lang="en-US" sz="2800" dirty="0" smtClean="0"/>
              <a:t>-The success rate is much greater for franchises than for independently owed businesses.</a:t>
            </a:r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1143000"/>
            <a:ext cx="1513556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en-US" dirty="0" smtClean="0"/>
              <a:t>Advantages </a:t>
            </a:r>
            <a:r>
              <a:rPr lang="en-US" dirty="0" smtClean="0"/>
              <a:t>:</a:t>
            </a: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" y="2133600"/>
            <a:ext cx="7061549" cy="424731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A proven formula for success.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Training programs for new owners 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Advertising and promotional programs initiated by the franchise 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Already established brand and trade names 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Pre-tested and established accounting system 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Volume discounts on purchases .</a:t>
            </a:r>
          </a:p>
          <a:p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ar-SA" dirty="0"/>
          </a:p>
        </p:txBody>
      </p:sp>
      <p:pic>
        <p:nvPicPr>
          <p:cNvPr id="4" name="Picture 3" descr="thumbnailCAJD5GU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457200"/>
            <a:ext cx="2514600" cy="188595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990600"/>
            <a:ext cx="1798889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en-US" dirty="0" smtClean="0"/>
              <a:t>Disadvantages :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905000"/>
            <a:ext cx="5886932" cy="286232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High start-up cost 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Paying franchise fees and annual fees.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Abiding by the operating restriction of the franchise.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Potential renewal fees after a certain period of time 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Limited growth of franchise as specified by contract .</a:t>
            </a:r>
          </a:p>
          <a:p>
            <a:pPr>
              <a:buFontTx/>
              <a:buChar char="-"/>
            </a:pPr>
            <a:endParaRPr lang="en-US" dirty="0" smtClean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umbnailCA8LRYJ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29200" y="1676400"/>
            <a:ext cx="2819399" cy="2286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4648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Ways of starting business</a:t>
            </a:r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3200400"/>
            <a:ext cx="6861173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1- Start-up  business.</a:t>
            </a:r>
          </a:p>
          <a:p>
            <a:endParaRPr lang="en-US" sz="2800" dirty="0" smtClean="0"/>
          </a:p>
          <a:p>
            <a:r>
              <a:rPr lang="en-US" sz="2800" dirty="0" smtClean="0"/>
              <a:t>2- Buy an existing business.</a:t>
            </a:r>
          </a:p>
          <a:p>
            <a:endParaRPr lang="en-US" sz="2800" dirty="0" smtClean="0"/>
          </a:p>
          <a:p>
            <a:r>
              <a:rPr lang="en-US" sz="2800" dirty="0" smtClean="0"/>
              <a:t>3- Buy a franchise of an existing business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dvi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1828800"/>
            <a:ext cx="2895600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1- start-up 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524000"/>
            <a:ext cx="5486400" cy="58169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/>
              <a:t>Entrepreneurial theories advise:</a:t>
            </a:r>
          </a:p>
          <a:p>
            <a:endParaRPr lang="en-US" sz="2400" b="1" dirty="0" smtClean="0"/>
          </a:p>
          <a:p>
            <a:pPr>
              <a:buFontTx/>
              <a:buChar char="-"/>
            </a:pPr>
            <a:r>
              <a:rPr lang="en-US" sz="2400" dirty="0" smtClean="0"/>
              <a:t>Start small .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Selling to develop market .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Prepare your self for every thing ( earn  or lose money ).</a:t>
            </a:r>
          </a:p>
          <a:p>
            <a:r>
              <a:rPr lang="en-US" sz="2400" dirty="0" smtClean="0"/>
              <a:t> </a:t>
            </a:r>
          </a:p>
          <a:p>
            <a:pPr>
              <a:buFontTx/>
              <a:buChar char="-"/>
            </a:pPr>
            <a:r>
              <a:rPr lang="en-US" sz="2400" dirty="0" smtClean="0"/>
              <a:t>Old pawnbroker boss to teach :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r>
              <a:rPr lang="en-US" sz="2400" dirty="0" smtClean="0"/>
              <a:t> 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Every sent you earn you invest back into business.</a:t>
            </a:r>
          </a:p>
          <a:p>
            <a:endParaRPr lang="en-US" sz="2000" dirty="0" smtClean="0"/>
          </a:p>
          <a:p>
            <a:pPr>
              <a:buFontTx/>
              <a:buChar char="-"/>
            </a:pPr>
            <a:endParaRPr lang="en-US" sz="2000" dirty="0" smtClean="0"/>
          </a:p>
          <a:p>
            <a:endParaRPr lang="ar-SA" sz="20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/>
        </p:nvGraphicFramePr>
        <p:xfrm>
          <a:off x="304800" y="1066800"/>
          <a:ext cx="7315200" cy="223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 descr="thumbnailCACYONZ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47800" y="3124200"/>
            <a:ext cx="5029200" cy="3057525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artu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4191000"/>
            <a:ext cx="3657600" cy="266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1143000"/>
            <a:ext cx="7285841" cy="36625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Tx/>
              <a:buChar char="-"/>
            </a:pPr>
            <a:r>
              <a:rPr lang="en-US" sz="2800" dirty="0" smtClean="0"/>
              <a:t>Recognize mistakes and change strategies .</a:t>
            </a:r>
          </a:p>
          <a:p>
            <a:pPr>
              <a:buFontTx/>
              <a:buChar char="-"/>
            </a:pPr>
            <a:endParaRPr lang="en-US" sz="2800" dirty="0" smtClean="0"/>
          </a:p>
          <a:p>
            <a:pPr>
              <a:buFontTx/>
              <a:buChar char="-"/>
            </a:pPr>
            <a:r>
              <a:rPr lang="en-US" sz="2800" dirty="0" smtClean="0"/>
              <a:t>Move quickly on your ideas.</a:t>
            </a:r>
          </a:p>
          <a:p>
            <a:pPr>
              <a:buFontTx/>
              <a:buChar char="-"/>
            </a:pPr>
            <a:endParaRPr lang="en-US" sz="2800" dirty="0" smtClean="0"/>
          </a:p>
          <a:p>
            <a:pPr>
              <a:buFontTx/>
              <a:buChar char="-"/>
            </a:pPr>
            <a:r>
              <a:rPr lang="en-US" sz="2800" dirty="0" smtClean="0"/>
              <a:t>Open-minded .</a:t>
            </a:r>
          </a:p>
          <a:p>
            <a:pPr>
              <a:buFontTx/>
              <a:buChar char="-"/>
            </a:pPr>
            <a:endParaRPr lang="en-US" sz="2800" dirty="0" smtClean="0"/>
          </a:p>
          <a:p>
            <a:pPr>
              <a:buFontTx/>
              <a:buChar char="-"/>
            </a:pPr>
            <a:r>
              <a:rPr lang="en-US" sz="2800" dirty="0" smtClean="0"/>
              <a:t>Willing to confront radical change .</a:t>
            </a:r>
          </a:p>
          <a:p>
            <a:pPr>
              <a:buFontTx/>
              <a:buChar char="-"/>
            </a:pPr>
            <a:endParaRPr lang="en-US" dirty="0" smtClean="0"/>
          </a:p>
          <a:p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2-Buy an existing business</a:t>
            </a:r>
            <a:endParaRPr lang="ar-SA" dirty="0"/>
          </a:p>
        </p:txBody>
      </p:sp>
      <p:pic>
        <p:nvPicPr>
          <p:cNvPr id="3" name="Picture 2" descr="for sa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4876800"/>
            <a:ext cx="2647950" cy="1981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" y="2133600"/>
            <a:ext cx="2249334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en-US" sz="2800" dirty="0" smtClean="0"/>
              <a:t>Advantages 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2895600"/>
            <a:ext cx="6858000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-</a:t>
            </a:r>
            <a:r>
              <a:rPr lang="en-US" sz="2400" dirty="0" smtClean="0"/>
              <a:t>Financial track record can be reviewed to analyze performance .</a:t>
            </a:r>
          </a:p>
          <a:p>
            <a:endParaRPr lang="en-US" sz="2400" dirty="0" smtClean="0"/>
          </a:p>
          <a:p>
            <a:r>
              <a:rPr lang="en-US" sz="2400" dirty="0" smtClean="0"/>
              <a:t>-Employees, costumers , supplier and vendor relationship are already familiar and established 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743200"/>
            <a:ext cx="7162800" cy="276998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May offer a prime location </a:t>
            </a:r>
            <a:r>
              <a:rPr lang="en-US" dirty="0" smtClean="0"/>
              <a:t>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sz="2400" dirty="0" smtClean="0"/>
              <a:t>Loan approvals are easier .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The existing owner my be willing to finance part of the new  business.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ar-SA" dirty="0"/>
          </a:p>
        </p:txBody>
      </p:sp>
      <p:pic>
        <p:nvPicPr>
          <p:cNvPr id="4" name="Picture 3" descr="thumbnailCACYXQ5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914400"/>
            <a:ext cx="3276600" cy="289560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1981200"/>
            <a:ext cx="2857500" cy="24288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business are sold ??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2133600"/>
            <a:ext cx="6095626" cy="32316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Insufficient profits .</a:t>
            </a:r>
          </a:p>
          <a:p>
            <a:pPr>
              <a:buFontTx/>
              <a:buChar char="-"/>
            </a:pPr>
            <a:r>
              <a:rPr lang="en-US" sz="2400" dirty="0" smtClean="0"/>
              <a:t>Management got burned out.</a:t>
            </a:r>
          </a:p>
          <a:p>
            <a:pPr>
              <a:buFontTx/>
              <a:buChar char="-"/>
            </a:pPr>
            <a:r>
              <a:rPr lang="en-US" sz="2400" dirty="0" smtClean="0"/>
              <a:t>Management got bored .</a:t>
            </a:r>
          </a:p>
          <a:p>
            <a:pPr>
              <a:buFontTx/>
              <a:buChar char="-"/>
            </a:pPr>
            <a:r>
              <a:rPr lang="en-US" sz="2400" dirty="0" smtClean="0"/>
              <a:t>Death or a working partner .</a:t>
            </a:r>
          </a:p>
          <a:p>
            <a:pPr>
              <a:buFontTx/>
              <a:buChar char="-"/>
            </a:pPr>
            <a:r>
              <a:rPr lang="en-US" sz="2400" dirty="0" smtClean="0"/>
              <a:t>Partner or shareholder dispute.</a:t>
            </a:r>
          </a:p>
          <a:p>
            <a:pPr>
              <a:buFontTx/>
              <a:buChar char="-"/>
            </a:pPr>
            <a:r>
              <a:rPr lang="en-US" sz="2400" dirty="0" smtClean="0"/>
              <a:t>Fear of new competition .</a:t>
            </a:r>
          </a:p>
          <a:p>
            <a:pPr>
              <a:buFontTx/>
              <a:buChar char="-"/>
            </a:pPr>
            <a:r>
              <a:rPr lang="en-US" sz="2400" dirty="0" smtClean="0"/>
              <a:t>Old age and retirement of owners 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umbnailCA4OU13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4419600"/>
            <a:ext cx="2171700" cy="2171700"/>
          </a:xfrm>
          <a:prstGeom prst="rect">
            <a:avLst/>
          </a:prstGeom>
        </p:spPr>
      </p:pic>
      <p:pic>
        <p:nvPicPr>
          <p:cNvPr id="3" name="Picture 2" descr="thumbnailCAH5GSQ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685800"/>
            <a:ext cx="2857500" cy="20478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3352800"/>
            <a:ext cx="81534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/>
              <a:t>You have to know every thing relevant about the business </a:t>
            </a:r>
          </a:p>
          <a:p>
            <a:r>
              <a:rPr lang="en-US" sz="2400" dirty="0" smtClean="0"/>
              <a:t>                                ( good and bad )</a:t>
            </a:r>
            <a:endParaRPr lang="ar-SA" sz="24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810</TotalTime>
  <Words>396</Words>
  <Application>Microsoft Office PowerPoint</Application>
  <PresentationFormat>On-screen Show (4:3)</PresentationFormat>
  <Paragraphs>99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Opulent</vt:lpstr>
      <vt:lpstr>Unit 2</vt:lpstr>
      <vt:lpstr>Ways of starting business</vt:lpstr>
      <vt:lpstr>1- start-up </vt:lpstr>
      <vt:lpstr>Slide 4</vt:lpstr>
      <vt:lpstr>Slide 5</vt:lpstr>
      <vt:lpstr>2-Buy an existing business</vt:lpstr>
      <vt:lpstr>Slide 7</vt:lpstr>
      <vt:lpstr>Why business are sold ??</vt:lpstr>
      <vt:lpstr>Slide 9</vt:lpstr>
      <vt:lpstr>Slide 10</vt:lpstr>
      <vt:lpstr>3- franchises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</dc:title>
  <dc:creator>maha</dc:creator>
  <cp:lastModifiedBy>maha</cp:lastModifiedBy>
  <cp:revision>39</cp:revision>
  <dcterms:created xsi:type="dcterms:W3CDTF">2006-08-16T00:00:00Z</dcterms:created>
  <dcterms:modified xsi:type="dcterms:W3CDTF">2012-10-03T06:51:27Z</dcterms:modified>
</cp:coreProperties>
</file>