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72"/>
  </p:notesMasterIdLst>
  <p:sldIdLst>
    <p:sldId id="445" r:id="rId5"/>
    <p:sldId id="395" r:id="rId6"/>
    <p:sldId id="524" r:id="rId7"/>
    <p:sldId id="525" r:id="rId8"/>
    <p:sldId id="526" r:id="rId9"/>
    <p:sldId id="527" r:id="rId10"/>
    <p:sldId id="528" r:id="rId11"/>
    <p:sldId id="529" r:id="rId12"/>
    <p:sldId id="591" r:id="rId13"/>
    <p:sldId id="530" r:id="rId14"/>
    <p:sldId id="531" r:id="rId15"/>
    <p:sldId id="532" r:id="rId16"/>
    <p:sldId id="533" r:id="rId17"/>
    <p:sldId id="534" r:id="rId18"/>
    <p:sldId id="535" r:id="rId19"/>
    <p:sldId id="536" r:id="rId20"/>
    <p:sldId id="537" r:id="rId21"/>
    <p:sldId id="592" r:id="rId22"/>
    <p:sldId id="538" r:id="rId23"/>
    <p:sldId id="539" r:id="rId24"/>
    <p:sldId id="540" r:id="rId25"/>
    <p:sldId id="541" r:id="rId26"/>
    <p:sldId id="542" r:id="rId27"/>
    <p:sldId id="543" r:id="rId28"/>
    <p:sldId id="544" r:id="rId29"/>
    <p:sldId id="545" r:id="rId30"/>
    <p:sldId id="546" r:id="rId31"/>
    <p:sldId id="547" r:id="rId32"/>
    <p:sldId id="549" r:id="rId33"/>
    <p:sldId id="550" r:id="rId34"/>
    <p:sldId id="552" r:id="rId35"/>
    <p:sldId id="553" r:id="rId36"/>
    <p:sldId id="555" r:id="rId37"/>
    <p:sldId id="593" r:id="rId38"/>
    <p:sldId id="556" r:id="rId39"/>
    <p:sldId id="559" r:id="rId40"/>
    <p:sldId id="560" r:id="rId41"/>
    <p:sldId id="561" r:id="rId42"/>
    <p:sldId id="562" r:id="rId43"/>
    <p:sldId id="563" r:id="rId44"/>
    <p:sldId id="564" r:id="rId45"/>
    <p:sldId id="565" r:id="rId46"/>
    <p:sldId id="566" r:id="rId47"/>
    <p:sldId id="567" r:id="rId48"/>
    <p:sldId id="568" r:id="rId49"/>
    <p:sldId id="569" r:id="rId50"/>
    <p:sldId id="570" r:id="rId51"/>
    <p:sldId id="594" r:id="rId52"/>
    <p:sldId id="571" r:id="rId53"/>
    <p:sldId id="572" r:id="rId54"/>
    <p:sldId id="573" r:id="rId55"/>
    <p:sldId id="574" r:id="rId56"/>
    <p:sldId id="575" r:id="rId57"/>
    <p:sldId id="576" r:id="rId58"/>
    <p:sldId id="577" r:id="rId59"/>
    <p:sldId id="586" r:id="rId60"/>
    <p:sldId id="579" r:id="rId61"/>
    <p:sldId id="595" r:id="rId62"/>
    <p:sldId id="580" r:id="rId63"/>
    <p:sldId id="581" r:id="rId64"/>
    <p:sldId id="583" r:id="rId65"/>
    <p:sldId id="582" r:id="rId66"/>
    <p:sldId id="585" r:id="rId67"/>
    <p:sldId id="587" r:id="rId68"/>
    <p:sldId id="588" r:id="rId69"/>
    <p:sldId id="589" r:id="rId70"/>
    <p:sldId id="590" r:id="rId71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2BD8"/>
    <a:srgbClr val="FF388C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87339" autoAdjust="0"/>
  </p:normalViewPr>
  <p:slideViewPr>
    <p:cSldViewPr snapToGrid="0" showGuides="1">
      <p:cViewPr varScale="1">
        <p:scale>
          <a:sx n="102" d="100"/>
          <a:sy n="102" d="100"/>
        </p:scale>
        <p:origin x="2550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86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slide" Target="slides/slide62.xml"/><Relationship Id="rId74" Type="http://schemas.openxmlformats.org/officeDocument/2006/relationships/viewProps" Target="viewProps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slide" Target="slides/slide66.xml"/><Relationship Id="rId75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Relationship Id="rId34" Type="http://schemas.openxmlformats.org/officeDocument/2006/relationships/slide" Target="slides/slide30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6" Type="http://schemas.openxmlformats.org/officeDocument/2006/relationships/tableStyles" Target="tableStyles.xml"/><Relationship Id="rId7" Type="http://schemas.openxmlformats.org/officeDocument/2006/relationships/slide" Target="slides/slide3.xml"/><Relationship Id="rId71" Type="http://schemas.openxmlformats.org/officeDocument/2006/relationships/slide" Target="slides/slide6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DAA0ABBF-AC47-41DE-A95D-6184A976DE38}" type="datetimeFigureOut">
              <a:rPr lang="en-US" smtClean="0"/>
              <a:pPr/>
              <a:t>4/3/2014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F4859117-A06A-4DD6-900B-66B64C8697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2225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Gray units can be optionally omitted without</a:t>
            </a:r>
            <a:r>
              <a:rPr lang="en-US" baseline="0" dirty="0" smtClean="0"/>
              <a:t> causing later gaps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859117-A06A-4DD6-900B-66B64C869744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2408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E0103-1A5B-4233-AC41-A926E2CF052E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7753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802.11</a:t>
            </a:r>
            <a:r>
              <a:rPr lang="en-US" baseline="0" dirty="0" smtClean="0"/>
              <a:t> uses a refinement of p-persistent CSMA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859117-A06A-4DD6-900B-66B64C869744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7449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protocol solves the issue</a:t>
            </a:r>
            <a:r>
              <a:rPr lang="en-US" baseline="0" dirty="0" smtClean="0"/>
              <a:t> of expensive collisions too, since the RTS/CTS are short packets – if there is a collision it will be brief, not as long as a data frame.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859117-A06A-4DD6-900B-66B64C869744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3152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04800" y="6572250"/>
            <a:ext cx="8610600" cy="276225"/>
          </a:xfrm>
        </p:spPr>
        <p:txBody>
          <a:bodyPr/>
          <a:lstStyle>
            <a:lvl1pPr algn="ctr">
              <a:defRPr sz="800" i="1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/>
              <a:t>CN5E by Tanenbaum &amp; Wetherall, © Pearson Education-Prentice Hall and D. Wetherall, 2011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867275"/>
          </a:xfrm>
        </p:spPr>
        <p:txBody>
          <a:bodyPr/>
          <a:lstStyle>
            <a:lvl1pPr>
              <a:buClr>
                <a:srgbClr val="0000FF"/>
              </a:buClr>
              <a:buFont typeface="Arial" pitchFamily="34" charset="0"/>
              <a:buNone/>
              <a:defRPr/>
            </a:lvl1pPr>
            <a:lvl2pPr>
              <a:buClr>
                <a:srgbClr val="0000FF"/>
              </a:buClr>
              <a:defRPr/>
            </a:lvl2pPr>
            <a:lvl3pPr>
              <a:buClr>
                <a:srgbClr val="0000FF"/>
              </a:buClr>
              <a:defRPr/>
            </a:lvl3pPr>
            <a:lvl4pPr>
              <a:buClr>
                <a:srgbClr val="0000FF"/>
              </a:buClr>
              <a:defRPr/>
            </a:lvl4pPr>
            <a:lvl5pPr>
              <a:buClr>
                <a:srgbClr val="0000FF"/>
              </a:buCl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800"/>
            </a:lvl1pPr>
          </a:lstStyle>
          <a:p>
            <a:pPr>
              <a:defRPr/>
            </a:pPr>
            <a:r>
              <a:rPr lang="en-US" smtClean="0"/>
              <a:t>CN5E by Tanenbaum &amp; Wetherall, © Pearson Education-Prentice Hall and D. Wetherall, 2011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E3A62E-607D-4C70-8AA8-4E7424A8B6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CN5E by Tanenbaum &amp; Wetherall, © Pearson Education-Prentice Hall and D. Wetherall, 2011</a:t>
            </a:r>
            <a:endParaRPr lang="en-US" i="0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4114800" cy="4867275"/>
          </a:xfrm>
        </p:spPr>
        <p:txBody>
          <a:bodyPr/>
          <a:lstStyle>
            <a:lvl1pPr>
              <a:buClr>
                <a:srgbClr val="0000FF"/>
              </a:buClr>
              <a:buFont typeface="Arial" pitchFamily="34" charset="0"/>
              <a:buNone/>
              <a:defRPr/>
            </a:lvl1pPr>
            <a:lvl2pPr>
              <a:buClr>
                <a:srgbClr val="0000FF"/>
              </a:buClr>
              <a:defRPr/>
            </a:lvl2pPr>
            <a:lvl3pPr>
              <a:buClr>
                <a:srgbClr val="0000FF"/>
              </a:buClr>
              <a:defRPr/>
            </a:lvl3pPr>
            <a:lvl4pPr>
              <a:buClr>
                <a:srgbClr val="0000FF"/>
              </a:buClr>
              <a:defRPr/>
            </a:lvl4pPr>
            <a:lvl5pPr>
              <a:buClr>
                <a:srgbClr val="0000FF"/>
              </a:buCl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CN5E by Tanenbaum &amp; Wetherall, © Pearson Education-Prentice Hall and D. Wetherall, 2011</a:t>
            </a:r>
            <a:endParaRPr lang="en-US" i="0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143001"/>
            <a:ext cx="8229600" cy="1123950"/>
          </a:xfrm>
        </p:spPr>
        <p:txBody>
          <a:bodyPr/>
          <a:lstStyle>
            <a:lvl1pPr>
              <a:buClr>
                <a:srgbClr val="0000FF"/>
              </a:buClr>
              <a:buFont typeface="Arial" pitchFamily="34" charset="0"/>
              <a:buNone/>
              <a:defRPr/>
            </a:lvl1pPr>
            <a:lvl2pPr>
              <a:buClr>
                <a:srgbClr val="0000FF"/>
              </a:buClr>
              <a:defRPr/>
            </a:lvl2pPr>
            <a:lvl3pPr>
              <a:buClr>
                <a:srgbClr val="0000FF"/>
              </a:buClr>
              <a:defRPr/>
            </a:lvl3pPr>
            <a:lvl4pPr>
              <a:buClr>
                <a:srgbClr val="0000FF"/>
              </a:buClr>
              <a:defRPr/>
            </a:lvl4pPr>
            <a:lvl5pPr>
              <a:buClr>
                <a:srgbClr val="0000FF"/>
              </a:buCl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1"/>
          </p:nvPr>
        </p:nvSpPr>
        <p:spPr>
          <a:xfrm>
            <a:off x="457200" y="2266950"/>
            <a:ext cx="4114800" cy="3743325"/>
          </a:xfrm>
        </p:spPr>
        <p:txBody>
          <a:bodyPr/>
          <a:lstStyle>
            <a:lvl1pPr>
              <a:buClr>
                <a:srgbClr val="0000FF"/>
              </a:buClr>
              <a:buFont typeface="Arial" pitchFamily="34" charset="0"/>
              <a:buNone/>
              <a:defRPr/>
            </a:lvl1pPr>
            <a:lvl2pPr>
              <a:buClr>
                <a:srgbClr val="0000FF"/>
              </a:buClr>
              <a:defRPr/>
            </a:lvl2pPr>
            <a:lvl3pPr>
              <a:buClr>
                <a:srgbClr val="0000FF"/>
              </a:buClr>
              <a:defRPr/>
            </a:lvl3pPr>
            <a:lvl4pPr>
              <a:buClr>
                <a:srgbClr val="0000FF"/>
              </a:buClr>
              <a:defRPr/>
            </a:lvl4pPr>
            <a:lvl5pPr>
              <a:buClr>
                <a:srgbClr val="0000FF"/>
              </a:buCl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800"/>
            </a:lvl1pPr>
          </a:lstStyle>
          <a:p>
            <a:pPr>
              <a:defRPr/>
            </a:pPr>
            <a:r>
              <a:rPr lang="en-US" smtClean="0"/>
              <a:t>CN5E by Tanenbaum &amp; Wetherall, © Pearson Education-Prentice Hall and D. Wetherall, 2011</a:t>
            </a:r>
            <a:endParaRPr lang="en-US" i="0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381124" y="1990725"/>
            <a:ext cx="7315201" cy="4019550"/>
          </a:xfrm>
        </p:spPr>
        <p:txBody>
          <a:bodyPr/>
          <a:lstStyle>
            <a:lvl1pPr>
              <a:buClr>
                <a:srgbClr val="0000FF"/>
              </a:buClr>
              <a:buFont typeface="Arial" pitchFamily="34" charset="0"/>
              <a:buNone/>
              <a:defRPr/>
            </a:lvl1pPr>
            <a:lvl2pPr>
              <a:buClr>
                <a:srgbClr val="0000FF"/>
              </a:buClr>
              <a:defRPr/>
            </a:lvl2pPr>
            <a:lvl3pPr>
              <a:buClr>
                <a:srgbClr val="0000FF"/>
              </a:buClr>
              <a:defRPr/>
            </a:lvl3pPr>
            <a:lvl4pPr>
              <a:buClr>
                <a:srgbClr val="0000FF"/>
              </a:buClr>
              <a:defRPr/>
            </a:lvl4pPr>
            <a:lvl5pPr>
              <a:buClr>
                <a:srgbClr val="0000FF"/>
              </a:buCl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800"/>
            </a:lvl1pPr>
          </a:lstStyle>
          <a:p>
            <a:pPr>
              <a:defRPr/>
            </a:pPr>
            <a:r>
              <a:rPr lang="en-US" smtClean="0"/>
              <a:t>CN5E by Tanenbaum &amp; Wetherall, © Pearson Education-Prentice Hall and D. Wetherall, 2011</a:t>
            </a:r>
            <a:endParaRPr lang="en-US" i="0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914399" y="1610713"/>
            <a:ext cx="7790214" cy="4600081"/>
          </a:xfrm>
        </p:spPr>
        <p:txBody>
          <a:bodyPr/>
          <a:lstStyle>
            <a:lvl1pPr>
              <a:buFont typeface="Arial" pitchFamily="34" charset="0"/>
              <a:buNone/>
              <a:defRPr/>
            </a:lvl1pPr>
            <a:lvl2pPr>
              <a:buClr>
                <a:srgbClr val="0000FF"/>
              </a:buClr>
              <a:defRPr/>
            </a:lvl2pPr>
            <a:lvl3pPr>
              <a:buClr>
                <a:srgbClr val="0000FF"/>
              </a:buClr>
              <a:defRPr/>
            </a:lvl3pPr>
            <a:lvl4pPr>
              <a:buClr>
                <a:srgbClr val="0000FF"/>
              </a:buClr>
              <a:defRPr/>
            </a:lvl4pPr>
            <a:lvl5pPr>
              <a:buClr>
                <a:srgbClr val="0000FF"/>
              </a:buCl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81124" y="1590675"/>
            <a:ext cx="7315201" cy="459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800" i="1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/>
              <a:t>CN5E by Tanenbaum &amp; Wetherall, © Pearson Education-Prentice Hall and D. Wetherall, 2011</a:t>
            </a:r>
            <a:endParaRPr lang="en-US" i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80" r:id="rId3"/>
    <p:sldLayoutId id="2147483681" r:id="rId4"/>
    <p:sldLayoutId id="2147483678" r:id="rId5"/>
    <p:sldLayoutId id="2147483679" r:id="rId6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0000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0000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0000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0000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0000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0000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0000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0000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0000"/>
          </a:solidFill>
          <a:latin typeface="Times New Roman" pitchFamily="18" charset="0"/>
        </a:defRPr>
      </a:lvl9pPr>
    </p:titleStyle>
    <p:bodyStyle>
      <a:lvl1pPr marL="0" indent="0" algn="l" rtl="0" eaLnBrk="0" fontAlgn="base" hangingPunct="0">
        <a:spcBef>
          <a:spcPts val="1800"/>
        </a:spcBef>
        <a:spcAft>
          <a:spcPct val="0"/>
        </a:spcAft>
        <a:buClr>
          <a:srgbClr val="0000FF"/>
        </a:buClr>
        <a:buFont typeface="Arial" pitchFamily="34" charset="0"/>
        <a:buNone/>
        <a:defRPr sz="24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457200" indent="-457200" algn="l" rtl="0" eaLnBrk="0" fontAlgn="base" hangingPunct="0">
        <a:spcBef>
          <a:spcPts val="600"/>
        </a:spcBef>
        <a:spcAft>
          <a:spcPct val="0"/>
        </a:spcAft>
        <a:buClr>
          <a:srgbClr val="0000FF"/>
        </a:buClr>
        <a:buFont typeface="Arial" pitchFamily="34" charset="0"/>
        <a:buChar char="•"/>
        <a:defRPr sz="2400">
          <a:solidFill>
            <a:schemeClr val="tx1"/>
          </a:solidFill>
          <a:latin typeface="Arial" pitchFamily="34" charset="0"/>
          <a:cs typeface="Arial" pitchFamily="34" charset="0"/>
        </a:defRPr>
      </a:lvl2pPr>
      <a:lvl3pPr marL="800100" indent="-3429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Arial" pitchFamily="34" charset="0"/>
        <a:buChar char="−"/>
        <a:defRPr sz="2000">
          <a:solidFill>
            <a:schemeClr val="tx1"/>
          </a:solidFill>
          <a:latin typeface="Arial" pitchFamily="34" charset="0"/>
          <a:cs typeface="Arial" pitchFamily="34" charset="0"/>
        </a:defRPr>
      </a:lvl3pPr>
      <a:lvl4pPr marL="10287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Arial" pitchFamily="34" charset="0"/>
        <a:buChar char="»"/>
        <a:defRPr sz="1800">
          <a:solidFill>
            <a:schemeClr val="tx1"/>
          </a:solidFill>
          <a:latin typeface="Arial" pitchFamily="34" charset="0"/>
          <a:cs typeface="Arial" pitchFamily="34" charset="0"/>
        </a:defRPr>
      </a:lvl4pPr>
      <a:lvl5pPr marL="12573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Wingdings" pitchFamily="2" charset="2"/>
        <a:buChar char="§"/>
        <a:defRPr sz="1600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2667000" indent="-3810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»"/>
        <a:defRPr sz="2000">
          <a:solidFill>
            <a:schemeClr val="tx1"/>
          </a:solidFill>
          <a:latin typeface="+mn-lt"/>
        </a:defRPr>
      </a:lvl6pPr>
      <a:lvl7pPr marL="3124200" indent="-3810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»"/>
        <a:defRPr sz="2000">
          <a:solidFill>
            <a:schemeClr val="tx1"/>
          </a:solidFill>
          <a:latin typeface="+mn-lt"/>
        </a:defRPr>
      </a:lvl7pPr>
      <a:lvl8pPr marL="3581400" indent="-3810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»"/>
        <a:defRPr sz="2000">
          <a:solidFill>
            <a:schemeClr val="tx1"/>
          </a:solidFill>
          <a:latin typeface="+mn-lt"/>
        </a:defRPr>
      </a:lvl8pPr>
      <a:lvl9pPr marL="4038600" indent="-3810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6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6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6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6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0" y="676275"/>
            <a:ext cx="9144000" cy="1143000"/>
          </a:xfrm>
        </p:spPr>
        <p:txBody>
          <a:bodyPr/>
          <a:lstStyle/>
          <a:p>
            <a:r>
              <a:rPr lang="en-US" dirty="0" smtClean="0"/>
              <a:t>Medium Access Control </a:t>
            </a:r>
            <a:r>
              <a:rPr lang="en-US" dirty="0" err="1" smtClean="0"/>
              <a:t>Sublayer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Chapter 4</a:t>
            </a:r>
            <a:endParaRPr lang="en-US" dirty="0" smtClean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CN5E by Tanenbaum &amp; Wetherall, © Pearson Education-Prentice Hall and D. Wetherall, 2011</a:t>
            </a:r>
            <a:endParaRPr lang="en-US" dirty="0"/>
          </a:p>
        </p:txBody>
      </p:sp>
      <p:sp>
        <p:nvSpPr>
          <p:cNvPr id="4099" name="Subtitle 2"/>
          <p:cNvSpPr>
            <a:spLocks noGrp="1"/>
          </p:cNvSpPr>
          <p:nvPr>
            <p:ph idx="1"/>
          </p:nvPr>
        </p:nvSpPr>
        <p:spPr>
          <a:xfrm>
            <a:off x="1257299" y="1990725"/>
            <a:ext cx="6686551" cy="4019550"/>
          </a:xfrm>
        </p:spPr>
        <p:txBody>
          <a:bodyPr/>
          <a:lstStyle/>
          <a:p>
            <a:pPr lvl="1"/>
            <a:r>
              <a:rPr lang="en-US" dirty="0" smtClean="0"/>
              <a:t>Channel Allocation Problem</a:t>
            </a:r>
          </a:p>
          <a:p>
            <a:pPr lvl="1"/>
            <a:r>
              <a:rPr lang="en-US" dirty="0" smtClean="0"/>
              <a:t>Multiple Access Protocols</a:t>
            </a:r>
          </a:p>
          <a:p>
            <a:pPr lvl="1"/>
            <a:r>
              <a:rPr lang="en-US" dirty="0" smtClean="0"/>
              <a:t>Ethernet</a:t>
            </a:r>
          </a:p>
          <a:p>
            <a:pPr lvl="1"/>
            <a:r>
              <a:rPr lang="en-US" dirty="0" smtClean="0"/>
              <a:t>Wireless LANs</a:t>
            </a:r>
          </a:p>
          <a:p>
            <a:pPr lvl="1"/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Broadband Wireless</a:t>
            </a:r>
          </a:p>
          <a:p>
            <a:pPr lvl="1"/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Bluetooth</a:t>
            </a:r>
          </a:p>
          <a:p>
            <a:pPr lvl="1"/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RFID</a:t>
            </a:r>
          </a:p>
          <a:p>
            <a:pPr lvl="1"/>
            <a:r>
              <a:rPr lang="en-US" dirty="0" smtClean="0"/>
              <a:t>Data Link Layer Switching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615231" y="6162675"/>
            <a:ext cx="19135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R</a:t>
            </a:r>
            <a:r>
              <a:rPr lang="en-US" sz="1400" dirty="0" smtClean="0"/>
              <a:t>evised: August 2011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CSMA (2) – Persistence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CN5E by Tanenbaum &amp; Wetherall, © Pearson Education-Prentice Hall and D. Wetherall, 2011</a:t>
            </a:r>
            <a:endParaRPr lang="en-US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914399" y="1410688"/>
            <a:ext cx="7790214" cy="4600081"/>
          </a:xfrm>
        </p:spPr>
        <p:txBody>
          <a:bodyPr/>
          <a:lstStyle/>
          <a:p>
            <a:r>
              <a:rPr lang="en-US" dirty="0" smtClean="0"/>
              <a:t>CSMA outperforms ALOHA, and being less persistent is better under high load</a:t>
            </a:r>
          </a:p>
        </p:txBody>
      </p:sp>
      <p:pic>
        <p:nvPicPr>
          <p:cNvPr id="13316" name="Picture 2"/>
          <p:cNvPicPr>
            <a:picLocks noChangeAspect="1" noChangeArrowheads="1"/>
          </p:cNvPicPr>
          <p:nvPr/>
        </p:nvPicPr>
        <p:blipFill>
          <a:blip r:embed="rId2" cstate="print"/>
          <a:srcRect t="2530"/>
          <a:stretch>
            <a:fillRect/>
          </a:stretch>
        </p:blipFill>
        <p:spPr bwMode="auto">
          <a:xfrm>
            <a:off x="485775" y="2247900"/>
            <a:ext cx="8172450" cy="3852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CSMA (3) – Collision Detection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CN5E by Tanenbaum &amp; Wetherall, © Pearson Education-Prentice Hall and D. Wetherall, 2011</a:t>
            </a:r>
            <a:endParaRPr lang="en-US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CSMA/CD improvement is to detect/abort collisions</a:t>
            </a:r>
          </a:p>
          <a:p>
            <a:pPr lvl="1"/>
            <a:r>
              <a:rPr lang="en-US" dirty="0" smtClean="0"/>
              <a:t>Reduced contention times improve performance</a:t>
            </a:r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025" y="3028950"/>
            <a:ext cx="8512175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6381750" y="3044309"/>
            <a:ext cx="1915927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Collision time is much shorter than frame time</a:t>
            </a:r>
            <a:endParaRPr lang="en-US" dirty="0"/>
          </a:p>
        </p:txBody>
      </p:sp>
      <p:sp>
        <p:nvSpPr>
          <p:cNvPr id="13" name="Freeform 12"/>
          <p:cNvSpPr/>
          <p:nvPr/>
        </p:nvSpPr>
        <p:spPr bwMode="auto">
          <a:xfrm rot="20174098" flipH="1">
            <a:off x="5029434" y="3573273"/>
            <a:ext cx="1300179" cy="244853"/>
          </a:xfrm>
          <a:custGeom>
            <a:avLst/>
            <a:gdLst>
              <a:gd name="connsiteX0" fmla="*/ 0 w 523875"/>
              <a:gd name="connsiteY0" fmla="*/ 103188 h 150813"/>
              <a:gd name="connsiteX1" fmla="*/ 219075 w 523875"/>
              <a:gd name="connsiteY1" fmla="*/ 7938 h 150813"/>
              <a:gd name="connsiteX2" fmla="*/ 523875 w 523875"/>
              <a:gd name="connsiteY2" fmla="*/ 150813 h 150813"/>
              <a:gd name="connsiteX0" fmla="*/ 0 w 523875"/>
              <a:gd name="connsiteY0" fmla="*/ 112713 h 160338"/>
              <a:gd name="connsiteX1" fmla="*/ 304800 w 523875"/>
              <a:gd name="connsiteY1" fmla="*/ 7938 h 160338"/>
              <a:gd name="connsiteX2" fmla="*/ 523875 w 523875"/>
              <a:gd name="connsiteY2" fmla="*/ 160338 h 160338"/>
              <a:gd name="connsiteX0" fmla="*/ 0 w 533400"/>
              <a:gd name="connsiteY0" fmla="*/ 106362 h 115887"/>
              <a:gd name="connsiteX1" fmla="*/ 304800 w 533400"/>
              <a:gd name="connsiteY1" fmla="*/ 1587 h 115887"/>
              <a:gd name="connsiteX2" fmla="*/ 533400 w 533400"/>
              <a:gd name="connsiteY2" fmla="*/ 115887 h 115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33400" h="115887">
                <a:moveTo>
                  <a:pt x="0" y="106362"/>
                </a:moveTo>
                <a:cubicBezTo>
                  <a:pt x="65881" y="54768"/>
                  <a:pt x="215900" y="0"/>
                  <a:pt x="304800" y="1587"/>
                </a:cubicBezTo>
                <a:cubicBezTo>
                  <a:pt x="393700" y="3174"/>
                  <a:pt x="424656" y="48418"/>
                  <a:pt x="533400" y="115887"/>
                </a:cubicBezTo>
              </a:path>
            </a:pathLst>
          </a:custGeom>
          <a:noFill/>
          <a:ln w="19050" cap="flat" cmpd="sng" algn="ctr">
            <a:solidFill>
              <a:schemeClr val="accent3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Collision-Free (1) – Bitmap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CN5E by Tanenbaum &amp; Wetherall, © Pearson Education-Prentice Hall and D. Wetherall, 2011</a:t>
            </a:r>
            <a:endParaRPr lang="en-US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914399" y="1410688"/>
            <a:ext cx="7790214" cy="4600081"/>
          </a:xfrm>
        </p:spPr>
        <p:txBody>
          <a:bodyPr/>
          <a:lstStyle/>
          <a:p>
            <a:r>
              <a:rPr lang="en-US" dirty="0" smtClean="0"/>
              <a:t>Collision-free protocols avoid collisions entirely</a:t>
            </a:r>
          </a:p>
          <a:p>
            <a:pPr lvl="1"/>
            <a:r>
              <a:rPr lang="en-US" dirty="0" smtClean="0"/>
              <a:t>Senders must know when it is their turn to send</a:t>
            </a:r>
          </a:p>
          <a:p>
            <a:r>
              <a:rPr lang="en-US" dirty="0" smtClean="0"/>
              <a:t> The basic bit-map protocol:</a:t>
            </a:r>
          </a:p>
          <a:p>
            <a:pPr lvl="1"/>
            <a:r>
              <a:rPr lang="en-US" dirty="0" smtClean="0"/>
              <a:t>Sender set a bit in contention slot if they have data</a:t>
            </a:r>
          </a:p>
          <a:p>
            <a:pPr lvl="1"/>
            <a:r>
              <a:rPr lang="en-US" dirty="0" smtClean="0"/>
              <a:t>Senders send in turn; everyone knows who has data</a:t>
            </a:r>
          </a:p>
        </p:txBody>
      </p:sp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2" cstate="print"/>
          <a:srcRect t="8673"/>
          <a:stretch>
            <a:fillRect/>
          </a:stretch>
        </p:blipFill>
        <p:spPr bwMode="auto">
          <a:xfrm>
            <a:off x="257175" y="4105275"/>
            <a:ext cx="8705850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 bwMode="auto">
          <a:xfrm>
            <a:off x="657225" y="4914900"/>
            <a:ext cx="200025" cy="409575"/>
          </a:xfrm>
          <a:prstGeom prst="rect">
            <a:avLst/>
          </a:prstGeom>
          <a:solidFill>
            <a:schemeClr val="accent3">
              <a:lumMod val="60000"/>
              <a:lumOff val="40000"/>
              <a:alpha val="50196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1047750" y="4914900"/>
            <a:ext cx="200025" cy="409575"/>
          </a:xfrm>
          <a:prstGeom prst="rect">
            <a:avLst/>
          </a:prstGeom>
          <a:solidFill>
            <a:schemeClr val="accent3">
              <a:lumMod val="60000"/>
              <a:lumOff val="40000"/>
              <a:alpha val="50196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1847850" y="4914900"/>
            <a:ext cx="200025" cy="409575"/>
          </a:xfrm>
          <a:prstGeom prst="rect">
            <a:avLst/>
          </a:prstGeom>
          <a:solidFill>
            <a:schemeClr val="accent3">
              <a:lumMod val="60000"/>
              <a:lumOff val="40000"/>
              <a:alpha val="50196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4033837" y="4914900"/>
            <a:ext cx="200025" cy="409575"/>
          </a:xfrm>
          <a:prstGeom prst="rect">
            <a:avLst/>
          </a:prstGeom>
          <a:solidFill>
            <a:schemeClr val="accent3">
              <a:lumMod val="60000"/>
              <a:lumOff val="40000"/>
              <a:alpha val="50196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4833937" y="4914900"/>
            <a:ext cx="200025" cy="409575"/>
          </a:xfrm>
          <a:prstGeom prst="rect">
            <a:avLst/>
          </a:prstGeom>
          <a:solidFill>
            <a:schemeClr val="accent3">
              <a:lumMod val="60000"/>
              <a:lumOff val="40000"/>
              <a:alpha val="50196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7072312" y="4905375"/>
            <a:ext cx="200025" cy="409575"/>
          </a:xfrm>
          <a:prstGeom prst="rect">
            <a:avLst/>
          </a:prstGeom>
          <a:solidFill>
            <a:schemeClr val="accent3">
              <a:lumMod val="60000"/>
              <a:lumOff val="40000"/>
              <a:alpha val="50196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Collision-Free (2) – Token Ring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CN5E by Tanenbaum &amp; Wetherall, © Pearson Education-Prentice Hall and D. Wetherall, 2011</a:t>
            </a:r>
            <a:endParaRPr lang="en-US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Token sent round ring defines the sending order</a:t>
            </a:r>
          </a:p>
          <a:p>
            <a:pPr lvl="1"/>
            <a:r>
              <a:rPr lang="en-US" dirty="0" smtClean="0"/>
              <a:t>Station with token may send a frame before passing</a:t>
            </a:r>
          </a:p>
          <a:p>
            <a:pPr lvl="1"/>
            <a:r>
              <a:rPr lang="en-US" dirty="0" smtClean="0"/>
              <a:t>Idea can be used without ring too, e.g., token bus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1219200" y="3143250"/>
            <a:ext cx="6705600" cy="2933700"/>
            <a:chOff x="1143000" y="1828800"/>
            <a:chExt cx="6705600" cy="2933700"/>
          </a:xfrm>
        </p:grpSpPr>
        <p:pic>
          <p:nvPicPr>
            <p:cNvPr id="1638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t="3681" b="7055"/>
            <a:stretch>
              <a:fillRect/>
            </a:stretch>
          </p:blipFill>
          <p:spPr bwMode="auto">
            <a:xfrm>
              <a:off x="2790825" y="1990725"/>
              <a:ext cx="3562350" cy="2771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389" name="TextBox 4"/>
            <p:cNvSpPr txBox="1">
              <a:spLocks noChangeArrowheads="1"/>
            </p:cNvSpPr>
            <p:nvPr/>
          </p:nvSpPr>
          <p:spPr bwMode="auto">
            <a:xfrm>
              <a:off x="1143000" y="1981200"/>
              <a:ext cx="1752600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/>
              <a:r>
                <a:rPr lang="en-US"/>
                <a:t>Station</a:t>
              </a:r>
            </a:p>
          </p:txBody>
        </p:sp>
        <p:sp>
          <p:nvSpPr>
            <p:cNvPr id="16390" name="TextBox 5"/>
            <p:cNvSpPr txBox="1">
              <a:spLocks noChangeArrowheads="1"/>
            </p:cNvSpPr>
            <p:nvPr/>
          </p:nvSpPr>
          <p:spPr bwMode="auto">
            <a:xfrm>
              <a:off x="1219200" y="3886200"/>
              <a:ext cx="1676400" cy="646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/>
              <a:r>
                <a:rPr lang="en-US"/>
                <a:t>Direction of</a:t>
              </a:r>
            </a:p>
            <a:p>
              <a:pPr algn="r"/>
              <a:r>
                <a:rPr lang="en-US"/>
                <a:t>transmission</a:t>
              </a:r>
            </a:p>
          </p:txBody>
        </p:sp>
        <p:sp>
          <p:nvSpPr>
            <p:cNvPr id="16391" name="TextBox 6"/>
            <p:cNvSpPr txBox="1">
              <a:spLocks noChangeArrowheads="1"/>
            </p:cNvSpPr>
            <p:nvPr/>
          </p:nvSpPr>
          <p:spPr bwMode="auto">
            <a:xfrm>
              <a:off x="6019800" y="1828800"/>
              <a:ext cx="1828800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/>
                <a:t>Token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Collision-Free (3) – Countdown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CN5E by Tanenbaum &amp; Wetherall, © Pearson Education-Prentice Hall and D. Wetherall, 2011</a:t>
            </a:r>
            <a:endParaRPr lang="en-US" dirty="0"/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457200" y="1419226"/>
            <a:ext cx="8229600" cy="1123950"/>
          </a:xfrm>
        </p:spPr>
        <p:txBody>
          <a:bodyPr/>
          <a:lstStyle/>
          <a:p>
            <a:r>
              <a:rPr lang="en-US" dirty="0" smtClean="0"/>
              <a:t>Binary countdown improves on the bitmap protocol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idx="11"/>
          </p:nvPr>
        </p:nvSpPr>
        <p:spPr/>
        <p:txBody>
          <a:bodyPr/>
          <a:lstStyle/>
          <a:p>
            <a:pPr marL="228600" lvl="1" indent="-228600"/>
            <a:r>
              <a:rPr lang="en-US" dirty="0" smtClean="0"/>
              <a:t>Stations send their address in contention slot (log N bits instead of N bits)</a:t>
            </a:r>
          </a:p>
          <a:p>
            <a:pPr marL="228600" lvl="1" indent="-228600"/>
            <a:r>
              <a:rPr lang="en-US" dirty="0" smtClean="0"/>
              <a:t>Medium ORs bits; stations give up when they send a “0” but see a “1”</a:t>
            </a:r>
          </a:p>
          <a:p>
            <a:pPr marL="228600" lvl="1" indent="-228600"/>
            <a:r>
              <a:rPr lang="en-US" dirty="0" smtClean="0"/>
              <a:t>Station that sees its full address is next to send</a:t>
            </a:r>
            <a:endParaRPr lang="en-US" dirty="0"/>
          </a:p>
        </p:txBody>
      </p:sp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2" cstate="print"/>
          <a:srcRect l="5560"/>
          <a:stretch>
            <a:fillRect/>
          </a:stretch>
        </p:blipFill>
        <p:spPr bwMode="auto">
          <a:xfrm>
            <a:off x="4610100" y="2066925"/>
            <a:ext cx="4071938" cy="415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Limited-Contention Protocols (1)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CN5E by Tanenbaum &amp; Wetherall, © Pearson Education-Prentice Hall and D. Wetherall, 2011</a:t>
            </a:r>
            <a:endParaRPr lang="en-US" dirty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914399" y="1458313"/>
            <a:ext cx="7790214" cy="4600081"/>
          </a:xfrm>
        </p:spPr>
        <p:txBody>
          <a:bodyPr/>
          <a:lstStyle/>
          <a:p>
            <a:r>
              <a:rPr lang="en-US" dirty="0" smtClean="0"/>
              <a:t>Idea is to divide stations into groups within which only a very small number are likely to want to send </a:t>
            </a:r>
          </a:p>
          <a:p>
            <a:pPr lvl="1"/>
            <a:r>
              <a:rPr lang="en-US" dirty="0" smtClean="0"/>
              <a:t>Avoids wastage due to idle periods and collisions</a:t>
            </a:r>
          </a:p>
        </p:txBody>
      </p:sp>
      <p:pic>
        <p:nvPicPr>
          <p:cNvPr id="1843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3" y="2809875"/>
            <a:ext cx="8258175" cy="354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3762375" y="3663434"/>
            <a:ext cx="367665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Already too many contenders for a good chance of one winner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 bwMode="auto">
          <a:xfrm rot="20174098" flipH="1">
            <a:off x="2410059" y="4039998"/>
            <a:ext cx="1300179" cy="244853"/>
          </a:xfrm>
          <a:custGeom>
            <a:avLst/>
            <a:gdLst>
              <a:gd name="connsiteX0" fmla="*/ 0 w 523875"/>
              <a:gd name="connsiteY0" fmla="*/ 103188 h 150813"/>
              <a:gd name="connsiteX1" fmla="*/ 219075 w 523875"/>
              <a:gd name="connsiteY1" fmla="*/ 7938 h 150813"/>
              <a:gd name="connsiteX2" fmla="*/ 523875 w 523875"/>
              <a:gd name="connsiteY2" fmla="*/ 150813 h 150813"/>
              <a:gd name="connsiteX0" fmla="*/ 0 w 523875"/>
              <a:gd name="connsiteY0" fmla="*/ 112713 h 160338"/>
              <a:gd name="connsiteX1" fmla="*/ 304800 w 523875"/>
              <a:gd name="connsiteY1" fmla="*/ 7938 h 160338"/>
              <a:gd name="connsiteX2" fmla="*/ 523875 w 523875"/>
              <a:gd name="connsiteY2" fmla="*/ 160338 h 160338"/>
              <a:gd name="connsiteX0" fmla="*/ 0 w 533400"/>
              <a:gd name="connsiteY0" fmla="*/ 106362 h 115887"/>
              <a:gd name="connsiteX1" fmla="*/ 304800 w 533400"/>
              <a:gd name="connsiteY1" fmla="*/ 1587 h 115887"/>
              <a:gd name="connsiteX2" fmla="*/ 533400 w 533400"/>
              <a:gd name="connsiteY2" fmla="*/ 115887 h 115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33400" h="115887">
                <a:moveTo>
                  <a:pt x="0" y="106362"/>
                </a:moveTo>
                <a:cubicBezTo>
                  <a:pt x="65881" y="54768"/>
                  <a:pt x="215900" y="0"/>
                  <a:pt x="304800" y="1587"/>
                </a:cubicBezTo>
                <a:cubicBezTo>
                  <a:pt x="393700" y="3174"/>
                  <a:pt x="424656" y="48418"/>
                  <a:pt x="533400" y="115887"/>
                </a:cubicBezTo>
              </a:path>
            </a:pathLst>
          </a:custGeom>
          <a:noFill/>
          <a:ln w="19050" cap="flat" cmpd="sng" algn="ctr">
            <a:solidFill>
              <a:schemeClr val="accent3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Limited Contention (2) –Adaptive Tree Walk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CN5E by Tanenbaum &amp; Wetherall, © Pearson Education-Prentice Hall and D. Wetherall, 2011</a:t>
            </a:r>
            <a:endParaRPr lang="en-US" dirty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914399" y="1610713"/>
            <a:ext cx="7790214" cy="4600081"/>
          </a:xfrm>
        </p:spPr>
        <p:txBody>
          <a:bodyPr/>
          <a:lstStyle/>
          <a:p>
            <a:r>
              <a:rPr lang="en-US" dirty="0" smtClean="0"/>
              <a:t>Tree divides stations into groups (nodes) to poll</a:t>
            </a:r>
          </a:p>
          <a:p>
            <a:pPr lvl="1"/>
            <a:r>
              <a:rPr lang="en-US" dirty="0" smtClean="0"/>
              <a:t>Depth first search under nodes with poll collisions</a:t>
            </a:r>
          </a:p>
          <a:p>
            <a:pPr lvl="1"/>
            <a:r>
              <a:rPr lang="en-US" dirty="0" smtClean="0"/>
              <a:t>Start search at lower levels if &gt;1 station expected</a:t>
            </a:r>
          </a:p>
        </p:txBody>
      </p:sp>
      <p:pic>
        <p:nvPicPr>
          <p:cNvPr id="1946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90725" y="3105150"/>
            <a:ext cx="6143926" cy="3271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381125" y="3219450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Level 0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381125" y="4114800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Level 1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390650" y="5095875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Level 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Wireless LAN Protocols (1)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CN5E by Tanenbaum &amp; Wetherall, © Pearson Education-Prentice Hall and D. Wetherall, 2011</a:t>
            </a:r>
            <a:endParaRPr lang="en-US" dirty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Wireless has complications compared to wired.</a:t>
            </a:r>
          </a:p>
          <a:p>
            <a:pPr marL="457200" indent="-457200"/>
            <a:r>
              <a:rPr lang="en-US" dirty="0" smtClean="0"/>
              <a:t>Nodes may have different coverage regions</a:t>
            </a:r>
          </a:p>
          <a:p>
            <a:pPr lvl="1"/>
            <a:r>
              <a:rPr lang="en-US" dirty="0" smtClean="0"/>
              <a:t>Leads to </a:t>
            </a:r>
            <a:r>
              <a:rPr lang="en-US" u="sng" dirty="0" smtClean="0"/>
              <a:t>hidden</a:t>
            </a:r>
            <a:r>
              <a:rPr lang="en-US" dirty="0" smtClean="0"/>
              <a:t> and </a:t>
            </a:r>
            <a:r>
              <a:rPr lang="en-US" u="sng" dirty="0" smtClean="0"/>
              <a:t>exposed</a:t>
            </a:r>
            <a:r>
              <a:rPr lang="en-US" dirty="0" smtClean="0"/>
              <a:t> terminals</a:t>
            </a:r>
          </a:p>
          <a:p>
            <a:r>
              <a:rPr lang="en-US" dirty="0" smtClean="0"/>
              <a:t>Nodes can’t detect collisions, i.e., sense while sending</a:t>
            </a:r>
          </a:p>
          <a:p>
            <a:pPr lvl="1"/>
            <a:r>
              <a:rPr lang="en-US" dirty="0" smtClean="0"/>
              <a:t>Makes collisions expensive and to be avoided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Wireless LANs (2) – Hidden terminals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CN5E by Tanenbaum &amp; Wetherall, © Pearson Education-Prentice Hall and D. Wetherall, 2011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Hidden terminals</a:t>
            </a:r>
            <a:r>
              <a:rPr lang="en-US" dirty="0" smtClean="0"/>
              <a:t> are senders that cannot sense each other but nonetheless collide at intended receiver</a:t>
            </a:r>
          </a:p>
          <a:p>
            <a:pPr lvl="1"/>
            <a:r>
              <a:rPr lang="en-US" dirty="0" smtClean="0"/>
              <a:t>Want to prevent; loss of efficiency</a:t>
            </a:r>
          </a:p>
          <a:p>
            <a:pPr lvl="1"/>
            <a:r>
              <a:rPr lang="en-US" dirty="0" smtClean="0"/>
              <a:t>A and C are hidden terminals when sending to B</a:t>
            </a: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/>
          <a:srcRect t="6880" b="19786"/>
          <a:stretch>
            <a:fillRect/>
          </a:stretch>
        </p:blipFill>
        <p:spPr bwMode="auto">
          <a:xfrm>
            <a:off x="1714500" y="3448050"/>
            <a:ext cx="5715000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Wireless LANs (3) – Exposed terminals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CN5E by Tanenbaum &amp; Wetherall, © Pearson Education-Prentice Hall and D. Wetherall, 2011</a:t>
            </a:r>
            <a:endParaRPr lang="en-US" dirty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Exposed terminals</a:t>
            </a:r>
            <a:r>
              <a:rPr lang="en-US" dirty="0" smtClean="0"/>
              <a:t> are senders who can sense each other but still transmit safely (to different receivers) </a:t>
            </a:r>
          </a:p>
          <a:p>
            <a:pPr lvl="1"/>
            <a:r>
              <a:rPr lang="en-US" dirty="0" smtClean="0"/>
              <a:t>Desirably concurrency; improves performance</a:t>
            </a:r>
          </a:p>
          <a:p>
            <a:pPr lvl="1"/>
            <a:r>
              <a:rPr lang="en-US" dirty="0" smtClean="0"/>
              <a:t>B </a:t>
            </a:r>
            <a:r>
              <a:rPr lang="en-US" dirty="0" smtClean="0">
                <a:sym typeface="Wingdings" pitchFamily="2" charset="2"/>
              </a:rPr>
              <a:t> A </a:t>
            </a:r>
            <a:r>
              <a:rPr lang="en-US" dirty="0" smtClean="0"/>
              <a:t>and C </a:t>
            </a:r>
            <a:r>
              <a:rPr lang="en-US" dirty="0" smtClean="0">
                <a:sym typeface="Wingdings" pitchFamily="2" charset="2"/>
              </a:rPr>
              <a:t> D </a:t>
            </a:r>
            <a:r>
              <a:rPr lang="en-US" dirty="0" smtClean="0"/>
              <a:t>are exposed terminals</a:t>
            </a:r>
          </a:p>
        </p:txBody>
      </p:sp>
      <p:pic>
        <p:nvPicPr>
          <p:cNvPr id="21508" name="Picture 5"/>
          <p:cNvPicPr>
            <a:picLocks noChangeAspect="1" noChangeArrowheads="1"/>
          </p:cNvPicPr>
          <p:nvPr/>
        </p:nvPicPr>
        <p:blipFill>
          <a:blip r:embed="rId2" cstate="print"/>
          <a:srcRect t="8248" b="17772"/>
          <a:stretch>
            <a:fillRect/>
          </a:stretch>
        </p:blipFill>
        <p:spPr bwMode="auto">
          <a:xfrm>
            <a:off x="1752600" y="3362325"/>
            <a:ext cx="5638800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MAC </a:t>
            </a:r>
            <a:r>
              <a:rPr lang="en-US" dirty="0" err="1" smtClean="0"/>
              <a:t>Sublayer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CN5E by Tanenbaum &amp; Wetherall, © Pearson Education-Prentice Hall and D. Wetherall, 2011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81125" y="2390775"/>
            <a:ext cx="5076826" cy="4019550"/>
          </a:xfrm>
        </p:spPr>
        <p:txBody>
          <a:bodyPr/>
          <a:lstStyle/>
          <a:p>
            <a:r>
              <a:rPr lang="en-US" dirty="0" smtClean="0"/>
              <a:t>Responsible for deciding who sends next on a multi-access link</a:t>
            </a:r>
          </a:p>
          <a:p>
            <a:pPr lvl="1"/>
            <a:r>
              <a:rPr lang="en-US" dirty="0" smtClean="0"/>
              <a:t>An important part of the link layer, especially for LANs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6753225" y="2257425"/>
            <a:ext cx="1466850" cy="1930400"/>
            <a:chOff x="6753225" y="2638425"/>
            <a:chExt cx="1466850" cy="1930400"/>
          </a:xfrm>
        </p:grpSpPr>
        <p:sp>
          <p:nvSpPr>
            <p:cNvPr id="7" name="Rectangle 4"/>
            <p:cNvSpPr>
              <a:spLocks noChangeArrowheads="1"/>
            </p:cNvSpPr>
            <p:nvPr/>
          </p:nvSpPr>
          <p:spPr bwMode="auto">
            <a:xfrm>
              <a:off x="6753225" y="4187825"/>
              <a:ext cx="1447800" cy="381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8" name="Rectangle 5"/>
            <p:cNvSpPr>
              <a:spLocks noChangeArrowheads="1"/>
            </p:cNvSpPr>
            <p:nvPr/>
          </p:nvSpPr>
          <p:spPr bwMode="auto">
            <a:xfrm>
              <a:off x="6753225" y="3806825"/>
              <a:ext cx="1447800" cy="381000"/>
            </a:xfrm>
            <a:prstGeom prst="rect">
              <a:avLst/>
            </a:prstGeom>
            <a:solidFill>
              <a:srgbClr val="FF2BD8">
                <a:alpha val="50196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6753225" y="3416300"/>
              <a:ext cx="1447800" cy="3810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0" name="Rectangle 7"/>
            <p:cNvSpPr>
              <a:spLocks noChangeArrowheads="1"/>
            </p:cNvSpPr>
            <p:nvPr/>
          </p:nvSpPr>
          <p:spPr bwMode="auto">
            <a:xfrm>
              <a:off x="6753225" y="3035300"/>
              <a:ext cx="1447800" cy="381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6753225" y="2657475"/>
              <a:ext cx="1447800" cy="381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2" name="Text Box 11"/>
            <p:cNvSpPr txBox="1">
              <a:spLocks noChangeArrowheads="1"/>
            </p:cNvSpPr>
            <p:nvPr/>
          </p:nvSpPr>
          <p:spPr bwMode="auto">
            <a:xfrm>
              <a:off x="6916738" y="4162425"/>
              <a:ext cx="1131887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 dirty="0"/>
                <a:t>Physical</a:t>
              </a:r>
            </a:p>
          </p:txBody>
        </p:sp>
        <p:sp>
          <p:nvSpPr>
            <p:cNvPr id="13" name="Text Box 12"/>
            <p:cNvSpPr txBox="1">
              <a:spLocks noChangeArrowheads="1"/>
            </p:cNvSpPr>
            <p:nvPr/>
          </p:nvSpPr>
          <p:spPr bwMode="auto">
            <a:xfrm>
              <a:off x="7145975" y="3797300"/>
              <a:ext cx="655949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 dirty="0" smtClean="0"/>
                <a:t>Link</a:t>
              </a:r>
              <a:endParaRPr lang="en-US" sz="2000" dirty="0"/>
            </a:p>
          </p:txBody>
        </p:sp>
        <p:sp>
          <p:nvSpPr>
            <p:cNvPr id="14" name="Text Box 13"/>
            <p:cNvSpPr txBox="1">
              <a:spLocks noChangeArrowheads="1"/>
            </p:cNvSpPr>
            <p:nvPr/>
          </p:nvSpPr>
          <p:spPr bwMode="auto">
            <a:xfrm>
              <a:off x="6904038" y="3432175"/>
              <a:ext cx="1116012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 dirty="0"/>
                <a:t>Network</a:t>
              </a:r>
            </a:p>
          </p:txBody>
        </p:sp>
        <p:sp>
          <p:nvSpPr>
            <p:cNvPr id="15" name="Text Box 14"/>
            <p:cNvSpPr txBox="1">
              <a:spLocks noChangeArrowheads="1"/>
            </p:cNvSpPr>
            <p:nvPr/>
          </p:nvSpPr>
          <p:spPr bwMode="auto">
            <a:xfrm>
              <a:off x="6818313" y="3035300"/>
              <a:ext cx="1270000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 dirty="0"/>
                <a:t>Transport</a:t>
              </a:r>
            </a:p>
          </p:txBody>
        </p:sp>
        <p:sp>
          <p:nvSpPr>
            <p:cNvPr id="16" name="Text Box 17"/>
            <p:cNvSpPr txBox="1">
              <a:spLocks noChangeArrowheads="1"/>
            </p:cNvSpPr>
            <p:nvPr/>
          </p:nvSpPr>
          <p:spPr bwMode="auto">
            <a:xfrm>
              <a:off x="6791325" y="2638425"/>
              <a:ext cx="1428750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 dirty="0"/>
                <a:t>Application</a:t>
              </a: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5046848" y="4488806"/>
            <a:ext cx="182067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MAC is in here!</a:t>
            </a:r>
            <a:endParaRPr lang="en-US" dirty="0"/>
          </a:p>
        </p:txBody>
      </p:sp>
      <p:sp>
        <p:nvSpPr>
          <p:cNvPr id="32" name="Freeform 31"/>
          <p:cNvSpPr/>
          <p:nvPr/>
        </p:nvSpPr>
        <p:spPr bwMode="auto">
          <a:xfrm rot="19132956">
            <a:off x="5513807" y="3892944"/>
            <a:ext cx="1300179" cy="244853"/>
          </a:xfrm>
          <a:custGeom>
            <a:avLst/>
            <a:gdLst>
              <a:gd name="connsiteX0" fmla="*/ 0 w 523875"/>
              <a:gd name="connsiteY0" fmla="*/ 103188 h 150813"/>
              <a:gd name="connsiteX1" fmla="*/ 219075 w 523875"/>
              <a:gd name="connsiteY1" fmla="*/ 7938 h 150813"/>
              <a:gd name="connsiteX2" fmla="*/ 523875 w 523875"/>
              <a:gd name="connsiteY2" fmla="*/ 150813 h 150813"/>
              <a:gd name="connsiteX0" fmla="*/ 0 w 523875"/>
              <a:gd name="connsiteY0" fmla="*/ 112713 h 160338"/>
              <a:gd name="connsiteX1" fmla="*/ 304800 w 523875"/>
              <a:gd name="connsiteY1" fmla="*/ 7938 h 160338"/>
              <a:gd name="connsiteX2" fmla="*/ 523875 w 523875"/>
              <a:gd name="connsiteY2" fmla="*/ 160338 h 160338"/>
              <a:gd name="connsiteX0" fmla="*/ 0 w 533400"/>
              <a:gd name="connsiteY0" fmla="*/ 106362 h 115887"/>
              <a:gd name="connsiteX1" fmla="*/ 304800 w 533400"/>
              <a:gd name="connsiteY1" fmla="*/ 1587 h 115887"/>
              <a:gd name="connsiteX2" fmla="*/ 533400 w 533400"/>
              <a:gd name="connsiteY2" fmla="*/ 115887 h 115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33400" h="115887">
                <a:moveTo>
                  <a:pt x="0" y="106362"/>
                </a:moveTo>
                <a:cubicBezTo>
                  <a:pt x="65881" y="54768"/>
                  <a:pt x="215900" y="0"/>
                  <a:pt x="304800" y="1587"/>
                </a:cubicBezTo>
                <a:cubicBezTo>
                  <a:pt x="393700" y="3174"/>
                  <a:pt x="424656" y="48418"/>
                  <a:pt x="533400" y="115887"/>
                </a:cubicBezTo>
              </a:path>
            </a:pathLst>
          </a:custGeom>
          <a:noFill/>
          <a:ln w="19050" cap="flat" cmpd="sng" algn="ctr">
            <a:solidFill>
              <a:schemeClr val="accent3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Wireless LANs (4) – MACA 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CN5E by Tanenbaum &amp; Wetherall, © Pearson Education-Prentice Hall and D. Wetherall, 2011</a:t>
            </a:r>
            <a:endParaRPr lang="en-US" dirty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914399" y="1391638"/>
            <a:ext cx="7790214" cy="4600081"/>
          </a:xfrm>
        </p:spPr>
        <p:txBody>
          <a:bodyPr/>
          <a:lstStyle/>
          <a:p>
            <a:r>
              <a:rPr lang="en-US" dirty="0" smtClean="0"/>
              <a:t>MACA protocol grants access for A to send to B:</a:t>
            </a:r>
          </a:p>
          <a:p>
            <a:pPr lvl="1"/>
            <a:r>
              <a:rPr lang="en-US" dirty="0" smtClean="0"/>
              <a:t>A sends RTS to B [left]; B replies with CTS [right] </a:t>
            </a:r>
          </a:p>
          <a:p>
            <a:pPr lvl="1"/>
            <a:r>
              <a:rPr lang="en-US" dirty="0" smtClean="0"/>
              <a:t>A can send with exposed but no hidden terminals</a:t>
            </a:r>
          </a:p>
        </p:txBody>
      </p:sp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3" cstate="print"/>
          <a:srcRect b="10049"/>
          <a:stretch>
            <a:fillRect/>
          </a:stretch>
        </p:blipFill>
        <p:spPr bwMode="auto">
          <a:xfrm>
            <a:off x="831056" y="2967039"/>
            <a:ext cx="7519988" cy="3071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266825" y="5915025"/>
            <a:ext cx="269557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sz="1600" dirty="0" smtClean="0"/>
              <a:t>A sends RTS to B; C and E hear and defer for CTS</a:t>
            </a:r>
          </a:p>
          <a:p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5191125" y="5904608"/>
            <a:ext cx="26955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sz="1600" dirty="0" smtClean="0"/>
              <a:t>B replies with CTS; D and E hear and defer for data</a:t>
            </a:r>
          </a:p>
          <a:p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Ethernet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CN5E by Tanenbaum &amp; Wetherall, © Pearson Education-Prentice Hall and D. Wetherall, 2011</a:t>
            </a:r>
            <a:endParaRPr lang="en-US" dirty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Classic Ethernet </a:t>
            </a:r>
            <a:r>
              <a:rPr lang="en-US" dirty="0" smtClean="0">
                <a:solidFill>
                  <a:srgbClr val="0000FF"/>
                </a:solidFill>
              </a:rPr>
              <a:t>»</a:t>
            </a:r>
            <a:endParaRPr lang="en-US" dirty="0" smtClean="0"/>
          </a:p>
          <a:p>
            <a:pPr lvl="1"/>
            <a:r>
              <a:rPr lang="en-US" dirty="0" smtClean="0"/>
              <a:t>Switched/Fast Ethernet </a:t>
            </a:r>
            <a:r>
              <a:rPr lang="en-US" dirty="0" smtClean="0">
                <a:solidFill>
                  <a:srgbClr val="0000FF"/>
                </a:solidFill>
              </a:rPr>
              <a:t>»</a:t>
            </a:r>
            <a:endParaRPr lang="en-US" dirty="0" smtClean="0"/>
          </a:p>
          <a:p>
            <a:pPr lvl="1"/>
            <a:r>
              <a:rPr lang="en-US" dirty="0" smtClean="0"/>
              <a:t>Gigabit/10 Gigabit Ethernet </a:t>
            </a:r>
            <a:r>
              <a:rPr lang="en-US" dirty="0" smtClean="0">
                <a:solidFill>
                  <a:srgbClr val="0000FF"/>
                </a:solidFill>
              </a:rPr>
              <a:t>»</a:t>
            </a:r>
            <a:endParaRPr lang="en-US" dirty="0" smtClean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Classic Ethernet (1) – Physical Layer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CN5E by Tanenbaum &amp; Wetherall, © Pearson Education-Prentice Hall and D. Wetherall, 2011</a:t>
            </a:r>
            <a:endParaRPr lang="en-US" dirty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 shared coaxial cable to which all hosts attached</a:t>
            </a:r>
          </a:p>
          <a:p>
            <a:pPr lvl="1"/>
            <a:r>
              <a:rPr lang="en-US" dirty="0" smtClean="0"/>
              <a:t>Up to 10 Mbps, with Manchester encoding</a:t>
            </a:r>
          </a:p>
          <a:p>
            <a:pPr lvl="1"/>
            <a:r>
              <a:rPr lang="en-US" dirty="0" smtClean="0"/>
              <a:t>Hosts ran the classic Ethernet protocol for access</a:t>
            </a:r>
          </a:p>
        </p:txBody>
      </p:sp>
      <p:pic>
        <p:nvPicPr>
          <p:cNvPr id="2458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7663" y="3228975"/>
            <a:ext cx="8448675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Classic Ethernet (2) – MAC 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CN5E by Tanenbaum &amp; Wetherall, © Pearson Education-Prentice Hall and D. Wetherall, 2011</a:t>
            </a:r>
            <a:endParaRPr lang="en-US" dirty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MAC </a:t>
            </a:r>
            <a:r>
              <a:rPr lang="en-US" dirty="0" smtClean="0"/>
              <a:t>protocol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1-persistent CSMA/CD (</a:t>
            </a:r>
            <a:r>
              <a:rPr lang="fr-FR" dirty="0" err="1" smtClean="0"/>
              <a:t>earlier</a:t>
            </a:r>
            <a:r>
              <a:rPr lang="fr-FR" dirty="0" smtClean="0"/>
              <a:t>)</a:t>
            </a:r>
          </a:p>
          <a:p>
            <a:pPr lvl="1"/>
            <a:r>
              <a:rPr lang="en-US" dirty="0" smtClean="0"/>
              <a:t>Random</a:t>
            </a:r>
            <a:r>
              <a:rPr lang="fr-FR" dirty="0" smtClean="0"/>
              <a:t> </a:t>
            </a:r>
            <a:r>
              <a:rPr lang="fr-FR" dirty="0" err="1" smtClean="0"/>
              <a:t>delay</a:t>
            </a:r>
            <a:r>
              <a:rPr lang="fr-FR" dirty="0" smtClean="0"/>
              <a:t> (</a:t>
            </a:r>
            <a:r>
              <a:rPr lang="fr-FR" dirty="0" err="1" smtClean="0"/>
              <a:t>backoff</a:t>
            </a:r>
            <a:r>
              <a:rPr lang="fr-FR" dirty="0" smtClean="0"/>
              <a:t>) </a:t>
            </a:r>
            <a:r>
              <a:rPr lang="fr-FR" dirty="0" err="1" smtClean="0"/>
              <a:t>after</a:t>
            </a:r>
            <a:r>
              <a:rPr lang="fr-FR" dirty="0" smtClean="0"/>
              <a:t> collision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computed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BEB (</a:t>
            </a:r>
            <a:r>
              <a:rPr lang="fr-FR" dirty="0" err="1" smtClean="0"/>
              <a:t>Binary</a:t>
            </a:r>
            <a:r>
              <a:rPr lang="fr-FR" dirty="0" smtClean="0"/>
              <a:t> </a:t>
            </a:r>
            <a:r>
              <a:rPr lang="fr-FR" dirty="0" err="1" smtClean="0"/>
              <a:t>Exponential</a:t>
            </a:r>
            <a:r>
              <a:rPr lang="fr-FR" dirty="0" smtClean="0"/>
              <a:t> </a:t>
            </a:r>
            <a:r>
              <a:rPr lang="fr-FR" dirty="0" err="1" smtClean="0"/>
              <a:t>Backoff</a:t>
            </a:r>
            <a:r>
              <a:rPr lang="fr-FR" dirty="0" smtClean="0"/>
              <a:t>) </a:t>
            </a:r>
          </a:p>
          <a:p>
            <a:pPr lvl="1"/>
            <a:r>
              <a:rPr lang="fr-FR" dirty="0" smtClean="0"/>
              <a:t>Frame format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still</a:t>
            </a:r>
            <a:r>
              <a:rPr lang="fr-FR" dirty="0" smtClean="0"/>
              <a:t> </a:t>
            </a:r>
            <a:r>
              <a:rPr lang="fr-FR" dirty="0" err="1" smtClean="0"/>
              <a:t>used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modern Ethernet.</a:t>
            </a:r>
            <a:endParaRPr lang="en-US" dirty="0" smtClean="0"/>
          </a:p>
        </p:txBody>
      </p:sp>
      <p:grpSp>
        <p:nvGrpSpPr>
          <p:cNvPr id="11" name="Group 10"/>
          <p:cNvGrpSpPr/>
          <p:nvPr/>
        </p:nvGrpSpPr>
        <p:grpSpPr>
          <a:xfrm>
            <a:off x="533400" y="3514725"/>
            <a:ext cx="8077200" cy="2235172"/>
            <a:chOff x="628650" y="2714626"/>
            <a:chExt cx="8077200" cy="2235172"/>
          </a:xfrm>
        </p:grpSpPr>
        <p:pic>
          <p:nvPicPr>
            <p:cNvPr id="25604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981075" y="2714626"/>
              <a:ext cx="7724775" cy="22351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TextBox 8"/>
            <p:cNvSpPr txBox="1"/>
            <p:nvPr/>
          </p:nvSpPr>
          <p:spPr>
            <a:xfrm>
              <a:off x="628650" y="3200400"/>
              <a:ext cx="1056700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Ethernet</a:t>
              </a:r>
            </a:p>
            <a:p>
              <a:pPr algn="ctr"/>
              <a:r>
                <a:rPr lang="en-US" dirty="0" smtClean="0"/>
                <a:t>(DIX)</a:t>
              </a:r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52475" y="4048125"/>
              <a:ext cx="790575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IEEE 802.3</a:t>
              </a:r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Classic Ethernet (3) – MAC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CN5E by Tanenbaum &amp; Wetherall, © Pearson Education-Prentice Hall and D. Wetherall, 2011</a:t>
            </a:r>
            <a:endParaRPr lang="en-US" dirty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Collisions can occur and take as long as 2</a:t>
            </a:r>
            <a:r>
              <a:rPr lang="en-US" dirty="0" smtClean="0">
                <a:sym typeface="Symbol" pitchFamily="18" charset="2"/>
              </a:rPr>
              <a:t> to detect</a:t>
            </a:r>
          </a:p>
          <a:p>
            <a:pPr lvl="1"/>
            <a:r>
              <a:rPr lang="en-US" dirty="0" smtClean="0">
                <a:sym typeface="Symbol" pitchFamily="18" charset="2"/>
              </a:rPr>
              <a:t> is the time it takes to propagate over the Ethernet</a:t>
            </a:r>
          </a:p>
          <a:p>
            <a:pPr lvl="1"/>
            <a:r>
              <a:rPr lang="en-US" dirty="0" smtClean="0">
                <a:sym typeface="Symbol" pitchFamily="18" charset="2"/>
              </a:rPr>
              <a:t>Leads to minimum packet size for reliable detection</a:t>
            </a:r>
            <a:endParaRPr lang="en-US" dirty="0" smtClean="0"/>
          </a:p>
        </p:txBody>
      </p:sp>
      <p:pic>
        <p:nvPicPr>
          <p:cNvPr id="26628" name="Picture 2"/>
          <p:cNvPicPr>
            <a:picLocks noChangeAspect="1" noChangeArrowheads="1"/>
          </p:cNvPicPr>
          <p:nvPr/>
        </p:nvPicPr>
        <p:blipFill>
          <a:blip r:embed="rId2" cstate="print"/>
          <a:srcRect t="4094" b="2632"/>
          <a:stretch>
            <a:fillRect/>
          </a:stretch>
        </p:blipFill>
        <p:spPr bwMode="auto">
          <a:xfrm>
            <a:off x="495300" y="3228975"/>
            <a:ext cx="8153400" cy="303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Classic Ethernet (4) – Performance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CN5E by Tanenbaum &amp; Wetherall, © Pearson Education-Prentice Hall and D. Wetherall, 2011</a:t>
            </a:r>
            <a:endParaRPr lang="en-US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914399" y="1448788"/>
            <a:ext cx="7790214" cy="4600081"/>
          </a:xfrm>
        </p:spPr>
        <p:txBody>
          <a:bodyPr/>
          <a:lstStyle/>
          <a:p>
            <a:r>
              <a:rPr lang="en-US" dirty="0" smtClean="0"/>
              <a:t>Efficient for large frames, even with many senders</a:t>
            </a:r>
          </a:p>
          <a:p>
            <a:pPr lvl="1"/>
            <a:r>
              <a:rPr lang="en-US" dirty="0" smtClean="0"/>
              <a:t>Degrades for small frames (and long LANs)</a:t>
            </a:r>
          </a:p>
          <a:p>
            <a:pPr lvl="1"/>
            <a:endParaRPr lang="en-US" dirty="0" smtClean="0"/>
          </a:p>
        </p:txBody>
      </p:sp>
      <p:pic>
        <p:nvPicPr>
          <p:cNvPr id="2765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73968" y="2512236"/>
            <a:ext cx="5186363" cy="3859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6524625" y="3886200"/>
            <a:ext cx="20954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 Mbps Ethernet,</a:t>
            </a:r>
          </a:p>
          <a:p>
            <a:r>
              <a:rPr lang="en-US" dirty="0" smtClean="0"/>
              <a:t>64 byte min. frame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Switched/Fast Ethernet (1)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CN5E by Tanenbaum &amp; Wetherall, © Pearson Education-Prentice Hall and D. Wetherall, 2011</a:t>
            </a:r>
            <a:endParaRPr 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Hubs wire all lines into a single CSMA/CD domain</a:t>
            </a:r>
          </a:p>
          <a:p>
            <a:pPr lvl="1"/>
            <a:r>
              <a:rPr lang="en-US" dirty="0" smtClean="0"/>
              <a:t>Switches isolate each port to a separate domain</a:t>
            </a:r>
          </a:p>
          <a:p>
            <a:pPr lvl="2"/>
            <a:r>
              <a:rPr lang="en-US" dirty="0" smtClean="0"/>
              <a:t>Much greater throughput for multiple ports</a:t>
            </a:r>
          </a:p>
          <a:p>
            <a:pPr lvl="2"/>
            <a:r>
              <a:rPr lang="en-US" dirty="0" smtClean="0"/>
              <a:t>No need for CSMA/CD with full-duplex lines</a:t>
            </a:r>
          </a:p>
        </p:txBody>
      </p:sp>
      <p:pic>
        <p:nvPicPr>
          <p:cNvPr id="28676" name="Picture 2"/>
          <p:cNvPicPr>
            <a:picLocks noChangeAspect="1" noChangeArrowheads="1"/>
          </p:cNvPicPr>
          <p:nvPr/>
        </p:nvPicPr>
        <p:blipFill>
          <a:blip r:embed="rId2" cstate="print"/>
          <a:srcRect b="13786"/>
          <a:stretch>
            <a:fillRect/>
          </a:stretch>
        </p:blipFill>
        <p:spPr bwMode="auto">
          <a:xfrm>
            <a:off x="522287" y="3417888"/>
            <a:ext cx="8099425" cy="2620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Switched/Fast Ethernet (2)</a:t>
            </a: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CN5E by Tanenbaum &amp; Wetherall, © Pearson Education-Prentice Hall and D. Wetherall, 2011</a:t>
            </a:r>
            <a:endParaRPr lang="en-US" dirty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Switches can be wired to computers, hubs and switches</a:t>
            </a:r>
          </a:p>
          <a:p>
            <a:pPr lvl="1"/>
            <a:r>
              <a:rPr lang="en-US" dirty="0" smtClean="0"/>
              <a:t>Hubs concentrate traffic from computers </a:t>
            </a:r>
          </a:p>
          <a:p>
            <a:pPr lvl="1"/>
            <a:r>
              <a:rPr lang="en-US" dirty="0" smtClean="0"/>
              <a:t>More on how to switch frames the in 4.8 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485775" y="3495675"/>
            <a:ext cx="8172450" cy="2276475"/>
            <a:chOff x="485775" y="2286000"/>
            <a:chExt cx="8172450" cy="2276475"/>
          </a:xfrm>
        </p:grpSpPr>
        <p:pic>
          <p:nvPicPr>
            <p:cNvPr id="29700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85775" y="2314575"/>
              <a:ext cx="8172450" cy="2247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9701" name="TextBox 4"/>
            <p:cNvSpPr txBox="1">
              <a:spLocks noChangeArrowheads="1"/>
            </p:cNvSpPr>
            <p:nvPr/>
          </p:nvSpPr>
          <p:spPr bwMode="auto">
            <a:xfrm>
              <a:off x="1752600" y="2286000"/>
              <a:ext cx="1600200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/>
              <a:r>
                <a:rPr lang="en-US"/>
                <a:t>Switch</a:t>
              </a:r>
            </a:p>
          </p:txBody>
        </p:sp>
        <p:sp>
          <p:nvSpPr>
            <p:cNvPr id="29702" name="TextBox 5"/>
            <p:cNvSpPr txBox="1">
              <a:spLocks noChangeArrowheads="1"/>
            </p:cNvSpPr>
            <p:nvPr/>
          </p:nvSpPr>
          <p:spPr bwMode="auto">
            <a:xfrm>
              <a:off x="5257800" y="3962400"/>
              <a:ext cx="2438400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/>
                <a:t>Twisted pair</a:t>
              </a:r>
            </a:p>
          </p:txBody>
        </p:sp>
        <p:sp>
          <p:nvSpPr>
            <p:cNvPr id="29703" name="TextBox 6"/>
            <p:cNvSpPr txBox="1">
              <a:spLocks noChangeArrowheads="1"/>
            </p:cNvSpPr>
            <p:nvPr/>
          </p:nvSpPr>
          <p:spPr bwMode="auto">
            <a:xfrm>
              <a:off x="5562600" y="3581400"/>
              <a:ext cx="1828800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/>
                <a:t>Switch ports</a:t>
              </a:r>
            </a:p>
          </p:txBody>
        </p:sp>
        <p:sp>
          <p:nvSpPr>
            <p:cNvPr id="29704" name="TextBox 7"/>
            <p:cNvSpPr txBox="1">
              <a:spLocks noChangeArrowheads="1"/>
            </p:cNvSpPr>
            <p:nvPr/>
          </p:nvSpPr>
          <p:spPr bwMode="auto">
            <a:xfrm>
              <a:off x="7315200" y="2982913"/>
              <a:ext cx="609600" cy="3698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/>
                <a:t>Hub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Switched/Fast Ethernet (3)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CN5E by Tanenbaum &amp; Wetherall, © Pearson Education-Prentice Hall and D. Wetherall, 2011</a:t>
            </a:r>
            <a:endParaRPr lang="en-US" dirty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Fast Ethernet extended Ethernet from 10 to 100 Mbps</a:t>
            </a:r>
          </a:p>
          <a:p>
            <a:pPr lvl="1"/>
            <a:r>
              <a:rPr lang="en-US" dirty="0" smtClean="0"/>
              <a:t>Twisted pair (with Cat 5) dominated the market</a:t>
            </a:r>
          </a:p>
        </p:txBody>
      </p:sp>
      <p:pic>
        <p:nvPicPr>
          <p:cNvPr id="3072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88206" y="3384550"/>
            <a:ext cx="7462838" cy="129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 bwMode="auto">
          <a:xfrm>
            <a:off x="952500" y="4010025"/>
            <a:ext cx="7324725" cy="304800"/>
          </a:xfrm>
          <a:prstGeom prst="rect">
            <a:avLst/>
          </a:prstGeom>
          <a:solidFill>
            <a:schemeClr val="accent3">
              <a:lumMod val="60000"/>
              <a:lumOff val="40000"/>
              <a:alpha val="50196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Gigabit / 10 Gigabit Ethernet (1)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CN5E by Tanenbaum &amp; Wetherall, © Pearson Education-Prentice Hall and D. Wetherall, 2011</a:t>
            </a:r>
            <a:endParaRPr lang="en-US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Switched Gigabit Ethernet is now the garden variety</a:t>
            </a:r>
          </a:p>
          <a:p>
            <a:pPr lvl="1"/>
            <a:r>
              <a:rPr lang="en-US" dirty="0" smtClean="0"/>
              <a:t>With full-duplex lines between computers/switches</a:t>
            </a:r>
          </a:p>
        </p:txBody>
      </p:sp>
      <p:pic>
        <p:nvPicPr>
          <p:cNvPr id="3277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3456" y="2557464"/>
            <a:ext cx="7177088" cy="3815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Channel Allocation Problem (1)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fixed channel and traffic from N users</a:t>
            </a:r>
          </a:p>
          <a:p>
            <a:pPr lvl="1"/>
            <a:r>
              <a:rPr lang="en-US" dirty="0" smtClean="0"/>
              <a:t>Divide up bandwidth </a:t>
            </a:r>
            <a:r>
              <a:rPr lang="en-US" smtClean="0"/>
              <a:t>using </a:t>
            </a:r>
            <a:r>
              <a:rPr lang="en-US" smtClean="0"/>
              <a:t>FDM</a:t>
            </a:r>
            <a:r>
              <a:rPr lang="en-US" dirty="0" smtClean="0"/>
              <a:t>, TDM, CDMA, etc. </a:t>
            </a:r>
          </a:p>
          <a:p>
            <a:pPr lvl="1"/>
            <a:r>
              <a:rPr lang="en-US" dirty="0" smtClean="0"/>
              <a:t>This is a static allocation, e.g., FM radio</a:t>
            </a:r>
          </a:p>
          <a:p>
            <a:r>
              <a:rPr lang="en-US" dirty="0" smtClean="0"/>
              <a:t>This static allocation performs poorly for </a:t>
            </a:r>
            <a:r>
              <a:rPr lang="en-US" dirty="0" err="1" smtClean="0"/>
              <a:t>bursty</a:t>
            </a:r>
            <a:r>
              <a:rPr lang="en-US" dirty="0" smtClean="0"/>
              <a:t> traffic</a:t>
            </a:r>
          </a:p>
          <a:p>
            <a:pPr lvl="1"/>
            <a:r>
              <a:rPr lang="en-US" dirty="0" smtClean="0"/>
              <a:t>Allocation to a user will sometimes go unused 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CN5E by Tanenbaum &amp; Wetherall, © Pearson Education-Prentice Hall and D. Wetherall, 2011</a:t>
            </a:r>
            <a:endParaRPr lang="en-US" i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Gigabit / 10 Gigabit Ethernet (1)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CN5E by Tanenbaum &amp; Wetherall, © Pearson Education-Prentice Hall and D. Wetherall, 2011</a:t>
            </a:r>
            <a:endParaRPr lang="en-US" dirty="0"/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>
          <a:xfrm>
            <a:off x="714374" y="1372588"/>
            <a:ext cx="7790214" cy="4600081"/>
          </a:xfrm>
        </p:spPr>
        <p:txBody>
          <a:bodyPr/>
          <a:lstStyle/>
          <a:p>
            <a:pPr lvl="1"/>
            <a:r>
              <a:rPr lang="en-US" dirty="0" smtClean="0"/>
              <a:t>Gigabit Ethernet is commonly run over twisted pair</a:t>
            </a:r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10 Gigabit Ethernet is being deployed where needed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pPr lvl="1"/>
            <a:r>
              <a:rPr lang="en-US" dirty="0" smtClean="0"/>
              <a:t>40/100 Gigabit Ethernet is under development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7824" y="3888470"/>
            <a:ext cx="6276975" cy="1702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1" name="Group 10"/>
          <p:cNvGrpSpPr/>
          <p:nvPr/>
        </p:nvGrpSpPr>
        <p:grpSpPr>
          <a:xfrm>
            <a:off x="1228724" y="1838302"/>
            <a:ext cx="7296151" cy="1476900"/>
            <a:chOff x="904876" y="2657451"/>
            <a:chExt cx="7677150" cy="1554023"/>
          </a:xfrm>
        </p:grpSpPr>
        <p:pic>
          <p:nvPicPr>
            <p:cNvPr id="33796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04876" y="2657451"/>
              <a:ext cx="7677150" cy="15540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Rectangle 9"/>
            <p:cNvSpPr/>
            <p:nvPr/>
          </p:nvSpPr>
          <p:spPr bwMode="auto">
            <a:xfrm>
              <a:off x="952500" y="3829050"/>
              <a:ext cx="7543800" cy="304800"/>
            </a:xfrm>
            <a:prstGeom prst="rect">
              <a:avLst/>
            </a:prstGeom>
            <a:solidFill>
              <a:srgbClr val="FF2BD8">
                <a:alpha val="40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Wireless LANs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CN5E by Tanenbaum &amp; Wetherall, © Pearson Education-Prentice Hall and D. Wetherall, 2011</a:t>
            </a:r>
            <a:endParaRPr lang="en-US" dirty="0"/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802.11 architecture/protocol stack </a:t>
            </a:r>
            <a:r>
              <a:rPr lang="en-US" dirty="0" smtClean="0">
                <a:solidFill>
                  <a:srgbClr val="0000FF"/>
                </a:solidFill>
              </a:rPr>
              <a:t>»</a:t>
            </a:r>
            <a:endParaRPr lang="en-US" dirty="0" smtClean="0"/>
          </a:p>
          <a:p>
            <a:pPr lvl="1"/>
            <a:r>
              <a:rPr lang="en-US" dirty="0" smtClean="0"/>
              <a:t>802.11 physical layer </a:t>
            </a:r>
            <a:r>
              <a:rPr lang="en-US" dirty="0" smtClean="0">
                <a:solidFill>
                  <a:srgbClr val="0000FF"/>
                </a:solidFill>
              </a:rPr>
              <a:t>»</a:t>
            </a:r>
            <a:endParaRPr lang="en-US" dirty="0" smtClean="0"/>
          </a:p>
          <a:p>
            <a:pPr lvl="1"/>
            <a:r>
              <a:rPr lang="en-US" dirty="0" smtClean="0"/>
              <a:t>802.11 MAC </a:t>
            </a:r>
            <a:r>
              <a:rPr lang="en-US" dirty="0" smtClean="0">
                <a:solidFill>
                  <a:srgbClr val="0000FF"/>
                </a:solidFill>
              </a:rPr>
              <a:t>»</a:t>
            </a:r>
            <a:endParaRPr lang="en-US" dirty="0" smtClean="0"/>
          </a:p>
          <a:p>
            <a:pPr lvl="1"/>
            <a:r>
              <a:rPr lang="en-US" dirty="0" smtClean="0"/>
              <a:t>802.11 frames </a:t>
            </a:r>
            <a:r>
              <a:rPr lang="en-US" dirty="0" smtClean="0">
                <a:solidFill>
                  <a:srgbClr val="0000FF"/>
                </a:solidFill>
              </a:rPr>
              <a:t>»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802.11 Architecture/Protocol Stack (1)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CN5E by Tanenbaum &amp; Wetherall, © Pearson Education-Prentice Hall and D. Wetherall, 2011</a:t>
            </a:r>
            <a:endParaRPr lang="en-US" dirty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>
          <a:xfrm>
            <a:off x="914399" y="1477363"/>
            <a:ext cx="7790214" cy="4600081"/>
          </a:xfrm>
        </p:spPr>
        <p:txBody>
          <a:bodyPr/>
          <a:lstStyle/>
          <a:p>
            <a:r>
              <a:rPr lang="fr-FR" dirty="0" smtClean="0"/>
              <a:t>Wireless clients </a:t>
            </a:r>
            <a:r>
              <a:rPr lang="en-US" dirty="0" smtClean="0"/>
              <a:t>associate </a:t>
            </a:r>
            <a:r>
              <a:rPr lang="fr-FR" dirty="0" smtClean="0"/>
              <a:t>to a </a:t>
            </a:r>
            <a:r>
              <a:rPr lang="fr-FR" dirty="0" err="1" smtClean="0"/>
              <a:t>wired</a:t>
            </a:r>
            <a:r>
              <a:rPr lang="fr-FR" dirty="0" smtClean="0"/>
              <a:t> AP (Access Point)</a:t>
            </a:r>
          </a:p>
          <a:p>
            <a:pPr lvl="1"/>
            <a:r>
              <a:rPr lang="fr-FR" dirty="0" err="1" smtClean="0"/>
              <a:t>Called</a:t>
            </a:r>
            <a:r>
              <a:rPr lang="fr-FR" dirty="0" smtClean="0"/>
              <a:t> infrastructure mode; </a:t>
            </a:r>
            <a:r>
              <a:rPr lang="fr-FR" dirty="0" err="1" smtClean="0"/>
              <a:t>there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a</a:t>
            </a:r>
            <a:r>
              <a:rPr lang="fr-FR" dirty="0" err="1" smtClean="0">
                <a:latin typeface="Arial" charset="0"/>
                <a:cs typeface="Arial" charset="0"/>
              </a:rPr>
              <a:t>lso</a:t>
            </a:r>
            <a:r>
              <a:rPr lang="fr-FR" dirty="0" smtClean="0">
                <a:latin typeface="Arial" charset="0"/>
                <a:cs typeface="Arial" charset="0"/>
              </a:rPr>
              <a:t> </a:t>
            </a:r>
            <a:r>
              <a:rPr lang="en-US" dirty="0" smtClean="0">
                <a:latin typeface="Arial" charset="0"/>
                <a:cs typeface="Arial" charset="0"/>
              </a:rPr>
              <a:t>ad-hoc mode with no AP, but that is rare.</a:t>
            </a:r>
          </a:p>
          <a:p>
            <a:pPr lvl="1">
              <a:buNone/>
            </a:pPr>
            <a:endParaRPr lang="en-US" dirty="0" smtClean="0"/>
          </a:p>
        </p:txBody>
      </p:sp>
      <p:grpSp>
        <p:nvGrpSpPr>
          <p:cNvPr id="12" name="Group 11"/>
          <p:cNvGrpSpPr/>
          <p:nvPr/>
        </p:nvGrpSpPr>
        <p:grpSpPr>
          <a:xfrm>
            <a:off x="1209675" y="2943225"/>
            <a:ext cx="6688931" cy="3667919"/>
            <a:chOff x="762000" y="1447800"/>
            <a:chExt cx="6688931" cy="3667919"/>
          </a:xfrm>
        </p:grpSpPr>
        <p:pic>
          <p:nvPicPr>
            <p:cNvPr id="3686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693069" y="1742281"/>
              <a:ext cx="5757862" cy="3373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6869" name="TextBox 4"/>
            <p:cNvSpPr txBox="1">
              <a:spLocks noChangeArrowheads="1"/>
            </p:cNvSpPr>
            <p:nvPr/>
          </p:nvSpPr>
          <p:spPr bwMode="auto">
            <a:xfrm>
              <a:off x="762000" y="1676400"/>
              <a:ext cx="1600200" cy="646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/>
              <a:r>
                <a:rPr lang="en-US"/>
                <a:t>Access</a:t>
              </a:r>
              <a:br>
                <a:rPr lang="en-US"/>
              </a:br>
              <a:r>
                <a:rPr lang="en-US"/>
                <a:t>Point</a:t>
              </a:r>
            </a:p>
          </p:txBody>
        </p:sp>
        <p:sp>
          <p:nvSpPr>
            <p:cNvPr id="36870" name="TextBox 5"/>
            <p:cNvSpPr txBox="1">
              <a:spLocks noChangeArrowheads="1"/>
            </p:cNvSpPr>
            <p:nvPr/>
          </p:nvSpPr>
          <p:spPr bwMode="auto">
            <a:xfrm>
              <a:off x="838200" y="3276600"/>
              <a:ext cx="1066800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/>
              <a:r>
                <a:rPr lang="en-US"/>
                <a:t>Client</a:t>
              </a:r>
            </a:p>
          </p:txBody>
        </p:sp>
        <p:sp>
          <p:nvSpPr>
            <p:cNvPr id="36871" name="TextBox 6"/>
            <p:cNvSpPr txBox="1">
              <a:spLocks noChangeArrowheads="1"/>
            </p:cNvSpPr>
            <p:nvPr/>
          </p:nvSpPr>
          <p:spPr bwMode="auto">
            <a:xfrm>
              <a:off x="3810000" y="1447800"/>
              <a:ext cx="1981200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/>
                <a:t>To Network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cs typeface="Arial" charset="0"/>
              </a:rPr>
              <a:t>802.11 Architecture/Protocol Stack (2)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CN5E by Tanenbaum &amp; Wetherall, © Pearson Education-Prentice Hall and D. Wetherall, 2011</a:t>
            </a:r>
            <a:endParaRPr lang="en-US" dirty="0"/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dirty="0" smtClean="0">
                <a:latin typeface="Arial" charset="0"/>
                <a:cs typeface="Arial" charset="0"/>
              </a:rPr>
              <a:t>MAC is used across different physical layers</a:t>
            </a:r>
          </a:p>
        </p:txBody>
      </p:sp>
      <p:pic>
        <p:nvPicPr>
          <p:cNvPr id="3891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0525" y="2185989"/>
            <a:ext cx="8377238" cy="4048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802.11 physical layer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CN5E by Tanenbaum &amp; Wetherall, © Pearson Education-Prentice Hall and D. Wetherall, 2011</a:t>
            </a:r>
            <a:endParaRPr lang="en-US" i="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NICs are compatible with multiple physical layers</a:t>
            </a:r>
          </a:p>
          <a:p>
            <a:pPr lvl="2"/>
            <a:r>
              <a:rPr lang="en-US" dirty="0" smtClean="0"/>
              <a:t>E.g., 802.11 a/b/g</a:t>
            </a:r>
          </a:p>
          <a:p>
            <a:pPr lvl="1"/>
            <a:endParaRPr lang="en-US" dirty="0"/>
          </a:p>
        </p:txBody>
      </p:sp>
      <p:graphicFrame>
        <p:nvGraphicFramePr>
          <p:cNvPr id="5" name="Content Placeholder 6"/>
          <p:cNvGraphicFramePr>
            <a:graphicFrameLocks/>
          </p:cNvGraphicFramePr>
          <p:nvPr/>
        </p:nvGraphicFramePr>
        <p:xfrm>
          <a:off x="1362076" y="3038475"/>
          <a:ext cx="6743700" cy="18653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6349"/>
                <a:gridCol w="3438525"/>
                <a:gridCol w="2028826"/>
              </a:tblGrid>
              <a:tr h="373063"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Name</a:t>
                      </a:r>
                      <a:endParaRPr lang="en-US" sz="18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4964" marR="94964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Technique</a:t>
                      </a:r>
                      <a:endParaRPr lang="en-US" sz="18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4964" marR="94964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Max. Bit Rate</a:t>
                      </a:r>
                      <a:endParaRPr lang="en-US" sz="18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4964" marR="94964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3063"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802.11b</a:t>
                      </a:r>
                      <a:endParaRPr lang="en-US" sz="18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4964" marR="94964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Spread spectrum,</a:t>
                      </a:r>
                      <a:r>
                        <a:rPr lang="en-US" sz="180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2.4 GHz</a:t>
                      </a:r>
                      <a:endParaRPr lang="en-US" sz="18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4964" marR="94964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11 Mbps</a:t>
                      </a:r>
                      <a:endParaRPr lang="en-US" sz="18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4964" marR="94964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3063"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802.11g</a:t>
                      </a:r>
                      <a:endParaRPr lang="en-US" sz="18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4964" marR="94964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OFDM, 2.4</a:t>
                      </a:r>
                      <a:r>
                        <a:rPr lang="en-US" sz="180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GHz</a:t>
                      </a:r>
                      <a:endParaRPr lang="en-US" sz="18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4964" marR="94964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54</a:t>
                      </a:r>
                      <a:r>
                        <a:rPr lang="en-US" sz="180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Mbps</a:t>
                      </a:r>
                      <a:endParaRPr lang="en-US" sz="18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4964" marR="94964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3063"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802.11a</a:t>
                      </a:r>
                      <a:endParaRPr lang="en-US" sz="18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4964" marR="94964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OFDM, 5 GHz</a:t>
                      </a:r>
                      <a:endParaRPr lang="en-US" sz="18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4964" marR="94964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54 Mbps</a:t>
                      </a:r>
                      <a:endParaRPr lang="en-US" sz="18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4964" marR="94964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3063"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802.11n</a:t>
                      </a:r>
                      <a:endParaRPr lang="en-US" sz="18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4964" marR="94964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OFDM with</a:t>
                      </a:r>
                      <a:r>
                        <a:rPr lang="en-US" sz="180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MIMO</a:t>
                      </a:r>
                      <a:r>
                        <a:rPr lang="en-US" sz="18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, 2.4/5 GHz</a:t>
                      </a:r>
                      <a:endParaRPr lang="en-US" sz="18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4964" marR="94964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600 Mbps</a:t>
                      </a:r>
                      <a:endParaRPr lang="en-US" sz="18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4964" marR="94964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802.11 MAC (1)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CN5E by Tanenbaum &amp; Wetherall, © Pearson Education-Prentice Hall and D. Wetherall, 2011</a:t>
            </a:r>
            <a:endParaRPr lang="en-US" dirty="0"/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914399" y="1448788"/>
            <a:ext cx="7790214" cy="4600081"/>
          </a:xfrm>
        </p:spPr>
        <p:txBody>
          <a:bodyPr/>
          <a:lstStyle/>
          <a:p>
            <a:pPr lvl="1"/>
            <a:r>
              <a:rPr lang="en-US" dirty="0" smtClean="0"/>
              <a:t>CSMA/CA inserts </a:t>
            </a:r>
            <a:r>
              <a:rPr lang="en-US" dirty="0" err="1" smtClean="0"/>
              <a:t>backoff</a:t>
            </a:r>
            <a:r>
              <a:rPr lang="en-US" dirty="0" smtClean="0"/>
              <a:t> slots to avoid collisions</a:t>
            </a:r>
          </a:p>
          <a:p>
            <a:pPr lvl="1"/>
            <a:r>
              <a:rPr lang="en-US" dirty="0" smtClean="0"/>
              <a:t>MAC uses ACKs/retransmissions for wireless errors</a:t>
            </a:r>
          </a:p>
        </p:txBody>
      </p:sp>
      <p:pic>
        <p:nvPicPr>
          <p:cNvPr id="39940" name="Picture 6"/>
          <p:cNvPicPr>
            <a:picLocks noChangeAspect="1" noChangeArrowheads="1"/>
          </p:cNvPicPr>
          <p:nvPr/>
        </p:nvPicPr>
        <p:blipFill>
          <a:blip r:embed="rId2" cstate="print"/>
          <a:srcRect t="3400"/>
          <a:stretch>
            <a:fillRect/>
          </a:stretch>
        </p:blipFill>
        <p:spPr bwMode="auto">
          <a:xfrm>
            <a:off x="623888" y="2714625"/>
            <a:ext cx="7896225" cy="3652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802.11 MAC (2)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CN5E by Tanenbaum &amp; Wetherall, © Pearson Education-Prentice Hall and D. Wetherall, 2011</a:t>
            </a:r>
            <a:endParaRPr lang="en-US" dirty="0"/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>
          <a:xfrm>
            <a:off x="914399" y="1496413"/>
            <a:ext cx="7790214" cy="4600081"/>
          </a:xfrm>
        </p:spPr>
        <p:txBody>
          <a:bodyPr/>
          <a:lstStyle/>
          <a:p>
            <a:r>
              <a:rPr lang="en-US" dirty="0" smtClean="0"/>
              <a:t>Virtual channel sensing with the NAV and optional RTS/CTS (often not used) avoids hidden terminals</a:t>
            </a:r>
          </a:p>
        </p:txBody>
      </p:sp>
      <p:pic>
        <p:nvPicPr>
          <p:cNvPr id="430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7" y="2905125"/>
            <a:ext cx="8086725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802.11 MAC (3)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CN5E by Tanenbaum &amp; Wetherall, © Pearson Education-Prentice Hall and D. Wetherall, 2011</a:t>
            </a:r>
            <a:endParaRPr lang="en-US" dirty="0"/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Different </a:t>
            </a:r>
            <a:r>
              <a:rPr lang="en-US" dirty="0" err="1" smtClean="0"/>
              <a:t>backoff</a:t>
            </a:r>
            <a:r>
              <a:rPr lang="en-US" dirty="0" smtClean="0"/>
              <a:t> slot times add quality of service</a:t>
            </a:r>
          </a:p>
          <a:p>
            <a:pPr lvl="2"/>
            <a:r>
              <a:rPr lang="en-US" dirty="0" smtClean="0"/>
              <a:t>Short intervals give preferred access, e.g., control, VoIP</a:t>
            </a:r>
          </a:p>
          <a:p>
            <a:pPr lvl="1"/>
            <a:r>
              <a:rPr lang="en-US" dirty="0" smtClean="0"/>
              <a:t>MAC has other mechanisms too, e.g., power save</a:t>
            </a:r>
          </a:p>
        </p:txBody>
      </p:sp>
      <p:pic>
        <p:nvPicPr>
          <p:cNvPr id="44036" name="Picture 6"/>
          <p:cNvPicPr>
            <a:picLocks noChangeAspect="1" noChangeArrowheads="1"/>
          </p:cNvPicPr>
          <p:nvPr/>
        </p:nvPicPr>
        <p:blipFill>
          <a:blip r:embed="rId2" cstate="print"/>
          <a:srcRect r="4430"/>
          <a:stretch>
            <a:fillRect/>
          </a:stretch>
        </p:blipFill>
        <p:spPr bwMode="auto">
          <a:xfrm>
            <a:off x="604838" y="3133725"/>
            <a:ext cx="7910512" cy="29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802.11 Frames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CN5E by Tanenbaum &amp; Wetherall, © Pearson Education-Prentice Hall and D. Wetherall, 2011</a:t>
            </a:r>
            <a:endParaRPr lang="en-US" dirty="0"/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Frames vary depending on their type (Frame control)</a:t>
            </a:r>
          </a:p>
          <a:p>
            <a:pPr lvl="1"/>
            <a:r>
              <a:rPr lang="en-US" dirty="0" smtClean="0"/>
              <a:t>Data frames have 3 addresses to pass via APs</a:t>
            </a:r>
          </a:p>
        </p:txBody>
      </p:sp>
      <p:pic>
        <p:nvPicPr>
          <p:cNvPr id="4506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9588" y="2828925"/>
            <a:ext cx="8124825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Broadband Wireless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CN5E by Tanenbaum &amp; Wetherall, © Pearson Education-Prentice Hall and D. Wetherall, 2011</a:t>
            </a:r>
            <a:endParaRPr lang="en-US" dirty="0"/>
          </a:p>
        </p:txBody>
      </p:sp>
      <p:sp>
        <p:nvSpPr>
          <p:cNvPr id="460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802.16 Architecture / Protocol Stack </a:t>
            </a:r>
            <a:r>
              <a:rPr lang="en-US" dirty="0" smtClean="0">
                <a:solidFill>
                  <a:srgbClr val="0000FF"/>
                </a:solidFill>
              </a:rPr>
              <a:t>»</a:t>
            </a:r>
            <a:endParaRPr lang="en-US" dirty="0" smtClean="0"/>
          </a:p>
          <a:p>
            <a:pPr lvl="1"/>
            <a:r>
              <a:rPr lang="en-US" dirty="0" smtClean="0"/>
              <a:t>802.16 Physical Layer </a:t>
            </a:r>
            <a:r>
              <a:rPr lang="en-US" dirty="0" smtClean="0">
                <a:solidFill>
                  <a:srgbClr val="0000FF"/>
                </a:solidFill>
              </a:rPr>
              <a:t>»</a:t>
            </a:r>
          </a:p>
          <a:p>
            <a:pPr lvl="1"/>
            <a:r>
              <a:rPr lang="en-US" dirty="0" smtClean="0"/>
              <a:t>802.16 MAC </a:t>
            </a:r>
            <a:r>
              <a:rPr lang="en-US" dirty="0" smtClean="0">
                <a:solidFill>
                  <a:srgbClr val="0000FF"/>
                </a:solidFill>
              </a:rPr>
              <a:t>»</a:t>
            </a:r>
            <a:endParaRPr lang="en-US" dirty="0" smtClean="0"/>
          </a:p>
          <a:p>
            <a:pPr lvl="1"/>
            <a:r>
              <a:rPr lang="en-US" dirty="0" smtClean="0"/>
              <a:t>802.16 Frames </a:t>
            </a:r>
            <a:r>
              <a:rPr lang="en-US" dirty="0" smtClean="0">
                <a:solidFill>
                  <a:srgbClr val="0000FF"/>
                </a:solidFill>
              </a:rPr>
              <a:t>»</a:t>
            </a: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Channel Allocation Problem (2)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Dynamic allocation gives the channel to a user when they need it. Potentially N times as efficient for N users.</a:t>
            </a:r>
          </a:p>
          <a:p>
            <a:r>
              <a:rPr lang="en-US" dirty="0" smtClean="0"/>
              <a:t>Schemes vary with assumptions: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562100" y="3152775"/>
          <a:ext cx="6600825" cy="302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0058"/>
                <a:gridCol w="4890767"/>
              </a:tblGrid>
              <a:tr h="365125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Assumption </a:t>
                      </a:r>
                      <a:endParaRPr lang="en-US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Implication</a:t>
                      </a:r>
                      <a:endParaRPr lang="en-US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Independent traffic</a:t>
                      </a:r>
                      <a:endParaRPr lang="en-US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Often not a good model, but permits analysis</a:t>
                      </a:r>
                      <a:endParaRPr lang="en-US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Single channel</a:t>
                      </a:r>
                      <a:endParaRPr lang="en-US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No external way to coordinate senders</a:t>
                      </a:r>
                      <a:endParaRPr lang="en-US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Observable collisions</a:t>
                      </a:r>
                      <a:endParaRPr lang="en-US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Needed</a:t>
                      </a:r>
                      <a:r>
                        <a:rPr lang="en-US" b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for reliability; mechanisms vary</a:t>
                      </a:r>
                      <a:endParaRPr lang="en-US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Continuous or slotted time</a:t>
                      </a:r>
                      <a:endParaRPr lang="en-US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Slotting may improve performance</a:t>
                      </a:r>
                      <a:endParaRPr lang="en-US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Carrier  sense</a:t>
                      </a:r>
                      <a:endParaRPr lang="en-US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Can</a:t>
                      </a:r>
                      <a:r>
                        <a:rPr lang="en-US" b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improve performance if available</a:t>
                      </a:r>
                      <a:endParaRPr lang="en-US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CN5E by Tanenbaum &amp; Wetherall, © Pearson Education-Prentice Hall and D. Wetherall, 2011</a:t>
            </a:r>
            <a:endParaRPr lang="en-US" i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802.16 Architecture/Protocol Stack (1)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CN5E by Tanenbaum &amp; Wetherall, © Pearson Education-Prentice Hall and D. Wetherall, 2011</a:t>
            </a:r>
            <a:endParaRPr lang="en-US" dirty="0"/>
          </a:p>
        </p:txBody>
      </p:sp>
      <p:sp>
        <p:nvSpPr>
          <p:cNvPr id="471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Wireless clients connect to a wired </a:t>
            </a:r>
            <a:r>
              <a:rPr lang="en-US" dirty="0" err="1" smtClean="0"/>
              <a:t>basestation</a:t>
            </a:r>
            <a:r>
              <a:rPr lang="en-US" dirty="0" smtClean="0"/>
              <a:t> (like 3G)</a:t>
            </a:r>
          </a:p>
        </p:txBody>
      </p:sp>
      <p:pic>
        <p:nvPicPr>
          <p:cNvPr id="47108" name="Picture 6"/>
          <p:cNvPicPr>
            <a:picLocks noChangeAspect="1" noChangeArrowheads="1"/>
          </p:cNvPicPr>
          <p:nvPr/>
        </p:nvPicPr>
        <p:blipFill>
          <a:blip r:embed="rId2" cstate="print"/>
          <a:srcRect t="6749" b="10606"/>
          <a:stretch>
            <a:fillRect/>
          </a:stretch>
        </p:blipFill>
        <p:spPr bwMode="auto">
          <a:xfrm>
            <a:off x="700088" y="2562225"/>
            <a:ext cx="7743825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802.16 Architecture/Protocol Stack (2)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CN5E by Tanenbaum &amp; Wetherall, © Pearson Education-Prentice Hall and D. Wetherall, 2011</a:t>
            </a:r>
            <a:endParaRPr lang="en-US" dirty="0"/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>
          <a:xfrm>
            <a:off x="914399" y="1534513"/>
            <a:ext cx="7790214" cy="4600081"/>
          </a:xfrm>
        </p:spPr>
        <p:txBody>
          <a:bodyPr/>
          <a:lstStyle/>
          <a:p>
            <a:r>
              <a:rPr lang="en-US" dirty="0" smtClean="0"/>
              <a:t>MAC is connection-oriented; IP is connectionless</a:t>
            </a:r>
          </a:p>
          <a:p>
            <a:pPr lvl="1"/>
            <a:r>
              <a:rPr lang="en-US" dirty="0" smtClean="0"/>
              <a:t>Convergence </a:t>
            </a:r>
            <a:r>
              <a:rPr lang="en-US" dirty="0" err="1" smtClean="0"/>
              <a:t>sublayer</a:t>
            </a:r>
            <a:r>
              <a:rPr lang="en-US" dirty="0" smtClean="0"/>
              <a:t> maps between the two</a:t>
            </a:r>
          </a:p>
        </p:txBody>
      </p:sp>
      <p:pic>
        <p:nvPicPr>
          <p:cNvPr id="48132" name="Picture 6"/>
          <p:cNvPicPr>
            <a:picLocks noChangeAspect="1" noChangeArrowheads="1"/>
          </p:cNvPicPr>
          <p:nvPr/>
        </p:nvPicPr>
        <p:blipFill>
          <a:blip r:embed="rId2" cstate="print"/>
          <a:srcRect t="15563"/>
          <a:stretch>
            <a:fillRect/>
          </a:stretch>
        </p:blipFill>
        <p:spPr bwMode="auto">
          <a:xfrm>
            <a:off x="604838" y="2638425"/>
            <a:ext cx="7934325" cy="364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802.16 Physical Layer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CN5E by Tanenbaum &amp; Wetherall, © Pearson Education-Prentice Hall and D. Wetherall, 2011</a:t>
            </a:r>
            <a:endParaRPr lang="en-US" dirty="0"/>
          </a:p>
        </p:txBody>
      </p:sp>
      <p:sp>
        <p:nvSpPr>
          <p:cNvPr id="491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Based on OFDM; base station gives mobiles bursts (subcarrier/time frame slots) for uplink and downlink</a:t>
            </a:r>
          </a:p>
        </p:txBody>
      </p:sp>
      <p:pic>
        <p:nvPicPr>
          <p:cNvPr id="49156" name="Picture 6"/>
          <p:cNvPicPr>
            <a:picLocks noChangeAspect="1" noChangeArrowheads="1"/>
          </p:cNvPicPr>
          <p:nvPr/>
        </p:nvPicPr>
        <p:blipFill>
          <a:blip r:embed="rId2" cstate="print"/>
          <a:srcRect t="3186"/>
          <a:stretch>
            <a:fillRect/>
          </a:stretch>
        </p:blipFill>
        <p:spPr bwMode="auto">
          <a:xfrm>
            <a:off x="947738" y="2581275"/>
            <a:ext cx="7248525" cy="376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802.16 MAC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CN5E by Tanenbaum &amp; Wetherall, © Pearson Education-Prentice Hall and D. Wetherall, 2011</a:t>
            </a:r>
            <a:endParaRPr lang="en-US" dirty="0"/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Connection-oriented with base station in control</a:t>
            </a:r>
          </a:p>
          <a:p>
            <a:pPr lvl="1"/>
            <a:r>
              <a:rPr lang="en-US" dirty="0" smtClean="0"/>
              <a:t>Clients request the bandwidth they need</a:t>
            </a:r>
          </a:p>
          <a:p>
            <a:r>
              <a:rPr lang="en-US" dirty="0" smtClean="0"/>
              <a:t>Different kinds of service can be requested:</a:t>
            </a:r>
          </a:p>
          <a:p>
            <a:pPr lvl="1"/>
            <a:r>
              <a:rPr lang="en-US" dirty="0" smtClean="0"/>
              <a:t>Constant bit rate, e.g., uncompressed voice</a:t>
            </a:r>
          </a:p>
          <a:p>
            <a:pPr lvl="1"/>
            <a:r>
              <a:rPr lang="en-US" dirty="0" smtClean="0"/>
              <a:t>Real-time variable bit rate, e.g., video, Web</a:t>
            </a:r>
          </a:p>
          <a:p>
            <a:pPr lvl="1"/>
            <a:r>
              <a:rPr lang="en-US" dirty="0" smtClean="0"/>
              <a:t>Non-real-time variable bit rate, e.g., file download</a:t>
            </a:r>
          </a:p>
          <a:p>
            <a:pPr lvl="1"/>
            <a:r>
              <a:rPr lang="en-US" dirty="0" smtClean="0"/>
              <a:t>Best-effort for everything else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802.16 Frames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CN5E by Tanenbaum &amp; Wetherall, © Pearson Education-Prentice Hall and D. Wetherall, 2011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Frames vary depending on their type</a:t>
            </a:r>
          </a:p>
          <a:p>
            <a:pPr lvl="1"/>
            <a:r>
              <a:rPr lang="en-US" dirty="0" smtClean="0"/>
              <a:t>Connection ID instead of source/</a:t>
            </a:r>
            <a:r>
              <a:rPr lang="en-US" dirty="0" err="1" smtClean="0"/>
              <a:t>dest</a:t>
            </a:r>
            <a:r>
              <a:rPr lang="en-US" dirty="0" smtClean="0"/>
              <a:t> addresses</a:t>
            </a:r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609600" y="2971800"/>
            <a:ext cx="8134350" cy="3155811"/>
            <a:chOff x="428625" y="3048000"/>
            <a:chExt cx="8134350" cy="3155811"/>
          </a:xfrm>
        </p:grpSpPr>
        <p:pic>
          <p:nvPicPr>
            <p:cNvPr id="51204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r="1628"/>
            <a:stretch>
              <a:fillRect/>
            </a:stretch>
          </p:blipFill>
          <p:spPr bwMode="auto">
            <a:xfrm>
              <a:off x="504825" y="3048000"/>
              <a:ext cx="8058150" cy="2514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extBox 5"/>
            <p:cNvSpPr txBox="1"/>
            <p:nvPr/>
          </p:nvSpPr>
          <p:spPr>
            <a:xfrm>
              <a:off x="1552640" y="5495925"/>
              <a:ext cx="669601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rgbClr val="FF2BD8"/>
                  </a:solidFill>
                </a:rPr>
                <a:t>(a)</a:t>
              </a:r>
              <a:r>
                <a:rPr lang="en-US" sz="2000" dirty="0">
                  <a:solidFill>
                    <a:schemeClr val="accent6">
                      <a:lumMod val="75000"/>
                    </a:schemeClr>
                  </a:solidFill>
                </a:rPr>
                <a:t> </a:t>
              </a:r>
              <a:r>
                <a:rPr lang="en-US" sz="2000" dirty="0"/>
                <a:t>A generic frame.</a:t>
              </a:r>
              <a:r>
                <a:rPr lang="en-US" sz="2000" dirty="0">
                  <a:solidFill>
                    <a:srgbClr val="FF2BD8"/>
                  </a:solidFill>
                </a:rPr>
                <a:t> (b) </a:t>
              </a:r>
              <a:r>
                <a:rPr lang="en-US" sz="2000" dirty="0"/>
                <a:t>A bandwidth request </a:t>
              </a:r>
              <a:r>
                <a:rPr lang="en-US" sz="2000" dirty="0" smtClean="0"/>
                <a:t>frame</a:t>
              </a:r>
              <a:endParaRPr lang="en-US" sz="2000" dirty="0"/>
            </a:p>
            <a:p>
              <a:endParaRPr lang="en-US" sz="20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28625" y="4733925"/>
              <a:ext cx="46679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2BD8"/>
                  </a:solidFill>
                </a:rPr>
                <a:t>(b)</a:t>
              </a:r>
              <a:endParaRPr lang="en-US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28625" y="3562350"/>
              <a:ext cx="46679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2BD8"/>
                  </a:solidFill>
                </a:rPr>
                <a:t>(a)</a:t>
              </a:r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Bluetooth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CN5E by Tanenbaum &amp; Wetherall, © Pearson Education-Prentice Hall and D. Wetherall, 2011</a:t>
            </a:r>
            <a:endParaRPr lang="en-US" dirty="0"/>
          </a:p>
        </p:txBody>
      </p:sp>
      <p:sp>
        <p:nvSpPr>
          <p:cNvPr id="522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Bluetooth Architecture </a:t>
            </a:r>
            <a:r>
              <a:rPr lang="en-US" dirty="0" smtClean="0">
                <a:solidFill>
                  <a:srgbClr val="0000FF"/>
                </a:solidFill>
              </a:rPr>
              <a:t>»</a:t>
            </a:r>
            <a:endParaRPr lang="en-US" dirty="0" smtClean="0"/>
          </a:p>
          <a:p>
            <a:pPr lvl="1"/>
            <a:r>
              <a:rPr lang="en-US" dirty="0" smtClean="0"/>
              <a:t>Bluetooth Applications / Protocol </a:t>
            </a:r>
            <a:r>
              <a:rPr lang="en-US" dirty="0" smtClean="0">
                <a:solidFill>
                  <a:srgbClr val="0000FF"/>
                </a:solidFill>
              </a:rPr>
              <a:t>»</a:t>
            </a:r>
            <a:endParaRPr lang="en-US" dirty="0" smtClean="0"/>
          </a:p>
          <a:p>
            <a:pPr lvl="1"/>
            <a:r>
              <a:rPr lang="en-US" dirty="0" smtClean="0"/>
              <a:t>Bluetooth Radio / Link Layers </a:t>
            </a:r>
            <a:r>
              <a:rPr lang="en-US" dirty="0" smtClean="0">
                <a:solidFill>
                  <a:srgbClr val="0000FF"/>
                </a:solidFill>
              </a:rPr>
              <a:t>»</a:t>
            </a:r>
            <a:endParaRPr lang="en-US" dirty="0" smtClean="0"/>
          </a:p>
          <a:p>
            <a:pPr lvl="1"/>
            <a:r>
              <a:rPr lang="en-US" dirty="0" smtClean="0"/>
              <a:t>Bluetooth Frames </a:t>
            </a:r>
            <a:r>
              <a:rPr lang="en-US" dirty="0" smtClean="0">
                <a:solidFill>
                  <a:srgbClr val="0000FF"/>
                </a:solidFill>
              </a:rPr>
              <a:t>»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Bluetooth Architecture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CN5E by Tanenbaum &amp; Wetherall, © Pearson Education-Prentice Hall and D. Wetherall, 2011</a:t>
            </a:r>
            <a:endParaRPr lang="en-US" dirty="0"/>
          </a:p>
        </p:txBody>
      </p:sp>
      <p:sp>
        <p:nvSpPr>
          <p:cNvPr id="53251" name="Rectangle 3"/>
          <p:cNvSpPr>
            <a:spLocks noGrp="1" noChangeArrowheads="1"/>
          </p:cNvSpPr>
          <p:nvPr>
            <p:ph idx="1"/>
          </p:nvPr>
        </p:nvSpPr>
        <p:spPr>
          <a:xfrm>
            <a:off x="914399" y="1363063"/>
            <a:ext cx="7790214" cy="4600081"/>
          </a:xfrm>
        </p:spPr>
        <p:txBody>
          <a:bodyPr/>
          <a:lstStyle/>
          <a:p>
            <a:r>
              <a:rPr lang="en-US" dirty="0" smtClean="0"/>
              <a:t>Piconet master is connected to slave wireless devices</a:t>
            </a:r>
          </a:p>
          <a:p>
            <a:pPr lvl="1"/>
            <a:r>
              <a:rPr lang="en-US" dirty="0" smtClean="0"/>
              <a:t>Slaves may be asleep (parked) to save power </a:t>
            </a:r>
          </a:p>
          <a:p>
            <a:pPr lvl="1"/>
            <a:r>
              <a:rPr lang="en-US" dirty="0" smtClean="0"/>
              <a:t>Two piconets can be bridged into a scatternet</a:t>
            </a:r>
          </a:p>
        </p:txBody>
      </p:sp>
      <p:pic>
        <p:nvPicPr>
          <p:cNvPr id="53252" name="Picture 2"/>
          <p:cNvPicPr>
            <a:picLocks noChangeAspect="1" noChangeArrowheads="1"/>
          </p:cNvPicPr>
          <p:nvPr/>
        </p:nvPicPr>
        <p:blipFill>
          <a:blip r:embed="rId2" cstate="print"/>
          <a:srcRect t="5695"/>
          <a:stretch>
            <a:fillRect/>
          </a:stretch>
        </p:blipFill>
        <p:spPr bwMode="auto">
          <a:xfrm>
            <a:off x="1133475" y="2838451"/>
            <a:ext cx="6923087" cy="3502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Bluetooth Applications / Protocol Stack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CN5E by Tanenbaum &amp; Wetherall, © Pearson Education-Prentice Hall and D. Wetherall, 2011</a:t>
            </a:r>
            <a:endParaRPr lang="en-US" dirty="0"/>
          </a:p>
        </p:txBody>
      </p:sp>
      <p:sp>
        <p:nvSpPr>
          <p:cNvPr id="54275" name="Rectangle 3"/>
          <p:cNvSpPr>
            <a:spLocks noGrp="1" noChangeArrowheads="1"/>
          </p:cNvSpPr>
          <p:nvPr>
            <p:ph idx="1"/>
          </p:nvPr>
        </p:nvSpPr>
        <p:spPr>
          <a:xfrm>
            <a:off x="914399" y="1439263"/>
            <a:ext cx="7790214" cy="4600081"/>
          </a:xfrm>
        </p:spPr>
        <p:txBody>
          <a:bodyPr/>
          <a:lstStyle/>
          <a:p>
            <a:r>
              <a:rPr lang="en-US" dirty="0" smtClean="0"/>
              <a:t>Profiles give the set of protocols for a given application</a:t>
            </a:r>
          </a:p>
          <a:p>
            <a:pPr lvl="1"/>
            <a:r>
              <a:rPr lang="en-US" dirty="0" smtClean="0"/>
              <a:t>25 profiles, including headset, intercom, streaming  audio, remote control, personal area network, …</a:t>
            </a:r>
          </a:p>
        </p:txBody>
      </p:sp>
      <p:pic>
        <p:nvPicPr>
          <p:cNvPr id="54276" name="Picture 6"/>
          <p:cNvPicPr>
            <a:picLocks noChangeAspect="1" noChangeArrowheads="1"/>
          </p:cNvPicPr>
          <p:nvPr/>
        </p:nvPicPr>
        <p:blipFill>
          <a:blip r:embed="rId2" cstate="print"/>
          <a:srcRect t="3810" b="4286"/>
          <a:stretch>
            <a:fillRect/>
          </a:stretch>
        </p:blipFill>
        <p:spPr bwMode="auto">
          <a:xfrm>
            <a:off x="953659" y="2952750"/>
            <a:ext cx="6969981" cy="330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Bluetooth Radio / Link Layers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CN5E by Tanenbaum &amp; Wetherall, © Pearson Education-Prentice Hall and D. Wetherall, 2011</a:t>
            </a:r>
            <a:endParaRPr lang="en-US" i="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Radio layer</a:t>
            </a:r>
          </a:p>
          <a:p>
            <a:pPr lvl="1"/>
            <a:r>
              <a:rPr lang="en-US" dirty="0" smtClean="0"/>
              <a:t>Uses adaptive frequency hopping in 2.4 GHz band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Link layer</a:t>
            </a:r>
          </a:p>
          <a:p>
            <a:pPr lvl="1"/>
            <a:r>
              <a:rPr lang="en-US" dirty="0" smtClean="0"/>
              <a:t>TDM with timeslots for master and slaves</a:t>
            </a:r>
          </a:p>
          <a:p>
            <a:pPr lvl="1"/>
            <a:r>
              <a:rPr lang="en-US" dirty="0" smtClean="0"/>
              <a:t>Synchronous CO for periodic slots in each direction</a:t>
            </a:r>
          </a:p>
          <a:p>
            <a:pPr lvl="1"/>
            <a:r>
              <a:rPr lang="en-US" dirty="0" smtClean="0"/>
              <a:t>Asynchronous CL for packet-switched data</a:t>
            </a:r>
          </a:p>
          <a:p>
            <a:pPr lvl="1"/>
            <a:r>
              <a:rPr lang="en-US" dirty="0" smtClean="0"/>
              <a:t>Links undergo pairing (user confirms passkey/PIN) to authorize them before use</a:t>
            </a:r>
            <a:endParaRPr lang="en-US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Bluetooth Frames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CN5E by Tanenbaum &amp; Wetherall, © Pearson Education-Prentice Hall and D. Wetherall, 2011</a:t>
            </a:r>
            <a:endParaRPr lang="en-US" dirty="0"/>
          </a:p>
        </p:txBody>
      </p:sp>
      <p:sp>
        <p:nvSpPr>
          <p:cNvPr id="58371" name="Rectangle 3"/>
          <p:cNvSpPr>
            <a:spLocks noGrp="1" noChangeArrowheads="1"/>
          </p:cNvSpPr>
          <p:nvPr>
            <p:ph idx="1"/>
          </p:nvPr>
        </p:nvSpPr>
        <p:spPr>
          <a:xfrm>
            <a:off x="914399" y="1505938"/>
            <a:ext cx="7790214" cy="4600081"/>
          </a:xfrm>
        </p:spPr>
        <p:txBody>
          <a:bodyPr/>
          <a:lstStyle/>
          <a:p>
            <a:r>
              <a:rPr lang="en-US" dirty="0" smtClean="0"/>
              <a:t>Time is slotted; enhanced data rates send faster but for the same time; addresses are only 3 bits for 8 devices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523875" y="2657475"/>
            <a:ext cx="8382000" cy="3562350"/>
            <a:chOff x="381000" y="2590800"/>
            <a:chExt cx="8382000" cy="3562350"/>
          </a:xfrm>
        </p:grpSpPr>
        <p:grpSp>
          <p:nvGrpSpPr>
            <p:cNvPr id="15" name="Group 14"/>
            <p:cNvGrpSpPr/>
            <p:nvPr/>
          </p:nvGrpSpPr>
          <p:grpSpPr>
            <a:xfrm>
              <a:off x="381000" y="2590800"/>
              <a:ext cx="8382000" cy="3562350"/>
              <a:chOff x="381000" y="2590800"/>
              <a:chExt cx="8382000" cy="3562350"/>
            </a:xfrm>
          </p:grpSpPr>
          <p:pic>
            <p:nvPicPr>
              <p:cNvPr id="55300" name="Picture 6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t="4785" b="5742"/>
              <a:stretch>
                <a:fillRect/>
              </a:stretch>
            </p:blipFill>
            <p:spPr bwMode="auto">
              <a:xfrm>
                <a:off x="381000" y="2590800"/>
                <a:ext cx="8382000" cy="35623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1" name="TextBox 10"/>
              <p:cNvSpPr txBox="1"/>
              <p:nvPr/>
            </p:nvSpPr>
            <p:spPr>
              <a:xfrm>
                <a:off x="457200" y="5029200"/>
                <a:ext cx="466794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FF2BD8"/>
                    </a:solidFill>
                  </a:rPr>
                  <a:t>(b)</a:t>
                </a:r>
                <a:endParaRPr lang="en-US" dirty="0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476250" y="2897743"/>
                <a:ext cx="466794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FF2BD8"/>
                    </a:solidFill>
                  </a:rPr>
                  <a:t>(a)</a:t>
                </a:r>
                <a:endParaRPr lang="en-US" dirty="0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1371600" y="5812393"/>
                <a:ext cx="436338" cy="33855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solidFill>
                      <a:srgbClr val="FF2BD8"/>
                    </a:solidFill>
                  </a:rPr>
                  <a:t>(a)</a:t>
                </a:r>
                <a:endParaRPr lang="en-US" sz="1600" dirty="0"/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4867275" y="5802868"/>
                <a:ext cx="436338" cy="33855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solidFill>
                      <a:srgbClr val="FF2BD8"/>
                    </a:solidFill>
                  </a:rPr>
                  <a:t>(b)</a:t>
                </a:r>
                <a:endParaRPr lang="en-US" sz="1600" dirty="0"/>
              </a:p>
            </p:txBody>
          </p:sp>
        </p:grpSp>
        <p:sp>
          <p:nvSpPr>
            <p:cNvPr id="16" name="Rectangle 15"/>
            <p:cNvSpPr/>
            <p:nvPr/>
          </p:nvSpPr>
          <p:spPr bwMode="auto">
            <a:xfrm>
              <a:off x="3467100" y="5915025"/>
              <a:ext cx="400050" cy="20955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7" name="Rectangle 16"/>
            <p:cNvSpPr/>
            <p:nvPr/>
          </p:nvSpPr>
          <p:spPr bwMode="auto">
            <a:xfrm>
              <a:off x="7372349" y="5924549"/>
              <a:ext cx="733425" cy="180975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Multiple Access Protocols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CN5E by Tanenbaum &amp; Wetherall, © Pearson Education-Prentice Hall and D. Wetherall, 2011</a:t>
            </a:r>
            <a:endParaRPr lang="en-US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ALOHA </a:t>
            </a:r>
            <a:r>
              <a:rPr lang="en-US" dirty="0" smtClean="0">
                <a:solidFill>
                  <a:srgbClr val="0000FF"/>
                </a:solidFill>
              </a:rPr>
              <a:t>»</a:t>
            </a:r>
            <a:endParaRPr lang="en-US" dirty="0" smtClean="0"/>
          </a:p>
          <a:p>
            <a:pPr lvl="1"/>
            <a:r>
              <a:rPr lang="en-US" dirty="0" smtClean="0"/>
              <a:t>CSMA (Carrier Sense Multiple Access) </a:t>
            </a:r>
            <a:r>
              <a:rPr lang="en-US" dirty="0" smtClean="0">
                <a:solidFill>
                  <a:srgbClr val="0000FF"/>
                </a:solidFill>
              </a:rPr>
              <a:t>»</a:t>
            </a:r>
            <a:endParaRPr lang="en-US" dirty="0" smtClean="0"/>
          </a:p>
          <a:p>
            <a:pPr lvl="1"/>
            <a:r>
              <a:rPr lang="en-US" dirty="0" smtClean="0"/>
              <a:t>Collision-free protocols </a:t>
            </a:r>
            <a:r>
              <a:rPr lang="en-US" dirty="0" smtClean="0">
                <a:solidFill>
                  <a:srgbClr val="0000FF"/>
                </a:solidFill>
              </a:rPr>
              <a:t>»</a:t>
            </a:r>
            <a:endParaRPr lang="en-US" dirty="0" smtClean="0"/>
          </a:p>
          <a:p>
            <a:pPr lvl="1"/>
            <a:r>
              <a:rPr lang="en-US" dirty="0" smtClean="0"/>
              <a:t>Limited-contention protocols </a:t>
            </a:r>
            <a:r>
              <a:rPr lang="en-US" dirty="0" smtClean="0">
                <a:solidFill>
                  <a:srgbClr val="0000FF"/>
                </a:solidFill>
              </a:rPr>
              <a:t>»</a:t>
            </a:r>
            <a:endParaRPr lang="en-US" dirty="0" smtClean="0"/>
          </a:p>
          <a:p>
            <a:pPr lvl="1"/>
            <a:r>
              <a:rPr lang="en-US" dirty="0" smtClean="0"/>
              <a:t>Wireless LAN protocols </a:t>
            </a:r>
            <a:r>
              <a:rPr lang="en-US" dirty="0" smtClean="0">
                <a:solidFill>
                  <a:srgbClr val="0000FF"/>
                </a:solidFill>
              </a:rPr>
              <a:t>»</a:t>
            </a: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RFID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CN5E by Tanenbaum &amp; Wetherall, © Pearson Education-Prentice Hall and D. Wetherall, 2011</a:t>
            </a:r>
            <a:endParaRPr lang="en-US" dirty="0"/>
          </a:p>
        </p:txBody>
      </p:sp>
      <p:sp>
        <p:nvSpPr>
          <p:cNvPr id="563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Gen 2 Architecture </a:t>
            </a:r>
            <a:r>
              <a:rPr lang="en-US" dirty="0" smtClean="0">
                <a:solidFill>
                  <a:srgbClr val="0000FF"/>
                </a:solidFill>
              </a:rPr>
              <a:t>»</a:t>
            </a:r>
            <a:endParaRPr lang="en-US" dirty="0" smtClean="0"/>
          </a:p>
          <a:p>
            <a:pPr lvl="1"/>
            <a:r>
              <a:rPr lang="en-US" dirty="0" smtClean="0"/>
              <a:t>Gen 2 Physical Layer </a:t>
            </a:r>
            <a:r>
              <a:rPr lang="en-US" dirty="0" smtClean="0">
                <a:solidFill>
                  <a:srgbClr val="0000FF"/>
                </a:solidFill>
              </a:rPr>
              <a:t>»</a:t>
            </a:r>
            <a:endParaRPr lang="en-US" dirty="0" smtClean="0"/>
          </a:p>
          <a:p>
            <a:pPr lvl="1"/>
            <a:r>
              <a:rPr lang="en-US" dirty="0" smtClean="0"/>
              <a:t>Gen 2 Tag Identification Layer </a:t>
            </a:r>
            <a:r>
              <a:rPr lang="en-US" dirty="0" smtClean="0">
                <a:solidFill>
                  <a:srgbClr val="0000FF"/>
                </a:solidFill>
              </a:rPr>
              <a:t>»</a:t>
            </a:r>
            <a:endParaRPr lang="en-US" dirty="0" smtClean="0"/>
          </a:p>
          <a:p>
            <a:pPr lvl="1"/>
            <a:r>
              <a:rPr lang="en-US" dirty="0" smtClean="0"/>
              <a:t>Gen 2 Frames </a:t>
            </a:r>
            <a:r>
              <a:rPr lang="en-US" dirty="0" smtClean="0">
                <a:solidFill>
                  <a:srgbClr val="0000FF"/>
                </a:solidFill>
              </a:rPr>
              <a:t>»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Gen 2 Architecture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CN5E by Tanenbaum &amp; Wetherall, © Pearson Education-Prentice Hall and D. Wetherall, 2011</a:t>
            </a:r>
            <a:endParaRPr lang="en-US" dirty="0"/>
          </a:p>
        </p:txBody>
      </p:sp>
      <p:sp>
        <p:nvSpPr>
          <p:cNvPr id="573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Reader signal powers tags; tags reply with backscatter</a:t>
            </a:r>
          </a:p>
        </p:txBody>
      </p:sp>
      <p:pic>
        <p:nvPicPr>
          <p:cNvPr id="57348" name="Picture 6"/>
          <p:cNvPicPr>
            <a:picLocks noChangeAspect="1" noChangeArrowheads="1"/>
          </p:cNvPicPr>
          <p:nvPr/>
        </p:nvPicPr>
        <p:blipFill>
          <a:blip r:embed="rId2" cstate="print"/>
          <a:srcRect t="6250" b="6944"/>
          <a:stretch>
            <a:fillRect/>
          </a:stretch>
        </p:blipFill>
        <p:spPr bwMode="auto">
          <a:xfrm>
            <a:off x="1479550" y="2647951"/>
            <a:ext cx="6184900" cy="323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Gen 2 Physical Layer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CN5E by Tanenbaum &amp; Wetherall, © Pearson Education-Prentice Hall and D. Wetherall, 2011</a:t>
            </a:r>
            <a:endParaRPr lang="en-US" dirty="0"/>
          </a:p>
        </p:txBody>
      </p:sp>
      <p:sp>
        <p:nvSpPr>
          <p:cNvPr id="583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Reader uses duration of on period to send 0/1</a:t>
            </a:r>
          </a:p>
          <a:p>
            <a:pPr lvl="1"/>
            <a:r>
              <a:rPr lang="en-US" dirty="0" smtClean="0"/>
              <a:t>Tag backscatters reader signal in pulses to send 0/1</a:t>
            </a:r>
          </a:p>
        </p:txBody>
      </p:sp>
      <p:pic>
        <p:nvPicPr>
          <p:cNvPr id="58372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771775"/>
            <a:ext cx="86868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Gen 2 Tag Identification Layer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CN5E by Tanenbaum &amp; Wetherall, © Pearson Education-Prentice Hall and D. Wetherall, 2011</a:t>
            </a:r>
            <a:endParaRPr lang="en-US" dirty="0"/>
          </a:p>
        </p:txBody>
      </p:sp>
      <p:sp>
        <p:nvSpPr>
          <p:cNvPr id="5939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62125"/>
            <a:ext cx="3705225" cy="4867275"/>
          </a:xfrm>
        </p:spPr>
        <p:txBody>
          <a:bodyPr/>
          <a:lstStyle/>
          <a:p>
            <a:r>
              <a:rPr lang="en-US" dirty="0" smtClean="0"/>
              <a:t>Reader sends query and sets slot structure</a:t>
            </a:r>
          </a:p>
          <a:p>
            <a:r>
              <a:rPr lang="en-US" dirty="0" smtClean="0"/>
              <a:t>Tags reply (RN16) in a random slot; may collide</a:t>
            </a:r>
          </a:p>
          <a:p>
            <a:r>
              <a:rPr lang="en-US" dirty="0" smtClean="0"/>
              <a:t>Reader asks one tag for its identifier (ACK)</a:t>
            </a:r>
          </a:p>
          <a:p>
            <a:r>
              <a:rPr lang="en-US" dirty="0" smtClean="0"/>
              <a:t>Process continues until no tags are left</a:t>
            </a:r>
          </a:p>
        </p:txBody>
      </p:sp>
      <p:pic>
        <p:nvPicPr>
          <p:cNvPr id="5939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7761" y="1628775"/>
            <a:ext cx="4784314" cy="429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 2 Frames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CN5E by Tanenbaum &amp; Wetherall, © Pearson Education-Prentice Hall and D. Wetherall, 2011</a:t>
            </a:r>
            <a:endParaRPr lang="en-US" dirty="0"/>
          </a:p>
        </p:txBody>
      </p:sp>
      <p:sp>
        <p:nvSpPr>
          <p:cNvPr id="604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Reader frames vary depending on type (Command)</a:t>
            </a:r>
          </a:p>
          <a:p>
            <a:pPr lvl="2"/>
            <a:r>
              <a:rPr lang="en-US" dirty="0" smtClean="0"/>
              <a:t>Query shown below, has parameters and error detection</a:t>
            </a:r>
          </a:p>
          <a:p>
            <a:pPr lvl="1"/>
            <a:r>
              <a:rPr lang="en-US" dirty="0" smtClean="0"/>
              <a:t>Tag responses are simply data</a:t>
            </a:r>
          </a:p>
          <a:p>
            <a:pPr lvl="2"/>
            <a:r>
              <a:rPr lang="en-US" dirty="0" smtClean="0"/>
              <a:t>Reader sets timing and knows the expected format</a:t>
            </a:r>
          </a:p>
        </p:txBody>
      </p:sp>
      <p:pic>
        <p:nvPicPr>
          <p:cNvPr id="6042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5900" y="3543300"/>
            <a:ext cx="8623300" cy="162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3562350" y="5343525"/>
            <a:ext cx="1813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2BD8"/>
                </a:solidFill>
              </a:rPr>
              <a:t>Query message</a:t>
            </a:r>
            <a:endParaRPr lang="en-US" dirty="0">
              <a:solidFill>
                <a:srgbClr val="FF2BD8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Data Link Layer Switching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CN5E by Tanenbaum &amp; Wetherall, © Pearson Education-Prentice Hall and D. Wetherall, 2011</a:t>
            </a:r>
            <a:endParaRPr lang="en-US" dirty="0"/>
          </a:p>
        </p:txBody>
      </p:sp>
      <p:sp>
        <p:nvSpPr>
          <p:cNvPr id="614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Uses of Bridges </a:t>
            </a:r>
            <a:r>
              <a:rPr lang="en-US" dirty="0" smtClean="0">
                <a:solidFill>
                  <a:srgbClr val="0000FF"/>
                </a:solidFill>
              </a:rPr>
              <a:t>»</a:t>
            </a:r>
            <a:endParaRPr lang="en-US" dirty="0" smtClean="0"/>
          </a:p>
          <a:p>
            <a:pPr lvl="1"/>
            <a:r>
              <a:rPr lang="en-US" dirty="0" smtClean="0"/>
              <a:t>Learning Bridges </a:t>
            </a:r>
            <a:r>
              <a:rPr lang="en-US" dirty="0" smtClean="0">
                <a:solidFill>
                  <a:srgbClr val="0000FF"/>
                </a:solidFill>
              </a:rPr>
              <a:t>»</a:t>
            </a:r>
            <a:endParaRPr lang="en-US" dirty="0" smtClean="0"/>
          </a:p>
          <a:p>
            <a:pPr lvl="1"/>
            <a:r>
              <a:rPr lang="en-US" dirty="0" smtClean="0"/>
              <a:t>Spanning Tree </a:t>
            </a:r>
            <a:r>
              <a:rPr lang="en-US" dirty="0" smtClean="0">
                <a:solidFill>
                  <a:srgbClr val="0000FF"/>
                </a:solidFill>
              </a:rPr>
              <a:t>»</a:t>
            </a:r>
            <a:endParaRPr lang="en-US" dirty="0" smtClean="0"/>
          </a:p>
          <a:p>
            <a:pPr lvl="1"/>
            <a:r>
              <a:rPr lang="en-US" dirty="0" smtClean="0"/>
              <a:t>Repeaters, hubs, bridges, .., routers, gateways </a:t>
            </a:r>
            <a:r>
              <a:rPr lang="en-US" dirty="0" smtClean="0">
                <a:solidFill>
                  <a:srgbClr val="0000FF"/>
                </a:solidFill>
              </a:rPr>
              <a:t>»</a:t>
            </a:r>
            <a:endParaRPr lang="en-US" dirty="0" smtClean="0"/>
          </a:p>
          <a:p>
            <a:pPr lvl="1"/>
            <a:r>
              <a:rPr lang="en-US" dirty="0" smtClean="0"/>
              <a:t>Virtual LANs </a:t>
            </a:r>
            <a:r>
              <a:rPr lang="en-US" dirty="0" smtClean="0">
                <a:solidFill>
                  <a:srgbClr val="0000FF"/>
                </a:solidFill>
              </a:rPr>
              <a:t>»</a:t>
            </a: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Uses of Bridges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Common setup is a building with centralized wiring</a:t>
            </a:r>
          </a:p>
          <a:p>
            <a:pPr lvl="1"/>
            <a:r>
              <a:rPr lang="en-US" dirty="0" smtClean="0"/>
              <a:t>Bridges (switches) are placed in or near wiring closets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CN5E by Tanenbaum &amp; Wetherall, © Pearson Education-Prentice Hall and D. Wetherall, 2011</a:t>
            </a:r>
            <a:endParaRPr lang="en-US" dirty="0"/>
          </a:p>
        </p:txBody>
      </p:sp>
      <p:pic>
        <p:nvPicPr>
          <p:cNvPr id="7066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62024" y="2057400"/>
            <a:ext cx="7400925" cy="4343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Learning Bridges (1)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CN5E by Tanenbaum &amp; Wetherall, © Pearson Education-Prentice Hall and D. Wetherall, 2011</a:t>
            </a:r>
            <a:endParaRPr lang="en-US" dirty="0"/>
          </a:p>
        </p:txBody>
      </p:sp>
      <p:sp>
        <p:nvSpPr>
          <p:cNvPr id="634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bridge operates as a switched LAN (not a hub)</a:t>
            </a:r>
          </a:p>
          <a:p>
            <a:pPr lvl="1"/>
            <a:r>
              <a:rPr lang="en-US" dirty="0" smtClean="0"/>
              <a:t>Computers, bridges, and hubs connect to its ports </a:t>
            </a:r>
          </a:p>
        </p:txBody>
      </p:sp>
      <p:pic>
        <p:nvPicPr>
          <p:cNvPr id="63492" name="Picture 6"/>
          <p:cNvPicPr>
            <a:picLocks noChangeAspect="1" noChangeArrowheads="1"/>
          </p:cNvPicPr>
          <p:nvPr/>
        </p:nvPicPr>
        <p:blipFill>
          <a:blip r:embed="rId2" cstate="print"/>
          <a:srcRect l="2601" r="4059"/>
          <a:stretch>
            <a:fillRect/>
          </a:stretch>
        </p:blipFill>
        <p:spPr bwMode="auto">
          <a:xfrm>
            <a:off x="1828799" y="2847975"/>
            <a:ext cx="5495925" cy="2828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Learning Bridges (2)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CN5E by Tanenbaum &amp; Wetherall, © Pearson Education-Prentice Hall and D. Wetherall,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Backward learning algorithm picks the output port:</a:t>
            </a:r>
          </a:p>
          <a:p>
            <a:pPr lvl="1"/>
            <a:r>
              <a:rPr lang="en-US" dirty="0" smtClean="0"/>
              <a:t>Associates source address on frame with input port</a:t>
            </a:r>
          </a:p>
          <a:p>
            <a:pPr lvl="1"/>
            <a:r>
              <a:rPr lang="en-US" dirty="0" smtClean="0"/>
              <a:t>Frame with destination address sent to learned port</a:t>
            </a:r>
          </a:p>
          <a:p>
            <a:pPr lvl="1"/>
            <a:r>
              <a:rPr lang="en-US" dirty="0" smtClean="0"/>
              <a:t>Unlearned destinations are sent to all other ports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Needs no configuration</a:t>
            </a:r>
          </a:p>
          <a:p>
            <a:pPr lvl="1"/>
            <a:r>
              <a:rPr lang="en-US" dirty="0" smtClean="0"/>
              <a:t>Forget unused addresses to allow changes</a:t>
            </a:r>
          </a:p>
          <a:p>
            <a:pPr lvl="1"/>
            <a:r>
              <a:rPr lang="en-US" dirty="0" smtClean="0"/>
              <a:t>Bandwidth efficient for two-way traffic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Learning Bridges (3)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CN5E by Tanenbaum &amp; Wetherall, © Pearson Education-Prentice Hall and D. Wetherall, 2011</a:t>
            </a:r>
            <a:endParaRPr lang="en-US" dirty="0"/>
          </a:p>
        </p:txBody>
      </p:sp>
      <p:sp>
        <p:nvSpPr>
          <p:cNvPr id="645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Bridges extend the Link layer:</a:t>
            </a:r>
          </a:p>
          <a:p>
            <a:pPr lvl="1"/>
            <a:r>
              <a:rPr lang="en-US" dirty="0" smtClean="0"/>
              <a:t>Use but don’t remove Ethernet header/addresses</a:t>
            </a:r>
          </a:p>
          <a:p>
            <a:pPr lvl="1"/>
            <a:r>
              <a:rPr lang="en-US" dirty="0" smtClean="0"/>
              <a:t>Do not inspect Network header</a:t>
            </a:r>
          </a:p>
        </p:txBody>
      </p:sp>
      <p:pic>
        <p:nvPicPr>
          <p:cNvPr id="64516" name="Picture 6"/>
          <p:cNvPicPr>
            <a:picLocks noChangeAspect="1" noChangeArrowheads="1"/>
          </p:cNvPicPr>
          <p:nvPr/>
        </p:nvPicPr>
        <p:blipFill>
          <a:blip r:embed="rId2" cstate="print"/>
          <a:srcRect t="6562" b="4993"/>
          <a:stretch>
            <a:fillRect/>
          </a:stretch>
        </p:blipFill>
        <p:spPr bwMode="auto">
          <a:xfrm>
            <a:off x="284956" y="3257550"/>
            <a:ext cx="8307387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ALOHA (1)</a:t>
            </a: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CN5E by Tanenbaum &amp; Wetherall, © Pearson Education-Prentice Hall and D. Wetherall, 2011</a:t>
            </a:r>
            <a:endParaRPr lang="en-US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914399" y="1334488"/>
            <a:ext cx="7790214" cy="4600081"/>
          </a:xfrm>
        </p:spPr>
        <p:txBody>
          <a:bodyPr/>
          <a:lstStyle/>
          <a:p>
            <a:r>
              <a:rPr lang="en-US" dirty="0" smtClean="0"/>
              <a:t>In pure ALOHA, users transmit frames whenever they have data; users retry after a random time for collisions</a:t>
            </a:r>
          </a:p>
          <a:p>
            <a:pPr lvl="1"/>
            <a:r>
              <a:rPr lang="en-US" dirty="0" smtClean="0"/>
              <a:t>Efficient and low-delay under low load</a:t>
            </a:r>
          </a:p>
          <a:p>
            <a:r>
              <a:rPr lang="en-US" dirty="0" smtClean="0"/>
              <a:t>`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928688" y="2647950"/>
            <a:ext cx="7605712" cy="3714750"/>
            <a:chOff x="928688" y="1638300"/>
            <a:chExt cx="7605712" cy="3714750"/>
          </a:xfrm>
        </p:grpSpPr>
        <p:pic>
          <p:nvPicPr>
            <p:cNvPr id="10244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928688" y="1638300"/>
              <a:ext cx="7286625" cy="3714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245" name="TextBox 5"/>
            <p:cNvSpPr txBox="1">
              <a:spLocks noChangeArrowheads="1"/>
            </p:cNvSpPr>
            <p:nvPr/>
          </p:nvSpPr>
          <p:spPr bwMode="auto">
            <a:xfrm>
              <a:off x="1066800" y="4800600"/>
              <a:ext cx="1828800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/>
                <a:t>Collision</a:t>
              </a:r>
            </a:p>
          </p:txBody>
        </p:sp>
        <p:sp>
          <p:nvSpPr>
            <p:cNvPr id="10246" name="TextBox 6"/>
            <p:cNvSpPr txBox="1">
              <a:spLocks noChangeArrowheads="1"/>
            </p:cNvSpPr>
            <p:nvPr/>
          </p:nvSpPr>
          <p:spPr bwMode="auto">
            <a:xfrm>
              <a:off x="6705600" y="4648200"/>
              <a:ext cx="1828800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/>
                <a:t>Collision</a:t>
              </a:r>
            </a:p>
          </p:txBody>
        </p:sp>
        <p:sp>
          <p:nvSpPr>
            <p:cNvPr id="10247" name="Freeform 7"/>
            <p:cNvSpPr>
              <a:spLocks/>
            </p:cNvSpPr>
            <p:nvPr/>
          </p:nvSpPr>
          <p:spPr bwMode="auto">
            <a:xfrm>
              <a:off x="6624638" y="5021263"/>
              <a:ext cx="803275" cy="165100"/>
            </a:xfrm>
            <a:custGeom>
              <a:avLst/>
              <a:gdLst>
                <a:gd name="T0" fmla="*/ 807968 w 802106"/>
                <a:gd name="T1" fmla="*/ 31443 h 165768"/>
                <a:gd name="T2" fmla="*/ 339347 w 802106"/>
                <a:gd name="T3" fmla="*/ 157215 h 165768"/>
                <a:gd name="T4" fmla="*/ 0 w 802106"/>
                <a:gd name="T5" fmla="*/ 0 h 165768"/>
                <a:gd name="T6" fmla="*/ 0 w 802106"/>
                <a:gd name="T7" fmla="*/ 0 h 16576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02106"/>
                <a:gd name="T13" fmla="*/ 0 h 165768"/>
                <a:gd name="T14" fmla="*/ 802106 w 802106"/>
                <a:gd name="T15" fmla="*/ 165768 h 16576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02106" h="165768">
                  <a:moveTo>
                    <a:pt x="802106" y="32084"/>
                  </a:moveTo>
                  <a:cubicBezTo>
                    <a:pt x="636337" y="98926"/>
                    <a:pt x="470569" y="165768"/>
                    <a:pt x="336885" y="160421"/>
                  </a:cubicBezTo>
                  <a:cubicBezTo>
                    <a:pt x="203201" y="155074"/>
                    <a:pt x="0" y="0"/>
                    <a:pt x="0" y="0"/>
                  </a:cubicBezTo>
                </a:path>
              </a:pathLst>
            </a:cu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48" name="TextBox 8"/>
            <p:cNvSpPr txBox="1">
              <a:spLocks noChangeArrowheads="1"/>
            </p:cNvSpPr>
            <p:nvPr/>
          </p:nvSpPr>
          <p:spPr bwMode="auto">
            <a:xfrm>
              <a:off x="4038600" y="4800600"/>
              <a:ext cx="1447800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dirty="0"/>
                <a:t>Time</a:t>
              </a:r>
            </a:p>
          </p:txBody>
        </p:sp>
        <p:cxnSp>
          <p:nvCxnSpPr>
            <p:cNvPr id="10249" name="Straight Arrow Connector 10"/>
            <p:cNvCxnSpPr>
              <a:cxnSpLocks noChangeShapeType="1"/>
            </p:cNvCxnSpPr>
            <p:nvPr/>
          </p:nvCxnSpPr>
          <p:spPr bwMode="auto">
            <a:xfrm>
              <a:off x="4800600" y="4953000"/>
              <a:ext cx="838200" cy="1588"/>
            </a:xfrm>
            <a:prstGeom prst="straightConnector1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sp>
          <p:nvSpPr>
            <p:cNvPr id="10250" name="TextBox 12"/>
            <p:cNvSpPr txBox="1">
              <a:spLocks noChangeArrowheads="1"/>
            </p:cNvSpPr>
            <p:nvPr/>
          </p:nvSpPr>
          <p:spPr bwMode="auto">
            <a:xfrm>
              <a:off x="1066800" y="1752600"/>
              <a:ext cx="838200" cy="289242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 dirty="0"/>
                <a:t>User</a:t>
              </a:r>
            </a:p>
            <a:p>
              <a:endParaRPr lang="en-US" sz="1600" dirty="0"/>
            </a:p>
            <a:p>
              <a:r>
                <a:rPr lang="en-US" sz="1600" dirty="0"/>
                <a:t>A</a:t>
              </a:r>
            </a:p>
            <a:p>
              <a:endParaRPr lang="en-US" sz="1600" dirty="0"/>
            </a:p>
            <a:p>
              <a:r>
                <a:rPr lang="en-US" sz="1600" dirty="0"/>
                <a:t>B</a:t>
              </a:r>
            </a:p>
            <a:p>
              <a:endParaRPr lang="en-US" sz="1600" dirty="0"/>
            </a:p>
            <a:p>
              <a:r>
                <a:rPr lang="en-US" sz="1600" dirty="0"/>
                <a:t>C</a:t>
              </a:r>
            </a:p>
            <a:p>
              <a:endParaRPr lang="en-US" sz="1600" dirty="0"/>
            </a:p>
            <a:p>
              <a:r>
                <a:rPr lang="en-US" sz="1600" dirty="0"/>
                <a:t>D</a:t>
              </a:r>
            </a:p>
            <a:p>
              <a:endParaRPr lang="en-US" sz="1600" dirty="0"/>
            </a:p>
            <a:p>
              <a:r>
                <a:rPr lang="en-US" sz="1600" dirty="0"/>
                <a:t>E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Spanning Tree (1) – Problem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CN5E by Tanenbaum &amp; Wetherall, © Pearson Education-Prentice Hall and D. Wetherall, 2011</a:t>
            </a:r>
            <a:endParaRPr lang="en-US" dirty="0"/>
          </a:p>
        </p:txBody>
      </p:sp>
      <p:sp>
        <p:nvSpPr>
          <p:cNvPr id="655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Bridge topologies with loops and only backward learning will cause frames to circulate for ever</a:t>
            </a:r>
          </a:p>
          <a:p>
            <a:pPr lvl="1"/>
            <a:r>
              <a:rPr lang="en-US" dirty="0" smtClean="0"/>
              <a:t>Need spanning tree support to solve problem</a:t>
            </a:r>
          </a:p>
        </p:txBody>
      </p:sp>
      <p:pic>
        <p:nvPicPr>
          <p:cNvPr id="6554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6337" y="2919413"/>
            <a:ext cx="6791325" cy="334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Spanning Tree (2) – Algorithm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CN5E by Tanenbaum &amp; Wetherall, © Pearson Education-Prentice Hall and D. Wetherall, 2011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867275"/>
          </a:xfrm>
        </p:spPr>
        <p:txBody>
          <a:bodyPr/>
          <a:lstStyle/>
          <a:p>
            <a:pPr lvl="1"/>
            <a:r>
              <a:rPr lang="en-US" dirty="0" smtClean="0"/>
              <a:t>Subset of forwarding ports for data is use to avoid loops</a:t>
            </a:r>
          </a:p>
          <a:p>
            <a:pPr lvl="1"/>
            <a:r>
              <a:rPr lang="en-US" dirty="0" smtClean="0"/>
              <a:t>Selected with the spanning tree distributed algorithm by Perlman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667250" y="1597015"/>
            <a:ext cx="4044697" cy="45550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600"/>
              </a:lnSpc>
            </a:pPr>
            <a:r>
              <a:rPr lang="en-US" i="1" dirty="0" smtClean="0"/>
              <a:t>I think that I shall never see</a:t>
            </a:r>
          </a:p>
          <a:p>
            <a:pPr>
              <a:lnSpc>
                <a:spcPts val="2600"/>
              </a:lnSpc>
            </a:pPr>
            <a:r>
              <a:rPr lang="en-US" i="1" dirty="0" smtClean="0"/>
              <a:t>A graph more lovely than a tree.</a:t>
            </a:r>
          </a:p>
          <a:p>
            <a:pPr>
              <a:lnSpc>
                <a:spcPts val="2600"/>
              </a:lnSpc>
            </a:pPr>
            <a:r>
              <a:rPr lang="en-US" i="1" dirty="0" smtClean="0"/>
              <a:t>A tree whose crucial property</a:t>
            </a:r>
          </a:p>
          <a:p>
            <a:pPr>
              <a:lnSpc>
                <a:spcPts val="2600"/>
              </a:lnSpc>
            </a:pPr>
            <a:r>
              <a:rPr lang="en-US" i="1" dirty="0" smtClean="0"/>
              <a:t>Is loop-free connectivity.</a:t>
            </a:r>
          </a:p>
          <a:p>
            <a:pPr>
              <a:lnSpc>
                <a:spcPts val="2600"/>
              </a:lnSpc>
            </a:pPr>
            <a:r>
              <a:rPr lang="en-US" i="1" dirty="0" smtClean="0"/>
              <a:t>A tree which must be sure to span.</a:t>
            </a:r>
          </a:p>
          <a:p>
            <a:pPr>
              <a:lnSpc>
                <a:spcPts val="2600"/>
              </a:lnSpc>
            </a:pPr>
            <a:r>
              <a:rPr lang="en-US" i="1" dirty="0" smtClean="0"/>
              <a:t>So packets can reach every LAN.</a:t>
            </a:r>
          </a:p>
          <a:p>
            <a:pPr>
              <a:lnSpc>
                <a:spcPts val="2600"/>
              </a:lnSpc>
            </a:pPr>
            <a:r>
              <a:rPr lang="en-US" i="1" dirty="0"/>
              <a:t>First the Root must be selected</a:t>
            </a:r>
          </a:p>
          <a:p>
            <a:pPr>
              <a:lnSpc>
                <a:spcPts val="2600"/>
              </a:lnSpc>
            </a:pPr>
            <a:r>
              <a:rPr lang="en-US" i="1" dirty="0"/>
              <a:t>By ID it is elected.</a:t>
            </a:r>
          </a:p>
          <a:p>
            <a:pPr>
              <a:lnSpc>
                <a:spcPts val="2600"/>
              </a:lnSpc>
            </a:pPr>
            <a:r>
              <a:rPr lang="en-US" i="1" dirty="0"/>
              <a:t>Least cost paths from Root are traced</a:t>
            </a:r>
          </a:p>
          <a:p>
            <a:pPr>
              <a:lnSpc>
                <a:spcPts val="2600"/>
              </a:lnSpc>
            </a:pPr>
            <a:r>
              <a:rPr lang="en-US" i="1" dirty="0"/>
              <a:t>In the tree these paths are placed.</a:t>
            </a:r>
          </a:p>
          <a:p>
            <a:pPr>
              <a:lnSpc>
                <a:spcPts val="2600"/>
              </a:lnSpc>
            </a:pPr>
            <a:r>
              <a:rPr lang="en-US" i="1" dirty="0"/>
              <a:t>A mesh is made by folks like me</a:t>
            </a:r>
          </a:p>
          <a:p>
            <a:pPr>
              <a:lnSpc>
                <a:spcPts val="2600"/>
              </a:lnSpc>
              <a:spcAft>
                <a:spcPts val="1200"/>
              </a:spcAft>
            </a:pPr>
            <a:r>
              <a:rPr lang="en-US" i="1" dirty="0"/>
              <a:t>Then bridges find a spanning tree</a:t>
            </a:r>
            <a:r>
              <a:rPr lang="en-US" i="1" dirty="0" smtClean="0"/>
              <a:t>.</a:t>
            </a:r>
          </a:p>
          <a:p>
            <a:pPr>
              <a:lnSpc>
                <a:spcPts val="2400"/>
              </a:lnSpc>
            </a:pPr>
            <a:r>
              <a:rPr lang="en-US" i="1" dirty="0" smtClean="0"/>
              <a:t>	– </a:t>
            </a:r>
            <a:r>
              <a:rPr lang="en-US" dirty="0" smtClean="0"/>
              <a:t>Radia Perlman, 1985.</a:t>
            </a:r>
            <a:endParaRPr lang="en-US" dirty="0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Spanning Tree (3) – Example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CN5E by Tanenbaum &amp; Wetherall, © Pearson Education-Prentice Hall and D. Wetherall, 2011</a:t>
            </a:r>
            <a:endParaRPr lang="en-US" dirty="0"/>
          </a:p>
        </p:txBody>
      </p:sp>
      <p:sp>
        <p:nvSpPr>
          <p:cNvPr id="66563" name="Rectangle 3"/>
          <p:cNvSpPr>
            <a:spLocks noGrp="1" noChangeArrowheads="1"/>
          </p:cNvSpPr>
          <p:nvPr>
            <p:ph idx="1"/>
          </p:nvPr>
        </p:nvSpPr>
        <p:spPr>
          <a:xfrm>
            <a:off x="914399" y="1344013"/>
            <a:ext cx="7790214" cy="4600081"/>
          </a:xfrm>
        </p:spPr>
        <p:txBody>
          <a:bodyPr/>
          <a:lstStyle/>
          <a:p>
            <a:r>
              <a:rPr lang="en-US" dirty="0" smtClean="0"/>
              <a:t>After the algorithm runs:</a:t>
            </a:r>
          </a:p>
          <a:p>
            <a:pPr lvl="2"/>
            <a:r>
              <a:rPr lang="en-US" dirty="0" smtClean="0"/>
              <a:t>B1 is the root, two dashed links are turned off</a:t>
            </a:r>
          </a:p>
          <a:p>
            <a:pPr lvl="2"/>
            <a:r>
              <a:rPr lang="en-US" dirty="0" smtClean="0"/>
              <a:t>B4 uses link to B2 (lower than B3 also at distance 1)</a:t>
            </a:r>
          </a:p>
          <a:p>
            <a:pPr lvl="2"/>
            <a:r>
              <a:rPr lang="en-US" dirty="0" smtClean="0"/>
              <a:t>B5 uses B3 (distance 1 versus B4 at distance 2)</a:t>
            </a:r>
          </a:p>
        </p:txBody>
      </p:sp>
      <p:pic>
        <p:nvPicPr>
          <p:cNvPr id="66564" name="Picture 6"/>
          <p:cNvPicPr>
            <a:picLocks noChangeAspect="1" noChangeArrowheads="1"/>
          </p:cNvPicPr>
          <p:nvPr/>
        </p:nvPicPr>
        <p:blipFill>
          <a:blip r:embed="rId2" cstate="print"/>
          <a:srcRect t="5319"/>
          <a:stretch>
            <a:fillRect/>
          </a:stretch>
        </p:blipFill>
        <p:spPr bwMode="auto">
          <a:xfrm>
            <a:off x="523874" y="3152775"/>
            <a:ext cx="8124825" cy="3264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Repeaters, Hubs, Bridges, Switches, Routers, &amp; Gateways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CN5E by Tanenbaum &amp; Wetherall, © Pearson Education-Prentice Hall and D. Wetherall, 2011</a:t>
            </a:r>
            <a:endParaRPr lang="en-US" dirty="0"/>
          </a:p>
        </p:txBody>
      </p:sp>
      <p:sp>
        <p:nvSpPr>
          <p:cNvPr id="727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Devices are named according to the layer they process</a:t>
            </a:r>
          </a:p>
          <a:p>
            <a:pPr lvl="1"/>
            <a:r>
              <a:rPr lang="en-US" smtClean="0"/>
              <a:t>A bridge or LAN switch operates in the Link layer</a:t>
            </a:r>
            <a:endParaRPr lang="en-US" dirty="0" smtClean="0"/>
          </a:p>
        </p:txBody>
      </p:sp>
      <p:pic>
        <p:nvPicPr>
          <p:cNvPr id="69636" name="Picture 5"/>
          <p:cNvPicPr>
            <a:picLocks noChangeAspect="1" noChangeArrowheads="1"/>
          </p:cNvPicPr>
          <p:nvPr/>
        </p:nvPicPr>
        <p:blipFill>
          <a:blip r:embed="rId2" cstate="print"/>
          <a:srcRect t="2671" r="55837" b="11185"/>
          <a:stretch>
            <a:fillRect/>
          </a:stretch>
        </p:blipFill>
        <p:spPr bwMode="auto">
          <a:xfrm>
            <a:off x="2674937" y="2943225"/>
            <a:ext cx="3603625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13"/>
          <p:cNvSpPr/>
          <p:nvPr/>
        </p:nvSpPr>
        <p:spPr bwMode="auto">
          <a:xfrm>
            <a:off x="4133850" y="4419600"/>
            <a:ext cx="1971675" cy="466725"/>
          </a:xfrm>
          <a:prstGeom prst="rect">
            <a:avLst/>
          </a:prstGeom>
          <a:solidFill>
            <a:srgbClr val="FF2BD8">
              <a:alpha val="50196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Virtual LANs (1)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CN5E by Tanenbaum &amp; Wetherall, © Pearson Education-Prentice Hall and D. Wetherall, 2011</a:t>
            </a:r>
            <a:endParaRPr lang="en-US" dirty="0"/>
          </a:p>
        </p:txBody>
      </p:sp>
      <p:sp>
        <p:nvSpPr>
          <p:cNvPr id="71683" name="Rectangle 3"/>
          <p:cNvSpPr>
            <a:spLocks noGrp="1" noChangeArrowheads="1"/>
          </p:cNvSpPr>
          <p:nvPr>
            <p:ph idx="1"/>
          </p:nvPr>
        </p:nvSpPr>
        <p:spPr>
          <a:xfrm>
            <a:off x="914399" y="1439263"/>
            <a:ext cx="7790214" cy="4600081"/>
          </a:xfrm>
        </p:spPr>
        <p:txBody>
          <a:bodyPr/>
          <a:lstStyle/>
          <a:p>
            <a:r>
              <a:rPr lang="en-US" dirty="0" smtClean="0"/>
              <a:t>VLANs (Virtual LANs) splits one physical LAN into multiple logical LANs to ease management tasks</a:t>
            </a:r>
          </a:p>
          <a:p>
            <a:pPr lvl="1"/>
            <a:r>
              <a:rPr lang="en-US" dirty="0" smtClean="0"/>
              <a:t>Ports are “colored” according to their VLAN</a:t>
            </a:r>
          </a:p>
        </p:txBody>
      </p:sp>
      <p:pic>
        <p:nvPicPr>
          <p:cNvPr id="7168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118" y="2895600"/>
            <a:ext cx="8259763" cy="298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Virtual LANs (2) – IEEE 802.1Q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CN5E by Tanenbaum &amp; Wetherall, © Pearson Education-Prentice Hall and D. Wetherall, 2011</a:t>
            </a:r>
            <a:endParaRPr lang="en-US" dirty="0"/>
          </a:p>
        </p:txBody>
      </p:sp>
      <p:sp>
        <p:nvSpPr>
          <p:cNvPr id="727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Bridges need to be aware of VLANs to support them</a:t>
            </a:r>
          </a:p>
          <a:p>
            <a:pPr lvl="1"/>
            <a:r>
              <a:rPr lang="en-US" dirty="0" smtClean="0"/>
              <a:t>In 802.1Q, frames are tagged with their “color”</a:t>
            </a:r>
          </a:p>
          <a:p>
            <a:pPr lvl="1"/>
            <a:r>
              <a:rPr lang="en-US" dirty="0" smtClean="0"/>
              <a:t>Legacy switches with no tags are supported</a:t>
            </a:r>
          </a:p>
        </p:txBody>
      </p:sp>
      <p:pic>
        <p:nvPicPr>
          <p:cNvPr id="72708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" y="3176588"/>
            <a:ext cx="8001000" cy="279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Virtual LANs (3) – IEEE 802.1Q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CN5E by Tanenbaum &amp; Wetherall, © Pearson Education-Prentice Hall and D. Wetherall, 2011</a:t>
            </a:r>
            <a:endParaRPr lang="en-US" dirty="0"/>
          </a:p>
        </p:txBody>
      </p:sp>
      <p:sp>
        <p:nvSpPr>
          <p:cNvPr id="737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802.1Q frames carry a color tag (VLAN identifier)</a:t>
            </a:r>
          </a:p>
          <a:p>
            <a:pPr lvl="1"/>
            <a:r>
              <a:rPr lang="en-US" dirty="0" smtClean="0"/>
              <a:t>Length/Type value is 0x8100 for VLAN protocol</a:t>
            </a:r>
          </a:p>
        </p:txBody>
      </p:sp>
      <p:pic>
        <p:nvPicPr>
          <p:cNvPr id="73732" name="Picture 3"/>
          <p:cNvPicPr>
            <a:picLocks noChangeAspect="1" noChangeArrowheads="1"/>
          </p:cNvPicPr>
          <p:nvPr/>
        </p:nvPicPr>
        <p:blipFill>
          <a:blip r:embed="rId2" cstate="print"/>
          <a:srcRect t="2808"/>
          <a:stretch>
            <a:fillRect/>
          </a:stretch>
        </p:blipFill>
        <p:spPr bwMode="auto">
          <a:xfrm>
            <a:off x="466725" y="2838450"/>
            <a:ext cx="8229600" cy="273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Arial" charset="0"/>
                <a:cs typeface="Arial" charset="0"/>
              </a:rPr>
              <a:t>End</a:t>
            </a:r>
          </a:p>
        </p:txBody>
      </p:sp>
      <p:sp>
        <p:nvSpPr>
          <p:cNvPr id="74755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cs typeface="Arial" charset="0"/>
              </a:rPr>
              <a:t>Chapter 4</a:t>
            </a:r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  <a:latin typeface="Arial" charset="0"/>
              <a:cs typeface="Arial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CN5E by Tanenbaum &amp; Wetherall, © Pearson Education-Prentice Hall and D. Wetherall, 2011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ALOHA (2)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CN5E by Tanenbaum &amp; Wetherall, © Pearson Education-Prentice Hall and D. Wetherall, 2011</a:t>
            </a:r>
            <a:endParaRPr lang="en-US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914399" y="1334488"/>
            <a:ext cx="7790214" cy="4600081"/>
          </a:xfrm>
        </p:spPr>
        <p:txBody>
          <a:bodyPr/>
          <a:lstStyle/>
          <a:p>
            <a:r>
              <a:rPr lang="en-US" dirty="0" smtClean="0"/>
              <a:t>Collisions happen when other users transmit during a vulnerable period that is twice the frame time</a:t>
            </a:r>
          </a:p>
          <a:p>
            <a:pPr lvl="1"/>
            <a:r>
              <a:rPr lang="en-US" dirty="0" smtClean="0"/>
              <a:t>Synchronizing senders to slots can reduce collisions</a:t>
            </a:r>
          </a:p>
        </p:txBody>
      </p:sp>
      <p:pic>
        <p:nvPicPr>
          <p:cNvPr id="11268" name="Picture 2"/>
          <p:cNvPicPr>
            <a:picLocks noChangeAspect="1" noChangeArrowheads="1"/>
          </p:cNvPicPr>
          <p:nvPr/>
        </p:nvPicPr>
        <p:blipFill>
          <a:blip r:embed="rId2" cstate="print"/>
          <a:srcRect t="6685"/>
          <a:stretch>
            <a:fillRect/>
          </a:stretch>
        </p:blipFill>
        <p:spPr bwMode="auto">
          <a:xfrm>
            <a:off x="1343024" y="2819400"/>
            <a:ext cx="6829425" cy="3678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ALOHA (3)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CN5E by Tanenbaum &amp; Wetherall, © Pearson Education-Prentice Hall and D. Wetherall, 2011</a:t>
            </a:r>
            <a:endParaRPr lang="en-US" dirty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914399" y="1477363"/>
            <a:ext cx="7790214" cy="4600081"/>
          </a:xfrm>
        </p:spPr>
        <p:txBody>
          <a:bodyPr/>
          <a:lstStyle/>
          <a:p>
            <a:r>
              <a:rPr lang="en-US" dirty="0" smtClean="0"/>
              <a:t>Slotted ALOHA is twice as efficient as pure ALOHA</a:t>
            </a:r>
          </a:p>
          <a:p>
            <a:pPr lvl="1"/>
            <a:r>
              <a:rPr lang="en-US" dirty="0" smtClean="0"/>
              <a:t>Low load wastes slots, high loads causes collisions </a:t>
            </a:r>
          </a:p>
          <a:p>
            <a:pPr lvl="1"/>
            <a:r>
              <a:rPr lang="en-US" dirty="0" smtClean="0"/>
              <a:t>Efficiency up to 1/e (37%) for random traffic models</a:t>
            </a:r>
          </a:p>
          <a:p>
            <a:pPr lvl="1"/>
            <a:endParaRPr lang="en-US" dirty="0" smtClean="0"/>
          </a:p>
        </p:txBody>
      </p:sp>
      <p:pic>
        <p:nvPicPr>
          <p:cNvPr id="12292" name="Picture 2"/>
          <p:cNvPicPr>
            <a:picLocks noChangeAspect="1" noChangeArrowheads="1"/>
          </p:cNvPicPr>
          <p:nvPr/>
        </p:nvPicPr>
        <p:blipFill>
          <a:blip r:embed="rId2" cstate="print"/>
          <a:srcRect t="11264" b="5105"/>
          <a:stretch>
            <a:fillRect/>
          </a:stretch>
        </p:blipFill>
        <p:spPr bwMode="auto">
          <a:xfrm>
            <a:off x="976312" y="2971800"/>
            <a:ext cx="7553325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CSMA (1)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CN5E by Tanenbaum &amp; Wetherall, © Pearson Education-Prentice Hall and D. Wetherall, 2011</a:t>
            </a:r>
            <a:endParaRPr lang="en-US" i="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CSMA improves on ALOHA by sensing the channel!</a:t>
            </a:r>
          </a:p>
          <a:p>
            <a:pPr lvl="1"/>
            <a:r>
              <a:rPr lang="en-US" dirty="0" smtClean="0"/>
              <a:t>User doesn’t send if it senses someone else</a:t>
            </a:r>
          </a:p>
          <a:p>
            <a:endParaRPr lang="en-US" dirty="0" smtClean="0"/>
          </a:p>
          <a:p>
            <a:r>
              <a:rPr lang="en-US" dirty="0" smtClean="0"/>
              <a:t>Variations on what to do if the channel is busy:</a:t>
            </a:r>
          </a:p>
          <a:p>
            <a:pPr lvl="1"/>
            <a:r>
              <a:rPr lang="en-US" dirty="0" smtClean="0"/>
              <a:t>1-persistent (greedy) sends as soon as idle</a:t>
            </a:r>
          </a:p>
          <a:p>
            <a:pPr lvl="1"/>
            <a:r>
              <a:rPr lang="en-US" dirty="0" err="1" smtClean="0"/>
              <a:t>Nonpersistent</a:t>
            </a:r>
            <a:r>
              <a:rPr lang="en-US" dirty="0" smtClean="0"/>
              <a:t> waits a random time then tries again</a:t>
            </a:r>
          </a:p>
          <a:p>
            <a:pPr lvl="1"/>
            <a:r>
              <a:rPr lang="en-US" dirty="0" smtClean="0"/>
              <a:t>p-persistent sends with probability p when idle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annenbaum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Tannenbaum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annenbaum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annenbaum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annenbaum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annenbaum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annenbaum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annenbaum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annenbaum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B880C36801E594884BF2526BA12FA45" ma:contentTypeVersion="1" ma:contentTypeDescription="Create a new document." ma:contentTypeScope="" ma:versionID="dc946840418e10ceb2527a52af91ffd3">
  <xsd:schema xmlns:xsd="http://www.w3.org/2001/XMLSchema" xmlns:xs="http://www.w3.org/2001/XMLSchema" xmlns:p="http://schemas.microsoft.com/office/2006/metadata/properties" xmlns:ns3="04efa22d-c094-4353-bb58-3181be121562" targetNamespace="http://schemas.microsoft.com/office/2006/metadata/properties" ma:root="true" ma:fieldsID="ecfeff0ea118dfd51ea444b2b736b089" ns3:_="">
    <xsd:import namespace="04efa22d-c094-4353-bb58-3181be121562"/>
    <xsd:element name="properties">
      <xsd:complexType>
        <xsd:sequence>
          <xsd:element name="documentManagement">
            <xsd:complexType>
              <xsd:all>
                <xsd:element ref="ns3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4efa22d-c094-4353-bb58-3181be12156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DB1E95F-397C-44A2-9E63-E81E5A1AB99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4efa22d-c094-4353-bb58-3181be12156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6112E62-F317-422D-B476-769F39926ED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ED9A329-6EA2-4DAE-AEF8-E755EAB121A1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17552</TotalTime>
  <Words>3411</Words>
  <Application>Microsoft Office PowerPoint</Application>
  <PresentationFormat>On-screen Show (4:3)</PresentationFormat>
  <Paragraphs>444</Paragraphs>
  <Slides>67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67</vt:i4>
      </vt:variant>
    </vt:vector>
  </HeadingPairs>
  <TitlesOfParts>
    <vt:vector size="73" baseType="lpstr">
      <vt:lpstr>Arial</vt:lpstr>
      <vt:lpstr>Calibri</vt:lpstr>
      <vt:lpstr>Symbol</vt:lpstr>
      <vt:lpstr>Times New Roman</vt:lpstr>
      <vt:lpstr>Wingdings</vt:lpstr>
      <vt:lpstr>Tannenbaum</vt:lpstr>
      <vt:lpstr>Medium Access Control Sublayer Chapter 4</vt:lpstr>
      <vt:lpstr>The MAC Sublayer</vt:lpstr>
      <vt:lpstr>Channel Allocation Problem (1)</vt:lpstr>
      <vt:lpstr>Channel Allocation Problem (2)</vt:lpstr>
      <vt:lpstr>Multiple Access Protocols</vt:lpstr>
      <vt:lpstr>ALOHA (1)</vt:lpstr>
      <vt:lpstr>ALOHA (2)</vt:lpstr>
      <vt:lpstr>ALOHA (3)</vt:lpstr>
      <vt:lpstr>CSMA (1)</vt:lpstr>
      <vt:lpstr>CSMA (2) – Persistence</vt:lpstr>
      <vt:lpstr>CSMA (3) – Collision Detection</vt:lpstr>
      <vt:lpstr>Collision-Free (1) – Bitmap</vt:lpstr>
      <vt:lpstr>Collision-Free (2) – Token Ring</vt:lpstr>
      <vt:lpstr>Collision-Free (3) – Countdown</vt:lpstr>
      <vt:lpstr>Limited-Contention Protocols (1)</vt:lpstr>
      <vt:lpstr>Limited Contention (2) –Adaptive Tree Walk</vt:lpstr>
      <vt:lpstr>Wireless LAN Protocols (1)</vt:lpstr>
      <vt:lpstr>Wireless LANs (2) – Hidden terminals</vt:lpstr>
      <vt:lpstr>Wireless LANs (3) – Exposed terminals</vt:lpstr>
      <vt:lpstr>Wireless LANs (4) – MACA </vt:lpstr>
      <vt:lpstr>Ethernet</vt:lpstr>
      <vt:lpstr>Classic Ethernet (1) – Physical Layer</vt:lpstr>
      <vt:lpstr>Classic Ethernet (2) – MAC </vt:lpstr>
      <vt:lpstr>Classic Ethernet (3) – MAC</vt:lpstr>
      <vt:lpstr>Classic Ethernet (4) – Performance</vt:lpstr>
      <vt:lpstr>Switched/Fast Ethernet (1)</vt:lpstr>
      <vt:lpstr>Switched/Fast Ethernet (2)</vt:lpstr>
      <vt:lpstr>Switched/Fast Ethernet (3)</vt:lpstr>
      <vt:lpstr>Gigabit / 10 Gigabit Ethernet (1)</vt:lpstr>
      <vt:lpstr>Gigabit / 10 Gigabit Ethernet (1)</vt:lpstr>
      <vt:lpstr>Wireless LANs</vt:lpstr>
      <vt:lpstr>802.11 Architecture/Protocol Stack (1)</vt:lpstr>
      <vt:lpstr>802.11 Architecture/Protocol Stack (2)</vt:lpstr>
      <vt:lpstr>802.11 physical layer</vt:lpstr>
      <vt:lpstr>802.11 MAC (1)</vt:lpstr>
      <vt:lpstr>802.11 MAC (2)</vt:lpstr>
      <vt:lpstr>802.11 MAC (3)</vt:lpstr>
      <vt:lpstr>802.11 Frames</vt:lpstr>
      <vt:lpstr>Broadband Wireless</vt:lpstr>
      <vt:lpstr>802.16 Architecture/Protocol Stack (1)</vt:lpstr>
      <vt:lpstr>802.16 Architecture/Protocol Stack (2)</vt:lpstr>
      <vt:lpstr>802.16 Physical Layer</vt:lpstr>
      <vt:lpstr>802.16 MAC</vt:lpstr>
      <vt:lpstr>802.16 Frames</vt:lpstr>
      <vt:lpstr>Bluetooth</vt:lpstr>
      <vt:lpstr>Bluetooth Architecture</vt:lpstr>
      <vt:lpstr>Bluetooth Applications / Protocol Stack</vt:lpstr>
      <vt:lpstr>Bluetooth Radio / Link Layers</vt:lpstr>
      <vt:lpstr>Bluetooth Frames</vt:lpstr>
      <vt:lpstr>RFID</vt:lpstr>
      <vt:lpstr>Gen 2 Architecture</vt:lpstr>
      <vt:lpstr>Gen 2 Physical Layer</vt:lpstr>
      <vt:lpstr>Gen 2 Tag Identification Layer</vt:lpstr>
      <vt:lpstr>Gen 2 Frames</vt:lpstr>
      <vt:lpstr>Data Link Layer Switching</vt:lpstr>
      <vt:lpstr>Uses of Bridges</vt:lpstr>
      <vt:lpstr>Learning Bridges (1)</vt:lpstr>
      <vt:lpstr>Learning Bridges (2)</vt:lpstr>
      <vt:lpstr>Learning Bridges (3)</vt:lpstr>
      <vt:lpstr>Spanning Tree (1) – Problem </vt:lpstr>
      <vt:lpstr>Spanning Tree (2) – Algorithm</vt:lpstr>
      <vt:lpstr>Spanning Tree (3) – Example </vt:lpstr>
      <vt:lpstr>Repeaters, Hubs, Bridges, Switches, Routers, &amp; Gateways</vt:lpstr>
      <vt:lpstr>Virtual LANs (1)</vt:lpstr>
      <vt:lpstr>Virtual LANs (2) – IEEE 802.1Q</vt:lpstr>
      <vt:lpstr>Virtual LANs (3) – IEEE 802.1Q</vt:lpstr>
      <vt:lpstr>End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Steve_2</dc:creator>
  <cp:lastModifiedBy>Dr. Majed Abdullah Alresaini</cp:lastModifiedBy>
  <cp:revision>566</cp:revision>
  <dcterms:created xsi:type="dcterms:W3CDTF">2010-05-03T15:18:06Z</dcterms:created>
  <dcterms:modified xsi:type="dcterms:W3CDTF">2014-04-03T06:40:18Z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0x0101006B880C36801E594884BF2526BA12FA45</vt:lpwstr>
  </property>
  <property fmtid="{D5CDD505-2E9C-101B-9397-08002B2CF9AE}" pid="3" name="IsMyDocuments">
    <vt:bool>true</vt:bool>
  </property>
</Properties>
</file>