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notesMasterIdLst>
    <p:notesMasterId r:id="rId8"/>
  </p:notesMasterIdLst>
  <p:sldIdLst>
    <p:sldId id="315" r:id="rId2"/>
    <p:sldId id="291" r:id="rId3"/>
    <p:sldId id="309" r:id="rId4"/>
    <p:sldId id="310" r:id="rId5"/>
    <p:sldId id="311" r:id="rId6"/>
    <p:sldId id="31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00CC99"/>
    <a:srgbClr val="33CCCC"/>
    <a:srgbClr val="0099CC"/>
    <a:srgbClr val="00CCFF"/>
    <a:srgbClr val="0033CC"/>
    <a:srgbClr val="FF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32BCBF0-2B24-4651-9931-943A07C655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2791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5D91FA-16DE-4930-90FA-0B3B2D1A8606}" type="slidenum">
              <a:rPr lang="en-US"/>
              <a:pPr/>
              <a:t>1</a:t>
            </a:fld>
            <a:endParaRPr 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7706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75BBA8-99ED-40D8-A7A4-ED1FC2EB19D2}" type="slidenum">
              <a:rPr lang="en-US"/>
              <a:pPr/>
              <a:t>2</a:t>
            </a:fld>
            <a:endParaRPr lang="en-US"/>
          </a:p>
        </p:txBody>
      </p:sp>
      <p:sp>
        <p:nvSpPr>
          <p:cNvPr id="22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 lIns="86493" tIns="43247" rIns="86493" bIns="43247"/>
          <a:lstStyle/>
          <a:p>
            <a:r>
              <a:rPr lang="en-US"/>
              <a:t>In Chapter 5, we studied selection control statements. We will study in this chapter the second type of control statement, a repetition statement, that alters the sequential control flow. It controls the number of times a block of code is executed. In other words, a block of code is executed repeatedly until some condition occurs to stop the repetition. There are fundamentally two ways to stop the repetition—count-controlled and sentinel-controlled.</a:t>
            </a:r>
          </a:p>
        </p:txBody>
      </p:sp>
    </p:spTree>
    <p:extLst>
      <p:ext uri="{BB962C8B-B14F-4D97-AF65-F5344CB8AC3E}">
        <p14:creationId xmlns:p14="http://schemas.microsoft.com/office/powerpoint/2010/main" val="2358240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802391-8FBB-49C9-A888-4C7A36BB435E}" type="slidenum">
              <a:rPr lang="en-US"/>
              <a:pPr/>
              <a:t>3</a:t>
            </a:fld>
            <a:endParaRPr lang="en-US"/>
          </a:p>
        </p:txBody>
      </p:sp>
      <p:sp>
        <p:nvSpPr>
          <p:cNvPr id="26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1432" tIns="45716" rIns="91432" bIns="45716"/>
          <a:lstStyle/>
          <a:p>
            <a:r>
              <a:rPr lang="en-US"/>
              <a:t>This is a basic example of a for statement. This for statement reads 20 integers and compute their sum.</a:t>
            </a:r>
          </a:p>
        </p:txBody>
      </p:sp>
    </p:spTree>
    <p:extLst>
      <p:ext uri="{BB962C8B-B14F-4D97-AF65-F5344CB8AC3E}">
        <p14:creationId xmlns:p14="http://schemas.microsoft.com/office/powerpoint/2010/main" val="741248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6D5A28-EBC3-4892-8B7B-6879A3F28CDF}" type="slidenum">
              <a:rPr lang="en-US"/>
              <a:pPr/>
              <a:t>4</a:t>
            </a:fld>
            <a:endParaRPr lang="en-US"/>
          </a:p>
        </p:txBody>
      </p:sp>
      <p:sp>
        <p:nvSpPr>
          <p:cNvPr id="26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1432" tIns="45716" rIns="91432" bIns="45716"/>
          <a:lstStyle/>
          <a:p>
            <a:r>
              <a:rPr lang="en-US" sz="1000"/>
              <a:t>This shows the general syntax for the for statement.</a:t>
            </a:r>
          </a:p>
          <a:p>
            <a:endParaRPr lang="en-US" sz="1000"/>
          </a:p>
          <a:p>
            <a:r>
              <a:rPr lang="en-US" sz="1000"/>
              <a:t>The &lt;initialization&gt; component also can include a declaration of the control variable. We can do something like this:</a:t>
            </a:r>
          </a:p>
          <a:p>
            <a:endParaRPr lang="en-US" sz="1000"/>
          </a:p>
          <a:p>
            <a:r>
              <a:rPr lang="en-US" sz="1000"/>
              <a:t>	</a:t>
            </a:r>
            <a:r>
              <a:rPr lang="en-US" sz="1000">
                <a:latin typeface="Courier New" pitchFamily="49" charset="0"/>
              </a:rPr>
              <a:t>for (int i = 0; i &lt; 10; i++)</a:t>
            </a:r>
          </a:p>
          <a:p>
            <a:endParaRPr lang="en-US" sz="1000"/>
          </a:p>
          <a:p>
            <a:r>
              <a:rPr lang="en-US" sz="1000"/>
              <a:t>instead of</a:t>
            </a:r>
          </a:p>
          <a:p>
            <a:endParaRPr lang="en-US" sz="1000"/>
          </a:p>
          <a:p>
            <a:r>
              <a:rPr lang="en-US" sz="1000">
                <a:latin typeface="Courier New" pitchFamily="49" charset="0"/>
              </a:rPr>
              <a:t>	int i;</a:t>
            </a:r>
          </a:p>
          <a:p>
            <a:r>
              <a:rPr lang="en-US" sz="1000">
                <a:latin typeface="Courier New" pitchFamily="49" charset="0"/>
              </a:rPr>
              <a:t>	for (i = 0; i &lt; 10; i++) </a:t>
            </a:r>
            <a:endParaRPr lang="en-US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025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4BA0FE-B700-4D18-9BF6-47C8320FD74E}" type="slidenum">
              <a:rPr lang="en-US"/>
              <a:pPr/>
              <a:t>5</a:t>
            </a:fld>
            <a:endParaRPr lang="en-US"/>
          </a:p>
        </p:txBody>
      </p:sp>
      <p:sp>
        <p:nvSpPr>
          <p:cNvPr id="26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1432" tIns="45716" rIns="91432" bIns="45716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529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6DC66D-40AD-4511-B38A-3B70905DA99C}" type="slidenum">
              <a:rPr lang="en-US"/>
              <a:pPr/>
              <a:t>6</a:t>
            </a:fld>
            <a:endParaRPr lang="en-US"/>
          </a:p>
        </p:txBody>
      </p:sp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1432" tIns="45716" rIns="91432" bIns="45716"/>
          <a:lstStyle/>
          <a:p>
            <a:pPr>
              <a:tabLst>
                <a:tab pos="457200" algn="l"/>
                <a:tab pos="914400" algn="l"/>
              </a:tabLst>
            </a:pPr>
            <a:r>
              <a:rPr lang="en-US" sz="900">
                <a:latin typeface="Courier New" pitchFamily="49" charset="0"/>
                <a:ea typeface="ＭＳ Ｐゴシック" pitchFamily="34" charset="-128"/>
              </a:rPr>
              <a:t>Here are some more examples of a for loop. Notice how the counting can go up or down by changing the increment expression accordingly.</a:t>
            </a:r>
          </a:p>
        </p:txBody>
      </p:sp>
    </p:spTree>
    <p:extLst>
      <p:ext uri="{BB962C8B-B14F-4D97-AF65-F5344CB8AC3E}">
        <p14:creationId xmlns:p14="http://schemas.microsoft.com/office/powerpoint/2010/main" val="1950714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01" name="Group 10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3882" name="Group 90"/>
            <p:cNvGrpSpPr>
              <a:grpSpLocks/>
            </p:cNvGrpSpPr>
            <p:nvPr userDrawn="1"/>
          </p:nvGrpSpPr>
          <p:grpSpPr bwMode="auto">
            <a:xfrm>
              <a:off x="696" y="1979"/>
              <a:ext cx="3132" cy="324"/>
              <a:chOff x="696" y="894"/>
              <a:chExt cx="3132" cy="324"/>
            </a:xfrm>
          </p:grpSpPr>
          <p:sp>
            <p:nvSpPr>
              <p:cNvPr id="33878" name="Rectangle 86"/>
              <p:cNvSpPr>
                <a:spLocks noChangeArrowheads="1"/>
              </p:cNvSpPr>
              <p:nvPr userDrawn="1"/>
            </p:nvSpPr>
            <p:spPr bwMode="ltGray">
              <a:xfrm>
                <a:off x="696" y="894"/>
                <a:ext cx="1104" cy="288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9" name="Rectangle 87"/>
              <p:cNvSpPr>
                <a:spLocks noChangeArrowheads="1"/>
              </p:cNvSpPr>
              <p:nvPr userDrawn="1"/>
            </p:nvSpPr>
            <p:spPr bwMode="ltGray">
              <a:xfrm>
                <a:off x="696" y="1122"/>
                <a:ext cx="1440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0" name="Rectangle 88"/>
              <p:cNvSpPr>
                <a:spLocks noChangeArrowheads="1"/>
              </p:cNvSpPr>
              <p:nvPr userDrawn="1"/>
            </p:nvSpPr>
            <p:spPr bwMode="ltGray">
              <a:xfrm>
                <a:off x="1716" y="1068"/>
                <a:ext cx="2112" cy="108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1" name="Rectangle 89"/>
              <p:cNvSpPr>
                <a:spLocks noChangeArrowheads="1"/>
              </p:cNvSpPr>
              <p:nvPr userDrawn="1"/>
            </p:nvSpPr>
            <p:spPr bwMode="ltGray">
              <a:xfrm>
                <a:off x="1713" y="954"/>
                <a:ext cx="1872" cy="144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848" name="Rectangle 56"/>
            <p:cNvSpPr>
              <a:spLocks noChangeArrowheads="1"/>
            </p:cNvSpPr>
            <p:nvPr userDrawn="1"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794" name="Group 2"/>
            <p:cNvGrpSpPr>
              <a:grpSpLocks/>
            </p:cNvGrpSpPr>
            <p:nvPr userDrawn="1"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33795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33796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7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8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9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0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1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2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6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7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1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2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6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7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3818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33819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0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1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2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3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4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5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6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7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8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9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0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1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2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3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4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5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6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7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8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9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0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1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2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3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4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5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6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7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3855" name="Group 63"/>
            <p:cNvGrpSpPr>
              <a:grpSpLocks/>
            </p:cNvGrpSpPr>
            <p:nvPr userDrawn="1"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33856" name="Rectangle 64" descr="60%"/>
              <p:cNvSpPr>
                <a:spLocks noChangeArrowheads="1"/>
              </p:cNvSpPr>
              <p:nvPr userDrawn="1"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7" name="Line 65"/>
              <p:cNvSpPr>
                <a:spLocks noChangeShapeType="1"/>
              </p:cNvSpPr>
              <p:nvPr userDrawn="1"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8" name="Line 66"/>
              <p:cNvSpPr>
                <a:spLocks noChangeShapeType="1"/>
              </p:cNvSpPr>
              <p:nvPr userDrawn="1"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9" name="Line 67"/>
              <p:cNvSpPr>
                <a:spLocks noChangeShapeType="1"/>
              </p:cNvSpPr>
              <p:nvPr userDrawn="1"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60" name="Line 68"/>
              <p:cNvSpPr>
                <a:spLocks noChangeShapeType="1"/>
              </p:cNvSpPr>
              <p:nvPr userDrawn="1"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872" name="Line 80"/>
            <p:cNvSpPr>
              <a:spLocks noChangeShapeType="1"/>
            </p:cNvSpPr>
            <p:nvPr userDrawn="1"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898" name="Group 106"/>
            <p:cNvGrpSpPr>
              <a:grpSpLocks/>
            </p:cNvGrpSpPr>
            <p:nvPr userDrawn="1"/>
          </p:nvGrpSpPr>
          <p:grpSpPr bwMode="auto">
            <a:xfrm>
              <a:off x="261" y="1962"/>
              <a:ext cx="3567" cy="1494"/>
              <a:chOff x="261" y="877"/>
              <a:chExt cx="3567" cy="1494"/>
            </a:xfrm>
          </p:grpSpPr>
          <p:sp>
            <p:nvSpPr>
              <p:cNvPr id="33874" name="Line 82"/>
              <p:cNvSpPr>
                <a:spLocks noChangeShapeType="1"/>
              </p:cNvSpPr>
              <p:nvPr/>
            </p:nvSpPr>
            <p:spPr bwMode="ltGray">
              <a:xfrm flipH="1">
                <a:off x="261" y="951"/>
                <a:ext cx="1533" cy="3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5" name="Line 83"/>
              <p:cNvSpPr>
                <a:spLocks noChangeShapeType="1"/>
              </p:cNvSpPr>
              <p:nvPr/>
            </p:nvSpPr>
            <p:spPr bwMode="ltGray">
              <a:xfrm>
                <a:off x="383" y="879"/>
                <a:ext cx="0" cy="149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6" name="Arc 84"/>
              <p:cNvSpPr>
                <a:spLocks/>
              </p:cNvSpPr>
              <p:nvPr/>
            </p:nvSpPr>
            <p:spPr bwMode="ltGray">
              <a:xfrm rot="16200000" flipH="1">
                <a:off x="303" y="876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3" name="Arc 91"/>
              <p:cNvSpPr>
                <a:spLocks/>
              </p:cNvSpPr>
              <p:nvPr userDrawn="1"/>
            </p:nvSpPr>
            <p:spPr bwMode="ltGray">
              <a:xfrm>
                <a:off x="692" y="895"/>
                <a:ext cx="267" cy="209"/>
              </a:xfrm>
              <a:custGeom>
                <a:avLst/>
                <a:gdLst>
                  <a:gd name="G0" fmla="+- 16787 0 0"/>
                  <a:gd name="G1" fmla="+- 8563 0 0"/>
                  <a:gd name="G2" fmla="+- 21600 0 0"/>
                  <a:gd name="T0" fmla="*/ 36617 w 38387"/>
                  <a:gd name="T1" fmla="*/ 0 h 30163"/>
                  <a:gd name="T2" fmla="*/ 0 w 38387"/>
                  <a:gd name="T3" fmla="*/ 22156 h 30163"/>
                  <a:gd name="T4" fmla="*/ 16787 w 38387"/>
                  <a:gd name="T5" fmla="*/ 8563 h 30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387" h="30163" fill="none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</a:path>
                  <a:path w="38387" h="30163" stroke="0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  <a:lnTo>
                      <a:pt x="16787" y="8563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4" name="Arc 92"/>
              <p:cNvSpPr>
                <a:spLocks/>
              </p:cNvSpPr>
              <p:nvPr userDrawn="1"/>
            </p:nvSpPr>
            <p:spPr bwMode="ltGray">
              <a:xfrm flipV="1">
                <a:off x="834" y="893"/>
                <a:ext cx="288" cy="322"/>
              </a:xfrm>
              <a:custGeom>
                <a:avLst/>
                <a:gdLst>
                  <a:gd name="G0" fmla="+- 21600 0 0"/>
                  <a:gd name="G1" fmla="+- 5361 0 0"/>
                  <a:gd name="G2" fmla="+- 21600 0 0"/>
                  <a:gd name="T0" fmla="*/ 10995 w 21600"/>
                  <a:gd name="T1" fmla="*/ 24179 h 24179"/>
                  <a:gd name="T2" fmla="*/ 676 w 21600"/>
                  <a:gd name="T3" fmla="*/ 0 h 24179"/>
                  <a:gd name="T4" fmla="*/ 21600 w 21600"/>
                  <a:gd name="T5" fmla="*/ 5361 h 24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179" fill="none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</a:path>
                  <a:path w="21600" h="24179" stroke="0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  <a:lnTo>
                      <a:pt x="21600" y="5361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5" name="Arc 93"/>
              <p:cNvSpPr>
                <a:spLocks/>
              </p:cNvSpPr>
              <p:nvPr userDrawn="1"/>
            </p:nvSpPr>
            <p:spPr bwMode="ltGray">
              <a:xfrm flipV="1">
                <a:off x="1124" y="888"/>
                <a:ext cx="288" cy="329"/>
              </a:xfrm>
              <a:custGeom>
                <a:avLst/>
                <a:gdLst>
                  <a:gd name="G0" fmla="+- 0 0 0"/>
                  <a:gd name="G1" fmla="+- 4933 0 0"/>
                  <a:gd name="G2" fmla="+- 21600 0 0"/>
                  <a:gd name="T0" fmla="*/ 21029 w 21600"/>
                  <a:gd name="T1" fmla="*/ 0 h 24653"/>
                  <a:gd name="T2" fmla="*/ 8813 w 21600"/>
                  <a:gd name="T3" fmla="*/ 24653 h 24653"/>
                  <a:gd name="T4" fmla="*/ 0 w 21600"/>
                  <a:gd name="T5" fmla="*/ 4933 h 24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653" fill="none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</a:path>
                  <a:path w="21600" h="24653" stroke="0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  <a:lnTo>
                      <a:pt x="0" y="4933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6" name="Line 94"/>
              <p:cNvSpPr>
                <a:spLocks noChangeShapeType="1"/>
              </p:cNvSpPr>
              <p:nvPr userDrawn="1"/>
            </p:nvSpPr>
            <p:spPr bwMode="ltGray">
              <a:xfrm flipV="1">
                <a:off x="720" y="891"/>
                <a:ext cx="417" cy="32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7" name="Line 95"/>
              <p:cNvSpPr>
                <a:spLocks noChangeShapeType="1"/>
              </p:cNvSpPr>
              <p:nvPr userDrawn="1"/>
            </p:nvSpPr>
            <p:spPr bwMode="ltGray">
              <a:xfrm>
                <a:off x="771" y="891"/>
                <a:ext cx="300" cy="324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8" name="Arc 96"/>
              <p:cNvSpPr>
                <a:spLocks/>
              </p:cNvSpPr>
              <p:nvPr userDrawn="1"/>
            </p:nvSpPr>
            <p:spPr bwMode="ltGray">
              <a:xfrm flipV="1">
                <a:off x="2708" y="954"/>
                <a:ext cx="727" cy="619"/>
              </a:xfrm>
              <a:custGeom>
                <a:avLst/>
                <a:gdLst>
                  <a:gd name="G0" fmla="+- 18917 0 0"/>
                  <a:gd name="G1" fmla="+- 0 0 0"/>
                  <a:gd name="G2" fmla="+- 21600 0 0"/>
                  <a:gd name="T0" fmla="*/ 4536 w 18917"/>
                  <a:gd name="T1" fmla="*/ 16117 h 16117"/>
                  <a:gd name="T2" fmla="*/ 0 w 18917"/>
                  <a:gd name="T3" fmla="*/ 10426 h 16117"/>
                  <a:gd name="T4" fmla="*/ 18917 w 18917"/>
                  <a:gd name="T5" fmla="*/ 0 h 16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17" h="16117" fill="none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</a:path>
                  <a:path w="18917" h="16117" stroke="0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  <a:lnTo>
                      <a:pt x="18917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9" name="Arc 97"/>
              <p:cNvSpPr>
                <a:spLocks/>
              </p:cNvSpPr>
              <p:nvPr userDrawn="1"/>
            </p:nvSpPr>
            <p:spPr bwMode="ltGray">
              <a:xfrm>
                <a:off x="3076" y="922"/>
                <a:ext cx="425" cy="215"/>
              </a:xfrm>
              <a:custGeom>
                <a:avLst/>
                <a:gdLst>
                  <a:gd name="G0" fmla="+- 21430 0 0"/>
                  <a:gd name="G1" fmla="+- 0 0 0"/>
                  <a:gd name="G2" fmla="+- 21600 0 0"/>
                  <a:gd name="T0" fmla="*/ 42771 w 42771"/>
                  <a:gd name="T1" fmla="*/ 3334 h 21600"/>
                  <a:gd name="T2" fmla="*/ 0 w 42771"/>
                  <a:gd name="T3" fmla="*/ 2703 h 21600"/>
                  <a:gd name="T4" fmla="*/ 21430 w 42771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771" h="21600" fill="none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</a:path>
                  <a:path w="42771" h="21600" stroke="0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  <a:lnTo>
                      <a:pt x="21430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0" name="Arc 98"/>
              <p:cNvSpPr>
                <a:spLocks/>
              </p:cNvSpPr>
              <p:nvPr userDrawn="1"/>
            </p:nvSpPr>
            <p:spPr bwMode="ltGray">
              <a:xfrm flipH="1" flipV="1">
                <a:off x="3441" y="1037"/>
                <a:ext cx="288" cy="144"/>
              </a:xfrm>
              <a:custGeom>
                <a:avLst/>
                <a:gdLst>
                  <a:gd name="G0" fmla="+- 21571 0 0"/>
                  <a:gd name="G1" fmla="+- 0 0 0"/>
                  <a:gd name="G2" fmla="+- 21600 0 0"/>
                  <a:gd name="T0" fmla="*/ 43129 w 43129"/>
                  <a:gd name="T1" fmla="*/ 1348 h 21600"/>
                  <a:gd name="T2" fmla="*/ 0 w 43129"/>
                  <a:gd name="T3" fmla="*/ 1115 h 21600"/>
                  <a:gd name="T4" fmla="*/ 21571 w 431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29" h="21600" fill="none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</a:path>
                  <a:path w="43129" h="21600" stroke="0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  <a:lnTo>
                      <a:pt x="21571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1" name="Arc 99"/>
              <p:cNvSpPr>
                <a:spLocks/>
              </p:cNvSpPr>
              <p:nvPr userDrawn="1"/>
            </p:nvSpPr>
            <p:spPr bwMode="ltGray">
              <a:xfrm flipH="1" flipV="1">
                <a:off x="2745" y="1045"/>
                <a:ext cx="201" cy="130"/>
              </a:xfrm>
              <a:custGeom>
                <a:avLst/>
                <a:gdLst>
                  <a:gd name="G0" fmla="+- 21600 0 0"/>
                  <a:gd name="G1" fmla="+- 6405 0 0"/>
                  <a:gd name="G2" fmla="+- 21600 0 0"/>
                  <a:gd name="T0" fmla="*/ 42229 w 43200"/>
                  <a:gd name="T1" fmla="*/ 0 h 28005"/>
                  <a:gd name="T2" fmla="*/ 764 w 43200"/>
                  <a:gd name="T3" fmla="*/ 710 h 28005"/>
                  <a:gd name="T4" fmla="*/ 21600 w 43200"/>
                  <a:gd name="T5" fmla="*/ 6405 h 28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28005" fill="none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</a:path>
                  <a:path w="43200" h="28005" stroke="0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  <a:lnTo>
                      <a:pt x="21600" y="640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2" name="Line 100"/>
              <p:cNvSpPr>
                <a:spLocks noChangeShapeType="1"/>
              </p:cNvSpPr>
              <p:nvPr userDrawn="1"/>
            </p:nvSpPr>
            <p:spPr bwMode="ltGray">
              <a:xfrm>
                <a:off x="2784" y="960"/>
                <a:ext cx="219" cy="21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3" name="Line 101"/>
              <p:cNvSpPr>
                <a:spLocks noChangeShapeType="1"/>
              </p:cNvSpPr>
              <p:nvPr userDrawn="1"/>
            </p:nvSpPr>
            <p:spPr bwMode="ltGray">
              <a:xfrm>
                <a:off x="3282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4" name="Line 102"/>
              <p:cNvSpPr>
                <a:spLocks noChangeShapeType="1"/>
              </p:cNvSpPr>
              <p:nvPr userDrawn="1"/>
            </p:nvSpPr>
            <p:spPr bwMode="ltGray">
              <a:xfrm flipH="1">
                <a:off x="2976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5" name="Line 103"/>
              <p:cNvSpPr>
                <a:spLocks noChangeShapeType="1"/>
              </p:cNvSpPr>
              <p:nvPr userDrawn="1"/>
            </p:nvSpPr>
            <p:spPr bwMode="ltGray">
              <a:xfrm>
                <a:off x="3279" y="951"/>
                <a:ext cx="0" cy="225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6" name="Line 104"/>
              <p:cNvSpPr>
                <a:spLocks noChangeShapeType="1"/>
              </p:cNvSpPr>
              <p:nvPr userDrawn="1"/>
            </p:nvSpPr>
            <p:spPr bwMode="ltGray">
              <a:xfrm>
                <a:off x="3579" y="951"/>
                <a:ext cx="0" cy="29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7" name="Line 105"/>
              <p:cNvSpPr>
                <a:spLocks noChangeShapeType="1"/>
              </p:cNvSpPr>
              <p:nvPr userDrawn="1"/>
            </p:nvSpPr>
            <p:spPr bwMode="ltGray">
              <a:xfrm>
                <a:off x="288" y="1176"/>
                <a:ext cx="354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3867" name="Rectangle 75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386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86200"/>
            <a:ext cx="6400800" cy="175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3869" name="Rectangle 77"/>
          <p:cNvSpPr>
            <a:spLocks noGrp="1" noChangeArrowheads="1"/>
          </p:cNvSpPr>
          <p:nvPr>
            <p:ph type="dt" sz="half" idx="2"/>
          </p:nvPr>
        </p:nvSpPr>
        <p:spPr>
          <a:xfrm>
            <a:off x="7239000" y="6248400"/>
            <a:ext cx="1339850" cy="457200"/>
          </a:xfrm>
        </p:spPr>
        <p:txBody>
          <a:bodyPr/>
          <a:lstStyle>
            <a:lvl1pPr algn="ctr">
              <a:defRPr sz="1400"/>
            </a:lvl1pPr>
          </a:lstStyle>
          <a:p>
            <a:fld id="{0756C6DE-FB33-4882-B274-CD6C6B3638D7}" type="datetime1">
              <a:rPr lang="en-US"/>
              <a:pPr/>
              <a:t>12/7/2015</a:t>
            </a:fld>
            <a:endParaRPr lang="en-US"/>
          </a:p>
        </p:txBody>
      </p:sp>
      <p:sp>
        <p:nvSpPr>
          <p:cNvPr id="33870" name="Rectangle 78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3871" name="Rectangle 7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Page </a:t>
            </a:r>
            <a:fld id="{470B1E1B-E1E0-4A9F-8250-4E61706EA0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0941547B-6917-476C-A200-ECD4210DF6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88EA4292-BEAC-4A14-8213-95579624A3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1A4A5FAD-A917-42E9-902A-B7C1CA8B2B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7AC2BD98-8DC1-43D0-B11F-6C8241D9EB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27D45EE4-E518-411F-8EC0-47C3A5FCE0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0EBF30EC-4EF3-4959-B1CA-43C5D96464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E3216D1A-DB29-49A7-9F53-76DDFBC889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66C6A2F8-9B12-4F91-ADE4-403B373B57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3DDF2B07-D6BD-4ECA-9273-21815831CA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49ED040B-1078-4AF2-934D-FF99D3B253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17" name="Group 8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8434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8435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8436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7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8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9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0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1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2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6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7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1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2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6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7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458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8459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0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1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2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3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4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5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6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7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8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9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0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1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2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3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4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5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6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7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8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9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0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1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2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3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4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5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6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7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8488" name="Rectangle 56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489" name="Group 57"/>
            <p:cNvGrpSpPr>
              <a:grpSpLocks/>
            </p:cNvGrpSpPr>
            <p:nvPr/>
          </p:nvGrpSpPr>
          <p:grpSpPr bwMode="auto">
            <a:xfrm>
              <a:off x="2064" y="3984"/>
              <a:ext cx="1920" cy="288"/>
              <a:chOff x="2064" y="3984"/>
              <a:chExt cx="1920" cy="288"/>
            </a:xfrm>
          </p:grpSpPr>
          <p:sp>
            <p:nvSpPr>
              <p:cNvPr id="18490" name="Rectangle 58" descr="60%"/>
              <p:cNvSpPr>
                <a:spLocks noChangeArrowheads="1"/>
              </p:cNvSpPr>
              <p:nvPr userDrawn="1"/>
            </p:nvSpPr>
            <p:spPr bwMode="ltGray">
              <a:xfrm>
                <a:off x="2112" y="4032"/>
                <a:ext cx="1824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1" name="Line 59"/>
              <p:cNvSpPr>
                <a:spLocks noChangeShapeType="1"/>
              </p:cNvSpPr>
              <p:nvPr userDrawn="1"/>
            </p:nvSpPr>
            <p:spPr bwMode="ltGray">
              <a:xfrm>
                <a:off x="2064" y="4032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2" name="Line 60"/>
              <p:cNvSpPr>
                <a:spLocks noChangeShapeType="1"/>
              </p:cNvSpPr>
              <p:nvPr userDrawn="1"/>
            </p:nvSpPr>
            <p:spPr bwMode="ltGray">
              <a:xfrm>
                <a:off x="2064" y="4224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3" name="Line 61"/>
              <p:cNvSpPr>
                <a:spLocks noChangeShapeType="1"/>
              </p:cNvSpPr>
              <p:nvPr userDrawn="1"/>
            </p:nvSpPr>
            <p:spPr bwMode="ltGray">
              <a:xfrm>
                <a:off x="211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4" name="Line 62"/>
              <p:cNvSpPr>
                <a:spLocks noChangeShapeType="1"/>
              </p:cNvSpPr>
              <p:nvPr userDrawn="1"/>
            </p:nvSpPr>
            <p:spPr bwMode="ltGray">
              <a:xfrm>
                <a:off x="393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495" name="Group 63"/>
            <p:cNvGrpSpPr>
              <a:grpSpLocks/>
            </p:cNvGrpSpPr>
            <p:nvPr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18496" name="Rectangle 64" descr="60%"/>
              <p:cNvSpPr>
                <a:spLocks noChangeArrowheads="1"/>
              </p:cNvSpPr>
              <p:nvPr userDrawn="1"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7" name="Line 65"/>
              <p:cNvSpPr>
                <a:spLocks noChangeShapeType="1"/>
              </p:cNvSpPr>
              <p:nvPr userDrawn="1"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8" name="Line 66"/>
              <p:cNvSpPr>
                <a:spLocks noChangeShapeType="1"/>
              </p:cNvSpPr>
              <p:nvPr userDrawn="1"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9" name="Line 67"/>
              <p:cNvSpPr>
                <a:spLocks noChangeShapeType="1"/>
              </p:cNvSpPr>
              <p:nvPr userDrawn="1"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0" name="Line 68"/>
              <p:cNvSpPr>
                <a:spLocks noChangeShapeType="1"/>
              </p:cNvSpPr>
              <p:nvPr userDrawn="1"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501" name="Group 69"/>
            <p:cNvGrpSpPr>
              <a:grpSpLocks/>
            </p:cNvGrpSpPr>
            <p:nvPr/>
          </p:nvGrpSpPr>
          <p:grpSpPr bwMode="auto">
            <a:xfrm>
              <a:off x="624" y="3984"/>
              <a:ext cx="912" cy="288"/>
              <a:chOff x="624" y="3984"/>
              <a:chExt cx="912" cy="288"/>
            </a:xfrm>
          </p:grpSpPr>
          <p:sp>
            <p:nvSpPr>
              <p:cNvPr id="18502" name="Rectangle 70" descr="60%"/>
              <p:cNvSpPr>
                <a:spLocks noChangeArrowheads="1"/>
              </p:cNvSpPr>
              <p:nvPr userDrawn="1"/>
            </p:nvSpPr>
            <p:spPr bwMode="ltGray">
              <a:xfrm>
                <a:off x="672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3" name="Line 71"/>
              <p:cNvSpPr>
                <a:spLocks noChangeShapeType="1"/>
              </p:cNvSpPr>
              <p:nvPr userDrawn="1"/>
            </p:nvSpPr>
            <p:spPr bwMode="ltGray">
              <a:xfrm>
                <a:off x="624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4" name="Line 72"/>
              <p:cNvSpPr>
                <a:spLocks noChangeShapeType="1"/>
              </p:cNvSpPr>
              <p:nvPr userDrawn="1"/>
            </p:nvSpPr>
            <p:spPr bwMode="ltGray">
              <a:xfrm>
                <a:off x="624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5" name="Line 73"/>
              <p:cNvSpPr>
                <a:spLocks noChangeShapeType="1"/>
              </p:cNvSpPr>
              <p:nvPr userDrawn="1"/>
            </p:nvSpPr>
            <p:spPr bwMode="ltGray">
              <a:xfrm>
                <a:off x="67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6" name="Line 74"/>
              <p:cNvSpPr>
                <a:spLocks noChangeShapeType="1"/>
              </p:cNvSpPr>
              <p:nvPr userDrawn="1"/>
            </p:nvSpPr>
            <p:spPr bwMode="ltGray">
              <a:xfrm>
                <a:off x="1488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8512" name="Line 80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513" name="Group 81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8514" name="Line 82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15" name="Line 83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16" name="Arc 84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8507" name="Rectangle 7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50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509" name="Rectangle 7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18510" name="Rectangle 7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18511" name="Rectangle 7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Page </a:t>
            </a:r>
            <a:fld id="{50CA7C25-F063-42B8-8DFB-C2E3A60780F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5257800" y="4648200"/>
            <a:ext cx="342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/>
            <a:r>
              <a:rPr lang="ar-SA" sz="2000" b="1" dirty="0" smtClean="0">
                <a:solidFill>
                  <a:srgbClr val="FF6600"/>
                </a:solidFill>
                <a:latin typeface="Comic Sans MS" pitchFamily="66" charset="0"/>
              </a:rPr>
              <a:t>التكرار</a:t>
            </a:r>
            <a:endParaRPr lang="en-US" sz="2000" b="1" dirty="0">
              <a:solidFill>
                <a:srgbClr val="FF6600"/>
              </a:solidFill>
              <a:latin typeface="Comic Sans MS" pitchFamily="66" charset="0"/>
            </a:endParaRPr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762000" y="2514600"/>
            <a:ext cx="8153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rtl="1">
              <a:spcBef>
                <a:spcPct val="20000"/>
              </a:spcBef>
            </a:pPr>
            <a:r>
              <a:rPr lang="ar-SA" sz="4400" dirty="0" smtClean="0">
                <a:solidFill>
                  <a:schemeClr val="tx2"/>
                </a:solidFill>
                <a:latin typeface="Comic Sans MS" pitchFamily="66" charset="0"/>
                <a:ea typeface="ＭＳ Ｐゴシック" pitchFamily="34" charset="-128"/>
              </a:rPr>
              <a:t>أوامر التحكم</a:t>
            </a:r>
            <a:endParaRPr lang="en-US" sz="4400" dirty="0">
              <a:solidFill>
                <a:schemeClr val="tx2"/>
              </a:solidFill>
              <a:latin typeface="Comic Sans MS" pitchFamily="66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BF940C8B-FBCD-4D24-84A6-A29723DB60D0}" type="slidenum">
              <a:rPr lang="en-US"/>
              <a:pPr/>
              <a:t>2</a:t>
            </a:fld>
            <a:endParaRPr lang="en-US"/>
          </a:p>
        </p:txBody>
      </p:sp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838200"/>
          </a:xfrm>
        </p:spPr>
        <p:txBody>
          <a:bodyPr/>
          <a:lstStyle/>
          <a:p>
            <a:pPr rtl="1"/>
            <a:r>
              <a:rPr lang="ar-SA" dirty="0" smtClean="0"/>
              <a:t>تعريف التكرار</a:t>
            </a:r>
            <a:endParaRPr lang="en-US" dirty="0"/>
          </a:p>
        </p:txBody>
      </p:sp>
      <p:sp>
        <p:nvSpPr>
          <p:cNvPr id="22528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610600" cy="5334000"/>
          </a:xfrm>
        </p:spPr>
        <p:txBody>
          <a:bodyPr/>
          <a:lstStyle/>
          <a:p>
            <a:pPr marL="457200" indent="-457200" algn="r" rtl="1">
              <a:lnSpc>
                <a:spcPct val="90000"/>
              </a:lnSpc>
            </a:pPr>
            <a:r>
              <a:rPr lang="ar-SA" sz="2800" dirty="0" smtClean="0"/>
              <a:t>هو تكرار تنفيذ مجموعة من الأوامر عددا معينا من المرات أو إلى حين تحقيق شرط ما. </a:t>
            </a:r>
            <a:endParaRPr lang="en-US" sz="28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81EE1E7-35B9-4C0A-988C-C37459BE452F}" type="slidenum">
              <a:rPr lang="en-US"/>
              <a:pPr/>
              <a:t>3</a:t>
            </a:fld>
            <a:endParaRPr lang="en-US"/>
          </a:p>
        </p:txBody>
      </p:sp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pPr rtl="1"/>
            <a:r>
              <a:rPr lang="ar-SA" dirty="0" smtClean="0"/>
              <a:t>أمر التكرار </a:t>
            </a:r>
            <a:r>
              <a:rPr lang="en-US" dirty="0" smtClean="0">
                <a:solidFill>
                  <a:srgbClr val="D21804"/>
                </a:solidFill>
              </a:rPr>
              <a:t>for</a:t>
            </a:r>
            <a:endParaRPr lang="en-US" dirty="0"/>
          </a:p>
        </p:txBody>
      </p:sp>
      <p:grpSp>
        <p:nvGrpSpPr>
          <p:cNvPr id="264195" name="Group 3"/>
          <p:cNvGrpSpPr>
            <a:grpSpLocks/>
          </p:cNvGrpSpPr>
          <p:nvPr/>
        </p:nvGrpSpPr>
        <p:grpSpPr bwMode="auto">
          <a:xfrm>
            <a:off x="1081088" y="1323975"/>
            <a:ext cx="7297737" cy="4416425"/>
            <a:chOff x="691" y="737"/>
            <a:chExt cx="4469" cy="2598"/>
          </a:xfrm>
        </p:grpSpPr>
        <p:sp>
          <p:nvSpPr>
            <p:cNvPr id="264196" name="Rectangle 4"/>
            <p:cNvSpPr>
              <a:spLocks noChangeArrowheads="1"/>
            </p:cNvSpPr>
            <p:nvPr/>
          </p:nvSpPr>
          <p:spPr bwMode="auto">
            <a:xfrm>
              <a:off x="691" y="737"/>
              <a:ext cx="4469" cy="25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197" name="Rectangle 5"/>
            <p:cNvSpPr>
              <a:spLocks noChangeArrowheads="1"/>
            </p:cNvSpPr>
            <p:nvPr/>
          </p:nvSpPr>
          <p:spPr bwMode="auto">
            <a:xfrm>
              <a:off x="806" y="876"/>
              <a:ext cx="4303" cy="20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r>
                <a:rPr lang="en-US" sz="2000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2000" dirty="0" err="1"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, sum = 0, number;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endParaRPr lang="en-US" sz="2000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r>
                <a:rPr lang="en-US" sz="2000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for</a:t>
              </a: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2000" dirty="0">
                  <a:solidFill>
                    <a:srgbClr val="A50021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2000" dirty="0" err="1"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 = 0; </a:t>
              </a:r>
              <a:r>
                <a:rPr lang="en-US" sz="2000" dirty="0" err="1"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 &lt; 20; </a:t>
              </a:r>
              <a:r>
                <a:rPr lang="en-US" sz="2000" dirty="0" err="1"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++</a:t>
              </a:r>
              <a:r>
                <a:rPr lang="en-US" sz="2000" dirty="0">
                  <a:solidFill>
                    <a:srgbClr val="A50021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2000" dirty="0">
                  <a:solidFill>
                    <a:srgbClr val="A50021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endParaRPr lang="en-US" sz="2000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 dirty="0" err="1" smtClean="0">
                  <a:latin typeface="Courier New" pitchFamily="49" charset="0"/>
                  <a:ea typeface="ＭＳ Ｐゴシック" pitchFamily="34" charset="-128"/>
                </a:rPr>
                <a:t>scanf</a:t>
              </a:r>
              <a:r>
                <a:rPr lang="en-US" sz="2000" dirty="0" smtClean="0">
                  <a:latin typeface="Courier New" pitchFamily="49" charset="0"/>
                  <a:ea typeface="ＭＳ Ｐゴシック" pitchFamily="34" charset="-128"/>
                </a:rPr>
                <a:t>(“%d”, &amp;number</a:t>
              </a:r>
              <a:r>
                <a:rPr lang="en-US" sz="2000" dirty="0" smtClean="0">
                  <a:solidFill>
                    <a:srgbClr val="A50021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2000" dirty="0" smtClean="0"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2000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	sum += number;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endParaRPr lang="en-US" sz="2000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r>
                <a:rPr lang="en-US" sz="2000" dirty="0">
                  <a:solidFill>
                    <a:srgbClr val="A50021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endParaRPr lang="en-US" sz="1400" dirty="0">
                <a:latin typeface="Courier New" pitchFamily="49" charset="0"/>
                <a:ea typeface="ＭＳ Ｐゴシック" pitchFamily="34" charset="-128"/>
              </a:endParaRPr>
            </a:p>
          </p:txBody>
        </p:sp>
      </p:grpSp>
      <p:grpSp>
        <p:nvGrpSpPr>
          <p:cNvPr id="264198" name="Group 6"/>
          <p:cNvGrpSpPr>
            <a:grpSpLocks/>
          </p:cNvGrpSpPr>
          <p:nvPr/>
        </p:nvGrpSpPr>
        <p:grpSpPr bwMode="auto">
          <a:xfrm>
            <a:off x="4140200" y="4235450"/>
            <a:ext cx="4005263" cy="1312863"/>
            <a:chOff x="2608" y="2668"/>
            <a:chExt cx="2523" cy="827"/>
          </a:xfrm>
        </p:grpSpPr>
        <p:sp>
          <p:nvSpPr>
            <p:cNvPr id="264199" name="AutoShape 7"/>
            <p:cNvSpPr>
              <a:spLocks noChangeArrowheads="1"/>
            </p:cNvSpPr>
            <p:nvPr/>
          </p:nvSpPr>
          <p:spPr bwMode="auto">
            <a:xfrm>
              <a:off x="3713" y="2896"/>
              <a:ext cx="1418" cy="599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r" rtl="1"/>
              <a:r>
                <a:rPr lang="ar-SA" altLang="ja-JP" sz="1400" dirty="0" smtClean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هذه الأوامر سوف يتم تنفيذها </a:t>
              </a:r>
              <a:r>
                <a:rPr lang="ar-SA" altLang="ja-JP" sz="1400" dirty="0" smtClean="0">
                  <a:solidFill>
                    <a:srgbClr val="FF0000"/>
                  </a:solidFill>
                  <a:latin typeface="Arial" charset="0"/>
                  <a:ea typeface="ＭＳ Ｐゴシック" pitchFamily="34" charset="-128"/>
                </a:rPr>
                <a:t>20</a:t>
              </a:r>
              <a:r>
                <a:rPr lang="ar-SA" altLang="ja-JP" sz="1400" dirty="0" smtClean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 مرة</a:t>
              </a:r>
              <a:r>
                <a:rPr lang="en-US" altLang="ja-JP" sz="1400" dirty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/>
              </a:r>
              <a:br>
                <a:rPr lang="en-US" altLang="ja-JP" sz="1400" dirty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</a:br>
              <a:r>
                <a:rPr lang="en-US" altLang="ja-JP" sz="1400" dirty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 ( </a:t>
              </a:r>
              <a:r>
                <a:rPr lang="en-US" altLang="ja-JP" sz="1400" dirty="0" err="1">
                  <a:solidFill>
                    <a:srgbClr val="D21804"/>
                  </a:solidFill>
                  <a:latin typeface="Arial" charset="0"/>
                  <a:ea typeface="ＭＳ Ｐゴシック" pitchFamily="34" charset="-128"/>
                </a:rPr>
                <a:t>i</a:t>
              </a:r>
              <a:r>
                <a:rPr lang="en-US" altLang="ja-JP" sz="1400" dirty="0">
                  <a:solidFill>
                    <a:srgbClr val="D21804"/>
                  </a:solidFill>
                  <a:latin typeface="Arial" charset="0"/>
                  <a:ea typeface="ＭＳ Ｐゴシック" pitchFamily="34" charset="-128"/>
                </a:rPr>
                <a:t> = 0, 1, 2, … , 19</a:t>
              </a:r>
              <a:r>
                <a:rPr lang="en-US" altLang="ja-JP" sz="1400" dirty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).</a:t>
              </a:r>
            </a:p>
          </p:txBody>
        </p:sp>
        <p:cxnSp>
          <p:nvCxnSpPr>
            <p:cNvPr id="264200" name="AutoShape 8"/>
            <p:cNvCxnSpPr>
              <a:cxnSpLocks noChangeShapeType="1"/>
              <a:endCxn id="264201" idx="2"/>
            </p:cNvCxnSpPr>
            <p:nvPr/>
          </p:nvCxnSpPr>
          <p:spPr bwMode="auto">
            <a:xfrm flipH="1" flipV="1">
              <a:off x="2608" y="2668"/>
              <a:ext cx="1097" cy="512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</p:grpSp>
      <p:sp>
        <p:nvSpPr>
          <p:cNvPr id="264201" name="AutoShape 9"/>
          <p:cNvSpPr>
            <a:spLocks noChangeArrowheads="1"/>
          </p:cNvSpPr>
          <p:nvPr/>
        </p:nvSpPr>
        <p:spPr bwMode="auto">
          <a:xfrm>
            <a:off x="1574800" y="2946400"/>
            <a:ext cx="6229350" cy="1270000"/>
          </a:xfrm>
          <a:prstGeom prst="roundRect">
            <a:avLst>
              <a:gd name="adj" fmla="val 16667"/>
            </a:avLst>
          </a:prstGeom>
          <a:noFill/>
          <a:ln w="38100" cap="rnd">
            <a:solidFill>
              <a:srgbClr val="BF3707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2CF7EF94-581E-4F20-A66D-E05753504D1D}" type="slidenum">
              <a:rPr lang="en-US"/>
              <a:pPr/>
              <a:t>4</a:t>
            </a:fld>
            <a:endParaRPr lang="en-US"/>
          </a:p>
        </p:txBody>
      </p:sp>
      <p:grpSp>
        <p:nvGrpSpPr>
          <p:cNvPr id="266242" name="Group 2"/>
          <p:cNvGrpSpPr>
            <a:grpSpLocks/>
          </p:cNvGrpSpPr>
          <p:nvPr/>
        </p:nvGrpSpPr>
        <p:grpSpPr bwMode="auto">
          <a:xfrm>
            <a:off x="436563" y="3560763"/>
            <a:ext cx="8458200" cy="2116137"/>
            <a:chOff x="697" y="962"/>
            <a:chExt cx="4469" cy="1509"/>
          </a:xfrm>
        </p:grpSpPr>
        <p:sp>
          <p:nvSpPr>
            <p:cNvPr id="266243" name="Rectangle 3"/>
            <p:cNvSpPr>
              <a:spLocks noChangeArrowheads="1"/>
            </p:cNvSpPr>
            <p:nvPr/>
          </p:nvSpPr>
          <p:spPr bwMode="auto">
            <a:xfrm>
              <a:off x="697" y="962"/>
              <a:ext cx="4469" cy="15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244" name="Rectangle 4"/>
            <p:cNvSpPr>
              <a:spLocks noChangeArrowheads="1"/>
            </p:cNvSpPr>
            <p:nvPr/>
          </p:nvSpPr>
          <p:spPr bwMode="auto">
            <a:xfrm>
              <a:off x="813" y="1101"/>
              <a:ext cx="4302" cy="1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r>
                <a:rPr lang="en-US" dirty="0">
                  <a:latin typeface="Courier New" pitchFamily="49" charset="0"/>
                  <a:ea typeface="ＭＳ Ｐゴシック" pitchFamily="34" charset="-128"/>
                </a:rPr>
                <a:t>for (     </a:t>
              </a:r>
              <a:r>
                <a:rPr lang="en-US" dirty="0" err="1"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dirty="0">
                  <a:latin typeface="Courier New" pitchFamily="49" charset="0"/>
                  <a:ea typeface="ＭＳ Ｐゴシック" pitchFamily="34" charset="-128"/>
                </a:rPr>
                <a:t> = 0   ;      </a:t>
              </a:r>
              <a:r>
                <a:rPr lang="en-US" dirty="0" err="1"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dirty="0">
                  <a:latin typeface="Courier New" pitchFamily="49" charset="0"/>
                  <a:ea typeface="ＭＳ Ｐゴシック" pitchFamily="34" charset="-128"/>
                </a:rPr>
                <a:t> &lt; 20    ;     </a:t>
              </a:r>
              <a:r>
                <a:rPr lang="en-US" dirty="0" err="1"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dirty="0">
                  <a:latin typeface="Courier New" pitchFamily="49" charset="0"/>
                  <a:ea typeface="ＭＳ Ｐゴシック" pitchFamily="34" charset="-128"/>
                </a:rPr>
                <a:t>++        ) {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endParaRPr lang="en-US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r>
                <a:rPr lang="en-US" dirty="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dirty="0" smtClean="0"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dirty="0" err="1" smtClean="0">
                  <a:latin typeface="Courier New" pitchFamily="49" charset="0"/>
                  <a:ea typeface="ＭＳ Ｐゴシック" pitchFamily="34" charset="-128"/>
                </a:rPr>
                <a:t>scanf</a:t>
              </a:r>
              <a:r>
                <a:rPr lang="en-US" dirty="0" smtClean="0">
                  <a:latin typeface="Courier New" pitchFamily="49" charset="0"/>
                  <a:ea typeface="ＭＳ Ｐゴシック" pitchFamily="34" charset="-128"/>
                </a:rPr>
                <a:t>(“%d”, &amp;number);</a:t>
              </a:r>
              <a:endParaRPr lang="en-US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r>
                <a:rPr lang="en-US" dirty="0">
                  <a:latin typeface="Courier New" pitchFamily="49" charset="0"/>
                  <a:ea typeface="ＭＳ Ｐゴシック" pitchFamily="34" charset="-128"/>
                </a:rPr>
                <a:t>	sum += number;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r>
                <a:rPr lang="en-US" dirty="0"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sp>
        <p:nvSpPr>
          <p:cNvPr id="266245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838200"/>
          </a:xfrm>
        </p:spPr>
        <p:txBody>
          <a:bodyPr/>
          <a:lstStyle/>
          <a:p>
            <a:pPr rtl="1"/>
            <a:r>
              <a:rPr lang="ar-SA" dirty="0"/>
              <a:t>طريقة صياغة </a:t>
            </a:r>
            <a:r>
              <a:rPr lang="ar-SA" dirty="0" smtClean="0"/>
              <a:t>أمر التكرار </a:t>
            </a:r>
            <a:r>
              <a:rPr lang="en-US" dirty="0" smtClean="0">
                <a:solidFill>
                  <a:srgbClr val="D21804"/>
                </a:solidFill>
              </a:rPr>
              <a:t>for</a:t>
            </a:r>
            <a:endParaRPr lang="en-US" dirty="0"/>
          </a:p>
        </p:txBody>
      </p:sp>
      <p:sp>
        <p:nvSpPr>
          <p:cNvPr id="266246" name="Rectangle 6"/>
          <p:cNvSpPr>
            <a:spLocks noChangeArrowheads="1"/>
          </p:cNvSpPr>
          <p:nvPr/>
        </p:nvSpPr>
        <p:spPr bwMode="auto">
          <a:xfrm>
            <a:off x="469900" y="1181100"/>
            <a:ext cx="8478838" cy="67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solidFill>
                  <a:schemeClr val="accent2"/>
                </a:solidFill>
                <a:latin typeface="Courier New" pitchFamily="49" charset="0"/>
                <a:ea typeface="ＭＳ Ｐゴシック" pitchFamily="34" charset="-128"/>
              </a:rPr>
              <a:t>for</a:t>
            </a:r>
            <a:r>
              <a:rPr lang="en-US" dirty="0">
                <a:latin typeface="Courier New" pitchFamily="49" charset="0"/>
                <a:ea typeface="ＭＳ Ｐゴシック" pitchFamily="34" charset="-128"/>
              </a:rPr>
              <a:t> </a:t>
            </a:r>
            <a:r>
              <a:rPr lang="en-US" dirty="0">
                <a:solidFill>
                  <a:srgbClr val="A50021"/>
                </a:solidFill>
                <a:latin typeface="Courier New" pitchFamily="49" charset="0"/>
                <a:ea typeface="ＭＳ Ｐゴシック" pitchFamily="34" charset="-128"/>
              </a:rPr>
              <a:t>(</a:t>
            </a:r>
            <a:r>
              <a:rPr lang="en-US" dirty="0">
                <a:latin typeface="Courier New" pitchFamily="49" charset="0"/>
                <a:ea typeface="ＭＳ Ｐゴシック" pitchFamily="34" charset="-128"/>
              </a:rPr>
              <a:t> </a:t>
            </a:r>
            <a:r>
              <a:rPr lang="en-US" dirty="0" smtClean="0">
                <a:latin typeface="Courier New" pitchFamily="49" charset="0"/>
                <a:ea typeface="ＭＳ Ｐゴシック" pitchFamily="34" charset="-128"/>
              </a:rPr>
              <a:t>&lt;</a:t>
            </a:r>
            <a:r>
              <a:rPr lang="ar-SA" dirty="0" smtClean="0">
                <a:latin typeface="Courier New" pitchFamily="49" charset="0"/>
                <a:ea typeface="ＭＳ Ｐゴシック" pitchFamily="34" charset="-128"/>
              </a:rPr>
              <a:t>القيمة الأولية لعداد التكرار</a:t>
            </a:r>
            <a:r>
              <a:rPr lang="en-US" dirty="0" smtClean="0">
                <a:latin typeface="Courier New" pitchFamily="49" charset="0"/>
                <a:ea typeface="ＭＳ Ｐゴシック" pitchFamily="34" charset="-128"/>
              </a:rPr>
              <a:t>&gt;; &lt;</a:t>
            </a:r>
            <a:r>
              <a:rPr lang="ar-SA" dirty="0" smtClean="0">
                <a:latin typeface="Courier New" pitchFamily="49" charset="0"/>
                <a:ea typeface="ＭＳ Ｐゴシック" pitchFamily="34" charset="-128"/>
              </a:rPr>
              <a:t>شرط التكرار</a:t>
            </a:r>
            <a:r>
              <a:rPr lang="en-US" dirty="0" smtClean="0">
                <a:latin typeface="Courier New" pitchFamily="49" charset="0"/>
                <a:ea typeface="ＭＳ Ｐゴシック" pitchFamily="34" charset="-128"/>
              </a:rPr>
              <a:t>&gt;; &lt;</a:t>
            </a:r>
            <a:r>
              <a:rPr lang="ar-SA" dirty="0" smtClean="0">
                <a:latin typeface="Courier New" pitchFamily="49" charset="0"/>
                <a:ea typeface="ＭＳ Ｐゴシック" pitchFamily="34" charset="-128"/>
              </a:rPr>
              <a:t>زيادة أو نقصان عداد التكرار</a:t>
            </a:r>
            <a:r>
              <a:rPr lang="en-US" dirty="0" smtClean="0">
                <a:latin typeface="Courier New" pitchFamily="49" charset="0"/>
                <a:ea typeface="ＭＳ Ｐゴシック" pitchFamily="34" charset="-128"/>
              </a:rPr>
              <a:t>&gt;  </a:t>
            </a:r>
            <a:r>
              <a:rPr lang="en-US" dirty="0">
                <a:solidFill>
                  <a:srgbClr val="A50021"/>
                </a:solidFill>
                <a:latin typeface="Courier New" pitchFamily="49" charset="0"/>
                <a:ea typeface="ＭＳ Ｐゴシック" pitchFamily="34" charset="-128"/>
              </a:rPr>
              <a:t>)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solidFill>
                  <a:srgbClr val="7F7F7F"/>
                </a:solidFill>
                <a:latin typeface="Courier New" pitchFamily="49" charset="0"/>
                <a:ea typeface="ＭＳ Ｐゴシック" pitchFamily="34" charset="-128"/>
              </a:rPr>
              <a:t>		</a:t>
            </a:r>
            <a:r>
              <a:rPr lang="en-US" dirty="0" smtClean="0">
                <a:latin typeface="Courier New" pitchFamily="49" charset="0"/>
                <a:ea typeface="ＭＳ Ｐゴシック" pitchFamily="34" charset="-128"/>
              </a:rPr>
              <a:t>&lt;</a:t>
            </a:r>
            <a:r>
              <a:rPr lang="ar-SA" dirty="0" smtClean="0">
                <a:latin typeface="Courier New" pitchFamily="49" charset="0"/>
                <a:ea typeface="ＭＳ Ｐゴシック" pitchFamily="34" charset="-128"/>
              </a:rPr>
              <a:t>أوامر للتكرار</a:t>
            </a:r>
            <a:r>
              <a:rPr lang="en-US" dirty="0" smtClean="0">
                <a:latin typeface="Courier New" pitchFamily="49" charset="0"/>
                <a:ea typeface="ＭＳ Ｐゴシック" pitchFamily="34" charset="-128"/>
              </a:rPr>
              <a:t>&gt;</a:t>
            </a:r>
            <a:endParaRPr lang="en-US" dirty="0">
              <a:latin typeface="Courier New" pitchFamily="49" charset="0"/>
              <a:ea typeface="ＭＳ Ｐゴシック" pitchFamily="34" charset="-128"/>
            </a:endParaRPr>
          </a:p>
        </p:txBody>
      </p:sp>
      <p:sp>
        <p:nvSpPr>
          <p:cNvPr id="266247" name="AutoShape 7"/>
          <p:cNvSpPr>
            <a:spLocks noChangeArrowheads="1"/>
          </p:cNvSpPr>
          <p:nvPr/>
        </p:nvSpPr>
        <p:spPr bwMode="auto">
          <a:xfrm>
            <a:off x="1804988" y="3721100"/>
            <a:ext cx="1228725" cy="339725"/>
          </a:xfrm>
          <a:prstGeom prst="roundRect">
            <a:avLst>
              <a:gd name="adj" fmla="val 36556"/>
            </a:avLst>
          </a:prstGeom>
          <a:noFill/>
          <a:ln w="38100" cap="rnd">
            <a:solidFill>
              <a:srgbClr val="A5002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248" name="AutoShape 8"/>
          <p:cNvSpPr>
            <a:spLocks noChangeArrowheads="1"/>
          </p:cNvSpPr>
          <p:nvPr/>
        </p:nvSpPr>
        <p:spPr bwMode="auto">
          <a:xfrm>
            <a:off x="1084263" y="4311650"/>
            <a:ext cx="4506912" cy="925513"/>
          </a:xfrm>
          <a:prstGeom prst="roundRect">
            <a:avLst>
              <a:gd name="adj" fmla="val 25495"/>
            </a:avLst>
          </a:prstGeom>
          <a:noFill/>
          <a:ln w="38100" cap="rnd">
            <a:solidFill>
              <a:srgbClr val="A5002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66249" name="Group 9"/>
          <p:cNvGrpSpPr>
            <a:grpSpLocks/>
          </p:cNvGrpSpPr>
          <p:nvPr/>
        </p:nvGrpSpPr>
        <p:grpSpPr bwMode="auto">
          <a:xfrm>
            <a:off x="407988" y="2663825"/>
            <a:ext cx="1577975" cy="1019175"/>
            <a:chOff x="257" y="1678"/>
            <a:chExt cx="994" cy="642"/>
          </a:xfrm>
        </p:grpSpPr>
        <p:sp>
          <p:nvSpPr>
            <p:cNvPr id="266250" name="Line 10"/>
            <p:cNvSpPr>
              <a:spLocks noChangeShapeType="1"/>
            </p:cNvSpPr>
            <p:nvPr/>
          </p:nvSpPr>
          <p:spPr bwMode="auto">
            <a:xfrm>
              <a:off x="746" y="2030"/>
              <a:ext cx="384" cy="2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66251" name="AutoShape 11"/>
            <p:cNvSpPr>
              <a:spLocks noChangeArrowheads="1"/>
            </p:cNvSpPr>
            <p:nvPr/>
          </p:nvSpPr>
          <p:spPr bwMode="auto">
            <a:xfrm>
              <a:off x="257" y="1678"/>
              <a:ext cx="994" cy="319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/>
              <a:r>
                <a:rPr lang="ar-SA" dirty="0" smtClean="0">
                  <a:latin typeface="Courier New" pitchFamily="49" charset="0"/>
                  <a:ea typeface="ＭＳ Ｐゴシック" pitchFamily="34" charset="-128"/>
                </a:rPr>
                <a:t>القيمة الأولية لعداد التكرار</a:t>
              </a:r>
              <a:endParaRPr lang="en-US" altLang="ja-JP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</p:grpSp>
      <p:sp>
        <p:nvSpPr>
          <p:cNvPr id="266252" name="AutoShape 12"/>
          <p:cNvSpPr>
            <a:spLocks noChangeArrowheads="1"/>
          </p:cNvSpPr>
          <p:nvPr/>
        </p:nvSpPr>
        <p:spPr bwMode="auto">
          <a:xfrm>
            <a:off x="3900488" y="3721100"/>
            <a:ext cx="1228725" cy="339725"/>
          </a:xfrm>
          <a:prstGeom prst="roundRect">
            <a:avLst>
              <a:gd name="adj" fmla="val 36556"/>
            </a:avLst>
          </a:prstGeom>
          <a:noFill/>
          <a:ln w="38100" cap="rnd">
            <a:solidFill>
              <a:srgbClr val="A5002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253" name="AutoShape 13"/>
          <p:cNvSpPr>
            <a:spLocks noChangeArrowheads="1"/>
          </p:cNvSpPr>
          <p:nvPr/>
        </p:nvSpPr>
        <p:spPr bwMode="auto">
          <a:xfrm>
            <a:off x="5945188" y="3708400"/>
            <a:ext cx="1228725" cy="339725"/>
          </a:xfrm>
          <a:prstGeom prst="roundRect">
            <a:avLst>
              <a:gd name="adj" fmla="val 36556"/>
            </a:avLst>
          </a:prstGeom>
          <a:noFill/>
          <a:ln w="38100" cap="rnd">
            <a:solidFill>
              <a:srgbClr val="A5002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66254" name="Group 14"/>
          <p:cNvGrpSpPr>
            <a:grpSpLocks/>
          </p:cNvGrpSpPr>
          <p:nvPr/>
        </p:nvGrpSpPr>
        <p:grpSpPr bwMode="auto">
          <a:xfrm>
            <a:off x="3506788" y="2651125"/>
            <a:ext cx="2068512" cy="1044575"/>
            <a:chOff x="2209" y="1670"/>
            <a:chExt cx="1303" cy="658"/>
          </a:xfrm>
        </p:grpSpPr>
        <p:sp>
          <p:nvSpPr>
            <p:cNvPr id="266255" name="AutoShape 15"/>
            <p:cNvSpPr>
              <a:spLocks noChangeArrowheads="1"/>
            </p:cNvSpPr>
            <p:nvPr/>
          </p:nvSpPr>
          <p:spPr bwMode="auto">
            <a:xfrm>
              <a:off x="2209" y="1670"/>
              <a:ext cx="1303" cy="327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/>
              <a:r>
                <a:rPr lang="ar-SA" dirty="0" smtClean="0">
                  <a:latin typeface="Courier New" pitchFamily="49" charset="0"/>
                  <a:ea typeface="ＭＳ Ｐゴシック" pitchFamily="34" charset="-128"/>
                </a:rPr>
                <a:t>شرط التكرار</a:t>
              </a:r>
              <a:endParaRPr lang="en-US" altLang="ja-JP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266256" name="Line 16"/>
            <p:cNvSpPr>
              <a:spLocks noChangeShapeType="1"/>
            </p:cNvSpPr>
            <p:nvPr/>
          </p:nvSpPr>
          <p:spPr bwMode="auto">
            <a:xfrm flipH="1">
              <a:off x="2866" y="2014"/>
              <a:ext cx="1" cy="31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266257" name="Group 17"/>
          <p:cNvGrpSpPr>
            <a:grpSpLocks/>
          </p:cNvGrpSpPr>
          <p:nvPr/>
        </p:nvGrpSpPr>
        <p:grpSpPr bwMode="auto">
          <a:xfrm>
            <a:off x="7050088" y="2663825"/>
            <a:ext cx="1577975" cy="1019175"/>
            <a:chOff x="4441" y="1678"/>
            <a:chExt cx="994" cy="642"/>
          </a:xfrm>
        </p:grpSpPr>
        <p:sp>
          <p:nvSpPr>
            <p:cNvPr id="266258" name="AutoShape 18"/>
            <p:cNvSpPr>
              <a:spLocks noChangeArrowheads="1"/>
            </p:cNvSpPr>
            <p:nvPr/>
          </p:nvSpPr>
          <p:spPr bwMode="auto">
            <a:xfrm>
              <a:off x="4441" y="1678"/>
              <a:ext cx="994" cy="319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/>
              <a:r>
                <a:rPr lang="ar-SA" dirty="0" smtClean="0">
                  <a:latin typeface="Courier New" pitchFamily="49" charset="0"/>
                  <a:ea typeface="ＭＳ Ｐゴシック" pitchFamily="34" charset="-128"/>
                </a:rPr>
                <a:t>زيادة أو نقصان عداد التكرار</a:t>
              </a:r>
              <a:endParaRPr lang="en-US" altLang="ja-JP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266259" name="Line 19"/>
            <p:cNvSpPr>
              <a:spLocks noChangeShapeType="1"/>
            </p:cNvSpPr>
            <p:nvPr/>
          </p:nvSpPr>
          <p:spPr bwMode="auto">
            <a:xfrm flipH="1">
              <a:off x="4498" y="2022"/>
              <a:ext cx="488" cy="29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266260" name="Group 20"/>
          <p:cNvGrpSpPr>
            <a:grpSpLocks/>
          </p:cNvGrpSpPr>
          <p:nvPr/>
        </p:nvGrpSpPr>
        <p:grpSpPr bwMode="auto">
          <a:xfrm>
            <a:off x="5654675" y="4391025"/>
            <a:ext cx="2706688" cy="671513"/>
            <a:chOff x="3562" y="2766"/>
            <a:chExt cx="1705" cy="423"/>
          </a:xfrm>
        </p:grpSpPr>
        <p:sp>
          <p:nvSpPr>
            <p:cNvPr id="266261" name="AutoShape 21"/>
            <p:cNvSpPr>
              <a:spLocks noChangeArrowheads="1"/>
            </p:cNvSpPr>
            <p:nvPr/>
          </p:nvSpPr>
          <p:spPr bwMode="auto">
            <a:xfrm>
              <a:off x="4273" y="2766"/>
              <a:ext cx="994" cy="4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/>
              <a:r>
                <a:rPr lang="ar-SA" dirty="0" smtClean="0">
                  <a:latin typeface="Courier New" pitchFamily="49" charset="0"/>
                  <a:ea typeface="ＭＳ Ｐゴシック" pitchFamily="34" charset="-128"/>
                </a:rPr>
                <a:t>أوامر للتكرار</a:t>
              </a:r>
              <a:endParaRPr lang="en-US" altLang="ja-JP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266262" name="Line 22"/>
            <p:cNvSpPr>
              <a:spLocks noChangeShapeType="1"/>
            </p:cNvSpPr>
            <p:nvPr/>
          </p:nvSpPr>
          <p:spPr bwMode="auto">
            <a:xfrm flipH="1">
              <a:off x="3562" y="2982"/>
              <a:ext cx="704" cy="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D97E268E-0DD6-48C5-87AE-2E68B1862877}" type="slidenum">
              <a:rPr lang="en-US"/>
              <a:pPr/>
              <a:t>5</a:t>
            </a:fld>
            <a:endParaRPr lang="en-US"/>
          </a:p>
        </p:txBody>
      </p:sp>
      <p:sp>
        <p:nvSpPr>
          <p:cNvPr id="268290" name="Rectangle 2"/>
          <p:cNvSpPr>
            <a:spLocks noChangeArrowheads="1"/>
          </p:cNvSpPr>
          <p:nvPr/>
        </p:nvSpPr>
        <p:spPr bwMode="auto">
          <a:xfrm>
            <a:off x="914400" y="1066800"/>
            <a:ext cx="7315200" cy="5105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762000"/>
          </a:xfrm>
        </p:spPr>
        <p:txBody>
          <a:bodyPr/>
          <a:lstStyle/>
          <a:p>
            <a:pPr rtl="1"/>
            <a:r>
              <a:rPr lang="ar-SA" dirty="0" smtClean="0"/>
              <a:t>طريقة تنفيذ أمر التكرار </a:t>
            </a:r>
            <a:r>
              <a:rPr lang="en-US" dirty="0" smtClean="0">
                <a:solidFill>
                  <a:srgbClr val="D21804"/>
                </a:solidFill>
              </a:rPr>
              <a:t>for</a:t>
            </a:r>
            <a:endParaRPr lang="en-US" dirty="0">
              <a:solidFill>
                <a:srgbClr val="D21804"/>
              </a:solidFill>
            </a:endParaRPr>
          </a:p>
        </p:txBody>
      </p:sp>
      <p:grpSp>
        <p:nvGrpSpPr>
          <p:cNvPr id="268292" name="Group 4"/>
          <p:cNvGrpSpPr>
            <a:grpSpLocks/>
          </p:cNvGrpSpPr>
          <p:nvPr/>
        </p:nvGrpSpPr>
        <p:grpSpPr bwMode="auto">
          <a:xfrm>
            <a:off x="3081338" y="1143000"/>
            <a:ext cx="2571750" cy="952500"/>
            <a:chOff x="1949" y="710"/>
            <a:chExt cx="1620" cy="600"/>
          </a:xfrm>
        </p:grpSpPr>
        <p:sp>
          <p:nvSpPr>
            <p:cNvPr id="268293" name="AutoShape 5"/>
            <p:cNvSpPr>
              <a:spLocks noChangeArrowheads="1"/>
            </p:cNvSpPr>
            <p:nvPr/>
          </p:nvSpPr>
          <p:spPr bwMode="auto">
            <a:xfrm>
              <a:off x="1949" y="1031"/>
              <a:ext cx="1620" cy="279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/>
              <a:r>
                <a:rPr lang="en-US" altLang="ja-JP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i = 0;</a:t>
              </a:r>
            </a:p>
          </p:txBody>
        </p:sp>
        <p:sp>
          <p:nvSpPr>
            <p:cNvPr id="268294" name="Line 6"/>
            <p:cNvSpPr>
              <a:spLocks noChangeShapeType="1"/>
            </p:cNvSpPr>
            <p:nvPr/>
          </p:nvSpPr>
          <p:spPr bwMode="auto">
            <a:xfrm flipH="1">
              <a:off x="2738" y="710"/>
              <a:ext cx="1" cy="286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68295" name="Group 7"/>
          <p:cNvGrpSpPr>
            <a:grpSpLocks/>
          </p:cNvGrpSpPr>
          <p:nvPr/>
        </p:nvGrpSpPr>
        <p:grpSpPr bwMode="auto">
          <a:xfrm>
            <a:off x="1536700" y="3033713"/>
            <a:ext cx="1677988" cy="3136900"/>
            <a:chOff x="968" y="1805"/>
            <a:chExt cx="1057" cy="1976"/>
          </a:xfrm>
        </p:grpSpPr>
        <p:sp>
          <p:nvSpPr>
            <p:cNvPr id="268296" name="Text Box 8"/>
            <p:cNvSpPr txBox="1">
              <a:spLocks noChangeArrowheads="1"/>
            </p:cNvSpPr>
            <p:nvPr/>
          </p:nvSpPr>
          <p:spPr bwMode="auto">
            <a:xfrm>
              <a:off x="1072" y="1823"/>
              <a:ext cx="37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400" dirty="0" smtClean="0">
                  <a:solidFill>
                    <a:schemeClr val="tx2"/>
                  </a:solidFill>
                  <a:ea typeface="ＭＳ Ｐゴシック" pitchFamily="34" charset="-128"/>
                </a:rPr>
                <a:t>خطأ</a:t>
              </a:r>
              <a:endParaRPr lang="en-US" sz="2400" dirty="0">
                <a:solidFill>
                  <a:schemeClr val="tx2"/>
                </a:solidFill>
                <a:ea typeface="ＭＳ Ｐゴシック" pitchFamily="34" charset="-128"/>
              </a:endParaRPr>
            </a:p>
          </p:txBody>
        </p:sp>
        <p:sp>
          <p:nvSpPr>
            <p:cNvPr id="268297" name="Freeform 9"/>
            <p:cNvSpPr>
              <a:spLocks/>
            </p:cNvSpPr>
            <p:nvPr/>
          </p:nvSpPr>
          <p:spPr bwMode="auto">
            <a:xfrm>
              <a:off x="968" y="1805"/>
              <a:ext cx="1057" cy="1976"/>
            </a:xfrm>
            <a:custGeom>
              <a:avLst/>
              <a:gdLst/>
              <a:ahLst/>
              <a:cxnLst>
                <a:cxn ang="0">
                  <a:pos x="961" y="0"/>
                </a:cxn>
                <a:cxn ang="0">
                  <a:pos x="0" y="0"/>
                </a:cxn>
                <a:cxn ang="0">
                  <a:pos x="0" y="472"/>
                </a:cxn>
              </a:cxnLst>
              <a:rect l="0" t="0" r="r" b="b"/>
              <a:pathLst>
                <a:path w="961" h="472">
                  <a:moveTo>
                    <a:pt x="961" y="0"/>
                  </a:moveTo>
                  <a:lnTo>
                    <a:pt x="0" y="0"/>
                  </a:lnTo>
                  <a:lnTo>
                    <a:pt x="0" y="472"/>
                  </a:lnTo>
                </a:path>
              </a:pathLst>
            </a:custGeom>
            <a:noFill/>
            <a:ln w="57150" cap="flat" cmpd="sng">
              <a:solidFill>
                <a:srgbClr val="CCECFF"/>
              </a:solidFill>
              <a:prstDash val="solid"/>
              <a:miter lim="800000"/>
              <a:headEnd type="none" w="med" len="med"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68298" name="Group 10"/>
          <p:cNvGrpSpPr>
            <a:grpSpLocks/>
          </p:cNvGrpSpPr>
          <p:nvPr/>
        </p:nvGrpSpPr>
        <p:grpSpPr bwMode="auto">
          <a:xfrm>
            <a:off x="2727325" y="3097213"/>
            <a:ext cx="5110163" cy="2960687"/>
            <a:chOff x="1718" y="1845"/>
            <a:chExt cx="3219" cy="1865"/>
          </a:xfrm>
        </p:grpSpPr>
        <p:sp>
          <p:nvSpPr>
            <p:cNvPr id="268299" name="Freeform 11"/>
            <p:cNvSpPr>
              <a:spLocks/>
            </p:cNvSpPr>
            <p:nvPr/>
          </p:nvSpPr>
          <p:spPr bwMode="auto">
            <a:xfrm rot="5388638">
              <a:off x="3318" y="2090"/>
              <a:ext cx="1859" cy="1369"/>
            </a:xfrm>
            <a:custGeom>
              <a:avLst/>
              <a:gdLst/>
              <a:ahLst/>
              <a:cxnLst>
                <a:cxn ang="0">
                  <a:pos x="961" y="0"/>
                </a:cxn>
                <a:cxn ang="0">
                  <a:pos x="0" y="0"/>
                </a:cxn>
                <a:cxn ang="0">
                  <a:pos x="0" y="472"/>
                </a:cxn>
              </a:cxnLst>
              <a:rect l="0" t="0" r="r" b="b"/>
              <a:pathLst>
                <a:path w="961" h="472">
                  <a:moveTo>
                    <a:pt x="961" y="0"/>
                  </a:moveTo>
                  <a:lnTo>
                    <a:pt x="0" y="0"/>
                  </a:lnTo>
                  <a:lnTo>
                    <a:pt x="0" y="472"/>
                  </a:lnTo>
                </a:path>
              </a:pathLst>
            </a:custGeom>
            <a:noFill/>
            <a:ln w="57150" cap="flat" cmpd="sng">
              <a:solidFill>
                <a:srgbClr val="CCECFF"/>
              </a:solidFill>
              <a:prstDash val="solid"/>
              <a:miter lim="800000"/>
              <a:headEnd type="none" w="med" len="med"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endParaRPr lang="en-US"/>
            </a:p>
          </p:txBody>
        </p:sp>
        <p:grpSp>
          <p:nvGrpSpPr>
            <p:cNvPr id="268300" name="Group 12"/>
            <p:cNvGrpSpPr>
              <a:grpSpLocks/>
            </p:cNvGrpSpPr>
            <p:nvPr/>
          </p:nvGrpSpPr>
          <p:grpSpPr bwMode="auto">
            <a:xfrm>
              <a:off x="1718" y="2054"/>
              <a:ext cx="2076" cy="768"/>
              <a:chOff x="1718" y="2054"/>
              <a:chExt cx="2076" cy="768"/>
            </a:xfrm>
          </p:grpSpPr>
          <p:sp>
            <p:nvSpPr>
              <p:cNvPr id="268301" name="Line 13"/>
              <p:cNvSpPr>
                <a:spLocks noChangeShapeType="1"/>
              </p:cNvSpPr>
              <p:nvPr/>
            </p:nvSpPr>
            <p:spPr bwMode="auto">
              <a:xfrm flipH="1">
                <a:off x="2754" y="2054"/>
                <a:ext cx="1" cy="318"/>
              </a:xfrm>
              <a:prstGeom prst="line">
                <a:avLst/>
              </a:prstGeom>
              <a:noFill/>
              <a:ln w="57150">
                <a:solidFill>
                  <a:srgbClr val="CCECFF"/>
                </a:solidFill>
                <a:miter lim="800000"/>
                <a:headEnd/>
                <a:tailEnd type="triangle" w="med" len="med"/>
              </a:ln>
              <a:effectLst>
                <a:outerShdw dist="45791" dir="3378596" algn="ctr" rotWithShape="0">
                  <a:schemeClr val="tx1"/>
                </a:outerShdw>
              </a:effec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268302" name="AutoShape 14"/>
              <p:cNvSpPr>
                <a:spLocks noChangeArrowheads="1"/>
              </p:cNvSpPr>
              <p:nvPr/>
            </p:nvSpPr>
            <p:spPr bwMode="auto">
              <a:xfrm>
                <a:off x="1718" y="2407"/>
                <a:ext cx="2076" cy="415"/>
              </a:xfrm>
              <a:prstGeom prst="roundRect">
                <a:avLst>
                  <a:gd name="adj" fmla="val 16667"/>
                </a:avLst>
              </a:prstGeom>
              <a:solidFill>
                <a:srgbClr val="CCECFF"/>
              </a:solidFill>
              <a:ln w="9525">
                <a:solidFill>
                  <a:srgbClr val="CCECFF"/>
                </a:solidFill>
                <a:miter lim="800000"/>
                <a:headEnd/>
                <a:tailEnd/>
              </a:ln>
              <a:effectLst>
                <a:outerShdw dist="89803" dir="2700000" algn="ctr" rotWithShape="0">
                  <a:schemeClr val="tx1"/>
                </a:outerShdw>
              </a:effectLst>
            </p:spPr>
            <p:txBody>
              <a:bodyPr anchor="ctr"/>
              <a:lstStyle/>
              <a:p>
                <a:r>
                  <a:rPr lang="en-US" sz="1600" dirty="0" err="1" smtClean="0">
                    <a:latin typeface="Courier New" pitchFamily="49" charset="0"/>
                    <a:ea typeface="ＭＳ Ｐゴシック" pitchFamily="34" charset="-128"/>
                  </a:rPr>
                  <a:t>scanf</a:t>
                </a:r>
                <a:r>
                  <a:rPr lang="en-US" sz="1600" dirty="0" smtClean="0">
                    <a:latin typeface="Courier New" pitchFamily="49" charset="0"/>
                    <a:ea typeface="ＭＳ Ｐゴシック" pitchFamily="34" charset="-128"/>
                  </a:rPr>
                  <a:t>(“%d”, &amp;number); </a:t>
                </a:r>
                <a:r>
                  <a:rPr lang="en-US" altLang="ja-JP" sz="1600" dirty="0">
                    <a:solidFill>
                      <a:srgbClr val="000000"/>
                    </a:solidFill>
                    <a:latin typeface="Arial" charset="0"/>
                    <a:ea typeface="ＭＳ Ｐゴシック" pitchFamily="34" charset="-128"/>
                  </a:rPr>
                  <a:t/>
                </a:r>
                <a:br>
                  <a:rPr lang="en-US" altLang="ja-JP" sz="1600" dirty="0">
                    <a:solidFill>
                      <a:srgbClr val="000000"/>
                    </a:solidFill>
                    <a:latin typeface="Arial" charset="0"/>
                    <a:ea typeface="ＭＳ Ｐゴシック" pitchFamily="34" charset="-128"/>
                  </a:rPr>
                </a:br>
                <a:r>
                  <a:rPr lang="en-US" altLang="ja-JP" sz="1600" dirty="0">
                    <a:solidFill>
                      <a:srgbClr val="000000"/>
                    </a:solidFill>
                    <a:latin typeface="Arial" charset="0"/>
                    <a:ea typeface="ＭＳ Ｐゴシック" pitchFamily="34" charset="-128"/>
                  </a:rPr>
                  <a:t>sum      += number;</a:t>
                </a:r>
              </a:p>
            </p:txBody>
          </p:sp>
        </p:grpSp>
        <p:sp>
          <p:nvSpPr>
            <p:cNvPr id="268303" name="Text Box 15"/>
            <p:cNvSpPr txBox="1">
              <a:spLocks noChangeArrowheads="1"/>
            </p:cNvSpPr>
            <p:nvPr/>
          </p:nvSpPr>
          <p:spPr bwMode="auto">
            <a:xfrm>
              <a:off x="2906" y="2047"/>
              <a:ext cx="53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400" dirty="0" smtClean="0">
                  <a:solidFill>
                    <a:schemeClr val="tx2"/>
                  </a:solidFill>
                  <a:ea typeface="ＭＳ Ｐゴシック" pitchFamily="34" charset="-128"/>
                </a:rPr>
                <a:t>صحيح</a:t>
              </a:r>
              <a:endParaRPr lang="en-US" sz="2400" dirty="0">
                <a:solidFill>
                  <a:schemeClr val="tx2"/>
                </a:solidFill>
                <a:ea typeface="ＭＳ Ｐゴシック" pitchFamily="34" charset="-128"/>
              </a:endParaRPr>
            </a:p>
          </p:txBody>
        </p:sp>
        <p:grpSp>
          <p:nvGrpSpPr>
            <p:cNvPr id="268304" name="Group 16"/>
            <p:cNvGrpSpPr>
              <a:grpSpLocks/>
            </p:cNvGrpSpPr>
            <p:nvPr/>
          </p:nvGrpSpPr>
          <p:grpSpPr bwMode="auto">
            <a:xfrm>
              <a:off x="1981" y="2822"/>
              <a:ext cx="1620" cy="696"/>
              <a:chOff x="1277" y="646"/>
              <a:chExt cx="1620" cy="696"/>
            </a:xfrm>
          </p:grpSpPr>
          <p:sp>
            <p:nvSpPr>
              <p:cNvPr id="268305" name="AutoShape 17"/>
              <p:cNvSpPr>
                <a:spLocks noChangeArrowheads="1"/>
              </p:cNvSpPr>
              <p:nvPr/>
            </p:nvSpPr>
            <p:spPr bwMode="auto">
              <a:xfrm>
                <a:off x="1277" y="1063"/>
                <a:ext cx="1620" cy="279"/>
              </a:xfrm>
              <a:prstGeom prst="roundRect">
                <a:avLst>
                  <a:gd name="adj" fmla="val 16667"/>
                </a:avLst>
              </a:prstGeom>
              <a:solidFill>
                <a:srgbClr val="CCECFF"/>
              </a:solidFill>
              <a:ln w="9525">
                <a:solidFill>
                  <a:srgbClr val="CCECFF"/>
                </a:solidFill>
                <a:miter lim="800000"/>
                <a:headEnd/>
                <a:tailEnd/>
              </a:ln>
              <a:effectLst>
                <a:outerShdw dist="89803" dir="2700000" algn="ctr" rotWithShape="0">
                  <a:schemeClr val="tx1"/>
                </a:outerShdw>
              </a:effectLst>
            </p:spPr>
            <p:txBody>
              <a:bodyPr anchor="ctr"/>
              <a:lstStyle/>
              <a:p>
                <a:pPr algn="ctr"/>
                <a:r>
                  <a:rPr lang="en-US" altLang="ja-JP">
                    <a:solidFill>
                      <a:srgbClr val="000000"/>
                    </a:solidFill>
                    <a:latin typeface="Arial" charset="0"/>
                    <a:ea typeface="ＭＳ Ｐゴシック" pitchFamily="34" charset="-128"/>
                  </a:rPr>
                  <a:t>i ++;</a:t>
                </a:r>
              </a:p>
            </p:txBody>
          </p:sp>
          <p:sp>
            <p:nvSpPr>
              <p:cNvPr id="268306" name="Line 18"/>
              <p:cNvSpPr>
                <a:spLocks noChangeShapeType="1"/>
              </p:cNvSpPr>
              <p:nvPr/>
            </p:nvSpPr>
            <p:spPr bwMode="auto">
              <a:xfrm flipH="1">
                <a:off x="2066" y="646"/>
                <a:ext cx="1" cy="382"/>
              </a:xfrm>
              <a:prstGeom prst="line">
                <a:avLst/>
              </a:prstGeom>
              <a:noFill/>
              <a:ln w="57150">
                <a:solidFill>
                  <a:srgbClr val="CCECFF"/>
                </a:solidFill>
                <a:miter lim="800000"/>
                <a:headEnd/>
                <a:tailEnd type="triangle" w="med" len="med"/>
              </a:ln>
              <a:effectLst>
                <a:outerShdw dist="45791" dir="3378596" algn="ctr" rotWithShape="0">
                  <a:schemeClr val="tx1"/>
                </a:outerShdw>
              </a:effectLst>
            </p:spPr>
            <p:txBody>
              <a:bodyPr anchor="ctr"/>
              <a:lstStyle/>
              <a:p>
                <a:endParaRPr lang="en-US"/>
              </a:p>
            </p:txBody>
          </p:sp>
        </p:grpSp>
        <p:sp>
          <p:nvSpPr>
            <p:cNvPr id="268307" name="Freeform 19"/>
            <p:cNvSpPr>
              <a:spLocks/>
            </p:cNvSpPr>
            <p:nvPr/>
          </p:nvSpPr>
          <p:spPr bwMode="auto">
            <a:xfrm rot="-5400000">
              <a:off x="3767" y="2541"/>
              <a:ext cx="195" cy="2144"/>
            </a:xfrm>
            <a:custGeom>
              <a:avLst/>
              <a:gdLst/>
              <a:ahLst/>
              <a:cxnLst>
                <a:cxn ang="0">
                  <a:pos x="961" y="0"/>
                </a:cxn>
                <a:cxn ang="0">
                  <a:pos x="0" y="0"/>
                </a:cxn>
                <a:cxn ang="0">
                  <a:pos x="0" y="472"/>
                </a:cxn>
              </a:cxnLst>
              <a:rect l="0" t="0" r="r" b="b"/>
              <a:pathLst>
                <a:path w="961" h="472">
                  <a:moveTo>
                    <a:pt x="961" y="0"/>
                  </a:moveTo>
                  <a:lnTo>
                    <a:pt x="0" y="0"/>
                  </a:lnTo>
                  <a:lnTo>
                    <a:pt x="0" y="472"/>
                  </a:lnTo>
                </a:path>
              </a:pathLst>
            </a:custGeom>
            <a:noFill/>
            <a:ln w="57150" cap="flat" cmpd="sng">
              <a:solidFill>
                <a:srgbClr val="CCECFF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68308" name="Group 20"/>
          <p:cNvGrpSpPr>
            <a:grpSpLocks/>
          </p:cNvGrpSpPr>
          <p:nvPr/>
        </p:nvGrpSpPr>
        <p:grpSpPr bwMode="auto">
          <a:xfrm>
            <a:off x="3171825" y="2082800"/>
            <a:ext cx="2355850" cy="1338263"/>
            <a:chOff x="1998" y="1470"/>
            <a:chExt cx="1484" cy="843"/>
          </a:xfrm>
        </p:grpSpPr>
        <p:sp>
          <p:nvSpPr>
            <p:cNvPr id="268309" name="Oval 21"/>
            <p:cNvSpPr>
              <a:spLocks noChangeArrowheads="1"/>
            </p:cNvSpPr>
            <p:nvPr/>
          </p:nvSpPr>
          <p:spPr bwMode="auto">
            <a:xfrm>
              <a:off x="1998" y="1864"/>
              <a:ext cx="1484" cy="449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r>
                <a:rPr lang="en-US" altLang="ja-JP" sz="160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        </a:t>
              </a:r>
              <a:r>
                <a:rPr lang="en-US" altLang="ja-JP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i &lt; 20 ?</a:t>
              </a:r>
              <a:endParaRPr lang="en-US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268310" name="Line 22"/>
            <p:cNvSpPr>
              <a:spLocks noChangeShapeType="1"/>
            </p:cNvSpPr>
            <p:nvPr/>
          </p:nvSpPr>
          <p:spPr bwMode="auto">
            <a:xfrm flipH="1">
              <a:off x="2738" y="1470"/>
              <a:ext cx="1" cy="342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6" name="Group 9"/>
          <p:cNvGrpSpPr>
            <a:grpSpLocks/>
          </p:cNvGrpSpPr>
          <p:nvPr/>
        </p:nvGrpSpPr>
        <p:grpSpPr bwMode="auto">
          <a:xfrm>
            <a:off x="1371755" y="1550987"/>
            <a:ext cx="1904845" cy="506413"/>
            <a:chOff x="257" y="1678"/>
            <a:chExt cx="1553" cy="319"/>
          </a:xfrm>
          <a:solidFill>
            <a:srgbClr val="FFFF00"/>
          </a:solidFill>
        </p:grpSpPr>
        <p:sp>
          <p:nvSpPr>
            <p:cNvPr id="27" name="Line 10"/>
            <p:cNvSpPr>
              <a:spLocks noChangeShapeType="1"/>
            </p:cNvSpPr>
            <p:nvPr/>
          </p:nvSpPr>
          <p:spPr bwMode="auto">
            <a:xfrm>
              <a:off x="1313" y="1870"/>
              <a:ext cx="497" cy="29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8" name="AutoShape 11"/>
            <p:cNvSpPr>
              <a:spLocks noChangeArrowheads="1"/>
            </p:cNvSpPr>
            <p:nvPr/>
          </p:nvSpPr>
          <p:spPr bwMode="auto">
            <a:xfrm>
              <a:off x="257" y="1678"/>
              <a:ext cx="994" cy="319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/>
              <a:r>
                <a:rPr lang="ar-SA" dirty="0" smtClean="0">
                  <a:latin typeface="Courier New" pitchFamily="49" charset="0"/>
                  <a:ea typeface="ＭＳ Ｐゴシック" pitchFamily="34" charset="-128"/>
                </a:rPr>
                <a:t>القيمة الأولية لعداد التكرار</a:t>
              </a:r>
              <a:endParaRPr lang="en-US" altLang="ja-JP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</p:grpSp>
      <p:grpSp>
        <p:nvGrpSpPr>
          <p:cNvPr id="29" name="Group 14"/>
          <p:cNvGrpSpPr>
            <a:grpSpLocks/>
          </p:cNvGrpSpPr>
          <p:nvPr/>
        </p:nvGrpSpPr>
        <p:grpSpPr bwMode="auto">
          <a:xfrm rot="2651313">
            <a:off x="5081794" y="2349329"/>
            <a:ext cx="1239214" cy="738336"/>
            <a:chOff x="2209" y="1670"/>
            <a:chExt cx="1303" cy="658"/>
          </a:xfrm>
          <a:solidFill>
            <a:srgbClr val="FFFF00"/>
          </a:solidFill>
        </p:grpSpPr>
        <p:sp>
          <p:nvSpPr>
            <p:cNvPr id="30" name="AutoShape 15"/>
            <p:cNvSpPr>
              <a:spLocks noChangeArrowheads="1"/>
            </p:cNvSpPr>
            <p:nvPr/>
          </p:nvSpPr>
          <p:spPr bwMode="auto">
            <a:xfrm>
              <a:off x="2209" y="1670"/>
              <a:ext cx="1303" cy="327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/>
              <a:r>
                <a:rPr lang="ar-SA" dirty="0" smtClean="0">
                  <a:latin typeface="Courier New" pitchFamily="49" charset="0"/>
                  <a:ea typeface="ＭＳ Ｐゴシック" pitchFamily="34" charset="-128"/>
                </a:rPr>
                <a:t>شرط التكرار</a:t>
              </a:r>
              <a:endParaRPr lang="en-US" altLang="ja-JP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31" name="Line 16"/>
            <p:cNvSpPr>
              <a:spLocks noChangeShapeType="1"/>
            </p:cNvSpPr>
            <p:nvPr/>
          </p:nvSpPr>
          <p:spPr bwMode="auto">
            <a:xfrm flipH="1">
              <a:off x="2866" y="2014"/>
              <a:ext cx="1" cy="314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32" name="Group 20"/>
          <p:cNvGrpSpPr>
            <a:grpSpLocks/>
          </p:cNvGrpSpPr>
          <p:nvPr/>
        </p:nvGrpSpPr>
        <p:grpSpPr bwMode="auto">
          <a:xfrm>
            <a:off x="5654674" y="3962400"/>
            <a:ext cx="1593617" cy="671513"/>
            <a:chOff x="3562" y="2766"/>
            <a:chExt cx="1715" cy="423"/>
          </a:xfrm>
          <a:solidFill>
            <a:srgbClr val="FFFF00"/>
          </a:solidFill>
        </p:grpSpPr>
        <p:sp>
          <p:nvSpPr>
            <p:cNvPr id="33" name="AutoShape 21"/>
            <p:cNvSpPr>
              <a:spLocks noChangeArrowheads="1"/>
            </p:cNvSpPr>
            <p:nvPr/>
          </p:nvSpPr>
          <p:spPr bwMode="auto">
            <a:xfrm>
              <a:off x="4283" y="2766"/>
              <a:ext cx="994" cy="423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/>
              <a:r>
                <a:rPr lang="ar-SA" dirty="0" smtClean="0">
                  <a:latin typeface="Courier New" pitchFamily="49" charset="0"/>
                  <a:ea typeface="ＭＳ Ｐゴシック" pitchFamily="34" charset="-128"/>
                </a:rPr>
                <a:t>أوامر للتكرار</a:t>
              </a:r>
              <a:endParaRPr lang="en-US" altLang="ja-JP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34" name="Line 22"/>
            <p:cNvSpPr>
              <a:spLocks noChangeShapeType="1"/>
            </p:cNvSpPr>
            <p:nvPr/>
          </p:nvSpPr>
          <p:spPr bwMode="auto">
            <a:xfrm flipH="1">
              <a:off x="3562" y="2982"/>
              <a:ext cx="704" cy="2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35" name="Group 17"/>
          <p:cNvGrpSpPr>
            <a:grpSpLocks/>
          </p:cNvGrpSpPr>
          <p:nvPr/>
        </p:nvGrpSpPr>
        <p:grpSpPr bwMode="auto">
          <a:xfrm>
            <a:off x="5257800" y="5334003"/>
            <a:ext cx="2362200" cy="506413"/>
            <a:chOff x="3721" y="1822"/>
            <a:chExt cx="1488" cy="319"/>
          </a:xfrm>
        </p:grpSpPr>
        <p:sp>
          <p:nvSpPr>
            <p:cNvPr id="36" name="AutoShape 18"/>
            <p:cNvSpPr>
              <a:spLocks noChangeArrowheads="1"/>
            </p:cNvSpPr>
            <p:nvPr/>
          </p:nvSpPr>
          <p:spPr bwMode="auto">
            <a:xfrm>
              <a:off x="4201" y="1822"/>
              <a:ext cx="1008" cy="319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/>
              <a:r>
                <a:rPr lang="ar-SA" dirty="0" smtClean="0">
                  <a:latin typeface="Courier New" pitchFamily="49" charset="0"/>
                  <a:ea typeface="ＭＳ Ｐゴシック" pitchFamily="34" charset="-128"/>
                </a:rPr>
                <a:t>زيادة أو نقصان عداد التكرار</a:t>
              </a:r>
              <a:endParaRPr lang="en-US" altLang="ja-JP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37" name="Line 19"/>
            <p:cNvSpPr>
              <a:spLocks noChangeShapeType="1"/>
            </p:cNvSpPr>
            <p:nvPr/>
          </p:nvSpPr>
          <p:spPr bwMode="auto">
            <a:xfrm flipH="1" flipV="1">
              <a:off x="3721" y="1966"/>
              <a:ext cx="480" cy="2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3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25F83806-A225-43C5-932B-A05B8280AAD7}" type="slidenum">
              <a:rPr lang="en-US"/>
              <a:pPr/>
              <a:t>6</a:t>
            </a:fld>
            <a:endParaRPr lang="en-US"/>
          </a:p>
        </p:txBody>
      </p:sp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838200"/>
          </a:xfrm>
        </p:spPr>
        <p:txBody>
          <a:bodyPr/>
          <a:lstStyle/>
          <a:p>
            <a:pPr rtl="1"/>
            <a:r>
              <a:rPr lang="ar-SA" dirty="0" smtClean="0"/>
              <a:t>أمثلة لأمر التكرار </a:t>
            </a:r>
            <a:r>
              <a:rPr lang="en-US" dirty="0" smtClean="0">
                <a:solidFill>
                  <a:srgbClr val="A50021"/>
                </a:solidFill>
              </a:rPr>
              <a:t>for</a:t>
            </a:r>
            <a:endParaRPr lang="en-US" dirty="0"/>
          </a:p>
        </p:txBody>
      </p:sp>
      <p:grpSp>
        <p:nvGrpSpPr>
          <p:cNvPr id="270339" name="Group 3"/>
          <p:cNvGrpSpPr>
            <a:grpSpLocks/>
          </p:cNvGrpSpPr>
          <p:nvPr/>
        </p:nvGrpSpPr>
        <p:grpSpPr bwMode="auto">
          <a:xfrm>
            <a:off x="1281113" y="1739900"/>
            <a:ext cx="5995987" cy="1003300"/>
            <a:chOff x="679" y="703"/>
            <a:chExt cx="3777" cy="632"/>
          </a:xfrm>
        </p:grpSpPr>
        <p:grpSp>
          <p:nvGrpSpPr>
            <p:cNvPr id="270340" name="Group 4"/>
            <p:cNvGrpSpPr>
              <a:grpSpLocks/>
            </p:cNvGrpSpPr>
            <p:nvPr/>
          </p:nvGrpSpPr>
          <p:grpSpPr bwMode="auto">
            <a:xfrm>
              <a:off x="1104" y="703"/>
              <a:ext cx="3352" cy="632"/>
              <a:chOff x="697" y="962"/>
              <a:chExt cx="4469" cy="1509"/>
            </a:xfrm>
          </p:grpSpPr>
          <p:sp>
            <p:nvSpPr>
              <p:cNvPr id="270341" name="Rectangle 5"/>
              <p:cNvSpPr>
                <a:spLocks noChangeArrowheads="1"/>
              </p:cNvSpPr>
              <p:nvPr/>
            </p:nvSpPr>
            <p:spPr bwMode="auto">
              <a:xfrm>
                <a:off x="697" y="962"/>
                <a:ext cx="4469" cy="150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0342" name="Rectangle 6"/>
              <p:cNvSpPr>
                <a:spLocks noChangeArrowheads="1"/>
              </p:cNvSpPr>
              <p:nvPr/>
            </p:nvSpPr>
            <p:spPr bwMode="auto">
              <a:xfrm>
                <a:off x="812" y="1077"/>
                <a:ext cx="4303" cy="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80000"/>
                  </a:lnSpc>
                  <a:spcBef>
                    <a:spcPct val="50000"/>
                  </a:spcBef>
                  <a:tabLst>
                    <a:tab pos="457200" algn="l"/>
                  </a:tabLst>
                </a:pPr>
                <a:r>
                  <a:rPr lang="en-US">
                    <a:latin typeface="Courier New" pitchFamily="49" charset="0"/>
                    <a:ea typeface="ＭＳ Ｐゴシック" pitchFamily="34" charset="-128"/>
                  </a:rPr>
                  <a:t>for (int i = 0; i &lt; 100; i += 5)</a:t>
                </a:r>
              </a:p>
            </p:txBody>
          </p:sp>
        </p:grpSp>
        <p:sp>
          <p:nvSpPr>
            <p:cNvPr id="270343" name="Oval 7"/>
            <p:cNvSpPr>
              <a:spLocks noChangeArrowheads="1"/>
            </p:cNvSpPr>
            <p:nvPr/>
          </p:nvSpPr>
          <p:spPr bwMode="auto">
            <a:xfrm>
              <a:off x="679" y="727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altLang="ja-JP" sz="2400" b="1">
                  <a:solidFill>
                    <a:srgbClr val="C1051B"/>
                  </a:solidFill>
                  <a:latin typeface="Arial" charset="0"/>
                  <a:ea typeface="ＭＳ Ｐゴシック" pitchFamily="34" charset="-128"/>
                </a:rPr>
                <a:t>1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</p:grpSp>
      <p:sp>
        <p:nvSpPr>
          <p:cNvPr id="270344" name="AutoShape 8"/>
          <p:cNvSpPr>
            <a:spLocks noChangeArrowheads="1"/>
          </p:cNvSpPr>
          <p:nvPr/>
        </p:nvSpPr>
        <p:spPr bwMode="auto">
          <a:xfrm>
            <a:off x="4840288" y="2262188"/>
            <a:ext cx="2251075" cy="3286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r>
              <a:rPr lang="en-US" altLang="ja-JP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 i = 0, 5, 10, … , 95</a:t>
            </a:r>
          </a:p>
        </p:txBody>
      </p:sp>
      <p:grpSp>
        <p:nvGrpSpPr>
          <p:cNvPr id="270345" name="Group 9"/>
          <p:cNvGrpSpPr>
            <a:grpSpLocks/>
          </p:cNvGrpSpPr>
          <p:nvPr/>
        </p:nvGrpSpPr>
        <p:grpSpPr bwMode="auto">
          <a:xfrm>
            <a:off x="1281113" y="3352800"/>
            <a:ext cx="5995987" cy="1003300"/>
            <a:chOff x="703" y="1687"/>
            <a:chExt cx="3777" cy="632"/>
          </a:xfrm>
        </p:grpSpPr>
        <p:grpSp>
          <p:nvGrpSpPr>
            <p:cNvPr id="270346" name="Group 10"/>
            <p:cNvGrpSpPr>
              <a:grpSpLocks/>
            </p:cNvGrpSpPr>
            <p:nvPr/>
          </p:nvGrpSpPr>
          <p:grpSpPr bwMode="auto">
            <a:xfrm>
              <a:off x="1128" y="1687"/>
              <a:ext cx="3352" cy="632"/>
              <a:chOff x="697" y="962"/>
              <a:chExt cx="4469" cy="1509"/>
            </a:xfrm>
          </p:grpSpPr>
          <p:sp>
            <p:nvSpPr>
              <p:cNvPr id="270347" name="Rectangle 11"/>
              <p:cNvSpPr>
                <a:spLocks noChangeArrowheads="1"/>
              </p:cNvSpPr>
              <p:nvPr/>
            </p:nvSpPr>
            <p:spPr bwMode="auto">
              <a:xfrm>
                <a:off x="697" y="962"/>
                <a:ext cx="4469" cy="150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0348" name="Rectangle 12"/>
              <p:cNvSpPr>
                <a:spLocks noChangeArrowheads="1"/>
              </p:cNvSpPr>
              <p:nvPr/>
            </p:nvSpPr>
            <p:spPr bwMode="auto">
              <a:xfrm>
                <a:off x="812" y="1077"/>
                <a:ext cx="4303" cy="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80000"/>
                  </a:lnSpc>
                  <a:spcBef>
                    <a:spcPct val="50000"/>
                  </a:spcBef>
                  <a:tabLst>
                    <a:tab pos="457200" algn="l"/>
                  </a:tabLst>
                </a:pPr>
                <a:r>
                  <a:rPr lang="en-US">
                    <a:latin typeface="Courier New" pitchFamily="49" charset="0"/>
                    <a:ea typeface="ＭＳ Ｐゴシック" pitchFamily="34" charset="-128"/>
                  </a:rPr>
                  <a:t>for (int j = 2; j &lt; 40; j *= 2)</a:t>
                </a:r>
              </a:p>
            </p:txBody>
          </p:sp>
        </p:grpSp>
        <p:sp>
          <p:nvSpPr>
            <p:cNvPr id="270349" name="Oval 13"/>
            <p:cNvSpPr>
              <a:spLocks noChangeArrowheads="1"/>
            </p:cNvSpPr>
            <p:nvPr/>
          </p:nvSpPr>
          <p:spPr bwMode="auto">
            <a:xfrm>
              <a:off x="703" y="1711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altLang="ja-JP" sz="2400" b="1">
                  <a:solidFill>
                    <a:srgbClr val="C1051B"/>
                  </a:solidFill>
                  <a:latin typeface="Arial" charset="0"/>
                  <a:ea typeface="ＭＳ Ｐゴシック" pitchFamily="34" charset="-128"/>
                </a:rPr>
                <a:t>2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</p:grpSp>
      <p:sp>
        <p:nvSpPr>
          <p:cNvPr id="270350" name="AutoShape 14"/>
          <p:cNvSpPr>
            <a:spLocks noChangeArrowheads="1"/>
          </p:cNvSpPr>
          <p:nvPr/>
        </p:nvSpPr>
        <p:spPr bwMode="auto">
          <a:xfrm>
            <a:off x="4840288" y="3875088"/>
            <a:ext cx="2251075" cy="3286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r>
              <a:rPr lang="en-US" altLang="ja-JP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 j = 2, 4, 8, 16, 32</a:t>
            </a:r>
          </a:p>
        </p:txBody>
      </p:sp>
      <p:grpSp>
        <p:nvGrpSpPr>
          <p:cNvPr id="270351" name="Group 15"/>
          <p:cNvGrpSpPr>
            <a:grpSpLocks/>
          </p:cNvGrpSpPr>
          <p:nvPr/>
        </p:nvGrpSpPr>
        <p:grpSpPr bwMode="auto">
          <a:xfrm>
            <a:off x="1281113" y="5016500"/>
            <a:ext cx="5995987" cy="1003300"/>
            <a:chOff x="695" y="2695"/>
            <a:chExt cx="3777" cy="632"/>
          </a:xfrm>
        </p:grpSpPr>
        <p:grpSp>
          <p:nvGrpSpPr>
            <p:cNvPr id="270352" name="Group 16"/>
            <p:cNvGrpSpPr>
              <a:grpSpLocks/>
            </p:cNvGrpSpPr>
            <p:nvPr/>
          </p:nvGrpSpPr>
          <p:grpSpPr bwMode="auto">
            <a:xfrm>
              <a:off x="1120" y="2695"/>
              <a:ext cx="3352" cy="632"/>
              <a:chOff x="697" y="962"/>
              <a:chExt cx="4469" cy="1509"/>
            </a:xfrm>
          </p:grpSpPr>
          <p:sp>
            <p:nvSpPr>
              <p:cNvPr id="270353" name="Rectangle 17"/>
              <p:cNvSpPr>
                <a:spLocks noChangeArrowheads="1"/>
              </p:cNvSpPr>
              <p:nvPr/>
            </p:nvSpPr>
            <p:spPr bwMode="auto">
              <a:xfrm>
                <a:off x="697" y="962"/>
                <a:ext cx="4469" cy="150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0354" name="Rectangle 18"/>
              <p:cNvSpPr>
                <a:spLocks noChangeArrowheads="1"/>
              </p:cNvSpPr>
              <p:nvPr/>
            </p:nvSpPr>
            <p:spPr bwMode="auto">
              <a:xfrm>
                <a:off x="812" y="1077"/>
                <a:ext cx="4303" cy="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80000"/>
                  </a:lnSpc>
                  <a:spcBef>
                    <a:spcPct val="50000"/>
                  </a:spcBef>
                  <a:tabLst>
                    <a:tab pos="457200" algn="l"/>
                  </a:tabLst>
                </a:pPr>
                <a:r>
                  <a:rPr lang="en-US">
                    <a:latin typeface="Courier New" pitchFamily="49" charset="0"/>
                    <a:ea typeface="ＭＳ Ｐゴシック" pitchFamily="34" charset="-128"/>
                  </a:rPr>
                  <a:t>for (int k = 100; k &gt; 0; k--) )</a:t>
                </a:r>
              </a:p>
            </p:txBody>
          </p:sp>
        </p:grpSp>
        <p:sp>
          <p:nvSpPr>
            <p:cNvPr id="270355" name="Oval 19"/>
            <p:cNvSpPr>
              <a:spLocks noChangeArrowheads="1"/>
            </p:cNvSpPr>
            <p:nvPr/>
          </p:nvSpPr>
          <p:spPr bwMode="auto">
            <a:xfrm>
              <a:off x="695" y="2719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altLang="ja-JP" sz="2400" b="1">
                  <a:solidFill>
                    <a:srgbClr val="C1051B"/>
                  </a:solidFill>
                  <a:latin typeface="Arial" charset="0"/>
                  <a:ea typeface="ＭＳ Ｐゴシック" pitchFamily="34" charset="-128"/>
                </a:rPr>
                <a:t>3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</p:grpSp>
      <p:sp>
        <p:nvSpPr>
          <p:cNvPr id="270356" name="AutoShape 20"/>
          <p:cNvSpPr>
            <a:spLocks noChangeArrowheads="1"/>
          </p:cNvSpPr>
          <p:nvPr/>
        </p:nvSpPr>
        <p:spPr bwMode="auto">
          <a:xfrm>
            <a:off x="4344988" y="5538788"/>
            <a:ext cx="2746375" cy="3286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r>
              <a:rPr lang="en-US" altLang="ja-JP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k = 100, 99, 98, 97, ..., 1</a:t>
            </a:r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46.832"/>
  <p:tag name="TIMELINE" val="12.6/21.0/29.9/43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27.328"/>
  <p:tag name="TIMELINE" val="1.5/12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40.176"/>
  <p:tag name="TIMELINE" val="17.3/20.1/24.6/32.5/38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28.896"/>
  <p:tag name="TIMELINE" val="2.2/5.5/11.5/24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39.072"/>
  <p:tag name="TIMELINE" val="1.4/6.3/11.6/14.0/22.4/30.1"/>
</p:tagLst>
</file>

<file path=ppt/theme/theme1.xml><?xml version="1.0" encoding="utf-8"?>
<a:theme xmlns:a="http://schemas.openxmlformats.org/drawingml/2006/main" name="Intro">
  <a:themeElements>
    <a:clrScheme name="Intro 2">
      <a:dk1>
        <a:srgbClr val="40458C"/>
      </a:dk1>
      <a:lt1>
        <a:srgbClr val="FFFFFF"/>
      </a:lt1>
      <a:dk2>
        <a:srgbClr val="9900CC"/>
      </a:dk2>
      <a:lt2>
        <a:srgbClr val="1B285F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Intro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tro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2">
        <a:dk1>
          <a:srgbClr val="40458C"/>
        </a:dk1>
        <a:lt1>
          <a:srgbClr val="FFFFFF"/>
        </a:lt1>
        <a:dk2>
          <a:srgbClr val="9900CC"/>
        </a:dk2>
        <a:lt2>
          <a:srgbClr val="1B285F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3">
        <a:dk1>
          <a:srgbClr val="000000"/>
        </a:dk1>
        <a:lt1>
          <a:srgbClr val="FFFFFF"/>
        </a:lt1>
        <a:dk2>
          <a:srgbClr val="4D4D4D"/>
        </a:dk2>
        <a:lt2>
          <a:srgbClr val="333333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4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5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6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7">
        <a:dk1>
          <a:srgbClr val="003D62"/>
        </a:dk1>
        <a:lt1>
          <a:srgbClr val="E3F0F9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EFF6FB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8">
        <a:dk1>
          <a:srgbClr val="003D62"/>
        </a:dk1>
        <a:lt1>
          <a:srgbClr val="FFFFFF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9">
        <a:dk1>
          <a:srgbClr val="333300"/>
        </a:dk1>
        <a:lt1>
          <a:srgbClr val="FFFFFF"/>
        </a:lt1>
        <a:dk2>
          <a:srgbClr val="663300"/>
        </a:dk2>
        <a:lt2>
          <a:srgbClr val="000000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</Template>
  <TotalTime>30241</TotalTime>
  <Words>440</Words>
  <Application>Microsoft Office PowerPoint</Application>
  <PresentationFormat>On-screen Show (4:3)</PresentationFormat>
  <Paragraphs>76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ＭＳ Ｐゴシック</vt:lpstr>
      <vt:lpstr>Arial</vt:lpstr>
      <vt:lpstr>Comic Sans MS</vt:lpstr>
      <vt:lpstr>Courier New</vt:lpstr>
      <vt:lpstr>Tahoma</vt:lpstr>
      <vt:lpstr>Times New Roman</vt:lpstr>
      <vt:lpstr>Intro</vt:lpstr>
      <vt:lpstr>PowerPoint Presentation</vt:lpstr>
      <vt:lpstr>تعريف التكرار</vt:lpstr>
      <vt:lpstr>أمر التكرار for</vt:lpstr>
      <vt:lpstr>طريقة صياغة أمر التكرار for</vt:lpstr>
      <vt:lpstr>طريقة تنفيذ أمر التكرار for</vt:lpstr>
      <vt:lpstr>أمثلة لأمر التكرار for</vt:lpstr>
    </vt:vector>
  </TitlesOfParts>
  <Company>CCIS-KSU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Staff Member</dc:creator>
  <cp:lastModifiedBy>Ashraf Youssef</cp:lastModifiedBy>
  <cp:revision>63</cp:revision>
  <cp:lastPrinted>1601-01-01T00:00:00Z</cp:lastPrinted>
  <dcterms:created xsi:type="dcterms:W3CDTF">2007-03-20T08:45:47Z</dcterms:created>
  <dcterms:modified xsi:type="dcterms:W3CDTF">2015-12-07T09:59:01Z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TC010689871033</vt:lpwstr>
  </property>
</Properties>
</file>