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4"/>
  </p:sldMasterIdLst>
  <p:notesMasterIdLst>
    <p:notesMasterId r:id="rId31"/>
  </p:notesMasterIdLst>
  <p:sldIdLst>
    <p:sldId id="256" r:id="rId5"/>
    <p:sldId id="257" r:id="rId6"/>
    <p:sldId id="260" r:id="rId7"/>
    <p:sldId id="258" r:id="rId8"/>
    <p:sldId id="259" r:id="rId9"/>
    <p:sldId id="261" r:id="rId10"/>
    <p:sldId id="262" r:id="rId11"/>
    <p:sldId id="263" r:id="rId12"/>
    <p:sldId id="264" r:id="rId13"/>
    <p:sldId id="265" r:id="rId14"/>
    <p:sldId id="266" r:id="rId15"/>
    <p:sldId id="267" r:id="rId16"/>
    <p:sldId id="268" r:id="rId17"/>
    <p:sldId id="269" r:id="rId18"/>
    <p:sldId id="270" r:id="rId19"/>
    <p:sldId id="271" r:id="rId20"/>
    <p:sldId id="273" r:id="rId21"/>
    <p:sldId id="274" r:id="rId22"/>
    <p:sldId id="275" r:id="rId23"/>
    <p:sldId id="276" r:id="rId24"/>
    <p:sldId id="277" r:id="rId25"/>
    <p:sldId id="278" r:id="rId26"/>
    <p:sldId id="279" r:id="rId27"/>
    <p:sldId id="280" r:id="rId28"/>
    <p:sldId id="281" r:id="rId29"/>
    <p:sldId id="28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5" Type="http://schemas.openxmlformats.org/officeDocument/2006/relationships/image" Target="../media/image7.wmf"/><Relationship Id="rId4"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30.wmf"/><Relationship Id="rId6" Type="http://schemas.openxmlformats.org/officeDocument/2006/relationships/image" Target="../media/image52.wmf"/><Relationship Id="rId5" Type="http://schemas.openxmlformats.org/officeDocument/2006/relationships/image" Target="../media/image51.wmf"/><Relationship Id="rId4" Type="http://schemas.openxmlformats.org/officeDocument/2006/relationships/image" Target="../media/image5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image" Target="../media/image56.wmf"/><Relationship Id="rId7" Type="http://schemas.openxmlformats.org/officeDocument/2006/relationships/image" Target="../media/image59.wmf"/><Relationship Id="rId2" Type="http://schemas.openxmlformats.org/officeDocument/2006/relationships/image" Target="../media/image55.wmf"/><Relationship Id="rId1" Type="http://schemas.openxmlformats.org/officeDocument/2006/relationships/image" Target="../media/image54.wmf"/><Relationship Id="rId6" Type="http://schemas.openxmlformats.org/officeDocument/2006/relationships/image" Target="../media/image58.wmf"/><Relationship Id="rId5" Type="http://schemas.openxmlformats.org/officeDocument/2006/relationships/image" Target="../media/image41.wmf"/><Relationship Id="rId4" Type="http://schemas.openxmlformats.org/officeDocument/2006/relationships/image" Target="../media/image57.wmf"/><Relationship Id="rId9" Type="http://schemas.openxmlformats.org/officeDocument/2006/relationships/image" Target="../media/image6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58.wmf"/><Relationship Id="rId1" Type="http://schemas.openxmlformats.org/officeDocument/2006/relationships/image" Target="../media/image62.wmf"/><Relationship Id="rId4" Type="http://schemas.openxmlformats.org/officeDocument/2006/relationships/image" Target="../media/image64.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72.wmf"/><Relationship Id="rId3" Type="http://schemas.openxmlformats.org/officeDocument/2006/relationships/image" Target="../media/image67.wmf"/><Relationship Id="rId7" Type="http://schemas.openxmlformats.org/officeDocument/2006/relationships/image" Target="../media/image71.wmf"/><Relationship Id="rId2" Type="http://schemas.openxmlformats.org/officeDocument/2006/relationships/image" Target="../media/image66.wmf"/><Relationship Id="rId1" Type="http://schemas.openxmlformats.org/officeDocument/2006/relationships/image" Target="../media/image65.wmf"/><Relationship Id="rId6" Type="http://schemas.openxmlformats.org/officeDocument/2006/relationships/image" Target="../media/image70.wmf"/><Relationship Id="rId5" Type="http://schemas.openxmlformats.org/officeDocument/2006/relationships/image" Target="../media/image69.wmf"/><Relationship Id="rId4" Type="http://schemas.openxmlformats.org/officeDocument/2006/relationships/image" Target="../media/image68.wmf"/><Relationship Id="rId9" Type="http://schemas.openxmlformats.org/officeDocument/2006/relationships/image" Target="../media/image73.w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77.wmf"/><Relationship Id="rId3" Type="http://schemas.openxmlformats.org/officeDocument/2006/relationships/image" Target="../media/image58.wmf"/><Relationship Id="rId7" Type="http://schemas.openxmlformats.org/officeDocument/2006/relationships/image" Target="../media/image76.wmf"/><Relationship Id="rId2" Type="http://schemas.openxmlformats.org/officeDocument/2006/relationships/image" Target="../media/image41.wmf"/><Relationship Id="rId1" Type="http://schemas.openxmlformats.org/officeDocument/2006/relationships/image" Target="../media/image56.wmf"/><Relationship Id="rId6" Type="http://schemas.openxmlformats.org/officeDocument/2006/relationships/image" Target="../media/image54.wmf"/><Relationship Id="rId5" Type="http://schemas.openxmlformats.org/officeDocument/2006/relationships/image" Target="../media/image75.wmf"/><Relationship Id="rId10" Type="http://schemas.openxmlformats.org/officeDocument/2006/relationships/image" Target="../media/image79.wmf"/><Relationship Id="rId4" Type="http://schemas.openxmlformats.org/officeDocument/2006/relationships/image" Target="../media/image74.wmf"/><Relationship Id="rId9" Type="http://schemas.openxmlformats.org/officeDocument/2006/relationships/image" Target="../media/image78.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image" Target="../media/image81.wmf"/><Relationship Id="rId1" Type="http://schemas.openxmlformats.org/officeDocument/2006/relationships/image" Target="../media/image80.wmf"/><Relationship Id="rId4" Type="http://schemas.openxmlformats.org/officeDocument/2006/relationships/image" Target="../media/image83.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90.wmf"/><Relationship Id="rId3" Type="http://schemas.openxmlformats.org/officeDocument/2006/relationships/image" Target="../media/image86.wmf"/><Relationship Id="rId7" Type="http://schemas.openxmlformats.org/officeDocument/2006/relationships/image" Target="../media/image72.wmf"/><Relationship Id="rId2" Type="http://schemas.openxmlformats.org/officeDocument/2006/relationships/image" Target="../media/image85.wmf"/><Relationship Id="rId1" Type="http://schemas.openxmlformats.org/officeDocument/2006/relationships/image" Target="../media/image84.wmf"/><Relationship Id="rId6" Type="http://schemas.openxmlformats.org/officeDocument/2006/relationships/image" Target="../media/image89.wmf"/><Relationship Id="rId5" Type="http://schemas.openxmlformats.org/officeDocument/2006/relationships/image" Target="../media/image88.wmf"/><Relationship Id="rId4" Type="http://schemas.openxmlformats.org/officeDocument/2006/relationships/image" Target="../media/image87.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wmf"/><Relationship Id="rId1" Type="http://schemas.openxmlformats.org/officeDocument/2006/relationships/image" Target="../media/image91.wmf"/><Relationship Id="rId6" Type="http://schemas.openxmlformats.org/officeDocument/2006/relationships/image" Target="../media/image96.wmf"/><Relationship Id="rId5" Type="http://schemas.openxmlformats.org/officeDocument/2006/relationships/image" Target="../media/image95.wmf"/><Relationship Id="rId4" Type="http://schemas.openxmlformats.org/officeDocument/2006/relationships/image" Target="../media/image9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98.wmf"/><Relationship Id="rId1" Type="http://schemas.openxmlformats.org/officeDocument/2006/relationships/image" Target="../media/image97.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99.wmf"/><Relationship Id="rId2" Type="http://schemas.openxmlformats.org/officeDocument/2006/relationships/image" Target="../media/image91.wmf"/><Relationship Id="rId1" Type="http://schemas.openxmlformats.org/officeDocument/2006/relationships/image" Target="../media/image92.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00.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91.wmf"/><Relationship Id="rId1" Type="http://schemas.openxmlformats.org/officeDocument/2006/relationships/image" Target="../media/image9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02.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11" Type="http://schemas.openxmlformats.org/officeDocument/2006/relationships/image" Target="../media/image19.wmf"/><Relationship Id="rId5" Type="http://schemas.openxmlformats.org/officeDocument/2006/relationships/image" Target="../media/image13.wmf"/><Relationship Id="rId10" Type="http://schemas.openxmlformats.org/officeDocument/2006/relationships/image" Target="../media/image18.wmf"/><Relationship Id="rId4" Type="http://schemas.openxmlformats.org/officeDocument/2006/relationships/image" Target="../media/image12.wmf"/><Relationship Id="rId9"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image" Target="../media/image22.wmf"/><Relationship Id="rId7" Type="http://schemas.openxmlformats.org/officeDocument/2006/relationships/image" Target="../media/image12.wmf"/><Relationship Id="rId2" Type="http://schemas.openxmlformats.org/officeDocument/2006/relationships/image" Target="../media/image21.wmf"/><Relationship Id="rId1" Type="http://schemas.openxmlformats.org/officeDocument/2006/relationships/image" Target="../media/image20.wmf"/><Relationship Id="rId6" Type="http://schemas.openxmlformats.org/officeDocument/2006/relationships/image" Target="../media/image25.wmf"/><Relationship Id="rId11" Type="http://schemas.openxmlformats.org/officeDocument/2006/relationships/image" Target="../media/image29.wmf"/><Relationship Id="rId5" Type="http://schemas.openxmlformats.org/officeDocument/2006/relationships/image" Target="../media/image24.wmf"/><Relationship Id="rId10" Type="http://schemas.openxmlformats.org/officeDocument/2006/relationships/image" Target="../media/image28.wmf"/><Relationship Id="rId4" Type="http://schemas.openxmlformats.org/officeDocument/2006/relationships/image" Target="../media/image23.wmf"/><Relationship Id="rId9" Type="http://schemas.openxmlformats.org/officeDocument/2006/relationships/image" Target="../media/image2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6" Type="http://schemas.openxmlformats.org/officeDocument/2006/relationships/image" Target="../media/image35.wmf"/><Relationship Id="rId5" Type="http://schemas.openxmlformats.org/officeDocument/2006/relationships/image" Target="../media/image34.wmf"/><Relationship Id="rId4" Type="http://schemas.openxmlformats.org/officeDocument/2006/relationships/image" Target="../media/image3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27.wmf"/><Relationship Id="rId1" Type="http://schemas.openxmlformats.org/officeDocument/2006/relationships/image" Target="../media/image36.wmf"/><Relationship Id="rId5" Type="http://schemas.openxmlformats.org/officeDocument/2006/relationships/image" Target="../media/image39.wmf"/><Relationship Id="rId4" Type="http://schemas.openxmlformats.org/officeDocument/2006/relationships/image" Target="../media/image3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2.wmf"/><Relationship Id="rId7" Type="http://schemas.openxmlformats.org/officeDocument/2006/relationships/image" Target="../media/image45.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338BA9C-FAB1-4415-9A1B-35100A1D2E28}" type="datetimeFigureOut">
              <a:rPr lang="ar-SA" smtClean="0"/>
              <a:pPr/>
              <a:t>29/03/1433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D6A8DB1-8A05-4B35-B8C6-581E2A477018}"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FBE7DD3-1276-424A-9E36-8E343DDF28D4}" type="datetimeFigureOut">
              <a:rPr lang="en-US" smtClean="0"/>
              <a:pPr/>
              <a:t>2/21/2012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C1E088C-1C90-4825-BCE5-B5A4A833E98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BE7DD3-1276-424A-9E36-8E343DDF28D4}" type="datetimeFigureOut">
              <a:rPr lang="en-US" smtClean="0"/>
              <a:pPr/>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BE7DD3-1276-424A-9E36-8E343DDF28D4}" type="datetimeFigureOut">
              <a:rPr lang="en-US" smtClean="0"/>
              <a:pPr/>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BE7DD3-1276-424A-9E36-8E343DDF28D4}" type="datetimeFigureOut">
              <a:rPr lang="en-US" smtClean="0"/>
              <a:pPr/>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FBE7DD3-1276-424A-9E36-8E343DDF28D4}" type="datetimeFigureOut">
              <a:rPr lang="en-US" smtClean="0"/>
              <a:pPr/>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E088C-1C90-4825-BCE5-B5A4A833E98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FBE7DD3-1276-424A-9E36-8E343DDF28D4}" type="datetimeFigureOut">
              <a:rPr lang="en-US" smtClean="0"/>
              <a:pPr/>
              <a:t>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FBE7DD3-1276-424A-9E36-8E343DDF28D4}" type="datetimeFigureOut">
              <a:rPr lang="en-US" smtClean="0"/>
              <a:pPr/>
              <a:t>2/21/2012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BE7DD3-1276-424A-9E36-8E343DDF28D4}" type="datetimeFigureOut">
              <a:rPr lang="en-US" smtClean="0"/>
              <a:pPr/>
              <a:t>2/21/2012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BE7DD3-1276-424A-9E36-8E343DDF28D4}" type="datetimeFigureOut">
              <a:rPr lang="en-US" smtClean="0"/>
              <a:pPr/>
              <a:t>2/21/2012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FBE7DD3-1276-424A-9E36-8E343DDF28D4}" type="datetimeFigureOut">
              <a:rPr lang="en-US" smtClean="0"/>
              <a:pPr/>
              <a:t>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1E088C-1C90-4825-BCE5-B5A4A833E9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FBE7DD3-1276-424A-9E36-8E343DDF28D4}" type="datetimeFigureOut">
              <a:rPr lang="en-US" smtClean="0"/>
              <a:pPr/>
              <a:t>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C1E088C-1C90-4825-BCE5-B5A4A833E98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FBE7DD3-1276-424A-9E36-8E343DDF28D4}" type="datetimeFigureOut">
              <a:rPr lang="en-US" smtClean="0"/>
              <a:pPr/>
              <a:t>2/21/2012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C1E088C-1C90-4825-BCE5-B5A4A833E98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59.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65.bin"/><Relationship Id="rId3" Type="http://schemas.openxmlformats.org/officeDocument/2006/relationships/oleObject" Target="../embeddings/oleObject60.bin"/><Relationship Id="rId7"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63.bin"/><Relationship Id="rId5" Type="http://schemas.openxmlformats.org/officeDocument/2006/relationships/oleObject" Target="../embeddings/oleObject62.bin"/><Relationship Id="rId4" Type="http://schemas.openxmlformats.org/officeDocument/2006/relationships/oleObject" Target="../embeddings/oleObject61.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73.bin"/><Relationship Id="rId3" Type="http://schemas.openxmlformats.org/officeDocument/2006/relationships/oleObject" Target="../embeddings/oleObject68.bin"/><Relationship Id="rId7"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71.bin"/><Relationship Id="rId11" Type="http://schemas.openxmlformats.org/officeDocument/2006/relationships/oleObject" Target="../embeddings/oleObject76.bin"/><Relationship Id="rId5" Type="http://schemas.openxmlformats.org/officeDocument/2006/relationships/oleObject" Target="../embeddings/oleObject70.bin"/><Relationship Id="rId10" Type="http://schemas.openxmlformats.org/officeDocument/2006/relationships/oleObject" Target="../embeddings/oleObject75.bin"/><Relationship Id="rId4" Type="http://schemas.openxmlformats.org/officeDocument/2006/relationships/oleObject" Target="../embeddings/oleObject69.bin"/><Relationship Id="rId9" Type="http://schemas.openxmlformats.org/officeDocument/2006/relationships/oleObject" Target="../embeddings/oleObject74.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80.bin"/><Relationship Id="rId5" Type="http://schemas.openxmlformats.org/officeDocument/2006/relationships/oleObject" Target="../embeddings/oleObject79.bin"/><Relationship Id="rId4" Type="http://schemas.openxmlformats.org/officeDocument/2006/relationships/oleObject" Target="../embeddings/oleObject78.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86.bin"/><Relationship Id="rId3" Type="http://schemas.openxmlformats.org/officeDocument/2006/relationships/oleObject" Target="../embeddings/oleObject81.bin"/><Relationship Id="rId7"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84.bin"/><Relationship Id="rId11" Type="http://schemas.openxmlformats.org/officeDocument/2006/relationships/oleObject" Target="../embeddings/oleObject89.bin"/><Relationship Id="rId5" Type="http://schemas.openxmlformats.org/officeDocument/2006/relationships/oleObject" Target="../embeddings/oleObject83.bin"/><Relationship Id="rId10" Type="http://schemas.openxmlformats.org/officeDocument/2006/relationships/oleObject" Target="../embeddings/oleObject88.bin"/><Relationship Id="rId4" Type="http://schemas.openxmlformats.org/officeDocument/2006/relationships/oleObject" Target="../embeddings/oleObject82.bin"/><Relationship Id="rId9" Type="http://schemas.openxmlformats.org/officeDocument/2006/relationships/oleObject" Target="../embeddings/oleObject87.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95.bin"/><Relationship Id="rId3" Type="http://schemas.openxmlformats.org/officeDocument/2006/relationships/oleObject" Target="../embeddings/oleObject90.bin"/><Relationship Id="rId7" Type="http://schemas.openxmlformats.org/officeDocument/2006/relationships/oleObject" Target="../embeddings/oleObject94.bin"/><Relationship Id="rId12" Type="http://schemas.openxmlformats.org/officeDocument/2006/relationships/oleObject" Target="../embeddings/oleObject99.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93.bin"/><Relationship Id="rId11" Type="http://schemas.openxmlformats.org/officeDocument/2006/relationships/oleObject" Target="../embeddings/oleObject98.bin"/><Relationship Id="rId5" Type="http://schemas.openxmlformats.org/officeDocument/2006/relationships/oleObject" Target="../embeddings/oleObject92.bin"/><Relationship Id="rId10" Type="http://schemas.openxmlformats.org/officeDocument/2006/relationships/oleObject" Target="../embeddings/oleObject97.bin"/><Relationship Id="rId4" Type="http://schemas.openxmlformats.org/officeDocument/2006/relationships/oleObject" Target="../embeddings/oleObject91.bin"/><Relationship Id="rId9" Type="http://schemas.openxmlformats.org/officeDocument/2006/relationships/oleObject" Target="../embeddings/oleObject96.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00.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103.bin"/><Relationship Id="rId5" Type="http://schemas.openxmlformats.org/officeDocument/2006/relationships/oleObject" Target="../embeddings/oleObject102.bin"/><Relationship Id="rId4" Type="http://schemas.openxmlformats.org/officeDocument/2006/relationships/oleObject" Target="../embeddings/oleObject101.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09.bin"/><Relationship Id="rId3" Type="http://schemas.openxmlformats.org/officeDocument/2006/relationships/oleObject" Target="../embeddings/oleObject104.bin"/><Relationship Id="rId7" Type="http://schemas.openxmlformats.org/officeDocument/2006/relationships/oleObject" Target="../embeddings/oleObject108.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107.bin"/><Relationship Id="rId5" Type="http://schemas.openxmlformats.org/officeDocument/2006/relationships/oleObject" Target="../embeddings/oleObject106.bin"/><Relationship Id="rId10" Type="http://schemas.openxmlformats.org/officeDocument/2006/relationships/oleObject" Target="../embeddings/oleObject111.bin"/><Relationship Id="rId4" Type="http://schemas.openxmlformats.org/officeDocument/2006/relationships/oleObject" Target="../embeddings/oleObject105.bin"/><Relationship Id="rId9" Type="http://schemas.openxmlformats.org/officeDocument/2006/relationships/oleObject" Target="../embeddings/oleObject110.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10"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17.bin"/><Relationship Id="rId3" Type="http://schemas.openxmlformats.org/officeDocument/2006/relationships/oleObject" Target="../embeddings/oleObject112.bin"/><Relationship Id="rId7" Type="http://schemas.openxmlformats.org/officeDocument/2006/relationships/oleObject" Target="../embeddings/oleObject116.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115.bin"/><Relationship Id="rId5" Type="http://schemas.openxmlformats.org/officeDocument/2006/relationships/oleObject" Target="../embeddings/oleObject114.bin"/><Relationship Id="rId4" Type="http://schemas.openxmlformats.org/officeDocument/2006/relationships/oleObject" Target="../embeddings/oleObject113.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18.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oleObject" Target="../embeddings/oleObject119.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20.bin"/><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oleObject" Target="../embeddings/oleObject122.bin"/><Relationship Id="rId4" Type="http://schemas.openxmlformats.org/officeDocument/2006/relationships/oleObject" Target="../embeddings/oleObject121.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23.bin"/><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24.bin"/><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oleObject" Target="../embeddings/oleObject126.bin"/><Relationship Id="rId4" Type="http://schemas.openxmlformats.org/officeDocument/2006/relationships/oleObject" Target="../embeddings/oleObject125.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27.bin"/><Relationship Id="rId2" Type="http://schemas.openxmlformats.org/officeDocument/2006/relationships/slideLayout" Target="../slideLayouts/slideLayout2.xml"/><Relationship Id="rId1" Type="http://schemas.openxmlformats.org/officeDocument/2006/relationships/vmlDrawing" Target="../drawings/vmlDrawing24.v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oleObject" Target="../embeddings/oleObject20.bin"/><Relationship Id="rId3" Type="http://schemas.openxmlformats.org/officeDocument/2006/relationships/oleObject" Target="../embeddings/oleObject10.bin"/><Relationship Id="rId7" Type="http://schemas.openxmlformats.org/officeDocument/2006/relationships/oleObject" Target="../embeddings/oleObject14.bin"/><Relationship Id="rId12" Type="http://schemas.openxmlformats.org/officeDocument/2006/relationships/oleObject" Target="../embeddings/oleObject19.bin"/><Relationship Id="rId17" Type="http://schemas.openxmlformats.org/officeDocument/2006/relationships/oleObject" Target="../embeddings/oleObject24.bin"/><Relationship Id="rId2" Type="http://schemas.openxmlformats.org/officeDocument/2006/relationships/slideLayout" Target="../slideLayouts/slideLayout2.xml"/><Relationship Id="rId16" Type="http://schemas.openxmlformats.org/officeDocument/2006/relationships/oleObject" Target="../embeddings/oleObject23.bin"/><Relationship Id="rId1" Type="http://schemas.openxmlformats.org/officeDocument/2006/relationships/vmlDrawing" Target="../drawings/vmlDrawing3.vml"/><Relationship Id="rId6" Type="http://schemas.openxmlformats.org/officeDocument/2006/relationships/oleObject" Target="../embeddings/oleObject13.bin"/><Relationship Id="rId11" Type="http://schemas.openxmlformats.org/officeDocument/2006/relationships/oleObject" Target="../embeddings/oleObject18.bin"/><Relationship Id="rId5" Type="http://schemas.openxmlformats.org/officeDocument/2006/relationships/oleObject" Target="../embeddings/oleObject12.bin"/><Relationship Id="rId15" Type="http://schemas.openxmlformats.org/officeDocument/2006/relationships/oleObject" Target="../embeddings/oleObject22.bin"/><Relationship Id="rId10" Type="http://schemas.openxmlformats.org/officeDocument/2006/relationships/oleObject" Target="../embeddings/oleObject17.bin"/><Relationship Id="rId4" Type="http://schemas.openxmlformats.org/officeDocument/2006/relationships/oleObject" Target="../embeddings/oleObject11.bin"/><Relationship Id="rId9" Type="http://schemas.openxmlformats.org/officeDocument/2006/relationships/oleObject" Target="../embeddings/oleObject16.bin"/><Relationship Id="rId14" Type="http://schemas.openxmlformats.org/officeDocument/2006/relationships/oleObject" Target="../embeddings/oleObject21.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oleObject" Target="../embeddings/oleObject35.bin"/><Relationship Id="rId3" Type="http://schemas.openxmlformats.org/officeDocument/2006/relationships/oleObject" Target="../embeddings/oleObject25.bin"/><Relationship Id="rId7" Type="http://schemas.openxmlformats.org/officeDocument/2006/relationships/oleObject" Target="../embeddings/oleObject29.bin"/><Relationship Id="rId12" Type="http://schemas.openxmlformats.org/officeDocument/2006/relationships/oleObject" Target="../embeddings/oleObject34.bin"/><Relationship Id="rId2" Type="http://schemas.openxmlformats.org/officeDocument/2006/relationships/slideLayout" Target="../slideLayouts/slideLayout2.xml"/><Relationship Id="rId16" Type="http://schemas.openxmlformats.org/officeDocument/2006/relationships/oleObject" Target="../embeddings/oleObject38.bin"/><Relationship Id="rId1" Type="http://schemas.openxmlformats.org/officeDocument/2006/relationships/vmlDrawing" Target="../drawings/vmlDrawing4.vml"/><Relationship Id="rId6" Type="http://schemas.openxmlformats.org/officeDocument/2006/relationships/oleObject" Target="../embeddings/oleObject28.bin"/><Relationship Id="rId11" Type="http://schemas.openxmlformats.org/officeDocument/2006/relationships/oleObject" Target="../embeddings/oleObject33.bin"/><Relationship Id="rId5" Type="http://schemas.openxmlformats.org/officeDocument/2006/relationships/oleObject" Target="../embeddings/oleObject27.bin"/><Relationship Id="rId15" Type="http://schemas.openxmlformats.org/officeDocument/2006/relationships/oleObject" Target="../embeddings/oleObject37.bin"/><Relationship Id="rId10" Type="http://schemas.openxmlformats.org/officeDocument/2006/relationships/oleObject" Target="../embeddings/oleObject32.bin"/><Relationship Id="rId4" Type="http://schemas.openxmlformats.org/officeDocument/2006/relationships/oleObject" Target="../embeddings/oleObject26.bin"/><Relationship Id="rId9" Type="http://schemas.openxmlformats.org/officeDocument/2006/relationships/oleObject" Target="../embeddings/oleObject31.bin"/><Relationship Id="rId14" Type="http://schemas.openxmlformats.org/officeDocument/2006/relationships/oleObject" Target="../embeddings/oleObject36.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oleObject" Target="../embeddings/oleObject39.bin"/><Relationship Id="rId7"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42.bin"/><Relationship Id="rId5" Type="http://schemas.openxmlformats.org/officeDocument/2006/relationships/oleObject" Target="../embeddings/oleObject41.bin"/><Relationship Id="rId4" Type="http://schemas.openxmlformats.org/officeDocument/2006/relationships/oleObject" Target="../embeddings/oleObject40.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6.bin"/><Relationship Id="rId7"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49.bin"/><Relationship Id="rId5" Type="http://schemas.openxmlformats.org/officeDocument/2006/relationships/oleObject" Target="../embeddings/oleObject48.bin"/><Relationship Id="rId4" Type="http://schemas.openxmlformats.org/officeDocument/2006/relationships/oleObject" Target="../embeddings/oleObject47.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56.bin"/><Relationship Id="rId3" Type="http://schemas.openxmlformats.org/officeDocument/2006/relationships/oleObject" Target="../embeddings/oleObject51.bin"/><Relationship Id="rId7"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54.bin"/><Relationship Id="rId5" Type="http://schemas.openxmlformats.org/officeDocument/2006/relationships/oleObject" Target="../embeddings/oleObject53.bin"/><Relationship Id="rId4" Type="http://schemas.openxmlformats.org/officeDocument/2006/relationships/oleObject" Target="../embeddings/oleObject52.bin"/><Relationship Id="rId9" Type="http://schemas.openxmlformats.org/officeDocument/2006/relationships/oleObject" Target="../embeddings/oleObject5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4400" y="2743200"/>
            <a:ext cx="7467600" cy="1754326"/>
          </a:xfrm>
          <a:prstGeom prst="rect">
            <a:avLst/>
          </a:prstGeom>
          <a:noFill/>
        </p:spPr>
        <p:txBody>
          <a:bodyPr wrap="square" rtlCol="0">
            <a:spAutoFit/>
          </a:bodyPr>
          <a:lstStyle/>
          <a:p>
            <a:pPr algn="ctr"/>
            <a:r>
              <a:rPr lang="en-US" sz="5400" b="1" i="1" u="sng" dirty="0" smtClean="0">
                <a:solidFill>
                  <a:schemeClr val="tx2">
                    <a:lumMod val="25000"/>
                  </a:schemeClr>
                </a:solidFill>
              </a:rPr>
              <a:t>CHAPTER SEVEN</a:t>
            </a:r>
            <a:endParaRPr lang="en-US" sz="5400" b="1" dirty="0" smtClean="0">
              <a:solidFill>
                <a:schemeClr val="tx2">
                  <a:lumMod val="25000"/>
                </a:schemeClr>
              </a:solidFill>
            </a:endParaRPr>
          </a:p>
          <a:p>
            <a:pPr algn="ctr"/>
            <a:r>
              <a:rPr lang="en-US" sz="5400" b="1" i="1" u="sng" dirty="0" smtClean="0">
                <a:solidFill>
                  <a:schemeClr val="tx2">
                    <a:lumMod val="25000"/>
                  </a:schemeClr>
                </a:solidFill>
              </a:rPr>
              <a:t>ESTIMATION</a:t>
            </a:r>
            <a:endParaRPr lang="en-US" sz="5400" b="1" dirty="0">
              <a:solidFill>
                <a:schemeClr val="tx2">
                  <a:lumMod val="25000"/>
                </a:schemeClr>
              </a:solidFill>
            </a:endParaRPr>
          </a:p>
        </p:txBody>
      </p:sp>
      <p:sp>
        <p:nvSpPr>
          <p:cNvPr id="8704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704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105400"/>
          </a:xfrm>
        </p:spPr>
        <p:txBody>
          <a:bodyPr>
            <a:normAutofit/>
          </a:bodyPr>
          <a:lstStyle/>
          <a:p>
            <a:pPr>
              <a:buNone/>
            </a:pPr>
            <a:r>
              <a:rPr lang="en-US" b="1" u="sng" dirty="0" smtClean="0">
                <a:solidFill>
                  <a:schemeClr val="bg2">
                    <a:lumMod val="25000"/>
                  </a:schemeClr>
                </a:solidFill>
              </a:rPr>
              <a:t>   EX (2):</a:t>
            </a:r>
            <a:endParaRPr lang="en-US" dirty="0" smtClean="0">
              <a:solidFill>
                <a:schemeClr val="bg2">
                  <a:lumMod val="25000"/>
                </a:schemeClr>
              </a:solidFill>
            </a:endParaRPr>
          </a:p>
          <a:p>
            <a:pPr>
              <a:buNone/>
            </a:pPr>
            <a:r>
              <a:rPr lang="en-US" dirty="0" smtClean="0"/>
              <a:t>   How large a sample is required in Ex. (1) if we want to be         confident that our estimate of  µ  is off by less than </a:t>
            </a:r>
            <a:r>
              <a:rPr lang="en-US" b="1" dirty="0" smtClean="0"/>
              <a:t>0.05 </a:t>
            </a:r>
            <a:r>
              <a:rPr lang="en-US" dirty="0" smtClean="0"/>
              <a:t>(the error is 0.05)</a:t>
            </a:r>
            <a:r>
              <a:rPr lang="en-US" b="1" dirty="0" smtClean="0"/>
              <a:t>?</a:t>
            </a:r>
          </a:p>
          <a:p>
            <a:pPr>
              <a:buNone/>
            </a:pPr>
            <a:r>
              <a:rPr lang="en-US" b="1" u="sng" dirty="0" smtClean="0">
                <a:solidFill>
                  <a:schemeClr val="bg2">
                    <a:lumMod val="25000"/>
                  </a:schemeClr>
                </a:solidFill>
              </a:rPr>
              <a:t>Solution</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b="1" dirty="0" smtClean="0"/>
          </a:p>
          <a:p>
            <a:pPr>
              <a:buNone/>
            </a:pPr>
            <a:r>
              <a:rPr lang="en-US" b="1" dirty="0" smtClean="0"/>
              <a:t>n</a:t>
            </a:r>
            <a:r>
              <a:rPr lang="en-US" dirty="0" smtClean="0"/>
              <a:t> is rounded up to whole number.</a:t>
            </a:r>
          </a:p>
          <a:p>
            <a:pPr>
              <a:buNone/>
            </a:pPr>
            <a:endParaRPr lang="ar-SA" dirty="0"/>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6625" name="Object 1"/>
          <p:cNvGraphicFramePr>
            <a:graphicFrameLocks noChangeAspect="1"/>
          </p:cNvGraphicFramePr>
          <p:nvPr/>
        </p:nvGraphicFramePr>
        <p:xfrm>
          <a:off x="1295400" y="2057400"/>
          <a:ext cx="533400" cy="304800"/>
        </p:xfrm>
        <a:graphic>
          <a:graphicData uri="http://schemas.openxmlformats.org/presentationml/2006/ole">
            <p:oleObj spid="_x0000_s26625" name="Equation" r:id="rId3" imgW="317160" imgH="177480" progId="Equation.3">
              <p:embed/>
            </p:oleObj>
          </a:graphicData>
        </a:graphic>
      </p:graphicFrame>
      <p:sp>
        <p:nvSpPr>
          <p:cNvPr id="266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6627" name="Object 3"/>
          <p:cNvGraphicFramePr>
            <a:graphicFrameLocks noChangeAspect="1"/>
          </p:cNvGraphicFramePr>
          <p:nvPr/>
        </p:nvGraphicFramePr>
        <p:xfrm>
          <a:off x="1904999" y="2895600"/>
          <a:ext cx="5464769" cy="2133600"/>
        </p:xfrm>
        <a:graphic>
          <a:graphicData uri="http://schemas.openxmlformats.org/presentationml/2006/ole">
            <p:oleObj spid="_x0000_s26627" r:id="rId4" imgW="2413000" imgH="1244600" progId="">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7.3.2 Confidence Interval of  when  is Unknown n&lt;30 :</a:t>
            </a:r>
            <a:r>
              <a:rPr lang="en-US" dirty="0" smtClean="0"/>
              <a:t> </a:t>
            </a:r>
            <a:endParaRPr lang="ar-SA" dirty="0"/>
          </a:p>
        </p:txBody>
      </p:sp>
      <p:sp>
        <p:nvSpPr>
          <p:cNvPr id="3" name="Content Placeholder 2"/>
          <p:cNvSpPr>
            <a:spLocks noGrp="1"/>
          </p:cNvSpPr>
          <p:nvPr>
            <p:ph idx="1"/>
          </p:nvPr>
        </p:nvSpPr>
        <p:spPr/>
        <p:txBody>
          <a:bodyPr/>
          <a:lstStyle/>
          <a:p>
            <a:pPr>
              <a:buNone/>
            </a:pPr>
            <a:r>
              <a:rPr lang="en-US" dirty="0" smtClean="0"/>
              <a:t>   If      and     are the mean and standard deviation of a random sample from a normal population with unknown variance   </a:t>
            </a:r>
            <a:r>
              <a:rPr lang="el-GR" dirty="0" smtClean="0"/>
              <a:t>σ²</a:t>
            </a:r>
            <a:r>
              <a:rPr lang="en-US" dirty="0" smtClean="0"/>
              <a:t> , a                 confidence interval for  µ is given by:</a:t>
            </a:r>
          </a:p>
          <a:p>
            <a:pPr>
              <a:buNone/>
            </a:pPr>
            <a:endParaRPr lang="en-US" dirty="0" smtClean="0"/>
          </a:p>
          <a:p>
            <a:pPr>
              <a:buNone/>
            </a:pPr>
            <a:endParaRPr lang="en-US" dirty="0" smtClean="0"/>
          </a:p>
          <a:p>
            <a:pPr>
              <a:buNone/>
            </a:pPr>
            <a:r>
              <a:rPr lang="en-US" dirty="0" smtClean="0"/>
              <a:t> where           is the value with </a:t>
            </a:r>
            <a:r>
              <a:rPr lang="en-US" b="1" dirty="0" smtClean="0"/>
              <a:t>n-1</a:t>
            </a:r>
            <a:r>
              <a:rPr lang="en-US" dirty="0" smtClean="0"/>
              <a:t> degrees of freedom leaving an area of       to the right.</a:t>
            </a:r>
          </a:p>
          <a:p>
            <a:pPr>
              <a:buNone/>
            </a:pPr>
            <a:endParaRPr lang="ar-SA" dirty="0"/>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7649" name="Object 1"/>
          <p:cNvGraphicFramePr>
            <a:graphicFrameLocks noChangeAspect="1"/>
          </p:cNvGraphicFramePr>
          <p:nvPr/>
        </p:nvGraphicFramePr>
        <p:xfrm>
          <a:off x="1143000" y="2057400"/>
          <a:ext cx="304800" cy="228600"/>
        </p:xfrm>
        <a:graphic>
          <a:graphicData uri="http://schemas.openxmlformats.org/presentationml/2006/ole">
            <p:oleObj spid="_x0000_s27649" name="Equation" r:id="rId3" imgW="177646" imgH="190335" progId="Equation.3">
              <p:embed/>
            </p:oleObj>
          </a:graphicData>
        </a:graphic>
      </p:graphicFrame>
      <p:sp>
        <p:nvSpPr>
          <p:cNvPr id="27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7651" name="Object 3"/>
          <p:cNvGraphicFramePr>
            <a:graphicFrameLocks noChangeAspect="1"/>
          </p:cNvGraphicFramePr>
          <p:nvPr/>
        </p:nvGraphicFramePr>
        <p:xfrm>
          <a:off x="2209800" y="2057400"/>
          <a:ext cx="228600" cy="304800"/>
        </p:xfrm>
        <a:graphic>
          <a:graphicData uri="http://schemas.openxmlformats.org/presentationml/2006/ole">
            <p:oleObj spid="_x0000_s27651" name="Equation" r:id="rId4" imgW="139579" imgH="177646" progId="Equation.3">
              <p:embed/>
            </p:oleObj>
          </a:graphicData>
        </a:graphic>
      </p:graphicFrame>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7653" name="Object 5"/>
          <p:cNvGraphicFramePr>
            <a:graphicFrameLocks noChangeAspect="1"/>
          </p:cNvGraphicFramePr>
          <p:nvPr/>
        </p:nvGraphicFramePr>
        <p:xfrm>
          <a:off x="4343400" y="2819400"/>
          <a:ext cx="1270000" cy="381000"/>
        </p:xfrm>
        <a:graphic>
          <a:graphicData uri="http://schemas.openxmlformats.org/presentationml/2006/ole">
            <p:oleObj spid="_x0000_s27653" name="معادلة" r:id="rId5" imgW="876240" imgH="203040" progId="Equation.3">
              <p:embed/>
            </p:oleObj>
          </a:graphicData>
        </a:graphic>
      </p:graphicFrame>
      <p:sp>
        <p:nvSpPr>
          <p:cNvPr id="276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7655" name="Object 7"/>
          <p:cNvGraphicFramePr>
            <a:graphicFrameLocks noChangeAspect="1"/>
          </p:cNvGraphicFramePr>
          <p:nvPr/>
        </p:nvGraphicFramePr>
        <p:xfrm>
          <a:off x="1828800" y="3733800"/>
          <a:ext cx="4629150" cy="685800"/>
        </p:xfrm>
        <a:graphic>
          <a:graphicData uri="http://schemas.openxmlformats.org/presentationml/2006/ole">
            <p:oleObj spid="_x0000_s27655" r:id="rId6" imgW="3213100" imgH="444500" progId="">
              <p:embed/>
            </p:oleObj>
          </a:graphicData>
        </a:graphic>
      </p:graphicFrame>
      <p:sp>
        <p:nvSpPr>
          <p:cNvPr id="276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7657" name="Object 9"/>
          <p:cNvGraphicFramePr>
            <a:graphicFrameLocks noChangeAspect="1"/>
          </p:cNvGraphicFramePr>
          <p:nvPr/>
        </p:nvGraphicFramePr>
        <p:xfrm>
          <a:off x="1524000" y="4419600"/>
          <a:ext cx="914400" cy="685800"/>
        </p:xfrm>
        <a:graphic>
          <a:graphicData uri="http://schemas.openxmlformats.org/presentationml/2006/ole">
            <p:oleObj spid="_x0000_s27657" r:id="rId7" imgW="266469" imgH="355292" progId="">
              <p:embed/>
            </p:oleObj>
          </a:graphicData>
        </a:graphic>
      </p:graphicFrame>
      <p:sp>
        <p:nvSpPr>
          <p:cNvPr id="2766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7659" name="Object 11"/>
          <p:cNvGraphicFramePr>
            <a:graphicFrameLocks noChangeAspect="1"/>
          </p:cNvGraphicFramePr>
          <p:nvPr/>
        </p:nvGraphicFramePr>
        <p:xfrm>
          <a:off x="3352800" y="5029200"/>
          <a:ext cx="381000" cy="390525"/>
        </p:xfrm>
        <a:graphic>
          <a:graphicData uri="http://schemas.openxmlformats.org/presentationml/2006/ole">
            <p:oleObj spid="_x0000_s27659" name="Equation" r:id="rId8" imgW="177646" imgH="393359"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257800"/>
          </a:xfrm>
        </p:spPr>
        <p:txBody>
          <a:bodyPr/>
          <a:lstStyle/>
          <a:p>
            <a:pPr>
              <a:buNone/>
            </a:pPr>
            <a:r>
              <a:rPr lang="en-US" b="1" u="sng" dirty="0" smtClean="0">
                <a:solidFill>
                  <a:schemeClr val="bg2">
                    <a:lumMod val="25000"/>
                  </a:schemeClr>
                </a:solidFill>
              </a:rPr>
              <a:t>EX (3):</a:t>
            </a:r>
            <a:endParaRPr lang="en-US" dirty="0" smtClean="0">
              <a:solidFill>
                <a:schemeClr val="bg2">
                  <a:lumMod val="25000"/>
                </a:schemeClr>
              </a:solidFill>
            </a:endParaRPr>
          </a:p>
          <a:p>
            <a:pPr>
              <a:buNone/>
            </a:pPr>
            <a:r>
              <a:rPr lang="en-US" sz="3600" dirty="0" smtClean="0"/>
              <a:t>The contents of 7 similar containers of sulfuric acid are 9.8, 10.2, 10.4, 9.8, 10, 10.2, 9.6 liters. Find a        confidence interval for the mean of all such containers assuming an approximate normal distribution.</a:t>
            </a:r>
          </a:p>
          <a:p>
            <a:pPr>
              <a:buNone/>
            </a:pPr>
            <a:endParaRPr lang="ar-SA" dirty="0"/>
          </a:p>
        </p:txBody>
      </p:sp>
      <p:sp>
        <p:nvSpPr>
          <p:cNvPr id="286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86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86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8679" name="Object 7"/>
          <p:cNvGraphicFramePr>
            <a:graphicFrameLocks noChangeAspect="1"/>
          </p:cNvGraphicFramePr>
          <p:nvPr/>
        </p:nvGraphicFramePr>
        <p:xfrm>
          <a:off x="4953000" y="2804160"/>
          <a:ext cx="990600" cy="396240"/>
        </p:xfrm>
        <a:graphic>
          <a:graphicData uri="http://schemas.openxmlformats.org/presentationml/2006/ole">
            <p:oleObj spid="_x0000_s28679" name="Equation" r:id="rId3" imgW="317087" imgH="177569"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447800"/>
            <a:ext cx="8153400" cy="4876800"/>
          </a:xfrm>
        </p:spPr>
        <p:txBody>
          <a:bodyPr/>
          <a:lstStyle/>
          <a:p>
            <a:pPr>
              <a:buNone/>
            </a:pPr>
            <a:r>
              <a:rPr lang="en-US" b="1" u="sng" dirty="0" smtClean="0">
                <a:solidFill>
                  <a:schemeClr val="bg2">
                    <a:lumMod val="25000"/>
                  </a:schemeClr>
                </a:solidFill>
              </a:rPr>
              <a:t>Solution:</a:t>
            </a:r>
            <a:endParaRPr lang="en-US" dirty="0" smtClean="0">
              <a:solidFill>
                <a:schemeClr val="bg2">
                  <a:lumMod val="25000"/>
                </a:schemeClr>
              </a:solidFill>
            </a:endParaRPr>
          </a:p>
          <a:p>
            <a:pPr>
              <a:buNone/>
            </a:pPr>
            <a:r>
              <a:rPr lang="en-US" sz="3200" dirty="0" smtClean="0"/>
              <a:t>confidence interval for the mean :</a:t>
            </a:r>
          </a:p>
          <a:p>
            <a:pPr>
              <a:buNone/>
            </a:pPr>
            <a:r>
              <a:rPr lang="en-US" dirty="0" smtClean="0"/>
              <a:t>------------------------------------------------ </a:t>
            </a:r>
          </a:p>
          <a:p>
            <a:pPr>
              <a:buNone/>
            </a:pPr>
            <a:endParaRPr lang="ar-SA" dirty="0"/>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9697" name="Object 1"/>
          <p:cNvGraphicFramePr>
            <a:graphicFrameLocks noChangeAspect="1"/>
          </p:cNvGraphicFramePr>
          <p:nvPr/>
        </p:nvGraphicFramePr>
        <p:xfrm>
          <a:off x="378883" y="3124200"/>
          <a:ext cx="8765117" cy="3124200"/>
        </p:xfrm>
        <a:graphic>
          <a:graphicData uri="http://schemas.openxmlformats.org/presentationml/2006/ole">
            <p:oleObj spid="_x0000_s29697" r:id="rId3" imgW="4826000" imgH="1498600" progId="">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 7.4 Estimating the Difference between Two Means:</a:t>
            </a:r>
            <a:endParaRPr lang="ar-SA" dirty="0"/>
          </a:p>
        </p:txBody>
      </p:sp>
      <p:sp>
        <p:nvSpPr>
          <p:cNvPr id="3" name="Content Placeholder 2"/>
          <p:cNvSpPr>
            <a:spLocks noGrp="1"/>
          </p:cNvSpPr>
          <p:nvPr>
            <p:ph idx="1"/>
          </p:nvPr>
        </p:nvSpPr>
        <p:spPr/>
        <p:txBody>
          <a:bodyPr>
            <a:normAutofit/>
          </a:bodyPr>
          <a:lstStyle/>
          <a:p>
            <a:pPr>
              <a:buNone/>
            </a:pPr>
            <a:r>
              <a:rPr lang="en-US" b="1" dirty="0" smtClean="0"/>
              <a:t>7.4.1 Confidence Interval for              when       Known:</a:t>
            </a:r>
            <a:endParaRPr lang="en-US" dirty="0" smtClean="0"/>
          </a:p>
          <a:p>
            <a:pPr>
              <a:buNone/>
            </a:pPr>
            <a:r>
              <a:rPr lang="en-US" dirty="0" smtClean="0"/>
              <a:t>-----------------------------------------------------------------</a:t>
            </a:r>
          </a:p>
          <a:p>
            <a:pPr>
              <a:buNone/>
            </a:pPr>
            <a:r>
              <a:rPr lang="en-US" dirty="0" smtClean="0"/>
              <a:t> If                are the means of independent random samples of size </a:t>
            </a:r>
            <a:r>
              <a:rPr lang="en-US" b="1" dirty="0" smtClean="0"/>
              <a:t>n</a:t>
            </a:r>
            <a:r>
              <a:rPr lang="en-US" b="1" baseline="-25000" dirty="0" smtClean="0"/>
              <a:t>1</a:t>
            </a:r>
            <a:r>
              <a:rPr lang="en-US" b="1" dirty="0" smtClean="0"/>
              <a:t> </a:t>
            </a:r>
            <a:r>
              <a:rPr lang="en-US" dirty="0" smtClean="0"/>
              <a:t>and </a:t>
            </a:r>
            <a:r>
              <a:rPr lang="en-US" b="1" dirty="0" smtClean="0"/>
              <a:t>n</a:t>
            </a:r>
            <a:r>
              <a:rPr lang="en-US" b="1" baseline="-25000" dirty="0" smtClean="0"/>
              <a:t>2</a:t>
            </a:r>
            <a:r>
              <a:rPr lang="en-US" dirty="0" smtClean="0"/>
              <a:t> from populations with known variances                     respectively, a                  confidence interval for          is given by:</a:t>
            </a:r>
          </a:p>
          <a:p>
            <a:pPr>
              <a:buNone/>
            </a:pPr>
            <a:endParaRPr lang="en-US" dirty="0" smtClean="0"/>
          </a:p>
          <a:p>
            <a:pPr>
              <a:buNone/>
            </a:pPr>
            <a:r>
              <a:rPr lang="en-US" dirty="0" smtClean="0"/>
              <a:t> where             is  the</a:t>
            </a:r>
            <a:r>
              <a:rPr lang="en-US" b="1" dirty="0" smtClean="0"/>
              <a:t> </a:t>
            </a:r>
            <a:r>
              <a:rPr lang="en-US" dirty="0" smtClean="0"/>
              <a:t>-value leaving an area of         to the right .</a:t>
            </a:r>
          </a:p>
          <a:p>
            <a:pPr>
              <a:buNone/>
            </a:pPr>
            <a:endParaRPr lang="ar-SA" dirty="0"/>
          </a:p>
        </p:txBody>
      </p:sp>
      <p:sp>
        <p:nvSpPr>
          <p:cNvPr id="307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21" name="Object 1"/>
          <p:cNvGraphicFramePr>
            <a:graphicFrameLocks noChangeAspect="1"/>
          </p:cNvGraphicFramePr>
          <p:nvPr/>
        </p:nvGraphicFramePr>
        <p:xfrm>
          <a:off x="5029200" y="1905000"/>
          <a:ext cx="914400" cy="457200"/>
        </p:xfrm>
        <a:graphic>
          <a:graphicData uri="http://schemas.openxmlformats.org/presentationml/2006/ole">
            <p:oleObj spid="_x0000_s30721" name="Equation" r:id="rId3" imgW="494870" imgH="215713" progId="Equation.3">
              <p:embed/>
            </p:oleObj>
          </a:graphicData>
        </a:graphic>
      </p:graphicFrame>
      <p:sp>
        <p:nvSpPr>
          <p:cNvPr id="307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23" name="Object 3"/>
          <p:cNvGraphicFramePr>
            <a:graphicFrameLocks noChangeAspect="1"/>
          </p:cNvGraphicFramePr>
          <p:nvPr/>
        </p:nvGraphicFramePr>
        <p:xfrm>
          <a:off x="7010400" y="1981200"/>
          <a:ext cx="1143000" cy="381000"/>
        </p:xfrm>
        <a:graphic>
          <a:graphicData uri="http://schemas.openxmlformats.org/presentationml/2006/ole">
            <p:oleObj spid="_x0000_s30723" name="Equation" r:id="rId4" imgW="672808" imgH="228501" progId="Equation.3">
              <p:embed/>
            </p:oleObj>
          </a:graphicData>
        </a:graphic>
      </p:graphicFrame>
      <p:sp>
        <p:nvSpPr>
          <p:cNvPr id="307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25" name="Object 5"/>
          <p:cNvGraphicFramePr>
            <a:graphicFrameLocks noChangeAspect="1"/>
          </p:cNvGraphicFramePr>
          <p:nvPr/>
        </p:nvGraphicFramePr>
        <p:xfrm>
          <a:off x="914400" y="3352800"/>
          <a:ext cx="1143000" cy="304800"/>
        </p:xfrm>
        <a:graphic>
          <a:graphicData uri="http://schemas.openxmlformats.org/presentationml/2006/ole">
            <p:oleObj spid="_x0000_s30725" name="Equation" r:id="rId5" imgW="685800" imgH="228600" progId="Equation.3">
              <p:embed/>
            </p:oleObj>
          </a:graphicData>
        </a:graphic>
      </p:graphicFrame>
      <p:sp>
        <p:nvSpPr>
          <p:cNvPr id="307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27" name="Object 7"/>
          <p:cNvGraphicFramePr>
            <a:graphicFrameLocks noChangeAspect="1"/>
          </p:cNvGraphicFramePr>
          <p:nvPr/>
        </p:nvGraphicFramePr>
        <p:xfrm>
          <a:off x="3429000" y="4114800"/>
          <a:ext cx="1447800" cy="304800"/>
        </p:xfrm>
        <a:graphic>
          <a:graphicData uri="http://schemas.openxmlformats.org/presentationml/2006/ole">
            <p:oleObj spid="_x0000_s30727" name="Equation" r:id="rId6" imgW="672808" imgH="228501" progId="Equation.3">
              <p:embed/>
            </p:oleObj>
          </a:graphicData>
        </a:graphic>
      </p:graphicFrame>
      <p:sp>
        <p:nvSpPr>
          <p:cNvPr id="307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29" name="Object 9"/>
          <p:cNvGraphicFramePr>
            <a:graphicFrameLocks noChangeAspect="1"/>
          </p:cNvGraphicFramePr>
          <p:nvPr/>
        </p:nvGraphicFramePr>
        <p:xfrm>
          <a:off x="7010400" y="4191000"/>
          <a:ext cx="1295400" cy="228600"/>
        </p:xfrm>
        <a:graphic>
          <a:graphicData uri="http://schemas.openxmlformats.org/presentationml/2006/ole">
            <p:oleObj spid="_x0000_s30729" name="Equation" r:id="rId7" imgW="787058" imgH="203112" progId="Equation.3">
              <p:embed/>
            </p:oleObj>
          </a:graphicData>
        </a:graphic>
      </p:graphicFrame>
      <p:sp>
        <p:nvSpPr>
          <p:cNvPr id="3073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31" name="Object 11"/>
          <p:cNvGraphicFramePr>
            <a:graphicFrameLocks noChangeAspect="1"/>
          </p:cNvGraphicFramePr>
          <p:nvPr/>
        </p:nvGraphicFramePr>
        <p:xfrm>
          <a:off x="4114800" y="4572000"/>
          <a:ext cx="685800" cy="304800"/>
        </p:xfrm>
        <a:graphic>
          <a:graphicData uri="http://schemas.openxmlformats.org/presentationml/2006/ole">
            <p:oleObj spid="_x0000_s30731" name="Equation" r:id="rId8" imgW="494870" imgH="215713" progId="Equation.3">
              <p:embed/>
            </p:oleObj>
          </a:graphicData>
        </a:graphic>
      </p:graphicFrame>
      <p:sp>
        <p:nvSpPr>
          <p:cNvPr id="3073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33" name="Object 13"/>
          <p:cNvGraphicFramePr>
            <a:graphicFrameLocks noChangeAspect="1"/>
          </p:cNvGraphicFramePr>
          <p:nvPr/>
        </p:nvGraphicFramePr>
        <p:xfrm>
          <a:off x="2362200" y="4876800"/>
          <a:ext cx="4501662" cy="609600"/>
        </p:xfrm>
        <a:graphic>
          <a:graphicData uri="http://schemas.openxmlformats.org/presentationml/2006/ole">
            <p:oleObj spid="_x0000_s30733" r:id="rId9" imgW="2373870" imgH="495085" progId="">
              <p:embed/>
            </p:oleObj>
          </a:graphicData>
        </a:graphic>
      </p:graphicFrame>
      <p:sp>
        <p:nvSpPr>
          <p:cNvPr id="3073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35" name="Object 15"/>
          <p:cNvGraphicFramePr>
            <a:graphicFrameLocks noChangeAspect="1"/>
          </p:cNvGraphicFramePr>
          <p:nvPr/>
        </p:nvGraphicFramePr>
        <p:xfrm>
          <a:off x="1556951" y="5486401"/>
          <a:ext cx="1110049" cy="457200"/>
        </p:xfrm>
        <a:graphic>
          <a:graphicData uri="http://schemas.openxmlformats.org/presentationml/2006/ole">
            <p:oleObj spid="_x0000_s30735" r:id="rId10" imgW="330057" imgH="355446" progId="">
              <p:embed/>
            </p:oleObj>
          </a:graphicData>
        </a:graphic>
      </p:graphicFrame>
      <p:sp>
        <p:nvSpPr>
          <p:cNvPr id="30738"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37" name="Object 17"/>
          <p:cNvGraphicFramePr>
            <a:graphicFrameLocks noChangeAspect="1"/>
          </p:cNvGraphicFramePr>
          <p:nvPr/>
        </p:nvGraphicFramePr>
        <p:xfrm>
          <a:off x="7086600" y="5476875"/>
          <a:ext cx="457200" cy="390525"/>
        </p:xfrm>
        <a:graphic>
          <a:graphicData uri="http://schemas.openxmlformats.org/presentationml/2006/ole">
            <p:oleObj spid="_x0000_s30737" name="Equation" r:id="rId11" imgW="177646" imgH="393359"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029200"/>
          </a:xfrm>
        </p:spPr>
        <p:txBody>
          <a:bodyPr/>
          <a:lstStyle/>
          <a:p>
            <a:pPr>
              <a:buNone/>
            </a:pPr>
            <a:r>
              <a:rPr lang="en-US" b="1" u="sng" dirty="0" smtClean="0">
                <a:solidFill>
                  <a:schemeClr val="bg2">
                    <a:lumMod val="25000"/>
                  </a:schemeClr>
                </a:solidFill>
              </a:rPr>
              <a:t>  EX (4):</a:t>
            </a:r>
            <a:endParaRPr lang="en-US" dirty="0" smtClean="0">
              <a:solidFill>
                <a:schemeClr val="bg2">
                  <a:lumMod val="25000"/>
                </a:schemeClr>
              </a:solidFill>
            </a:endParaRPr>
          </a:p>
          <a:p>
            <a:pPr>
              <a:buNone/>
            </a:pPr>
            <a:r>
              <a:rPr lang="en-US" dirty="0" smtClean="0"/>
              <a:t>   A standardized chemistry test was given to </a:t>
            </a:r>
            <a:r>
              <a:rPr lang="en-US" b="1" dirty="0" smtClean="0"/>
              <a:t>50</a:t>
            </a:r>
            <a:r>
              <a:rPr lang="en-US" dirty="0" smtClean="0"/>
              <a:t> girls and </a:t>
            </a:r>
            <a:r>
              <a:rPr lang="en-US" b="1" dirty="0" smtClean="0"/>
              <a:t>75</a:t>
            </a:r>
            <a:r>
              <a:rPr lang="en-US" dirty="0" smtClean="0"/>
              <a:t> boys. The girls made an average grade of </a:t>
            </a:r>
            <a:r>
              <a:rPr lang="en-US" b="1" dirty="0" smtClean="0"/>
              <a:t>76</a:t>
            </a:r>
            <a:r>
              <a:rPr lang="en-US" dirty="0" smtClean="0"/>
              <a:t>, while the boys made an average grade of </a:t>
            </a:r>
            <a:r>
              <a:rPr lang="en-US" b="1" dirty="0" smtClean="0"/>
              <a:t>82</a:t>
            </a:r>
            <a:r>
              <a:rPr lang="en-US" dirty="0" smtClean="0"/>
              <a:t>. Find a   confidence interval for the difference              where        is the mean score of all boys and        is the mean score of all girls who might take this test. Assume that the population standard deviations are </a:t>
            </a:r>
            <a:r>
              <a:rPr lang="en-US" b="1" dirty="0" smtClean="0"/>
              <a:t>6</a:t>
            </a:r>
            <a:r>
              <a:rPr lang="en-US" dirty="0" smtClean="0"/>
              <a:t> and </a:t>
            </a:r>
            <a:r>
              <a:rPr lang="en-US" b="1" dirty="0" smtClean="0"/>
              <a:t>8</a:t>
            </a:r>
            <a:r>
              <a:rPr lang="en-US" dirty="0" smtClean="0"/>
              <a:t> for girls and boys respectively.</a:t>
            </a:r>
          </a:p>
          <a:p>
            <a:pPr>
              <a:buNone/>
            </a:pPr>
            <a:endParaRPr lang="ar-SA" dirty="0"/>
          </a:p>
        </p:txBody>
      </p:sp>
      <p:sp>
        <p:nvSpPr>
          <p:cNvPr id="31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1745" name="Object 1"/>
          <p:cNvGraphicFramePr>
            <a:graphicFrameLocks noChangeAspect="1"/>
          </p:cNvGraphicFramePr>
          <p:nvPr/>
        </p:nvGraphicFramePr>
        <p:xfrm>
          <a:off x="7239000" y="2667000"/>
          <a:ext cx="762000" cy="304800"/>
        </p:xfrm>
        <a:graphic>
          <a:graphicData uri="http://schemas.openxmlformats.org/presentationml/2006/ole">
            <p:oleObj spid="_x0000_s31745" name="Equation" r:id="rId3" imgW="317087" imgH="177569" progId="Equation.3">
              <p:embed/>
            </p:oleObj>
          </a:graphicData>
        </a:graphic>
      </p:graphicFrame>
      <p:sp>
        <p:nvSpPr>
          <p:cNvPr id="317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1747" name="Object 3"/>
          <p:cNvGraphicFramePr>
            <a:graphicFrameLocks noChangeAspect="1"/>
          </p:cNvGraphicFramePr>
          <p:nvPr/>
        </p:nvGraphicFramePr>
        <p:xfrm>
          <a:off x="6096000" y="3124200"/>
          <a:ext cx="990600" cy="304800"/>
        </p:xfrm>
        <a:graphic>
          <a:graphicData uri="http://schemas.openxmlformats.org/presentationml/2006/ole">
            <p:oleObj spid="_x0000_s31747" name="Equation" r:id="rId4" imgW="494870" imgH="215713" progId="Equation.3">
              <p:embed/>
            </p:oleObj>
          </a:graphicData>
        </a:graphic>
      </p:graphicFrame>
      <p:sp>
        <p:nvSpPr>
          <p:cNvPr id="317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1749" name="Object 5"/>
          <p:cNvGraphicFramePr>
            <a:graphicFrameLocks noChangeAspect="1"/>
          </p:cNvGraphicFramePr>
          <p:nvPr/>
        </p:nvGraphicFramePr>
        <p:xfrm>
          <a:off x="8153400" y="3048000"/>
          <a:ext cx="304800" cy="304800"/>
        </p:xfrm>
        <a:graphic>
          <a:graphicData uri="http://schemas.openxmlformats.org/presentationml/2006/ole">
            <p:oleObj spid="_x0000_s31749" name="Equation" r:id="rId5" imgW="177569" imgH="215619" progId="Equation.3">
              <p:embed/>
            </p:oleObj>
          </a:graphicData>
        </a:graphic>
      </p:graphicFrame>
      <p:sp>
        <p:nvSpPr>
          <p:cNvPr id="3175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1751" name="Object 7"/>
          <p:cNvGraphicFramePr>
            <a:graphicFrameLocks noChangeAspect="1"/>
          </p:cNvGraphicFramePr>
          <p:nvPr/>
        </p:nvGraphicFramePr>
        <p:xfrm>
          <a:off x="5486400" y="3429000"/>
          <a:ext cx="381000" cy="304800"/>
        </p:xfrm>
        <a:graphic>
          <a:graphicData uri="http://schemas.openxmlformats.org/presentationml/2006/ole">
            <p:oleObj spid="_x0000_s31751" name="Equation" r:id="rId6" imgW="190335" imgH="215713"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1"/>
          <p:cNvGraphicFramePr>
            <a:graphicFrameLocks noChangeAspect="1"/>
          </p:cNvGraphicFramePr>
          <p:nvPr/>
        </p:nvGraphicFramePr>
        <p:xfrm>
          <a:off x="1219200" y="3810000"/>
          <a:ext cx="6477000" cy="2667000"/>
        </p:xfrm>
        <a:graphic>
          <a:graphicData uri="http://schemas.openxmlformats.org/presentationml/2006/ole">
            <p:oleObj spid="_x0000_s32789" r:id="rId3" imgW="3708400" imgH="1778000" progId="">
              <p:embed/>
            </p:oleObj>
          </a:graphicData>
        </a:graphic>
      </p:graphicFrame>
      <p:graphicFrame>
        <p:nvGraphicFramePr>
          <p:cNvPr id="30" name="Table 29"/>
          <p:cNvGraphicFramePr>
            <a:graphicFrameLocks noGrp="1"/>
          </p:cNvGraphicFramePr>
          <p:nvPr/>
        </p:nvGraphicFramePr>
        <p:xfrm>
          <a:off x="3886200" y="990600"/>
          <a:ext cx="2971800" cy="2179320"/>
        </p:xfrm>
        <a:graphic>
          <a:graphicData uri="http://schemas.openxmlformats.org/drawingml/2006/table">
            <a:tbl>
              <a:tblPr/>
              <a:tblGrid>
                <a:gridCol w="1499108"/>
                <a:gridCol w="1472692"/>
              </a:tblGrid>
              <a:tr h="544830">
                <a:tc>
                  <a:txBody>
                    <a:bodyPr/>
                    <a:lstStyle/>
                    <a:p>
                      <a:pPr algn="ctr" rtl="0">
                        <a:lnSpc>
                          <a:spcPct val="150000"/>
                        </a:lnSpc>
                        <a:spcAft>
                          <a:spcPts val="0"/>
                        </a:spcAft>
                      </a:pPr>
                      <a:r>
                        <a:rPr lang="en-US" sz="1600" dirty="0">
                          <a:latin typeface="Times New Roman"/>
                          <a:ea typeface="Times New Roman"/>
                        </a:rPr>
                        <a:t>girls</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dirty="0">
                          <a:latin typeface="Times New Roman"/>
                          <a:ea typeface="Times New Roman"/>
                        </a:rPr>
                        <a:t>Boys</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4830">
                <a:tc>
                  <a:txBody>
                    <a:bodyPr/>
                    <a:lstStyle/>
                    <a:p>
                      <a:pPr algn="ctr" rtl="0">
                        <a:lnSpc>
                          <a:spcPct val="150000"/>
                        </a:lnSpc>
                        <a:spcAft>
                          <a:spcPts val="0"/>
                        </a:spcAft>
                      </a:pPr>
                      <a:endParaRPr lang="ar-SA"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ar-SA"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4830">
                <a:tc>
                  <a:txBody>
                    <a:bodyPr/>
                    <a:lstStyle/>
                    <a:p>
                      <a:pPr algn="ctr" rtl="0">
                        <a:lnSpc>
                          <a:spcPct val="150000"/>
                        </a:lnSpc>
                        <a:spcAft>
                          <a:spcPts val="0"/>
                        </a:spcAft>
                      </a:pPr>
                      <a:endParaRPr lang="en-US"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4830">
                <a:tc>
                  <a:txBody>
                    <a:bodyPr/>
                    <a:lstStyle/>
                    <a:p>
                      <a:pPr algn="ctr" rtl="0">
                        <a:lnSpc>
                          <a:spcPct val="150000"/>
                        </a:lnSpc>
                        <a:spcAft>
                          <a:spcPts val="0"/>
                        </a:spcAft>
                      </a:pPr>
                      <a:endParaRPr lang="ar-SA"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ar-SA"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Content Placeholder 2"/>
          <p:cNvSpPr>
            <a:spLocks noGrp="1"/>
          </p:cNvSpPr>
          <p:nvPr>
            <p:ph idx="1"/>
          </p:nvPr>
        </p:nvSpPr>
        <p:spPr>
          <a:xfrm>
            <a:off x="457200" y="685800"/>
            <a:ext cx="8229600" cy="5638800"/>
          </a:xfrm>
        </p:spPr>
        <p:txBody>
          <a:bodyPr/>
          <a:lstStyle/>
          <a:p>
            <a:pPr>
              <a:buNone/>
            </a:pPr>
            <a:r>
              <a:rPr lang="en-US" b="1" dirty="0" smtClean="0"/>
              <a:t>    </a:t>
            </a:r>
            <a:r>
              <a:rPr lang="en-US" b="1" u="sng" dirty="0" smtClean="0">
                <a:solidFill>
                  <a:schemeClr val="bg2">
                    <a:lumMod val="25000"/>
                  </a:schemeClr>
                </a:solidFill>
              </a:rPr>
              <a:t>Solution:</a:t>
            </a:r>
            <a:endParaRPr lang="en-US" dirty="0" smtClean="0">
              <a:solidFill>
                <a:schemeClr val="bg2">
                  <a:lumMod val="25000"/>
                </a:schemeClr>
              </a:solidFill>
            </a:endParaRPr>
          </a:p>
          <a:p>
            <a:pPr>
              <a:buNone/>
            </a:pPr>
            <a:r>
              <a:rPr lang="en-US" dirty="0" smtClean="0"/>
              <a:t>                        </a:t>
            </a:r>
          </a:p>
          <a:p>
            <a:pPr>
              <a:buNone/>
            </a:pPr>
            <a:endParaRPr lang="en-US" dirty="0" smtClean="0"/>
          </a:p>
          <a:p>
            <a:pPr>
              <a:buNone/>
            </a:pPr>
            <a:endParaRPr lang="en-US" dirty="0" smtClean="0"/>
          </a:p>
          <a:p>
            <a:pPr>
              <a:buNone/>
            </a:pPr>
            <a:endParaRPr lang="en-US" dirty="0" smtClean="0"/>
          </a:p>
          <a:p>
            <a:pPr>
              <a:buNone/>
            </a:pPr>
            <a:r>
              <a:rPr lang="en-US" dirty="0" smtClean="0"/>
              <a:t>       </a:t>
            </a:r>
            <a:r>
              <a:rPr lang="en-US" sz="2400" dirty="0" smtClean="0"/>
              <a:t>confidence interval for the mean          </a:t>
            </a:r>
            <a:r>
              <a:rPr lang="en-US" dirty="0" smtClean="0"/>
              <a:t>:</a:t>
            </a:r>
          </a:p>
          <a:p>
            <a:pPr>
              <a:buNone/>
            </a:pPr>
            <a:r>
              <a:rPr lang="en-US" dirty="0" smtClean="0"/>
              <a:t>  -----------------------------------------------------</a:t>
            </a:r>
          </a:p>
          <a:p>
            <a:pPr>
              <a:buNone/>
            </a:pPr>
            <a:endParaRPr lang="ar-SA" dirty="0"/>
          </a:p>
        </p:txBody>
      </p:sp>
      <p:sp>
        <p:nvSpPr>
          <p:cNvPr id="327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2769" name="Object 1"/>
          <p:cNvGraphicFramePr>
            <a:graphicFrameLocks noChangeAspect="1"/>
          </p:cNvGraphicFramePr>
          <p:nvPr/>
        </p:nvGraphicFramePr>
        <p:xfrm>
          <a:off x="4114800" y="1676400"/>
          <a:ext cx="762000" cy="304800"/>
        </p:xfrm>
        <a:graphic>
          <a:graphicData uri="http://schemas.openxmlformats.org/presentationml/2006/ole">
            <p:oleObj spid="_x0000_s32769" r:id="rId4" imgW="482391" imgH="228501" progId="">
              <p:embed/>
            </p:oleObj>
          </a:graphicData>
        </a:graphic>
      </p:graphicFrame>
      <p:sp>
        <p:nvSpPr>
          <p:cNvPr id="327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2771" name="Object 3"/>
          <p:cNvGraphicFramePr>
            <a:graphicFrameLocks noChangeAspect="1"/>
          </p:cNvGraphicFramePr>
          <p:nvPr/>
        </p:nvGraphicFramePr>
        <p:xfrm>
          <a:off x="4038600" y="2209800"/>
          <a:ext cx="762000" cy="304800"/>
        </p:xfrm>
        <a:graphic>
          <a:graphicData uri="http://schemas.openxmlformats.org/presentationml/2006/ole">
            <p:oleObj spid="_x0000_s32771" r:id="rId5" imgW="533169" imgH="241195" progId="">
              <p:embed/>
            </p:oleObj>
          </a:graphicData>
        </a:graphic>
      </p:graphicFrame>
      <p:sp>
        <p:nvSpPr>
          <p:cNvPr id="327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2773" name="Object 5"/>
          <p:cNvGraphicFramePr>
            <a:graphicFrameLocks noChangeAspect="1"/>
          </p:cNvGraphicFramePr>
          <p:nvPr/>
        </p:nvGraphicFramePr>
        <p:xfrm>
          <a:off x="4191000" y="2743200"/>
          <a:ext cx="685800" cy="304800"/>
        </p:xfrm>
        <a:graphic>
          <a:graphicData uri="http://schemas.openxmlformats.org/presentationml/2006/ole">
            <p:oleObj spid="_x0000_s32773" r:id="rId6" imgW="419100" imgH="228600" progId="">
              <p:embed/>
            </p:oleObj>
          </a:graphicData>
        </a:graphic>
      </p:graphicFrame>
      <p:sp>
        <p:nvSpPr>
          <p:cNvPr id="3277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2775" name="Object 7"/>
          <p:cNvGraphicFramePr>
            <a:graphicFrameLocks noChangeAspect="1"/>
          </p:cNvGraphicFramePr>
          <p:nvPr/>
        </p:nvGraphicFramePr>
        <p:xfrm>
          <a:off x="5486400" y="1676400"/>
          <a:ext cx="838200" cy="381000"/>
        </p:xfrm>
        <a:graphic>
          <a:graphicData uri="http://schemas.openxmlformats.org/presentationml/2006/ole">
            <p:oleObj spid="_x0000_s32775" r:id="rId7" imgW="495085" imgH="228501" progId="">
              <p:embed/>
            </p:oleObj>
          </a:graphicData>
        </a:graphic>
      </p:graphicFrame>
      <p:graphicFrame>
        <p:nvGraphicFramePr>
          <p:cNvPr id="32777" name="Object 9"/>
          <p:cNvGraphicFramePr>
            <a:graphicFrameLocks noChangeAspect="1"/>
          </p:cNvGraphicFramePr>
          <p:nvPr/>
        </p:nvGraphicFramePr>
        <p:xfrm>
          <a:off x="5562600" y="2209800"/>
          <a:ext cx="762000" cy="381000"/>
        </p:xfrm>
        <a:graphic>
          <a:graphicData uri="http://schemas.openxmlformats.org/presentationml/2006/ole">
            <p:oleObj spid="_x0000_s32777" r:id="rId8" imgW="545863" imgH="241195" progId="">
              <p:embed/>
            </p:oleObj>
          </a:graphicData>
        </a:graphic>
      </p:graphicFrame>
      <p:sp>
        <p:nvSpPr>
          <p:cNvPr id="3277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278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2779" name="Object 11"/>
          <p:cNvGraphicFramePr>
            <a:graphicFrameLocks noChangeAspect="1"/>
          </p:cNvGraphicFramePr>
          <p:nvPr/>
        </p:nvGraphicFramePr>
        <p:xfrm>
          <a:off x="5562600" y="2743200"/>
          <a:ext cx="838200" cy="304800"/>
        </p:xfrm>
        <a:graphic>
          <a:graphicData uri="http://schemas.openxmlformats.org/presentationml/2006/ole">
            <p:oleObj spid="_x0000_s32779" r:id="rId9" imgW="431613" imgH="228501" progId="">
              <p:embed/>
            </p:oleObj>
          </a:graphicData>
        </a:graphic>
      </p:graphicFrame>
      <p:sp>
        <p:nvSpPr>
          <p:cNvPr id="327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2786" name="Object 18"/>
          <p:cNvGraphicFramePr>
            <a:graphicFrameLocks noChangeAspect="1"/>
          </p:cNvGraphicFramePr>
          <p:nvPr/>
        </p:nvGraphicFramePr>
        <p:xfrm>
          <a:off x="533400" y="3200400"/>
          <a:ext cx="533400" cy="304800"/>
        </p:xfrm>
        <a:graphic>
          <a:graphicData uri="http://schemas.openxmlformats.org/presentationml/2006/ole">
            <p:oleObj spid="_x0000_s32786" r:id="rId10" imgW="317087" imgH="177569" progId="">
              <p:embed/>
            </p:oleObj>
          </a:graphicData>
        </a:graphic>
      </p:graphicFrame>
      <p:sp>
        <p:nvSpPr>
          <p:cNvPr id="3278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2788" name="Object 20"/>
          <p:cNvGraphicFramePr>
            <a:graphicFrameLocks noChangeAspect="1"/>
          </p:cNvGraphicFramePr>
          <p:nvPr/>
        </p:nvGraphicFramePr>
        <p:xfrm>
          <a:off x="5486400" y="3200400"/>
          <a:ext cx="685800" cy="304800"/>
        </p:xfrm>
        <a:graphic>
          <a:graphicData uri="http://schemas.openxmlformats.org/presentationml/2006/ole">
            <p:oleObj spid="_x0000_s32788" r:id="rId11" imgW="469900" imgH="228600" progId="">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648200"/>
          </a:xfrm>
        </p:spPr>
        <p:txBody>
          <a:bodyPr>
            <a:normAutofit fontScale="92500" lnSpcReduction="10000"/>
          </a:bodyPr>
          <a:lstStyle/>
          <a:p>
            <a:pPr>
              <a:buNone/>
            </a:pPr>
            <a:r>
              <a:rPr lang="en-US" dirty="0" smtClean="0"/>
              <a:t>                  are the means of independent random samples of size </a:t>
            </a:r>
            <a:r>
              <a:rPr lang="en-US" b="1" dirty="0" smtClean="0"/>
              <a:t>n</a:t>
            </a:r>
            <a:r>
              <a:rPr lang="en-US" b="1" baseline="-25000" dirty="0" smtClean="0"/>
              <a:t>1</a:t>
            </a:r>
            <a:r>
              <a:rPr lang="en-US" b="1" dirty="0" smtClean="0"/>
              <a:t> </a:t>
            </a:r>
            <a:r>
              <a:rPr lang="en-US" dirty="0" smtClean="0"/>
              <a:t>and </a:t>
            </a:r>
            <a:r>
              <a:rPr lang="en-US" b="1" dirty="0" smtClean="0"/>
              <a:t>n</a:t>
            </a:r>
            <a:r>
              <a:rPr lang="en-US" b="1" baseline="-25000" dirty="0" smtClean="0"/>
              <a:t>2</a:t>
            </a:r>
            <a:r>
              <a:rPr lang="en-US" dirty="0" smtClean="0"/>
              <a:t> respectively from approximate normal populations with unknown but equal variances, a                  confidence interval for            is given by:</a:t>
            </a:r>
          </a:p>
          <a:p>
            <a:pPr>
              <a:buNone/>
            </a:pPr>
            <a:endParaRPr lang="en-US" dirty="0" smtClean="0"/>
          </a:p>
          <a:p>
            <a:pPr>
              <a:buNone/>
            </a:pPr>
            <a:r>
              <a:rPr lang="en-US" dirty="0" smtClean="0"/>
              <a:t>, where</a:t>
            </a:r>
          </a:p>
          <a:p>
            <a:pPr>
              <a:buNone/>
            </a:pPr>
            <a:endParaRPr lang="en-US" dirty="0" smtClean="0"/>
          </a:p>
          <a:p>
            <a:pPr>
              <a:buNone/>
            </a:pPr>
            <a:endParaRPr lang="en-US" dirty="0" smtClean="0"/>
          </a:p>
          <a:p>
            <a:pPr>
              <a:buNone/>
            </a:pPr>
            <a:r>
              <a:rPr lang="en-US" dirty="0" smtClean="0"/>
              <a:t> is the pooled estimate of the population standard deviation and                is the </a:t>
            </a:r>
            <a:r>
              <a:rPr lang="en-US" b="1" dirty="0" smtClean="0"/>
              <a:t>t</a:t>
            </a:r>
            <a:r>
              <a:rPr lang="en-US" dirty="0" smtClean="0"/>
              <a:t> – value with                    degrees of freedom leaving an area of       to the right.</a:t>
            </a:r>
          </a:p>
          <a:p>
            <a:pPr>
              <a:buNone/>
            </a:pPr>
            <a:r>
              <a:rPr lang="en-US" b="1" u="sng" dirty="0" smtClean="0"/>
              <a:t> </a:t>
            </a:r>
            <a:endParaRPr lang="ar-SA"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4817" name="Object 1"/>
          <p:cNvGraphicFramePr>
            <a:graphicFrameLocks noChangeAspect="1"/>
          </p:cNvGraphicFramePr>
          <p:nvPr/>
        </p:nvGraphicFramePr>
        <p:xfrm>
          <a:off x="762000" y="1981200"/>
          <a:ext cx="1143000" cy="381000"/>
        </p:xfrm>
        <a:graphic>
          <a:graphicData uri="http://schemas.openxmlformats.org/presentationml/2006/ole">
            <p:oleObj spid="_x0000_s34817" name="Equation" r:id="rId3" imgW="685800" imgH="228600" progId="Equation.3">
              <p:embed/>
            </p:oleObj>
          </a:graphicData>
        </a:graphic>
      </p:graphicFrame>
      <p:sp>
        <p:nvSpPr>
          <p:cNvPr id="3482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4819" name="Object 3"/>
          <p:cNvGraphicFramePr>
            <a:graphicFrameLocks noChangeAspect="1"/>
          </p:cNvGraphicFramePr>
          <p:nvPr/>
        </p:nvGraphicFramePr>
        <p:xfrm>
          <a:off x="7620000" y="2286000"/>
          <a:ext cx="1295400" cy="304800"/>
        </p:xfrm>
        <a:graphic>
          <a:graphicData uri="http://schemas.openxmlformats.org/presentationml/2006/ole">
            <p:oleObj spid="_x0000_s34819" name="Equation" r:id="rId4" imgW="787058" imgH="203112" progId="Equation.3">
              <p:embed/>
            </p:oleObj>
          </a:graphicData>
        </a:graphic>
      </p:graphicFrame>
      <p:sp>
        <p:nvSpPr>
          <p:cNvPr id="3482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4821" name="Object 5"/>
          <p:cNvGraphicFramePr>
            <a:graphicFrameLocks noChangeAspect="1"/>
          </p:cNvGraphicFramePr>
          <p:nvPr/>
        </p:nvGraphicFramePr>
        <p:xfrm>
          <a:off x="3810000" y="2895600"/>
          <a:ext cx="762000" cy="304800"/>
        </p:xfrm>
        <a:graphic>
          <a:graphicData uri="http://schemas.openxmlformats.org/presentationml/2006/ole">
            <p:oleObj spid="_x0000_s34821" name="Equation" r:id="rId5" imgW="494870" imgH="215713" progId="Equation.3">
              <p:embed/>
            </p:oleObj>
          </a:graphicData>
        </a:graphic>
      </p:graphicFrame>
      <p:sp>
        <p:nvSpPr>
          <p:cNvPr id="3482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4823" name="Object 7"/>
          <p:cNvGraphicFramePr>
            <a:graphicFrameLocks noChangeAspect="1"/>
          </p:cNvGraphicFramePr>
          <p:nvPr/>
        </p:nvGraphicFramePr>
        <p:xfrm>
          <a:off x="1905000" y="3276600"/>
          <a:ext cx="4114800" cy="762000"/>
        </p:xfrm>
        <a:graphic>
          <a:graphicData uri="http://schemas.openxmlformats.org/presentationml/2006/ole">
            <p:oleObj spid="_x0000_s34823" r:id="rId6" imgW="2552700" imgH="482600" progId="">
              <p:embed/>
            </p:oleObj>
          </a:graphicData>
        </a:graphic>
      </p:graphicFrame>
      <p:sp>
        <p:nvSpPr>
          <p:cNvPr id="34829"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4828" name="Object 12"/>
          <p:cNvGraphicFramePr>
            <a:graphicFrameLocks noChangeAspect="1"/>
          </p:cNvGraphicFramePr>
          <p:nvPr/>
        </p:nvGraphicFramePr>
        <p:xfrm>
          <a:off x="1905000" y="4114800"/>
          <a:ext cx="3962400" cy="685800"/>
        </p:xfrm>
        <a:graphic>
          <a:graphicData uri="http://schemas.openxmlformats.org/presentationml/2006/ole">
            <p:oleObj spid="_x0000_s34828" r:id="rId7" imgW="2565400" imgH="495300" progId="">
              <p:embed/>
            </p:oleObj>
          </a:graphicData>
        </a:graphic>
      </p:graphicFrame>
      <p:graphicFrame>
        <p:nvGraphicFramePr>
          <p:cNvPr id="21" name="Object 3"/>
          <p:cNvGraphicFramePr>
            <a:graphicFrameLocks noChangeAspect="1"/>
          </p:cNvGraphicFramePr>
          <p:nvPr/>
        </p:nvGraphicFramePr>
        <p:xfrm>
          <a:off x="5029200" y="914400"/>
          <a:ext cx="990600" cy="304800"/>
        </p:xfrm>
        <a:graphic>
          <a:graphicData uri="http://schemas.openxmlformats.org/presentationml/2006/ole">
            <p:oleObj spid="_x0000_s34833" name="Equation" r:id="rId8" imgW="494870" imgH="215713" progId="Equation.3">
              <p:embed/>
            </p:oleObj>
          </a:graphicData>
        </a:graphic>
      </p:graphicFrame>
      <p:graphicFrame>
        <p:nvGraphicFramePr>
          <p:cNvPr id="22" name="Object 5"/>
          <p:cNvGraphicFramePr>
            <a:graphicFrameLocks noChangeAspect="1"/>
          </p:cNvGraphicFramePr>
          <p:nvPr/>
        </p:nvGraphicFramePr>
        <p:xfrm>
          <a:off x="7010400" y="914399"/>
          <a:ext cx="1447800" cy="340659"/>
        </p:xfrm>
        <a:graphic>
          <a:graphicData uri="http://schemas.openxmlformats.org/presentationml/2006/ole">
            <p:oleObj spid="_x0000_s34834" name="Equation" r:id="rId9" imgW="672808" imgH="228501" progId="Equation.3">
              <p:embed/>
            </p:oleObj>
          </a:graphicData>
        </a:graphic>
      </p:graphicFrame>
      <p:graphicFrame>
        <p:nvGraphicFramePr>
          <p:cNvPr id="34835" name="Object 19"/>
          <p:cNvGraphicFramePr>
            <a:graphicFrameLocks noChangeAspect="1"/>
          </p:cNvGraphicFramePr>
          <p:nvPr/>
        </p:nvGraphicFramePr>
        <p:xfrm>
          <a:off x="1524000" y="5257800"/>
          <a:ext cx="1066800" cy="457200"/>
        </p:xfrm>
        <a:graphic>
          <a:graphicData uri="http://schemas.openxmlformats.org/presentationml/2006/ole">
            <p:oleObj spid="_x0000_s34835" r:id="rId10" imgW="406048" imgH="355292" progId="">
              <p:embed/>
            </p:oleObj>
          </a:graphicData>
        </a:graphic>
      </p:graphicFrame>
      <p:graphicFrame>
        <p:nvGraphicFramePr>
          <p:cNvPr id="34836" name="Object 20"/>
          <p:cNvGraphicFramePr>
            <a:graphicFrameLocks noChangeAspect="1"/>
          </p:cNvGraphicFramePr>
          <p:nvPr/>
        </p:nvGraphicFramePr>
        <p:xfrm>
          <a:off x="5105400" y="5257800"/>
          <a:ext cx="1447800" cy="381000"/>
        </p:xfrm>
        <a:graphic>
          <a:graphicData uri="http://schemas.openxmlformats.org/presentationml/2006/ole">
            <p:oleObj spid="_x0000_s34836" name="Equation" r:id="rId11" imgW="914003" imgH="215806" progId="Equation.3">
              <p:embed/>
            </p:oleObj>
          </a:graphicData>
        </a:graphic>
      </p:graphicFrame>
      <p:graphicFrame>
        <p:nvGraphicFramePr>
          <p:cNvPr id="34837" name="Object 21"/>
          <p:cNvGraphicFramePr>
            <a:graphicFrameLocks noChangeAspect="1"/>
          </p:cNvGraphicFramePr>
          <p:nvPr/>
        </p:nvGraphicFramePr>
        <p:xfrm>
          <a:off x="4419600" y="5629275"/>
          <a:ext cx="304800" cy="390525"/>
        </p:xfrm>
        <a:graphic>
          <a:graphicData uri="http://schemas.openxmlformats.org/presentationml/2006/ole">
            <p:oleObj spid="_x0000_s34837" name="Equation" r:id="rId12" imgW="177646" imgH="393359" progId="Equation.3">
              <p:embed/>
            </p:oleObj>
          </a:graphicData>
        </a:graphic>
      </p:graphicFrame>
      <p:sp>
        <p:nvSpPr>
          <p:cNvPr id="23" name="Content Placeholder 2"/>
          <p:cNvSpPr txBox="1">
            <a:spLocks/>
          </p:cNvSpPr>
          <p:nvPr/>
        </p:nvSpPr>
        <p:spPr>
          <a:xfrm>
            <a:off x="381000" y="838200"/>
            <a:ext cx="8229600" cy="152400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1" i="0" u="none" strike="noStrike" kern="1200" cap="none" spc="0" normalizeH="0" baseline="0" noProof="0" dirty="0" smtClean="0">
                <a:ln>
                  <a:noFill/>
                </a:ln>
                <a:solidFill>
                  <a:schemeClr val="bg2">
                    <a:lumMod val="25000"/>
                  </a:schemeClr>
                </a:solidFill>
                <a:effectLst/>
                <a:uLnTx/>
                <a:uFillTx/>
                <a:latin typeface="+mn-lt"/>
                <a:ea typeface="+mn-ea"/>
                <a:cs typeface="+mn-cs"/>
              </a:rPr>
              <a:t>  7.4.2 Confidence Interval for              when           Unknown</a:t>
            </a:r>
            <a:r>
              <a:rPr lang="en-US" sz="2600" dirty="0" smtClean="0">
                <a:solidFill>
                  <a:schemeClr val="bg2">
                    <a:lumMod val="25000"/>
                  </a:schemeClr>
                </a:solidFill>
              </a:rPr>
              <a:t> </a:t>
            </a:r>
            <a:r>
              <a:rPr kumimoji="0" lang="en-US" sz="2600" b="1" i="0" u="none" strike="noStrike" kern="1200" cap="none" spc="0" normalizeH="0" baseline="0" noProof="0" dirty="0" smtClean="0">
                <a:ln>
                  <a:noFill/>
                </a:ln>
                <a:solidFill>
                  <a:schemeClr val="bg2">
                    <a:lumMod val="25000"/>
                  </a:schemeClr>
                </a:solidFill>
                <a:effectLst/>
                <a:uLnTx/>
                <a:uFillTx/>
                <a:latin typeface="+mn-lt"/>
                <a:ea typeface="+mn-ea"/>
                <a:cs typeface="+mn-cs"/>
              </a:rPr>
              <a:t>but equal variances:</a:t>
            </a:r>
            <a:endParaRPr kumimoji="0" lang="en-US" sz="2600" b="0" i="0" u="none" strike="noStrike" kern="1200" cap="none" spc="0" normalizeH="0" baseline="0" noProof="0" dirty="0" smtClean="0">
              <a:ln>
                <a:noFill/>
              </a:ln>
              <a:solidFill>
                <a:schemeClr val="bg2">
                  <a:lumMod val="25000"/>
                </a:schemeClr>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ar-SA" sz="2600" b="0" i="0" u="none" strike="noStrike" kern="1200" cap="none" spc="0" normalizeH="0" baseline="0" noProof="0" dirty="0">
              <a:ln>
                <a:noFill/>
              </a:ln>
              <a:solidFill>
                <a:schemeClr val="bg2">
                  <a:lumMod val="2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EX (5):</a:t>
            </a:r>
            <a:endParaRPr lang="ar-SA" dirty="0"/>
          </a:p>
        </p:txBody>
      </p:sp>
      <p:sp>
        <p:nvSpPr>
          <p:cNvPr id="3" name="Content Placeholder 2"/>
          <p:cNvSpPr>
            <a:spLocks noGrp="1"/>
          </p:cNvSpPr>
          <p:nvPr>
            <p:ph idx="1"/>
          </p:nvPr>
        </p:nvSpPr>
        <p:spPr>
          <a:xfrm>
            <a:off x="457200" y="1371600"/>
            <a:ext cx="8229600" cy="4953000"/>
          </a:xfrm>
        </p:spPr>
        <p:txBody>
          <a:bodyPr>
            <a:normAutofit lnSpcReduction="10000"/>
          </a:bodyPr>
          <a:lstStyle/>
          <a:p>
            <a:pPr>
              <a:buNone/>
            </a:pPr>
            <a:endParaRPr lang="en-US" b="1" u="sng" dirty="0" smtClean="0"/>
          </a:p>
          <a:p>
            <a:pPr>
              <a:buNone/>
            </a:pPr>
            <a:r>
              <a:rPr lang="en-US" dirty="0" smtClean="0"/>
              <a:t>The independent sampling stations were chosen for this study, one located down stream from the acid mine discharge point and the other located upstream. For </a:t>
            </a:r>
            <a:r>
              <a:rPr lang="en-US" b="1" dirty="0" smtClean="0"/>
              <a:t>12</a:t>
            </a:r>
            <a:r>
              <a:rPr lang="en-US" dirty="0" smtClean="0"/>
              <a:t> monthly samples collected at the down stream station the species diversity index had a mean value                   and a standard deviation                    while </a:t>
            </a:r>
            <a:r>
              <a:rPr lang="en-US" b="1" dirty="0" smtClean="0"/>
              <a:t>10</a:t>
            </a:r>
            <a:r>
              <a:rPr lang="en-US" dirty="0" smtClean="0"/>
              <a:t> monthly samples had a mean index value                   and a standard deviation              . Find a 90% confidence interval for the difference between the population means for the two locations, assuming that the populations are approximately normally distributed with equal variances.</a:t>
            </a:r>
          </a:p>
          <a:p>
            <a:pPr>
              <a:buNone/>
            </a:pPr>
            <a:endParaRPr lang="ar-SA" dirty="0"/>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8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8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84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5847" name="Object 7"/>
          <p:cNvGraphicFramePr>
            <a:graphicFrameLocks noChangeAspect="1"/>
          </p:cNvGraphicFramePr>
          <p:nvPr/>
        </p:nvGraphicFramePr>
        <p:xfrm>
          <a:off x="7162800" y="3276600"/>
          <a:ext cx="1219200" cy="381000"/>
        </p:xfrm>
        <a:graphic>
          <a:graphicData uri="http://schemas.openxmlformats.org/presentationml/2006/ole">
            <p:oleObj spid="_x0000_s35847" name="Equation" r:id="rId3" imgW="634725" imgH="228501" progId="Equation.3">
              <p:embed/>
            </p:oleObj>
          </a:graphicData>
        </a:graphic>
      </p:graphicFrame>
      <p:sp>
        <p:nvSpPr>
          <p:cNvPr id="3585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5849" name="Object 9"/>
          <p:cNvGraphicFramePr>
            <a:graphicFrameLocks noChangeAspect="1"/>
          </p:cNvGraphicFramePr>
          <p:nvPr/>
        </p:nvGraphicFramePr>
        <p:xfrm>
          <a:off x="4572000" y="3657600"/>
          <a:ext cx="1219200" cy="304800"/>
        </p:xfrm>
        <a:graphic>
          <a:graphicData uri="http://schemas.openxmlformats.org/presentationml/2006/ole">
            <p:oleObj spid="_x0000_s35849" name="Equation" r:id="rId4" imgW="672808" imgH="215806" progId="Equation.3">
              <p:embed/>
            </p:oleObj>
          </a:graphicData>
        </a:graphic>
      </p:graphicFrame>
      <p:sp>
        <p:nvSpPr>
          <p:cNvPr id="3585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5851" name="Object 11"/>
          <p:cNvGraphicFramePr>
            <a:graphicFrameLocks noChangeAspect="1"/>
          </p:cNvGraphicFramePr>
          <p:nvPr/>
        </p:nvGraphicFramePr>
        <p:xfrm>
          <a:off x="3604591" y="4343400"/>
          <a:ext cx="967409" cy="304800"/>
        </p:xfrm>
        <a:graphic>
          <a:graphicData uri="http://schemas.openxmlformats.org/presentationml/2006/ole">
            <p:oleObj spid="_x0000_s35851" name="Equation" r:id="rId5" imgW="698197" imgH="215806" progId="Equation.3">
              <p:embed/>
            </p:oleObj>
          </a:graphicData>
        </a:graphic>
      </p:graphicFrame>
      <p:sp>
        <p:nvSpPr>
          <p:cNvPr id="3585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5855" name="Object 15"/>
          <p:cNvGraphicFramePr>
            <a:graphicFrameLocks noChangeAspect="1"/>
          </p:cNvGraphicFramePr>
          <p:nvPr/>
        </p:nvGraphicFramePr>
        <p:xfrm>
          <a:off x="5578475" y="3962400"/>
          <a:ext cx="1127125" cy="381000"/>
        </p:xfrm>
        <a:graphic>
          <a:graphicData uri="http://schemas.openxmlformats.org/presentationml/2006/ole">
            <p:oleObj spid="_x0000_s35855" name="Equation" r:id="rId6" imgW="672808" imgH="228501" progId="Equation.3">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marL="274320" indent="-274320">
              <a:spcBef>
                <a:spcPct val="20000"/>
              </a:spcBef>
              <a:buClr>
                <a:schemeClr val="accent3"/>
              </a:buClr>
              <a:buSzPct val="95000"/>
            </a:pPr>
            <a:r>
              <a:rPr lang="en-US" sz="2600" b="1" u="sng" dirty="0" smtClean="0">
                <a:solidFill>
                  <a:schemeClr val="bg2">
                    <a:lumMod val="25000"/>
                  </a:schemeClr>
                </a:solidFill>
                <a:latin typeface="+mn-lt"/>
                <a:ea typeface="+mn-ea"/>
                <a:cs typeface="+mn-cs"/>
              </a:rPr>
              <a:t>Solution:</a:t>
            </a:r>
            <a:endParaRPr lang="ar-SA" sz="2600" b="1" u="sng" dirty="0">
              <a:solidFill>
                <a:schemeClr val="bg2">
                  <a:lumMod val="25000"/>
                </a:schemeClr>
              </a:solidFill>
              <a:latin typeface="+mn-lt"/>
              <a:ea typeface="+mn-ea"/>
              <a:cs typeface="+mn-cs"/>
            </a:endParaRPr>
          </a:p>
        </p:txBody>
      </p:sp>
      <p:graphicFrame>
        <p:nvGraphicFramePr>
          <p:cNvPr id="4" name="Content Placeholder 3"/>
          <p:cNvGraphicFramePr>
            <a:graphicFrameLocks noGrp="1"/>
          </p:cNvGraphicFramePr>
          <p:nvPr>
            <p:ph idx="1"/>
          </p:nvPr>
        </p:nvGraphicFramePr>
        <p:xfrm>
          <a:off x="3581400" y="1295400"/>
          <a:ext cx="2667000" cy="1828800"/>
        </p:xfrm>
        <a:graphic>
          <a:graphicData uri="http://schemas.openxmlformats.org/drawingml/2006/table">
            <a:tbl>
              <a:tblPr/>
              <a:tblGrid>
                <a:gridCol w="1345353"/>
                <a:gridCol w="1321647"/>
              </a:tblGrid>
              <a:tr h="457200">
                <a:tc>
                  <a:txBody>
                    <a:bodyPr/>
                    <a:lstStyle/>
                    <a:p>
                      <a:pPr algn="ctr" rtl="0">
                        <a:lnSpc>
                          <a:spcPct val="150000"/>
                        </a:lnSpc>
                        <a:spcAft>
                          <a:spcPts val="0"/>
                        </a:spcAft>
                      </a:pPr>
                      <a:r>
                        <a:rPr lang="en-US" sz="1600" dirty="0">
                          <a:latin typeface="Times New Roman"/>
                          <a:ea typeface="Times New Roman"/>
                        </a:rPr>
                        <a:t>Station 1</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600" dirty="0">
                          <a:latin typeface="Times New Roman"/>
                          <a:ea typeface="Times New Roman"/>
                        </a:rPr>
                        <a:t>Station 2</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50000"/>
                        </a:lnSpc>
                        <a:spcAft>
                          <a:spcPts val="0"/>
                        </a:spcAft>
                      </a:pPr>
                      <a:endParaRPr lang="ar-SA"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50000"/>
                        </a:lnSpc>
                        <a:spcAft>
                          <a:spcPts val="0"/>
                        </a:spcAft>
                      </a:pP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rtl="0">
                        <a:lnSpc>
                          <a:spcPct val="150000"/>
                        </a:lnSpc>
                        <a:spcAft>
                          <a:spcPts val="0"/>
                        </a:spcAft>
                      </a:pPr>
                      <a:endParaRPr lang="ar-SA"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5" name="مجموعة 14"/>
          <p:cNvGrpSpPr/>
          <p:nvPr/>
        </p:nvGrpSpPr>
        <p:grpSpPr>
          <a:xfrm>
            <a:off x="3657600" y="1752600"/>
            <a:ext cx="2466975" cy="1295400"/>
            <a:chOff x="1724025" y="2133600"/>
            <a:chExt cx="2466975" cy="1295400"/>
          </a:xfrm>
        </p:grpSpPr>
        <p:graphicFrame>
          <p:nvGraphicFramePr>
            <p:cNvPr id="39942" name="Object 6"/>
            <p:cNvGraphicFramePr>
              <a:graphicFrameLocks noChangeAspect="1"/>
            </p:cNvGraphicFramePr>
            <p:nvPr/>
          </p:nvGraphicFramePr>
          <p:xfrm>
            <a:off x="1968500" y="2133600"/>
            <a:ext cx="622300" cy="304800"/>
          </p:xfrm>
          <a:graphic>
            <a:graphicData uri="http://schemas.openxmlformats.org/presentationml/2006/ole">
              <p:oleObj spid="_x0000_s39942" r:id="rId3" imgW="469900" imgH="228600" progId="">
                <p:embed/>
              </p:oleObj>
            </a:graphicData>
          </a:graphic>
        </p:graphicFrame>
        <p:graphicFrame>
          <p:nvGraphicFramePr>
            <p:cNvPr id="39941" name="Object 5"/>
            <p:cNvGraphicFramePr>
              <a:graphicFrameLocks noChangeAspect="1"/>
            </p:cNvGraphicFramePr>
            <p:nvPr/>
          </p:nvGraphicFramePr>
          <p:xfrm>
            <a:off x="3162300" y="2209800"/>
            <a:ext cx="647700" cy="304800"/>
          </p:xfrm>
          <a:graphic>
            <a:graphicData uri="http://schemas.openxmlformats.org/presentationml/2006/ole">
              <p:oleObj spid="_x0000_s39941" r:id="rId4" imgW="482391" imgH="228501" progId="">
                <p:embed/>
              </p:oleObj>
            </a:graphicData>
          </a:graphic>
        </p:graphicFrame>
        <p:graphicFrame>
          <p:nvGraphicFramePr>
            <p:cNvPr id="39940" name="Object 4"/>
            <p:cNvGraphicFramePr>
              <a:graphicFrameLocks noChangeAspect="1"/>
            </p:cNvGraphicFramePr>
            <p:nvPr/>
          </p:nvGraphicFramePr>
          <p:xfrm>
            <a:off x="1752600" y="2667000"/>
            <a:ext cx="1021080" cy="381000"/>
          </p:xfrm>
          <a:graphic>
            <a:graphicData uri="http://schemas.openxmlformats.org/presentationml/2006/ole">
              <p:oleObj spid="_x0000_s39940" r:id="rId5" imgW="634725" imgH="241195" progId="">
                <p:embed/>
              </p:oleObj>
            </a:graphicData>
          </a:graphic>
        </p:graphicFrame>
        <p:graphicFrame>
          <p:nvGraphicFramePr>
            <p:cNvPr id="39939" name="Object 3"/>
            <p:cNvGraphicFramePr>
              <a:graphicFrameLocks noChangeAspect="1"/>
            </p:cNvGraphicFramePr>
            <p:nvPr/>
          </p:nvGraphicFramePr>
          <p:xfrm>
            <a:off x="3121152" y="2667000"/>
            <a:ext cx="841248" cy="304800"/>
          </p:xfrm>
          <a:graphic>
            <a:graphicData uri="http://schemas.openxmlformats.org/presentationml/2006/ole">
              <p:oleObj spid="_x0000_s39939" r:id="rId6" imgW="660113" imgH="241195" progId="">
                <p:embed/>
              </p:oleObj>
            </a:graphicData>
          </a:graphic>
        </p:graphicFrame>
        <p:graphicFrame>
          <p:nvGraphicFramePr>
            <p:cNvPr id="39938" name="Object 2"/>
            <p:cNvGraphicFramePr>
              <a:graphicFrameLocks noChangeAspect="1"/>
            </p:cNvGraphicFramePr>
            <p:nvPr/>
          </p:nvGraphicFramePr>
          <p:xfrm>
            <a:off x="1724025" y="3048000"/>
            <a:ext cx="1095375" cy="381000"/>
          </p:xfrm>
          <a:graphic>
            <a:graphicData uri="http://schemas.openxmlformats.org/presentationml/2006/ole">
              <p:oleObj spid="_x0000_s39938" r:id="rId7" imgW="660400" imgH="228600" progId="">
                <p:embed/>
              </p:oleObj>
            </a:graphicData>
          </a:graphic>
        </p:graphicFrame>
        <p:graphicFrame>
          <p:nvGraphicFramePr>
            <p:cNvPr id="39937" name="Object 1"/>
            <p:cNvGraphicFramePr>
              <a:graphicFrameLocks noChangeAspect="1"/>
            </p:cNvGraphicFramePr>
            <p:nvPr/>
          </p:nvGraphicFramePr>
          <p:xfrm>
            <a:off x="3048000" y="3048000"/>
            <a:ext cx="1143000" cy="381000"/>
          </p:xfrm>
          <a:graphic>
            <a:graphicData uri="http://schemas.openxmlformats.org/presentationml/2006/ole">
              <p:oleObj spid="_x0000_s39937" r:id="rId8" imgW="685800" imgH="228600" progId="">
                <p:embed/>
              </p:oleObj>
            </a:graphicData>
          </a:graphic>
        </p:graphicFrame>
      </p:grpSp>
      <p:sp>
        <p:nvSpPr>
          <p:cNvPr id="13" name="TextBox 12"/>
          <p:cNvSpPr txBox="1"/>
          <p:nvPr/>
        </p:nvSpPr>
        <p:spPr>
          <a:xfrm>
            <a:off x="838200" y="3276600"/>
            <a:ext cx="7620000" cy="800219"/>
          </a:xfrm>
          <a:prstGeom prst="rect">
            <a:avLst/>
          </a:prstGeom>
          <a:noFill/>
        </p:spPr>
        <p:txBody>
          <a:bodyPr wrap="square" rtlCol="1">
            <a:spAutoFit/>
          </a:bodyPr>
          <a:lstStyle/>
          <a:p>
            <a:r>
              <a:rPr lang="en-US" sz="2800" dirty="0" smtClean="0"/>
              <a:t>90%  confidence interval for the mean           :</a:t>
            </a:r>
          </a:p>
          <a:p>
            <a:endParaRPr lang="ar-SA" dirty="0"/>
          </a:p>
        </p:txBody>
      </p:sp>
      <p:sp>
        <p:nvSpPr>
          <p:cNvPr id="3994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9945" name="Object 9"/>
          <p:cNvGraphicFramePr>
            <a:graphicFrameLocks noChangeAspect="1"/>
          </p:cNvGraphicFramePr>
          <p:nvPr/>
        </p:nvGraphicFramePr>
        <p:xfrm>
          <a:off x="6769100" y="3352800"/>
          <a:ext cx="850900" cy="416767"/>
        </p:xfrm>
        <a:graphic>
          <a:graphicData uri="http://schemas.openxmlformats.org/presentationml/2006/ole">
            <p:oleObj spid="_x0000_s39945" r:id="rId9" imgW="469900" imgH="228600" progId="">
              <p:embed/>
            </p:oleObj>
          </a:graphicData>
        </a:graphic>
      </p:graphicFrame>
      <p:sp>
        <p:nvSpPr>
          <p:cNvPr id="3994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9947" name="Object 11"/>
          <p:cNvGraphicFramePr>
            <a:graphicFrameLocks noChangeAspect="1"/>
          </p:cNvGraphicFramePr>
          <p:nvPr/>
        </p:nvGraphicFramePr>
        <p:xfrm>
          <a:off x="1400649" y="3896201"/>
          <a:ext cx="6905151" cy="2580799"/>
        </p:xfrm>
        <a:graphic>
          <a:graphicData uri="http://schemas.openxmlformats.org/presentationml/2006/ole">
            <p:oleObj spid="_x0000_s39947" r:id="rId10" imgW="4343400" imgH="1727200" progId="">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t>7.1 A Point Estimate:</a:t>
            </a:r>
            <a:endParaRPr lang="en-US" sz="3600" dirty="0"/>
          </a:p>
        </p:txBody>
      </p:sp>
      <p:sp>
        <p:nvSpPr>
          <p:cNvPr id="3" name="Content Placeholder 2"/>
          <p:cNvSpPr>
            <a:spLocks noGrp="1"/>
          </p:cNvSpPr>
          <p:nvPr>
            <p:ph idx="1"/>
          </p:nvPr>
        </p:nvSpPr>
        <p:spPr/>
        <p:txBody>
          <a:bodyPr/>
          <a:lstStyle/>
          <a:p>
            <a:pPr>
              <a:buNone/>
            </a:pPr>
            <a:r>
              <a:rPr lang="en-US" dirty="0" smtClean="0"/>
              <a:t>A point estimate of some population parameter      is a single value     of a statistic    (parameter space). For example    of the statistic     computed from a sample of size </a:t>
            </a:r>
            <a:r>
              <a:rPr lang="en-US" b="1" dirty="0" smtClean="0"/>
              <a:t>n</a:t>
            </a:r>
            <a:r>
              <a:rPr lang="en-US" dirty="0" smtClean="0"/>
              <a:t> is a point estimate of the population parameter  µ .Similarly        is a point estimate of the true proportion     for a binomial experiment.    is an estimator of the population parameter   µ , but the value of     is an estimate of   µ .</a:t>
            </a:r>
          </a:p>
          <a:p>
            <a:pPr>
              <a:buNone/>
            </a:pPr>
            <a:r>
              <a:rPr lang="en-US" dirty="0" smtClean="0"/>
              <a:t>The statistic that one uses to obtain a point estimate is called an estimator or a decision function. </a:t>
            </a:r>
          </a:p>
          <a:p>
            <a:pPr>
              <a:buNone/>
            </a:pPr>
            <a:endParaRPr lang="en-US" dirty="0"/>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097" name="Object 1"/>
          <p:cNvGraphicFramePr>
            <a:graphicFrameLocks noChangeAspect="1"/>
          </p:cNvGraphicFramePr>
          <p:nvPr/>
        </p:nvGraphicFramePr>
        <p:xfrm>
          <a:off x="7391400" y="2057400"/>
          <a:ext cx="228600" cy="304800"/>
        </p:xfrm>
        <a:graphic>
          <a:graphicData uri="http://schemas.openxmlformats.org/presentationml/2006/ole">
            <p:oleObj spid="_x0000_s4097" name="Equation" r:id="rId3" imgW="126725" imgH="177415" progId="Equation.3">
              <p:embed/>
            </p:oleObj>
          </a:graphicData>
        </a:graphic>
      </p:graphicFrame>
      <p:graphicFrame>
        <p:nvGraphicFramePr>
          <p:cNvPr id="4100" name="Object 4"/>
          <p:cNvGraphicFramePr>
            <a:graphicFrameLocks noChangeAspect="1"/>
          </p:cNvGraphicFramePr>
          <p:nvPr/>
        </p:nvGraphicFramePr>
        <p:xfrm>
          <a:off x="2514600" y="2438400"/>
          <a:ext cx="228600" cy="304800"/>
        </p:xfrm>
        <a:graphic>
          <a:graphicData uri="http://schemas.openxmlformats.org/presentationml/2006/ole">
            <p:oleObj spid="_x0000_s4100" name="Equation" r:id="rId4" imgW="126725" imgH="177415" progId="Equation.3">
              <p:embed/>
            </p:oleObj>
          </a:graphicData>
        </a:graphic>
      </p:graphicFrame>
      <p:sp>
        <p:nvSpPr>
          <p:cNvPr id="410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101" name="Object 5"/>
          <p:cNvGraphicFramePr>
            <a:graphicFrameLocks noChangeAspect="1"/>
          </p:cNvGraphicFramePr>
          <p:nvPr/>
        </p:nvGraphicFramePr>
        <p:xfrm>
          <a:off x="4572000" y="2438400"/>
          <a:ext cx="304800" cy="304800"/>
        </p:xfrm>
        <a:graphic>
          <a:graphicData uri="http://schemas.openxmlformats.org/presentationml/2006/ole">
            <p:oleObj spid="_x0000_s4101" name="Equation" r:id="rId5" imgW="164885" imgH="215619" progId="Equation.3">
              <p:embed/>
            </p:oleObj>
          </a:graphicData>
        </a:graphic>
      </p:graphicFrame>
      <p:sp>
        <p:nvSpPr>
          <p:cNvPr id="410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103" name="Object 7"/>
          <p:cNvGraphicFramePr>
            <a:graphicFrameLocks noChangeAspect="1"/>
          </p:cNvGraphicFramePr>
          <p:nvPr/>
        </p:nvGraphicFramePr>
        <p:xfrm>
          <a:off x="4419600" y="2819400"/>
          <a:ext cx="228600" cy="304800"/>
        </p:xfrm>
        <a:graphic>
          <a:graphicData uri="http://schemas.openxmlformats.org/presentationml/2006/ole">
            <p:oleObj spid="_x0000_s4103" name="Equation" r:id="rId6" imgW="139680" imgH="164880" progId="Equation.3">
              <p:embed/>
            </p:oleObj>
          </a:graphicData>
        </a:graphic>
      </p:graphicFrame>
      <p:sp>
        <p:nvSpPr>
          <p:cNvPr id="410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105" name="Object 9"/>
          <p:cNvGraphicFramePr>
            <a:graphicFrameLocks noChangeAspect="1"/>
          </p:cNvGraphicFramePr>
          <p:nvPr/>
        </p:nvGraphicFramePr>
        <p:xfrm>
          <a:off x="4114800" y="3581400"/>
          <a:ext cx="533400" cy="533400"/>
        </p:xfrm>
        <a:graphic>
          <a:graphicData uri="http://schemas.openxmlformats.org/presentationml/2006/ole">
            <p:oleObj spid="_x0000_s4105" name="Equation" r:id="rId7" imgW="469696" imgH="393529" progId="Equation.3">
              <p:embed/>
            </p:oleObj>
          </a:graphicData>
        </a:graphic>
      </p:graphicFrame>
      <p:sp>
        <p:nvSpPr>
          <p:cNvPr id="410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107" name="Object 11"/>
          <p:cNvGraphicFramePr>
            <a:graphicFrameLocks noChangeAspect="1"/>
          </p:cNvGraphicFramePr>
          <p:nvPr/>
        </p:nvGraphicFramePr>
        <p:xfrm>
          <a:off x="3124200" y="4038600"/>
          <a:ext cx="228600" cy="304800"/>
        </p:xfrm>
        <a:graphic>
          <a:graphicData uri="http://schemas.openxmlformats.org/presentationml/2006/ole">
            <p:oleObj spid="_x0000_s4107" name="Equation" r:id="rId8" imgW="152268" imgH="164957" progId="Equation.3">
              <p:embed/>
            </p:oleObj>
          </a:graphicData>
        </a:graphic>
      </p:graphicFrame>
      <p:graphicFrame>
        <p:nvGraphicFramePr>
          <p:cNvPr id="4110" name="Object 14"/>
          <p:cNvGraphicFramePr>
            <a:graphicFrameLocks noChangeAspect="1"/>
          </p:cNvGraphicFramePr>
          <p:nvPr/>
        </p:nvGraphicFramePr>
        <p:xfrm>
          <a:off x="7239000" y="4038600"/>
          <a:ext cx="228600" cy="304800"/>
        </p:xfrm>
        <a:graphic>
          <a:graphicData uri="http://schemas.openxmlformats.org/presentationml/2006/ole">
            <p:oleObj spid="_x0000_s4110" name="Equation" r:id="rId9" imgW="139680" imgH="164880" progId="Equation.3">
              <p:embed/>
            </p:oleObj>
          </a:graphicData>
        </a:graphic>
      </p:graphicFrame>
      <p:graphicFrame>
        <p:nvGraphicFramePr>
          <p:cNvPr id="4111" name="Object 15"/>
          <p:cNvGraphicFramePr>
            <a:graphicFrameLocks noChangeAspect="1"/>
          </p:cNvGraphicFramePr>
          <p:nvPr/>
        </p:nvGraphicFramePr>
        <p:xfrm>
          <a:off x="1981200" y="4800600"/>
          <a:ext cx="228600" cy="304800"/>
        </p:xfrm>
        <a:graphic>
          <a:graphicData uri="http://schemas.openxmlformats.org/presentationml/2006/ole">
            <p:oleObj spid="_x0000_s4111" name="Equation" r:id="rId10" imgW="139680" imgH="164880" progId="Equation.3">
              <p:embed/>
            </p:oleObj>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t>7.5 Estimating a Proportion:</a:t>
            </a:r>
            <a:r>
              <a:rPr lang="en-US" sz="3200" dirty="0" smtClean="0"/>
              <a:t/>
            </a:r>
            <a:br>
              <a:rPr lang="en-US" sz="3200" dirty="0" smtClean="0"/>
            </a:br>
            <a:r>
              <a:rPr lang="en-US" sz="3200" b="1" u="sng" dirty="0" smtClean="0"/>
              <a:t>7.5.1 Large – Sample Confidence Interval for P:</a:t>
            </a:r>
            <a:endParaRPr lang="ar-SA" sz="3200" dirty="0"/>
          </a:p>
        </p:txBody>
      </p:sp>
      <p:sp>
        <p:nvSpPr>
          <p:cNvPr id="3" name="Content Placeholder 2"/>
          <p:cNvSpPr>
            <a:spLocks noGrp="1"/>
          </p:cNvSpPr>
          <p:nvPr>
            <p:ph idx="1"/>
          </p:nvPr>
        </p:nvSpPr>
        <p:spPr/>
        <p:txBody>
          <a:bodyPr/>
          <a:lstStyle/>
          <a:p>
            <a:pPr>
              <a:buNone/>
            </a:pPr>
            <a:r>
              <a:rPr lang="en-US" dirty="0" smtClean="0"/>
              <a:t>If      is the proportion of successes in a random sample of size  n  and                 an approximate         confidence interval for the binomial parameter is given by:</a:t>
            </a:r>
          </a:p>
          <a:p>
            <a:pPr>
              <a:buNone/>
            </a:pPr>
            <a:endParaRPr lang="en-US" dirty="0" smtClean="0"/>
          </a:p>
          <a:p>
            <a:pPr>
              <a:buNone/>
            </a:pPr>
            <a:r>
              <a:rPr lang="en-US" dirty="0" smtClean="0"/>
              <a:t>Where       is the  Z- value leaving an area of       to the right.</a:t>
            </a:r>
          </a:p>
          <a:p>
            <a:pPr>
              <a:buNone/>
            </a:pPr>
            <a:endParaRPr lang="ar-SA" dirty="0"/>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8913" name="Object 1"/>
          <p:cNvGraphicFramePr>
            <a:graphicFrameLocks noChangeAspect="1"/>
          </p:cNvGraphicFramePr>
          <p:nvPr/>
        </p:nvGraphicFramePr>
        <p:xfrm>
          <a:off x="6491514" y="2438400"/>
          <a:ext cx="1204686" cy="304800"/>
        </p:xfrm>
        <a:graphic>
          <a:graphicData uri="http://schemas.openxmlformats.org/presentationml/2006/ole">
            <p:oleObj spid="_x0000_s38913" name="Equation" r:id="rId3" imgW="787058" imgH="203112" progId="Equation.3">
              <p:embed/>
            </p:oleObj>
          </a:graphicData>
        </a:graphic>
      </p:graphicFrame>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8915" name="Object 3"/>
          <p:cNvGraphicFramePr>
            <a:graphicFrameLocks noChangeAspect="1"/>
          </p:cNvGraphicFramePr>
          <p:nvPr/>
        </p:nvGraphicFramePr>
        <p:xfrm>
          <a:off x="914400" y="1981200"/>
          <a:ext cx="228600" cy="457200"/>
        </p:xfrm>
        <a:graphic>
          <a:graphicData uri="http://schemas.openxmlformats.org/presentationml/2006/ole">
            <p:oleObj spid="_x0000_s38915" name="Equation" r:id="rId4" imgW="152268" imgH="203024" progId="Equation.3">
              <p:embed/>
            </p:oleObj>
          </a:graphicData>
        </a:graphic>
      </p:graphicFrame>
      <p:sp>
        <p:nvSpPr>
          <p:cNvPr id="389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8917" name="Object 5"/>
          <p:cNvGraphicFramePr>
            <a:graphicFrameLocks noChangeAspect="1"/>
          </p:cNvGraphicFramePr>
          <p:nvPr/>
        </p:nvGraphicFramePr>
        <p:xfrm>
          <a:off x="3000829" y="2438400"/>
          <a:ext cx="885371" cy="304800"/>
        </p:xfrm>
        <a:graphic>
          <a:graphicData uri="http://schemas.openxmlformats.org/presentationml/2006/ole">
            <p:oleObj spid="_x0000_s38917" name="Equation" r:id="rId5" imgW="583947" imgH="203112" progId="Equation.3">
              <p:embed/>
            </p:oleObj>
          </a:graphicData>
        </a:graphic>
      </p:graphicFrame>
      <p:sp>
        <p:nvSpPr>
          <p:cNvPr id="3892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8919" name="Object 7"/>
          <p:cNvGraphicFramePr>
            <a:graphicFrameLocks noChangeAspect="1"/>
          </p:cNvGraphicFramePr>
          <p:nvPr/>
        </p:nvGraphicFramePr>
        <p:xfrm>
          <a:off x="1662954" y="3124200"/>
          <a:ext cx="2375646" cy="762000"/>
        </p:xfrm>
        <a:graphic>
          <a:graphicData uri="http://schemas.openxmlformats.org/presentationml/2006/ole">
            <p:oleObj spid="_x0000_s38919" r:id="rId6" imgW="1511300" imgH="482600" progId="">
              <p:embed/>
            </p:oleObj>
          </a:graphicData>
        </a:graphic>
      </p:graphicFrame>
      <p:sp>
        <p:nvSpPr>
          <p:cNvPr id="3892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8921" name="Object 9"/>
          <p:cNvGraphicFramePr>
            <a:graphicFrameLocks noChangeAspect="1"/>
          </p:cNvGraphicFramePr>
          <p:nvPr/>
        </p:nvGraphicFramePr>
        <p:xfrm>
          <a:off x="1600200" y="4191000"/>
          <a:ext cx="533400" cy="563880"/>
        </p:xfrm>
        <a:graphic>
          <a:graphicData uri="http://schemas.openxmlformats.org/presentationml/2006/ole">
            <p:oleObj spid="_x0000_s38921" r:id="rId7" imgW="330057" imgH="355446" progId="">
              <p:embed/>
            </p:oleObj>
          </a:graphicData>
        </a:graphic>
      </p:graphicFrame>
      <p:sp>
        <p:nvSpPr>
          <p:cNvPr id="3892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8923" name="Object 11"/>
          <p:cNvGraphicFramePr>
            <a:graphicFrameLocks noChangeAspect="1"/>
          </p:cNvGraphicFramePr>
          <p:nvPr/>
        </p:nvGraphicFramePr>
        <p:xfrm>
          <a:off x="6781800" y="3990474"/>
          <a:ext cx="304800" cy="657726"/>
        </p:xfrm>
        <a:graphic>
          <a:graphicData uri="http://schemas.openxmlformats.org/presentationml/2006/ole">
            <p:oleObj spid="_x0000_s38923" name="Equation" r:id="rId8" imgW="177646" imgH="393359" progId="Equation.3">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EX(7):</a:t>
            </a:r>
            <a:endParaRPr lang="ar-SA" u="sng" dirty="0"/>
          </a:p>
        </p:txBody>
      </p:sp>
      <p:sp>
        <p:nvSpPr>
          <p:cNvPr id="3" name="Content Placeholder 2"/>
          <p:cNvSpPr>
            <a:spLocks noGrp="1"/>
          </p:cNvSpPr>
          <p:nvPr>
            <p:ph idx="1"/>
          </p:nvPr>
        </p:nvSpPr>
        <p:spPr/>
        <p:txBody>
          <a:bodyPr/>
          <a:lstStyle/>
          <a:p>
            <a:pPr>
              <a:buNone/>
            </a:pPr>
            <a:r>
              <a:rPr lang="en-US" dirty="0" smtClean="0"/>
              <a:t>A new rocket – launching system is being considered for deployment of small, short – rang rockets. The existing system has </a:t>
            </a:r>
            <a:r>
              <a:rPr lang="en-US" i="1" dirty="0" smtClean="0"/>
              <a:t>p=0.8</a:t>
            </a:r>
            <a:r>
              <a:rPr lang="en-US" dirty="0" smtClean="0"/>
              <a:t>  as the probability of a successful launch. A sample of </a:t>
            </a:r>
            <a:r>
              <a:rPr lang="en-US" b="1" dirty="0" smtClean="0"/>
              <a:t>40</a:t>
            </a:r>
            <a:r>
              <a:rPr lang="en-US" dirty="0" smtClean="0"/>
              <a:t> experimental launches is made with the new system and </a:t>
            </a:r>
            <a:r>
              <a:rPr lang="en-US" b="1" dirty="0" smtClean="0"/>
              <a:t>34</a:t>
            </a:r>
            <a:r>
              <a:rPr lang="en-US" dirty="0" smtClean="0"/>
              <a:t> are successful. Construct  a 95%  confidence interval for </a:t>
            </a:r>
            <a:r>
              <a:rPr lang="en-US" i="1" dirty="0" smtClean="0"/>
              <a:t>p</a:t>
            </a:r>
            <a:r>
              <a:rPr lang="en-US" dirty="0" smtClean="0"/>
              <a:t> .</a:t>
            </a:r>
          </a:p>
          <a:p>
            <a:pPr>
              <a:buNone/>
            </a:pP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2800" b="1" u="sng" dirty="0" smtClean="0"/>
              <a:t>Solution:</a:t>
            </a:r>
            <a:endParaRPr lang="ar-SA" sz="2800" b="1" u="sng" dirty="0"/>
          </a:p>
        </p:txBody>
      </p:sp>
      <p:sp>
        <p:nvSpPr>
          <p:cNvPr id="3" name="Content Placeholder 2"/>
          <p:cNvSpPr>
            <a:spLocks noGrp="1"/>
          </p:cNvSpPr>
          <p:nvPr>
            <p:ph idx="1"/>
          </p:nvPr>
        </p:nvSpPr>
        <p:spPr/>
        <p:txBody>
          <a:bodyPr/>
          <a:lstStyle/>
          <a:p>
            <a:pPr>
              <a:buNone/>
            </a:pPr>
            <a:r>
              <a:rPr lang="en-US" dirty="0" smtClean="0"/>
              <a:t>a 95%  confidence interval for </a:t>
            </a:r>
            <a:r>
              <a:rPr lang="en-US" i="1" dirty="0" smtClean="0"/>
              <a:t>p</a:t>
            </a:r>
            <a:r>
              <a:rPr lang="en-US" dirty="0" smtClean="0"/>
              <a:t> .</a:t>
            </a:r>
          </a:p>
          <a:p>
            <a:pPr>
              <a:buNone/>
            </a:pPr>
            <a:endParaRPr lang="ar-SA" dirty="0"/>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6865" name="Object 1"/>
          <p:cNvGraphicFramePr>
            <a:graphicFrameLocks noChangeAspect="1"/>
          </p:cNvGraphicFramePr>
          <p:nvPr/>
        </p:nvGraphicFramePr>
        <p:xfrm>
          <a:off x="825190" y="2590800"/>
          <a:ext cx="3746810" cy="609600"/>
        </p:xfrm>
        <a:graphic>
          <a:graphicData uri="http://schemas.openxmlformats.org/presentationml/2006/ole">
            <p:oleObj spid="_x0000_s36865" r:id="rId3" imgW="2400300" imgH="393700" progId="">
              <p:embed/>
            </p:oleObj>
          </a:graphicData>
        </a:graphic>
      </p:graphicFrame>
      <p:sp>
        <p:nvSpPr>
          <p:cNvPr id="368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6867" name="Object 3"/>
          <p:cNvGraphicFramePr>
            <a:graphicFrameLocks noChangeAspect="1"/>
          </p:cNvGraphicFramePr>
          <p:nvPr/>
        </p:nvGraphicFramePr>
        <p:xfrm>
          <a:off x="892297" y="3200400"/>
          <a:ext cx="7032503" cy="2286000"/>
        </p:xfrm>
        <a:graphic>
          <a:graphicData uri="http://schemas.openxmlformats.org/presentationml/2006/ole">
            <p:oleObj spid="_x0000_s36867" r:id="rId4" imgW="3835400" imgH="1244600" progId="">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Theorem 3:</a:t>
            </a:r>
            <a:endParaRPr lang="ar-SA" u="sng" dirty="0"/>
          </a:p>
        </p:txBody>
      </p:sp>
      <p:sp>
        <p:nvSpPr>
          <p:cNvPr id="3" name="Content Placeholder 2"/>
          <p:cNvSpPr>
            <a:spLocks noGrp="1"/>
          </p:cNvSpPr>
          <p:nvPr>
            <p:ph idx="1"/>
          </p:nvPr>
        </p:nvSpPr>
        <p:spPr/>
        <p:txBody>
          <a:bodyPr/>
          <a:lstStyle/>
          <a:p>
            <a:pPr>
              <a:buNone/>
            </a:pPr>
            <a:r>
              <a:rPr lang="en-US" dirty="0" smtClean="0"/>
              <a:t>If      is used as an estimate of </a:t>
            </a:r>
            <a:r>
              <a:rPr lang="en-US" i="1" dirty="0" smtClean="0"/>
              <a:t>p</a:t>
            </a:r>
            <a:r>
              <a:rPr lang="en-US" dirty="0" smtClean="0"/>
              <a:t> we can be           </a:t>
            </a:r>
          </a:p>
          <a:p>
            <a:pPr>
              <a:buNone/>
            </a:pPr>
            <a:endParaRPr lang="en-US" dirty="0" smtClean="0"/>
          </a:p>
          <a:p>
            <a:pPr>
              <a:buNone/>
            </a:pPr>
            <a:r>
              <a:rPr lang="en-US" dirty="0" smtClean="0"/>
              <a:t>confident that the error will not exceed                      .</a:t>
            </a:r>
          </a:p>
          <a:p>
            <a:pPr>
              <a:buNone/>
            </a:pPr>
            <a:endParaRPr lang="ar-SA" dirty="0"/>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4033" name="Object 1"/>
          <p:cNvGraphicFramePr>
            <a:graphicFrameLocks noChangeAspect="1"/>
          </p:cNvGraphicFramePr>
          <p:nvPr/>
        </p:nvGraphicFramePr>
        <p:xfrm>
          <a:off x="914400" y="2057400"/>
          <a:ext cx="152400" cy="304800"/>
        </p:xfrm>
        <a:graphic>
          <a:graphicData uri="http://schemas.openxmlformats.org/presentationml/2006/ole">
            <p:oleObj spid="_x0000_s44033" name="Equation" r:id="rId3" imgW="152268" imgH="203024" progId="Equation.3">
              <p:embed/>
            </p:oleObj>
          </a:graphicData>
        </a:graphic>
      </p:graphicFrame>
      <p:sp>
        <p:nvSpPr>
          <p:cNvPr id="440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4035" name="Object 3"/>
          <p:cNvGraphicFramePr>
            <a:graphicFrameLocks noChangeAspect="1"/>
          </p:cNvGraphicFramePr>
          <p:nvPr/>
        </p:nvGraphicFramePr>
        <p:xfrm>
          <a:off x="6477000" y="2057400"/>
          <a:ext cx="1505857" cy="381000"/>
        </p:xfrm>
        <a:graphic>
          <a:graphicData uri="http://schemas.openxmlformats.org/presentationml/2006/ole">
            <p:oleObj spid="_x0000_s44035" name="Equation" r:id="rId4" imgW="787058" imgH="203112" progId="Equation.3">
              <p:embed/>
            </p:oleObj>
          </a:graphicData>
        </a:graphic>
      </p:graphicFrame>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4037" name="Object 5"/>
          <p:cNvGraphicFramePr>
            <a:graphicFrameLocks noChangeAspect="1"/>
          </p:cNvGraphicFramePr>
          <p:nvPr/>
        </p:nvGraphicFramePr>
        <p:xfrm>
          <a:off x="6324600" y="2763253"/>
          <a:ext cx="1524000" cy="818147"/>
        </p:xfrm>
        <a:graphic>
          <a:graphicData uri="http://schemas.openxmlformats.org/presentationml/2006/ole">
            <p:oleObj spid="_x0000_s44037" r:id="rId5" imgW="901309" imgH="482391" progId="">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EX(8):</a:t>
            </a:r>
            <a:endParaRPr lang="ar-SA" b="1" u="sng" dirty="0"/>
          </a:p>
        </p:txBody>
      </p:sp>
      <p:sp>
        <p:nvSpPr>
          <p:cNvPr id="3" name="Content Placeholder 2"/>
          <p:cNvSpPr>
            <a:spLocks noGrp="1"/>
          </p:cNvSpPr>
          <p:nvPr>
            <p:ph idx="1"/>
          </p:nvPr>
        </p:nvSpPr>
        <p:spPr/>
        <p:txBody>
          <a:bodyPr/>
          <a:lstStyle/>
          <a:p>
            <a:pPr>
              <a:buNone/>
            </a:pPr>
            <a:r>
              <a:rPr lang="en-US" dirty="0" smtClean="0"/>
              <a:t>In Ex. 7, find the error of  </a:t>
            </a:r>
            <a:r>
              <a:rPr lang="en-US" i="1" dirty="0" smtClean="0"/>
              <a:t>p </a:t>
            </a:r>
            <a:r>
              <a:rPr lang="en-US" dirty="0" smtClean="0"/>
              <a:t>.</a:t>
            </a:r>
          </a:p>
          <a:p>
            <a:pPr>
              <a:buNone/>
            </a:pPr>
            <a:endParaRPr lang="en-US" dirty="0" smtClean="0"/>
          </a:p>
          <a:p>
            <a:pPr>
              <a:buNone/>
            </a:pPr>
            <a:r>
              <a:rPr lang="en-US" b="1" u="sng" dirty="0" smtClean="0">
                <a:solidFill>
                  <a:schemeClr val="bg2">
                    <a:lumMod val="25000"/>
                  </a:schemeClr>
                </a:solidFill>
              </a:rPr>
              <a:t>Solution:</a:t>
            </a:r>
            <a:endParaRPr lang="en-US" b="1" dirty="0" smtClean="0">
              <a:solidFill>
                <a:schemeClr val="bg2">
                  <a:lumMod val="25000"/>
                </a:schemeClr>
              </a:solidFill>
            </a:endParaRPr>
          </a:p>
          <a:p>
            <a:pPr>
              <a:buNone/>
            </a:pPr>
            <a:r>
              <a:rPr lang="en-US" dirty="0" smtClean="0"/>
              <a:t>The error will not exceed the following value:</a:t>
            </a:r>
          </a:p>
          <a:p>
            <a:pPr>
              <a:buNone/>
            </a:pPr>
            <a:endParaRPr lang="en-US" dirty="0" smtClean="0"/>
          </a:p>
          <a:p>
            <a:pPr>
              <a:buNone/>
            </a:pPr>
            <a:endParaRPr lang="ar-SA" dirty="0"/>
          </a:p>
        </p:txBody>
      </p:sp>
      <p:sp>
        <p:nvSpPr>
          <p:cNvPr id="4301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3012" name="Object 4"/>
          <p:cNvGraphicFramePr>
            <a:graphicFrameLocks noChangeAspect="1"/>
          </p:cNvGraphicFramePr>
          <p:nvPr/>
        </p:nvGraphicFramePr>
        <p:xfrm>
          <a:off x="1237129" y="4191000"/>
          <a:ext cx="4782671" cy="838200"/>
        </p:xfrm>
        <a:graphic>
          <a:graphicData uri="http://schemas.openxmlformats.org/presentationml/2006/ole">
            <p:oleObj spid="_x0000_s43012" r:id="rId3" imgW="2768600" imgH="482600" progId="">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Theorem 4:</a:t>
            </a:r>
            <a:endParaRPr lang="ar-SA" b="1" u="sng" dirty="0"/>
          </a:p>
        </p:txBody>
      </p:sp>
      <p:sp>
        <p:nvSpPr>
          <p:cNvPr id="3" name="Content Placeholder 2"/>
          <p:cNvSpPr>
            <a:spLocks noGrp="1"/>
          </p:cNvSpPr>
          <p:nvPr>
            <p:ph idx="1"/>
          </p:nvPr>
        </p:nvSpPr>
        <p:spPr/>
        <p:txBody>
          <a:bodyPr/>
          <a:lstStyle/>
          <a:p>
            <a:pPr>
              <a:buNone/>
            </a:pPr>
            <a:r>
              <a:rPr lang="en-US" dirty="0" smtClean="0"/>
              <a:t>If     is used as an estimate of </a:t>
            </a:r>
            <a:r>
              <a:rPr lang="en-US" i="1" dirty="0" smtClean="0"/>
              <a:t>p</a:t>
            </a:r>
            <a:r>
              <a:rPr lang="en-US" dirty="0" smtClean="0"/>
              <a:t>  we can be            </a:t>
            </a:r>
          </a:p>
          <a:p>
            <a:pPr>
              <a:buNone/>
            </a:pPr>
            <a:r>
              <a:rPr lang="en-US" dirty="0" smtClean="0"/>
              <a:t>confident that the error will be less than a specified amount </a:t>
            </a:r>
            <a:r>
              <a:rPr lang="en-US" b="1" dirty="0" smtClean="0"/>
              <a:t>e</a:t>
            </a:r>
            <a:r>
              <a:rPr lang="en-US" dirty="0" smtClean="0"/>
              <a:t> when the sample size is approximately:</a:t>
            </a:r>
          </a:p>
          <a:p>
            <a:pPr>
              <a:buNone/>
            </a:pPr>
            <a:endParaRPr lang="en-US" dirty="0" smtClean="0"/>
          </a:p>
          <a:p>
            <a:pPr>
              <a:buNone/>
            </a:pPr>
            <a:endParaRPr lang="en-US" dirty="0" smtClean="0"/>
          </a:p>
          <a:p>
            <a:pPr>
              <a:buNone/>
            </a:pPr>
            <a:r>
              <a:rPr lang="en-US" dirty="0" smtClean="0"/>
              <a:t>Then the fraction of </a:t>
            </a:r>
            <a:r>
              <a:rPr lang="en-US" b="1" dirty="0" smtClean="0"/>
              <a:t>n</a:t>
            </a:r>
            <a:r>
              <a:rPr lang="en-US" dirty="0" smtClean="0"/>
              <a:t> is rounded up.</a:t>
            </a:r>
          </a:p>
          <a:p>
            <a:pPr>
              <a:buNone/>
            </a:pPr>
            <a:endParaRPr lang="ar-SA" dirty="0"/>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1985" name="Object 1"/>
          <p:cNvGraphicFramePr>
            <a:graphicFrameLocks noChangeAspect="1"/>
          </p:cNvGraphicFramePr>
          <p:nvPr/>
        </p:nvGraphicFramePr>
        <p:xfrm>
          <a:off x="838200" y="1905000"/>
          <a:ext cx="381000" cy="500063"/>
        </p:xfrm>
        <a:graphic>
          <a:graphicData uri="http://schemas.openxmlformats.org/presentationml/2006/ole">
            <p:oleObj spid="_x0000_s41985" name="Equation" r:id="rId3" imgW="152268" imgH="203024" progId="Equation.3">
              <p:embed/>
            </p:oleObj>
          </a:graphicData>
        </a:graphic>
      </p:graphicFrame>
      <p:sp>
        <p:nvSpPr>
          <p:cNvPr id="419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1987" name="Object 3"/>
          <p:cNvGraphicFramePr>
            <a:graphicFrameLocks noChangeAspect="1"/>
          </p:cNvGraphicFramePr>
          <p:nvPr/>
        </p:nvGraphicFramePr>
        <p:xfrm>
          <a:off x="6400800" y="2057400"/>
          <a:ext cx="1505857" cy="381000"/>
        </p:xfrm>
        <a:graphic>
          <a:graphicData uri="http://schemas.openxmlformats.org/presentationml/2006/ole">
            <p:oleObj spid="_x0000_s41987" name="Equation" r:id="rId4" imgW="787058" imgH="203112" progId="Equation.3">
              <p:embed/>
            </p:oleObj>
          </a:graphicData>
        </a:graphic>
      </p:graphicFrame>
      <p:sp>
        <p:nvSpPr>
          <p:cNvPr id="419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1989" name="Object 5"/>
          <p:cNvGraphicFramePr>
            <a:graphicFrameLocks noChangeAspect="1"/>
          </p:cNvGraphicFramePr>
          <p:nvPr/>
        </p:nvGraphicFramePr>
        <p:xfrm>
          <a:off x="2497667" y="3352800"/>
          <a:ext cx="4226560" cy="914400"/>
        </p:xfrm>
        <a:graphic>
          <a:graphicData uri="http://schemas.openxmlformats.org/presentationml/2006/ole">
            <p:oleObj spid="_x0000_s41989" r:id="rId5" imgW="1548728" imgH="431613" progId="">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b="1" u="sng" dirty="0" smtClean="0"/>
              <a:t>EX(9):</a:t>
            </a:r>
            <a:endParaRPr lang="ar-SA" b="1" u="sng" dirty="0"/>
          </a:p>
        </p:txBody>
      </p:sp>
      <p:sp>
        <p:nvSpPr>
          <p:cNvPr id="3" name="Content Placeholder 2"/>
          <p:cNvSpPr>
            <a:spLocks noGrp="1"/>
          </p:cNvSpPr>
          <p:nvPr>
            <p:ph idx="1"/>
          </p:nvPr>
        </p:nvSpPr>
        <p:spPr>
          <a:xfrm>
            <a:off x="457200" y="1600200"/>
            <a:ext cx="8229600" cy="4389120"/>
          </a:xfrm>
        </p:spPr>
        <p:txBody>
          <a:bodyPr/>
          <a:lstStyle/>
          <a:p>
            <a:pPr>
              <a:buNone/>
            </a:pPr>
            <a:r>
              <a:rPr lang="en-US" dirty="0" smtClean="0"/>
              <a:t>How large a sample is required in Ex. 7 if we want to be </a:t>
            </a:r>
          </a:p>
          <a:p>
            <a:pPr>
              <a:buNone/>
            </a:pPr>
            <a:endParaRPr lang="en-US" dirty="0" smtClean="0"/>
          </a:p>
          <a:p>
            <a:pPr>
              <a:buNone/>
            </a:pPr>
            <a:r>
              <a:rPr lang="en-US" dirty="0" smtClean="0"/>
              <a:t>95%   confident that our estimate of  </a:t>
            </a:r>
            <a:r>
              <a:rPr lang="en-US" i="1" dirty="0" smtClean="0"/>
              <a:t>p</a:t>
            </a:r>
            <a:r>
              <a:rPr lang="en-US" dirty="0" smtClean="0"/>
              <a:t> is within </a:t>
            </a:r>
            <a:r>
              <a:rPr lang="en-US" b="1" dirty="0" smtClean="0"/>
              <a:t>0.02?</a:t>
            </a:r>
          </a:p>
          <a:p>
            <a:pPr>
              <a:buNone/>
            </a:pPr>
            <a:endParaRPr lang="en-US" dirty="0" smtClean="0"/>
          </a:p>
          <a:p>
            <a:pPr>
              <a:buNone/>
            </a:pPr>
            <a:r>
              <a:rPr lang="en-US" b="1" dirty="0" smtClean="0"/>
              <a:t> </a:t>
            </a:r>
            <a:r>
              <a:rPr lang="en-US" b="1" u="sng" dirty="0" smtClean="0">
                <a:solidFill>
                  <a:schemeClr val="bg2">
                    <a:lumMod val="25000"/>
                  </a:schemeClr>
                </a:solidFill>
              </a:rPr>
              <a:t>Solution:</a:t>
            </a:r>
            <a:endParaRPr lang="en-US" b="1" dirty="0" smtClean="0">
              <a:solidFill>
                <a:schemeClr val="bg2">
                  <a:lumMod val="25000"/>
                </a:schemeClr>
              </a:solidFill>
            </a:endParaRPr>
          </a:p>
          <a:p>
            <a:pPr>
              <a:buNone/>
            </a:pPr>
            <a:endParaRPr lang="ar-SA" dirty="0"/>
          </a:p>
        </p:txBody>
      </p:sp>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0961" name="Object 1"/>
          <p:cNvGraphicFramePr>
            <a:graphicFrameLocks noChangeAspect="1"/>
          </p:cNvGraphicFramePr>
          <p:nvPr/>
        </p:nvGraphicFramePr>
        <p:xfrm>
          <a:off x="1143000" y="4191000"/>
          <a:ext cx="7338581" cy="2133600"/>
        </p:xfrm>
        <a:graphic>
          <a:graphicData uri="http://schemas.openxmlformats.org/presentationml/2006/ole">
            <p:oleObj spid="_x0000_s40961" r:id="rId3" imgW="3225800" imgH="838200" progId="">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2133600"/>
            <a:ext cx="6172200" cy="369332"/>
          </a:xfrm>
          <a:prstGeom prst="rect">
            <a:avLst/>
          </a:prstGeom>
          <a:noFill/>
        </p:spPr>
        <p:txBody>
          <a:bodyPr wrap="square" rtlCol="0">
            <a:spAutoFit/>
          </a:bodyPr>
          <a:lstStyle/>
          <a:p>
            <a:endParaRPr lang="en-US"/>
          </a:p>
        </p:txBody>
      </p:sp>
      <p:sp>
        <p:nvSpPr>
          <p:cNvPr id="5" name="Content Placeholder 4"/>
          <p:cNvSpPr>
            <a:spLocks noGrp="1"/>
          </p:cNvSpPr>
          <p:nvPr>
            <p:ph idx="1"/>
          </p:nvPr>
        </p:nvSpPr>
        <p:spPr/>
        <p:txBody>
          <a:bodyPr>
            <a:normAutofit/>
          </a:bodyPr>
          <a:lstStyle/>
          <a:p>
            <a:pPr>
              <a:buNone/>
            </a:pPr>
            <a:r>
              <a:rPr lang="en-US" sz="3000" dirty="0" smtClean="0"/>
              <a:t>     Hence the decision function                     which is a function of the random sample is an estimator of the population variance ,  </a:t>
            </a:r>
            <a:r>
              <a:rPr lang="el-GR" sz="3000" dirty="0" smtClean="0"/>
              <a:t>σ²</a:t>
            </a:r>
            <a:r>
              <a:rPr lang="en-US" sz="3000" dirty="0" smtClean="0"/>
              <a:t> .The single numerical value that results from evaluating this formula is called an estimate of the parameter,   </a:t>
            </a:r>
            <a:r>
              <a:rPr lang="el-GR" sz="3000" dirty="0" smtClean="0"/>
              <a:t>σ²</a:t>
            </a:r>
            <a:r>
              <a:rPr lang="en-US" sz="3000" dirty="0" smtClean="0"/>
              <a:t>. An estimator is not expected to estimate the population parameter without error.  </a:t>
            </a:r>
          </a:p>
          <a:p>
            <a:pPr>
              <a:buNone/>
            </a:pPr>
            <a:endParaRPr lang="ar-SA" sz="4800" dirty="0">
              <a:solidFill>
                <a:srgbClr val="FF0000"/>
              </a:solidFill>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3" name="Object 1"/>
          <p:cNvGraphicFramePr>
            <a:graphicFrameLocks noChangeAspect="1"/>
          </p:cNvGraphicFramePr>
          <p:nvPr/>
        </p:nvGraphicFramePr>
        <p:xfrm>
          <a:off x="5715000" y="1676400"/>
          <a:ext cx="2057400" cy="838200"/>
        </p:xfrm>
        <a:graphic>
          <a:graphicData uri="http://schemas.openxmlformats.org/presentationml/2006/ole">
            <p:oleObj spid="_x0000_s3073" r:id="rId3" imgW="1219200" imgH="609600" progId="">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66088"/>
            <a:ext cx="8229600" cy="896112"/>
          </a:xfrm>
        </p:spPr>
        <p:txBody>
          <a:bodyPr>
            <a:normAutofit fontScale="90000"/>
          </a:bodyPr>
          <a:lstStyle/>
          <a:p>
            <a:r>
              <a:rPr lang="en-US" b="1" u="sng" dirty="0" smtClean="0"/>
              <a:t>7.2 Interval Estimate:</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      An interval estimate of a population parameter     is an interval of the form              where     and      depend on the value of the statistic     for  a particular sample and also on the sampling distribution of     .Since different samples will generally yield different values of    and therefore different values of    and     . From the sampling distribution of     we shall be able to determine     and     such that the                  is equal to any positive fractional value we care to specify. If for instance we find    and    such that:</a:t>
            </a:r>
          </a:p>
          <a:p>
            <a:endParaRPr lang="en-US"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49" name="Object 1"/>
          <p:cNvGraphicFramePr>
            <a:graphicFrameLocks noChangeAspect="1"/>
          </p:cNvGraphicFramePr>
          <p:nvPr/>
        </p:nvGraphicFramePr>
        <p:xfrm>
          <a:off x="7772400" y="2057400"/>
          <a:ext cx="228600" cy="304800"/>
        </p:xfrm>
        <a:graphic>
          <a:graphicData uri="http://schemas.openxmlformats.org/presentationml/2006/ole">
            <p:oleObj spid="_x0000_s2049" name="Equation" r:id="rId3" imgW="126725" imgH="177415" progId="Equation.3">
              <p:embed/>
            </p:oleObj>
          </a:graphicData>
        </a:graphic>
      </p:graphicFrame>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51" name="Object 3"/>
          <p:cNvGraphicFramePr>
            <a:graphicFrameLocks noChangeAspect="1"/>
          </p:cNvGraphicFramePr>
          <p:nvPr/>
        </p:nvGraphicFramePr>
        <p:xfrm>
          <a:off x="4114800" y="2438400"/>
          <a:ext cx="990600" cy="304800"/>
        </p:xfrm>
        <a:graphic>
          <a:graphicData uri="http://schemas.openxmlformats.org/presentationml/2006/ole">
            <p:oleObj spid="_x0000_s2051" name="Equation" r:id="rId4" imgW="748975" imgH="253890" progId="Equation.3">
              <p:embed/>
            </p:oleObj>
          </a:graphicData>
        </a:graphic>
      </p:graphicFrame>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53" name="Object 5"/>
          <p:cNvGraphicFramePr>
            <a:graphicFrameLocks noChangeAspect="1"/>
          </p:cNvGraphicFramePr>
          <p:nvPr/>
        </p:nvGraphicFramePr>
        <p:xfrm>
          <a:off x="6096000" y="2362200"/>
          <a:ext cx="228600" cy="457200"/>
        </p:xfrm>
        <a:graphic>
          <a:graphicData uri="http://schemas.openxmlformats.org/presentationml/2006/ole">
            <p:oleObj spid="_x0000_s2053" r:id="rId5" imgW="177569" imgH="253670" progId="">
              <p:embed/>
            </p:oleObj>
          </a:graphicData>
        </a:graphic>
      </p:graphicFrame>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55" name="Object 7"/>
          <p:cNvGraphicFramePr>
            <a:graphicFrameLocks noChangeAspect="1"/>
          </p:cNvGraphicFramePr>
          <p:nvPr/>
        </p:nvGraphicFramePr>
        <p:xfrm>
          <a:off x="7086600" y="2438400"/>
          <a:ext cx="304800" cy="381000"/>
        </p:xfrm>
        <a:graphic>
          <a:graphicData uri="http://schemas.openxmlformats.org/presentationml/2006/ole">
            <p:oleObj spid="_x0000_s2055" r:id="rId6" imgW="190417" imgH="253890" progId="">
              <p:embed/>
            </p:oleObj>
          </a:graphicData>
        </a:graphic>
      </p:graphicFrame>
      <p:sp>
        <p:nvSpPr>
          <p:cNvPr id="20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57" name="Object 9"/>
          <p:cNvGraphicFramePr>
            <a:graphicFrameLocks noChangeAspect="1"/>
          </p:cNvGraphicFramePr>
          <p:nvPr/>
        </p:nvGraphicFramePr>
        <p:xfrm>
          <a:off x="4648200" y="2819400"/>
          <a:ext cx="228600" cy="304800"/>
        </p:xfrm>
        <a:graphic>
          <a:graphicData uri="http://schemas.openxmlformats.org/presentationml/2006/ole">
            <p:oleObj spid="_x0000_s2057" name="Equation" r:id="rId7" imgW="126780" imgH="215526" progId="Equation.3">
              <p:embed/>
            </p:oleObj>
          </a:graphicData>
        </a:graphic>
      </p:graphicFrame>
      <p:sp>
        <p:nvSpPr>
          <p:cNvPr id="206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59" name="Object 11"/>
          <p:cNvGraphicFramePr>
            <a:graphicFrameLocks noChangeAspect="1"/>
          </p:cNvGraphicFramePr>
          <p:nvPr/>
        </p:nvGraphicFramePr>
        <p:xfrm>
          <a:off x="6553200" y="3276600"/>
          <a:ext cx="228600" cy="304800"/>
        </p:xfrm>
        <a:graphic>
          <a:graphicData uri="http://schemas.openxmlformats.org/presentationml/2006/ole">
            <p:oleObj spid="_x0000_s2059" name="Equation" r:id="rId8" imgW="164885" imgH="215619" progId="Equation.3">
              <p:embed/>
            </p:oleObj>
          </a:graphicData>
        </a:graphic>
      </p:graphicFrame>
      <p:sp>
        <p:nvSpPr>
          <p:cNvPr id="206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61" name="Object 13"/>
          <p:cNvGraphicFramePr>
            <a:graphicFrameLocks noChangeAspect="1"/>
          </p:cNvGraphicFramePr>
          <p:nvPr/>
        </p:nvGraphicFramePr>
        <p:xfrm>
          <a:off x="8610600" y="3657600"/>
          <a:ext cx="228599" cy="304800"/>
        </p:xfrm>
        <a:graphic>
          <a:graphicData uri="http://schemas.openxmlformats.org/presentationml/2006/ole">
            <p:oleObj spid="_x0000_s2061" name="Equation" r:id="rId9" imgW="164885" imgH="215619" progId="Equation.3">
              <p:embed/>
            </p:oleObj>
          </a:graphicData>
        </a:graphic>
      </p:graphicFrame>
      <p:sp>
        <p:nvSpPr>
          <p:cNvPr id="206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63" name="Object 15"/>
          <p:cNvGraphicFramePr>
            <a:graphicFrameLocks noChangeAspect="1"/>
          </p:cNvGraphicFramePr>
          <p:nvPr/>
        </p:nvGraphicFramePr>
        <p:xfrm>
          <a:off x="5410200" y="3962400"/>
          <a:ext cx="228600" cy="381000"/>
        </p:xfrm>
        <a:graphic>
          <a:graphicData uri="http://schemas.openxmlformats.org/presentationml/2006/ole">
            <p:oleObj spid="_x0000_s2063" r:id="rId10" imgW="177569" imgH="253670" progId="">
              <p:embed/>
            </p:oleObj>
          </a:graphicData>
        </a:graphic>
      </p:graphicFrame>
      <p:sp>
        <p:nvSpPr>
          <p:cNvPr id="2066"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65" name="Object 17"/>
          <p:cNvGraphicFramePr>
            <a:graphicFrameLocks noChangeAspect="1"/>
          </p:cNvGraphicFramePr>
          <p:nvPr/>
        </p:nvGraphicFramePr>
        <p:xfrm>
          <a:off x="6248400" y="3962400"/>
          <a:ext cx="304800" cy="381000"/>
        </p:xfrm>
        <a:graphic>
          <a:graphicData uri="http://schemas.openxmlformats.org/presentationml/2006/ole">
            <p:oleObj spid="_x0000_s2065" r:id="rId11" imgW="190417" imgH="253890" progId="">
              <p:embed/>
            </p:oleObj>
          </a:graphicData>
        </a:graphic>
      </p:graphicFrame>
      <p:sp>
        <p:nvSpPr>
          <p:cNvPr id="2068"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67" name="Object 19"/>
          <p:cNvGraphicFramePr>
            <a:graphicFrameLocks noChangeAspect="1"/>
          </p:cNvGraphicFramePr>
          <p:nvPr/>
        </p:nvGraphicFramePr>
        <p:xfrm>
          <a:off x="4343400" y="4419600"/>
          <a:ext cx="228600" cy="304800"/>
        </p:xfrm>
        <a:graphic>
          <a:graphicData uri="http://schemas.openxmlformats.org/presentationml/2006/ole">
            <p:oleObj spid="_x0000_s2067" name="Equation" r:id="rId12" imgW="126780" imgH="215526" progId="Equation.3">
              <p:embed/>
            </p:oleObj>
          </a:graphicData>
        </a:graphic>
      </p:graphicFrame>
      <p:sp>
        <p:nvSpPr>
          <p:cNvPr id="2070"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69" name="Object 21"/>
          <p:cNvGraphicFramePr>
            <a:graphicFrameLocks noChangeAspect="1"/>
          </p:cNvGraphicFramePr>
          <p:nvPr/>
        </p:nvGraphicFramePr>
        <p:xfrm>
          <a:off x="2362200" y="4800600"/>
          <a:ext cx="228600" cy="381000"/>
        </p:xfrm>
        <a:graphic>
          <a:graphicData uri="http://schemas.openxmlformats.org/presentationml/2006/ole">
            <p:oleObj spid="_x0000_s2069" r:id="rId13" imgW="177569" imgH="253670" progId="">
              <p:embed/>
            </p:oleObj>
          </a:graphicData>
        </a:graphic>
      </p:graphicFrame>
      <p:sp>
        <p:nvSpPr>
          <p:cNvPr id="2072"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71" name="Object 23"/>
          <p:cNvGraphicFramePr>
            <a:graphicFrameLocks noChangeAspect="1"/>
          </p:cNvGraphicFramePr>
          <p:nvPr/>
        </p:nvGraphicFramePr>
        <p:xfrm>
          <a:off x="3276600" y="4800600"/>
          <a:ext cx="228600" cy="381000"/>
        </p:xfrm>
        <a:graphic>
          <a:graphicData uri="http://schemas.openxmlformats.org/presentationml/2006/ole">
            <p:oleObj spid="_x0000_s2071" r:id="rId14" imgW="190417" imgH="253890" progId="">
              <p:embed/>
            </p:oleObj>
          </a:graphicData>
        </a:graphic>
      </p:graphicFrame>
      <p:sp>
        <p:nvSpPr>
          <p:cNvPr id="2074"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73" name="Object 25"/>
          <p:cNvGraphicFramePr>
            <a:graphicFrameLocks noChangeAspect="1"/>
          </p:cNvGraphicFramePr>
          <p:nvPr/>
        </p:nvGraphicFramePr>
        <p:xfrm>
          <a:off x="5562600" y="4876800"/>
          <a:ext cx="1295400" cy="304800"/>
        </p:xfrm>
        <a:graphic>
          <a:graphicData uri="http://schemas.openxmlformats.org/presentationml/2006/ole">
            <p:oleObj spid="_x0000_s2073" name="Equation" r:id="rId15" imgW="990170" imgH="253890" progId="Equation.3">
              <p:embed/>
            </p:oleObj>
          </a:graphicData>
        </a:graphic>
      </p:graphicFrame>
      <p:sp>
        <p:nvSpPr>
          <p:cNvPr id="2076"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75" name="Object 27"/>
          <p:cNvGraphicFramePr>
            <a:graphicFrameLocks noChangeAspect="1"/>
          </p:cNvGraphicFramePr>
          <p:nvPr/>
        </p:nvGraphicFramePr>
        <p:xfrm>
          <a:off x="3124200" y="5562600"/>
          <a:ext cx="228600" cy="381000"/>
        </p:xfrm>
        <a:graphic>
          <a:graphicData uri="http://schemas.openxmlformats.org/presentationml/2006/ole">
            <p:oleObj spid="_x0000_s2075" r:id="rId16" imgW="177569" imgH="253670" progId="">
              <p:embed/>
            </p:oleObj>
          </a:graphicData>
        </a:graphic>
      </p:graphicFrame>
      <p:sp>
        <p:nvSpPr>
          <p:cNvPr id="2078"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77" name="Object 29"/>
          <p:cNvGraphicFramePr>
            <a:graphicFrameLocks noChangeAspect="1"/>
          </p:cNvGraphicFramePr>
          <p:nvPr/>
        </p:nvGraphicFramePr>
        <p:xfrm>
          <a:off x="4038600" y="5562600"/>
          <a:ext cx="228600" cy="381000"/>
        </p:xfrm>
        <a:graphic>
          <a:graphicData uri="http://schemas.openxmlformats.org/presentationml/2006/ole">
            <p:oleObj spid="_x0000_s2077" r:id="rId17" imgW="190417" imgH="253890" progId="">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480"/>
            <a:ext cx="8458200" cy="4389120"/>
          </a:xfrm>
        </p:spPr>
        <p:txBody>
          <a:bodyPr>
            <a:normAutofit/>
          </a:bodyPr>
          <a:lstStyle/>
          <a:p>
            <a:pPr>
              <a:buNone/>
            </a:pPr>
            <a:r>
              <a:rPr lang="en-US" sz="2400" dirty="0" smtClean="0"/>
              <a:t>   , then we have a probability of                  of selecting  a random sample that will produce an interval containing      .</a:t>
            </a:r>
          </a:p>
          <a:p>
            <a:pPr>
              <a:buNone/>
            </a:pPr>
            <a:r>
              <a:rPr lang="en-US" sz="2400" dirty="0" smtClean="0"/>
              <a:t>   The interval                  computed from the selected sample, is then called a                  confidence interval, the fraction             is called confidence coefficient or the degree of confidence and the end points      and      are called the lower and upper confidence limits.</a:t>
            </a:r>
          </a:p>
          <a:p>
            <a:pPr>
              <a:buNone/>
            </a:pPr>
            <a:r>
              <a:rPr lang="en-US" sz="2400" dirty="0" smtClean="0"/>
              <a:t>     Thus when             we have a          confidence interval and so on, that we are          confident that      is between    ,</a:t>
            </a:r>
            <a:endParaRPr lang="en-US" sz="24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25" name="Object 1"/>
          <p:cNvGraphicFramePr>
            <a:graphicFrameLocks noChangeAspect="1"/>
          </p:cNvGraphicFramePr>
          <p:nvPr/>
        </p:nvGraphicFramePr>
        <p:xfrm>
          <a:off x="1844040" y="1066800"/>
          <a:ext cx="4160520" cy="533400"/>
        </p:xfrm>
        <a:graphic>
          <a:graphicData uri="http://schemas.openxmlformats.org/presentationml/2006/ole">
            <p:oleObj spid="_x0000_s1025" name="Equation" r:id="rId3" imgW="2692400" imgH="254000" progId="Equation.3">
              <p:embed/>
            </p:oleObj>
          </a:graphicData>
        </a:graphic>
      </p:graphicFrame>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29" name="Object 5"/>
          <p:cNvGraphicFramePr>
            <a:graphicFrameLocks noChangeAspect="1"/>
          </p:cNvGraphicFramePr>
          <p:nvPr/>
        </p:nvGraphicFramePr>
        <p:xfrm>
          <a:off x="8229600" y="2362200"/>
          <a:ext cx="228600" cy="304800"/>
        </p:xfrm>
        <a:graphic>
          <a:graphicData uri="http://schemas.openxmlformats.org/presentationml/2006/ole">
            <p:oleObj spid="_x0000_s1029" name="Equation" r:id="rId4" imgW="126720" imgH="177480" progId="Equation.3">
              <p:embed/>
            </p:oleObj>
          </a:graphicData>
        </a:graphic>
      </p:graphicFrame>
      <p:graphicFrame>
        <p:nvGraphicFramePr>
          <p:cNvPr id="1032" name="Object 8"/>
          <p:cNvGraphicFramePr>
            <a:graphicFrameLocks noChangeAspect="1"/>
          </p:cNvGraphicFramePr>
          <p:nvPr/>
        </p:nvGraphicFramePr>
        <p:xfrm>
          <a:off x="4953000" y="1989667"/>
          <a:ext cx="838200" cy="372533"/>
        </p:xfrm>
        <a:graphic>
          <a:graphicData uri="http://schemas.openxmlformats.org/presentationml/2006/ole">
            <p:oleObj spid="_x0000_s1032" r:id="rId5" imgW="444307" imgH="203112" progId="">
              <p:embed/>
            </p:oleObj>
          </a:graphicData>
        </a:graphic>
      </p:graphicFrame>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33" name="Object 9"/>
          <p:cNvGraphicFramePr>
            <a:graphicFrameLocks noChangeAspect="1"/>
          </p:cNvGraphicFramePr>
          <p:nvPr/>
        </p:nvGraphicFramePr>
        <p:xfrm>
          <a:off x="2438400" y="2819400"/>
          <a:ext cx="1143000" cy="304800"/>
        </p:xfrm>
        <a:graphic>
          <a:graphicData uri="http://schemas.openxmlformats.org/presentationml/2006/ole">
            <p:oleObj spid="_x0000_s1033" name="Equation" r:id="rId6" imgW="761669" imgH="253890" progId="Equation.3">
              <p:embed/>
            </p:oleObj>
          </a:graphicData>
        </a:graphic>
      </p:graphicFrame>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35" name="Object 11"/>
          <p:cNvGraphicFramePr>
            <a:graphicFrameLocks noChangeAspect="1"/>
          </p:cNvGraphicFramePr>
          <p:nvPr/>
        </p:nvGraphicFramePr>
        <p:xfrm>
          <a:off x="2590800" y="3200400"/>
          <a:ext cx="1143000" cy="304800"/>
        </p:xfrm>
        <a:graphic>
          <a:graphicData uri="http://schemas.openxmlformats.org/presentationml/2006/ole">
            <p:oleObj spid="_x0000_s1035" r:id="rId7" imgW="799753" imgH="203112" progId="">
              <p:embed/>
            </p:oleObj>
          </a:graphicData>
        </a:graphic>
      </p:graphicFrame>
      <p:sp>
        <p:nvSpPr>
          <p:cNvPr id="103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37" name="Object 13"/>
          <p:cNvGraphicFramePr>
            <a:graphicFrameLocks noChangeAspect="1"/>
          </p:cNvGraphicFramePr>
          <p:nvPr/>
        </p:nvGraphicFramePr>
        <p:xfrm>
          <a:off x="8001000" y="3200400"/>
          <a:ext cx="752475" cy="304800"/>
        </p:xfrm>
        <a:graphic>
          <a:graphicData uri="http://schemas.openxmlformats.org/presentationml/2006/ole">
            <p:oleObj spid="_x0000_s1037" r:id="rId8" imgW="444307" imgH="203112" progId="">
              <p:embed/>
            </p:oleObj>
          </a:graphicData>
        </a:graphic>
      </p:graphicFrame>
      <p:sp>
        <p:nvSpPr>
          <p:cNvPr id="1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39" name="Object 15"/>
          <p:cNvGraphicFramePr>
            <a:graphicFrameLocks noChangeAspect="1"/>
          </p:cNvGraphicFramePr>
          <p:nvPr/>
        </p:nvGraphicFramePr>
        <p:xfrm>
          <a:off x="3352800" y="3886200"/>
          <a:ext cx="228600" cy="381000"/>
        </p:xfrm>
        <a:graphic>
          <a:graphicData uri="http://schemas.openxmlformats.org/presentationml/2006/ole">
            <p:oleObj spid="_x0000_s1039" r:id="rId9" imgW="177569" imgH="253670" progId="">
              <p:embed/>
            </p:oleObj>
          </a:graphicData>
        </a:graphic>
      </p:graphicFrame>
      <p:sp>
        <p:nvSpPr>
          <p:cNvPr id="1042"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41" name="Object 17"/>
          <p:cNvGraphicFramePr>
            <a:graphicFrameLocks noChangeAspect="1"/>
          </p:cNvGraphicFramePr>
          <p:nvPr/>
        </p:nvGraphicFramePr>
        <p:xfrm>
          <a:off x="4305300" y="3886200"/>
          <a:ext cx="190500" cy="381000"/>
        </p:xfrm>
        <a:graphic>
          <a:graphicData uri="http://schemas.openxmlformats.org/presentationml/2006/ole">
            <p:oleObj spid="_x0000_s1041" r:id="rId10" imgW="190417" imgH="253890" progId="">
              <p:embed/>
            </p:oleObj>
          </a:graphicData>
        </a:graphic>
      </p:graphicFrame>
      <p:sp>
        <p:nvSpPr>
          <p:cNvPr id="1044"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43" name="Object 19"/>
          <p:cNvGraphicFramePr>
            <a:graphicFrameLocks noChangeAspect="1"/>
          </p:cNvGraphicFramePr>
          <p:nvPr/>
        </p:nvGraphicFramePr>
        <p:xfrm>
          <a:off x="2362200" y="4724400"/>
          <a:ext cx="819150" cy="304800"/>
        </p:xfrm>
        <a:graphic>
          <a:graphicData uri="http://schemas.openxmlformats.org/presentationml/2006/ole">
            <p:oleObj spid="_x0000_s1043" name="Equation" r:id="rId11" imgW="558720" imgH="177480" progId="Equation.3">
              <p:embed/>
            </p:oleObj>
          </a:graphicData>
        </a:graphic>
      </p:graphicFrame>
      <p:sp>
        <p:nvSpPr>
          <p:cNvPr id="104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45" name="Object 21"/>
          <p:cNvGraphicFramePr>
            <a:graphicFrameLocks noChangeAspect="1"/>
          </p:cNvGraphicFramePr>
          <p:nvPr/>
        </p:nvGraphicFramePr>
        <p:xfrm>
          <a:off x="4648200" y="4724400"/>
          <a:ext cx="609600" cy="304800"/>
        </p:xfrm>
        <a:graphic>
          <a:graphicData uri="http://schemas.openxmlformats.org/presentationml/2006/ole">
            <p:oleObj spid="_x0000_s1045" name="Equation" r:id="rId12" imgW="317087" imgH="177569" progId="Equation.3">
              <p:embed/>
            </p:oleObj>
          </a:graphicData>
        </a:graphic>
      </p:graphicFrame>
      <p:graphicFrame>
        <p:nvGraphicFramePr>
          <p:cNvPr id="1048" name="Object 24"/>
          <p:cNvGraphicFramePr>
            <a:graphicFrameLocks noChangeAspect="1"/>
          </p:cNvGraphicFramePr>
          <p:nvPr/>
        </p:nvGraphicFramePr>
        <p:xfrm>
          <a:off x="2819400" y="5105400"/>
          <a:ext cx="609600" cy="304800"/>
        </p:xfrm>
        <a:graphic>
          <a:graphicData uri="http://schemas.openxmlformats.org/presentationml/2006/ole">
            <p:oleObj spid="_x0000_s1048" name="Equation" r:id="rId13" imgW="317087" imgH="177569" progId="Equation.3">
              <p:embed/>
            </p:oleObj>
          </a:graphicData>
        </a:graphic>
      </p:graphicFrame>
      <p:sp>
        <p:nvSpPr>
          <p:cNvPr id="1050"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49" name="Object 25"/>
          <p:cNvGraphicFramePr>
            <a:graphicFrameLocks noChangeAspect="1"/>
          </p:cNvGraphicFramePr>
          <p:nvPr/>
        </p:nvGraphicFramePr>
        <p:xfrm>
          <a:off x="5438775" y="5105400"/>
          <a:ext cx="276225" cy="304800"/>
        </p:xfrm>
        <a:graphic>
          <a:graphicData uri="http://schemas.openxmlformats.org/presentationml/2006/ole">
            <p:oleObj spid="_x0000_s1049" r:id="rId14" imgW="126725" imgH="177415" progId="">
              <p:embed/>
            </p:oleObj>
          </a:graphicData>
        </a:graphic>
      </p:graphicFrame>
      <p:sp>
        <p:nvSpPr>
          <p:cNvPr id="105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51" name="Object 27"/>
          <p:cNvGraphicFramePr>
            <a:graphicFrameLocks noChangeAspect="1"/>
          </p:cNvGraphicFramePr>
          <p:nvPr/>
        </p:nvGraphicFramePr>
        <p:xfrm>
          <a:off x="7239000" y="5105400"/>
          <a:ext cx="228600" cy="381000"/>
        </p:xfrm>
        <a:graphic>
          <a:graphicData uri="http://schemas.openxmlformats.org/presentationml/2006/ole">
            <p:oleObj spid="_x0000_s1051" r:id="rId15" imgW="177569" imgH="253670" progId="">
              <p:embed/>
            </p:oleObj>
          </a:graphicData>
        </a:graphic>
      </p:graphicFrame>
      <p:sp>
        <p:nvSpPr>
          <p:cNvPr id="105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53" name="Object 29"/>
          <p:cNvGraphicFramePr>
            <a:graphicFrameLocks noChangeAspect="1"/>
          </p:cNvGraphicFramePr>
          <p:nvPr/>
        </p:nvGraphicFramePr>
        <p:xfrm>
          <a:off x="7696200" y="5105400"/>
          <a:ext cx="304800" cy="381000"/>
        </p:xfrm>
        <a:graphic>
          <a:graphicData uri="http://schemas.openxmlformats.org/presentationml/2006/ole">
            <p:oleObj spid="_x0000_s1053" r:id="rId16" imgW="190417" imgH="253890" progId="">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1143000"/>
          </a:xfrm>
        </p:spPr>
        <p:txBody>
          <a:bodyPr>
            <a:normAutofit fontScale="90000"/>
          </a:bodyPr>
          <a:lstStyle/>
          <a:p>
            <a:r>
              <a:rPr lang="en-US" b="1" u="sng" dirty="0" smtClean="0"/>
              <a:t>7.3 Estimating the Mean:</a:t>
            </a:r>
            <a:r>
              <a:rPr lang="en-US" dirty="0" smtClean="0"/>
              <a:t/>
            </a:r>
            <a:br>
              <a:rPr lang="en-US" dirty="0" smtClean="0"/>
            </a:br>
            <a:endParaRPr lang="ar-SA" dirty="0"/>
          </a:p>
        </p:txBody>
      </p:sp>
      <p:sp>
        <p:nvSpPr>
          <p:cNvPr id="3" name="Content Placeholder 2"/>
          <p:cNvSpPr>
            <a:spLocks noGrp="1"/>
          </p:cNvSpPr>
          <p:nvPr>
            <p:ph idx="1"/>
          </p:nvPr>
        </p:nvSpPr>
        <p:spPr>
          <a:xfrm>
            <a:off x="457200" y="1935480"/>
            <a:ext cx="8229600" cy="4389120"/>
          </a:xfrm>
        </p:spPr>
        <p:txBody>
          <a:bodyPr/>
          <a:lstStyle/>
          <a:p>
            <a:pPr>
              <a:buNone/>
            </a:pPr>
            <a:r>
              <a:rPr lang="en-US" b="1" dirty="0" smtClean="0"/>
              <a:t>   7.3.1 Confidence Interval of  when  is Known:</a:t>
            </a:r>
            <a:endParaRPr lang="en-US" dirty="0" smtClean="0"/>
          </a:p>
          <a:p>
            <a:pPr>
              <a:buNone/>
            </a:pPr>
            <a:r>
              <a:rPr lang="en-US" dirty="0" smtClean="0"/>
              <a:t>  ---------------------------------------------------------------</a:t>
            </a:r>
          </a:p>
          <a:p>
            <a:pPr>
              <a:buNone/>
            </a:pPr>
            <a:r>
              <a:rPr lang="en-US" dirty="0" smtClean="0"/>
              <a:t>    If      is the mean of a random sample of size </a:t>
            </a:r>
            <a:r>
              <a:rPr lang="en-US" b="1" dirty="0" smtClean="0"/>
              <a:t>n</a:t>
            </a:r>
            <a:r>
              <a:rPr lang="en-US" dirty="0" smtClean="0"/>
              <a:t> from a population with known variance  </a:t>
            </a:r>
            <a:r>
              <a:rPr lang="el-GR" dirty="0" smtClean="0"/>
              <a:t>σ²</a:t>
            </a:r>
            <a:r>
              <a:rPr lang="en-US" dirty="0" smtClean="0"/>
              <a:t> , a             confidence interval for  µ  is given by:</a:t>
            </a:r>
          </a:p>
          <a:p>
            <a:pPr>
              <a:buNone/>
            </a:pPr>
            <a:endParaRPr lang="en-US" dirty="0" smtClean="0"/>
          </a:p>
          <a:p>
            <a:pPr>
              <a:buNone/>
            </a:pPr>
            <a:endParaRPr lang="en-US" dirty="0" smtClean="0"/>
          </a:p>
          <a:p>
            <a:pPr>
              <a:buNone/>
            </a:pPr>
            <a:r>
              <a:rPr lang="en-US" dirty="0" smtClean="0"/>
              <a:t>where                is the</a:t>
            </a:r>
            <a:r>
              <a:rPr lang="en-US" b="1" dirty="0" smtClean="0"/>
              <a:t> </a:t>
            </a:r>
            <a:r>
              <a:rPr lang="en-US" dirty="0" smtClean="0"/>
              <a:t>-value leaving an area of        to the right.</a:t>
            </a:r>
          </a:p>
          <a:p>
            <a:pPr>
              <a:buNone/>
            </a:pPr>
            <a:endParaRPr lang="en-US" dirty="0" smtClean="0"/>
          </a:p>
          <a:p>
            <a:pPr>
              <a:buNone/>
            </a:pPr>
            <a:endParaRPr lang="en-US" dirty="0" smtClean="0"/>
          </a:p>
          <a:p>
            <a:pPr>
              <a:buNone/>
            </a:pPr>
            <a:endParaRPr lang="en-US" dirty="0" smtClean="0"/>
          </a:p>
          <a:p>
            <a:pPr>
              <a:buNone/>
            </a:pPr>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457" name="Object 1"/>
          <p:cNvGraphicFramePr>
            <a:graphicFrameLocks noChangeAspect="1"/>
          </p:cNvGraphicFramePr>
          <p:nvPr/>
        </p:nvGraphicFramePr>
        <p:xfrm>
          <a:off x="1219200" y="2971800"/>
          <a:ext cx="304800" cy="304800"/>
        </p:xfrm>
        <a:graphic>
          <a:graphicData uri="http://schemas.openxmlformats.org/presentationml/2006/ole">
            <p:oleObj spid="_x0000_s19457" name="Equation" r:id="rId3" imgW="177646" imgH="190335" progId="Equation.3">
              <p:embed/>
            </p:oleObj>
          </a:graphicData>
        </a:graphic>
      </p:graphicFrame>
      <p:sp>
        <p:nvSpPr>
          <p:cNvPr id="194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459" name="Object 3"/>
          <p:cNvGraphicFramePr>
            <a:graphicFrameLocks noChangeAspect="1"/>
          </p:cNvGraphicFramePr>
          <p:nvPr/>
        </p:nvGraphicFramePr>
        <p:xfrm>
          <a:off x="6324600" y="3429000"/>
          <a:ext cx="1219200" cy="304800"/>
        </p:xfrm>
        <a:graphic>
          <a:graphicData uri="http://schemas.openxmlformats.org/presentationml/2006/ole">
            <p:oleObj spid="_x0000_s19459" name="Equation" r:id="rId4" imgW="787058" imgH="203112" progId="Equation.3">
              <p:embed/>
            </p:oleObj>
          </a:graphicData>
        </a:graphic>
      </p:graphicFrame>
      <p:sp>
        <p:nvSpPr>
          <p:cNvPr id="1946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461" name="Object 5"/>
          <p:cNvGraphicFramePr>
            <a:graphicFrameLocks noChangeAspect="1"/>
          </p:cNvGraphicFramePr>
          <p:nvPr/>
        </p:nvGraphicFramePr>
        <p:xfrm>
          <a:off x="2438400" y="4267200"/>
          <a:ext cx="4191000" cy="762000"/>
        </p:xfrm>
        <a:graphic>
          <a:graphicData uri="http://schemas.openxmlformats.org/presentationml/2006/ole">
            <p:oleObj spid="_x0000_s19461" r:id="rId5" imgW="2832100" imgH="419100" progId="">
              <p:embed/>
            </p:oleObj>
          </a:graphicData>
        </a:graphic>
      </p:graphicFrame>
      <p:sp>
        <p:nvSpPr>
          <p:cNvPr id="1946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463" name="Object 7"/>
          <p:cNvGraphicFramePr>
            <a:graphicFrameLocks noChangeAspect="1"/>
          </p:cNvGraphicFramePr>
          <p:nvPr/>
        </p:nvGraphicFramePr>
        <p:xfrm>
          <a:off x="1524000" y="5181600"/>
          <a:ext cx="1143000" cy="381000"/>
        </p:xfrm>
        <a:graphic>
          <a:graphicData uri="http://schemas.openxmlformats.org/presentationml/2006/ole">
            <p:oleObj spid="_x0000_s19463" r:id="rId6" imgW="419100" imgH="228600" progId="">
              <p:embed/>
            </p:oleObj>
          </a:graphicData>
        </a:graphic>
      </p:graphicFrame>
      <p:sp>
        <p:nvSpPr>
          <p:cNvPr id="1946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465" name="Object 9"/>
          <p:cNvGraphicFramePr>
            <a:graphicFrameLocks noChangeAspect="1"/>
          </p:cNvGraphicFramePr>
          <p:nvPr/>
        </p:nvGraphicFramePr>
        <p:xfrm>
          <a:off x="7086600" y="5029200"/>
          <a:ext cx="457200" cy="609600"/>
        </p:xfrm>
        <a:graphic>
          <a:graphicData uri="http://schemas.openxmlformats.org/presentationml/2006/ole">
            <p:oleObj spid="_x0000_s19465" name="Equation" r:id="rId7" imgW="177646" imgH="393359" progId="Equation.3">
              <p:embed/>
            </p:oleObj>
          </a:graphicData>
        </a:graphic>
      </p:graphicFrame>
      <p:graphicFrame>
        <p:nvGraphicFramePr>
          <p:cNvPr id="4" name="Object 10"/>
          <p:cNvGraphicFramePr>
            <a:graphicFrameLocks noChangeAspect="1"/>
          </p:cNvGraphicFramePr>
          <p:nvPr/>
        </p:nvGraphicFramePr>
        <p:xfrm>
          <a:off x="2209800" y="5867400"/>
          <a:ext cx="5314950" cy="685800"/>
        </p:xfrm>
        <a:graphic>
          <a:graphicData uri="http://schemas.openxmlformats.org/presentationml/2006/ole">
            <p:oleObj spid="_x0000_s19466" r:id="rId8" imgW="3606800" imgH="419100" progId="">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229600" cy="4389120"/>
          </a:xfrm>
        </p:spPr>
        <p:txBody>
          <a:bodyPr>
            <a:normAutofit fontScale="92500" lnSpcReduction="20000"/>
          </a:bodyPr>
          <a:lstStyle/>
          <a:p>
            <a:pPr>
              <a:buNone/>
            </a:pPr>
            <a:endParaRPr lang="en-US" sz="3800" dirty="0" smtClean="0"/>
          </a:p>
          <a:p>
            <a:pPr>
              <a:buNone/>
            </a:pPr>
            <a:r>
              <a:rPr lang="en-US" sz="3800" b="1" u="sng" dirty="0" smtClean="0">
                <a:solidFill>
                  <a:schemeClr val="bg2">
                    <a:lumMod val="25000"/>
                  </a:schemeClr>
                </a:solidFill>
              </a:rPr>
              <a:t>EX (1):</a:t>
            </a:r>
            <a:endParaRPr lang="en-US" sz="3800" dirty="0" smtClean="0">
              <a:solidFill>
                <a:schemeClr val="bg2">
                  <a:lumMod val="25000"/>
                </a:schemeClr>
              </a:solidFill>
            </a:endParaRPr>
          </a:p>
          <a:p>
            <a:pPr>
              <a:buNone/>
            </a:pPr>
            <a:r>
              <a:rPr lang="en-US" sz="3800" dirty="0" smtClean="0"/>
              <a:t>     The mean of the quality point averages of a random sample of </a:t>
            </a:r>
            <a:r>
              <a:rPr lang="en-US" sz="3800" b="1" dirty="0" smtClean="0"/>
              <a:t>36</a:t>
            </a:r>
            <a:r>
              <a:rPr lang="en-US" sz="3800" dirty="0" smtClean="0"/>
              <a:t> college seniors is calculated to be </a:t>
            </a:r>
            <a:r>
              <a:rPr lang="en-US" sz="3800" b="1" dirty="0" smtClean="0"/>
              <a:t>2.6</a:t>
            </a:r>
            <a:r>
              <a:rPr lang="en-US" sz="3800" dirty="0" smtClean="0"/>
              <a:t>.</a:t>
            </a:r>
          </a:p>
          <a:p>
            <a:pPr>
              <a:buNone/>
            </a:pPr>
            <a:r>
              <a:rPr lang="en-US" sz="3800" dirty="0" smtClean="0"/>
              <a:t>   Find the           confidence intervals for the mean of the entire senior class. Assume that the population standard deviation is </a:t>
            </a:r>
            <a:r>
              <a:rPr lang="en-US" sz="3800" b="1" dirty="0" smtClean="0"/>
              <a:t>0.3</a:t>
            </a:r>
            <a:r>
              <a:rPr lang="en-US" sz="3800" dirty="0" smtClean="0"/>
              <a:t>.</a:t>
            </a:r>
          </a:p>
          <a:p>
            <a:pPr>
              <a:buNone/>
            </a:pPr>
            <a:endParaRPr lang="en-US" sz="4000" dirty="0" smtClean="0">
              <a:solidFill>
                <a:srgbClr val="C00000"/>
              </a:solidFill>
            </a:endParaRPr>
          </a:p>
          <a:p>
            <a:pPr>
              <a:buNone/>
            </a:pPr>
            <a:endParaRPr lang="ar-SA" dirty="0"/>
          </a:p>
        </p:txBody>
      </p:sp>
      <p:sp>
        <p:nvSpPr>
          <p:cNvPr id="235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355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356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356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3561" name="Object 9"/>
          <p:cNvGraphicFramePr>
            <a:graphicFrameLocks noChangeAspect="1"/>
          </p:cNvGraphicFramePr>
          <p:nvPr/>
        </p:nvGraphicFramePr>
        <p:xfrm>
          <a:off x="2552700" y="3505200"/>
          <a:ext cx="952500" cy="381000"/>
        </p:xfrm>
        <a:graphic>
          <a:graphicData uri="http://schemas.openxmlformats.org/presentationml/2006/ole">
            <p:oleObj spid="_x0000_s23561" name="Equation" r:id="rId3" imgW="317087" imgH="177569" progId="Equation.3">
              <p:embed/>
            </p:oleObj>
          </a:graphicData>
        </a:graphic>
      </p:graphicFrame>
      <p:sp>
        <p:nvSpPr>
          <p:cNvPr id="2356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normAutofit/>
          </a:bodyPr>
          <a:lstStyle/>
          <a:p>
            <a:pPr>
              <a:buNone/>
            </a:pPr>
            <a:r>
              <a:rPr lang="en-US" b="1" u="sng" dirty="0" smtClean="0">
                <a:solidFill>
                  <a:schemeClr val="bg2">
                    <a:lumMod val="25000"/>
                  </a:schemeClr>
                </a:solidFill>
              </a:rPr>
              <a:t>Solution:</a:t>
            </a:r>
            <a:endParaRPr lang="en-US" dirty="0" smtClean="0">
              <a:solidFill>
                <a:schemeClr val="bg2">
                  <a:lumMod val="25000"/>
                </a:schemeClr>
              </a:solidFill>
            </a:endParaRPr>
          </a:p>
          <a:p>
            <a:pPr>
              <a:buNone/>
            </a:pPr>
            <a:endParaRPr lang="en-US" dirty="0" smtClean="0"/>
          </a:p>
          <a:p>
            <a:pPr>
              <a:buNone/>
            </a:pPr>
            <a:r>
              <a:rPr lang="en-US" dirty="0" smtClean="0"/>
              <a:t>        confidence interval for the mean  µ :</a:t>
            </a:r>
          </a:p>
          <a:p>
            <a:pPr>
              <a:buNone/>
            </a:pPr>
            <a:r>
              <a:rPr lang="en-US" dirty="0" smtClean="0"/>
              <a:t>-------------------------------------------------</a:t>
            </a:r>
          </a:p>
          <a:p>
            <a:pPr>
              <a:buNone/>
            </a:pPr>
            <a:r>
              <a:rPr lang="en-US" dirty="0" smtClean="0"/>
              <a:t>At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sz="2000" dirty="0" err="1" smtClean="0"/>
              <a:t>Thus,we</a:t>
            </a:r>
            <a:r>
              <a:rPr lang="en-US" sz="2000" dirty="0" smtClean="0"/>
              <a:t> have  95%  confident that  µ lies between  </a:t>
            </a:r>
            <a:r>
              <a:rPr lang="en-US" sz="2000" dirty="0" smtClean="0">
                <a:latin typeface="Arial" pitchFamily="34" charset="0"/>
                <a:ea typeface="Times New Roman" pitchFamily="18" charset="0"/>
                <a:cs typeface="Arial" pitchFamily="34" charset="0"/>
              </a:rPr>
              <a:t>2.4715,2.7285</a:t>
            </a:r>
            <a:endParaRPr lang="en-US" sz="2000" dirty="0" smtClean="0"/>
          </a:p>
          <a:p>
            <a:pPr>
              <a:buNone/>
            </a:pPr>
            <a:endParaRPr lang="en-US" dirty="0" smtClean="0"/>
          </a:p>
        </p:txBody>
      </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4577" name="Object 1"/>
          <p:cNvGraphicFramePr>
            <a:graphicFrameLocks noChangeAspect="1"/>
          </p:cNvGraphicFramePr>
          <p:nvPr/>
        </p:nvGraphicFramePr>
        <p:xfrm>
          <a:off x="1371600" y="1066800"/>
          <a:ext cx="2895600" cy="381000"/>
        </p:xfrm>
        <a:graphic>
          <a:graphicData uri="http://schemas.openxmlformats.org/presentationml/2006/ole">
            <p:oleObj spid="_x0000_s24577" r:id="rId3" imgW="1714500" imgH="228600" progId="">
              <p:embed/>
            </p:oleObj>
          </a:graphicData>
        </a:graphic>
      </p:graphicFrame>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4579" name="Object 3"/>
          <p:cNvGraphicFramePr>
            <a:graphicFrameLocks noChangeAspect="1"/>
          </p:cNvGraphicFramePr>
          <p:nvPr/>
        </p:nvGraphicFramePr>
        <p:xfrm>
          <a:off x="533400" y="1752600"/>
          <a:ext cx="542925" cy="304800"/>
        </p:xfrm>
        <a:graphic>
          <a:graphicData uri="http://schemas.openxmlformats.org/presentationml/2006/ole">
            <p:oleObj spid="_x0000_s24579" name="Equation" r:id="rId4" imgW="317087" imgH="177569" progId="Equation.3">
              <p:embed/>
            </p:oleObj>
          </a:graphicData>
        </a:graphic>
      </p:graphicFrame>
      <p:sp>
        <p:nvSpPr>
          <p:cNvPr id="245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4581" name="Object 5"/>
          <p:cNvGraphicFramePr>
            <a:graphicFrameLocks noChangeAspect="1"/>
          </p:cNvGraphicFramePr>
          <p:nvPr/>
        </p:nvGraphicFramePr>
        <p:xfrm>
          <a:off x="1066800" y="2590800"/>
          <a:ext cx="4291013" cy="609600"/>
        </p:xfrm>
        <a:graphic>
          <a:graphicData uri="http://schemas.openxmlformats.org/presentationml/2006/ole">
            <p:oleObj spid="_x0000_s24581" r:id="rId5" imgW="3251200" imgH="444500" progId="">
              <p:embed/>
            </p:oleObj>
          </a:graphicData>
        </a:graphic>
      </p:graphicFrame>
      <p:sp>
        <p:nvSpPr>
          <p:cNvPr id="245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4583" name="Object 7"/>
          <p:cNvGraphicFramePr>
            <a:graphicFrameLocks noChangeAspect="1"/>
          </p:cNvGraphicFramePr>
          <p:nvPr/>
        </p:nvGraphicFramePr>
        <p:xfrm>
          <a:off x="3200400" y="3352800"/>
          <a:ext cx="1981200" cy="600075"/>
        </p:xfrm>
        <a:graphic>
          <a:graphicData uri="http://schemas.openxmlformats.org/presentationml/2006/ole">
            <p:oleObj spid="_x0000_s24583" r:id="rId6" imgW="888614" imgH="444307" progId="">
              <p:embed/>
            </p:oleObj>
          </a:graphicData>
        </a:graphic>
      </p:graphicFrame>
      <p:sp>
        <p:nvSpPr>
          <p:cNvPr id="2458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4585" name="Object 9"/>
          <p:cNvGraphicFramePr>
            <a:graphicFrameLocks noChangeAspect="1"/>
          </p:cNvGraphicFramePr>
          <p:nvPr/>
        </p:nvGraphicFramePr>
        <p:xfrm>
          <a:off x="685800" y="4038600"/>
          <a:ext cx="4724400" cy="914400"/>
        </p:xfrm>
        <a:graphic>
          <a:graphicData uri="http://schemas.openxmlformats.org/presentationml/2006/ole">
            <p:oleObj spid="_x0000_s24585" r:id="rId7" imgW="3390900" imgH="685800" progId="">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normAutofit/>
          </a:bodyPr>
          <a:lstStyle/>
          <a:p>
            <a:pPr>
              <a:buNone/>
            </a:pPr>
            <a:r>
              <a:rPr lang="en-US" sz="2400" b="1" u="sng" dirty="0" smtClean="0">
                <a:solidFill>
                  <a:schemeClr val="bg2">
                    <a:lumMod val="25000"/>
                  </a:schemeClr>
                </a:solidFill>
              </a:rPr>
              <a:t>Theorem (1):</a:t>
            </a:r>
            <a:endParaRPr lang="en-US" sz="2400" dirty="0" smtClean="0">
              <a:solidFill>
                <a:schemeClr val="bg2">
                  <a:lumMod val="25000"/>
                </a:schemeClr>
              </a:solidFill>
            </a:endParaRPr>
          </a:p>
          <a:p>
            <a:pPr>
              <a:buNone/>
            </a:pPr>
            <a:r>
              <a:rPr lang="en-US" sz="2400" dirty="0" smtClean="0"/>
              <a:t>If       is used as an estimate of    µ , we can then be    confident that the error will not be exceed                   .</a:t>
            </a:r>
          </a:p>
          <a:p>
            <a:pPr>
              <a:buNone/>
            </a:pPr>
            <a:r>
              <a:rPr lang="en-US" sz="2400" dirty="0" smtClean="0"/>
              <a:t>   For example (1): e= (1.96) (0.3/6)=0.098 or</a:t>
            </a:r>
          </a:p>
          <a:p>
            <a:pPr>
              <a:buNone/>
            </a:pPr>
            <a:r>
              <a:rPr lang="en-US" sz="2400" dirty="0" smtClean="0"/>
              <a:t>                              e = (2.57) (0.3/6) = 0.1285</a:t>
            </a:r>
          </a:p>
          <a:p>
            <a:pPr>
              <a:buNone/>
            </a:pPr>
            <a:r>
              <a:rPr lang="en-US" b="1" u="sng" dirty="0" smtClean="0">
                <a:solidFill>
                  <a:schemeClr val="bg2">
                    <a:lumMod val="25000"/>
                  </a:schemeClr>
                </a:solidFill>
              </a:rPr>
              <a:t>   Theorem (2):</a:t>
            </a:r>
            <a:endParaRPr lang="en-US" dirty="0" smtClean="0">
              <a:solidFill>
                <a:schemeClr val="bg2">
                  <a:lumMod val="25000"/>
                </a:schemeClr>
              </a:solidFill>
            </a:endParaRPr>
          </a:p>
          <a:p>
            <a:pPr>
              <a:buNone/>
            </a:pPr>
            <a:r>
              <a:rPr lang="en-US" dirty="0" smtClean="0"/>
              <a:t>      If        is used as an estimate of   µ , we can be           confident that the error will not exceed a specified amount,    when the sample size is:</a:t>
            </a:r>
          </a:p>
          <a:p>
            <a:pPr>
              <a:buNone/>
            </a:pPr>
            <a:endParaRPr lang="en-US" dirty="0" smtClean="0"/>
          </a:p>
          <a:p>
            <a:pPr>
              <a:buNone/>
            </a:pPr>
            <a:r>
              <a:rPr lang="en-US" dirty="0" smtClean="0"/>
              <a:t> </a:t>
            </a:r>
          </a:p>
          <a:p>
            <a:pPr>
              <a:buNone/>
            </a:pPr>
            <a:r>
              <a:rPr lang="en-US" dirty="0" smtClean="0"/>
              <a:t>   The fraction of </a:t>
            </a:r>
            <a:r>
              <a:rPr lang="en-US" b="1" dirty="0" smtClean="0"/>
              <a:t>n</a:t>
            </a:r>
            <a:r>
              <a:rPr lang="en-US" dirty="0" smtClean="0"/>
              <a:t> is rounded up to next whole number.</a:t>
            </a:r>
          </a:p>
          <a:p>
            <a:pPr>
              <a:buNone/>
            </a:pPr>
            <a:endParaRPr lang="en-US" dirty="0" smtClean="0"/>
          </a:p>
        </p:txBody>
      </p:sp>
      <p:sp>
        <p:nvSpPr>
          <p:cNvPr id="2560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5602" name="Object 2"/>
          <p:cNvGraphicFramePr>
            <a:graphicFrameLocks noChangeAspect="1"/>
          </p:cNvGraphicFramePr>
          <p:nvPr/>
        </p:nvGraphicFramePr>
        <p:xfrm>
          <a:off x="914400" y="1371600"/>
          <a:ext cx="228600" cy="304800"/>
        </p:xfrm>
        <a:graphic>
          <a:graphicData uri="http://schemas.openxmlformats.org/presentationml/2006/ole">
            <p:oleObj spid="_x0000_s25602" name="Equation" r:id="rId3" imgW="177480" imgH="190440" progId="Equation.3">
              <p:embed/>
            </p:oleObj>
          </a:graphicData>
        </a:graphic>
      </p:graphicFrame>
      <p:sp>
        <p:nvSpPr>
          <p:cNvPr id="2560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5604" name="Object 4"/>
          <p:cNvGraphicFramePr>
            <a:graphicFrameLocks noChangeAspect="1"/>
          </p:cNvGraphicFramePr>
          <p:nvPr/>
        </p:nvGraphicFramePr>
        <p:xfrm>
          <a:off x="7086600" y="1371600"/>
          <a:ext cx="1371600" cy="304800"/>
        </p:xfrm>
        <a:graphic>
          <a:graphicData uri="http://schemas.openxmlformats.org/presentationml/2006/ole">
            <p:oleObj spid="_x0000_s25604" name="Equation" r:id="rId4" imgW="787058" imgH="203112" progId="Equation.3">
              <p:embed/>
            </p:oleObj>
          </a:graphicData>
        </a:graphic>
      </p:graphicFrame>
      <p:sp>
        <p:nvSpPr>
          <p:cNvPr id="2560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5606" name="Object 6"/>
          <p:cNvGraphicFramePr>
            <a:graphicFrameLocks noChangeAspect="1"/>
          </p:cNvGraphicFramePr>
          <p:nvPr/>
        </p:nvGraphicFramePr>
        <p:xfrm>
          <a:off x="6400800" y="1600200"/>
          <a:ext cx="1295400" cy="609600"/>
        </p:xfrm>
        <a:graphic>
          <a:graphicData uri="http://schemas.openxmlformats.org/presentationml/2006/ole">
            <p:oleObj spid="_x0000_s25606" r:id="rId5" imgW="596641" imgH="444307" progId="">
              <p:embed/>
            </p:oleObj>
          </a:graphicData>
        </a:graphic>
      </p:graphicFrame>
      <p:sp>
        <p:nvSpPr>
          <p:cNvPr id="2560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5608" name="Object 8"/>
          <p:cNvGraphicFramePr>
            <a:graphicFrameLocks noChangeAspect="1"/>
          </p:cNvGraphicFramePr>
          <p:nvPr/>
        </p:nvGraphicFramePr>
        <p:xfrm>
          <a:off x="1295400" y="3581400"/>
          <a:ext cx="457200" cy="304800"/>
        </p:xfrm>
        <a:graphic>
          <a:graphicData uri="http://schemas.openxmlformats.org/presentationml/2006/ole">
            <p:oleObj spid="_x0000_s25608" name="Equation" r:id="rId6" imgW="177646" imgH="190335" progId="Equation.3">
              <p:embed/>
            </p:oleObj>
          </a:graphicData>
        </a:graphic>
      </p:graphicFrame>
      <p:sp>
        <p:nvSpPr>
          <p:cNvPr id="2561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5610" name="Object 10"/>
          <p:cNvGraphicFramePr>
            <a:graphicFrameLocks noChangeAspect="1"/>
          </p:cNvGraphicFramePr>
          <p:nvPr/>
        </p:nvGraphicFramePr>
        <p:xfrm>
          <a:off x="7467600" y="3581400"/>
          <a:ext cx="1425576" cy="304800"/>
        </p:xfrm>
        <a:graphic>
          <a:graphicData uri="http://schemas.openxmlformats.org/presentationml/2006/ole">
            <p:oleObj spid="_x0000_s25610" name="Equation" r:id="rId7" imgW="774360" imgH="203040" progId="Equation.3">
              <p:embed/>
            </p:oleObj>
          </a:graphicData>
        </a:graphic>
      </p:graphicFrame>
      <p:sp>
        <p:nvSpPr>
          <p:cNvPr id="256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5612" name="Object 12"/>
          <p:cNvGraphicFramePr>
            <a:graphicFrameLocks noChangeAspect="1"/>
          </p:cNvGraphicFramePr>
          <p:nvPr/>
        </p:nvGraphicFramePr>
        <p:xfrm>
          <a:off x="2057400" y="4343400"/>
          <a:ext cx="228600" cy="304800"/>
        </p:xfrm>
        <a:graphic>
          <a:graphicData uri="http://schemas.openxmlformats.org/presentationml/2006/ole">
            <p:oleObj spid="_x0000_s25612" r:id="rId8" imgW="126835" imgH="139518" progId="">
              <p:embed/>
            </p:oleObj>
          </a:graphicData>
        </a:graphic>
      </p:graphicFrame>
      <p:sp>
        <p:nvSpPr>
          <p:cNvPr id="25615"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5614" name="Object 14"/>
          <p:cNvGraphicFramePr>
            <a:graphicFrameLocks noChangeAspect="1"/>
          </p:cNvGraphicFramePr>
          <p:nvPr/>
        </p:nvGraphicFramePr>
        <p:xfrm>
          <a:off x="2743200" y="4724400"/>
          <a:ext cx="3755136" cy="838200"/>
        </p:xfrm>
        <a:graphic>
          <a:graphicData uri="http://schemas.openxmlformats.org/presentationml/2006/ole">
            <p:oleObj spid="_x0000_s25614" r:id="rId9" imgW="1841500" imgH="711200" progId="">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58E396DEFAA3042A6545DA0C5F9BE26" ma:contentTypeVersion="0" ma:contentTypeDescription="Create a new document." ma:contentTypeScope="" ma:versionID="8830984159ffa1ff4379a8f31ee4fe84">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9AB3C79-6509-4042-903A-103C9804C7AB}">
  <ds:schemaRefs>
    <ds:schemaRef ds:uri="http://schemas.microsoft.com/sharepoint/v3/contenttype/forms"/>
  </ds:schemaRefs>
</ds:datastoreItem>
</file>

<file path=customXml/itemProps2.xml><?xml version="1.0" encoding="utf-8"?>
<ds:datastoreItem xmlns:ds="http://schemas.openxmlformats.org/officeDocument/2006/customXml" ds:itemID="{24CAB31F-635C-48CD-8F3C-2F968539F2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A8AB626E-9FE0-4E15-8329-BFB736C713BA}">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727</TotalTime>
  <Words>1295</Words>
  <Application>Microsoft Office PowerPoint</Application>
  <PresentationFormat>On-screen Show (4:3)</PresentationFormat>
  <Paragraphs>124</Paragraphs>
  <Slides>26</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26</vt:i4>
      </vt:variant>
    </vt:vector>
  </HeadingPairs>
  <TitlesOfParts>
    <vt:vector size="29" baseType="lpstr">
      <vt:lpstr>Flow</vt:lpstr>
      <vt:lpstr>Equation</vt:lpstr>
      <vt:lpstr>معادلة</vt:lpstr>
      <vt:lpstr>Slide 1</vt:lpstr>
      <vt:lpstr>7.1 A Point Estimate:</vt:lpstr>
      <vt:lpstr>Slide 3</vt:lpstr>
      <vt:lpstr>7.2 Interval Estimate: </vt:lpstr>
      <vt:lpstr>Slide 5</vt:lpstr>
      <vt:lpstr>7.3 Estimating the Mean: </vt:lpstr>
      <vt:lpstr>Slide 7</vt:lpstr>
      <vt:lpstr>Slide 8</vt:lpstr>
      <vt:lpstr>Slide 9</vt:lpstr>
      <vt:lpstr>Slide 10</vt:lpstr>
      <vt:lpstr>7.3.2 Confidence Interval of  when  is Unknown n&lt;30 : </vt:lpstr>
      <vt:lpstr>Slide 12</vt:lpstr>
      <vt:lpstr>Slide 13</vt:lpstr>
      <vt:lpstr> 7.4 Estimating the Difference between Two Means:</vt:lpstr>
      <vt:lpstr>Slide 15</vt:lpstr>
      <vt:lpstr>Slide 16</vt:lpstr>
      <vt:lpstr>Slide 17</vt:lpstr>
      <vt:lpstr>EX (5):</vt:lpstr>
      <vt:lpstr>Solution:</vt:lpstr>
      <vt:lpstr>7.5 Estimating a Proportion: 7.5.1 Large – Sample Confidence Interval for P:</vt:lpstr>
      <vt:lpstr>EX(7):</vt:lpstr>
      <vt:lpstr>Solution:</vt:lpstr>
      <vt:lpstr>Theorem 3:</vt:lpstr>
      <vt:lpstr>EX(8):</vt:lpstr>
      <vt:lpstr>Theorem 4:</vt:lpstr>
      <vt:lpstr>EX(9):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ldiab</dc:creator>
  <cp:lastModifiedBy>ksu</cp:lastModifiedBy>
  <cp:revision>76</cp:revision>
  <dcterms:created xsi:type="dcterms:W3CDTF">2009-12-27T07:34:54Z</dcterms:created>
  <dcterms:modified xsi:type="dcterms:W3CDTF">2012-02-21T08:54:12Z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0x010100758E396DEFAA3042A6545DA0C5F9BE26</vt:lpwstr>
  </property>
</Properties>
</file>