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sldIdLst>
    <p:sldId id="256" r:id="rId5"/>
    <p:sldId id="257" r:id="rId6"/>
    <p:sldId id="260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12.wmf"/><Relationship Id="rId7" Type="http://schemas.openxmlformats.org/officeDocument/2006/relationships/image" Target="../media/image45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10" Type="http://schemas.openxmlformats.org/officeDocument/2006/relationships/image" Target="../media/image48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3.wmf"/><Relationship Id="rId1" Type="http://schemas.openxmlformats.org/officeDocument/2006/relationships/image" Target="../media/image49.wmf"/><Relationship Id="rId4" Type="http://schemas.openxmlformats.org/officeDocument/2006/relationships/image" Target="../media/image5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3.wmf"/><Relationship Id="rId1" Type="http://schemas.openxmlformats.org/officeDocument/2006/relationships/image" Target="../media/image52.wmf"/><Relationship Id="rId4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48.wmf"/><Relationship Id="rId7" Type="http://schemas.openxmlformats.org/officeDocument/2006/relationships/image" Target="../media/image56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12.wmf"/><Relationship Id="rId5" Type="http://schemas.openxmlformats.org/officeDocument/2006/relationships/image" Target="../media/image41.wmf"/><Relationship Id="rId4" Type="http://schemas.openxmlformats.org/officeDocument/2006/relationships/image" Target="../media/image55.wmf"/><Relationship Id="rId9" Type="http://schemas.openxmlformats.org/officeDocument/2006/relationships/image" Target="../media/image5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63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6.wmf"/><Relationship Id="rId7" Type="http://schemas.openxmlformats.org/officeDocument/2006/relationships/image" Target="../media/image42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12.wmf"/><Relationship Id="rId5" Type="http://schemas.openxmlformats.org/officeDocument/2006/relationships/image" Target="../media/image41.wmf"/><Relationship Id="rId4" Type="http://schemas.openxmlformats.org/officeDocument/2006/relationships/image" Target="../media/image67.wmf"/><Relationship Id="rId9" Type="http://schemas.openxmlformats.org/officeDocument/2006/relationships/image" Target="../media/image69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image" Target="../media/image80.wmf"/><Relationship Id="rId7" Type="http://schemas.openxmlformats.org/officeDocument/2006/relationships/image" Target="../media/image42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12.wmf"/><Relationship Id="rId5" Type="http://schemas.openxmlformats.org/officeDocument/2006/relationships/image" Target="../media/image41.wmf"/><Relationship Id="rId10" Type="http://schemas.openxmlformats.org/officeDocument/2006/relationships/image" Target="../media/image84.wmf"/><Relationship Id="rId4" Type="http://schemas.openxmlformats.org/officeDocument/2006/relationships/image" Target="../media/image81.wmf"/><Relationship Id="rId9" Type="http://schemas.openxmlformats.org/officeDocument/2006/relationships/image" Target="../media/image8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5" Type="http://schemas.openxmlformats.org/officeDocument/2006/relationships/image" Target="../media/image89.wmf"/><Relationship Id="rId4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8.wmf"/><Relationship Id="rId5" Type="http://schemas.openxmlformats.org/officeDocument/2006/relationships/image" Target="../media/image26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BE7DD3-1276-424A-9E36-8E343DDF28D4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1E088C-1C90-4825-BCE5-B5A4A833E98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5.bin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2.bin"/><Relationship Id="rId9" Type="http://schemas.openxmlformats.org/officeDocument/2006/relationships/oleObject" Target="../embeddings/oleObject37.bin"/><Relationship Id="rId14" Type="http://schemas.openxmlformats.org/officeDocument/2006/relationships/oleObject" Target="../embeddings/oleObject4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35.png"/><Relationship Id="rId4" Type="http://schemas.openxmlformats.org/officeDocument/2006/relationships/oleObject" Target="../embeddings/oleObject47.bin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33.png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7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6.bin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58.bin"/><Relationship Id="rId9" Type="http://schemas.openxmlformats.org/officeDocument/2006/relationships/oleObject" Target="../embeddings/oleObject63.bin"/><Relationship Id="rId14" Type="http://schemas.openxmlformats.org/officeDocument/2006/relationships/oleObject" Target="../embeddings/oleObject6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1.bin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6.bin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59.png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2.bin"/><Relationship Id="rId12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1.bin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0.bin"/><Relationship Id="rId15" Type="http://schemas.openxmlformats.org/officeDocument/2006/relationships/image" Target="../media/image61.png"/><Relationship Id="rId10" Type="http://schemas.openxmlformats.org/officeDocument/2006/relationships/oleObject" Target="../embeddings/oleObject85.bin"/><Relationship Id="rId4" Type="http://schemas.openxmlformats.org/officeDocument/2006/relationships/oleObject" Target="../embeddings/oleObject79.bin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90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oleObject" Target="../embeddings/oleObject101.bin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5.bin"/><Relationship Id="rId12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png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94.bin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3.bin"/><Relationship Id="rId15" Type="http://schemas.openxmlformats.org/officeDocument/2006/relationships/image" Target="../media/image34.png"/><Relationship Id="rId10" Type="http://schemas.openxmlformats.org/officeDocument/2006/relationships/oleObject" Target="../embeddings/oleObject98.bin"/><Relationship Id="rId4" Type="http://schemas.openxmlformats.org/officeDocument/2006/relationships/oleObject" Target="../embeddings/oleObject92.bin"/><Relationship Id="rId9" Type="http://schemas.openxmlformats.org/officeDocument/2006/relationships/oleObject" Target="../embeddings/oleObject97.bin"/><Relationship Id="rId1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5.bin"/><Relationship Id="rId5" Type="http://schemas.openxmlformats.org/officeDocument/2006/relationships/oleObject" Target="../embeddings/oleObject104.bin"/><Relationship Id="rId10" Type="http://schemas.openxmlformats.org/officeDocument/2006/relationships/oleObject" Target="../embeddings/oleObject109.bin"/><Relationship Id="rId4" Type="http://schemas.openxmlformats.org/officeDocument/2006/relationships/oleObject" Target="../embeddings/oleObject103.bin"/><Relationship Id="rId9" Type="http://schemas.openxmlformats.org/officeDocument/2006/relationships/oleObject" Target="../embeddings/oleObject10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13" Type="http://schemas.openxmlformats.org/officeDocument/2006/relationships/oleObject" Target="../embeddings/oleObject120.bin"/><Relationship Id="rId3" Type="http://schemas.openxmlformats.org/officeDocument/2006/relationships/oleObject" Target="../embeddings/oleObject110.bin"/><Relationship Id="rId7" Type="http://schemas.openxmlformats.org/officeDocument/2006/relationships/oleObject" Target="../embeddings/oleObject114.bin"/><Relationship Id="rId12" Type="http://schemas.openxmlformats.org/officeDocument/2006/relationships/oleObject" Target="../embeddings/oleObject11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png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13.bin"/><Relationship Id="rId11" Type="http://schemas.openxmlformats.org/officeDocument/2006/relationships/oleObject" Target="../embeddings/oleObject118.bin"/><Relationship Id="rId5" Type="http://schemas.openxmlformats.org/officeDocument/2006/relationships/oleObject" Target="../embeddings/oleObject112.bin"/><Relationship Id="rId15" Type="http://schemas.openxmlformats.org/officeDocument/2006/relationships/image" Target="../media/image34.png"/><Relationship Id="rId10" Type="http://schemas.openxmlformats.org/officeDocument/2006/relationships/oleObject" Target="../embeddings/oleObject117.bin"/><Relationship Id="rId4" Type="http://schemas.openxmlformats.org/officeDocument/2006/relationships/oleObject" Target="../embeddings/oleObject111.bin"/><Relationship Id="rId9" Type="http://schemas.openxmlformats.org/officeDocument/2006/relationships/oleObject" Target="../embeddings/oleObject116.bin"/><Relationship Id="rId1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7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25.bin"/><Relationship Id="rId5" Type="http://schemas.openxmlformats.org/officeDocument/2006/relationships/oleObject" Target="../embeddings/oleObject124.bin"/><Relationship Id="rId4" Type="http://schemas.openxmlformats.org/officeDocument/2006/relationships/oleObject" Target="../embeddings/oleObject123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oleObject" Target="../embeddings/oleObject16.bin"/><Relationship Id="rId18" Type="http://schemas.openxmlformats.org/officeDocument/2006/relationships/oleObject" Target="../embeddings/oleObject2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8.bin"/><Relationship Id="rId10" Type="http://schemas.openxmlformats.org/officeDocument/2006/relationships/oleObject" Target="../embeddings/oleObject13.bin"/><Relationship Id="rId19" Type="http://schemas.openxmlformats.org/officeDocument/2006/relationships/oleObject" Target="../embeddings/oleObject22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Relationship Id="rId1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1066800"/>
            <a:ext cx="7467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tx2">
                    <a:lumMod val="25000"/>
                  </a:schemeClr>
                </a:solidFill>
              </a:rPr>
              <a:t> </a:t>
            </a:r>
            <a:endParaRPr lang="en-US" sz="6000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lang="en-US" sz="6000" b="1" i="1" u="sng" dirty="0" smtClean="0">
                <a:solidFill>
                  <a:schemeClr val="tx2">
                    <a:lumMod val="25000"/>
                  </a:schemeClr>
                </a:solidFill>
              </a:rPr>
              <a:t>CHAPTER EIGHT</a:t>
            </a:r>
            <a:br>
              <a:rPr lang="en-US" sz="6000" b="1" i="1" u="sng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en-US" sz="6000" b="1" i="1" u="sng" dirty="0" smtClean="0">
                <a:solidFill>
                  <a:schemeClr val="tx2">
                    <a:lumMod val="25000"/>
                  </a:schemeClr>
                </a:solidFill>
              </a:rPr>
              <a:t>TESTS OF HYPOTHESES</a:t>
            </a:r>
            <a:endParaRPr lang="en-US" sz="6000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Definition: Power of the Test: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480"/>
            <a:ext cx="85344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power of a test is the probability of rejecting     given that a specific alternative hypothesis      is true. The power of a test can be computed as (1-</a:t>
            </a:r>
            <a:r>
              <a:rPr lang="el-GR" sz="3600" dirty="0" smtClean="0">
                <a:latin typeface="Cambria"/>
              </a:rPr>
              <a:t>β</a:t>
            </a:r>
            <a:r>
              <a:rPr lang="en-US" sz="3600" dirty="0" smtClean="0">
                <a:latin typeface="Cambria"/>
              </a:rPr>
              <a:t>)</a:t>
            </a:r>
            <a:r>
              <a:rPr lang="en-US" sz="3600" dirty="0" smtClean="0"/>
              <a:t> .  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2667000" y="2653145"/>
          <a:ext cx="457200" cy="457200"/>
        </p:xfrm>
        <a:graphic>
          <a:graphicData uri="http://schemas.openxmlformats.org/presentationml/2006/ole">
            <p:oleObj spid="_x0000_s31745" name="Equation" r:id="rId3" imgW="228600" imgH="228600" progId="Equation.3">
              <p:embed/>
            </p:oleObj>
          </a:graphicData>
        </a:graphic>
      </p:graphicFrame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5257800" y="3200400"/>
          <a:ext cx="381000" cy="457200"/>
        </p:xfrm>
        <a:graphic>
          <a:graphicData uri="http://schemas.openxmlformats.org/presentationml/2006/ole">
            <p:oleObj spid="_x0000_s31747" r:id="rId4" imgW="215806" imgH="228501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One – Tailed and Two – Tailed test: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A test of any statistical hypothesis where the alternative is one – sided such as: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is called a one – tailed test</a:t>
            </a:r>
            <a:endParaRPr lang="ar-SA" sz="3200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2771775" y="3276600"/>
          <a:ext cx="4643438" cy="1143000"/>
        </p:xfrm>
        <a:graphic>
          <a:graphicData uri="http://schemas.openxmlformats.org/presentationml/2006/ole">
            <p:oleObj spid="_x0000_s30721" name="Equation" r:id="rId3" imgW="18542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The critical region for the alternative hypothesis   </a:t>
            </a:r>
          </a:p>
          <a:p>
            <a:pPr>
              <a:buNone/>
            </a:pPr>
            <a:r>
              <a:rPr lang="en-US" sz="2800" dirty="0" smtClean="0"/>
              <a:t>lies entirely in the right tail of the distribution while </a:t>
            </a:r>
          </a:p>
          <a:p>
            <a:pPr>
              <a:buNone/>
            </a:pPr>
            <a:r>
              <a:rPr lang="en-US" sz="2800" dirty="0" smtClean="0"/>
              <a:t>the critical region for the alternative hypothesis               </a:t>
            </a:r>
          </a:p>
          <a:p>
            <a:pPr>
              <a:buNone/>
            </a:pPr>
            <a:r>
              <a:rPr lang="en-US" sz="2800" dirty="0" smtClean="0"/>
              <a:t>lies entirely in the left tail.</a:t>
            </a:r>
          </a:p>
          <a:p>
            <a:pPr>
              <a:buNone/>
            </a:pPr>
            <a:r>
              <a:rPr lang="en-US" sz="2800" dirty="0" smtClean="0"/>
              <a:t>                                                    </a:t>
            </a:r>
          </a:p>
          <a:p>
            <a:pPr>
              <a:buNone/>
            </a:pPr>
            <a:r>
              <a:rPr lang="en-US" sz="2800" dirty="0" smtClean="0"/>
              <a:t>A test of any statistical hypothesis where the </a:t>
            </a:r>
          </a:p>
          <a:p>
            <a:pPr>
              <a:buNone/>
            </a:pPr>
            <a:r>
              <a:rPr lang="en-US" sz="2800" dirty="0" smtClean="0"/>
              <a:t>alternative is two – sided, such as:</a:t>
            </a:r>
          </a:p>
          <a:p>
            <a:pPr>
              <a:buNone/>
            </a:pPr>
            <a:r>
              <a:rPr lang="en-US" sz="2800" dirty="0" smtClean="0"/>
              <a:t>is called two – tailed test since the critical region is </a:t>
            </a:r>
          </a:p>
          <a:p>
            <a:pPr>
              <a:buNone/>
            </a:pPr>
            <a:r>
              <a:rPr lang="en-US" sz="2800" dirty="0" smtClean="0"/>
              <a:t>split into two parts having equal probabilities placed </a:t>
            </a:r>
          </a:p>
          <a:p>
            <a:pPr>
              <a:buNone/>
            </a:pPr>
            <a:r>
              <a:rPr lang="en-US" sz="2800" dirty="0" smtClean="0"/>
              <a:t>in each tail of the distribution of the test statistic.</a:t>
            </a:r>
            <a:endParaRPr lang="ar-SA" sz="2800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7988300" y="990600"/>
          <a:ext cx="698500" cy="381000"/>
        </p:xfrm>
        <a:graphic>
          <a:graphicData uri="http://schemas.openxmlformats.org/presentationml/2006/ole">
            <p:oleObj spid="_x0000_s29697" name="Equation" r:id="rId3" imgW="419100" imgH="228600" progId="Equation.3">
              <p:embed/>
            </p:oleObj>
          </a:graphicData>
        </a:graphic>
      </p:graphicFrame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7924800" y="2057400"/>
          <a:ext cx="685800" cy="374073"/>
        </p:xfrm>
        <a:graphic>
          <a:graphicData uri="http://schemas.openxmlformats.org/presentationml/2006/ole">
            <p:oleObj spid="_x0000_s29699" name="Equation" r:id="rId4" imgW="419100" imgH="228600" progId="Equation.3">
              <p:embed/>
            </p:oleObj>
          </a:graphicData>
        </a:graphic>
      </p:graphicFrame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1428750" y="2971800"/>
          <a:ext cx="1390650" cy="457200"/>
        </p:xfrm>
        <a:graphic>
          <a:graphicData uri="http://schemas.openxmlformats.org/presentationml/2006/ole">
            <p:oleObj spid="_x0000_s29701" name="Equation" r:id="rId5" imgW="698500" imgH="228600" progId="Equation.3">
              <p:embed/>
            </p:oleObj>
          </a:graphicData>
        </a:graphic>
      </p:graphicFrame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4784725" y="2972844"/>
          <a:ext cx="1387475" cy="456156"/>
        </p:xfrm>
        <a:graphic>
          <a:graphicData uri="http://schemas.openxmlformats.org/presentationml/2006/ole">
            <p:oleObj spid="_x0000_s29703" name="Equation" r:id="rId6" imgW="698500" imgH="228600" progId="Equation.3">
              <p:embed/>
            </p:oleObj>
          </a:graphicData>
        </a:graphic>
      </p:graphicFrame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5867400" y="4114800"/>
          <a:ext cx="2854325" cy="381000"/>
        </p:xfrm>
        <a:graphic>
          <a:graphicData uri="http://schemas.openxmlformats.org/presentationml/2006/ole">
            <p:oleObj spid="_x0000_s29705" name="Equation" r:id="rId7" imgW="1714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u="sng" dirty="0" smtClean="0"/>
              <a:t>The Use of P – Values in Decision Making: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u="sng" dirty="0" smtClean="0"/>
              <a:t>Definition: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3548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 p – value is the lowest level (of significance) at which </a:t>
            </a:r>
          </a:p>
          <a:p>
            <a:pPr>
              <a:buNone/>
            </a:pPr>
            <a:r>
              <a:rPr lang="en-US" dirty="0" smtClean="0"/>
              <a:t>the observed value of the test statistic is significant.</a:t>
            </a:r>
          </a:p>
          <a:p>
            <a:pPr>
              <a:buNone/>
            </a:pPr>
            <a:r>
              <a:rPr lang="en-US" dirty="0" smtClean="0"/>
              <a:t>                         when      is as follows: </a:t>
            </a:r>
          </a:p>
          <a:p>
            <a:pPr>
              <a:buNone/>
            </a:pPr>
            <a:r>
              <a:rPr lang="en-US" dirty="0" smtClean="0"/>
              <a:t>                          when     is as follows: </a:t>
            </a:r>
          </a:p>
          <a:p>
            <a:pPr>
              <a:buNone/>
            </a:pPr>
            <a:r>
              <a:rPr lang="en-US" dirty="0" smtClean="0"/>
              <a:t>                         when      is as follows: </a:t>
            </a:r>
          </a:p>
          <a:p>
            <a:pPr>
              <a:buNone/>
            </a:pPr>
            <a:r>
              <a:rPr lang="en-US" dirty="0" smtClean="0"/>
              <a:t> is rejected if                   otherwise      is accepted.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457200" y="2895600"/>
          <a:ext cx="2362200" cy="381000"/>
        </p:xfrm>
        <a:graphic>
          <a:graphicData uri="http://schemas.openxmlformats.org/presentationml/2006/ole">
            <p:oleObj spid="_x0000_s28673" r:id="rId3" imgW="1701800" imgH="228600" progId="">
              <p:embed/>
            </p:oleObj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39725" y="3352800"/>
          <a:ext cx="2555875" cy="381000"/>
        </p:xfrm>
        <a:graphic>
          <a:graphicData uri="http://schemas.openxmlformats.org/presentationml/2006/ole">
            <p:oleObj spid="_x0000_s28675" r:id="rId4" imgW="1536700" imgH="228600" progId="">
              <p:embed/>
            </p:oleObj>
          </a:graphicData>
        </a:graphic>
      </p:graphicFrame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263525" y="3886200"/>
          <a:ext cx="2555875" cy="381000"/>
        </p:xfrm>
        <a:graphic>
          <a:graphicData uri="http://schemas.openxmlformats.org/presentationml/2006/ole">
            <p:oleObj spid="_x0000_s28677" r:id="rId5" imgW="1536700" imgH="228600" progId="">
              <p:embed/>
            </p:oleObj>
          </a:graphicData>
        </a:graphic>
      </p:graphicFrame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3733800" y="2955235"/>
          <a:ext cx="381000" cy="397565"/>
        </p:xfrm>
        <a:graphic>
          <a:graphicData uri="http://schemas.openxmlformats.org/presentationml/2006/ole">
            <p:oleObj spid="_x0000_s28679" r:id="rId6" imgW="215806" imgH="228501" progId="">
              <p:embed/>
            </p:oleObj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3810000" y="3433905"/>
          <a:ext cx="381000" cy="396875"/>
        </p:xfrm>
        <a:graphic>
          <a:graphicData uri="http://schemas.openxmlformats.org/presentationml/2006/ole">
            <p:oleObj spid="_x0000_s28681" r:id="rId7" imgW="215806" imgH="228501" progId="">
              <p:embed/>
            </p:oleObj>
          </a:graphicData>
        </a:graphic>
      </p:graphicFrame>
      <p:graphicFrame>
        <p:nvGraphicFramePr>
          <p:cNvPr id="28682" name="Object 10"/>
          <p:cNvGraphicFramePr>
            <a:graphicFrameLocks noChangeAspect="1"/>
          </p:cNvGraphicFramePr>
          <p:nvPr/>
        </p:nvGraphicFramePr>
        <p:xfrm>
          <a:off x="3733800" y="3946525"/>
          <a:ext cx="381000" cy="396875"/>
        </p:xfrm>
        <a:graphic>
          <a:graphicData uri="http://schemas.openxmlformats.org/presentationml/2006/ole">
            <p:oleObj spid="_x0000_s28682" r:id="rId8" imgW="215806" imgH="228501" progId="">
              <p:embed/>
            </p:oleObj>
          </a:graphicData>
        </a:graphic>
      </p:graphicFrame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6019800" y="3016876"/>
          <a:ext cx="1219200" cy="412124"/>
        </p:xfrm>
        <a:graphic>
          <a:graphicData uri="http://schemas.openxmlformats.org/presentationml/2006/ole">
            <p:oleObj spid="_x0000_s28683" r:id="rId9" imgW="672808" imgH="228501" progId="">
              <p:embed/>
            </p:oleObj>
          </a:graphicData>
        </a:graphic>
      </p:graphicFrame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6019800" y="3453685"/>
          <a:ext cx="1054100" cy="356315"/>
        </p:xfrm>
        <a:graphic>
          <a:graphicData uri="http://schemas.openxmlformats.org/presentationml/2006/ole">
            <p:oleObj spid="_x0000_s28685" r:id="rId10" imgW="672808" imgH="228501" progId="">
              <p:embed/>
            </p:oleObj>
          </a:graphicData>
        </a:graphic>
      </p:graphicFrame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87" name="Object 15"/>
          <p:cNvGraphicFramePr>
            <a:graphicFrameLocks noChangeAspect="1"/>
          </p:cNvGraphicFramePr>
          <p:nvPr/>
        </p:nvGraphicFramePr>
        <p:xfrm>
          <a:off x="6111875" y="3962400"/>
          <a:ext cx="1127125" cy="381000"/>
        </p:xfrm>
        <a:graphic>
          <a:graphicData uri="http://schemas.openxmlformats.org/presentationml/2006/ole">
            <p:oleObj spid="_x0000_s28687" r:id="rId11" imgW="672808" imgH="228501" progId="">
              <p:embed/>
            </p:oleObj>
          </a:graphicData>
        </a:graphic>
      </p:graphicFrame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90" name="Object 18"/>
          <p:cNvGraphicFramePr>
            <a:graphicFrameLocks noChangeAspect="1"/>
          </p:cNvGraphicFramePr>
          <p:nvPr/>
        </p:nvGraphicFramePr>
        <p:xfrm>
          <a:off x="457200" y="4267200"/>
          <a:ext cx="381000" cy="381000"/>
        </p:xfrm>
        <a:graphic>
          <a:graphicData uri="http://schemas.openxmlformats.org/presentationml/2006/ole">
            <p:oleObj spid="_x0000_s28690" r:id="rId12" imgW="228600" imgH="228600" progId="">
              <p:embed/>
            </p:oleObj>
          </a:graphicData>
        </a:graphic>
      </p:graphicFrame>
      <p:graphicFrame>
        <p:nvGraphicFramePr>
          <p:cNvPr id="28694" name="Object 22"/>
          <p:cNvGraphicFramePr>
            <a:graphicFrameLocks noChangeAspect="1"/>
          </p:cNvGraphicFramePr>
          <p:nvPr/>
        </p:nvGraphicFramePr>
        <p:xfrm>
          <a:off x="5638800" y="4343400"/>
          <a:ext cx="381000" cy="381000"/>
        </p:xfrm>
        <a:graphic>
          <a:graphicData uri="http://schemas.openxmlformats.org/presentationml/2006/ole">
            <p:oleObj spid="_x0000_s28694" r:id="rId13" imgW="228600" imgH="228600" progId="">
              <p:embed/>
            </p:oleObj>
          </a:graphicData>
        </a:graphic>
      </p:graphicFrame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8695" name="Object 23"/>
          <p:cNvGraphicFramePr>
            <a:graphicFrameLocks noChangeAspect="1"/>
          </p:cNvGraphicFramePr>
          <p:nvPr/>
        </p:nvGraphicFramePr>
        <p:xfrm>
          <a:off x="2667000" y="4343400"/>
          <a:ext cx="1463842" cy="381000"/>
        </p:xfrm>
        <a:graphic>
          <a:graphicData uri="http://schemas.openxmlformats.org/presentationml/2006/ole">
            <p:oleObj spid="_x0000_s28695" r:id="rId14" imgW="875920" imgH="177723" progId="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EX(1):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Since                        then        is accepted.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304800" y="2133600"/>
          <a:ext cx="8686801" cy="1828800"/>
        </p:xfrm>
        <a:graphic>
          <a:graphicData uri="http://schemas.openxmlformats.org/presentationml/2006/ole">
            <p:oleObj spid="_x0000_s27649" r:id="rId3" imgW="3949700" imgH="774700" progId="">
              <p:embed/>
            </p:oleObj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411705" y="4419600"/>
          <a:ext cx="1864895" cy="381000"/>
        </p:xfrm>
        <a:graphic>
          <a:graphicData uri="http://schemas.openxmlformats.org/presentationml/2006/ole">
            <p:oleObj spid="_x0000_s27651" r:id="rId4" imgW="888614" imgH="177723" progId="">
              <p:embed/>
            </p:oleObj>
          </a:graphicData>
        </a:graphic>
      </p:graphicFrame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4038600" y="4419600"/>
          <a:ext cx="381000" cy="381000"/>
        </p:xfrm>
        <a:graphic>
          <a:graphicData uri="http://schemas.openxmlformats.org/presentationml/2006/ole">
            <p:oleObj spid="_x0000_s27653" r:id="rId5" imgW="228600" imgH="228600" progId="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1505712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The Steps for testing a Hypothesis Concerning a Population Parameter </a:t>
            </a:r>
            <a:r>
              <a:rPr lang="az-Cyrl-AZ" sz="3200" b="1" u="sng" dirty="0" smtClean="0">
                <a:latin typeface="Cambria"/>
              </a:rPr>
              <a:t>Ѳ</a:t>
            </a:r>
            <a:r>
              <a:rPr lang="en-US" sz="3200" b="1" u="sng" dirty="0" smtClean="0"/>
              <a:t>:</a:t>
            </a:r>
            <a:endParaRPr lang="ar-SA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1000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Stating the null hypothesis       that          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Choosing an appropriate alternative hypothesis from one of the alternatives 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Choosing a significance level of size </a:t>
            </a:r>
          </a:p>
          <a:p>
            <a:pPr marL="514350" lvl="0" indent="-514350">
              <a:buNone/>
            </a:pP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Determining the rejection or critical region (R.R.) and the acceptance region (A.R.) of      . 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5029200" y="1676400"/>
          <a:ext cx="457200" cy="457200"/>
        </p:xfrm>
        <a:graphic>
          <a:graphicData uri="http://schemas.openxmlformats.org/presentationml/2006/ole">
            <p:oleObj spid="_x0000_s26625" name="Equation" r:id="rId3" imgW="228600" imgH="228600" progId="Equation.3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6172200" y="1752600"/>
          <a:ext cx="762000" cy="415636"/>
        </p:xfrm>
        <a:graphic>
          <a:graphicData uri="http://schemas.openxmlformats.org/presentationml/2006/ole">
            <p:oleObj spid="_x0000_s26627" name="Equation" r:id="rId4" imgW="419100" imgH="228600" progId="Equation.3">
              <p:embed/>
            </p:oleObj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4289425" y="2667000"/>
          <a:ext cx="3254375" cy="381000"/>
        </p:xfrm>
        <a:graphic>
          <a:graphicData uri="http://schemas.openxmlformats.org/presentationml/2006/ole">
            <p:oleObj spid="_x0000_s26629" name="Equation" r:id="rId5" imgW="1955800" imgH="228600" progId="Equation.3">
              <p:embed/>
            </p:oleObj>
          </a:graphicData>
        </a:graphic>
      </p:graphicFrame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1469571" y="3581400"/>
          <a:ext cx="2569029" cy="304800"/>
        </p:xfrm>
        <a:graphic>
          <a:graphicData uri="http://schemas.openxmlformats.org/presentationml/2006/ole">
            <p:oleObj spid="_x0000_s26631" r:id="rId6" imgW="1688367" imgH="203112" progId="">
              <p:embed/>
            </p:oleObj>
          </a:graphicData>
        </a:graphic>
      </p:graphicFrame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6019800" y="4419600"/>
          <a:ext cx="457200" cy="457200"/>
        </p:xfrm>
        <a:graphic>
          <a:graphicData uri="http://schemas.openxmlformats.org/presentationml/2006/ole">
            <p:oleObj spid="_x0000_s26633" r:id="rId7" imgW="228600" imgH="228600" progId="">
              <p:embed/>
            </p:oleObj>
          </a:graphicData>
        </a:graphic>
      </p:graphicFrame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76600" y="4953000"/>
            <a:ext cx="23749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" y="4876800"/>
            <a:ext cx="2447925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89650" y="4800600"/>
            <a:ext cx="252095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Selecting the appropriate test statistic and establish the critical region. If the decision is to be based on a p – value it is not necessary to state the critical region.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Computing the value of the test statistic from the sample data.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Decision rule: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rejecting       if the value of the test statistic in the critical region or                      also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accepting      if the value of the test statistic in the A.R. or if</a:t>
            </a:r>
            <a:endParaRPr lang="ar-SA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2438400" y="3962400"/>
          <a:ext cx="381000" cy="381000"/>
        </p:xfrm>
        <a:graphic>
          <a:graphicData uri="http://schemas.openxmlformats.org/presentationml/2006/ole">
            <p:oleObj spid="_x0000_s25601" name="Equation" r:id="rId3" imgW="228600" imgH="228600" progId="Equation.3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436257" y="4419600"/>
          <a:ext cx="1669143" cy="381000"/>
        </p:xfrm>
        <a:graphic>
          <a:graphicData uri="http://schemas.openxmlformats.org/presentationml/2006/ole">
            <p:oleObj spid="_x0000_s25603" r:id="rId4" imgW="876300" imgH="203200" progId="">
              <p:embed/>
            </p:oleObj>
          </a:graphicData>
        </a:graphic>
      </p:graphicFrame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590800" y="5253789"/>
          <a:ext cx="1752600" cy="461211"/>
        </p:xfrm>
        <a:graphic>
          <a:graphicData uri="http://schemas.openxmlformats.org/presentationml/2006/ole">
            <p:oleObj spid="_x0000_s25605" r:id="rId5" imgW="876300" imgH="203200" progId="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2514600" y="4876800"/>
          <a:ext cx="381000" cy="381000"/>
        </p:xfrm>
        <a:graphic>
          <a:graphicData uri="http://schemas.openxmlformats.org/presentationml/2006/ole">
            <p:oleObj spid="_x0000_s25607" name="Equation" r:id="rId6" imgW="2286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EX(1):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manufacturer of a certain brand of cigarettes claims that the average nicotine content does not exceed </a:t>
            </a:r>
            <a:r>
              <a:rPr lang="en-US" b="1" dirty="0" smtClean="0"/>
              <a:t>2.5</a:t>
            </a:r>
            <a:r>
              <a:rPr lang="en-US" dirty="0" smtClean="0"/>
              <a:t> milligrams. State the null and alternative hypotheses to be used in testing this claim and determine where the critical region is located.</a:t>
            </a:r>
          </a:p>
          <a:p>
            <a:pPr>
              <a:buNone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Solution: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971550" y="4724400"/>
          <a:ext cx="4210050" cy="457200"/>
        </p:xfrm>
        <a:graphic>
          <a:graphicData uri="http://schemas.openxmlformats.org/presentationml/2006/ole">
            <p:oleObj spid="_x0000_s24577" name="Equation" r:id="rId3" imgW="21082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EX(2):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real state agent claims that 60%  of all private residence being built today are </a:t>
            </a:r>
            <a:r>
              <a:rPr lang="en-US" b="1" dirty="0" smtClean="0"/>
              <a:t>3</a:t>
            </a:r>
            <a:r>
              <a:rPr lang="en-US" dirty="0" smtClean="0"/>
              <a:t> – bed room homes. To test this claim, a large sample of new residence is inspected, the proportion of the homes with </a:t>
            </a:r>
            <a:r>
              <a:rPr lang="en-US" b="1" dirty="0" smtClean="0"/>
              <a:t>3</a:t>
            </a:r>
            <a:r>
              <a:rPr lang="en-US" dirty="0" smtClean="0"/>
              <a:t> – bed rooms is recorded and used as our test statistic. State the null and alternative hypotheses to be used in this test and determine the location of the critical region.</a:t>
            </a:r>
          </a:p>
          <a:p>
            <a:pPr>
              <a:buNone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Solution: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1524000" y="5562600"/>
          <a:ext cx="4362450" cy="457200"/>
        </p:xfrm>
        <a:graphic>
          <a:graphicData uri="http://schemas.openxmlformats.org/presentationml/2006/ole">
            <p:oleObj spid="_x0000_s23553" name="Equation" r:id="rId3" imgW="21844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Content Placeholder 3"/>
          <p:cNvGraphicFramePr>
            <a:graphicFrameLocks/>
          </p:cNvGraphicFramePr>
          <p:nvPr/>
        </p:nvGraphicFramePr>
        <p:xfrm>
          <a:off x="304800" y="1523999"/>
          <a:ext cx="8229600" cy="5181601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64957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Hypothesis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148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Test statistic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(T.S.)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70513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R.R. and A.R. of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57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Decision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Reject 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(and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accept  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)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at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the significance level  if: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87817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Tests Concerning a Single Mean</a:t>
            </a:r>
            <a:endParaRPr lang="ar-SA" dirty="0"/>
          </a:p>
        </p:txBody>
      </p:sp>
      <p:graphicFrame>
        <p:nvGraphicFramePr>
          <p:cNvPr id="22550" name="Object 22"/>
          <p:cNvGraphicFramePr>
            <a:graphicFrameLocks noChangeAspect="1"/>
          </p:cNvGraphicFramePr>
          <p:nvPr/>
        </p:nvGraphicFramePr>
        <p:xfrm>
          <a:off x="2790825" y="2438400"/>
          <a:ext cx="3940175" cy="809625"/>
        </p:xfrm>
        <a:graphic>
          <a:graphicData uri="http://schemas.openxmlformats.org/presentationml/2006/ole">
            <p:oleObj spid="_x0000_s22550" r:id="rId3" imgW="2082800" imgH="431800" progId="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3276600" y="5334000"/>
          <a:ext cx="304800" cy="304800"/>
        </p:xfrm>
        <a:graphic>
          <a:graphicData uri="http://schemas.openxmlformats.org/presentationml/2006/ole">
            <p:oleObj spid="_x0000_s22534" r:id="rId4" imgW="228600" imgH="228600" progId="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4800600" y="5257800"/>
          <a:ext cx="304800" cy="318052"/>
        </p:xfrm>
        <a:graphic>
          <a:graphicData uri="http://schemas.openxmlformats.org/presentationml/2006/ole">
            <p:oleObj spid="_x0000_s22533" r:id="rId5" imgW="215806" imgH="228501" progId="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5486400" y="5353050"/>
          <a:ext cx="304800" cy="285750"/>
        </p:xfrm>
        <a:graphic>
          <a:graphicData uri="http://schemas.openxmlformats.org/presentationml/2006/ole">
            <p:oleObj spid="_x0000_s22532" r:id="rId6" imgW="152334" imgH="139639" progId="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590800" y="5832231"/>
          <a:ext cx="1371600" cy="949569"/>
        </p:xfrm>
        <a:graphic>
          <a:graphicData uri="http://schemas.openxmlformats.org/presentationml/2006/ole">
            <p:oleObj spid="_x0000_s22531" r:id="rId7" imgW="1117115" imgH="774364" progId="">
              <p:embed/>
            </p:oleObj>
          </a:graphicData>
        </a:graphic>
      </p:graphicFrame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4648200" y="5867400"/>
          <a:ext cx="1386541" cy="609600"/>
        </p:xfrm>
        <a:graphic>
          <a:graphicData uri="http://schemas.openxmlformats.org/presentationml/2006/ole">
            <p:oleObj spid="_x0000_s22530" r:id="rId8" imgW="1104900" imgH="482600" progId="">
              <p:embed/>
            </p:oleObj>
          </a:graphicData>
        </a:graphic>
      </p:graphicFrame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6781800" y="5867400"/>
          <a:ext cx="1559859" cy="685800"/>
        </p:xfrm>
        <a:graphic>
          <a:graphicData uri="http://schemas.openxmlformats.org/presentationml/2006/ole">
            <p:oleObj spid="_x0000_s22529" r:id="rId9" imgW="1104900" imgH="482600" progId="">
              <p:embed/>
            </p:oleObj>
          </a:graphicData>
        </a:graphic>
      </p:graphicFrame>
      <p:sp>
        <p:nvSpPr>
          <p:cNvPr id="22539" name="Freeform 11"/>
          <p:cNvSpPr>
            <a:spLocks/>
          </p:cNvSpPr>
          <p:nvPr/>
        </p:nvSpPr>
        <p:spPr bwMode="auto">
          <a:xfrm>
            <a:off x="39688" y="1085850"/>
            <a:ext cx="114300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0" y="0"/>
              </a:cxn>
              <a:cxn ang="0">
                <a:pos x="1800" y="0"/>
              </a:cxn>
            </a:cxnLst>
            <a:rect l="0" t="0" r="r" b="b"/>
            <a:pathLst>
              <a:path w="1800" h="1">
                <a:moveTo>
                  <a:pt x="0" y="0"/>
                </a:moveTo>
                <a:cubicBezTo>
                  <a:pt x="30" y="0"/>
                  <a:pt x="60" y="0"/>
                  <a:pt x="360" y="0"/>
                </a:cubicBezTo>
                <a:cubicBezTo>
                  <a:pt x="660" y="0"/>
                  <a:pt x="1560" y="0"/>
                  <a:pt x="180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559" name="Object 31"/>
          <p:cNvGraphicFramePr>
            <a:graphicFrameLocks noChangeAspect="1"/>
          </p:cNvGraphicFramePr>
          <p:nvPr/>
        </p:nvGraphicFramePr>
        <p:xfrm>
          <a:off x="1066800" y="4038600"/>
          <a:ext cx="304800" cy="304800"/>
        </p:xfrm>
        <a:graphic>
          <a:graphicData uri="http://schemas.openxmlformats.org/presentationml/2006/ole">
            <p:oleObj spid="_x0000_s22559" r:id="rId10" imgW="228600" imgH="228600" progId="">
              <p:embed/>
            </p:oleObj>
          </a:graphicData>
        </a:graphic>
      </p:graphicFrame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53200" y="3657600"/>
            <a:ext cx="1948803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38400" y="3680597"/>
            <a:ext cx="1981200" cy="139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492330" y="3713163"/>
            <a:ext cx="1984670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" name="Object 25"/>
          <p:cNvGraphicFramePr>
            <a:graphicFrameLocks noChangeAspect="1"/>
          </p:cNvGraphicFramePr>
          <p:nvPr/>
        </p:nvGraphicFramePr>
        <p:xfrm>
          <a:off x="2819400" y="1575636"/>
          <a:ext cx="1104900" cy="557964"/>
        </p:xfrm>
        <a:graphic>
          <a:graphicData uri="http://schemas.openxmlformats.org/presentationml/2006/ole">
            <p:oleObj spid="_x0000_s22563" r:id="rId14" imgW="723586" imgH="507780" progId="">
              <p:embed/>
            </p:oleObj>
          </a:graphicData>
        </a:graphic>
      </p:graphicFrame>
      <p:graphicFrame>
        <p:nvGraphicFramePr>
          <p:cNvPr id="42" name="Object 24"/>
          <p:cNvGraphicFramePr>
            <a:graphicFrameLocks noChangeAspect="1"/>
          </p:cNvGraphicFramePr>
          <p:nvPr/>
        </p:nvGraphicFramePr>
        <p:xfrm>
          <a:off x="4648200" y="1552575"/>
          <a:ext cx="1295400" cy="504825"/>
        </p:xfrm>
        <a:graphic>
          <a:graphicData uri="http://schemas.openxmlformats.org/presentationml/2006/ole">
            <p:oleObj spid="_x0000_s22564" r:id="rId15" imgW="723586" imgH="507780" progId="">
              <p:embed/>
            </p:oleObj>
          </a:graphicData>
        </a:graphic>
      </p:graphicFrame>
      <p:graphicFrame>
        <p:nvGraphicFramePr>
          <p:cNvPr id="43" name="Object 23"/>
          <p:cNvGraphicFramePr>
            <a:graphicFrameLocks noChangeAspect="1"/>
          </p:cNvGraphicFramePr>
          <p:nvPr/>
        </p:nvGraphicFramePr>
        <p:xfrm>
          <a:off x="6781800" y="1600200"/>
          <a:ext cx="1066800" cy="504825"/>
        </p:xfrm>
        <a:graphic>
          <a:graphicData uri="http://schemas.openxmlformats.org/presentationml/2006/ole">
            <p:oleObj spid="_x0000_s22565" r:id="rId16" imgW="723586" imgH="5077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(8.1) Definition: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A statistical hypothesis is a statement concerning one population or more.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EX(3):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A random sample of </a:t>
            </a:r>
            <a:r>
              <a:rPr lang="en-US" sz="3600" b="1" dirty="0" smtClean="0"/>
              <a:t>100</a:t>
            </a:r>
            <a:r>
              <a:rPr lang="en-US" sz="3600" dirty="0" smtClean="0"/>
              <a:t> recorded deaths in the United States during the past year showed an average life span of </a:t>
            </a:r>
            <a:r>
              <a:rPr lang="en-US" sz="3600" b="1" dirty="0" smtClean="0"/>
              <a:t>71.8</a:t>
            </a:r>
            <a:r>
              <a:rPr lang="en-US" sz="3600" dirty="0" smtClean="0"/>
              <a:t> years with a standard deviation of </a:t>
            </a:r>
            <a:r>
              <a:rPr lang="en-US" sz="3600" b="1" dirty="0" smtClean="0"/>
              <a:t>8.9</a:t>
            </a:r>
            <a:r>
              <a:rPr lang="en-US" sz="3600" dirty="0" smtClean="0"/>
              <a:t> years. Dose this seem to indicate that the average life span today is greater than </a:t>
            </a:r>
            <a:r>
              <a:rPr lang="en-US" sz="3600" b="1" dirty="0" smtClean="0"/>
              <a:t>70</a:t>
            </a:r>
            <a:r>
              <a:rPr lang="en-US" sz="3600" dirty="0" smtClean="0"/>
              <a:t> years? Use a </a:t>
            </a:r>
            <a:r>
              <a:rPr lang="en-US" sz="3600" b="1" dirty="0" smtClean="0"/>
              <a:t>0.05</a:t>
            </a:r>
            <a:r>
              <a:rPr lang="en-US" sz="3600" dirty="0" smtClean="0"/>
              <a:t> level of significance.</a:t>
            </a:r>
          </a:p>
          <a:p>
            <a:pPr>
              <a:buNone/>
            </a:pPr>
            <a:endParaRPr lang="ar-SA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56488"/>
          </a:xfrm>
        </p:spPr>
        <p:txBody>
          <a:bodyPr/>
          <a:lstStyle/>
          <a:p>
            <a:r>
              <a:rPr lang="en-US" sz="2800" b="1" u="sng" dirty="0" smtClean="0"/>
              <a:t>Solution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Reject      since the value of the test statistic is in the </a:t>
            </a:r>
          </a:p>
          <a:p>
            <a:pPr>
              <a:buNone/>
            </a:pPr>
            <a:r>
              <a:rPr lang="en-US" dirty="0" smtClean="0"/>
              <a:t>critical region (R.R.) or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Reject     since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2010062" y="990600"/>
          <a:ext cx="5838538" cy="3352800"/>
        </p:xfrm>
        <a:graphic>
          <a:graphicData uri="http://schemas.openxmlformats.org/presentationml/2006/ole">
            <p:oleObj spid="_x0000_s20481" r:id="rId3" imgW="3060700" imgH="1854200" progId="">
              <p:embed/>
            </p:oleObj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447800" y="4419600"/>
          <a:ext cx="381000" cy="381000"/>
        </p:xfrm>
        <a:graphic>
          <a:graphicData uri="http://schemas.openxmlformats.org/presentationml/2006/ole">
            <p:oleObj spid="_x0000_s20483" name="Equation" r:id="rId4" imgW="228600" imgH="228600" progId="Equation.3">
              <p:embed/>
            </p:oleObj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1447800" y="5791200"/>
          <a:ext cx="381000" cy="381000"/>
        </p:xfrm>
        <a:graphic>
          <a:graphicData uri="http://schemas.openxmlformats.org/presentationml/2006/ole">
            <p:oleObj spid="_x0000_s20485" name="Equation" r:id="rId5" imgW="228600" imgH="228600" progId="Equation.3">
              <p:embed/>
            </p:oleObj>
          </a:graphicData>
        </a:graphic>
      </p:graphicFrame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838200" y="5322570"/>
          <a:ext cx="7848600" cy="392430"/>
        </p:xfrm>
        <a:graphic>
          <a:graphicData uri="http://schemas.openxmlformats.org/presentationml/2006/ole">
            <p:oleObj spid="_x0000_s20486" r:id="rId6" imgW="4000500" imgH="203200" progId="">
              <p:embed/>
            </p:oleObj>
          </a:graphicData>
        </a:graphic>
      </p:graphicFrame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2667000" y="5791200"/>
          <a:ext cx="1669143" cy="381000"/>
        </p:xfrm>
        <a:graphic>
          <a:graphicData uri="http://schemas.openxmlformats.org/presentationml/2006/ole">
            <p:oleObj spid="_x0000_s20488" r:id="rId7" imgW="876300" imgH="203200" progId="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EX(4):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A manufacturer of sports equipment has developed a new synthetic fishing line that he claims has a standard deviation of </a:t>
            </a:r>
            <a:r>
              <a:rPr lang="en-US" sz="3200" b="1" dirty="0" smtClean="0"/>
              <a:t>0.5</a:t>
            </a:r>
            <a:r>
              <a:rPr lang="en-US" sz="3200" dirty="0" smtClean="0"/>
              <a:t> kilogram. Test the hypothesis that  </a:t>
            </a:r>
            <a:r>
              <a:rPr lang="en-US" sz="3200" i="1" dirty="0" smtClean="0"/>
              <a:t>µ=8</a:t>
            </a:r>
            <a:r>
              <a:rPr lang="en-US" sz="3200" dirty="0" smtClean="0"/>
              <a:t>  kilograms against the alternative that </a:t>
            </a:r>
            <a:r>
              <a:rPr lang="en-US" sz="3200" i="1" dirty="0" smtClean="0"/>
              <a:t>µ≠8</a:t>
            </a:r>
            <a:r>
              <a:rPr lang="en-US" sz="3200" dirty="0" smtClean="0"/>
              <a:t> kilograms if a random sample of </a:t>
            </a:r>
            <a:r>
              <a:rPr lang="en-US" sz="3200" b="1" dirty="0" smtClean="0"/>
              <a:t>50</a:t>
            </a:r>
            <a:r>
              <a:rPr lang="en-US" sz="3200" dirty="0" smtClean="0"/>
              <a:t> lines is tested and found to have a mean breaking strength of </a:t>
            </a:r>
            <a:r>
              <a:rPr lang="en-US" sz="3200" b="1" dirty="0" smtClean="0"/>
              <a:t>7.8</a:t>
            </a:r>
            <a:r>
              <a:rPr lang="en-US" sz="3200" dirty="0" smtClean="0"/>
              <a:t> kilograms. Use a </a:t>
            </a:r>
            <a:r>
              <a:rPr lang="en-US" sz="3200" b="1" dirty="0" smtClean="0"/>
              <a:t>0.01</a:t>
            </a:r>
            <a:r>
              <a:rPr lang="en-US" sz="3200" dirty="0" smtClean="0"/>
              <a:t> level of significance.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12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chemeClr val="tx2">
                    <a:lumMod val="75000"/>
                  </a:schemeClr>
                </a:solidFill>
              </a:rPr>
              <a:t>Solution:</a:t>
            </a:r>
            <a:endParaRPr lang="ar-SA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876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Reject     since the value of </a:t>
            </a:r>
            <a:r>
              <a:rPr lang="en-US" b="1" dirty="0" smtClean="0"/>
              <a:t>Z</a:t>
            </a:r>
            <a:r>
              <a:rPr lang="en-US" dirty="0" smtClean="0"/>
              <a:t> is in the critical region (R.R.)</a:t>
            </a:r>
          </a:p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is reject  since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1559169" y="990600"/>
          <a:ext cx="5908431" cy="3200400"/>
        </p:xfrm>
        <a:graphic>
          <a:graphicData uri="http://schemas.openxmlformats.org/presentationml/2006/ole">
            <p:oleObj spid="_x0000_s18433" r:id="rId3" imgW="3429000" imgH="1854200" progId="">
              <p:embed/>
            </p:oleObj>
          </a:graphicData>
        </a:graphic>
      </p:graphicFrame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219200" y="4114800"/>
          <a:ext cx="381000" cy="381000"/>
        </p:xfrm>
        <a:graphic>
          <a:graphicData uri="http://schemas.openxmlformats.org/presentationml/2006/ole">
            <p:oleObj spid="_x0000_s18435" name="Equation" r:id="rId4" imgW="228600" imgH="228600" progId="Equation.3">
              <p:embed/>
            </p:oleObj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457200" y="5791200"/>
          <a:ext cx="381000" cy="381000"/>
        </p:xfrm>
        <a:graphic>
          <a:graphicData uri="http://schemas.openxmlformats.org/presentationml/2006/ole">
            <p:oleObj spid="_x0000_s18437" name="Equation" r:id="rId5" imgW="228600" imgH="228600" progId="Equation.3">
              <p:embed/>
            </p:oleObj>
          </a:graphicData>
        </a:graphic>
      </p:graphicFrame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2595561" y="4495800"/>
          <a:ext cx="4744403" cy="1295400"/>
        </p:xfrm>
        <a:graphic>
          <a:graphicData uri="http://schemas.openxmlformats.org/presentationml/2006/ole">
            <p:oleObj spid="_x0000_s18438" r:id="rId6" imgW="2794000" imgH="762000" progId="">
              <p:embed/>
            </p:oleObj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3109686" y="5867400"/>
          <a:ext cx="1614714" cy="381000"/>
        </p:xfrm>
        <a:graphic>
          <a:graphicData uri="http://schemas.openxmlformats.org/presentationml/2006/ole">
            <p:oleObj spid="_x0000_s18440" r:id="rId7" imgW="850531" imgH="203112" progId="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667512"/>
          </a:xfrm>
        </p:spPr>
        <p:txBody>
          <a:bodyPr>
            <a:normAutofit/>
          </a:bodyPr>
          <a:lstStyle/>
          <a:p>
            <a:r>
              <a:rPr lang="en-US" sz="3100" b="1" u="sng" dirty="0" smtClean="0"/>
              <a:t>Tests Concerning a Single Mean (Variance Unknown)</a:t>
            </a:r>
            <a:endParaRPr lang="ar-SA" sz="3100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76200" y="581890"/>
          <a:ext cx="8666020" cy="6199910"/>
        </p:xfrm>
        <a:graphic>
          <a:graphicData uri="http://schemas.openxmlformats.org/drawingml/2006/table">
            <a:tbl>
              <a:tblPr/>
              <a:tblGrid>
                <a:gridCol w="2166505"/>
                <a:gridCol w="2166505"/>
                <a:gridCol w="2166505"/>
                <a:gridCol w="2166505"/>
              </a:tblGrid>
              <a:tr h="71893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Hypothesis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877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Test statistic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(T.S.)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8721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R.R. 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and A.R.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of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93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Decision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Reject  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(and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accept  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)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at the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significance level </a:t>
                      </a:r>
                      <a:r>
                        <a:rPr lang="el-GR" sz="2000" dirty="0" smtClean="0">
                          <a:latin typeface="Cambria"/>
                          <a:ea typeface="Times New Roman"/>
                        </a:rPr>
                        <a:t>α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if: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436944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25"/>
          <p:cNvGraphicFramePr>
            <a:graphicFrameLocks noChangeAspect="1"/>
          </p:cNvGraphicFramePr>
          <p:nvPr/>
        </p:nvGraphicFramePr>
        <p:xfrm>
          <a:off x="2819399" y="737437"/>
          <a:ext cx="1202391" cy="607196"/>
        </p:xfrm>
        <a:graphic>
          <a:graphicData uri="http://schemas.openxmlformats.org/presentationml/2006/ole">
            <p:oleObj spid="_x0000_s36869" r:id="rId3" imgW="723586" imgH="507780" progId="">
              <p:embed/>
            </p:oleObj>
          </a:graphicData>
        </a:graphic>
      </p:graphicFrame>
      <p:graphicFrame>
        <p:nvGraphicFramePr>
          <p:cNvPr id="10" name="Object 24"/>
          <p:cNvGraphicFramePr>
            <a:graphicFrameLocks noChangeAspect="1"/>
          </p:cNvGraphicFramePr>
          <p:nvPr/>
        </p:nvGraphicFramePr>
        <p:xfrm>
          <a:off x="4648199" y="714376"/>
          <a:ext cx="1409699" cy="549368"/>
        </p:xfrm>
        <a:graphic>
          <a:graphicData uri="http://schemas.openxmlformats.org/presentationml/2006/ole">
            <p:oleObj spid="_x0000_s36870" r:id="rId4" imgW="723586" imgH="507780" progId="">
              <p:embed/>
            </p:oleObj>
          </a:graphicData>
        </a:graphic>
      </p:graphicFrame>
      <p:graphicFrame>
        <p:nvGraphicFramePr>
          <p:cNvPr id="11" name="Object 23"/>
          <p:cNvGraphicFramePr>
            <a:graphicFrameLocks noChangeAspect="1"/>
          </p:cNvGraphicFramePr>
          <p:nvPr/>
        </p:nvGraphicFramePr>
        <p:xfrm>
          <a:off x="6781799" y="762001"/>
          <a:ext cx="1160929" cy="549368"/>
        </p:xfrm>
        <a:graphic>
          <a:graphicData uri="http://schemas.openxmlformats.org/presentationml/2006/ole">
            <p:oleObj spid="_x0000_s36871" r:id="rId5" imgW="723586" imgH="507780" progId="">
              <p:embed/>
            </p:oleObj>
          </a:graphicData>
        </a:graphic>
      </p:graphicFrame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3222413" y="1828800"/>
          <a:ext cx="4321387" cy="838200"/>
        </p:xfrm>
        <a:graphic>
          <a:graphicData uri="http://schemas.openxmlformats.org/presentationml/2006/ole">
            <p:oleObj spid="_x0000_s36872" r:id="rId6" imgW="2209800" imgH="431800" progId="">
              <p:embed/>
            </p:oleObj>
          </a:graphicData>
        </a:graphic>
      </p:graphicFrame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1066800" y="3276600"/>
          <a:ext cx="457200" cy="457200"/>
        </p:xfrm>
        <a:graphic>
          <a:graphicData uri="http://schemas.openxmlformats.org/presentationml/2006/ole">
            <p:oleObj spid="_x0000_s36874" r:id="rId7" imgW="228600" imgH="228600" progId="">
              <p:embed/>
            </p:oleObj>
          </a:graphicData>
        </a:graphic>
      </p:graphicFrame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76" name="Object 12"/>
          <p:cNvGraphicFramePr>
            <a:graphicFrameLocks noChangeAspect="1"/>
          </p:cNvGraphicFramePr>
          <p:nvPr/>
        </p:nvGraphicFramePr>
        <p:xfrm>
          <a:off x="3352800" y="4800600"/>
          <a:ext cx="381000" cy="381000"/>
        </p:xfrm>
        <a:graphic>
          <a:graphicData uri="http://schemas.openxmlformats.org/presentationml/2006/ole">
            <p:oleObj spid="_x0000_s36876" r:id="rId8" imgW="228600" imgH="228600" progId="">
              <p:embed/>
            </p:oleObj>
          </a:graphicData>
        </a:graphic>
      </p:graphicFrame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78" name="Object 14"/>
          <p:cNvGraphicFramePr>
            <a:graphicFrameLocks noChangeAspect="1"/>
          </p:cNvGraphicFramePr>
          <p:nvPr/>
        </p:nvGraphicFramePr>
        <p:xfrm>
          <a:off x="4876800" y="4784035"/>
          <a:ext cx="381000" cy="397565"/>
        </p:xfrm>
        <a:graphic>
          <a:graphicData uri="http://schemas.openxmlformats.org/presentationml/2006/ole">
            <p:oleObj spid="_x0000_s36878" r:id="rId9" imgW="215806" imgH="228501" progId="">
              <p:embed/>
            </p:oleObj>
          </a:graphicData>
        </a:graphic>
      </p:graphicFrame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80" name="Object 16"/>
          <p:cNvGraphicFramePr>
            <a:graphicFrameLocks noChangeAspect="1"/>
          </p:cNvGraphicFramePr>
          <p:nvPr/>
        </p:nvGraphicFramePr>
        <p:xfrm>
          <a:off x="6629400" y="5410200"/>
          <a:ext cx="1905000" cy="837543"/>
        </p:xfrm>
        <a:graphic>
          <a:graphicData uri="http://schemas.openxmlformats.org/presentationml/2006/ole">
            <p:oleObj spid="_x0000_s36880" r:id="rId10" imgW="1104900" imgH="482600" progId="">
              <p:embed/>
            </p:oleObj>
          </a:graphicData>
        </a:graphic>
      </p:graphicFrame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82" name="Object 18"/>
          <p:cNvGraphicFramePr>
            <a:graphicFrameLocks noChangeAspect="1"/>
          </p:cNvGraphicFramePr>
          <p:nvPr/>
        </p:nvGraphicFramePr>
        <p:xfrm>
          <a:off x="4646706" y="5410200"/>
          <a:ext cx="1906494" cy="838200"/>
        </p:xfrm>
        <a:graphic>
          <a:graphicData uri="http://schemas.openxmlformats.org/presentationml/2006/ole">
            <p:oleObj spid="_x0000_s36882" r:id="rId11" imgW="1104900" imgH="482600" progId="">
              <p:embed/>
            </p:oleObj>
          </a:graphicData>
        </a:graphic>
      </p:graphicFrame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6884" name="Object 20"/>
          <p:cNvGraphicFramePr>
            <a:graphicFrameLocks noChangeAspect="1"/>
          </p:cNvGraphicFramePr>
          <p:nvPr/>
        </p:nvGraphicFramePr>
        <p:xfrm>
          <a:off x="2667000" y="5392615"/>
          <a:ext cx="1676400" cy="1160585"/>
        </p:xfrm>
        <a:graphic>
          <a:graphicData uri="http://schemas.openxmlformats.org/presentationml/2006/ole">
            <p:oleObj spid="_x0000_s36884" r:id="rId12" imgW="1117115" imgH="774364" progId="">
              <p:embed/>
            </p:oleObj>
          </a:graphicData>
        </a:graphic>
      </p:graphicFrame>
      <p:pic>
        <p:nvPicPr>
          <p:cNvPr id="36886" name="Picture 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29400" y="2898775"/>
            <a:ext cx="2133600" cy="1673225"/>
          </a:xfrm>
          <a:prstGeom prst="rect">
            <a:avLst/>
          </a:prstGeom>
          <a:noFill/>
        </p:spPr>
      </p:pic>
      <p:pic>
        <p:nvPicPr>
          <p:cNvPr id="36888" name="Picture 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419600" y="2882153"/>
            <a:ext cx="2209800" cy="1725706"/>
          </a:xfrm>
          <a:prstGeom prst="rect">
            <a:avLst/>
          </a:prstGeom>
          <a:noFill/>
        </p:spPr>
      </p:pic>
      <p:pic>
        <p:nvPicPr>
          <p:cNvPr id="36890" name="Picture 2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6000" y="2895600"/>
            <a:ext cx="2209800" cy="1722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04088"/>
            <a:ext cx="8305800" cy="1143000"/>
          </a:xfrm>
        </p:spPr>
        <p:txBody>
          <a:bodyPr/>
          <a:lstStyle/>
          <a:p>
            <a:r>
              <a:rPr lang="en-US" b="1" u="sng" dirty="0" smtClean="0"/>
              <a:t>EX(5):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If a random sample of </a:t>
            </a:r>
            <a:r>
              <a:rPr lang="en-US" sz="3200" b="1" dirty="0" smtClean="0"/>
              <a:t>12</a:t>
            </a:r>
            <a:r>
              <a:rPr lang="en-US" sz="3200" dirty="0" smtClean="0"/>
              <a:t> homes with a mean       included in a planned study indicates that vacuum cleaners expend an average of </a:t>
            </a:r>
            <a:r>
              <a:rPr lang="en-US" sz="3200" b="1" dirty="0" smtClean="0"/>
              <a:t>42</a:t>
            </a:r>
            <a:r>
              <a:rPr lang="en-US" sz="3200" dirty="0" smtClean="0"/>
              <a:t> kilowatt – hours per year with standard  deviation of </a:t>
            </a:r>
            <a:r>
              <a:rPr lang="en-US" sz="3200" b="1" dirty="0" smtClean="0"/>
              <a:t>11.9</a:t>
            </a:r>
            <a:r>
              <a:rPr lang="en-US" sz="3200" dirty="0" smtClean="0"/>
              <a:t> kilowatt hours dose this suggest at the </a:t>
            </a:r>
            <a:r>
              <a:rPr lang="en-US" sz="3200" b="1" dirty="0" smtClean="0"/>
              <a:t>0.05 </a:t>
            </a:r>
            <a:r>
              <a:rPr lang="en-US" sz="3200" dirty="0" smtClean="0"/>
              <a:t>level of significance that vacuum cleaners expend on the average less than </a:t>
            </a:r>
            <a:r>
              <a:rPr lang="en-US" sz="3200" b="1" dirty="0" smtClean="0"/>
              <a:t>46</a:t>
            </a:r>
            <a:r>
              <a:rPr lang="en-US" sz="3200" dirty="0" smtClean="0"/>
              <a:t> kilowatt hours annually, assume the population of kilowatt - hours to be normal?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7010400" y="2057400"/>
          <a:ext cx="807720" cy="304800"/>
        </p:xfrm>
        <a:graphic>
          <a:graphicData uri="http://schemas.openxmlformats.org/presentationml/2006/ole">
            <p:oleObj spid="_x0000_s44033" r:id="rId3" imgW="508000" imgH="190500" progId="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Solution: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accept      since the value of </a:t>
            </a:r>
            <a:r>
              <a:rPr lang="en-US" b="1" dirty="0" smtClean="0"/>
              <a:t>t</a:t>
            </a:r>
            <a:r>
              <a:rPr lang="en-US" dirty="0" smtClean="0"/>
              <a:t> is in the acceptance region (A.R.)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2174631" y="1752600"/>
          <a:ext cx="6207369" cy="3429000"/>
        </p:xfrm>
        <a:graphic>
          <a:graphicData uri="http://schemas.openxmlformats.org/presentationml/2006/ole">
            <p:oleObj spid="_x0000_s43009" r:id="rId3" imgW="3365500" imgH="1854200" progId="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1066800" y="5334000"/>
          <a:ext cx="457200" cy="457200"/>
        </p:xfrm>
        <a:graphic>
          <a:graphicData uri="http://schemas.openxmlformats.org/presentationml/2006/ole">
            <p:oleObj spid="_x0000_s43011" r:id="rId4" imgW="228600" imgH="228600" progId="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u="sng" dirty="0" smtClean="0"/>
              <a:t>Tests Concerning Two Means</a:t>
            </a:r>
            <a:endParaRPr lang="ar-SA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609599"/>
          <a:ext cx="8610600" cy="6094751"/>
        </p:xfrm>
        <a:graphic>
          <a:graphicData uri="http://schemas.openxmlformats.org/drawingml/2006/table">
            <a:tbl>
              <a:tblPr/>
              <a:tblGrid>
                <a:gridCol w="2152650"/>
                <a:gridCol w="2152650"/>
                <a:gridCol w="2152650"/>
                <a:gridCol w="2152650"/>
              </a:tblGrid>
              <a:tr h="7994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Hypothesis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326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Test statistic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(T.S.)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R.R. and A.R. of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4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Decision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Reject      </a:t>
                      </a: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(and accept 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    ) </a:t>
                      </a: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at the significance 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level  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94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005" name="Object 21"/>
          <p:cNvGraphicFramePr>
            <a:graphicFrameLocks noChangeAspect="1"/>
          </p:cNvGraphicFramePr>
          <p:nvPr/>
        </p:nvGraphicFramePr>
        <p:xfrm>
          <a:off x="2743200" y="653753"/>
          <a:ext cx="1295400" cy="641647"/>
        </p:xfrm>
        <a:graphic>
          <a:graphicData uri="http://schemas.openxmlformats.org/presentationml/2006/ole">
            <p:oleObj spid="_x0000_s42005" r:id="rId3" imgW="1016000" imgH="508000" progId="">
              <p:embed/>
            </p:oleObj>
          </a:graphicData>
        </a:graphic>
      </p:graphicFrame>
      <p:graphicFrame>
        <p:nvGraphicFramePr>
          <p:cNvPr id="42004" name="Object 20"/>
          <p:cNvGraphicFramePr>
            <a:graphicFrameLocks noChangeAspect="1"/>
          </p:cNvGraphicFramePr>
          <p:nvPr/>
        </p:nvGraphicFramePr>
        <p:xfrm>
          <a:off x="4876800" y="638175"/>
          <a:ext cx="1447800" cy="717135"/>
        </p:xfrm>
        <a:graphic>
          <a:graphicData uri="http://schemas.openxmlformats.org/presentationml/2006/ole">
            <p:oleObj spid="_x0000_s42004" r:id="rId4" imgW="1016000" imgH="508000" progId="">
              <p:embed/>
            </p:oleObj>
          </a:graphicData>
        </a:graphic>
      </p:graphicFrame>
      <p:graphicFrame>
        <p:nvGraphicFramePr>
          <p:cNvPr id="42003" name="Object 19"/>
          <p:cNvGraphicFramePr>
            <a:graphicFrameLocks noChangeAspect="1"/>
          </p:cNvGraphicFramePr>
          <p:nvPr/>
        </p:nvGraphicFramePr>
        <p:xfrm>
          <a:off x="7010400" y="685800"/>
          <a:ext cx="1447800" cy="717135"/>
        </p:xfrm>
        <a:graphic>
          <a:graphicData uri="http://schemas.openxmlformats.org/presentationml/2006/ole">
            <p:oleObj spid="_x0000_s42003" r:id="rId5" imgW="1016000" imgH="508000" progId="">
              <p:embed/>
            </p:oleObj>
          </a:graphicData>
        </a:graphic>
      </p:graphicFrame>
      <p:graphicFrame>
        <p:nvGraphicFramePr>
          <p:cNvPr id="42002" name="Object 18"/>
          <p:cNvGraphicFramePr>
            <a:graphicFrameLocks noChangeAspect="1"/>
          </p:cNvGraphicFramePr>
          <p:nvPr/>
        </p:nvGraphicFramePr>
        <p:xfrm>
          <a:off x="2962275" y="1447800"/>
          <a:ext cx="4352925" cy="2166923"/>
        </p:xfrm>
        <a:graphic>
          <a:graphicData uri="http://schemas.openxmlformats.org/presentationml/2006/ole">
            <p:oleObj spid="_x0000_s42002" r:id="rId6" imgW="3136900" imgH="1739900" progId="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1066800" y="4114800"/>
          <a:ext cx="381000" cy="381000"/>
        </p:xfrm>
        <a:graphic>
          <a:graphicData uri="http://schemas.openxmlformats.org/presentationml/2006/ole">
            <p:oleObj spid="_x0000_s41990" r:id="rId7" imgW="228600" imgH="228600" progId="">
              <p:embed/>
            </p:oleObj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257800" y="5257800"/>
          <a:ext cx="304800" cy="318052"/>
        </p:xfrm>
        <a:graphic>
          <a:graphicData uri="http://schemas.openxmlformats.org/presentationml/2006/ole">
            <p:oleObj spid="_x0000_s41989" r:id="rId8" imgW="215806" imgH="228501" progId="">
              <p:embed/>
            </p:oleObj>
          </a:graphicData>
        </a:graphic>
      </p:graphicFrame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8610600" y="5257800"/>
          <a:ext cx="314960" cy="295275"/>
        </p:xfrm>
        <a:graphic>
          <a:graphicData uri="http://schemas.openxmlformats.org/presentationml/2006/ole">
            <p:oleObj spid="_x0000_s41988" r:id="rId9" imgW="152334" imgH="139639" progId="">
              <p:embed/>
            </p:oleObj>
          </a:graphicData>
        </a:graphic>
      </p:graphicFrame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2689412" y="5943600"/>
          <a:ext cx="1501588" cy="638175"/>
        </p:xfrm>
        <a:graphic>
          <a:graphicData uri="http://schemas.openxmlformats.org/presentationml/2006/ole">
            <p:oleObj spid="_x0000_s41987" r:id="rId10" imgW="1143000" imgH="482600" progId="">
              <p:embed/>
            </p:oleObj>
          </a:graphicData>
        </a:graphic>
      </p:graphicFrame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4724400" y="5943600"/>
          <a:ext cx="1489075" cy="638175"/>
        </p:xfrm>
        <a:graphic>
          <a:graphicData uri="http://schemas.openxmlformats.org/presentationml/2006/ole">
            <p:oleObj spid="_x0000_s41986" r:id="rId11" imgW="1129810" imgH="482391" progId="">
              <p:embed/>
            </p:oleObj>
          </a:graphicData>
        </a:graphic>
      </p:graphicFrame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7035800" y="6019800"/>
          <a:ext cx="1422400" cy="609600"/>
        </p:xfrm>
        <a:graphic>
          <a:graphicData uri="http://schemas.openxmlformats.org/presentationml/2006/ole">
            <p:oleObj spid="_x0000_s41985" r:id="rId12" imgW="1129810" imgH="482391" progId="">
              <p:embed/>
            </p:oleObj>
          </a:graphicData>
        </a:graphic>
      </p:graphicFrame>
      <p:sp>
        <p:nvSpPr>
          <p:cNvPr id="41999" name="Freeform 15"/>
          <p:cNvSpPr>
            <a:spLocks/>
          </p:cNvSpPr>
          <p:nvPr/>
        </p:nvSpPr>
        <p:spPr bwMode="auto">
          <a:xfrm>
            <a:off x="239713" y="596900"/>
            <a:ext cx="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60"/>
              </a:cxn>
            </a:cxnLst>
            <a:rect l="0" t="0" r="r" b="b"/>
            <a:pathLst>
              <a:path w="1" h="360">
                <a:moveTo>
                  <a:pt x="0" y="0"/>
                </a:moveTo>
                <a:cubicBezTo>
                  <a:pt x="0" y="150"/>
                  <a:pt x="0" y="300"/>
                  <a:pt x="0" y="36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2800"/>
          </a:p>
        </p:txBody>
      </p:sp>
      <p:graphicFrame>
        <p:nvGraphicFramePr>
          <p:cNvPr id="42006" name="Object 22"/>
          <p:cNvGraphicFramePr>
            <a:graphicFrameLocks noChangeAspect="1"/>
          </p:cNvGraphicFramePr>
          <p:nvPr/>
        </p:nvGraphicFramePr>
        <p:xfrm>
          <a:off x="3352800" y="5181600"/>
          <a:ext cx="381000" cy="381000"/>
        </p:xfrm>
        <a:graphic>
          <a:graphicData uri="http://schemas.openxmlformats.org/presentationml/2006/ole">
            <p:oleObj spid="_x0000_s42006" r:id="rId13" imgW="228600" imgH="228600" progId="">
              <p:embed/>
            </p:oleObj>
          </a:graphicData>
        </a:graphic>
      </p:graphicFrame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623050" y="3581399"/>
            <a:ext cx="2209667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362200" y="3581401"/>
            <a:ext cx="216990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495800" y="3581400"/>
            <a:ext cx="21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EX(6):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An experiment was performed to compare the abrasive wear of two different laminated materials. Twelve pieces of material </a:t>
            </a:r>
            <a:r>
              <a:rPr lang="en-US" b="1" dirty="0" smtClean="0"/>
              <a:t>1</a:t>
            </a:r>
            <a:r>
              <a:rPr lang="en-US" dirty="0" smtClean="0"/>
              <a:t> was tested, by exposing each piece to a machine measuring wear. Ten pieces of material </a:t>
            </a:r>
            <a:r>
              <a:rPr lang="en-US" b="1" dirty="0" smtClean="0"/>
              <a:t>2</a:t>
            </a:r>
            <a:r>
              <a:rPr lang="en-US" dirty="0" smtClean="0"/>
              <a:t> were similarly tested. In each case the depth of wear was observed. The samples  of material </a:t>
            </a:r>
            <a:r>
              <a:rPr lang="en-US" b="1" dirty="0" smtClean="0"/>
              <a:t>1</a:t>
            </a:r>
            <a:r>
              <a:rPr lang="en-US" dirty="0" smtClean="0"/>
              <a:t> gave an average coded wear of </a:t>
            </a:r>
            <a:r>
              <a:rPr lang="en-US" b="1" dirty="0" smtClean="0"/>
              <a:t>85 </a:t>
            </a:r>
            <a:r>
              <a:rPr lang="en-US" dirty="0" smtClean="0"/>
              <a:t>units with a standard deviation of </a:t>
            </a:r>
            <a:r>
              <a:rPr lang="en-US" b="1" dirty="0" smtClean="0"/>
              <a:t>4</a:t>
            </a:r>
            <a:r>
              <a:rPr lang="en-US" dirty="0" smtClean="0"/>
              <a:t> while the samples of material </a:t>
            </a:r>
            <a:r>
              <a:rPr lang="en-US" b="1" dirty="0" smtClean="0"/>
              <a:t>2</a:t>
            </a:r>
            <a:r>
              <a:rPr lang="en-US" dirty="0" smtClean="0"/>
              <a:t> gave an average coded wear of </a:t>
            </a:r>
            <a:r>
              <a:rPr lang="en-US" b="1" dirty="0" smtClean="0"/>
              <a:t>81 </a:t>
            </a:r>
            <a:r>
              <a:rPr lang="en-US" dirty="0" smtClean="0"/>
              <a:t>and a standard deviation of </a:t>
            </a:r>
            <a:r>
              <a:rPr lang="en-US" b="1" dirty="0" smtClean="0"/>
              <a:t>5. </a:t>
            </a:r>
            <a:r>
              <a:rPr lang="en-US" dirty="0" smtClean="0"/>
              <a:t>Can we conclude at the </a:t>
            </a:r>
            <a:r>
              <a:rPr lang="en-US" b="1" dirty="0" smtClean="0"/>
              <a:t>0.05</a:t>
            </a:r>
            <a:r>
              <a:rPr lang="en-US" dirty="0" smtClean="0"/>
              <a:t> level of significance that the abrasive wear of material </a:t>
            </a:r>
            <a:r>
              <a:rPr lang="en-US" b="1" dirty="0" smtClean="0"/>
              <a:t>1</a:t>
            </a:r>
            <a:r>
              <a:rPr lang="en-US" dirty="0" smtClean="0"/>
              <a:t> exceeds that a material </a:t>
            </a:r>
            <a:r>
              <a:rPr lang="en-US" b="1" dirty="0" smtClean="0"/>
              <a:t>2</a:t>
            </a:r>
            <a:r>
              <a:rPr lang="en-US" dirty="0" smtClean="0"/>
              <a:t> by more than </a:t>
            </a:r>
            <a:r>
              <a:rPr lang="en-US" b="1" dirty="0" smtClean="0"/>
              <a:t>2</a:t>
            </a:r>
            <a:r>
              <a:rPr lang="en-US" dirty="0" smtClean="0"/>
              <a:t>units? Assume the population to be approximately normal with equal variances.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5112"/>
            <a:ext cx="8229600" cy="856488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Solution:</a:t>
            </a:r>
            <a:endParaRPr lang="ar-SA" sz="3600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4600" y="975360"/>
          <a:ext cx="2971800" cy="1691640"/>
        </p:xfrm>
        <a:graphic>
          <a:graphicData uri="http://schemas.openxmlformats.org/drawingml/2006/table">
            <a:tbl>
              <a:tblPr/>
              <a:tblGrid>
                <a:gridCol w="1497908"/>
                <a:gridCol w="1473892"/>
              </a:tblGrid>
              <a:tr h="42291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Material 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Material 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1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1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1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743200" y="1447800"/>
          <a:ext cx="685800" cy="335902"/>
        </p:xfrm>
        <a:graphic>
          <a:graphicData uri="http://schemas.openxmlformats.org/presentationml/2006/ole">
            <p:oleObj spid="_x0000_s39942" r:id="rId3" imgW="469900" imgH="228600" progId="">
              <p:embed/>
            </p:oleObj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4343400" y="1447800"/>
          <a:ext cx="777875" cy="381000"/>
        </p:xfrm>
        <a:graphic>
          <a:graphicData uri="http://schemas.openxmlformats.org/presentationml/2006/ole">
            <p:oleObj spid="_x0000_s39941" r:id="rId4" imgW="469900" imgH="228600" progId="">
              <p:embed/>
            </p:oleObj>
          </a:graphicData>
        </a:graphic>
      </p:graphicFrame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2895600" y="1828800"/>
          <a:ext cx="838200" cy="381000"/>
        </p:xfrm>
        <a:graphic>
          <a:graphicData uri="http://schemas.openxmlformats.org/presentationml/2006/ole">
            <p:oleObj spid="_x0000_s39940" r:id="rId5" imgW="520474" imgH="241195" progId="">
              <p:embed/>
            </p:oleObj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4221480" y="1828800"/>
          <a:ext cx="807720" cy="381000"/>
        </p:xfrm>
        <a:graphic>
          <a:graphicData uri="http://schemas.openxmlformats.org/presentationml/2006/ole">
            <p:oleObj spid="_x0000_s39939" r:id="rId6" imgW="508000" imgH="241300" progId="">
              <p:embed/>
            </p:oleObj>
          </a:graphicData>
        </a:graphic>
      </p:graphicFrame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2895600" y="2209800"/>
          <a:ext cx="682625" cy="381000"/>
        </p:xfrm>
        <a:graphic>
          <a:graphicData uri="http://schemas.openxmlformats.org/presentationml/2006/ole">
            <p:oleObj spid="_x0000_s39938" r:id="rId7" imgW="406224" imgH="228501" progId="">
              <p:embed/>
            </p:oleObj>
          </a:graphicData>
        </a:graphic>
      </p:graphicFrame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4495800" y="2286000"/>
          <a:ext cx="682625" cy="381000"/>
        </p:xfrm>
        <a:graphic>
          <a:graphicData uri="http://schemas.openxmlformats.org/presentationml/2006/ole">
            <p:oleObj spid="_x0000_s39937" r:id="rId8" imgW="406224" imgH="228501" progId="">
              <p:embed/>
            </p:oleObj>
          </a:graphicData>
        </a:graphic>
      </p:graphicFrame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1371600" y="2819400"/>
          <a:ext cx="5410200" cy="3246120"/>
        </p:xfrm>
        <a:graphic>
          <a:graphicData uri="http://schemas.openxmlformats.org/presentationml/2006/ole">
            <p:oleObj spid="_x0000_s39943" r:id="rId9" imgW="3860800" imgH="2311400" progId="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28600" y="5867400"/>
            <a:ext cx="8534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Accept      since the value of </a:t>
            </a:r>
            <a:r>
              <a:rPr lang="en-US" sz="2400" b="1" dirty="0" smtClean="0"/>
              <a:t>t</a:t>
            </a:r>
            <a:r>
              <a:rPr lang="en-US" sz="2400" dirty="0" smtClean="0"/>
              <a:t> is in the acceptance region.</a:t>
            </a:r>
          </a:p>
          <a:p>
            <a:endParaRPr lang="ar-SA" sz="2400" dirty="0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1225550" y="5943600"/>
          <a:ext cx="374650" cy="396688"/>
        </p:xfrm>
        <a:graphic>
          <a:graphicData uri="http://schemas.openxmlformats.org/presentationml/2006/ole">
            <p:oleObj spid="_x0000_s39945" name="Equation" r:id="rId10" imgW="2156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133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2860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8.1.1 The Null and The Alternative Hypotheses:</a:t>
            </a:r>
            <a:endParaRPr lang="ar-S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structure of hypothesis testing will be formulated with the use of the term null hypothesis. This refers to any hypothesis we wish to test that called      . The rejection of       leads to the acceptance of an alternative  hypothesis denoted by   </a:t>
            </a:r>
            <a:r>
              <a:rPr lang="ar-SA" dirty="0" smtClean="0"/>
              <a:t> </a:t>
            </a:r>
            <a:r>
              <a:rPr lang="en-US" dirty="0" smtClean="0"/>
              <a:t>. A null hypothesis concerning a population parameter,  will always be stated so as to specify an exact value of the parameter, </a:t>
            </a:r>
            <a:r>
              <a:rPr lang="en-US" i="1" dirty="0" smtClean="0">
                <a:latin typeface="Cambria"/>
              </a:rPr>
              <a:t>Ѳ </a:t>
            </a:r>
            <a:r>
              <a:rPr lang="en-US" dirty="0" smtClean="0"/>
              <a:t>whereas the alternative hypothesis  allows for the possibility of several values. We usually test the null hypothesis:              against one of the following alternative hypothesis: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5943600" y="2362200"/>
          <a:ext cx="381000" cy="381000"/>
        </p:xfrm>
        <a:graphic>
          <a:graphicData uri="http://schemas.openxmlformats.org/presentationml/2006/ole">
            <p:oleObj spid="_x0000_s3073" name="Equation" r:id="rId3" imgW="228600" imgH="228600" progId="Equation.3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8001000" y="2743200"/>
          <a:ext cx="304800" cy="304800"/>
        </p:xfrm>
        <a:graphic>
          <a:graphicData uri="http://schemas.openxmlformats.org/presentationml/2006/ole">
            <p:oleObj spid="_x0000_s3075" name="Equation" r:id="rId4" imgW="215619" imgH="215619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209800" y="3124200"/>
          <a:ext cx="360363" cy="381000"/>
        </p:xfrm>
        <a:graphic>
          <a:graphicData uri="http://schemas.openxmlformats.org/presentationml/2006/ole">
            <p:oleObj spid="_x0000_s3077" name="Equation" r:id="rId5" imgW="215640" imgH="228600" progId="Equation.3">
              <p:embed/>
            </p:oleObj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5181600" y="4761345"/>
          <a:ext cx="990600" cy="330200"/>
        </p:xfrm>
        <a:graphic>
          <a:graphicData uri="http://schemas.openxmlformats.org/presentationml/2006/ole">
            <p:oleObj spid="_x0000_s3078" r:id="rId6" imgW="685800" imgH="228600" progId="">
              <p:embed/>
            </p:oleObj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5486400" y="5308316"/>
          <a:ext cx="1981200" cy="1324510"/>
        </p:xfrm>
        <a:graphic>
          <a:graphicData uri="http://schemas.openxmlformats.org/presentationml/2006/ole">
            <p:oleObj spid="_x0000_s3080" r:id="rId7" imgW="850531" imgH="812447" progId="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0688"/>
            <a:ext cx="8229600" cy="43891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Tests Concerning Proportions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609602"/>
          <a:ext cx="8763000" cy="6019798"/>
        </p:xfrm>
        <a:graphic>
          <a:graphicData uri="http://schemas.openxmlformats.org/drawingml/2006/table">
            <a:tbl>
              <a:tblPr/>
              <a:tblGrid>
                <a:gridCol w="2190750"/>
                <a:gridCol w="2190750"/>
                <a:gridCol w="2190750"/>
                <a:gridCol w="2190750"/>
              </a:tblGrid>
              <a:tr h="89262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Hypothesis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770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Test statistic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(T.S.)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78525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R.R. and A.R. of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US" sz="2000">
                          <a:latin typeface="Times New Roman"/>
                          <a:ea typeface="Times New Roman"/>
                        </a:rPr>
                      </a:b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62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Decision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Reject   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(and accept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       )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at the significance level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if: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28451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8933" name="Object 21"/>
          <p:cNvGraphicFramePr>
            <a:graphicFrameLocks noChangeAspect="1"/>
          </p:cNvGraphicFramePr>
          <p:nvPr/>
        </p:nvGraphicFramePr>
        <p:xfrm>
          <a:off x="2895600" y="609600"/>
          <a:ext cx="1219200" cy="839190"/>
        </p:xfrm>
        <a:graphic>
          <a:graphicData uri="http://schemas.openxmlformats.org/presentationml/2006/ole">
            <p:oleObj spid="_x0000_s38933" r:id="rId3" imgW="736600" imgH="508000" progId="">
              <p:embed/>
            </p:oleObj>
          </a:graphicData>
        </a:graphic>
      </p:graphicFrame>
      <p:graphicFrame>
        <p:nvGraphicFramePr>
          <p:cNvPr id="38932" name="Object 20"/>
          <p:cNvGraphicFramePr>
            <a:graphicFrameLocks noChangeAspect="1"/>
          </p:cNvGraphicFramePr>
          <p:nvPr/>
        </p:nvGraphicFramePr>
        <p:xfrm>
          <a:off x="4876800" y="609600"/>
          <a:ext cx="1219200" cy="839190"/>
        </p:xfrm>
        <a:graphic>
          <a:graphicData uri="http://schemas.openxmlformats.org/presentationml/2006/ole">
            <p:oleObj spid="_x0000_s38932" r:id="rId4" imgW="736600" imgH="508000" progId="">
              <p:embed/>
            </p:oleObj>
          </a:graphicData>
        </a:graphic>
      </p:graphicFrame>
      <p:graphicFrame>
        <p:nvGraphicFramePr>
          <p:cNvPr id="38931" name="Object 19"/>
          <p:cNvGraphicFramePr>
            <a:graphicFrameLocks noChangeAspect="1"/>
          </p:cNvGraphicFramePr>
          <p:nvPr/>
        </p:nvGraphicFramePr>
        <p:xfrm>
          <a:off x="7115175" y="714375"/>
          <a:ext cx="1114425" cy="767072"/>
        </p:xfrm>
        <a:graphic>
          <a:graphicData uri="http://schemas.openxmlformats.org/presentationml/2006/ole">
            <p:oleObj spid="_x0000_s38931" r:id="rId5" imgW="736600" imgH="508000" progId="">
              <p:embed/>
            </p:oleObj>
          </a:graphicData>
        </a:graphic>
      </p:graphicFrame>
      <p:graphicFrame>
        <p:nvGraphicFramePr>
          <p:cNvPr id="38930" name="Object 18"/>
          <p:cNvGraphicFramePr>
            <a:graphicFrameLocks noChangeAspect="1"/>
          </p:cNvGraphicFramePr>
          <p:nvPr/>
        </p:nvGraphicFramePr>
        <p:xfrm>
          <a:off x="3228975" y="1524000"/>
          <a:ext cx="3400425" cy="1000125"/>
        </p:xfrm>
        <a:graphic>
          <a:graphicData uri="http://schemas.openxmlformats.org/presentationml/2006/ole">
            <p:oleObj spid="_x0000_s38930" r:id="rId6" imgW="2108200" imgH="622300" progId="">
              <p:embed/>
            </p:oleObj>
          </a:graphicData>
        </a:graphic>
      </p:graphicFrame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3352800" y="4495800"/>
          <a:ext cx="381000" cy="381000"/>
        </p:xfrm>
        <a:graphic>
          <a:graphicData uri="http://schemas.openxmlformats.org/presentationml/2006/ole">
            <p:oleObj spid="_x0000_s38918" r:id="rId7" imgW="228600" imgH="228600" progId="">
              <p:embed/>
            </p:oleObj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5029200" y="4495800"/>
          <a:ext cx="381000" cy="397565"/>
        </p:xfrm>
        <a:graphic>
          <a:graphicData uri="http://schemas.openxmlformats.org/presentationml/2006/ole">
            <p:oleObj spid="_x0000_s38917" r:id="rId8" imgW="215806" imgH="228501" progId="">
              <p:embed/>
            </p:oleObj>
          </a:graphicData>
        </a:graphic>
      </p:graphicFrame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8077200" y="4572000"/>
          <a:ext cx="304800" cy="285750"/>
        </p:xfrm>
        <a:graphic>
          <a:graphicData uri="http://schemas.openxmlformats.org/presentationml/2006/ole">
            <p:oleObj spid="_x0000_s38916" r:id="rId9" imgW="152334" imgH="139639" progId="">
              <p:embed/>
            </p:oleObj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590800" y="5410200"/>
          <a:ext cx="1676400" cy="1160585"/>
        </p:xfrm>
        <a:graphic>
          <a:graphicData uri="http://schemas.openxmlformats.org/presentationml/2006/ole">
            <p:oleObj spid="_x0000_s38915" r:id="rId10" imgW="1117115" imgH="774364" progId="">
              <p:embed/>
            </p:oleObj>
          </a:graphicData>
        </a:graphic>
      </p:graphicFrame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4876800" y="5562600"/>
          <a:ext cx="1600200" cy="703536"/>
        </p:xfrm>
        <a:graphic>
          <a:graphicData uri="http://schemas.openxmlformats.org/presentationml/2006/ole">
            <p:oleObj spid="_x0000_s38914" r:id="rId11" imgW="1104900" imgH="482600" progId="">
              <p:embed/>
            </p:oleObj>
          </a:graphicData>
        </a:graphic>
      </p:graphicFrame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7010400" y="5562600"/>
          <a:ext cx="1524000" cy="670034"/>
        </p:xfrm>
        <a:graphic>
          <a:graphicData uri="http://schemas.openxmlformats.org/presentationml/2006/ole">
            <p:oleObj spid="_x0000_s38913" r:id="rId12" imgW="1104900" imgH="482600" progId="">
              <p:embed/>
            </p:oleObj>
          </a:graphicData>
        </a:graphic>
      </p:graphicFrame>
      <p:graphicFrame>
        <p:nvGraphicFramePr>
          <p:cNvPr id="38934" name="Object 22"/>
          <p:cNvGraphicFramePr>
            <a:graphicFrameLocks noChangeAspect="1"/>
          </p:cNvGraphicFramePr>
          <p:nvPr/>
        </p:nvGraphicFramePr>
        <p:xfrm>
          <a:off x="990600" y="3276600"/>
          <a:ext cx="381000" cy="381000"/>
        </p:xfrm>
        <a:graphic>
          <a:graphicData uri="http://schemas.openxmlformats.org/presentationml/2006/ole">
            <p:oleObj spid="_x0000_s38934" r:id="rId13" imgW="228600" imgH="228600" progId="">
              <p:embed/>
            </p:oleObj>
          </a:graphicData>
        </a:graphic>
      </p:graphicFrame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48200" y="2667000"/>
            <a:ext cx="2133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438401" y="2667000"/>
            <a:ext cx="220979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781800" y="2667000"/>
            <a:ext cx="220980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EX(7):</a:t>
            </a:r>
            <a:endParaRPr lang="ar-SA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A builder claims that heat pumps are installed in 70%  of all homes being constructed today in the city of Richmond. Would you agree with this claim if a random survey of new homes in this city shows that </a:t>
            </a:r>
            <a:r>
              <a:rPr lang="en-US" sz="3600" b="1" dirty="0" smtClean="0"/>
              <a:t>8</a:t>
            </a:r>
            <a:r>
              <a:rPr lang="en-US" sz="3600" dirty="0" smtClean="0"/>
              <a:t> out of </a:t>
            </a:r>
            <a:r>
              <a:rPr lang="en-US" sz="3600" b="1" dirty="0" smtClean="0"/>
              <a:t>15</a:t>
            </a:r>
            <a:r>
              <a:rPr lang="en-US" sz="3600" dirty="0" smtClean="0"/>
              <a:t> had heat significance?</a:t>
            </a:r>
          </a:p>
          <a:p>
            <a:pPr>
              <a:buNone/>
            </a:pPr>
            <a:endParaRPr lang="ar-SA" sz="3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ar-SA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6081" name="Object 1"/>
          <p:cNvGraphicFramePr>
            <a:graphicFrameLocks noChangeAspect="1"/>
          </p:cNvGraphicFramePr>
          <p:nvPr/>
        </p:nvGraphicFramePr>
        <p:xfrm>
          <a:off x="1273438" y="1775037"/>
          <a:ext cx="7032362" cy="4473363"/>
        </p:xfrm>
        <a:graphic>
          <a:graphicData uri="http://schemas.openxmlformats.org/presentationml/2006/ole">
            <p:oleObj spid="_x0000_s46081" r:id="rId3" imgW="3429000" imgH="2184400" progId="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Since                                   ,we accept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Accept       since </a:t>
            </a:r>
          </a:p>
          <a:p>
            <a:pPr>
              <a:buNone/>
            </a:pPr>
            <a:r>
              <a:rPr lang="en-US" b="1" i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b="1" i="1" dirty="0" smtClean="0"/>
              <a:t> 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1524000" y="1600200"/>
          <a:ext cx="2326105" cy="381000"/>
        </p:xfrm>
        <a:graphic>
          <a:graphicData uri="http://schemas.openxmlformats.org/presentationml/2006/ole">
            <p:oleObj spid="_x0000_s45057" r:id="rId3" imgW="1104421" imgH="177723" progId="">
              <p:embed/>
            </p:oleObj>
          </a:graphicData>
        </a:graphic>
      </p:graphicFrame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791200" y="1600200"/>
          <a:ext cx="1447800" cy="418641"/>
        </p:xfrm>
        <a:graphic>
          <a:graphicData uri="http://schemas.openxmlformats.org/presentationml/2006/ole">
            <p:oleObj spid="_x0000_s45059" r:id="rId4" imgW="787400" imgH="228600" progId="">
              <p:embed/>
            </p:oleObj>
          </a:graphicData>
        </a:graphic>
      </p:graphicFrame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874395" y="2362200"/>
          <a:ext cx="7109460" cy="1828800"/>
        </p:xfrm>
        <a:graphic>
          <a:graphicData uri="http://schemas.openxmlformats.org/presentationml/2006/ole">
            <p:oleObj spid="_x0000_s45061" r:id="rId5" imgW="2959100" imgH="762000" progId="">
              <p:embed/>
            </p:oleObj>
          </a:graphicData>
        </a:graphic>
      </p:graphicFrame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1600200" y="4495800"/>
          <a:ext cx="381000" cy="381000"/>
        </p:xfrm>
        <a:graphic>
          <a:graphicData uri="http://schemas.openxmlformats.org/presentationml/2006/ole">
            <p:oleObj spid="_x0000_s45063" name="Equation" r:id="rId6" imgW="228600" imgH="228600" progId="Equation.3">
              <p:embed/>
            </p:oleObj>
          </a:graphicData>
        </a:graphic>
      </p:graphicFrame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2902857" y="4495800"/>
          <a:ext cx="1669143" cy="381000"/>
        </p:xfrm>
        <a:graphic>
          <a:graphicData uri="http://schemas.openxmlformats.org/presentationml/2006/ole">
            <p:oleObj spid="_x0000_s45065" r:id="rId7" imgW="876300" imgH="203200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Two Types of Errors: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Definition: Type One Error: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Rejection of the null hypothesis when it is true is called a type I error. The probability of committing a type I error also called the level of significance  which is denoted by </a:t>
            </a:r>
            <a:r>
              <a:rPr lang="el-GR" sz="3200" dirty="0" smtClean="0">
                <a:latin typeface="Cambria"/>
              </a:rPr>
              <a:t>α</a:t>
            </a:r>
            <a:r>
              <a:rPr lang="en-US" sz="3200" dirty="0" smtClean="0"/>
              <a:t> . Sometimes </a:t>
            </a:r>
            <a:r>
              <a:rPr lang="el-GR" sz="3200" dirty="0" smtClean="0">
                <a:latin typeface="Cambria"/>
              </a:rPr>
              <a:t>α</a:t>
            </a:r>
            <a:r>
              <a:rPr lang="en-US" sz="3200" dirty="0" smtClean="0"/>
              <a:t>  is called the size of the critical region or the size of the test.</a:t>
            </a:r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Definition: Type Two Error: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Acceptance of the null hypothesis when it is false is called a type II error, which is denoted by </a:t>
            </a:r>
            <a:r>
              <a:rPr lang="el-GR" sz="3600" dirty="0" smtClean="0">
                <a:latin typeface="Cambria"/>
              </a:rPr>
              <a:t>β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04088"/>
            <a:ext cx="86868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Possible situations in testing a statistical hypothesis</a:t>
            </a:r>
            <a:endParaRPr lang="ar-SA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4600" y="2179320"/>
          <a:ext cx="4831080" cy="1554480"/>
        </p:xfrm>
        <a:graphic>
          <a:graphicData uri="http://schemas.openxmlformats.org/drawingml/2006/table">
            <a:tbl>
              <a:tblPr/>
              <a:tblGrid>
                <a:gridCol w="1298994"/>
                <a:gridCol w="1767928"/>
                <a:gridCol w="1764158"/>
              </a:tblGrid>
              <a:tr h="51816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is true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is false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Accept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Correct decision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Type    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error,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Reject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Type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 I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error, 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Correct decision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3429000" y="2743200"/>
          <a:ext cx="381000" cy="381000"/>
        </p:xfrm>
        <a:graphic>
          <a:graphicData uri="http://schemas.openxmlformats.org/presentationml/2006/ole">
            <p:oleObj spid="_x0000_s35846" name="Equation" r:id="rId3" imgW="228600" imgH="228600" progId="Equation.3">
              <p:embed/>
            </p:oleObj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6324600" y="2775284"/>
          <a:ext cx="304800" cy="272716"/>
        </p:xfrm>
        <a:graphic>
          <a:graphicData uri="http://schemas.openxmlformats.org/presentationml/2006/ole">
            <p:oleObj spid="_x0000_s35845" r:id="rId4" imgW="177492" imgH="164814" progId="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6934200" y="2724150"/>
          <a:ext cx="304800" cy="400050"/>
        </p:xfrm>
        <a:graphic>
          <a:graphicData uri="http://schemas.openxmlformats.org/presentationml/2006/ole">
            <p:oleObj spid="_x0000_s35844" r:id="rId5" imgW="152268" imgH="203024" progId="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429000" y="3276600"/>
          <a:ext cx="381000" cy="381000"/>
        </p:xfrm>
        <a:graphic>
          <a:graphicData uri="http://schemas.openxmlformats.org/presentationml/2006/ole">
            <p:oleObj spid="_x0000_s35843" name="Equation" r:id="rId6" imgW="228600" imgH="228600" progId="Equation.3">
              <p:embed/>
            </p:oleObj>
          </a:graphicData>
        </a:graphic>
      </p:graphicFrame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5181600" y="3352800"/>
          <a:ext cx="243840" cy="228600"/>
        </p:xfrm>
        <a:graphic>
          <a:graphicData uri="http://schemas.openxmlformats.org/presentationml/2006/ole">
            <p:oleObj spid="_x0000_s35841" r:id="rId7" imgW="152334" imgH="139639" progId="">
              <p:embed/>
            </p:oleObj>
          </a:graphicData>
        </a:graphic>
      </p:graphicFrame>
      <p:graphicFrame>
        <p:nvGraphicFramePr>
          <p:cNvPr id="35849" name="Object 9"/>
          <p:cNvGraphicFramePr>
            <a:graphicFrameLocks noChangeAspect="1"/>
          </p:cNvGraphicFramePr>
          <p:nvPr/>
        </p:nvGraphicFramePr>
        <p:xfrm>
          <a:off x="4038600" y="2209800"/>
          <a:ext cx="381000" cy="381000"/>
        </p:xfrm>
        <a:graphic>
          <a:graphicData uri="http://schemas.openxmlformats.org/presentationml/2006/ole">
            <p:oleObj spid="_x0000_s35849" name="Equation" r:id="rId8" imgW="228600" imgH="228600" progId="Equation.3">
              <p:embed/>
            </p:oleObj>
          </a:graphicData>
        </a:graphic>
      </p:graphicFrame>
      <p:graphicFrame>
        <p:nvGraphicFramePr>
          <p:cNvPr id="35850" name="Object 10"/>
          <p:cNvGraphicFramePr>
            <a:graphicFrameLocks noChangeAspect="1"/>
          </p:cNvGraphicFramePr>
          <p:nvPr/>
        </p:nvGraphicFramePr>
        <p:xfrm>
          <a:off x="5791200" y="2209800"/>
          <a:ext cx="381000" cy="381000"/>
        </p:xfrm>
        <a:graphic>
          <a:graphicData uri="http://schemas.openxmlformats.org/presentationml/2006/ole">
            <p:oleObj spid="_x0000_s35850" name="Equation" r:id="rId9" imgW="228600" imgH="2286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4038600"/>
            <a:ext cx="754380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type </a:t>
            </a:r>
            <a:r>
              <a:rPr lang="en-US" sz="2800" i="1" dirty="0" smtClean="0"/>
              <a:t>I</a:t>
            </a:r>
            <a:r>
              <a:rPr lang="en-US" sz="2800" dirty="0" smtClean="0"/>
              <a:t> error:  rejecting    when   is true.</a:t>
            </a:r>
          </a:p>
          <a:p>
            <a:r>
              <a:rPr lang="en-US" sz="2800" dirty="0" smtClean="0"/>
              <a:t>Type   error: accepting     when     is false.</a:t>
            </a:r>
          </a:p>
          <a:p>
            <a:r>
              <a:rPr lang="en-US" sz="2800" dirty="0" smtClean="0"/>
              <a:t>P (Type </a:t>
            </a:r>
            <a:r>
              <a:rPr lang="en-US" sz="2800" i="1" dirty="0" smtClean="0"/>
              <a:t>I</a:t>
            </a:r>
            <a:r>
              <a:rPr lang="en-US" sz="2800" dirty="0" smtClean="0"/>
              <a:t> error) =P (rejecting     |   is true) = </a:t>
            </a:r>
            <a:r>
              <a:rPr lang="el-GR" sz="2800" dirty="0" smtClean="0">
                <a:latin typeface="Cambria"/>
              </a:rPr>
              <a:t>α</a:t>
            </a:r>
            <a:r>
              <a:rPr lang="en-US" sz="2800" dirty="0" smtClean="0"/>
              <a:t> .</a:t>
            </a:r>
          </a:p>
          <a:p>
            <a:r>
              <a:rPr lang="en-US" sz="2800" dirty="0" smtClean="0"/>
              <a:t>P (Type   error) = P (accepting    |    is false) =</a:t>
            </a:r>
            <a:r>
              <a:rPr lang="el-GR" sz="2800" dirty="0" smtClean="0">
                <a:latin typeface="Cambria"/>
              </a:rPr>
              <a:t>β</a:t>
            </a:r>
            <a:r>
              <a:rPr lang="en-US" sz="2800" dirty="0" smtClean="0"/>
              <a:t> .</a:t>
            </a:r>
          </a:p>
          <a:p>
            <a:endParaRPr lang="ar-SA" sz="2800" dirty="0"/>
          </a:p>
        </p:txBody>
      </p:sp>
      <p:graphicFrame>
        <p:nvGraphicFramePr>
          <p:cNvPr id="35851" name="Object 11"/>
          <p:cNvGraphicFramePr>
            <a:graphicFrameLocks noChangeAspect="1"/>
          </p:cNvGraphicFramePr>
          <p:nvPr/>
        </p:nvGraphicFramePr>
        <p:xfrm>
          <a:off x="4114800" y="4191000"/>
          <a:ext cx="381000" cy="381000"/>
        </p:xfrm>
        <a:graphic>
          <a:graphicData uri="http://schemas.openxmlformats.org/presentationml/2006/ole">
            <p:oleObj spid="_x0000_s35851" name="Equation" r:id="rId10" imgW="228600" imgH="228600" progId="Equation.3">
              <p:embed/>
            </p:oleObj>
          </a:graphicData>
        </a:graphic>
      </p:graphicFrame>
      <p:graphicFrame>
        <p:nvGraphicFramePr>
          <p:cNvPr id="35852" name="Object 12"/>
          <p:cNvGraphicFramePr>
            <a:graphicFrameLocks noChangeAspect="1"/>
          </p:cNvGraphicFramePr>
          <p:nvPr/>
        </p:nvGraphicFramePr>
        <p:xfrm>
          <a:off x="5257800" y="4191000"/>
          <a:ext cx="381000" cy="381000"/>
        </p:xfrm>
        <a:graphic>
          <a:graphicData uri="http://schemas.openxmlformats.org/presentationml/2006/ole">
            <p:oleObj spid="_x0000_s35852" name="Equation" r:id="rId11" imgW="228600" imgH="228600" progId="Equation.3">
              <p:embed/>
            </p:oleObj>
          </a:graphicData>
        </a:graphic>
      </p:graphicFrame>
      <p:graphicFrame>
        <p:nvGraphicFramePr>
          <p:cNvPr id="35853" name="Object 13"/>
          <p:cNvGraphicFramePr>
            <a:graphicFrameLocks noChangeAspect="1"/>
          </p:cNvGraphicFramePr>
          <p:nvPr/>
        </p:nvGraphicFramePr>
        <p:xfrm>
          <a:off x="1524000" y="4603750"/>
          <a:ext cx="304800" cy="273050"/>
        </p:xfrm>
        <a:graphic>
          <a:graphicData uri="http://schemas.openxmlformats.org/presentationml/2006/ole">
            <p:oleObj spid="_x0000_s35853" r:id="rId12" imgW="177492" imgH="164814" progId="">
              <p:embed/>
            </p:oleObj>
          </a:graphicData>
        </a:graphic>
      </p:graphicFrame>
      <p:graphicFrame>
        <p:nvGraphicFramePr>
          <p:cNvPr id="35854" name="Object 14"/>
          <p:cNvGraphicFramePr>
            <a:graphicFrameLocks noChangeAspect="1"/>
          </p:cNvGraphicFramePr>
          <p:nvPr/>
        </p:nvGraphicFramePr>
        <p:xfrm>
          <a:off x="1905000" y="5441950"/>
          <a:ext cx="304800" cy="273050"/>
        </p:xfrm>
        <a:graphic>
          <a:graphicData uri="http://schemas.openxmlformats.org/presentationml/2006/ole">
            <p:oleObj spid="_x0000_s35854" r:id="rId13" imgW="177492" imgH="164814" progId="">
              <p:embed/>
            </p:oleObj>
          </a:graphicData>
        </a:graphic>
      </p:graphicFrame>
      <p:graphicFrame>
        <p:nvGraphicFramePr>
          <p:cNvPr id="35855" name="Object 15"/>
          <p:cNvGraphicFramePr>
            <a:graphicFrameLocks noChangeAspect="1"/>
          </p:cNvGraphicFramePr>
          <p:nvPr/>
        </p:nvGraphicFramePr>
        <p:xfrm>
          <a:off x="4267200" y="4572000"/>
          <a:ext cx="381000" cy="381000"/>
        </p:xfrm>
        <a:graphic>
          <a:graphicData uri="http://schemas.openxmlformats.org/presentationml/2006/ole">
            <p:oleObj spid="_x0000_s35855" name="Equation" r:id="rId14" imgW="228600" imgH="228600" progId="Equation.3">
              <p:embed/>
            </p:oleObj>
          </a:graphicData>
        </a:graphic>
      </p:graphicFrame>
      <p:graphicFrame>
        <p:nvGraphicFramePr>
          <p:cNvPr id="35856" name="Object 16"/>
          <p:cNvGraphicFramePr>
            <a:graphicFrameLocks noChangeAspect="1"/>
          </p:cNvGraphicFramePr>
          <p:nvPr/>
        </p:nvGraphicFramePr>
        <p:xfrm>
          <a:off x="5486400" y="4572000"/>
          <a:ext cx="381000" cy="381000"/>
        </p:xfrm>
        <a:graphic>
          <a:graphicData uri="http://schemas.openxmlformats.org/presentationml/2006/ole">
            <p:oleObj spid="_x0000_s35856" name="Equation" r:id="rId15" imgW="228600" imgH="228600" progId="Equation.3">
              <p:embed/>
            </p:oleObj>
          </a:graphicData>
        </a:graphic>
      </p:graphicFrame>
      <p:graphicFrame>
        <p:nvGraphicFramePr>
          <p:cNvPr id="35857" name="Object 17"/>
          <p:cNvGraphicFramePr>
            <a:graphicFrameLocks noChangeAspect="1"/>
          </p:cNvGraphicFramePr>
          <p:nvPr/>
        </p:nvGraphicFramePr>
        <p:xfrm>
          <a:off x="5334000" y="5410200"/>
          <a:ext cx="381000" cy="381000"/>
        </p:xfrm>
        <a:graphic>
          <a:graphicData uri="http://schemas.openxmlformats.org/presentationml/2006/ole">
            <p:oleObj spid="_x0000_s35857" name="Equation" r:id="rId16" imgW="228600" imgH="228600" progId="Equation.3">
              <p:embed/>
            </p:oleObj>
          </a:graphicData>
        </a:graphic>
      </p:graphicFrame>
      <p:graphicFrame>
        <p:nvGraphicFramePr>
          <p:cNvPr id="35858" name="Object 18"/>
          <p:cNvGraphicFramePr>
            <a:graphicFrameLocks noChangeAspect="1"/>
          </p:cNvGraphicFramePr>
          <p:nvPr/>
        </p:nvGraphicFramePr>
        <p:xfrm>
          <a:off x="5181600" y="5029200"/>
          <a:ext cx="381000" cy="381000"/>
        </p:xfrm>
        <a:graphic>
          <a:graphicData uri="http://schemas.openxmlformats.org/presentationml/2006/ole">
            <p:oleObj spid="_x0000_s35858" name="Equation" r:id="rId17" imgW="228600" imgH="228600" progId="Equation.3">
              <p:embed/>
            </p:oleObj>
          </a:graphicData>
        </a:graphic>
      </p:graphicFrame>
      <p:graphicFrame>
        <p:nvGraphicFramePr>
          <p:cNvPr id="35859" name="Object 19"/>
          <p:cNvGraphicFramePr>
            <a:graphicFrameLocks noChangeAspect="1"/>
          </p:cNvGraphicFramePr>
          <p:nvPr/>
        </p:nvGraphicFramePr>
        <p:xfrm>
          <a:off x="5715000" y="5029200"/>
          <a:ext cx="381000" cy="381000"/>
        </p:xfrm>
        <a:graphic>
          <a:graphicData uri="http://schemas.openxmlformats.org/presentationml/2006/ole">
            <p:oleObj spid="_x0000_s35859" name="Equation" r:id="rId18" imgW="228600" imgH="228600" progId="Equation.3">
              <p:embed/>
            </p:oleObj>
          </a:graphicData>
        </a:graphic>
      </p:graphicFrame>
      <p:graphicFrame>
        <p:nvGraphicFramePr>
          <p:cNvPr id="35860" name="Object 20"/>
          <p:cNvGraphicFramePr>
            <a:graphicFrameLocks noChangeAspect="1"/>
          </p:cNvGraphicFramePr>
          <p:nvPr/>
        </p:nvGraphicFramePr>
        <p:xfrm>
          <a:off x="5791200" y="5410200"/>
          <a:ext cx="381000" cy="381000"/>
        </p:xfrm>
        <a:graphic>
          <a:graphicData uri="http://schemas.openxmlformats.org/presentationml/2006/ole">
            <p:oleObj spid="_x0000_s35860" name="Equation" r:id="rId19" imgW="2286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Ideally we like to use a test procedure for which both the type I and type II errors are small. It is noticed that a reduction in </a:t>
            </a:r>
            <a:r>
              <a:rPr lang="el-GR" sz="3200" dirty="0" smtClean="0">
                <a:latin typeface="Cambria"/>
              </a:rPr>
              <a:t>β</a:t>
            </a:r>
            <a:r>
              <a:rPr lang="en-US" sz="3200" dirty="0" smtClean="0"/>
              <a:t>  is always possible by increasing the size of the critical region,</a:t>
            </a:r>
            <a:r>
              <a:rPr lang="el-GR" sz="3200" dirty="0" smtClean="0">
                <a:latin typeface="Cambria"/>
              </a:rPr>
              <a:t>α</a:t>
            </a:r>
            <a:r>
              <a:rPr lang="en-US" sz="3200" dirty="0" smtClean="0"/>
              <a:t> .</a:t>
            </a:r>
          </a:p>
          <a:p>
            <a:pPr>
              <a:buNone/>
            </a:pPr>
            <a:r>
              <a:rPr lang="en-US" sz="3200" dirty="0" smtClean="0"/>
              <a:t>For a fixed sample size, decrease in the probability of one error will usually result in an increase in the probability of the other error.</a:t>
            </a:r>
          </a:p>
          <a:p>
            <a:pPr>
              <a:buNone/>
            </a:pPr>
            <a:r>
              <a:rPr lang="en-US" sz="3200" dirty="0" smtClean="0"/>
              <a:t>Fortunately the probability of committing both types of errors can be reduced by increasing the sample size. </a:t>
            </a:r>
          </a:p>
          <a:p>
            <a:pPr>
              <a:buNone/>
            </a:pPr>
            <a:endParaRPr lang="ar-SA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Some Important Notes: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sz="3200" dirty="0" smtClean="0"/>
              <a:t>The Type I error and Type II error are related. A decrease in the probability of one error generally results in an increase in the probability of the other.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 smtClean="0"/>
              <a:t>The size of the critical region and therefore the probability of committing a type I can always be reduced adjusting the critical value (s).</a:t>
            </a:r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US" sz="3200" dirty="0" smtClean="0"/>
              <a:t>An increase in the sample size </a:t>
            </a:r>
            <a:r>
              <a:rPr lang="en-US" sz="3200" b="1" dirty="0" smtClean="0"/>
              <a:t>n</a:t>
            </a:r>
            <a:r>
              <a:rPr lang="en-US" sz="3200" dirty="0" smtClean="0"/>
              <a:t> will reduce  </a:t>
            </a:r>
            <a:r>
              <a:rPr lang="el-GR" sz="3200" dirty="0" smtClean="0">
                <a:latin typeface="Cambria"/>
              </a:rPr>
              <a:t>α</a:t>
            </a:r>
            <a:r>
              <a:rPr lang="en-US" sz="3200" dirty="0" smtClean="0"/>
              <a:t> and </a:t>
            </a:r>
            <a:r>
              <a:rPr lang="el-GR" sz="3200" dirty="0" smtClean="0">
                <a:latin typeface="Cambria"/>
              </a:rPr>
              <a:t>β</a:t>
            </a:r>
            <a:r>
              <a:rPr lang="en-US" sz="3200" dirty="0" smtClean="0"/>
              <a:t> simultaneously.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en-US" sz="3200" dirty="0" smtClean="0"/>
              <a:t>If the null hypothesis is false, </a:t>
            </a:r>
            <a:r>
              <a:rPr lang="el-GR" sz="3200" dirty="0" smtClean="0">
                <a:latin typeface="Cambria"/>
              </a:rPr>
              <a:t>β</a:t>
            </a:r>
            <a:r>
              <a:rPr lang="en-US" sz="3200" dirty="0" smtClean="0"/>
              <a:t> is a maximum when the true value of a parameter approaches the hypnotized value. The greater the distance between the true value and the hypnotized value the smaller </a:t>
            </a:r>
            <a:r>
              <a:rPr lang="el-GR" sz="3200" dirty="0" smtClean="0">
                <a:latin typeface="Cambria"/>
              </a:rPr>
              <a:t>β</a:t>
            </a:r>
            <a:r>
              <a:rPr lang="en-US" sz="3200" dirty="0" smtClean="0"/>
              <a:t>  will be.</a:t>
            </a:r>
          </a:p>
          <a:p>
            <a:pPr marL="514350" indent="-514350">
              <a:buFont typeface="+mj-lt"/>
              <a:buAutoNum type="arabicPeriod" startAt="3"/>
            </a:pPr>
            <a:endParaRPr lang="ar-SA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8E396DEFAA3042A6545DA0C5F9BE26" ma:contentTypeVersion="0" ma:contentTypeDescription="Create a new document." ma:contentTypeScope="" ma:versionID="8830984159ffa1ff4379a8f31ee4fe8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C7B8C4-07B2-4864-8B49-8AF3A0CF20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D99CBE5-6991-40E8-B466-B44C0BCE0FCD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C100730-C950-4A5F-B3B3-04BF965363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1531</Words>
  <Application>Microsoft Office PowerPoint</Application>
  <PresentationFormat>On-screen Show (4:3)</PresentationFormat>
  <Paragraphs>165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Flow</vt:lpstr>
      <vt:lpstr>Equation</vt:lpstr>
      <vt:lpstr>Slide 1</vt:lpstr>
      <vt:lpstr>(8.1) Definition:</vt:lpstr>
      <vt:lpstr>8.1.1 The Null and The Alternative Hypotheses:</vt:lpstr>
      <vt:lpstr>Two Types of Errors: Definition: Type One Error:</vt:lpstr>
      <vt:lpstr>Definition: Type Two Error:</vt:lpstr>
      <vt:lpstr>Possible situations in testing a statistical hypothesis</vt:lpstr>
      <vt:lpstr>Slide 7</vt:lpstr>
      <vt:lpstr>Some Important Notes:</vt:lpstr>
      <vt:lpstr>Slide 9</vt:lpstr>
      <vt:lpstr>Definition: Power of the Test:</vt:lpstr>
      <vt:lpstr>One – Tailed and Two – Tailed test:</vt:lpstr>
      <vt:lpstr>Slide 12</vt:lpstr>
      <vt:lpstr>The Use of P – Values in Decision Making: Definition:</vt:lpstr>
      <vt:lpstr>EX(1):</vt:lpstr>
      <vt:lpstr>The Steps for testing a Hypothesis Concerning a Population Parameter Ѳ:</vt:lpstr>
      <vt:lpstr>Slide 16</vt:lpstr>
      <vt:lpstr>EX(1):</vt:lpstr>
      <vt:lpstr>EX(2):</vt:lpstr>
      <vt:lpstr>Tests Concerning a Single Mean</vt:lpstr>
      <vt:lpstr>EX(3):</vt:lpstr>
      <vt:lpstr>Solution:</vt:lpstr>
      <vt:lpstr>EX(4):</vt:lpstr>
      <vt:lpstr>Solution:</vt:lpstr>
      <vt:lpstr>Tests Concerning a Single Mean (Variance Unknown)</vt:lpstr>
      <vt:lpstr>EX(5):</vt:lpstr>
      <vt:lpstr>Solution:</vt:lpstr>
      <vt:lpstr>Tests Concerning Two Means</vt:lpstr>
      <vt:lpstr>EX(6):</vt:lpstr>
      <vt:lpstr>Solution:</vt:lpstr>
      <vt:lpstr>Tests Concerning Proportions</vt:lpstr>
      <vt:lpstr>EX(7):</vt:lpstr>
      <vt:lpstr>Solution: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ldiab</dc:creator>
  <cp:lastModifiedBy>ksu</cp:lastModifiedBy>
  <cp:revision>50</cp:revision>
  <dcterms:created xsi:type="dcterms:W3CDTF">2009-12-27T07:34:54Z</dcterms:created>
  <dcterms:modified xsi:type="dcterms:W3CDTF">2012-02-21T08:54:54Z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0x010100758E396DEFAA3042A6545DA0C5F9BE26</vt:lpwstr>
  </property>
</Properties>
</file>