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44" r:id="rId1"/>
  </p:sldMasterIdLst>
  <p:notesMasterIdLst>
    <p:notesMasterId r:id="rId41"/>
  </p:notesMasterIdLst>
  <p:sldIdLst>
    <p:sldId id="307" r:id="rId2"/>
    <p:sldId id="308" r:id="rId3"/>
    <p:sldId id="309" r:id="rId4"/>
    <p:sldId id="310" r:id="rId5"/>
    <p:sldId id="311" r:id="rId6"/>
    <p:sldId id="256" r:id="rId7"/>
    <p:sldId id="266" r:id="rId8"/>
    <p:sldId id="269" r:id="rId9"/>
    <p:sldId id="268" r:id="rId10"/>
    <p:sldId id="270" r:id="rId11"/>
    <p:sldId id="276" r:id="rId12"/>
    <p:sldId id="312" r:id="rId13"/>
    <p:sldId id="274" r:id="rId14"/>
    <p:sldId id="275" r:id="rId15"/>
    <p:sldId id="279" r:id="rId16"/>
    <p:sldId id="278" r:id="rId17"/>
    <p:sldId id="287" r:id="rId18"/>
    <p:sldId id="271" r:id="rId19"/>
    <p:sldId id="277" r:id="rId20"/>
    <p:sldId id="280" r:id="rId21"/>
    <p:sldId id="285" r:id="rId22"/>
    <p:sldId id="313" r:id="rId23"/>
    <p:sldId id="286" r:id="rId24"/>
    <p:sldId id="281" r:id="rId25"/>
    <p:sldId id="303" r:id="rId26"/>
    <p:sldId id="289" r:id="rId27"/>
    <p:sldId id="282" r:id="rId28"/>
    <p:sldId id="283" r:id="rId29"/>
    <p:sldId id="284" r:id="rId30"/>
    <p:sldId id="288" r:id="rId31"/>
    <p:sldId id="294" r:id="rId32"/>
    <p:sldId id="293" r:id="rId33"/>
    <p:sldId id="295" r:id="rId34"/>
    <p:sldId id="296" r:id="rId35"/>
    <p:sldId id="297" r:id="rId36"/>
    <p:sldId id="298" r:id="rId37"/>
    <p:sldId id="304" r:id="rId38"/>
    <p:sldId id="305" r:id="rId39"/>
    <p:sldId id="306" r:id="rId40"/>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21.wmf"/><Relationship Id="rId1" Type="http://schemas.openxmlformats.org/officeDocument/2006/relationships/image" Target="../media/image8.wmf"/><Relationship Id="rId4"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8589B59-6878-4CFD-BD78-981FD3A05638}" type="datetimeFigureOut">
              <a:rPr lang="ar-SA" smtClean="0"/>
              <a:t>28/12/40</a:t>
            </a:fld>
            <a:endParaRPr lang="ar-S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F4FD031-C312-41C3-9136-D8B65AEF5FFE}" type="slidenum">
              <a:rPr lang="ar-SA" smtClean="0"/>
              <a:t>‹#›</a:t>
            </a:fld>
            <a:endParaRPr lang="ar-SA"/>
          </a:p>
        </p:txBody>
      </p:sp>
    </p:spTree>
    <p:extLst>
      <p:ext uri="{BB962C8B-B14F-4D97-AF65-F5344CB8AC3E}">
        <p14:creationId xmlns:p14="http://schemas.microsoft.com/office/powerpoint/2010/main" val="38343862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6375E05A-B336-4F5F-98DD-A692A78DB23A}"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a:t>
            </a:fld>
            <a:endParaRPr lang="en-US" altLang="en-US" smtClean="0">
              <a:latin typeface="Arial" panose="020B0604020202020204" pitchFamily="34" charset="0"/>
              <a:ea typeface="ＭＳ Ｐゴシック" panose="020B0600070205080204" pitchFamily="34" charset="-128"/>
            </a:endParaRPr>
          </a:p>
        </p:txBody>
      </p:sp>
      <p:sp>
        <p:nvSpPr>
          <p:cNvPr id="14339" name="Rectangle 2"/>
          <p:cNvSpPr>
            <a:spLocks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9399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5D00A763-64A6-4072-B2FC-A2D11A6C67E8}"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2</a:t>
            </a:fld>
            <a:endParaRPr lang="en-US" altLang="en-US" smtClean="0">
              <a:latin typeface="Arial" panose="020B0604020202020204" pitchFamily="34" charset="0"/>
              <a:ea typeface="ＭＳ Ｐゴシック" panose="020B0600070205080204" pitchFamily="34" charset="-128"/>
            </a:endParaRPr>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9971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AB53BAB7-B682-4AFC-AAB4-FB45708459CF}"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3</a:t>
            </a:fld>
            <a:endParaRPr lang="en-US" altLang="en-US" smtClean="0">
              <a:latin typeface="Arial" panose="020B0604020202020204" pitchFamily="34" charset="0"/>
              <a:ea typeface="ＭＳ Ｐゴシック" panose="020B0600070205080204" pitchFamily="34" charset="-128"/>
            </a:endParaRPr>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5472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E50338CA-3321-4844-8BCF-54AFEA614DE1}"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4</a:t>
            </a:fld>
            <a:endParaRPr lang="en-US" altLang="en-US" smtClean="0">
              <a:latin typeface="Arial" panose="020B0604020202020204" pitchFamily="34" charset="0"/>
              <a:ea typeface="ＭＳ Ｐゴシック" panose="020B0600070205080204" pitchFamily="34" charset="-128"/>
            </a:endParaRPr>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0915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081852B-F320-4633-B097-B8B3B13A307C}"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5</a:t>
            </a:fld>
            <a:endParaRPr lang="en-US" altLang="en-US" smtClean="0">
              <a:latin typeface="Arial" panose="020B0604020202020204" pitchFamily="34" charset="0"/>
              <a:ea typeface="ＭＳ Ｐゴシック" panose="020B0600070205080204" pitchFamily="34" charset="-128"/>
            </a:endParaRPr>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1895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1BA9D4AF-F2F5-4450-9F17-91DE1986A7D3}"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12</a:t>
            </a:fld>
            <a:endParaRPr lang="en-US" altLang="en-US" smtClean="0">
              <a:latin typeface="Arial" panose="020B0604020202020204" pitchFamily="34" charset="0"/>
              <a:ea typeface="ＭＳ Ｐゴシック" panose="020B0600070205080204" pitchFamily="34" charset="-128"/>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6579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ar-SA" dirty="0"/>
          </a:p>
        </p:txBody>
      </p:sp>
      <p:sp>
        <p:nvSpPr>
          <p:cNvPr id="4" name="Slide Number Placeholder 3"/>
          <p:cNvSpPr>
            <a:spLocks noGrp="1"/>
          </p:cNvSpPr>
          <p:nvPr>
            <p:ph type="sldNum" sz="quarter" idx="10"/>
          </p:nvPr>
        </p:nvSpPr>
        <p:spPr/>
        <p:txBody>
          <a:bodyPr/>
          <a:lstStyle/>
          <a:p>
            <a:fld id="{2F4FD031-C312-41C3-9136-D8B65AEF5FFE}" type="slidenum">
              <a:rPr lang="ar-SA" smtClean="0"/>
              <a:t>19</a:t>
            </a:fld>
            <a:endParaRPr lang="ar-SA"/>
          </a:p>
        </p:txBody>
      </p:sp>
    </p:spTree>
    <p:extLst>
      <p:ext uri="{BB962C8B-B14F-4D97-AF65-F5344CB8AC3E}">
        <p14:creationId xmlns:p14="http://schemas.microsoft.com/office/powerpoint/2010/main" val="10154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fld id="{8653A475-9D66-4BDF-8E5A-54070B816C35}" type="datetimeFigureOut">
              <a:rPr lang="ar-SA"/>
              <a:pPr>
                <a:defRPr/>
              </a:pPr>
              <a:t>28/12/40</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CE55F21A-A38D-44BD-8469-AD09EEFC549C}"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C8363BF0-72B3-4C00-8F75-EED2A2D8582E}" type="datetimeFigureOut">
              <a:rPr lang="ar-SA"/>
              <a:pPr>
                <a:defRPr/>
              </a:pPr>
              <a:t>28/12/40</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43F98017-7DD1-49F6-9D87-97BC0972E525}"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8C3AB732-A41F-4BEE-9110-975CD109B406}" type="datetimeFigureOut">
              <a:rPr lang="ar-SA"/>
              <a:pPr>
                <a:defRPr/>
              </a:pPr>
              <a:t>28/12/40</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1F6F9F97-C7A4-4BA4-9B27-14D3BA31CBB6}"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FEDC731C-8969-4FAD-83A0-3F58F7B51179}" type="datetimeFigureOut">
              <a:rPr lang="ar-SA"/>
              <a:pPr>
                <a:defRPr/>
              </a:pPr>
              <a:t>28/12/40</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A534A7BE-CDE8-47BA-AFF7-F9169DA564AC}"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301EAE-7466-41CC-ADDF-A7C5CE147DEC}" type="datetimeFigureOut">
              <a:rPr lang="ar-SA"/>
              <a:pPr>
                <a:defRPr/>
              </a:pPr>
              <a:t>28/12/40</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5CFA74F8-C401-4EF4-B206-34B80E830616}"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3"/>
          <p:cNvSpPr>
            <a:spLocks noGrp="1"/>
          </p:cNvSpPr>
          <p:nvPr>
            <p:ph type="dt" sz="half" idx="10"/>
          </p:nvPr>
        </p:nvSpPr>
        <p:spPr/>
        <p:txBody>
          <a:bodyPr/>
          <a:lstStyle>
            <a:lvl1pPr>
              <a:defRPr/>
            </a:lvl1pPr>
          </a:lstStyle>
          <a:p>
            <a:pPr>
              <a:defRPr/>
            </a:pPr>
            <a:fld id="{C73E4564-1C24-448A-A65C-B1D8D5849344}" type="datetimeFigureOut">
              <a:rPr lang="ar-SA"/>
              <a:pPr>
                <a:defRPr/>
              </a:pPr>
              <a:t>28/12/40</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36B22307-943A-4685-A69F-6BEBD1B54858}"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3"/>
          <p:cNvSpPr>
            <a:spLocks noGrp="1"/>
          </p:cNvSpPr>
          <p:nvPr>
            <p:ph type="dt" sz="half" idx="10"/>
          </p:nvPr>
        </p:nvSpPr>
        <p:spPr/>
        <p:txBody>
          <a:bodyPr/>
          <a:lstStyle>
            <a:lvl1pPr>
              <a:defRPr/>
            </a:lvl1pPr>
          </a:lstStyle>
          <a:p>
            <a:pPr>
              <a:defRPr/>
            </a:pPr>
            <a:fld id="{34279C50-768D-406F-B81F-5FEC35C4C87B}" type="datetimeFigureOut">
              <a:rPr lang="ar-SA"/>
              <a:pPr>
                <a:defRPr/>
              </a:pPr>
              <a:t>28/12/40</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E12F5639-C6A4-4DFE-9841-6C1E490D6E75}"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fld id="{2B09467A-71C8-444C-AD49-EF9C1C7B1FC5}" type="datetimeFigureOut">
              <a:rPr lang="ar-SA"/>
              <a:pPr>
                <a:defRPr/>
              </a:pPr>
              <a:t>28/12/40</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BF46EED2-4421-47C2-B129-A527534D13F3}"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1DD014-E9AF-48D0-BF54-A902942C81C5}" type="datetimeFigureOut">
              <a:rPr lang="ar-SA"/>
              <a:pPr>
                <a:defRPr/>
              </a:pPr>
              <a:t>28/12/40</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3A058E42-AE97-4E9A-83F4-90025E18D6FF}"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EF0F63-9B04-4CA9-948A-ADF76DB6FC0A}" type="datetimeFigureOut">
              <a:rPr lang="ar-SA"/>
              <a:pPr>
                <a:defRPr/>
              </a:pPr>
              <a:t>28/12/40</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F6E17591-98D1-4E52-91B3-68698AA5B113}"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433FD4-B10A-4AF0-BFEF-04F1DDE3D8AC}" type="datetimeFigureOut">
              <a:rPr lang="ar-SA"/>
              <a:pPr>
                <a:defRPr/>
              </a:pPr>
              <a:t>28/12/40</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721DACF9-4116-4194-886D-63D0EC3E2A0D}"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smtClean="0">
                <a:solidFill>
                  <a:schemeClr val="tx1">
                    <a:tint val="75000"/>
                  </a:schemeClr>
                </a:solidFill>
              </a:defRPr>
            </a:lvl1pPr>
          </a:lstStyle>
          <a:p>
            <a:pPr>
              <a:defRPr/>
            </a:pPr>
            <a:fld id="{177D69EA-A90C-42F0-BEB6-9AE7A92B81C8}" type="datetimeFigureOut">
              <a:rPr lang="ar-SA"/>
              <a:pPr>
                <a:defRPr/>
              </a:pPr>
              <a:t>28/12/40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smtClean="0">
                <a:solidFill>
                  <a:schemeClr val="tx1">
                    <a:tint val="75000"/>
                  </a:schemeClr>
                </a:solidFill>
              </a:defRPr>
            </a:lvl1pPr>
          </a:lstStyle>
          <a:p>
            <a:pPr>
              <a:defRPr/>
            </a:pPr>
            <a:fld id="{E043B22F-B91B-4E1B-B3E1-41B07F10EED6}"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6.xml"/><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9.bin"/><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1.bin"/><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31.w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3.wmf"/></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5.wmf"/><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7.wmf"/></Relationships>
</file>

<file path=ppt/slides/_rels/slide3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1.wmf"/><Relationship Id="rId5" Type="http://schemas.openxmlformats.org/officeDocument/2006/relationships/oleObject" Target="../embeddings/oleObject17.bin"/><Relationship Id="rId10" Type="http://schemas.openxmlformats.org/officeDocument/2006/relationships/image" Target="../media/image39.wmf"/><Relationship Id="rId4" Type="http://schemas.openxmlformats.org/officeDocument/2006/relationships/image" Target="../media/image8.wmf"/><Relationship Id="rId9"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ar-SA" altLang="en-US" dirty="0" smtClean="0">
                <a:latin typeface="Times New Roman" panose="02020603050405020304" pitchFamily="18" charset="0"/>
                <a:cs typeface="Times New Roman" panose="02020603050405020304" pitchFamily="18" charset="0"/>
              </a:rPr>
              <a:t>الشحنات الكهربائية    </a:t>
            </a:r>
            <a:r>
              <a:rPr lang="en-US" altLang="en-US" dirty="0" smtClean="0">
                <a:latin typeface="Times New Roman" panose="02020603050405020304" pitchFamily="18" charset="0"/>
                <a:cs typeface="Times New Roman" panose="02020603050405020304" pitchFamily="18" charset="0"/>
              </a:rPr>
              <a:t> Electric Charges</a:t>
            </a:r>
            <a:r>
              <a:rPr lang="ar-SA" altLang="en-US" dirty="0" smtClean="0">
                <a:latin typeface="Times New Roman" panose="02020603050405020304" pitchFamily="18" charset="0"/>
                <a:cs typeface="Times New Roman" panose="02020603050405020304" pitchFamily="18" charset="0"/>
              </a:rPr>
              <a:t> </a:t>
            </a:r>
            <a:endParaRPr lang="en-US" altLang="en-US" dirty="0" smtClean="0">
              <a:latin typeface="Times New Roman" panose="02020603050405020304" pitchFamily="18" charset="0"/>
              <a:cs typeface="Times New Roman" panose="02020603050405020304" pitchFamily="18" charset="0"/>
            </a:endParaRPr>
          </a:p>
        </p:txBody>
      </p:sp>
      <p:sp>
        <p:nvSpPr>
          <p:cNvPr id="13315" name="Rectangle 3"/>
          <p:cNvSpPr>
            <a:spLocks noGrp="1" noChangeArrowheads="1"/>
          </p:cNvSpPr>
          <p:nvPr>
            <p:ph idx="1"/>
          </p:nvPr>
        </p:nvSpPr>
        <p:spPr>
          <a:xfrm>
            <a:off x="457200" y="1562851"/>
            <a:ext cx="8229600" cy="4525963"/>
          </a:xfrm>
        </p:spPr>
        <p:txBody>
          <a:bodyPr/>
          <a:lstStyle/>
          <a:p>
            <a:pPr marL="0" indent="0" algn="l" rtl="0" eaLnBrk="1" hangingPunct="1"/>
            <a:r>
              <a:rPr lang="en-US" altLang="en-US" dirty="0" smtClean="0">
                <a:latin typeface="Times New Roman" panose="02020603050405020304" pitchFamily="18" charset="0"/>
                <a:cs typeface="Times New Roman" panose="02020603050405020304" pitchFamily="18" charset="0"/>
              </a:rPr>
              <a:t>There are two kinds of electric charges</a:t>
            </a:r>
          </a:p>
          <a:p>
            <a:pPr lvl="1" algn="l" rtl="0" eaLnBrk="1" hangingPunct="1"/>
            <a:r>
              <a:rPr lang="en-US" altLang="en-US" sz="2800" dirty="0" smtClean="0">
                <a:latin typeface="Times New Roman" panose="02020603050405020304" pitchFamily="18" charset="0"/>
                <a:cs typeface="Times New Roman" panose="02020603050405020304" pitchFamily="18" charset="0"/>
              </a:rPr>
              <a:t>Called positive and negative</a:t>
            </a:r>
          </a:p>
          <a:p>
            <a:pPr lvl="2" algn="l" rtl="0" eaLnBrk="1" hangingPunct="1"/>
            <a:r>
              <a:rPr lang="en-US" altLang="en-US" sz="2800" dirty="0" smtClean="0">
                <a:latin typeface="Times New Roman" panose="02020603050405020304" pitchFamily="18" charset="0"/>
                <a:cs typeface="Times New Roman" panose="02020603050405020304" pitchFamily="18" charset="0"/>
              </a:rPr>
              <a:t>Negative charges are the type possessed by electrons.</a:t>
            </a:r>
          </a:p>
          <a:p>
            <a:pPr lvl="2" algn="l" rtl="0" eaLnBrk="1" hangingPunct="1"/>
            <a:r>
              <a:rPr lang="en-US" altLang="en-US" sz="2800" dirty="0" smtClean="0">
                <a:latin typeface="Times New Roman" panose="02020603050405020304" pitchFamily="18" charset="0"/>
                <a:cs typeface="Times New Roman" panose="02020603050405020304" pitchFamily="18" charset="0"/>
              </a:rPr>
              <a:t>Positive charges are the type possessed by protons.</a:t>
            </a:r>
          </a:p>
          <a:p>
            <a:pPr marL="0" indent="0" algn="l" rtl="0" eaLnBrk="1" hangingPunct="1"/>
            <a:r>
              <a:rPr lang="en-US" altLang="en-US" dirty="0" smtClean="0">
                <a:latin typeface="Times New Roman" panose="02020603050405020304" pitchFamily="18" charset="0"/>
                <a:cs typeface="Times New Roman" panose="02020603050405020304" pitchFamily="18" charset="0"/>
              </a:rPr>
              <a:t>Charges of the same sign repel one another and charges with opposite signs attract one another.</a:t>
            </a:r>
          </a:p>
        </p:txBody>
      </p:sp>
      <p:sp>
        <p:nvSpPr>
          <p:cNvPr id="2" name="Slide Number Placeholder 1"/>
          <p:cNvSpPr>
            <a:spLocks noGrp="1"/>
          </p:cNvSpPr>
          <p:nvPr>
            <p:ph type="sldNum" sz="quarter" idx="12"/>
          </p:nvPr>
        </p:nvSpPr>
        <p:spPr/>
        <p:txBody>
          <a:bodyPr/>
          <a:lstStyle/>
          <a:p>
            <a:pPr>
              <a:defRPr/>
            </a:pPr>
            <a:fld id="{576125C5-6B1E-426E-8256-93A58965E4AE}" type="slidenum">
              <a:rPr lang="en-US" altLang="en-US"/>
              <a:pPr>
                <a:defRPr/>
              </a:pPr>
              <a:t>1</a:t>
            </a:fld>
            <a:endParaRPr lang="en-US" altLang="en-US"/>
          </a:p>
        </p:txBody>
      </p:sp>
    </p:spTree>
    <p:extLst>
      <p:ext uri="{BB962C8B-B14F-4D97-AF65-F5344CB8AC3E}">
        <p14:creationId xmlns:p14="http://schemas.microsoft.com/office/powerpoint/2010/main" val="471040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414338" y="2143125"/>
            <a:ext cx="8729662" cy="1071563"/>
          </a:xfrm>
        </p:spPr>
        <p:txBody>
          <a:bodyPr/>
          <a:lstStyle/>
          <a:p>
            <a:pPr algn="r">
              <a:lnSpc>
                <a:spcPct val="150000"/>
              </a:lnSpc>
            </a:pPr>
            <a:r>
              <a:rPr lang="ar-SA" sz="2400" smtClean="0">
                <a:solidFill>
                  <a:srgbClr val="00B050"/>
                </a:solidFill>
              </a:rPr>
              <a:t>ميزان الإلتواء لكولوم لتحقيق قانون التربيع العكسي</a:t>
            </a:r>
            <a:br>
              <a:rPr lang="ar-SA" sz="2400" smtClean="0">
                <a:solidFill>
                  <a:srgbClr val="00B050"/>
                </a:solidFill>
              </a:rPr>
            </a:br>
            <a:r>
              <a:rPr lang="ar-SA" sz="2400" smtClean="0">
                <a:solidFill>
                  <a:srgbClr val="00B050"/>
                </a:solidFill>
              </a:rPr>
              <a:t> لقوة كهربية بين شحنتين</a:t>
            </a:r>
          </a:p>
        </p:txBody>
      </p:sp>
      <p:pic>
        <p:nvPicPr>
          <p:cNvPr id="1029" name="Content Placeholder 3" descr="ميزان الإلتواء.bmp"/>
          <p:cNvPicPr>
            <a:picLocks noGrp="1" noChangeAspect="1"/>
          </p:cNvPicPr>
          <p:nvPr>
            <p:ph sz="half" idx="1"/>
          </p:nvPr>
        </p:nvPicPr>
        <p:blipFill>
          <a:blip r:embed="rId3"/>
          <a:srcRect/>
          <a:stretch>
            <a:fillRect/>
          </a:stretch>
        </p:blipFill>
        <p:spPr>
          <a:xfrm>
            <a:off x="285750" y="2146300"/>
            <a:ext cx="3929063" cy="4568825"/>
          </a:xfrm>
        </p:spPr>
      </p:pic>
      <p:graphicFrame>
        <p:nvGraphicFramePr>
          <p:cNvPr id="1026" name="Content Placeholder 5"/>
          <p:cNvGraphicFramePr>
            <a:graphicFrameLocks noGrp="1" noChangeAspect="1"/>
          </p:cNvGraphicFramePr>
          <p:nvPr>
            <p:ph sz="half" idx="2"/>
          </p:nvPr>
        </p:nvGraphicFramePr>
        <p:xfrm>
          <a:off x="4906963" y="3240088"/>
          <a:ext cx="1951037" cy="1260475"/>
        </p:xfrm>
        <a:graphic>
          <a:graphicData uri="http://schemas.openxmlformats.org/presentationml/2006/ole">
            <mc:AlternateContent xmlns:mc="http://schemas.openxmlformats.org/markup-compatibility/2006">
              <mc:Choice xmlns:v="urn:schemas-microsoft-com:vml" Requires="v">
                <p:oleObj spid="_x0000_s1074" name="Equation" r:id="rId4" imgW="609336" imgH="393529" progId="Equation.3">
                  <p:embed/>
                </p:oleObj>
              </mc:Choice>
              <mc:Fallback>
                <p:oleObj name="Equation" r:id="rId4" imgW="609336" imgH="393529" progId="Equation.3">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963" y="3240088"/>
                        <a:ext cx="1951037" cy="126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4572000" y="4668838"/>
          <a:ext cx="2878138" cy="1331912"/>
        </p:xfrm>
        <a:graphic>
          <a:graphicData uri="http://schemas.openxmlformats.org/presentationml/2006/ole">
            <mc:AlternateContent xmlns:mc="http://schemas.openxmlformats.org/markup-compatibility/2006">
              <mc:Choice xmlns:v="urn:schemas-microsoft-com:vml" Requires="v">
                <p:oleObj spid="_x0000_s1075" name="Equation" r:id="rId6" imgW="850531" imgH="393529" progId="Equation.3">
                  <p:embed/>
                </p:oleObj>
              </mc:Choice>
              <mc:Fallback>
                <p:oleObj name="Equation" r:id="rId6" imgW="850531" imgH="393529"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668838"/>
                        <a:ext cx="2878138" cy="1331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txBox="1">
            <a:spLocks/>
          </p:cNvSpPr>
          <p:nvPr/>
        </p:nvSpPr>
        <p:spPr>
          <a:xfrm>
            <a:off x="2357438" y="1071563"/>
            <a:ext cx="6786562" cy="1071562"/>
          </a:xfrm>
          <a:prstGeom prst="rect">
            <a:avLst/>
          </a:prstGeom>
          <a:noFill/>
        </p:spPr>
        <p:txBody>
          <a:bodyPr anchor="ctr"/>
          <a:lstStyle/>
          <a:p>
            <a:pPr algn="ctr" fontAlgn="auto">
              <a:spcAft>
                <a:spcPts val="0"/>
              </a:spcAft>
              <a:defRPr/>
            </a:pPr>
            <a:r>
              <a:rPr lang="ar-SA" sz="3600" b="1" cap="all" dirty="0">
                <a:latin typeface="+mj-lt"/>
                <a:ea typeface="+mj-ea"/>
                <a:cs typeface="+mj-cs"/>
              </a:rPr>
              <a:t>قانون كولوم       </a:t>
            </a:r>
            <a:r>
              <a:rPr lang="en-US" sz="3600" b="1" cap="all" dirty="0">
                <a:latin typeface="+mj-lt"/>
                <a:ea typeface="+mj-ea"/>
                <a:cs typeface="Times New Roman" pitchFamily="18" charset="0"/>
              </a:rPr>
              <a:t>Coulomb’s Law</a:t>
            </a:r>
            <a:endParaRPr lang="ar-SA" sz="3600" cap="all" dirty="0">
              <a:latin typeface="+mj-lt"/>
              <a:ea typeface="+mj-ea"/>
              <a:cs typeface="+mj-cs"/>
            </a:endParaRPr>
          </a:p>
        </p:txBody>
      </p:sp>
      <p:sp>
        <p:nvSpPr>
          <p:cNvPr id="8"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1"/>
          <p:cNvSpPr txBox="1">
            <a:spLocks/>
          </p:cNvSpPr>
          <p:nvPr/>
        </p:nvSpPr>
        <p:spPr>
          <a:xfrm>
            <a:off x="642938" y="2332038"/>
            <a:ext cx="8229600" cy="4311650"/>
          </a:xfrm>
          <a:prstGeom prst="rect">
            <a:avLst/>
          </a:prstGeom>
        </p:spPr>
        <p:txBody>
          <a:bodyPr rtlCol="1">
            <a:normAutofit/>
          </a:bodyPr>
          <a:lstStyle/>
          <a:p>
            <a:pPr marL="342900" indent="-342900" fontAlgn="auto">
              <a:spcBef>
                <a:spcPct val="20000"/>
              </a:spcBef>
              <a:spcAft>
                <a:spcPts val="0"/>
              </a:spcAft>
              <a:buFont typeface="Arial" pitchFamily="34" charset="0"/>
              <a:buChar char="•"/>
              <a:defRPr/>
            </a:pPr>
            <a:r>
              <a:rPr lang="en-US" sz="2800" dirty="0" err="1">
                <a:latin typeface="Symbol" pitchFamily="18" charset="2"/>
                <a:cs typeface="+mn-cs"/>
              </a:rPr>
              <a:t>e</a:t>
            </a:r>
            <a:r>
              <a:rPr lang="en-US" sz="2800" baseline="-25000" dirty="0" err="1">
                <a:latin typeface="Symbol" pitchFamily="18" charset="2"/>
                <a:cs typeface="+mn-cs"/>
              </a:rPr>
              <a:t>o</a:t>
            </a:r>
            <a:r>
              <a:rPr lang="ar-SA" sz="2800" baseline="-25000" dirty="0">
                <a:latin typeface="Symbol" pitchFamily="18" charset="2"/>
                <a:cs typeface="+mn-cs"/>
              </a:rPr>
              <a:t>  </a:t>
            </a:r>
            <a:r>
              <a:rPr lang="ar-SA" sz="2800" dirty="0">
                <a:latin typeface="+mn-lt"/>
                <a:cs typeface="+mn-cs"/>
              </a:rPr>
              <a:t>تسمى سماحية الفراغ   </a:t>
            </a:r>
            <a:r>
              <a:rPr lang="en-US" sz="2800" dirty="0">
                <a:latin typeface="+mn-lt"/>
                <a:cs typeface="+mn-cs"/>
              </a:rPr>
              <a:t>Permittivity of free space</a:t>
            </a:r>
          </a:p>
          <a:p>
            <a:pPr marL="342900" indent="-342900" algn="l" rtl="0" fontAlgn="auto">
              <a:spcBef>
                <a:spcPct val="20000"/>
              </a:spcBef>
              <a:spcAft>
                <a:spcPts val="0"/>
              </a:spcAft>
              <a:buFont typeface="Arial" pitchFamily="34" charset="0"/>
              <a:buNone/>
              <a:defRPr/>
            </a:pPr>
            <a:r>
              <a:rPr lang="en-US" sz="2400" dirty="0">
                <a:solidFill>
                  <a:srgbClr val="00B050"/>
                </a:solidFill>
                <a:latin typeface="Symbol" pitchFamily="18" charset="2"/>
                <a:cs typeface="+mj-cs"/>
              </a:rPr>
              <a:t>    </a:t>
            </a:r>
            <a:r>
              <a:rPr lang="en-US" sz="2400" dirty="0" err="1">
                <a:solidFill>
                  <a:srgbClr val="00B050"/>
                </a:solidFill>
                <a:latin typeface="Symbol" pitchFamily="18" charset="2"/>
                <a:cs typeface="+mj-cs"/>
              </a:rPr>
              <a:t>e</a:t>
            </a:r>
            <a:r>
              <a:rPr lang="en-US" sz="2400" baseline="-25000" dirty="0" err="1">
                <a:solidFill>
                  <a:srgbClr val="00B050"/>
                </a:solidFill>
                <a:latin typeface="Symbol" pitchFamily="18" charset="2"/>
                <a:cs typeface="+mj-cs"/>
              </a:rPr>
              <a:t>o</a:t>
            </a:r>
            <a:r>
              <a:rPr lang="en-US" sz="2400" dirty="0">
                <a:solidFill>
                  <a:srgbClr val="00B050"/>
                </a:solidFill>
                <a:latin typeface="Symbol" pitchFamily="18" charset="2"/>
                <a:cs typeface="+mj-cs"/>
              </a:rPr>
              <a:t> = </a:t>
            </a:r>
            <a:r>
              <a:rPr lang="en-US" sz="2400" dirty="0">
                <a:solidFill>
                  <a:srgbClr val="00B050"/>
                </a:solidFill>
                <a:latin typeface="+mn-lt"/>
                <a:cs typeface="+mj-cs"/>
              </a:rPr>
              <a:t>8.85 x 10</a:t>
            </a:r>
            <a:r>
              <a:rPr lang="en-US" sz="2400" baseline="30000" dirty="0">
                <a:solidFill>
                  <a:srgbClr val="00B050"/>
                </a:solidFill>
                <a:latin typeface="+mn-lt"/>
                <a:cs typeface="+mj-cs"/>
              </a:rPr>
              <a:t>-12</a:t>
            </a:r>
            <a:r>
              <a:rPr lang="en-US" sz="2400" dirty="0">
                <a:solidFill>
                  <a:srgbClr val="00B050"/>
                </a:solidFill>
                <a:latin typeface="+mn-lt"/>
                <a:cs typeface="+mj-cs"/>
              </a:rPr>
              <a:t> C</a:t>
            </a:r>
            <a:r>
              <a:rPr lang="en-US" sz="2400" baseline="30000" dirty="0">
                <a:solidFill>
                  <a:srgbClr val="00B050"/>
                </a:solidFill>
                <a:latin typeface="+mn-lt"/>
                <a:cs typeface="+mj-cs"/>
              </a:rPr>
              <a:t>2</a:t>
            </a:r>
            <a:r>
              <a:rPr lang="en-US" sz="2400" dirty="0">
                <a:solidFill>
                  <a:srgbClr val="00B050"/>
                </a:solidFill>
                <a:latin typeface="+mn-lt"/>
                <a:cs typeface="+mj-cs"/>
              </a:rPr>
              <a:t>/N.m</a:t>
            </a:r>
            <a:r>
              <a:rPr lang="en-US" sz="2400" baseline="30000" dirty="0">
                <a:solidFill>
                  <a:srgbClr val="00B050"/>
                </a:solidFill>
                <a:latin typeface="+mn-lt"/>
                <a:cs typeface="+mj-cs"/>
              </a:rPr>
              <a:t>2</a:t>
            </a:r>
            <a:endParaRPr lang="en-US" sz="2400" baseline="-25000" dirty="0">
              <a:solidFill>
                <a:srgbClr val="00B050"/>
              </a:solidFill>
              <a:latin typeface="+mn-lt"/>
              <a:cs typeface="+mn-cs"/>
            </a:endParaRPr>
          </a:p>
          <a:p>
            <a:pPr marL="342900" indent="-342900" fontAlgn="auto">
              <a:spcBef>
                <a:spcPct val="20000"/>
              </a:spcBef>
              <a:spcAft>
                <a:spcPts val="0"/>
              </a:spcAft>
              <a:buFont typeface="Arial" pitchFamily="34" charset="0"/>
              <a:buChar char="•"/>
              <a:defRPr/>
            </a:pPr>
            <a:r>
              <a:rPr lang="ar-SA" sz="3200" dirty="0">
                <a:solidFill>
                  <a:srgbClr val="FF0000"/>
                </a:solidFill>
                <a:latin typeface="Symbol" pitchFamily="18" charset="2"/>
                <a:cs typeface="+mn-cs"/>
              </a:rPr>
              <a:t>سوف نستخدم نظام الوحدات الدولي </a:t>
            </a:r>
            <a:r>
              <a:rPr lang="en-US" sz="3200" dirty="0">
                <a:solidFill>
                  <a:srgbClr val="FF0000"/>
                </a:solidFill>
                <a:latin typeface="+mn-lt"/>
                <a:cs typeface="+mn-cs"/>
              </a:rPr>
              <a:t>S.I. </a:t>
            </a:r>
            <a:r>
              <a:rPr lang="ar-SA" sz="3200" dirty="0">
                <a:solidFill>
                  <a:srgbClr val="FF0000"/>
                </a:solidFill>
                <a:latin typeface="+mn-lt"/>
                <a:cs typeface="+mn-cs"/>
              </a:rPr>
              <a:t> حيث:</a:t>
            </a:r>
          </a:p>
          <a:p>
            <a:pPr marL="342900" indent="-342900" fontAlgn="auto">
              <a:spcBef>
                <a:spcPct val="20000"/>
              </a:spcBef>
              <a:spcAft>
                <a:spcPts val="0"/>
              </a:spcAft>
              <a:buFont typeface="Arial" pitchFamily="34" charset="0"/>
              <a:buChar char="•"/>
              <a:defRPr/>
            </a:pPr>
            <a:r>
              <a:rPr lang="ar-SA" sz="3200" dirty="0">
                <a:solidFill>
                  <a:schemeClr val="tx2">
                    <a:lumMod val="60000"/>
                    <a:lumOff val="40000"/>
                  </a:schemeClr>
                </a:solidFill>
                <a:latin typeface="+mn-lt"/>
                <a:cs typeface="+mn-cs"/>
              </a:rPr>
              <a:t>النيوتن لقياس القوة</a:t>
            </a:r>
          </a:p>
          <a:p>
            <a:pPr marL="342900" indent="-342900" fontAlgn="auto">
              <a:spcBef>
                <a:spcPct val="20000"/>
              </a:spcBef>
              <a:spcAft>
                <a:spcPts val="0"/>
              </a:spcAft>
              <a:buFont typeface="Arial" pitchFamily="34" charset="0"/>
              <a:buChar char="•"/>
              <a:defRPr/>
            </a:pPr>
            <a:r>
              <a:rPr lang="ar-SA" sz="3200" dirty="0">
                <a:solidFill>
                  <a:schemeClr val="accent6">
                    <a:lumMod val="75000"/>
                  </a:schemeClr>
                </a:solidFill>
                <a:latin typeface="+mn-lt"/>
                <a:cs typeface="+mn-cs"/>
              </a:rPr>
              <a:t>المتر للمسافة</a:t>
            </a:r>
          </a:p>
          <a:p>
            <a:pPr marL="342900" indent="-342900" fontAlgn="auto">
              <a:spcBef>
                <a:spcPct val="20000"/>
              </a:spcBef>
              <a:spcAft>
                <a:spcPts val="0"/>
              </a:spcAft>
              <a:buFont typeface="Arial" pitchFamily="34" charset="0"/>
              <a:buChar char="•"/>
              <a:defRPr/>
            </a:pPr>
            <a:r>
              <a:rPr lang="ar-SA" sz="3200" dirty="0">
                <a:solidFill>
                  <a:srgbClr val="92D050"/>
                </a:solidFill>
                <a:latin typeface="+mn-lt"/>
                <a:cs typeface="+mn-cs"/>
              </a:rPr>
              <a:t>الكولوم للشحنة</a:t>
            </a:r>
          </a:p>
          <a:p>
            <a:pPr marL="342900" indent="-342900" fontAlgn="auto">
              <a:spcBef>
                <a:spcPct val="20000"/>
              </a:spcBef>
              <a:spcAft>
                <a:spcPts val="0"/>
              </a:spcAft>
              <a:buFont typeface="Arial" pitchFamily="34" charset="0"/>
              <a:buChar char="•"/>
              <a:defRPr/>
            </a:pPr>
            <a:endParaRPr lang="en-US" sz="3200" dirty="0">
              <a:latin typeface="+mn-lt"/>
              <a:cs typeface="+mn-cs"/>
            </a:endParaRPr>
          </a:p>
          <a:p>
            <a:pPr marL="342900" indent="-342900" fontAlgn="auto">
              <a:spcBef>
                <a:spcPct val="20000"/>
              </a:spcBef>
              <a:spcAft>
                <a:spcPts val="0"/>
              </a:spcAft>
              <a:buFont typeface="Arial" pitchFamily="34" charset="0"/>
              <a:buChar char="•"/>
              <a:defRPr/>
            </a:pPr>
            <a:endParaRPr lang="ar-SA" sz="3200" dirty="0">
              <a:latin typeface="+mn-lt"/>
              <a:cs typeface="+mn-cs"/>
            </a:endParaRPr>
          </a:p>
          <a:p>
            <a:pPr marL="342900" indent="-342900" fontAlgn="auto">
              <a:spcBef>
                <a:spcPct val="20000"/>
              </a:spcBef>
              <a:spcAft>
                <a:spcPts val="0"/>
              </a:spcAft>
              <a:buFont typeface="Arial" pitchFamily="34" charset="0"/>
              <a:buChar char="•"/>
              <a:defRPr/>
            </a:pPr>
            <a:endParaRPr lang="ar-SA" sz="3200" dirty="0">
              <a:latin typeface="+mn-lt"/>
              <a:cs typeface="+mn-cs"/>
            </a:endParaRPr>
          </a:p>
        </p:txBody>
      </p:sp>
      <p:graphicFrame>
        <p:nvGraphicFramePr>
          <p:cNvPr id="2050" name="Content Placeholder 5"/>
          <p:cNvGraphicFramePr>
            <a:graphicFrameLocks noChangeAspect="1"/>
          </p:cNvGraphicFramePr>
          <p:nvPr/>
        </p:nvGraphicFramePr>
        <p:xfrm>
          <a:off x="1071563" y="1277938"/>
          <a:ext cx="5502275" cy="1079500"/>
        </p:xfrm>
        <a:graphic>
          <a:graphicData uri="http://schemas.openxmlformats.org/presentationml/2006/ole">
            <mc:AlternateContent xmlns:mc="http://schemas.openxmlformats.org/markup-compatibility/2006">
              <mc:Choice xmlns:v="urn:schemas-microsoft-com:vml" Requires="v">
                <p:oleObj spid="_x0000_s2074" name="Equation" r:id="rId3" imgW="1981200" imgH="431800" progId="Equation.3">
                  <p:embed/>
                </p:oleObj>
              </mc:Choice>
              <mc:Fallback>
                <p:oleObj name="Equation" r:id="rId3" imgW="1981200" imgH="4318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277938"/>
                        <a:ext cx="5502275"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latin typeface="Times New Roman" panose="02020603050405020304" pitchFamily="18" charset="0"/>
                <a:cs typeface="Times New Roman" panose="02020603050405020304" pitchFamily="18" charset="0"/>
              </a:rPr>
              <a:t>Vector Nature of Electric Forces</a:t>
            </a:r>
          </a:p>
        </p:txBody>
      </p:sp>
      <p:sp>
        <p:nvSpPr>
          <p:cNvPr id="56323" name="Rectangle 3"/>
          <p:cNvSpPr>
            <a:spLocks noGrp="1" noChangeArrowheads="1"/>
          </p:cNvSpPr>
          <p:nvPr>
            <p:ph sz="half" idx="1"/>
          </p:nvPr>
        </p:nvSpPr>
        <p:spPr>
          <a:xfrm>
            <a:off x="193675" y="1825625"/>
            <a:ext cx="4321175" cy="4351338"/>
          </a:xfrm>
        </p:spPr>
        <p:txBody>
          <a:bodyPr/>
          <a:lstStyle/>
          <a:p>
            <a:pPr marL="0" indent="0" eaLnBrk="1" hangingPunct="1"/>
            <a:r>
              <a:rPr lang="en-US" altLang="en-US" sz="2000" smtClean="0">
                <a:latin typeface="Times New Roman" panose="02020603050405020304" pitchFamily="18" charset="0"/>
                <a:cs typeface="Times New Roman" panose="02020603050405020304" pitchFamily="18" charset="0"/>
              </a:rPr>
              <a:t>In vector form, </a:t>
            </a:r>
          </a:p>
          <a:p>
            <a:pPr marL="0" indent="0" eaLnBrk="1" hangingPunct="1">
              <a:buFont typeface="Wingdings" panose="05000000000000000000" pitchFamily="2" charset="2"/>
              <a:buNone/>
            </a:pPr>
            <a:endParaRPr lang="en-US" altLang="en-US" sz="2000" smtClean="0">
              <a:latin typeface="Times New Roman" panose="02020603050405020304" pitchFamily="18" charset="0"/>
              <a:cs typeface="Times New Roman" panose="02020603050405020304" pitchFamily="18" charset="0"/>
            </a:endParaRPr>
          </a:p>
          <a:p>
            <a:pPr marL="0" indent="0" eaLnBrk="1" hangingPunct="1"/>
            <a:endParaRPr lang="en-US" altLang="en-US" sz="2000" smtClean="0">
              <a:latin typeface="Times New Roman" panose="02020603050405020304" pitchFamily="18" charset="0"/>
              <a:cs typeface="Times New Roman" panose="02020603050405020304" pitchFamily="18" charset="0"/>
            </a:endParaRPr>
          </a:p>
          <a:p>
            <a:pPr marL="0" indent="0" eaLnBrk="1" hangingPunct="1"/>
            <a:r>
              <a:rPr lang="en-US" altLang="en-US" sz="2000" smtClean="0">
                <a:latin typeface="Times New Roman" panose="02020603050405020304" pitchFamily="18" charset="0"/>
                <a:cs typeface="Times New Roman" panose="02020603050405020304" pitchFamily="18" charset="0"/>
              </a:rPr>
              <a:t>     is a unit vector directed from </a:t>
            </a:r>
            <a:r>
              <a:rPr lang="en-US" altLang="en-US" sz="2000" i="1" smtClean="0">
                <a:latin typeface="Times New Roman" panose="02020603050405020304" pitchFamily="18" charset="0"/>
                <a:cs typeface="Times New Roman" panose="02020603050405020304" pitchFamily="18" charset="0"/>
              </a:rPr>
              <a:t>q</a:t>
            </a:r>
            <a:r>
              <a:rPr lang="en-US" altLang="en-US" sz="2000" baseline="-25000" smtClean="0">
                <a:latin typeface="Times New Roman" panose="02020603050405020304" pitchFamily="18" charset="0"/>
                <a:cs typeface="Times New Roman" panose="02020603050405020304" pitchFamily="18" charset="0"/>
              </a:rPr>
              <a:t>1</a:t>
            </a:r>
            <a:r>
              <a:rPr lang="en-US" altLang="en-US" sz="2000" smtClean="0">
                <a:latin typeface="Times New Roman" panose="02020603050405020304" pitchFamily="18" charset="0"/>
                <a:cs typeface="Times New Roman" panose="02020603050405020304" pitchFamily="18" charset="0"/>
              </a:rPr>
              <a:t> to </a:t>
            </a:r>
            <a:r>
              <a:rPr lang="en-US" altLang="en-US" sz="2000" i="1" smtClean="0">
                <a:latin typeface="Times New Roman" panose="02020603050405020304" pitchFamily="18" charset="0"/>
                <a:cs typeface="Times New Roman" panose="02020603050405020304" pitchFamily="18" charset="0"/>
              </a:rPr>
              <a:t>q</a:t>
            </a:r>
            <a:r>
              <a:rPr lang="en-US" altLang="en-US" sz="2000" baseline="-25000" smtClean="0">
                <a:latin typeface="Times New Roman" panose="02020603050405020304" pitchFamily="18" charset="0"/>
                <a:cs typeface="Times New Roman" panose="02020603050405020304" pitchFamily="18" charset="0"/>
              </a:rPr>
              <a:t>2.</a:t>
            </a:r>
            <a:endParaRPr lang="en-US" altLang="en-US" sz="2000" smtClean="0">
              <a:latin typeface="Times New Roman" panose="02020603050405020304" pitchFamily="18" charset="0"/>
              <a:cs typeface="Times New Roman" panose="02020603050405020304" pitchFamily="18" charset="0"/>
            </a:endParaRPr>
          </a:p>
          <a:p>
            <a:pPr marL="0" indent="0" eaLnBrk="1" hangingPunct="1"/>
            <a:r>
              <a:rPr lang="en-US" altLang="en-US" sz="2000" smtClean="0">
                <a:latin typeface="Times New Roman" panose="02020603050405020304" pitchFamily="18" charset="0"/>
                <a:cs typeface="Times New Roman" panose="02020603050405020304" pitchFamily="18" charset="0"/>
              </a:rPr>
              <a:t>The like charges produce a repulsive force between them.</a:t>
            </a:r>
          </a:p>
          <a:p>
            <a:pPr marL="0" indent="0" eaLnBrk="1" hangingPunct="1"/>
            <a:endParaRPr lang="en-US" altLang="en-US" sz="2000" smtClean="0">
              <a:latin typeface="Times New Roman" panose="02020603050405020304" pitchFamily="18" charset="0"/>
              <a:cs typeface="Times New Roman" panose="02020603050405020304" pitchFamily="18" charset="0"/>
            </a:endParaRPr>
          </a:p>
        </p:txBody>
      </p:sp>
      <p:pic>
        <p:nvPicPr>
          <p:cNvPr id="56324" name="Picture 8" descr="2306a"/>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9163" y="1673225"/>
            <a:ext cx="3960812" cy="4438650"/>
          </a:xfrm>
        </p:spPr>
      </p:pic>
      <p:graphicFrame>
        <p:nvGraphicFramePr>
          <p:cNvPr id="56325" name="Object 7"/>
          <p:cNvGraphicFramePr>
            <a:graphicFrameLocks noChangeAspect="1"/>
          </p:cNvGraphicFramePr>
          <p:nvPr/>
        </p:nvGraphicFramePr>
        <p:xfrm>
          <a:off x="609600" y="2057400"/>
          <a:ext cx="1524000" cy="617538"/>
        </p:xfrm>
        <a:graphic>
          <a:graphicData uri="http://schemas.openxmlformats.org/presentationml/2006/ole">
            <mc:AlternateContent xmlns:mc="http://schemas.openxmlformats.org/markup-compatibility/2006">
              <mc:Choice xmlns:v="urn:schemas-microsoft-com:vml" Requires="v">
                <p:oleObj spid="_x0000_s11270" name="Equation" r:id="rId5" imgW="971469" imgH="381071" progId="Equation.DSMT4">
                  <p:embed/>
                </p:oleObj>
              </mc:Choice>
              <mc:Fallback>
                <p:oleObj name="Equation" r:id="rId5" imgW="971469" imgH="38107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057400"/>
                        <a:ext cx="1524000"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6" name="Object 9"/>
          <p:cNvGraphicFramePr>
            <a:graphicFrameLocks noChangeAspect="1"/>
          </p:cNvGraphicFramePr>
          <p:nvPr/>
        </p:nvGraphicFramePr>
        <p:xfrm>
          <a:off x="457200" y="2819400"/>
          <a:ext cx="304800" cy="390525"/>
        </p:xfrm>
        <a:graphic>
          <a:graphicData uri="http://schemas.openxmlformats.org/presentationml/2006/ole">
            <mc:AlternateContent xmlns:mc="http://schemas.openxmlformats.org/markup-compatibility/2006">
              <mc:Choice xmlns:v="urn:schemas-microsoft-com:vml" Requires="v">
                <p:oleObj spid="_x0000_s11271" name="Equation" r:id="rId7" imgW="177646" imgH="228402" progId="Equation.DSMT4">
                  <p:embed/>
                </p:oleObj>
              </mc:Choice>
              <mc:Fallback>
                <p:oleObj name="Equation" r:id="rId7" imgW="177646" imgH="22840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819400"/>
                        <a:ext cx="30480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7" name="TextBox 3"/>
          <p:cNvSpPr txBox="1">
            <a:spLocks noChangeArrowheads="1"/>
          </p:cNvSpPr>
          <p:nvPr/>
        </p:nvSpPr>
        <p:spPr bwMode="auto">
          <a:xfrm>
            <a:off x="3581400" y="63246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200">
                <a:latin typeface="Arial" panose="020B0604020202020204" pitchFamily="34" charset="0"/>
                <a:ea typeface="ＭＳ Ｐゴシック" panose="020B0600070205080204" pitchFamily="34" charset="-128"/>
              </a:rPr>
              <a:t>Section  23.3</a:t>
            </a:r>
          </a:p>
        </p:txBody>
      </p:sp>
      <p:sp>
        <p:nvSpPr>
          <p:cNvPr id="2" name="Slide Number Placeholder 1"/>
          <p:cNvSpPr>
            <a:spLocks noGrp="1"/>
          </p:cNvSpPr>
          <p:nvPr>
            <p:ph type="sldNum" sz="quarter" idx="12"/>
          </p:nvPr>
        </p:nvSpPr>
        <p:spPr/>
        <p:txBody>
          <a:bodyPr/>
          <a:lstStyle/>
          <a:p>
            <a:pPr>
              <a:defRPr/>
            </a:pPr>
            <a:fld id="{04CC89F9-2308-4FA8-9345-372FD9F5CE50}" type="slidenum">
              <a:rPr lang="en-US" altLang="en-US"/>
              <a:pPr>
                <a:defRPr/>
              </a:pPr>
              <a:t>12</a:t>
            </a:fld>
            <a:endParaRPr lang="en-US" altLang="en-US"/>
          </a:p>
        </p:txBody>
      </p:sp>
    </p:spTree>
    <p:extLst>
      <p:ext uri="{BB962C8B-B14F-4D97-AF65-F5344CB8AC3E}">
        <p14:creationId xmlns:p14="http://schemas.microsoft.com/office/powerpoint/2010/main" val="43144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143000"/>
            <a:ext cx="8686800" cy="838200"/>
          </a:xfrm>
        </p:spPr>
        <p:txBody>
          <a:bodyPr/>
          <a:lstStyle/>
          <a:p>
            <a:pPr algn="r"/>
            <a:r>
              <a:rPr lang="ar-SA" b="1" smtClean="0">
                <a:solidFill>
                  <a:srgbClr val="0070C0"/>
                </a:solidFill>
                <a:latin typeface="Times New Roman" pitchFamily="18" charset="0"/>
              </a:rPr>
              <a:t>قوى تنافر بين شحنتين </a:t>
            </a:r>
          </a:p>
        </p:txBody>
      </p:sp>
      <p:pic>
        <p:nvPicPr>
          <p:cNvPr id="24579" name="Content Placeholder 3" descr="تنافر.bmp"/>
          <p:cNvPicPr>
            <a:picLocks noGrp="1" noChangeAspect="1"/>
          </p:cNvPicPr>
          <p:nvPr>
            <p:ph idx="1"/>
          </p:nvPr>
        </p:nvPicPr>
        <p:blipFill>
          <a:blip r:embed="rId2"/>
          <a:srcRect/>
          <a:stretch>
            <a:fillRect/>
          </a:stretch>
        </p:blipFill>
        <p:spPr>
          <a:xfrm>
            <a:off x="1928813" y="2214563"/>
            <a:ext cx="5087937" cy="4537075"/>
          </a:xfrm>
        </p:spPr>
      </p:pic>
      <p:sp>
        <p:nvSpPr>
          <p:cNvPr id="6"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071563"/>
            <a:ext cx="8686800" cy="838200"/>
          </a:xfrm>
        </p:spPr>
        <p:txBody>
          <a:bodyPr/>
          <a:lstStyle/>
          <a:p>
            <a:pPr algn="r"/>
            <a:r>
              <a:rPr lang="ar-SA" b="1" smtClean="0">
                <a:solidFill>
                  <a:srgbClr val="0070C0"/>
                </a:solidFill>
                <a:latin typeface="Times New Roman" pitchFamily="18" charset="0"/>
              </a:rPr>
              <a:t>قوى تجاذب بين شحنتين</a:t>
            </a:r>
          </a:p>
        </p:txBody>
      </p:sp>
      <p:pic>
        <p:nvPicPr>
          <p:cNvPr id="25603" name="Content Placeholder 3" descr="تجاذب.bmp"/>
          <p:cNvPicPr>
            <a:picLocks noGrp="1" noChangeAspect="1"/>
          </p:cNvPicPr>
          <p:nvPr>
            <p:ph idx="1"/>
          </p:nvPr>
        </p:nvPicPr>
        <p:blipFill>
          <a:blip r:embed="rId2"/>
          <a:srcRect/>
          <a:stretch>
            <a:fillRect/>
          </a:stretch>
        </p:blipFill>
        <p:spPr>
          <a:xfrm>
            <a:off x="2071688" y="1928813"/>
            <a:ext cx="4643437" cy="4721225"/>
          </a:xfrm>
        </p:spPr>
      </p:pic>
      <p:sp>
        <p:nvSpPr>
          <p:cNvPr id="6"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214438"/>
            <a:ext cx="8043863" cy="5241925"/>
          </a:xfrm>
        </p:spPr>
        <p:txBody>
          <a:bodyPr/>
          <a:lstStyle/>
          <a:p>
            <a:pPr>
              <a:buFont typeface="Wingdings" pitchFamily="2" charset="2"/>
              <a:buChar char="v"/>
            </a:pPr>
            <a:endParaRPr lang="ar-SA" dirty="0" smtClean="0"/>
          </a:p>
          <a:p>
            <a:pPr>
              <a:lnSpc>
                <a:spcPct val="150000"/>
              </a:lnSpc>
              <a:buFont typeface="Wingdings" pitchFamily="2" charset="2"/>
              <a:buChar char="v"/>
            </a:pPr>
            <a:r>
              <a:rPr lang="ar-SA" b="1" dirty="0" smtClean="0">
                <a:solidFill>
                  <a:srgbClr val="7030A0"/>
                </a:solidFill>
                <a:latin typeface="Times New Roman" pitchFamily="18" charset="0"/>
                <a:cs typeface="Times New Roman" pitchFamily="18" charset="0"/>
              </a:rPr>
              <a:t>إذا كان لدينا شحنتان متساويتان قيمة كل منهما واحد كولوم والمسافة بينهما واحد متر، فإن القوة الكهربية بينهما حسب قانون كولوم:</a:t>
            </a:r>
          </a:p>
          <a:p>
            <a:pPr algn="l">
              <a:buFont typeface="Wingdings 2" pitchFamily="18" charset="2"/>
              <a:buNone/>
            </a:pPr>
            <a:r>
              <a:rPr lang="en-US" b="1" dirty="0" smtClean="0">
                <a:solidFill>
                  <a:srgbClr val="FF0000"/>
                </a:solidFill>
                <a:cs typeface="Tahoma" pitchFamily="34" charset="0"/>
              </a:rPr>
              <a:t>N</a:t>
            </a:r>
            <a:r>
              <a:rPr lang="ar-SA" b="1" dirty="0" smtClean="0">
                <a:solidFill>
                  <a:srgbClr val="FF0000"/>
                </a:solidFill>
              </a:rPr>
              <a:t> </a:t>
            </a:r>
            <a:r>
              <a:rPr lang="en-US" b="1" dirty="0" smtClean="0">
                <a:solidFill>
                  <a:srgbClr val="FF0000"/>
                </a:solidFill>
                <a:cs typeface="Tahoma" pitchFamily="34" charset="0"/>
              </a:rPr>
              <a:t>F = 9 x10</a:t>
            </a:r>
            <a:r>
              <a:rPr lang="en-US" b="1" baseline="30000" dirty="0" smtClean="0">
                <a:solidFill>
                  <a:srgbClr val="FF0000"/>
                </a:solidFill>
                <a:cs typeface="Tahoma" pitchFamily="34" charset="0"/>
              </a:rPr>
              <a:t>9</a:t>
            </a:r>
            <a:endParaRPr lang="ar-SA" b="1" baseline="30000" dirty="0" smtClean="0">
              <a:solidFill>
                <a:srgbClr val="FF0000"/>
              </a:solidFill>
            </a:endParaRPr>
          </a:p>
          <a:p>
            <a:pPr>
              <a:buFont typeface="Wingdings 2" pitchFamily="18" charset="2"/>
              <a:buNone/>
            </a:pPr>
            <a:r>
              <a:rPr lang="ar-SA" baseline="30000" dirty="0" smtClean="0">
                <a:solidFill>
                  <a:srgbClr val="00B050"/>
                </a:solidFill>
              </a:rPr>
              <a:t>وهي قوة كبيرة تعادل حوالى </a:t>
            </a:r>
            <a:r>
              <a:rPr lang="en-GB" baseline="30000" dirty="0" smtClean="0">
                <a:solidFill>
                  <a:srgbClr val="00B050"/>
                </a:solidFill>
              </a:rPr>
              <a:t>9</a:t>
            </a:r>
            <a:r>
              <a:rPr lang="ar-SA" baseline="30000" dirty="0" smtClean="0">
                <a:solidFill>
                  <a:srgbClr val="00B050"/>
                </a:solidFill>
              </a:rPr>
              <a:t> </a:t>
            </a:r>
            <a:r>
              <a:rPr lang="ar-SA" baseline="30000" dirty="0" smtClean="0">
                <a:solidFill>
                  <a:srgbClr val="00B050"/>
                </a:solidFill>
              </a:rPr>
              <a:t>آلاف </a:t>
            </a:r>
            <a:r>
              <a:rPr lang="ar-SA" baseline="30000" dirty="0" smtClean="0">
                <a:solidFill>
                  <a:srgbClr val="00B050"/>
                </a:solidFill>
              </a:rPr>
              <a:t>طن</a:t>
            </a:r>
            <a:endParaRPr lang="ar-SA" dirty="0" smtClean="0">
              <a:solidFill>
                <a:srgbClr val="00B050"/>
              </a:solidFill>
            </a:endParaRPr>
          </a:p>
        </p:txBody>
      </p:sp>
      <p:sp>
        <p:nvSpPr>
          <p:cNvPr id="5"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1071563"/>
            <a:ext cx="8572500" cy="928687"/>
          </a:xfrm>
        </p:spPr>
        <p:txBody>
          <a:bodyPr rtlCol="1">
            <a:normAutofit/>
          </a:bodyPr>
          <a:lstStyle/>
          <a:p>
            <a:pPr algn="r" fontAlgn="auto">
              <a:spcAft>
                <a:spcPts val="0"/>
              </a:spcAft>
              <a:defRPr/>
            </a:pPr>
            <a:r>
              <a:rPr lang="ar-SA" sz="2400" b="1" dirty="0" smtClean="0">
                <a:solidFill>
                  <a:schemeClr val="accent2">
                    <a:lumMod val="75000"/>
                  </a:schemeClr>
                </a:solidFill>
              </a:rPr>
              <a:t>مقارنة بين القوة الكهربية والقوة الميكانيكية </a:t>
            </a:r>
            <a:endParaRPr lang="ar-SA" sz="2400" b="1" dirty="0">
              <a:solidFill>
                <a:schemeClr val="accent2">
                  <a:lumMod val="75000"/>
                </a:schemeClr>
              </a:solidFill>
            </a:endParaRPr>
          </a:p>
        </p:txBody>
      </p:sp>
      <p:sp>
        <p:nvSpPr>
          <p:cNvPr id="3076" name="Content Placeholder 2"/>
          <p:cNvSpPr>
            <a:spLocks noGrp="1"/>
          </p:cNvSpPr>
          <p:nvPr>
            <p:ph idx="1"/>
          </p:nvPr>
        </p:nvSpPr>
        <p:spPr>
          <a:xfrm>
            <a:off x="285750" y="2071688"/>
            <a:ext cx="8572500" cy="5500687"/>
          </a:xfrm>
        </p:spPr>
        <p:txBody>
          <a:bodyPr/>
          <a:lstStyle/>
          <a:p>
            <a:pPr>
              <a:lnSpc>
                <a:spcPct val="150000"/>
              </a:lnSpc>
            </a:pPr>
            <a:r>
              <a:rPr lang="ar-SA" sz="2400" smtClean="0">
                <a:solidFill>
                  <a:srgbClr val="00B050"/>
                </a:solidFill>
              </a:rPr>
              <a:t>يدور إلكترون واحد حول البروتون في ذرة الهيدروجين وذلك في مدار دائري نصف قطره </a:t>
            </a:r>
            <a:r>
              <a:rPr lang="en-US" sz="2000" smtClean="0">
                <a:solidFill>
                  <a:srgbClr val="00B050"/>
                </a:solidFill>
                <a:cs typeface="Tahoma" pitchFamily="34" charset="0"/>
              </a:rPr>
              <a:t>5.29x10</a:t>
            </a:r>
            <a:r>
              <a:rPr lang="en-US" sz="2000" baseline="30000" smtClean="0">
                <a:solidFill>
                  <a:srgbClr val="00B050"/>
                </a:solidFill>
                <a:cs typeface="Tahoma" pitchFamily="34" charset="0"/>
              </a:rPr>
              <a:t>-11</a:t>
            </a:r>
            <a:r>
              <a:rPr lang="ar-SA" sz="2400" smtClean="0">
                <a:solidFill>
                  <a:srgbClr val="00B050"/>
                </a:solidFill>
              </a:rPr>
              <a:t> متر. قارن بين قوتي الجذب الكهربية (الكولومية) والميكانيكية (النيوتونية) بينهما؟</a:t>
            </a:r>
          </a:p>
          <a:p>
            <a:endParaRPr lang="ar-SA" sz="2000" smtClean="0">
              <a:latin typeface="Times New Roman" pitchFamily="18" charset="0"/>
              <a:cs typeface="Times New Roman" pitchFamily="18" charset="0"/>
            </a:endParaRPr>
          </a:p>
          <a:p>
            <a:r>
              <a:rPr lang="ar-SA" sz="2400" b="1" smtClean="0">
                <a:latin typeface="Times New Roman" pitchFamily="18" charset="0"/>
                <a:cs typeface="Times New Roman" pitchFamily="18" charset="0"/>
              </a:rPr>
              <a:t>القوة الكهربية</a:t>
            </a:r>
          </a:p>
          <a:p>
            <a:endParaRPr lang="ar-SA" smtClean="0"/>
          </a:p>
          <a:p>
            <a:endParaRPr lang="ar-SA" smtClean="0"/>
          </a:p>
          <a:p>
            <a:endParaRPr lang="ar-SA" smtClean="0"/>
          </a:p>
          <a:p>
            <a:endParaRPr lang="ar-SA" smtClean="0"/>
          </a:p>
        </p:txBody>
      </p:sp>
      <p:graphicFrame>
        <p:nvGraphicFramePr>
          <p:cNvPr id="3074" name="Object 2"/>
          <p:cNvGraphicFramePr>
            <a:graphicFrameLocks noChangeAspect="1"/>
          </p:cNvGraphicFramePr>
          <p:nvPr/>
        </p:nvGraphicFramePr>
        <p:xfrm>
          <a:off x="857250" y="4572000"/>
          <a:ext cx="6299200" cy="1114425"/>
        </p:xfrm>
        <a:graphic>
          <a:graphicData uri="http://schemas.openxmlformats.org/presentationml/2006/ole">
            <mc:AlternateContent xmlns:mc="http://schemas.openxmlformats.org/markup-compatibility/2006">
              <mc:Choice xmlns:v="urn:schemas-microsoft-com:vml" Requires="v">
                <p:oleObj spid="_x0000_s3098" name="Equation" r:id="rId3" imgW="2171700" imgH="406400" progId="Equation.3">
                  <p:embed/>
                </p:oleObj>
              </mc:Choice>
              <mc:Fallback>
                <p:oleObj name="Equation" r:id="rId3" imgW="2171700" imgH="406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4572000"/>
                        <a:ext cx="6299200"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4429125"/>
            <a:ext cx="8686800" cy="1285875"/>
          </a:xfrm>
        </p:spPr>
        <p:txBody>
          <a:bodyPr/>
          <a:lstStyle/>
          <a:p>
            <a:pPr algn="r"/>
            <a:r>
              <a:rPr lang="ar-SA" sz="2400" smtClean="0">
                <a:latin typeface="Times New Roman" pitchFamily="18" charset="0"/>
              </a:rPr>
              <a:t>وهذا فرق كبير جدا بين القوتين، لذا من الممكن إهمال قوة الجذب النيوتونية في الفيزياء الذرية</a:t>
            </a:r>
            <a:br>
              <a:rPr lang="ar-SA" sz="2400" smtClean="0">
                <a:latin typeface="Times New Roman" pitchFamily="18" charset="0"/>
              </a:rPr>
            </a:br>
            <a:endParaRPr lang="ar-SA" sz="2400" smtClean="0">
              <a:latin typeface="Times New Roman" pitchFamily="18" charset="0"/>
            </a:endParaRPr>
          </a:p>
        </p:txBody>
      </p:sp>
      <p:graphicFrame>
        <p:nvGraphicFramePr>
          <p:cNvPr id="4098" name="Object 2"/>
          <p:cNvGraphicFramePr>
            <a:graphicFrameLocks noGrp="1" noChangeAspect="1"/>
          </p:cNvGraphicFramePr>
          <p:nvPr>
            <p:ph idx="1"/>
          </p:nvPr>
        </p:nvGraphicFramePr>
        <p:xfrm>
          <a:off x="142875" y="2538413"/>
          <a:ext cx="8786813" cy="1352550"/>
        </p:xfrm>
        <a:graphic>
          <a:graphicData uri="http://schemas.openxmlformats.org/presentationml/2006/ole">
            <mc:AlternateContent xmlns:mc="http://schemas.openxmlformats.org/markup-compatibility/2006">
              <mc:Choice xmlns:v="urn:schemas-microsoft-com:vml" Requires="v">
                <p:oleObj spid="_x0000_s4122" name="Equation" r:id="rId3" imgW="2476500" imgH="381000" progId="Equation.3">
                  <p:embed/>
                </p:oleObj>
              </mc:Choice>
              <mc:Fallback>
                <p:oleObj name="Equation" r:id="rId3" imgW="2476500" imgH="381000" progId="Equation.3">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538413"/>
                        <a:ext cx="8786813" cy="135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Rectangle 5"/>
          <p:cNvSpPr>
            <a:spLocks noChangeArrowheads="1"/>
          </p:cNvSpPr>
          <p:nvPr/>
        </p:nvSpPr>
        <p:spPr bwMode="auto">
          <a:xfrm>
            <a:off x="6143625" y="1428750"/>
            <a:ext cx="2368550" cy="461963"/>
          </a:xfrm>
          <a:prstGeom prst="rect">
            <a:avLst/>
          </a:prstGeom>
          <a:noFill/>
          <a:ln w="9525">
            <a:noFill/>
            <a:miter lim="800000"/>
            <a:headEnd/>
            <a:tailEnd/>
          </a:ln>
        </p:spPr>
        <p:txBody>
          <a:bodyPr>
            <a:spAutoFit/>
          </a:bodyPr>
          <a:lstStyle/>
          <a:p>
            <a:r>
              <a:rPr lang="ar-SA" sz="2400">
                <a:latin typeface="Times New Roman" pitchFamily="18" charset="0"/>
                <a:cs typeface="Times New Roman" pitchFamily="18" charset="0"/>
              </a:rPr>
              <a:t>القوة الميكانيكية</a:t>
            </a:r>
          </a:p>
        </p:txBody>
      </p:sp>
      <p:sp>
        <p:nvSpPr>
          <p:cNvPr id="7"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5"/>
          <p:cNvGrpSpPr/>
          <p:nvPr/>
        </p:nvGrpSpPr>
        <p:grpSpPr>
          <a:xfrm>
            <a:off x="1571604" y="5286388"/>
            <a:ext cx="6000792" cy="928695"/>
            <a:chOff x="1500166" y="3071810"/>
            <a:chExt cx="6000792" cy="928694"/>
          </a:xfrm>
          <a:noFill/>
          <a:effectLst/>
        </p:grpSpPr>
        <p:grpSp>
          <p:nvGrpSpPr>
            <p:cNvPr id="3" name="Group 46"/>
            <p:cNvGrpSpPr/>
            <p:nvPr/>
          </p:nvGrpSpPr>
          <p:grpSpPr>
            <a:xfrm>
              <a:off x="1500166" y="3143249"/>
              <a:ext cx="6000792" cy="857255"/>
              <a:chOff x="2071670" y="2500306"/>
              <a:chExt cx="6000792" cy="857255"/>
            </a:xfrm>
            <a:grpFill/>
          </p:grpSpPr>
          <p:sp>
            <p:nvSpPr>
              <p:cNvPr id="10" name="Oval 9"/>
              <p:cNvSpPr/>
              <p:nvPr/>
            </p:nvSpPr>
            <p:spPr>
              <a:xfrm>
                <a:off x="3286116" y="2838860"/>
                <a:ext cx="285752" cy="2857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grpSp>
            <p:nvGrpSpPr>
              <p:cNvPr id="4" name="Group 45"/>
              <p:cNvGrpSpPr/>
              <p:nvPr/>
            </p:nvGrpSpPr>
            <p:grpSpPr>
              <a:xfrm>
                <a:off x="2071670" y="2500306"/>
                <a:ext cx="6000792" cy="857255"/>
                <a:chOff x="2071670" y="2500306"/>
                <a:chExt cx="6000792" cy="857255"/>
              </a:xfrm>
              <a:grpFill/>
            </p:grpSpPr>
            <p:cxnSp>
              <p:nvCxnSpPr>
                <p:cNvPr id="13" name="Straight Connector 12"/>
                <p:cNvCxnSpPr/>
                <p:nvPr/>
              </p:nvCxnSpPr>
              <p:spPr>
                <a:xfrm flipV="1">
                  <a:off x="3571868" y="2928934"/>
                  <a:ext cx="2000264" cy="0"/>
                </a:xfrm>
                <a:prstGeom prst="line">
                  <a:avLst/>
                </a:prstGeom>
                <a:grpFill/>
                <a:ln>
                  <a:prstDash val="sysDash"/>
                </a:ln>
              </p:spPr>
              <p:style>
                <a:lnRef idx="1">
                  <a:schemeClr val="accent1"/>
                </a:lnRef>
                <a:fillRef idx="0">
                  <a:schemeClr val="accent1"/>
                </a:fillRef>
                <a:effectRef idx="0">
                  <a:schemeClr val="accent1"/>
                </a:effectRef>
                <a:fontRef idx="minor">
                  <a:schemeClr val="tx1"/>
                </a:fontRef>
              </p:style>
            </p:cxnSp>
            <p:grpSp>
              <p:nvGrpSpPr>
                <p:cNvPr id="5" name="Group 44"/>
                <p:cNvGrpSpPr/>
                <p:nvPr/>
              </p:nvGrpSpPr>
              <p:grpSpPr>
                <a:xfrm>
                  <a:off x="2071670" y="2500306"/>
                  <a:ext cx="6000792" cy="857255"/>
                  <a:chOff x="2071670" y="2500306"/>
                  <a:chExt cx="6000792" cy="857255"/>
                </a:xfrm>
                <a:grpFill/>
              </p:grpSpPr>
              <p:sp>
                <p:nvSpPr>
                  <p:cNvPr id="15" name="TextBox 14"/>
                  <p:cNvSpPr txBox="1"/>
                  <p:nvPr/>
                </p:nvSpPr>
                <p:spPr>
                  <a:xfrm flipV="1">
                    <a:off x="3320430" y="2786058"/>
                    <a:ext cx="180000" cy="338554"/>
                  </a:xfrm>
                  <a:prstGeom prst="rect">
                    <a:avLst/>
                  </a:prstGeom>
                  <a:grpFill/>
                  <a:ln>
                    <a:noFill/>
                  </a:ln>
                </p:spPr>
                <p:txBody>
                  <a:bodyPr rtlCol="1">
                    <a:spAutoFit/>
                  </a:bodyPr>
                  <a:lstStyle/>
                  <a:p>
                    <a:pPr algn="ctr" fontAlgn="auto">
                      <a:spcBef>
                        <a:spcPts val="0"/>
                      </a:spcBef>
                      <a:spcAft>
                        <a:spcPts val="0"/>
                      </a:spcAft>
                      <a:defRPr/>
                    </a:pPr>
                    <a:r>
                      <a:rPr lang="ar-SA" sz="1600" b="1" dirty="0">
                        <a:solidFill>
                          <a:srgbClr val="FF0000"/>
                        </a:solidFill>
                        <a:latin typeface="+mn-lt"/>
                        <a:cs typeface="+mn-cs"/>
                      </a:rPr>
                      <a:t>+</a:t>
                    </a:r>
                  </a:p>
                </p:txBody>
              </p:sp>
              <p:cxnSp>
                <p:nvCxnSpPr>
                  <p:cNvPr id="16" name="Straight Connector 15"/>
                  <p:cNvCxnSpPr/>
                  <p:nvPr/>
                </p:nvCxnSpPr>
                <p:spPr>
                  <a:xfrm flipV="1">
                    <a:off x="5857884" y="2928934"/>
                    <a:ext cx="2000264" cy="0"/>
                  </a:xfrm>
                  <a:prstGeom prst="line">
                    <a:avLst/>
                  </a:prstGeom>
                  <a:grpFill/>
                  <a:ln>
                    <a:prstDash val="sysDash"/>
                  </a:ln>
                </p:spPr>
                <p:style>
                  <a:lnRef idx="1">
                    <a:schemeClr val="accent1"/>
                  </a:lnRef>
                  <a:fillRef idx="0">
                    <a:schemeClr val="accent1"/>
                  </a:fillRef>
                  <a:effectRef idx="0">
                    <a:schemeClr val="accent1"/>
                  </a:effectRef>
                  <a:fontRef idx="minor">
                    <a:schemeClr val="tx1"/>
                  </a:fontRef>
                </p:style>
              </p:cxnSp>
              <p:grpSp>
                <p:nvGrpSpPr>
                  <p:cNvPr id="6" name="Group 43"/>
                  <p:cNvGrpSpPr/>
                  <p:nvPr/>
                </p:nvGrpSpPr>
                <p:grpSpPr>
                  <a:xfrm>
                    <a:off x="2071670" y="2500306"/>
                    <a:ext cx="6000792" cy="857255"/>
                    <a:chOff x="2071670" y="2500306"/>
                    <a:chExt cx="6000792" cy="857255"/>
                  </a:xfrm>
                  <a:grpFill/>
                </p:grpSpPr>
                <p:grpSp>
                  <p:nvGrpSpPr>
                    <p:cNvPr id="7" name="Group 27"/>
                    <p:cNvGrpSpPr/>
                    <p:nvPr/>
                  </p:nvGrpSpPr>
                  <p:grpSpPr>
                    <a:xfrm>
                      <a:off x="5572132" y="2786058"/>
                      <a:ext cx="285752" cy="338554"/>
                      <a:chOff x="6572264" y="2838860"/>
                      <a:chExt cx="285752" cy="338554"/>
                    </a:xfrm>
                    <a:grpFill/>
                  </p:grpSpPr>
                  <p:sp>
                    <p:nvSpPr>
                      <p:cNvPr id="30" name="Oval 29"/>
                      <p:cNvSpPr/>
                      <p:nvPr/>
                    </p:nvSpPr>
                    <p:spPr>
                      <a:xfrm>
                        <a:off x="6572264" y="2838860"/>
                        <a:ext cx="285752" cy="2857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31" name="TextBox 30"/>
                      <p:cNvSpPr txBox="1"/>
                      <p:nvPr/>
                    </p:nvSpPr>
                    <p:spPr>
                      <a:xfrm flipV="1">
                        <a:off x="6643702" y="2838860"/>
                        <a:ext cx="180000" cy="338554"/>
                      </a:xfrm>
                      <a:prstGeom prst="rect">
                        <a:avLst/>
                      </a:prstGeom>
                      <a:grpFill/>
                      <a:ln>
                        <a:noFill/>
                      </a:ln>
                    </p:spPr>
                    <p:txBody>
                      <a:bodyPr rtlCol="1">
                        <a:spAutoFit/>
                      </a:bodyPr>
                      <a:lstStyle/>
                      <a:p>
                        <a:pPr algn="ctr" fontAlgn="auto">
                          <a:spcBef>
                            <a:spcPts val="0"/>
                          </a:spcBef>
                          <a:spcAft>
                            <a:spcPts val="0"/>
                          </a:spcAft>
                          <a:defRPr/>
                        </a:pPr>
                        <a:r>
                          <a:rPr lang="ar-SA" sz="1600" b="1" dirty="0">
                            <a:solidFill>
                              <a:srgbClr val="FF0000"/>
                            </a:solidFill>
                            <a:latin typeface="+mn-lt"/>
                            <a:cs typeface="+mn-cs"/>
                          </a:rPr>
                          <a:t>-</a:t>
                        </a:r>
                      </a:p>
                    </p:txBody>
                  </p:sp>
                </p:grpSp>
                <p:cxnSp>
                  <p:nvCxnSpPr>
                    <p:cNvPr id="19" name="Straight Connector 18"/>
                    <p:cNvCxnSpPr/>
                    <p:nvPr/>
                  </p:nvCxnSpPr>
                  <p:spPr>
                    <a:xfrm rot="5400000">
                      <a:off x="4822827" y="2963859"/>
                      <a:ext cx="214314" cy="1588"/>
                    </a:xfrm>
                    <a:prstGeom prst="line">
                      <a:avLst/>
                    </a:prstGeom>
                    <a:grpFill/>
                    <a:ln w="28575">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2285984" y="2928934"/>
                      <a:ext cx="943868" cy="1588"/>
                    </a:xfrm>
                    <a:prstGeom prst="line">
                      <a:avLst/>
                    </a:prstGeom>
                    <a:grpFill/>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751785" y="2963859"/>
                      <a:ext cx="214314" cy="1588"/>
                    </a:xfrm>
                    <a:prstGeom prst="line">
                      <a:avLst/>
                    </a:prstGeom>
                    <a:grpFill/>
                    <a:ln w="28575">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5400000">
                      <a:off x="2178033" y="2963859"/>
                      <a:ext cx="214314" cy="1588"/>
                    </a:xfrm>
                    <a:prstGeom prst="line">
                      <a:avLst/>
                    </a:prstGeom>
                    <a:grpFill/>
                    <a:ln w="28575">
                      <a:solidFill>
                        <a:schemeClr val="tx1"/>
                      </a:solidFill>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rot="10800000" flipV="1">
                      <a:off x="2071670" y="2500306"/>
                      <a:ext cx="428628" cy="338554"/>
                    </a:xfrm>
                    <a:prstGeom prst="rect">
                      <a:avLst/>
                    </a:prstGeom>
                    <a:grpFill/>
                    <a:ln>
                      <a:noFill/>
                    </a:ln>
                  </p:spPr>
                  <p:txBody>
                    <a:bodyPr rtlCol="1">
                      <a:spAutoFit/>
                    </a:bodyPr>
                    <a:lstStyle/>
                    <a:p>
                      <a:pPr algn="ctr" rtl="0" fontAlgn="auto">
                        <a:spcBef>
                          <a:spcPts val="0"/>
                        </a:spcBef>
                        <a:spcAft>
                          <a:spcPts val="0"/>
                        </a:spcAft>
                        <a:defRPr/>
                      </a:pPr>
                      <a:r>
                        <a:rPr lang="en-US" sz="1600" b="1" dirty="0">
                          <a:solidFill>
                            <a:srgbClr val="FF0000"/>
                          </a:solidFill>
                          <a:latin typeface="+mn-lt"/>
                          <a:cs typeface="+mn-cs"/>
                        </a:rPr>
                        <a:t>c</a:t>
                      </a:r>
                      <a:endParaRPr lang="ar-SA" sz="1600" b="1" dirty="0">
                        <a:solidFill>
                          <a:srgbClr val="FF0000"/>
                        </a:solidFill>
                        <a:latin typeface="+mn-lt"/>
                        <a:cs typeface="+mn-cs"/>
                      </a:endParaRPr>
                    </a:p>
                  </p:txBody>
                </p:sp>
                <p:sp>
                  <p:nvSpPr>
                    <p:cNvPr id="24" name="TextBox 23"/>
                    <p:cNvSpPr txBox="1"/>
                    <p:nvPr/>
                  </p:nvSpPr>
                  <p:spPr>
                    <a:xfrm rot="10800000" flipV="1">
                      <a:off x="4714876" y="2500306"/>
                      <a:ext cx="428628" cy="338554"/>
                    </a:xfrm>
                    <a:prstGeom prst="rect">
                      <a:avLst/>
                    </a:prstGeom>
                    <a:grpFill/>
                    <a:ln>
                      <a:noFill/>
                    </a:ln>
                  </p:spPr>
                  <p:txBody>
                    <a:bodyPr rtlCol="1">
                      <a:spAutoFit/>
                    </a:bodyPr>
                    <a:lstStyle/>
                    <a:p>
                      <a:pPr algn="ctr" rtl="0" fontAlgn="auto">
                        <a:spcBef>
                          <a:spcPts val="0"/>
                        </a:spcBef>
                        <a:spcAft>
                          <a:spcPts val="0"/>
                        </a:spcAft>
                        <a:defRPr/>
                      </a:pPr>
                      <a:r>
                        <a:rPr lang="en-US" sz="1600" b="1" dirty="0">
                          <a:solidFill>
                            <a:srgbClr val="FF0000"/>
                          </a:solidFill>
                          <a:latin typeface="+mn-lt"/>
                          <a:cs typeface="+mn-cs"/>
                        </a:rPr>
                        <a:t>a</a:t>
                      </a:r>
                      <a:endParaRPr lang="ar-SA" sz="1600" b="1" dirty="0">
                        <a:solidFill>
                          <a:srgbClr val="FF0000"/>
                        </a:solidFill>
                        <a:latin typeface="+mn-lt"/>
                        <a:cs typeface="+mn-cs"/>
                      </a:endParaRPr>
                    </a:p>
                  </p:txBody>
                </p:sp>
                <p:sp>
                  <p:nvSpPr>
                    <p:cNvPr id="25" name="TextBox 24"/>
                    <p:cNvSpPr txBox="1"/>
                    <p:nvPr/>
                  </p:nvSpPr>
                  <p:spPr>
                    <a:xfrm rot="10800000" flipV="1">
                      <a:off x="7643834" y="2518942"/>
                      <a:ext cx="428628" cy="338554"/>
                    </a:xfrm>
                    <a:prstGeom prst="rect">
                      <a:avLst/>
                    </a:prstGeom>
                    <a:grpFill/>
                    <a:ln>
                      <a:noFill/>
                    </a:ln>
                  </p:spPr>
                  <p:txBody>
                    <a:bodyPr rtlCol="1">
                      <a:spAutoFit/>
                    </a:bodyPr>
                    <a:lstStyle/>
                    <a:p>
                      <a:pPr algn="ctr" rtl="0" fontAlgn="auto">
                        <a:spcBef>
                          <a:spcPts val="0"/>
                        </a:spcBef>
                        <a:spcAft>
                          <a:spcPts val="0"/>
                        </a:spcAft>
                        <a:defRPr/>
                      </a:pPr>
                      <a:r>
                        <a:rPr lang="en-US" sz="1600" b="1" dirty="0">
                          <a:solidFill>
                            <a:srgbClr val="FF0000"/>
                          </a:solidFill>
                          <a:latin typeface="+mn-lt"/>
                          <a:cs typeface="+mn-cs"/>
                        </a:rPr>
                        <a:t>b</a:t>
                      </a:r>
                      <a:endParaRPr lang="ar-SA" sz="1600" b="1" dirty="0">
                        <a:solidFill>
                          <a:srgbClr val="FF0000"/>
                        </a:solidFill>
                        <a:latin typeface="+mn-lt"/>
                        <a:cs typeface="+mn-cs"/>
                      </a:endParaRPr>
                    </a:p>
                  </p:txBody>
                </p:sp>
                <p:sp>
                  <p:nvSpPr>
                    <p:cNvPr id="26" name="TextBox 25"/>
                    <p:cNvSpPr txBox="1"/>
                    <p:nvPr/>
                  </p:nvSpPr>
                  <p:spPr>
                    <a:xfrm rot="10800000" flipV="1">
                      <a:off x="3857620" y="3015760"/>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a:solidFill>
                            <a:srgbClr val="FF0000"/>
                          </a:solidFill>
                          <a:latin typeface="+mn-lt"/>
                          <a:cs typeface="+mn-cs"/>
                        </a:rPr>
                        <a:t>3r/4</a:t>
                      </a:r>
                      <a:endParaRPr lang="ar-SA" sz="1400" b="1" dirty="0">
                        <a:solidFill>
                          <a:srgbClr val="FF0000"/>
                        </a:solidFill>
                        <a:latin typeface="+mn-lt"/>
                        <a:cs typeface="+mn-cs"/>
                      </a:endParaRPr>
                    </a:p>
                  </p:txBody>
                </p:sp>
                <p:sp>
                  <p:nvSpPr>
                    <p:cNvPr id="27" name="TextBox 26"/>
                    <p:cNvSpPr txBox="1"/>
                    <p:nvPr/>
                  </p:nvSpPr>
                  <p:spPr>
                    <a:xfrm rot="10800000" flipV="1">
                      <a:off x="5000628" y="3049784"/>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a:solidFill>
                            <a:srgbClr val="FF0000"/>
                          </a:solidFill>
                          <a:latin typeface="+mn-lt"/>
                          <a:cs typeface="+mn-cs"/>
                        </a:rPr>
                        <a:t>r/4</a:t>
                      </a:r>
                      <a:endParaRPr lang="ar-SA" sz="1400" b="1" dirty="0">
                        <a:solidFill>
                          <a:srgbClr val="FF0000"/>
                        </a:solidFill>
                        <a:latin typeface="+mn-lt"/>
                        <a:cs typeface="+mn-cs"/>
                      </a:endParaRPr>
                    </a:p>
                  </p:txBody>
                </p:sp>
                <p:sp>
                  <p:nvSpPr>
                    <p:cNvPr id="28" name="TextBox 27"/>
                    <p:cNvSpPr txBox="1"/>
                    <p:nvPr/>
                  </p:nvSpPr>
                  <p:spPr>
                    <a:xfrm rot="10800000" flipV="1">
                      <a:off x="2428860" y="3000372"/>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a:solidFill>
                            <a:srgbClr val="FF0000"/>
                          </a:solidFill>
                          <a:latin typeface="+mn-lt"/>
                          <a:cs typeface="+mn-cs"/>
                        </a:rPr>
                        <a:t>r/2</a:t>
                      </a:r>
                      <a:endParaRPr lang="ar-SA" sz="1400" b="1" dirty="0">
                        <a:solidFill>
                          <a:srgbClr val="FF0000"/>
                        </a:solidFill>
                        <a:latin typeface="+mn-lt"/>
                        <a:cs typeface="+mn-cs"/>
                      </a:endParaRPr>
                    </a:p>
                  </p:txBody>
                </p:sp>
                <p:sp>
                  <p:nvSpPr>
                    <p:cNvPr id="29" name="TextBox 28"/>
                    <p:cNvSpPr txBox="1"/>
                    <p:nvPr/>
                  </p:nvSpPr>
                  <p:spPr>
                    <a:xfrm rot="10800000" flipV="1">
                      <a:off x="6429388" y="2978347"/>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a:solidFill>
                            <a:srgbClr val="FF0000"/>
                          </a:solidFill>
                          <a:latin typeface="+mn-lt"/>
                          <a:cs typeface="+mn-cs"/>
                        </a:rPr>
                        <a:t> r</a:t>
                      </a:r>
                      <a:endParaRPr lang="ar-SA" sz="1400" b="1" dirty="0">
                        <a:solidFill>
                          <a:srgbClr val="FF0000"/>
                        </a:solidFill>
                        <a:latin typeface="+mn-lt"/>
                        <a:cs typeface="+mn-cs"/>
                      </a:endParaRPr>
                    </a:p>
                  </p:txBody>
                </p:sp>
              </p:grpSp>
            </p:grpSp>
          </p:grpSp>
        </p:grpSp>
        <p:sp>
          <p:nvSpPr>
            <p:cNvPr id="8" name="TextBox 7"/>
            <p:cNvSpPr txBox="1"/>
            <p:nvPr/>
          </p:nvSpPr>
          <p:spPr>
            <a:xfrm rot="10800000" flipV="1">
              <a:off x="2500298" y="3071810"/>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smtClean="0">
                  <a:solidFill>
                    <a:srgbClr val="FF0000"/>
                  </a:solidFill>
                  <a:latin typeface="+mn-lt"/>
                  <a:cs typeface="+mn-cs"/>
                </a:rPr>
                <a:t>q</a:t>
              </a:r>
              <a:r>
                <a:rPr lang="en-US" sz="1400" b="1" baseline="-25000" dirty="0" smtClean="0">
                  <a:solidFill>
                    <a:srgbClr val="FF0000"/>
                  </a:solidFill>
                  <a:latin typeface="+mn-lt"/>
                  <a:cs typeface="+mn-cs"/>
                </a:rPr>
                <a:t>1</a:t>
              </a:r>
              <a:endParaRPr lang="ar-SA" sz="1400" b="1" baseline="-25000" dirty="0">
                <a:solidFill>
                  <a:srgbClr val="FF0000"/>
                </a:solidFill>
                <a:latin typeface="+mn-lt"/>
                <a:cs typeface="+mn-cs"/>
              </a:endParaRPr>
            </a:p>
          </p:txBody>
        </p:sp>
        <p:sp>
          <p:nvSpPr>
            <p:cNvPr id="9" name="TextBox 8"/>
            <p:cNvSpPr txBox="1"/>
            <p:nvPr/>
          </p:nvSpPr>
          <p:spPr>
            <a:xfrm rot="10800000" flipV="1">
              <a:off x="4786314" y="3071810"/>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smtClean="0">
                  <a:solidFill>
                    <a:srgbClr val="FF0000"/>
                  </a:solidFill>
                  <a:latin typeface="+mn-lt"/>
                  <a:cs typeface="+mn-cs"/>
                </a:rPr>
                <a:t>q</a:t>
              </a:r>
              <a:r>
                <a:rPr lang="en-US" sz="1400" b="1" baseline="-25000" dirty="0" smtClean="0">
                  <a:solidFill>
                    <a:srgbClr val="FF0000"/>
                  </a:solidFill>
                  <a:latin typeface="+mn-lt"/>
                  <a:cs typeface="+mn-cs"/>
                </a:rPr>
                <a:t>2</a:t>
              </a:r>
              <a:endParaRPr lang="ar-SA" sz="1400" b="1" baseline="-25000" dirty="0">
                <a:solidFill>
                  <a:srgbClr val="FF0000"/>
                </a:solidFill>
                <a:latin typeface="+mn-lt"/>
                <a:cs typeface="+mn-cs"/>
              </a:endParaRPr>
            </a:p>
          </p:txBody>
        </p:sp>
      </p:grpSp>
      <p:sp>
        <p:nvSpPr>
          <p:cNvPr id="27651" name="Title 47"/>
          <p:cNvSpPr txBox="1">
            <a:spLocks/>
          </p:cNvSpPr>
          <p:nvPr/>
        </p:nvSpPr>
        <p:spPr bwMode="auto">
          <a:xfrm>
            <a:off x="500063" y="1143000"/>
            <a:ext cx="8429625" cy="4000500"/>
          </a:xfrm>
          <a:prstGeom prst="rect">
            <a:avLst/>
          </a:prstGeom>
          <a:noFill/>
          <a:ln w="9525">
            <a:noFill/>
            <a:miter lim="800000"/>
            <a:headEnd/>
            <a:tailEnd/>
          </a:ln>
        </p:spPr>
        <p:txBody>
          <a:bodyPr anchor="ctr"/>
          <a:lstStyle/>
          <a:p>
            <a:pPr>
              <a:lnSpc>
                <a:spcPct val="140000"/>
              </a:lnSpc>
            </a:pPr>
            <a:r>
              <a:rPr lang="ar-SA" sz="3200" b="1" dirty="0">
                <a:solidFill>
                  <a:srgbClr val="FF0000"/>
                </a:solidFill>
                <a:latin typeface="Calibri" pitchFamily="34" charset="0"/>
                <a:cs typeface="Times New Roman" pitchFamily="18" charset="0"/>
              </a:rPr>
              <a:t>فرق عمل </a:t>
            </a:r>
          </a:p>
          <a:p>
            <a:pPr>
              <a:lnSpc>
                <a:spcPct val="140000"/>
              </a:lnSpc>
            </a:pPr>
            <a:r>
              <a:rPr lang="ar-SA" sz="2600" b="1" dirty="0">
                <a:latin typeface="Times New Roman" pitchFamily="18" charset="0"/>
                <a:cs typeface="Times New Roman" pitchFamily="18" charset="0"/>
              </a:rPr>
              <a:t>مثــال 1-1:  </a:t>
            </a:r>
            <a:r>
              <a:rPr lang="ar-SA" sz="2600" dirty="0">
                <a:latin typeface="Times New Roman" pitchFamily="18" charset="0"/>
                <a:cs typeface="Times New Roman" pitchFamily="18" charset="0"/>
              </a:rPr>
              <a:t/>
            </a:r>
            <a:br>
              <a:rPr lang="ar-SA" sz="2600" dirty="0">
                <a:latin typeface="Times New Roman" pitchFamily="18" charset="0"/>
                <a:cs typeface="Times New Roman" pitchFamily="18" charset="0"/>
              </a:rPr>
            </a:br>
            <a:r>
              <a:rPr lang="ar-SA" sz="2600" b="1" dirty="0">
                <a:latin typeface="Times New Roman" pitchFamily="18" charset="0"/>
                <a:cs typeface="Times New Roman" pitchFamily="18" charset="0"/>
              </a:rPr>
              <a:t>شحنتان نقطيتان </a:t>
            </a:r>
            <a:r>
              <a:rPr lang="ar-SA" sz="2600" b="1" dirty="0" smtClean="0">
                <a:latin typeface="Times New Roman" pitchFamily="18" charset="0"/>
                <a:cs typeface="Times New Roman" pitchFamily="18" charset="0"/>
              </a:rPr>
              <a:t>متساويتان هما </a:t>
            </a:r>
            <a:r>
              <a:rPr lang="en-US" sz="2600" b="1" dirty="0" smtClean="0">
                <a:latin typeface="Times New Roman" pitchFamily="18" charset="0"/>
                <a:cs typeface="Times New Roman" pitchFamily="18" charset="0"/>
              </a:rPr>
              <a:t>q</a:t>
            </a:r>
            <a:r>
              <a:rPr lang="en-US" sz="2600" b="1" baseline="-25000" dirty="0" smtClean="0">
                <a:latin typeface="Times New Roman" pitchFamily="18" charset="0"/>
                <a:cs typeface="Times New Roman" pitchFamily="18" charset="0"/>
              </a:rPr>
              <a:t>1</a:t>
            </a:r>
            <a:r>
              <a:rPr lang="ar-SA" sz="2600" b="1"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 q</a:t>
            </a:r>
            <a:r>
              <a:rPr lang="en-US" sz="2600" b="1" baseline="-25000" dirty="0" smtClean="0">
                <a:latin typeface="Times New Roman" pitchFamily="18" charset="0"/>
                <a:cs typeface="Times New Roman" pitchFamily="18" charset="0"/>
              </a:rPr>
              <a:t>2</a:t>
            </a:r>
            <a:r>
              <a:rPr lang="ar-SA" sz="2600" b="1" dirty="0" smtClean="0">
                <a:latin typeface="Times New Roman" pitchFamily="18" charset="0"/>
                <a:cs typeface="Times New Roman" pitchFamily="18" charset="0"/>
              </a:rPr>
              <a:t>إحداهما </a:t>
            </a:r>
            <a:r>
              <a:rPr lang="ar-SA" sz="2600" b="1" dirty="0">
                <a:latin typeface="Times New Roman" pitchFamily="18" charset="0"/>
                <a:cs typeface="Times New Roman" pitchFamily="18" charset="0"/>
              </a:rPr>
              <a:t>موجبة والأخرى سالبة، تفصلهما مسافة مقدارها </a:t>
            </a:r>
            <a:r>
              <a:rPr lang="en-US" sz="2600" b="1" dirty="0">
                <a:latin typeface="Times New Roman" pitchFamily="18" charset="0"/>
                <a:cs typeface="Times New Roman" pitchFamily="18" charset="0"/>
              </a:rPr>
              <a:t>r</a:t>
            </a:r>
            <a:r>
              <a:rPr lang="ar-SA" sz="2600" b="1" dirty="0">
                <a:latin typeface="Times New Roman" pitchFamily="18" charset="0"/>
                <a:cs typeface="Times New Roman" pitchFamily="18" charset="0"/>
              </a:rPr>
              <a:t>. احسب القوة المؤثرة على شحنة ثالثة موجبة </a:t>
            </a:r>
            <a:r>
              <a:rPr lang="en-US" sz="2600" b="1" dirty="0" smtClean="0">
                <a:latin typeface="Times New Roman" pitchFamily="18" charset="0"/>
                <a:cs typeface="Times New Roman" pitchFamily="18" charset="0"/>
              </a:rPr>
              <a:t>q</a:t>
            </a:r>
            <a:r>
              <a:rPr lang="en-US" sz="2600" b="1" baseline="-25000" dirty="0" smtClean="0">
                <a:latin typeface="Times New Roman" pitchFamily="18" charset="0"/>
                <a:cs typeface="Times New Roman" pitchFamily="18" charset="0"/>
              </a:rPr>
              <a:t>3</a:t>
            </a:r>
            <a:r>
              <a:rPr lang="ar-SA" sz="2600" b="1" dirty="0" smtClean="0">
                <a:latin typeface="Times New Roman" pitchFamily="18" charset="0"/>
                <a:cs typeface="Times New Roman" pitchFamily="18" charset="0"/>
              </a:rPr>
              <a:t> </a:t>
            </a:r>
            <a:r>
              <a:rPr lang="ar-SA" sz="2600" b="1" dirty="0">
                <a:latin typeface="Times New Roman" pitchFamily="18" charset="0"/>
                <a:cs typeface="Times New Roman" pitchFamily="18" charset="0"/>
              </a:rPr>
              <a:t>إذا وقعت عند النقاط  </a:t>
            </a:r>
            <a:r>
              <a:rPr lang="en-US" sz="2600" b="1" dirty="0">
                <a:latin typeface="Times New Roman" pitchFamily="18" charset="0"/>
                <a:cs typeface="Times New Roman" pitchFamily="18" charset="0"/>
              </a:rPr>
              <a:t>c, b, a</a:t>
            </a:r>
            <a:r>
              <a:rPr lang="ar-SA" sz="2600" b="1" dirty="0">
                <a:latin typeface="Times New Roman" pitchFamily="18" charset="0"/>
                <a:cs typeface="Times New Roman" pitchFamily="18" charset="0"/>
              </a:rPr>
              <a:t>  إذا علمت أن:</a:t>
            </a:r>
            <a:br>
              <a:rPr lang="ar-SA" sz="2600" b="1" dirty="0">
                <a:latin typeface="Times New Roman" pitchFamily="18" charset="0"/>
                <a:cs typeface="Times New Roman" pitchFamily="18" charset="0"/>
              </a:rPr>
            </a:br>
            <a:r>
              <a:rPr lang="en-US" sz="2600" b="1" dirty="0" smtClean="0">
                <a:latin typeface="Times New Roman" pitchFamily="18" charset="0"/>
                <a:cs typeface="Times New Roman" pitchFamily="18" charset="0"/>
              </a:rPr>
              <a:t>q</a:t>
            </a:r>
            <a:r>
              <a:rPr lang="en-US" sz="2600" b="1" baseline="-25000" dirty="0" smtClean="0">
                <a:latin typeface="Times New Roman" pitchFamily="18" charset="0"/>
                <a:cs typeface="Times New Roman" pitchFamily="18" charset="0"/>
              </a:rPr>
              <a:t>1</a:t>
            </a:r>
            <a:r>
              <a:rPr lang="en-US" sz="2600" b="1" dirty="0" smtClean="0">
                <a:latin typeface="Times New Roman" pitchFamily="18" charset="0"/>
                <a:cs typeface="Times New Roman" pitchFamily="18" charset="0"/>
              </a:rPr>
              <a:t>=q</a:t>
            </a:r>
            <a:r>
              <a:rPr lang="en-US" sz="2600" b="1" baseline="-25000" dirty="0" smtClean="0">
                <a:latin typeface="Times New Roman" pitchFamily="18" charset="0"/>
                <a:cs typeface="Times New Roman" pitchFamily="18" charset="0"/>
              </a:rPr>
              <a:t>2</a:t>
            </a:r>
            <a:r>
              <a:rPr lang="en-US" sz="2600" b="1" dirty="0" smtClean="0">
                <a:latin typeface="Times New Roman" pitchFamily="18" charset="0"/>
                <a:cs typeface="Times New Roman" pitchFamily="18" charset="0"/>
              </a:rPr>
              <a:t>=0.64 </a:t>
            </a:r>
            <a:r>
              <a:rPr lang="en-US" sz="2600" b="1" dirty="0" err="1">
                <a:latin typeface="Symbol" pitchFamily="18" charset="2"/>
                <a:cs typeface="Times New Roman" pitchFamily="18" charset="0"/>
              </a:rPr>
              <a:t>m</a:t>
            </a:r>
            <a:r>
              <a:rPr lang="en-US" sz="2600" b="1" dirty="0" err="1">
                <a:latin typeface="Times New Roman" pitchFamily="18" charset="0"/>
                <a:cs typeface="Times New Roman" pitchFamily="18" charset="0"/>
              </a:rPr>
              <a:t>C</a:t>
            </a: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 q</a:t>
            </a:r>
            <a:r>
              <a:rPr lang="en-US" sz="2600" b="1" baseline="-25000" dirty="0" smtClean="0">
                <a:latin typeface="Times New Roman" pitchFamily="18" charset="0"/>
                <a:cs typeface="Times New Roman" pitchFamily="18" charset="0"/>
              </a:rPr>
              <a:t>3</a:t>
            </a:r>
            <a:r>
              <a:rPr lang="en-US" sz="2600" b="1" dirty="0" smtClean="0">
                <a:latin typeface="Times New Roman" pitchFamily="18" charset="0"/>
                <a:cs typeface="Times New Roman" pitchFamily="18" charset="0"/>
              </a:rPr>
              <a:t>=0.32 </a:t>
            </a:r>
            <a:r>
              <a:rPr lang="en-US" sz="2600" b="1" dirty="0" err="1">
                <a:latin typeface="Symbol" pitchFamily="18" charset="2"/>
                <a:cs typeface="Times New Roman" pitchFamily="18" charset="0"/>
              </a:rPr>
              <a:t>m</a:t>
            </a:r>
            <a:r>
              <a:rPr lang="en-US" sz="2600" b="1" dirty="0" err="1">
                <a:latin typeface="Times New Roman" pitchFamily="18" charset="0"/>
                <a:cs typeface="Times New Roman" pitchFamily="18" charset="0"/>
              </a:rPr>
              <a:t>C</a:t>
            </a:r>
            <a:r>
              <a:rPr lang="en-US" sz="2600" b="1" dirty="0">
                <a:latin typeface="Times New Roman" pitchFamily="18" charset="0"/>
                <a:cs typeface="Times New Roman" pitchFamily="18" charset="0"/>
              </a:rPr>
              <a:t>,      r=8 cm</a:t>
            </a:r>
            <a:endParaRPr lang="ar-SA" sz="2600" b="1" dirty="0">
              <a:latin typeface="Times New Roman" pitchFamily="18" charset="0"/>
              <a:cs typeface="Times New Roman" pitchFamily="18" charset="0"/>
            </a:endParaRPr>
          </a:p>
        </p:txBody>
      </p:sp>
      <p:sp>
        <p:nvSpPr>
          <p:cNvPr id="27652" name="Content Placeholder 2"/>
          <p:cNvSpPr txBox="1">
            <a:spLocks/>
          </p:cNvSpPr>
          <p:nvPr/>
        </p:nvSpPr>
        <p:spPr bwMode="auto">
          <a:xfrm>
            <a:off x="246831" y="3645024"/>
            <a:ext cx="8429625" cy="276860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ar-SA" sz="3200">
              <a:latin typeface="Calibri" pitchFamily="34" charset="0"/>
            </a:endParaRPr>
          </a:p>
          <a:p>
            <a:pPr marL="342900" indent="-342900">
              <a:spcBef>
                <a:spcPct val="20000"/>
              </a:spcBef>
              <a:buFont typeface="Arial" pitchFamily="34" charset="0"/>
              <a:buChar char="•"/>
            </a:pPr>
            <a:endParaRPr lang="ar-SA" sz="3200">
              <a:latin typeface="Calibri" pitchFamily="34" charset="0"/>
            </a:endParaRPr>
          </a:p>
        </p:txBody>
      </p:sp>
      <p:pic>
        <p:nvPicPr>
          <p:cNvPr id="27653" name="Picture 5" descr="C:\Program Files\Microsoft Office\MEDIA\CAGCAT10\j0233018.wmf"/>
          <p:cNvPicPr>
            <a:picLocks noChangeAspect="1" noChangeArrowheads="1"/>
          </p:cNvPicPr>
          <p:nvPr/>
        </p:nvPicPr>
        <p:blipFill>
          <a:blip r:embed="rId2"/>
          <a:srcRect/>
          <a:stretch>
            <a:fillRect/>
          </a:stretch>
        </p:blipFill>
        <p:spPr bwMode="auto">
          <a:xfrm>
            <a:off x="6000750" y="1214438"/>
            <a:ext cx="1030288" cy="1046162"/>
          </a:xfrm>
          <a:prstGeom prst="rect">
            <a:avLst/>
          </a:prstGeom>
          <a:noFill/>
          <a:ln w="9525">
            <a:noFill/>
            <a:miter lim="800000"/>
            <a:headEnd/>
            <a:tailEnd/>
          </a:ln>
        </p:spPr>
      </p:pic>
      <p:sp>
        <p:nvSpPr>
          <p:cNvPr id="32"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142875" y="1571054"/>
            <a:ext cx="8858250" cy="1785938"/>
          </a:xfrm>
        </p:spPr>
        <p:txBody>
          <a:bodyPr/>
          <a:lstStyle/>
          <a:p>
            <a:pPr algn="r">
              <a:lnSpc>
                <a:spcPct val="150000"/>
              </a:lnSpc>
            </a:pPr>
            <a:r>
              <a:rPr lang="ar-SA" sz="2600" b="1" dirty="0" smtClean="0">
                <a:latin typeface="Times New Roman" pitchFamily="18" charset="0"/>
              </a:rPr>
              <a:t>فرق عمل</a:t>
            </a:r>
            <a:br>
              <a:rPr lang="ar-SA" sz="2600" b="1" dirty="0" smtClean="0">
                <a:latin typeface="Times New Roman" pitchFamily="18" charset="0"/>
              </a:rPr>
            </a:br>
            <a:r>
              <a:rPr lang="ar-SA" sz="2600" b="1" dirty="0" smtClean="0">
                <a:latin typeface="Times New Roman" pitchFamily="18" charset="0"/>
              </a:rPr>
              <a:t/>
            </a:r>
            <a:br>
              <a:rPr lang="ar-SA" sz="2600" b="1" dirty="0" smtClean="0">
                <a:latin typeface="Times New Roman" pitchFamily="18" charset="0"/>
              </a:rPr>
            </a:br>
            <a:r>
              <a:rPr lang="ar-SA" sz="2600" b="1" dirty="0" smtClean="0">
                <a:latin typeface="Times New Roman" pitchFamily="18" charset="0"/>
              </a:rPr>
              <a:t>مثـال: ثلاث شحنات تقع على محور </a:t>
            </a:r>
            <a:r>
              <a:rPr lang="en-GB" sz="2600" b="1" dirty="0" smtClean="0">
                <a:latin typeface="Times New Roman" pitchFamily="18" charset="0"/>
              </a:rPr>
              <a:t>X</a:t>
            </a:r>
            <a:r>
              <a:rPr lang="ar-SA" sz="2600" b="1" dirty="0" smtClean="0">
                <a:latin typeface="Times New Roman" pitchFamily="18" charset="0"/>
              </a:rPr>
              <a:t> ، كما في الشكل المجاور، </a:t>
            </a:r>
            <a:r>
              <a:rPr lang="en-US" sz="2600" b="1" dirty="0" smtClean="0">
                <a:latin typeface="Times New Roman" pitchFamily="18" charset="0"/>
                <a:cs typeface="Times New Roman" pitchFamily="18" charset="0"/>
              </a:rPr>
              <a:t>q</a:t>
            </a:r>
            <a:r>
              <a:rPr lang="en-US" sz="2600" b="1" baseline="-25000" dirty="0" smtClean="0">
                <a:latin typeface="Times New Roman" pitchFamily="18" charset="0"/>
                <a:cs typeface="Times New Roman" pitchFamily="18" charset="0"/>
              </a:rPr>
              <a:t>1=</a:t>
            </a:r>
            <a:r>
              <a:rPr lang="en-US" sz="2600" b="1" dirty="0" smtClean="0">
                <a:latin typeface="Times New Roman" pitchFamily="18" charset="0"/>
                <a:cs typeface="Times New Roman" pitchFamily="18" charset="0"/>
              </a:rPr>
              <a:t> </a:t>
            </a:r>
            <a:r>
              <a:rPr lang="en-GB" sz="2600" b="1" dirty="0">
                <a:latin typeface="Times New Roman" pitchFamily="18" charset="0"/>
              </a:rPr>
              <a:t>15 </a:t>
            </a:r>
            <a:r>
              <a:rPr lang="el-GR" sz="2600" b="1" dirty="0">
                <a:latin typeface="Calibri" panose="020F0502020204030204" pitchFamily="34" charset="0"/>
              </a:rPr>
              <a:t>μ</a:t>
            </a:r>
            <a:r>
              <a:rPr lang="en-GB" sz="2600" b="1" dirty="0" smtClean="0">
                <a:latin typeface="Times New Roman" pitchFamily="18" charset="0"/>
              </a:rPr>
              <a:t>c</a:t>
            </a:r>
            <a:r>
              <a:rPr lang="ar-SA" sz="2600" b="1" dirty="0" smtClean="0">
                <a:latin typeface="Times New Roman" pitchFamily="18" charset="0"/>
              </a:rPr>
              <a:t> على بعد </a:t>
            </a:r>
            <a:r>
              <a:rPr lang="en-GB" sz="2600" b="1" dirty="0" smtClean="0">
                <a:latin typeface="Times New Roman" pitchFamily="18" charset="0"/>
              </a:rPr>
              <a:t>2m</a:t>
            </a:r>
            <a:r>
              <a:rPr lang="ar-SA" sz="2600" b="1" dirty="0" smtClean="0">
                <a:latin typeface="Times New Roman" pitchFamily="18" charset="0"/>
              </a:rPr>
              <a:t>، </a:t>
            </a:r>
            <a:r>
              <a:rPr lang="en-US" sz="2600" b="1" dirty="0" smtClean="0">
                <a:latin typeface="Times New Roman" pitchFamily="18" charset="0"/>
                <a:cs typeface="Times New Roman" pitchFamily="18" charset="0"/>
              </a:rPr>
              <a:t>q</a:t>
            </a:r>
            <a:r>
              <a:rPr lang="en-US" sz="2600" b="1" baseline="-25000" dirty="0" smtClean="0">
                <a:latin typeface="Times New Roman" pitchFamily="18" charset="0"/>
                <a:cs typeface="Times New Roman" pitchFamily="18" charset="0"/>
              </a:rPr>
              <a:t>2=</a:t>
            </a:r>
            <a:r>
              <a:rPr lang="en-US" sz="2600" b="1" dirty="0" smtClean="0">
                <a:latin typeface="Times New Roman" pitchFamily="18" charset="0"/>
                <a:cs typeface="Times New Roman" pitchFamily="18" charset="0"/>
              </a:rPr>
              <a:t> </a:t>
            </a:r>
            <a:r>
              <a:rPr lang="en-GB" sz="2600" b="1" dirty="0" smtClean="0">
                <a:latin typeface="Times New Roman" pitchFamily="18" charset="0"/>
              </a:rPr>
              <a:t>6 </a:t>
            </a:r>
            <a:r>
              <a:rPr lang="el-GR" sz="2600" b="1" dirty="0">
                <a:latin typeface="Calibri" panose="020F0502020204030204" pitchFamily="34" charset="0"/>
              </a:rPr>
              <a:t>μ</a:t>
            </a:r>
            <a:r>
              <a:rPr lang="en-GB" sz="2600" b="1" dirty="0" smtClean="0">
                <a:latin typeface="Times New Roman" pitchFamily="18" charset="0"/>
              </a:rPr>
              <a:t>c</a:t>
            </a:r>
            <a:r>
              <a:rPr lang="ar-SA" sz="2600" b="1" dirty="0" smtClean="0">
                <a:latin typeface="Times New Roman" pitchFamily="18" charset="0"/>
              </a:rPr>
              <a:t> عند نقطة الأصل، ومحصلة القوى المؤثرة على </a:t>
            </a:r>
            <a:r>
              <a:rPr lang="en-US" sz="2600" b="1" dirty="0" smtClean="0">
                <a:latin typeface="Times New Roman" pitchFamily="18" charset="0"/>
                <a:cs typeface="Times New Roman" pitchFamily="18" charset="0"/>
              </a:rPr>
              <a:t>q</a:t>
            </a:r>
            <a:r>
              <a:rPr lang="en-US" sz="2600" b="1" baseline="-25000" dirty="0" smtClean="0">
                <a:latin typeface="Times New Roman" pitchFamily="18" charset="0"/>
                <a:cs typeface="Times New Roman" pitchFamily="18" charset="0"/>
              </a:rPr>
              <a:t>3</a:t>
            </a:r>
            <a:r>
              <a:rPr lang="ar-SA" sz="2600" b="1" dirty="0" smtClean="0">
                <a:latin typeface="Times New Roman" pitchFamily="18" charset="0"/>
              </a:rPr>
              <a:t> تساوي الصفر. أوجد قيمة الإحداثي </a:t>
            </a:r>
            <a:r>
              <a:rPr lang="en-GB" sz="2600" b="1" i="1" dirty="0" smtClean="0">
                <a:latin typeface="Times New Roman" pitchFamily="18" charset="0"/>
              </a:rPr>
              <a:t>x</a:t>
            </a:r>
            <a:r>
              <a:rPr lang="ar-SA" sz="2600" b="1" dirty="0" smtClean="0">
                <a:latin typeface="Times New Roman" pitchFamily="18" charset="0"/>
              </a:rPr>
              <a:t> للشحنة النقطية </a:t>
            </a:r>
            <a:r>
              <a:rPr lang="en-US" sz="2600" b="1" dirty="0" smtClean="0">
                <a:latin typeface="Times New Roman" pitchFamily="18" charset="0"/>
                <a:cs typeface="Times New Roman" pitchFamily="18" charset="0"/>
              </a:rPr>
              <a:t>q</a:t>
            </a:r>
            <a:r>
              <a:rPr lang="en-US" sz="2600" b="1" baseline="-25000" dirty="0" smtClean="0">
                <a:latin typeface="Times New Roman" pitchFamily="18" charset="0"/>
                <a:cs typeface="Times New Roman" pitchFamily="18" charset="0"/>
              </a:rPr>
              <a:t>3</a:t>
            </a:r>
            <a:endParaRPr lang="ar-SA" sz="2600" b="1" dirty="0" smtClean="0">
              <a:latin typeface="Times New Roman" pitchFamily="18" charset="0"/>
            </a:endParaRPr>
          </a:p>
        </p:txBody>
      </p:sp>
      <p:pic>
        <p:nvPicPr>
          <p:cNvPr id="28675" name="Picture 5" descr="C:\Program Files\Microsoft Office\MEDIA\CAGCAT10\j0233018.wmf"/>
          <p:cNvPicPr>
            <a:picLocks noChangeAspect="1" noChangeArrowheads="1"/>
          </p:cNvPicPr>
          <p:nvPr/>
        </p:nvPicPr>
        <p:blipFill>
          <a:blip r:embed="rId3"/>
          <a:srcRect/>
          <a:stretch>
            <a:fillRect/>
          </a:stretch>
        </p:blipFill>
        <p:spPr bwMode="auto">
          <a:xfrm>
            <a:off x="6429375" y="1200150"/>
            <a:ext cx="1143000" cy="1160463"/>
          </a:xfrm>
          <a:prstGeom prst="rect">
            <a:avLst/>
          </a:prstGeom>
          <a:noFill/>
          <a:ln w="9525">
            <a:noFill/>
            <a:miter lim="800000"/>
            <a:headEnd/>
            <a:tailEnd/>
          </a:ln>
        </p:spPr>
      </p:pic>
      <p:pic>
        <p:nvPicPr>
          <p:cNvPr id="28677" name="Content Placeholder 9" descr="مثال.bmp"/>
          <p:cNvPicPr>
            <a:picLocks noGrp="1" noChangeAspect="1"/>
          </p:cNvPicPr>
          <p:nvPr>
            <p:ph idx="1"/>
          </p:nvPr>
        </p:nvPicPr>
        <p:blipFill>
          <a:blip r:embed="rId4"/>
          <a:srcRect/>
          <a:stretch>
            <a:fillRect/>
          </a:stretch>
        </p:blipFill>
        <p:spPr>
          <a:xfrm>
            <a:off x="1583084" y="3927268"/>
            <a:ext cx="7237387" cy="3102132"/>
          </a:xfrm>
        </p:spPr>
      </p:pic>
      <p:sp>
        <p:nvSpPr>
          <p:cNvPr id="7"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latin typeface="Times New Roman" panose="02020603050405020304" pitchFamily="18" charset="0"/>
                <a:cs typeface="Times New Roman" panose="02020603050405020304" pitchFamily="18" charset="0"/>
              </a:rPr>
              <a:t>Electric Charges, 2</a:t>
            </a:r>
          </a:p>
        </p:txBody>
      </p:sp>
      <p:sp>
        <p:nvSpPr>
          <p:cNvPr id="15363" name="Rectangle 3"/>
          <p:cNvSpPr>
            <a:spLocks noGrp="1" noChangeArrowheads="1"/>
          </p:cNvSpPr>
          <p:nvPr>
            <p:ph sz="half" idx="1"/>
          </p:nvPr>
        </p:nvSpPr>
        <p:spPr/>
        <p:txBody>
          <a:bodyPr/>
          <a:lstStyle/>
          <a:p>
            <a:pPr marL="0" indent="0" algn="l" rtl="0" eaLnBrk="1" hangingPunct="1"/>
            <a:r>
              <a:rPr lang="en-US" altLang="en-US" sz="2400" dirty="0" smtClean="0">
                <a:latin typeface="Times New Roman" panose="02020603050405020304" pitchFamily="18" charset="0"/>
                <a:cs typeface="Times New Roman" panose="02020603050405020304" pitchFamily="18" charset="0"/>
              </a:rPr>
              <a:t>The rubber rod is negatively charged.</a:t>
            </a:r>
          </a:p>
          <a:p>
            <a:pPr marL="0" indent="0" algn="l" rtl="0" eaLnBrk="1" hangingPunct="1"/>
            <a:r>
              <a:rPr lang="en-US" altLang="en-US" sz="2400" dirty="0" smtClean="0">
                <a:latin typeface="Times New Roman" panose="02020603050405020304" pitchFamily="18" charset="0"/>
                <a:cs typeface="Times New Roman" panose="02020603050405020304" pitchFamily="18" charset="0"/>
              </a:rPr>
              <a:t>The glass rod is positively charged.</a:t>
            </a:r>
          </a:p>
          <a:p>
            <a:pPr marL="0" indent="0" algn="l" rtl="0" eaLnBrk="1" hangingPunct="1"/>
            <a:r>
              <a:rPr lang="en-US" altLang="en-US" sz="2400" dirty="0" smtClean="0">
                <a:latin typeface="Times New Roman" panose="02020603050405020304" pitchFamily="18" charset="0"/>
                <a:cs typeface="Times New Roman" panose="02020603050405020304" pitchFamily="18" charset="0"/>
              </a:rPr>
              <a:t>The two rods will attract.</a:t>
            </a:r>
          </a:p>
        </p:txBody>
      </p:sp>
      <p:pic>
        <p:nvPicPr>
          <p:cNvPr id="15365" name="Picture 6" descr="23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1227138"/>
            <a:ext cx="2771775"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C9999AA-1059-4CE7-809B-8716C4694CCB}" type="slidenum">
              <a:rPr lang="en-US" altLang="en-US"/>
              <a:pPr>
                <a:defRPr/>
              </a:pPr>
              <a:t>2</a:t>
            </a:fld>
            <a:endParaRPr lang="en-US" altLang="en-US"/>
          </a:p>
        </p:txBody>
      </p:sp>
    </p:spTree>
    <p:extLst>
      <p:ext uri="{BB962C8B-B14F-4D97-AF65-F5344CB8AC3E}">
        <p14:creationId xmlns:p14="http://schemas.microsoft.com/office/powerpoint/2010/main" val="1583742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071563" y="1428750"/>
            <a:ext cx="7858125" cy="5000625"/>
          </a:xfrm>
        </p:spPr>
        <p:txBody>
          <a:bodyPr/>
          <a:lstStyle/>
          <a:p>
            <a:pPr>
              <a:buNone/>
            </a:pPr>
            <a:r>
              <a:rPr lang="ar-SA" u="sng" dirty="0" smtClean="0">
                <a:solidFill>
                  <a:srgbClr val="FF0000"/>
                </a:solidFill>
              </a:rPr>
              <a:t>المجال الكهربي </a:t>
            </a:r>
            <a:r>
              <a:rPr lang="en-US" u="sng" dirty="0" smtClean="0">
                <a:solidFill>
                  <a:srgbClr val="FF0000"/>
                </a:solidFill>
              </a:rPr>
              <a:t>Electric field</a:t>
            </a:r>
            <a:endParaRPr lang="ar-SA" u="sng" dirty="0" smtClean="0">
              <a:solidFill>
                <a:srgbClr val="FF0000"/>
              </a:solidFill>
            </a:endParaRPr>
          </a:p>
          <a:p>
            <a:r>
              <a:rPr lang="ar-SA" dirty="0" smtClean="0">
                <a:solidFill>
                  <a:srgbClr val="00B050"/>
                </a:solidFill>
              </a:rPr>
              <a:t>أي جسم مشحون بشحنة </a:t>
            </a:r>
            <a:r>
              <a:rPr lang="en-US" dirty="0" smtClean="0">
                <a:solidFill>
                  <a:srgbClr val="00B050"/>
                </a:solidFill>
                <a:ea typeface="Majalla UI"/>
                <a:cs typeface="Majalla UI"/>
              </a:rPr>
              <a:t>q</a:t>
            </a:r>
            <a:r>
              <a:rPr lang="ar-SA" dirty="0" smtClean="0">
                <a:solidFill>
                  <a:srgbClr val="00B050"/>
                </a:solidFill>
              </a:rPr>
              <a:t> يصاحبه مجال كهربي </a:t>
            </a:r>
            <a:r>
              <a:rPr lang="en-US" dirty="0" smtClean="0">
                <a:solidFill>
                  <a:srgbClr val="00B050"/>
                </a:solidFill>
                <a:ea typeface="Majalla UI"/>
                <a:cs typeface="Majalla UI"/>
              </a:rPr>
              <a:t>E</a:t>
            </a:r>
            <a:r>
              <a:rPr lang="ar-SA" dirty="0" smtClean="0">
                <a:solidFill>
                  <a:srgbClr val="00B050"/>
                </a:solidFill>
              </a:rPr>
              <a:t> و يحيط </a:t>
            </a:r>
            <a:r>
              <a:rPr lang="ar-SA" dirty="0" err="1" smtClean="0">
                <a:solidFill>
                  <a:srgbClr val="00B050"/>
                </a:solidFill>
              </a:rPr>
              <a:t>به</a:t>
            </a:r>
            <a:r>
              <a:rPr lang="ar-SA" dirty="0" smtClean="0">
                <a:solidFill>
                  <a:srgbClr val="00B050"/>
                </a:solidFill>
              </a:rPr>
              <a:t>.</a:t>
            </a:r>
          </a:p>
          <a:p>
            <a:pPr>
              <a:lnSpc>
                <a:spcPct val="150000"/>
              </a:lnSpc>
            </a:pPr>
            <a:r>
              <a:rPr lang="ar-SA" dirty="0" smtClean="0">
                <a:solidFill>
                  <a:srgbClr val="7030A0"/>
                </a:solidFill>
              </a:rPr>
              <a:t>يكتشف بوضع شحنة اختبار </a:t>
            </a:r>
            <a:r>
              <a:rPr lang="en-US" dirty="0" smtClean="0">
                <a:solidFill>
                  <a:srgbClr val="7030A0"/>
                </a:solidFill>
                <a:ea typeface="Majalla UI"/>
                <a:cs typeface="Majalla UI"/>
              </a:rPr>
              <a:t>+</a:t>
            </a:r>
            <a:r>
              <a:rPr lang="en-US" dirty="0" err="1" smtClean="0">
                <a:solidFill>
                  <a:srgbClr val="7030A0"/>
                </a:solidFill>
                <a:ea typeface="Majalla UI"/>
                <a:cs typeface="Majalla UI"/>
              </a:rPr>
              <a:t>q</a:t>
            </a:r>
            <a:r>
              <a:rPr lang="en-US" baseline="-25000" dirty="0" err="1" smtClean="0">
                <a:solidFill>
                  <a:srgbClr val="7030A0"/>
                </a:solidFill>
                <a:ea typeface="Majalla UI"/>
                <a:cs typeface="Majalla UI"/>
              </a:rPr>
              <a:t>o</a:t>
            </a:r>
            <a:r>
              <a:rPr lang="ar-SA" dirty="0" smtClean="0">
                <a:solidFill>
                  <a:srgbClr val="7030A0"/>
                </a:solidFill>
              </a:rPr>
              <a:t>، فإذا تأثرت هذه الشحنة بقوة كهربية (تجاذب </a:t>
            </a:r>
            <a:r>
              <a:rPr lang="ar-SA" dirty="0" err="1" smtClean="0">
                <a:solidFill>
                  <a:srgbClr val="7030A0"/>
                </a:solidFill>
              </a:rPr>
              <a:t>أوتنافر</a:t>
            </a:r>
            <a:r>
              <a:rPr lang="ar-SA" dirty="0" smtClean="0">
                <a:solidFill>
                  <a:srgbClr val="7030A0"/>
                </a:solidFill>
              </a:rPr>
              <a:t>) فهذا يعني وجود مجال كهربي.</a:t>
            </a:r>
          </a:p>
          <a:p>
            <a:endParaRPr lang="ar-SA" dirty="0" smtClean="0">
              <a:solidFill>
                <a:srgbClr val="C00000"/>
              </a:solidFill>
            </a:endParaRPr>
          </a:p>
          <a:p>
            <a:endParaRPr lang="ar-SA" dirty="0" smtClean="0"/>
          </a:p>
          <a:p>
            <a:endParaRPr lang="ar-SA" dirty="0" smtClean="0"/>
          </a:p>
          <a:p>
            <a:endParaRPr lang="ar-SA" dirty="0" smtClean="0"/>
          </a:p>
          <a:p>
            <a:endParaRPr lang="ar-SA" dirty="0" smtClean="0"/>
          </a:p>
        </p:txBody>
      </p:sp>
      <p:sp>
        <p:nvSpPr>
          <p:cNvPr id="5"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736"/>
            <a:ext cx="8501122" cy="4819664"/>
          </a:xfrm>
        </p:spPr>
        <p:txBody>
          <a:bodyPr rtlCol="1">
            <a:noAutofit/>
          </a:bodyPr>
          <a:lstStyle/>
          <a:p>
            <a:pPr marL="365760" lvl="8" indent="0">
              <a:spcBef>
                <a:spcPts val="600"/>
              </a:spcBef>
              <a:buClr>
                <a:schemeClr val="accent1"/>
              </a:buClr>
              <a:buSzPct val="80000"/>
              <a:buFont typeface="Arial" pitchFamily="34" charset="0"/>
              <a:buNone/>
              <a:defRPr/>
            </a:pPr>
            <a:r>
              <a:rPr lang="ar-SA" sz="3200" dirty="0" smtClean="0">
                <a:solidFill>
                  <a:srgbClr val="C00000"/>
                </a:solidFill>
              </a:rPr>
              <a:t>المجال الكهربي يمثل القوة المؤثرة على وحدة الشحنات الموجودة في هذا المجال؛ أي أن:</a:t>
            </a:r>
          </a:p>
          <a:p>
            <a:pPr marL="365760" lvl="8" indent="0">
              <a:spcBef>
                <a:spcPts val="600"/>
              </a:spcBef>
              <a:buClr>
                <a:schemeClr val="accent1"/>
              </a:buClr>
              <a:buSzPct val="80000"/>
              <a:buFont typeface="Wingdings 2"/>
              <a:buChar char=""/>
              <a:defRPr/>
            </a:pPr>
            <a:endParaRPr lang="ar-SA" sz="3200" dirty="0" smtClean="0">
              <a:solidFill>
                <a:srgbClr val="0070C0"/>
              </a:solidFill>
            </a:endParaRPr>
          </a:p>
          <a:p>
            <a:pPr marL="365760" lvl="8" indent="0">
              <a:spcBef>
                <a:spcPts val="600"/>
              </a:spcBef>
              <a:buClr>
                <a:schemeClr val="accent1"/>
              </a:buClr>
              <a:buSzPct val="80000"/>
              <a:buFont typeface="Arial" pitchFamily="34" charset="0"/>
              <a:buNone/>
              <a:defRPr/>
            </a:pPr>
            <a:endParaRPr lang="ar-SA" sz="3200" dirty="0" smtClean="0">
              <a:solidFill>
                <a:srgbClr val="0070C0"/>
              </a:solidFill>
            </a:endParaRPr>
          </a:p>
          <a:p>
            <a:pPr marL="365760" lvl="8" indent="0">
              <a:spcBef>
                <a:spcPts val="600"/>
              </a:spcBef>
              <a:buClr>
                <a:schemeClr val="accent1"/>
              </a:buClr>
              <a:buSzPct val="80000"/>
              <a:buFont typeface="Arial" pitchFamily="34" charset="0"/>
              <a:buNone/>
              <a:defRPr/>
            </a:pPr>
            <a:r>
              <a:rPr lang="ar-SA" sz="3200" dirty="0" smtClean="0">
                <a:solidFill>
                  <a:srgbClr val="0070C0"/>
                </a:solidFill>
              </a:rPr>
              <a:t>وباستخدام قانون كولوم نحصل على الصيغة التالية للمجال الكهربي.</a:t>
            </a:r>
          </a:p>
          <a:p>
            <a:pPr marL="365760" indent="-283464" fontAlgn="auto">
              <a:spcAft>
                <a:spcPts val="0"/>
              </a:spcAft>
              <a:buFont typeface="Wingdings 2"/>
              <a:buChar char=""/>
              <a:defRPr/>
            </a:pPr>
            <a:endParaRPr lang="ar-SA" dirty="0"/>
          </a:p>
        </p:txBody>
      </p:sp>
      <p:graphicFrame>
        <p:nvGraphicFramePr>
          <p:cNvPr id="5122" name="Object 3"/>
          <p:cNvGraphicFramePr>
            <a:graphicFrameLocks noChangeAspect="1"/>
          </p:cNvGraphicFramePr>
          <p:nvPr/>
        </p:nvGraphicFramePr>
        <p:xfrm>
          <a:off x="1214414" y="4714884"/>
          <a:ext cx="2549525" cy="1187450"/>
        </p:xfrm>
        <a:graphic>
          <a:graphicData uri="http://schemas.openxmlformats.org/presentationml/2006/ole">
            <mc:AlternateContent xmlns:mc="http://schemas.openxmlformats.org/markup-compatibility/2006">
              <mc:Choice xmlns:v="urn:schemas-microsoft-com:vml" Requires="v">
                <p:oleObj spid="_x0000_s5170" name="Equation" r:id="rId3" imgW="482391" imgH="304668" progId="Equation.3">
                  <p:embed/>
                </p:oleObj>
              </mc:Choice>
              <mc:Fallback>
                <p:oleObj name="Equation" r:id="rId3" imgW="482391" imgH="304668"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14" y="4714884"/>
                        <a:ext cx="2549525"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4"/>
          <p:cNvGraphicFramePr>
            <a:graphicFrameLocks noChangeAspect="1"/>
          </p:cNvGraphicFramePr>
          <p:nvPr/>
        </p:nvGraphicFramePr>
        <p:xfrm>
          <a:off x="1357290" y="2428868"/>
          <a:ext cx="2089150" cy="1187450"/>
        </p:xfrm>
        <a:graphic>
          <a:graphicData uri="http://schemas.openxmlformats.org/presentationml/2006/ole">
            <mc:AlternateContent xmlns:mc="http://schemas.openxmlformats.org/markup-compatibility/2006">
              <mc:Choice xmlns:v="urn:schemas-microsoft-com:vml" Requires="v">
                <p:oleObj spid="_x0000_s5171" name="Equation" r:id="rId5" imgW="355292" imgH="317225" progId="Equation.3">
                  <p:embed/>
                </p:oleObj>
              </mc:Choice>
              <mc:Fallback>
                <p:oleObj name="Equation" r:id="rId5" imgW="355292" imgH="317225"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290" y="2428868"/>
                        <a:ext cx="2089150"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628650" y="1825625"/>
            <a:ext cx="7886700" cy="4351338"/>
          </a:xfrm>
        </p:spPr>
        <p:txBody>
          <a:bodyPr/>
          <a:lstStyle/>
          <a:p>
            <a:pPr marL="0" indent="0" algn="l" rtl="0" eaLnBrk="1" hangingPunct="1"/>
            <a:r>
              <a:rPr lang="en-US" altLang="en-US" dirty="0" smtClean="0">
                <a:latin typeface="Times New Roman" panose="02020603050405020304" pitchFamily="18" charset="0"/>
                <a:cs typeface="Times New Roman" panose="02020603050405020304" pitchFamily="18" charset="0"/>
              </a:rPr>
              <a:t>Remember Coulomb’s law, between the source and test charges, can be expressed as </a:t>
            </a:r>
          </a:p>
          <a:p>
            <a:pPr marL="0" indent="0" algn="l" rtl="0" eaLnBrk="1" hangingPunct="1"/>
            <a:endParaRPr lang="en-US" altLang="en-US" dirty="0" smtClean="0"/>
          </a:p>
          <a:p>
            <a:pPr marL="0" indent="0" algn="l" rtl="0" eaLnBrk="1" hangingPunct="1"/>
            <a:endParaRPr lang="en-US" altLang="en-US" dirty="0" smtClean="0"/>
          </a:p>
          <a:p>
            <a:pPr marL="0" indent="0" algn="l" rtl="0" eaLnBrk="1" hangingPunct="1"/>
            <a:r>
              <a:rPr lang="en-US" altLang="en-US" dirty="0" smtClean="0">
                <a:latin typeface="Times New Roman" panose="02020603050405020304" pitchFamily="18" charset="0"/>
                <a:cs typeface="Times New Roman" panose="02020603050405020304" pitchFamily="18" charset="0"/>
              </a:rPr>
              <a:t>Then, the electric field will be </a:t>
            </a:r>
          </a:p>
        </p:txBody>
      </p:sp>
      <p:graphicFrame>
        <p:nvGraphicFramePr>
          <p:cNvPr id="5" name="Object 4"/>
          <p:cNvGraphicFramePr>
            <a:graphicFrameLocks noChangeAspect="1"/>
          </p:cNvGraphicFramePr>
          <p:nvPr>
            <p:extLst>
              <p:ext uri="{D42A27DB-BD31-4B8C-83A1-F6EECF244321}">
                <p14:modId xmlns:p14="http://schemas.microsoft.com/office/powerpoint/2010/main" val="4151294639"/>
              </p:ext>
            </p:extLst>
          </p:nvPr>
        </p:nvGraphicFramePr>
        <p:xfrm>
          <a:off x="3636962" y="2999662"/>
          <a:ext cx="1870075" cy="893762"/>
        </p:xfrm>
        <a:graphic>
          <a:graphicData uri="http://schemas.openxmlformats.org/presentationml/2006/ole">
            <mc:AlternateContent xmlns:mc="http://schemas.openxmlformats.org/markup-compatibility/2006">
              <mc:Choice xmlns:v="urn:schemas-microsoft-com:vml" Requires="v">
                <p:oleObj spid="_x0000_s12290" name="Equation" r:id="rId3" imgW="850531" imgH="406224" progId="Equation.DSMT4">
                  <p:embed/>
                </p:oleObj>
              </mc:Choice>
              <mc:Fallback>
                <p:oleObj name="Equation" r:id="rId3" imgW="850531" imgH="40622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2" y="2999662"/>
                        <a:ext cx="187007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67101327"/>
              </p:ext>
            </p:extLst>
          </p:nvPr>
        </p:nvGraphicFramePr>
        <p:xfrm>
          <a:off x="3419872" y="5067461"/>
          <a:ext cx="2435225" cy="1098550"/>
        </p:xfrm>
        <a:graphic>
          <a:graphicData uri="http://schemas.openxmlformats.org/presentationml/2006/ole">
            <mc:AlternateContent xmlns:mc="http://schemas.openxmlformats.org/markup-compatibility/2006">
              <mc:Choice xmlns:v="urn:schemas-microsoft-com:vml" Requires="v">
                <p:oleObj spid="_x0000_s12291" name="Equation" r:id="rId5" imgW="1040948" imgH="469696" progId="Equation.DSMT4">
                  <p:embed/>
                </p:oleObj>
              </mc:Choice>
              <mc:Fallback>
                <p:oleObj name="Equation" r:id="rId5" imgW="1040948" imgH="46969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5067461"/>
                        <a:ext cx="24352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9444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25" y="1447800"/>
            <a:ext cx="7934325" cy="4800600"/>
          </a:xfrm>
        </p:spPr>
        <p:txBody>
          <a:bodyPr rtlCol="1">
            <a:normAutofit/>
          </a:bodyPr>
          <a:lstStyle/>
          <a:p>
            <a:pPr marL="365760" indent="-283464" fontAlgn="auto">
              <a:spcAft>
                <a:spcPts val="0"/>
              </a:spcAft>
              <a:buFont typeface="Wingdings 2"/>
              <a:buChar char=""/>
              <a:defRPr/>
            </a:pPr>
            <a:r>
              <a:rPr lang="ar-SA" dirty="0" smtClean="0">
                <a:solidFill>
                  <a:srgbClr val="7030A0"/>
                </a:solidFill>
              </a:rPr>
              <a:t>يكون اتجاه المجال الكهربي في نفس اتجاه القوة المؤثرة على شحنة الاختبار الموجبة.</a:t>
            </a:r>
          </a:p>
          <a:p>
            <a:pPr marL="365760" indent="-283464" fontAlgn="auto">
              <a:spcAft>
                <a:spcPts val="0"/>
              </a:spcAft>
              <a:buFont typeface="Wingdings 2"/>
              <a:buChar char=""/>
              <a:defRPr/>
            </a:pPr>
            <a:endParaRPr lang="ar-SA" dirty="0" smtClean="0"/>
          </a:p>
          <a:p>
            <a:pPr marL="365760" indent="-283464" fontAlgn="auto">
              <a:spcAft>
                <a:spcPts val="0"/>
              </a:spcAft>
              <a:buFont typeface="Wingdings 2"/>
              <a:buChar char=""/>
              <a:defRPr/>
            </a:pPr>
            <a:r>
              <a:rPr lang="ar-SA" dirty="0" smtClean="0">
                <a:solidFill>
                  <a:schemeClr val="accent3">
                    <a:lumMod val="75000"/>
                  </a:schemeClr>
                </a:solidFill>
              </a:rPr>
              <a:t>وفي عكس إتجاه القوة إذا كانت شحنة الاختبار سالبة.</a:t>
            </a:r>
          </a:p>
          <a:p>
            <a:pPr marL="365760" indent="-283464" fontAlgn="auto">
              <a:spcAft>
                <a:spcPts val="0"/>
              </a:spcAft>
              <a:buFont typeface="Wingdings 2"/>
              <a:buChar char=""/>
              <a:defRPr/>
            </a:pPr>
            <a:endParaRPr lang="ar-SA" dirty="0" smtClean="0"/>
          </a:p>
          <a:p>
            <a:pPr marL="365760" indent="-283464" fontAlgn="auto">
              <a:spcAft>
                <a:spcPts val="0"/>
              </a:spcAft>
              <a:buFont typeface="Wingdings 2"/>
              <a:buChar char=""/>
              <a:defRPr/>
            </a:pPr>
            <a:r>
              <a:rPr lang="ar-SA" dirty="0" smtClean="0">
                <a:solidFill>
                  <a:srgbClr val="92D050"/>
                </a:solidFill>
              </a:rPr>
              <a:t>خطوط القوى الكهربية هي خطوط وهمية تستخدم لوصف المجال الكهربي مقدارا واتجاها.</a:t>
            </a:r>
            <a:endParaRPr lang="ar-SA" dirty="0">
              <a:solidFill>
                <a:srgbClr val="92D050"/>
              </a:solidFill>
            </a:endParaRPr>
          </a:p>
        </p:txBody>
      </p:sp>
      <p:sp>
        <p:nvSpPr>
          <p:cNvPr id="5"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357313" y="5517231"/>
            <a:ext cx="7497762" cy="912143"/>
          </a:xfrm>
        </p:spPr>
        <p:txBody>
          <a:bodyPr/>
          <a:lstStyle/>
          <a:p>
            <a:pPr algn="r">
              <a:lnSpc>
                <a:spcPct val="150000"/>
              </a:lnSpc>
            </a:pPr>
            <a:r>
              <a:rPr lang="en-US" altLang="en-US" sz="2400" dirty="0" smtClean="0">
                <a:solidFill>
                  <a:srgbClr val="FF0000"/>
                </a:solidFill>
                <a:cs typeface="Times New Roman" pitchFamily="18" charset="0"/>
              </a:rPr>
              <a:t>(a) </a:t>
            </a:r>
            <a:r>
              <a:rPr lang="ar-SA" altLang="en-US" sz="2400" dirty="0" smtClean="0">
                <a:solidFill>
                  <a:srgbClr val="FF0000"/>
                </a:solidFill>
              </a:rPr>
              <a:t> تتجه خطوط القوى الكهربية للخارج في حالة الشحنة الموجبة</a:t>
            </a:r>
            <a:r>
              <a:rPr lang="en-US" altLang="en-US" sz="2400" dirty="0" smtClean="0">
                <a:solidFill>
                  <a:srgbClr val="FF0000"/>
                </a:solidFill>
                <a:cs typeface="Times New Roman" pitchFamily="18" charset="0"/>
              </a:rPr>
              <a:t>  </a:t>
            </a:r>
            <a:r>
              <a:rPr lang="ar-SA" altLang="en-US" sz="2400" dirty="0" smtClean="0">
                <a:solidFill>
                  <a:srgbClr val="FF0000"/>
                </a:solidFill>
              </a:rPr>
              <a:t> </a:t>
            </a:r>
            <a:endParaRPr lang="ar-SA" sz="2400" dirty="0" smtClean="0">
              <a:solidFill>
                <a:srgbClr val="FF0000"/>
              </a:solidFill>
            </a:endParaRPr>
          </a:p>
        </p:txBody>
      </p:sp>
      <p:pic>
        <p:nvPicPr>
          <p:cNvPr id="31747" name="Picture Placeholder 7" descr="electric field 1.bmp"/>
          <p:cNvPicPr>
            <a:picLocks noGrp="1" noChangeAspect="1"/>
          </p:cNvPicPr>
          <p:nvPr>
            <p:ph idx="1"/>
          </p:nvPr>
        </p:nvPicPr>
        <p:blipFill rotWithShape="1">
          <a:blip r:embed="rId2"/>
          <a:srcRect r="54315"/>
          <a:stretch/>
        </p:blipFill>
        <p:spPr>
          <a:xfrm>
            <a:off x="5292080" y="1061364"/>
            <a:ext cx="3426054" cy="4084638"/>
          </a:xfrm>
        </p:spPr>
      </p:pic>
      <p:sp>
        <p:nvSpPr>
          <p:cNvPr id="5"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
        <p:nvSpPr>
          <p:cNvPr id="6" name="Rectangle 3" descr="23-21c"/>
          <p:cNvSpPr>
            <a:spLocks noGrp="1" noChangeAspect="1" noChangeArrowheads="1"/>
          </p:cNvSpPr>
          <p:nvPr isPhoto="1"/>
        </p:nvSpPr>
        <p:spPr bwMode="auto">
          <a:xfrm>
            <a:off x="999240" y="1329179"/>
            <a:ext cx="3450211" cy="3535052"/>
          </a:xfrm>
          <a:prstGeom prst="rect">
            <a:avLst/>
          </a:prstGeom>
          <a:blipFill dpi="0" rotWithShape="1">
            <a:blip r:embed="rId3"/>
            <a:srcRect/>
            <a:stretch>
              <a:fillRect l="-11236" t="-9859" r="-9840" b="-1474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descr="electric field 1.bmp"/>
          <p:cNvPicPr>
            <a:picLocks noChangeAspect="1"/>
          </p:cNvPicPr>
          <p:nvPr/>
        </p:nvPicPr>
        <p:blipFill rotWithShape="1">
          <a:blip r:embed="rId2"/>
          <a:srcRect l="54215" b="7179"/>
          <a:stretch/>
        </p:blipFill>
        <p:spPr>
          <a:xfrm>
            <a:off x="4932040" y="1556792"/>
            <a:ext cx="3433544" cy="3791419"/>
          </a:xfrm>
          <a:prstGeom prst="rect">
            <a:avLst/>
          </a:prstGeom>
        </p:spPr>
      </p:pic>
      <p:sp>
        <p:nvSpPr>
          <p:cNvPr id="4" name="Rectangle 3" descr="23-21c"/>
          <p:cNvSpPr>
            <a:spLocks noGrp="1" noChangeAspect="1" noChangeArrowheads="1"/>
          </p:cNvSpPr>
          <p:nvPr isPhoto="1"/>
        </p:nvSpPr>
        <p:spPr bwMode="auto">
          <a:xfrm>
            <a:off x="999239" y="1502075"/>
            <a:ext cx="3450211" cy="3504034"/>
          </a:xfrm>
          <a:prstGeom prst="rect">
            <a:avLst/>
          </a:prstGeom>
          <a:blipFill dpi="0" rotWithShape="1">
            <a:blip r:embed="rId3"/>
            <a:srcRect/>
            <a:stretch>
              <a:fillRect l="-11236" t="-9947" r="-9840" b="-1576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dirty="0"/>
          </a:p>
        </p:txBody>
      </p:sp>
      <p:sp>
        <p:nvSpPr>
          <p:cNvPr id="5" name="Rectangle 4"/>
          <p:cNvSpPr/>
          <p:nvPr/>
        </p:nvSpPr>
        <p:spPr>
          <a:xfrm>
            <a:off x="1547664" y="5606626"/>
            <a:ext cx="7272808" cy="461665"/>
          </a:xfrm>
          <a:prstGeom prst="rect">
            <a:avLst/>
          </a:prstGeom>
        </p:spPr>
        <p:txBody>
          <a:bodyPr wrap="square">
            <a:spAutoFit/>
          </a:bodyPr>
          <a:lstStyle/>
          <a:p>
            <a:r>
              <a:rPr lang="en-US" altLang="en-US" sz="2400" dirty="0" smtClean="0">
                <a:solidFill>
                  <a:srgbClr val="FF0000"/>
                </a:solidFill>
                <a:cs typeface="Times New Roman" pitchFamily="18" charset="0"/>
              </a:rPr>
              <a:t>(b</a:t>
            </a:r>
            <a:r>
              <a:rPr lang="en-US" altLang="en-US" sz="2400" dirty="0">
                <a:solidFill>
                  <a:srgbClr val="FF0000"/>
                </a:solidFill>
                <a:cs typeface="Times New Roman" pitchFamily="18" charset="0"/>
              </a:rPr>
              <a:t>)</a:t>
            </a:r>
            <a:r>
              <a:rPr lang="ar-SA" altLang="en-US" sz="2400" dirty="0">
                <a:solidFill>
                  <a:srgbClr val="FF0000"/>
                </a:solidFill>
              </a:rPr>
              <a:t> وتتجه للداخل في حالة الشحنة السالبة </a:t>
            </a:r>
            <a:endParaRPr lang="en-US" sz="2400" dirty="0"/>
          </a:p>
        </p:txBody>
      </p:sp>
      <p:sp>
        <p:nvSpPr>
          <p:cNvPr id="6" name="Title 14"/>
          <p:cNvSpPr txBox="1">
            <a:spLocks noGrp="1"/>
          </p:cNvSpPr>
          <p:nvPr>
            <p:ph type="title"/>
          </p:nvPr>
        </p:nvSpPr>
        <p:spPr>
          <a:xfrm>
            <a:off x="590872" y="188640"/>
            <a:ext cx="8229600" cy="1143000"/>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extLst>
      <p:ext uri="{BB962C8B-B14F-4D97-AF65-F5344CB8AC3E}">
        <p14:creationId xmlns:p14="http://schemas.microsoft.com/office/powerpoint/2010/main" val="884872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3"/>
          <p:cNvGrpSpPr>
            <a:grpSpLocks/>
          </p:cNvGrpSpPr>
          <p:nvPr/>
        </p:nvGrpSpPr>
        <p:grpSpPr bwMode="auto">
          <a:xfrm>
            <a:off x="2857500" y="1571625"/>
            <a:ext cx="4214813" cy="3929063"/>
            <a:chOff x="2571736" y="1285860"/>
            <a:chExt cx="4214842" cy="3929090"/>
          </a:xfrm>
        </p:grpSpPr>
        <p:sp>
          <p:nvSpPr>
            <p:cNvPr id="5" name="Rectangle 4"/>
            <p:cNvSpPr/>
            <p:nvPr/>
          </p:nvSpPr>
          <p:spPr>
            <a:xfrm>
              <a:off x="4572000" y="1285860"/>
              <a:ext cx="214314" cy="392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cxnSp>
          <p:nvCxnSpPr>
            <p:cNvPr id="7" name="Straight Arrow Connector 6"/>
            <p:cNvCxnSpPr/>
            <p:nvPr/>
          </p:nvCxnSpPr>
          <p:spPr>
            <a:xfrm>
              <a:off x="4786314" y="1571612"/>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86314" y="3927478"/>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86314" y="3357562"/>
              <a:ext cx="2000264"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86314" y="2143116"/>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86314" y="2786058"/>
              <a:ext cx="2000264"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86314" y="4500570"/>
              <a:ext cx="2000264"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86314" y="5000636"/>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71736" y="1571612"/>
              <a:ext cx="2000264"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71736" y="2143116"/>
              <a:ext cx="2000264"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71736" y="2786058"/>
              <a:ext cx="2000264" cy="158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71736" y="3357562"/>
              <a:ext cx="2000264" cy="158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71736" y="3929066"/>
              <a:ext cx="2000264" cy="158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71736" y="4500570"/>
              <a:ext cx="2000264" cy="158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71736" y="5000636"/>
              <a:ext cx="2000264"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Plus 25"/>
            <p:cNvSpPr/>
            <p:nvPr/>
          </p:nvSpPr>
          <p:spPr>
            <a:xfrm>
              <a:off x="4572000" y="1785926"/>
              <a:ext cx="214314" cy="214313"/>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27" name="Plus 26"/>
            <p:cNvSpPr/>
            <p:nvPr/>
          </p:nvSpPr>
          <p:spPr>
            <a:xfrm>
              <a:off x="4572000" y="2357430"/>
              <a:ext cx="214314" cy="214313"/>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28" name="Plus 27"/>
            <p:cNvSpPr/>
            <p:nvPr/>
          </p:nvSpPr>
          <p:spPr>
            <a:xfrm>
              <a:off x="4572000" y="3000372"/>
              <a:ext cx="214314" cy="214314"/>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29" name="Plus 28"/>
            <p:cNvSpPr/>
            <p:nvPr/>
          </p:nvSpPr>
          <p:spPr>
            <a:xfrm>
              <a:off x="4572000" y="3500438"/>
              <a:ext cx="214314" cy="214313"/>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30" name="Plus 29"/>
            <p:cNvSpPr/>
            <p:nvPr/>
          </p:nvSpPr>
          <p:spPr>
            <a:xfrm>
              <a:off x="4572000" y="4071942"/>
              <a:ext cx="214314" cy="214313"/>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31" name="Plus 30"/>
            <p:cNvSpPr/>
            <p:nvPr/>
          </p:nvSpPr>
          <p:spPr>
            <a:xfrm>
              <a:off x="4572000" y="4643446"/>
              <a:ext cx="214314" cy="214313"/>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grpSp>
      <p:sp>
        <p:nvSpPr>
          <p:cNvPr id="33" name="Title 1"/>
          <p:cNvSpPr txBox="1">
            <a:spLocks/>
          </p:cNvSpPr>
          <p:nvPr/>
        </p:nvSpPr>
        <p:spPr>
          <a:xfrm>
            <a:off x="1000125" y="5429250"/>
            <a:ext cx="7786688" cy="1143000"/>
          </a:xfrm>
          <a:prstGeom prst="rect">
            <a:avLst/>
          </a:prstGeom>
          <a:noFill/>
        </p:spPr>
        <p:txBody>
          <a:bodyPr anchor="ctr">
            <a:normAutofit/>
          </a:bodyPr>
          <a:lstStyle/>
          <a:p>
            <a:pPr fontAlgn="auto">
              <a:spcAft>
                <a:spcPts val="0"/>
              </a:spcAft>
              <a:defRPr/>
            </a:pPr>
            <a:r>
              <a:rPr lang="ar-SA" sz="2400" dirty="0">
                <a:solidFill>
                  <a:srgbClr val="FF0000"/>
                </a:solidFill>
                <a:effectLst>
                  <a:outerShdw blurRad="50000" dist="30000" dir="5400000" algn="tl" rotWithShape="0">
                    <a:srgbClr val="000000">
                      <a:alpha val="30000"/>
                    </a:srgbClr>
                  </a:outerShdw>
                </a:effectLst>
                <a:latin typeface="+mj-lt"/>
                <a:ea typeface="+mj-ea"/>
                <a:cs typeface="+mj-cs"/>
              </a:rPr>
              <a:t>موصل مشحون بشحنة موجبة</a:t>
            </a:r>
          </a:p>
        </p:txBody>
      </p:sp>
      <p:sp>
        <p:nvSpPr>
          <p:cNvPr id="32"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7" descr="electric field 2.bmp"/>
          <p:cNvPicPr>
            <a:picLocks noGrp="1" noChangeAspect="1"/>
          </p:cNvPicPr>
          <p:nvPr>
            <p:ph idx="1"/>
          </p:nvPr>
        </p:nvPicPr>
        <p:blipFill>
          <a:blip r:embed="rId2"/>
          <a:srcRect/>
          <a:stretch>
            <a:fillRect/>
          </a:stretch>
        </p:blipFill>
        <p:spPr>
          <a:xfrm>
            <a:off x="5000625" y="1268760"/>
            <a:ext cx="3500438" cy="4387850"/>
          </a:xfrm>
        </p:spPr>
      </p:pic>
      <p:sp>
        <p:nvSpPr>
          <p:cNvPr id="12" name="Title 1"/>
          <p:cNvSpPr txBox="1">
            <a:spLocks/>
          </p:cNvSpPr>
          <p:nvPr/>
        </p:nvSpPr>
        <p:spPr>
          <a:xfrm>
            <a:off x="1000125" y="5500688"/>
            <a:ext cx="8001000" cy="1143000"/>
          </a:xfrm>
          <a:prstGeom prst="rect">
            <a:avLst/>
          </a:prstGeom>
          <a:noFill/>
        </p:spPr>
        <p:txBody>
          <a:bodyPr anchor="ctr">
            <a:normAutofit/>
          </a:bodyPr>
          <a:lstStyle/>
          <a:p>
            <a:pPr fontAlgn="auto">
              <a:spcAft>
                <a:spcPts val="0"/>
              </a:spcAft>
              <a:defRPr/>
            </a:pPr>
            <a:r>
              <a:rPr lang="ar-SA" sz="2400" dirty="0">
                <a:solidFill>
                  <a:srgbClr val="FF0000"/>
                </a:solidFill>
                <a:effectLst>
                  <a:outerShdw blurRad="50000" dist="30000" dir="5400000" algn="tl" rotWithShape="0">
                    <a:srgbClr val="000000">
                      <a:alpha val="30000"/>
                    </a:srgbClr>
                  </a:outerShdw>
                </a:effectLst>
                <a:latin typeface="+mj-lt"/>
                <a:ea typeface="+mj-ea"/>
                <a:cs typeface="+mj-cs"/>
              </a:rPr>
              <a:t>خطوط القوى في حالة شحنتين متساويتين في القيمة ومختلفتين في النوع </a:t>
            </a:r>
          </a:p>
        </p:txBody>
      </p:sp>
      <p:sp>
        <p:nvSpPr>
          <p:cNvPr id="6"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
        <p:nvSpPr>
          <p:cNvPr id="5" name="Rectangle 4" descr="23-22b"/>
          <p:cNvSpPr>
            <a:spLocks noGrp="1" noChangeAspect="1" noChangeArrowheads="1"/>
          </p:cNvSpPr>
          <p:nvPr isPhoto="1"/>
        </p:nvSpPr>
        <p:spPr bwMode="auto">
          <a:xfrm>
            <a:off x="795805" y="1700808"/>
            <a:ext cx="3886778" cy="3542080"/>
          </a:xfrm>
          <a:prstGeom prst="rect">
            <a:avLst/>
          </a:prstGeom>
          <a:blipFill dpi="0" rotWithShape="1">
            <a:blip r:embed="rId3"/>
            <a:srcRect/>
            <a:stretch>
              <a:fillRect l="-11479" t="-11914" r="-16231" b="-1919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5" descr="electric field 3.bmp"/>
          <p:cNvPicPr>
            <a:picLocks noGrp="1" noChangeAspect="1"/>
          </p:cNvPicPr>
          <p:nvPr>
            <p:ph idx="1"/>
          </p:nvPr>
        </p:nvPicPr>
        <p:blipFill>
          <a:blip r:embed="rId2"/>
          <a:srcRect/>
          <a:stretch>
            <a:fillRect/>
          </a:stretch>
        </p:blipFill>
        <p:spPr>
          <a:xfrm>
            <a:off x="4788024" y="1222537"/>
            <a:ext cx="3940175" cy="4572000"/>
          </a:xfrm>
        </p:spPr>
      </p:pic>
      <p:sp>
        <p:nvSpPr>
          <p:cNvPr id="10" name="Title 1"/>
          <p:cNvSpPr txBox="1">
            <a:spLocks/>
          </p:cNvSpPr>
          <p:nvPr/>
        </p:nvSpPr>
        <p:spPr>
          <a:xfrm>
            <a:off x="1000125" y="5786438"/>
            <a:ext cx="8001000" cy="857250"/>
          </a:xfrm>
          <a:prstGeom prst="rect">
            <a:avLst/>
          </a:prstGeom>
          <a:noFill/>
        </p:spPr>
        <p:txBody>
          <a:bodyPr anchor="ctr">
            <a:normAutofit/>
          </a:bodyPr>
          <a:lstStyle/>
          <a:p>
            <a:pPr fontAlgn="auto">
              <a:spcAft>
                <a:spcPts val="0"/>
              </a:spcAft>
              <a:defRPr/>
            </a:pPr>
            <a:r>
              <a:rPr lang="ar-SA" sz="2400" dirty="0">
                <a:solidFill>
                  <a:srgbClr val="FF0000"/>
                </a:solidFill>
                <a:effectLst>
                  <a:outerShdw blurRad="50000" dist="30000" dir="5400000" algn="tl" rotWithShape="0">
                    <a:srgbClr val="000000">
                      <a:alpha val="30000"/>
                    </a:srgbClr>
                  </a:outerShdw>
                </a:effectLst>
                <a:latin typeface="+mj-lt"/>
                <a:ea typeface="+mj-ea"/>
                <a:cs typeface="+mj-cs"/>
              </a:rPr>
              <a:t>خطوط القوى في حالة شحنتين متساويتين في القيمة والنوع </a:t>
            </a:r>
          </a:p>
        </p:txBody>
      </p:sp>
      <p:sp>
        <p:nvSpPr>
          <p:cNvPr id="6"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
        <p:nvSpPr>
          <p:cNvPr id="5" name="Rectangle 3" descr="23-23b"/>
          <p:cNvSpPr>
            <a:spLocks noGrp="1" noChangeAspect="1" noChangeArrowheads="1"/>
          </p:cNvSpPr>
          <p:nvPr isPhoto="1"/>
        </p:nvSpPr>
        <p:spPr bwMode="auto">
          <a:xfrm>
            <a:off x="611560" y="1628800"/>
            <a:ext cx="3883844" cy="3883844"/>
          </a:xfrm>
          <a:prstGeom prst="rect">
            <a:avLst/>
          </a:prstGeom>
          <a:blipFill dpi="0" rotWithShape="1">
            <a:blip r:embed="rId3"/>
            <a:srcRect/>
            <a:stretch>
              <a:fillRect l="-16234" t="-13114" r="-15857" b="-2003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descr="electric field 4.bmp"/>
          <p:cNvPicPr>
            <a:picLocks noGrp="1" noChangeAspect="1"/>
          </p:cNvPicPr>
          <p:nvPr>
            <p:ph idx="1"/>
          </p:nvPr>
        </p:nvPicPr>
        <p:blipFill>
          <a:blip r:embed="rId2"/>
          <a:srcRect/>
          <a:stretch>
            <a:fillRect/>
          </a:stretch>
        </p:blipFill>
        <p:spPr>
          <a:xfrm>
            <a:off x="3282950" y="1143000"/>
            <a:ext cx="3803650" cy="4643438"/>
          </a:xfrm>
        </p:spPr>
      </p:pic>
      <p:sp>
        <p:nvSpPr>
          <p:cNvPr id="5" name="Title 1"/>
          <p:cNvSpPr txBox="1">
            <a:spLocks/>
          </p:cNvSpPr>
          <p:nvPr/>
        </p:nvSpPr>
        <p:spPr>
          <a:xfrm>
            <a:off x="1000125" y="5715000"/>
            <a:ext cx="8001000" cy="928688"/>
          </a:xfrm>
          <a:prstGeom prst="rect">
            <a:avLst/>
          </a:prstGeom>
          <a:noFill/>
        </p:spPr>
        <p:txBody>
          <a:bodyPr anchor="ctr">
            <a:normAutofit/>
          </a:bodyPr>
          <a:lstStyle/>
          <a:p>
            <a:pPr fontAlgn="auto">
              <a:spcAft>
                <a:spcPts val="0"/>
              </a:spcAft>
              <a:defRPr/>
            </a:pPr>
            <a:r>
              <a:rPr lang="ar-SA" sz="2400" dirty="0">
                <a:solidFill>
                  <a:srgbClr val="FF0000"/>
                </a:solidFill>
                <a:effectLst>
                  <a:outerShdw blurRad="50000" dist="30000" dir="5400000" algn="tl" rotWithShape="0">
                    <a:srgbClr val="000000">
                      <a:alpha val="30000"/>
                    </a:srgbClr>
                  </a:outerShdw>
                </a:effectLst>
                <a:latin typeface="+mj-lt"/>
                <a:ea typeface="+mj-ea"/>
                <a:cs typeface="+mj-cs"/>
              </a:rPr>
              <a:t>خطوط القوى في حالة شحنتين مختلفتين في القيمة والنوع </a:t>
            </a:r>
          </a:p>
        </p:txBody>
      </p:sp>
      <p:sp>
        <p:nvSpPr>
          <p:cNvPr id="7"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latin typeface="Times New Roman" panose="02020603050405020304" pitchFamily="18" charset="0"/>
                <a:cs typeface="Times New Roman" panose="02020603050405020304" pitchFamily="18" charset="0"/>
              </a:rPr>
              <a:t>Electric Charges, 3</a:t>
            </a:r>
          </a:p>
        </p:txBody>
      </p:sp>
      <p:sp>
        <p:nvSpPr>
          <p:cNvPr id="17411" name="Rectangle 3"/>
          <p:cNvSpPr>
            <a:spLocks noGrp="1" noChangeArrowheads="1"/>
          </p:cNvSpPr>
          <p:nvPr>
            <p:ph sz="half" idx="1"/>
          </p:nvPr>
        </p:nvSpPr>
        <p:spPr/>
        <p:txBody>
          <a:bodyPr/>
          <a:lstStyle/>
          <a:p>
            <a:pPr marL="0" indent="0" algn="l" rtl="0" eaLnBrk="1" hangingPunct="1"/>
            <a:r>
              <a:rPr lang="en-US" altLang="en-US" sz="2400" dirty="0" smtClean="0">
                <a:latin typeface="Times New Roman" panose="02020603050405020304" pitchFamily="18" charset="0"/>
                <a:cs typeface="Times New Roman" panose="02020603050405020304" pitchFamily="18" charset="0"/>
              </a:rPr>
              <a:t>The rubber rod is negatively charged.</a:t>
            </a:r>
          </a:p>
          <a:p>
            <a:pPr marL="0" indent="0" algn="l" rtl="0" eaLnBrk="1" hangingPunct="1"/>
            <a:r>
              <a:rPr lang="en-US" altLang="en-US" sz="2400" dirty="0" smtClean="0">
                <a:latin typeface="Times New Roman" panose="02020603050405020304" pitchFamily="18" charset="0"/>
                <a:cs typeface="Times New Roman" panose="02020603050405020304" pitchFamily="18" charset="0"/>
              </a:rPr>
              <a:t>The second rubber rod is also negatively charged.</a:t>
            </a:r>
          </a:p>
          <a:p>
            <a:pPr marL="0" indent="0" algn="l" rtl="0" eaLnBrk="1" hangingPunct="1"/>
            <a:r>
              <a:rPr lang="en-US" altLang="en-US" sz="2400" dirty="0" smtClean="0">
                <a:latin typeface="Times New Roman" panose="02020603050405020304" pitchFamily="18" charset="0"/>
                <a:cs typeface="Times New Roman" panose="02020603050405020304" pitchFamily="18" charset="0"/>
              </a:rPr>
              <a:t>The two rods will repel.</a:t>
            </a:r>
          </a:p>
          <a:p>
            <a:pPr marL="0" indent="0" algn="l" rtl="0" eaLnBrk="1" hangingPunct="1"/>
            <a:endParaRPr lang="en-US" altLang="en-US" sz="2400" dirty="0" smtClean="0">
              <a:latin typeface="Times New Roman" panose="02020603050405020304" pitchFamily="18" charset="0"/>
              <a:cs typeface="Times New Roman" panose="02020603050405020304" pitchFamily="18" charset="0"/>
            </a:endParaRPr>
          </a:p>
        </p:txBody>
      </p:sp>
      <p:pic>
        <p:nvPicPr>
          <p:cNvPr id="17412" name="Picture 6" descr="2301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70538" y="1189038"/>
            <a:ext cx="2778125" cy="4972050"/>
          </a:xfrm>
        </p:spPr>
      </p:pic>
      <p:sp>
        <p:nvSpPr>
          <p:cNvPr id="17413" name="TextBox 3"/>
          <p:cNvSpPr txBox="1">
            <a:spLocks noChangeArrowheads="1"/>
          </p:cNvSpPr>
          <p:nvPr/>
        </p:nvSpPr>
        <p:spPr bwMode="auto">
          <a:xfrm>
            <a:off x="3581400" y="63246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200">
                <a:latin typeface="Arial" panose="020B0604020202020204" pitchFamily="34" charset="0"/>
                <a:ea typeface="ＭＳ Ｐゴシック" panose="020B0600070205080204" pitchFamily="34" charset="-128"/>
              </a:rPr>
              <a:t>Section  23.1</a:t>
            </a:r>
          </a:p>
        </p:txBody>
      </p:sp>
      <p:sp>
        <p:nvSpPr>
          <p:cNvPr id="2" name="Slide Number Placeholder 1"/>
          <p:cNvSpPr>
            <a:spLocks noGrp="1"/>
          </p:cNvSpPr>
          <p:nvPr>
            <p:ph type="sldNum" sz="quarter" idx="12"/>
          </p:nvPr>
        </p:nvSpPr>
        <p:spPr/>
        <p:txBody>
          <a:bodyPr/>
          <a:lstStyle/>
          <a:p>
            <a:pPr>
              <a:defRPr/>
            </a:pPr>
            <a:fld id="{9F0BD41A-513C-440F-A520-94866E893EC6}" type="slidenum">
              <a:rPr lang="en-US" altLang="en-US"/>
              <a:pPr>
                <a:defRPr/>
              </a:pPr>
              <a:t>3</a:t>
            </a:fld>
            <a:endParaRPr lang="en-US" altLang="en-US"/>
          </a:p>
        </p:txBody>
      </p:sp>
    </p:spTree>
    <p:extLst>
      <p:ext uri="{BB962C8B-B14F-4D97-AF65-F5344CB8AC3E}">
        <p14:creationId xmlns:p14="http://schemas.microsoft.com/office/powerpoint/2010/main" val="702988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000125" y="1447800"/>
            <a:ext cx="7934325" cy="2838450"/>
          </a:xfrm>
        </p:spPr>
        <p:txBody>
          <a:bodyPr/>
          <a:lstStyle/>
          <a:p>
            <a:pPr>
              <a:lnSpc>
                <a:spcPct val="140000"/>
              </a:lnSpc>
              <a:buFont typeface="Wingdings 2" pitchFamily="18" charset="2"/>
              <a:buNone/>
            </a:pPr>
            <a:r>
              <a:rPr lang="ar-SA" sz="3000" b="1" dirty="0" smtClean="0">
                <a:solidFill>
                  <a:srgbClr val="FF0000"/>
                </a:solidFill>
                <a:cs typeface="Times New Roman" pitchFamily="18" charset="0"/>
              </a:rPr>
              <a:t>فرق عمل </a:t>
            </a:r>
          </a:p>
          <a:p>
            <a:pPr>
              <a:lnSpc>
                <a:spcPct val="140000"/>
              </a:lnSpc>
              <a:buFont typeface="Wingdings 2" pitchFamily="18" charset="2"/>
              <a:buNone/>
            </a:pPr>
            <a:r>
              <a:rPr lang="ar-SA" sz="3000" b="1" dirty="0" smtClean="0">
                <a:solidFill>
                  <a:srgbClr val="FF0000"/>
                </a:solidFill>
                <a:cs typeface="Times New Roman" pitchFamily="18" charset="0"/>
              </a:rPr>
              <a:t>مثــال 1-4:</a:t>
            </a:r>
            <a:r>
              <a:rPr lang="ar-SA" sz="3600" b="1" dirty="0" smtClean="0">
                <a:solidFill>
                  <a:srgbClr val="FF0000"/>
                </a:solidFill>
                <a:cs typeface="Times New Roman" pitchFamily="18" charset="0"/>
              </a:rPr>
              <a:t>  </a:t>
            </a:r>
            <a:r>
              <a:rPr lang="ar-SA" sz="2800" dirty="0" smtClean="0"/>
              <a:t>في المثال 1-1 حسبنا القوة المؤثرة على شحنة </a:t>
            </a:r>
            <a:r>
              <a:rPr lang="en-US" sz="2800" dirty="0" smtClean="0">
                <a:ea typeface="Majalla UI"/>
                <a:cs typeface="Majalla UI"/>
              </a:rPr>
              <a:t>q</a:t>
            </a:r>
            <a:r>
              <a:rPr lang="ar-SA" sz="2800" dirty="0" smtClean="0"/>
              <a:t> عند النقاط </a:t>
            </a:r>
            <a:r>
              <a:rPr lang="en-US" sz="2800" dirty="0" smtClean="0">
                <a:ea typeface="Majalla UI"/>
                <a:cs typeface="Majalla UI"/>
              </a:rPr>
              <a:t>c, b, a</a:t>
            </a:r>
            <a:r>
              <a:rPr lang="ar-SA" sz="2800" dirty="0" smtClean="0"/>
              <a:t> . احسب الآن المجال الكهربي وبين اتجاهه عند النقاط السابقة</a:t>
            </a:r>
          </a:p>
          <a:p>
            <a:pPr>
              <a:lnSpc>
                <a:spcPct val="140000"/>
              </a:lnSpc>
            </a:pPr>
            <a:endParaRPr lang="ar-SA" dirty="0" smtClean="0"/>
          </a:p>
        </p:txBody>
      </p:sp>
      <p:pic>
        <p:nvPicPr>
          <p:cNvPr id="36867" name="Picture 5" descr="C:\Program Files\Microsoft Office\MEDIA\CAGCAT10\j0233018.wmf"/>
          <p:cNvPicPr>
            <a:picLocks noChangeAspect="1" noChangeArrowheads="1"/>
          </p:cNvPicPr>
          <p:nvPr/>
        </p:nvPicPr>
        <p:blipFill>
          <a:blip r:embed="rId2"/>
          <a:srcRect/>
          <a:stretch>
            <a:fillRect/>
          </a:stretch>
        </p:blipFill>
        <p:spPr bwMode="auto">
          <a:xfrm>
            <a:off x="6143625" y="1312863"/>
            <a:ext cx="1000125" cy="1014412"/>
          </a:xfrm>
          <a:prstGeom prst="rect">
            <a:avLst/>
          </a:prstGeom>
          <a:noFill/>
          <a:ln w="9525">
            <a:noFill/>
            <a:miter lim="800000"/>
            <a:headEnd/>
            <a:tailEnd/>
          </a:ln>
        </p:spPr>
      </p:pic>
      <p:grpSp>
        <p:nvGrpSpPr>
          <p:cNvPr id="2" name="Group 5"/>
          <p:cNvGrpSpPr/>
          <p:nvPr/>
        </p:nvGrpSpPr>
        <p:grpSpPr>
          <a:xfrm>
            <a:off x="2214546" y="4857759"/>
            <a:ext cx="6000792" cy="928695"/>
            <a:chOff x="1500166" y="3071810"/>
            <a:chExt cx="6000792" cy="928694"/>
          </a:xfrm>
          <a:noFill/>
          <a:effectLst/>
        </p:grpSpPr>
        <p:grpSp>
          <p:nvGrpSpPr>
            <p:cNvPr id="3" name="Group 46"/>
            <p:cNvGrpSpPr/>
            <p:nvPr/>
          </p:nvGrpSpPr>
          <p:grpSpPr>
            <a:xfrm>
              <a:off x="1500166" y="3143249"/>
              <a:ext cx="6000792" cy="857255"/>
              <a:chOff x="2071670" y="2500306"/>
              <a:chExt cx="6000792" cy="857255"/>
            </a:xfrm>
            <a:grpFill/>
          </p:grpSpPr>
          <p:sp>
            <p:nvSpPr>
              <p:cNvPr id="37" name="Oval 36"/>
              <p:cNvSpPr/>
              <p:nvPr/>
            </p:nvSpPr>
            <p:spPr>
              <a:xfrm>
                <a:off x="3286116" y="2838860"/>
                <a:ext cx="285752" cy="2857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grpSp>
            <p:nvGrpSpPr>
              <p:cNvPr id="4" name="Group 45"/>
              <p:cNvGrpSpPr/>
              <p:nvPr/>
            </p:nvGrpSpPr>
            <p:grpSpPr>
              <a:xfrm>
                <a:off x="2071670" y="2500306"/>
                <a:ext cx="6000792" cy="857255"/>
                <a:chOff x="2071670" y="2500306"/>
                <a:chExt cx="6000792" cy="857255"/>
              </a:xfrm>
              <a:grpFill/>
            </p:grpSpPr>
            <p:cxnSp>
              <p:nvCxnSpPr>
                <p:cNvPr id="39" name="Straight Connector 38"/>
                <p:cNvCxnSpPr/>
                <p:nvPr/>
              </p:nvCxnSpPr>
              <p:spPr>
                <a:xfrm flipV="1">
                  <a:off x="3571868" y="2928934"/>
                  <a:ext cx="2000264" cy="0"/>
                </a:xfrm>
                <a:prstGeom prst="line">
                  <a:avLst/>
                </a:prstGeom>
                <a:grpFill/>
                <a:ln>
                  <a:prstDash val="sysDash"/>
                </a:ln>
              </p:spPr>
              <p:style>
                <a:lnRef idx="1">
                  <a:schemeClr val="accent1"/>
                </a:lnRef>
                <a:fillRef idx="0">
                  <a:schemeClr val="accent1"/>
                </a:fillRef>
                <a:effectRef idx="0">
                  <a:schemeClr val="accent1"/>
                </a:effectRef>
                <a:fontRef idx="minor">
                  <a:schemeClr val="tx1"/>
                </a:fontRef>
              </p:style>
            </p:cxnSp>
            <p:grpSp>
              <p:nvGrpSpPr>
                <p:cNvPr id="5" name="Group 44"/>
                <p:cNvGrpSpPr/>
                <p:nvPr/>
              </p:nvGrpSpPr>
              <p:grpSpPr>
                <a:xfrm>
                  <a:off x="2071670" y="2500306"/>
                  <a:ext cx="6000792" cy="857255"/>
                  <a:chOff x="2071670" y="2500306"/>
                  <a:chExt cx="6000792" cy="857255"/>
                </a:xfrm>
                <a:grpFill/>
              </p:grpSpPr>
              <p:sp>
                <p:nvSpPr>
                  <p:cNvPr id="41" name="TextBox 40"/>
                  <p:cNvSpPr txBox="1"/>
                  <p:nvPr/>
                </p:nvSpPr>
                <p:spPr>
                  <a:xfrm flipV="1">
                    <a:off x="3320430" y="2786058"/>
                    <a:ext cx="180000" cy="338554"/>
                  </a:xfrm>
                  <a:prstGeom prst="rect">
                    <a:avLst/>
                  </a:prstGeom>
                  <a:grpFill/>
                  <a:ln>
                    <a:noFill/>
                  </a:ln>
                </p:spPr>
                <p:txBody>
                  <a:bodyPr rtlCol="1">
                    <a:spAutoFit/>
                  </a:bodyPr>
                  <a:lstStyle/>
                  <a:p>
                    <a:pPr algn="ctr" fontAlgn="auto">
                      <a:spcBef>
                        <a:spcPts val="0"/>
                      </a:spcBef>
                      <a:spcAft>
                        <a:spcPts val="0"/>
                      </a:spcAft>
                      <a:defRPr/>
                    </a:pPr>
                    <a:r>
                      <a:rPr lang="ar-SA" sz="1600" b="1" dirty="0">
                        <a:solidFill>
                          <a:srgbClr val="FF0000"/>
                        </a:solidFill>
                        <a:latin typeface="+mn-lt"/>
                        <a:cs typeface="+mn-cs"/>
                      </a:rPr>
                      <a:t>+</a:t>
                    </a:r>
                  </a:p>
                </p:txBody>
              </p:sp>
              <p:cxnSp>
                <p:nvCxnSpPr>
                  <p:cNvPr id="42" name="Straight Connector 41"/>
                  <p:cNvCxnSpPr/>
                  <p:nvPr/>
                </p:nvCxnSpPr>
                <p:spPr>
                  <a:xfrm flipV="1">
                    <a:off x="5857884" y="2928934"/>
                    <a:ext cx="2000264" cy="0"/>
                  </a:xfrm>
                  <a:prstGeom prst="line">
                    <a:avLst/>
                  </a:prstGeom>
                  <a:grpFill/>
                  <a:ln>
                    <a:prstDash val="sysDash"/>
                  </a:ln>
                </p:spPr>
                <p:style>
                  <a:lnRef idx="1">
                    <a:schemeClr val="accent1"/>
                  </a:lnRef>
                  <a:fillRef idx="0">
                    <a:schemeClr val="accent1"/>
                  </a:fillRef>
                  <a:effectRef idx="0">
                    <a:schemeClr val="accent1"/>
                  </a:effectRef>
                  <a:fontRef idx="minor">
                    <a:schemeClr val="tx1"/>
                  </a:fontRef>
                </p:style>
              </p:cxnSp>
              <p:grpSp>
                <p:nvGrpSpPr>
                  <p:cNvPr id="6" name="Group 43"/>
                  <p:cNvGrpSpPr/>
                  <p:nvPr/>
                </p:nvGrpSpPr>
                <p:grpSpPr>
                  <a:xfrm>
                    <a:off x="2071670" y="2500306"/>
                    <a:ext cx="6000792" cy="857255"/>
                    <a:chOff x="2071670" y="2500306"/>
                    <a:chExt cx="6000792" cy="857255"/>
                  </a:xfrm>
                  <a:grpFill/>
                </p:grpSpPr>
                <p:grpSp>
                  <p:nvGrpSpPr>
                    <p:cNvPr id="7" name="Group 27"/>
                    <p:cNvGrpSpPr/>
                    <p:nvPr/>
                  </p:nvGrpSpPr>
                  <p:grpSpPr>
                    <a:xfrm>
                      <a:off x="5572132" y="2786058"/>
                      <a:ext cx="285752" cy="338554"/>
                      <a:chOff x="6572264" y="2838860"/>
                      <a:chExt cx="285752" cy="338554"/>
                    </a:xfrm>
                    <a:grpFill/>
                  </p:grpSpPr>
                  <p:sp>
                    <p:nvSpPr>
                      <p:cNvPr id="56" name="Oval 55"/>
                      <p:cNvSpPr/>
                      <p:nvPr/>
                    </p:nvSpPr>
                    <p:spPr>
                      <a:xfrm>
                        <a:off x="6572264" y="2838860"/>
                        <a:ext cx="285752" cy="2857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57" name="TextBox 56"/>
                      <p:cNvSpPr txBox="1"/>
                      <p:nvPr/>
                    </p:nvSpPr>
                    <p:spPr>
                      <a:xfrm flipV="1">
                        <a:off x="6643702" y="2838860"/>
                        <a:ext cx="180000" cy="338554"/>
                      </a:xfrm>
                      <a:prstGeom prst="rect">
                        <a:avLst/>
                      </a:prstGeom>
                      <a:grpFill/>
                      <a:ln>
                        <a:noFill/>
                      </a:ln>
                    </p:spPr>
                    <p:txBody>
                      <a:bodyPr rtlCol="1">
                        <a:spAutoFit/>
                      </a:bodyPr>
                      <a:lstStyle/>
                      <a:p>
                        <a:pPr algn="ctr" fontAlgn="auto">
                          <a:spcBef>
                            <a:spcPts val="0"/>
                          </a:spcBef>
                          <a:spcAft>
                            <a:spcPts val="0"/>
                          </a:spcAft>
                          <a:defRPr/>
                        </a:pPr>
                        <a:r>
                          <a:rPr lang="ar-SA" sz="1600" b="1" dirty="0">
                            <a:solidFill>
                              <a:srgbClr val="FF0000"/>
                            </a:solidFill>
                            <a:latin typeface="+mn-lt"/>
                            <a:cs typeface="+mn-cs"/>
                          </a:rPr>
                          <a:t>-</a:t>
                        </a:r>
                      </a:p>
                    </p:txBody>
                  </p:sp>
                </p:grpSp>
                <p:cxnSp>
                  <p:nvCxnSpPr>
                    <p:cNvPr id="45" name="Straight Connector 44"/>
                    <p:cNvCxnSpPr/>
                    <p:nvPr/>
                  </p:nvCxnSpPr>
                  <p:spPr>
                    <a:xfrm rot="5400000">
                      <a:off x="4822827" y="2963859"/>
                      <a:ext cx="214314" cy="1588"/>
                    </a:xfrm>
                    <a:prstGeom prst="line">
                      <a:avLst/>
                    </a:prstGeom>
                    <a:grpFill/>
                    <a:ln w="28575">
                      <a:solidFill>
                        <a:schemeClr val="tx1"/>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2285984" y="2928934"/>
                      <a:ext cx="943868" cy="1588"/>
                    </a:xfrm>
                    <a:prstGeom prst="line">
                      <a:avLst/>
                    </a:prstGeom>
                    <a:grpFill/>
                    <a:ln>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751785" y="2963859"/>
                      <a:ext cx="214314" cy="1588"/>
                    </a:xfrm>
                    <a:prstGeom prst="line">
                      <a:avLst/>
                    </a:prstGeom>
                    <a:grpFill/>
                    <a:ln w="28575">
                      <a:solidFill>
                        <a:schemeClr val="tx1"/>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rot="5400000">
                      <a:off x="2178033" y="2963859"/>
                      <a:ext cx="214314" cy="1588"/>
                    </a:xfrm>
                    <a:prstGeom prst="line">
                      <a:avLst/>
                    </a:prstGeom>
                    <a:grpFill/>
                    <a:ln w="28575">
                      <a:solidFill>
                        <a:schemeClr val="tx1"/>
                      </a:solidFill>
                    </a:ln>
                  </p:spPr>
                  <p:style>
                    <a:lnRef idx="1">
                      <a:schemeClr val="dk1"/>
                    </a:lnRef>
                    <a:fillRef idx="0">
                      <a:schemeClr val="dk1"/>
                    </a:fillRef>
                    <a:effectRef idx="0">
                      <a:schemeClr val="dk1"/>
                    </a:effectRef>
                    <a:fontRef idx="minor">
                      <a:schemeClr val="tx1"/>
                    </a:fontRef>
                  </p:style>
                </p:cxnSp>
                <p:sp>
                  <p:nvSpPr>
                    <p:cNvPr id="49" name="TextBox 48"/>
                    <p:cNvSpPr txBox="1"/>
                    <p:nvPr/>
                  </p:nvSpPr>
                  <p:spPr>
                    <a:xfrm rot="10800000" flipV="1">
                      <a:off x="2071670" y="2500306"/>
                      <a:ext cx="428628" cy="338554"/>
                    </a:xfrm>
                    <a:prstGeom prst="rect">
                      <a:avLst/>
                    </a:prstGeom>
                    <a:grpFill/>
                    <a:ln>
                      <a:noFill/>
                    </a:ln>
                  </p:spPr>
                  <p:txBody>
                    <a:bodyPr rtlCol="1">
                      <a:spAutoFit/>
                    </a:bodyPr>
                    <a:lstStyle/>
                    <a:p>
                      <a:pPr algn="ctr" rtl="0" fontAlgn="auto">
                        <a:spcBef>
                          <a:spcPts val="0"/>
                        </a:spcBef>
                        <a:spcAft>
                          <a:spcPts val="0"/>
                        </a:spcAft>
                        <a:defRPr/>
                      </a:pPr>
                      <a:r>
                        <a:rPr lang="en-US" sz="1600" b="1" dirty="0">
                          <a:solidFill>
                            <a:srgbClr val="FF0000"/>
                          </a:solidFill>
                          <a:latin typeface="+mn-lt"/>
                          <a:cs typeface="+mn-cs"/>
                        </a:rPr>
                        <a:t>c</a:t>
                      </a:r>
                      <a:endParaRPr lang="ar-SA" sz="1600" b="1" dirty="0">
                        <a:solidFill>
                          <a:srgbClr val="FF0000"/>
                        </a:solidFill>
                        <a:latin typeface="+mn-lt"/>
                        <a:cs typeface="+mn-cs"/>
                      </a:endParaRPr>
                    </a:p>
                  </p:txBody>
                </p:sp>
                <p:sp>
                  <p:nvSpPr>
                    <p:cNvPr id="50" name="TextBox 49"/>
                    <p:cNvSpPr txBox="1"/>
                    <p:nvPr/>
                  </p:nvSpPr>
                  <p:spPr>
                    <a:xfrm rot="10800000" flipV="1">
                      <a:off x="4714876" y="2500306"/>
                      <a:ext cx="428628" cy="338554"/>
                    </a:xfrm>
                    <a:prstGeom prst="rect">
                      <a:avLst/>
                    </a:prstGeom>
                    <a:grpFill/>
                    <a:ln>
                      <a:noFill/>
                    </a:ln>
                  </p:spPr>
                  <p:txBody>
                    <a:bodyPr rtlCol="1">
                      <a:spAutoFit/>
                    </a:bodyPr>
                    <a:lstStyle/>
                    <a:p>
                      <a:pPr algn="ctr" rtl="0" fontAlgn="auto">
                        <a:spcBef>
                          <a:spcPts val="0"/>
                        </a:spcBef>
                        <a:spcAft>
                          <a:spcPts val="0"/>
                        </a:spcAft>
                        <a:defRPr/>
                      </a:pPr>
                      <a:r>
                        <a:rPr lang="en-US" sz="1600" b="1" dirty="0">
                          <a:solidFill>
                            <a:srgbClr val="FF0000"/>
                          </a:solidFill>
                          <a:latin typeface="+mn-lt"/>
                          <a:cs typeface="+mn-cs"/>
                        </a:rPr>
                        <a:t>a</a:t>
                      </a:r>
                      <a:endParaRPr lang="ar-SA" sz="1600" b="1" dirty="0">
                        <a:solidFill>
                          <a:srgbClr val="FF0000"/>
                        </a:solidFill>
                        <a:latin typeface="+mn-lt"/>
                        <a:cs typeface="+mn-cs"/>
                      </a:endParaRPr>
                    </a:p>
                  </p:txBody>
                </p:sp>
                <p:sp>
                  <p:nvSpPr>
                    <p:cNvPr id="51" name="TextBox 50"/>
                    <p:cNvSpPr txBox="1"/>
                    <p:nvPr/>
                  </p:nvSpPr>
                  <p:spPr>
                    <a:xfrm rot="10800000" flipV="1">
                      <a:off x="7643834" y="2518942"/>
                      <a:ext cx="428628" cy="338554"/>
                    </a:xfrm>
                    <a:prstGeom prst="rect">
                      <a:avLst/>
                    </a:prstGeom>
                    <a:grpFill/>
                    <a:ln>
                      <a:noFill/>
                    </a:ln>
                  </p:spPr>
                  <p:txBody>
                    <a:bodyPr rtlCol="1">
                      <a:spAutoFit/>
                    </a:bodyPr>
                    <a:lstStyle/>
                    <a:p>
                      <a:pPr algn="ctr" rtl="0" fontAlgn="auto">
                        <a:spcBef>
                          <a:spcPts val="0"/>
                        </a:spcBef>
                        <a:spcAft>
                          <a:spcPts val="0"/>
                        </a:spcAft>
                        <a:defRPr/>
                      </a:pPr>
                      <a:r>
                        <a:rPr lang="en-US" sz="1600" b="1" dirty="0">
                          <a:solidFill>
                            <a:srgbClr val="FF0000"/>
                          </a:solidFill>
                          <a:latin typeface="+mn-lt"/>
                          <a:cs typeface="+mn-cs"/>
                        </a:rPr>
                        <a:t>b</a:t>
                      </a:r>
                      <a:endParaRPr lang="ar-SA" sz="1600" b="1" dirty="0">
                        <a:solidFill>
                          <a:srgbClr val="FF0000"/>
                        </a:solidFill>
                        <a:latin typeface="+mn-lt"/>
                        <a:cs typeface="+mn-cs"/>
                      </a:endParaRPr>
                    </a:p>
                  </p:txBody>
                </p:sp>
                <p:sp>
                  <p:nvSpPr>
                    <p:cNvPr id="52" name="TextBox 51"/>
                    <p:cNvSpPr txBox="1"/>
                    <p:nvPr/>
                  </p:nvSpPr>
                  <p:spPr>
                    <a:xfrm rot="10800000" flipV="1">
                      <a:off x="3857620" y="3015760"/>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a:solidFill>
                            <a:srgbClr val="FF0000"/>
                          </a:solidFill>
                          <a:latin typeface="+mn-lt"/>
                          <a:cs typeface="+mn-cs"/>
                        </a:rPr>
                        <a:t>3r/4</a:t>
                      </a:r>
                      <a:endParaRPr lang="ar-SA" sz="1400" b="1" dirty="0">
                        <a:solidFill>
                          <a:srgbClr val="FF0000"/>
                        </a:solidFill>
                        <a:latin typeface="+mn-lt"/>
                        <a:cs typeface="+mn-cs"/>
                      </a:endParaRPr>
                    </a:p>
                  </p:txBody>
                </p:sp>
                <p:sp>
                  <p:nvSpPr>
                    <p:cNvPr id="53" name="TextBox 52"/>
                    <p:cNvSpPr txBox="1"/>
                    <p:nvPr/>
                  </p:nvSpPr>
                  <p:spPr>
                    <a:xfrm rot="10800000" flipV="1">
                      <a:off x="5000628" y="3049784"/>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a:solidFill>
                            <a:srgbClr val="FF0000"/>
                          </a:solidFill>
                          <a:latin typeface="+mn-lt"/>
                          <a:cs typeface="+mn-cs"/>
                        </a:rPr>
                        <a:t>r/4</a:t>
                      </a:r>
                      <a:endParaRPr lang="ar-SA" sz="1400" b="1" dirty="0">
                        <a:solidFill>
                          <a:srgbClr val="FF0000"/>
                        </a:solidFill>
                        <a:latin typeface="+mn-lt"/>
                        <a:cs typeface="+mn-cs"/>
                      </a:endParaRPr>
                    </a:p>
                  </p:txBody>
                </p:sp>
                <p:sp>
                  <p:nvSpPr>
                    <p:cNvPr id="54" name="TextBox 53"/>
                    <p:cNvSpPr txBox="1"/>
                    <p:nvPr/>
                  </p:nvSpPr>
                  <p:spPr>
                    <a:xfrm rot="10800000" flipV="1">
                      <a:off x="2428860" y="3000372"/>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a:solidFill>
                            <a:srgbClr val="FF0000"/>
                          </a:solidFill>
                          <a:latin typeface="+mn-lt"/>
                          <a:cs typeface="+mn-cs"/>
                        </a:rPr>
                        <a:t>r/2</a:t>
                      </a:r>
                      <a:endParaRPr lang="ar-SA" sz="1400" b="1" dirty="0">
                        <a:solidFill>
                          <a:srgbClr val="FF0000"/>
                        </a:solidFill>
                        <a:latin typeface="+mn-lt"/>
                        <a:cs typeface="+mn-cs"/>
                      </a:endParaRPr>
                    </a:p>
                  </p:txBody>
                </p:sp>
                <p:sp>
                  <p:nvSpPr>
                    <p:cNvPr id="55" name="TextBox 54"/>
                    <p:cNvSpPr txBox="1"/>
                    <p:nvPr/>
                  </p:nvSpPr>
                  <p:spPr>
                    <a:xfrm rot="10800000" flipV="1">
                      <a:off x="6429388" y="2978347"/>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a:solidFill>
                            <a:srgbClr val="FF0000"/>
                          </a:solidFill>
                          <a:latin typeface="+mn-lt"/>
                          <a:cs typeface="+mn-cs"/>
                        </a:rPr>
                        <a:t> r</a:t>
                      </a:r>
                      <a:endParaRPr lang="ar-SA" sz="1400" b="1" dirty="0">
                        <a:solidFill>
                          <a:srgbClr val="FF0000"/>
                        </a:solidFill>
                        <a:latin typeface="+mn-lt"/>
                        <a:cs typeface="+mn-cs"/>
                      </a:endParaRPr>
                    </a:p>
                  </p:txBody>
                </p:sp>
              </p:grpSp>
            </p:grpSp>
          </p:grpSp>
        </p:grpSp>
        <p:sp>
          <p:nvSpPr>
            <p:cNvPr id="35" name="TextBox 34"/>
            <p:cNvSpPr txBox="1"/>
            <p:nvPr/>
          </p:nvSpPr>
          <p:spPr>
            <a:xfrm rot="10800000" flipV="1">
              <a:off x="2500298" y="3071810"/>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smtClean="0">
                  <a:solidFill>
                    <a:srgbClr val="FF0000"/>
                  </a:solidFill>
                  <a:latin typeface="+mn-lt"/>
                  <a:cs typeface="+mn-cs"/>
                </a:rPr>
                <a:t>q1</a:t>
              </a:r>
              <a:endParaRPr lang="ar-SA" sz="1400" b="1" dirty="0">
                <a:solidFill>
                  <a:srgbClr val="FF0000"/>
                </a:solidFill>
                <a:latin typeface="+mn-lt"/>
                <a:cs typeface="+mn-cs"/>
              </a:endParaRPr>
            </a:p>
          </p:txBody>
        </p:sp>
        <p:sp>
          <p:nvSpPr>
            <p:cNvPr id="36" name="TextBox 35"/>
            <p:cNvSpPr txBox="1"/>
            <p:nvPr/>
          </p:nvSpPr>
          <p:spPr>
            <a:xfrm rot="10800000" flipV="1">
              <a:off x="4786314" y="3071810"/>
              <a:ext cx="642942" cy="307777"/>
            </a:xfrm>
            <a:prstGeom prst="rect">
              <a:avLst/>
            </a:prstGeom>
            <a:grpFill/>
            <a:ln>
              <a:noFill/>
            </a:ln>
          </p:spPr>
          <p:txBody>
            <a:bodyPr rtlCol="1">
              <a:spAutoFit/>
            </a:bodyPr>
            <a:lstStyle/>
            <a:p>
              <a:pPr algn="ctr" rtl="0" fontAlgn="auto">
                <a:spcBef>
                  <a:spcPts val="0"/>
                </a:spcBef>
                <a:spcAft>
                  <a:spcPts val="0"/>
                </a:spcAft>
                <a:defRPr/>
              </a:pPr>
              <a:r>
                <a:rPr lang="en-US" sz="1400" b="1" dirty="0" smtClean="0">
                  <a:solidFill>
                    <a:srgbClr val="FF0000"/>
                  </a:solidFill>
                  <a:latin typeface="+mn-lt"/>
                  <a:cs typeface="+mn-cs"/>
                </a:rPr>
                <a:t>q2</a:t>
              </a:r>
              <a:endParaRPr lang="ar-SA" sz="1400" b="1" dirty="0">
                <a:solidFill>
                  <a:srgbClr val="FF0000"/>
                </a:solidFill>
                <a:latin typeface="+mn-lt"/>
                <a:cs typeface="+mn-cs"/>
              </a:endParaRPr>
            </a:p>
          </p:txBody>
        </p:sp>
      </p:grpSp>
      <p:sp>
        <p:nvSpPr>
          <p:cNvPr id="31"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Content Placeholder 4" descr="electric field 5.bmp"/>
          <p:cNvPicPr>
            <a:picLocks noGrp="1" noChangeAspect="1"/>
          </p:cNvPicPr>
          <p:nvPr>
            <p:ph sz="half" idx="1"/>
          </p:nvPr>
        </p:nvPicPr>
        <p:blipFill>
          <a:blip r:embed="rId3"/>
          <a:srcRect r="53299"/>
          <a:stretch>
            <a:fillRect/>
          </a:stretch>
        </p:blipFill>
        <p:spPr>
          <a:xfrm>
            <a:off x="1214414" y="2357430"/>
            <a:ext cx="2424112" cy="2519363"/>
          </a:xfrm>
        </p:spPr>
      </p:pic>
      <p:graphicFrame>
        <p:nvGraphicFramePr>
          <p:cNvPr id="6146" name="Content Placeholder 3"/>
          <p:cNvGraphicFramePr>
            <a:graphicFrameLocks noGrp="1" noChangeAspect="1"/>
          </p:cNvGraphicFramePr>
          <p:nvPr>
            <p:ph sz="half" idx="2"/>
          </p:nvPr>
        </p:nvGraphicFramePr>
        <p:xfrm>
          <a:off x="6637338" y="2741613"/>
          <a:ext cx="2174875" cy="1398587"/>
        </p:xfrm>
        <a:graphic>
          <a:graphicData uri="http://schemas.openxmlformats.org/presentationml/2006/ole">
            <mc:AlternateContent xmlns:mc="http://schemas.openxmlformats.org/markup-compatibility/2006">
              <mc:Choice xmlns:v="urn:schemas-microsoft-com:vml" Requires="v">
                <p:oleObj spid="_x0000_s6170" name="Equation" r:id="rId4" imgW="355446" imgH="228501" progId="Equation.3">
                  <p:embed/>
                </p:oleObj>
              </mc:Choice>
              <mc:Fallback>
                <p:oleObj name="Equation" r:id="rId4" imgW="355446" imgH="228501" progId="Equation.3">
                  <p:embed/>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338" y="2741613"/>
                        <a:ext cx="2174875" cy="1398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1"/>
          <p:cNvSpPr txBox="1">
            <a:spLocks/>
          </p:cNvSpPr>
          <p:nvPr/>
        </p:nvSpPr>
        <p:spPr>
          <a:xfrm>
            <a:off x="1" y="1071563"/>
            <a:ext cx="9144000" cy="1143000"/>
          </a:xfrm>
          <a:prstGeom prst="rect">
            <a:avLst/>
          </a:prstGeom>
          <a:noFill/>
        </p:spPr>
        <p:txBody>
          <a:bodyPr anchor="ctr">
            <a:normAutofit fontScale="77500" lnSpcReduction="20000"/>
          </a:bodyPr>
          <a:lstStyle/>
          <a:p>
            <a:pPr fontAlgn="auto">
              <a:spcAft>
                <a:spcPts val="0"/>
              </a:spcAft>
              <a:defRPr/>
            </a:pPr>
            <a:endParaRPr lang="ar-SA" sz="3900" dirty="0">
              <a:cs typeface="+mj-cs"/>
            </a:endParaRPr>
          </a:p>
          <a:p>
            <a:pPr fontAlgn="auto">
              <a:spcAft>
                <a:spcPts val="0"/>
              </a:spcAft>
              <a:defRPr/>
            </a:pPr>
            <a:r>
              <a:rPr lang="ar-SA" sz="3900" dirty="0">
                <a:cs typeface="+mj-cs"/>
              </a:rPr>
              <a:t>  </a:t>
            </a:r>
            <a:r>
              <a:rPr lang="ar-SA" sz="3900" dirty="0">
                <a:solidFill>
                  <a:srgbClr val="FF0000"/>
                </a:solidFill>
                <a:cs typeface="+mj-cs"/>
              </a:rPr>
              <a:t>الجهد </a:t>
            </a:r>
            <a:r>
              <a:rPr lang="ar-SA" sz="3900" dirty="0" smtClean="0">
                <a:solidFill>
                  <a:srgbClr val="FF0000"/>
                </a:solidFill>
                <a:cs typeface="+mj-cs"/>
              </a:rPr>
              <a:t>الكهربي لنقطة مشحونة   </a:t>
            </a:r>
            <a:r>
              <a:rPr lang="en-US" sz="3900" dirty="0" smtClean="0">
                <a:solidFill>
                  <a:srgbClr val="FF0000"/>
                </a:solidFill>
                <a:latin typeface="Times New Roman" pitchFamily="18" charset="0"/>
                <a:cs typeface="Times New Roman" pitchFamily="18" charset="0"/>
              </a:rPr>
              <a:t>Potential due to point charge</a:t>
            </a:r>
            <a:endParaRPr lang="ar-SA" sz="3900" dirty="0">
              <a:solidFill>
                <a:srgbClr val="FF0000"/>
              </a:solidFill>
              <a:latin typeface="Times New Roman" pitchFamily="18" charset="0"/>
              <a:cs typeface="Times New Roman" pitchFamily="18" charset="0"/>
            </a:endParaRPr>
          </a:p>
          <a:p>
            <a:pPr fontAlgn="auto">
              <a:spcAft>
                <a:spcPts val="0"/>
              </a:spcAft>
              <a:defRPr/>
            </a:pPr>
            <a:endParaRPr lang="ar-SA"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grpSp>
        <p:nvGrpSpPr>
          <p:cNvPr id="6149" name="Group 21"/>
          <p:cNvGrpSpPr>
            <a:grpSpLocks/>
          </p:cNvGrpSpPr>
          <p:nvPr/>
        </p:nvGrpSpPr>
        <p:grpSpPr bwMode="auto">
          <a:xfrm>
            <a:off x="2500298" y="3487741"/>
            <a:ext cx="2124075" cy="441325"/>
            <a:chOff x="3286116" y="3357562"/>
            <a:chExt cx="2124505" cy="440770"/>
          </a:xfrm>
        </p:grpSpPr>
        <p:sp>
          <p:nvSpPr>
            <p:cNvPr id="6151" name="TextBox 10"/>
            <p:cNvSpPr txBox="1">
              <a:spLocks noChangeArrowheads="1"/>
            </p:cNvSpPr>
            <p:nvPr/>
          </p:nvSpPr>
          <p:spPr bwMode="auto">
            <a:xfrm>
              <a:off x="5097715" y="3429000"/>
              <a:ext cx="312906" cy="369332"/>
            </a:xfrm>
            <a:prstGeom prst="rect">
              <a:avLst/>
            </a:prstGeom>
            <a:noFill/>
            <a:ln w="9525">
              <a:noFill/>
              <a:miter lim="800000"/>
              <a:headEnd/>
              <a:tailEnd/>
            </a:ln>
          </p:spPr>
          <p:txBody>
            <a:bodyPr wrap="none">
              <a:spAutoFit/>
            </a:bodyPr>
            <a:lstStyle/>
            <a:p>
              <a:r>
                <a:rPr lang="en-US"/>
                <a:t>o</a:t>
              </a:r>
              <a:endParaRPr lang="ar-SA"/>
            </a:p>
          </p:txBody>
        </p:sp>
        <p:grpSp>
          <p:nvGrpSpPr>
            <p:cNvPr id="6152" name="Group 16"/>
            <p:cNvGrpSpPr>
              <a:grpSpLocks/>
            </p:cNvGrpSpPr>
            <p:nvPr/>
          </p:nvGrpSpPr>
          <p:grpSpPr bwMode="auto">
            <a:xfrm>
              <a:off x="3286116" y="3357563"/>
              <a:ext cx="2000264" cy="108000"/>
              <a:chOff x="3286116" y="3357563"/>
              <a:chExt cx="2000264" cy="108000"/>
            </a:xfrm>
          </p:grpSpPr>
          <p:cxnSp>
            <p:nvCxnSpPr>
              <p:cNvPr id="7" name="Straight Arrow Connector 6"/>
              <p:cNvCxnSpPr/>
              <p:nvPr/>
            </p:nvCxnSpPr>
            <p:spPr>
              <a:xfrm>
                <a:off x="3286116" y="3428909"/>
                <a:ext cx="1980014" cy="0"/>
              </a:xfrm>
              <a:prstGeom prst="straightConnector1">
                <a:avLst/>
              </a:prstGeom>
              <a:ln w="28575">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5232071" y="3410675"/>
                <a:ext cx="107814"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53" name="TextBox 20"/>
            <p:cNvSpPr txBox="1">
              <a:spLocks noChangeArrowheads="1"/>
            </p:cNvSpPr>
            <p:nvPr/>
          </p:nvSpPr>
          <p:spPr bwMode="auto">
            <a:xfrm>
              <a:off x="4148879" y="3357562"/>
              <a:ext cx="261611" cy="369332"/>
            </a:xfrm>
            <a:prstGeom prst="rect">
              <a:avLst/>
            </a:prstGeom>
            <a:noFill/>
            <a:ln w="9525">
              <a:noFill/>
              <a:miter lim="800000"/>
              <a:headEnd/>
              <a:tailEnd/>
            </a:ln>
          </p:spPr>
          <p:txBody>
            <a:bodyPr wrap="none">
              <a:spAutoFit/>
            </a:bodyPr>
            <a:lstStyle/>
            <a:p>
              <a:r>
                <a:rPr lang="en-US"/>
                <a:t>r</a:t>
              </a:r>
              <a:endParaRPr lang="ar-SA"/>
            </a:p>
          </p:txBody>
        </p:sp>
      </p:grpSp>
      <p:sp>
        <p:nvSpPr>
          <p:cNvPr id="12"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Content Placeholder 3"/>
          <p:cNvGraphicFramePr>
            <a:graphicFrameLocks noChangeAspect="1"/>
          </p:cNvGraphicFramePr>
          <p:nvPr/>
        </p:nvGraphicFramePr>
        <p:xfrm>
          <a:off x="1763713" y="4500563"/>
          <a:ext cx="4710112" cy="1428750"/>
        </p:xfrm>
        <a:graphic>
          <a:graphicData uri="http://schemas.openxmlformats.org/presentationml/2006/ole">
            <mc:AlternateContent xmlns:mc="http://schemas.openxmlformats.org/markup-compatibility/2006">
              <mc:Choice xmlns:v="urn:schemas-microsoft-com:vml" Requires="v">
                <p:oleObj spid="_x0000_s7194" name="Equation" r:id="rId3" imgW="647700" imgH="292100" progId="Equation.3">
                  <p:embed/>
                </p:oleObj>
              </mc:Choice>
              <mc:Fallback>
                <p:oleObj name="Equation" r:id="rId3" imgW="647700" imgH="2921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4500563"/>
                        <a:ext cx="4710112"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1" name="Content Placeholder 4" descr="electric field 5.bmp"/>
          <p:cNvPicPr>
            <a:picLocks noChangeAspect="1"/>
          </p:cNvPicPr>
          <p:nvPr/>
        </p:nvPicPr>
        <p:blipFill>
          <a:blip r:embed="rId5"/>
          <a:srcRect r="53299"/>
          <a:stretch>
            <a:fillRect/>
          </a:stretch>
        </p:blipFill>
        <p:spPr bwMode="auto">
          <a:xfrm>
            <a:off x="2005013" y="2266950"/>
            <a:ext cx="2424112" cy="2519363"/>
          </a:xfrm>
          <a:prstGeom prst="rect">
            <a:avLst/>
          </a:prstGeom>
          <a:noFill/>
          <a:ln w="9525">
            <a:noFill/>
            <a:miter lim="800000"/>
            <a:headEnd/>
            <a:tailEnd/>
          </a:ln>
        </p:spPr>
      </p:pic>
      <p:grpSp>
        <p:nvGrpSpPr>
          <p:cNvPr id="7172" name="Group 15"/>
          <p:cNvGrpSpPr>
            <a:grpSpLocks/>
          </p:cNvGrpSpPr>
          <p:nvPr/>
        </p:nvGrpSpPr>
        <p:grpSpPr bwMode="auto">
          <a:xfrm>
            <a:off x="3286125" y="3357563"/>
            <a:ext cx="2124075" cy="441325"/>
            <a:chOff x="3286116" y="3357562"/>
            <a:chExt cx="2124505" cy="440770"/>
          </a:xfrm>
        </p:grpSpPr>
        <p:sp>
          <p:nvSpPr>
            <p:cNvPr id="7177" name="TextBox 16"/>
            <p:cNvSpPr txBox="1">
              <a:spLocks noChangeArrowheads="1"/>
            </p:cNvSpPr>
            <p:nvPr/>
          </p:nvSpPr>
          <p:spPr bwMode="auto">
            <a:xfrm>
              <a:off x="5097715" y="3429000"/>
              <a:ext cx="312906" cy="369332"/>
            </a:xfrm>
            <a:prstGeom prst="rect">
              <a:avLst/>
            </a:prstGeom>
            <a:noFill/>
            <a:ln w="9525">
              <a:noFill/>
              <a:miter lim="800000"/>
              <a:headEnd/>
              <a:tailEnd/>
            </a:ln>
          </p:spPr>
          <p:txBody>
            <a:bodyPr wrap="none">
              <a:spAutoFit/>
            </a:bodyPr>
            <a:lstStyle/>
            <a:p>
              <a:r>
                <a:rPr lang="en-US"/>
                <a:t>o</a:t>
              </a:r>
              <a:endParaRPr lang="ar-SA"/>
            </a:p>
          </p:txBody>
        </p:sp>
        <p:grpSp>
          <p:nvGrpSpPr>
            <p:cNvPr id="7178" name="Group 16"/>
            <p:cNvGrpSpPr>
              <a:grpSpLocks/>
            </p:cNvGrpSpPr>
            <p:nvPr/>
          </p:nvGrpSpPr>
          <p:grpSpPr bwMode="auto">
            <a:xfrm>
              <a:off x="3286116" y="3357563"/>
              <a:ext cx="2000264" cy="108000"/>
              <a:chOff x="3286116" y="3357563"/>
              <a:chExt cx="2000264" cy="108000"/>
            </a:xfrm>
          </p:grpSpPr>
          <p:cxnSp>
            <p:nvCxnSpPr>
              <p:cNvPr id="20" name="Straight Arrow Connector 19"/>
              <p:cNvCxnSpPr/>
              <p:nvPr/>
            </p:nvCxnSpPr>
            <p:spPr>
              <a:xfrm>
                <a:off x="3286116" y="3428909"/>
                <a:ext cx="1980014" cy="0"/>
              </a:xfrm>
              <a:prstGeom prst="straightConnector1">
                <a:avLst/>
              </a:prstGeom>
              <a:ln w="28575">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5232071" y="3410675"/>
                <a:ext cx="107814"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79" name="TextBox 18"/>
            <p:cNvSpPr txBox="1">
              <a:spLocks noChangeArrowheads="1"/>
            </p:cNvSpPr>
            <p:nvPr/>
          </p:nvSpPr>
          <p:spPr bwMode="auto">
            <a:xfrm>
              <a:off x="4046288" y="3357562"/>
              <a:ext cx="364202" cy="369332"/>
            </a:xfrm>
            <a:prstGeom prst="rect">
              <a:avLst/>
            </a:prstGeom>
            <a:noFill/>
            <a:ln w="9525">
              <a:noFill/>
              <a:miter lim="800000"/>
              <a:headEnd/>
              <a:tailEnd/>
            </a:ln>
          </p:spPr>
          <p:txBody>
            <a:bodyPr wrap="none">
              <a:spAutoFit/>
            </a:bodyPr>
            <a:lstStyle/>
            <a:p>
              <a:r>
                <a:rPr lang="en-US">
                  <a:solidFill>
                    <a:srgbClr val="0070C0"/>
                  </a:solidFill>
                </a:rPr>
                <a:t>r</a:t>
              </a:r>
              <a:r>
                <a:rPr lang="en-US" baseline="-25000">
                  <a:solidFill>
                    <a:srgbClr val="0070C0"/>
                  </a:solidFill>
                </a:rPr>
                <a:t>A</a:t>
              </a:r>
              <a:endParaRPr lang="ar-SA" baseline="-25000">
                <a:solidFill>
                  <a:srgbClr val="0070C0"/>
                </a:solidFill>
              </a:endParaRPr>
            </a:p>
          </p:txBody>
        </p:sp>
      </p:grpSp>
      <p:pic>
        <p:nvPicPr>
          <p:cNvPr id="7173" name="Content Placeholder 26" descr="electric field 6.bmp"/>
          <p:cNvPicPr>
            <a:picLocks noGrp="1" noChangeAspect="1"/>
          </p:cNvPicPr>
          <p:nvPr>
            <p:ph sz="half" idx="1"/>
          </p:nvPr>
        </p:nvPicPr>
        <p:blipFill>
          <a:blip r:embed="rId6"/>
          <a:srcRect r="54404" b="8011"/>
          <a:stretch>
            <a:fillRect/>
          </a:stretch>
        </p:blipFill>
        <p:spPr>
          <a:xfrm>
            <a:off x="5491163" y="2286000"/>
            <a:ext cx="2366962" cy="2317750"/>
          </a:xfrm>
        </p:spPr>
      </p:pic>
      <p:cxnSp>
        <p:nvCxnSpPr>
          <p:cNvPr id="29" name="Straight Connector 28"/>
          <p:cNvCxnSpPr/>
          <p:nvPr/>
        </p:nvCxnSpPr>
        <p:spPr>
          <a:xfrm flipV="1">
            <a:off x="5357813" y="3427413"/>
            <a:ext cx="1143000" cy="158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175" name="TextBox 34"/>
          <p:cNvSpPr txBox="1">
            <a:spLocks noChangeArrowheads="1"/>
          </p:cNvSpPr>
          <p:nvPr/>
        </p:nvSpPr>
        <p:spPr bwMode="auto">
          <a:xfrm>
            <a:off x="5780088" y="3357563"/>
            <a:ext cx="363537" cy="369887"/>
          </a:xfrm>
          <a:prstGeom prst="rect">
            <a:avLst/>
          </a:prstGeom>
          <a:noFill/>
          <a:ln w="9525">
            <a:noFill/>
            <a:miter lim="800000"/>
            <a:headEnd/>
            <a:tailEnd/>
          </a:ln>
        </p:spPr>
        <p:txBody>
          <a:bodyPr wrap="none">
            <a:spAutoFit/>
          </a:bodyPr>
          <a:lstStyle/>
          <a:p>
            <a:r>
              <a:rPr lang="en-US">
                <a:solidFill>
                  <a:srgbClr val="FF0000"/>
                </a:solidFill>
              </a:rPr>
              <a:t>r</a:t>
            </a:r>
            <a:r>
              <a:rPr lang="en-US" baseline="-25000">
                <a:solidFill>
                  <a:srgbClr val="FF0000"/>
                </a:solidFill>
              </a:rPr>
              <a:t>B</a:t>
            </a:r>
            <a:endParaRPr lang="ar-SA">
              <a:solidFill>
                <a:srgbClr val="FF0000"/>
              </a:solidFill>
            </a:endParaRPr>
          </a:p>
        </p:txBody>
      </p:sp>
      <p:sp>
        <p:nvSpPr>
          <p:cNvPr id="14"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algn="r" fontAlgn="auto">
              <a:spcAft>
                <a:spcPts val="0"/>
              </a:spcAft>
              <a:defRPr/>
            </a:pPr>
            <a:r>
              <a:rPr lang="ar-SA" dirty="0" smtClean="0"/>
              <a:t/>
            </a:r>
            <a:br>
              <a:rPr lang="ar-SA" dirty="0" smtClean="0"/>
            </a:br>
            <a:endParaRPr lang="ar-SA" dirty="0"/>
          </a:p>
        </p:txBody>
      </p:sp>
      <p:pic>
        <p:nvPicPr>
          <p:cNvPr id="8196" name="Content Placeholder 17" descr="electric field 8.bmp"/>
          <p:cNvPicPr>
            <a:picLocks noGrp="1" noChangeAspect="1"/>
          </p:cNvPicPr>
          <p:nvPr>
            <p:ph idx="1"/>
          </p:nvPr>
        </p:nvPicPr>
        <p:blipFill>
          <a:blip r:embed="rId3"/>
          <a:srcRect/>
          <a:stretch>
            <a:fillRect/>
          </a:stretch>
        </p:blipFill>
        <p:spPr>
          <a:xfrm>
            <a:off x="1724669" y="1725910"/>
            <a:ext cx="6810375" cy="3143250"/>
          </a:xfrm>
        </p:spPr>
      </p:pic>
      <p:sp>
        <p:nvSpPr>
          <p:cNvPr id="5" name="Rectangle 4"/>
          <p:cNvSpPr/>
          <p:nvPr/>
        </p:nvSpPr>
        <p:spPr>
          <a:xfrm>
            <a:off x="1000125" y="4643438"/>
            <a:ext cx="7858125" cy="1108075"/>
          </a:xfrm>
          <a:prstGeom prst="rect">
            <a:avLst/>
          </a:prstGeom>
        </p:spPr>
        <p:txBody>
          <a:bodyPr>
            <a:spAutoFit/>
          </a:bodyPr>
          <a:lstStyle/>
          <a:p>
            <a:pPr>
              <a:defRPr/>
            </a:pPr>
            <a:r>
              <a:rPr lang="ar-SA" sz="2400" dirty="0">
                <a:solidFill>
                  <a:schemeClr val="accent4">
                    <a:lumMod val="75000"/>
                  </a:schemeClr>
                </a:solidFill>
                <a:latin typeface="Times New Roman" pitchFamily="18" charset="0"/>
                <a:cs typeface="Times New Roman" pitchFamily="18" charset="0"/>
              </a:rPr>
              <a:t>فرق الجهد بين النقطتين </a:t>
            </a:r>
            <a:r>
              <a:rPr lang="en-US" sz="2400" dirty="0">
                <a:solidFill>
                  <a:schemeClr val="accent4">
                    <a:lumMod val="75000"/>
                  </a:schemeClr>
                </a:solidFill>
                <a:latin typeface="Times New Roman" pitchFamily="18" charset="0"/>
                <a:cs typeface="Times New Roman" pitchFamily="18" charset="0"/>
              </a:rPr>
              <a:t>B, A</a:t>
            </a:r>
            <a:r>
              <a:rPr lang="ar-SA" sz="2400" dirty="0">
                <a:solidFill>
                  <a:schemeClr val="accent4">
                    <a:lumMod val="75000"/>
                  </a:schemeClr>
                </a:solidFill>
                <a:latin typeface="Times New Roman" pitchFamily="18" charset="0"/>
                <a:cs typeface="Times New Roman" pitchFamily="18" charset="0"/>
              </a:rPr>
              <a:t> يمثل الشغل المبذول لنقل وحدة الشحنة الموجبة </a:t>
            </a:r>
            <a:r>
              <a:rPr lang="en-US" sz="2400" dirty="0" err="1">
                <a:solidFill>
                  <a:schemeClr val="accent4">
                    <a:lumMod val="75000"/>
                  </a:schemeClr>
                </a:solidFill>
                <a:latin typeface="Times New Roman" pitchFamily="18" charset="0"/>
                <a:cs typeface="Times New Roman" pitchFamily="18" charset="0"/>
              </a:rPr>
              <a:t>q</a:t>
            </a:r>
            <a:r>
              <a:rPr lang="en-US" sz="2400" baseline="-25000" dirty="0" err="1">
                <a:solidFill>
                  <a:schemeClr val="accent4">
                    <a:lumMod val="75000"/>
                  </a:schemeClr>
                </a:solidFill>
                <a:latin typeface="Times New Roman" pitchFamily="18" charset="0"/>
                <a:cs typeface="Times New Roman" pitchFamily="18" charset="0"/>
              </a:rPr>
              <a:t>o</a:t>
            </a:r>
            <a:r>
              <a:rPr lang="ar-SA" sz="2400" dirty="0">
                <a:solidFill>
                  <a:schemeClr val="accent4">
                    <a:lumMod val="75000"/>
                  </a:schemeClr>
                </a:solidFill>
                <a:latin typeface="Times New Roman" pitchFamily="18" charset="0"/>
                <a:cs typeface="Times New Roman" pitchFamily="18" charset="0"/>
              </a:rPr>
              <a:t> من </a:t>
            </a:r>
            <a:r>
              <a:rPr lang="en-US" sz="2400" dirty="0">
                <a:solidFill>
                  <a:schemeClr val="accent4">
                    <a:lumMod val="75000"/>
                  </a:schemeClr>
                </a:solidFill>
                <a:latin typeface="Times New Roman" pitchFamily="18" charset="0"/>
                <a:cs typeface="Times New Roman" pitchFamily="18" charset="0"/>
              </a:rPr>
              <a:t>A</a:t>
            </a:r>
            <a:r>
              <a:rPr lang="ar-SA" sz="2400" dirty="0">
                <a:solidFill>
                  <a:schemeClr val="accent4">
                    <a:lumMod val="75000"/>
                  </a:schemeClr>
                </a:solidFill>
                <a:latin typeface="Times New Roman" pitchFamily="18" charset="0"/>
                <a:cs typeface="Times New Roman" pitchFamily="18" charset="0"/>
              </a:rPr>
              <a:t> إلى </a:t>
            </a:r>
            <a:r>
              <a:rPr lang="en-US" sz="2400" dirty="0">
                <a:solidFill>
                  <a:schemeClr val="accent4">
                    <a:lumMod val="75000"/>
                  </a:schemeClr>
                </a:solidFill>
                <a:latin typeface="Times New Roman" pitchFamily="18" charset="0"/>
                <a:cs typeface="Times New Roman" pitchFamily="18" charset="0"/>
              </a:rPr>
              <a:t>B</a:t>
            </a:r>
            <a:r>
              <a:rPr lang="ar-SA" sz="2400" dirty="0">
                <a:solidFill>
                  <a:schemeClr val="accent4">
                    <a:lumMod val="75000"/>
                  </a:schemeClr>
                </a:solidFill>
                <a:latin typeface="Times New Roman" pitchFamily="18" charset="0"/>
                <a:cs typeface="Times New Roman" pitchFamily="18" charset="0"/>
              </a:rPr>
              <a:t> عكس اتجاه المجال الكهربي</a:t>
            </a:r>
          </a:p>
          <a:p>
            <a:pPr>
              <a:defRPr/>
            </a:pPr>
            <a:r>
              <a:rPr lang="ar-SA" dirty="0"/>
              <a:t> </a:t>
            </a:r>
          </a:p>
        </p:txBody>
      </p:sp>
      <p:graphicFrame>
        <p:nvGraphicFramePr>
          <p:cNvPr id="8194" name="Object 2"/>
          <p:cNvGraphicFramePr>
            <a:graphicFrameLocks noChangeAspect="1"/>
          </p:cNvGraphicFramePr>
          <p:nvPr/>
        </p:nvGraphicFramePr>
        <p:xfrm>
          <a:off x="1000125" y="5286375"/>
          <a:ext cx="1928813" cy="1071563"/>
        </p:xfrm>
        <a:graphic>
          <a:graphicData uri="http://schemas.openxmlformats.org/presentationml/2006/ole">
            <mc:AlternateContent xmlns:mc="http://schemas.openxmlformats.org/markup-compatibility/2006">
              <mc:Choice xmlns:v="urn:schemas-microsoft-com:vml" Requires="v">
                <p:oleObj spid="_x0000_s8218" name="Equation" r:id="rId4" imgW="406048" imgH="253780" progId="Equation.3">
                  <p:embed/>
                </p:oleObj>
              </mc:Choice>
              <mc:Fallback>
                <p:oleObj name="Equation" r:id="rId4" imgW="406048" imgH="25378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5" y="5286375"/>
                        <a:ext cx="1928813"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6126163" y="5857875"/>
            <a:ext cx="2619375" cy="400050"/>
          </a:xfrm>
          <a:prstGeom prst="rect">
            <a:avLst/>
          </a:prstGeom>
        </p:spPr>
        <p:txBody>
          <a:bodyPr wrap="none">
            <a:spAutoFit/>
          </a:bodyPr>
          <a:lstStyle/>
          <a:p>
            <a:pPr>
              <a:defRPr/>
            </a:pPr>
            <a:r>
              <a:rPr lang="ar-SA" sz="2000" dirty="0">
                <a:solidFill>
                  <a:schemeClr val="accent4">
                    <a:lumMod val="75000"/>
                  </a:schemeClr>
                </a:solidFill>
              </a:rPr>
              <a:t>حيث  </a:t>
            </a:r>
            <a:r>
              <a:rPr lang="en-US" sz="2000" i="1" dirty="0">
                <a:solidFill>
                  <a:schemeClr val="accent4">
                    <a:lumMod val="75000"/>
                  </a:schemeClr>
                </a:solidFill>
                <a:latin typeface="Times New Roman" pitchFamily="18" charset="0"/>
                <a:cs typeface="Times New Roman" pitchFamily="18" charset="0"/>
              </a:rPr>
              <a:t>U</a:t>
            </a:r>
            <a:r>
              <a:rPr lang="en-US" sz="2000" i="1" baseline="-25000" dirty="0">
                <a:solidFill>
                  <a:schemeClr val="accent4">
                    <a:lumMod val="75000"/>
                  </a:schemeClr>
                </a:solidFill>
                <a:latin typeface="Times New Roman" pitchFamily="18" charset="0"/>
                <a:cs typeface="Times New Roman" pitchFamily="18" charset="0"/>
              </a:rPr>
              <a:t>AB</a:t>
            </a:r>
            <a:r>
              <a:rPr lang="ar-SA" sz="2000" dirty="0">
                <a:solidFill>
                  <a:schemeClr val="accent4">
                    <a:lumMod val="75000"/>
                  </a:schemeClr>
                </a:solidFill>
              </a:rPr>
              <a:t> تمثل طاقة الوضع</a:t>
            </a:r>
          </a:p>
        </p:txBody>
      </p:sp>
      <p:sp>
        <p:nvSpPr>
          <p:cNvPr id="8" name="Title 1"/>
          <p:cNvSpPr txBox="1">
            <a:spLocks/>
          </p:cNvSpPr>
          <p:nvPr/>
        </p:nvSpPr>
        <p:spPr>
          <a:xfrm>
            <a:off x="107504" y="1071563"/>
            <a:ext cx="9036497" cy="785812"/>
          </a:xfrm>
          <a:prstGeom prst="rect">
            <a:avLst/>
          </a:prstGeom>
          <a:noFill/>
        </p:spPr>
        <p:txBody>
          <a:bodyPr anchor="ctr">
            <a:noAutofit/>
          </a:bodyPr>
          <a:lstStyle/>
          <a:p>
            <a:pPr fontAlgn="auto">
              <a:spcAft>
                <a:spcPts val="0"/>
              </a:spcAft>
              <a:defRPr/>
            </a:pPr>
            <a:r>
              <a:rPr lang="ar-SA" sz="2800" b="1" dirty="0">
                <a:solidFill>
                  <a:srgbClr val="FF0000"/>
                </a:solidFill>
                <a:effectLst>
                  <a:outerShdw blurRad="50000" dist="30000" dir="5400000" algn="tl" rotWithShape="0">
                    <a:srgbClr val="000000">
                      <a:alpha val="30000"/>
                    </a:srgbClr>
                  </a:outerShdw>
                </a:effectLst>
                <a:latin typeface="+mj-lt"/>
                <a:ea typeface="+mj-ea"/>
                <a:cs typeface="+mj-cs"/>
              </a:rPr>
              <a:t>  فرق </a:t>
            </a:r>
            <a:r>
              <a:rPr lang="ar-SA" sz="2800" b="1" dirty="0" smtClean="0">
                <a:solidFill>
                  <a:srgbClr val="FF0000"/>
                </a:solidFill>
                <a:effectLst>
                  <a:outerShdw blurRad="50000" dist="30000" dir="5400000" algn="tl" rotWithShape="0">
                    <a:srgbClr val="000000">
                      <a:alpha val="30000"/>
                    </a:srgbClr>
                  </a:outerShdw>
                </a:effectLst>
                <a:latin typeface="+mj-lt"/>
                <a:ea typeface="+mj-ea"/>
                <a:cs typeface="+mj-cs"/>
              </a:rPr>
              <a:t>الجهد </a:t>
            </a:r>
            <a:r>
              <a:rPr lang="ar-SA" sz="2800" b="1" dirty="0">
                <a:solidFill>
                  <a:srgbClr val="FF0000"/>
                </a:solidFill>
                <a:effectLst>
                  <a:outerShdw blurRad="50000" dist="30000" dir="5400000" algn="tl" rotWithShape="0">
                    <a:srgbClr val="000000">
                      <a:alpha val="30000"/>
                    </a:srgbClr>
                  </a:outerShdw>
                </a:effectLst>
              </a:rPr>
              <a:t>لنقطة </a:t>
            </a:r>
            <a:r>
              <a:rPr lang="ar-SA" sz="2800" b="1" dirty="0" smtClean="0">
                <a:solidFill>
                  <a:srgbClr val="FF0000"/>
                </a:solidFill>
                <a:effectLst>
                  <a:outerShdw blurRad="50000" dist="30000" dir="5400000" algn="tl" rotWithShape="0">
                    <a:srgbClr val="000000">
                      <a:alpha val="30000"/>
                    </a:srgbClr>
                  </a:outerShdw>
                </a:effectLst>
              </a:rPr>
              <a:t>مشحونة</a:t>
            </a:r>
            <a:r>
              <a:rPr lang="en-US" sz="2800" b="1" dirty="0" smtClean="0">
                <a:solidFill>
                  <a:srgbClr val="FF0000"/>
                </a:solidFill>
                <a:effectLst>
                  <a:outerShdw blurRad="50000" dist="30000" dir="5400000" algn="tl" rotWithShape="0">
                    <a:srgbClr val="000000">
                      <a:alpha val="30000"/>
                    </a:srgbClr>
                  </a:outerShdw>
                </a:effectLst>
              </a:rPr>
              <a:t>  </a:t>
            </a:r>
            <a:r>
              <a:rPr lang="ar-SA" sz="2800" b="1" dirty="0" smtClean="0">
                <a:solidFill>
                  <a:srgbClr val="FF0000"/>
                </a:solidFill>
                <a:effectLst>
                  <a:outerShdw blurRad="50000" dist="30000" dir="5400000" algn="tl" rotWithShape="0">
                    <a:srgbClr val="000000">
                      <a:alpha val="30000"/>
                    </a:srgbClr>
                  </a:outerShdw>
                </a:effectLst>
                <a:latin typeface="+mj-lt"/>
                <a:ea typeface="+mj-ea"/>
                <a:cs typeface="+mj-cs"/>
              </a:rPr>
              <a:t> </a:t>
            </a:r>
            <a:r>
              <a:rPr lang="en-US" sz="2400" b="1" dirty="0" smtClean="0">
                <a:solidFill>
                  <a:srgbClr val="FF0000"/>
                </a:solidFill>
                <a:effectLst>
                  <a:outerShdw blurRad="50000" dist="30000" dir="5400000" algn="tl" rotWithShape="0">
                    <a:srgbClr val="000000">
                      <a:alpha val="30000"/>
                    </a:srgbClr>
                  </a:outerShdw>
                </a:effectLst>
                <a:latin typeface="+mj-lt"/>
                <a:ea typeface="+mj-ea"/>
                <a:cs typeface="+mj-cs"/>
              </a:rPr>
              <a:t>Potential difference due to point charge</a:t>
            </a:r>
            <a:endParaRPr lang="ar-SA" sz="2400" b="1" dirty="0">
              <a:solidFill>
                <a:srgbClr val="FF0000"/>
              </a:solidFill>
              <a:effectLst>
                <a:outerShdw blurRad="50000" dist="30000" dir="5400000" algn="tl" rotWithShape="0">
                  <a:srgbClr val="000000">
                    <a:alpha val="30000"/>
                  </a:srgbClr>
                </a:outerShdw>
              </a:effectLst>
              <a:latin typeface="+mj-lt"/>
              <a:ea typeface="+mj-ea"/>
              <a:cs typeface="+mj-cs"/>
            </a:endParaRPr>
          </a:p>
        </p:txBody>
      </p:sp>
      <p:grpSp>
        <p:nvGrpSpPr>
          <p:cNvPr id="8200" name="Group 13"/>
          <p:cNvGrpSpPr>
            <a:grpSpLocks/>
          </p:cNvGrpSpPr>
          <p:nvPr/>
        </p:nvGrpSpPr>
        <p:grpSpPr bwMode="auto">
          <a:xfrm>
            <a:off x="7572375" y="2630488"/>
            <a:ext cx="928688" cy="369887"/>
            <a:chOff x="6643702" y="1928802"/>
            <a:chExt cx="714380" cy="369332"/>
          </a:xfrm>
        </p:grpSpPr>
        <p:cxnSp>
          <p:nvCxnSpPr>
            <p:cNvPr id="12" name="Straight Arrow Connector 11"/>
            <p:cNvCxnSpPr/>
            <p:nvPr/>
          </p:nvCxnSpPr>
          <p:spPr>
            <a:xfrm flipV="1">
              <a:off x="6643702" y="2144378"/>
              <a:ext cx="428628" cy="110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03" name="TextBox 12"/>
            <p:cNvSpPr txBox="1">
              <a:spLocks noChangeArrowheads="1"/>
            </p:cNvSpPr>
            <p:nvPr/>
          </p:nvSpPr>
          <p:spPr bwMode="auto">
            <a:xfrm>
              <a:off x="6929454" y="1928802"/>
              <a:ext cx="428628" cy="369332"/>
            </a:xfrm>
            <a:prstGeom prst="rect">
              <a:avLst/>
            </a:prstGeom>
            <a:noFill/>
            <a:ln w="9525">
              <a:noFill/>
              <a:miter lim="800000"/>
              <a:headEnd/>
              <a:tailEnd/>
            </a:ln>
          </p:spPr>
          <p:txBody>
            <a:bodyPr>
              <a:spAutoFit/>
            </a:bodyPr>
            <a:lstStyle/>
            <a:p>
              <a:r>
                <a:rPr lang="en-US"/>
                <a:t>E</a:t>
              </a:r>
              <a:endParaRPr lang="ar-SA"/>
            </a:p>
          </p:txBody>
        </p:sp>
      </p:grpSp>
      <p:sp>
        <p:nvSpPr>
          <p:cNvPr id="14"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1000125" y="1143000"/>
            <a:ext cx="7929563" cy="3786188"/>
          </a:xfrm>
        </p:spPr>
        <p:txBody>
          <a:bodyPr rtlCol="1">
            <a:normAutofit lnSpcReduction="10000"/>
          </a:bodyPr>
          <a:lstStyle/>
          <a:p>
            <a:pPr fontAlgn="auto">
              <a:spcAft>
                <a:spcPts val="0"/>
              </a:spcAft>
              <a:defRPr/>
            </a:pPr>
            <a:endParaRPr lang="ar-SA" dirty="0" smtClean="0">
              <a:solidFill>
                <a:srgbClr val="FF0000"/>
              </a:solidFill>
            </a:endParaRPr>
          </a:p>
          <a:p>
            <a:pPr fontAlgn="auto">
              <a:spcAft>
                <a:spcPts val="0"/>
              </a:spcAft>
              <a:defRPr/>
            </a:pPr>
            <a:r>
              <a:rPr lang="ar-SA" dirty="0" smtClean="0">
                <a:solidFill>
                  <a:srgbClr val="FF0000"/>
                </a:solidFill>
              </a:rPr>
              <a:t>فرق عمل</a:t>
            </a:r>
          </a:p>
          <a:p>
            <a:pPr fontAlgn="auto">
              <a:lnSpc>
                <a:spcPct val="150000"/>
              </a:lnSpc>
              <a:spcAft>
                <a:spcPts val="0"/>
              </a:spcAft>
              <a:defRPr/>
            </a:pPr>
            <a:r>
              <a:rPr lang="ar-SA" sz="2800" dirty="0" smtClean="0">
                <a:latin typeface="Times New Roman" pitchFamily="18" charset="0"/>
                <a:cs typeface="Times New Roman" pitchFamily="18" charset="0"/>
              </a:rPr>
              <a:t>ما قيمة الجهد الكهربي عند النقطتين </a:t>
            </a:r>
            <a:r>
              <a:rPr lang="en-US" sz="2800" dirty="0" smtClean="0">
                <a:latin typeface="Times New Roman" pitchFamily="18" charset="0"/>
                <a:cs typeface="Times New Roman" pitchFamily="18" charset="0"/>
              </a:rPr>
              <a:t>b, a</a:t>
            </a:r>
            <a:r>
              <a:rPr lang="ar-SA" sz="2800" dirty="0" smtClean="0">
                <a:latin typeface="Times New Roman" pitchFamily="18" charset="0"/>
                <a:cs typeface="Times New Roman" pitchFamily="18" charset="0"/>
              </a:rPr>
              <a:t>  تبعدان مسافة </a:t>
            </a:r>
            <a:r>
              <a:rPr lang="en-US" sz="2800" dirty="0" err="1" smtClean="0">
                <a:latin typeface="Times New Roman" pitchFamily="18" charset="0"/>
                <a:cs typeface="Times New Roman" pitchFamily="18" charset="0"/>
              </a:rPr>
              <a:t>r</a:t>
            </a:r>
            <a:r>
              <a:rPr lang="en-US" sz="2800" baseline="-25000" dirty="0" err="1" smtClean="0">
                <a:latin typeface="Times New Roman" pitchFamily="18" charset="0"/>
                <a:cs typeface="Times New Roman" pitchFamily="18" charset="0"/>
              </a:rPr>
              <a:t>b</a:t>
            </a:r>
            <a:r>
              <a:rPr lang="en-US" sz="2800" baseline="-25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t>
            </a:r>
            <a:r>
              <a:rPr lang="en-US" sz="2800" baseline="-25000" dirty="0" err="1" smtClean="0">
                <a:latin typeface="Times New Roman" pitchFamily="18" charset="0"/>
                <a:cs typeface="Times New Roman" pitchFamily="18" charset="0"/>
              </a:rPr>
              <a:t>a</a:t>
            </a:r>
            <a:r>
              <a:rPr lang="ar-SA" sz="2800" dirty="0" smtClean="0">
                <a:latin typeface="Times New Roman" pitchFamily="18" charset="0"/>
                <a:cs typeface="Times New Roman" pitchFamily="18" charset="0"/>
              </a:rPr>
              <a:t> على الترتيب من الشحنة </a:t>
            </a:r>
            <a:r>
              <a:rPr lang="en-US" sz="2800" dirty="0" smtClean="0">
                <a:latin typeface="Times New Roman" pitchFamily="18" charset="0"/>
                <a:cs typeface="Times New Roman" pitchFamily="18" charset="0"/>
              </a:rPr>
              <a:t>q</a:t>
            </a:r>
            <a:r>
              <a:rPr lang="ar-SA" sz="2800" dirty="0" smtClean="0">
                <a:latin typeface="Times New Roman" pitchFamily="18" charset="0"/>
                <a:cs typeface="Times New Roman" pitchFamily="18" charset="0"/>
              </a:rPr>
              <a:t>. ثم احسب الشغل المبذول لنقل شحنة </a:t>
            </a:r>
            <a:r>
              <a:rPr lang="en-US" sz="2800" dirty="0" err="1" smtClean="0">
                <a:latin typeface="Times New Roman" pitchFamily="18" charset="0"/>
                <a:cs typeface="Times New Roman" pitchFamily="18" charset="0"/>
              </a:rPr>
              <a:t>q</a:t>
            </a:r>
            <a:r>
              <a:rPr lang="en-US" sz="2800" baseline="-25000" dirty="0" err="1" smtClean="0">
                <a:latin typeface="Times New Roman" pitchFamily="18" charset="0"/>
                <a:cs typeface="Times New Roman" pitchFamily="18" charset="0"/>
              </a:rPr>
              <a:t>o</a:t>
            </a:r>
            <a:r>
              <a:rPr lang="ar-SA" sz="2800" dirty="0" smtClean="0">
                <a:latin typeface="Times New Roman" pitchFamily="18" charset="0"/>
                <a:cs typeface="Times New Roman" pitchFamily="18" charset="0"/>
              </a:rPr>
              <a:t> قدرها </a:t>
            </a:r>
            <a:r>
              <a:rPr lang="en-US" sz="2800" dirty="0" smtClean="0">
                <a:latin typeface="Times New Roman" pitchFamily="18" charset="0"/>
                <a:cs typeface="Times New Roman" pitchFamily="18" charset="0"/>
              </a:rPr>
              <a:t>2.5x10</a:t>
            </a:r>
            <a:r>
              <a:rPr lang="en-US" sz="2800" baseline="30000" dirty="0" smtClean="0">
                <a:latin typeface="Times New Roman" pitchFamily="18" charset="0"/>
                <a:cs typeface="Times New Roman" pitchFamily="18" charset="0"/>
              </a:rPr>
              <a:t>-7</a:t>
            </a:r>
            <a:r>
              <a:rPr lang="ar-SA" sz="2800" dirty="0" smtClean="0">
                <a:latin typeface="Times New Roman" pitchFamily="18" charset="0"/>
                <a:cs typeface="Times New Roman" pitchFamily="18" charset="0"/>
              </a:rPr>
              <a:t> كولوم من </a:t>
            </a:r>
            <a:r>
              <a:rPr lang="en-US" sz="2800" dirty="0" smtClean="0">
                <a:latin typeface="Times New Roman" pitchFamily="18" charset="0"/>
                <a:cs typeface="Times New Roman" pitchFamily="18" charset="0"/>
              </a:rPr>
              <a:t>a</a:t>
            </a:r>
            <a:r>
              <a:rPr lang="ar-SA" sz="2800" dirty="0" smtClean="0">
                <a:latin typeface="Times New Roman" pitchFamily="18" charset="0"/>
                <a:cs typeface="Times New Roman" pitchFamily="18" charset="0"/>
              </a:rPr>
              <a:t> إلى </a:t>
            </a:r>
            <a:r>
              <a:rPr lang="en-US" sz="2800" dirty="0" smtClean="0">
                <a:latin typeface="Times New Roman" pitchFamily="18" charset="0"/>
                <a:cs typeface="Times New Roman" pitchFamily="18" charset="0"/>
              </a:rPr>
              <a:t>b</a:t>
            </a:r>
            <a:r>
              <a:rPr lang="ar-SA" sz="2800" dirty="0" smtClean="0">
                <a:latin typeface="Times New Roman" pitchFamily="18" charset="0"/>
                <a:cs typeface="Times New Roman" pitchFamily="18" charset="0"/>
              </a:rPr>
              <a:t>. حيث أن:</a:t>
            </a:r>
          </a:p>
          <a:p>
            <a:pPr algn="l" rtl="0" fontAlgn="auto">
              <a:lnSpc>
                <a:spcPct val="150000"/>
              </a:lnSpc>
              <a:spcAft>
                <a:spcPts val="0"/>
              </a:spcAft>
              <a:defRPr/>
            </a:pP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 1 m ,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 = 0.1 m , q = 1x10</a:t>
            </a:r>
            <a:r>
              <a:rPr lang="en-US" sz="2400" baseline="30000" dirty="0" smtClean="0">
                <a:latin typeface="Times New Roman" pitchFamily="18" charset="0"/>
                <a:cs typeface="Times New Roman" pitchFamily="18" charset="0"/>
              </a:rPr>
              <a:t>-6</a:t>
            </a:r>
            <a:r>
              <a:rPr lang="en-US" sz="2400" dirty="0" smtClean="0">
                <a:latin typeface="Times New Roman" pitchFamily="18" charset="0"/>
                <a:cs typeface="Times New Roman" pitchFamily="18" charset="0"/>
              </a:rPr>
              <a:t> C</a:t>
            </a:r>
            <a:r>
              <a:rPr lang="en-US" sz="2400" baseline="30000" dirty="0" smtClean="0">
                <a:latin typeface="Times New Roman" pitchFamily="18" charset="0"/>
                <a:cs typeface="Times New Roman" pitchFamily="18" charset="0"/>
              </a:rPr>
              <a:t> </a:t>
            </a:r>
            <a:endParaRPr lang="ar-SA" sz="2400" dirty="0" smtClean="0">
              <a:latin typeface="Times New Roman" pitchFamily="18" charset="0"/>
              <a:cs typeface="Times New Roman" pitchFamily="18" charset="0"/>
            </a:endParaRPr>
          </a:p>
        </p:txBody>
      </p:sp>
      <p:pic>
        <p:nvPicPr>
          <p:cNvPr id="37891" name="Picture 5" descr="C:\Program Files\Microsoft Office\MEDIA\CAGCAT10\j0233018.wmf"/>
          <p:cNvPicPr>
            <a:picLocks noChangeAspect="1" noChangeArrowheads="1"/>
          </p:cNvPicPr>
          <p:nvPr/>
        </p:nvPicPr>
        <p:blipFill>
          <a:blip r:embed="rId2"/>
          <a:srcRect/>
          <a:stretch>
            <a:fillRect/>
          </a:stretch>
        </p:blipFill>
        <p:spPr bwMode="auto">
          <a:xfrm>
            <a:off x="6072188" y="1384300"/>
            <a:ext cx="928687" cy="942975"/>
          </a:xfrm>
          <a:prstGeom prst="rect">
            <a:avLst/>
          </a:prstGeom>
          <a:noFill/>
          <a:ln w="9525">
            <a:noFill/>
            <a:miter lim="800000"/>
            <a:headEnd/>
            <a:tailEnd/>
          </a:ln>
        </p:spPr>
      </p:pic>
      <p:grpSp>
        <p:nvGrpSpPr>
          <p:cNvPr id="37892" name="Group 35"/>
          <p:cNvGrpSpPr>
            <a:grpSpLocks/>
          </p:cNvGrpSpPr>
          <p:nvPr/>
        </p:nvGrpSpPr>
        <p:grpSpPr bwMode="auto">
          <a:xfrm>
            <a:off x="2546350" y="5143500"/>
            <a:ext cx="5240338" cy="1171575"/>
            <a:chOff x="3346324" y="5117738"/>
            <a:chExt cx="2582998" cy="547865"/>
          </a:xfrm>
        </p:grpSpPr>
        <p:cxnSp>
          <p:nvCxnSpPr>
            <p:cNvPr id="14" name="Straight Connector 13"/>
            <p:cNvCxnSpPr/>
            <p:nvPr/>
          </p:nvCxnSpPr>
          <p:spPr>
            <a:xfrm flipV="1">
              <a:off x="3714877" y="5357522"/>
              <a:ext cx="2000043" cy="0"/>
            </a:xfrm>
            <a:prstGeom prst="line">
              <a:avLst/>
            </a:prstGeom>
            <a:noFill/>
            <a:ln>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7895" name="Group 34"/>
            <p:cNvGrpSpPr>
              <a:grpSpLocks/>
            </p:cNvGrpSpPr>
            <p:nvPr/>
          </p:nvGrpSpPr>
          <p:grpSpPr bwMode="auto">
            <a:xfrm>
              <a:off x="3566764" y="5120359"/>
              <a:ext cx="180000" cy="338554"/>
              <a:chOff x="3566764" y="5120359"/>
              <a:chExt cx="180000" cy="338554"/>
            </a:xfrm>
          </p:grpSpPr>
          <p:sp>
            <p:nvSpPr>
              <p:cNvPr id="12" name="Oval 11"/>
              <p:cNvSpPr/>
              <p:nvPr/>
            </p:nvSpPr>
            <p:spPr>
              <a:xfrm>
                <a:off x="3602198" y="5307783"/>
                <a:ext cx="124415" cy="11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6" name="TextBox 15"/>
              <p:cNvSpPr txBox="1"/>
              <p:nvPr/>
            </p:nvSpPr>
            <p:spPr>
              <a:xfrm flipV="1">
                <a:off x="3566986" y="5120707"/>
                <a:ext cx="179972" cy="338518"/>
              </a:xfrm>
              <a:prstGeom prst="rect">
                <a:avLst/>
              </a:prstGeom>
              <a:noFill/>
              <a:ln>
                <a:noFill/>
              </a:ln>
            </p:spPr>
            <p:txBody>
              <a:bodyPr rtlCol="1">
                <a:spAutoFit/>
              </a:bodyPr>
              <a:lstStyle/>
              <a:p>
                <a:pPr algn="ctr" fontAlgn="auto">
                  <a:spcBef>
                    <a:spcPts val="0"/>
                  </a:spcBef>
                  <a:spcAft>
                    <a:spcPts val="0"/>
                  </a:spcAft>
                  <a:defRPr/>
                </a:pPr>
                <a:r>
                  <a:rPr lang="ar-SA" sz="1600" b="1" dirty="0">
                    <a:solidFill>
                      <a:srgbClr val="FF0000"/>
                    </a:solidFill>
                    <a:latin typeface="+mn-lt"/>
                    <a:cs typeface="+mn-cs"/>
                  </a:rPr>
                  <a:t>+</a:t>
                </a:r>
              </a:p>
            </p:txBody>
          </p:sp>
        </p:grpSp>
        <p:cxnSp>
          <p:nvCxnSpPr>
            <p:cNvPr id="20" name="Straight Connector 19"/>
            <p:cNvCxnSpPr/>
            <p:nvPr/>
          </p:nvCxnSpPr>
          <p:spPr>
            <a:xfrm rot="5400000">
              <a:off x="5681142" y="5358635"/>
              <a:ext cx="67555" cy="0"/>
            </a:xfrm>
            <a:prstGeom prst="line">
              <a:avLst/>
            </a:prstGeom>
            <a:noFill/>
            <a:ln w="38100">
              <a:solidFill>
                <a:schemeClr val="tx1"/>
              </a:solidFill>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rot="10800000" flipV="1">
              <a:off x="5500518" y="5120707"/>
              <a:ext cx="428804" cy="338518"/>
            </a:xfrm>
            <a:prstGeom prst="rect">
              <a:avLst/>
            </a:prstGeom>
            <a:noFill/>
            <a:ln>
              <a:noFill/>
            </a:ln>
          </p:spPr>
          <p:txBody>
            <a:bodyPr rtlCol="1">
              <a:spAutoFit/>
            </a:bodyPr>
            <a:lstStyle/>
            <a:p>
              <a:pPr algn="ctr" rtl="0" fontAlgn="auto">
                <a:spcBef>
                  <a:spcPts val="0"/>
                </a:spcBef>
                <a:spcAft>
                  <a:spcPts val="0"/>
                </a:spcAft>
                <a:defRPr/>
              </a:pPr>
              <a:r>
                <a:rPr lang="en-US" sz="1600" b="1" dirty="0">
                  <a:solidFill>
                    <a:srgbClr val="7030A0"/>
                  </a:solidFill>
                  <a:latin typeface="+mn-lt"/>
                  <a:cs typeface="+mn-cs"/>
                </a:rPr>
                <a:t>a</a:t>
              </a:r>
              <a:endParaRPr lang="ar-SA" sz="1600" b="1" dirty="0">
                <a:solidFill>
                  <a:srgbClr val="7030A0"/>
                </a:solidFill>
                <a:latin typeface="+mn-lt"/>
                <a:cs typeface="+mn-cs"/>
              </a:endParaRPr>
            </a:p>
          </p:txBody>
        </p:sp>
        <p:sp>
          <p:nvSpPr>
            <p:cNvPr id="27" name="TextBox 26"/>
            <p:cNvSpPr txBox="1"/>
            <p:nvPr/>
          </p:nvSpPr>
          <p:spPr>
            <a:xfrm rot="10800000" flipV="1">
              <a:off x="4500496" y="5117738"/>
              <a:ext cx="643206" cy="308082"/>
            </a:xfrm>
            <a:prstGeom prst="rect">
              <a:avLst/>
            </a:prstGeom>
            <a:noFill/>
            <a:ln>
              <a:noFill/>
            </a:ln>
          </p:spPr>
          <p:txBody>
            <a:bodyPr rtlCol="1">
              <a:spAutoFit/>
            </a:bodyPr>
            <a:lstStyle/>
            <a:p>
              <a:pPr algn="ctr" rtl="0" fontAlgn="auto">
                <a:spcBef>
                  <a:spcPts val="0"/>
                </a:spcBef>
                <a:spcAft>
                  <a:spcPts val="0"/>
                </a:spcAft>
                <a:defRPr/>
              </a:pPr>
              <a:r>
                <a:rPr lang="en-US" sz="1400" b="1" dirty="0" err="1">
                  <a:solidFill>
                    <a:srgbClr val="7030A0"/>
                  </a:solidFill>
                  <a:latin typeface="+mn-lt"/>
                  <a:cs typeface="+mn-cs"/>
                </a:rPr>
                <a:t>r</a:t>
              </a:r>
              <a:r>
                <a:rPr lang="en-US" sz="1400" b="1" baseline="-25000" dirty="0" err="1">
                  <a:solidFill>
                    <a:srgbClr val="7030A0"/>
                  </a:solidFill>
                  <a:latin typeface="+mn-lt"/>
                  <a:cs typeface="+mn-cs"/>
                </a:rPr>
                <a:t>a</a:t>
              </a:r>
              <a:endParaRPr lang="ar-SA" sz="1400" b="1" dirty="0">
                <a:solidFill>
                  <a:srgbClr val="7030A0"/>
                </a:solidFill>
                <a:latin typeface="+mn-lt"/>
                <a:cs typeface="+mn-cs"/>
              </a:endParaRPr>
            </a:p>
          </p:txBody>
        </p:sp>
        <p:sp>
          <p:nvSpPr>
            <p:cNvPr id="28" name="TextBox 27"/>
            <p:cNvSpPr txBox="1"/>
            <p:nvPr/>
          </p:nvSpPr>
          <p:spPr>
            <a:xfrm rot="10800000" flipV="1">
              <a:off x="3643670" y="5357522"/>
              <a:ext cx="642424" cy="308081"/>
            </a:xfrm>
            <a:prstGeom prst="rect">
              <a:avLst/>
            </a:prstGeom>
            <a:noFill/>
            <a:ln>
              <a:noFill/>
            </a:ln>
          </p:spPr>
          <p:txBody>
            <a:bodyPr rtlCol="1">
              <a:spAutoFit/>
            </a:bodyPr>
            <a:lstStyle/>
            <a:p>
              <a:pPr algn="ctr" rtl="0" fontAlgn="auto">
                <a:spcBef>
                  <a:spcPts val="0"/>
                </a:spcBef>
                <a:spcAft>
                  <a:spcPts val="0"/>
                </a:spcAft>
                <a:defRPr/>
              </a:pPr>
              <a:r>
                <a:rPr lang="en-US" sz="1400" b="1" dirty="0" err="1">
                  <a:solidFill>
                    <a:srgbClr val="FF0000"/>
                  </a:solidFill>
                  <a:latin typeface="+mn-lt"/>
                  <a:cs typeface="+mn-cs"/>
                </a:rPr>
                <a:t>r</a:t>
              </a:r>
              <a:r>
                <a:rPr lang="en-US" sz="1400" b="1" baseline="-25000" dirty="0" err="1">
                  <a:solidFill>
                    <a:srgbClr val="FF0000"/>
                  </a:solidFill>
                  <a:latin typeface="+mn-lt"/>
                  <a:cs typeface="+mn-cs"/>
                </a:rPr>
                <a:t>b</a:t>
              </a:r>
              <a:endParaRPr lang="ar-SA" sz="1400" b="1" dirty="0">
                <a:solidFill>
                  <a:srgbClr val="FF0000"/>
                </a:solidFill>
                <a:latin typeface="+mn-lt"/>
                <a:cs typeface="+mn-cs"/>
              </a:endParaRPr>
            </a:p>
          </p:txBody>
        </p:sp>
        <p:sp>
          <p:nvSpPr>
            <p:cNvPr id="10" name="TextBox 9"/>
            <p:cNvSpPr txBox="1"/>
            <p:nvPr/>
          </p:nvSpPr>
          <p:spPr>
            <a:xfrm rot="10800000" flipV="1">
              <a:off x="3346324" y="5117738"/>
              <a:ext cx="643206" cy="308082"/>
            </a:xfrm>
            <a:prstGeom prst="rect">
              <a:avLst/>
            </a:prstGeom>
            <a:noFill/>
            <a:ln>
              <a:noFill/>
            </a:ln>
          </p:spPr>
          <p:txBody>
            <a:bodyPr rtlCol="1">
              <a:spAutoFit/>
            </a:bodyPr>
            <a:lstStyle/>
            <a:p>
              <a:pPr algn="ctr" rtl="0" fontAlgn="auto">
                <a:spcBef>
                  <a:spcPts val="0"/>
                </a:spcBef>
                <a:spcAft>
                  <a:spcPts val="0"/>
                </a:spcAft>
                <a:defRPr/>
              </a:pPr>
              <a:r>
                <a:rPr lang="en-US" sz="1400" b="1" dirty="0">
                  <a:solidFill>
                    <a:srgbClr val="FF0000"/>
                  </a:solidFill>
                  <a:latin typeface="+mn-lt"/>
                  <a:cs typeface="+mn-cs"/>
                </a:rPr>
                <a:t>q</a:t>
              </a:r>
              <a:endParaRPr lang="ar-SA" sz="1400" b="1" dirty="0">
                <a:solidFill>
                  <a:srgbClr val="FF0000"/>
                </a:solidFill>
                <a:latin typeface="+mn-lt"/>
                <a:cs typeface="+mn-cs"/>
              </a:endParaRPr>
            </a:p>
          </p:txBody>
        </p:sp>
        <p:cxnSp>
          <p:nvCxnSpPr>
            <p:cNvPr id="33" name="Straight Connector 32"/>
            <p:cNvCxnSpPr/>
            <p:nvPr/>
          </p:nvCxnSpPr>
          <p:spPr>
            <a:xfrm rot="5400000">
              <a:off x="4182675" y="5358635"/>
              <a:ext cx="67555" cy="0"/>
            </a:xfrm>
            <a:prstGeom prst="line">
              <a:avLst/>
            </a:prstGeom>
            <a:noFill/>
            <a:ln w="38100">
              <a:solidFill>
                <a:srgbClr val="FF0000"/>
              </a:solidFill>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rot="10800000" flipV="1">
              <a:off x="4000485" y="5120707"/>
              <a:ext cx="428804" cy="338518"/>
            </a:xfrm>
            <a:prstGeom prst="rect">
              <a:avLst/>
            </a:prstGeom>
            <a:noFill/>
            <a:ln>
              <a:noFill/>
            </a:ln>
          </p:spPr>
          <p:txBody>
            <a:bodyPr rtlCol="1">
              <a:spAutoFit/>
            </a:bodyPr>
            <a:lstStyle/>
            <a:p>
              <a:pPr algn="ctr" rtl="0" fontAlgn="auto">
                <a:spcBef>
                  <a:spcPts val="0"/>
                </a:spcBef>
                <a:spcAft>
                  <a:spcPts val="0"/>
                </a:spcAft>
                <a:defRPr/>
              </a:pPr>
              <a:r>
                <a:rPr lang="en-US" sz="1600" b="1" dirty="0">
                  <a:solidFill>
                    <a:srgbClr val="FF0000"/>
                  </a:solidFill>
                  <a:latin typeface="+mn-lt"/>
                  <a:cs typeface="+mn-cs"/>
                </a:rPr>
                <a:t>b</a:t>
              </a:r>
              <a:endParaRPr lang="ar-SA" sz="1600" b="1" dirty="0">
                <a:solidFill>
                  <a:srgbClr val="FF0000"/>
                </a:solidFill>
                <a:latin typeface="+mn-lt"/>
                <a:cs typeface="+mn-cs"/>
              </a:endParaRPr>
            </a:p>
          </p:txBody>
        </p:sp>
      </p:grpSp>
      <p:sp>
        <p:nvSpPr>
          <p:cNvPr id="18"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Content Placeholder 3"/>
          <p:cNvGraphicFramePr>
            <a:graphicFrameLocks noGrp="1" noChangeAspect="1"/>
          </p:cNvGraphicFramePr>
          <p:nvPr>
            <p:ph idx="1"/>
          </p:nvPr>
        </p:nvGraphicFramePr>
        <p:xfrm>
          <a:off x="1174750" y="1647825"/>
          <a:ext cx="5311775" cy="3781425"/>
        </p:xfrm>
        <a:graphic>
          <a:graphicData uri="http://schemas.openxmlformats.org/presentationml/2006/ole">
            <mc:AlternateContent xmlns:mc="http://schemas.openxmlformats.org/markup-compatibility/2006">
              <mc:Choice xmlns:v="urn:schemas-microsoft-com:vml" Requires="v">
                <p:oleObj spid="_x0000_s9242" name="Equation" r:id="rId3" imgW="1498600" imgH="1066800" progId="Equation.3">
                  <p:embed/>
                </p:oleObj>
              </mc:Choice>
              <mc:Fallback>
                <p:oleObj name="Equation" r:id="rId3" imgW="1498600" imgH="1066800" progId="Equation.3">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1647825"/>
                        <a:ext cx="5311775" cy="3781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txBox="1">
            <a:spLocks/>
          </p:cNvSpPr>
          <p:nvPr/>
        </p:nvSpPr>
        <p:spPr>
          <a:xfrm>
            <a:off x="1000125" y="1214438"/>
            <a:ext cx="8143875" cy="785812"/>
          </a:xfrm>
          <a:prstGeom prst="rect">
            <a:avLst/>
          </a:prstGeom>
          <a:noFill/>
        </p:spPr>
        <p:txBody>
          <a:bodyPr anchor="ctr">
            <a:normAutofit fontScale="55000" lnSpcReduction="20000"/>
          </a:bodyPr>
          <a:lstStyle/>
          <a:p>
            <a:pPr fontAlgn="auto">
              <a:spcAft>
                <a:spcPts val="0"/>
              </a:spcAft>
              <a:defRPr/>
            </a:pPr>
            <a:endParaRPr lang="ar-SA" sz="3900" dirty="0">
              <a:cs typeface="+mj-cs"/>
            </a:endParaRPr>
          </a:p>
          <a:p>
            <a:pPr fontAlgn="auto">
              <a:spcAft>
                <a:spcPts val="0"/>
              </a:spcAft>
              <a:defRPr/>
            </a:pPr>
            <a:r>
              <a:rPr lang="ar-SA" sz="5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الحـل</a:t>
            </a:r>
          </a:p>
          <a:p>
            <a:pPr fontAlgn="auto">
              <a:spcAft>
                <a:spcPts val="0"/>
              </a:spcAft>
              <a:defRPr/>
            </a:pPr>
            <a:endParaRPr lang="ar-SA"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6"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itle 1"/>
          <p:cNvSpPr>
            <a:spLocks noGrp="1"/>
          </p:cNvSpPr>
          <p:nvPr>
            <p:ph type="title"/>
          </p:nvPr>
        </p:nvSpPr>
        <p:spPr>
          <a:xfrm>
            <a:off x="1000125" y="1071563"/>
            <a:ext cx="8143875" cy="774700"/>
          </a:xfrm>
        </p:spPr>
        <p:txBody>
          <a:bodyPr/>
          <a:lstStyle/>
          <a:p>
            <a:pPr algn="r"/>
            <a:r>
              <a:rPr lang="ar-SA" b="1" smtClean="0"/>
              <a:t>  الخلاصة</a:t>
            </a:r>
          </a:p>
        </p:txBody>
      </p:sp>
      <p:graphicFrame>
        <p:nvGraphicFramePr>
          <p:cNvPr id="10242" name="Object 3"/>
          <p:cNvGraphicFramePr>
            <a:graphicFrameLocks noGrp="1" noChangeAspect="1"/>
          </p:cNvGraphicFramePr>
          <p:nvPr>
            <p:ph sz="half" idx="1"/>
          </p:nvPr>
        </p:nvGraphicFramePr>
        <p:xfrm>
          <a:off x="1214438" y="1714500"/>
          <a:ext cx="2071687" cy="958850"/>
        </p:xfrm>
        <a:graphic>
          <a:graphicData uri="http://schemas.openxmlformats.org/presentationml/2006/ole">
            <mc:AlternateContent xmlns:mc="http://schemas.openxmlformats.org/markup-compatibility/2006">
              <mc:Choice xmlns:v="urn:schemas-microsoft-com:vml" Requires="v">
                <p:oleObj spid="_x0000_s10338" name="Equation" r:id="rId3" imgW="850531" imgH="393529" progId="Equation.3">
                  <p:embed/>
                </p:oleObj>
              </mc:Choice>
              <mc:Fallback>
                <p:oleObj name="Equation" r:id="rId3" imgW="850531" imgH="393529" progId="Equation.3">
                  <p:embed/>
                  <p:pic>
                    <p:nvPicPr>
                      <p:cNvPr id="0" name="Picture 1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1714500"/>
                        <a:ext cx="2071687"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Content Placeholder 11"/>
          <p:cNvSpPr>
            <a:spLocks noGrp="1"/>
          </p:cNvSpPr>
          <p:nvPr>
            <p:ph sz="half" idx="2"/>
          </p:nvPr>
        </p:nvSpPr>
        <p:spPr>
          <a:xfrm>
            <a:off x="3929063" y="1524000"/>
            <a:ext cx="5005387" cy="4905375"/>
          </a:xfrm>
        </p:spPr>
        <p:txBody>
          <a:bodyPr/>
          <a:lstStyle/>
          <a:p>
            <a:endParaRPr lang="ar-SA" sz="2400" smtClean="0"/>
          </a:p>
          <a:p>
            <a:r>
              <a:rPr lang="ar-SA" sz="2400" smtClean="0"/>
              <a:t>قانون كولوم</a:t>
            </a:r>
          </a:p>
          <a:p>
            <a:endParaRPr lang="ar-SA" sz="2400" smtClean="0"/>
          </a:p>
          <a:p>
            <a:pPr>
              <a:lnSpc>
                <a:spcPct val="200000"/>
              </a:lnSpc>
            </a:pPr>
            <a:r>
              <a:rPr lang="ar-SA" sz="2400" smtClean="0"/>
              <a:t>المجال الكهربي</a:t>
            </a:r>
          </a:p>
          <a:p>
            <a:endParaRPr lang="ar-SA" sz="2400" smtClean="0"/>
          </a:p>
          <a:p>
            <a:pPr>
              <a:lnSpc>
                <a:spcPct val="150000"/>
              </a:lnSpc>
            </a:pPr>
            <a:r>
              <a:rPr lang="ar-SA" sz="2400" smtClean="0"/>
              <a:t>الجهد عند نقطة تبعد مسافة  </a:t>
            </a:r>
            <a:r>
              <a:rPr lang="en-US" sz="2400" smtClean="0">
                <a:ea typeface="Majalla UI"/>
                <a:cs typeface="Majalla UI"/>
              </a:rPr>
              <a:t>r</a:t>
            </a:r>
            <a:r>
              <a:rPr lang="ar-SA" sz="2400" smtClean="0"/>
              <a:t> عن الشحنة </a:t>
            </a:r>
            <a:r>
              <a:rPr lang="en-US" sz="2400" smtClean="0">
                <a:ea typeface="Majalla UI"/>
                <a:cs typeface="Majalla UI"/>
              </a:rPr>
              <a:t>q</a:t>
            </a:r>
          </a:p>
          <a:p>
            <a:endParaRPr lang="en-US" sz="2400" smtClean="0">
              <a:ea typeface="Majalla UI"/>
              <a:cs typeface="Majalla UI"/>
            </a:endParaRPr>
          </a:p>
          <a:p>
            <a:pPr>
              <a:lnSpc>
                <a:spcPct val="150000"/>
              </a:lnSpc>
            </a:pPr>
            <a:r>
              <a:rPr lang="ar-SA" sz="2400" smtClean="0"/>
              <a:t>طاقة الوضع أو الشغل المبذول لنقل شحنة </a:t>
            </a:r>
            <a:r>
              <a:rPr lang="en-US" sz="2400" smtClean="0">
                <a:ea typeface="Majalla UI"/>
                <a:cs typeface="Majalla UI"/>
              </a:rPr>
              <a:t>q</a:t>
            </a:r>
            <a:r>
              <a:rPr lang="en-US" sz="2400" baseline="-25000" smtClean="0">
                <a:ea typeface="Majalla UI"/>
                <a:cs typeface="Majalla UI"/>
              </a:rPr>
              <a:t>o</a:t>
            </a:r>
            <a:r>
              <a:rPr lang="ar-SA" sz="2400" smtClean="0"/>
              <a:t> من </a:t>
            </a:r>
            <a:r>
              <a:rPr lang="en-US" sz="2400" smtClean="0">
                <a:ea typeface="Majalla UI"/>
                <a:cs typeface="Majalla UI"/>
              </a:rPr>
              <a:t>A</a:t>
            </a:r>
            <a:r>
              <a:rPr lang="ar-SA" sz="2400" smtClean="0"/>
              <a:t> إلى </a:t>
            </a:r>
            <a:r>
              <a:rPr lang="en-US" sz="2400" smtClean="0">
                <a:ea typeface="Majalla UI"/>
                <a:cs typeface="Majalla UI"/>
              </a:rPr>
              <a:t>B</a:t>
            </a:r>
            <a:r>
              <a:rPr lang="ar-SA" sz="2400" smtClean="0"/>
              <a:t> </a:t>
            </a:r>
            <a:endParaRPr lang="en-US" sz="2400" smtClean="0">
              <a:ea typeface="Majalla UI"/>
              <a:cs typeface="Majalla UI"/>
            </a:endParaRPr>
          </a:p>
          <a:p>
            <a:endParaRPr lang="ar-SA" sz="2400" smtClean="0"/>
          </a:p>
        </p:txBody>
      </p:sp>
      <p:graphicFrame>
        <p:nvGraphicFramePr>
          <p:cNvPr id="10243" name="Object 4"/>
          <p:cNvGraphicFramePr>
            <a:graphicFrameLocks noChangeAspect="1"/>
          </p:cNvGraphicFramePr>
          <p:nvPr/>
        </p:nvGraphicFramePr>
        <p:xfrm>
          <a:off x="1071563" y="2928938"/>
          <a:ext cx="1928812" cy="1096962"/>
        </p:xfrm>
        <a:graphic>
          <a:graphicData uri="http://schemas.openxmlformats.org/presentationml/2006/ole">
            <mc:AlternateContent xmlns:mc="http://schemas.openxmlformats.org/markup-compatibility/2006">
              <mc:Choice xmlns:v="urn:schemas-microsoft-com:vml" Requires="v">
                <p:oleObj spid="_x0000_s10339" name="Equation" r:id="rId5" imgW="355292" imgH="317225" progId="Equation.3">
                  <p:embed/>
                </p:oleObj>
              </mc:Choice>
              <mc:Fallback>
                <p:oleObj name="Equation" r:id="rId5" imgW="355292" imgH="317225" progId="Equation.3">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2928938"/>
                        <a:ext cx="1928812" cy="1096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Content Placeholder 3"/>
          <p:cNvGraphicFramePr>
            <a:graphicFrameLocks noChangeAspect="1"/>
          </p:cNvGraphicFramePr>
          <p:nvPr/>
        </p:nvGraphicFramePr>
        <p:xfrm>
          <a:off x="928688" y="3929063"/>
          <a:ext cx="2214562" cy="1143000"/>
        </p:xfrm>
        <a:graphic>
          <a:graphicData uri="http://schemas.openxmlformats.org/presentationml/2006/ole">
            <mc:AlternateContent xmlns:mc="http://schemas.openxmlformats.org/markup-compatibility/2006">
              <mc:Choice xmlns:v="urn:schemas-microsoft-com:vml" Requires="v">
                <p:oleObj spid="_x0000_s10340" name="Equation" r:id="rId7" imgW="355446" imgH="228501" progId="Equation.3">
                  <p:embed/>
                </p:oleObj>
              </mc:Choice>
              <mc:Fallback>
                <p:oleObj name="Equation" r:id="rId7" imgW="355446" imgH="228501" progId="Equation.3">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688" y="3929063"/>
                        <a:ext cx="221456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2"/>
          <p:cNvGraphicFramePr>
            <a:graphicFrameLocks noChangeAspect="1"/>
          </p:cNvGraphicFramePr>
          <p:nvPr/>
        </p:nvGraphicFramePr>
        <p:xfrm>
          <a:off x="1011238" y="5456238"/>
          <a:ext cx="2049462" cy="588962"/>
        </p:xfrm>
        <a:graphic>
          <a:graphicData uri="http://schemas.openxmlformats.org/presentationml/2006/ole">
            <mc:AlternateContent xmlns:mc="http://schemas.openxmlformats.org/markup-compatibility/2006">
              <mc:Choice xmlns:v="urn:schemas-microsoft-com:vml" Requires="v">
                <p:oleObj spid="_x0000_s10341" name="Equation" r:id="rId9" imgW="431613" imgH="139639" progId="Equation.3">
                  <p:embed/>
                </p:oleObj>
              </mc:Choice>
              <mc:Fallback>
                <p:oleObj name="Equation" r:id="rId9" imgW="431613" imgH="139639" progId="Equation.3">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1238" y="5456238"/>
                        <a:ext cx="2049462"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909312"/>
            <a:ext cx="8964488" cy="525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مربع نص 4"/>
          <p:cNvSpPr txBox="1"/>
          <p:nvPr/>
        </p:nvSpPr>
        <p:spPr>
          <a:xfrm>
            <a:off x="3361722" y="136418"/>
            <a:ext cx="5688632" cy="1261884"/>
          </a:xfrm>
          <a:prstGeom prst="rect">
            <a:avLst/>
          </a:prstGeom>
          <a:noFill/>
        </p:spPr>
        <p:txBody>
          <a:bodyPr wrap="square" rtlCol="1">
            <a:spAutoFit/>
          </a:bodyPr>
          <a:lstStyle/>
          <a:p>
            <a:endParaRPr lang="ar-SA" sz="2800" b="1" dirty="0" smtClean="0"/>
          </a:p>
          <a:p>
            <a:endParaRPr lang="ar-SA" sz="2800" b="1" dirty="0" smtClean="0"/>
          </a:p>
          <a:p>
            <a:r>
              <a:rPr lang="ar-SA" sz="2000" b="1" dirty="0" err="1" smtClean="0"/>
              <a:t>إختر</a:t>
            </a:r>
            <a:r>
              <a:rPr lang="ar-SA" sz="2000" b="1" dirty="0" smtClean="0"/>
              <a:t> الإجابة الصحيحة </a:t>
            </a:r>
            <a:r>
              <a:rPr lang="ar-SA" sz="2000" b="1" dirty="0" err="1" smtClean="0"/>
              <a:t>ممايلي</a:t>
            </a:r>
            <a:r>
              <a:rPr lang="ar-SA" sz="2000" b="1" dirty="0" smtClean="0"/>
              <a:t>:</a:t>
            </a:r>
            <a:endParaRPr lang="ar-SA" sz="2000" b="1" dirty="0"/>
          </a:p>
        </p:txBody>
      </p:sp>
      <p:sp>
        <p:nvSpPr>
          <p:cNvPr id="2" name="مستطيل 1"/>
          <p:cNvSpPr/>
          <p:nvPr/>
        </p:nvSpPr>
        <p:spPr>
          <a:xfrm>
            <a:off x="1547664" y="188640"/>
            <a:ext cx="4572000" cy="923330"/>
          </a:xfrm>
          <a:prstGeom prst="rect">
            <a:avLst/>
          </a:prstGeom>
        </p:spPr>
        <p:txBody>
          <a:bodyPr>
            <a:spAutoFit/>
          </a:bodyPr>
          <a:lstStyle/>
          <a:p>
            <a:r>
              <a:rPr lang="ar-SA" dirty="0">
                <a:solidFill>
                  <a:srgbClr val="FF0000"/>
                </a:solidFill>
              </a:rPr>
              <a:t>جامعة الملك سعود</a:t>
            </a:r>
            <a:endParaRPr lang="en-US" dirty="0">
              <a:solidFill>
                <a:srgbClr val="FF0000"/>
              </a:solidFill>
            </a:endParaRPr>
          </a:p>
          <a:p>
            <a:r>
              <a:rPr lang="ar-SA" dirty="0">
                <a:solidFill>
                  <a:srgbClr val="FF0000"/>
                </a:solidFill>
              </a:rPr>
              <a:t>كلية العلوم – قسم الفيزياء والفلك</a:t>
            </a:r>
            <a:endParaRPr lang="en-US" dirty="0">
              <a:solidFill>
                <a:srgbClr val="FF0000"/>
              </a:solidFill>
            </a:endParaRPr>
          </a:p>
          <a:p>
            <a:r>
              <a:rPr lang="ar-SA" dirty="0">
                <a:solidFill>
                  <a:srgbClr val="FF0000"/>
                </a:solidFill>
              </a:rPr>
              <a:t>اختبار </a:t>
            </a:r>
            <a:r>
              <a:rPr lang="ar-SA" dirty="0" smtClean="0">
                <a:solidFill>
                  <a:srgbClr val="FF0000"/>
                </a:solidFill>
              </a:rPr>
              <a:t>قصير 1 </a:t>
            </a:r>
            <a:r>
              <a:rPr lang="en-US" dirty="0">
                <a:solidFill>
                  <a:srgbClr val="FF0000"/>
                </a:solidFill>
              </a:rPr>
              <a:t>Quiz</a:t>
            </a:r>
            <a:r>
              <a:rPr lang="ar-SA" dirty="0">
                <a:solidFill>
                  <a:srgbClr val="FF0000"/>
                </a:solidFill>
              </a:rPr>
              <a:t>  ، </a:t>
            </a:r>
            <a:r>
              <a:rPr lang="ar-SA" b="1" dirty="0">
                <a:solidFill>
                  <a:srgbClr val="FF0000"/>
                </a:solidFill>
              </a:rPr>
              <a:t>101 فيز</a:t>
            </a:r>
            <a:r>
              <a:rPr lang="ar-SA" dirty="0">
                <a:solidFill>
                  <a:srgbClr val="FF0000"/>
                </a:solidFill>
              </a:rPr>
              <a:t> </a:t>
            </a:r>
            <a:endParaRPr lang="ar-SA" dirty="0"/>
          </a:p>
        </p:txBody>
      </p:sp>
    </p:spTree>
    <p:extLst>
      <p:ext uri="{BB962C8B-B14F-4D97-AF65-F5344CB8AC3E}">
        <p14:creationId xmlns:p14="http://schemas.microsoft.com/office/powerpoint/2010/main" val="276903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91440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2123728" y="116632"/>
            <a:ext cx="4572000" cy="923330"/>
          </a:xfrm>
          <a:prstGeom prst="rect">
            <a:avLst/>
          </a:prstGeom>
        </p:spPr>
        <p:txBody>
          <a:bodyPr>
            <a:spAutoFit/>
          </a:bodyPr>
          <a:lstStyle/>
          <a:p>
            <a:r>
              <a:rPr lang="ar-SA" dirty="0">
                <a:solidFill>
                  <a:srgbClr val="FF0000"/>
                </a:solidFill>
              </a:rPr>
              <a:t>جامعة الملك سعود</a:t>
            </a:r>
            <a:endParaRPr lang="en-US" dirty="0">
              <a:solidFill>
                <a:srgbClr val="FF0000"/>
              </a:solidFill>
            </a:endParaRPr>
          </a:p>
          <a:p>
            <a:r>
              <a:rPr lang="ar-SA" dirty="0">
                <a:solidFill>
                  <a:srgbClr val="FF0000"/>
                </a:solidFill>
              </a:rPr>
              <a:t>كلية العلوم – قسم الفيزياء والفلك</a:t>
            </a:r>
            <a:endParaRPr lang="en-US" dirty="0">
              <a:solidFill>
                <a:srgbClr val="FF0000"/>
              </a:solidFill>
            </a:endParaRPr>
          </a:p>
          <a:p>
            <a:r>
              <a:rPr lang="ar-SA" dirty="0">
                <a:solidFill>
                  <a:srgbClr val="FF0000"/>
                </a:solidFill>
              </a:rPr>
              <a:t>اختبار </a:t>
            </a:r>
            <a:r>
              <a:rPr lang="ar-SA" dirty="0" smtClean="0">
                <a:solidFill>
                  <a:srgbClr val="FF0000"/>
                </a:solidFill>
              </a:rPr>
              <a:t>قصير2  </a:t>
            </a:r>
            <a:r>
              <a:rPr lang="en-US" dirty="0" smtClean="0">
                <a:solidFill>
                  <a:srgbClr val="FF0000"/>
                </a:solidFill>
              </a:rPr>
              <a:t>Quiz</a:t>
            </a:r>
            <a:r>
              <a:rPr lang="ar-SA" dirty="0" smtClean="0">
                <a:solidFill>
                  <a:srgbClr val="FF0000"/>
                </a:solidFill>
              </a:rPr>
              <a:t>  </a:t>
            </a:r>
            <a:r>
              <a:rPr lang="ar-SA" dirty="0">
                <a:solidFill>
                  <a:srgbClr val="FF0000"/>
                </a:solidFill>
              </a:rPr>
              <a:t>، </a:t>
            </a:r>
            <a:r>
              <a:rPr lang="ar-SA" b="1" dirty="0">
                <a:solidFill>
                  <a:srgbClr val="FF0000"/>
                </a:solidFill>
              </a:rPr>
              <a:t>101 فيز</a:t>
            </a:r>
            <a:r>
              <a:rPr lang="ar-SA" dirty="0">
                <a:solidFill>
                  <a:srgbClr val="FF0000"/>
                </a:solidFill>
              </a:rPr>
              <a:t> </a:t>
            </a:r>
            <a:endParaRPr lang="ar-SA" dirty="0"/>
          </a:p>
        </p:txBody>
      </p:sp>
    </p:spTree>
    <p:extLst>
      <p:ext uri="{BB962C8B-B14F-4D97-AF65-F5344CB8AC3E}">
        <p14:creationId xmlns:p14="http://schemas.microsoft.com/office/powerpoint/2010/main" val="98085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36049"/>
            <a:ext cx="8964488" cy="188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3880842"/>
            <a:ext cx="89535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1547664" y="188640"/>
            <a:ext cx="4572000" cy="923330"/>
          </a:xfrm>
          <a:prstGeom prst="rect">
            <a:avLst/>
          </a:prstGeom>
        </p:spPr>
        <p:txBody>
          <a:bodyPr>
            <a:spAutoFit/>
          </a:bodyPr>
          <a:lstStyle/>
          <a:p>
            <a:r>
              <a:rPr lang="ar-SA" dirty="0">
                <a:solidFill>
                  <a:srgbClr val="FF0000"/>
                </a:solidFill>
              </a:rPr>
              <a:t>جامعة الملك سعود</a:t>
            </a:r>
            <a:endParaRPr lang="en-US" dirty="0">
              <a:solidFill>
                <a:srgbClr val="FF0000"/>
              </a:solidFill>
            </a:endParaRPr>
          </a:p>
          <a:p>
            <a:r>
              <a:rPr lang="ar-SA" dirty="0">
                <a:solidFill>
                  <a:srgbClr val="FF0000"/>
                </a:solidFill>
              </a:rPr>
              <a:t>كلية العلوم – قسم الفيزياء والفلك</a:t>
            </a:r>
            <a:endParaRPr lang="en-US" dirty="0">
              <a:solidFill>
                <a:srgbClr val="FF0000"/>
              </a:solidFill>
            </a:endParaRPr>
          </a:p>
          <a:p>
            <a:r>
              <a:rPr lang="ar-SA" dirty="0">
                <a:solidFill>
                  <a:srgbClr val="FF0000"/>
                </a:solidFill>
              </a:rPr>
              <a:t>اختبار قصير </a:t>
            </a:r>
            <a:r>
              <a:rPr lang="ar-SA" dirty="0" smtClean="0">
                <a:solidFill>
                  <a:srgbClr val="FF0000"/>
                </a:solidFill>
              </a:rPr>
              <a:t>3</a:t>
            </a:r>
            <a:r>
              <a:rPr lang="en-US" dirty="0" smtClean="0">
                <a:solidFill>
                  <a:srgbClr val="FF0000"/>
                </a:solidFill>
              </a:rPr>
              <a:t>Quiz </a:t>
            </a:r>
            <a:r>
              <a:rPr lang="ar-SA" dirty="0" smtClean="0">
                <a:solidFill>
                  <a:srgbClr val="FF0000"/>
                </a:solidFill>
              </a:rPr>
              <a:t>  </a:t>
            </a:r>
            <a:r>
              <a:rPr lang="ar-SA" dirty="0">
                <a:solidFill>
                  <a:srgbClr val="FF0000"/>
                </a:solidFill>
              </a:rPr>
              <a:t>، </a:t>
            </a:r>
            <a:r>
              <a:rPr lang="ar-SA" b="1" dirty="0">
                <a:solidFill>
                  <a:srgbClr val="FF0000"/>
                </a:solidFill>
              </a:rPr>
              <a:t>101 فيز</a:t>
            </a:r>
            <a:r>
              <a:rPr lang="ar-SA" dirty="0">
                <a:solidFill>
                  <a:srgbClr val="FF0000"/>
                </a:solidFill>
              </a:rPr>
              <a:t> </a:t>
            </a:r>
            <a:endParaRPr lang="ar-SA" dirty="0"/>
          </a:p>
        </p:txBody>
      </p:sp>
    </p:spTree>
    <p:extLst>
      <p:ext uri="{BB962C8B-B14F-4D97-AF65-F5344CB8AC3E}">
        <p14:creationId xmlns:p14="http://schemas.microsoft.com/office/powerpoint/2010/main" val="390603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sz="4000" smtClean="0">
                <a:latin typeface="Times New Roman" panose="02020603050405020304" pitchFamily="18" charset="0"/>
                <a:cs typeface="Times New Roman" panose="02020603050405020304" pitchFamily="18" charset="0"/>
              </a:rPr>
              <a:t>More About Electric Charges</a:t>
            </a:r>
          </a:p>
        </p:txBody>
      </p:sp>
      <p:sp>
        <p:nvSpPr>
          <p:cNvPr id="19459" name="Rectangle 3"/>
          <p:cNvSpPr>
            <a:spLocks noGrp="1" noChangeArrowheads="1"/>
          </p:cNvSpPr>
          <p:nvPr>
            <p:ph idx="1"/>
          </p:nvPr>
        </p:nvSpPr>
        <p:spPr/>
        <p:txBody>
          <a:bodyPr/>
          <a:lstStyle/>
          <a:p>
            <a:pPr marL="0" indent="0" algn="l" rtl="0" eaLnBrk="1" hangingPunct="1"/>
            <a:r>
              <a:rPr lang="en-US" altLang="en-US" dirty="0" smtClean="0">
                <a:latin typeface="Times New Roman" panose="02020603050405020304" pitchFamily="18" charset="0"/>
                <a:cs typeface="Times New Roman" panose="02020603050405020304" pitchFamily="18" charset="0"/>
              </a:rPr>
              <a:t>Electric charge is always conserved in an isolated system.</a:t>
            </a:r>
          </a:p>
          <a:p>
            <a:pPr lvl="1" algn="l" rtl="0" eaLnBrk="1" hangingPunct="1"/>
            <a:r>
              <a:rPr lang="en-US" altLang="en-US" sz="2800" dirty="0" smtClean="0">
                <a:latin typeface="Times New Roman" panose="02020603050405020304" pitchFamily="18" charset="0"/>
                <a:cs typeface="Times New Roman" panose="02020603050405020304" pitchFamily="18" charset="0"/>
              </a:rPr>
              <a:t>For example, charge is not created in the process of rubbing two objects together.</a:t>
            </a:r>
          </a:p>
          <a:p>
            <a:pPr lvl="1" algn="l" rtl="0" eaLnBrk="1" hangingPunct="1"/>
            <a:r>
              <a:rPr lang="en-US" altLang="en-US" sz="2800" dirty="0" smtClean="0">
                <a:latin typeface="Times New Roman" panose="02020603050405020304" pitchFamily="18" charset="0"/>
                <a:cs typeface="Times New Roman" panose="02020603050405020304" pitchFamily="18" charset="0"/>
              </a:rPr>
              <a:t>The electrification is due to a transfer of charge from one object to another.</a:t>
            </a:r>
          </a:p>
        </p:txBody>
      </p:sp>
      <p:sp>
        <p:nvSpPr>
          <p:cNvPr id="19460" name="TextBox 3"/>
          <p:cNvSpPr txBox="1">
            <a:spLocks noChangeArrowheads="1"/>
          </p:cNvSpPr>
          <p:nvPr/>
        </p:nvSpPr>
        <p:spPr bwMode="auto">
          <a:xfrm>
            <a:off x="3581400" y="63246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200">
                <a:latin typeface="Arial" panose="020B0604020202020204" pitchFamily="34" charset="0"/>
                <a:ea typeface="ＭＳ Ｐゴシック" panose="020B0600070205080204" pitchFamily="34" charset="-128"/>
              </a:rPr>
              <a:t>Section  23.1</a:t>
            </a:r>
          </a:p>
        </p:txBody>
      </p:sp>
      <p:sp>
        <p:nvSpPr>
          <p:cNvPr id="2" name="Slide Number Placeholder 1"/>
          <p:cNvSpPr>
            <a:spLocks noGrp="1"/>
          </p:cNvSpPr>
          <p:nvPr>
            <p:ph type="sldNum" sz="quarter" idx="12"/>
          </p:nvPr>
        </p:nvSpPr>
        <p:spPr/>
        <p:txBody>
          <a:bodyPr/>
          <a:lstStyle/>
          <a:p>
            <a:pPr>
              <a:defRPr/>
            </a:pPr>
            <a:fld id="{848D0099-99FE-43D0-999E-CBDAED8653B1}" type="slidenum">
              <a:rPr lang="en-US" altLang="en-US"/>
              <a:pPr>
                <a:defRPr/>
              </a:pPr>
              <a:t>4</a:t>
            </a:fld>
            <a:endParaRPr lang="en-US" altLang="en-US"/>
          </a:p>
        </p:txBody>
      </p:sp>
    </p:spTree>
    <p:extLst>
      <p:ext uri="{BB962C8B-B14F-4D97-AF65-F5344CB8AC3E}">
        <p14:creationId xmlns:p14="http://schemas.microsoft.com/office/powerpoint/2010/main" val="2456206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latin typeface="Times New Roman" panose="02020603050405020304" pitchFamily="18" charset="0"/>
                <a:cs typeface="Times New Roman" panose="02020603050405020304" pitchFamily="18" charset="0"/>
              </a:rPr>
              <a:t>Conservation of Electric Charges</a:t>
            </a:r>
          </a:p>
        </p:txBody>
      </p:sp>
      <p:sp>
        <p:nvSpPr>
          <p:cNvPr id="21507" name="Rectangle 3"/>
          <p:cNvSpPr>
            <a:spLocks noGrp="1" noChangeArrowheads="1"/>
          </p:cNvSpPr>
          <p:nvPr>
            <p:ph sz="half" idx="1"/>
          </p:nvPr>
        </p:nvSpPr>
        <p:spPr/>
        <p:txBody>
          <a:bodyPr/>
          <a:lstStyle/>
          <a:p>
            <a:pPr marL="0" indent="0" algn="l" rtl="0" eaLnBrk="1" hangingPunct="1"/>
            <a:r>
              <a:rPr lang="en-US" altLang="en-US" sz="2400" dirty="0" smtClean="0">
                <a:latin typeface="Times New Roman" panose="02020603050405020304" pitchFamily="18" charset="0"/>
                <a:cs typeface="Times New Roman" panose="02020603050405020304" pitchFamily="18" charset="0"/>
              </a:rPr>
              <a:t>A glass rod is rubbed with silk.</a:t>
            </a:r>
          </a:p>
          <a:p>
            <a:pPr marL="0" indent="0" algn="l" rtl="0" eaLnBrk="1" hangingPunct="1"/>
            <a:r>
              <a:rPr lang="en-US" altLang="en-US" sz="2400" dirty="0" smtClean="0">
                <a:latin typeface="Times New Roman" panose="02020603050405020304" pitchFamily="18" charset="0"/>
                <a:cs typeface="Times New Roman" panose="02020603050405020304" pitchFamily="18" charset="0"/>
              </a:rPr>
              <a:t>Electrons are transferred from the glass to the silk.</a:t>
            </a:r>
          </a:p>
          <a:p>
            <a:pPr marL="0" indent="0" algn="l" rtl="0" eaLnBrk="1" hangingPunct="1"/>
            <a:r>
              <a:rPr lang="en-US" altLang="en-US" sz="2400" dirty="0" smtClean="0">
                <a:latin typeface="Times New Roman" panose="02020603050405020304" pitchFamily="18" charset="0"/>
                <a:cs typeface="Times New Roman" panose="02020603050405020304" pitchFamily="18" charset="0"/>
              </a:rPr>
              <a:t>Each electron adds a negative charge to the silk.</a:t>
            </a:r>
          </a:p>
          <a:p>
            <a:pPr marL="0" indent="0" algn="l" rtl="0" eaLnBrk="1" hangingPunct="1"/>
            <a:r>
              <a:rPr lang="en-US" altLang="en-US" sz="2400" dirty="0" smtClean="0">
                <a:latin typeface="Times New Roman" panose="02020603050405020304" pitchFamily="18" charset="0"/>
                <a:cs typeface="Times New Roman" panose="02020603050405020304" pitchFamily="18" charset="0"/>
              </a:rPr>
              <a:t>An equal positive charge is left on the rod.</a:t>
            </a:r>
          </a:p>
        </p:txBody>
      </p:sp>
      <p:pic>
        <p:nvPicPr>
          <p:cNvPr id="21508" name="Picture 6" descr="230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07000" y="1885950"/>
            <a:ext cx="3308350" cy="4438650"/>
          </a:xfrm>
        </p:spPr>
      </p:pic>
      <p:sp>
        <p:nvSpPr>
          <p:cNvPr id="21509" name="TextBox 3"/>
          <p:cNvSpPr txBox="1">
            <a:spLocks noChangeArrowheads="1"/>
          </p:cNvSpPr>
          <p:nvPr/>
        </p:nvSpPr>
        <p:spPr bwMode="auto">
          <a:xfrm>
            <a:off x="3581400" y="63246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200">
                <a:latin typeface="Arial" panose="020B0604020202020204" pitchFamily="34" charset="0"/>
                <a:ea typeface="ＭＳ Ｐゴシック" panose="020B0600070205080204" pitchFamily="34" charset="-128"/>
              </a:rPr>
              <a:t>Section  23.1</a:t>
            </a:r>
          </a:p>
        </p:txBody>
      </p:sp>
      <p:sp>
        <p:nvSpPr>
          <p:cNvPr id="2" name="Slide Number Placeholder 1"/>
          <p:cNvSpPr>
            <a:spLocks noGrp="1"/>
          </p:cNvSpPr>
          <p:nvPr>
            <p:ph type="sldNum" sz="quarter" idx="12"/>
          </p:nvPr>
        </p:nvSpPr>
        <p:spPr/>
        <p:txBody>
          <a:bodyPr/>
          <a:lstStyle/>
          <a:p>
            <a:pPr>
              <a:defRPr/>
            </a:pPr>
            <a:fld id="{A2C8B3EC-C662-456D-B594-6794E61AFED7}" type="slidenum">
              <a:rPr lang="en-US" altLang="en-US"/>
              <a:pPr>
                <a:defRPr/>
              </a:pPr>
              <a:t>5</a:t>
            </a:fld>
            <a:endParaRPr lang="en-US" altLang="en-US"/>
          </a:p>
        </p:txBody>
      </p:sp>
    </p:spTree>
    <p:extLst>
      <p:ext uri="{BB962C8B-B14F-4D97-AF65-F5344CB8AC3E}">
        <p14:creationId xmlns:p14="http://schemas.microsoft.com/office/powerpoint/2010/main" val="332391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descr="23-02"/>
          <p:cNvSpPr>
            <a:spLocks noGrp="1" noChangeAspect="1" noChangeArrowheads="1"/>
          </p:cNvSpPr>
          <p:nvPr isPhoto="1"/>
        </p:nvSpPr>
        <p:spPr bwMode="auto">
          <a:xfrm>
            <a:off x="2286000" y="1082675"/>
            <a:ext cx="4643438" cy="4775200"/>
          </a:xfrm>
          <a:prstGeom prst="rect">
            <a:avLst/>
          </a:prstGeom>
          <a:blipFill dpi="0" rotWithShape="1">
            <a:blip r:embed="rId2"/>
            <a:srcRect/>
            <a:stretch>
              <a:fillRect/>
            </a:stretch>
          </a:blipFill>
          <a:ln w="9525">
            <a:noFill/>
            <a:miter lim="800000"/>
            <a:headEnd/>
            <a:tailEnd/>
          </a:ln>
        </p:spPr>
        <p:txBody>
          <a:bodyPr/>
          <a:lstStyle/>
          <a:p>
            <a:endParaRPr lang="ar-SA">
              <a:latin typeface="Calibri" pitchFamily="34" charset="0"/>
            </a:endParaRPr>
          </a:p>
        </p:txBody>
      </p:sp>
      <p:sp>
        <p:nvSpPr>
          <p:cNvPr id="4" name="Title 14"/>
          <p:cNvSpPr txBox="1">
            <a:spLocks/>
          </p:cNvSpPr>
          <p:nvPr/>
        </p:nvSpPr>
        <p:spPr bwMode="auto">
          <a:xfrm>
            <a:off x="0" y="5715000"/>
            <a:ext cx="9144000" cy="1143000"/>
          </a:xfrm>
          <a:prstGeom prst="rect">
            <a:avLst/>
          </a:prstGeom>
          <a:noFill/>
          <a:ln w="9525">
            <a:noFill/>
            <a:miter lim="800000"/>
            <a:headEnd/>
            <a:tailEnd/>
          </a:ln>
        </p:spPr>
        <p:txBody>
          <a:bodyPr anchor="ctr"/>
          <a:lstStyle/>
          <a:p>
            <a:pPr algn="l" rtl="0">
              <a:defRPr/>
            </a:pPr>
            <a:r>
              <a:rPr lang="en-US" altLang="en-US" sz="2000" b="1" dirty="0">
                <a:latin typeface="Times New Roman" pitchFamily="18" charset="0"/>
                <a:ea typeface="+mj-ea"/>
                <a:cs typeface="Times New Roman" pitchFamily="18" charset="0"/>
              </a:rPr>
              <a:t>When a glass rod is rubbed with silk, electrons are transferred from the glass to the silk. Because of conservation of charge, each electron adds negative charge to the silk, and an equal positive charge is left behind on the rod</a:t>
            </a:r>
            <a:endParaRPr lang="ar-SA" sz="2000" b="1" dirty="0">
              <a:latin typeface="Times New Roman" pitchFamily="18" charset="0"/>
              <a:ea typeface="+mj-ea"/>
              <a:cs typeface="Times New Roman" pitchFamily="18" charset="0"/>
            </a:endParaRPr>
          </a:p>
        </p:txBody>
      </p:sp>
      <p:sp>
        <p:nvSpPr>
          <p:cNvPr id="7"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5" descr="تجاذب وتنافر الشحنات1.bmp"/>
          <p:cNvPicPr>
            <a:picLocks noGrp="1" noChangeAspect="1"/>
          </p:cNvPicPr>
          <p:nvPr>
            <p:ph idx="1"/>
          </p:nvPr>
        </p:nvPicPr>
        <p:blipFill>
          <a:blip r:embed="rId2"/>
          <a:srcRect/>
          <a:stretch>
            <a:fillRect/>
          </a:stretch>
        </p:blipFill>
        <p:spPr>
          <a:xfrm>
            <a:off x="2143125" y="1182688"/>
            <a:ext cx="5357813" cy="5103812"/>
          </a:xfrm>
        </p:spPr>
      </p:pic>
      <p:sp>
        <p:nvSpPr>
          <p:cNvPr id="6" name="Title 14"/>
          <p:cNvSpPr txBox="1">
            <a:spLocks/>
          </p:cNvSpPr>
          <p:nvPr/>
        </p:nvSpPr>
        <p:spPr>
          <a:xfrm>
            <a:off x="-32"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28625" y="1285875"/>
            <a:ext cx="8229600" cy="1582738"/>
          </a:xfrm>
        </p:spPr>
        <p:txBody>
          <a:bodyPr rtlCol="1">
            <a:normAutofit fontScale="90000"/>
          </a:bodyPr>
          <a:lstStyle/>
          <a:p>
            <a:pPr algn="r" fontAlgn="auto">
              <a:lnSpc>
                <a:spcPct val="150000"/>
              </a:lnSpc>
              <a:spcAft>
                <a:spcPts val="0"/>
              </a:spcAft>
              <a:defRPr/>
            </a:pPr>
            <a:r>
              <a:rPr lang="ar-SA" b="1" dirty="0" smtClean="0">
                <a:solidFill>
                  <a:srgbClr val="FF0000"/>
                </a:solidFill>
              </a:rPr>
              <a:t>تعتبر شحنة الإلكترون أصغر شحنة سالبة، وشحنة البروتون أصغر شحنة موجبة </a:t>
            </a:r>
          </a:p>
        </p:txBody>
      </p:sp>
      <p:pic>
        <p:nvPicPr>
          <p:cNvPr id="22531" name="Content Placeholder 3" descr="mass of electrons, proton.bmp"/>
          <p:cNvPicPr>
            <a:picLocks noGrp="1" noChangeAspect="1"/>
          </p:cNvPicPr>
          <p:nvPr>
            <p:ph idx="1"/>
          </p:nvPr>
        </p:nvPicPr>
        <p:blipFill>
          <a:blip r:embed="rId2"/>
          <a:srcRect/>
          <a:stretch>
            <a:fillRect/>
          </a:stretch>
        </p:blipFill>
        <p:spPr>
          <a:xfrm>
            <a:off x="214313" y="3089275"/>
            <a:ext cx="8472487" cy="3768725"/>
          </a:xfrm>
        </p:spPr>
      </p:pic>
      <p:sp>
        <p:nvSpPr>
          <p:cNvPr id="6"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1446213"/>
            <a:ext cx="8229600" cy="5411787"/>
          </a:xfrm>
        </p:spPr>
        <p:txBody>
          <a:bodyPr rtlCol="1">
            <a:normAutofit/>
          </a:bodyPr>
          <a:lstStyle/>
          <a:p>
            <a:pPr fontAlgn="auto">
              <a:lnSpc>
                <a:spcPct val="150000"/>
              </a:lnSpc>
              <a:spcAft>
                <a:spcPts val="0"/>
              </a:spcAft>
              <a:buFont typeface="Wingdings" pitchFamily="2" charset="2"/>
              <a:buChar char="v"/>
              <a:defRPr/>
            </a:pPr>
            <a:r>
              <a:rPr lang="ar-SA" b="1" dirty="0" smtClean="0">
                <a:solidFill>
                  <a:srgbClr val="00B050"/>
                </a:solidFill>
              </a:rPr>
              <a:t> تتجاذب الشحنات المختلفة في النوع ، وتتنافر الشحنات المتشابهة.</a:t>
            </a:r>
          </a:p>
          <a:p>
            <a:pPr fontAlgn="auto">
              <a:lnSpc>
                <a:spcPct val="150000"/>
              </a:lnSpc>
              <a:spcAft>
                <a:spcPts val="0"/>
              </a:spcAft>
              <a:buFont typeface="Wingdings" pitchFamily="2" charset="2"/>
              <a:buChar char="v"/>
              <a:defRPr/>
            </a:pPr>
            <a:r>
              <a:rPr lang="ar-SA" b="1" dirty="0" smtClean="0">
                <a:solidFill>
                  <a:schemeClr val="accent2">
                    <a:lumMod val="75000"/>
                  </a:schemeClr>
                </a:solidFill>
              </a:rPr>
              <a:t> تكون شحنة الجسيمات الأولية  إما صفرا مثل النيترونات، أو أعدادا صحيحة لشحنة الإلكترون. </a:t>
            </a:r>
            <a:endParaRPr lang="ar-SA" b="1" dirty="0">
              <a:solidFill>
                <a:schemeClr val="accent2">
                  <a:lumMod val="75000"/>
                </a:schemeClr>
              </a:solidFill>
            </a:endParaRPr>
          </a:p>
        </p:txBody>
      </p:sp>
      <p:sp>
        <p:nvSpPr>
          <p:cNvPr id="7" name="Title 14"/>
          <p:cNvSpPr txBox="1">
            <a:spLocks/>
          </p:cNvSpPr>
          <p:nvPr/>
        </p:nvSpPr>
        <p:spPr>
          <a:xfrm>
            <a:off x="0" y="0"/>
            <a:ext cx="9144000" cy="1071563"/>
          </a:xfrm>
          <a:prstGeom prst="rect">
            <a:avLst/>
          </a:prstGeom>
          <a:solidFill>
            <a:srgbClr val="FFFF00"/>
          </a:solidFill>
        </p:spPr>
        <p:txBody>
          <a:bodyPr rtlCol="1" anchor="ctr"/>
          <a:lstStyle/>
          <a:p>
            <a:pPr fontAlgn="auto">
              <a:spcAft>
                <a:spcPts val="0"/>
              </a:spcAft>
              <a:defRPr/>
            </a:pPr>
            <a:r>
              <a:rPr lang="ar-SA" sz="4400" b="1" dirty="0">
                <a:latin typeface="+mj-lt"/>
                <a:ea typeface="+mj-ea"/>
                <a:cs typeface="+mj-cs"/>
              </a:rPr>
              <a:t> </a:t>
            </a:r>
            <a:r>
              <a:rPr lang="ar-SA" sz="3600" b="1" dirty="0" smtClean="0">
                <a:latin typeface="+mj-lt"/>
                <a:ea typeface="+mj-ea"/>
                <a:cs typeface="+mj-cs"/>
              </a:rPr>
              <a:t>المجال والجهد الكهربي</a:t>
            </a:r>
            <a:r>
              <a:rPr lang="en-US" sz="2800" b="1" dirty="0" smtClean="0">
                <a:latin typeface="+mj-lt"/>
                <a:ea typeface="+mj-ea"/>
                <a:cs typeface="+mj-cs"/>
              </a:rPr>
              <a:t>Electric field and electric potential</a:t>
            </a:r>
            <a:endParaRPr lang="ar-SA" sz="2800" b="1" dirty="0">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2208</TotalTime>
  <Words>1165</Words>
  <Application>Microsoft Office PowerPoint</Application>
  <PresentationFormat>On-screen Show (4:3)</PresentationFormat>
  <Paragraphs>200</Paragraphs>
  <Slides>39</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51" baseType="lpstr">
      <vt:lpstr>ＭＳ Ｐゴシック</vt:lpstr>
      <vt:lpstr>Arial</vt:lpstr>
      <vt:lpstr>Calibri</vt:lpstr>
      <vt:lpstr>Majalla UI</vt:lpstr>
      <vt:lpstr>Symbol</vt:lpstr>
      <vt:lpstr>Tahoma</vt:lpstr>
      <vt:lpstr>Times New Roman</vt:lpstr>
      <vt:lpstr>Wingdings</vt:lpstr>
      <vt:lpstr>Wingdings 2</vt:lpstr>
      <vt:lpstr>Office Theme</vt:lpstr>
      <vt:lpstr>Equation</vt:lpstr>
      <vt:lpstr>MathType 5.0 Equation</vt:lpstr>
      <vt:lpstr>الشحنات الكهربائية     Electric Charges </vt:lpstr>
      <vt:lpstr>Electric Charges, 2</vt:lpstr>
      <vt:lpstr>Electric Charges, 3</vt:lpstr>
      <vt:lpstr>More About Electric Charges</vt:lpstr>
      <vt:lpstr>Conservation of Electric Charges</vt:lpstr>
      <vt:lpstr>PowerPoint Presentation</vt:lpstr>
      <vt:lpstr>PowerPoint Presentation</vt:lpstr>
      <vt:lpstr>تعتبر شحنة الإلكترون أصغر شحنة سالبة، وشحنة البروتون أصغر شحنة موجبة </vt:lpstr>
      <vt:lpstr>PowerPoint Presentation</vt:lpstr>
      <vt:lpstr>ميزان الإلتواء لكولوم لتحقيق قانون التربيع العكسي  لقوة كهربية بين شحنتين</vt:lpstr>
      <vt:lpstr>PowerPoint Presentation</vt:lpstr>
      <vt:lpstr>Vector Nature of Electric Forces</vt:lpstr>
      <vt:lpstr>قوى تنافر بين شحنتين </vt:lpstr>
      <vt:lpstr>قوى تجاذب بين شحنتين</vt:lpstr>
      <vt:lpstr>PowerPoint Presentation</vt:lpstr>
      <vt:lpstr>مقارنة بين القوة الكهربية والقوة الميكانيكية </vt:lpstr>
      <vt:lpstr>وهذا فرق كبير جدا بين القوتين، لذا من الممكن إهمال قوة الجذب النيوتونية في الفيزياء الذرية </vt:lpstr>
      <vt:lpstr>PowerPoint Presentation</vt:lpstr>
      <vt:lpstr>فرق عمل  مثـال: ثلاث شحنات تقع على محور X ، كما في الشكل المجاور، q1= 15 μc على بعد 2m، q2= 6 μc عند نقطة الأصل، ومحصلة القوى المؤثرة على q3 تساوي الصفر. أوجد قيمة الإحداثي x للشحنة النقطية q3</vt:lpstr>
      <vt:lpstr>PowerPoint Presentation</vt:lpstr>
      <vt:lpstr>PowerPoint Presentation</vt:lpstr>
      <vt:lpstr>PowerPoint Presentation</vt:lpstr>
      <vt:lpstr>PowerPoint Presentation</vt:lpstr>
      <vt:lpstr>(a)  تتجه خطوط القوى الكهربية للخارج في حالة الشحنة الموجبة   </vt:lpstr>
      <vt:lpstr> المجال والجهد الكهربيElectric field and electric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الخلاصة</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Omar Hamed Abdel-kader</cp:lastModifiedBy>
  <cp:revision>135</cp:revision>
  <dcterms:created xsi:type="dcterms:W3CDTF">2011-09-16T15:51:13Z</dcterms:created>
  <dcterms:modified xsi:type="dcterms:W3CDTF">2019-08-29T12:20:41Z</dcterms:modified>
</cp:coreProperties>
</file>