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95" r:id="rId2"/>
    <p:sldId id="296" r:id="rId3"/>
    <p:sldId id="297" r:id="rId4"/>
    <p:sldId id="298" r:id="rId5"/>
    <p:sldId id="299" r:id="rId6"/>
    <p:sldId id="256" r:id="rId7"/>
    <p:sldId id="300" r:id="rId8"/>
    <p:sldId id="259" r:id="rId9"/>
    <p:sldId id="260" r:id="rId10"/>
    <p:sldId id="258" r:id="rId11"/>
    <p:sldId id="301" r:id="rId12"/>
    <p:sldId id="261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4" r:id="rId23"/>
    <p:sldId id="275" r:id="rId24"/>
    <p:sldId id="276" r:id="rId25"/>
    <p:sldId id="277" r:id="rId26"/>
    <p:sldId id="282" r:id="rId27"/>
    <p:sldId id="278" r:id="rId28"/>
    <p:sldId id="279" r:id="rId29"/>
    <p:sldId id="283" r:id="rId30"/>
    <p:sldId id="280" r:id="rId31"/>
    <p:sldId id="281" r:id="rId32"/>
    <p:sldId id="293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10" autoAdjust="0"/>
    <p:restoredTop sz="94660"/>
  </p:normalViewPr>
  <p:slideViewPr>
    <p:cSldViewPr>
      <p:cViewPr varScale="1">
        <p:scale>
          <a:sx n="103" d="100"/>
          <a:sy n="103" d="100"/>
        </p:scale>
        <p:origin x="1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jpe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0C1D9-7D47-49DD-BD18-A024137A09B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FEAC3-35AD-44DC-BA3B-38B4C259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703DFC-FBF0-44F0-B675-A365FD0D085B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Figure 26.3 </a:t>
            </a:r>
            <a:r>
              <a:rPr lang="en-US" altLang="en-US" smtClean="0"/>
              <a:t>(b) Electric field pattern of two oppositely charged conducting parallel plates. Small pieces of thread on an oil surface align with the electric field.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873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67E617-B708-4DE8-BF5D-CD139622E626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592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05E-8E15-49CC-82F3-4DDAC8A138C7}" type="datetimeFigureOut">
              <a:rPr lang="ar-SA" smtClean="0"/>
              <a:pPr/>
              <a:t>10/01/41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0B32-FAC5-4ABD-B8F3-308095D2B5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05E-8E15-49CC-82F3-4DDAC8A138C7}" type="datetimeFigureOut">
              <a:rPr lang="ar-SA" smtClean="0"/>
              <a:pPr/>
              <a:t>10/01/41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0B32-FAC5-4ABD-B8F3-308095D2B5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05E-8E15-49CC-82F3-4DDAC8A138C7}" type="datetimeFigureOut">
              <a:rPr lang="ar-SA" smtClean="0"/>
              <a:pPr/>
              <a:t>10/01/41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0B32-FAC5-4ABD-B8F3-308095D2B5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C8D1A-8503-445A-B927-438FBA232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54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05E-8E15-49CC-82F3-4DDAC8A138C7}" type="datetimeFigureOut">
              <a:rPr lang="ar-SA" smtClean="0"/>
              <a:pPr/>
              <a:t>10/01/41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0B32-FAC5-4ABD-B8F3-308095D2B5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05E-8E15-49CC-82F3-4DDAC8A138C7}" type="datetimeFigureOut">
              <a:rPr lang="ar-SA" smtClean="0"/>
              <a:pPr/>
              <a:t>10/01/41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0B32-FAC5-4ABD-B8F3-308095D2B5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05E-8E15-49CC-82F3-4DDAC8A138C7}" type="datetimeFigureOut">
              <a:rPr lang="ar-SA" smtClean="0"/>
              <a:pPr/>
              <a:t>10/01/41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0B32-FAC5-4ABD-B8F3-308095D2B5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05E-8E15-49CC-82F3-4DDAC8A138C7}" type="datetimeFigureOut">
              <a:rPr lang="ar-SA" smtClean="0"/>
              <a:pPr/>
              <a:t>10/01/41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0B32-FAC5-4ABD-B8F3-308095D2B5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05E-8E15-49CC-82F3-4DDAC8A138C7}" type="datetimeFigureOut">
              <a:rPr lang="ar-SA" smtClean="0"/>
              <a:pPr/>
              <a:t>10/01/41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0B32-FAC5-4ABD-B8F3-308095D2B5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05E-8E15-49CC-82F3-4DDAC8A138C7}" type="datetimeFigureOut">
              <a:rPr lang="ar-SA" smtClean="0"/>
              <a:pPr/>
              <a:t>10/01/41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0B32-FAC5-4ABD-B8F3-308095D2B5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05E-8E15-49CC-82F3-4DDAC8A138C7}" type="datetimeFigureOut">
              <a:rPr lang="ar-SA" smtClean="0"/>
              <a:pPr/>
              <a:t>10/01/41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0B32-FAC5-4ABD-B8F3-308095D2B5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05E-8E15-49CC-82F3-4DDAC8A138C7}" type="datetimeFigureOut">
              <a:rPr lang="ar-SA" smtClean="0"/>
              <a:pPr/>
              <a:t>10/01/41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0B32-FAC5-4ABD-B8F3-308095D2B5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C05E-8E15-49CC-82F3-4DDAC8A138C7}" type="datetimeFigureOut">
              <a:rPr lang="ar-SA" smtClean="0"/>
              <a:pPr/>
              <a:t>10/01/41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0B32-FAC5-4ABD-B8F3-308095D2B5C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7.png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8.png"/><Relationship Id="rId10" Type="http://schemas.openxmlformats.org/officeDocument/2006/relationships/image" Target="../media/image25.jpeg"/><Relationship Id="rId4" Type="http://schemas.openxmlformats.org/officeDocument/2006/relationships/image" Target="../media/image29.wmf"/><Relationship Id="rId9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0.png"/><Relationship Id="rId4" Type="http://schemas.openxmlformats.org/officeDocument/2006/relationships/image" Target="../media/image36.wmf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jpe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78" y="29269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Circuits and Circuit Elements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22478" y="2026156"/>
            <a:ext cx="7886700" cy="2468562"/>
          </a:xfrm>
        </p:spPr>
        <p:txBody>
          <a:bodyPr>
            <a:normAutofit fontScale="92500" lnSpcReduction="10000"/>
          </a:bodyPr>
          <a:lstStyle/>
          <a:p>
            <a:pPr marL="0" indent="0" algn="just" rtl="0" eaLnBrk="1" hangingPunct="1"/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circuits are the basis for the vast majority of the devices used in society.</a:t>
            </a:r>
          </a:p>
          <a:p>
            <a:pPr marL="0" indent="0" algn="just" rtl="0" eaLnBrk="1" hangingPunct="1"/>
            <a:r>
              <a:rPr lang="en-US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 elements can be connected with wires to form electric circuits.</a:t>
            </a:r>
          </a:p>
          <a:p>
            <a:pPr marL="0" indent="0" algn="just" rtl="0" eaLnBrk="1" hangingPunct="1"/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Capacitors are one circuit element.</a:t>
            </a:r>
          </a:p>
          <a:p>
            <a:pPr marL="0" indent="0" algn="just" rtl="0" eaLnBrk="1" hangingPunct="1"/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203848" y="1268760"/>
            <a:ext cx="236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81128"/>
            <a:ext cx="40481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285860"/>
            <a:ext cx="8229600" cy="11430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ar-SA" altLang="en-US" sz="2400" dirty="0" smtClean="0">
                <a:solidFill>
                  <a:srgbClr val="FF0000"/>
                </a:solidFill>
              </a:rPr>
              <a:t>المكثف الكروي </a:t>
            </a:r>
            <a:r>
              <a:rPr lang="ar-SA" altLang="en-US" sz="2400" dirty="0" smtClean="0"/>
              <a:t>يتكون يتكون من كرة موصلة نصق قطرها </a:t>
            </a:r>
            <a:r>
              <a:rPr lang="en-US" altLang="en-US" sz="2400" dirty="0" smtClean="0"/>
              <a:t>a</a:t>
            </a:r>
            <a:r>
              <a:rPr lang="ar-SA" altLang="en-US" sz="2400" dirty="0" smtClean="0"/>
              <a:t> محاطة بكرة موصلة أخرى نصف قطرها </a:t>
            </a:r>
            <a:r>
              <a:rPr lang="en-US" altLang="en-US" sz="2400" dirty="0" smtClean="0"/>
              <a:t>b</a:t>
            </a:r>
            <a:r>
              <a:rPr lang="ar-SA" altLang="en-US" sz="2400" dirty="0" smtClean="0"/>
              <a:t> متحدتي المركز.</a:t>
            </a:r>
            <a:br>
              <a:rPr lang="ar-SA" altLang="en-US" sz="2400" dirty="0" smtClean="0"/>
            </a:br>
            <a:r>
              <a:rPr lang="ar-SA" altLang="en-US" sz="2400" dirty="0" smtClean="0">
                <a:solidFill>
                  <a:srgbClr val="FF0000"/>
                </a:solidFill>
              </a:rPr>
              <a:t> السعة للمكثف الكروي تعطى بالعلاقة التالية:</a:t>
            </a:r>
            <a:endParaRPr lang="ar-SA" sz="2400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Content Placeholder 13" descr="capacitor 5.bmp"/>
          <p:cNvPicPr>
            <a:picLocks noGrp="1" noChangeAspect="1"/>
          </p:cNvPicPr>
          <p:nvPr>
            <p:ph idx="1"/>
          </p:nvPr>
        </p:nvPicPr>
        <p:blipFill>
          <a:blip r:embed="rId3"/>
          <a:srcRect b="14766"/>
          <a:stretch>
            <a:fillRect/>
          </a:stretch>
        </p:blipFill>
        <p:spPr>
          <a:xfrm>
            <a:off x="179871" y="2070024"/>
            <a:ext cx="4392234" cy="4428000"/>
          </a:xfrm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214942" y="3429000"/>
          <a:ext cx="3240566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571320" imgH="253800" progId="Equation.3">
                  <p:embed/>
                </p:oleObj>
              </mc:Choice>
              <mc:Fallback>
                <p:oleObj name="Equation" r:id="rId4" imgW="5713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3429000"/>
                        <a:ext cx="3240566" cy="14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59713"/>
              </p:ext>
            </p:extLst>
          </p:nvPr>
        </p:nvGraphicFramePr>
        <p:xfrm>
          <a:off x="5220264" y="4894415"/>
          <a:ext cx="2808119" cy="14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6" imgW="837836" imgH="431613" progId="Equation.DSMT4">
                  <p:embed/>
                </p:oleObj>
              </mc:Choice>
              <mc:Fallback>
                <p:oleObj name="Equation" r:id="rId6" imgW="837836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264" y="4894415"/>
                        <a:ext cx="2808119" cy="1436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 descr="26-T02"/>
          <p:cNvSpPr>
            <a:spLocks noGrp="1" noChangeAspect="1" noChangeArrowheads="1"/>
          </p:cNvSpPr>
          <p:nvPr/>
        </p:nvSpPr>
        <p:spPr bwMode="auto">
          <a:xfrm>
            <a:off x="0" y="630238"/>
            <a:ext cx="9144000" cy="5597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6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capacitor 4.bmp"/>
          <p:cNvPicPr>
            <a:picLocks noGrp="1" noChangeAspect="1"/>
          </p:cNvPicPr>
          <p:nvPr>
            <p:ph idx="1"/>
          </p:nvPr>
        </p:nvPicPr>
        <p:blipFill>
          <a:blip r:embed="rId2"/>
          <a:srcRect b="15723"/>
          <a:stretch>
            <a:fillRect/>
          </a:stretch>
        </p:blipFill>
        <p:spPr>
          <a:xfrm>
            <a:off x="2214546" y="1428736"/>
            <a:ext cx="4874137" cy="50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357686" y="1142984"/>
            <a:ext cx="4714908" cy="785818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توصيل المكثفات على التولي</a:t>
            </a:r>
          </a:p>
        </p:txBody>
      </p:sp>
      <p:pic>
        <p:nvPicPr>
          <p:cNvPr id="11" name="Content Placeholder 10" descr="capacitor 10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6" y="2219082"/>
            <a:ext cx="8242416" cy="428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858280" cy="714380"/>
          </a:xfrm>
        </p:spPr>
        <p:txBody>
          <a:bodyPr>
            <a:normAutofit fontScale="90000"/>
          </a:bodyPr>
          <a:lstStyle/>
          <a:p>
            <a:pPr algn="r"/>
            <a:r>
              <a:rPr lang="ar-SA" sz="2800" dirty="0" smtClean="0">
                <a:solidFill>
                  <a:srgbClr val="00B050"/>
                </a:solidFill>
              </a:rPr>
              <a:t/>
            </a:r>
            <a:br>
              <a:rPr lang="ar-SA" sz="2800" dirty="0" smtClean="0">
                <a:solidFill>
                  <a:srgbClr val="00B050"/>
                </a:solidFill>
              </a:rPr>
            </a:br>
            <a:r>
              <a:rPr lang="ar-SA" sz="2800" dirty="0" smtClean="0">
                <a:solidFill>
                  <a:srgbClr val="00B050"/>
                </a:solidFill>
              </a:rPr>
              <a:t> قيمة شحنة المكثفات المتصلة على التوالي ثابتة وتساوي شحنة المكثف المكافىء لها</a:t>
            </a:r>
            <a:endParaRPr lang="ar-SA" sz="2800" dirty="0">
              <a:solidFill>
                <a:srgbClr val="00B05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14942" y="2071678"/>
          <a:ext cx="3106738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Equation" r:id="rId3" imgW="672840" imgH="469800" progId="Equation.3">
                  <p:embed/>
                </p:oleObj>
              </mc:Choice>
              <mc:Fallback>
                <p:oleObj name="Equation" r:id="rId3" imgW="67284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2071678"/>
                        <a:ext cx="3106738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Content Placeholder 10" descr="capacitor 12.bmp"/>
          <p:cNvPicPr>
            <a:picLocks noGrp="1" noChangeAspect="1"/>
          </p:cNvPicPr>
          <p:nvPr>
            <p:ph idx="1"/>
          </p:nvPr>
        </p:nvPicPr>
        <p:blipFill>
          <a:blip r:embed="rId5"/>
          <a:srcRect l="8890" t="18190" r="8141"/>
          <a:stretch>
            <a:fillRect/>
          </a:stretch>
        </p:blipFill>
        <p:spPr>
          <a:xfrm>
            <a:off x="71406" y="2007016"/>
            <a:ext cx="4352282" cy="3708000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57242" y="5500702"/>
            <a:ext cx="8443914" cy="100013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أي أن السعة المكافئة (الكلية) </a:t>
            </a:r>
            <a:r>
              <a:rPr kumimoji="0" lang="en-US" sz="2800" b="0" i="1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2800" b="0" i="1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</a:t>
            </a:r>
            <a:r>
              <a:rPr kumimoji="0" lang="ar-SA" sz="28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دائما أقل من سعة أي من المكثفات المتصلة على</a:t>
            </a:r>
            <a:r>
              <a:rPr kumimoji="0" lang="ar-SA" sz="2800" b="0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التوالي</a:t>
            </a:r>
            <a:endParaRPr kumimoji="0" lang="ar-SA" sz="28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832378" y="4184650"/>
          <a:ext cx="3811588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Equation" r:id="rId6" imgW="825480" imgH="330120" progId="Equation.3">
                  <p:embed/>
                </p:oleObj>
              </mc:Choice>
              <mc:Fallback>
                <p:oleObj name="Equation" r:id="rId6" imgW="825480" imgH="330120" progId="Equation.3">
                  <p:embed/>
                  <p:pic>
                    <p:nvPicPr>
                      <p:cNvPr id="0" name="Picture 3" descr="Newspri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78" y="4184650"/>
                        <a:ext cx="3811588" cy="1176338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357686" y="1142984"/>
            <a:ext cx="4714908" cy="785818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توصيل المكثفات على التوازي</a:t>
            </a:r>
          </a:p>
        </p:txBody>
      </p:sp>
      <p:pic>
        <p:nvPicPr>
          <p:cNvPr id="8" name="Content Placeholder 7" descr="capacitor 9.bmp"/>
          <p:cNvPicPr>
            <a:picLocks noGrp="1" noChangeAspect="1"/>
          </p:cNvPicPr>
          <p:nvPr>
            <p:ph idx="1"/>
          </p:nvPr>
        </p:nvPicPr>
        <p:blipFill>
          <a:blip r:embed="rId2"/>
          <a:srcRect b="7833"/>
          <a:stretch>
            <a:fillRect/>
          </a:stretch>
        </p:blipFill>
        <p:spPr>
          <a:xfrm>
            <a:off x="1466003" y="1743190"/>
            <a:ext cx="5820641" cy="5043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50070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A" sz="2400" dirty="0" smtClean="0">
                <a:solidFill>
                  <a:srgbClr val="FF0000"/>
                </a:solidFill>
              </a:rPr>
              <a:t>أي أن السعة المكافئة (الكلية) </a:t>
            </a:r>
            <a:r>
              <a:rPr lang="en-US" sz="2400" dirty="0" err="1" smtClean="0">
                <a:solidFill>
                  <a:srgbClr val="FF0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eq</a:t>
            </a:r>
            <a:r>
              <a:rPr lang="ar-SA" sz="2400" dirty="0" smtClean="0">
                <a:solidFill>
                  <a:srgbClr val="FF0000"/>
                </a:solidFill>
              </a:rPr>
              <a:t> تمثل مجموع سعات مكثفات المجموعة </a:t>
            </a:r>
            <a:endParaRPr lang="ar-SA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27550" y="3371850"/>
          <a:ext cx="889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Equation" r:id="rId3" imgW="88560" imgH="114120" progId="Equation.3">
                  <p:embed/>
                </p:oleObj>
              </mc:Choice>
              <mc:Fallback>
                <p:oleObj name="Equation" r:id="rId3" imgW="88560" imgH="114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71850"/>
                        <a:ext cx="88900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Content Placeholder 6" descr="capacitor 9.bmp"/>
          <p:cNvPicPr>
            <a:picLocks noGrp="1" noChangeAspect="1"/>
          </p:cNvPicPr>
          <p:nvPr>
            <p:ph idx="1"/>
          </p:nvPr>
        </p:nvPicPr>
        <p:blipFill>
          <a:blip r:embed="rId5"/>
          <a:srcRect l="39613" t="10417" r="27742" b="29723"/>
          <a:stretch>
            <a:fillRect/>
          </a:stretch>
        </p:blipFill>
        <p:spPr>
          <a:xfrm>
            <a:off x="71406" y="1142984"/>
            <a:ext cx="3143272" cy="4572032"/>
          </a:xfr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71934" y="2357430"/>
          <a:ext cx="3078162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Equation" r:id="rId6" imgW="685800" imgH="469800" progId="Equation.3">
                  <p:embed/>
                </p:oleObj>
              </mc:Choice>
              <mc:Fallback>
                <p:oleObj name="Equation" r:id="rId6" imgW="68580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2357430"/>
                        <a:ext cx="3078162" cy="166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785786" y="1142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جهد كل المكثفات المتصلة على التوازي ثابت ويساوي جهد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 المكافىء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571868" y="4429132"/>
          <a:ext cx="4227323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name="Equation" r:id="rId8" imgW="749160" imgH="177480" progId="Equation.3">
                  <p:embed/>
                </p:oleObj>
              </mc:Choice>
              <mc:Fallback>
                <p:oleObj name="Equation" r:id="rId8" imgW="749160" imgH="177480" progId="Equation.3">
                  <p:embed/>
                  <p:pic>
                    <p:nvPicPr>
                      <p:cNvPr id="0" name="Picture 4" descr="Newspri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4429132"/>
                        <a:ext cx="4227323" cy="79200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ar-SA" sz="3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طاقة مكثف مشحون أو الشغل المبذول لشحن مكثف من الصفر إلى شحنته النهائية </a:t>
            </a:r>
            <a:r>
              <a:rPr lang="en-US" sz="39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ar-SA" sz="3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ar-SA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 smtClean="0">
              <a:cs typeface="+mj-cs"/>
            </a:endParaRPr>
          </a:p>
          <a:p>
            <a:endParaRPr lang="ar-SA" dirty="0" smtClean="0">
              <a:cs typeface="+mj-cs"/>
            </a:endParaRPr>
          </a:p>
          <a:p>
            <a:endParaRPr lang="ar-SA" dirty="0" smtClean="0">
              <a:cs typeface="+mj-cs"/>
            </a:endParaRPr>
          </a:p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حيث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+mj-cs"/>
              </a:rPr>
              <a:t>Q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 الشحنة النهائية</a:t>
            </a:r>
          </a:p>
          <a:p>
            <a:endParaRPr lang="ar-SA" dirty="0" smtClean="0">
              <a:cs typeface="+mj-cs"/>
            </a:endParaRPr>
          </a:p>
          <a:p>
            <a:endParaRPr lang="ar-SA" dirty="0" smtClean="0">
              <a:cs typeface="+mj-cs"/>
            </a:endParaRPr>
          </a:p>
          <a:p>
            <a:endParaRPr lang="ar-SA" dirty="0" smtClean="0">
              <a:cs typeface="+mj-cs"/>
            </a:endParaRPr>
          </a:p>
          <a:p>
            <a:endParaRPr lang="ar-SA" dirty="0" smtClean="0">
              <a:cs typeface="+mj-cs"/>
            </a:endParaRPr>
          </a:p>
          <a:p>
            <a:endParaRPr lang="ar-SA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9352"/>
              </p:ext>
            </p:extLst>
          </p:nvPr>
        </p:nvGraphicFramePr>
        <p:xfrm>
          <a:off x="457199" y="3068960"/>
          <a:ext cx="5736127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Equation" r:id="rId3" imgW="1587500" imgH="419100" progId="Equation.DSMT4">
                  <p:embed/>
                </p:oleObj>
              </mc:Choice>
              <mc:Fallback>
                <p:oleObj name="Equation" r:id="rId3" imgW="1587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3068960"/>
                        <a:ext cx="5736127" cy="151216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286412"/>
          </a:xfrm>
        </p:spPr>
        <p:txBody>
          <a:bodyPr/>
          <a:lstStyle/>
          <a:p>
            <a:pPr algn="just"/>
            <a:r>
              <a:rPr lang="ar-SA" dirty="0" smtClean="0">
                <a:solidFill>
                  <a:srgbClr val="D022C4"/>
                </a:solidFill>
                <a:cs typeface="+mj-cs"/>
              </a:rPr>
              <a:t>في حالة مكثف متوازي اللوحين، يمكن التعبير عن طاقة المكثف </a:t>
            </a:r>
            <a:r>
              <a:rPr lang="en-US" i="1" dirty="0" smtClean="0">
                <a:solidFill>
                  <a:srgbClr val="D022C4"/>
                </a:solidFill>
                <a:latin typeface="Times New Roman" pitchFamily="18" charset="0"/>
                <a:cs typeface="+mj-cs"/>
              </a:rPr>
              <a:t>U</a:t>
            </a:r>
            <a:r>
              <a:rPr lang="ar-SA" dirty="0" smtClean="0">
                <a:solidFill>
                  <a:srgbClr val="D022C4"/>
                </a:solidFill>
                <a:cs typeface="+mj-cs"/>
              </a:rPr>
              <a:t> بدلالة الكثافة السطحية </a:t>
            </a:r>
            <a:r>
              <a:rPr lang="en-US" dirty="0" smtClean="0">
                <a:solidFill>
                  <a:srgbClr val="D022C4"/>
                </a:solidFill>
                <a:latin typeface="Symbol" pitchFamily="18" charset="2"/>
                <a:cs typeface="+mj-cs"/>
              </a:rPr>
              <a:t>s</a:t>
            </a:r>
            <a:r>
              <a:rPr lang="ar-SA" dirty="0" smtClean="0">
                <a:solidFill>
                  <a:srgbClr val="D022C4"/>
                </a:solidFill>
                <a:cs typeface="+mj-cs"/>
              </a:rPr>
              <a:t> ، مساحة لوحي المكثف </a:t>
            </a:r>
            <a:r>
              <a:rPr lang="en-US" i="1" dirty="0" smtClean="0">
                <a:solidFill>
                  <a:srgbClr val="D022C4"/>
                </a:solidFill>
                <a:latin typeface="Times New Roman" pitchFamily="18" charset="0"/>
                <a:cs typeface="+mj-cs"/>
              </a:rPr>
              <a:t>S</a:t>
            </a:r>
            <a:r>
              <a:rPr lang="ar-SA" dirty="0" smtClean="0">
                <a:solidFill>
                  <a:srgbClr val="D022C4"/>
                </a:solidFill>
                <a:cs typeface="+mj-cs"/>
              </a:rPr>
              <a:t> ، المسافة بين اللوحين </a:t>
            </a:r>
            <a:r>
              <a:rPr lang="en-US" i="1" dirty="0" smtClean="0">
                <a:solidFill>
                  <a:srgbClr val="D022C4"/>
                </a:solidFill>
                <a:latin typeface="Times New Roman" pitchFamily="18" charset="0"/>
                <a:cs typeface="+mj-cs"/>
              </a:rPr>
              <a:t>d</a:t>
            </a:r>
            <a:r>
              <a:rPr lang="ar-SA" dirty="0" smtClean="0">
                <a:solidFill>
                  <a:srgbClr val="D022C4"/>
                </a:solidFill>
                <a:cs typeface="+mj-cs"/>
              </a:rPr>
              <a:t> ،</a:t>
            </a:r>
            <a:r>
              <a:rPr lang="en-US" dirty="0" smtClean="0">
                <a:solidFill>
                  <a:srgbClr val="D022C4"/>
                </a:solidFill>
                <a:cs typeface="+mj-cs"/>
              </a:rPr>
              <a:t> </a:t>
            </a:r>
            <a:r>
              <a:rPr lang="ar-SA" dirty="0" smtClean="0">
                <a:solidFill>
                  <a:srgbClr val="D022C4"/>
                </a:solidFill>
                <a:cs typeface="+mj-cs"/>
              </a:rPr>
              <a:t>المجال الكهربي </a:t>
            </a:r>
            <a:r>
              <a:rPr lang="en-US" i="1" dirty="0" smtClean="0">
                <a:solidFill>
                  <a:srgbClr val="D022C4"/>
                </a:solidFill>
                <a:latin typeface="Times New Roman" pitchFamily="18" charset="0"/>
                <a:cs typeface="+mj-cs"/>
              </a:rPr>
              <a:t>E</a:t>
            </a:r>
            <a:r>
              <a:rPr lang="ar-SA" i="1" dirty="0" smtClean="0">
                <a:solidFill>
                  <a:srgbClr val="D022C4"/>
                </a:solidFill>
                <a:latin typeface="Times New Roman" pitchFamily="18" charset="0"/>
                <a:cs typeface="+mj-cs"/>
              </a:rPr>
              <a:t>،الجهد</a:t>
            </a:r>
            <a:r>
              <a:rPr lang="ar-SA" dirty="0" smtClean="0">
                <a:solidFill>
                  <a:srgbClr val="D022C4"/>
                </a:solidFill>
              </a:rPr>
              <a:t>الكهربي </a:t>
            </a:r>
            <a:r>
              <a:rPr lang="en-GB" dirty="0" smtClean="0">
                <a:solidFill>
                  <a:srgbClr val="D022C4"/>
                </a:solidFill>
              </a:rPr>
              <a:t>V</a:t>
            </a:r>
            <a:r>
              <a:rPr lang="ar-SA" dirty="0" smtClean="0">
                <a:solidFill>
                  <a:srgbClr val="D022C4"/>
                </a:solidFill>
                <a:cs typeface="+mj-cs"/>
              </a:rPr>
              <a:t> وذلك باستخدام:</a:t>
            </a:r>
          </a:p>
          <a:p>
            <a:endParaRPr lang="ar-SA" dirty="0" smtClean="0">
              <a:cs typeface="+mj-cs"/>
            </a:endParaRPr>
          </a:p>
          <a:p>
            <a:endParaRPr lang="ar-SA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7155"/>
              </p:ext>
            </p:extLst>
          </p:nvPr>
        </p:nvGraphicFramePr>
        <p:xfrm>
          <a:off x="254739" y="3538583"/>
          <a:ext cx="8681059" cy="104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3" imgW="2425680" imgH="431640" progId="Equation.3">
                  <p:embed/>
                </p:oleObj>
              </mc:Choice>
              <mc:Fallback>
                <p:oleObj name="Equation" r:id="rId3" imgW="24256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39" y="3538583"/>
                        <a:ext cx="8681059" cy="1042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0" descr="26-01"/>
          <p:cNvSpPr>
            <a:spLocks noChangeArrowheads="1"/>
          </p:cNvSpPr>
          <p:nvPr/>
        </p:nvSpPr>
        <p:spPr bwMode="auto">
          <a:xfrm>
            <a:off x="5047376" y="4843280"/>
            <a:ext cx="407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altLang="ar-SA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الطاقة المخزنة لكل وحدة حجم </a:t>
            </a:r>
            <a:r>
              <a:rPr lang="ar-EG" altLang="ar-SA" sz="2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للمكثف</a:t>
            </a:r>
            <a:r>
              <a:rPr lang="en-GB" altLang="ar-SA" sz="2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altLang="ar-SA" sz="2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altLang="ar-SA" sz="2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08" y="4656390"/>
            <a:ext cx="3819659" cy="1777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5346035"/>
            <a:ext cx="2124075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1285860"/>
            <a:ext cx="9144000" cy="642942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ثابت العزل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Dielectric constant</a:t>
            </a:r>
            <a:endParaRPr kumimoji="0" lang="ar-SA" sz="2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700" dirty="0" smtClean="0">
              <a:solidFill>
                <a:srgbClr val="FF00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500562" y="1857364"/>
            <a:ext cx="4538666" cy="4857784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ar-SA" sz="2200" dirty="0" smtClean="0">
                <a:solidFill>
                  <a:srgbClr val="92D050"/>
                </a:solidFill>
                <a:latin typeface="Times New Roman" pitchFamily="18" charset="0"/>
                <a:cs typeface="+mj-cs"/>
              </a:rPr>
              <a:t>سعة المكثف </a:t>
            </a:r>
            <a:r>
              <a:rPr lang="en-US" sz="2200" dirty="0" smtClean="0">
                <a:solidFill>
                  <a:srgbClr val="92D050"/>
                </a:solidFill>
                <a:latin typeface="Times New Roman" pitchFamily="18" charset="0"/>
                <a:cs typeface="+mj-cs"/>
              </a:rPr>
              <a:t>C</a:t>
            </a:r>
            <a:r>
              <a:rPr lang="ar-SA" sz="2200" dirty="0" smtClean="0">
                <a:solidFill>
                  <a:srgbClr val="92D050"/>
                </a:solidFill>
                <a:latin typeface="Times New Roman" pitchFamily="18" charset="0"/>
                <a:cs typeface="+mj-cs"/>
              </a:rPr>
              <a:t> تزداد في وجود مادة عازلة عن سعته </a:t>
            </a:r>
            <a:r>
              <a:rPr lang="en-US" sz="2200" dirty="0" smtClean="0">
                <a:solidFill>
                  <a:srgbClr val="92D050"/>
                </a:solidFill>
                <a:latin typeface="Times New Roman" pitchFamily="18" charset="0"/>
                <a:cs typeface="+mj-cs"/>
              </a:rPr>
              <a:t>C</a:t>
            </a:r>
            <a:r>
              <a:rPr lang="en-US" sz="2200" baseline="-25000" dirty="0" smtClean="0">
                <a:solidFill>
                  <a:srgbClr val="92D050"/>
                </a:solidFill>
                <a:latin typeface="Times New Roman" pitchFamily="18" charset="0"/>
                <a:cs typeface="+mj-cs"/>
              </a:rPr>
              <a:t>o</a:t>
            </a:r>
            <a:r>
              <a:rPr lang="ar-SA" sz="2200" dirty="0" smtClean="0">
                <a:solidFill>
                  <a:srgbClr val="92D050"/>
                </a:solidFill>
                <a:latin typeface="Times New Roman" pitchFamily="18" charset="0"/>
                <a:cs typeface="+mj-cs"/>
              </a:rPr>
              <a:t> في وجود فراغ. النسبة بين السعتين يسمى ثابت العزل </a:t>
            </a:r>
            <a:r>
              <a:rPr lang="en-US" sz="2200" dirty="0" smtClean="0">
                <a:solidFill>
                  <a:srgbClr val="92D050"/>
                </a:solidFill>
                <a:latin typeface="Times New Roman" pitchFamily="18" charset="0"/>
                <a:cs typeface="+mj-cs"/>
              </a:rPr>
              <a:t>K</a:t>
            </a:r>
            <a:r>
              <a:rPr lang="ar-SA" sz="2200" dirty="0" smtClean="0">
                <a:solidFill>
                  <a:srgbClr val="92D050"/>
                </a:solidFill>
                <a:latin typeface="Times New Roman" pitchFamily="18" charset="0"/>
                <a:cs typeface="+mj-cs"/>
              </a:rPr>
              <a:t>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ar-SA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ar-SA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ar-SA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ar-SA" sz="2200" dirty="0" smtClean="0">
                <a:solidFill>
                  <a:srgbClr val="7030A0"/>
                </a:solidFill>
                <a:latin typeface="Times New Roman" pitchFamily="18" charset="0"/>
              </a:rPr>
              <a:t>الشحنات لا تتغير قبل وبعد وضع المادة العازلة، ولكن فرق الجهد بين لوحي المكثف ينقص بوضع المادة العازلة وتصبح سعته: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ar-SA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ar-SA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ar-SA" dirty="0" smtClean="0">
              <a:latin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000760" y="3071810"/>
          <a:ext cx="1239086" cy="11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name="Equation" r:id="rId3" imgW="368280" imgH="317160" progId="Equation.3">
                  <p:embed/>
                </p:oleObj>
              </mc:Choice>
              <mc:Fallback>
                <p:oleObj name="Equation" r:id="rId3" imgW="368280" imgH="317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3071810"/>
                        <a:ext cx="1239086" cy="11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21200" y="3346450"/>
          <a:ext cx="1016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9" name="Equation" r:id="rId5" imgW="101520" imgH="164880" progId="Equation.3">
                  <p:embed/>
                </p:oleObj>
              </mc:Choice>
              <mc:Fallback>
                <p:oleObj name="Equation" r:id="rId5" imgW="10152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6450"/>
                        <a:ext cx="1016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063852"/>
              </p:ext>
            </p:extLst>
          </p:nvPr>
        </p:nvGraphicFramePr>
        <p:xfrm>
          <a:off x="7020272" y="5197716"/>
          <a:ext cx="1508134" cy="107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Equation" r:id="rId7" imgW="444240" imgH="317160" progId="Equation.3">
                  <p:embed/>
                </p:oleObj>
              </mc:Choice>
              <mc:Fallback>
                <p:oleObj name="Equation" r:id="rId7" imgW="444240" imgH="317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197716"/>
                        <a:ext cx="1508134" cy="1077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Content Placeholder 21" descr="capacitor 15.bmp"/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35496" y="1268760"/>
            <a:ext cx="4550183" cy="4464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846" y="3140968"/>
            <a:ext cx="1831050" cy="939000"/>
          </a:xfrm>
          <a:prstGeom prst="rect">
            <a:avLst/>
          </a:prstGeom>
        </p:spPr>
      </p:pic>
      <p:sp>
        <p:nvSpPr>
          <p:cNvPr id="10" name="Rectangle 10" descr="26-01"/>
          <p:cNvSpPr>
            <a:spLocks noChangeArrowheads="1"/>
          </p:cNvSpPr>
          <p:nvPr/>
        </p:nvSpPr>
        <p:spPr bwMode="auto">
          <a:xfrm>
            <a:off x="-244727" y="5330818"/>
            <a:ext cx="687399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ar-EG" altLang="ar-SA" sz="1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EG" altLang="ar-SA" sz="2000" b="1" dirty="0">
                <a:ea typeface="Times New Roman" panose="02020603050405020304" pitchFamily="18" charset="0"/>
                <a:cs typeface="+mj-cs"/>
              </a:rPr>
              <a:t>ثابت العزل دائما أكبر من واحد	</a:t>
            </a:r>
            <a:r>
              <a:rPr lang="en-US" altLang="ar-SA" sz="2000" b="1" dirty="0" smtClean="0">
                <a:ea typeface="Times New Roman" panose="02020603050405020304" pitchFamily="18" charset="0"/>
                <a:cs typeface="+mj-cs"/>
              </a:rPr>
              <a:t>k </a:t>
            </a:r>
            <a:r>
              <a:rPr lang="en-US" altLang="ar-SA" sz="2000" b="1" dirty="0">
                <a:ea typeface="Times New Roman" panose="02020603050405020304" pitchFamily="18" charset="0"/>
                <a:cs typeface="+mj-cs"/>
              </a:rPr>
              <a:t>&gt; 1</a:t>
            </a:r>
          </a:p>
          <a:p>
            <a:pPr algn="r" rtl="1">
              <a:lnSpc>
                <a:spcPct val="150000"/>
              </a:lnSpc>
            </a:pPr>
            <a:r>
              <a:rPr lang="ar-EG" altLang="ar-SA" sz="2000" b="1" dirty="0" smtClean="0">
                <a:cs typeface="+mj-cs"/>
              </a:rPr>
              <a:t>حيث </a:t>
            </a:r>
            <a:r>
              <a:rPr lang="ar-EG" altLang="ar-SA" sz="2000" b="1" dirty="0">
                <a:cs typeface="+mj-cs"/>
              </a:rPr>
              <a:t>ان</a:t>
            </a:r>
            <a:r>
              <a:rPr lang="en-US" altLang="ar-SA" sz="2000" b="1" dirty="0">
                <a:cs typeface="+mj-cs"/>
              </a:rPr>
              <a:t> C</a:t>
            </a:r>
            <a:r>
              <a:rPr lang="en-US" altLang="ar-SA" sz="2000" b="1" baseline="-30000" dirty="0">
                <a:cs typeface="+mj-cs"/>
              </a:rPr>
              <a:t>0</a:t>
            </a:r>
            <a:r>
              <a:rPr lang="en-US" altLang="ar-SA" sz="2000" b="1" dirty="0">
                <a:cs typeface="+mj-cs"/>
              </a:rPr>
              <a:t>, V</a:t>
            </a:r>
            <a:r>
              <a:rPr lang="en-US" altLang="ar-SA" sz="2000" b="1" baseline="-30000" dirty="0">
                <a:cs typeface="+mj-cs"/>
              </a:rPr>
              <a:t>0</a:t>
            </a:r>
            <a:r>
              <a:rPr lang="en-US" altLang="ar-SA" sz="2000" b="1" dirty="0">
                <a:cs typeface="+mj-cs"/>
              </a:rPr>
              <a:t>, E</a:t>
            </a:r>
            <a:r>
              <a:rPr lang="en-US" altLang="ar-SA" sz="2000" b="1" baseline="-30000" dirty="0">
                <a:cs typeface="+mj-cs"/>
              </a:rPr>
              <a:t>0 </a:t>
            </a:r>
            <a:r>
              <a:rPr lang="ar-EG" altLang="ar-SA" sz="2000" b="1" dirty="0">
                <a:cs typeface="+mj-cs"/>
              </a:rPr>
              <a:t>السعة، فرق الجهد، شدة المجال قبل وضع المادة العازلة</a:t>
            </a:r>
            <a:r>
              <a:rPr lang="en-US" altLang="ar-SA" sz="2000" b="1" dirty="0">
                <a:cs typeface="+mj-cs"/>
              </a:rPr>
              <a:t> &amp; </a:t>
            </a:r>
          </a:p>
          <a:p>
            <a:pPr algn="r" rtl="1">
              <a:lnSpc>
                <a:spcPct val="150000"/>
              </a:lnSpc>
            </a:pPr>
            <a:r>
              <a:rPr lang="en-US" altLang="ar-SA" sz="2000" b="1" dirty="0" smtClean="0">
                <a:cs typeface="+mj-cs"/>
              </a:rPr>
              <a:t> </a:t>
            </a:r>
            <a:r>
              <a:rPr lang="en-US" altLang="ar-SA" sz="2000" b="1" dirty="0">
                <a:cs typeface="+mj-cs"/>
              </a:rPr>
              <a:t>C, V, E</a:t>
            </a:r>
            <a:r>
              <a:rPr lang="en-US" altLang="ar-SA" sz="2000" b="1" baseline="-30000" dirty="0">
                <a:cs typeface="+mj-cs"/>
              </a:rPr>
              <a:t> </a:t>
            </a:r>
            <a:r>
              <a:rPr lang="ar-EG" altLang="ar-SA" sz="2000" b="1" dirty="0">
                <a:cs typeface="+mj-cs"/>
              </a:rPr>
              <a:t>السعة، فرق الجهد، شدة المجال بعد وضع المادة العازلة</a:t>
            </a:r>
            <a:r>
              <a:rPr lang="en-US" altLang="ar-SA" sz="2000" b="1" dirty="0">
                <a:cs typeface="+mj-cs"/>
              </a:rPr>
              <a:t>.</a:t>
            </a:r>
            <a:r>
              <a:rPr lang="en-US" altLang="ar-SA" b="1" dirty="0"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 rtl="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Capacitors are devices that store electric charge.</a:t>
            </a:r>
          </a:p>
          <a:p>
            <a:pPr marL="0" indent="0" algn="l" rtl="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where capacitors are used include:</a:t>
            </a:r>
          </a:p>
          <a:p>
            <a:pPr lvl="1" algn="l" rtl="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 receivers</a:t>
            </a:r>
          </a:p>
          <a:p>
            <a:pPr lvl="1" algn="l" rtl="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filters in power supplies</a:t>
            </a:r>
          </a:p>
          <a:p>
            <a:pPr lvl="1" algn="l" rtl="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eliminate sparking in automobile ignition systems</a:t>
            </a:r>
          </a:p>
          <a:p>
            <a:pPr lvl="1" algn="l" rtl="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energy-storing devices in electronic flashes</a:t>
            </a:r>
          </a:p>
        </p:txBody>
      </p:sp>
    </p:spTree>
    <p:extLst>
      <p:ext uri="{BB962C8B-B14F-4D97-AF65-F5344CB8AC3E}">
        <p14:creationId xmlns:p14="http://schemas.microsoft.com/office/powerpoint/2010/main" val="183163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3600" smtClean="0">
                <a:solidFill>
                  <a:srgbClr val="FF0000"/>
                </a:solidFill>
              </a:rPr>
              <a:t>ثابت العزل </a:t>
            </a:r>
            <a:r>
              <a:rPr lang="en-US" sz="2800" smtClean="0">
                <a:solidFill>
                  <a:srgbClr val="FF0000"/>
                </a:solidFill>
              </a:rPr>
              <a:t>Dielectric constant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5720" y="1714488"/>
            <a:ext cx="4040188" cy="1000132"/>
          </a:xfrm>
        </p:spPr>
        <p:txBody>
          <a:bodyPr>
            <a:normAutofit/>
          </a:bodyPr>
          <a:lstStyle/>
          <a:p>
            <a:r>
              <a:rPr lang="ar-SA" b="0" dirty="0" smtClean="0">
                <a:solidFill>
                  <a:srgbClr val="7030A0"/>
                </a:solidFill>
                <a:cs typeface="+mj-cs"/>
              </a:rPr>
              <a:t>مادة عازلة جزيئاتها في اتجاه عشوائي نظرا لعدم وجود مجال كهربي</a:t>
            </a:r>
            <a:endParaRPr lang="ar-SA" b="0" dirty="0">
              <a:solidFill>
                <a:srgbClr val="7030A0"/>
              </a:solidFill>
              <a:cs typeface="+mj-cs"/>
            </a:endParaRPr>
          </a:p>
        </p:txBody>
      </p:sp>
      <p:pic>
        <p:nvPicPr>
          <p:cNvPr id="4" name="Content Placeholder 3" descr="capacitor 13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72417" b="29269"/>
          <a:stretch>
            <a:fillRect/>
          </a:stretch>
        </p:blipFill>
        <p:spPr>
          <a:xfrm>
            <a:off x="642910" y="2689330"/>
            <a:ext cx="3798370" cy="32400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71612"/>
            <a:ext cx="4041775" cy="1143008"/>
          </a:xfrm>
        </p:spPr>
        <p:txBody>
          <a:bodyPr>
            <a:normAutofit/>
          </a:bodyPr>
          <a:lstStyle/>
          <a:p>
            <a:r>
              <a:rPr lang="ar-SA" b="0" dirty="0" smtClean="0">
                <a:solidFill>
                  <a:srgbClr val="7030A0"/>
                </a:solidFill>
                <a:cs typeface="+mj-cs"/>
              </a:rPr>
              <a:t>عند تطبيق مجال كهربي فإن اتجاه الجزيئات يترتب مع المجال </a:t>
            </a:r>
            <a:endParaRPr lang="ar-SA" b="0" dirty="0">
              <a:solidFill>
                <a:srgbClr val="7030A0"/>
              </a:solidFill>
              <a:cs typeface="+mj-cs"/>
            </a:endParaRPr>
          </a:p>
        </p:txBody>
      </p:sp>
      <p:pic>
        <p:nvPicPr>
          <p:cNvPr id="11" name="Content Placeholder 10" descr="capacitor 13.bmp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28241" r="36409" b="19772"/>
          <a:stretch>
            <a:fillRect/>
          </a:stretch>
        </p:blipFill>
        <p:spPr>
          <a:xfrm>
            <a:off x="4572000" y="2975082"/>
            <a:ext cx="4291711" cy="3240000"/>
          </a:xfr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429124" y="1214422"/>
            <a:ext cx="4652962" cy="50960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5400" dirty="0" smtClean="0">
                <a:solidFill>
                  <a:srgbClr val="FF0000"/>
                </a:solidFill>
              </a:rPr>
              <a:t>ثابت العزل </a:t>
            </a:r>
            <a:r>
              <a:rPr lang="en-US" sz="4400" dirty="0" smtClean="0">
                <a:solidFill>
                  <a:srgbClr val="FF0000"/>
                </a:solidFill>
              </a:rPr>
              <a:t>Dielectric constant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 noGrp="1"/>
          </p:cNvSpPr>
          <p:nvPr>
            <p:ph type="title"/>
          </p:nvPr>
        </p:nvSpPr>
        <p:spPr>
          <a:xfrm>
            <a:off x="4357686" y="1142984"/>
            <a:ext cx="4786314" cy="35719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 fontScale="900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ar-SA" sz="3600" dirty="0" smtClean="0">
                <a:solidFill>
                  <a:srgbClr val="FF0000"/>
                </a:solidFill>
              </a:rPr>
              <a:t>ثابت العزل 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</a:rPr>
              <a:t>Dielectric constant</a:t>
            </a:r>
            <a:endParaRPr kumimoji="0" lang="ar-SA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86248" y="1500174"/>
            <a:ext cx="4714908" cy="478634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SA" sz="2400" dirty="0" smtClean="0"/>
              <a:t>تتكون شحنات تأثيرية (مقيدة)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dirty="0" smtClean="0"/>
              <a:t> على سطحي المادة العازلة، وفي مواجهة الشحنات الحرة </a:t>
            </a:r>
            <a:r>
              <a:rPr lang="en-US" sz="2400" dirty="0" smtClean="0">
                <a:latin typeface="Times New Roman" pitchFamily="18" charset="0"/>
              </a:rPr>
              <a:t>q</a:t>
            </a:r>
            <a:r>
              <a:rPr lang="ar-SA" sz="2400" dirty="0" smtClean="0"/>
              <a:t> على لوحي المكثف وتعاكسها في النوع، ومجالها الكهربي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dirty="0" smtClean="0"/>
              <a:t> يعاكس اتجاه المجال الأصلي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. العلاقة بين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و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هي: </a:t>
            </a:r>
            <a:r>
              <a:rPr lang="ar-SA" sz="2400" dirty="0" smtClean="0"/>
              <a:t> </a:t>
            </a:r>
            <a:endParaRPr lang="ar-SA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756150" y="4359275"/>
          <a:ext cx="26558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quation" r:id="rId3" imgW="774360" imgH="774360" progId="Equation.3">
                  <p:embed/>
                </p:oleObj>
              </mc:Choice>
              <mc:Fallback>
                <p:oleObj name="Equation" r:id="rId3" imgW="774360" imgH="774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4359275"/>
                        <a:ext cx="2655888" cy="237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Content Placeholder 15" descr="capacitor 14.bmp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 l="5307" t="7953" r="8018" b="10526"/>
          <a:stretch>
            <a:fillRect/>
          </a:stretch>
        </p:blipFill>
        <p:spPr>
          <a:xfrm>
            <a:off x="214282" y="1903512"/>
            <a:ext cx="3872192" cy="32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5126055"/>
          </a:xfrm>
        </p:spPr>
        <p:txBody>
          <a:bodyPr/>
          <a:lstStyle/>
          <a:p>
            <a:pPr marL="4763" indent="0">
              <a:lnSpc>
                <a:spcPct val="150000"/>
              </a:lnSpc>
              <a:buNone/>
            </a:pPr>
            <a:r>
              <a:rPr lang="ar-SA" sz="2800" dirty="0" smtClean="0"/>
              <a:t>مثال 2-7) مكثف ذو لوحين متوازيين شحنته </a:t>
            </a:r>
            <a:r>
              <a:rPr lang="en-US" sz="2800" dirty="0" smtClean="0"/>
              <a:t>30 </a:t>
            </a:r>
            <a:r>
              <a:rPr lang="el-GR" sz="2800" dirty="0" smtClean="0">
                <a:latin typeface="Calibri" panose="020F0502020204030204" pitchFamily="34" charset="0"/>
              </a:rPr>
              <a:t>μ</a:t>
            </a:r>
            <a:r>
              <a:rPr lang="en-US" sz="2800" dirty="0" smtClean="0"/>
              <a:t>C</a:t>
            </a:r>
            <a:r>
              <a:rPr lang="ar-SA" sz="2800" dirty="0" smtClean="0"/>
              <a:t> ، ومساحة كل من لوحيه </a:t>
            </a:r>
            <a:r>
              <a:rPr lang="en-US" sz="2800" dirty="0" smtClean="0"/>
              <a:t>1 m</a:t>
            </a:r>
            <a:r>
              <a:rPr lang="en-US" sz="2800" baseline="30000" dirty="0" smtClean="0"/>
              <a:t>2</a:t>
            </a:r>
            <a:r>
              <a:rPr lang="ar-SA" sz="2800" dirty="0" smtClean="0"/>
              <a:t> وضعت بينهما مادة عازلة سماحيتها</a:t>
            </a:r>
            <a:r>
              <a:rPr lang="en-GB" sz="2800" dirty="0" smtClean="0"/>
              <a:t>/N.</a:t>
            </a:r>
            <a:r>
              <a:rPr lang="en-US" sz="2800" dirty="0"/>
              <a:t> 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2</a:t>
            </a:r>
            <a:r>
              <a:rPr lang="ar-SA" sz="2800" baseline="30000" dirty="0" smtClean="0"/>
              <a:t> </a:t>
            </a:r>
            <a:r>
              <a:rPr lang="ar-SA" sz="2800" dirty="0" smtClean="0"/>
              <a:t> </a:t>
            </a:r>
            <a:r>
              <a:rPr lang="en-US" sz="2800" dirty="0" smtClean="0"/>
              <a:t>C</a:t>
            </a:r>
            <a:r>
              <a:rPr lang="en-US" sz="2800" baseline="30000" dirty="0" smtClean="0"/>
              <a:t>2</a:t>
            </a:r>
            <a:r>
              <a:rPr lang="ar-SA" sz="2800" dirty="0" smtClean="0"/>
              <a:t> </a:t>
            </a:r>
            <a:r>
              <a:rPr lang="en-GB" sz="2800" dirty="0" smtClean="0"/>
              <a:t> 15 x 10</a:t>
            </a:r>
            <a:r>
              <a:rPr lang="en-GB" sz="2800" baseline="30000" dirty="0" smtClean="0"/>
              <a:t>-12</a:t>
            </a:r>
            <a:r>
              <a:rPr lang="ar-SA" sz="2800" dirty="0" smtClean="0"/>
              <a:t>شغلت</a:t>
            </a:r>
            <a:r>
              <a:rPr lang="en-GB" sz="2800" dirty="0" smtClean="0"/>
              <a:t>  </a:t>
            </a:r>
            <a:r>
              <a:rPr lang="ar-SA" sz="2800" dirty="0" smtClean="0"/>
              <a:t> الفراغ بين اللوحين إحسب:</a:t>
            </a:r>
          </a:p>
          <a:p>
            <a:pPr>
              <a:lnSpc>
                <a:spcPct val="150000"/>
              </a:lnSpc>
              <a:buNone/>
            </a:pPr>
            <a:r>
              <a:rPr lang="ar-SA" sz="2800" dirty="0" smtClean="0"/>
              <a:t>أ- شدة المجال المحصلة بعد وضع المادة العازلة.</a:t>
            </a:r>
          </a:p>
          <a:p>
            <a:pPr>
              <a:lnSpc>
                <a:spcPct val="150000"/>
              </a:lnSpc>
              <a:buNone/>
            </a:pPr>
            <a:r>
              <a:rPr lang="ar-SA" sz="2800" dirty="0" smtClean="0"/>
              <a:t>ب- الكثافة السطحية للشحنة التأثيرية على وجهي المادة العازلة .</a:t>
            </a:r>
          </a:p>
          <a:p>
            <a:pPr>
              <a:lnSpc>
                <a:spcPct val="150000"/>
              </a:lnSpc>
              <a:buNone/>
            </a:pPr>
            <a:r>
              <a:rPr lang="ar-SA" sz="2800" dirty="0" smtClean="0"/>
              <a:t>ج- مركبة شدة المجال المحصل الناتج عن الشحنات الحرة.</a:t>
            </a:r>
          </a:p>
          <a:p>
            <a:pPr>
              <a:lnSpc>
                <a:spcPct val="150000"/>
              </a:lnSpc>
              <a:buNone/>
            </a:pPr>
            <a:r>
              <a:rPr lang="ar-SA" sz="2800" dirty="0" smtClean="0"/>
              <a:t>د- مركبة شدة المجال المحصل الناتج عن الشحنات التأثيرية</a:t>
            </a:r>
            <a:r>
              <a:rPr lang="en-GB" sz="2800" dirty="0" smtClean="0"/>
              <a:t>.</a:t>
            </a:r>
            <a:endParaRPr lang="ar-SA" sz="2800" dirty="0" smtClean="0"/>
          </a:p>
          <a:p>
            <a:pPr algn="l" rtl="0">
              <a:buNone/>
            </a:pPr>
            <a:endParaRPr lang="ar-SA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91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500726"/>
          </a:xfrm>
        </p:spPr>
        <p:txBody>
          <a:bodyPr>
            <a:normAutofit/>
          </a:bodyPr>
          <a:lstStyle/>
          <a:p>
            <a:pPr marL="88900" indent="0" algn="ctr">
              <a:buNone/>
            </a:pPr>
            <a:r>
              <a:rPr lang="ar-SA" sz="3000" b="1" dirty="0" smtClean="0">
                <a:solidFill>
                  <a:srgbClr val="FF0000"/>
                </a:solidFill>
              </a:rPr>
              <a:t>مسائل 2، 4، 5، 6، 9، 10، 11، 13، 16، 17  صفحة 77</a:t>
            </a:r>
          </a:p>
          <a:p>
            <a:pPr marL="88900" indent="0">
              <a:buNone/>
            </a:pP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0">
              <a:lnSpc>
                <a:spcPct val="150000"/>
              </a:lnSpc>
              <a:buNone/>
            </a:pPr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فريق عمل</a:t>
            </a:r>
          </a:p>
          <a:p>
            <a:pPr marL="88900" indent="0">
              <a:lnSpc>
                <a:spcPct val="150000"/>
              </a:lnSpc>
              <a:buNone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0">
              <a:lnSpc>
                <a:spcPct val="150000"/>
              </a:lnSpc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2) إذا كانت شحنة مكثف تساوي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2.5x10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كولوم عندما يكون الجهد بين طرفيه يساوي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124 V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، ماهي سعة هذا المكثف؟</a:t>
            </a:r>
            <a:endParaRPr lang="ar-SA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1428753" cy="145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/>
          </a:bodyPr>
          <a:lstStyle/>
          <a:p>
            <a:pPr marL="4763" lv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 إذا كانت سعة مكثف متوازي اللوحين في الهواء تساوي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0.0025 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ومساحة كل من لوحيه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0.8 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763" lv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أ) ما هي المسافة بين اللوحين؟ حيث أن  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>
                <a:latin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</a:rPr>
              <a:t>=8.85x10</a:t>
            </a:r>
            <a:r>
              <a:rPr lang="en-US" sz="2400" baseline="30000" dirty="0" smtClean="0">
                <a:latin typeface="Times New Roman" pitchFamily="18" charset="0"/>
              </a:rPr>
              <a:t>-12</a:t>
            </a:r>
            <a:r>
              <a:rPr lang="en-US" sz="2400" dirty="0" smtClean="0">
                <a:latin typeface="Times New Roman" pitchFamily="18" charset="0"/>
              </a:rPr>
              <a:t> C</a:t>
            </a:r>
            <a:r>
              <a:rPr lang="en-US" sz="2400" baseline="30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/Nm</a:t>
            </a:r>
            <a:r>
              <a:rPr lang="en-US" sz="2400" baseline="30000" dirty="0" smtClean="0">
                <a:latin typeface="Times New Roman" pitchFamily="18" charset="0"/>
              </a:rPr>
              <a:t>2</a:t>
            </a: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763" lv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ب) ما هي أكبر قيمة للجهد يمكن وضعها بين طرفي المكثف إذا علمت أن الهواء بين اللوحين يتحمل مجالا كهربيا قدره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3x10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V/m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قبل حدوث تأين له أو تفريغ للشحنة؟  </a:t>
            </a:r>
            <a:endParaRPr lang="ar-SA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l" rtl="0">
              <a:lnSpc>
                <a:spcPct val="160000"/>
              </a:lnSpc>
              <a:buNone/>
            </a:pPr>
            <a:r>
              <a:rPr lang="ar-SA" sz="2600" dirty="0" smtClean="0"/>
              <a:t>أ)</a:t>
            </a:r>
            <a:r>
              <a:rPr lang="en-US" sz="2600" dirty="0" smtClean="0"/>
              <a:t>  </a:t>
            </a:r>
            <a:r>
              <a:rPr lang="en-US" sz="2600" dirty="0" smtClean="0">
                <a:latin typeface="Times New Roman" pitchFamily="18" charset="0"/>
              </a:rPr>
              <a:t>                   = 2.8x10</a:t>
            </a:r>
            <a:r>
              <a:rPr lang="en-US" sz="2600" baseline="30000" dirty="0" smtClean="0">
                <a:latin typeface="Times New Roman" pitchFamily="18" charset="0"/>
              </a:rPr>
              <a:t>-3</a:t>
            </a:r>
            <a:r>
              <a:rPr lang="en-US" sz="2600" dirty="0" smtClean="0">
                <a:latin typeface="Times New Roman" pitchFamily="18" charset="0"/>
              </a:rPr>
              <a:t> m</a:t>
            </a:r>
          </a:p>
          <a:p>
            <a:pPr indent="0" algn="l" rtl="0">
              <a:buNone/>
            </a:pPr>
            <a:r>
              <a:rPr lang="en-US" sz="2600" dirty="0" smtClean="0">
                <a:latin typeface="Times New Roman" pitchFamily="18" charset="0"/>
              </a:rPr>
              <a:t>  </a:t>
            </a:r>
          </a:p>
          <a:p>
            <a:pPr indent="0" algn="l" rtl="0">
              <a:buNone/>
            </a:pPr>
            <a:r>
              <a:rPr lang="ar-SA" sz="2600" dirty="0" smtClean="0">
                <a:latin typeface="Times New Roman" pitchFamily="18" charset="0"/>
              </a:rPr>
              <a:t>ب)</a:t>
            </a:r>
            <a:r>
              <a:rPr lang="en-US" sz="2600" dirty="0" smtClean="0">
                <a:latin typeface="Times New Roman" pitchFamily="18" charset="0"/>
              </a:rPr>
              <a:t>    </a:t>
            </a:r>
            <a:r>
              <a:rPr lang="en-US" sz="2600" dirty="0" err="1" smtClean="0">
                <a:latin typeface="Times New Roman" pitchFamily="18" charset="0"/>
              </a:rPr>
              <a:t>V</a:t>
            </a:r>
            <a:r>
              <a:rPr lang="en-US" sz="2600" baseline="-25000" dirty="0" err="1" smtClean="0">
                <a:latin typeface="Times New Roman" pitchFamily="18" charset="0"/>
              </a:rPr>
              <a:t>max</a:t>
            </a:r>
            <a:r>
              <a:rPr lang="en-US" sz="2600" dirty="0" smtClean="0">
                <a:latin typeface="Times New Roman" pitchFamily="18" charset="0"/>
              </a:rPr>
              <a:t>= </a:t>
            </a:r>
            <a:r>
              <a:rPr lang="en-US" sz="2600" dirty="0" err="1" smtClean="0">
                <a:latin typeface="Times New Roman" pitchFamily="18" charset="0"/>
              </a:rPr>
              <a:t>E</a:t>
            </a:r>
            <a:r>
              <a:rPr lang="en-US" sz="2600" baseline="-25000" dirty="0" err="1" smtClean="0">
                <a:latin typeface="Times New Roman" pitchFamily="18" charset="0"/>
              </a:rPr>
              <a:t>max</a:t>
            </a:r>
            <a:r>
              <a:rPr lang="en-US" sz="2600" baseline="-25000" dirty="0" smtClean="0">
                <a:latin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</a:rPr>
              <a:t>.d = 3x10</a:t>
            </a:r>
            <a:r>
              <a:rPr lang="en-US" sz="2600" baseline="30000" dirty="0" smtClean="0">
                <a:latin typeface="Times New Roman" pitchFamily="18" charset="0"/>
              </a:rPr>
              <a:t>6 </a:t>
            </a:r>
            <a:r>
              <a:rPr lang="en-US" sz="2600" dirty="0" smtClean="0">
                <a:latin typeface="Times New Roman" pitchFamily="18" charset="0"/>
              </a:rPr>
              <a:t>x 2.8x10</a:t>
            </a:r>
            <a:r>
              <a:rPr lang="en-US" sz="2600" baseline="30000" dirty="0" smtClean="0">
                <a:latin typeface="Times New Roman" pitchFamily="18" charset="0"/>
              </a:rPr>
              <a:t>-3 </a:t>
            </a:r>
            <a:r>
              <a:rPr lang="en-US" sz="2600" dirty="0" smtClean="0">
                <a:latin typeface="Times New Roman" pitchFamily="18" charset="0"/>
              </a:rPr>
              <a:t>= 8490 Volt</a:t>
            </a:r>
            <a:endParaRPr lang="ar-SA" sz="2600" dirty="0" smtClean="0">
              <a:latin typeface="Times New Roman" pitchFamily="18" charset="0"/>
            </a:endParaRPr>
          </a:p>
          <a:p>
            <a:endParaRPr lang="ar-SA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146159" y="3643314"/>
          <a:ext cx="1139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3" imgW="355320" imgH="291960" progId="Equation.3">
                  <p:embed/>
                </p:oleObj>
              </mc:Choice>
              <mc:Fallback>
                <p:oleObj name="Equation" r:id="rId3" imgW="35532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59" y="3643314"/>
                        <a:ext cx="11398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197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SA" sz="2400" dirty="0" smtClean="0"/>
              <a:t>5) وضعت شحنة قدرها </a:t>
            </a:r>
            <a:r>
              <a:rPr lang="en-US" sz="2400" dirty="0" smtClean="0"/>
              <a:t>30x10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C</a:t>
            </a:r>
            <a:r>
              <a:rPr lang="ar-SA" sz="2400" dirty="0" smtClean="0"/>
              <a:t> على مكثف متوازي اللوحين مساحة كلا منهما </a:t>
            </a:r>
            <a:r>
              <a:rPr lang="en-US" sz="2400" dirty="0" smtClean="0"/>
              <a:t>5 cm</a:t>
            </a:r>
            <a:r>
              <a:rPr lang="en-US" sz="2400" baseline="30000" dirty="0" smtClean="0"/>
              <a:t>2</a:t>
            </a:r>
            <a:r>
              <a:rPr lang="ar-SA" sz="2400" dirty="0" smtClean="0"/>
              <a:t> احسب المجال الكهربي بينهما.</a:t>
            </a:r>
            <a:endParaRPr lang="ar-SA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85721" y="2000241"/>
          <a:ext cx="1928825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Equation" r:id="rId3" imgW="457200" imgH="380880" progId="Equation.3">
                  <p:embed/>
                </p:oleObj>
              </mc:Choice>
              <mc:Fallback>
                <p:oleObj name="Equation" r:id="rId3" imgW="4572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1" y="2000241"/>
                        <a:ext cx="1928825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50206" cy="53086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SA" sz="2400" dirty="0" smtClean="0"/>
              <a:t>6) مكثف متوازي اللوحين، فرق الجهد بين اللوحين </a:t>
            </a:r>
            <a:r>
              <a:rPr lang="en-US" sz="2400" dirty="0" smtClean="0"/>
              <a:t>20 V</a:t>
            </a:r>
            <a:r>
              <a:rPr lang="ar-SA" sz="2400" dirty="0" smtClean="0"/>
              <a:t> ومساحة كل منهما </a:t>
            </a:r>
            <a:r>
              <a:rPr lang="en-US" sz="2400" dirty="0" smtClean="0"/>
              <a:t>7.6x10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m</a:t>
            </a:r>
            <a:r>
              <a:rPr lang="en-US" sz="2400" baseline="30000" dirty="0" smtClean="0"/>
              <a:t>2</a:t>
            </a:r>
            <a:r>
              <a:rPr lang="ar-SA" sz="2400" dirty="0" smtClean="0"/>
              <a:t> والمسافة بينهما </a:t>
            </a:r>
            <a:r>
              <a:rPr lang="en-US" sz="2400" dirty="0" smtClean="0"/>
              <a:t>1.8 mm</a:t>
            </a:r>
            <a:r>
              <a:rPr lang="ar-SA" sz="2400" dirty="0" smtClean="0"/>
              <a:t> ومملؤ بالهواء، احسب:</a:t>
            </a:r>
          </a:p>
          <a:p>
            <a:pPr>
              <a:lnSpc>
                <a:spcPct val="150000"/>
              </a:lnSpc>
              <a:buNone/>
            </a:pPr>
            <a:r>
              <a:rPr lang="ar-SA" sz="2400" dirty="0" smtClean="0"/>
              <a:t>أ) المجال الكهربي بين اللوحين   ب) سعة المكثف وشحنته   جـ) كثافة الشحنة السطحية</a:t>
            </a:r>
          </a:p>
          <a:p>
            <a:endParaRPr lang="ar-SA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928670"/>
            <a:ext cx="8786874" cy="5197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SA" sz="2400" dirty="0" smtClean="0"/>
              <a:t>9) مكثفان سعتهما </a:t>
            </a:r>
            <a:r>
              <a:rPr lang="en-US" sz="2400" dirty="0" smtClean="0"/>
              <a:t>2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F</a:t>
            </a:r>
            <a:r>
              <a:rPr lang="ar-SA" sz="2400" dirty="0" smtClean="0"/>
              <a:t> و </a:t>
            </a:r>
            <a:r>
              <a:rPr lang="en-US" sz="2400" dirty="0" smtClean="0"/>
              <a:t>6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F</a:t>
            </a:r>
            <a:r>
              <a:rPr lang="ar-SA" sz="2400" dirty="0" smtClean="0"/>
              <a:t> وصلا على التوالي وسلط عليهما فرق جهد قدره </a:t>
            </a:r>
            <a:r>
              <a:rPr lang="en-US" sz="2400" dirty="0" smtClean="0"/>
              <a:t>200V</a:t>
            </a:r>
            <a:r>
              <a:rPr lang="ar-SA" sz="2400" dirty="0" smtClean="0"/>
              <a:t> احسب فرق الجهد بين لوحي كل مكثف وشحنة كلا منهما.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86478"/>
          </a:xfrm>
        </p:spPr>
        <p:txBody>
          <a:bodyPr/>
          <a:lstStyle/>
          <a:p>
            <a:pPr marL="4763" indent="0">
              <a:lnSpc>
                <a:spcPct val="150000"/>
              </a:lnSpc>
              <a:buNone/>
            </a:pPr>
            <a:r>
              <a:rPr lang="ar-SA" dirty="0" smtClean="0"/>
              <a:t>10) </a:t>
            </a:r>
            <a:r>
              <a:rPr lang="ar-SA" sz="2400" dirty="0" smtClean="0"/>
              <a:t>أوجد السعة المكافئة لمجموع المكثفات الموصلة كما في الشكل التالي، وإذا كان    فرق الجهد بين النقطتين </a:t>
            </a:r>
            <a:r>
              <a:rPr lang="en-US" sz="2400" dirty="0" smtClean="0"/>
              <a:t>a</a:t>
            </a:r>
            <a:r>
              <a:rPr lang="ar-SA" sz="2400" dirty="0" smtClean="0"/>
              <a:t> و </a:t>
            </a:r>
            <a:r>
              <a:rPr lang="en-US" sz="2400" dirty="0" smtClean="0"/>
              <a:t>b</a:t>
            </a:r>
            <a:r>
              <a:rPr lang="ar-SA" sz="2400" dirty="0" smtClean="0"/>
              <a:t> هو </a:t>
            </a:r>
            <a:r>
              <a:rPr lang="en-US" sz="2400" dirty="0" smtClean="0"/>
              <a:t>12 V</a:t>
            </a:r>
            <a:r>
              <a:rPr lang="ar-SA" sz="2400" dirty="0" smtClean="0"/>
              <a:t> فاحسب شحنة وجهد كل مكثف.</a:t>
            </a:r>
          </a:p>
          <a:p>
            <a:endParaRPr lang="ar-SA" dirty="0"/>
          </a:p>
        </p:txBody>
      </p:sp>
      <p:grpSp>
        <p:nvGrpSpPr>
          <p:cNvPr id="4" name="Group 3"/>
          <p:cNvGrpSpPr/>
          <p:nvPr/>
        </p:nvGrpSpPr>
        <p:grpSpPr>
          <a:xfrm>
            <a:off x="-142908" y="2143116"/>
            <a:ext cx="3571900" cy="2571768"/>
            <a:chOff x="571472" y="3929066"/>
            <a:chExt cx="3571900" cy="2571768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250265" y="4464851"/>
              <a:ext cx="357190" cy="1588"/>
            </a:xfrm>
            <a:prstGeom prst="line">
              <a:avLst/>
            </a:prstGeom>
            <a:ln w="12700">
              <a:headEnd type="none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25"/>
            <p:cNvGrpSpPr/>
            <p:nvPr/>
          </p:nvGrpSpPr>
          <p:grpSpPr>
            <a:xfrm>
              <a:off x="1357290" y="4643446"/>
              <a:ext cx="2071703" cy="785818"/>
              <a:chOff x="1357290" y="4643446"/>
              <a:chExt cx="2071703" cy="930282"/>
            </a:xfrm>
          </p:grpSpPr>
          <p:grpSp>
            <p:nvGrpSpPr>
              <p:cNvPr id="20" name="Group 7"/>
              <p:cNvGrpSpPr/>
              <p:nvPr/>
            </p:nvGrpSpPr>
            <p:grpSpPr>
              <a:xfrm>
                <a:off x="1643042" y="4643446"/>
                <a:ext cx="1571636" cy="930282"/>
                <a:chOff x="1643042" y="4572008"/>
                <a:chExt cx="2071702" cy="930282"/>
              </a:xfrm>
            </p:grpSpPr>
            <p:cxnSp>
              <p:nvCxnSpPr>
                <p:cNvPr id="33" name="Straight Connector 5"/>
                <p:cNvCxnSpPr/>
                <p:nvPr/>
              </p:nvCxnSpPr>
              <p:spPr>
                <a:xfrm>
                  <a:off x="1643042" y="4572008"/>
                  <a:ext cx="2071702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6"/>
                <p:cNvCxnSpPr/>
                <p:nvPr/>
              </p:nvCxnSpPr>
              <p:spPr>
                <a:xfrm>
                  <a:off x="1643042" y="5500702"/>
                  <a:ext cx="2071702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2928927" y="4644240"/>
                <a:ext cx="500066" cy="928694"/>
                <a:chOff x="2928927" y="4644240"/>
                <a:chExt cx="500066" cy="928694"/>
              </a:xfrm>
            </p:grpSpPr>
            <p:grpSp>
              <p:nvGrpSpPr>
                <p:cNvPr id="28" name="Group 11"/>
                <p:cNvGrpSpPr/>
                <p:nvPr/>
              </p:nvGrpSpPr>
              <p:grpSpPr>
                <a:xfrm rot="10800000">
                  <a:off x="2928927" y="5000257"/>
                  <a:ext cx="500066" cy="142940"/>
                  <a:chOff x="1643042" y="4572008"/>
                  <a:chExt cx="2071702" cy="930282"/>
                </a:xfrm>
              </p:grpSpPr>
              <p:cxnSp>
                <p:nvCxnSpPr>
                  <p:cNvPr id="31" name="Straight Connector 12"/>
                  <p:cNvCxnSpPr/>
                  <p:nvPr/>
                </p:nvCxnSpPr>
                <p:spPr>
                  <a:xfrm>
                    <a:off x="1643042" y="4572008"/>
                    <a:ext cx="2071702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13"/>
                  <p:cNvCxnSpPr/>
                  <p:nvPr/>
                </p:nvCxnSpPr>
                <p:spPr>
                  <a:xfrm>
                    <a:off x="1643042" y="5500702"/>
                    <a:ext cx="2071702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3036083" y="4822041"/>
                  <a:ext cx="35719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3000364" y="5357826"/>
                  <a:ext cx="428628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1357290" y="4643446"/>
                <a:ext cx="500066" cy="928694"/>
                <a:chOff x="2928927" y="4644240"/>
                <a:chExt cx="500066" cy="928694"/>
              </a:xfrm>
            </p:grpSpPr>
            <p:grpSp>
              <p:nvGrpSpPr>
                <p:cNvPr id="23" name="Group 11"/>
                <p:cNvGrpSpPr/>
                <p:nvPr/>
              </p:nvGrpSpPr>
              <p:grpSpPr>
                <a:xfrm rot="10800000">
                  <a:off x="2928927" y="5000257"/>
                  <a:ext cx="500066" cy="142940"/>
                  <a:chOff x="1643042" y="4572008"/>
                  <a:chExt cx="2071702" cy="930282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1643042" y="4572008"/>
                    <a:ext cx="2071702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1643042" y="5500702"/>
                    <a:ext cx="2071702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3036083" y="4822041"/>
                  <a:ext cx="35719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3000364" y="5357826"/>
                  <a:ext cx="428628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55"/>
            <p:cNvGrpSpPr/>
            <p:nvPr/>
          </p:nvGrpSpPr>
          <p:grpSpPr>
            <a:xfrm>
              <a:off x="2143108" y="5429264"/>
              <a:ext cx="500066" cy="714380"/>
              <a:chOff x="2143108" y="5429264"/>
              <a:chExt cx="500066" cy="71438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rot="5400000">
                <a:off x="2305216" y="5552113"/>
                <a:ext cx="24728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" name="Group 46"/>
              <p:cNvGrpSpPr/>
              <p:nvPr/>
            </p:nvGrpSpPr>
            <p:grpSpPr>
              <a:xfrm>
                <a:off x="2143108" y="5675465"/>
                <a:ext cx="500066" cy="468179"/>
                <a:chOff x="2143108" y="5675465"/>
                <a:chExt cx="500066" cy="468179"/>
              </a:xfrm>
            </p:grpSpPr>
            <p:grpSp>
              <p:nvGrpSpPr>
                <p:cNvPr id="16" name="Group 11"/>
                <p:cNvGrpSpPr/>
                <p:nvPr/>
              </p:nvGrpSpPr>
              <p:grpSpPr>
                <a:xfrm rot="10800000">
                  <a:off x="2143108" y="5675465"/>
                  <a:ext cx="500066" cy="99004"/>
                  <a:chOff x="1643042" y="4572008"/>
                  <a:chExt cx="2071702" cy="930282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1643042" y="4572008"/>
                    <a:ext cx="2071702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643042" y="5500702"/>
                    <a:ext cx="2071702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Straight Connector 16"/>
                <p:cNvCxnSpPr/>
                <p:nvPr/>
              </p:nvCxnSpPr>
              <p:spPr>
                <a:xfrm rot="16200000" flipH="1" flipV="1">
                  <a:off x="2251059" y="5964255"/>
                  <a:ext cx="357190" cy="1588"/>
                </a:xfrm>
                <a:prstGeom prst="line">
                  <a:avLst/>
                </a:prstGeom>
                <a:ln w="12700">
                  <a:headEnd type="none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56"/>
            <p:cNvGrpSpPr/>
            <p:nvPr/>
          </p:nvGrpSpPr>
          <p:grpSpPr>
            <a:xfrm>
              <a:off x="571472" y="3929066"/>
              <a:ext cx="3571900" cy="2571768"/>
              <a:chOff x="571472" y="3929066"/>
              <a:chExt cx="3571900" cy="257176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285984" y="3929066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a</a:t>
                </a:r>
                <a:endParaRPr lang="ar-SA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14546" y="6131502"/>
                <a:ext cx="5000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b</a:t>
                </a:r>
                <a:endParaRPr lang="ar-SA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71472" y="4786322"/>
                <a:ext cx="9286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2 </a:t>
                </a:r>
                <a:r>
                  <a:rPr lang="en-US" b="1" dirty="0" smtClean="0">
                    <a:latin typeface="Symbol" pitchFamily="18" charset="2"/>
                  </a:rPr>
                  <a:t>m</a:t>
                </a:r>
                <a:r>
                  <a:rPr lang="en-US" b="1" dirty="0" smtClean="0"/>
                  <a:t>F</a:t>
                </a:r>
                <a:endParaRPr lang="ar-SA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14678" y="4845618"/>
                <a:ext cx="9286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4 </a:t>
                </a:r>
                <a:r>
                  <a:rPr lang="en-US" b="1" dirty="0" smtClean="0">
                    <a:latin typeface="Symbol" pitchFamily="18" charset="2"/>
                  </a:rPr>
                  <a:t>m</a:t>
                </a:r>
                <a:r>
                  <a:rPr lang="en-US" b="1" dirty="0" smtClean="0"/>
                  <a:t>F</a:t>
                </a:r>
                <a:endParaRPr lang="ar-SA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28860" y="5559998"/>
                <a:ext cx="9286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3 </a:t>
                </a:r>
                <a:r>
                  <a:rPr lang="en-US" b="1" dirty="0" smtClean="0">
                    <a:latin typeface="Symbol" pitchFamily="18" charset="2"/>
                  </a:rPr>
                  <a:t>m</a:t>
                </a:r>
                <a:r>
                  <a:rPr lang="en-US" b="1" dirty="0" smtClean="0"/>
                  <a:t>F</a:t>
                </a:r>
                <a:endParaRPr lang="ar-SA" b="1" dirty="0"/>
              </a:p>
            </p:txBody>
          </p:sp>
        </p:grpSp>
      </p:grpSp>
      <p:sp>
        <p:nvSpPr>
          <p:cNvPr id="35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97493"/>
          </a:xfrm>
        </p:spPr>
        <p:txBody>
          <a:bodyPr>
            <a:normAutofit/>
          </a:bodyPr>
          <a:lstStyle/>
          <a:p>
            <a:pPr marL="4763" indent="0">
              <a:buNone/>
            </a:pPr>
            <a:r>
              <a:rPr lang="ar-SA" sz="2400" dirty="0" smtClean="0"/>
              <a:t>13) احسب السعة المجهولة  </a:t>
            </a:r>
            <a:r>
              <a:rPr lang="en-US" sz="2400" dirty="0" smtClean="0"/>
              <a:t>C</a:t>
            </a:r>
            <a:r>
              <a:rPr lang="ar-SA" sz="2400" dirty="0" smtClean="0"/>
              <a:t> في الدائرة التالية علما بأن السعة المكافئة لمكثفاتها تساوي </a:t>
            </a:r>
            <a:r>
              <a:rPr lang="en-US" sz="2400" dirty="0" smtClean="0"/>
              <a:t>4.4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F</a:t>
            </a:r>
            <a:endParaRPr lang="ar-SA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928662" y="2000240"/>
            <a:ext cx="2350771" cy="2155282"/>
            <a:chOff x="1367346" y="2071678"/>
            <a:chExt cx="2350771" cy="2155282"/>
          </a:xfrm>
        </p:grpSpPr>
        <p:cxnSp>
          <p:nvCxnSpPr>
            <p:cNvPr id="6" name="Straight Connector 5"/>
            <p:cNvCxnSpPr/>
            <p:nvPr/>
          </p:nvCxnSpPr>
          <p:spPr>
            <a:xfrm rot="10800000" flipV="1">
              <a:off x="1367346" y="3156980"/>
              <a:ext cx="432000" cy="1112"/>
            </a:xfrm>
            <a:prstGeom prst="line">
              <a:avLst/>
            </a:prstGeom>
            <a:ln w="12700">
              <a:headEnd type="none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5"/>
            <p:cNvCxnSpPr/>
            <p:nvPr/>
          </p:nvCxnSpPr>
          <p:spPr>
            <a:xfrm rot="16200000" flipH="1">
              <a:off x="1293824" y="3203607"/>
              <a:ext cx="1008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6"/>
            <p:cNvCxnSpPr/>
            <p:nvPr/>
          </p:nvCxnSpPr>
          <p:spPr>
            <a:xfrm rot="16200000" flipH="1">
              <a:off x="2782116" y="3218621"/>
              <a:ext cx="1008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H="1">
              <a:off x="3286117" y="3156978"/>
              <a:ext cx="432000" cy="1112"/>
            </a:xfrm>
            <a:prstGeom prst="line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785917" y="2071678"/>
              <a:ext cx="1435904" cy="2143140"/>
              <a:chOff x="1424928" y="2071678"/>
              <a:chExt cx="1054015" cy="2143140"/>
            </a:xfrm>
          </p:grpSpPr>
          <p:sp>
            <p:nvSpPr>
              <p:cNvPr id="12" name="TextBox 11"/>
              <p:cNvSpPr txBox="1"/>
              <p:nvPr/>
            </p:nvSpPr>
            <p:spPr>
              <a:xfrm flipH="1">
                <a:off x="1424928" y="2071678"/>
                <a:ext cx="47719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4 </a:t>
                </a:r>
                <a:r>
                  <a:rPr lang="en-US" b="1" dirty="0" smtClean="0">
                    <a:latin typeface="Symbol" pitchFamily="18" charset="2"/>
                  </a:rPr>
                  <a:t>m</a:t>
                </a:r>
                <a:r>
                  <a:rPr lang="en-US" b="1" dirty="0" smtClean="0"/>
                  <a:t>F</a:t>
                </a:r>
                <a:endParaRPr lang="ar-SA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2001752" y="3845486"/>
                <a:ext cx="47719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3 </a:t>
                </a:r>
                <a:r>
                  <a:rPr lang="en-US" b="1" dirty="0" smtClean="0">
                    <a:latin typeface="Symbol" pitchFamily="18" charset="2"/>
                  </a:rPr>
                  <a:t>m</a:t>
                </a:r>
                <a:r>
                  <a:rPr lang="en-US" b="1" dirty="0" smtClean="0"/>
                  <a:t>F</a:t>
                </a:r>
                <a:endParaRPr lang="ar-SA" b="1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785918" y="2500306"/>
              <a:ext cx="1500198" cy="357190"/>
              <a:chOff x="1785918" y="2500306"/>
              <a:chExt cx="1500198" cy="357190"/>
            </a:xfrm>
          </p:grpSpPr>
          <p:grpSp>
            <p:nvGrpSpPr>
              <p:cNvPr id="24" name="Group 11"/>
              <p:cNvGrpSpPr/>
              <p:nvPr/>
            </p:nvGrpSpPr>
            <p:grpSpPr>
              <a:xfrm rot="5400000" flipH="1">
                <a:off x="2012359" y="2566761"/>
                <a:ext cx="350046" cy="231424"/>
                <a:chOff x="1643042" y="4572008"/>
                <a:chExt cx="2071702" cy="930282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43042" y="4572008"/>
                  <a:ext cx="2071702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643042" y="5500702"/>
                  <a:ext cx="2071702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11"/>
              <p:cNvGrpSpPr/>
              <p:nvPr/>
            </p:nvGrpSpPr>
            <p:grpSpPr>
              <a:xfrm rot="5400000" flipH="1">
                <a:off x="2709629" y="2559617"/>
                <a:ext cx="350046" cy="231424"/>
                <a:chOff x="1643042" y="4572008"/>
                <a:chExt cx="2071702" cy="930282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643042" y="4572008"/>
                  <a:ext cx="2071702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643042" y="5500702"/>
                  <a:ext cx="2071702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Straight Connector 56"/>
              <p:cNvCxnSpPr/>
              <p:nvPr/>
            </p:nvCxnSpPr>
            <p:spPr>
              <a:xfrm>
                <a:off x="2285984" y="2714620"/>
                <a:ext cx="50006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785918" y="2713032"/>
                <a:ext cx="285752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000364" y="2714620"/>
                <a:ext cx="285752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1785918" y="3500438"/>
              <a:ext cx="1500198" cy="357190"/>
              <a:chOff x="1785918" y="2500306"/>
              <a:chExt cx="1500198" cy="357190"/>
            </a:xfrm>
          </p:grpSpPr>
          <p:grpSp>
            <p:nvGrpSpPr>
              <p:cNvPr id="70" name="Group 11"/>
              <p:cNvGrpSpPr/>
              <p:nvPr/>
            </p:nvGrpSpPr>
            <p:grpSpPr>
              <a:xfrm rot="5400000" flipH="1">
                <a:off x="2012494" y="2566774"/>
                <a:ext cx="350046" cy="231399"/>
                <a:chOff x="1643042" y="4572008"/>
                <a:chExt cx="2071702" cy="930282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1643042" y="4572008"/>
                  <a:ext cx="2071702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643042" y="5500702"/>
                  <a:ext cx="2071702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11"/>
              <p:cNvGrpSpPr/>
              <p:nvPr/>
            </p:nvGrpSpPr>
            <p:grpSpPr>
              <a:xfrm rot="5400000" flipH="1">
                <a:off x="2709764" y="2559630"/>
                <a:ext cx="350046" cy="231399"/>
                <a:chOff x="1643042" y="4572008"/>
                <a:chExt cx="2071702" cy="930282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643042" y="4572008"/>
                  <a:ext cx="2071702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643042" y="5500702"/>
                  <a:ext cx="2071702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2285984" y="2714620"/>
                <a:ext cx="50006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785918" y="2713032"/>
                <a:ext cx="285752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000364" y="2714620"/>
                <a:ext cx="285752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 flipH="1">
              <a:off x="1785918" y="3857628"/>
              <a:ext cx="6500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6 </a:t>
              </a:r>
              <a:r>
                <a:rPr lang="en-US" b="1" dirty="0" smtClean="0">
                  <a:latin typeface="Symbol" pitchFamily="18" charset="2"/>
                </a:rPr>
                <a:t>m</a:t>
              </a:r>
              <a:r>
                <a:rPr lang="en-US" b="1" dirty="0" smtClean="0"/>
                <a:t>F</a:t>
              </a:r>
              <a:endParaRPr lang="ar-SA" b="1" dirty="0"/>
            </a:p>
          </p:txBody>
        </p:sp>
        <p:sp>
          <p:nvSpPr>
            <p:cNvPr id="80" name="TextBox 79"/>
            <p:cNvSpPr txBox="1"/>
            <p:nvPr/>
          </p:nvSpPr>
          <p:spPr>
            <a:xfrm flipH="1">
              <a:off x="2564592" y="2143116"/>
              <a:ext cx="6500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C</a:t>
              </a:r>
              <a:endParaRPr lang="ar-SA" b="1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3786" y="332656"/>
            <a:ext cx="7543800" cy="579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Makeup of a Capacitor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1395413"/>
            <a:ext cx="4038600" cy="2692400"/>
          </a:xfrm>
        </p:spPr>
        <p:txBody>
          <a:bodyPr rtlCol="0">
            <a:normAutofit fontScale="62500" lnSpcReduction="20000"/>
          </a:bodyPr>
          <a:lstStyle/>
          <a:p>
            <a:pPr marL="0" indent="0" algn="l" rtl="0"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capacitor consists of two conductors.</a:t>
            </a:r>
          </a:p>
          <a:p>
            <a:pPr lvl="1" algn="l" rtl="0"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conductors are called plates.</a:t>
            </a:r>
          </a:p>
          <a:p>
            <a:pPr lvl="1" algn="l" rtl="0"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conductor is charged, the plates carry charges of equal magnitude and opposite directions.</a:t>
            </a:r>
          </a:p>
          <a:p>
            <a:pPr marL="0" indent="0" algn="l" rtl="0"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potential difference exists between the plates due to the charge.</a:t>
            </a:r>
          </a:p>
        </p:txBody>
      </p:sp>
      <p:pic>
        <p:nvPicPr>
          <p:cNvPr id="9220" name="Picture 6" descr="26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1196752"/>
            <a:ext cx="3030538" cy="4411662"/>
          </a:xfrm>
        </p:spPr>
      </p:pic>
      <p:graphicFrame>
        <p:nvGraphicFramePr>
          <p:cNvPr id="9222" name="Object 5" descr="26-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740093"/>
              </p:ext>
            </p:extLst>
          </p:nvPr>
        </p:nvGraphicFramePr>
        <p:xfrm>
          <a:off x="958849" y="3933056"/>
          <a:ext cx="2220913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tion" r:id="rId4" imgW="889000" imgH="1143000" progId="Equation.DSMT4">
                  <p:embed/>
                </p:oleObj>
              </mc:Choice>
              <mc:Fallback>
                <p:oleObj name="Equation" r:id="rId4" imgW="8890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49" y="3933056"/>
                        <a:ext cx="2220913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2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2400" dirty="0" smtClean="0"/>
              <a:t>16</a:t>
            </a:r>
            <a:r>
              <a:rPr lang="ar-SA" sz="2000" dirty="0" smtClean="0"/>
              <a:t>) مكثفان قيمة كل منهما </a:t>
            </a:r>
            <a:r>
              <a:rPr lang="en-US" sz="2000" dirty="0" smtClean="0"/>
              <a:t>3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F</a:t>
            </a:r>
            <a:r>
              <a:rPr lang="ar-SA" sz="2000" dirty="0" smtClean="0"/>
              <a:t> وصلا على التوالي ثم وصل بين طرفيهما جهد قدره </a:t>
            </a:r>
            <a:r>
              <a:rPr lang="en-US" sz="2000" dirty="0" smtClean="0"/>
              <a:t>10 V</a:t>
            </a:r>
            <a:r>
              <a:rPr lang="ar-SA" sz="2000" dirty="0" smtClean="0"/>
              <a:t> ، احسب الطاقة المخزنة لهما ولكل منهما على حدة، ماذا تكون قيمة الطاقة لو وصلا على التوازي؟</a:t>
            </a:r>
          </a:p>
          <a:p>
            <a:pPr algn="l" rtl="0"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3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F    therefore    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5 Volt</a:t>
            </a:r>
            <a:r>
              <a:rPr lang="en-US" sz="2000" baseline="-25000" dirty="0" smtClean="0"/>
              <a:t>  </a:t>
            </a:r>
            <a:endParaRPr lang="ar-SA" sz="2000" baseline="-25000" dirty="0" smtClean="0"/>
          </a:p>
          <a:p>
            <a:pPr>
              <a:buNone/>
            </a:pPr>
            <a:endParaRPr lang="ar-SA" sz="2000" dirty="0" smtClean="0"/>
          </a:p>
          <a:p>
            <a:pPr>
              <a:buNone/>
            </a:pPr>
            <a:endParaRPr lang="ar-SA" sz="2000" dirty="0" smtClean="0"/>
          </a:p>
          <a:p>
            <a:pPr>
              <a:buNone/>
            </a:pPr>
            <a:endParaRPr lang="ar-SA" sz="2000" dirty="0" smtClean="0"/>
          </a:p>
          <a:p>
            <a:pPr>
              <a:buNone/>
            </a:pPr>
            <a:endParaRPr lang="ar-SA" sz="2000" dirty="0" smtClean="0"/>
          </a:p>
          <a:p>
            <a:pPr>
              <a:buNone/>
            </a:pPr>
            <a:endParaRPr lang="ar-SA" sz="2000" dirty="0" smtClean="0"/>
          </a:p>
          <a:p>
            <a:pPr>
              <a:buNone/>
            </a:pPr>
            <a:endParaRPr lang="ar-SA" sz="2000" dirty="0" smtClean="0"/>
          </a:p>
          <a:p>
            <a:pPr>
              <a:buNone/>
            </a:pPr>
            <a:endParaRPr lang="ar-SA" sz="2000" dirty="0" smtClean="0"/>
          </a:p>
          <a:p>
            <a:pPr>
              <a:buNone/>
            </a:pPr>
            <a:r>
              <a:rPr lang="ar-SA" sz="2000" dirty="0" smtClean="0"/>
              <a:t>لو وصلا على التوازي فإن:  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V = 10 Volt</a:t>
            </a:r>
            <a:endParaRPr lang="ar-SA" sz="2000" dirty="0" smtClean="0"/>
          </a:p>
          <a:p>
            <a:pPr>
              <a:buNone/>
            </a:pPr>
            <a:endParaRPr lang="ar-SA" sz="2000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14282" y="3071810"/>
          <a:ext cx="5338755" cy="80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Equation" r:id="rId3" imgW="2260440" imgH="342720" progId="Equation.3">
                  <p:embed/>
                </p:oleObj>
              </mc:Choice>
              <mc:Fallback>
                <p:oleObj name="Equation" r:id="rId3" imgW="226044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071810"/>
                        <a:ext cx="5338755" cy="809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66707" y="4000504"/>
          <a:ext cx="3305161" cy="59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4" name="Equation" r:id="rId5" imgW="1409400" imgH="253800" progId="Equation.3">
                  <p:embed/>
                </p:oleObj>
              </mc:Choice>
              <mc:Fallback>
                <p:oleObj name="Equation" r:id="rId5" imgW="140940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7" y="4000504"/>
                        <a:ext cx="3305161" cy="595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14282" y="4929198"/>
          <a:ext cx="4960927" cy="74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Equation" r:id="rId7" imgW="2273040" imgH="342720" progId="Equation.3">
                  <p:embed/>
                </p:oleObj>
              </mc:Choice>
              <mc:Fallback>
                <p:oleObj name="Equation" r:id="rId7" imgW="227304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4929198"/>
                        <a:ext cx="4960927" cy="748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85720" y="2214554"/>
          <a:ext cx="1571636" cy="884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6" name="Equation" r:id="rId9" imgW="609480" imgH="342720" progId="Equation.3">
                  <p:embed/>
                </p:oleObj>
              </mc:Choice>
              <mc:Fallback>
                <p:oleObj name="Equation" r:id="rId9" imgW="609480" imgH="342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214554"/>
                        <a:ext cx="1571636" cy="884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85720" y="5929330"/>
          <a:ext cx="3571868" cy="61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Equation" r:id="rId11" imgW="1473120" imgH="253800" progId="Equation.3">
                  <p:embed/>
                </p:oleObj>
              </mc:Choice>
              <mc:Fallback>
                <p:oleObj name="Equation" r:id="rId11" imgW="147312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929330"/>
                        <a:ext cx="3571868" cy="615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5126055"/>
          </a:xfrm>
        </p:spPr>
        <p:txBody>
          <a:bodyPr/>
          <a:lstStyle/>
          <a:p>
            <a:pPr marL="4763" indent="0">
              <a:buNone/>
            </a:pPr>
            <a:r>
              <a:rPr lang="ar-SA" sz="2400" dirty="0" smtClean="0"/>
              <a:t>17) مكثف مستوي مكون من صفيحتين متماثلتين، إذا كانت المسافة بينهما </a:t>
            </a:r>
            <a:r>
              <a:rPr lang="en-US" sz="2400" dirty="0" smtClean="0"/>
              <a:t>2 cm</a:t>
            </a:r>
            <a:r>
              <a:rPr lang="ar-SA" sz="2400" dirty="0" smtClean="0"/>
              <a:t> وسعته في الفراغ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F</a:t>
            </a:r>
            <a:r>
              <a:rPr lang="ar-SA" sz="2400" dirty="0" smtClean="0"/>
              <a:t> . إذا فرض أن الجهد بين طرفيه يساوي </a:t>
            </a:r>
            <a:r>
              <a:rPr lang="en-US" sz="2400" dirty="0" smtClean="0"/>
              <a:t>200 V</a:t>
            </a:r>
            <a:r>
              <a:rPr lang="ar-SA" sz="2400" dirty="0" smtClean="0"/>
              <a:t> ثم أدخلت مادة عازلة ثابت عزلها </a:t>
            </a:r>
            <a:r>
              <a:rPr lang="en-US" sz="2400" dirty="0" smtClean="0"/>
              <a:t>49</a:t>
            </a:r>
            <a:r>
              <a:rPr lang="ar-SA" sz="2400" dirty="0" smtClean="0"/>
              <a:t> فاحسب:</a:t>
            </a:r>
          </a:p>
          <a:p>
            <a:pPr>
              <a:buNone/>
            </a:pPr>
            <a:r>
              <a:rPr lang="ar-SA" sz="2400" dirty="0" smtClean="0"/>
              <a:t>أ- القيمة الجديدة للسعة بعد وضع المادة العازلة.</a:t>
            </a:r>
          </a:p>
          <a:p>
            <a:pPr>
              <a:buNone/>
            </a:pPr>
            <a:r>
              <a:rPr lang="ar-SA" sz="2400" dirty="0" smtClean="0"/>
              <a:t>ب- ما هي قيمة الشحنة المستحثة على سطحي المادة العازلة.</a:t>
            </a:r>
          </a:p>
          <a:p>
            <a:pPr algn="l" rtl="0">
              <a:buNone/>
            </a:pPr>
            <a:endParaRPr lang="ar-SA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42844" y="4429132"/>
          <a:ext cx="5222875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3" imgW="1523880" imgH="393480" progId="Equation.3">
                  <p:embed/>
                </p:oleObj>
              </mc:Choice>
              <mc:Fallback>
                <p:oleObj name="Equation" r:id="rId3" imgW="15238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4429132"/>
                        <a:ext cx="5222875" cy="120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11135" y="3000372"/>
          <a:ext cx="4146551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5" imgW="1231560" imgH="380880" progId="Equation.3">
                  <p:embed/>
                </p:oleObj>
              </mc:Choice>
              <mc:Fallback>
                <p:oleObj name="Equation" r:id="rId5" imgW="123156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5" y="3000372"/>
                        <a:ext cx="4146551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21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ar-SA" sz="4500" b="1" u="sng" dirty="0" smtClean="0">
                <a:solidFill>
                  <a:srgbClr val="FF0000"/>
                </a:solidFill>
              </a:rPr>
              <a:t>اختبار قصير</a:t>
            </a:r>
          </a:p>
          <a:p>
            <a:pPr>
              <a:buNone/>
            </a:pPr>
            <a:r>
              <a:rPr lang="ar-SA" b="1" dirty="0" smtClean="0"/>
              <a:t>1- السعة المكافئة للمكثفات المتصلة حسب الشكل المرفق بوحدة </a:t>
            </a:r>
            <a:r>
              <a:rPr lang="en-US" b="1" dirty="0" smtClean="0">
                <a:latin typeface="Symbol" pitchFamily="18" charset="2"/>
              </a:rPr>
              <a:t>m</a:t>
            </a:r>
            <a:r>
              <a:rPr lang="en-US" b="1" dirty="0" smtClean="0"/>
              <a:t>F  </a:t>
            </a:r>
          </a:p>
          <a:p>
            <a:pPr>
              <a:buNone/>
            </a:pPr>
            <a:r>
              <a:rPr lang="ar-SA" b="1" dirty="0" smtClean="0"/>
              <a:t>(ميكروفراد) هي:  أ) </a:t>
            </a:r>
            <a:r>
              <a:rPr lang="en-US" b="1" dirty="0" smtClean="0"/>
              <a:t>4.6</a:t>
            </a:r>
            <a:r>
              <a:rPr lang="ar-SA" b="1" dirty="0" smtClean="0"/>
              <a:t>          	ب) </a:t>
            </a:r>
            <a:r>
              <a:rPr lang="en-US" b="1" dirty="0" smtClean="0"/>
              <a:t>7.3 </a:t>
            </a:r>
            <a:r>
              <a:rPr lang="ar-SA" b="1" dirty="0" smtClean="0"/>
              <a:t> 	</a:t>
            </a:r>
            <a:endParaRPr lang="en-US" dirty="0" smtClean="0"/>
          </a:p>
          <a:p>
            <a:pPr>
              <a:buNone/>
            </a:pPr>
            <a:r>
              <a:rPr lang="ar-SA" b="1" dirty="0" smtClean="0"/>
              <a:t>                     ج) </a:t>
            </a:r>
            <a:r>
              <a:rPr lang="en-US" b="1" dirty="0" smtClean="0"/>
              <a:t>5.2 </a:t>
            </a:r>
            <a:r>
              <a:rPr lang="ar-SA" b="1" dirty="0" smtClean="0"/>
              <a:t> 	              د) </a:t>
            </a:r>
            <a:r>
              <a:rPr lang="en-US" b="1" dirty="0" smtClean="0"/>
              <a:t>1.5  </a:t>
            </a:r>
            <a:endParaRPr lang="en-US" dirty="0" smtClean="0"/>
          </a:p>
          <a:p>
            <a:pPr>
              <a:buNone/>
            </a:pPr>
            <a:r>
              <a:rPr lang="ar-SA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ar-SA" b="1" dirty="0" smtClean="0"/>
              <a:t> </a:t>
            </a:r>
            <a:endParaRPr lang="en-US" sz="1900" dirty="0" smtClean="0"/>
          </a:p>
          <a:p>
            <a:pPr>
              <a:buNone/>
            </a:pPr>
            <a:r>
              <a:rPr lang="ar-SA" b="1" dirty="0" smtClean="0"/>
              <a:t>2- إذا كان لمكثف سعة قدرها </a:t>
            </a:r>
            <a:r>
              <a:rPr lang="en-US" b="1" dirty="0" smtClean="0"/>
              <a:t>20 </a:t>
            </a:r>
            <a:r>
              <a:rPr lang="en-US" b="1" dirty="0" smtClean="0">
                <a:latin typeface="Symbol" pitchFamily="18" charset="2"/>
              </a:rPr>
              <a:t>m</a:t>
            </a:r>
            <a:r>
              <a:rPr lang="en-US" b="1" dirty="0" smtClean="0"/>
              <a:t>F </a:t>
            </a:r>
            <a:r>
              <a:rPr lang="ar-SA" b="1" dirty="0" smtClean="0"/>
              <a:t> وفرق الجهد بين طرفيه </a:t>
            </a:r>
            <a:r>
              <a:rPr lang="en-US" b="1" dirty="0" smtClean="0"/>
              <a:t>1000 V </a:t>
            </a:r>
            <a:r>
              <a:rPr lang="ar-SA" b="1" dirty="0" smtClean="0"/>
              <a:t> فان طاقته بوحدة </a:t>
            </a:r>
            <a:r>
              <a:rPr lang="en-US" b="1" dirty="0" smtClean="0"/>
              <a:t>J  </a:t>
            </a:r>
            <a:r>
              <a:rPr lang="ar-SA" b="1" dirty="0" smtClean="0"/>
              <a:t>جول تساوي: </a:t>
            </a:r>
            <a:endParaRPr lang="en-US" dirty="0" smtClean="0"/>
          </a:p>
          <a:p>
            <a:pPr lvl="0">
              <a:buNone/>
            </a:pPr>
            <a:r>
              <a:rPr lang="ar-SA" b="1" dirty="0" smtClean="0"/>
              <a:t>    أ) </a:t>
            </a:r>
            <a:r>
              <a:rPr lang="en-US" b="1" dirty="0" smtClean="0"/>
              <a:t>10</a:t>
            </a:r>
            <a:r>
              <a:rPr lang="ar-SA" b="1" dirty="0" smtClean="0"/>
              <a:t> 			ب) </a:t>
            </a:r>
            <a:r>
              <a:rPr lang="en-US" b="1" dirty="0" smtClean="0"/>
              <a:t>15 </a:t>
            </a:r>
            <a:r>
              <a:rPr lang="ar-SA" b="1" dirty="0" smtClean="0"/>
              <a:t>		ج) </a:t>
            </a:r>
            <a:r>
              <a:rPr lang="en-US" b="1" dirty="0" smtClean="0"/>
              <a:t>20 </a:t>
            </a:r>
            <a:r>
              <a:rPr lang="ar-SA" b="1" dirty="0" smtClean="0"/>
              <a:t> 		د) </a:t>
            </a:r>
            <a:r>
              <a:rPr lang="en-US" b="1" dirty="0" smtClean="0"/>
              <a:t>30  </a:t>
            </a:r>
            <a:endParaRPr lang="en-US" dirty="0" smtClean="0"/>
          </a:p>
          <a:p>
            <a:pPr>
              <a:buNone/>
            </a:pPr>
            <a:r>
              <a:rPr lang="ar-SA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ar-SA" b="1" dirty="0" smtClean="0"/>
              <a:t>3- إذا كانت سعة مكثف متوازي اللوحين في الهواء تساوي </a:t>
            </a:r>
            <a:r>
              <a:rPr lang="en-US" b="1" dirty="0" smtClean="0"/>
              <a:t>2.5 </a:t>
            </a:r>
            <a:r>
              <a:rPr lang="en-US" b="1" dirty="0" err="1" smtClean="0"/>
              <a:t>nF</a:t>
            </a:r>
            <a:r>
              <a:rPr lang="en-US" b="1" dirty="0" smtClean="0"/>
              <a:t> </a:t>
            </a:r>
            <a:r>
              <a:rPr lang="ar-SA" b="1" dirty="0" smtClean="0"/>
              <a:t> وكانت مساحة كل من لوحيه تساوي </a:t>
            </a:r>
            <a:r>
              <a:rPr lang="en-US" b="1" dirty="0" smtClean="0"/>
              <a:t>0.8 m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  <a:r>
              <a:rPr lang="ar-SA" b="1" dirty="0" smtClean="0"/>
              <a:t> فإن المسافة بين اللوحين بوحدة </a:t>
            </a:r>
            <a:r>
              <a:rPr lang="en-US" b="1" dirty="0" smtClean="0"/>
              <a:t>mm </a:t>
            </a:r>
            <a:r>
              <a:rPr lang="ar-SA" b="1" dirty="0" smtClean="0"/>
              <a:t>مليمتر تساوي : </a:t>
            </a:r>
            <a:endParaRPr lang="en-US" dirty="0" smtClean="0"/>
          </a:p>
          <a:p>
            <a:pPr lvl="0">
              <a:buNone/>
            </a:pPr>
            <a:r>
              <a:rPr lang="ar-SA" b="1" dirty="0" smtClean="0"/>
              <a:t>    أ) </a:t>
            </a:r>
            <a:r>
              <a:rPr lang="en-US" b="1" dirty="0" smtClean="0"/>
              <a:t>2.83</a:t>
            </a:r>
            <a:r>
              <a:rPr lang="ar-SA" b="1" dirty="0" smtClean="0"/>
              <a:t> 		ب) </a:t>
            </a:r>
            <a:r>
              <a:rPr lang="en-US" b="1" dirty="0" smtClean="0"/>
              <a:t>4.21 </a:t>
            </a:r>
            <a:r>
              <a:rPr lang="ar-SA" b="1" dirty="0" smtClean="0"/>
              <a:t>		ج) </a:t>
            </a:r>
            <a:r>
              <a:rPr lang="en-US" b="1" dirty="0" smtClean="0"/>
              <a:t>7.32 </a:t>
            </a:r>
            <a:r>
              <a:rPr lang="ar-SA" b="1" dirty="0" smtClean="0"/>
              <a:t> 		د) </a:t>
            </a:r>
            <a:r>
              <a:rPr lang="en-US" b="1" dirty="0" smtClean="0"/>
              <a:t>12.37 </a:t>
            </a:r>
            <a:endParaRPr lang="en-US" dirty="0" smtClean="0"/>
          </a:p>
          <a:p>
            <a:pPr>
              <a:buNone/>
            </a:pPr>
            <a:endParaRPr lang="ar-SA" b="1" dirty="0" smtClean="0"/>
          </a:p>
          <a:p>
            <a:pPr>
              <a:buNone/>
            </a:pPr>
            <a:r>
              <a:rPr lang="ar-SA" b="1" dirty="0" smtClean="0"/>
              <a:t>4- إذا وضعت مادة عازلة بين لوحي مكثف فإن سعة المكثف: </a:t>
            </a:r>
            <a:endParaRPr lang="en-US" dirty="0" smtClean="0"/>
          </a:p>
          <a:p>
            <a:pPr lvl="0">
              <a:buNone/>
            </a:pPr>
            <a:r>
              <a:rPr lang="ar-SA" b="1" dirty="0" smtClean="0"/>
              <a:t>    أ) تزداد 		ب) تقل 		ج) تساوي صفر	د) لا تتغير  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سؤال اختبار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2880000" cy="1506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Capacitance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69288" cy="4114800"/>
          </a:xfrm>
        </p:spPr>
        <p:txBody>
          <a:bodyPr rtlCol="0">
            <a:normAutofit fontScale="70000" lnSpcReduction="20000"/>
          </a:bodyPr>
          <a:lstStyle/>
          <a:p>
            <a:pPr marL="0" indent="0" algn="l" rtl="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capacitance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a capacitor is defined as the ratio of the magnitude of the charge on either conductor to the potential difference between the conductors.</a:t>
            </a:r>
          </a:p>
          <a:p>
            <a:pPr marL="0" indent="0" algn="l" rtl="0" eaLnBrk="1" fontAlgn="auto" hangingPunct="1">
              <a:spcAft>
                <a:spcPts val="0"/>
              </a:spcAft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 unit of capacitance is the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(F).</a:t>
            </a:r>
          </a:p>
          <a:p>
            <a:pPr marL="0" indent="0" algn="l" rtl="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farad is a large unit, typically you will see microfarads (mF) and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picofarads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(pF).</a:t>
            </a:r>
          </a:p>
          <a:p>
            <a:pPr marL="0" indent="0" algn="l" rtl="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Capacitance will always be a positive quantity</a:t>
            </a:r>
          </a:p>
          <a:p>
            <a:pPr marL="0" indent="0" algn="l" rtl="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capacitance of a given capacitor is constant.</a:t>
            </a:r>
          </a:p>
          <a:p>
            <a:pPr marL="0" indent="0" algn="l" rtl="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capacitance is a measure of the capacitor’s ability to store charge .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capacitance of a capacitor is the amount of charge the capacitor can store per unit of potential difference.</a:t>
            </a:r>
          </a:p>
          <a:p>
            <a:pPr marL="0" indent="0" algn="l" rtl="0" eaLnBrk="1" fontAlgn="auto" hangingPunct="1">
              <a:spcAft>
                <a:spcPts val="0"/>
              </a:spcAft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151313" y="2420938"/>
          <a:ext cx="10810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3" imgW="558558" imgH="393529" progId="Equation.DSMT4">
                  <p:embed/>
                </p:oleObj>
              </mc:Choice>
              <mc:Fallback>
                <p:oleObj name="Equation" r:id="rId3" imgW="55855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2420938"/>
                        <a:ext cx="10810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latin typeface="Arial" panose="020B0604020202020204" pitchFamily="34" charset="0"/>
                <a:ea typeface="MS PGothic" panose="020B0600070205080204" pitchFamily="34" charset="-128"/>
              </a:rPr>
              <a:t>Section  26.1</a:t>
            </a:r>
          </a:p>
        </p:txBody>
      </p:sp>
    </p:spTree>
    <p:extLst>
      <p:ext uri="{BB962C8B-B14F-4D97-AF65-F5344CB8AC3E}">
        <p14:creationId xmlns:p14="http://schemas.microsoft.com/office/powerpoint/2010/main" val="34053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667"/>
            <a:ext cx="7886700" cy="61084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Plate Capacitor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19100" y="874712"/>
            <a:ext cx="3886200" cy="4351338"/>
          </a:xfrm>
        </p:spPr>
        <p:txBody>
          <a:bodyPr/>
          <a:lstStyle/>
          <a:p>
            <a:pPr marL="0" indent="0" algn="l" rtl="0" eaLnBrk="1" hangingPunct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plate is connected to a terminal of the battery.</a:t>
            </a:r>
          </a:p>
          <a:p>
            <a:pPr marL="0" indent="0" algn="l" rtl="0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battery is a source of potential difference.</a:t>
            </a:r>
          </a:p>
          <a:p>
            <a:pPr marL="0" indent="0" algn="l" rtl="0" eaLnBrk="1" hangingPunct="1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capacitor is initially uncharged, the battery establishes an electric field in the connecting wires.</a:t>
            </a:r>
          </a:p>
        </p:txBody>
      </p:sp>
      <p:pic>
        <p:nvPicPr>
          <p:cNvPr id="11268" name="Picture 6" descr="26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0875" y="1235075"/>
            <a:ext cx="2506663" cy="4941888"/>
          </a:xfrm>
        </p:spPr>
      </p:pic>
      <p:graphicFrame>
        <p:nvGraphicFramePr>
          <p:cNvPr id="112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976042"/>
              </p:ext>
            </p:extLst>
          </p:nvPr>
        </p:nvGraphicFramePr>
        <p:xfrm>
          <a:off x="705645" y="3395428"/>
          <a:ext cx="21336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Equation" r:id="rId4" imgW="990170" imgH="431613" progId="Equation.DSMT4">
                  <p:embed/>
                </p:oleObj>
              </mc:Choice>
              <mc:Fallback>
                <p:oleObj name="Equation" r:id="rId4" imgW="990170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5" y="3395428"/>
                        <a:ext cx="21336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56351"/>
              </p:ext>
            </p:extLst>
          </p:nvPr>
        </p:nvGraphicFramePr>
        <p:xfrm>
          <a:off x="858838" y="4445956"/>
          <a:ext cx="133985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tion" r:id="rId6" imgW="685800" imgH="1041400" progId="Equation.DSMT4">
                  <p:embed/>
                </p:oleObj>
              </mc:Choice>
              <mc:Fallback>
                <p:oleObj name="Equation" r:id="rId6" imgW="6858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4445956"/>
                        <a:ext cx="1339850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17242"/>
              </p:ext>
            </p:extLst>
          </p:nvPr>
        </p:nvGraphicFramePr>
        <p:xfrm>
          <a:off x="3491880" y="5157192"/>
          <a:ext cx="13620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Equation" r:id="rId8" imgW="596641" imgH="393529" progId="Equation.DSMT4">
                  <p:embed/>
                </p:oleObj>
              </mc:Choice>
              <mc:Fallback>
                <p:oleObj name="Equation" r:id="rId8" imgW="59664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157192"/>
                        <a:ext cx="1362075" cy="8858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83985" y="385739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5098" y="4357054"/>
            <a:ext cx="106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Q / 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 smtClean="0"/>
              <a:t>المكثفات    </a:t>
            </a:r>
            <a:r>
              <a:rPr lang="en-US" dirty="0" smtClean="0"/>
              <a:t>Capacitors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3578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ar-SA" dirty="0" smtClean="0">
                <a:solidFill>
                  <a:srgbClr val="00B050"/>
                </a:solidFill>
              </a:rPr>
              <a:t>المكثف: موصلان قريبان من بعضهما، يفصل بينهما فراغ أو مادة عازلة، ومشحونان بشحنتين مختلفتين في النوع ومتساويتين في المقدار. </a:t>
            </a:r>
          </a:p>
          <a:p>
            <a:pPr>
              <a:lnSpc>
                <a:spcPct val="150000"/>
              </a:lnSpc>
            </a:pPr>
            <a:r>
              <a:rPr lang="ar-SA" dirty="0" smtClean="0">
                <a:solidFill>
                  <a:srgbClr val="7030A0"/>
                </a:solidFill>
              </a:rPr>
              <a:t>سعة المكثف تتناسب طردياً مع الشحنة </a:t>
            </a:r>
            <a:r>
              <a:rPr lang="en-US" dirty="0" smtClean="0">
                <a:solidFill>
                  <a:srgbClr val="7030A0"/>
                </a:solidFill>
              </a:rPr>
              <a:t>Q</a:t>
            </a:r>
            <a:r>
              <a:rPr lang="ar-SA" dirty="0" smtClean="0">
                <a:solidFill>
                  <a:srgbClr val="7030A0"/>
                </a:solidFill>
              </a:rPr>
              <a:t> وعكسياً مع الجهد </a:t>
            </a:r>
            <a:r>
              <a:rPr lang="en-US" dirty="0" smtClean="0">
                <a:solidFill>
                  <a:srgbClr val="7030A0"/>
                </a:solidFill>
              </a:rPr>
              <a:t>V</a:t>
            </a:r>
            <a:r>
              <a:rPr lang="ar-SA" dirty="0" smtClean="0">
                <a:solidFill>
                  <a:srgbClr val="7030A0"/>
                </a:solidFill>
              </a:rPr>
              <a:t> أي أن: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  <a:p>
            <a:endParaRPr lang="ar-SA" dirty="0" smtClean="0">
              <a:solidFill>
                <a:srgbClr val="FFC000"/>
              </a:solidFill>
            </a:endParaRPr>
          </a:p>
          <a:p>
            <a:r>
              <a:rPr lang="ar-SA" dirty="0" smtClean="0">
                <a:solidFill>
                  <a:srgbClr val="FFC000"/>
                </a:solidFill>
              </a:rPr>
              <a:t>وحدة السعة هي الفاراد (</a:t>
            </a:r>
            <a:r>
              <a:rPr lang="en-US" dirty="0" smtClean="0">
                <a:solidFill>
                  <a:srgbClr val="FFC000"/>
                </a:solidFill>
              </a:rPr>
              <a:t>F</a:t>
            </a:r>
            <a:r>
              <a:rPr lang="ar-SA" dirty="0" smtClean="0">
                <a:solidFill>
                  <a:srgbClr val="FFC000"/>
                </a:solidFill>
              </a:rPr>
              <a:t>) </a:t>
            </a:r>
            <a:r>
              <a:rPr lang="en-US" dirty="0" smtClean="0">
                <a:solidFill>
                  <a:srgbClr val="FFC000"/>
                </a:solidFill>
              </a:rPr>
              <a:t>Farad</a:t>
            </a:r>
            <a:endParaRPr lang="ar-SA" dirty="0">
              <a:solidFill>
                <a:srgbClr val="FFC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794221"/>
              </p:ext>
            </p:extLst>
          </p:nvPr>
        </p:nvGraphicFramePr>
        <p:xfrm>
          <a:off x="3491880" y="4149080"/>
          <a:ext cx="2786082" cy="146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266400" imgH="228600" progId="Equation.3">
                  <p:embed/>
                </p:oleObj>
              </mc:Choice>
              <mc:Fallback>
                <p:oleObj name="Equation" r:id="rId3" imgW="266400" imgH="228600" progId="Equation.3">
                  <p:embed/>
                  <p:pic>
                    <p:nvPicPr>
                      <p:cNvPr id="0" name="Picture 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149080"/>
                        <a:ext cx="2786082" cy="1465619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Rectangle 3" descr="26-03b"/>
          <p:cNvSpPr>
            <a:spLocks noGrp="1" noChangeAspect="1" noChangeArrowheads="1"/>
          </p:cNvSpPr>
          <p:nvPr isPhoto="1"/>
        </p:nvSpPr>
        <p:spPr bwMode="auto">
          <a:xfrm>
            <a:off x="2123727" y="129848"/>
            <a:ext cx="5181600" cy="38449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80988" y="3962400"/>
            <a:ext cx="8582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 b="-1384603"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1">
              <a:defRPr/>
            </a:pPr>
            <a:r>
              <a:rPr lang="ar-SA" altLang="en-US" sz="2000" dirty="0">
                <a:ea typeface="Times New Roman" panose="02020603050405020304" pitchFamily="18" charset="0"/>
              </a:rPr>
              <a:t>مثال 26-1: احسب سعة مكثف متوازي اللوحين مساحة لوحه 2 سم</a:t>
            </a:r>
            <a:r>
              <a:rPr lang="ar-SA" altLang="en-US" sz="2000" baseline="30000" dirty="0">
                <a:ea typeface="Times New Roman" panose="02020603050405020304" pitchFamily="18" charset="0"/>
              </a:rPr>
              <a:t>2</a:t>
            </a:r>
            <a:r>
              <a:rPr lang="ar-SA" altLang="en-US" sz="2000" dirty="0">
                <a:ea typeface="Times New Roman" panose="02020603050405020304" pitchFamily="18" charset="0"/>
              </a:rPr>
              <a:t> والمسافة بينهما 1 مم؟ </a:t>
            </a:r>
            <a:r>
              <a:rPr lang="ar-EG" altLang="en-US" sz="2000" dirty="0">
                <a:ea typeface="Times New Roman" panose="02020603050405020304" pitchFamily="18" charset="0"/>
              </a:rPr>
              <a:t> الوحدات!!!!</a:t>
            </a:r>
            <a:endParaRPr lang="en-US" altLang="en-US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22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36877"/>
              </p:ext>
            </p:extLst>
          </p:nvPr>
        </p:nvGraphicFramePr>
        <p:xfrm>
          <a:off x="4211960" y="4441031"/>
          <a:ext cx="134302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Equation" r:id="rId6" imgW="583947" imgH="393529" progId="Equation.DSMT4">
                  <p:embed/>
                </p:oleObj>
              </mc:Choice>
              <mc:Fallback>
                <p:oleObj name="Equation" r:id="rId6" imgW="5839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441031"/>
                        <a:ext cx="1343025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076352" y="5424458"/>
            <a:ext cx="72763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 b="-2400482"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Low" rtl="1"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C </a:t>
            </a:r>
            <a:r>
              <a:rPr lang="en-US" altLang="en-US" dirty="0">
                <a:cs typeface="Times New Roman" panose="02020603050405020304" pitchFamily="18" charset="0"/>
              </a:rPr>
              <a:t>= 8.85 x 10</a:t>
            </a:r>
            <a:r>
              <a:rPr lang="en-US" altLang="en-US" baseline="30000" dirty="0">
                <a:cs typeface="Times New Roman" panose="02020603050405020304" pitchFamily="18" charset="0"/>
              </a:rPr>
              <a:t>-12</a:t>
            </a:r>
            <a:r>
              <a:rPr lang="en-US" altLang="en-US" dirty="0">
                <a:cs typeface="Times New Roman" panose="02020603050405020304" pitchFamily="18" charset="0"/>
              </a:rPr>
              <a:t> (C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/N.m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 . 2x 10</a:t>
            </a:r>
            <a:r>
              <a:rPr lang="en-US" altLang="en-US" baseline="30000" dirty="0">
                <a:cs typeface="Times New Roman" panose="02020603050405020304" pitchFamily="18" charset="0"/>
              </a:rPr>
              <a:t>-4</a:t>
            </a:r>
            <a:r>
              <a:rPr lang="en-US" altLang="en-US" dirty="0">
                <a:cs typeface="Times New Roman" panose="02020603050405020304" pitchFamily="18" charset="0"/>
              </a:rPr>
              <a:t>(m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)/ 1x 10</a:t>
            </a:r>
            <a:r>
              <a:rPr lang="en-US" altLang="en-US" baseline="30000" dirty="0">
                <a:cs typeface="Times New Roman" panose="02020603050405020304" pitchFamily="18" charset="0"/>
              </a:rPr>
              <a:t>-3</a:t>
            </a:r>
            <a:r>
              <a:rPr lang="en-US" altLang="en-US" dirty="0">
                <a:cs typeface="Times New Roman" panose="02020603050405020304" pitchFamily="18" charset="0"/>
              </a:rPr>
              <a:t> (m) = 1.77 x 10</a:t>
            </a:r>
            <a:r>
              <a:rPr lang="en-US" altLang="en-US" baseline="30000" dirty="0">
                <a:cs typeface="Times New Roman" panose="02020603050405020304" pitchFamily="18" charset="0"/>
              </a:rPr>
              <a:t>-12</a:t>
            </a:r>
            <a:r>
              <a:rPr lang="en-US" altLang="en-US" dirty="0">
                <a:cs typeface="Times New Roman" panose="02020603050405020304" pitchFamily="18" charset="0"/>
              </a:rPr>
              <a:t> F = 1.77 pF</a:t>
            </a: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07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 descr="26-04"/>
          <p:cNvSpPr>
            <a:spLocks noGrp="1" noChangeAspect="1" noChangeArrowheads="1"/>
          </p:cNvSpPr>
          <p:nvPr isPhoto="1"/>
        </p:nvSpPr>
        <p:spPr bwMode="auto">
          <a:xfrm>
            <a:off x="1403648" y="1340768"/>
            <a:ext cx="6437447" cy="529792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786842" cy="157163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ar-SA" altLang="en-US" sz="2400" dirty="0" smtClean="0">
                <a:solidFill>
                  <a:srgbClr val="FF0000"/>
                </a:solidFill>
              </a:rPr>
              <a:t>المكثف الاسطواني</a:t>
            </a:r>
            <a:r>
              <a:rPr lang="ar-SA" altLang="en-US" sz="2400" dirty="0" smtClean="0"/>
              <a:t> يتكون من اسطوانة موصلة نصق قطرها </a:t>
            </a:r>
            <a:r>
              <a:rPr lang="en-US" altLang="en-US" sz="2400" dirty="0" smtClean="0"/>
              <a:t>a</a:t>
            </a:r>
            <a:r>
              <a:rPr lang="ar-SA" altLang="en-US" sz="2400" dirty="0" smtClean="0"/>
              <a:t> محاطة باسطوانة موصلة أخرى نصف قطرها </a:t>
            </a:r>
            <a:r>
              <a:rPr lang="en-US" altLang="en-US" sz="2400" dirty="0" smtClean="0"/>
              <a:t>b</a:t>
            </a:r>
            <a:r>
              <a:rPr lang="ar-SA" altLang="en-US" sz="2400" dirty="0" smtClean="0"/>
              <a:t> متحدتي المركز، ولهما نفس الطول </a:t>
            </a:r>
            <a:r>
              <a:rPr lang="en-US" altLang="en-US" sz="2400" dirty="0" smtClean="0"/>
              <a:t>l</a:t>
            </a:r>
            <a:r>
              <a:rPr lang="ar-SA" altLang="en-US" sz="2400" dirty="0" smtClean="0"/>
              <a:t> .</a:t>
            </a:r>
            <a:br>
              <a:rPr lang="ar-SA" altLang="en-US" sz="2400" dirty="0" smtClean="0"/>
            </a:br>
            <a:r>
              <a:rPr lang="ar-SA" altLang="en-US" sz="2400" dirty="0" smtClean="0">
                <a:solidFill>
                  <a:srgbClr val="FF0000"/>
                </a:solidFill>
              </a:rPr>
              <a:t>السعة للمكثف الاسطواني تعطى بالعلاقة التالية: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ar-SA" sz="2400" dirty="0"/>
          </a:p>
        </p:txBody>
      </p:sp>
      <p:pic>
        <p:nvPicPr>
          <p:cNvPr id="4" name="Content Placeholder 3" descr="capacitor 3.bmp"/>
          <p:cNvPicPr>
            <a:picLocks noGrp="1" noChangeAspect="1"/>
          </p:cNvPicPr>
          <p:nvPr>
            <p:ph idx="1"/>
          </p:nvPr>
        </p:nvPicPr>
        <p:blipFill>
          <a:blip r:embed="rId3"/>
          <a:srcRect b="8453"/>
          <a:stretch>
            <a:fillRect/>
          </a:stretch>
        </p:blipFill>
        <p:spPr>
          <a:xfrm>
            <a:off x="-32" y="2106024"/>
            <a:ext cx="4054819" cy="4752000"/>
          </a:xfr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المكثفات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Capacitors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3952"/>
              </p:ext>
            </p:extLst>
          </p:nvPr>
        </p:nvGraphicFramePr>
        <p:xfrm>
          <a:off x="4519869" y="3031597"/>
          <a:ext cx="2860443" cy="175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1015920" imgH="622080" progId="Equation.3">
                  <p:embed/>
                </p:oleObj>
              </mc:Choice>
              <mc:Fallback>
                <p:oleObj name="Equation" r:id="rId4" imgW="1015920" imgH="622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869" y="3031597"/>
                        <a:ext cx="2860443" cy="17520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879749"/>
              </p:ext>
            </p:extLst>
          </p:nvPr>
        </p:nvGraphicFramePr>
        <p:xfrm>
          <a:off x="4572000" y="4797152"/>
          <a:ext cx="2808312" cy="192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6" imgW="850531" imgH="583947" progId="Equation.DSMT4">
                  <p:embed/>
                </p:oleObj>
              </mc:Choice>
              <mc:Fallback>
                <p:oleObj name="Equation" r:id="rId6" imgW="850531" imgH="5839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97152"/>
                        <a:ext cx="2808312" cy="1924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1243</Words>
  <Application>Microsoft Office PowerPoint</Application>
  <PresentationFormat>On-screen Show (4:3)</PresentationFormat>
  <Paragraphs>164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MS PGothic</vt:lpstr>
      <vt:lpstr>Arial</vt:lpstr>
      <vt:lpstr>Calibri</vt:lpstr>
      <vt:lpstr>Symbol</vt:lpstr>
      <vt:lpstr>Times New Roman</vt:lpstr>
      <vt:lpstr>Office Theme</vt:lpstr>
      <vt:lpstr>Equation</vt:lpstr>
      <vt:lpstr>Circuits and Circuit Elements</vt:lpstr>
      <vt:lpstr>Capacitors</vt:lpstr>
      <vt:lpstr>Makeup of a Capacitor</vt:lpstr>
      <vt:lpstr>Definition of Capacitance</vt:lpstr>
      <vt:lpstr> Parallel Plate Capacitor</vt:lpstr>
      <vt:lpstr>المكثفات    Capacitors</vt:lpstr>
      <vt:lpstr>PowerPoint Presentation</vt:lpstr>
      <vt:lpstr>PowerPoint Presentation</vt:lpstr>
      <vt:lpstr>المكثف الاسطواني يتكون من اسطوانة موصلة نصق قطرها a محاطة باسطوانة موصلة أخرى نصف قطرها b متحدتي المركز، ولهما نفس الطول l . السعة للمكثف الاسطواني تعطى بالعلاقة التالية: </vt:lpstr>
      <vt:lpstr>المكثف الكروي يتكون يتكون من كرة موصلة نصق قطرها a محاطة بكرة موصلة أخرى نصف قطرها b متحدتي المركز.  السعة للمكثف الكروي تعطى بالعلاقة التالية:</vt:lpstr>
      <vt:lpstr>PowerPoint Presentation</vt:lpstr>
      <vt:lpstr>PowerPoint Presentation</vt:lpstr>
      <vt:lpstr>PowerPoint Presentation</vt:lpstr>
      <vt:lpstr>  قيمة شحنة المكثفات المتصلة على التوالي ثابتة وتساوي شحنة المكثف المكافىء لها</vt:lpstr>
      <vt:lpstr>PowerPoint Presentation</vt:lpstr>
      <vt:lpstr>أي أن السعة المكافئة (الكلية) Ceq تمثل مجموع سعات مكثفات المجموعة </vt:lpstr>
      <vt:lpstr>PowerPoint Presentation</vt:lpstr>
      <vt:lpstr>PowerPoint Presentation</vt:lpstr>
      <vt:lpstr>PowerPoint Presentation</vt:lpstr>
      <vt:lpstr>ثابت العزل Dielectric constant</vt:lpstr>
      <vt:lpstr>ثابت العزل  Dielectric constant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المكثفات    Capacitors</dc:title>
  <dc:creator>Computer</dc:creator>
  <cp:lastModifiedBy>Omar Hamed Abdel-kader</cp:lastModifiedBy>
  <cp:revision>154</cp:revision>
  <dcterms:created xsi:type="dcterms:W3CDTF">2011-09-27T14:42:08Z</dcterms:created>
  <dcterms:modified xsi:type="dcterms:W3CDTF">2019-09-09T11:30:11Z</dcterms:modified>
</cp:coreProperties>
</file>