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14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B621C-20B1-4E96-9059-1DEFEE22B6E5}" type="datetimeFigureOut">
              <a:rPr lang="en-US" smtClean="0"/>
              <a:pPr/>
              <a:t>12-Oct-14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C679-0BDB-4AA3-A10F-B57A0D96E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68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E8BA-99BD-4099-B7E4-944CC6C6FA09}" type="datetimeFigureOut">
              <a:rPr lang="en-US" smtClean="0"/>
              <a:pPr/>
              <a:t>12-Oct-14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C16C-1078-4DFD-ABB6-41F1EF197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3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C40-3156-4F9E-B9F8-21C44BCE615F}" type="datetime1">
              <a:rPr lang="en-US" smtClean="0"/>
              <a:t>12-Oct-14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6D92-8FBB-4086-BF0C-339140C91593}" type="datetime1">
              <a:rPr lang="en-US" smtClean="0"/>
              <a:t>12-Oct-14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BA01-E834-4AEF-9CCE-3BF2C981D9D7}" type="datetime1">
              <a:rPr lang="en-US" smtClean="0"/>
              <a:t>12-Oct-14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4016-B75E-495B-AD2A-EB239D79C66B}" type="datetime1">
              <a:rPr lang="en-US" smtClean="0"/>
              <a:t>12-Oct-14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5FD1-02E8-4323-BA71-6CA092D6C1E3}" type="datetime1">
              <a:rPr lang="en-US" smtClean="0"/>
              <a:t>12-Oct-14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F116-BAFD-406A-AD7E-F596EED193E9}" type="datetime1">
              <a:rPr lang="en-US" smtClean="0"/>
              <a:t>12-Oct-14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5870-C7F4-4DAD-ADA3-F5B540ED3EB2}" type="datetime1">
              <a:rPr lang="en-US" smtClean="0"/>
              <a:t>12-Oct-14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269-24D5-4420-AEB9-75D9BA8A2F69}" type="datetime1">
              <a:rPr lang="en-US" smtClean="0"/>
              <a:t>12-Oct-14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646A-B656-416A-A183-2BFBB162CFCC}" type="datetime1">
              <a:rPr lang="en-US" smtClean="0"/>
              <a:t>12-Oct-14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9316-622E-4087-9A34-8BF2C0D9DA84}" type="datetime1">
              <a:rPr lang="en-US" smtClean="0"/>
              <a:t>12-Oct-14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5A87-588F-495A-A1D2-858A3D053D6A}" type="datetime1">
              <a:rPr lang="en-US" smtClean="0"/>
              <a:t>12-Oct-14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D03069-B0B8-40F0-B6A1-3264160726B3}" type="datetime1">
              <a:rPr lang="en-US" smtClean="0"/>
              <a:t>12-Oct-14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64318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Number Systems and Codes In PLC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6992" t="42481" r="50195" b="38476"/>
          <a:stretch>
            <a:fillRect/>
          </a:stretch>
        </p:blipFill>
        <p:spPr bwMode="auto">
          <a:xfrm>
            <a:off x="928662" y="3071810"/>
            <a:ext cx="4357718" cy="202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3.5 BCD (Binary Coded Decimal)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0034" y="1305343"/>
            <a:ext cx="39290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BCD system provides a convenient means to handle large numbers that need to be input to or output from a PLC or PC computer.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/>
              <a:t>BCD system represents decimal numbers as patterns of 1’s and 0’s. This system provides a means of converting a code readily handled by humans (decimal) to code readily handled by the equipment (binary).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BCD system uses 4 bits to represent each decimal digit. The 4 bits used are the binary equivalents of the number 0 to 9.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smtClean="0"/>
              <a:t>BCD system, the largest decimal number that can be displayed by any four digits is 9. 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22266" t="47607" r="51367" b="20166"/>
          <a:stretch>
            <a:fillRect/>
          </a:stretch>
        </p:blipFill>
        <p:spPr bwMode="auto">
          <a:xfrm>
            <a:off x="4929190" y="1643050"/>
            <a:ext cx="32147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3.5 BCD (Binary Coded Decimal)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22266" t="47607" r="51367" b="20166"/>
          <a:stretch>
            <a:fillRect/>
          </a:stretch>
        </p:blipFill>
        <p:spPr bwMode="auto">
          <a:xfrm>
            <a:off x="5000628" y="1357298"/>
            <a:ext cx="2571768" cy="25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 l="16992" t="54199" r="12695" b="27490"/>
          <a:stretch>
            <a:fillRect/>
          </a:stretch>
        </p:blipFill>
        <p:spPr bwMode="auto">
          <a:xfrm>
            <a:off x="428596" y="3929066"/>
            <a:ext cx="7715304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 l="15820" t="21973" r="16211" b="17968"/>
          <a:stretch>
            <a:fillRect/>
          </a:stretch>
        </p:blipFill>
        <p:spPr bwMode="auto">
          <a:xfrm>
            <a:off x="0" y="0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19088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3.1 Decimal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6992" t="32227" r="12695" b="34082"/>
          <a:stretch>
            <a:fillRect/>
          </a:stretch>
        </p:blipFill>
        <p:spPr bwMode="auto">
          <a:xfrm>
            <a:off x="571440" y="1571612"/>
            <a:ext cx="7572460" cy="290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ular Callout 16"/>
          <p:cNvSpPr/>
          <p:nvPr/>
        </p:nvSpPr>
        <p:spPr>
          <a:xfrm>
            <a:off x="6572264" y="2357430"/>
            <a:ext cx="1000132" cy="285752"/>
          </a:xfrm>
          <a:prstGeom prst="wedgeRoundRectCallout">
            <a:avLst>
              <a:gd name="adj1" fmla="val -201138"/>
              <a:gd name="adj2" fmla="val 69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643702" y="2714620"/>
            <a:ext cx="1000132" cy="285752"/>
          </a:xfrm>
          <a:prstGeom prst="wedgeRoundRectCallout">
            <a:avLst>
              <a:gd name="adj1" fmla="val -199012"/>
              <a:gd name="adj2" fmla="val 587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3.1 Binary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2910" y="2571744"/>
            <a:ext cx="85725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14480" y="2857496"/>
            <a:ext cx="85725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57488" y="2000240"/>
            <a:ext cx="85725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1472" y="1428736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binary system uses the number 2 as base and only two digits are used, 0 and 1.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a digital circuit: </a:t>
            </a:r>
          </a:p>
          <a:p>
            <a:endParaRPr lang="en-US" dirty="0"/>
          </a:p>
          <a:p>
            <a:r>
              <a:rPr lang="en-US" dirty="0" smtClean="0"/>
              <a:t>digit </a:t>
            </a:r>
            <a:r>
              <a:rPr lang="en-US" dirty="0" smtClean="0"/>
              <a:t>1 or logic 1 is used for high voltage (e.g. +5Volts) </a:t>
            </a:r>
            <a:endParaRPr lang="en-US" dirty="0" smtClean="0"/>
          </a:p>
          <a:p>
            <a:r>
              <a:rPr lang="en-US" dirty="0" smtClean="0"/>
              <a:t>digit </a:t>
            </a:r>
            <a:r>
              <a:rPr lang="en-US" dirty="0" smtClean="0"/>
              <a:t>0 or logic 0 is used for low voltage (e.g. </a:t>
            </a:r>
            <a:r>
              <a:rPr lang="en-US" dirty="0" smtClean="0"/>
              <a:t>0Volts</a:t>
            </a:r>
            <a:r>
              <a:rPr lang="en-US" dirty="0" smtClean="0"/>
              <a:t>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Binary </a:t>
            </a:r>
            <a:r>
              <a:rPr lang="en-US" dirty="0" smtClean="0"/>
              <a:t>system is used in </a:t>
            </a:r>
            <a:r>
              <a:rPr lang="en-US" dirty="0" smtClean="0"/>
              <a:t>PLCs </a:t>
            </a:r>
            <a:r>
              <a:rPr lang="en-US" dirty="0" smtClean="0"/>
              <a:t>and computer systems</a:t>
            </a:r>
            <a:r>
              <a:rPr lang="en-US" dirty="0" smtClean="0"/>
              <a:t>.</a:t>
            </a:r>
            <a:endParaRPr lang="en-US" dirty="0" smtClean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16078"/>
              </p:ext>
            </p:extLst>
          </p:nvPr>
        </p:nvGraphicFramePr>
        <p:xfrm>
          <a:off x="5421322" y="1544176"/>
          <a:ext cx="3039110" cy="3108960"/>
        </p:xfrm>
        <a:graphic>
          <a:graphicData uri="http://schemas.openxmlformats.org/drawingml/2006/table">
            <a:tbl>
              <a:tblPr/>
              <a:tblGrid>
                <a:gridCol w="1598930"/>
                <a:gridCol w="1440180"/>
              </a:tblGrid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raditional Arabic"/>
                        </a:rPr>
                        <a:t>Decimal number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raditional Arabic"/>
                        </a:rPr>
                        <a:t>Binary number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raditional Arabic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raditional Arabic"/>
                        </a:rPr>
                        <a:t>1111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3.2 Binary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 l="17578" t="41748" r="19140" b="25293"/>
          <a:stretch>
            <a:fillRect/>
          </a:stretch>
        </p:blipFill>
        <p:spPr bwMode="auto">
          <a:xfrm>
            <a:off x="0" y="1643050"/>
            <a:ext cx="77153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ular Callout 15"/>
          <p:cNvSpPr/>
          <p:nvPr/>
        </p:nvSpPr>
        <p:spPr>
          <a:xfrm>
            <a:off x="5786446" y="1500174"/>
            <a:ext cx="1000132" cy="285752"/>
          </a:xfrm>
          <a:prstGeom prst="wedgeRoundRectCallout">
            <a:avLst>
              <a:gd name="adj1" fmla="val -201138"/>
              <a:gd name="adj2" fmla="val 69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5857884" y="1857364"/>
            <a:ext cx="1000132" cy="285752"/>
          </a:xfrm>
          <a:prstGeom prst="wedgeRoundRectCallout">
            <a:avLst>
              <a:gd name="adj1" fmla="val -199012"/>
              <a:gd name="adj2" fmla="val 587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</a:t>
            </a:r>
            <a:endParaRPr lang="en-US" dirty="0"/>
          </a:p>
        </p:txBody>
      </p:sp>
      <p:grpSp>
        <p:nvGrpSpPr>
          <p:cNvPr id="2" name="Group 50"/>
          <p:cNvGrpSpPr/>
          <p:nvPr/>
        </p:nvGrpSpPr>
        <p:grpSpPr>
          <a:xfrm>
            <a:off x="3000364" y="2214554"/>
            <a:ext cx="1714512" cy="2214578"/>
            <a:chOff x="3000364" y="2214554"/>
            <a:chExt cx="1714512" cy="2214578"/>
          </a:xfrm>
        </p:grpSpPr>
        <p:grpSp>
          <p:nvGrpSpPr>
            <p:cNvPr id="4" name="Group 28"/>
            <p:cNvGrpSpPr/>
            <p:nvPr/>
          </p:nvGrpSpPr>
          <p:grpSpPr>
            <a:xfrm>
              <a:off x="4142578" y="2215348"/>
              <a:ext cx="572298" cy="427834"/>
              <a:chOff x="4142578" y="2215348"/>
              <a:chExt cx="572298" cy="50086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9"/>
            <p:cNvGrpSpPr/>
            <p:nvPr/>
          </p:nvGrpSpPr>
          <p:grpSpPr>
            <a:xfrm>
              <a:off x="4000496" y="2214554"/>
              <a:ext cx="714380" cy="642942"/>
              <a:chOff x="4142578" y="2215348"/>
              <a:chExt cx="572298" cy="50086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32"/>
            <p:cNvGrpSpPr/>
            <p:nvPr/>
          </p:nvGrpSpPr>
          <p:grpSpPr>
            <a:xfrm>
              <a:off x="3825720" y="2235820"/>
              <a:ext cx="889155" cy="907428"/>
              <a:chOff x="4142578" y="2215348"/>
              <a:chExt cx="572298" cy="50086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5"/>
            <p:cNvGrpSpPr/>
            <p:nvPr/>
          </p:nvGrpSpPr>
          <p:grpSpPr>
            <a:xfrm>
              <a:off x="3643306" y="2214554"/>
              <a:ext cx="1071570" cy="1214446"/>
              <a:chOff x="4142578" y="2215348"/>
              <a:chExt cx="572298" cy="50086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38"/>
            <p:cNvGrpSpPr/>
            <p:nvPr/>
          </p:nvGrpSpPr>
          <p:grpSpPr>
            <a:xfrm>
              <a:off x="3500430" y="2214554"/>
              <a:ext cx="1214446" cy="1428760"/>
              <a:chOff x="4142578" y="2215348"/>
              <a:chExt cx="572298" cy="50086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1"/>
            <p:cNvGrpSpPr/>
            <p:nvPr/>
          </p:nvGrpSpPr>
          <p:grpSpPr>
            <a:xfrm>
              <a:off x="3286116" y="2214554"/>
              <a:ext cx="1428760" cy="1714512"/>
              <a:chOff x="4142578" y="2215348"/>
              <a:chExt cx="572298" cy="50086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44"/>
            <p:cNvGrpSpPr/>
            <p:nvPr/>
          </p:nvGrpSpPr>
          <p:grpSpPr>
            <a:xfrm>
              <a:off x="3143240" y="2214554"/>
              <a:ext cx="1571636" cy="1928826"/>
              <a:chOff x="4142578" y="2215348"/>
              <a:chExt cx="572298" cy="50086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7"/>
            <p:cNvGrpSpPr/>
            <p:nvPr/>
          </p:nvGrpSpPr>
          <p:grpSpPr>
            <a:xfrm>
              <a:off x="3000364" y="2214554"/>
              <a:ext cx="1714512" cy="2214578"/>
              <a:chOff x="4142578" y="2215348"/>
              <a:chExt cx="572298" cy="50086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 l="17578" t="46143" r="50195" b="33349"/>
          <a:stretch>
            <a:fillRect/>
          </a:stretch>
        </p:blipFill>
        <p:spPr bwMode="auto">
          <a:xfrm>
            <a:off x="4071934" y="5072074"/>
            <a:ext cx="322746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500034" y="4725144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in </a:t>
            </a:r>
            <a:r>
              <a:rPr lang="en-US" dirty="0" smtClean="0"/>
              <a:t>a PLC or a Computer </a:t>
            </a:r>
            <a:r>
              <a:rPr lang="en-US" dirty="0" smtClean="0"/>
              <a:t>System:</a:t>
            </a:r>
          </a:p>
          <a:p>
            <a:endParaRPr lang="en-US" dirty="0" smtClean="0"/>
          </a:p>
          <a:p>
            <a:r>
              <a:rPr lang="en-US" dirty="0" smtClean="0"/>
              <a:t>Bit: 	0 or 1</a:t>
            </a:r>
          </a:p>
          <a:p>
            <a:r>
              <a:rPr lang="en-US" dirty="0" smtClean="0"/>
              <a:t>Byte: 	8 bits</a:t>
            </a:r>
          </a:p>
          <a:p>
            <a:r>
              <a:rPr lang="en-US" dirty="0" smtClean="0"/>
              <a:t>Word: 	2 Bytes = 16 bits</a:t>
            </a:r>
          </a:p>
          <a:p>
            <a:r>
              <a:rPr lang="en-US" dirty="0" smtClean="0"/>
              <a:t>Double Word: 4 Bytes</a:t>
            </a:r>
            <a:endParaRPr lang="en-US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7572396" y="6143644"/>
            <a:ext cx="1000132" cy="285752"/>
          </a:xfrm>
          <a:prstGeom prst="wedgeRoundRectCallout">
            <a:avLst>
              <a:gd name="adj1" fmla="val -101205"/>
              <a:gd name="adj2" fmla="val -3133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 smtClean="0"/>
              <a:t>least significant bit (LSB)</a:t>
            </a:r>
            <a:endParaRPr lang="en-US" sz="900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3286116" y="6143644"/>
            <a:ext cx="1000132" cy="285752"/>
          </a:xfrm>
          <a:prstGeom prst="wedgeRoundRectCallout">
            <a:avLst>
              <a:gd name="adj1" fmla="val 55073"/>
              <a:gd name="adj2" fmla="val -320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 smtClean="0"/>
              <a:t>Most significant bit (MSB)</a:t>
            </a:r>
            <a:endParaRPr lang="en-US" sz="900" dirty="0"/>
          </a:p>
        </p:txBody>
      </p:sp>
      <p:sp>
        <p:nvSpPr>
          <p:cNvPr id="45" name="Rounded Rectangular Callout 44"/>
          <p:cNvSpPr/>
          <p:nvPr/>
        </p:nvSpPr>
        <p:spPr>
          <a:xfrm>
            <a:off x="7000892" y="6519083"/>
            <a:ext cx="1000132" cy="285752"/>
          </a:xfrm>
          <a:prstGeom prst="wedgeRoundRectCallout">
            <a:avLst>
              <a:gd name="adj1" fmla="val -117152"/>
              <a:gd name="adj2" fmla="val -2909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 smtClean="0"/>
              <a:t>Lower Byte</a:t>
            </a:r>
            <a:endParaRPr lang="en-US" sz="900" dirty="0"/>
          </a:p>
        </p:txBody>
      </p:sp>
      <p:sp>
        <p:nvSpPr>
          <p:cNvPr id="48" name="Rounded Rectangular Callout 47"/>
          <p:cNvSpPr/>
          <p:nvPr/>
        </p:nvSpPr>
        <p:spPr>
          <a:xfrm>
            <a:off x="3500430" y="6540349"/>
            <a:ext cx="1000132" cy="285752"/>
          </a:xfrm>
          <a:prstGeom prst="wedgeRoundRectCallout">
            <a:avLst>
              <a:gd name="adj1" fmla="val 103977"/>
              <a:gd name="adj2" fmla="val -3021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 smtClean="0"/>
              <a:t>Higher Byte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1002418" y="190754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3.2 Binary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16992" t="46143" r="12109" b="17968"/>
          <a:stretch>
            <a:fillRect/>
          </a:stretch>
        </p:blipFill>
        <p:spPr bwMode="auto">
          <a:xfrm>
            <a:off x="214282" y="1571612"/>
            <a:ext cx="7929586" cy="321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3.3 Octal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28596" y="1428736"/>
            <a:ext cx="7286708" cy="3036128"/>
            <a:chOff x="428596" y="1428736"/>
            <a:chExt cx="7286708" cy="3036128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2"/>
            <a:srcRect l="16992" t="43213" r="12695" b="20166"/>
            <a:stretch>
              <a:fillRect/>
            </a:stretch>
          </p:blipFill>
          <p:spPr bwMode="auto">
            <a:xfrm>
              <a:off x="428596" y="1428736"/>
              <a:ext cx="7286708" cy="303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500166" y="2143116"/>
              <a:ext cx="3714776" cy="1588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472" y="2357430"/>
              <a:ext cx="785818" cy="1588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ular Callout 15"/>
            <p:cNvSpPr/>
            <p:nvPr/>
          </p:nvSpPr>
          <p:spPr>
            <a:xfrm>
              <a:off x="5786446" y="2857496"/>
              <a:ext cx="1000132" cy="285752"/>
            </a:xfrm>
            <a:prstGeom prst="wedgeRoundRectCallout">
              <a:avLst>
                <a:gd name="adj1" fmla="val -204327"/>
                <a:gd name="adj2" fmla="val 6994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Weight</a:t>
              </a:r>
              <a:endParaRPr lang="en-US" dirty="0"/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5857884" y="3214686"/>
              <a:ext cx="1000132" cy="285752"/>
            </a:xfrm>
            <a:prstGeom prst="wedgeRoundRectCallout">
              <a:avLst>
                <a:gd name="adj1" fmla="val -212833"/>
                <a:gd name="adj2" fmla="val 5133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Base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3.3 Octal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16406" t="28564" r="13281" b="15039"/>
          <a:stretch>
            <a:fillRect/>
          </a:stretch>
        </p:blipFill>
        <p:spPr bwMode="auto">
          <a:xfrm>
            <a:off x="785786" y="1571612"/>
            <a:ext cx="6572296" cy="421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3.4 Hexadecimal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4348" y="1357298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hexadecimal (Hex) numbering system provides even shorter notation than octal. Hexadecimal uses a base of 16. It employs 16 digits: number 0 through 9, and letters A through F, with A through F substituted for numbers 10 to 15, respectively, see Table 3.3.</a:t>
            </a:r>
          </a:p>
          <a:p>
            <a:r>
              <a:rPr lang="en-US" dirty="0" smtClean="0"/>
              <a:t>Hexadecimal numbers can be expressed as their decimal equivalents by using the sum of weights method, as shown in the following example: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15820" t="26367" r="10937" b="54590"/>
          <a:stretch>
            <a:fillRect/>
          </a:stretch>
        </p:blipFill>
        <p:spPr bwMode="auto">
          <a:xfrm>
            <a:off x="357158" y="3643314"/>
            <a:ext cx="7929618" cy="16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3.4 Hexadecimal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23437" t="25635" r="25000" b="11377"/>
          <a:stretch>
            <a:fillRect/>
          </a:stretch>
        </p:blipFill>
        <p:spPr bwMode="auto">
          <a:xfrm>
            <a:off x="1428728" y="1357298"/>
            <a:ext cx="5072066" cy="495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1734</TotalTime>
  <Words>540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Traditional Arabic</vt:lpstr>
      <vt:lpstr>Adjacency</vt:lpstr>
      <vt:lpstr>Chapter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User</dc:creator>
  <cp:lastModifiedBy>DARMOUL</cp:lastModifiedBy>
  <cp:revision>90</cp:revision>
  <dcterms:created xsi:type="dcterms:W3CDTF">2013-11-11T18:21:24Z</dcterms:created>
  <dcterms:modified xsi:type="dcterms:W3CDTF">2014-10-12T06:47:41Z</dcterms:modified>
</cp:coreProperties>
</file>