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56" r:id="rId2"/>
    <p:sldId id="315" r:id="rId3"/>
    <p:sldId id="275" r:id="rId4"/>
    <p:sldId id="274" r:id="rId5"/>
    <p:sldId id="289" r:id="rId6"/>
    <p:sldId id="293" r:id="rId7"/>
    <p:sldId id="294" r:id="rId8"/>
    <p:sldId id="290" r:id="rId9"/>
    <p:sldId id="291" r:id="rId10"/>
    <p:sldId id="276" r:id="rId11"/>
    <p:sldId id="316" r:id="rId12"/>
    <p:sldId id="318" r:id="rId13"/>
    <p:sldId id="295" r:id="rId14"/>
    <p:sldId id="297" r:id="rId15"/>
    <p:sldId id="320" r:id="rId16"/>
    <p:sldId id="292" r:id="rId17"/>
    <p:sldId id="296" r:id="rId18"/>
    <p:sldId id="321" r:id="rId19"/>
    <p:sldId id="307" r:id="rId20"/>
    <p:sldId id="308" r:id="rId21"/>
    <p:sldId id="310" r:id="rId22"/>
    <p:sldId id="309" r:id="rId23"/>
    <p:sldId id="311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12" r:id="rId34"/>
    <p:sldId id="313" r:id="rId35"/>
    <p:sldId id="314" r:id="rId3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4380"/>
    <p:restoredTop sz="94660"/>
  </p:normalViewPr>
  <p:slideViewPr>
    <p:cSldViewPr>
      <p:cViewPr varScale="1">
        <p:scale>
          <a:sx n="84" d="100"/>
          <a:sy n="84" d="100"/>
        </p:scale>
        <p:origin x="9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8C6FE-2C5B-4BD3-AE02-407E3D78C5E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4E65E-08B9-4680-B2E0-55BC731E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E2AF07-FC2A-45D1-92A4-E3E2DD1632F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</a:rPr>
              <a:t>Figure 29.8 </a:t>
            </a:r>
            <a:r>
              <a:rPr lang="en-US" altLang="en-US" smtClean="0">
                <a:solidFill>
                  <a:srgbClr val="000000"/>
                </a:solidFill>
              </a:rPr>
              <a:t>A segment of a current-carrying wire in a magnetic field </a:t>
            </a:r>
            <a:r>
              <a:rPr lang="en-US" altLang="en-US" b="1" smtClean="0">
                <a:solidFill>
                  <a:srgbClr val="000000"/>
                </a:solidFill>
              </a:rPr>
              <a:t>B</a:t>
            </a:r>
            <a:r>
              <a:rPr lang="en-US" altLang="en-US" smtClean="0">
                <a:solidFill>
                  <a:srgbClr val="000000"/>
                </a:solidFill>
              </a:rPr>
              <a:t>. The magnetic force exerted on each charge making up the current is </a:t>
            </a:r>
            <a:r>
              <a:rPr lang="en-US" altLang="en-US" i="1" smtClean="0">
                <a:solidFill>
                  <a:srgbClr val="000000"/>
                </a:solidFill>
              </a:rPr>
              <a:t>q </a:t>
            </a:r>
            <a:r>
              <a:rPr lang="en-US" altLang="en-US" b="1" smtClean="0">
                <a:solidFill>
                  <a:srgbClr val="000000"/>
                </a:solidFill>
              </a:rPr>
              <a:t>v</a:t>
            </a:r>
            <a:r>
              <a:rPr lang="en-US" altLang="en-US" i="1" smtClean="0">
                <a:solidFill>
                  <a:srgbClr val="000000"/>
                </a:solidFill>
              </a:rPr>
              <a:t>d 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B </a:t>
            </a:r>
            <a:r>
              <a:rPr lang="en-US" altLang="en-US" smtClean="0">
                <a:solidFill>
                  <a:srgbClr val="000000"/>
                </a:solidFill>
              </a:rPr>
              <a:t>and the net force on the segment of length </a:t>
            </a:r>
            <a:r>
              <a:rPr lang="en-US" altLang="en-US" i="1" smtClean="0">
                <a:solidFill>
                  <a:srgbClr val="000000"/>
                </a:solidFill>
              </a:rPr>
              <a:t>L </a:t>
            </a:r>
            <a:r>
              <a:rPr lang="en-US" altLang="en-US" smtClean="0">
                <a:solidFill>
                  <a:srgbClr val="000000"/>
                </a:solidFill>
              </a:rPr>
              <a:t>is </a:t>
            </a:r>
            <a:r>
              <a:rPr lang="en-US" altLang="en-US" i="1" smtClean="0">
                <a:solidFill>
                  <a:srgbClr val="000000"/>
                </a:solidFill>
              </a:rPr>
              <a:t>I </a:t>
            </a:r>
            <a:r>
              <a:rPr lang="en-US" altLang="en-US" b="1" smtClean="0">
                <a:solidFill>
                  <a:srgbClr val="000000"/>
                </a:solidFill>
              </a:rPr>
              <a:t>L 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223703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98C065-76C6-4CFC-B0AA-B69B6E2E3E9E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Active Figure 30.8 </a:t>
            </a:r>
            <a:r>
              <a:rPr lang="en-US" altLang="en-US" smtClean="0"/>
              <a:t>Two parallel wires that each carry a steady current exert a force on each other. The field B2 due to the current in wire 2 exerts a force of magnitude </a:t>
            </a:r>
            <a:r>
              <a:rPr lang="en-US" altLang="en-US" i="1" smtClean="0"/>
              <a:t>F</a:t>
            </a:r>
            <a:r>
              <a:rPr lang="en-US" altLang="en-US" smtClean="0"/>
              <a:t>1  </a:t>
            </a:r>
            <a:r>
              <a:rPr lang="en-US" altLang="en-US" i="1" smtClean="0"/>
              <a:t>I</a:t>
            </a:r>
            <a:r>
              <a:rPr lang="en-US" altLang="en-US" smtClean="0"/>
              <a:t>1</a:t>
            </a:r>
            <a:r>
              <a:rPr lang="en-US" altLang="en-US" i="1" smtClean="0"/>
              <a:t>B</a:t>
            </a:r>
            <a:r>
              <a:rPr lang="en-US" altLang="en-US" smtClean="0"/>
              <a:t>2 on wire 1. The force is attractive if the currents are parallel (as shown) and repulsive if the currents are antiparallel.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079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96CA28-0D89-41A3-9B08-CDA849A9248B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/>
              <a:t>Active Figure 29.19 </a:t>
            </a:r>
            <a:r>
              <a:rPr lang="en-US" altLang="en-US" smtClean="0"/>
              <a:t>A charged particle having a velocity vector that has a component parallel to a uniform magnetic field moves in a helical path.</a:t>
            </a:r>
          </a:p>
        </p:txBody>
      </p:sp>
    </p:spTree>
    <p:extLst>
      <p:ext uri="{BB962C8B-B14F-4D97-AF65-F5344CB8AC3E}">
        <p14:creationId xmlns:p14="http://schemas.microsoft.com/office/powerpoint/2010/main" val="50230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BBC6-1D9D-498F-98FF-4597CD79A575}" type="datetimeFigureOut">
              <a:rPr lang="ar-SA"/>
              <a:pPr>
                <a:defRPr/>
              </a:pPr>
              <a:t>01/02/41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EC66-33CB-450E-9C09-DABB6EEE5D1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033B-D762-4694-AFC2-38B813135465}" type="datetimeFigureOut">
              <a:rPr lang="ar-SA"/>
              <a:pPr>
                <a:defRPr/>
              </a:pPr>
              <a:t>01/02/41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1AFE-B2E9-4F66-B3CB-F2F17B38232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1F8D-BE34-4ED7-B2B0-8606EEEAEC0F}" type="datetimeFigureOut">
              <a:rPr lang="ar-SA"/>
              <a:pPr>
                <a:defRPr/>
              </a:pPr>
              <a:t>01/02/41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7D76-9A1A-4107-A9CF-388159E4B70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66E0-3611-4AA3-8D47-62FBE48CDBA3}" type="datetimeFigureOut">
              <a:rPr lang="ar-SA"/>
              <a:pPr>
                <a:defRPr/>
              </a:pPr>
              <a:t>01/02/41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72F27-C406-4161-8F6C-0F7821E43F1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4431-BC7A-4310-BB76-FC973C3795C2}" type="datetimeFigureOut">
              <a:rPr lang="ar-SA"/>
              <a:pPr>
                <a:defRPr/>
              </a:pPr>
              <a:t>01/02/41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9E59-DCA5-4E81-9736-14BD7C819B0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83E1-6445-48B4-A9A1-7BC184DAA6DF}" type="datetimeFigureOut">
              <a:rPr lang="ar-SA"/>
              <a:pPr>
                <a:defRPr/>
              </a:pPr>
              <a:t>01/02/41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EB22-D8EF-420E-ACFA-185906AF12C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30DC-7A68-483A-8366-62EE625E8BCF}" type="datetimeFigureOut">
              <a:rPr lang="ar-SA"/>
              <a:pPr>
                <a:defRPr/>
              </a:pPr>
              <a:t>01/02/41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A901-C339-43E6-A973-3DF21625D4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7094-59E4-4AF6-B41F-1F372602E510}" type="datetimeFigureOut">
              <a:rPr lang="ar-SA"/>
              <a:pPr>
                <a:defRPr/>
              </a:pPr>
              <a:t>01/02/41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54D8-F26F-4F41-B86D-94F247B3414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24F2-346C-4768-95B5-6635C8D81D43}" type="datetimeFigureOut">
              <a:rPr lang="ar-SA"/>
              <a:pPr>
                <a:defRPr/>
              </a:pPr>
              <a:t>01/02/41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AD9D-B05C-44D7-8EDA-C517B254B79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23E0-CAE0-4D05-8538-AD4D90156CC3}" type="datetimeFigureOut">
              <a:rPr lang="ar-SA"/>
              <a:pPr>
                <a:defRPr/>
              </a:pPr>
              <a:t>01/02/41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D375-1073-463D-9CE0-3E0696B3B28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58815-02DF-4CF8-909E-429AFBBEE2CA}" type="datetimeFigureOut">
              <a:rPr lang="ar-SA"/>
              <a:pPr>
                <a:defRPr/>
              </a:pPr>
              <a:t>01/02/41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A7E98-A301-4780-B90B-7D951ECF557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09C623-6B7E-4D83-AD00-A64868BD029A}" type="datetimeFigureOut">
              <a:rPr lang="ar-SA"/>
              <a:pPr>
                <a:defRPr/>
              </a:pPr>
              <a:t>01/02/41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14E56-DB55-4BBE-ABD5-824F4D0513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4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3.wmf"/><Relationship Id="rId5" Type="http://schemas.openxmlformats.org/officeDocument/2006/relationships/image" Target="../media/image37.png"/><Relationship Id="rId15" Type="http://schemas.openxmlformats.org/officeDocument/2006/relationships/image" Target="../media/image35.e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6.jpeg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-20558" y="-891480"/>
            <a:ext cx="9144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ar-SA" dirty="0" smtClean="0">
                <a:solidFill>
                  <a:srgbClr val="000000"/>
                </a:solidFill>
              </a:rPr>
              <a:t>المجالات المغناطيسية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Magnetic fields</a:t>
            </a:r>
            <a:endParaRPr lang="ar-SA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0" y="476672"/>
            <a:ext cx="3812928" cy="259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3928" y="332656"/>
            <a:ext cx="4824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cs typeface="+mj-cs"/>
              </a:rPr>
              <a:t>معلومات خاصة بالمغناطيس الدائم:</a:t>
            </a:r>
            <a:endParaRPr lang="en-US" sz="2400" b="1" dirty="0">
              <a:cs typeface="+mj-cs"/>
            </a:endParaRPr>
          </a:p>
          <a:p>
            <a:r>
              <a:rPr lang="ar-SA" sz="2400" b="1" dirty="0">
                <a:cs typeface="+mj-cs"/>
              </a:rPr>
              <a:t>  1ـ له قطبان شمالي وجنوبي</a:t>
            </a:r>
            <a:endParaRPr lang="en-US" sz="2400" b="1" dirty="0">
              <a:cs typeface="+mj-cs"/>
            </a:endParaRPr>
          </a:p>
          <a:p>
            <a:r>
              <a:rPr lang="ar-SA" sz="2400" b="1" dirty="0">
                <a:cs typeface="+mj-cs"/>
              </a:rPr>
              <a:t>  2ـ الأقطاب المتشابه تتنافر والمختلفة تتجاذب بقوة تبعا لقانون نيوتن وهو يشبه قانون كولوم</a:t>
            </a:r>
            <a:endParaRPr lang="en-US" sz="2400" b="1" dirty="0">
              <a:cs typeface="+mj-cs"/>
            </a:endParaRPr>
          </a:p>
          <a:p>
            <a:r>
              <a:rPr lang="ar-SA" sz="2400" b="1" dirty="0">
                <a:cs typeface="+mj-cs"/>
              </a:rPr>
              <a:t>  3ـ يحيط بالمغناطيس منطقة تسمى بالمجال </a:t>
            </a:r>
            <a:r>
              <a:rPr lang="ar-SA" sz="2400" b="1" dirty="0" smtClean="0">
                <a:cs typeface="+mj-cs"/>
              </a:rPr>
              <a:t>المغناطيسي</a:t>
            </a:r>
            <a:r>
              <a:rPr lang="en-US" sz="2400" b="1" dirty="0" smtClean="0">
                <a:cs typeface="+mj-cs"/>
              </a:rPr>
              <a:t> </a:t>
            </a:r>
            <a:r>
              <a:rPr lang="ar-SA" sz="2400" b="1" dirty="0" smtClean="0">
                <a:cs typeface="+mj-cs"/>
              </a:rPr>
              <a:t>شدته  </a:t>
            </a:r>
            <a:r>
              <a:rPr lang="en-US" sz="2400" b="1" dirty="0" smtClean="0">
                <a:cs typeface="+mj-cs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ar-SA" sz="2400" b="1" dirty="0" smtClean="0">
                <a:cs typeface="+mj-cs"/>
              </a:rPr>
              <a:t>وتحتوي </a:t>
            </a:r>
            <a:r>
              <a:rPr lang="ar-SA" sz="2400" b="1" dirty="0">
                <a:cs typeface="+mj-cs"/>
              </a:rPr>
              <a:t>على خطوط المجال </a:t>
            </a:r>
            <a:r>
              <a:rPr lang="ar-SA" sz="2400" b="1" dirty="0" smtClean="0">
                <a:cs typeface="+mj-cs"/>
              </a:rPr>
              <a:t>المغناطيسي</a:t>
            </a:r>
            <a:r>
              <a:rPr lang="en-US" sz="2400" b="1" dirty="0" smtClean="0">
                <a:cs typeface="+mj-cs"/>
              </a:rPr>
              <a:t> </a:t>
            </a:r>
            <a:r>
              <a:rPr lang="ar-SA" sz="2400" b="1" dirty="0" smtClean="0">
                <a:cs typeface="+mj-cs"/>
              </a:rPr>
              <a:t>عددها</a:t>
            </a:r>
            <a:r>
              <a:rPr lang="en-US" sz="2400" b="1" dirty="0" smtClean="0">
                <a:cs typeface="+mj-cs"/>
              </a:rPr>
              <a:t> )</a:t>
            </a:r>
            <a:r>
              <a:rPr lang="ar-SA" sz="2400" b="1" dirty="0" smtClean="0">
                <a:cs typeface="+mj-cs"/>
              </a:rPr>
              <a:t> الفيض </a:t>
            </a:r>
            <a:r>
              <a:rPr lang="en-US" sz="2400" b="1" dirty="0" smtClean="0">
                <a:cs typeface="+mj-cs"/>
              </a:rPr>
              <a:t>(Flux </a:t>
            </a:r>
            <a:r>
              <a:rPr lang="en-US" sz="2400" b="1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ar-SA" sz="2400" b="1" dirty="0" smtClean="0">
                <a:cs typeface="+mj-cs"/>
              </a:rPr>
              <a:t>.</a:t>
            </a:r>
            <a:endParaRPr lang="en-US" sz="2400" b="1" dirty="0">
              <a:cs typeface="+mj-cs"/>
            </a:endParaRPr>
          </a:p>
          <a:p>
            <a:r>
              <a:rPr lang="ar-SA" sz="2400" b="1" dirty="0">
                <a:cs typeface="+mj-cs"/>
              </a:rPr>
              <a:t>  4ـ </a:t>
            </a:r>
            <a:r>
              <a:rPr lang="ar-SA" sz="2400" b="1" dirty="0" smtClean="0">
                <a:cs typeface="+mj-cs"/>
              </a:rPr>
              <a:t>كثافة الفيض المغناطيسي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/S.</a:t>
            </a:r>
          </a:p>
          <a:p>
            <a:pPr algn="l" rtl="0"/>
            <a:r>
              <a:rPr lang="en-US" sz="24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</a:t>
            </a:r>
          </a:p>
          <a:p>
            <a:pPr algn="l" rtl="0"/>
            <a:r>
              <a:rPr lang="en-US" sz="24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S Cos </a:t>
            </a:r>
            <a:r>
              <a:rPr lang="en-US" sz="24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B / </a:t>
            </a:r>
            <a:r>
              <a:rPr lang="en-US" sz="2400" b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H </a:t>
            </a:r>
            <a:r>
              <a:rPr lang="en-US" sz="2400" b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867803"/>
              </p:ext>
            </p:extLst>
          </p:nvPr>
        </p:nvGraphicFramePr>
        <p:xfrm>
          <a:off x="3059832" y="5779743"/>
          <a:ext cx="4978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4" imgW="1866600" imgH="419040" progId="Equation.DSMT4">
                  <p:embed/>
                </p:oleObj>
              </mc:Choice>
              <mc:Fallback>
                <p:oleObj name="Equation" r:id="rId4" imgW="1866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779743"/>
                        <a:ext cx="49784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17708" y="5226303"/>
            <a:ext cx="3077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p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x10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/A 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98236" y="3539716"/>
            <a:ext cx="241758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Unit of H is A/m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236" y="4080731"/>
            <a:ext cx="284962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Unit of B is T =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Wb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/m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278" y="4672305"/>
            <a:ext cx="31296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Unit of </a:t>
            </a:r>
            <a:r>
              <a:rPr lang="en-US" sz="2000" b="1" dirty="0" err="1" smtClean="0"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is =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Wb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/ A. m</a:t>
            </a:r>
            <a:endParaRPr lang="en-US" sz="2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5" y="1760538"/>
            <a:ext cx="4214813" cy="4525962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الحث المغناطيسي لموصل مستقيم</a:t>
            </a:r>
          </a:p>
          <a:p>
            <a:pPr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الحث المغناطيسي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الناتج عن مرور تيار كهربي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في سلك رفيع مستقيم عند نقطة على مسافة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خارج السلك يعطى بالعلاقة: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 smtClean="0"/>
          </a:p>
        </p:txBody>
      </p:sp>
      <p:pic>
        <p:nvPicPr>
          <p:cNvPr id="2052" name="Content Placeholder 6" descr="scan0005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711" t="7346" r="41676" b="10977"/>
          <a:stretch>
            <a:fillRect/>
          </a:stretch>
        </p:blipFill>
        <p:spPr>
          <a:xfrm>
            <a:off x="214282" y="2000240"/>
            <a:ext cx="4071938" cy="2659063"/>
          </a:xfr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143504" y="4429132"/>
          <a:ext cx="2185988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812520" imgH="736560" progId="Equation.3">
                  <p:embed/>
                </p:oleObj>
              </mc:Choice>
              <mc:Fallback>
                <p:oleObj name="Equation" r:id="rId4" imgW="812520" imgH="736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4429132"/>
                        <a:ext cx="2185988" cy="197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 descr="29-07"/>
          <p:cNvSpPr>
            <a:spLocks noGrp="1" noChangeAspect="1" noChangeArrowheads="1"/>
          </p:cNvSpPr>
          <p:nvPr isPhoto="1"/>
        </p:nvSpPr>
        <p:spPr bwMode="auto">
          <a:xfrm>
            <a:off x="611560" y="2132856"/>
            <a:ext cx="7920880" cy="319933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7" name="Rectangle 6"/>
          <p:cNvSpPr/>
          <p:nvPr/>
        </p:nvSpPr>
        <p:spPr>
          <a:xfrm>
            <a:off x="4927918" y="1143000"/>
            <a:ext cx="357822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Times New Roman" pitchFamily="18" charset="0"/>
                <a:cs typeface="Traditional Arabic" pitchFamily="2" charset="-78"/>
              </a:rPr>
              <a:t>القوة المغناطيسية المؤثرة على موصل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545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altLang="en-US" smtClean="0"/>
          </a:p>
        </p:txBody>
      </p:sp>
      <p:sp>
        <p:nvSpPr>
          <p:cNvPr id="38915" name="Rectangle 3" descr="29-08"/>
          <p:cNvSpPr>
            <a:spLocks noGrp="1" noChangeAspect="1" noChangeArrowheads="1"/>
          </p:cNvSpPr>
          <p:nvPr isPhoto="1"/>
        </p:nvSpPr>
        <p:spPr bwMode="auto">
          <a:xfrm>
            <a:off x="109637" y="163086"/>
            <a:ext cx="4267200" cy="3352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38916" name="Text Box 4" descr="23-01"/>
          <p:cNvSpPr txBox="1">
            <a:spLocks noChangeArrowheads="1"/>
          </p:cNvSpPr>
          <p:nvPr/>
        </p:nvSpPr>
        <p:spPr bwMode="auto">
          <a:xfrm>
            <a:off x="7653338" y="6477000"/>
            <a:ext cx="140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 b="1"/>
              <a:t>Fig 29-8, p.901</a:t>
            </a:r>
          </a:p>
        </p:txBody>
      </p:sp>
      <p:pic>
        <p:nvPicPr>
          <p:cNvPr id="38917" name="Picture 5" descr="29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295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29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3968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29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6619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29-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6304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27790" y="4211211"/>
            <a:ext cx="45720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Direction: Right-hand rule</a:t>
            </a:r>
          </a:p>
          <a:p>
            <a:pPr>
              <a:defRPr/>
            </a:pPr>
            <a:r>
              <a:rPr lang="en-US" sz="2400" i="1" dirty="0">
                <a:solidFill>
                  <a:srgbClr val="FF0000"/>
                </a:solidFill>
              </a:rPr>
              <a:t>F=0         when     </a:t>
            </a:r>
            <a:r>
              <a:rPr lang="el-GR" sz="2400" dirty="0">
                <a:solidFill>
                  <a:srgbClr val="FF0000"/>
                </a:solidFill>
              </a:rPr>
              <a:t>θ</a:t>
            </a:r>
            <a:r>
              <a:rPr lang="en-US" sz="2400" dirty="0">
                <a:solidFill>
                  <a:srgbClr val="FF0000"/>
                </a:solidFill>
              </a:rPr>
              <a:t> = 0</a:t>
            </a:r>
            <a:r>
              <a:rPr lang="en-US" sz="2400" baseline="30000" dirty="0">
                <a:solidFill>
                  <a:srgbClr val="FF0000"/>
                </a:solidFill>
              </a:rPr>
              <a:t>0       </a:t>
            </a:r>
            <a:r>
              <a:rPr lang="en-US" sz="2400" dirty="0">
                <a:solidFill>
                  <a:srgbClr val="FF0000"/>
                </a:solidFill>
              </a:rPr>
              <a:t>I//B</a:t>
            </a:r>
          </a:p>
          <a:p>
            <a:pPr>
              <a:defRPr/>
            </a:pPr>
            <a:r>
              <a:rPr lang="en-US" sz="2400" i="1" dirty="0" err="1">
                <a:solidFill>
                  <a:srgbClr val="FF0000"/>
                </a:solidFill>
              </a:rPr>
              <a:t>F</a:t>
            </a:r>
            <a:r>
              <a:rPr lang="en-US" sz="2400" i="1" baseline="-25000" dirty="0" err="1">
                <a:solidFill>
                  <a:srgbClr val="FF0000"/>
                </a:solidFill>
              </a:rPr>
              <a:t>max</a:t>
            </a:r>
            <a:r>
              <a:rPr lang="en-US" sz="2400" i="1" dirty="0">
                <a:solidFill>
                  <a:srgbClr val="FF0000"/>
                </a:solidFill>
              </a:rPr>
              <a:t>=</a:t>
            </a:r>
            <a:r>
              <a:rPr lang="en-US" sz="2400" i="1" dirty="0" err="1">
                <a:solidFill>
                  <a:srgbClr val="FF0000"/>
                </a:solidFill>
              </a:rPr>
              <a:t>IlB</a:t>
            </a:r>
            <a:r>
              <a:rPr lang="en-US" sz="2400" i="1" dirty="0">
                <a:solidFill>
                  <a:srgbClr val="FF0000"/>
                </a:solidFill>
              </a:rPr>
              <a:t>   when </a:t>
            </a:r>
            <a:r>
              <a:rPr lang="el-GR" sz="2400" dirty="0">
                <a:solidFill>
                  <a:srgbClr val="FF0000"/>
                </a:solidFill>
              </a:rPr>
              <a:t>θ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=90</a:t>
            </a:r>
            <a:r>
              <a:rPr lang="en-US" sz="2400" i="1" baseline="30000" dirty="0">
                <a:solidFill>
                  <a:srgbClr val="FF0000"/>
                </a:solidFill>
              </a:rPr>
              <a:t>o    </a:t>
            </a:r>
            <a:r>
              <a:rPr lang="en-US" sz="2400" dirty="0">
                <a:solidFill>
                  <a:srgbClr val="FF0000"/>
                </a:solidFill>
              </a:rPr>
              <a:t>I       B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baseline="300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582695" y="5142706"/>
            <a:ext cx="227012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43800" y="5257800"/>
            <a:ext cx="3048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924" name="Text Box 30"/>
          <p:cNvSpPr txBox="1">
            <a:spLocks noChangeArrowheads="1"/>
          </p:cNvSpPr>
          <p:nvPr/>
        </p:nvSpPr>
        <p:spPr bwMode="auto">
          <a:xfrm>
            <a:off x="381000" y="5562600"/>
            <a:ext cx="5126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>
                <a:solidFill>
                  <a:srgbClr val="FF0000"/>
                </a:solidFill>
              </a:rPr>
              <a:t>   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solidFill>
                  <a:srgbClr val="FF0000"/>
                </a:solidFill>
              </a:rPr>
              <a:t> is maximum  when </a:t>
            </a:r>
            <a:r>
              <a:rPr lang="ru-RU" altLang="en-US" sz="2800">
                <a:solidFill>
                  <a:srgbClr val="FF0000"/>
                </a:solidFill>
              </a:rPr>
              <a:t>Ө</a:t>
            </a:r>
            <a:r>
              <a:rPr lang="en-US" altLang="en-US" sz="2800">
                <a:solidFill>
                  <a:srgbClr val="FF0000"/>
                </a:solidFill>
              </a:rPr>
              <a:t>=90</a:t>
            </a:r>
            <a:r>
              <a:rPr lang="en-US" altLang="en-US" sz="2800" baseline="30000">
                <a:solidFill>
                  <a:srgbClr val="FF0000"/>
                </a:solidFill>
              </a:rPr>
              <a:t>o</a:t>
            </a:r>
            <a:endParaRPr lang="ru-RU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ar-SA" sz="4000" b="1" dirty="0" smtClean="0">
                <a:solidFill>
                  <a:srgbClr val="FF0000"/>
                </a:solidFill>
                <a:latin typeface="Times New Roman" pitchFamily="18" charset="0"/>
                <a:cs typeface="Traditional Arabic" pitchFamily="2" charset="-78"/>
              </a:rPr>
              <a:t>القوة المغناطيسية المؤثرة على موصل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raditional Arabic" pitchFamily="2" charset="-78"/>
            </a:endParaRPr>
          </a:p>
          <a:p>
            <a:pPr marL="0" indent="0">
              <a:buNone/>
            </a:pPr>
            <a:endParaRPr lang="ar-SA" dirty="0" smtClean="0">
              <a:solidFill>
                <a:srgbClr val="7030A0"/>
              </a:solidFill>
              <a:latin typeface="Times New Roman" pitchFamily="18" charset="0"/>
              <a:cs typeface="Traditional Arabic" pitchFamily="2" charset="-78"/>
            </a:endParaRPr>
          </a:p>
          <a:p>
            <a:pPr marL="0" indent="0">
              <a:buNone/>
            </a:pPr>
            <a:endParaRPr lang="ar-SA" dirty="0" smtClean="0">
              <a:solidFill>
                <a:srgbClr val="7030A0"/>
              </a:solidFill>
              <a:latin typeface="Symbol" pitchFamily="18" charset="2"/>
              <a:cs typeface="Traditional Arabic" pitchFamily="2" charset="-78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Symbol" pitchFamily="18" charset="2"/>
                <a:cs typeface="Traditional Arabic" pitchFamily="2" charset="-78"/>
              </a:rPr>
              <a:t>q</a:t>
            </a:r>
            <a:r>
              <a:rPr lang="ar-SA" dirty="0" smtClean="0">
                <a:solidFill>
                  <a:srgbClr val="7030A0"/>
                </a:solidFill>
                <a:latin typeface="Times New Roman" pitchFamily="18" charset="0"/>
                <a:cs typeface="Traditional Arabic" pitchFamily="2" charset="-78"/>
              </a:rPr>
              <a:t> هي الزاوية بين الموصل والحث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raditional Arabic" pitchFamily="2" charset="-78"/>
              </a:rPr>
              <a:t>B</a:t>
            </a:r>
            <a:r>
              <a:rPr lang="ar-SA" dirty="0" smtClean="0">
                <a:solidFill>
                  <a:srgbClr val="7030A0"/>
                </a:solidFill>
                <a:latin typeface="Times New Roman" pitchFamily="18" charset="0"/>
                <a:cs typeface="Traditional Arabic" pitchFamily="2" charset="-78"/>
              </a:rPr>
              <a:t> ،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raditional Arabic" pitchFamily="2" charset="-78"/>
              </a:rPr>
              <a:t>L</a:t>
            </a:r>
            <a:r>
              <a:rPr lang="ar-SA" dirty="0" smtClean="0">
                <a:solidFill>
                  <a:srgbClr val="7030A0"/>
                </a:solidFill>
                <a:latin typeface="Times New Roman" pitchFamily="18" charset="0"/>
                <a:cs typeface="Traditional Arabic" pitchFamily="2" charset="-78"/>
              </a:rPr>
              <a:t> طول الموصل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 smtClean="0">
                <a:solidFill>
                  <a:srgbClr val="7030A0"/>
                </a:solidFill>
                <a:latin typeface="Times New Roman" pitchFamily="18" charset="0"/>
                <a:cs typeface="Traditional Arabic" pitchFamily="2" charset="-78"/>
              </a:rPr>
              <a:t>باستخدام اليد اليسرى نحدد اتجاه التيار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raditional Arabic" pitchFamily="2" charset="-78"/>
              </a:rPr>
              <a:t>I</a:t>
            </a:r>
            <a:r>
              <a:rPr lang="ar-SA" dirty="0" smtClean="0">
                <a:solidFill>
                  <a:srgbClr val="7030A0"/>
                </a:solidFill>
                <a:latin typeface="Times New Roman" pitchFamily="18" charset="0"/>
                <a:cs typeface="Traditional Arabic" pitchFamily="2" charset="-78"/>
              </a:rPr>
              <a:t> (الأصبع الأوسط) والقوة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raditional Arabic" pitchFamily="2" charset="-78"/>
              </a:rPr>
              <a:t>F</a:t>
            </a:r>
            <a:r>
              <a:rPr lang="ar-SA" dirty="0" smtClean="0">
                <a:solidFill>
                  <a:srgbClr val="7030A0"/>
                </a:solidFill>
                <a:latin typeface="Times New Roman" pitchFamily="18" charset="0"/>
                <a:cs typeface="Traditional Arabic" pitchFamily="2" charset="-78"/>
              </a:rPr>
              <a:t> (الإبهام) والحث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raditional Arabic" pitchFamily="2" charset="-78"/>
              </a:rPr>
              <a:t>B</a:t>
            </a:r>
            <a:r>
              <a:rPr lang="ar-SA" dirty="0" smtClean="0">
                <a:solidFill>
                  <a:srgbClr val="7030A0"/>
                </a:solidFill>
                <a:latin typeface="Times New Roman" pitchFamily="18" charset="0"/>
                <a:cs typeface="Traditional Arabic" pitchFamily="2" charset="-78"/>
              </a:rPr>
              <a:t> (السبابة).   </a:t>
            </a:r>
          </a:p>
          <a:p>
            <a:endParaRPr lang="ar-SA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42976" y="4929198"/>
            <a:ext cx="2786082" cy="1512340"/>
            <a:chOff x="1357290" y="4929198"/>
            <a:chExt cx="2786082" cy="1512340"/>
          </a:xfrm>
        </p:grpSpPr>
        <p:cxnSp>
          <p:nvCxnSpPr>
            <p:cNvPr id="8" name="Straight Arrow Connector 7"/>
            <p:cNvCxnSpPr/>
            <p:nvPr/>
          </p:nvCxnSpPr>
          <p:spPr>
            <a:xfrm rot="5400000">
              <a:off x="2072464" y="5499908"/>
              <a:ext cx="857256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V="1">
              <a:off x="2500298" y="5929330"/>
              <a:ext cx="928694" cy="1031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143108" y="5929330"/>
              <a:ext cx="365920" cy="35719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357290" y="6072206"/>
              <a:ext cx="7858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 smtClean="0"/>
                <a:t>الاوسط</a:t>
              </a:r>
              <a:endParaRPr lang="ar-SA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7554" y="5715016"/>
              <a:ext cx="7858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 smtClean="0"/>
                <a:t>السبابة</a:t>
              </a:r>
              <a:endParaRPr lang="ar-SA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14480" y="4929198"/>
              <a:ext cx="7858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ar-SA" b="1" dirty="0" smtClean="0"/>
                <a:t>الابهام</a:t>
              </a:r>
              <a:endParaRPr lang="ar-SA" b="1" dirty="0"/>
            </a:p>
          </p:txBody>
        </p:sp>
      </p:grp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857224" y="2571744"/>
          <a:ext cx="32019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Equation" r:id="rId3" imgW="736560" imgH="164880" progId="Equation.3">
                  <p:embed/>
                </p:oleObj>
              </mc:Choice>
              <mc:Fallback>
                <p:oleObj name="Equation" r:id="rId3" imgW="73656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571744"/>
                        <a:ext cx="3201987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ar-SA" dirty="0" smtClean="0">
                <a:solidFill>
                  <a:srgbClr val="D022C4"/>
                </a:solidFill>
                <a:latin typeface="Times New Roman" pitchFamily="18" charset="0"/>
                <a:cs typeface="Traditional Arabic" pitchFamily="2" charset="-78"/>
              </a:rPr>
              <a:t>يمكن التعبير عن التيار </a:t>
            </a:r>
            <a:r>
              <a:rPr lang="en-US" dirty="0" smtClean="0">
                <a:solidFill>
                  <a:srgbClr val="D022C4"/>
                </a:solidFill>
                <a:latin typeface="Times New Roman" pitchFamily="18" charset="0"/>
                <a:cs typeface="Traditional Arabic" pitchFamily="2" charset="-78"/>
              </a:rPr>
              <a:t>I</a:t>
            </a:r>
            <a:r>
              <a:rPr lang="ar-SA" dirty="0" smtClean="0">
                <a:solidFill>
                  <a:srgbClr val="D022C4"/>
                </a:solidFill>
                <a:latin typeface="Times New Roman" pitchFamily="18" charset="0"/>
                <a:cs typeface="Traditional Arabic" pitchFamily="2" charset="-78"/>
              </a:rPr>
              <a:t> بدلالة الإلكترونات المتحركة داخل الموصل حيث يقطع الالكترون الطول </a:t>
            </a:r>
            <a:r>
              <a:rPr lang="en-US" dirty="0" smtClean="0">
                <a:solidFill>
                  <a:srgbClr val="D022C4"/>
                </a:solidFill>
                <a:latin typeface="Times New Roman" pitchFamily="18" charset="0"/>
                <a:cs typeface="Traditional Arabic" pitchFamily="2" charset="-78"/>
              </a:rPr>
              <a:t>L</a:t>
            </a:r>
            <a:r>
              <a:rPr lang="ar-SA" dirty="0" smtClean="0">
                <a:solidFill>
                  <a:srgbClr val="D022C4"/>
                </a:solidFill>
                <a:latin typeface="Times New Roman" pitchFamily="18" charset="0"/>
                <a:cs typeface="Traditional Arabic" pitchFamily="2" charset="-78"/>
              </a:rPr>
              <a:t> في زمن </a:t>
            </a:r>
            <a:r>
              <a:rPr lang="en-US" dirty="0" smtClean="0">
                <a:solidFill>
                  <a:srgbClr val="D022C4"/>
                </a:solidFill>
                <a:latin typeface="Times New Roman" pitchFamily="18" charset="0"/>
                <a:cs typeface="Traditional Arabic" pitchFamily="2" charset="-78"/>
              </a:rPr>
              <a:t>t</a:t>
            </a:r>
            <a:r>
              <a:rPr lang="ar-SA" dirty="0" smtClean="0">
                <a:solidFill>
                  <a:srgbClr val="D022C4"/>
                </a:solidFill>
                <a:latin typeface="Times New Roman" pitchFamily="18" charset="0"/>
                <a:cs typeface="Traditional Arabic" pitchFamily="2" charset="-78"/>
              </a:rPr>
              <a:t> وبسرعة </a:t>
            </a:r>
            <a:r>
              <a:rPr lang="en-US" dirty="0" smtClean="0">
                <a:solidFill>
                  <a:srgbClr val="D022C4"/>
                </a:solidFill>
                <a:latin typeface="Times New Roman" pitchFamily="18" charset="0"/>
                <a:cs typeface="Traditional Arabic" pitchFamily="2" charset="-78"/>
              </a:rPr>
              <a:t>v</a:t>
            </a:r>
            <a:r>
              <a:rPr lang="ar-SA" dirty="0" smtClean="0">
                <a:solidFill>
                  <a:srgbClr val="D022C4"/>
                </a:solidFill>
                <a:latin typeface="Times New Roman" pitchFamily="18" charset="0"/>
                <a:cs typeface="Traditional Arabic" pitchFamily="2" charset="-78"/>
              </a:rPr>
              <a:t>، إذن: </a:t>
            </a:r>
          </a:p>
          <a:p>
            <a:endParaRPr lang="ar-S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90430"/>
              </p:ext>
            </p:extLst>
          </p:nvPr>
        </p:nvGraphicFramePr>
        <p:xfrm>
          <a:off x="1226604" y="3212976"/>
          <a:ext cx="6690792" cy="259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معادلة" r:id="rId3" imgW="1701720" imgH="660240" progId="Equation.3">
                  <p:embed/>
                </p:oleObj>
              </mc:Choice>
              <mc:Fallback>
                <p:oleObj name="معادلة" r:id="rId3" imgW="170172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604" y="3212976"/>
                        <a:ext cx="6690792" cy="25979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Rectangle 3" descr="30-08"/>
          <p:cNvSpPr>
            <a:spLocks noGrp="1" noChangeAspect="1" noChangeArrowheads="1"/>
          </p:cNvSpPr>
          <p:nvPr isPhoto="1"/>
        </p:nvSpPr>
        <p:spPr bwMode="auto">
          <a:xfrm>
            <a:off x="228600" y="2743200"/>
            <a:ext cx="3732213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533400" y="11430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 Consider two long, straight, parallel wires separated by a distance </a:t>
            </a:r>
            <a:r>
              <a:rPr lang="en-US" altLang="en-US" sz="2000" i="1">
                <a:latin typeface="Calibri" panose="020F0502020204030204" pitchFamily="34" charset="0"/>
              </a:rPr>
              <a:t>a and carrying </a:t>
            </a:r>
            <a:r>
              <a:rPr lang="en-US" altLang="en-US" sz="2000">
                <a:latin typeface="Calibri" panose="020F0502020204030204" pitchFamily="34" charset="0"/>
              </a:rPr>
              <a:t>currents </a:t>
            </a:r>
            <a:r>
              <a:rPr lang="en-US" altLang="en-US" sz="2000" i="1">
                <a:latin typeface="Calibri" panose="020F0502020204030204" pitchFamily="34" charset="0"/>
              </a:rPr>
              <a:t>I</a:t>
            </a:r>
            <a:r>
              <a:rPr lang="en-US" altLang="en-US" sz="2000" i="1" baseline="-25000">
                <a:latin typeface="Calibri" panose="020F0502020204030204" pitchFamily="34" charset="0"/>
              </a:rPr>
              <a:t>1</a:t>
            </a:r>
            <a:r>
              <a:rPr lang="en-US" altLang="en-US" sz="2000" i="1">
                <a:latin typeface="Calibri" panose="020F0502020204030204" pitchFamily="34" charset="0"/>
              </a:rPr>
              <a:t> and I</a:t>
            </a:r>
            <a:r>
              <a:rPr lang="en-US" altLang="en-US" sz="2000" i="1" baseline="-25000">
                <a:latin typeface="Calibri" panose="020F0502020204030204" pitchFamily="34" charset="0"/>
              </a:rPr>
              <a:t>2</a:t>
            </a:r>
            <a:r>
              <a:rPr lang="en-US" altLang="en-US" sz="2000" i="1">
                <a:latin typeface="Calibri" panose="020F0502020204030204" pitchFamily="34" charset="0"/>
              </a:rPr>
              <a:t> in the same direction</a:t>
            </a: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471488" y="1981200"/>
            <a:ext cx="8062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Calibri" panose="020F0502020204030204" pitchFamily="34" charset="0"/>
              </a:rPr>
              <a:t> We can determine the force exerted on one wire due to the magnetic field set up by the other wire.</a:t>
            </a:r>
          </a:p>
        </p:txBody>
      </p:sp>
      <p:pic>
        <p:nvPicPr>
          <p:cNvPr id="23558" name="Picture 1025" descr="30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0"/>
            <a:ext cx="4660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3886200" y="5105400"/>
            <a:ext cx="480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latin typeface="Arial Narrow" panose="020B0606020202030204" pitchFamily="34" charset="0"/>
              </a:rPr>
              <a:t> parallel conductors carrying currents in the same direction attract each other, and parallel conductors carrying currents in opposite directions repel each other.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04800"/>
            <a:ext cx="8763000" cy="7571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30.2     The Magnetic Force Between Two Parallel Conductors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724400" y="3535363"/>
            <a:ext cx="2438400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 Narrow" pitchFamily="34" charset="0"/>
              </a:rPr>
              <a:t>RHR-</a:t>
            </a:r>
          </a:p>
          <a:p>
            <a:pPr>
              <a:defRPr/>
            </a:pPr>
            <a:r>
              <a:rPr lang="en-US" sz="2400" dirty="0">
                <a:latin typeface="Arial Narrow" pitchFamily="34" charset="0"/>
              </a:rPr>
              <a:t>Fingers along B</a:t>
            </a:r>
          </a:p>
          <a:p>
            <a:pPr>
              <a:defRPr/>
            </a:pPr>
            <a:r>
              <a:rPr lang="en-US" sz="2400" dirty="0">
                <a:latin typeface="Arial Narrow" pitchFamily="34" charset="0"/>
              </a:rPr>
              <a:t>Thumb along v</a:t>
            </a:r>
          </a:p>
          <a:p>
            <a:pPr>
              <a:defRPr/>
            </a:pPr>
            <a:r>
              <a:rPr lang="en-US" sz="2400" dirty="0">
                <a:latin typeface="Arial Narrow" pitchFamily="34" charset="0"/>
              </a:rPr>
              <a:t>Palm shows F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6C2BCB-10FB-46A5-9373-9C423A9394CE}" type="datetime1">
              <a:rPr lang="en-US"/>
              <a:pPr>
                <a:defRPr/>
              </a:pPr>
              <a:t>9/30/2019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3" descr="scan000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5933" r="8967" b="17456"/>
          <a:stretch>
            <a:fillRect/>
          </a:stretch>
        </p:blipFill>
        <p:spPr>
          <a:xfrm>
            <a:off x="70315" y="1714488"/>
            <a:ext cx="4430247" cy="4396684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429156" cy="5043510"/>
          </a:xfrm>
        </p:spPr>
        <p:txBody>
          <a:bodyPr/>
          <a:lstStyle/>
          <a:p>
            <a:pPr marL="0" indent="0">
              <a:buNone/>
            </a:pPr>
            <a:r>
              <a:rPr lang="ar-SA" sz="2600" b="1" dirty="0" smtClean="0">
                <a:solidFill>
                  <a:srgbClr val="FF0000"/>
                </a:solidFill>
              </a:rPr>
              <a:t>القوة المغناطيسية بين موصلين طويلين</a:t>
            </a:r>
          </a:p>
          <a:p>
            <a:pPr marL="0" indent="0">
              <a:buNone/>
            </a:pPr>
            <a:endParaRPr lang="ar-SA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SA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SA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SA" sz="2600" b="1" dirty="0" smtClean="0">
                <a:solidFill>
                  <a:srgbClr val="FF0000"/>
                </a:solidFill>
              </a:rPr>
              <a:t>والقوة المؤثرة على وحدة الأطوال هي: </a:t>
            </a:r>
          </a:p>
          <a:p>
            <a:pPr marL="0" indent="0">
              <a:buNone/>
            </a:pPr>
            <a:endParaRPr lang="ar-SA" sz="2600" b="1" dirty="0" smtClean="0">
              <a:solidFill>
                <a:srgbClr val="FF00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14942" y="2261795"/>
          <a:ext cx="2357454" cy="113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4" imgW="736560" imgH="355320" progId="Equation.3">
                  <p:embed/>
                </p:oleObj>
              </mc:Choice>
              <mc:Fallback>
                <p:oleObj name="Equation" r:id="rId4" imgW="73656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2261795"/>
                        <a:ext cx="2357454" cy="11380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286380" y="4572008"/>
          <a:ext cx="2200293" cy="1162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4572008"/>
                        <a:ext cx="2200293" cy="11628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488" y="1285860"/>
            <a:ext cx="6072230" cy="5214974"/>
          </a:xfrm>
        </p:spPr>
        <p:txBody>
          <a:bodyPr/>
          <a:lstStyle/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مدار جسيم مشحون في مجال مغناطيس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2400" dirty="0" smtClean="0"/>
              <a:t>يتحرك الجسيم في مدار دائري نصف قطره </a:t>
            </a:r>
            <a:r>
              <a:rPr lang="en-US" sz="2400" dirty="0" smtClean="0"/>
              <a:t>R</a:t>
            </a:r>
            <a:r>
              <a:rPr lang="ar-SA" sz="2400" dirty="0" smtClean="0"/>
              <a:t> وتحت تأثير قوة </a:t>
            </a:r>
            <a:r>
              <a:rPr lang="en-US" sz="2400" dirty="0" smtClean="0"/>
              <a:t>F</a:t>
            </a:r>
            <a:r>
              <a:rPr lang="ar-SA" sz="2400" dirty="0" smtClean="0"/>
              <a:t> متعامدة مع اتجاه سرعته </a:t>
            </a:r>
            <a:r>
              <a:rPr lang="en-US" sz="2400" dirty="0" smtClean="0"/>
              <a:t>v</a:t>
            </a:r>
            <a:r>
              <a:rPr lang="ar-SA" sz="2400" dirty="0" smtClean="0"/>
              <a:t> . وتبقى الشحنة في مدارها بسبب القوة المغناطيسية </a:t>
            </a:r>
            <a:r>
              <a:rPr lang="en-US" sz="2400" dirty="0" smtClean="0"/>
              <a:t>F</a:t>
            </a:r>
            <a:r>
              <a:rPr lang="ar-SA" sz="2400" dirty="0" smtClean="0"/>
              <a:t> وقوة الطرد المركزي </a:t>
            </a:r>
            <a:r>
              <a:rPr lang="en-US" sz="2400" dirty="0" smtClean="0"/>
              <a:t>F’</a:t>
            </a:r>
            <a:r>
              <a:rPr lang="ar-SA" sz="2400" dirty="0" smtClean="0"/>
              <a:t> المساوية لها: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ar-SA" sz="2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ar-SA" sz="2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ar-SA" sz="2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ar-SA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2400" dirty="0" smtClean="0"/>
              <a:t>والسرعة الزاوية تعطى بالعلاقة: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ar-SA" sz="2400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064428"/>
              </p:ext>
            </p:extLst>
          </p:nvPr>
        </p:nvGraphicFramePr>
        <p:xfrm>
          <a:off x="4071935" y="3429000"/>
          <a:ext cx="2300266" cy="2549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3" imgW="596880" imgH="901440" progId="Equation.3">
                  <p:embed/>
                </p:oleObj>
              </mc:Choice>
              <mc:Fallback>
                <p:oleObj name="Equation" r:id="rId3" imgW="596880" imgH="901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5" y="3429000"/>
                        <a:ext cx="2300266" cy="25497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386741" y="3000372"/>
            <a:ext cx="2827937" cy="3286148"/>
            <a:chOff x="172427" y="1714488"/>
            <a:chExt cx="2827937" cy="3286148"/>
          </a:xfrm>
        </p:grpSpPr>
        <p:grpSp>
          <p:nvGrpSpPr>
            <p:cNvPr id="48" name="Group 47"/>
            <p:cNvGrpSpPr/>
            <p:nvPr/>
          </p:nvGrpSpPr>
          <p:grpSpPr>
            <a:xfrm>
              <a:off x="172427" y="1714488"/>
              <a:ext cx="2827937" cy="3088474"/>
              <a:chOff x="172427" y="1714488"/>
              <a:chExt cx="2827937" cy="3088474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72427" y="1714488"/>
                <a:ext cx="2827937" cy="3088474"/>
                <a:chOff x="172427" y="1714488"/>
                <a:chExt cx="2827937" cy="3088474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172427" y="2285992"/>
                  <a:ext cx="2340000" cy="23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1386873" y="1928802"/>
                  <a:ext cx="928694" cy="1428760"/>
                  <a:chOff x="1428728" y="1857364"/>
                  <a:chExt cx="928694" cy="1428760"/>
                </a:xfrm>
              </p:grpSpPr>
              <p:cxnSp>
                <p:nvCxnSpPr>
                  <p:cNvPr id="10" name="Straight Arrow Connector 9"/>
                  <p:cNvCxnSpPr/>
                  <p:nvPr/>
                </p:nvCxnSpPr>
                <p:spPr>
                  <a:xfrm rot="16200000" flipV="1">
                    <a:off x="1607323" y="1964521"/>
                    <a:ext cx="857256" cy="64294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Arrow Connector 10"/>
                  <p:cNvCxnSpPr/>
                  <p:nvPr/>
                </p:nvCxnSpPr>
                <p:spPr>
                  <a:xfrm rot="10800000" flipV="1">
                    <a:off x="1428728" y="2714620"/>
                    <a:ext cx="928694" cy="571504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1214414" y="3714752"/>
                  <a:ext cx="1230808" cy="1088210"/>
                  <a:chOff x="1214414" y="3714752"/>
                  <a:chExt cx="1230808" cy="1088210"/>
                </a:xfrm>
              </p:grpSpPr>
              <p:cxnSp>
                <p:nvCxnSpPr>
                  <p:cNvPr id="19" name="Straight Arrow Connector 18"/>
                  <p:cNvCxnSpPr/>
                  <p:nvPr/>
                </p:nvCxnSpPr>
                <p:spPr>
                  <a:xfrm rot="1188558" flipV="1">
                    <a:off x="1587966" y="4160020"/>
                    <a:ext cx="857256" cy="64294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 rot="16200000" flipV="1">
                    <a:off x="897436" y="4031730"/>
                    <a:ext cx="923930" cy="289974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1172559" y="1714488"/>
                  <a:ext cx="684797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b="1" dirty="0" smtClean="0"/>
                    <a:t>v</a:t>
                  </a:r>
                  <a:endParaRPr lang="ar-SA" b="1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987828" y="2928934"/>
                  <a:ext cx="684797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b="1" dirty="0" smtClean="0"/>
                    <a:t>F</a:t>
                  </a:r>
                  <a:endParaRPr lang="ar-SA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315567" y="4071942"/>
                  <a:ext cx="684797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b="1" dirty="0" smtClean="0"/>
                    <a:t>v</a:t>
                  </a:r>
                  <a:endParaRPr lang="ar-SA" b="1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43931" y="3571876"/>
                  <a:ext cx="684797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b="1" dirty="0" smtClean="0"/>
                    <a:t>F</a:t>
                  </a:r>
                  <a:endParaRPr lang="ar-SA" b="1" dirty="0"/>
                </a:p>
              </p:txBody>
            </p:sp>
          </p:grpSp>
          <p:sp>
            <p:nvSpPr>
              <p:cNvPr id="32" name="Oval 31"/>
              <p:cNvSpPr/>
              <p:nvPr/>
            </p:nvSpPr>
            <p:spPr>
              <a:xfrm>
                <a:off x="1458311" y="4572008"/>
                <a:ext cx="108000" cy="10800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44129" y="2714620"/>
                <a:ext cx="108000" cy="10800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43108" y="2428868"/>
              <a:ext cx="68479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q</a:t>
              </a:r>
              <a:endParaRPr lang="ar-SA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42976" y="4631304"/>
              <a:ext cx="68479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q</a:t>
              </a:r>
              <a:endParaRPr lang="ar-SA" b="1" dirty="0"/>
            </a:p>
          </p:txBody>
        </p:sp>
      </p:grpSp>
      <p:graphicFrame>
        <p:nvGraphicFramePr>
          <p:cNvPr id="2" name="كائن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22427"/>
              </p:ext>
            </p:extLst>
          </p:nvPr>
        </p:nvGraphicFramePr>
        <p:xfrm>
          <a:off x="4355976" y="6101854"/>
          <a:ext cx="1072257" cy="1157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معادلة" r:id="rId5" imgW="431640" imgH="634680" progId="Equation.3">
                  <p:embed/>
                </p:oleObj>
              </mc:Choice>
              <mc:Fallback>
                <p:oleObj name="معادلة" r:id="rId5" imgW="431640" imgH="634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6101854"/>
                        <a:ext cx="1072257" cy="1157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altLang="en-US" smtClean="0"/>
          </a:p>
        </p:txBody>
      </p:sp>
      <p:sp>
        <p:nvSpPr>
          <p:cNvPr id="20488" name="Rectangle 3" descr="29-19"/>
          <p:cNvSpPr>
            <a:spLocks noGrp="1" noChangeAspect="1" noChangeArrowheads="1"/>
          </p:cNvSpPr>
          <p:nvPr isPhoto="1"/>
        </p:nvSpPr>
        <p:spPr bwMode="auto">
          <a:xfrm>
            <a:off x="0" y="3886200"/>
            <a:ext cx="2971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20489" name="Picture 6" descr="29-01"/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2178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6"/>
          <p:cNvSpPr>
            <a:spLocks noChangeArrowheads="1"/>
          </p:cNvSpPr>
          <p:nvPr/>
        </p:nvSpPr>
        <p:spPr bwMode="auto">
          <a:xfrm>
            <a:off x="4191000" y="1824038"/>
            <a:ext cx="468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The </a:t>
            </a:r>
            <a:r>
              <a:rPr lang="en-US" altLang="en-US" sz="2400">
                <a:solidFill>
                  <a:srgbClr val="FF0000"/>
                </a:solidFill>
              </a:rPr>
              <a:t>angular speed </a:t>
            </a:r>
            <a:r>
              <a:rPr lang="en-US" altLang="en-US" sz="2400"/>
              <a:t>of the particle</a:t>
            </a:r>
            <a:endParaRPr lang="ar-SA" altLang="en-US" sz="2400"/>
          </a:p>
        </p:txBody>
      </p:sp>
      <p:sp>
        <p:nvSpPr>
          <p:cNvPr id="20491" name="Rectangle 7"/>
          <p:cNvSpPr>
            <a:spLocks noChangeArrowheads="1"/>
          </p:cNvSpPr>
          <p:nvPr/>
        </p:nvSpPr>
        <p:spPr bwMode="auto">
          <a:xfrm>
            <a:off x="228600" y="29464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The period of the motion T </a:t>
            </a:r>
            <a:r>
              <a:rPr lang="en-US" altLang="en-US" sz="2000"/>
              <a:t>(the time that the particle takes to complete one revolution) is equal to the circumference of the circle divided by the linear speed of the particle:</a:t>
            </a:r>
            <a:endParaRPr lang="ar-SA" altLang="en-US" sz="200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114800" y="3276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7660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76200" y="269875"/>
          <a:ext cx="32004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8" imgW="1028520" imgH="1091880" progId="Equation.3">
                  <p:embed/>
                </p:oleObj>
              </mc:Choice>
              <mc:Fallback>
                <p:oleObj name="Equation" r:id="rId8" imgW="102852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69875"/>
                        <a:ext cx="32004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429000" y="152400"/>
            <a:ext cx="54864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en-US" altLang="zh-TW" sz="2400" b="1" dirty="0">
                <a:solidFill>
                  <a:srgbClr val="FF0000"/>
                </a:solidFill>
              </a:rPr>
              <a:t>r</a:t>
            </a:r>
            <a:r>
              <a:rPr lang="en-US" altLang="zh-TW" sz="2400" b="1" dirty="0">
                <a:solidFill>
                  <a:srgbClr val="00B050"/>
                </a:solidFill>
              </a:rPr>
              <a:t> is </a:t>
            </a:r>
            <a:r>
              <a:rPr lang="en-US" altLang="zh-TW" sz="2400" b="1" dirty="0">
                <a:solidFill>
                  <a:srgbClr val="FF0000"/>
                </a:solidFill>
              </a:rPr>
              <a:t>proportional</a:t>
            </a:r>
            <a:r>
              <a:rPr lang="en-US" altLang="zh-TW" sz="2400" b="1" dirty="0">
                <a:solidFill>
                  <a:srgbClr val="00B050"/>
                </a:solidFill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mass</a:t>
            </a:r>
            <a:r>
              <a:rPr lang="en-US" altLang="zh-TW" sz="2400" b="1" dirty="0">
                <a:solidFill>
                  <a:srgbClr val="00B050"/>
                </a:solidFill>
              </a:rPr>
              <a:t> of the particle and </a:t>
            </a:r>
            <a:r>
              <a:rPr lang="en-US" altLang="zh-TW" sz="2400" b="1" dirty="0">
                <a:solidFill>
                  <a:srgbClr val="FF0000"/>
                </a:solidFill>
              </a:rPr>
              <a:t>inversely proportional to the magnetic field and the charge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895600" y="3657600"/>
          <a:ext cx="297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10" imgW="1434960" imgH="419040" progId="Equation.DSMT4">
                  <p:embed/>
                </p:oleObj>
              </mc:Choice>
              <mc:Fallback>
                <p:oleObj name="Equation" r:id="rId10" imgW="1434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57600"/>
                        <a:ext cx="2971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3581400" y="4648200"/>
          <a:ext cx="114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12" imgW="431640" imgH="419040" progId="Equation.3">
                  <p:embed/>
                </p:oleObj>
              </mc:Choice>
              <mc:Fallback>
                <p:oleObj name="Equation" r:id="rId12" imgW="431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648200"/>
                        <a:ext cx="1143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3124200" y="5553075"/>
            <a:ext cx="586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Figure 29.19 </a:t>
            </a:r>
            <a:r>
              <a:rPr lang="en-US" altLang="en-US"/>
              <a:t>A charged particle having a velocity vector that has a component parallel to a uniform magnetic field moves in a helical path.</a:t>
            </a:r>
          </a:p>
        </p:txBody>
      </p:sp>
      <p:graphicFrame>
        <p:nvGraphicFramePr>
          <p:cNvPr id="20486" name="Object 9"/>
          <p:cNvGraphicFramePr>
            <a:graphicFrameLocks noChangeAspect="1"/>
          </p:cNvGraphicFramePr>
          <p:nvPr/>
        </p:nvGraphicFramePr>
        <p:xfrm>
          <a:off x="6324600" y="4648200"/>
          <a:ext cx="144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14" imgW="596880" imgH="393480" progId="Equation.3">
                  <p:embed/>
                </p:oleObj>
              </mc:Choice>
              <mc:Fallback>
                <p:oleObj name="Equation" r:id="rId14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648200"/>
                        <a:ext cx="1447800" cy="838200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895600" y="3581400"/>
            <a:ext cx="3352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05200" y="45720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" y="228600"/>
            <a:ext cx="32004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34246"/>
            <a:ext cx="7376145" cy="355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44058"/>
            <a:ext cx="5256584" cy="294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5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â«Ø§ÙØ£Ø±Ø¶ ÙÙØºÙØ§Ø·ÙØ³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69" y="1639878"/>
            <a:ext cx="3564396" cy="3290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0828"/>
            <a:ext cx="4814248" cy="2808312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2993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2397"/>
            <a:ext cx="8085559" cy="501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55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6521909" cy="572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55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28670"/>
            <a:ext cx="7862859" cy="480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918467" y="5787409"/>
            <a:ext cx="20162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/>
              <a:t>عن السلك الآخر.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5865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28670"/>
            <a:ext cx="7920880" cy="56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777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126055"/>
          </a:xfrm>
        </p:spPr>
        <p:txBody>
          <a:bodyPr/>
          <a:lstStyle/>
          <a:p>
            <a:pPr marL="84138" indent="0">
              <a:lnSpc>
                <a:spcPct val="150000"/>
              </a:lnSpc>
              <a:buNone/>
            </a:pPr>
            <a:r>
              <a:rPr lang="ar-SA" sz="2400" b="1" dirty="0" smtClean="0">
                <a:solidFill>
                  <a:srgbClr val="FF0000"/>
                </a:solidFill>
              </a:rPr>
              <a:t>مسائل 1، 2، 3، 4، 12، 13، 15، 18، 19 صفحة 174 في الكتاب</a:t>
            </a:r>
          </a:p>
          <a:p>
            <a:pPr marL="84138" indent="0">
              <a:lnSpc>
                <a:spcPct val="150000"/>
              </a:lnSpc>
              <a:buNone/>
            </a:pPr>
            <a:r>
              <a:rPr lang="ar-SA" sz="2400" dirty="0" smtClean="0"/>
              <a:t>1) مجال مغناطيسي حثه </a:t>
            </a:r>
            <a:r>
              <a:rPr lang="en-US" sz="2400" dirty="0" smtClean="0"/>
              <a:t>B</a:t>
            </a:r>
            <a:r>
              <a:rPr lang="ar-SA" sz="2400" dirty="0" smtClean="0"/>
              <a:t> يساوي </a:t>
            </a:r>
            <a:r>
              <a:rPr lang="en-US" sz="2400" dirty="0" smtClean="0"/>
              <a:t>3 </a:t>
            </a:r>
            <a:r>
              <a:rPr lang="en-US" sz="2400" dirty="0" err="1" smtClean="0"/>
              <a:t>Wb</a:t>
            </a:r>
            <a:r>
              <a:rPr lang="en-US" sz="2400" dirty="0" smtClean="0"/>
              <a:t>/m</a:t>
            </a:r>
            <a:r>
              <a:rPr lang="en-US" sz="2400" baseline="30000" dirty="0" smtClean="0"/>
              <a:t>2</a:t>
            </a:r>
            <a:r>
              <a:rPr lang="ar-SA" sz="2400" dirty="0" smtClean="0"/>
              <a:t> ويتجه مع محور </a:t>
            </a:r>
            <a:r>
              <a:rPr lang="en-US" sz="2400" dirty="0" smtClean="0"/>
              <a:t>z</a:t>
            </a:r>
            <a:r>
              <a:rPr lang="ar-SA" sz="2400" dirty="0" smtClean="0"/>
              <a:t> احسب التدفق المغناطيسي </a:t>
            </a:r>
            <a:r>
              <a:rPr lang="en-US" sz="2400" dirty="0" smtClean="0">
                <a:latin typeface="Symbol" pitchFamily="18" charset="2"/>
              </a:rPr>
              <a:t>F</a:t>
            </a:r>
            <a:r>
              <a:rPr lang="ar-SA" sz="2400" dirty="0" smtClean="0"/>
              <a:t> المار خلال سطح مربع مساحته </a:t>
            </a:r>
            <a:r>
              <a:rPr lang="en-US" sz="2400" dirty="0" smtClean="0"/>
              <a:t>2 m</a:t>
            </a:r>
            <a:r>
              <a:rPr lang="en-US" sz="2400" baseline="30000" dirty="0" smtClean="0"/>
              <a:t>2</a:t>
            </a:r>
            <a:r>
              <a:rPr lang="ar-SA" sz="2400" dirty="0" smtClean="0"/>
              <a:t> إذا كان مستوى السطح يعمل زاوية قدرها </a:t>
            </a:r>
            <a:r>
              <a:rPr lang="en-US" sz="2400" dirty="0" smtClean="0"/>
              <a:t>15</a:t>
            </a:r>
            <a:r>
              <a:rPr lang="en-US" sz="2400" baseline="30000" dirty="0" smtClean="0"/>
              <a:t>o</a:t>
            </a:r>
            <a:r>
              <a:rPr lang="ar-SA" sz="2400" dirty="0" smtClean="0"/>
              <a:t> مع المحور </a:t>
            </a:r>
            <a:r>
              <a:rPr lang="en-US" sz="2400" dirty="0" smtClean="0"/>
              <a:t>z</a:t>
            </a:r>
            <a:r>
              <a:rPr lang="ar-SA" sz="2400" dirty="0" smtClean="0"/>
              <a:t>.</a:t>
            </a:r>
            <a:endParaRPr lang="ar-SA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643602"/>
          </a:xfrm>
        </p:spPr>
        <p:txBody>
          <a:bodyPr/>
          <a:lstStyle/>
          <a:p>
            <a:pPr marL="4763" indent="0">
              <a:lnSpc>
                <a:spcPct val="150000"/>
              </a:lnSpc>
              <a:buNone/>
            </a:pPr>
            <a:r>
              <a:rPr lang="ar-SA" sz="2400" dirty="0" smtClean="0"/>
              <a:t>2) احسب قيمة المجال المغناطيسي عند نقطة تبعد </a:t>
            </a:r>
            <a:r>
              <a:rPr lang="en-US" sz="2400" dirty="0" smtClean="0"/>
              <a:t>100 cm</a:t>
            </a:r>
            <a:r>
              <a:rPr lang="ar-SA" sz="2400" dirty="0" smtClean="0"/>
              <a:t> من موصل طويل ورفيع ويحمل تيارا قيمته </a:t>
            </a:r>
            <a:r>
              <a:rPr lang="en-US" sz="2400" dirty="0" smtClean="0"/>
              <a:t>1 A</a:t>
            </a:r>
            <a:r>
              <a:rPr lang="ar-SA" sz="2400" dirty="0" smtClean="0"/>
              <a:t>.</a:t>
            </a:r>
            <a:endParaRPr lang="ar-SA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126055"/>
          </a:xfrm>
        </p:spPr>
        <p:txBody>
          <a:bodyPr/>
          <a:lstStyle/>
          <a:p>
            <a:pPr marL="88900" indent="0">
              <a:lnSpc>
                <a:spcPct val="150000"/>
              </a:lnSpc>
              <a:buNone/>
            </a:pPr>
            <a:r>
              <a:rPr lang="ar-SA" sz="2400" dirty="0" smtClean="0"/>
              <a:t>3) يحمل سلك طويل ورفيع تيارا قدره </a:t>
            </a:r>
            <a:r>
              <a:rPr lang="en-US" sz="2400" dirty="0" smtClean="0"/>
              <a:t>10 A</a:t>
            </a:r>
            <a:r>
              <a:rPr lang="ar-SA" sz="2400" dirty="0" smtClean="0"/>
              <a:t> ، احسب المسافة من هذا السلك إلى النقطة التي يكون فيها الحث المغناطيسي مساويا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T</a:t>
            </a:r>
            <a:r>
              <a:rPr lang="ar-SA" sz="2400" dirty="0" smtClean="0"/>
              <a:t> .</a:t>
            </a:r>
            <a:endParaRPr lang="ar-SA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1260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sz="2400" dirty="0" smtClean="0"/>
              <a:t>4) سلكان طويلان متوازيان المسافة بينهما </a:t>
            </a:r>
            <a:r>
              <a:rPr lang="en-US" sz="2400" dirty="0" smtClean="0"/>
              <a:t>0.2 m</a:t>
            </a:r>
            <a:r>
              <a:rPr lang="ar-SA" sz="2400" dirty="0" smtClean="0"/>
              <a:t> يحمل أحدهما تيارا قدره </a:t>
            </a:r>
            <a:r>
              <a:rPr lang="en-US" sz="2400" dirty="0" smtClean="0"/>
              <a:t>20 A</a:t>
            </a:r>
            <a:r>
              <a:rPr lang="ar-SA" sz="2400" dirty="0" smtClean="0"/>
              <a:t> والآخر </a:t>
            </a:r>
            <a:r>
              <a:rPr lang="en-US" sz="2400" dirty="0" smtClean="0"/>
              <a:t>15 A</a:t>
            </a:r>
            <a:r>
              <a:rPr lang="ar-SA" sz="2400" dirty="0" smtClean="0"/>
              <a:t> كما في الشكل، احسب شدة المجال المغناطيسي عند النقطتين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ar-SA" sz="2400" dirty="0" smtClean="0"/>
              <a:t> و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2</a:t>
            </a:r>
            <a:r>
              <a:rPr lang="ar-SA" sz="2400" dirty="0" smtClean="0"/>
              <a:t> .</a:t>
            </a:r>
            <a:endParaRPr lang="ar-SA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1260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sz="2400" dirty="0" smtClean="0"/>
              <a:t>12) سلك طويل يحمل تيارا شدته </a:t>
            </a:r>
            <a:r>
              <a:rPr lang="en-US" sz="2400" dirty="0" smtClean="0"/>
              <a:t>50 A</a:t>
            </a:r>
            <a:r>
              <a:rPr lang="ar-SA" sz="2400" dirty="0" smtClean="0"/>
              <a:t>، وضع في مجال مغناطيسي منتظم قيمة حثه </a:t>
            </a:r>
            <a:r>
              <a:rPr lang="en-US" sz="2400" dirty="0" smtClean="0"/>
              <a:t>0.2 </a:t>
            </a:r>
            <a:r>
              <a:rPr lang="en-US" sz="2400" dirty="0" err="1" smtClean="0"/>
              <a:t>Wb</a:t>
            </a:r>
            <a:r>
              <a:rPr lang="en-US" sz="2400" dirty="0" smtClean="0"/>
              <a:t>/m</a:t>
            </a:r>
            <a:r>
              <a:rPr lang="en-US" sz="2400" baseline="30000" dirty="0" smtClean="0"/>
              <a:t>2</a:t>
            </a:r>
            <a:r>
              <a:rPr lang="ar-SA" sz="2400" dirty="0" smtClean="0"/>
              <a:t> ويصنع السلك زاوية قدرها </a:t>
            </a:r>
            <a:r>
              <a:rPr lang="en-US" sz="2400" dirty="0" smtClean="0"/>
              <a:t>30</a:t>
            </a:r>
            <a:r>
              <a:rPr lang="en-US" sz="2400" baseline="30000" dirty="0" smtClean="0"/>
              <a:t>o</a:t>
            </a:r>
            <a:r>
              <a:rPr lang="ar-SA" sz="2400" dirty="0" smtClean="0"/>
              <a:t> مع اتجاه المجال. احسب القوة المغناطيسية الواقعة على وحدة الأطوال للسلك.</a:t>
            </a:r>
            <a:endParaRPr lang="ar-SA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0546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sz="2400" dirty="0" smtClean="0"/>
              <a:t>13) سلك طويل طوله </a:t>
            </a:r>
            <a:r>
              <a:rPr lang="en-US" sz="2400" dirty="0" smtClean="0"/>
              <a:t>75 cm</a:t>
            </a:r>
            <a:r>
              <a:rPr lang="ar-SA" sz="2400" dirty="0" smtClean="0"/>
              <a:t> ويحمل تيارا قدره </a:t>
            </a:r>
            <a:r>
              <a:rPr lang="en-US" sz="2400" dirty="0" smtClean="0"/>
              <a:t>2.4 A</a:t>
            </a:r>
            <a:r>
              <a:rPr lang="ar-SA" sz="2400" dirty="0" smtClean="0"/>
              <a:t> ومحمول على محور </a:t>
            </a:r>
            <a:r>
              <a:rPr lang="en-US" sz="2400" dirty="0" smtClean="0"/>
              <a:t>x</a:t>
            </a:r>
            <a:r>
              <a:rPr lang="ar-SA" sz="2400" dirty="0" smtClean="0"/>
              <a:t> وضع هذا السلك في مجال مغناطيسي منتظم ويتجه مع محور </a:t>
            </a:r>
            <a:r>
              <a:rPr lang="en-US" sz="2400" dirty="0" smtClean="0"/>
              <a:t>z</a:t>
            </a:r>
            <a:r>
              <a:rPr lang="ar-SA" sz="2400" dirty="0" smtClean="0"/>
              <a:t> قيمته </a:t>
            </a:r>
            <a:r>
              <a:rPr lang="en-US" sz="2400" dirty="0" smtClean="0"/>
              <a:t>1.6 T</a:t>
            </a:r>
            <a:r>
              <a:rPr lang="ar-SA" sz="2400" dirty="0" smtClean="0"/>
              <a:t> ،  احسب القوة المغناطيسية على هذا السلك وحدد الاتجاه.</a:t>
            </a:r>
            <a:endParaRPr lang="ar-SA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86250" y="1357313"/>
            <a:ext cx="4286250" cy="5214937"/>
          </a:xfrm>
        </p:spPr>
        <p:txBody>
          <a:bodyPr rtlCol="1"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altLang="en-US" dirty="0" smtClean="0">
                <a:latin typeface="Times New Roman" pitchFamily="18" charset="0"/>
                <a:cs typeface="Times New Roman" pitchFamily="18" charset="0"/>
              </a:rPr>
              <a:t>المغناطيسية في المغناطيس ناتجة عن تيارات كهربية صغيرة بسبب حركة الشحنات داخل ذرات المادة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ar-SA" alt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altLang="en-US" dirty="0" smtClean="0">
                <a:latin typeface="Times New Roman" pitchFamily="18" charset="0"/>
                <a:cs typeface="Times New Roman" pitchFamily="18" charset="0"/>
              </a:rPr>
              <a:t>تحيط بالمغناطيس منطقة مجال مغناطيسي تحدث نتيجة مرور تيار كهربي، وتتخذ خطوط القوى المغناطيسية نمطا حسب ترتيب قطبي المغناطيس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ar-SA" alt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4" name="Content Placeholder 15" descr="magnetic fields 1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037"/>
          <a:stretch>
            <a:fillRect/>
          </a:stretch>
        </p:blipFill>
        <p:spPr>
          <a:xfrm>
            <a:off x="500063" y="1214438"/>
            <a:ext cx="3071812" cy="535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0546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sz="2400" dirty="0" smtClean="0"/>
              <a:t>15) إذا كانت سرعة إلكترون تساوي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m/s</a:t>
            </a:r>
            <a:r>
              <a:rPr lang="ar-SA" sz="2400" dirty="0" smtClean="0"/>
              <a:t> وكان اتجاه السرعة متعامدا مع مجال مغناطيسي، ما هي شدة هذا المجال إذا كان قطر مدار الالكترون يساوي مترا واحدا.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0546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sz="2400" dirty="0" smtClean="0"/>
              <a:t>18) شحنة قيمتها </a:t>
            </a:r>
            <a:r>
              <a:rPr lang="en-US" sz="2400" dirty="0" smtClean="0"/>
              <a:t>6x10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C</a:t>
            </a:r>
            <a:r>
              <a:rPr lang="ar-SA" sz="2400" dirty="0" smtClean="0"/>
              <a:t> تتحرك بسرعة قدرها </a:t>
            </a:r>
            <a:r>
              <a:rPr lang="en-US" sz="2400" dirty="0" smtClean="0"/>
              <a:t>1500 m/s</a:t>
            </a:r>
            <a:r>
              <a:rPr lang="ar-SA" sz="2400" dirty="0" smtClean="0"/>
              <a:t> في اتجاه محور </a:t>
            </a:r>
            <a:r>
              <a:rPr lang="en-US" sz="2400" dirty="0" smtClean="0"/>
              <a:t>x</a:t>
            </a:r>
            <a:r>
              <a:rPr lang="ar-SA" sz="2400" dirty="0" smtClean="0"/>
              <a:t> وفي مجال مغناطيسي حثه </a:t>
            </a:r>
            <a:r>
              <a:rPr lang="en-US" sz="2400" dirty="0" smtClean="0"/>
              <a:t>80 N/</a:t>
            </a:r>
            <a:r>
              <a:rPr lang="en-US" sz="2400" dirty="0" err="1" smtClean="0"/>
              <a:t>A.m</a:t>
            </a:r>
            <a:r>
              <a:rPr lang="ar-SA" sz="2400" dirty="0" smtClean="0"/>
              <a:t> واقع في المستوى </a:t>
            </a:r>
            <a:r>
              <a:rPr lang="en-US" sz="2400" dirty="0" err="1" smtClean="0"/>
              <a:t>xy</a:t>
            </a:r>
            <a:r>
              <a:rPr lang="ar-SA" sz="2400" dirty="0" smtClean="0"/>
              <a:t> ويصنع زاوية قدرها </a:t>
            </a:r>
            <a:r>
              <a:rPr lang="en-US" sz="2400" dirty="0" smtClean="0"/>
              <a:t>30</a:t>
            </a:r>
            <a:r>
              <a:rPr lang="en-US" sz="2400" baseline="30000" dirty="0" smtClean="0"/>
              <a:t>o</a:t>
            </a:r>
            <a:r>
              <a:rPr lang="ar-SA" sz="2400" dirty="0" smtClean="0"/>
              <a:t> مع محور </a:t>
            </a:r>
            <a:r>
              <a:rPr lang="en-US" sz="2400" dirty="0" smtClean="0"/>
              <a:t>x</a:t>
            </a:r>
            <a:r>
              <a:rPr lang="ar-SA" sz="2400" dirty="0" smtClean="0"/>
              <a:t> ، احسب قيمة واتجاه القوة المؤثرة على هذه الشحنة.</a:t>
            </a:r>
            <a:endParaRPr lang="ar-SA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0546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sz="2400" dirty="0" smtClean="0"/>
              <a:t>19) يتحرك بروتون بسرعة قدرها </a:t>
            </a:r>
            <a:r>
              <a:rPr lang="en-US" sz="2400" dirty="0" smtClean="0"/>
              <a:t>4x10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m/s</a:t>
            </a:r>
            <a:r>
              <a:rPr lang="ar-SA" sz="2400" dirty="0" smtClean="0"/>
              <a:t> في مجال مغناطيسي حثه </a:t>
            </a:r>
            <a:r>
              <a:rPr lang="en-US" sz="2400" dirty="0" smtClean="0"/>
              <a:t>1.7 T</a:t>
            </a:r>
            <a:r>
              <a:rPr lang="ar-SA" sz="2400" dirty="0" smtClean="0"/>
              <a:t> الذي أُثر عليه بقوة مغناطيسية قدرها </a:t>
            </a:r>
            <a:r>
              <a:rPr lang="en-US" sz="2400" dirty="0" smtClean="0"/>
              <a:t>8.2x10</a:t>
            </a:r>
            <a:r>
              <a:rPr lang="en-US" sz="2400" baseline="30000" dirty="0" smtClean="0"/>
              <a:t>-13</a:t>
            </a:r>
            <a:r>
              <a:rPr lang="en-US" sz="2400" dirty="0" smtClean="0"/>
              <a:t> N</a:t>
            </a:r>
            <a:r>
              <a:rPr lang="ar-SA" sz="2400" dirty="0" smtClean="0"/>
              <a:t> . ما قيمة الزاوية بين سرعة البروتون واتجاه المجال؟.</a:t>
            </a:r>
            <a:endParaRPr lang="ar-SA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7" y="1268760"/>
            <a:ext cx="8555682" cy="33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6156176" y="836712"/>
            <a:ext cx="27363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امتحان قصير: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8771136" cy="225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461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156176" y="836712"/>
            <a:ext cx="27363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امتحان قصير: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333054"/>
            <a:ext cx="8532440" cy="548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019425"/>
            <a:ext cx="88582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649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156176" y="836712"/>
            <a:ext cx="27363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امتحان قصير: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28800"/>
            <a:ext cx="88582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60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1143030"/>
            <a:ext cx="8229600" cy="571497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شدة المجال المغناطيسي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لها علاقة بكثافة الفيض المغناطيسي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والعلاقة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هي: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Tesla →    B =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o. H     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حيث 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هي النفاذية المغناطيسية للفراغ وتساوي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p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x10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A.m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وحدة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هي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A/m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أما وحدة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فهي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/m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أو تسلا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Tesla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ar-SA" b="1" baseline="30000" dirty="0" smtClean="0">
                <a:latin typeface="Times New Roman" pitchFamily="18" charset="0"/>
                <a:cs typeface="Times New Roman" pitchFamily="18" charset="0"/>
              </a:rPr>
              <a:t>كثافة </a:t>
            </a:r>
            <a:r>
              <a:rPr lang="ar-SA" b="1" baseline="30000" dirty="0">
                <a:latin typeface="Times New Roman" pitchFamily="18" charset="0"/>
                <a:cs typeface="Times New Roman" pitchFamily="18" charset="0"/>
              </a:rPr>
              <a:t>الفيض المغناطيسي 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B :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ar-SA" b="1" baseline="30000" dirty="0">
                <a:latin typeface="Times New Roman" pitchFamily="18" charset="0"/>
                <a:cs typeface="Times New Roman" pitchFamily="18" charset="0"/>
              </a:rPr>
              <a:t>هو عدد خطوط الفيض المغناطيسي 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b="1" baseline="30000" dirty="0" smtClean="0">
                <a:latin typeface="Times New Roman" pitchFamily="18" charset="0"/>
                <a:cs typeface="Times New Roman" pitchFamily="18" charset="0"/>
              </a:rPr>
              <a:t>Ф </a:t>
            </a:r>
            <a:r>
              <a:rPr lang="ar-SA" b="1" baseline="30000" dirty="0">
                <a:latin typeface="Times New Roman" pitchFamily="18" charset="0"/>
                <a:cs typeface="Times New Roman" pitchFamily="18" charset="0"/>
              </a:rPr>
              <a:t>التي تنفذ عموديا على سطح مساحته 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      Tesla = </a:t>
            </a:r>
            <a:r>
              <a:rPr lang="en-US" b="1" baseline="30000" dirty="0" err="1" smtClean="0">
                <a:latin typeface="Times New Roman" pitchFamily="18" charset="0"/>
                <a:cs typeface="Times New Roman" pitchFamily="18" charset="0"/>
              </a:rPr>
              <a:t>Wb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/m2 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→       </a:t>
            </a:r>
          </a:p>
          <a:p>
            <a:pPr eaLnBrk="1" hangingPunct="1">
              <a:lnSpc>
                <a:spcPct val="150000"/>
              </a:lnSpc>
            </a:pP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b="1" baseline="30000" dirty="0">
                <a:latin typeface="Times New Roman" pitchFamily="18" charset="0"/>
                <a:cs typeface="Times New Roman" pitchFamily="18" charset="0"/>
              </a:rPr>
              <a:t>ومنه يكون .........      </a:t>
            </a:r>
            <a:r>
              <a:rPr lang="en-US" b="1" baseline="30000" dirty="0" err="1">
                <a:latin typeface="Times New Roman" pitchFamily="18" charset="0"/>
                <a:cs typeface="Times New Roman" pitchFamily="18" charset="0"/>
              </a:rPr>
              <a:t>Wb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  →  </a:t>
            </a:r>
            <a:r>
              <a:rPr lang="az-Cyrl-AZ" b="1" baseline="30000" dirty="0">
                <a:latin typeface="Times New Roman" pitchFamily="18" charset="0"/>
                <a:cs typeface="Times New Roman" pitchFamily="18" charset="0"/>
              </a:rPr>
              <a:t>Ф = 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B.S </a:t>
            </a:r>
          </a:p>
          <a:p>
            <a:pPr eaLnBrk="1" hangingPunct="1">
              <a:lnSpc>
                <a:spcPct val="150000"/>
              </a:lnSpc>
            </a:pP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b="1" baseline="30000" dirty="0">
                <a:latin typeface="Times New Roman" pitchFamily="18" charset="0"/>
                <a:cs typeface="Times New Roman" pitchFamily="18" charset="0"/>
              </a:rPr>
              <a:t>أما إذا كان السطح غير عمودي </a:t>
            </a:r>
            <a:r>
              <a:rPr lang="ar-SA" b="1" baseline="30000" dirty="0" smtClean="0">
                <a:latin typeface="Times New Roman" pitchFamily="18" charset="0"/>
                <a:cs typeface="Times New Roman" pitchFamily="18" charset="0"/>
              </a:rPr>
              <a:t>يميل </a:t>
            </a:r>
            <a:r>
              <a:rPr lang="ar-SA" b="1" baseline="30000" dirty="0">
                <a:latin typeface="Times New Roman" pitchFamily="18" charset="0"/>
                <a:cs typeface="Times New Roman" pitchFamily="18" charset="0"/>
              </a:rPr>
              <a:t>بزاوية 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baseline="30000" dirty="0" smtClean="0">
                <a:latin typeface="Times New Roman" pitchFamily="18" charset="0"/>
                <a:cs typeface="Times New Roman" pitchFamily="18" charset="0"/>
              </a:rPr>
              <a:t>θ </a:t>
            </a:r>
            <a:r>
              <a:rPr lang="ar-SA" b="1" baseline="30000" dirty="0" smtClean="0">
                <a:latin typeface="Times New Roman" pitchFamily="18" charset="0"/>
                <a:cs typeface="Times New Roman" pitchFamily="18" charset="0"/>
              </a:rPr>
              <a:t>تصبح </a:t>
            </a:r>
            <a:r>
              <a:rPr lang="ar-SA" b="1" baseline="30000" dirty="0">
                <a:latin typeface="Times New Roman" pitchFamily="18" charset="0"/>
                <a:cs typeface="Times New Roman" pitchFamily="18" charset="0"/>
              </a:rPr>
              <a:t>العلاقة:      </a:t>
            </a:r>
            <a:r>
              <a:rPr lang="az-Cyrl-AZ" b="1" baseline="30000" dirty="0">
                <a:latin typeface="Times New Roman" pitchFamily="18" charset="0"/>
                <a:cs typeface="Times New Roman" pitchFamily="18" charset="0"/>
              </a:rPr>
              <a:t>Ф = </a:t>
            </a:r>
            <a:r>
              <a:rPr lang="en-US" b="1" baseline="30000" dirty="0" err="1">
                <a:latin typeface="Times New Roman" pitchFamily="18" charset="0"/>
                <a:cs typeface="Times New Roman" pitchFamily="18" charset="0"/>
              </a:rPr>
              <a:t>B.S.cos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baseline="30000" dirty="0">
                <a:latin typeface="Times New Roman" pitchFamily="18" charset="0"/>
                <a:cs typeface="Times New Roman" pitchFamily="18" charset="0"/>
              </a:rPr>
              <a:t>θ </a:t>
            </a:r>
            <a:endParaRPr lang="ar-SA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ar-SA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6" descr="magnetic fields 3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898" y="3573016"/>
            <a:ext cx="2548473" cy="2973907"/>
          </a:xfrm>
        </p:spPr>
      </p:pic>
      <p:pic>
        <p:nvPicPr>
          <p:cNvPr id="8195" name="Content Placeholder 7" descr="magnetic fields 8.bmp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52120" y="3573016"/>
            <a:ext cx="2479378" cy="3076026"/>
          </a:xfrm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51" y="1107584"/>
            <a:ext cx="6577650" cy="234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ar-SA" dirty="0" smtClean="0"/>
              <a:t>يسمى العدد الكلي لخطوط القوى المغناطيسية التي تخترق سطح مساحته </a:t>
            </a:r>
            <a:r>
              <a:rPr lang="en-US" dirty="0" smtClean="0">
                <a:cs typeface="Arial" pitchFamily="34" charset="0"/>
              </a:rPr>
              <a:t>S</a:t>
            </a:r>
            <a:r>
              <a:rPr lang="ar-SA" dirty="0" smtClean="0"/>
              <a:t> بالتدفق أو الفيض (</a:t>
            </a:r>
            <a:r>
              <a:rPr lang="en-US" dirty="0" smtClean="0">
                <a:cs typeface="Arial" pitchFamily="34" charset="0"/>
              </a:rPr>
              <a:t>flux</a:t>
            </a:r>
            <a:r>
              <a:rPr lang="ar-SA" dirty="0" smtClean="0"/>
              <a:t>) المغناطيس ويعطى بالعلاقة: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dirty="0" smtClean="0">
                <a:cs typeface="Arial" pitchFamily="34" charset="0"/>
              </a:rPr>
              <a:t> = B S </a:t>
            </a:r>
            <a:r>
              <a:rPr lang="en-US" dirty="0" err="1" smtClean="0">
                <a:cs typeface="Arial" pitchFamily="34" charset="0"/>
              </a:rPr>
              <a:t>cos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q</a:t>
            </a:r>
            <a:endParaRPr lang="ar-SA" dirty="0" smtClean="0"/>
          </a:p>
          <a:p>
            <a:pPr>
              <a:lnSpc>
                <a:spcPct val="150000"/>
              </a:lnSpc>
              <a:buNone/>
            </a:pPr>
            <a:r>
              <a:rPr lang="ar-SA" sz="2800" dirty="0" smtClean="0"/>
              <a:t>حيث </a:t>
            </a:r>
            <a:r>
              <a:rPr lang="en-US" sz="2800" dirty="0" smtClean="0">
                <a:latin typeface="Symbol" panose="05050102010706020507" pitchFamily="18" charset="2"/>
              </a:rPr>
              <a:t>q</a:t>
            </a:r>
            <a:r>
              <a:rPr lang="ar-SA" sz="2800" dirty="0" smtClean="0"/>
              <a:t> هي الزاوية بين العمودي على السطح واتجاه خطوط القوى</a:t>
            </a:r>
          </a:p>
          <a:p>
            <a:endParaRPr lang="ar-SA" dirty="0" smtClean="0"/>
          </a:p>
          <a:p>
            <a:endParaRPr lang="ar-SA" dirty="0" smtClean="0"/>
          </a:p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magnetic fields 7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6799" b="24989"/>
          <a:stretch>
            <a:fillRect/>
          </a:stretch>
        </p:blipFill>
        <p:spPr>
          <a:xfrm rot="16200000">
            <a:off x="173781" y="2326493"/>
            <a:ext cx="4320009" cy="3667503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714876" cy="4525963"/>
          </a:xfrm>
        </p:spPr>
        <p:txBody>
          <a:bodyPr/>
          <a:lstStyle/>
          <a:p>
            <a:pPr indent="0">
              <a:lnSpc>
                <a:spcPct val="150000"/>
              </a:lnSpc>
              <a:buNone/>
            </a:pPr>
            <a:r>
              <a:rPr lang="ar-SA" dirty="0" smtClean="0">
                <a:solidFill>
                  <a:srgbClr val="FF0000"/>
                </a:solidFill>
              </a:rPr>
              <a:t>إذا كان الحث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ar-SA" dirty="0" smtClean="0">
                <a:solidFill>
                  <a:srgbClr val="FF0000"/>
                </a:solidFill>
              </a:rPr>
              <a:t> منتظما وعموديا على السطح أي أن خطوط القوى متوازية مع العمودي (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=0</a:t>
            </a:r>
            <a:r>
              <a:rPr lang="ar-SA" dirty="0" smtClean="0">
                <a:solidFill>
                  <a:srgbClr val="FF0000"/>
                </a:solidFill>
              </a:rPr>
              <a:t>) فإن: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= B S </a:t>
            </a:r>
          </a:p>
          <a:p>
            <a:pPr algn="l" rtl="0">
              <a:buNone/>
            </a:pPr>
            <a:r>
              <a:rPr lang="ar-SA" dirty="0" smtClean="0">
                <a:solidFill>
                  <a:srgbClr val="FF0000"/>
                </a:solidFill>
              </a:rPr>
              <a:t> </a:t>
            </a:r>
          </a:p>
          <a:p>
            <a:endParaRPr lang="ar-SA" dirty="0"/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ar-SA" sz="2400" dirty="0" smtClean="0"/>
              <a:t>المجال المغنطيسي لذي القطبين المغناطيسي الذي طوله </a:t>
            </a:r>
            <a:r>
              <a:rPr lang="en-US" sz="2400" i="1" dirty="0" smtClean="0">
                <a:latin typeface="AngsanaUPC" pitchFamily="18" charset="-34"/>
                <a:cs typeface="AngsanaUPC" pitchFamily="18" charset="-34"/>
              </a:rPr>
              <a:t>l</a:t>
            </a:r>
            <a:r>
              <a:rPr lang="ar-SA" sz="2400" dirty="0" smtClean="0"/>
              <a:t> عند نقطة تقع على مسافة </a:t>
            </a:r>
            <a:r>
              <a:rPr lang="en-US" sz="2400" dirty="0" smtClean="0"/>
              <a:t>a</a:t>
            </a:r>
            <a:r>
              <a:rPr lang="ar-SA" sz="2400" dirty="0" smtClean="0"/>
              <a:t> من منتصفه وعلى امتداد محوره يعطى بالعلاقة:</a:t>
            </a:r>
          </a:p>
          <a:p>
            <a:pPr>
              <a:defRPr/>
            </a:pPr>
            <a:endParaRPr lang="ar-SA" dirty="0" smtClean="0"/>
          </a:p>
          <a:p>
            <a:pPr>
              <a:defRPr/>
            </a:pPr>
            <a:endParaRPr lang="ar-SA" dirty="0" smtClean="0"/>
          </a:p>
          <a:p>
            <a:pPr>
              <a:defRPr/>
            </a:pPr>
            <a:endParaRPr lang="ar-SA" sz="2400" dirty="0" smtClean="0"/>
          </a:p>
          <a:p>
            <a:pPr indent="0">
              <a:buFont typeface="Arial" pitchFamily="34" charset="0"/>
              <a:buNone/>
              <a:defRPr/>
            </a:pPr>
            <a:r>
              <a:rPr lang="ar-SA" sz="2400" dirty="0" smtClean="0"/>
              <a:t>حيث </a:t>
            </a:r>
            <a:r>
              <a:rPr lang="en-US" sz="2400" i="1" dirty="0" smtClean="0">
                <a:latin typeface="Times New Roman" pitchFamily="18" charset="0"/>
                <a:cs typeface="+mj-cs"/>
              </a:rPr>
              <a:t>m</a:t>
            </a:r>
            <a:r>
              <a:rPr lang="ar-SA" sz="2400" dirty="0" smtClean="0"/>
              <a:t> شدة المغناطيس و</a:t>
            </a:r>
          </a:p>
          <a:p>
            <a:pPr marL="0" indent="0">
              <a:buNone/>
              <a:defRPr/>
            </a:pPr>
            <a:r>
              <a:rPr lang="ar-SA" sz="2400" dirty="0" smtClean="0"/>
              <a:t>   عزم المغناطيس</a:t>
            </a:r>
            <a:endParaRPr lang="ar-SA" sz="2400" dirty="0"/>
          </a:p>
        </p:txBody>
      </p:sp>
      <p:pic>
        <p:nvPicPr>
          <p:cNvPr id="1028" name="Content Placeholder 6" descr="scan0004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6958" t="14343" r="24055" b="34595"/>
          <a:stretch>
            <a:fillRect/>
          </a:stretch>
        </p:blipFill>
        <p:spPr>
          <a:xfrm>
            <a:off x="4500563" y="2786063"/>
            <a:ext cx="4319587" cy="1857375"/>
          </a:xfrm>
        </p:spPr>
      </p:pic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328476"/>
              </p:ext>
            </p:extLst>
          </p:nvPr>
        </p:nvGraphicFramePr>
        <p:xfrm>
          <a:off x="452438" y="4005263"/>
          <a:ext cx="3881437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معادلة" r:id="rId4" imgW="1346040" imgH="393480" progId="Equation.3">
                  <p:embed/>
                </p:oleObj>
              </mc:Choice>
              <mc:Fallback>
                <p:oleObj name="معادلة" r:id="rId4" imgW="13460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4005263"/>
                        <a:ext cx="3881437" cy="1135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كائن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996235"/>
              </p:ext>
            </p:extLst>
          </p:nvPr>
        </p:nvGraphicFramePr>
        <p:xfrm>
          <a:off x="1141140" y="5389443"/>
          <a:ext cx="406524" cy="48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معادلة" r:id="rId6" imgW="190440" imgH="228600" progId="Equation.3">
                  <p:embed/>
                </p:oleObj>
              </mc:Choice>
              <mc:Fallback>
                <p:oleObj name="معادلة" r:id="rId6" imgW="190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1140" y="5389443"/>
                        <a:ext cx="406524" cy="487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5" descr="untitled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368609" cy="5004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لوحظت العلاقة بين الظاهرتين الكهربية والمغناطيسية عن طريق أورست (1820) عند انحراف ابرة مغناطيسية وضعت بجوار سلك يحمل تيارا كهربيا.  </a:t>
            </a:r>
            <a:endParaRPr lang="ar-SA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المجالات المغناطيسية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Magnetic fields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6874</TotalTime>
  <Words>1318</Words>
  <Application>Microsoft Office PowerPoint</Application>
  <PresentationFormat>On-screen Show (4:3)</PresentationFormat>
  <Paragraphs>142</Paragraphs>
  <Slides>35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PMingLiU</vt:lpstr>
      <vt:lpstr>AngsanaUPC</vt:lpstr>
      <vt:lpstr>Arial</vt:lpstr>
      <vt:lpstr>Arial Narrow</vt:lpstr>
      <vt:lpstr>Calibri</vt:lpstr>
      <vt:lpstr>Symbol</vt:lpstr>
      <vt:lpstr>Times New Roman</vt:lpstr>
      <vt:lpstr>Traditional Arabic</vt:lpstr>
      <vt:lpstr>Office Theme</vt:lpstr>
      <vt:lpstr>معادلة</vt:lpstr>
      <vt:lpstr>Equation</vt:lpstr>
      <vt:lpstr>MathType 5.0 Equation</vt:lpstr>
      <vt:lpstr>Microsoft Equation 3.0</vt:lpstr>
      <vt:lpstr>المجالات المغناطيسية Magnetic fields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المكثفات    Capacitors</dc:title>
  <dc:creator>Computer</dc:creator>
  <cp:lastModifiedBy>Omar Hamed Abdel-kader</cp:lastModifiedBy>
  <cp:revision>244</cp:revision>
  <dcterms:created xsi:type="dcterms:W3CDTF">2011-09-27T14:42:08Z</dcterms:created>
  <dcterms:modified xsi:type="dcterms:W3CDTF">2019-09-30T13:13:30Z</dcterms:modified>
</cp:coreProperties>
</file>