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8"/>
  </p:notesMasterIdLst>
  <p:handoutMasterIdLst>
    <p:handoutMasterId r:id="rId19"/>
  </p:handoutMasterIdLst>
  <p:sldIdLst>
    <p:sldId id="256" r:id="rId2"/>
    <p:sldId id="257" r:id="rId3"/>
    <p:sldId id="258" r:id="rId4"/>
    <p:sldId id="260" r:id="rId5"/>
    <p:sldId id="275" r:id="rId6"/>
    <p:sldId id="274" r:id="rId7"/>
    <p:sldId id="261" r:id="rId8"/>
    <p:sldId id="266" r:id="rId9"/>
    <p:sldId id="262" r:id="rId10"/>
    <p:sldId id="263" r:id="rId11"/>
    <p:sldId id="267" r:id="rId12"/>
    <p:sldId id="269" r:id="rId13"/>
    <p:sldId id="268" r:id="rId14"/>
    <p:sldId id="271" r:id="rId15"/>
    <p:sldId id="272" r:id="rId16"/>
    <p:sldId id="273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9314" autoAdjust="0"/>
  </p:normalViewPr>
  <p:slideViewPr>
    <p:cSldViewPr>
      <p:cViewPr varScale="1">
        <p:scale>
          <a:sx n="116" d="100"/>
          <a:sy n="116" d="100"/>
        </p:scale>
        <p:origin x="146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AB621C-20B1-4E96-9059-1DEFEE22B6E5}" type="datetimeFigureOut">
              <a:rPr lang="en-US" smtClean="0"/>
              <a:pPr/>
              <a:t>06-Nov-14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2C679-0BDB-4AA3-A10F-B57A0D96E38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53899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60E8BA-99BD-4099-B7E4-944CC6C6FA09}" type="datetimeFigureOut">
              <a:rPr lang="en-US" smtClean="0"/>
              <a:pPr/>
              <a:t>06-Nov-14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62C16C-1078-4DFD-ABB6-41F1EF197E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046434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539CB-BE60-4869-9458-8861A6D04F2A}" type="datetime1">
              <a:rPr lang="en-US" smtClean="0"/>
              <a:t>06-Nov-14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6: Penumatic logic sensors and actuators - IE337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80C9B-6DD8-47B7-8DD7-D9FA614C9C9E}" type="datetime1">
              <a:rPr lang="en-US" smtClean="0"/>
              <a:t>06-Nov-14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6: Penumatic logic sensors and actuators - IE337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24BC2-4C5E-4543-A3AD-11E2C95C30F8}" type="datetime1">
              <a:rPr lang="en-US" smtClean="0"/>
              <a:t>06-Nov-14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6: Penumatic logic sensors and actuators - IE337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D9EEF-B051-4333-985C-66E4624EA319}" type="datetime1">
              <a:rPr lang="en-US" smtClean="0"/>
              <a:t>06-Nov-14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6: Penumatic logic sensors and actuators - IE337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68974-6D79-4428-98BE-A81411304FE2}" type="datetime1">
              <a:rPr lang="en-US" smtClean="0"/>
              <a:t>06-Nov-14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6: Penumatic logic sensors and actuators - IE337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B6751-3A88-4726-94D2-C6FC5CFA0FED}" type="datetime1">
              <a:rPr lang="en-US" smtClean="0"/>
              <a:t>06-Nov-14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6: Penumatic logic sensors and actuators - IE337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02F5B-68C2-4347-80CD-68C5037277AB}" type="datetime1">
              <a:rPr lang="en-US" smtClean="0"/>
              <a:t>06-Nov-14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6: Penumatic logic sensors and actuators - IE337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9A3FE-33BE-461B-92E3-CF8C87992930}" type="datetime1">
              <a:rPr lang="en-US" smtClean="0"/>
              <a:t>06-Nov-14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6: Penumatic logic sensors and actuators - IE337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4C52E-D0E4-40DA-B59E-05F0E5416B66}" type="datetime1">
              <a:rPr lang="en-US" smtClean="0"/>
              <a:t>06-Nov-14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6: Penumatic logic sensors and actuators - IE337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192BD-0034-497D-8C57-75320EE6B475}" type="datetime1">
              <a:rPr lang="en-US" smtClean="0"/>
              <a:t>06-Nov-14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6: Penumatic logic sensors and actuators - IE337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0D210-F03A-4B7A-8DFD-3B263939C8CB}" type="datetime1">
              <a:rPr lang="en-US" smtClean="0"/>
              <a:t>06-Nov-14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Chapter 6: Penumatic logic sensors and actuators - IE337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52102C6B-3D02-4064-9A4B-6A3BCBC92CB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Chapter 6: Penumatic logic sensors and actuators - IE337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C520A372-5501-45EA-8728-932AC247BC9C}" type="datetime1">
              <a:rPr lang="en-US" smtClean="0"/>
              <a:t>06-Nov-14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neumatikkatalog.de/industriepneumatik_2008/timmer-pneumatik-endschalterventile-serie-v10.pdf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geea.org.pagesperso-orange.fr/PNEUM/distrib_3_2.swf" TargetMode="Externa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educypedia.karadimov.info/library/valf3nc.swf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geea.org.pagesperso-orange.fr/PNEUM/distrib_5_2.swf" TargetMode="Externa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geea.org.pagesperso-orange.fr/PNEUM/distrib_5_3.swf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43000"/>
            <a:ext cx="7772400" cy="1470025"/>
          </a:xfrm>
        </p:spPr>
        <p:txBody>
          <a:bodyPr/>
          <a:lstStyle/>
          <a:p>
            <a:r>
              <a:rPr lang="en-US" dirty="0" smtClean="0"/>
              <a:t>Chapter 6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85786" y="2643182"/>
            <a:ext cx="7358114" cy="571504"/>
          </a:xfrm>
        </p:spPr>
        <p:txBody>
          <a:bodyPr>
            <a:normAutofit/>
          </a:bodyPr>
          <a:lstStyle/>
          <a:p>
            <a:r>
              <a:rPr lang="en-US" dirty="0" smtClean="0"/>
              <a:t> Pneumatic Logic Sensors and Actuators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6: Penumatic logic sensors and actuators - IE337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16406" t="41748" r="37305" b="40674"/>
          <a:stretch>
            <a:fillRect/>
          </a:stretch>
        </p:blipFill>
        <p:spPr bwMode="auto">
          <a:xfrm>
            <a:off x="714348" y="3071810"/>
            <a:ext cx="5643602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0843128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6: Penumatic logic sensors and actuators - IE337</a:t>
            </a:r>
            <a:endParaRPr lang="en-US" dirty="0"/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559703" y="1000108"/>
            <a:ext cx="3969424" cy="4135137"/>
            <a:chOff x="1617" y="4194"/>
            <a:chExt cx="7341" cy="7229"/>
          </a:xfrm>
        </p:grpSpPr>
        <p:sp>
          <p:nvSpPr>
            <p:cNvPr id="32" name="Rectangle 8"/>
            <p:cNvSpPr>
              <a:spLocks noChangeArrowheads="1"/>
            </p:cNvSpPr>
            <p:nvPr/>
          </p:nvSpPr>
          <p:spPr bwMode="auto">
            <a:xfrm>
              <a:off x="1617" y="4194"/>
              <a:ext cx="1620" cy="36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4" name="Group 10"/>
            <p:cNvGrpSpPr>
              <a:grpSpLocks/>
            </p:cNvGrpSpPr>
            <p:nvPr/>
          </p:nvGrpSpPr>
          <p:grpSpPr bwMode="auto">
            <a:xfrm>
              <a:off x="1797" y="10589"/>
              <a:ext cx="7161" cy="834"/>
              <a:chOff x="1977" y="11157"/>
              <a:chExt cx="7161" cy="834"/>
            </a:xfrm>
          </p:grpSpPr>
          <p:sp>
            <p:nvSpPr>
              <p:cNvPr id="25" name="Rectangle 15"/>
              <p:cNvSpPr>
                <a:spLocks noChangeArrowheads="1"/>
              </p:cNvSpPr>
              <p:nvPr/>
            </p:nvSpPr>
            <p:spPr bwMode="auto">
              <a:xfrm>
                <a:off x="1977" y="11631"/>
                <a:ext cx="1080" cy="36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Rectangle 16"/>
              <p:cNvSpPr>
                <a:spLocks noChangeArrowheads="1"/>
              </p:cNvSpPr>
              <p:nvPr/>
            </p:nvSpPr>
            <p:spPr bwMode="auto">
              <a:xfrm>
                <a:off x="5001" y="11157"/>
                <a:ext cx="1260" cy="54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Rectangle 17"/>
              <p:cNvSpPr>
                <a:spLocks noChangeArrowheads="1"/>
              </p:cNvSpPr>
              <p:nvPr/>
            </p:nvSpPr>
            <p:spPr bwMode="auto">
              <a:xfrm>
                <a:off x="8238" y="11451"/>
                <a:ext cx="900" cy="36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13" name="Rectangle 2"/>
          <p:cNvSpPr txBox="1">
            <a:spLocks noChangeArrowheads="1"/>
          </p:cNvSpPr>
          <p:nvPr/>
        </p:nvSpPr>
        <p:spPr bwMode="auto">
          <a:xfrm>
            <a:off x="228600" y="1143000"/>
            <a:ext cx="3733800" cy="5000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buFont typeface="Wingdings" pitchFamily="2" charset="2"/>
              <a:buChar char="Ø"/>
              <a:defRPr/>
            </a:pPr>
            <a:r>
              <a:rPr lang="en-US" sz="1800" b="1" dirty="0"/>
              <a:t> </a:t>
            </a:r>
            <a:r>
              <a:rPr lang="en-US" sz="1800" b="1" dirty="0" smtClean="0"/>
              <a:t> </a:t>
            </a:r>
            <a:r>
              <a:rPr lang="en-US" sz="1800" b="1" u="sng" dirty="0" smtClean="0"/>
              <a:t>Pneumatic </a:t>
            </a:r>
            <a:r>
              <a:rPr lang="en-US" sz="1800" b="1" u="sng" dirty="0"/>
              <a:t>directional </a:t>
            </a:r>
            <a:r>
              <a:rPr lang="en-US" sz="1800" b="1" u="sng" dirty="0" smtClean="0"/>
              <a:t>solenoid control </a:t>
            </a:r>
            <a:r>
              <a:rPr lang="en-US" sz="1800" b="1" u="sng" dirty="0"/>
              <a:t>valve</a:t>
            </a:r>
            <a:endParaRPr lang="en-US" sz="1800" dirty="0"/>
          </a:p>
          <a:p>
            <a:pPr>
              <a:defRPr/>
            </a:pPr>
            <a:endParaRPr lang="en-US" sz="1800" b="1" dirty="0"/>
          </a:p>
          <a:p>
            <a:pPr>
              <a:buFont typeface="Arial" pitchFamily="34" charset="0"/>
              <a:buChar char="•"/>
              <a:defRPr/>
            </a:pPr>
            <a:r>
              <a:rPr lang="en-US" sz="1800" dirty="0" smtClean="0"/>
              <a:t> The </a:t>
            </a:r>
            <a:r>
              <a:rPr lang="en-US" sz="1800" dirty="0"/>
              <a:t>main difference between the solenoid actuation directional control valve and pilot control valve, is the way of displacement of the valve spool. </a:t>
            </a:r>
            <a:endParaRPr lang="en-US" sz="1800" dirty="0" smtClean="0"/>
          </a:p>
          <a:p>
            <a:pPr>
              <a:buFont typeface="Arial" pitchFamily="34" charset="0"/>
              <a:buChar char="•"/>
              <a:defRPr/>
            </a:pPr>
            <a:endParaRPr lang="en-US" dirty="0"/>
          </a:p>
          <a:p>
            <a:pPr>
              <a:buFont typeface="Arial" pitchFamily="34" charset="0"/>
              <a:buChar char="•"/>
              <a:defRPr/>
            </a:pPr>
            <a:r>
              <a:rPr lang="en-US" dirty="0"/>
              <a:t> I</a:t>
            </a:r>
            <a:r>
              <a:rPr lang="en-US" dirty="0" smtClean="0"/>
              <a:t>n the </a:t>
            </a:r>
            <a:r>
              <a:rPr lang="en-US" dirty="0"/>
              <a:t>case of </a:t>
            </a:r>
            <a:r>
              <a:rPr lang="en-US" dirty="0" smtClean="0"/>
              <a:t>a pilot </a:t>
            </a:r>
            <a:r>
              <a:rPr lang="en-US" dirty="0"/>
              <a:t>control </a:t>
            </a:r>
            <a:r>
              <a:rPr lang="en-US" dirty="0" smtClean="0"/>
              <a:t>valve, </a:t>
            </a:r>
            <a:r>
              <a:rPr lang="en-US" dirty="0"/>
              <a:t>s</a:t>
            </a:r>
            <a:r>
              <a:rPr lang="en-US" sz="1800" dirty="0" smtClean="0"/>
              <a:t>pool </a:t>
            </a:r>
            <a:r>
              <a:rPr lang="en-US" sz="1800" dirty="0"/>
              <a:t>valve displacement is carried out using two pressurized air p1 and p2 </a:t>
            </a:r>
            <a:endParaRPr lang="en-US" sz="1800" dirty="0" smtClean="0"/>
          </a:p>
          <a:p>
            <a:pPr>
              <a:buFont typeface="Arial" pitchFamily="34" charset="0"/>
              <a:buChar char="•"/>
              <a:defRPr/>
            </a:pPr>
            <a:endParaRPr lang="en-US" dirty="0"/>
          </a:p>
          <a:p>
            <a:pPr>
              <a:buFont typeface="Arial" pitchFamily="34" charset="0"/>
              <a:buChar char="•"/>
              <a:defRPr/>
            </a:pPr>
            <a:r>
              <a:rPr lang="en-US" dirty="0" smtClean="0"/>
              <a:t> In the case </a:t>
            </a:r>
            <a:r>
              <a:rPr lang="en-US" dirty="0"/>
              <a:t>of </a:t>
            </a:r>
            <a:r>
              <a:rPr lang="en-US" dirty="0" smtClean="0"/>
              <a:t>a solenoid </a:t>
            </a:r>
            <a:r>
              <a:rPr lang="en-US" dirty="0"/>
              <a:t>actuation directional valve (or simply solenoid directional valve</a:t>
            </a:r>
            <a:r>
              <a:rPr lang="en-US" dirty="0" smtClean="0"/>
              <a:t>), a </a:t>
            </a:r>
            <a:r>
              <a:rPr lang="en-US" sz="1800" dirty="0" smtClean="0"/>
              <a:t>solenoid </a:t>
            </a:r>
            <a:r>
              <a:rPr lang="en-US" sz="1800" dirty="0"/>
              <a:t>and spring mechanisms are used to displace the spool valve </a:t>
            </a:r>
            <a:endParaRPr lang="en-US" sz="1800" dirty="0" smtClean="0"/>
          </a:p>
          <a:p>
            <a:pPr>
              <a:buFont typeface="Arial" pitchFamily="34" charset="0"/>
              <a:buChar char="•"/>
              <a:defRPr/>
            </a:pPr>
            <a:endParaRPr lang="en-US" dirty="0"/>
          </a:p>
          <a:p>
            <a:pPr>
              <a:buFont typeface="Arial" pitchFamily="34" charset="0"/>
              <a:buChar char="•"/>
              <a:defRPr/>
            </a:pPr>
            <a:r>
              <a:rPr lang="en-US" sz="1800" dirty="0" smtClean="0"/>
              <a:t> Similarly</a:t>
            </a:r>
            <a:r>
              <a:rPr lang="en-US" sz="1800" dirty="0"/>
              <a:t>, solenoid actuation can also be used with 3/2 ways directional valve.</a:t>
            </a:r>
          </a:p>
          <a:p>
            <a:pPr>
              <a:buFont typeface="Arial" pitchFamily="34" charset="0"/>
              <a:buChar char="•"/>
              <a:defRPr/>
            </a:pPr>
            <a:endParaRPr lang="en-US" sz="1800" b="1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/>
          <a:srcRect l="28140" t="34394" r="60274" b="39990"/>
          <a:stretch>
            <a:fillRect/>
          </a:stretch>
        </p:blipFill>
        <p:spPr bwMode="auto">
          <a:xfrm>
            <a:off x="5437216" y="3933056"/>
            <a:ext cx="1494137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2"/>
          <a:srcRect l="55738" t="34394" r="24406" b="44793"/>
          <a:stretch>
            <a:fillRect/>
          </a:stretch>
        </p:blipFill>
        <p:spPr bwMode="auto">
          <a:xfrm>
            <a:off x="4286248" y="963237"/>
            <a:ext cx="3143272" cy="2636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8431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4348" y="428604"/>
            <a:ext cx="7358114" cy="571504"/>
          </a:xfrm>
        </p:spPr>
        <p:txBody>
          <a:bodyPr>
            <a:normAutofit/>
          </a:bodyPr>
          <a:lstStyle/>
          <a:p>
            <a:pPr marL="0" lvl="1" algn="l">
              <a:buClr>
                <a:schemeClr val="accent1"/>
              </a:buClr>
            </a:pPr>
            <a:r>
              <a:rPr lang="en-US" dirty="0" smtClean="0"/>
              <a:t>6.4 </a:t>
            </a:r>
            <a:r>
              <a:rPr lang="en-US" dirty="0"/>
              <a:t>Additional Pneumatic Symbols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6: Penumatic logic sensors and actuators - IE337</a:t>
            </a:r>
            <a:endParaRPr lang="en-US" dirty="0"/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559703" y="1000108"/>
            <a:ext cx="3969424" cy="4135137"/>
            <a:chOff x="1617" y="4194"/>
            <a:chExt cx="7341" cy="7229"/>
          </a:xfrm>
        </p:grpSpPr>
        <p:sp>
          <p:nvSpPr>
            <p:cNvPr id="32" name="Rectangle 8"/>
            <p:cNvSpPr>
              <a:spLocks noChangeArrowheads="1"/>
            </p:cNvSpPr>
            <p:nvPr/>
          </p:nvSpPr>
          <p:spPr bwMode="auto">
            <a:xfrm>
              <a:off x="1617" y="4194"/>
              <a:ext cx="1620" cy="36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4" name="Group 10"/>
            <p:cNvGrpSpPr>
              <a:grpSpLocks/>
            </p:cNvGrpSpPr>
            <p:nvPr/>
          </p:nvGrpSpPr>
          <p:grpSpPr bwMode="auto">
            <a:xfrm>
              <a:off x="1797" y="10589"/>
              <a:ext cx="7161" cy="834"/>
              <a:chOff x="1977" y="11157"/>
              <a:chExt cx="7161" cy="834"/>
            </a:xfrm>
          </p:grpSpPr>
          <p:sp>
            <p:nvSpPr>
              <p:cNvPr id="25" name="Rectangle 15"/>
              <p:cNvSpPr>
                <a:spLocks noChangeArrowheads="1"/>
              </p:cNvSpPr>
              <p:nvPr/>
            </p:nvSpPr>
            <p:spPr bwMode="auto">
              <a:xfrm>
                <a:off x="1977" y="11631"/>
                <a:ext cx="1080" cy="36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Rectangle 16"/>
              <p:cNvSpPr>
                <a:spLocks noChangeArrowheads="1"/>
              </p:cNvSpPr>
              <p:nvPr/>
            </p:nvSpPr>
            <p:spPr bwMode="auto">
              <a:xfrm>
                <a:off x="5001" y="11157"/>
                <a:ext cx="1260" cy="54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Rectangle 17"/>
              <p:cNvSpPr>
                <a:spLocks noChangeArrowheads="1"/>
              </p:cNvSpPr>
              <p:nvPr/>
            </p:nvSpPr>
            <p:spPr bwMode="auto">
              <a:xfrm>
                <a:off x="8238" y="11451"/>
                <a:ext cx="900" cy="36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/>
          <a:srcRect l="16406" t="38086" r="26172" b="25292"/>
          <a:stretch>
            <a:fillRect/>
          </a:stretch>
        </p:blipFill>
        <p:spPr bwMode="auto">
          <a:xfrm>
            <a:off x="571472" y="1785926"/>
            <a:ext cx="7000924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08431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6: Penumatic logic sensors and actuators - IE337</a:t>
            </a:r>
            <a:endParaRPr lang="en-US" dirty="0"/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559703" y="1000108"/>
            <a:ext cx="3969424" cy="4135137"/>
            <a:chOff x="1617" y="4194"/>
            <a:chExt cx="7341" cy="7229"/>
          </a:xfrm>
        </p:grpSpPr>
        <p:sp>
          <p:nvSpPr>
            <p:cNvPr id="32" name="Rectangle 8"/>
            <p:cNvSpPr>
              <a:spLocks noChangeArrowheads="1"/>
            </p:cNvSpPr>
            <p:nvPr/>
          </p:nvSpPr>
          <p:spPr bwMode="auto">
            <a:xfrm>
              <a:off x="1617" y="4194"/>
              <a:ext cx="1620" cy="36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4" name="Group 10"/>
            <p:cNvGrpSpPr>
              <a:grpSpLocks/>
            </p:cNvGrpSpPr>
            <p:nvPr/>
          </p:nvGrpSpPr>
          <p:grpSpPr bwMode="auto">
            <a:xfrm>
              <a:off x="1797" y="10589"/>
              <a:ext cx="7161" cy="834"/>
              <a:chOff x="1977" y="11157"/>
              <a:chExt cx="7161" cy="834"/>
            </a:xfrm>
          </p:grpSpPr>
          <p:sp>
            <p:nvSpPr>
              <p:cNvPr id="25" name="Rectangle 15"/>
              <p:cNvSpPr>
                <a:spLocks noChangeArrowheads="1"/>
              </p:cNvSpPr>
              <p:nvPr/>
            </p:nvSpPr>
            <p:spPr bwMode="auto">
              <a:xfrm>
                <a:off x="1977" y="11631"/>
                <a:ext cx="1080" cy="36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Rectangle 16"/>
              <p:cNvSpPr>
                <a:spLocks noChangeArrowheads="1"/>
              </p:cNvSpPr>
              <p:nvPr/>
            </p:nvSpPr>
            <p:spPr bwMode="auto">
              <a:xfrm>
                <a:off x="5001" y="11157"/>
                <a:ext cx="1260" cy="54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Rectangle 17"/>
              <p:cNvSpPr>
                <a:spLocks noChangeArrowheads="1"/>
              </p:cNvSpPr>
              <p:nvPr/>
            </p:nvSpPr>
            <p:spPr bwMode="auto">
              <a:xfrm>
                <a:off x="8238" y="11451"/>
                <a:ext cx="900" cy="36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/>
          <a:srcRect l="18164" t="24170" r="23828" b="21631"/>
          <a:stretch>
            <a:fillRect/>
          </a:stretch>
        </p:blipFill>
        <p:spPr bwMode="auto">
          <a:xfrm>
            <a:off x="500034" y="928670"/>
            <a:ext cx="7072362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Subtitle 2"/>
          <p:cNvSpPr txBox="1">
            <a:spLocks/>
          </p:cNvSpPr>
          <p:nvPr/>
        </p:nvSpPr>
        <p:spPr>
          <a:xfrm>
            <a:off x="714348" y="265208"/>
            <a:ext cx="7358114" cy="57150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algn="l">
              <a:buClr>
                <a:schemeClr val="accent1"/>
              </a:buClr>
            </a:pPr>
            <a:r>
              <a:rPr lang="en-US" dirty="0" smtClean="0"/>
              <a:t>6.5 Simple Pneumatic Networks: AND function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431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4348" y="428604"/>
            <a:ext cx="7358114" cy="840156"/>
          </a:xfrm>
        </p:spPr>
        <p:txBody>
          <a:bodyPr>
            <a:normAutofit/>
          </a:bodyPr>
          <a:lstStyle/>
          <a:p>
            <a:pPr marL="0" lvl="1" algn="l">
              <a:buClr>
                <a:schemeClr val="accent1"/>
              </a:buClr>
            </a:pPr>
            <a:r>
              <a:rPr lang="en-US" dirty="0" smtClean="0"/>
              <a:t>6.5 Simple Pneumatic </a:t>
            </a:r>
            <a:r>
              <a:rPr lang="en-US" dirty="0" smtClean="0"/>
              <a:t>Networks:  </a:t>
            </a:r>
          </a:p>
          <a:p>
            <a:pPr marL="0" lvl="1" algn="l">
              <a:buClr>
                <a:schemeClr val="accent1"/>
              </a:buClr>
            </a:pPr>
            <a:r>
              <a:rPr lang="en-US" dirty="0" smtClean="0"/>
              <a:t>Double </a:t>
            </a:r>
            <a:r>
              <a:rPr lang="en-US" dirty="0"/>
              <a:t>Acting Cylinder Network using a Pilot line valve</a:t>
            </a:r>
          </a:p>
          <a:p>
            <a:pPr marL="0" lvl="1" algn="l">
              <a:buClr>
                <a:schemeClr val="accent1"/>
              </a:buClr>
            </a:pPr>
            <a:endParaRPr lang="en-US" dirty="0" smtClean="0"/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6: Penumatic logic sensors and actuators - IE337</a:t>
            </a:r>
            <a:endParaRPr lang="en-US" dirty="0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/>
          <a:srcRect l="18750" t="32227" r="32617" b="27490"/>
          <a:stretch>
            <a:fillRect/>
          </a:stretch>
        </p:blipFill>
        <p:spPr bwMode="auto">
          <a:xfrm>
            <a:off x="1450958" y="2380230"/>
            <a:ext cx="5929354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Rectangle 14"/>
          <p:cNvSpPr/>
          <p:nvPr/>
        </p:nvSpPr>
        <p:spPr>
          <a:xfrm>
            <a:off x="1432057" y="1705820"/>
            <a:ext cx="59046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Machine sequence </a:t>
            </a:r>
            <a:r>
              <a:rPr lang="en-US" b="1" dirty="0" smtClean="0"/>
              <a:t>: </a:t>
            </a:r>
            <a:r>
              <a:rPr lang="en-US" b="1" dirty="0"/>
              <a:t>	</a:t>
            </a:r>
            <a:r>
              <a:rPr lang="en-US" i="1" dirty="0" smtClean="0"/>
              <a:t>START, A+, A-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431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4348" y="428604"/>
            <a:ext cx="7358114" cy="571504"/>
          </a:xfrm>
        </p:spPr>
        <p:txBody>
          <a:bodyPr>
            <a:normAutofit/>
          </a:bodyPr>
          <a:lstStyle/>
          <a:p>
            <a:pPr marL="0" lvl="1" algn="l">
              <a:buClr>
                <a:schemeClr val="accent1"/>
              </a:buClr>
            </a:pPr>
            <a:r>
              <a:rPr lang="en-US" dirty="0" smtClean="0"/>
              <a:t>Problems</a:t>
            </a:r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6: Penumatic logic sensors and actuators - IE337</a:t>
            </a:r>
            <a:endParaRPr lang="en-US" dirty="0"/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559703" y="1000108"/>
            <a:ext cx="3969424" cy="4135137"/>
            <a:chOff x="1617" y="4194"/>
            <a:chExt cx="7341" cy="7229"/>
          </a:xfrm>
        </p:grpSpPr>
        <p:sp>
          <p:nvSpPr>
            <p:cNvPr id="32" name="Rectangle 8"/>
            <p:cNvSpPr>
              <a:spLocks noChangeArrowheads="1"/>
            </p:cNvSpPr>
            <p:nvPr/>
          </p:nvSpPr>
          <p:spPr bwMode="auto">
            <a:xfrm>
              <a:off x="1617" y="4194"/>
              <a:ext cx="1620" cy="36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4" name="Group 10"/>
            <p:cNvGrpSpPr>
              <a:grpSpLocks/>
            </p:cNvGrpSpPr>
            <p:nvPr/>
          </p:nvGrpSpPr>
          <p:grpSpPr bwMode="auto">
            <a:xfrm>
              <a:off x="1797" y="10589"/>
              <a:ext cx="7161" cy="834"/>
              <a:chOff x="1977" y="11157"/>
              <a:chExt cx="7161" cy="834"/>
            </a:xfrm>
          </p:grpSpPr>
          <p:sp>
            <p:nvSpPr>
              <p:cNvPr id="25" name="Rectangle 15"/>
              <p:cNvSpPr>
                <a:spLocks noChangeArrowheads="1"/>
              </p:cNvSpPr>
              <p:nvPr/>
            </p:nvSpPr>
            <p:spPr bwMode="auto">
              <a:xfrm>
                <a:off x="1977" y="11631"/>
                <a:ext cx="1080" cy="36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Rectangle 16"/>
              <p:cNvSpPr>
                <a:spLocks noChangeArrowheads="1"/>
              </p:cNvSpPr>
              <p:nvPr/>
            </p:nvSpPr>
            <p:spPr bwMode="auto">
              <a:xfrm>
                <a:off x="5001" y="11157"/>
                <a:ext cx="1260" cy="54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Rectangle 17"/>
              <p:cNvSpPr>
                <a:spLocks noChangeArrowheads="1"/>
              </p:cNvSpPr>
              <p:nvPr/>
            </p:nvSpPr>
            <p:spPr bwMode="auto">
              <a:xfrm>
                <a:off x="8238" y="11451"/>
                <a:ext cx="900" cy="36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/>
          <a:srcRect l="5859" t="38818" r="23828" b="47266"/>
          <a:stretch>
            <a:fillRect/>
          </a:stretch>
        </p:blipFill>
        <p:spPr bwMode="auto">
          <a:xfrm>
            <a:off x="714348" y="1000108"/>
            <a:ext cx="6929486" cy="1097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3"/>
          <a:srcRect l="22461" t="27295" r="33008" b="19970"/>
          <a:stretch>
            <a:fillRect/>
          </a:stretch>
        </p:blipFill>
        <p:spPr bwMode="auto">
          <a:xfrm>
            <a:off x="1357290" y="2143116"/>
            <a:ext cx="4214842" cy="399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08431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4348" y="428604"/>
            <a:ext cx="7358114" cy="571504"/>
          </a:xfrm>
        </p:spPr>
        <p:txBody>
          <a:bodyPr>
            <a:normAutofit/>
          </a:bodyPr>
          <a:lstStyle/>
          <a:p>
            <a:pPr marL="0" lvl="1" algn="l">
              <a:buClr>
                <a:schemeClr val="accent1"/>
              </a:buClr>
            </a:pPr>
            <a:r>
              <a:rPr lang="en-US" dirty="0" smtClean="0"/>
              <a:t>Problems</a:t>
            </a:r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6: Penumatic logic sensors and actuators - IE337</a:t>
            </a:r>
            <a:endParaRPr lang="en-US" dirty="0"/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559703" y="1000108"/>
            <a:ext cx="3969424" cy="4135137"/>
            <a:chOff x="1617" y="4194"/>
            <a:chExt cx="7341" cy="7229"/>
          </a:xfrm>
        </p:grpSpPr>
        <p:sp>
          <p:nvSpPr>
            <p:cNvPr id="32" name="Rectangle 8"/>
            <p:cNvSpPr>
              <a:spLocks noChangeArrowheads="1"/>
            </p:cNvSpPr>
            <p:nvPr/>
          </p:nvSpPr>
          <p:spPr bwMode="auto">
            <a:xfrm>
              <a:off x="1617" y="4194"/>
              <a:ext cx="1620" cy="36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4" name="Group 10"/>
            <p:cNvGrpSpPr>
              <a:grpSpLocks/>
            </p:cNvGrpSpPr>
            <p:nvPr/>
          </p:nvGrpSpPr>
          <p:grpSpPr bwMode="auto">
            <a:xfrm>
              <a:off x="1797" y="10589"/>
              <a:ext cx="7161" cy="834"/>
              <a:chOff x="1977" y="11157"/>
              <a:chExt cx="7161" cy="834"/>
            </a:xfrm>
          </p:grpSpPr>
          <p:sp>
            <p:nvSpPr>
              <p:cNvPr id="25" name="Rectangle 15"/>
              <p:cNvSpPr>
                <a:spLocks noChangeArrowheads="1"/>
              </p:cNvSpPr>
              <p:nvPr/>
            </p:nvSpPr>
            <p:spPr bwMode="auto">
              <a:xfrm>
                <a:off x="1977" y="11631"/>
                <a:ext cx="1080" cy="36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Rectangle 16"/>
              <p:cNvSpPr>
                <a:spLocks noChangeArrowheads="1"/>
              </p:cNvSpPr>
              <p:nvPr/>
            </p:nvSpPr>
            <p:spPr bwMode="auto">
              <a:xfrm>
                <a:off x="5001" y="11157"/>
                <a:ext cx="1260" cy="54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Rectangle 17"/>
              <p:cNvSpPr>
                <a:spLocks noChangeArrowheads="1"/>
              </p:cNvSpPr>
              <p:nvPr/>
            </p:nvSpPr>
            <p:spPr bwMode="auto">
              <a:xfrm>
                <a:off x="8238" y="11451"/>
                <a:ext cx="900" cy="36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/>
          <a:srcRect l="18164" t="43945" r="20312" b="25293"/>
          <a:stretch>
            <a:fillRect/>
          </a:stretch>
        </p:blipFill>
        <p:spPr bwMode="auto">
          <a:xfrm>
            <a:off x="642910" y="857232"/>
            <a:ext cx="7500990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3"/>
          <a:srcRect l="16601" t="39014" r="23047" b="40478"/>
          <a:stretch>
            <a:fillRect/>
          </a:stretch>
        </p:blipFill>
        <p:spPr bwMode="auto">
          <a:xfrm>
            <a:off x="642910" y="3929066"/>
            <a:ext cx="7215238" cy="1961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08431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4348" y="428604"/>
            <a:ext cx="7358114" cy="571504"/>
          </a:xfrm>
        </p:spPr>
        <p:txBody>
          <a:bodyPr>
            <a:normAutofit/>
          </a:bodyPr>
          <a:lstStyle/>
          <a:p>
            <a:pPr marL="0" lvl="1" algn="l">
              <a:buClr>
                <a:schemeClr val="accent1"/>
              </a:buClr>
            </a:pPr>
            <a:r>
              <a:rPr lang="en-US" dirty="0" smtClean="0"/>
              <a:t>Problems</a:t>
            </a:r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6: Penumatic logic sensors and actuators - IE337</a:t>
            </a:r>
            <a:endParaRPr lang="en-US" dirty="0"/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559703" y="1000108"/>
            <a:ext cx="3969424" cy="4135137"/>
            <a:chOff x="1617" y="4194"/>
            <a:chExt cx="7341" cy="7229"/>
          </a:xfrm>
        </p:grpSpPr>
        <p:sp>
          <p:nvSpPr>
            <p:cNvPr id="32" name="Rectangle 8"/>
            <p:cNvSpPr>
              <a:spLocks noChangeArrowheads="1"/>
            </p:cNvSpPr>
            <p:nvPr/>
          </p:nvSpPr>
          <p:spPr bwMode="auto">
            <a:xfrm>
              <a:off x="1617" y="4194"/>
              <a:ext cx="1620" cy="36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4" name="Group 10"/>
            <p:cNvGrpSpPr>
              <a:grpSpLocks/>
            </p:cNvGrpSpPr>
            <p:nvPr/>
          </p:nvGrpSpPr>
          <p:grpSpPr bwMode="auto">
            <a:xfrm>
              <a:off x="1797" y="10589"/>
              <a:ext cx="7161" cy="834"/>
              <a:chOff x="1977" y="11157"/>
              <a:chExt cx="7161" cy="834"/>
            </a:xfrm>
          </p:grpSpPr>
          <p:sp>
            <p:nvSpPr>
              <p:cNvPr id="25" name="Rectangle 15"/>
              <p:cNvSpPr>
                <a:spLocks noChangeArrowheads="1"/>
              </p:cNvSpPr>
              <p:nvPr/>
            </p:nvSpPr>
            <p:spPr bwMode="auto">
              <a:xfrm>
                <a:off x="1977" y="11631"/>
                <a:ext cx="1080" cy="36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Rectangle 16"/>
              <p:cNvSpPr>
                <a:spLocks noChangeArrowheads="1"/>
              </p:cNvSpPr>
              <p:nvPr/>
            </p:nvSpPr>
            <p:spPr bwMode="auto">
              <a:xfrm>
                <a:off x="5001" y="11157"/>
                <a:ext cx="1260" cy="54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Rectangle 17"/>
              <p:cNvSpPr>
                <a:spLocks noChangeArrowheads="1"/>
              </p:cNvSpPr>
              <p:nvPr/>
            </p:nvSpPr>
            <p:spPr bwMode="auto">
              <a:xfrm>
                <a:off x="8238" y="11451"/>
                <a:ext cx="900" cy="36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/>
          <a:srcRect l="22266" t="29297" r="19726" b="9912"/>
          <a:stretch>
            <a:fillRect/>
          </a:stretch>
        </p:blipFill>
        <p:spPr bwMode="auto">
          <a:xfrm>
            <a:off x="785786" y="928670"/>
            <a:ext cx="6500858" cy="5450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0843128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4348" y="428604"/>
            <a:ext cx="7358114" cy="571504"/>
          </a:xfrm>
        </p:spPr>
        <p:txBody>
          <a:bodyPr>
            <a:normAutofit/>
          </a:bodyPr>
          <a:lstStyle/>
          <a:p>
            <a:r>
              <a:rPr lang="en-US" dirty="0" smtClean="0"/>
              <a:t>Introduction to  Pneumatic/Hydraulic systems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6: Penumatic logic sensors and actuators - IE337</a:t>
            </a:r>
            <a:endParaRPr lang="en-US" dirty="0"/>
          </a:p>
        </p:txBody>
      </p:sp>
      <p:sp>
        <p:nvSpPr>
          <p:cNvPr id="9" name="TextBox 5"/>
          <p:cNvSpPr txBox="1">
            <a:spLocks noChangeArrowheads="1"/>
          </p:cNvSpPr>
          <p:nvPr/>
        </p:nvSpPr>
        <p:spPr bwMode="auto">
          <a:xfrm>
            <a:off x="571472" y="1785926"/>
            <a:ext cx="7848600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A hydraulic (control) </a:t>
            </a:r>
            <a:r>
              <a:rPr lang="en-US" sz="2000" dirty="0" smtClean="0"/>
              <a:t>system </a:t>
            </a:r>
            <a:r>
              <a:rPr lang="en-US" sz="2000" dirty="0"/>
              <a:t>is commonly used for heavy duty and heavy load, e.g. heavy transportation vehicles. </a:t>
            </a:r>
            <a:endParaRPr lang="en-US" sz="2000" dirty="0" smtClean="0"/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A pneumatic (control) </a:t>
            </a:r>
            <a:r>
              <a:rPr lang="en-US" sz="2000" dirty="0"/>
              <a:t>system has a lower response time (i.e. it is quicker) than a hydraulic system.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A </a:t>
            </a:r>
            <a:r>
              <a:rPr lang="en-US" sz="2000" dirty="0"/>
              <a:t>p</a:t>
            </a:r>
            <a:r>
              <a:rPr lang="en-US" sz="2000" dirty="0" smtClean="0"/>
              <a:t>neumatic </a:t>
            </a:r>
            <a:r>
              <a:rPr lang="en-US" sz="2000" dirty="0"/>
              <a:t>control system is frequently used in building automatic assembly machines due to </a:t>
            </a:r>
            <a:r>
              <a:rPr lang="en-US" sz="2000" dirty="0" smtClean="0"/>
              <a:t>its lower </a:t>
            </a:r>
            <a:r>
              <a:rPr lang="en-US" sz="2000" dirty="0"/>
              <a:t>cost </a:t>
            </a:r>
            <a:r>
              <a:rPr lang="en-US" sz="2000" dirty="0" smtClean="0"/>
              <a:t>compared </a:t>
            </a:r>
            <a:r>
              <a:rPr lang="en-US" sz="2000" dirty="0"/>
              <a:t>to hydraulic or electric systems. </a:t>
            </a:r>
            <a:endParaRPr lang="en-US" sz="2000" dirty="0" smtClean="0"/>
          </a:p>
          <a:p>
            <a:pPr lvl="1"/>
            <a:endParaRPr lang="en-US" sz="2000" dirty="0" smtClean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An electric system is controlled by voltage </a:t>
            </a:r>
            <a:r>
              <a:rPr lang="en-US" sz="2000" dirty="0"/>
              <a:t>(V) and </a:t>
            </a:r>
            <a:r>
              <a:rPr lang="en-US" sz="2000" dirty="0" smtClean="0"/>
              <a:t>current </a:t>
            </a:r>
            <a:r>
              <a:rPr lang="en-US" sz="2000" dirty="0"/>
              <a:t>(Amp).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In a pneumatic/hydraulic </a:t>
            </a:r>
            <a:r>
              <a:rPr lang="en-US" sz="2000" dirty="0"/>
              <a:t>system, </a:t>
            </a:r>
            <a:r>
              <a:rPr lang="en-US" sz="2000" dirty="0" smtClean="0"/>
              <a:t>pressure </a:t>
            </a:r>
            <a:r>
              <a:rPr lang="en-US" sz="2000" dirty="0"/>
              <a:t>(bar) </a:t>
            </a:r>
            <a:r>
              <a:rPr lang="en-US" sz="2000" dirty="0" smtClean="0"/>
              <a:t>is equivalent </a:t>
            </a:r>
            <a:r>
              <a:rPr lang="en-US" sz="2000" dirty="0"/>
              <a:t>to voltage and </a:t>
            </a:r>
            <a:r>
              <a:rPr lang="en-US" sz="2000" dirty="0" smtClean="0"/>
              <a:t>flow </a:t>
            </a:r>
            <a:r>
              <a:rPr lang="en-US" sz="2000" dirty="0"/>
              <a:t>(l/min) </a:t>
            </a:r>
            <a:r>
              <a:rPr lang="en-US" sz="2000" dirty="0" smtClean="0"/>
              <a:t>is equivalent </a:t>
            </a:r>
            <a:r>
              <a:rPr lang="en-US" sz="2000" dirty="0"/>
              <a:t>to </a:t>
            </a:r>
            <a:r>
              <a:rPr lang="en-US" sz="2000" dirty="0" smtClean="0"/>
              <a:t>current.</a:t>
            </a:r>
          </a:p>
        </p:txBody>
      </p:sp>
    </p:spTree>
    <p:extLst>
      <p:ext uri="{BB962C8B-B14F-4D97-AF65-F5344CB8AC3E}">
        <p14:creationId xmlns:p14="http://schemas.microsoft.com/office/powerpoint/2010/main" val="30843128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4348" y="428604"/>
            <a:ext cx="7358114" cy="571504"/>
          </a:xfrm>
        </p:spPr>
        <p:txBody>
          <a:bodyPr>
            <a:normAutofit/>
          </a:bodyPr>
          <a:lstStyle/>
          <a:p>
            <a:r>
              <a:rPr lang="en-US" dirty="0" smtClean="0"/>
              <a:t>6.1 Pneumatic limit, push-button and emergency stop valves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6: Penumatic logic sensors and actuators - IE337</a:t>
            </a:r>
            <a:endParaRPr lang="en-US" dirty="0"/>
          </a:p>
        </p:txBody>
      </p:sp>
      <p:grpSp>
        <p:nvGrpSpPr>
          <p:cNvPr id="19" name="Group 2"/>
          <p:cNvGrpSpPr>
            <a:grpSpLocks/>
          </p:cNvGrpSpPr>
          <p:nvPr/>
        </p:nvGrpSpPr>
        <p:grpSpPr bwMode="auto">
          <a:xfrm>
            <a:off x="3559703" y="1000108"/>
            <a:ext cx="3969424" cy="4135137"/>
            <a:chOff x="1617" y="4194"/>
            <a:chExt cx="7341" cy="7229"/>
          </a:xfrm>
        </p:grpSpPr>
        <p:sp>
          <p:nvSpPr>
            <p:cNvPr id="32" name="Rectangle 8"/>
            <p:cNvSpPr>
              <a:spLocks noChangeArrowheads="1"/>
            </p:cNvSpPr>
            <p:nvPr/>
          </p:nvSpPr>
          <p:spPr bwMode="auto">
            <a:xfrm>
              <a:off x="1617" y="4194"/>
              <a:ext cx="1620" cy="36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22" name="Group 10"/>
            <p:cNvGrpSpPr>
              <a:grpSpLocks/>
            </p:cNvGrpSpPr>
            <p:nvPr/>
          </p:nvGrpSpPr>
          <p:grpSpPr bwMode="auto">
            <a:xfrm>
              <a:off x="1797" y="10589"/>
              <a:ext cx="7161" cy="834"/>
              <a:chOff x="1977" y="11157"/>
              <a:chExt cx="7161" cy="834"/>
            </a:xfrm>
          </p:grpSpPr>
          <p:sp>
            <p:nvSpPr>
              <p:cNvPr id="25" name="Rectangle 15"/>
              <p:cNvSpPr>
                <a:spLocks noChangeArrowheads="1"/>
              </p:cNvSpPr>
              <p:nvPr/>
            </p:nvSpPr>
            <p:spPr bwMode="auto">
              <a:xfrm>
                <a:off x="1977" y="11631"/>
                <a:ext cx="1080" cy="36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Rectangle 16"/>
              <p:cNvSpPr>
                <a:spLocks noChangeArrowheads="1"/>
              </p:cNvSpPr>
              <p:nvPr/>
            </p:nvSpPr>
            <p:spPr bwMode="auto">
              <a:xfrm>
                <a:off x="5001" y="11157"/>
                <a:ext cx="1260" cy="54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Rectangle 17"/>
              <p:cNvSpPr>
                <a:spLocks noChangeArrowheads="1"/>
              </p:cNvSpPr>
              <p:nvPr/>
            </p:nvSpPr>
            <p:spPr bwMode="auto">
              <a:xfrm>
                <a:off x="8238" y="11451"/>
                <a:ext cx="900" cy="36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41" name="Group 40"/>
          <p:cNvGrpSpPr/>
          <p:nvPr/>
        </p:nvGrpSpPr>
        <p:grpSpPr>
          <a:xfrm>
            <a:off x="357158" y="1000108"/>
            <a:ext cx="8001056" cy="5072098"/>
            <a:chOff x="357158" y="1000108"/>
            <a:chExt cx="8001056" cy="5072098"/>
          </a:xfrm>
        </p:grpSpPr>
        <p:sp>
          <p:nvSpPr>
            <p:cNvPr id="16" name="Rectangle 2"/>
            <p:cNvSpPr txBox="1">
              <a:spLocks noChangeArrowheads="1"/>
            </p:cNvSpPr>
            <p:nvPr/>
          </p:nvSpPr>
          <p:spPr bwMode="auto">
            <a:xfrm>
              <a:off x="357158" y="1071546"/>
              <a:ext cx="4786346" cy="50006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>
                <a:buFont typeface="Arial" pitchFamily="34" charset="0"/>
                <a:buChar char="•"/>
                <a:defRPr/>
              </a:pPr>
              <a:r>
                <a:rPr lang="en-US" dirty="0"/>
                <a:t>The main structure of </a:t>
              </a:r>
              <a:r>
                <a:rPr lang="en-US" dirty="0" smtClean="0"/>
                <a:t>a </a:t>
              </a:r>
              <a:r>
                <a:rPr lang="en-US" dirty="0"/>
                <a:t>limit </a:t>
              </a:r>
              <a:r>
                <a:rPr lang="en-US" dirty="0" smtClean="0"/>
                <a:t>valve, a push </a:t>
              </a:r>
              <a:r>
                <a:rPr lang="en-US" dirty="0"/>
                <a:t>button and </a:t>
              </a:r>
              <a:r>
                <a:rPr lang="en-US" dirty="0" smtClean="0"/>
                <a:t>an emergency </a:t>
              </a:r>
              <a:r>
                <a:rPr lang="en-US" dirty="0"/>
                <a:t>stop </a:t>
              </a:r>
              <a:r>
                <a:rPr lang="en-US" dirty="0" smtClean="0"/>
                <a:t>valve is the </a:t>
              </a:r>
              <a:r>
                <a:rPr lang="en-US" dirty="0"/>
                <a:t>same. </a:t>
              </a:r>
              <a:endParaRPr lang="en-US" dirty="0" smtClean="0"/>
            </a:p>
            <a:p>
              <a:pPr>
                <a:buFont typeface="Arial" pitchFamily="34" charset="0"/>
                <a:buChar char="•"/>
                <a:defRPr/>
              </a:pPr>
              <a:endParaRPr lang="en-US" dirty="0" smtClean="0"/>
            </a:p>
            <a:p>
              <a:pPr>
                <a:buFont typeface="Arial" pitchFamily="34" charset="0"/>
                <a:buChar char="•"/>
                <a:defRPr/>
              </a:pPr>
              <a:r>
                <a:rPr lang="en-US" dirty="0" smtClean="0"/>
                <a:t>Pneumatic </a:t>
              </a:r>
              <a:r>
                <a:rPr lang="en-US" dirty="0"/>
                <a:t>limit valves are </a:t>
              </a:r>
              <a:r>
                <a:rPr lang="en-US" dirty="0" smtClean="0"/>
                <a:t>equivalent to mechanical </a:t>
              </a:r>
              <a:r>
                <a:rPr lang="en-US" dirty="0"/>
                <a:t>limit </a:t>
              </a:r>
              <a:r>
                <a:rPr lang="en-US" dirty="0" smtClean="0"/>
                <a:t>switches in their function.  </a:t>
              </a:r>
            </a:p>
            <a:p>
              <a:pPr>
                <a:buFont typeface="Arial" pitchFamily="34" charset="0"/>
                <a:buChar char="•"/>
                <a:defRPr/>
              </a:pPr>
              <a:endParaRPr lang="en-US" dirty="0"/>
            </a:p>
            <a:p>
              <a:pPr>
                <a:buFont typeface="Arial" pitchFamily="34" charset="0"/>
                <a:buChar char="•"/>
                <a:defRPr/>
              </a:pPr>
              <a:r>
                <a:rPr lang="en-US" dirty="0" smtClean="0"/>
                <a:t>Similarly, pneumatic </a:t>
              </a:r>
              <a:r>
                <a:rPr lang="en-US" dirty="0"/>
                <a:t>push button and emergency stop valves are equivalent </a:t>
              </a:r>
              <a:r>
                <a:rPr lang="en-US" dirty="0" smtClean="0"/>
                <a:t>to </a:t>
              </a:r>
              <a:r>
                <a:rPr lang="en-US" dirty="0"/>
                <a:t>mechanical push button and emergency stop </a:t>
              </a:r>
              <a:r>
                <a:rPr lang="en-US" dirty="0" smtClean="0"/>
                <a:t>switches in their functions.</a:t>
              </a:r>
              <a:endParaRPr lang="en-US" kern="0" dirty="0">
                <a:solidFill>
                  <a:schemeClr val="tx2"/>
                </a:solidFill>
                <a:latin typeface="+mj-lt"/>
                <a:ea typeface="+mj-ea"/>
                <a:cs typeface="+mj-cs"/>
              </a:endParaRPr>
            </a:p>
            <a:p>
              <a:pPr>
                <a:defRPr/>
              </a:pPr>
              <a:endParaRPr lang="en-US" kern="0" dirty="0">
                <a:solidFill>
                  <a:schemeClr val="tx2"/>
                </a:solidFill>
                <a:latin typeface="+mj-lt"/>
                <a:ea typeface="+mj-ea"/>
                <a:cs typeface="+mj-cs"/>
              </a:endParaRPr>
            </a:p>
            <a:p>
              <a:pPr>
                <a:buFont typeface="Arial" pitchFamily="34" charset="0"/>
                <a:buChar char="•"/>
                <a:defRPr/>
              </a:pPr>
              <a:r>
                <a:rPr lang="en-US" kern="0" dirty="0">
                  <a:solidFill>
                    <a:schemeClr val="tx2"/>
                  </a:solidFill>
                  <a:latin typeface="+mj-lt"/>
                  <a:ea typeface="+mj-ea"/>
                  <a:cs typeface="+mj-cs"/>
                </a:rPr>
                <a:t> </a:t>
              </a:r>
              <a:r>
                <a:rPr lang="en-US" dirty="0"/>
                <a:t>The main difference between the pneumatic limit valves and the mechanical switches, in the latter, the actuating arm or plunger shifts a so-called directional-control valve rather than electric contacts. </a:t>
              </a:r>
              <a:endParaRPr lang="en-US" dirty="0" smtClean="0"/>
            </a:p>
            <a:p>
              <a:pPr>
                <a:defRPr/>
              </a:pPr>
              <a:endParaRPr lang="en-US" dirty="0" smtClean="0"/>
            </a:p>
            <a:p>
              <a:pPr>
                <a:buFont typeface="Arial" pitchFamily="34" charset="0"/>
                <a:buChar char="•"/>
                <a:defRPr/>
              </a:pPr>
              <a:r>
                <a:rPr lang="en-US" dirty="0" smtClean="0"/>
                <a:t>Same </a:t>
              </a:r>
              <a:r>
                <a:rPr lang="en-US" dirty="0"/>
                <a:t>thing is applied for push </a:t>
              </a:r>
              <a:r>
                <a:rPr lang="en-US" dirty="0" smtClean="0"/>
                <a:t>button and </a:t>
              </a:r>
              <a:r>
                <a:rPr lang="en-US" dirty="0"/>
                <a:t>emergency valves</a:t>
              </a:r>
              <a:r>
                <a:rPr lang="en-US" dirty="0" smtClean="0"/>
                <a:t>.</a:t>
              </a:r>
              <a:endParaRPr lang="en-US" sz="3600" kern="0" dirty="0">
                <a:solidFill>
                  <a:schemeClr val="tx2"/>
                </a:solidFill>
                <a:latin typeface="+mj-lt"/>
                <a:ea typeface="+mj-ea"/>
                <a:cs typeface="+mj-cs"/>
              </a:endParaRPr>
            </a:p>
          </p:txBody>
        </p:sp>
        <p:grpSp>
          <p:nvGrpSpPr>
            <p:cNvPr id="39" name="Group 38"/>
            <p:cNvGrpSpPr/>
            <p:nvPr/>
          </p:nvGrpSpPr>
          <p:grpSpPr>
            <a:xfrm>
              <a:off x="5143504" y="1000108"/>
              <a:ext cx="3214710" cy="2443502"/>
              <a:chOff x="5143504" y="1000108"/>
              <a:chExt cx="3214710" cy="2443502"/>
            </a:xfrm>
          </p:grpSpPr>
          <p:pic>
            <p:nvPicPr>
              <p:cNvPr id="36" name="Picture 7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5143504" y="1000108"/>
                <a:ext cx="1155173" cy="24435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050" name="Picture 2" descr="Limit Switch Valves">
                <a:hlinkClick r:id="rId3"/>
              </p:cNvPr>
              <p:cNvPicPr>
                <a:picLocks noChangeAspect="1" noChangeArrowheads="1"/>
              </p:cNvPicPr>
              <p:nvPr/>
            </p:nvPicPr>
            <p:blipFill>
              <a:blip r:embed="rId4"/>
              <a:srcRect l="10209" r="71832" b="23543"/>
              <a:stretch>
                <a:fillRect/>
              </a:stretch>
            </p:blipFill>
            <p:spPr bwMode="auto">
              <a:xfrm>
                <a:off x="7429520" y="1500174"/>
                <a:ext cx="857288" cy="1500198"/>
              </a:xfrm>
              <a:prstGeom prst="rect">
                <a:avLst/>
              </a:prstGeom>
              <a:noFill/>
            </p:spPr>
          </p:pic>
          <p:sp>
            <p:nvSpPr>
              <p:cNvPr id="37" name="Right Arrow 36"/>
              <p:cNvSpPr/>
              <p:nvPr/>
            </p:nvSpPr>
            <p:spPr>
              <a:xfrm>
                <a:off x="6429388" y="2357430"/>
                <a:ext cx="714380" cy="357190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7286644" y="3071810"/>
                <a:ext cx="107157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smtClean="0"/>
                  <a:t>Limit Valve</a:t>
                </a:r>
                <a:endParaRPr lang="en-US" sz="1200" b="1" dirty="0"/>
              </a:p>
            </p:txBody>
          </p:sp>
        </p:grpSp>
        <p:pic>
          <p:nvPicPr>
            <p:cNvPr id="2052" name="Picture 4" descr="http://image.made-in-china.com/2f0j00pvSTHfnMrCkF/STC-Push-Button-Momentary-Air-Valve-MSV98322PP-.jpg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429520" y="3786190"/>
              <a:ext cx="857256" cy="1749863"/>
            </a:xfrm>
            <a:prstGeom prst="rect">
              <a:avLst/>
            </a:prstGeom>
            <a:noFill/>
          </p:spPr>
        </p:pic>
        <p:pic>
          <p:nvPicPr>
            <p:cNvPr id="2054" name="Picture 6" descr="http://upload.ecvv.com/upload/Product/20105/China_Electrical_push_button_switches20105271241482.jpg"/>
            <p:cNvPicPr>
              <a:picLocks noChangeAspect="1" noChangeArrowheads="1"/>
            </p:cNvPicPr>
            <p:nvPr/>
          </p:nvPicPr>
          <p:blipFill>
            <a:blip r:embed="rId6" cstate="print"/>
            <a:srcRect l="12222" t="18826" r="11389" b="25618"/>
            <a:stretch>
              <a:fillRect/>
            </a:stretch>
          </p:blipFill>
          <p:spPr bwMode="auto">
            <a:xfrm>
              <a:off x="4929190" y="4071942"/>
              <a:ext cx="1714512" cy="1246918"/>
            </a:xfrm>
            <a:prstGeom prst="rect">
              <a:avLst/>
            </a:prstGeom>
            <a:noFill/>
          </p:spPr>
        </p:pic>
        <p:sp>
          <p:nvSpPr>
            <p:cNvPr id="40" name="Right Arrow 39"/>
            <p:cNvSpPr/>
            <p:nvPr/>
          </p:nvSpPr>
          <p:spPr>
            <a:xfrm>
              <a:off x="6643702" y="4643446"/>
              <a:ext cx="714380" cy="35719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7215206" y="5572140"/>
            <a:ext cx="12144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Push button valve</a:t>
            </a:r>
            <a:endParaRPr lang="en-US" sz="10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5357818" y="5500702"/>
            <a:ext cx="128588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 smtClean="0"/>
              <a:t>Push button switch</a:t>
            </a:r>
            <a:endParaRPr lang="en-US" sz="900" b="1" dirty="0"/>
          </a:p>
        </p:txBody>
      </p:sp>
    </p:spTree>
    <p:extLst>
      <p:ext uri="{BB962C8B-B14F-4D97-AF65-F5344CB8AC3E}">
        <p14:creationId xmlns:p14="http://schemas.microsoft.com/office/powerpoint/2010/main" val="308431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4348" y="428604"/>
            <a:ext cx="7358114" cy="571504"/>
          </a:xfrm>
        </p:spPr>
        <p:txBody>
          <a:bodyPr>
            <a:normAutofit/>
          </a:bodyPr>
          <a:lstStyle/>
          <a:p>
            <a:r>
              <a:rPr lang="en-US" dirty="0" smtClean="0"/>
              <a:t>6.1 Pneumatic limit, push-button and emergency stop valves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6: Penumatic logic sensors and actuators - IE337</a:t>
            </a:r>
            <a:endParaRPr lang="en-US" dirty="0"/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559703" y="1000108"/>
            <a:ext cx="3969424" cy="4135137"/>
            <a:chOff x="1617" y="4194"/>
            <a:chExt cx="7341" cy="7229"/>
          </a:xfrm>
        </p:grpSpPr>
        <p:sp>
          <p:nvSpPr>
            <p:cNvPr id="32" name="Rectangle 8"/>
            <p:cNvSpPr>
              <a:spLocks noChangeArrowheads="1"/>
            </p:cNvSpPr>
            <p:nvPr/>
          </p:nvSpPr>
          <p:spPr bwMode="auto">
            <a:xfrm>
              <a:off x="1617" y="4194"/>
              <a:ext cx="1620" cy="36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4" name="Group 10"/>
            <p:cNvGrpSpPr>
              <a:grpSpLocks/>
            </p:cNvGrpSpPr>
            <p:nvPr/>
          </p:nvGrpSpPr>
          <p:grpSpPr bwMode="auto">
            <a:xfrm>
              <a:off x="1797" y="10589"/>
              <a:ext cx="7161" cy="834"/>
              <a:chOff x="1977" y="11157"/>
              <a:chExt cx="7161" cy="834"/>
            </a:xfrm>
          </p:grpSpPr>
          <p:sp>
            <p:nvSpPr>
              <p:cNvPr id="25" name="Rectangle 15"/>
              <p:cNvSpPr>
                <a:spLocks noChangeArrowheads="1"/>
              </p:cNvSpPr>
              <p:nvPr/>
            </p:nvSpPr>
            <p:spPr bwMode="auto">
              <a:xfrm>
                <a:off x="1977" y="11631"/>
                <a:ext cx="1080" cy="36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Rectangle 16"/>
              <p:cNvSpPr>
                <a:spLocks noChangeArrowheads="1"/>
              </p:cNvSpPr>
              <p:nvPr/>
            </p:nvSpPr>
            <p:spPr bwMode="auto">
              <a:xfrm>
                <a:off x="5001" y="11157"/>
                <a:ext cx="1260" cy="54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Rectangle 17"/>
              <p:cNvSpPr>
                <a:spLocks noChangeArrowheads="1"/>
              </p:cNvSpPr>
              <p:nvPr/>
            </p:nvSpPr>
            <p:spPr bwMode="auto">
              <a:xfrm>
                <a:off x="8238" y="11451"/>
                <a:ext cx="900" cy="36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23" name="Rectangle 2"/>
          <p:cNvSpPr txBox="1">
            <a:spLocks noChangeArrowheads="1"/>
          </p:cNvSpPr>
          <p:nvPr/>
        </p:nvSpPr>
        <p:spPr bwMode="auto">
          <a:xfrm>
            <a:off x="428596" y="857232"/>
            <a:ext cx="7772400" cy="299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buFont typeface="Wingdings" pitchFamily="2" charset="2"/>
              <a:buChar char="Ø"/>
              <a:defRPr/>
            </a:pPr>
            <a:r>
              <a:rPr lang="en-US" sz="1800" b="1" dirty="0" smtClean="0"/>
              <a:t>   </a:t>
            </a:r>
            <a:r>
              <a:rPr lang="en-US" sz="1800" b="1" u="sng" dirty="0" smtClean="0"/>
              <a:t>3/2 </a:t>
            </a:r>
            <a:r>
              <a:rPr lang="en-US" sz="1800" b="1" u="sng" dirty="0"/>
              <a:t>limit valve (meaning 3 connections and 2 positions valve). </a:t>
            </a:r>
          </a:p>
          <a:p>
            <a:pPr>
              <a:defRPr/>
            </a:pPr>
            <a:r>
              <a:rPr lang="en-US" sz="1800" dirty="0"/>
              <a:t>The valve </a:t>
            </a:r>
            <a:r>
              <a:rPr lang="en-US" sz="1800" dirty="0" smtClean="0"/>
              <a:t>is shown </a:t>
            </a:r>
            <a:r>
              <a:rPr lang="en-US" sz="1800" dirty="0"/>
              <a:t>as normally closed, so that the outlet line is exhausted to atmosphere when the valve is not actuated. </a:t>
            </a:r>
          </a:p>
          <a:p>
            <a:pPr>
              <a:defRPr/>
            </a:pPr>
            <a:endParaRPr lang="en-US" sz="1800" dirty="0" smtClean="0"/>
          </a:p>
          <a:p>
            <a:pPr>
              <a:defRPr/>
            </a:pPr>
            <a:r>
              <a:rPr lang="en-US" sz="1800" dirty="0" smtClean="0"/>
              <a:t>When </a:t>
            </a:r>
            <a:r>
              <a:rPr lang="en-US" sz="1800" dirty="0"/>
              <a:t>the valve is actuated, the roller is </a:t>
            </a:r>
            <a:r>
              <a:rPr lang="en-US" sz="1800" dirty="0" smtClean="0"/>
              <a:t>pressed </a:t>
            </a:r>
            <a:r>
              <a:rPr lang="en-US" sz="1800" dirty="0"/>
              <a:t>against the return spring at the bottom, so that the valve opens and passes supply pressure to the outlet line. </a:t>
            </a:r>
            <a:endParaRPr lang="en-US" sz="1800" dirty="0" smtClean="0"/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Illustration: </a:t>
            </a:r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geea.org.pagesperso-orange.fr/PNEUM/distrib_3_2.swf</a:t>
            </a:r>
            <a:r>
              <a:rPr lang="en-US" dirty="0" smtClean="0"/>
              <a:t> </a:t>
            </a:r>
            <a:endParaRPr lang="en-US" sz="1100" kern="0" dirty="0" smtClean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3"/>
          <a:srcRect l="18124" t="45313" r="17500" b="25000"/>
          <a:stretch>
            <a:fillRect/>
          </a:stretch>
        </p:blipFill>
        <p:spPr bwMode="auto">
          <a:xfrm>
            <a:off x="504796" y="4054747"/>
            <a:ext cx="7086600" cy="2614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8431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6: Penumatic logic sensors and actuators - IE337</a:t>
            </a:r>
            <a:endParaRPr lang="en-US" dirty="0"/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559703" y="1000108"/>
            <a:ext cx="3969424" cy="4135137"/>
            <a:chOff x="1617" y="4194"/>
            <a:chExt cx="7341" cy="7229"/>
          </a:xfrm>
        </p:grpSpPr>
        <p:sp>
          <p:nvSpPr>
            <p:cNvPr id="32" name="Rectangle 8"/>
            <p:cNvSpPr>
              <a:spLocks noChangeArrowheads="1"/>
            </p:cNvSpPr>
            <p:nvPr/>
          </p:nvSpPr>
          <p:spPr bwMode="auto">
            <a:xfrm>
              <a:off x="1617" y="4194"/>
              <a:ext cx="1620" cy="36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4" name="Group 10"/>
            <p:cNvGrpSpPr>
              <a:grpSpLocks/>
            </p:cNvGrpSpPr>
            <p:nvPr/>
          </p:nvGrpSpPr>
          <p:grpSpPr bwMode="auto">
            <a:xfrm>
              <a:off x="1797" y="10589"/>
              <a:ext cx="7161" cy="834"/>
              <a:chOff x="1977" y="11157"/>
              <a:chExt cx="7161" cy="834"/>
            </a:xfrm>
          </p:grpSpPr>
          <p:sp>
            <p:nvSpPr>
              <p:cNvPr id="25" name="Rectangle 15"/>
              <p:cNvSpPr>
                <a:spLocks noChangeArrowheads="1"/>
              </p:cNvSpPr>
              <p:nvPr/>
            </p:nvSpPr>
            <p:spPr bwMode="auto">
              <a:xfrm>
                <a:off x="1977" y="11631"/>
                <a:ext cx="1080" cy="36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Rectangle 16"/>
              <p:cNvSpPr>
                <a:spLocks noChangeArrowheads="1"/>
              </p:cNvSpPr>
              <p:nvPr/>
            </p:nvSpPr>
            <p:spPr bwMode="auto">
              <a:xfrm>
                <a:off x="5001" y="11157"/>
                <a:ext cx="1260" cy="54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Rectangle 17"/>
              <p:cNvSpPr>
                <a:spLocks noChangeArrowheads="1"/>
              </p:cNvSpPr>
              <p:nvPr/>
            </p:nvSpPr>
            <p:spPr bwMode="auto">
              <a:xfrm>
                <a:off x="8238" y="11451"/>
                <a:ext cx="900" cy="36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/>
          <a:srcRect l="17578" t="30029" r="23242" b="35547"/>
          <a:stretch>
            <a:fillRect/>
          </a:stretch>
        </p:blipFill>
        <p:spPr bwMode="auto">
          <a:xfrm>
            <a:off x="642910" y="1071546"/>
            <a:ext cx="7215238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827584" y="4967071"/>
            <a:ext cx="29523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Normally </a:t>
            </a:r>
            <a:r>
              <a:rPr lang="en-US" b="1" u="sng" dirty="0" smtClean="0">
                <a:solidFill>
                  <a:srgbClr val="FF0000"/>
                </a:solidFill>
              </a:rPr>
              <a:t>closed</a:t>
            </a:r>
            <a:r>
              <a:rPr lang="en-US" dirty="0" smtClean="0"/>
              <a:t> limit valve: source is closed </a:t>
            </a:r>
          </a:p>
          <a:p>
            <a:pPr algn="ctr"/>
            <a:r>
              <a:rPr lang="en-US" dirty="0" smtClean="0"/>
              <a:t>(not connected to output)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181490" y="4948194"/>
            <a:ext cx="29523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Normally </a:t>
            </a:r>
            <a:r>
              <a:rPr lang="en-US" b="1" u="sng" dirty="0">
                <a:solidFill>
                  <a:srgbClr val="FF0000"/>
                </a:solidFill>
              </a:rPr>
              <a:t>open</a:t>
            </a:r>
            <a:r>
              <a:rPr lang="en-US" dirty="0" smtClean="0"/>
              <a:t> limit valve: source is open</a:t>
            </a:r>
          </a:p>
          <a:p>
            <a:pPr algn="ctr"/>
            <a:r>
              <a:rPr lang="en-US" dirty="0" smtClean="0"/>
              <a:t>(connected to output)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6873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4348" y="428604"/>
            <a:ext cx="7358114" cy="571504"/>
          </a:xfrm>
        </p:spPr>
        <p:txBody>
          <a:bodyPr>
            <a:normAutofit fontScale="92500"/>
          </a:bodyPr>
          <a:lstStyle/>
          <a:p>
            <a:pPr marL="0" lvl="1" algn="l">
              <a:buClr>
                <a:schemeClr val="accent1"/>
              </a:buClr>
            </a:pPr>
            <a:r>
              <a:rPr lang="en-US" dirty="0" smtClean="0">
                <a:solidFill>
                  <a:schemeClr val="tx1"/>
                </a:solidFill>
              </a:rPr>
              <a:t>A </a:t>
            </a:r>
            <a:r>
              <a:rPr lang="en-US" dirty="0" smtClean="0">
                <a:solidFill>
                  <a:schemeClr val="tx1"/>
                </a:solidFill>
              </a:rPr>
              <a:t>Simple </a:t>
            </a:r>
            <a:r>
              <a:rPr lang="en-US" dirty="0" smtClean="0">
                <a:solidFill>
                  <a:schemeClr val="tx1"/>
                </a:solidFill>
              </a:rPr>
              <a:t>Pneumatic </a:t>
            </a:r>
            <a:r>
              <a:rPr lang="en-US" dirty="0" smtClean="0">
                <a:solidFill>
                  <a:schemeClr val="tx1"/>
                </a:solidFill>
              </a:rPr>
              <a:t>Network: </a:t>
            </a:r>
            <a:r>
              <a:rPr lang="en-US" dirty="0">
                <a:solidFill>
                  <a:schemeClr val="tx1"/>
                </a:solidFill>
              </a:rPr>
              <a:t>Single Acting Cylinder Actuation </a:t>
            </a:r>
            <a:r>
              <a:rPr lang="en-US" dirty="0" smtClean="0">
                <a:solidFill>
                  <a:schemeClr val="tx1"/>
                </a:solidFill>
              </a:rPr>
              <a:t>Network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6: Penumatic logic sensors and actuators - IE337</a:t>
            </a:r>
            <a:endParaRPr lang="en-US" dirty="0"/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559703" y="1000108"/>
            <a:ext cx="3969424" cy="4135137"/>
            <a:chOff x="1617" y="4194"/>
            <a:chExt cx="7341" cy="7229"/>
          </a:xfrm>
        </p:grpSpPr>
        <p:sp>
          <p:nvSpPr>
            <p:cNvPr id="32" name="Rectangle 8"/>
            <p:cNvSpPr>
              <a:spLocks noChangeArrowheads="1"/>
            </p:cNvSpPr>
            <p:nvPr/>
          </p:nvSpPr>
          <p:spPr bwMode="auto">
            <a:xfrm>
              <a:off x="1617" y="4194"/>
              <a:ext cx="1620" cy="36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4" name="Group 10"/>
            <p:cNvGrpSpPr>
              <a:grpSpLocks/>
            </p:cNvGrpSpPr>
            <p:nvPr/>
          </p:nvGrpSpPr>
          <p:grpSpPr bwMode="auto">
            <a:xfrm>
              <a:off x="1797" y="10589"/>
              <a:ext cx="7161" cy="834"/>
              <a:chOff x="1977" y="11157"/>
              <a:chExt cx="7161" cy="834"/>
            </a:xfrm>
          </p:grpSpPr>
          <p:sp>
            <p:nvSpPr>
              <p:cNvPr id="25" name="Rectangle 15"/>
              <p:cNvSpPr>
                <a:spLocks noChangeArrowheads="1"/>
              </p:cNvSpPr>
              <p:nvPr/>
            </p:nvSpPr>
            <p:spPr bwMode="auto">
              <a:xfrm>
                <a:off x="1977" y="11631"/>
                <a:ext cx="1080" cy="36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Rectangle 16"/>
              <p:cNvSpPr>
                <a:spLocks noChangeArrowheads="1"/>
              </p:cNvSpPr>
              <p:nvPr/>
            </p:nvSpPr>
            <p:spPr bwMode="auto">
              <a:xfrm>
                <a:off x="5001" y="11157"/>
                <a:ext cx="1260" cy="54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Rectangle 17"/>
              <p:cNvSpPr>
                <a:spLocks noChangeArrowheads="1"/>
              </p:cNvSpPr>
              <p:nvPr/>
            </p:nvSpPr>
            <p:spPr bwMode="auto">
              <a:xfrm>
                <a:off x="8238" y="11451"/>
                <a:ext cx="900" cy="36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/>
          <a:srcRect l="15820" t="36621" r="30273" b="32617"/>
          <a:stretch>
            <a:fillRect/>
          </a:stretch>
        </p:blipFill>
        <p:spPr bwMode="auto">
          <a:xfrm>
            <a:off x="571472" y="1785926"/>
            <a:ext cx="6572296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714348" y="5415281"/>
            <a:ext cx="64294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A+ = Push </a:t>
            </a:r>
            <a:r>
              <a:rPr lang="en-US" dirty="0" smtClean="0"/>
              <a:t>Button</a:t>
            </a:r>
          </a:p>
          <a:p>
            <a:endParaRPr lang="en-US" dirty="0"/>
          </a:p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educypedia.karadimov.info/library/valf3nc.swf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559703" y="2060848"/>
            <a:ext cx="5802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A+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827584" y="2060848"/>
            <a:ext cx="5802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A-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6661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6: Penumatic logic sensors and actuators - IE337</a:t>
            </a:r>
            <a:endParaRPr lang="en-US" dirty="0"/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559703" y="1000108"/>
            <a:ext cx="3969424" cy="4135137"/>
            <a:chOff x="1617" y="4194"/>
            <a:chExt cx="7341" cy="7229"/>
          </a:xfrm>
        </p:grpSpPr>
        <p:sp>
          <p:nvSpPr>
            <p:cNvPr id="32" name="Rectangle 8"/>
            <p:cNvSpPr>
              <a:spLocks noChangeArrowheads="1"/>
            </p:cNvSpPr>
            <p:nvPr/>
          </p:nvSpPr>
          <p:spPr bwMode="auto">
            <a:xfrm>
              <a:off x="1617" y="4194"/>
              <a:ext cx="1620" cy="36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4" name="Group 10"/>
            <p:cNvGrpSpPr>
              <a:grpSpLocks/>
            </p:cNvGrpSpPr>
            <p:nvPr/>
          </p:nvGrpSpPr>
          <p:grpSpPr bwMode="auto">
            <a:xfrm>
              <a:off x="1797" y="10589"/>
              <a:ext cx="7161" cy="834"/>
              <a:chOff x="1977" y="11157"/>
              <a:chExt cx="7161" cy="834"/>
            </a:xfrm>
          </p:grpSpPr>
          <p:sp>
            <p:nvSpPr>
              <p:cNvPr id="25" name="Rectangle 15"/>
              <p:cNvSpPr>
                <a:spLocks noChangeArrowheads="1"/>
              </p:cNvSpPr>
              <p:nvPr/>
            </p:nvSpPr>
            <p:spPr bwMode="auto">
              <a:xfrm>
                <a:off x="1977" y="11631"/>
                <a:ext cx="1080" cy="36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Rectangle 16"/>
              <p:cNvSpPr>
                <a:spLocks noChangeArrowheads="1"/>
              </p:cNvSpPr>
              <p:nvPr/>
            </p:nvSpPr>
            <p:spPr bwMode="auto">
              <a:xfrm>
                <a:off x="5001" y="11157"/>
                <a:ext cx="1260" cy="54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Rectangle 17"/>
              <p:cNvSpPr>
                <a:spLocks noChangeArrowheads="1"/>
              </p:cNvSpPr>
              <p:nvPr/>
            </p:nvSpPr>
            <p:spPr bwMode="auto">
              <a:xfrm>
                <a:off x="8238" y="11451"/>
                <a:ext cx="900" cy="36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13" name="Rectangle 2"/>
          <p:cNvSpPr txBox="1">
            <a:spLocks noChangeArrowheads="1"/>
          </p:cNvSpPr>
          <p:nvPr/>
        </p:nvSpPr>
        <p:spPr bwMode="auto">
          <a:xfrm>
            <a:off x="642910" y="908720"/>
            <a:ext cx="7429552" cy="257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buFont typeface="Wingdings" pitchFamily="2" charset="2"/>
              <a:buChar char="Ø"/>
              <a:defRPr/>
            </a:pPr>
            <a:r>
              <a:rPr lang="en-US" sz="1800" b="1" dirty="0" smtClean="0"/>
              <a:t>   5/2 </a:t>
            </a:r>
            <a:r>
              <a:rPr lang="en-US" sz="1800" b="1" dirty="0"/>
              <a:t>limit valve (meaning 5 connections and 2 positions valve):</a:t>
            </a:r>
          </a:p>
          <a:p>
            <a:pPr>
              <a:defRPr/>
            </a:pPr>
            <a:endParaRPr lang="en-US" sz="1800" b="1" dirty="0"/>
          </a:p>
          <a:p>
            <a:pPr>
              <a:buFont typeface="Arial" pitchFamily="34" charset="0"/>
              <a:buChar char="•"/>
              <a:defRPr/>
            </a:pPr>
            <a:r>
              <a:rPr lang="en-US" sz="1800" dirty="0"/>
              <a:t>There are </a:t>
            </a:r>
            <a:r>
              <a:rPr lang="en-US" sz="1800" dirty="0" smtClean="0"/>
              <a:t>2 independent </a:t>
            </a:r>
            <a:r>
              <a:rPr lang="en-US" sz="1800" dirty="0"/>
              <a:t>outlet lines, one is normally open and </a:t>
            </a:r>
            <a:r>
              <a:rPr lang="en-US" sz="1800" dirty="0" smtClean="0"/>
              <a:t>the </a:t>
            </a:r>
            <a:r>
              <a:rPr lang="en-US" sz="1800" dirty="0"/>
              <a:t>second </a:t>
            </a:r>
            <a:r>
              <a:rPr lang="en-US" sz="1800" dirty="0" smtClean="0"/>
              <a:t>is normally </a:t>
            </a:r>
            <a:r>
              <a:rPr lang="en-US" sz="1800" dirty="0"/>
              <a:t>closed. </a:t>
            </a:r>
            <a:endParaRPr lang="en-US" sz="1800" dirty="0" smtClean="0"/>
          </a:p>
          <a:p>
            <a:pPr>
              <a:buFont typeface="Arial" pitchFamily="34" charset="0"/>
              <a:buChar char="•"/>
              <a:defRPr/>
            </a:pPr>
            <a:r>
              <a:rPr lang="en-US" sz="1800" dirty="0" smtClean="0"/>
              <a:t>For </a:t>
            </a:r>
            <a:r>
              <a:rPr lang="en-US" sz="1800" dirty="0"/>
              <a:t>both cases, the limit valve can be used as push-button valve and do the same stated functions</a:t>
            </a:r>
            <a:r>
              <a:rPr lang="en-US" sz="1800" dirty="0" smtClean="0"/>
              <a:t>.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/>
              <a:t>Illustration </a:t>
            </a:r>
            <a:r>
              <a:rPr lang="en-US" dirty="0"/>
              <a:t>:</a:t>
            </a:r>
          </a:p>
          <a:p>
            <a:pPr>
              <a:defRPr/>
            </a:pPr>
            <a:r>
              <a:rPr lang="en-US" b="1" kern="0" dirty="0">
                <a:solidFill>
                  <a:srgbClr val="FF0000"/>
                </a:solidFill>
                <a:latin typeface="+mj-lt"/>
                <a:ea typeface="+mj-ea"/>
                <a:cs typeface="+mj-cs"/>
                <a:hlinkClick r:id="rId2"/>
              </a:rPr>
              <a:t>http://</a:t>
            </a:r>
            <a:r>
              <a:rPr lang="en-US" b="1" kern="0" dirty="0" smtClean="0">
                <a:solidFill>
                  <a:srgbClr val="FF0000"/>
                </a:solidFill>
                <a:latin typeface="+mj-lt"/>
                <a:ea typeface="+mj-ea"/>
                <a:cs typeface="+mj-cs"/>
                <a:hlinkClick r:id="rId2"/>
              </a:rPr>
              <a:t>geea.org.pagesperso-orange.fr/PNEUM/distrib_5_2.swf</a:t>
            </a:r>
            <a:r>
              <a:rPr lang="en-US" b="1" kern="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 </a:t>
            </a:r>
            <a:endParaRPr lang="en-US" sz="1800" b="1" kern="0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3"/>
          <a:srcRect l="27482" t="29697" r="23191" b="40991"/>
          <a:stretch/>
        </p:blipFill>
        <p:spPr bwMode="auto">
          <a:xfrm>
            <a:off x="1187624" y="3717031"/>
            <a:ext cx="5475086" cy="2520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8431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4348" y="428604"/>
            <a:ext cx="7358114" cy="571504"/>
          </a:xfrm>
        </p:spPr>
        <p:txBody>
          <a:bodyPr>
            <a:normAutofit/>
          </a:bodyPr>
          <a:lstStyle/>
          <a:p>
            <a:pPr marL="0" lvl="1" algn="l">
              <a:buClr>
                <a:schemeClr val="accent1"/>
              </a:buClr>
            </a:pPr>
            <a:r>
              <a:rPr lang="en-US" dirty="0" smtClean="0"/>
              <a:t>6.4 Pneumatic directional </a:t>
            </a:r>
            <a:r>
              <a:rPr lang="en-US" b="1" u="sng" dirty="0" smtClean="0">
                <a:solidFill>
                  <a:srgbClr val="FF0000"/>
                </a:solidFill>
              </a:rPr>
              <a:t>control</a:t>
            </a:r>
            <a:r>
              <a:rPr lang="en-US" dirty="0" smtClean="0"/>
              <a:t> valve symbols</a:t>
            </a:r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6: Penumatic logic sensors and actuators - IE337</a:t>
            </a:r>
            <a:endParaRPr lang="en-US" dirty="0"/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559703" y="1000108"/>
            <a:ext cx="3969424" cy="4135137"/>
            <a:chOff x="1617" y="4194"/>
            <a:chExt cx="7341" cy="7229"/>
          </a:xfrm>
        </p:grpSpPr>
        <p:sp>
          <p:nvSpPr>
            <p:cNvPr id="32" name="Rectangle 8"/>
            <p:cNvSpPr>
              <a:spLocks noChangeArrowheads="1"/>
            </p:cNvSpPr>
            <p:nvPr/>
          </p:nvSpPr>
          <p:spPr bwMode="auto">
            <a:xfrm>
              <a:off x="1617" y="4194"/>
              <a:ext cx="1620" cy="36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4" name="Group 10"/>
            <p:cNvGrpSpPr>
              <a:grpSpLocks/>
            </p:cNvGrpSpPr>
            <p:nvPr/>
          </p:nvGrpSpPr>
          <p:grpSpPr bwMode="auto">
            <a:xfrm>
              <a:off x="1797" y="10589"/>
              <a:ext cx="7161" cy="834"/>
              <a:chOff x="1977" y="11157"/>
              <a:chExt cx="7161" cy="834"/>
            </a:xfrm>
          </p:grpSpPr>
          <p:sp>
            <p:nvSpPr>
              <p:cNvPr id="25" name="Rectangle 15"/>
              <p:cNvSpPr>
                <a:spLocks noChangeArrowheads="1"/>
              </p:cNvSpPr>
              <p:nvPr/>
            </p:nvSpPr>
            <p:spPr bwMode="auto">
              <a:xfrm>
                <a:off x="1977" y="11631"/>
                <a:ext cx="1080" cy="36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Rectangle 16"/>
              <p:cNvSpPr>
                <a:spLocks noChangeArrowheads="1"/>
              </p:cNvSpPr>
              <p:nvPr/>
            </p:nvSpPr>
            <p:spPr bwMode="auto">
              <a:xfrm>
                <a:off x="5001" y="11157"/>
                <a:ext cx="1260" cy="54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Rectangle 17"/>
              <p:cNvSpPr>
                <a:spLocks noChangeArrowheads="1"/>
              </p:cNvSpPr>
              <p:nvPr/>
            </p:nvSpPr>
            <p:spPr bwMode="auto">
              <a:xfrm>
                <a:off x="8238" y="11451"/>
                <a:ext cx="900" cy="36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/>
          <a:srcRect l="18164" t="27832" r="25000" b="32617"/>
          <a:stretch>
            <a:fillRect/>
          </a:stretch>
        </p:blipFill>
        <p:spPr bwMode="auto">
          <a:xfrm>
            <a:off x="714348" y="1500174"/>
            <a:ext cx="6929454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547664" y="6045200"/>
            <a:ext cx="62646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Illustration: 5/3 valve</a:t>
            </a:r>
          </a:p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geea.org.pagesperso-orange.fr/PNEUM/distrib_5_3.swf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431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4348" y="428604"/>
            <a:ext cx="7358114" cy="571504"/>
          </a:xfrm>
        </p:spPr>
        <p:txBody>
          <a:bodyPr>
            <a:normAutofit/>
          </a:bodyPr>
          <a:lstStyle/>
          <a:p>
            <a:r>
              <a:rPr lang="en-US" dirty="0" smtClean="0"/>
              <a:t>6.2 Pneumatic  directional pilot control valve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6: Penumatic logic sensors and actuators - IE337</a:t>
            </a:r>
            <a:endParaRPr lang="en-US" dirty="0"/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559703" y="1000108"/>
            <a:ext cx="3969424" cy="4135137"/>
            <a:chOff x="1617" y="4194"/>
            <a:chExt cx="7341" cy="7229"/>
          </a:xfrm>
        </p:grpSpPr>
        <p:sp>
          <p:nvSpPr>
            <p:cNvPr id="32" name="Rectangle 8"/>
            <p:cNvSpPr>
              <a:spLocks noChangeArrowheads="1"/>
            </p:cNvSpPr>
            <p:nvPr/>
          </p:nvSpPr>
          <p:spPr bwMode="auto">
            <a:xfrm>
              <a:off x="1617" y="4194"/>
              <a:ext cx="1620" cy="36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4" name="Group 10"/>
            <p:cNvGrpSpPr>
              <a:grpSpLocks/>
            </p:cNvGrpSpPr>
            <p:nvPr/>
          </p:nvGrpSpPr>
          <p:grpSpPr bwMode="auto">
            <a:xfrm>
              <a:off x="1797" y="10589"/>
              <a:ext cx="7161" cy="834"/>
              <a:chOff x="1977" y="11157"/>
              <a:chExt cx="7161" cy="834"/>
            </a:xfrm>
          </p:grpSpPr>
          <p:sp>
            <p:nvSpPr>
              <p:cNvPr id="25" name="Rectangle 15"/>
              <p:cNvSpPr>
                <a:spLocks noChangeArrowheads="1"/>
              </p:cNvSpPr>
              <p:nvPr/>
            </p:nvSpPr>
            <p:spPr bwMode="auto">
              <a:xfrm>
                <a:off x="1977" y="11631"/>
                <a:ext cx="1080" cy="36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Rectangle 16"/>
              <p:cNvSpPr>
                <a:spLocks noChangeArrowheads="1"/>
              </p:cNvSpPr>
              <p:nvPr/>
            </p:nvSpPr>
            <p:spPr bwMode="auto">
              <a:xfrm>
                <a:off x="5001" y="11157"/>
                <a:ext cx="1260" cy="54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Rectangle 17"/>
              <p:cNvSpPr>
                <a:spLocks noChangeArrowheads="1"/>
              </p:cNvSpPr>
              <p:nvPr/>
            </p:nvSpPr>
            <p:spPr bwMode="auto">
              <a:xfrm>
                <a:off x="8238" y="11451"/>
                <a:ext cx="900" cy="36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15" name="Rectangle 2"/>
          <p:cNvSpPr txBox="1">
            <a:spLocks noChangeArrowheads="1"/>
          </p:cNvSpPr>
          <p:nvPr/>
        </p:nvSpPr>
        <p:spPr bwMode="auto">
          <a:xfrm>
            <a:off x="762000" y="1143000"/>
            <a:ext cx="3200400" cy="5598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buFont typeface="Wingdings" pitchFamily="2" charset="2"/>
              <a:buChar char="Ø"/>
              <a:defRPr/>
            </a:pPr>
            <a:r>
              <a:rPr lang="en-US" sz="1800" b="1" dirty="0"/>
              <a:t> </a:t>
            </a:r>
            <a:r>
              <a:rPr lang="en-US" sz="1800" b="1" dirty="0" smtClean="0"/>
              <a:t> </a:t>
            </a:r>
            <a:r>
              <a:rPr lang="en-US" sz="1800" b="1" u="sng" dirty="0" smtClean="0"/>
              <a:t>Pneumatic </a:t>
            </a:r>
            <a:r>
              <a:rPr lang="en-US" sz="1800" b="1" u="sng" dirty="0"/>
              <a:t>directional pilot control valve</a:t>
            </a:r>
            <a:endParaRPr lang="en-US" sz="1800" dirty="0"/>
          </a:p>
          <a:p>
            <a:pPr>
              <a:defRPr/>
            </a:pPr>
            <a:endParaRPr lang="en-US" sz="1800" b="1" dirty="0"/>
          </a:p>
          <a:p>
            <a:pPr>
              <a:buFont typeface="Arial" pitchFamily="34" charset="0"/>
              <a:buChar char="•"/>
              <a:defRPr/>
            </a:pPr>
            <a:r>
              <a:rPr lang="en-US" dirty="0"/>
              <a:t> </a:t>
            </a:r>
            <a:r>
              <a:rPr lang="en-US" sz="1800" dirty="0" smtClean="0"/>
              <a:t>Most </a:t>
            </a:r>
            <a:r>
              <a:rPr lang="en-US" sz="1800" dirty="0"/>
              <a:t>directional-control valves are of the spool and sleeve </a:t>
            </a:r>
            <a:r>
              <a:rPr lang="en-US" sz="1800" dirty="0" smtClean="0"/>
              <a:t>type</a:t>
            </a:r>
          </a:p>
          <a:p>
            <a:pPr>
              <a:defRPr/>
            </a:pPr>
            <a:r>
              <a:rPr lang="en-US" sz="1800" dirty="0" smtClean="0"/>
              <a:t>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dirty="0" smtClean="0"/>
              <a:t> A</a:t>
            </a:r>
            <a:r>
              <a:rPr lang="en-US" sz="1800" dirty="0" smtClean="0"/>
              <a:t> </a:t>
            </a:r>
            <a:r>
              <a:rPr lang="en-US" sz="1800" dirty="0"/>
              <a:t>5/2 </a:t>
            </a:r>
            <a:r>
              <a:rPr lang="en-US" sz="1800" dirty="0" smtClean="0"/>
              <a:t>pilot valve: </a:t>
            </a:r>
          </a:p>
          <a:p>
            <a:pPr>
              <a:buFont typeface="Arial" pitchFamily="34" charset="0"/>
              <a:buChar char="•"/>
              <a:defRPr/>
            </a:pPr>
            <a:endParaRPr lang="en-US" dirty="0"/>
          </a:p>
          <a:p>
            <a:pPr>
              <a:buFont typeface="Arial" pitchFamily="34" charset="0"/>
              <a:buChar char="•"/>
              <a:defRPr/>
            </a:pPr>
            <a:r>
              <a:rPr lang="en-US" dirty="0" smtClean="0"/>
              <a:t>When </a:t>
            </a:r>
            <a:r>
              <a:rPr lang="en-US" dirty="0"/>
              <a:t>the spool position or pilot line </a:t>
            </a:r>
            <a:r>
              <a:rPr lang="en-US" dirty="0" smtClean="0"/>
              <a:t>is pressurized </a:t>
            </a:r>
            <a:r>
              <a:rPr lang="en-US" dirty="0"/>
              <a:t>by p1 </a:t>
            </a:r>
            <a:r>
              <a:rPr lang="en-US" dirty="0" smtClean="0"/>
              <a:t>line, </a:t>
            </a:r>
            <a:r>
              <a:rPr lang="en-US" dirty="0"/>
              <a:t>f</a:t>
            </a:r>
            <a:r>
              <a:rPr lang="en-US" dirty="0" smtClean="0"/>
              <a:t>low passes between </a:t>
            </a:r>
            <a:r>
              <a:rPr lang="en-US" dirty="0"/>
              <a:t>A &amp; D ports, and B &amp; E </a:t>
            </a:r>
            <a:r>
              <a:rPr lang="en-US" dirty="0" smtClean="0"/>
              <a:t>ports, </a:t>
            </a:r>
            <a:r>
              <a:rPr lang="en-US" dirty="0"/>
              <a:t>while C is </a:t>
            </a:r>
            <a:r>
              <a:rPr lang="en-US" dirty="0" smtClean="0"/>
              <a:t>blocked.</a:t>
            </a:r>
          </a:p>
          <a:p>
            <a:pPr>
              <a:buFont typeface="Arial" pitchFamily="34" charset="0"/>
              <a:buChar char="•"/>
              <a:defRPr/>
            </a:pPr>
            <a:endParaRPr lang="en-US" sz="1800" dirty="0"/>
          </a:p>
          <a:p>
            <a:pPr>
              <a:buFont typeface="Arial" pitchFamily="34" charset="0"/>
              <a:buChar char="•"/>
              <a:defRPr/>
            </a:pPr>
            <a:r>
              <a:rPr lang="en-US" sz="1800" dirty="0" smtClean="0"/>
              <a:t>If </a:t>
            </a:r>
            <a:r>
              <a:rPr lang="en-US" sz="1800" dirty="0"/>
              <a:t>pilot line p2 is pressurized, the spool shifted to the lift with corresponding change in flow paths as illustrated in Fig </a:t>
            </a:r>
            <a:endParaRPr lang="en-US" sz="1800" b="1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2"/>
          <a:srcRect l="27499" t="28125" r="25000" b="27344"/>
          <a:stretch>
            <a:fillRect/>
          </a:stretch>
        </p:blipFill>
        <p:spPr bwMode="auto">
          <a:xfrm>
            <a:off x="4071934" y="1777540"/>
            <a:ext cx="4105300" cy="460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Arrow Connector 5"/>
          <p:cNvCxnSpPr/>
          <p:nvPr/>
        </p:nvCxnSpPr>
        <p:spPr>
          <a:xfrm flipV="1">
            <a:off x="5796136" y="3861048"/>
            <a:ext cx="0" cy="36004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6084168" y="2487595"/>
            <a:ext cx="0" cy="36004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5508104" y="2487595"/>
            <a:ext cx="0" cy="36004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5220072" y="3861048"/>
            <a:ext cx="0" cy="36004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5868144" y="5517232"/>
            <a:ext cx="0" cy="36004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5580112" y="4221088"/>
            <a:ext cx="0" cy="36004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6112941" y="4298140"/>
            <a:ext cx="0" cy="36004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6372200" y="5594541"/>
            <a:ext cx="0" cy="36004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431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2703</TotalTime>
  <Words>827</Words>
  <Application>Microsoft Office PowerPoint</Application>
  <PresentationFormat>On-screen Show (4:3)</PresentationFormat>
  <Paragraphs>111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Cambria</vt:lpstr>
      <vt:lpstr>Wingdings</vt:lpstr>
      <vt:lpstr>Adjacency</vt:lpstr>
      <vt:lpstr>Chapter 6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King Saud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8</dc:title>
  <dc:creator>User</dc:creator>
  <cp:lastModifiedBy>DARMOUL</cp:lastModifiedBy>
  <cp:revision>187</cp:revision>
  <dcterms:created xsi:type="dcterms:W3CDTF">2013-11-11T18:21:24Z</dcterms:created>
  <dcterms:modified xsi:type="dcterms:W3CDTF">2014-11-06T06:36:31Z</dcterms:modified>
</cp:coreProperties>
</file>