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60" r:id="rId2"/>
    <p:sldId id="293" r:id="rId3"/>
    <p:sldId id="256" r:id="rId4"/>
    <p:sldId id="257" r:id="rId5"/>
    <p:sldId id="258" r:id="rId6"/>
    <p:sldId id="262" r:id="rId7"/>
    <p:sldId id="263" r:id="rId8"/>
    <p:sldId id="285" r:id="rId9"/>
    <p:sldId id="265" r:id="rId10"/>
    <p:sldId id="264" r:id="rId11"/>
    <p:sldId id="267" r:id="rId12"/>
    <p:sldId id="266" r:id="rId13"/>
    <p:sldId id="268" r:id="rId14"/>
    <p:sldId id="270" r:id="rId15"/>
    <p:sldId id="286" r:id="rId16"/>
    <p:sldId id="287" r:id="rId17"/>
    <p:sldId id="272" r:id="rId18"/>
    <p:sldId id="273" r:id="rId19"/>
    <p:sldId id="288" r:id="rId20"/>
    <p:sldId id="289" r:id="rId21"/>
    <p:sldId id="292" r:id="rId22"/>
    <p:sldId id="275" r:id="rId23"/>
    <p:sldId id="276" r:id="rId24"/>
    <p:sldId id="290" r:id="rId25"/>
    <p:sldId id="277" r:id="rId26"/>
    <p:sldId id="278" r:id="rId27"/>
    <p:sldId id="279" r:id="rId28"/>
    <p:sldId id="280" r:id="rId29"/>
    <p:sldId id="291" r:id="rId30"/>
    <p:sldId id="282" r:id="rId31"/>
    <p:sldId id="284" r:id="rId32"/>
    <p:sldId id="274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74410-373E-4A8F-A397-BD173EF8553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DBF4B-00B1-402A-9879-9D9E8E75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06/03/41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06/03/41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06/03/41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06/03/41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06/03/41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06/03/41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06/03/41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06/03/41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06/03/41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06/03/41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E4ED-DA09-4B15-8608-258B1036F989}" type="datetimeFigureOut">
              <a:rPr lang="ar-SA" smtClean="0"/>
              <a:pPr/>
              <a:t>06/03/41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BE4ED-DA09-4B15-8608-258B1036F989}" type="datetimeFigureOut">
              <a:rPr lang="ar-SA" smtClean="0"/>
              <a:pPr/>
              <a:t>06/03/41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0049A-0B8E-42BC-90BD-0A0E9881066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6.jpeg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png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ens 03.bmp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19167" b="24041"/>
          <a:stretch>
            <a:fillRect/>
          </a:stretch>
        </p:blipFill>
        <p:spPr>
          <a:xfrm>
            <a:off x="683568" y="2953936"/>
            <a:ext cx="3447915" cy="2160000"/>
          </a:xfrm>
        </p:spPr>
      </p:pic>
      <p:pic>
        <p:nvPicPr>
          <p:cNvPr id="6" name="Content Placeholder 5" descr="lens 04.bmp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r="4245" b="22735"/>
          <a:stretch>
            <a:fillRect/>
          </a:stretch>
        </p:blipFill>
        <p:spPr>
          <a:xfrm>
            <a:off x="4639483" y="2990589"/>
            <a:ext cx="4015340" cy="21600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183" y="5157192"/>
            <a:ext cx="810763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rtl="0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Easiest lenses to make have two different spherical sides, one from sphere of radius R</a:t>
            </a:r>
            <a:r>
              <a:rPr lang="en-US" alt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other with radius of  R</a:t>
            </a:r>
            <a:r>
              <a:rPr lang="en-US" alt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These radii can be positive or negative, in which case one has respectively convex or concave lenses. 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872097"/>
              </p:ext>
            </p:extLst>
          </p:nvPr>
        </p:nvGraphicFramePr>
        <p:xfrm>
          <a:off x="1302625" y="1280144"/>
          <a:ext cx="2209800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Image" r:id="rId5" imgW="3453968" imgH="2526984" progId="PhotoshopElements.Image.2">
                  <p:embed/>
                </p:oleObj>
              </mc:Choice>
              <mc:Fallback>
                <p:oleObj name="Image" r:id="rId5" imgW="3453968" imgH="2526984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625" y="1280144"/>
                        <a:ext cx="2209800" cy="161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6" descr="concave-lens-construction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97386"/>
            <a:ext cx="3217862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pic>
        <p:nvPicPr>
          <p:cNvPr id="9" name="Content Placeholder 8" descr="lense06.bmp"/>
          <p:cNvPicPr>
            <a:picLocks noGrp="1" noChangeAspect="1"/>
          </p:cNvPicPr>
          <p:nvPr>
            <p:ph idx="1"/>
          </p:nvPr>
        </p:nvPicPr>
        <p:blipFill>
          <a:blip r:embed="rId2"/>
          <a:srcRect b="17431"/>
          <a:stretch>
            <a:fillRect/>
          </a:stretch>
        </p:blipFill>
        <p:spPr>
          <a:xfrm>
            <a:off x="35496" y="2420888"/>
            <a:ext cx="9052560" cy="2852055"/>
          </a:xfrm>
        </p:spPr>
      </p:pic>
      <p:sp>
        <p:nvSpPr>
          <p:cNvPr id="2" name="Rectangle 1"/>
          <p:cNvSpPr/>
          <p:nvPr/>
        </p:nvSpPr>
        <p:spPr>
          <a:xfrm>
            <a:off x="2195736" y="1340768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ar-SA" b="1" dirty="0"/>
              <a:t>إذا كان الجسم على بعد </a:t>
            </a:r>
            <a:r>
              <a:rPr lang="en-US" b="1" dirty="0"/>
              <a:t>s = 2f</a:t>
            </a:r>
            <a:r>
              <a:rPr lang="ar-SA" b="1" dirty="0"/>
              <a:t> الصورة </a:t>
            </a:r>
            <a:r>
              <a:rPr lang="ar-SA" b="1" dirty="0">
                <a:solidFill>
                  <a:srgbClr val="00B050"/>
                </a:solidFill>
              </a:rPr>
              <a:t>حقيقية مساوية ومقلوبة</a:t>
            </a:r>
            <a:r>
              <a:rPr lang="ar-SA" b="1" dirty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ns 05.bmp"/>
          <p:cNvPicPr>
            <a:picLocks noGrp="1" noChangeAspect="1"/>
          </p:cNvPicPr>
          <p:nvPr>
            <p:ph idx="1"/>
          </p:nvPr>
        </p:nvPicPr>
        <p:blipFill>
          <a:blip r:embed="rId2"/>
          <a:srcRect t="24623"/>
          <a:stretch>
            <a:fillRect/>
          </a:stretch>
        </p:blipFill>
        <p:spPr>
          <a:xfrm>
            <a:off x="2627784" y="1628800"/>
            <a:ext cx="4073367" cy="3411543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ar-SA" sz="2000" dirty="0" smtClean="0"/>
              <a:t>بالنسبة للعدسة المقعرة فالصورة تكون دائما خيالية مصغرة ومعتدلة وفي نفس الجهة الموجود فيها الجسم، مهما كان بعد الجسم عن العدسة.</a:t>
            </a:r>
            <a:endParaRPr lang="ar-SA" sz="2000" dirty="0"/>
          </a:p>
        </p:txBody>
      </p:sp>
      <p:sp>
        <p:nvSpPr>
          <p:cNvPr id="4" name="Rectangle 3" descr="36-28c"/>
          <p:cNvSpPr>
            <a:spLocks noGrp="1" noChangeAspect="1" noChangeArrowheads="1"/>
          </p:cNvSpPr>
          <p:nvPr/>
        </p:nvSpPr>
        <p:spPr bwMode="auto">
          <a:xfrm>
            <a:off x="928662" y="2518166"/>
            <a:ext cx="7715304" cy="3911230"/>
          </a:xfrm>
          <a:prstGeom prst="rect">
            <a:avLst/>
          </a:prstGeom>
          <a:blipFill dpi="0" rotWithShape="1">
            <a:blip r:embed="rId2"/>
            <a:srcRect/>
            <a:stretch>
              <a:fillRect b="-11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قاعدة الإشارات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</a:t>
            </a:r>
            <a:r>
              <a:rPr lang="ar-SA" sz="2400" dirty="0" smtClean="0"/>
              <a:t> موجبة إذا كان الجسم أمام العدسة وسالبة خلف العدسة.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s’</a:t>
            </a:r>
            <a:r>
              <a:rPr lang="ar-SA" sz="2400" dirty="0" smtClean="0"/>
              <a:t> موجبة خلف العدسة وسالبة أمام العدسة (في نفس جهة الجسم).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</a:t>
            </a:r>
            <a:r>
              <a:rPr lang="ar-SA" sz="2400" dirty="0" smtClean="0"/>
              <a:t> موجبة في العدسة المحدبة، وسالبة في المقعرة.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</a:t>
            </a:r>
            <a:r>
              <a:rPr lang="ar-SA" sz="2400" dirty="0" smtClean="0"/>
              <a:t> موجبة إذا كان مركز التكور عكس اتجاه الأشعة الساقطة، وسالبة إذا كان في نفس اتجاه الأشعة الساقطة. </a:t>
            </a:r>
            <a:endParaRPr lang="ar-SA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45645" y="1285860"/>
            <a:ext cx="3762633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ar-SA" sz="3200" dirty="0" smtClean="0">
                <a:solidFill>
                  <a:srgbClr val="FF0000"/>
                </a:solidFill>
                <a:cs typeface="+mj-cs"/>
              </a:rPr>
              <a:t>العدسات الرقيقة المركبة</a:t>
            </a:r>
          </a:p>
          <a:p>
            <a:pPr>
              <a:buNone/>
            </a:pPr>
            <a:endParaRPr lang="ar-SA" sz="2000" dirty="0" smtClean="0">
              <a:cs typeface="+mj-cs"/>
            </a:endParaRPr>
          </a:p>
          <a:p>
            <a:pPr>
              <a:buNone/>
            </a:pPr>
            <a:r>
              <a:rPr lang="ar-SA" sz="2000" dirty="0" smtClean="0">
                <a:cs typeface="+mj-cs"/>
              </a:rPr>
              <a:t>التكبير الكلي هو:</a:t>
            </a:r>
          </a:p>
          <a:p>
            <a:pPr>
              <a:buNone/>
            </a:pPr>
            <a:endParaRPr lang="ar-SA" sz="2000" dirty="0" smtClean="0">
              <a:cs typeface="+mj-cs"/>
            </a:endParaRPr>
          </a:p>
          <a:p>
            <a:pPr>
              <a:buNone/>
            </a:pPr>
            <a:endParaRPr lang="ar-SA" sz="2000" dirty="0" smtClean="0">
              <a:cs typeface="+mj-cs"/>
            </a:endParaRPr>
          </a:p>
          <a:p>
            <a:pPr>
              <a:buNone/>
            </a:pPr>
            <a:endParaRPr lang="ar-SA" sz="2000" dirty="0" smtClean="0">
              <a:cs typeface="+mj-cs"/>
            </a:endParaRPr>
          </a:p>
          <a:p>
            <a:pPr>
              <a:buNone/>
            </a:pPr>
            <a:endParaRPr lang="ar-SA" sz="2000" dirty="0" smtClean="0">
              <a:cs typeface="+mj-cs"/>
            </a:endParaRPr>
          </a:p>
          <a:p>
            <a:pPr>
              <a:buNone/>
            </a:pPr>
            <a:endParaRPr lang="ar-SA" sz="2000" dirty="0" smtClean="0">
              <a:cs typeface="+mj-cs"/>
            </a:endParaRPr>
          </a:p>
          <a:p>
            <a:pPr>
              <a:buNone/>
            </a:pPr>
            <a:r>
              <a:rPr lang="ar-SA" sz="2000" dirty="0" smtClean="0">
                <a:cs typeface="+mj-cs"/>
              </a:rPr>
              <a:t>حيث تكون الصورة المتكونة بواسطة العدسة </a:t>
            </a:r>
          </a:p>
          <a:p>
            <a:pPr>
              <a:buNone/>
            </a:pPr>
            <a:r>
              <a:rPr lang="ar-SA" sz="2000" dirty="0" smtClean="0">
                <a:cs typeface="+mj-cs"/>
              </a:rPr>
              <a:t>الأولى جسم للعدسة الثانية </a:t>
            </a:r>
          </a:p>
          <a:p>
            <a:pPr>
              <a:buNone/>
            </a:pPr>
            <a:r>
              <a:rPr lang="ar-SA" sz="2000" dirty="0" smtClean="0">
                <a:cs typeface="+mj-cs"/>
              </a:rPr>
              <a:t>وعلى بعد:</a:t>
            </a:r>
          </a:p>
          <a:p>
            <a:pPr>
              <a:buNone/>
            </a:pPr>
            <a:endParaRPr lang="ar-SA" sz="2000" dirty="0" smtClean="0">
              <a:cs typeface="+mj-cs"/>
            </a:endParaRPr>
          </a:p>
          <a:p>
            <a:pPr>
              <a:buNone/>
            </a:pPr>
            <a:endParaRPr lang="ar-SA" sz="2000" dirty="0" smtClean="0">
              <a:cs typeface="+mj-cs"/>
            </a:endParaRPr>
          </a:p>
          <a:p>
            <a:pPr>
              <a:buNone/>
            </a:pPr>
            <a:endParaRPr lang="ar-SA" sz="2000" dirty="0" smtClean="0">
              <a:cs typeface="+mj-cs"/>
            </a:endParaRPr>
          </a:p>
          <a:p>
            <a:pPr>
              <a:buNone/>
            </a:pPr>
            <a:endParaRPr lang="ar-SA" sz="2000" dirty="0" smtClean="0">
              <a:cs typeface="+mj-cs"/>
            </a:endParaRPr>
          </a:p>
          <a:p>
            <a:pPr>
              <a:buNone/>
            </a:pPr>
            <a:endParaRPr lang="ar-SA" sz="2400" dirty="0" smtClean="0">
              <a:solidFill>
                <a:srgbClr val="FF0000"/>
              </a:solidFill>
              <a:cs typeface="+mj-cs"/>
            </a:endParaRPr>
          </a:p>
          <a:p>
            <a:pPr>
              <a:buNone/>
            </a:pPr>
            <a:endParaRPr lang="ar-SA" sz="2400" dirty="0">
              <a:solidFill>
                <a:srgbClr val="FF0000"/>
              </a:solidFill>
              <a:cs typeface="+mj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243813"/>
              </p:ext>
            </p:extLst>
          </p:nvPr>
        </p:nvGraphicFramePr>
        <p:xfrm>
          <a:off x="5791522" y="2495228"/>
          <a:ext cx="3028950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Equation" r:id="rId3" imgW="1663560" imgH="711000" progId="Equation.3">
                  <p:embed/>
                </p:oleObj>
              </mc:Choice>
              <mc:Fallback>
                <p:oleObj name="Equation" r:id="rId3" imgW="1663560" imgH="71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522" y="2495228"/>
                        <a:ext cx="3028950" cy="1293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Content Placeholder 8" descr="scan000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t="6104" r="2813" b="8447"/>
          <a:stretch>
            <a:fillRect/>
          </a:stretch>
        </p:blipFill>
        <p:spPr>
          <a:xfrm>
            <a:off x="68013" y="1124744"/>
            <a:ext cx="4970425" cy="3025476"/>
          </a:xfr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982594"/>
              </p:ext>
            </p:extLst>
          </p:nvPr>
        </p:nvGraphicFramePr>
        <p:xfrm>
          <a:off x="7225433" y="5013532"/>
          <a:ext cx="1660487" cy="542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Equation" r:id="rId6" imgW="660240" imgH="215640" progId="Equation.3">
                  <p:embed/>
                </p:oleObj>
              </mc:Choice>
              <mc:Fallback>
                <p:oleObj name="Equation" r:id="rId6" imgW="66024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5433" y="5013532"/>
                        <a:ext cx="1660487" cy="542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13" y="4509120"/>
            <a:ext cx="6830748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2542"/>
              </p:ext>
            </p:extLst>
          </p:nvPr>
        </p:nvGraphicFramePr>
        <p:xfrm>
          <a:off x="5664660" y="2996952"/>
          <a:ext cx="1571636" cy="954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Equation" r:id="rId3" imgW="711000" imgH="431640" progId="Equation.3">
                  <p:embed/>
                </p:oleObj>
              </mc:Choice>
              <mc:Fallback>
                <p:oleObj name="Equation" r:id="rId3" imgW="711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660" y="2996952"/>
                        <a:ext cx="1571636" cy="9542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1340769"/>
            <a:ext cx="75243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r-SA" sz="2400" dirty="0"/>
              <a:t>إذا كانت العدستان متلاصقتان فإنهما تكافئان عدسة واحدة بعدها البؤري</a:t>
            </a:r>
            <a:r>
              <a:rPr lang="ar-SA" sz="2400" dirty="0" smtClean="0"/>
              <a:t>:</a:t>
            </a:r>
          </a:p>
          <a:p>
            <a:pPr>
              <a:buNone/>
            </a:pPr>
            <a:endParaRPr lang="ar-SA" sz="2400" dirty="0"/>
          </a:p>
          <a:p>
            <a:pPr>
              <a:buNone/>
            </a:pPr>
            <a:r>
              <a:rPr lang="en-GB" sz="2800" dirty="0" smtClean="0">
                <a:cs typeface="+mj-cs"/>
              </a:rPr>
              <a:t>d = 0 ,                         </a:t>
            </a:r>
            <a:r>
              <a:rPr lang="ar-SA" sz="2800" dirty="0" smtClean="0">
                <a:cs typeface="+mj-cs"/>
              </a:rPr>
              <a:t>     </a:t>
            </a:r>
            <a:endParaRPr lang="ar-SA" sz="2800" dirty="0"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814270"/>
            <a:ext cx="4536504" cy="22747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15816" y="4483358"/>
            <a:ext cx="6084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ar-SA" sz="2400" dirty="0" smtClean="0"/>
              <a:t>f </a:t>
            </a:r>
            <a:r>
              <a:rPr lang="ar-SA" sz="2400" dirty="0"/>
              <a:t>اﻟﺒﻌﺪ اﻟﺒﺆري اﻟﻜﻠﻲ ﻟﻤﺠﻤﻮﻋﺔ اﻟﻌﺪﺳﺎت اﻟﻤﺘﻼﺻﻘﺔ </a:t>
            </a:r>
            <a:endParaRPr lang="ar-SA" sz="2400" dirty="0" smtClean="0"/>
          </a:p>
          <a:p>
            <a:pPr marL="285750" indent="-285750">
              <a:buFontTx/>
              <a:buChar char="-"/>
            </a:pPr>
            <a:r>
              <a:rPr lang="ar-SA" sz="2400" dirty="0" smtClean="0"/>
              <a:t>f</a:t>
            </a:r>
            <a:r>
              <a:rPr lang="en-GB" sz="2400" dirty="0" smtClean="0"/>
              <a:t>1</a:t>
            </a:r>
            <a:r>
              <a:rPr lang="ar-SA" sz="2400" dirty="0" smtClean="0"/>
              <a:t> </a:t>
            </a:r>
            <a:r>
              <a:rPr lang="ar-SA" sz="2400" dirty="0"/>
              <a:t>اﻟﺒﻌﺪ اﻟﺒﺆري ﻟﻠﻌﺪﺳﺔ اﻷوﻟﻰ </a:t>
            </a:r>
            <a:endParaRPr lang="ar-SA" sz="2400" dirty="0" smtClean="0"/>
          </a:p>
          <a:p>
            <a:pPr marL="285750" indent="-285750">
              <a:buFontTx/>
              <a:buChar char="-"/>
            </a:pPr>
            <a:r>
              <a:rPr lang="ar-SA" sz="2400" dirty="0" smtClean="0"/>
              <a:t>f</a:t>
            </a:r>
            <a:r>
              <a:rPr lang="en-GB" sz="2400" dirty="0" smtClean="0"/>
              <a:t>2</a:t>
            </a:r>
            <a:r>
              <a:rPr lang="ar-SA" sz="2400" dirty="0" smtClean="0"/>
              <a:t> </a:t>
            </a:r>
            <a:r>
              <a:rPr lang="ar-SA" sz="2400" dirty="0"/>
              <a:t>اﻟﺒﻌﺪ اﻟﺒﺆري ﻟﻠﻌﺪﺳﺔ </a:t>
            </a:r>
            <a:r>
              <a:rPr lang="ar-SA" sz="2400" dirty="0" smtClean="0"/>
              <a:t>الثانية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264568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340768"/>
            <a:ext cx="86409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smtClean="0">
                <a:solidFill>
                  <a:srgbClr val="FF0000"/>
                </a:solidFill>
                <a:cs typeface="+mj-cs"/>
              </a:rPr>
              <a:t>مثال : عدستان محدبتان رقيقتان بعدهما البؤريان </a:t>
            </a:r>
            <a:r>
              <a:rPr lang="en-GB" b="1" smtClean="0">
                <a:solidFill>
                  <a:srgbClr val="FF0000"/>
                </a:solidFill>
                <a:cs typeface="+mj-cs"/>
              </a:rPr>
              <a:t>5 cm</a:t>
            </a:r>
            <a:r>
              <a:rPr lang="ar-SA" b="1" smtClean="0">
                <a:solidFill>
                  <a:srgbClr val="FF0000"/>
                </a:solidFill>
                <a:cs typeface="+mj-cs"/>
              </a:rPr>
              <a:t> و </a:t>
            </a:r>
            <a:r>
              <a:rPr lang="en-GB" b="1" smtClean="0">
                <a:solidFill>
                  <a:srgbClr val="FF0000"/>
                </a:solidFill>
                <a:cs typeface="+mj-cs"/>
              </a:rPr>
              <a:t>10 cm</a:t>
            </a:r>
            <a:r>
              <a:rPr lang="ar-SA" b="1" smtClean="0">
                <a:solidFill>
                  <a:srgbClr val="FF0000"/>
                </a:solidFill>
                <a:cs typeface="+mj-cs"/>
              </a:rPr>
              <a:t> ويبعدان عن بعضهما مسافة </a:t>
            </a:r>
            <a:r>
              <a:rPr lang="en-GB" b="1" smtClean="0">
                <a:solidFill>
                  <a:srgbClr val="FF0000"/>
                </a:solidFill>
                <a:cs typeface="+mj-cs"/>
              </a:rPr>
              <a:t>10 cm</a:t>
            </a:r>
            <a:r>
              <a:rPr lang="ar-SA" b="1" smtClean="0">
                <a:solidFill>
                  <a:srgbClr val="FF0000"/>
                </a:solidFill>
                <a:cs typeface="+mj-cs"/>
              </a:rPr>
              <a:t> ، وضع جسم يسار العدسة الأولى وعلى بعد </a:t>
            </a:r>
            <a:r>
              <a:rPr lang="en-GB" b="1" smtClean="0">
                <a:solidFill>
                  <a:srgbClr val="FF0000"/>
                </a:solidFill>
                <a:cs typeface="+mj-cs"/>
              </a:rPr>
              <a:t>7.5 cm</a:t>
            </a:r>
            <a:r>
              <a:rPr lang="ar-SA" b="1" smtClean="0">
                <a:solidFill>
                  <a:srgbClr val="FF0000"/>
                </a:solidFill>
                <a:cs typeface="+mj-cs"/>
              </a:rPr>
              <a:t> منها، أوجد:</a:t>
            </a:r>
          </a:p>
          <a:p>
            <a:r>
              <a:rPr lang="ar-SA" b="1" smtClean="0">
                <a:solidFill>
                  <a:srgbClr val="FF0000"/>
                </a:solidFill>
                <a:cs typeface="+mj-cs"/>
              </a:rPr>
              <a:t>أ) بعد الصورة النهائية.</a:t>
            </a:r>
          </a:p>
          <a:p>
            <a:r>
              <a:rPr lang="ar-SA" b="1" smtClean="0">
                <a:solidFill>
                  <a:srgbClr val="FF0000"/>
                </a:solidFill>
                <a:cs typeface="+mj-cs"/>
              </a:rPr>
              <a:t>ب) التكبير النهائي الناتج من المجموعة.</a:t>
            </a:r>
            <a:endParaRPr lang="ar-SA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221088"/>
            <a:ext cx="26100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1/S1` </a:t>
            </a:r>
            <a:r>
              <a:rPr lang="en-US" dirty="0" smtClean="0"/>
              <a:t>+ 1/S = 1/f</a:t>
            </a:r>
          </a:p>
          <a:p>
            <a:pPr algn="l" rtl="0"/>
            <a:r>
              <a:rPr lang="en-US" dirty="0" smtClean="0"/>
              <a:t>1/7.5+1/</a:t>
            </a:r>
            <a:r>
              <a:rPr lang="en-US" dirty="0">
                <a:solidFill>
                  <a:prstClr val="black"/>
                </a:solidFill>
              </a:rPr>
              <a:t>S` </a:t>
            </a:r>
            <a:r>
              <a:rPr lang="en-US" dirty="0" smtClean="0"/>
              <a:t>=</a:t>
            </a:r>
            <a:r>
              <a:rPr lang="en-US" dirty="0" smtClean="0"/>
              <a:t>1/5</a:t>
            </a:r>
          </a:p>
          <a:p>
            <a:pPr algn="l" rtl="0"/>
            <a:r>
              <a:rPr lang="en-US" dirty="0" smtClean="0"/>
              <a:t>1/S1`=</a:t>
            </a:r>
            <a:r>
              <a:rPr lang="en-US" dirty="0" smtClean="0"/>
              <a:t>1/5-1/7.5=1/15</a:t>
            </a:r>
          </a:p>
          <a:p>
            <a:pPr algn="l" rtl="0"/>
            <a:r>
              <a:rPr lang="en-US" dirty="0" smtClean="0"/>
              <a:t>S1` </a:t>
            </a:r>
            <a:r>
              <a:rPr lang="en-US" dirty="0" smtClean="0"/>
              <a:t>= 15 cm</a:t>
            </a:r>
          </a:p>
          <a:p>
            <a:pPr algn="l" rtl="0"/>
            <a:r>
              <a:rPr lang="ar-SA" dirty="0" smtClean="0"/>
              <a:t>الإشارة موجبة الصورة حقيقية</a:t>
            </a:r>
          </a:p>
          <a:p>
            <a:pPr algn="l" rtl="0"/>
            <a:r>
              <a:rPr lang="ar-SA" dirty="0" smtClean="0"/>
              <a:t>الصورة بمثابة جسم للعدسة الثانية</a:t>
            </a:r>
          </a:p>
          <a:p>
            <a:pPr algn="l" rtl="0"/>
            <a:r>
              <a:rPr lang="en-US" dirty="0" smtClean="0"/>
              <a:t>S2 =</a:t>
            </a:r>
            <a:r>
              <a:rPr lang="en-US" dirty="0" smtClean="0"/>
              <a:t>d-</a:t>
            </a:r>
            <a:r>
              <a:rPr lang="en-US" dirty="0" smtClean="0">
                <a:solidFill>
                  <a:prstClr val="black"/>
                </a:solidFill>
              </a:rPr>
              <a:t>S1` </a:t>
            </a:r>
            <a:r>
              <a:rPr lang="en-US" dirty="0" smtClean="0"/>
              <a:t> </a:t>
            </a:r>
            <a:r>
              <a:rPr lang="en-US" dirty="0" smtClean="0"/>
              <a:t>= 10-15=-5 cm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9587" y="4483998"/>
            <a:ext cx="27302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1/S2` + 1/S2 = 1/f2</a:t>
            </a:r>
          </a:p>
          <a:p>
            <a:pPr algn="l" rtl="0"/>
            <a:r>
              <a:rPr lang="en-US" dirty="0" smtClean="0"/>
              <a:t>1/</a:t>
            </a:r>
            <a:r>
              <a:rPr lang="en-US" dirty="0"/>
              <a:t>S2` </a:t>
            </a:r>
            <a:r>
              <a:rPr lang="en-US" dirty="0" smtClean="0"/>
              <a:t>+1/-5=1/10</a:t>
            </a:r>
          </a:p>
          <a:p>
            <a:pPr algn="l" rtl="0"/>
            <a:r>
              <a:rPr lang="en-US" dirty="0" smtClean="0"/>
              <a:t>1/</a:t>
            </a:r>
            <a:r>
              <a:rPr lang="en-US" dirty="0"/>
              <a:t>S2` </a:t>
            </a:r>
            <a:r>
              <a:rPr lang="en-US" dirty="0" smtClean="0"/>
              <a:t>=1/10+1/5=1+2/10</a:t>
            </a:r>
          </a:p>
          <a:p>
            <a:pPr algn="l" rtl="0"/>
            <a:r>
              <a:rPr lang="en-US" dirty="0"/>
              <a:t>S2` </a:t>
            </a:r>
            <a:r>
              <a:rPr lang="en-US" dirty="0" smtClean="0"/>
              <a:t> = 10/3 =3.33 cm</a:t>
            </a:r>
          </a:p>
          <a:p>
            <a:pPr algn="l" rtl="0"/>
            <a:r>
              <a:rPr lang="ar-SA" dirty="0" smtClean="0"/>
              <a:t>الإشارة موجبة الصورة حقيقية</a:t>
            </a:r>
          </a:p>
          <a:p>
            <a:pPr algn="l" rtl="0"/>
            <a:r>
              <a:rPr lang="ar-SA" dirty="0" smtClean="0"/>
              <a:t>وتبعد عن العدسة </a:t>
            </a:r>
            <a:r>
              <a:rPr lang="ar-SA" dirty="0"/>
              <a:t>الثانية</a:t>
            </a:r>
            <a:r>
              <a:rPr lang="en-US" dirty="0"/>
              <a:t> 3.33 cm </a:t>
            </a:r>
            <a:endParaRPr lang="ar-SA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3177" y="4082588"/>
            <a:ext cx="2767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M1 = -S`1/S</a:t>
            </a:r>
            <a:r>
              <a:rPr lang="en-US" dirty="0"/>
              <a:t>1</a:t>
            </a:r>
            <a:r>
              <a:rPr lang="en-US" dirty="0" smtClean="0"/>
              <a:t> = -15/7.5 = -2</a:t>
            </a:r>
          </a:p>
          <a:p>
            <a:pPr algn="l" rtl="0"/>
            <a:r>
              <a:rPr lang="en-US" dirty="0" smtClean="0"/>
              <a:t>M2 </a:t>
            </a:r>
            <a:r>
              <a:rPr lang="en-US" dirty="0"/>
              <a:t>= -</a:t>
            </a:r>
            <a:r>
              <a:rPr lang="en-US" dirty="0" smtClean="0"/>
              <a:t>S`2/S2 </a:t>
            </a:r>
            <a:r>
              <a:rPr lang="en-US" dirty="0"/>
              <a:t>= </a:t>
            </a:r>
            <a:r>
              <a:rPr lang="en-US" dirty="0" smtClean="0"/>
              <a:t>(10/3)/-5 </a:t>
            </a:r>
            <a:r>
              <a:rPr lang="en-US" dirty="0"/>
              <a:t>= </a:t>
            </a:r>
            <a:r>
              <a:rPr lang="en-US" dirty="0" smtClean="0"/>
              <a:t>2/3</a:t>
            </a:r>
            <a:endParaRPr lang="en-US" dirty="0"/>
          </a:p>
          <a:p>
            <a:pPr algn="l" rtl="0"/>
            <a:r>
              <a:rPr lang="en-US" dirty="0" smtClean="0"/>
              <a:t>M = M1M2</a:t>
            </a:r>
          </a:p>
          <a:p>
            <a:pPr algn="l" rtl="0"/>
            <a:r>
              <a:rPr lang="en-US" dirty="0" smtClean="0"/>
              <a:t>= (-2)(2/3)= -4/3</a:t>
            </a:r>
          </a:p>
          <a:p>
            <a:pPr algn="r"/>
            <a:r>
              <a:rPr lang="ar-SA" dirty="0" smtClean="0"/>
              <a:t>أي ان الصورة النهائية المتكونة حقيقية ومقلوبة بالنسبة للجسم الأصلي ومكبرة مرة وثلث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07177" y="26556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ar-SA" dirty="0"/>
              <a:t>تكون الصورة المتكونة بواسطة العدسة </a:t>
            </a:r>
          </a:p>
          <a:p>
            <a:pPr>
              <a:buNone/>
            </a:pPr>
            <a:r>
              <a:rPr lang="ar-SA" dirty="0"/>
              <a:t>الأولى جسم للعدسة الثانية </a:t>
            </a:r>
          </a:p>
        </p:txBody>
      </p:sp>
    </p:spTree>
    <p:extLst>
      <p:ext uri="{BB962C8B-B14F-4D97-AF65-F5344CB8AC3E}">
        <p14:creationId xmlns:p14="http://schemas.microsoft.com/office/powerpoint/2010/main" val="1539040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lense 04.bmp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708" t="947" r="3420" b="12713"/>
          <a:stretch>
            <a:fillRect/>
          </a:stretch>
        </p:blipFill>
        <p:spPr>
          <a:xfrm>
            <a:off x="142844" y="1643050"/>
            <a:ext cx="4237896" cy="42148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6" y="1214422"/>
            <a:ext cx="4500594" cy="550072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sz="3200" dirty="0" smtClean="0">
                <a:solidFill>
                  <a:srgbClr val="FF0000"/>
                </a:solidFill>
                <a:cs typeface="+mj-cs"/>
              </a:rPr>
              <a:t>المجهر البسيط</a:t>
            </a:r>
            <a:r>
              <a:rPr lang="ar-SA" sz="2400" dirty="0" smtClean="0">
                <a:cs typeface="+mj-cs"/>
              </a:rPr>
              <a:t/>
            </a:r>
            <a:br>
              <a:rPr lang="ar-SA" sz="2400" dirty="0" smtClean="0">
                <a:cs typeface="+mj-cs"/>
              </a:rPr>
            </a:br>
            <a:r>
              <a:rPr lang="ar-SA" sz="2000" dirty="0" smtClean="0">
                <a:cs typeface="+mj-cs"/>
              </a:rPr>
              <a:t>يستطيع صاحب النظر الطبيعي أن يرى جسما بوضوح إذا كان على بعد لا يقل عن </a:t>
            </a:r>
            <a:r>
              <a:rPr lang="en-US" sz="2000" dirty="0" smtClean="0">
                <a:cs typeface="+mj-cs"/>
              </a:rPr>
              <a:t>25 cm</a:t>
            </a:r>
            <a:r>
              <a:rPr lang="ar-SA" sz="2000" dirty="0" smtClean="0">
                <a:cs typeface="+mj-cs"/>
              </a:rPr>
              <a:t> عن عينيه.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sz="2000" dirty="0" smtClean="0">
                <a:cs typeface="+mj-cs"/>
              </a:rPr>
              <a:t>العدسة في المجهر البسيط تزيد من الحجم الزاوي حيث تتكون أمام العين صورة خيالية مكبرة ومعتدلة. وتكبير الجسم يعطى بالعلاقة: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sz="2000" dirty="0" smtClean="0">
                <a:cs typeface="+mj-cs"/>
              </a:rPr>
              <a:t/>
            </a:r>
            <a:br>
              <a:rPr lang="ar-SA" sz="2000" dirty="0" smtClean="0">
                <a:cs typeface="+mj-cs"/>
              </a:rPr>
            </a:br>
            <a:endParaRPr lang="ar-SA" sz="2000" dirty="0" smtClean="0"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ar-SA" sz="2000" dirty="0" smtClean="0"/>
              <a:t>وأعلى قيمة للتكبير هي:</a:t>
            </a:r>
            <a:endParaRPr lang="ar-SA" sz="2000" dirty="0" smtClean="0">
              <a:cs typeface="+mj-cs"/>
            </a:endParaRP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4643438" y="4572008"/>
          <a:ext cx="1554652" cy="860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Equation" r:id="rId4" imgW="711000" imgH="393480" progId="Equation.3">
                  <p:embed/>
                </p:oleObj>
              </mc:Choice>
              <mc:Fallback>
                <p:oleObj name="Equation" r:id="rId4" imgW="7110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572008"/>
                        <a:ext cx="1554652" cy="8604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4643438" y="5824561"/>
          <a:ext cx="2062162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Equation" r:id="rId6" imgW="1028520" imgH="444240" progId="Equation.3">
                  <p:embed/>
                </p:oleObj>
              </mc:Choice>
              <mc:Fallback>
                <p:oleObj name="Equation" r:id="rId6" imgW="102852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824561"/>
                        <a:ext cx="2062162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lense 05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32" y="692696"/>
            <a:ext cx="6272953" cy="34560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86314" y="2214554"/>
            <a:ext cx="4281518" cy="4429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dirty="0" smtClean="0">
                <a:solidFill>
                  <a:srgbClr val="FF0000"/>
                </a:solidFill>
                <a:cs typeface="+mj-cs"/>
              </a:rPr>
              <a:t>الميكروسكوب</a:t>
            </a:r>
          </a:p>
          <a:p>
            <a:pPr marL="0" indent="0">
              <a:buNone/>
            </a:pPr>
            <a:endParaRPr lang="ar-SA" sz="2000" dirty="0" smtClean="0">
              <a:cs typeface="+mj-cs"/>
            </a:endParaRPr>
          </a:p>
          <a:p>
            <a:pPr marL="0" indent="0">
              <a:buNone/>
            </a:pPr>
            <a:r>
              <a:rPr lang="ar-SA" sz="2000" dirty="0" smtClean="0">
                <a:cs typeface="+mj-cs"/>
              </a:rPr>
              <a:t>التكبير في الميكروسكوب يعطى بالعلاقة:</a:t>
            </a:r>
          </a:p>
          <a:p>
            <a:pPr marL="0" indent="0">
              <a:buNone/>
            </a:pPr>
            <a:endParaRPr lang="ar-SA" sz="2000" dirty="0" smtClean="0">
              <a:cs typeface="+mj-cs"/>
            </a:endParaRPr>
          </a:p>
          <a:p>
            <a:pPr marL="0" indent="0">
              <a:buNone/>
            </a:pPr>
            <a:endParaRPr lang="ar-SA" sz="2000" dirty="0" smtClean="0">
              <a:cs typeface="+mj-cs"/>
            </a:endParaRPr>
          </a:p>
          <a:p>
            <a:pPr marL="0" indent="0">
              <a:buNone/>
            </a:pPr>
            <a:endParaRPr lang="ar-SA" sz="2000" dirty="0" smtClean="0">
              <a:cs typeface="+mj-cs"/>
            </a:endParaRPr>
          </a:p>
          <a:p>
            <a:pPr marL="0" indent="0">
              <a:buNone/>
            </a:pPr>
            <a:endParaRPr lang="ar-SA" sz="2000" dirty="0" smtClean="0">
              <a:cs typeface="+mj-cs"/>
            </a:endParaRPr>
          </a:p>
          <a:p>
            <a:pPr marL="0" indent="0">
              <a:buNone/>
            </a:pPr>
            <a:r>
              <a:rPr lang="ar-SA" sz="2000" dirty="0" smtClean="0">
                <a:cs typeface="+mj-cs"/>
              </a:rPr>
              <a:t>وأعلى قيمة للتكبير هي:</a:t>
            </a:r>
          </a:p>
          <a:p>
            <a:pPr marL="0" indent="0">
              <a:buNone/>
            </a:pPr>
            <a:endParaRPr lang="ar-SA" sz="2000" dirty="0" smtClean="0">
              <a:cs typeface="+mj-cs"/>
            </a:endParaRPr>
          </a:p>
          <a:p>
            <a:endParaRPr lang="ar-SA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970102"/>
              </p:ext>
            </p:extLst>
          </p:nvPr>
        </p:nvGraphicFramePr>
        <p:xfrm>
          <a:off x="4906963" y="5684838"/>
          <a:ext cx="3716337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Equation" r:id="rId4" imgW="1854000" imgH="482400" progId="Equation.3">
                  <p:embed/>
                </p:oleObj>
              </mc:Choice>
              <mc:Fallback>
                <p:oleObj name="Equation" r:id="rId4" imgW="18540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5684838"/>
                        <a:ext cx="3716337" cy="96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111683"/>
              </p:ext>
            </p:extLst>
          </p:nvPr>
        </p:nvGraphicFramePr>
        <p:xfrm>
          <a:off x="4814888" y="3849688"/>
          <a:ext cx="335915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Equation" r:id="rId6" imgW="1676160" imgH="482400" progId="Equation.3">
                  <p:embed/>
                </p:oleObj>
              </mc:Choice>
              <mc:Fallback>
                <p:oleObj name="Equation" r:id="rId6" imgW="167616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3849688"/>
                        <a:ext cx="3359150" cy="96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913" y="4076700"/>
            <a:ext cx="203835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5545">
            <a:off x="179512" y="1196752"/>
            <a:ext cx="8894278" cy="30963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663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53416" y="1112963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Converging and Diverging Kinds of Lenses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582047"/>
              </p:ext>
            </p:extLst>
          </p:nvPr>
        </p:nvGraphicFramePr>
        <p:xfrm>
          <a:off x="839014" y="1700808"/>
          <a:ext cx="2890837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Image" r:id="rId3" imgW="10146032" imgH="7276190" progId="PhotoshopElements.Image.2">
                  <p:embed/>
                </p:oleObj>
              </mc:Choice>
              <mc:Fallback>
                <p:oleObj name="Image" r:id="rId3" imgW="10146032" imgH="7276190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014" y="1700808"/>
                        <a:ext cx="2890837" cy="207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179203"/>
              </p:ext>
            </p:extLst>
          </p:nvPr>
        </p:nvGraphicFramePr>
        <p:xfrm>
          <a:off x="971600" y="3761102"/>
          <a:ext cx="2971800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Image" r:id="rId5" imgW="4812698" imgH="2768254" progId="PhotoshopElements.Image.2">
                  <p:embed/>
                </p:oleObj>
              </mc:Choice>
              <mc:Fallback>
                <p:oleObj name="Image" r:id="rId5" imgW="4812698" imgH="2768254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761102"/>
                        <a:ext cx="2971800" cy="170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523979"/>
              </p:ext>
            </p:extLst>
          </p:nvPr>
        </p:nvGraphicFramePr>
        <p:xfrm>
          <a:off x="2111151" y="5470839"/>
          <a:ext cx="182880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Image" r:id="rId7" imgW="7530159" imgH="5460317" progId="PhotoshopElements.Image.2">
                  <p:embed/>
                </p:oleObj>
              </mc:Choice>
              <mc:Fallback>
                <p:oleObj name="Image" r:id="rId7" imgW="7530159" imgH="5460317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151" y="5470839"/>
                        <a:ext cx="1828800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893855"/>
              </p:ext>
            </p:extLst>
          </p:nvPr>
        </p:nvGraphicFramePr>
        <p:xfrm>
          <a:off x="5148064" y="1628800"/>
          <a:ext cx="28194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Image" r:id="rId9" imgW="10158730" imgH="7479365" progId="PhotoshopElements.Image.2">
                  <p:embed/>
                </p:oleObj>
              </mc:Choice>
              <mc:Fallback>
                <p:oleObj name="Image" r:id="rId9" imgW="10158730" imgH="7479365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628800"/>
                        <a:ext cx="2819400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134032"/>
              </p:ext>
            </p:extLst>
          </p:nvPr>
        </p:nvGraphicFramePr>
        <p:xfrm>
          <a:off x="5148064" y="3705250"/>
          <a:ext cx="27432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Image" r:id="rId11" imgW="9714286" imgH="5942857" progId="PhotoshopElements.Image.2">
                  <p:embed/>
                </p:oleObj>
              </mc:Choice>
              <mc:Fallback>
                <p:oleObj name="Image" r:id="rId11" imgW="9714286" imgH="5942857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705250"/>
                        <a:ext cx="2743200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712523"/>
              </p:ext>
            </p:extLst>
          </p:nvPr>
        </p:nvGraphicFramePr>
        <p:xfrm>
          <a:off x="6084168" y="5384825"/>
          <a:ext cx="2133600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Image" r:id="rId13" imgW="8114286" imgH="5041270" progId="PhotoshopElements.Image.2">
                  <p:embed/>
                </p:oleObj>
              </mc:Choice>
              <mc:Fallback>
                <p:oleObj name="Image" r:id="rId13" imgW="8114286" imgH="5041270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384825"/>
                        <a:ext cx="2133600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8759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126802"/>
            <a:ext cx="3816425" cy="2182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-27384"/>
            <a:ext cx="1988739" cy="3141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068960"/>
            <a:ext cx="7038975" cy="1209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36" y="5292497"/>
            <a:ext cx="15841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3200" dirty="0" smtClean="0">
                <a:cs typeface="+mj-cs"/>
              </a:rPr>
              <a:t>= -391</a:t>
            </a:r>
            <a:endParaRPr lang="ar-SA" sz="3200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6084585"/>
            <a:ext cx="51125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الصورة مقلوبة ومكبرة </a:t>
            </a:r>
            <a:r>
              <a:rPr lang="en-GB" sz="3200" dirty="0" smtClean="0"/>
              <a:t>391 </a:t>
            </a:r>
            <a:r>
              <a:rPr lang="ar-SA" sz="3200" dirty="0" smtClean="0"/>
              <a:t> مرة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587377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8247"/>
            <a:ext cx="7722464" cy="57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7198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543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(2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ar-SA" sz="2400" dirty="0" smtClean="0"/>
              <a:t>عدسة أحد سطحيها محدب نصف قطره </a:t>
            </a:r>
            <a:r>
              <a:rPr lang="en-US" sz="2400" dirty="0" smtClean="0"/>
              <a:t>10 cm</a:t>
            </a:r>
            <a:r>
              <a:rPr lang="ar-SA" sz="2400" dirty="0" smtClean="0"/>
              <a:t>، والسطح الآخر مقعر نصف قطره </a:t>
            </a:r>
            <a:r>
              <a:rPr lang="en-US" sz="2400" dirty="0" smtClean="0"/>
              <a:t>20 cm</a:t>
            </a:r>
            <a:r>
              <a:rPr lang="ar-SA" sz="2400" dirty="0" smtClean="0"/>
              <a:t>، ومعامل انكسارها </a:t>
            </a:r>
            <a:r>
              <a:rPr lang="en-US" sz="2400" dirty="0" smtClean="0"/>
              <a:t>1.54</a:t>
            </a:r>
            <a:r>
              <a:rPr lang="ar-SA" sz="2400" dirty="0" smtClean="0"/>
              <a:t> احسب:</a:t>
            </a:r>
          </a:p>
          <a:p>
            <a:pPr marL="4763" indent="0">
              <a:buNone/>
            </a:pPr>
            <a:r>
              <a:rPr lang="ar-SA" sz="2400" dirty="0" smtClean="0"/>
              <a:t>أ) بعدها البؤري وحدد نوعها.</a:t>
            </a:r>
          </a:p>
          <a:p>
            <a:pPr marL="4763" indent="0">
              <a:buNone/>
            </a:pPr>
            <a:r>
              <a:rPr lang="ar-SA" sz="2400" dirty="0" smtClean="0"/>
              <a:t>ب) اعد حل الفقرة السابقة إذا وضعت العدسة في سائل شفاف معامل انكساره </a:t>
            </a:r>
            <a:r>
              <a:rPr lang="en-US" sz="2400" dirty="0" smtClean="0"/>
              <a:t>1.6</a:t>
            </a:r>
            <a:r>
              <a:rPr lang="ar-SA" sz="2400" dirty="0" smtClean="0"/>
              <a:t>.  </a:t>
            </a:r>
            <a:endParaRPr lang="ar-SA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(5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sz="2800" dirty="0" smtClean="0"/>
              <a:t>أوجد بعد الجسم عن عدسة مجمعة إذا كانت الصورة التي تكونها:</a:t>
            </a:r>
          </a:p>
          <a:p>
            <a:pPr marL="4763" indent="0">
              <a:buNone/>
            </a:pPr>
            <a:r>
              <a:rPr lang="ar-SA" sz="2800" dirty="0" smtClean="0"/>
              <a:t>أ) حقيقية وضعف حجم الجسم.</a:t>
            </a:r>
          </a:p>
          <a:p>
            <a:pPr marL="4763" indent="0">
              <a:buNone/>
            </a:pPr>
            <a:r>
              <a:rPr lang="ar-SA" sz="2800" dirty="0" smtClean="0"/>
              <a:t>ب) خيالية وضعف حجم الجسم.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16059"/>
            <a:ext cx="8392269" cy="416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3789" y="1681644"/>
            <a:ext cx="5002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2800" b="1" dirty="0" smtClean="0"/>
              <a:t>(7</a:t>
            </a:r>
            <a:endParaRPr lang="ar-SA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4864"/>
            <a:ext cx="8780959" cy="399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1" y="2867639"/>
            <a:ext cx="5910028" cy="394573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402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05559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(8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ar-SA" sz="2800" dirty="0" smtClean="0"/>
              <a:t>وضع جسم على بعد </a:t>
            </a:r>
            <a:r>
              <a:rPr lang="en-US" sz="2800" dirty="0" smtClean="0"/>
              <a:t>30 cm</a:t>
            </a:r>
            <a:r>
              <a:rPr lang="ar-SA" sz="2800" dirty="0" smtClean="0"/>
              <a:t> أمام عدسة وتكونت له صورة على حاجز يبعد </a:t>
            </a:r>
            <a:r>
              <a:rPr lang="en-US" sz="2800" dirty="0" smtClean="0"/>
              <a:t>10 cm</a:t>
            </a:r>
            <a:r>
              <a:rPr lang="ar-SA" sz="2800" dirty="0" smtClean="0"/>
              <a:t> خلف العدسة، احسب ما يلي للعدسة:</a:t>
            </a:r>
          </a:p>
          <a:p>
            <a:pPr marL="4763" indent="0">
              <a:buNone/>
            </a:pPr>
            <a:r>
              <a:rPr lang="ar-SA" sz="2800" dirty="0" smtClean="0"/>
              <a:t>أ) بعدها البؤري.		ب) تكبيرها.		ج) نوعها.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0872" y="126876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</a:rPr>
              <a:t>(</a:t>
            </a:r>
            <a:r>
              <a:rPr lang="en-GB" b="1" dirty="0" smtClean="0">
                <a:solidFill>
                  <a:srgbClr val="FF0000"/>
                </a:solidFill>
              </a:rPr>
              <a:t>9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ar-SA" sz="2800" dirty="0" smtClean="0"/>
              <a:t>جسم حقيقي على بعد </a:t>
            </a:r>
            <a:r>
              <a:rPr lang="en-US" sz="2800" dirty="0" smtClean="0"/>
              <a:t>18 cm</a:t>
            </a:r>
            <a:r>
              <a:rPr lang="ar-SA" sz="2800" dirty="0" smtClean="0"/>
              <a:t> إلى اليسار من عدسة مفرقة بعدها البؤري </a:t>
            </a:r>
            <a:r>
              <a:rPr lang="en-US" sz="2800" dirty="0" smtClean="0"/>
              <a:t>30 cm</a:t>
            </a:r>
            <a:r>
              <a:rPr lang="ar-SA" sz="2800" dirty="0" smtClean="0"/>
              <a:t>، احسب موقع وتكبير الصورة.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60973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(11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ar-SA" sz="2400" dirty="0" smtClean="0"/>
              <a:t>عدستان مجمعتان البعد البؤري للأولى </a:t>
            </a:r>
            <a:r>
              <a:rPr lang="en-US" sz="2400" dirty="0" smtClean="0"/>
              <a:t>4 cm</a:t>
            </a:r>
            <a:r>
              <a:rPr lang="ar-SA" sz="2400" dirty="0" smtClean="0"/>
              <a:t> والثانية </a:t>
            </a:r>
            <a:r>
              <a:rPr lang="en-US" sz="2400" dirty="0" smtClean="0"/>
              <a:t>10 cm</a:t>
            </a:r>
            <a:r>
              <a:rPr lang="ar-SA" sz="2400" dirty="0" smtClean="0"/>
              <a:t> والمسافة بينهما </a:t>
            </a:r>
            <a:r>
              <a:rPr lang="en-US" sz="2400" dirty="0" smtClean="0"/>
              <a:t>15 cm</a:t>
            </a:r>
            <a:r>
              <a:rPr lang="ar-SA" sz="2400" dirty="0" smtClean="0"/>
              <a:t>، وضع جسم على بعد </a:t>
            </a:r>
            <a:r>
              <a:rPr lang="en-US" sz="2400" dirty="0" smtClean="0"/>
              <a:t>5 cm</a:t>
            </a:r>
            <a:r>
              <a:rPr lang="ar-SA" sz="2400" dirty="0" smtClean="0"/>
              <a:t> أمام العدسة الأولى. احسب مكان وتكبير الصورة النهائية المتكونة بواسطة العدستين. </a:t>
            </a:r>
            <a:endParaRPr lang="ar-SA" sz="20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89535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(13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ar-SA" sz="2400" dirty="0" smtClean="0"/>
              <a:t>عدسة مجمعة بعدها البؤري </a:t>
            </a:r>
            <a:r>
              <a:rPr lang="en-US" sz="2400" dirty="0" smtClean="0"/>
              <a:t> 20 cm</a:t>
            </a:r>
            <a:r>
              <a:rPr lang="ar-SA" sz="2400" dirty="0" smtClean="0"/>
              <a:t>تبعد </a:t>
            </a:r>
            <a:r>
              <a:rPr lang="en-US" sz="2400" dirty="0" smtClean="0"/>
              <a:t> 50 cm</a:t>
            </a:r>
            <a:r>
              <a:rPr lang="ar-SA" sz="2400" dirty="0" smtClean="0"/>
              <a:t>عن عدسة مجمعة أخرى بعده البؤري </a:t>
            </a:r>
            <a:r>
              <a:rPr lang="en-US" sz="2400" dirty="0" smtClean="0"/>
              <a:t>5 cm</a:t>
            </a:r>
            <a:r>
              <a:rPr lang="ar-SA" sz="2400" dirty="0" smtClean="0"/>
              <a:t>، احسب ما يلي:</a:t>
            </a:r>
          </a:p>
          <a:p>
            <a:pPr marL="4763" indent="0" algn="just">
              <a:buNone/>
            </a:pPr>
            <a:r>
              <a:rPr lang="ar-SA" sz="2400" dirty="0" smtClean="0"/>
              <a:t>أ) موقع الصورة النهائية لجسم وضع على بعد </a:t>
            </a:r>
            <a:r>
              <a:rPr lang="en-US" sz="2400" dirty="0" smtClean="0"/>
              <a:t>30 cm</a:t>
            </a:r>
            <a:r>
              <a:rPr lang="ar-SA" sz="2400" dirty="0" smtClean="0"/>
              <a:t> امام العدسة الأولى.</a:t>
            </a:r>
          </a:p>
          <a:p>
            <a:pPr marL="4763" indent="0" algn="just">
              <a:buNone/>
            </a:pPr>
            <a:r>
              <a:rPr lang="ar-SA" sz="2400" dirty="0" smtClean="0"/>
              <a:t>ب) طول الصورة النهائية ونوعها إذا كان طول الجسم </a:t>
            </a:r>
            <a:r>
              <a:rPr lang="en-US" sz="2400" dirty="0" smtClean="0"/>
              <a:t>1 cm</a:t>
            </a:r>
            <a:r>
              <a:rPr lang="ar-SA" sz="2400" dirty="0" smtClean="0"/>
              <a:t>.</a:t>
            </a:r>
          </a:p>
          <a:p>
            <a:pPr marL="4763" indent="0" algn="just">
              <a:buNone/>
            </a:pPr>
            <a:r>
              <a:rPr lang="ar-SA" sz="2400" dirty="0" smtClean="0"/>
              <a:t>ج) البعد البؤري للعدستين إذا كانتا متلاصقتان.</a:t>
            </a:r>
          </a:p>
          <a:p>
            <a:pPr marL="4763" indent="0" algn="just">
              <a:buNone/>
            </a:pPr>
            <a:r>
              <a:rPr lang="ar-SA" sz="2400" dirty="0" smtClean="0"/>
              <a:t>د) موقع الصورة لجسم على بعد </a:t>
            </a:r>
            <a:r>
              <a:rPr lang="en-US" sz="2400" dirty="0" smtClean="0"/>
              <a:t>4 cm</a:t>
            </a:r>
            <a:r>
              <a:rPr lang="ar-SA" sz="2400" dirty="0" smtClean="0"/>
              <a:t> من تلك العدستين المتلاصقتين.</a:t>
            </a:r>
          </a:p>
          <a:p>
            <a:pPr marL="4763" indent="0" algn="just">
              <a:buNone/>
            </a:pPr>
            <a:r>
              <a:rPr lang="ar-SA" sz="2400" dirty="0" smtClean="0"/>
              <a:t>ه) قدرة العدسة المكافئة لمجموعة العدستين المتلاصقتين.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233674" cy="36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6376" y="1537628"/>
            <a:ext cx="9527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2800" b="1" dirty="0" smtClean="0"/>
              <a:t>(14</a:t>
            </a:r>
            <a:endParaRPr lang="ar-SA" sz="28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132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 descr="36-25a"/>
          <p:cNvSpPr>
            <a:spLocks noGrp="1" noChangeAspect="1" noChangeArrowheads="1"/>
          </p:cNvSpPr>
          <p:nvPr/>
        </p:nvSpPr>
        <p:spPr bwMode="auto">
          <a:xfrm>
            <a:off x="928662" y="1428736"/>
            <a:ext cx="7106384" cy="5400000"/>
          </a:xfrm>
          <a:prstGeom prst="rect">
            <a:avLst/>
          </a:prstGeom>
          <a:blipFill dpi="0" rotWithShape="1">
            <a:blip r:embed="rId2"/>
            <a:srcRect/>
            <a:stretch>
              <a:fillRect b="-16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7" name="Text Box 4" descr="32-01"/>
          <p:cNvSpPr txBox="1">
            <a:spLocks noChangeArrowheads="1"/>
          </p:cNvSpPr>
          <p:nvPr/>
        </p:nvSpPr>
        <p:spPr bwMode="auto">
          <a:xfrm>
            <a:off x="6072198" y="6072206"/>
            <a:ext cx="169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 dirty="0"/>
              <a:t>Fig 36-25a, p.1144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58693"/>
            <a:ext cx="8329642" cy="5554683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15</a:t>
            </a:r>
            <a:r>
              <a:rPr lang="ar-SA" b="1" dirty="0" smtClean="0">
                <a:solidFill>
                  <a:srgbClr val="FF0000"/>
                </a:solidFill>
              </a:rPr>
              <a:t>) </a:t>
            </a:r>
            <a:r>
              <a:rPr lang="ar-SA" sz="2400" dirty="0" smtClean="0"/>
              <a:t>يستخدم شخص عدسة مجمعة بعدها البؤري </a:t>
            </a:r>
            <a:r>
              <a:rPr lang="en-US" sz="2400" dirty="0" smtClean="0"/>
              <a:t>10 cm</a:t>
            </a:r>
            <a:r>
              <a:rPr lang="ar-SA" sz="2400" dirty="0" smtClean="0"/>
              <a:t> لتكبير الاشياء، ما هي المسافة التي يجب وضع الجسم عندها لكي يرى الصورة واضحة ومكبرة؟ وماهو تكبير العدسة؟. (الرؤية الواضحة للعين السليمة تكون على مسافة </a:t>
            </a:r>
            <a:r>
              <a:rPr lang="en-GB" sz="2400" dirty="0" smtClean="0"/>
              <a:t>25 cm</a:t>
            </a:r>
            <a:r>
              <a:rPr lang="ar-SA" sz="2400" dirty="0" smtClean="0"/>
              <a:t>).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274412"/>
              </p:ext>
            </p:extLst>
          </p:nvPr>
        </p:nvGraphicFramePr>
        <p:xfrm>
          <a:off x="611560" y="4365104"/>
          <a:ext cx="3676651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Equation" r:id="rId3" imgW="1663560" imgH="419040" progId="Equation.3">
                  <p:embed/>
                </p:oleObj>
              </mc:Choice>
              <mc:Fallback>
                <p:oleObj name="Equation" r:id="rId3" imgW="1663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365104"/>
                        <a:ext cx="3676651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831627"/>
              </p:ext>
            </p:extLst>
          </p:nvPr>
        </p:nvGraphicFramePr>
        <p:xfrm>
          <a:off x="598488" y="5522913"/>
          <a:ext cx="158273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معادلة" r:id="rId5" imgW="723600" imgH="393480" progId="Equation.3">
                  <p:embed/>
                </p:oleObj>
              </mc:Choice>
              <mc:Fallback>
                <p:oleObj name="معادلة" r:id="rId5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5522913"/>
                        <a:ext cx="1582737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(17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ar-SA" sz="2400" dirty="0" smtClean="0"/>
              <a:t>المسافة بين العدستين العينية والشيئية لميكرسكوب مركب تساوي </a:t>
            </a:r>
            <a:r>
              <a:rPr lang="en-US" sz="2400" dirty="0" smtClean="0"/>
              <a:t>24 cm</a:t>
            </a:r>
            <a:r>
              <a:rPr lang="ar-SA" sz="2400" dirty="0" smtClean="0"/>
              <a:t> ، والبعد البؤري لهما </a:t>
            </a:r>
            <a:r>
              <a:rPr lang="en-US" sz="2400" dirty="0" smtClean="0"/>
              <a:t>3 cm</a:t>
            </a:r>
            <a:r>
              <a:rPr lang="ar-SA" sz="2400" dirty="0" smtClean="0"/>
              <a:t> و </a:t>
            </a:r>
            <a:r>
              <a:rPr lang="en-US" sz="2400" dirty="0" smtClean="0"/>
              <a:t>0.5 cm</a:t>
            </a:r>
            <a:r>
              <a:rPr lang="ar-SA" sz="2400" dirty="0" smtClean="0"/>
              <a:t> على الترتيب، احسب التكبير الكلي للميكرسكوب.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703185"/>
              </p:ext>
            </p:extLst>
          </p:nvPr>
        </p:nvGraphicFramePr>
        <p:xfrm>
          <a:off x="1403648" y="4653136"/>
          <a:ext cx="4253322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Equation" r:id="rId3" imgW="1676160" imgH="482400" progId="Equation.3">
                  <p:embed/>
                </p:oleObj>
              </mc:Choice>
              <mc:Fallback>
                <p:oleObj name="Equation" r:id="rId3" imgW="1676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653136"/>
                        <a:ext cx="4253322" cy="12241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ar-SA" sz="3800" dirty="0" smtClean="0">
                <a:solidFill>
                  <a:srgbClr val="FF0000"/>
                </a:solidFill>
                <a:cs typeface="+mj-cs"/>
              </a:rPr>
              <a:t>جامعة الملك سعود</a:t>
            </a:r>
            <a:endParaRPr lang="en-US" sz="3800" dirty="0" smtClean="0">
              <a:solidFill>
                <a:srgbClr val="FF0000"/>
              </a:solidFill>
              <a:cs typeface="+mj-cs"/>
            </a:endParaRPr>
          </a:p>
          <a:p>
            <a:pPr>
              <a:buNone/>
            </a:pPr>
            <a:r>
              <a:rPr lang="ar-SA" sz="3800" dirty="0" smtClean="0">
                <a:solidFill>
                  <a:srgbClr val="FF0000"/>
                </a:solidFill>
                <a:cs typeface="+mj-cs"/>
              </a:rPr>
              <a:t>كلية العلوم – قسم الفيزياء والفلك</a:t>
            </a:r>
            <a:endParaRPr lang="en-US" sz="3800" dirty="0" smtClean="0">
              <a:solidFill>
                <a:srgbClr val="FF0000"/>
              </a:solidFill>
              <a:cs typeface="+mj-cs"/>
            </a:endParaRPr>
          </a:p>
          <a:p>
            <a:pPr>
              <a:buNone/>
            </a:pPr>
            <a:r>
              <a:rPr lang="ar-SA" sz="3800" dirty="0" smtClean="0">
                <a:solidFill>
                  <a:srgbClr val="FF0000"/>
                </a:solidFill>
                <a:cs typeface="+mj-cs"/>
              </a:rPr>
              <a:t>اختبار قصير </a:t>
            </a:r>
            <a:r>
              <a:rPr lang="en-US" sz="3800" dirty="0" smtClean="0">
                <a:solidFill>
                  <a:srgbClr val="FF0000"/>
                </a:solidFill>
                <a:cs typeface="+mj-cs"/>
              </a:rPr>
              <a:t>Quiz</a:t>
            </a:r>
          </a:p>
          <a:p>
            <a:pPr>
              <a:buNone/>
            </a:pPr>
            <a:r>
              <a:rPr lang="ar-SA" sz="3800" b="1" dirty="0" smtClean="0">
                <a:cs typeface="+mj-cs"/>
              </a:rPr>
              <a:t> </a:t>
            </a:r>
            <a:endParaRPr lang="en-US" sz="3800" dirty="0" smtClean="0">
              <a:cs typeface="+mj-cs"/>
            </a:endParaRPr>
          </a:p>
          <a:p>
            <a:pPr marL="514350" lvl="0" indent="-514350">
              <a:buNone/>
            </a:pPr>
            <a:r>
              <a:rPr lang="ar-SA" sz="3800" b="1" dirty="0" smtClean="0">
                <a:cs typeface="+mj-cs"/>
              </a:rPr>
              <a:t>1- عدسة محدبة الوجهين نصف قطر تكور سطحيها </a:t>
            </a:r>
            <a:r>
              <a:rPr lang="en-US" sz="3800" b="1" dirty="0" smtClean="0">
                <a:cs typeface="+mj-cs"/>
              </a:rPr>
              <a:t>12 cm, 24 cm</a:t>
            </a:r>
            <a:r>
              <a:rPr lang="ar-SA" sz="3800" b="1" dirty="0" smtClean="0">
                <a:cs typeface="+mj-cs"/>
              </a:rPr>
              <a:t> ومعامل انكسار مادتها </a:t>
            </a:r>
            <a:r>
              <a:rPr lang="en-US" sz="3800" b="1" dirty="0" smtClean="0">
                <a:cs typeface="+mj-cs"/>
              </a:rPr>
              <a:t>13/9</a:t>
            </a:r>
            <a:r>
              <a:rPr lang="ar-SA" sz="3800" b="1" dirty="0" smtClean="0">
                <a:cs typeface="+mj-cs"/>
              </a:rPr>
              <a:t>  يكون بعدها البؤري: أ) </a:t>
            </a:r>
            <a:r>
              <a:rPr lang="en-US" sz="3800" b="1" dirty="0" smtClean="0">
                <a:cs typeface="+mj-cs"/>
              </a:rPr>
              <a:t>18 cm</a:t>
            </a:r>
            <a:r>
              <a:rPr lang="ar-SA" sz="3800" b="1" dirty="0" smtClean="0">
                <a:cs typeface="+mj-cs"/>
              </a:rPr>
              <a:t>        ب) </a:t>
            </a:r>
            <a:r>
              <a:rPr lang="en-US" sz="3800" b="1" dirty="0" smtClean="0">
                <a:cs typeface="+mj-cs"/>
              </a:rPr>
              <a:t>16 cm</a:t>
            </a:r>
            <a:r>
              <a:rPr lang="ar-SA" sz="3800" b="1" dirty="0" smtClean="0">
                <a:cs typeface="+mj-cs"/>
              </a:rPr>
              <a:t>           جـ) </a:t>
            </a:r>
            <a:r>
              <a:rPr lang="en-US" sz="3800" b="1" dirty="0" smtClean="0">
                <a:cs typeface="+mj-cs"/>
              </a:rPr>
              <a:t>– 27 cm</a:t>
            </a:r>
            <a:r>
              <a:rPr lang="ar-SA" sz="3800" b="1" dirty="0" smtClean="0">
                <a:cs typeface="+mj-cs"/>
              </a:rPr>
              <a:t>          د) </a:t>
            </a:r>
            <a:r>
              <a:rPr lang="en-US" sz="3800" b="1" dirty="0" smtClean="0">
                <a:cs typeface="+mj-cs"/>
              </a:rPr>
              <a:t>13 cm</a:t>
            </a:r>
            <a:endParaRPr lang="en-US" sz="3800" dirty="0" smtClean="0">
              <a:cs typeface="+mj-cs"/>
            </a:endParaRPr>
          </a:p>
          <a:p>
            <a:pPr marL="514350" indent="-514350">
              <a:buNone/>
            </a:pPr>
            <a:r>
              <a:rPr lang="en-US" sz="3800" b="1" dirty="0" smtClean="0">
                <a:cs typeface="+mj-cs"/>
              </a:rPr>
              <a:t> </a:t>
            </a:r>
            <a:endParaRPr lang="en-US" sz="3800" dirty="0" smtClean="0">
              <a:cs typeface="+mj-cs"/>
            </a:endParaRPr>
          </a:p>
          <a:p>
            <a:pPr marL="514350" lvl="0" indent="-514350">
              <a:buNone/>
            </a:pPr>
            <a:r>
              <a:rPr lang="ar-SA" sz="3800" b="1" dirty="0" smtClean="0">
                <a:cs typeface="+mj-cs"/>
              </a:rPr>
              <a:t>2- عدسة مجمعة بعدها البؤري </a:t>
            </a:r>
            <a:r>
              <a:rPr lang="en-US" sz="3800" b="1" dirty="0" smtClean="0">
                <a:cs typeface="+mj-cs"/>
              </a:rPr>
              <a:t>10 cm</a:t>
            </a:r>
            <a:r>
              <a:rPr lang="ar-SA" sz="3800" b="1" dirty="0" smtClean="0">
                <a:cs typeface="+mj-cs"/>
              </a:rPr>
              <a:t> ، وضع جسم على بعد </a:t>
            </a:r>
            <a:r>
              <a:rPr lang="en-US" sz="3800" b="1" dirty="0" smtClean="0">
                <a:cs typeface="+mj-cs"/>
              </a:rPr>
              <a:t>5 cm</a:t>
            </a:r>
            <a:r>
              <a:rPr lang="ar-SA" sz="3800" b="1" dirty="0" smtClean="0">
                <a:cs typeface="+mj-cs"/>
              </a:rPr>
              <a:t> منها ، فإن الصورة المتكونة تكون:</a:t>
            </a:r>
            <a:endParaRPr lang="en-US" sz="3800" dirty="0" smtClean="0">
              <a:cs typeface="+mj-cs"/>
            </a:endParaRPr>
          </a:p>
          <a:p>
            <a:pPr marL="514350" indent="-514350">
              <a:buNone/>
            </a:pPr>
            <a:r>
              <a:rPr lang="ar-SA" sz="3800" b="1" dirty="0" smtClean="0">
                <a:cs typeface="+mj-cs"/>
              </a:rPr>
              <a:t>      أ) حقيقية مكبرة          ب) حقيقية مصغرة           جـ) خيالية مكبرة           د) خيالية مصغرة</a:t>
            </a:r>
            <a:endParaRPr lang="en-US" sz="3800" b="1" dirty="0" smtClean="0">
              <a:cs typeface="+mj-cs"/>
            </a:endParaRPr>
          </a:p>
          <a:p>
            <a:pPr marL="514350" indent="-514350">
              <a:buNone/>
            </a:pPr>
            <a:r>
              <a:rPr lang="ar-SA" sz="3800" b="1" dirty="0" smtClean="0">
                <a:cs typeface="+mj-cs"/>
              </a:rPr>
              <a:t> </a:t>
            </a:r>
            <a:endParaRPr lang="en-US" sz="3800" dirty="0" smtClean="0">
              <a:cs typeface="+mj-cs"/>
            </a:endParaRPr>
          </a:p>
          <a:p>
            <a:pPr marL="514350" lvl="0" indent="-514350">
              <a:buNone/>
            </a:pPr>
            <a:r>
              <a:rPr lang="ar-SA" sz="3800" b="1" dirty="0" smtClean="0">
                <a:cs typeface="+mj-cs"/>
              </a:rPr>
              <a:t>3- في السؤال السابق قدرة العدسة بالديوبتر : أ) </a:t>
            </a:r>
            <a:r>
              <a:rPr lang="en-US" sz="3800" b="1" dirty="0" smtClean="0">
                <a:cs typeface="+mj-cs"/>
              </a:rPr>
              <a:t> 10</a:t>
            </a:r>
            <a:r>
              <a:rPr lang="ar-SA" sz="3800" b="1" dirty="0" smtClean="0">
                <a:cs typeface="+mj-cs"/>
              </a:rPr>
              <a:t>          ب) </a:t>
            </a:r>
            <a:r>
              <a:rPr lang="en-US" sz="3800" b="1" dirty="0" smtClean="0">
                <a:cs typeface="+mj-cs"/>
              </a:rPr>
              <a:t>0.1</a:t>
            </a:r>
            <a:r>
              <a:rPr lang="ar-SA" sz="3800" b="1" dirty="0" smtClean="0">
                <a:cs typeface="+mj-cs"/>
              </a:rPr>
              <a:t>            جـ) </a:t>
            </a:r>
            <a:r>
              <a:rPr lang="en-US" sz="3800" b="1" dirty="0" smtClean="0">
                <a:cs typeface="+mj-cs"/>
              </a:rPr>
              <a:t>100</a:t>
            </a:r>
            <a:r>
              <a:rPr lang="ar-SA" sz="3800" b="1" dirty="0" smtClean="0">
                <a:cs typeface="+mj-cs"/>
              </a:rPr>
              <a:t>          د) </a:t>
            </a:r>
            <a:r>
              <a:rPr lang="en-US" sz="3800" b="1" dirty="0" smtClean="0">
                <a:cs typeface="+mj-cs"/>
              </a:rPr>
              <a:t>5</a:t>
            </a:r>
            <a:endParaRPr lang="en-US" sz="3800" dirty="0" smtClean="0">
              <a:cs typeface="+mj-cs"/>
            </a:endParaRPr>
          </a:p>
          <a:p>
            <a:pPr marL="514350" indent="-514350">
              <a:buNone/>
            </a:pPr>
            <a:r>
              <a:rPr lang="ar-SA" sz="3800" b="1" dirty="0" smtClean="0">
                <a:cs typeface="+mj-cs"/>
              </a:rPr>
              <a:t> </a:t>
            </a:r>
            <a:endParaRPr lang="en-US" sz="3800" dirty="0" smtClean="0">
              <a:cs typeface="+mj-cs"/>
            </a:endParaRPr>
          </a:p>
          <a:p>
            <a:pPr marL="514350" lvl="0" indent="-514350">
              <a:buNone/>
            </a:pPr>
            <a:r>
              <a:rPr lang="ar-SA" sz="3800" b="1" dirty="0" smtClean="0">
                <a:cs typeface="+mj-cs"/>
              </a:rPr>
              <a:t>4- عدستان متلاصقتان البعد البؤري للأولى </a:t>
            </a:r>
            <a:r>
              <a:rPr lang="en-US" sz="3800" b="1" dirty="0" smtClean="0">
                <a:cs typeface="+mj-cs"/>
              </a:rPr>
              <a:t>4 cm</a:t>
            </a:r>
            <a:r>
              <a:rPr lang="ar-SA" sz="3800" b="1" dirty="0" smtClean="0">
                <a:cs typeface="+mj-cs"/>
              </a:rPr>
              <a:t> والثانية </a:t>
            </a:r>
            <a:r>
              <a:rPr lang="en-US" sz="3800" b="1" dirty="0" smtClean="0">
                <a:cs typeface="+mj-cs"/>
              </a:rPr>
              <a:t>5 cm</a:t>
            </a:r>
            <a:r>
              <a:rPr lang="ar-SA" sz="3800" b="1" dirty="0" smtClean="0">
                <a:cs typeface="+mj-cs"/>
              </a:rPr>
              <a:t> ، فإن البعد البؤري لهما هو:</a:t>
            </a:r>
            <a:endParaRPr lang="en-US" sz="3800" dirty="0" smtClean="0">
              <a:cs typeface="+mj-cs"/>
            </a:endParaRPr>
          </a:p>
          <a:p>
            <a:pPr marL="514350" indent="-514350">
              <a:buNone/>
            </a:pPr>
            <a:r>
              <a:rPr lang="ar-SA" sz="3800" b="1" dirty="0" smtClean="0">
                <a:cs typeface="+mj-cs"/>
              </a:rPr>
              <a:t>      أ)</a:t>
            </a:r>
            <a:r>
              <a:rPr lang="en-US" sz="3800" b="1" dirty="0" smtClean="0">
                <a:cs typeface="+mj-cs"/>
              </a:rPr>
              <a:t>cm  4</a:t>
            </a:r>
            <a:r>
              <a:rPr lang="ar-SA" sz="3800" b="1" dirty="0" smtClean="0">
                <a:cs typeface="+mj-cs"/>
              </a:rPr>
              <a:t>          ب)</a:t>
            </a:r>
            <a:r>
              <a:rPr lang="en-US" sz="3800" b="1" dirty="0" smtClean="0">
                <a:cs typeface="+mj-cs"/>
              </a:rPr>
              <a:t> cm 2.2</a:t>
            </a:r>
            <a:r>
              <a:rPr lang="ar-SA" sz="3800" b="1" dirty="0" smtClean="0">
                <a:cs typeface="+mj-cs"/>
              </a:rPr>
              <a:t>           جـ)</a:t>
            </a:r>
            <a:r>
              <a:rPr lang="en-US" sz="3800" b="1" dirty="0" smtClean="0">
                <a:cs typeface="+mj-cs"/>
              </a:rPr>
              <a:t>   0.45  cm </a:t>
            </a:r>
            <a:r>
              <a:rPr lang="ar-SA" sz="3800" b="1" dirty="0" smtClean="0">
                <a:cs typeface="+mj-cs"/>
              </a:rPr>
              <a:t>          د)</a:t>
            </a:r>
            <a:r>
              <a:rPr lang="en-US" sz="3800" b="1" dirty="0" smtClean="0">
                <a:cs typeface="+mj-cs"/>
              </a:rPr>
              <a:t> cm 5</a:t>
            </a:r>
            <a:endParaRPr lang="en-US" sz="3800" dirty="0" smtClean="0">
              <a:cs typeface="+mj-cs"/>
            </a:endParaRPr>
          </a:p>
          <a:p>
            <a:pPr marL="514350" indent="-514350">
              <a:buNone/>
            </a:pPr>
            <a:r>
              <a:rPr lang="ar-SA" sz="3800" b="1" dirty="0" smtClean="0">
                <a:cs typeface="+mj-cs"/>
              </a:rPr>
              <a:t> </a:t>
            </a:r>
            <a:endParaRPr lang="en-US" sz="3800" dirty="0" smtClean="0">
              <a:cs typeface="+mj-cs"/>
            </a:endParaRPr>
          </a:p>
          <a:p>
            <a:pPr marL="514350" lvl="0" indent="-514350">
              <a:buNone/>
            </a:pPr>
            <a:r>
              <a:rPr lang="ar-SA" sz="3800" b="1" dirty="0" smtClean="0">
                <a:cs typeface="+mj-cs"/>
              </a:rPr>
              <a:t>5- تمتاز الصورة التي يكونه المجهر البسيط بأنها:</a:t>
            </a:r>
            <a:endParaRPr lang="en-US" sz="3800" dirty="0" smtClean="0">
              <a:cs typeface="+mj-cs"/>
            </a:endParaRPr>
          </a:p>
          <a:p>
            <a:pPr marL="514350" indent="-514350">
              <a:buNone/>
            </a:pPr>
            <a:r>
              <a:rPr lang="ar-SA" sz="3800" b="1" dirty="0" smtClean="0">
                <a:cs typeface="+mj-cs"/>
              </a:rPr>
              <a:t>     أ) مقلوبة مكبرة    ب) معتدلة مكبرة    ج) مقلوبة مصغرة   د) معتدلة مصغرة</a:t>
            </a:r>
            <a:endParaRPr lang="ar-SA" sz="3800" dirty="0"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 descr="36-25b"/>
          <p:cNvSpPr>
            <a:spLocks noGrp="1" noChangeAspect="1" noChangeArrowheads="1"/>
          </p:cNvSpPr>
          <p:nvPr/>
        </p:nvSpPr>
        <p:spPr bwMode="auto">
          <a:xfrm>
            <a:off x="1000100" y="1458000"/>
            <a:ext cx="7040622" cy="5400000"/>
          </a:xfrm>
          <a:prstGeom prst="rect">
            <a:avLst/>
          </a:prstGeom>
          <a:blipFill dpi="0" rotWithShape="1">
            <a:blip r:embed="rId2"/>
            <a:srcRect/>
            <a:stretch>
              <a:fillRect b="-3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lenses 02.bmp"/>
          <p:cNvPicPr>
            <a:picLocks noGrp="1" noChangeAspect="1"/>
          </p:cNvPicPr>
          <p:nvPr>
            <p:ph idx="1"/>
          </p:nvPr>
        </p:nvPicPr>
        <p:blipFill>
          <a:blip r:embed="rId2"/>
          <a:srcRect r="12992" b="57383"/>
          <a:stretch>
            <a:fillRect/>
          </a:stretch>
        </p:blipFill>
        <p:spPr>
          <a:xfrm>
            <a:off x="428596" y="2643182"/>
            <a:ext cx="4071966" cy="2880000"/>
          </a:xfrm>
        </p:spPr>
      </p:pic>
      <p:pic>
        <p:nvPicPr>
          <p:cNvPr id="14" name="Content Placeholder 12" descr="lenses 02.bmp"/>
          <p:cNvPicPr>
            <a:picLocks noChangeAspect="1"/>
          </p:cNvPicPr>
          <p:nvPr/>
        </p:nvPicPr>
        <p:blipFill>
          <a:blip r:embed="rId2"/>
          <a:srcRect t="47352" r="14744" b="6874"/>
          <a:stretch>
            <a:fillRect/>
          </a:stretch>
        </p:blipFill>
        <p:spPr>
          <a:xfrm>
            <a:off x="4786314" y="2620702"/>
            <a:ext cx="3714776" cy="2880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Content Placeholder 8"/>
          <p:cNvGraphicFramePr>
            <a:graphicFrameLocks noChangeAspect="1"/>
          </p:cNvGraphicFramePr>
          <p:nvPr/>
        </p:nvGraphicFramePr>
        <p:xfrm>
          <a:off x="5429256" y="1851744"/>
          <a:ext cx="2714644" cy="86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3" imgW="1714320" imgH="545760" progId="Equation.3">
                  <p:embed/>
                </p:oleObj>
              </mc:Choice>
              <mc:Fallback>
                <p:oleObj name="Equation" r:id="rId3" imgW="1714320" imgH="545760" progId="Equation.3">
                  <p:embed/>
                  <p:pic>
                    <p:nvPicPr>
                      <p:cNvPr id="0" name="Content Placeholder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1851744"/>
                        <a:ext cx="2714644" cy="864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Content Placeholder 20" descr="lense 03.bmp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0930" y="1571612"/>
            <a:ext cx="4991136" cy="4680000"/>
          </a:xfrm>
        </p:spPr>
      </p:pic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4643438" y="1214422"/>
            <a:ext cx="4357718" cy="5643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400" dirty="0" smtClean="0">
                <a:solidFill>
                  <a:srgbClr val="FF0000"/>
                </a:solidFill>
                <a:cs typeface="+mj-cs"/>
              </a:rPr>
              <a:t>في حالة العدسات الرقيقة:</a:t>
            </a:r>
          </a:p>
          <a:p>
            <a:pPr marL="0" indent="0">
              <a:buNone/>
            </a:pPr>
            <a:endParaRPr lang="ar-SA" sz="2400" dirty="0" smtClean="0">
              <a:cs typeface="+mj-cs"/>
            </a:endParaRPr>
          </a:p>
          <a:p>
            <a:pPr marL="0" indent="0">
              <a:buNone/>
            </a:pPr>
            <a:endParaRPr lang="ar-SA" sz="2400" dirty="0" smtClean="0">
              <a:cs typeface="+mj-cs"/>
            </a:endParaRPr>
          </a:p>
          <a:p>
            <a:pPr marL="0" indent="0">
              <a:buNone/>
            </a:pPr>
            <a:endParaRPr lang="ar-SA" sz="2400" dirty="0" smtClean="0">
              <a:cs typeface="+mj-cs"/>
            </a:endParaRPr>
          </a:p>
          <a:p>
            <a:pPr marL="0" indent="0">
              <a:buNone/>
            </a:pPr>
            <a:r>
              <a:rPr lang="ar-SA" sz="2400" dirty="0" smtClean="0">
                <a:cs typeface="+mj-cs"/>
              </a:rPr>
              <a:t>بما أن </a:t>
            </a:r>
            <a:r>
              <a:rPr lang="en-US" sz="2400" dirty="0" smtClean="0">
                <a:cs typeface="+mj-cs"/>
              </a:rPr>
              <a:t>n</a:t>
            </a:r>
            <a:r>
              <a:rPr lang="en-US" sz="2400" baseline="-25000" dirty="0" smtClean="0">
                <a:cs typeface="+mj-cs"/>
              </a:rPr>
              <a:t>1</a:t>
            </a:r>
            <a:r>
              <a:rPr lang="en-US" sz="2400" dirty="0" smtClean="0">
                <a:cs typeface="+mj-cs"/>
              </a:rPr>
              <a:t>=1</a:t>
            </a:r>
            <a:r>
              <a:rPr lang="ar-SA" sz="2400" dirty="0" smtClean="0">
                <a:cs typeface="+mj-cs"/>
              </a:rPr>
              <a:t> (للهواء) إذا:</a:t>
            </a:r>
          </a:p>
          <a:p>
            <a:pPr marL="0" indent="0">
              <a:buNone/>
            </a:pPr>
            <a:endParaRPr lang="ar-SA" sz="2400" dirty="0" smtClean="0">
              <a:cs typeface="+mj-cs"/>
            </a:endParaRPr>
          </a:p>
          <a:p>
            <a:pPr marL="0" indent="0">
              <a:buNone/>
            </a:pPr>
            <a:endParaRPr lang="ar-SA" sz="2400" dirty="0" smtClean="0"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endParaRPr lang="ar-SA" sz="2400" dirty="0" smtClean="0"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ar-SA" sz="2400" dirty="0" smtClean="0">
                <a:cs typeface="+mj-cs"/>
              </a:rPr>
              <a:t>وهي علاقة صانعي العدسات</a:t>
            </a:r>
          </a:p>
          <a:p>
            <a:endParaRPr lang="ar-SA" sz="2400" dirty="0">
              <a:cs typeface="+mj-cs"/>
            </a:endParaRPr>
          </a:p>
        </p:txBody>
      </p:sp>
      <p:graphicFrame>
        <p:nvGraphicFramePr>
          <p:cNvPr id="1031" name="Content Placeholder 8"/>
          <p:cNvGraphicFramePr>
            <a:graphicFrameLocks noChangeAspect="1"/>
          </p:cNvGraphicFramePr>
          <p:nvPr/>
        </p:nvGraphicFramePr>
        <p:xfrm>
          <a:off x="5643570" y="4000504"/>
          <a:ext cx="2500330" cy="88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6" imgW="1536480" imgH="545760" progId="Equation.3">
                  <p:embed/>
                </p:oleObj>
              </mc:Choice>
              <mc:Fallback>
                <p:oleObj name="Equation" r:id="rId6" imgW="1536480" imgH="5457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4000504"/>
                        <a:ext cx="2500330" cy="888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dirty="0" smtClean="0"/>
              <a:t>أما </a:t>
            </a:r>
            <a:r>
              <a:rPr lang="ar-SA" sz="2800" dirty="0" smtClean="0">
                <a:solidFill>
                  <a:srgbClr val="FF0000"/>
                </a:solidFill>
              </a:rPr>
              <a:t>القانون العام للعدسات </a:t>
            </a:r>
            <a:r>
              <a:rPr lang="ar-SA" sz="2800" dirty="0" smtClean="0"/>
              <a:t>فهو:</a:t>
            </a:r>
          </a:p>
          <a:p>
            <a:pPr marL="0" indent="0">
              <a:buNone/>
            </a:pPr>
            <a:endParaRPr lang="ar-SA" sz="2800" dirty="0" smtClean="0"/>
          </a:p>
          <a:p>
            <a:pPr marL="0" indent="0">
              <a:buNone/>
            </a:pPr>
            <a:endParaRPr lang="ar-SA" sz="2800" dirty="0" smtClean="0"/>
          </a:p>
          <a:p>
            <a:pPr marL="0" indent="0">
              <a:buNone/>
            </a:pPr>
            <a:endParaRPr lang="ar-SA" sz="2800" dirty="0" smtClean="0"/>
          </a:p>
          <a:p>
            <a:pPr marL="0" indent="0">
              <a:buNone/>
            </a:pPr>
            <a:r>
              <a:rPr lang="ar-SA" sz="2800" dirty="0" smtClean="0"/>
              <a:t>يعطى </a:t>
            </a:r>
            <a:r>
              <a:rPr lang="ar-SA" sz="2800" dirty="0" smtClean="0">
                <a:solidFill>
                  <a:srgbClr val="FF0000"/>
                </a:solidFill>
              </a:rPr>
              <a:t>التكبير الجانبي </a:t>
            </a:r>
            <a:r>
              <a:rPr lang="ar-SA" sz="2800" dirty="0" smtClean="0"/>
              <a:t>في العدسات بالعلاقة:   </a:t>
            </a:r>
          </a:p>
          <a:p>
            <a:pPr marL="0" indent="0">
              <a:buNone/>
            </a:pPr>
            <a:endParaRPr lang="ar-SA" sz="2800" dirty="0" smtClean="0"/>
          </a:p>
          <a:p>
            <a:pPr marL="0" indent="0">
              <a:buNone/>
            </a:pPr>
            <a:r>
              <a:rPr lang="ar-SA" sz="2800" dirty="0" smtClean="0">
                <a:solidFill>
                  <a:srgbClr val="FF0000"/>
                </a:solidFill>
              </a:rPr>
              <a:t>قدرة أو قوة العدسة </a:t>
            </a:r>
            <a:r>
              <a:rPr lang="ar-SA" sz="2800" dirty="0" smtClean="0"/>
              <a:t>بوحدت الديوبتر </a:t>
            </a:r>
            <a:r>
              <a:rPr lang="en-US" sz="2800" dirty="0" smtClean="0"/>
              <a:t>diopter</a:t>
            </a:r>
            <a:r>
              <a:rPr lang="ar-SA" sz="2800" dirty="0" smtClean="0"/>
              <a:t>: </a:t>
            </a:r>
          </a:p>
          <a:p>
            <a:pPr marL="0" indent="0">
              <a:buNone/>
            </a:pPr>
            <a:r>
              <a:rPr lang="ar-SA" sz="2800" dirty="0" smtClean="0"/>
              <a:t> </a:t>
            </a:r>
          </a:p>
          <a:p>
            <a:pPr marL="0" indent="0">
              <a:buNone/>
            </a:pPr>
            <a:r>
              <a:rPr lang="ar-SA" sz="2800" dirty="0" smtClean="0"/>
              <a:t>حيث يقاس البعد البؤري </a:t>
            </a:r>
            <a:r>
              <a:rPr lang="en-US" sz="2800" dirty="0" smtClean="0"/>
              <a:t>f</a:t>
            </a:r>
            <a:r>
              <a:rPr lang="ar-SA" sz="2800" dirty="0" smtClean="0"/>
              <a:t> بالمتر</a:t>
            </a:r>
            <a:endParaRPr lang="ar-SA" sz="28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2000240"/>
          <a:ext cx="1635576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3" imgW="711000" imgH="469800" progId="Equation.3">
                  <p:embed/>
                </p:oleObj>
              </mc:Choice>
              <mc:Fallback>
                <p:oleObj name="Equation" r:id="rId3" imgW="71100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2000240"/>
                        <a:ext cx="1635576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214414" y="3000372"/>
          <a:ext cx="2187563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5" imgW="1002960" imgH="495000" progId="Equation.3">
                  <p:embed/>
                </p:oleObj>
              </mc:Choice>
              <mc:Fallback>
                <p:oleObj name="Equation" r:id="rId5" imgW="1002960" imgH="495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3000372"/>
                        <a:ext cx="2187563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498969"/>
              </p:ext>
            </p:extLst>
          </p:nvPr>
        </p:nvGraphicFramePr>
        <p:xfrm>
          <a:off x="1547664" y="4092340"/>
          <a:ext cx="101758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7" imgW="419040" imgH="393480" progId="Equation.3">
                  <p:embed/>
                </p:oleObj>
              </mc:Choice>
              <mc:Fallback>
                <p:oleObj name="Equation" r:id="rId7" imgW="4190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92340"/>
                        <a:ext cx="1017588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904646"/>
            <a:ext cx="87129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حالات تكون الصورة بواسطة العدسة المحدبة </a:t>
            </a:r>
            <a:endParaRPr lang="ar-SA" sz="2000" b="1" dirty="0" smtClean="0">
              <a:solidFill>
                <a:srgbClr val="FF0000"/>
              </a:solidFill>
            </a:endParaRPr>
          </a:p>
          <a:p>
            <a:r>
              <a:rPr lang="ar-SA" sz="2400" dirty="0">
                <a:solidFill>
                  <a:srgbClr val="0070C0"/>
                </a:solidFill>
              </a:rPr>
              <a:t>موقع وحجم الصورة المتكونة </a:t>
            </a:r>
            <a:r>
              <a:rPr lang="ar-SA" sz="2400" dirty="0" smtClean="0">
                <a:solidFill>
                  <a:srgbClr val="0070C0"/>
                </a:solidFill>
              </a:rPr>
              <a:t>بعدسة محدبة يعتمد </a:t>
            </a:r>
            <a:r>
              <a:rPr lang="ar-SA" sz="2400" dirty="0">
                <a:solidFill>
                  <a:srgbClr val="0070C0"/>
                </a:solidFill>
              </a:rPr>
              <a:t>على موقع الجسم امام المرآة كالتالي:</a:t>
            </a:r>
          </a:p>
          <a:p>
            <a:pPr>
              <a:lnSpc>
                <a:spcPct val="200000"/>
              </a:lnSpc>
            </a:pPr>
            <a:r>
              <a:rPr lang="ar-SA" sz="2000" b="1" dirty="0" smtClean="0"/>
              <a:t>1- </a:t>
            </a:r>
            <a:r>
              <a:rPr lang="ar-SA" sz="2400" b="1" dirty="0"/>
              <a:t>إذا كان الجسم على بعد </a:t>
            </a:r>
            <a:r>
              <a:rPr lang="en-US" sz="2400" b="1" dirty="0"/>
              <a:t>s &lt; </a:t>
            </a:r>
            <a:r>
              <a:rPr lang="en-US" sz="2400" b="1" dirty="0" smtClean="0"/>
              <a:t>f </a:t>
            </a:r>
            <a:r>
              <a:rPr lang="ar-SA" sz="2400" b="1" dirty="0" smtClean="0"/>
              <a:t> الصورة </a:t>
            </a:r>
            <a:r>
              <a:rPr lang="ar-SA" sz="2400" b="1" dirty="0" smtClean="0">
                <a:solidFill>
                  <a:srgbClr val="00B050"/>
                </a:solidFill>
              </a:rPr>
              <a:t>خيالية </a:t>
            </a:r>
            <a:r>
              <a:rPr lang="ar-SA" sz="2400" b="1" dirty="0">
                <a:solidFill>
                  <a:srgbClr val="00B050"/>
                </a:solidFill>
              </a:rPr>
              <a:t>مكبرة ومعتدلة </a:t>
            </a:r>
            <a:r>
              <a:rPr lang="ar-SA" sz="2400" b="1" dirty="0"/>
              <a:t>وفي نفس جهة </a:t>
            </a:r>
            <a:r>
              <a:rPr lang="ar-SA" sz="2400" b="1" dirty="0" smtClean="0"/>
              <a:t>الجسم.</a:t>
            </a: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b="1" dirty="0"/>
              <a:t>2- إذا كان الجسم في البؤرة </a:t>
            </a:r>
            <a:r>
              <a:rPr lang="en-US" sz="2400" b="1" dirty="0"/>
              <a:t>s = </a:t>
            </a:r>
            <a:r>
              <a:rPr lang="en-US" sz="2400" b="1" dirty="0" smtClean="0"/>
              <a:t>f</a:t>
            </a:r>
            <a:r>
              <a:rPr lang="ar-SA" sz="2400" b="1" dirty="0" smtClean="0"/>
              <a:t> </a:t>
            </a:r>
            <a:r>
              <a:rPr lang="ar-SA" sz="2400" b="1" dirty="0" smtClean="0">
                <a:solidFill>
                  <a:srgbClr val="00B050"/>
                </a:solidFill>
              </a:rPr>
              <a:t>لا </a:t>
            </a:r>
            <a:r>
              <a:rPr lang="ar-SA" sz="2400" b="1" dirty="0">
                <a:solidFill>
                  <a:srgbClr val="00B050"/>
                </a:solidFill>
              </a:rPr>
              <a:t>يوجد </a:t>
            </a:r>
            <a:r>
              <a:rPr lang="ar-SA" sz="2400" b="1" dirty="0" smtClean="0">
                <a:solidFill>
                  <a:srgbClr val="00B050"/>
                </a:solidFill>
              </a:rPr>
              <a:t>صورة</a:t>
            </a:r>
            <a:r>
              <a:rPr lang="ar-SA" sz="2400" b="1" dirty="0" smtClean="0"/>
              <a:t>.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ar-SA" sz="2400" b="1" dirty="0"/>
              <a:t>3- إذا كان الجسم على </a:t>
            </a:r>
            <a:r>
              <a:rPr lang="ar-SA" sz="2400" b="1" dirty="0" smtClean="0"/>
              <a:t>بعد </a:t>
            </a:r>
            <a:r>
              <a:rPr lang="en-US" sz="2400" b="1" dirty="0" smtClean="0"/>
              <a:t>2f </a:t>
            </a:r>
            <a:r>
              <a:rPr lang="en-US" sz="2400" b="1" dirty="0"/>
              <a:t>&gt; s &gt; </a:t>
            </a:r>
            <a:r>
              <a:rPr lang="en-US" sz="2400" b="1" dirty="0" smtClean="0"/>
              <a:t>f</a:t>
            </a:r>
            <a:r>
              <a:rPr lang="ar-SA" sz="2400" b="1" dirty="0" smtClean="0"/>
              <a:t> الصورة </a:t>
            </a:r>
            <a:r>
              <a:rPr lang="ar-SA" sz="2400" b="1" dirty="0">
                <a:solidFill>
                  <a:srgbClr val="00B050"/>
                </a:solidFill>
              </a:rPr>
              <a:t>حقيقية مكبرة </a:t>
            </a:r>
            <a:r>
              <a:rPr lang="ar-SA" sz="2400" b="1" dirty="0" smtClean="0">
                <a:solidFill>
                  <a:srgbClr val="00B050"/>
                </a:solidFill>
              </a:rPr>
              <a:t>ومقلوبة</a:t>
            </a:r>
            <a:r>
              <a:rPr lang="ar-SA" sz="2400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ar-SA" sz="2400" b="1" dirty="0" smtClean="0"/>
              <a:t>4- </a:t>
            </a:r>
            <a:r>
              <a:rPr lang="ar-SA" sz="2400" b="1" dirty="0"/>
              <a:t>إذا كان الجسم على بعد </a:t>
            </a:r>
            <a:r>
              <a:rPr lang="en-US" sz="2400" b="1" dirty="0"/>
              <a:t>s = 2f</a:t>
            </a:r>
            <a:r>
              <a:rPr lang="ar-SA" sz="2400" b="1" dirty="0"/>
              <a:t> </a:t>
            </a:r>
            <a:r>
              <a:rPr lang="ar-SA" sz="2400" b="1" dirty="0" smtClean="0"/>
              <a:t>الصورة </a:t>
            </a:r>
            <a:r>
              <a:rPr lang="ar-SA" sz="2400" b="1" dirty="0">
                <a:solidFill>
                  <a:srgbClr val="00B050"/>
                </a:solidFill>
              </a:rPr>
              <a:t>حقيقية مساوية </a:t>
            </a:r>
            <a:r>
              <a:rPr lang="ar-SA" sz="2400" b="1" dirty="0" smtClean="0">
                <a:solidFill>
                  <a:srgbClr val="00B050"/>
                </a:solidFill>
              </a:rPr>
              <a:t>ومقلوبة</a:t>
            </a:r>
            <a:r>
              <a:rPr lang="ar-SA" sz="2400" b="1" dirty="0" smtClean="0"/>
              <a:t>.</a:t>
            </a:r>
            <a:endParaRPr lang="en-US" sz="2400" b="1" dirty="0"/>
          </a:p>
          <a:p>
            <a:pPr>
              <a:lnSpc>
                <a:spcPct val="200000"/>
              </a:lnSpc>
            </a:pPr>
            <a:r>
              <a:rPr lang="ar-SA" sz="2400" b="1" dirty="0"/>
              <a:t>5- إذا كان الجسم على </a:t>
            </a:r>
            <a:r>
              <a:rPr lang="ar-SA" sz="2400" b="1" dirty="0" smtClean="0"/>
              <a:t>بعد </a:t>
            </a:r>
            <a:r>
              <a:rPr lang="en-US" sz="2400" b="1" dirty="0" smtClean="0"/>
              <a:t> </a:t>
            </a:r>
            <a:r>
              <a:rPr lang="en-US" sz="2400" b="1" dirty="0"/>
              <a:t>s &gt; 2f</a:t>
            </a:r>
            <a:r>
              <a:rPr lang="ar-SA" sz="2400" b="1" dirty="0" smtClean="0"/>
              <a:t> الصورة </a:t>
            </a:r>
            <a:r>
              <a:rPr lang="ar-SA" sz="2400" b="1" dirty="0">
                <a:solidFill>
                  <a:srgbClr val="00B050"/>
                </a:solidFill>
              </a:rPr>
              <a:t>حقيقية مصغرة </a:t>
            </a:r>
            <a:r>
              <a:rPr lang="ar-SA" sz="2400" b="1" dirty="0" smtClean="0">
                <a:solidFill>
                  <a:srgbClr val="00B050"/>
                </a:solidFill>
              </a:rPr>
              <a:t>ومقلوبة</a:t>
            </a:r>
            <a:r>
              <a:rPr lang="ar-SA" sz="2400" b="1" dirty="0" smtClean="0"/>
              <a:t>.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ar-SA" sz="2400" b="1" dirty="0" smtClean="0"/>
              <a:t>6- </a:t>
            </a:r>
            <a:r>
              <a:rPr lang="ar-SA" sz="2400" b="1" dirty="0"/>
              <a:t>إذا كان الجسم في اللانهاية فإن صورته تكون </a:t>
            </a:r>
            <a:r>
              <a:rPr lang="ar-SA" sz="2400" b="1" dirty="0">
                <a:solidFill>
                  <a:srgbClr val="00B050"/>
                </a:solidFill>
              </a:rPr>
              <a:t>حقيقية مصغرة </a:t>
            </a:r>
            <a:r>
              <a:rPr lang="ar-SA" sz="2400" b="1" dirty="0" smtClean="0">
                <a:solidFill>
                  <a:srgbClr val="00B050"/>
                </a:solidFill>
              </a:rPr>
              <a:t>جدا ومقلوبة </a:t>
            </a:r>
            <a:r>
              <a:rPr lang="ar-SA" sz="2400" b="1" dirty="0" smtClean="0"/>
              <a:t>(نقطية)</a:t>
            </a:r>
            <a:r>
              <a:rPr lang="ar-SA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71462"/>
            <a:ext cx="9144000" cy="908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394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lense07.bmp"/>
          <p:cNvPicPr>
            <a:picLocks noGrp="1" noChangeAspect="1"/>
          </p:cNvPicPr>
          <p:nvPr>
            <p:ph idx="1"/>
          </p:nvPr>
        </p:nvPicPr>
        <p:blipFill>
          <a:blip r:embed="rId2"/>
          <a:srcRect b="17785"/>
          <a:stretch>
            <a:fillRect/>
          </a:stretch>
        </p:blipFill>
        <p:spPr>
          <a:xfrm>
            <a:off x="320040" y="2564904"/>
            <a:ext cx="8503920" cy="3375832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71462"/>
            <a:ext cx="9144000" cy="908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العدسات الرقيقة والأجهزة البصرية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raditional Arabic" pitchFamily="2" charset="-78"/>
              </a:rPr>
              <a:t>Thin lenses and optical instruments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raditional Arabic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/>
              <a:t>إذا كان الجسم على بعد </a:t>
            </a:r>
            <a:r>
              <a:rPr lang="en-US" b="1" dirty="0"/>
              <a:t>s &lt; f </a:t>
            </a:r>
            <a:r>
              <a:rPr lang="ar-SA" b="1" dirty="0"/>
              <a:t> الصورة </a:t>
            </a:r>
            <a:r>
              <a:rPr lang="ar-SA" b="1" dirty="0">
                <a:solidFill>
                  <a:srgbClr val="00B050"/>
                </a:solidFill>
              </a:rPr>
              <a:t>خيالية مكبرة ومعتدلة </a:t>
            </a:r>
            <a:r>
              <a:rPr lang="ar-SA" b="1" dirty="0"/>
              <a:t>وفي نفس جهة الجسم.</a:t>
            </a:r>
            <a:br>
              <a:rPr lang="ar-SA" b="1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1105</Words>
  <Application>Microsoft Office PowerPoint</Application>
  <PresentationFormat>On-screen Show (4:3)</PresentationFormat>
  <Paragraphs>161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Traditional Arabic</vt:lpstr>
      <vt:lpstr>Office Theme</vt:lpstr>
      <vt:lpstr>Image</vt:lpstr>
      <vt:lpstr>Equation</vt:lpstr>
      <vt:lpstr>معادلة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بالنسبة للعدسة المقعرة فالصورة تكون دائما خيالية مصغرة ومعتدلة وفي نفس الجهة الموجود فيها الجسم، مهما كان بعد الجسم عن العدسة.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Omar Hamed Abdel-kader</cp:lastModifiedBy>
  <cp:revision>235</cp:revision>
  <dcterms:created xsi:type="dcterms:W3CDTF">2011-11-14T18:29:40Z</dcterms:created>
  <dcterms:modified xsi:type="dcterms:W3CDTF">2019-11-03T09:23:17Z</dcterms:modified>
</cp:coreProperties>
</file>