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9" r:id="rId4"/>
    <p:sldId id="262" r:id="rId5"/>
    <p:sldId id="284" r:id="rId6"/>
    <p:sldId id="285" r:id="rId7"/>
    <p:sldId id="283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61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14" autoAdjust="0"/>
  </p:normalViewPr>
  <p:slideViewPr>
    <p:cSldViewPr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B621C-20B1-4E96-9059-1DEFEE22B6E5}" type="datetimeFigureOut">
              <a:rPr lang="en-US" smtClean="0"/>
              <a:pPr/>
              <a:t>10-Apr-14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C679-0BDB-4AA3-A10F-B57A0D96E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242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0E8BA-99BD-4099-B7E4-944CC6C6FA09}" type="datetimeFigureOut">
              <a:rPr lang="en-US" smtClean="0"/>
              <a:pPr/>
              <a:t>10-Apr-14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2C16C-1078-4DFD-ABB6-41F1EF197E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90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352A-C0E5-44AF-B863-8C331E00BB4A}" type="datetime1">
              <a:rPr lang="en-US" smtClean="0"/>
              <a:pPr/>
              <a:t>10-Apr-14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83AF-A173-4381-8C90-823BA3211B52}" type="datetime1">
              <a:rPr lang="en-US" smtClean="0"/>
              <a:pPr/>
              <a:t>10-Apr-14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AEAF7-C2D6-4ACF-A67D-FA8F32E7C136}" type="datetime1">
              <a:rPr lang="en-US" smtClean="0"/>
              <a:pPr/>
              <a:t>10-Apr-14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D9AA-0FF8-4140-8BA3-E146B2E72DCB}" type="datetime1">
              <a:rPr lang="en-US" smtClean="0"/>
              <a:pPr/>
              <a:t>10-Apr-14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A4292-F89E-4335-8693-E83238F6458C}" type="datetime1">
              <a:rPr lang="en-US" smtClean="0"/>
              <a:pPr/>
              <a:t>10-Apr-14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2F983-0488-4E91-85DC-1D79B67912D6}" type="datetime1">
              <a:rPr lang="en-US" smtClean="0"/>
              <a:pPr/>
              <a:t>10-Apr-14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DB95-6253-4AB1-80E3-2F083B130563}" type="datetime1">
              <a:rPr lang="en-US" smtClean="0"/>
              <a:pPr/>
              <a:t>10-Apr-14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60B6E-5C7B-4C22-BE8C-7C10F3110A95}" type="datetime1">
              <a:rPr lang="en-US" smtClean="0"/>
              <a:pPr/>
              <a:t>10-Apr-14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BFB55-A420-4DBB-9D8B-E239AA52A0D9}" type="datetime1">
              <a:rPr lang="en-US" smtClean="0"/>
              <a:pPr/>
              <a:t>10-Apr-14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18BE8-0F46-401C-B998-FB3760B8734F}" type="datetime1">
              <a:rPr lang="en-US" smtClean="0"/>
              <a:pPr/>
              <a:t>10-Apr-14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070E8-809C-4259-A50E-CFDAF96A3757}" type="datetime1">
              <a:rPr lang="en-US" smtClean="0"/>
              <a:pPr/>
              <a:t>10-Apr-14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2102C6B-3D02-4064-9A4B-6A3BCBC92C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1C764D3-D5F5-4877-BF2A-A08F04B07784}" type="datetime1">
              <a:rPr lang="en-US" smtClean="0"/>
              <a:pPr/>
              <a:t>10-Apr-14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643182"/>
            <a:ext cx="7358114" cy="571504"/>
          </a:xfrm>
        </p:spPr>
        <p:txBody>
          <a:bodyPr>
            <a:normAutofit/>
          </a:bodyPr>
          <a:lstStyle/>
          <a:p>
            <a:r>
              <a:rPr lang="en-US" dirty="0" smtClean="0"/>
              <a:t> RLL Design and Sequencing System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062" t="38818" r="27930" b="38477"/>
          <a:stretch>
            <a:fillRect/>
          </a:stretch>
        </p:blipFill>
        <p:spPr bwMode="auto">
          <a:xfrm>
            <a:off x="714348" y="3071810"/>
            <a:ext cx="775678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RLL Design for sustain control signals</a:t>
            </a:r>
            <a:endParaRPr lang="fr-FR" dirty="0"/>
          </a:p>
        </p:txBody>
      </p:sp>
      <p:sp>
        <p:nvSpPr>
          <p:cNvPr id="22" name="Espace réservé du contenu 21"/>
          <p:cNvSpPr>
            <a:spLocks noGrp="1"/>
          </p:cNvSpPr>
          <p:nvPr>
            <p:ph idx="1"/>
          </p:nvPr>
        </p:nvSpPr>
        <p:spPr>
          <a:xfrm>
            <a:off x="457200" y="1672208"/>
            <a:ext cx="7620000" cy="964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Use the CASCADE method to design an RLL for a single-path machine sequence and sustain control signals: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57813" r="35625" b="27344"/>
          <a:stretch>
            <a:fillRect/>
          </a:stretch>
        </p:blipFill>
        <p:spPr bwMode="auto">
          <a:xfrm>
            <a:off x="611560" y="2560098"/>
            <a:ext cx="6460021" cy="1805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e 19"/>
          <p:cNvGrpSpPr/>
          <p:nvPr/>
        </p:nvGrpSpPr>
        <p:grpSpPr>
          <a:xfrm>
            <a:off x="2483768" y="4526632"/>
            <a:ext cx="3974976" cy="2070720"/>
            <a:chOff x="2483768" y="2204864"/>
            <a:chExt cx="3974976" cy="207072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0719" t="31713" r="60925" b="50414"/>
            <a:stretch>
              <a:fillRect/>
            </a:stretch>
          </p:blipFill>
          <p:spPr bwMode="auto">
            <a:xfrm>
              <a:off x="2483768" y="2204864"/>
              <a:ext cx="2952328" cy="207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23"/>
            <p:cNvGrpSpPr>
              <a:grpSpLocks/>
            </p:cNvGrpSpPr>
            <p:nvPr/>
          </p:nvGrpSpPr>
          <p:grpSpPr bwMode="auto">
            <a:xfrm>
              <a:off x="4991894" y="3004125"/>
              <a:ext cx="1466850" cy="471638"/>
              <a:chOff x="4267200" y="4693920"/>
              <a:chExt cx="1600200" cy="48768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5410200" y="4801617"/>
                <a:ext cx="457200" cy="3799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tx1"/>
                    </a:solidFill>
                  </a:rPr>
                  <a:t>a+</a:t>
                </a:r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5486400" y="4693920"/>
                <a:ext cx="381000" cy="107697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4267200" y="4791456"/>
                <a:ext cx="457200" cy="3799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900" dirty="0">
                    <a:solidFill>
                      <a:schemeClr val="tx1"/>
                    </a:solidFill>
                  </a:rPr>
                  <a:t>a-</a:t>
                </a: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rot="10800000">
                <a:off x="4267200" y="4693920"/>
                <a:ext cx="457200" cy="97536"/>
              </a:xfrm>
              <a:prstGeom prst="line">
                <a:avLst/>
              </a:prstGeom>
              <a:ln w="1270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58988" r="35625" b="27344"/>
          <a:stretch>
            <a:fillRect/>
          </a:stretch>
        </p:blipFill>
        <p:spPr bwMode="auto">
          <a:xfrm>
            <a:off x="1523536" y="1885027"/>
            <a:ext cx="6000792" cy="154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 l="22501" t="34048" r="47720" b="38699"/>
          <a:stretch>
            <a:fillRect/>
          </a:stretch>
        </p:blipFill>
        <p:spPr bwMode="auto">
          <a:xfrm>
            <a:off x="214282" y="3949613"/>
            <a:ext cx="3714776" cy="2719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22935" t="48438" r="47542" b="32031"/>
          <a:stretch>
            <a:fillRect/>
          </a:stretch>
        </p:blipFill>
        <p:spPr bwMode="auto">
          <a:xfrm>
            <a:off x="3929058" y="3949613"/>
            <a:ext cx="4500594" cy="238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20"/>
          <p:cNvSpPr txBox="1">
            <a:spLocks/>
          </p:cNvSpPr>
          <p:nvPr/>
        </p:nvSpPr>
        <p:spPr>
          <a:xfrm>
            <a:off x="457200" y="413792"/>
            <a:ext cx="785921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RLL Design for sustain control signals</a:t>
            </a:r>
            <a:endParaRPr kumimoji="0" lang="fr-FR" sz="4600" b="0" i="0" u="none" strike="noStrike" kern="1200" cap="none" spc="-10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28596" y="142852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7.3 RLL Design for Sequencing System Using CASCADE Methods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21875" t="57813" r="35625" b="27344"/>
          <a:stretch>
            <a:fillRect/>
          </a:stretch>
        </p:blipFill>
        <p:spPr bwMode="auto">
          <a:xfrm>
            <a:off x="1428728" y="500042"/>
            <a:ext cx="4143404" cy="11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25626" t="28906" r="26250" b="8594"/>
          <a:stretch>
            <a:fillRect/>
          </a:stretch>
        </p:blipFill>
        <p:spPr bwMode="auto">
          <a:xfrm>
            <a:off x="1500166" y="1643050"/>
            <a:ext cx="4862514" cy="505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Multi </a:t>
            </a:r>
            <a:r>
              <a:rPr lang="fr-FR" dirty="0" err="1" smtClean="0"/>
              <a:t>path</a:t>
            </a:r>
            <a:r>
              <a:rPr lang="fr-FR" dirty="0" smtClean="0"/>
              <a:t>/</a:t>
            </a:r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fr-FR" dirty="0" err="1" smtClean="0"/>
              <a:t>path</a:t>
            </a:r>
            <a:r>
              <a:rPr lang="fr-FR" dirty="0" smtClean="0"/>
              <a:t> machine </a:t>
            </a:r>
            <a:r>
              <a:rPr lang="fr-FR" dirty="0" err="1" smtClean="0"/>
              <a:t>sequence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800600"/>
          </a:xfrm>
        </p:spPr>
        <p:txBody>
          <a:bodyPr>
            <a:normAutofit fontScale="92500" lnSpcReduction="20000"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/>
              <a:t>In multi-path sequences, the program proceeds as regular single path up to the completion of </a:t>
            </a:r>
            <a:r>
              <a:rPr lang="en-US" sz="2400" i="1" dirty="0" smtClean="0"/>
              <a:t>step(i).</a:t>
            </a:r>
          </a:p>
          <a:p>
            <a:pPr algn="just"/>
            <a:r>
              <a:rPr lang="en-US" sz="2400" dirty="0" smtClean="0"/>
              <a:t>At </a:t>
            </a:r>
            <a:r>
              <a:rPr lang="en-US" sz="2400" i="1" dirty="0" smtClean="0"/>
              <a:t>step(i)</a:t>
            </a:r>
            <a:r>
              <a:rPr lang="en-US" sz="2400" dirty="0" smtClean="0"/>
              <a:t>, 2 parallel paths </a:t>
            </a:r>
            <a:r>
              <a:rPr lang="en-US" sz="2400" i="1" dirty="0" smtClean="0"/>
              <a:t>A</a:t>
            </a:r>
            <a:r>
              <a:rPr lang="en-US" sz="2400" dirty="0" smtClean="0"/>
              <a:t> and </a:t>
            </a:r>
            <a:r>
              <a:rPr lang="en-US" sz="2400" i="1" dirty="0" smtClean="0"/>
              <a:t>B</a:t>
            </a:r>
            <a:r>
              <a:rPr lang="en-US" sz="2400" dirty="0" smtClean="0"/>
              <a:t> are carried out simultaneously. </a:t>
            </a:r>
          </a:p>
          <a:p>
            <a:pPr algn="just"/>
            <a:r>
              <a:rPr lang="en-US" sz="2400" dirty="0" smtClean="0"/>
              <a:t>Path </a:t>
            </a:r>
            <a:r>
              <a:rPr lang="en-US" sz="2400" i="1" dirty="0" smtClean="0"/>
              <a:t>A</a:t>
            </a:r>
            <a:r>
              <a:rPr lang="en-US" sz="2400" dirty="0" smtClean="0"/>
              <a:t> has </a:t>
            </a:r>
            <a:r>
              <a:rPr lang="en-US" sz="2400" i="1" dirty="0" smtClean="0"/>
              <a:t>j</a:t>
            </a:r>
            <a:r>
              <a:rPr lang="en-US" sz="2400" dirty="0" smtClean="0"/>
              <a:t> steps, and path </a:t>
            </a:r>
            <a:r>
              <a:rPr lang="en-US" sz="2400" i="1" dirty="0" smtClean="0"/>
              <a:t>B </a:t>
            </a:r>
            <a:r>
              <a:rPr lang="en-US" sz="2400" dirty="0" smtClean="0"/>
              <a:t>has </a:t>
            </a:r>
            <a:r>
              <a:rPr lang="en-US" sz="2400" i="1" dirty="0" smtClean="0"/>
              <a:t>k</a:t>
            </a:r>
            <a:r>
              <a:rPr lang="en-US" sz="2400" dirty="0" smtClean="0"/>
              <a:t> steps; the </a:t>
            </a:r>
            <a:r>
              <a:rPr lang="en-US" sz="2400" i="1" dirty="0" smtClean="0"/>
              <a:t>j </a:t>
            </a:r>
            <a:r>
              <a:rPr lang="en-US" sz="2400" dirty="0" smtClean="0"/>
              <a:t>and </a:t>
            </a:r>
            <a:r>
              <a:rPr lang="en-US" sz="2400" i="1" dirty="0" smtClean="0"/>
              <a:t>k</a:t>
            </a:r>
            <a:r>
              <a:rPr lang="en-US" sz="2400" dirty="0" smtClean="0"/>
              <a:t> are not necessarily equal. </a:t>
            </a:r>
          </a:p>
          <a:p>
            <a:pPr algn="just"/>
            <a:r>
              <a:rPr lang="en-US" sz="2400" dirty="0" smtClean="0"/>
              <a:t>Only after completing both paths sequentially, the program continues with the next single-path </a:t>
            </a:r>
            <a:r>
              <a:rPr lang="en-US" sz="2400" i="1" dirty="0" smtClean="0"/>
              <a:t>step(i+1)</a:t>
            </a:r>
            <a:r>
              <a:rPr lang="en-US" sz="2400" dirty="0" smtClean="0"/>
              <a:t>. </a:t>
            </a:r>
          </a:p>
          <a:p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29245" t="43029" r="34977" b="17574"/>
          <a:stretch>
            <a:fillRect/>
          </a:stretch>
        </p:blipFill>
        <p:spPr bwMode="auto">
          <a:xfrm>
            <a:off x="3766437" y="1628800"/>
            <a:ext cx="462198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576638" y="333375"/>
          <a:ext cx="353536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Équation" r:id="rId3" imgW="2336760" imgH="507960" progId="Equation.3">
                  <p:embed/>
                </p:oleObj>
              </mc:Choice>
              <mc:Fallback>
                <p:oleObj name="Équation" r:id="rId3" imgW="2336760" imgH="5079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333375"/>
                        <a:ext cx="3535362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3563888" y="1196752"/>
          <a:ext cx="3024336" cy="7837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Équation" r:id="rId5" imgW="1841400" imgH="457200" progId="Equation.3">
                  <p:embed/>
                </p:oleObj>
              </mc:Choice>
              <mc:Fallback>
                <p:oleObj name="Équation" r:id="rId5" imgW="184140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1196752"/>
                        <a:ext cx="3024336" cy="7837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/>
          <a:srcRect l="28534" t="34771" r="44717" b="32350"/>
          <a:stretch>
            <a:fillRect/>
          </a:stretch>
        </p:blipFill>
        <p:spPr bwMode="auto">
          <a:xfrm>
            <a:off x="251520" y="2204864"/>
            <a:ext cx="435917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 cstate="print"/>
          <a:srcRect l="29203" t="67650" r="45371" b="8362"/>
          <a:stretch>
            <a:fillRect/>
          </a:stretch>
        </p:blipFill>
        <p:spPr bwMode="auto">
          <a:xfrm>
            <a:off x="4644008" y="2204864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467544" y="112474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Multi </a:t>
            </a:r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</a:p>
          <a:p>
            <a:r>
              <a:rPr lang="fr-FR" dirty="0" smtClean="0"/>
              <a:t>Non </a:t>
            </a:r>
            <a:r>
              <a:rPr lang="fr-FR" dirty="0" err="1" smtClean="0"/>
              <a:t>sustain</a:t>
            </a:r>
            <a:r>
              <a:rPr lang="fr-FR" dirty="0" smtClean="0"/>
              <a:t> control signal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Path</a:t>
            </a:r>
            <a:r>
              <a:rPr lang="fr-FR" dirty="0" smtClean="0"/>
              <a:t> </a:t>
            </a:r>
            <a:r>
              <a:rPr lang="fr-FR" dirty="0" err="1" smtClean="0"/>
              <a:t>selection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69940" y="1268760"/>
            <a:ext cx="3609972" cy="541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22860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/>
              <a:t>Some </a:t>
            </a:r>
            <a:r>
              <a:rPr lang="en-US" sz="2400" dirty="0" smtClean="0"/>
              <a:t>machine sequences </a:t>
            </a:r>
            <a:r>
              <a:rPr lang="en-US" sz="2400" dirty="0"/>
              <a:t>require </a:t>
            </a:r>
            <a:r>
              <a:rPr lang="en-US" sz="2400" dirty="0" smtClean="0"/>
              <a:t>selection of 1 path among many paths available</a:t>
            </a:r>
          </a:p>
          <a:p>
            <a:pPr marL="342900" indent="-22860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Each available path is a sequence.</a:t>
            </a:r>
            <a:endParaRPr lang="en-US" sz="2400" dirty="0"/>
          </a:p>
          <a:p>
            <a:pPr marL="342900" indent="-22860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A path can </a:t>
            </a:r>
            <a:r>
              <a:rPr lang="en-US" sz="2400" dirty="0"/>
              <a:t>be enabled </a:t>
            </a:r>
            <a:r>
              <a:rPr lang="en-US" sz="2400" dirty="0" smtClean="0"/>
              <a:t>using external switches.</a:t>
            </a:r>
            <a:endParaRPr lang="en-US" sz="2400" dirty="0"/>
          </a:p>
          <a:p>
            <a:pPr marL="342900" indent="-22860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/>
              <a:t>After </a:t>
            </a:r>
            <a:r>
              <a:rPr lang="en-US" sz="2400" dirty="0" smtClean="0"/>
              <a:t>step(i) </a:t>
            </a:r>
            <a:r>
              <a:rPr lang="en-US" sz="2400" dirty="0"/>
              <a:t>is </a:t>
            </a:r>
            <a:r>
              <a:rPr lang="en-US" sz="2400" dirty="0" smtClean="0"/>
              <a:t>completed, </a:t>
            </a:r>
            <a:r>
              <a:rPr lang="en-US" sz="2400" dirty="0"/>
              <a:t>either flip-flop YA1 or YB1 is set, depending on whether </a:t>
            </a:r>
            <a:r>
              <a:rPr lang="en-US" sz="2400" dirty="0" err="1"/>
              <a:t>xp</a:t>
            </a:r>
            <a:r>
              <a:rPr lang="en-US" sz="2400" dirty="0"/>
              <a:t> = 1 or 0, respectively. </a:t>
            </a:r>
            <a:endParaRPr lang="en-US" sz="2400" dirty="0" smtClean="0"/>
          </a:p>
          <a:p>
            <a:pPr marL="342900" indent="-228600" algn="just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400" dirty="0" smtClean="0"/>
              <a:t>Completion </a:t>
            </a:r>
            <a:r>
              <a:rPr lang="en-US" sz="2400" dirty="0"/>
              <a:t>of either step </a:t>
            </a:r>
            <a:r>
              <a:rPr lang="en-US" sz="2400" dirty="0" err="1"/>
              <a:t>Aj</a:t>
            </a:r>
            <a:r>
              <a:rPr lang="en-US" sz="2400" dirty="0"/>
              <a:t> or </a:t>
            </a:r>
            <a:r>
              <a:rPr lang="en-US" sz="2400" dirty="0" err="1"/>
              <a:t>Bk</a:t>
            </a:r>
            <a:r>
              <a:rPr lang="en-US" sz="2400" dirty="0"/>
              <a:t> sets flip-flop </a:t>
            </a:r>
            <a:r>
              <a:rPr lang="en-US" sz="2400" dirty="0" smtClean="0"/>
              <a:t>Yi+1</a:t>
            </a:r>
            <a:endParaRPr lang="en-US" sz="2400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/>
          <a:srcRect l="28103" t="42188" r="33210" b="14741"/>
          <a:stretch>
            <a:fillRect/>
          </a:stretch>
        </p:blipFill>
        <p:spPr bwMode="auto">
          <a:xfrm>
            <a:off x="4139952" y="1302390"/>
            <a:ext cx="4163800" cy="555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923928" y="116632"/>
          <a:ext cx="3746677" cy="1614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3" imgW="2616120" imgH="1066680" progId="Equation.3">
                  <p:embed/>
                </p:oleObj>
              </mc:Choice>
              <mc:Fallback>
                <p:oleObj name="Equation" r:id="rId3" imgW="2616120" imgH="10666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16632"/>
                        <a:ext cx="3746677" cy="16145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 l="26103" t="29012" r="43647" b="33459"/>
          <a:stretch>
            <a:fillRect/>
          </a:stretch>
        </p:blipFill>
        <p:spPr bwMode="auto">
          <a:xfrm>
            <a:off x="179512" y="1772816"/>
            <a:ext cx="4463227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 l="31331" t="66264" r="43547" b="7039"/>
          <a:stretch>
            <a:fillRect/>
          </a:stretch>
        </p:blipFill>
        <p:spPr bwMode="auto">
          <a:xfrm>
            <a:off x="4644008" y="1844824"/>
            <a:ext cx="378621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851920" y="332656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5724128" y="116632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6134910" y="116632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764237" y="548680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465474" y="548680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6999006" y="332656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Bypass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14282" y="1567820"/>
            <a:ext cx="306157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Bypass = shortcut some operations</a:t>
            </a:r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At </a:t>
            </a:r>
            <a:r>
              <a:rPr lang="en-US" sz="2000" dirty="0"/>
              <a:t>the completion of step </a:t>
            </a:r>
            <a:r>
              <a:rPr lang="en-US" sz="2000" dirty="0" smtClean="0"/>
              <a:t>(</a:t>
            </a:r>
            <a:r>
              <a:rPr lang="en-US" sz="2000" i="1" dirty="0" smtClean="0"/>
              <a:t>i</a:t>
            </a:r>
            <a:r>
              <a:rPr lang="en-US" sz="2000" dirty="0"/>
              <a:t>)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r>
              <a:rPr lang="en-US" sz="2000" dirty="0" smtClean="0"/>
              <a:t>If </a:t>
            </a:r>
            <a:r>
              <a:rPr lang="en-US" sz="2000" dirty="0"/>
              <a:t>input control signal 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p</a:t>
            </a:r>
            <a:r>
              <a:rPr lang="en-US" sz="2000" i="1" dirty="0"/>
              <a:t> </a:t>
            </a:r>
            <a:r>
              <a:rPr lang="en-US" sz="2000" dirty="0"/>
              <a:t>=1, then the system goes through program steps from </a:t>
            </a:r>
            <a:r>
              <a:rPr lang="en-US" sz="2000" i="1" dirty="0"/>
              <a:t>A</a:t>
            </a:r>
            <a:r>
              <a:rPr lang="en-US" sz="2000" i="1" baseline="-25000" dirty="0"/>
              <a:t>1</a:t>
            </a:r>
            <a:r>
              <a:rPr lang="en-US" sz="2000" i="1" dirty="0"/>
              <a:t> </a:t>
            </a:r>
            <a:r>
              <a:rPr lang="en-US" sz="2000" dirty="0"/>
              <a:t>to </a:t>
            </a:r>
            <a:r>
              <a:rPr lang="en-US" sz="2000" i="1" dirty="0" err="1"/>
              <a:t>A</a:t>
            </a:r>
            <a:r>
              <a:rPr lang="en-US" sz="2000" i="1" baseline="-25000" dirty="0" err="1"/>
              <a:t>j</a:t>
            </a:r>
            <a:r>
              <a:rPr lang="en-US" sz="2000" i="1" baseline="-25000" dirty="0"/>
              <a:t> </a:t>
            </a:r>
            <a:r>
              <a:rPr lang="en-US" sz="2000" dirty="0"/>
              <a:t>, and </a:t>
            </a:r>
            <a:r>
              <a:rPr lang="en-US" sz="2000" dirty="0" smtClean="0"/>
              <a:t>continues </a:t>
            </a:r>
            <a:r>
              <a:rPr lang="en-US" sz="2000" dirty="0"/>
              <a:t>with step </a:t>
            </a:r>
            <a:r>
              <a:rPr lang="en-US" sz="2000" dirty="0" smtClean="0"/>
              <a:t>(</a:t>
            </a:r>
            <a:r>
              <a:rPr lang="en-US" sz="2000" i="1" dirty="0" smtClean="0"/>
              <a:t>i+1)</a:t>
            </a:r>
            <a:r>
              <a:rPr lang="en-US" sz="2000" dirty="0" smtClean="0"/>
              <a:t>. </a:t>
            </a:r>
          </a:p>
          <a:p>
            <a:endParaRPr lang="en-US" sz="2000" dirty="0" smtClean="0"/>
          </a:p>
          <a:p>
            <a:r>
              <a:rPr lang="en-US" sz="2000" dirty="0" smtClean="0"/>
              <a:t>If</a:t>
            </a:r>
            <a:r>
              <a:rPr lang="en-US" sz="2000" dirty="0"/>
              <a:t>, on the other hand, 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p</a:t>
            </a:r>
            <a:r>
              <a:rPr lang="en-US" sz="2000" i="1" dirty="0"/>
              <a:t> </a:t>
            </a:r>
            <a:r>
              <a:rPr lang="en-US" sz="2000" dirty="0"/>
              <a:t>= 0, then the system jumps directly from step </a:t>
            </a:r>
            <a:r>
              <a:rPr lang="en-US" sz="2000" i="1" dirty="0" smtClean="0"/>
              <a:t>(i)  </a:t>
            </a:r>
            <a:r>
              <a:rPr lang="en-US" sz="2000" dirty="0"/>
              <a:t>to </a:t>
            </a:r>
            <a:r>
              <a:rPr lang="en-US" sz="2000" dirty="0" smtClean="0"/>
              <a:t>step</a:t>
            </a:r>
            <a:r>
              <a:rPr lang="en-US" sz="2000" i="1" dirty="0" smtClean="0"/>
              <a:t>(i+1)</a:t>
            </a:r>
            <a:r>
              <a:rPr lang="en-US" sz="2000" dirty="0" smtClean="0"/>
              <a:t>. </a:t>
            </a:r>
            <a:endParaRPr lang="en-US" sz="20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29210" t="44126" r="32536" b="20208"/>
          <a:stretch>
            <a:fillRect/>
          </a:stretch>
        </p:blipFill>
        <p:spPr bwMode="auto">
          <a:xfrm>
            <a:off x="3334273" y="1412776"/>
            <a:ext cx="5126159" cy="497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AutoShape 1"/>
          <p:cNvSpPr>
            <a:spLocks noChangeArrowheads="1"/>
          </p:cNvSpPr>
          <p:nvPr/>
        </p:nvSpPr>
        <p:spPr bwMode="auto">
          <a:xfrm>
            <a:off x="5077054" y="475532"/>
            <a:ext cx="1562088" cy="1222379"/>
          </a:xfrm>
          <a:prstGeom prst="bracePair">
            <a:avLst>
              <a:gd name="adj" fmla="val 833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US" altLang="ko-KR" sz="1400" i="1" dirty="0" err="1">
                <a:ea typeface="Batang" charset="-127"/>
              </a:rPr>
              <a:t>X</a:t>
            </a:r>
            <a:r>
              <a:rPr lang="en-US" altLang="ko-KR" sz="1400" i="1" baseline="-30000" dirty="0" err="1">
                <a:ea typeface="Batang" charset="-127"/>
              </a:rPr>
              <a:t>p</a:t>
            </a:r>
            <a:r>
              <a:rPr lang="en-US" altLang="ko-KR" sz="1400" i="1" dirty="0">
                <a:ea typeface="Batang" charset="-127"/>
              </a:rPr>
              <a:t>=1; ( B+, B-)</a:t>
            </a:r>
            <a:endParaRPr lang="en-US" altLang="ko-KR" sz="1000" dirty="0">
              <a:ea typeface="굴림" charset="-127"/>
            </a:endParaRPr>
          </a:p>
          <a:p>
            <a:pPr eaLnBrk="0" hangingPunct="0"/>
            <a:r>
              <a:rPr lang="en-US" altLang="ko-KR" sz="1400" i="1" dirty="0">
                <a:ea typeface="Batang" charset="-127"/>
              </a:rPr>
              <a:t>          </a:t>
            </a:r>
            <a:r>
              <a:rPr lang="en-US" altLang="ko-KR" sz="1400" b="1" i="1" dirty="0" smtClean="0">
                <a:ea typeface="Batang" charset="-127"/>
              </a:rPr>
              <a:t>G2 </a:t>
            </a:r>
            <a:r>
              <a:rPr lang="en-US" altLang="ko-KR" sz="1400" b="1" i="1" dirty="0">
                <a:ea typeface="Batang" charset="-127"/>
              </a:rPr>
              <a:t>| G3</a:t>
            </a:r>
            <a:endParaRPr lang="en-US" altLang="ko-KR" sz="1000" dirty="0">
              <a:ea typeface="굴림" charset="-127"/>
            </a:endParaRPr>
          </a:p>
          <a:p>
            <a:pPr eaLnBrk="0" hangingPunct="0"/>
            <a:r>
              <a:rPr lang="en-US" altLang="ko-KR" sz="1400" i="1" dirty="0" err="1">
                <a:ea typeface="Batang" charset="-127"/>
              </a:rPr>
              <a:t>X</a:t>
            </a:r>
            <a:r>
              <a:rPr lang="en-US" altLang="ko-KR" sz="1400" i="1" baseline="-30000" dirty="0" err="1">
                <a:ea typeface="Batang" charset="-127"/>
              </a:rPr>
              <a:t>p</a:t>
            </a:r>
            <a:r>
              <a:rPr lang="en-US" altLang="ko-KR" sz="1400" i="1" dirty="0">
                <a:ea typeface="Batang" charset="-127"/>
              </a:rPr>
              <a:t>=0; by pass</a:t>
            </a:r>
            <a:endParaRPr lang="en-US" altLang="ko-KR" sz="2000" dirty="0">
              <a:ea typeface="굴림" charset="-127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995936" y="332656"/>
            <a:ext cx="3216522" cy="1485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US" sz="1050" dirty="0"/>
              <a:t/>
            </a:r>
            <a:br>
              <a:rPr lang="en-US" sz="1050" dirty="0"/>
            </a:br>
            <a:endParaRPr lang="en-US" sz="2400" dirty="0"/>
          </a:p>
          <a:p>
            <a:pPr algn="just" eaLnBrk="0" hangingPunct="0"/>
            <a:r>
              <a:rPr lang="en-US" altLang="ko-KR" sz="1600" b="1" i="1" dirty="0">
                <a:ea typeface="Batang" charset="-127"/>
              </a:rPr>
              <a:t>START</a:t>
            </a:r>
            <a:r>
              <a:rPr lang="en-US" altLang="ko-KR" sz="1600" i="1" dirty="0">
                <a:ea typeface="Batang" charset="-127"/>
              </a:rPr>
              <a:t>, A+ ,                                     , A- .</a:t>
            </a:r>
            <a:endParaRPr lang="en-US" altLang="ko-KR" sz="1050" dirty="0">
              <a:ea typeface="굴림" charset="-127"/>
            </a:endParaRPr>
          </a:p>
          <a:p>
            <a:pPr algn="just" eaLnBrk="0" hangingPunct="0"/>
            <a:r>
              <a:rPr lang="en-US" altLang="ko-KR" sz="1600" i="1" dirty="0">
                <a:ea typeface="Batang" charset="-127"/>
              </a:rPr>
              <a:t>     </a:t>
            </a:r>
            <a:r>
              <a:rPr lang="en-US" altLang="ko-KR" sz="1600" b="1" i="1" dirty="0">
                <a:ea typeface="Batang" charset="-127"/>
              </a:rPr>
              <a:t>G1		             </a:t>
            </a:r>
            <a:r>
              <a:rPr lang="en-US" altLang="ko-KR" sz="1600" b="1" i="1" dirty="0" smtClean="0">
                <a:ea typeface="Batang" charset="-127"/>
              </a:rPr>
              <a:t>     G4</a:t>
            </a:r>
            <a:endParaRPr lang="en-US" altLang="ko-KR" sz="1050" dirty="0">
              <a:ea typeface="굴림" charset="-127"/>
            </a:endParaRPr>
          </a:p>
          <a:p>
            <a:pPr algn="just" eaLnBrk="0" hangingPunct="0"/>
            <a:endParaRPr lang="en-US" altLang="ko-KR" sz="2400" dirty="0">
              <a:ea typeface="굴림" charset="-127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/>
          <a:srcRect l="27371" t="36435" r="45731" b="33576"/>
          <a:stretch>
            <a:fillRect/>
          </a:stretch>
        </p:blipFill>
        <p:spPr bwMode="auto">
          <a:xfrm>
            <a:off x="251520" y="2132856"/>
            <a:ext cx="41650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 l="28534" t="66181" r="45295" b="18370"/>
          <a:stretch>
            <a:fillRect/>
          </a:stretch>
        </p:blipFill>
        <p:spPr bwMode="auto">
          <a:xfrm>
            <a:off x="4355976" y="2204864"/>
            <a:ext cx="40845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Repeat</a:t>
            </a:r>
            <a:r>
              <a:rPr lang="fr-FR" dirty="0" smtClean="0"/>
              <a:t> cycle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14282" y="1556792"/>
            <a:ext cx="285752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A repeat cycle is a machine sequence in which some steps are repeated.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At the completion of step </a:t>
            </a:r>
            <a:r>
              <a:rPr lang="en-US" sz="1600" i="1" dirty="0" err="1"/>
              <a:t>A</a:t>
            </a:r>
            <a:r>
              <a:rPr lang="en-US" sz="1600" i="1" baseline="-25000" dirty="0" err="1"/>
              <a:t>j</a:t>
            </a:r>
            <a:r>
              <a:rPr lang="en-US" sz="1600" i="1" baseline="-25000" dirty="0"/>
              <a:t> </a:t>
            </a:r>
            <a:r>
              <a:rPr lang="en-US" sz="1600" dirty="0"/>
              <a:t>, if a selector switch </a:t>
            </a:r>
            <a:r>
              <a:rPr lang="en-US" sz="1600" i="1" dirty="0" err="1"/>
              <a:t>x</a:t>
            </a:r>
            <a:r>
              <a:rPr lang="en-US" sz="1600" i="1" baseline="-25000" dirty="0" err="1"/>
              <a:t>p</a:t>
            </a:r>
            <a:r>
              <a:rPr lang="en-US" sz="1600" i="1" dirty="0"/>
              <a:t> = 1, </a:t>
            </a:r>
            <a:r>
              <a:rPr lang="en-US" sz="1600" dirty="0"/>
              <a:t>then</a:t>
            </a:r>
            <a:r>
              <a:rPr lang="en-US" sz="1600" i="1" dirty="0"/>
              <a:t> </a:t>
            </a:r>
            <a:r>
              <a:rPr lang="en-US" sz="1600" dirty="0"/>
              <a:t>the system will continue with step </a:t>
            </a:r>
            <a:r>
              <a:rPr lang="en-US" sz="1600" i="1" dirty="0"/>
              <a:t>i+1. </a:t>
            </a:r>
          </a:p>
          <a:p>
            <a:endParaRPr lang="en-US" sz="1600" i="1" dirty="0"/>
          </a:p>
          <a:p>
            <a:r>
              <a:rPr lang="en-US" sz="1600" dirty="0"/>
              <a:t>Otherwise, If </a:t>
            </a:r>
            <a:r>
              <a:rPr lang="en-US" sz="1600" i="1" dirty="0" err="1"/>
              <a:t>x</a:t>
            </a:r>
            <a:r>
              <a:rPr lang="en-US" sz="1600" i="1" baseline="-25000" dirty="0" err="1"/>
              <a:t>p</a:t>
            </a:r>
            <a:r>
              <a:rPr lang="en-US" sz="1600" i="1" dirty="0"/>
              <a:t> = 0 , </a:t>
            </a:r>
            <a:r>
              <a:rPr lang="en-US" sz="1600" dirty="0"/>
              <a:t>then steps </a:t>
            </a:r>
            <a:r>
              <a:rPr lang="en-US" sz="1600" i="1" dirty="0"/>
              <a:t>A</a:t>
            </a:r>
            <a:r>
              <a:rPr lang="en-US" sz="1600" i="1" baseline="-25000" dirty="0"/>
              <a:t>1 </a:t>
            </a:r>
            <a:r>
              <a:rPr lang="en-US" sz="1600" dirty="0"/>
              <a:t>to </a:t>
            </a:r>
            <a:r>
              <a:rPr lang="en-US" sz="1600" i="1" dirty="0"/>
              <a:t>A</a:t>
            </a:r>
            <a:r>
              <a:rPr lang="en-US" sz="1600" i="1" baseline="-25000" dirty="0"/>
              <a:t>J </a:t>
            </a:r>
            <a:r>
              <a:rPr lang="en-US" sz="1600" dirty="0"/>
              <a:t>are repeated. </a:t>
            </a:r>
          </a:p>
          <a:p>
            <a:endParaRPr lang="en-US" sz="1600" dirty="0"/>
          </a:p>
          <a:p>
            <a:r>
              <a:rPr lang="en-US" sz="1600" dirty="0"/>
              <a:t>The cycle </a:t>
            </a:r>
            <a:r>
              <a:rPr lang="en-US" sz="1600" i="1" dirty="0"/>
              <a:t>A</a:t>
            </a:r>
            <a:r>
              <a:rPr lang="en-US" sz="1600" i="1" baseline="-25000" dirty="0"/>
              <a:t>1 </a:t>
            </a:r>
            <a:r>
              <a:rPr lang="en-US" sz="1600" dirty="0"/>
              <a:t>to </a:t>
            </a:r>
            <a:r>
              <a:rPr lang="en-US" sz="1600" i="1" dirty="0"/>
              <a:t>A</a:t>
            </a:r>
            <a:r>
              <a:rPr lang="en-US" sz="1600" i="1" baseline="-25000" dirty="0"/>
              <a:t>J </a:t>
            </a:r>
            <a:r>
              <a:rPr lang="en-US" sz="1600" dirty="0"/>
              <a:t>will be repeated indefinitely until </a:t>
            </a:r>
            <a:r>
              <a:rPr lang="en-US" sz="1600" i="1" dirty="0" err="1"/>
              <a:t>x</a:t>
            </a:r>
            <a:r>
              <a:rPr lang="en-US" sz="1600" i="1" baseline="-25000" dirty="0" err="1"/>
              <a:t>p</a:t>
            </a:r>
            <a:r>
              <a:rPr lang="en-US" sz="1600" i="1" dirty="0"/>
              <a:t> = 1</a:t>
            </a:r>
            <a:r>
              <a:rPr lang="en-US" sz="1600" dirty="0"/>
              <a:t>. </a:t>
            </a:r>
          </a:p>
          <a:p>
            <a:endParaRPr lang="en-US" sz="1600" dirty="0" smtClean="0"/>
          </a:p>
          <a:p>
            <a:r>
              <a:rPr lang="en-US" sz="1600" dirty="0" smtClean="0"/>
              <a:t>This </a:t>
            </a:r>
            <a:r>
              <a:rPr lang="en-US" sz="1600" dirty="0"/>
              <a:t>circuit is suitable for machine </a:t>
            </a:r>
            <a:r>
              <a:rPr lang="en-US" sz="1600" dirty="0" smtClean="0"/>
              <a:t>sequences </a:t>
            </a:r>
            <a:r>
              <a:rPr lang="en-US" sz="1600" dirty="0"/>
              <a:t>to be repeated until </a:t>
            </a:r>
            <a:r>
              <a:rPr lang="en-US" sz="1600" dirty="0" smtClean="0"/>
              <a:t>a desired </a:t>
            </a:r>
            <a:r>
              <a:rPr lang="en-US" sz="1600" dirty="0"/>
              <a:t>effect is achieved.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26875" t="33594" r="30000" b="8594"/>
          <a:stretch>
            <a:fillRect/>
          </a:stretch>
        </p:blipFill>
        <p:spPr bwMode="auto">
          <a:xfrm>
            <a:off x="3143240" y="1527753"/>
            <a:ext cx="5317192" cy="52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Common </a:t>
            </a:r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sequences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637112"/>
          </a:xfrm>
        </p:spPr>
        <p:txBody>
          <a:bodyPr>
            <a:noAutofit/>
          </a:bodyPr>
          <a:lstStyle/>
          <a:p>
            <a:pPr marL="180000" lvl="1"/>
            <a:r>
              <a:rPr lang="en-US" sz="3200" dirty="0" smtClean="0"/>
              <a:t>A Sequential system is based:</a:t>
            </a:r>
          </a:p>
          <a:p>
            <a:pPr marL="545760" lvl="2"/>
            <a:r>
              <a:rPr lang="en-US" sz="3000" dirty="0" smtClean="0"/>
              <a:t>Either on a single path sequence of tasks </a:t>
            </a:r>
          </a:p>
          <a:p>
            <a:pPr marL="545760" lvl="2"/>
            <a:r>
              <a:rPr lang="en-US" sz="3000" dirty="0" smtClean="0"/>
              <a:t>Or on multi-paths</a:t>
            </a:r>
          </a:p>
          <a:p>
            <a:pPr marL="180000" lvl="1"/>
            <a:r>
              <a:rPr lang="en-US" sz="3200" dirty="0" smtClean="0"/>
              <a:t>In a single path system, tasks are performed sequentially, one after another</a:t>
            </a:r>
          </a:p>
          <a:p>
            <a:pPr marL="180000" lvl="1"/>
            <a:r>
              <a:rPr lang="en-US" sz="3200" dirty="0" smtClean="0"/>
              <a:t>In a Multi-path or parallel system,  several tasks can be performed simultaneously in parallel</a:t>
            </a:r>
          </a:p>
          <a:p>
            <a:endParaRPr lang="en-US" sz="32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Minimum </a:t>
            </a:r>
            <a:r>
              <a:rPr lang="fr-FR" dirty="0" err="1" smtClean="0"/>
              <a:t>number</a:t>
            </a:r>
            <a:r>
              <a:rPr lang="fr-FR" dirty="0" smtClean="0"/>
              <a:t> of groups in a </a:t>
            </a:r>
            <a:r>
              <a:rPr lang="fr-FR" dirty="0" err="1" smtClean="0"/>
              <a:t>repeat</a:t>
            </a:r>
            <a:r>
              <a:rPr lang="fr-FR" dirty="0" smtClean="0"/>
              <a:t> cycle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27500" t="33594" r="33125" b="14055"/>
          <a:stretch>
            <a:fillRect/>
          </a:stretch>
        </p:blipFill>
        <p:spPr bwMode="auto">
          <a:xfrm>
            <a:off x="3214677" y="1628800"/>
            <a:ext cx="4970805" cy="4800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51520" y="1628800"/>
            <a:ext cx="278608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/>
              <a:t>At </a:t>
            </a:r>
            <a:r>
              <a:rPr lang="en-US" sz="1600" b="1" dirty="0"/>
              <a:t>least </a:t>
            </a:r>
            <a:r>
              <a:rPr lang="en-US" sz="1600" b="1" u="sng" dirty="0" smtClean="0"/>
              <a:t>3 </a:t>
            </a:r>
            <a:r>
              <a:rPr lang="en-US" sz="1600" b="1" dirty="0" smtClean="0"/>
              <a:t>flip-flops </a:t>
            </a:r>
            <a:r>
              <a:rPr lang="en-US" sz="1600" b="1" dirty="0"/>
              <a:t>must be allocated for repeated machine steps. </a:t>
            </a:r>
            <a:endParaRPr lang="en-US" sz="1600" b="1" dirty="0" smtClean="0"/>
          </a:p>
          <a:p>
            <a:endParaRPr lang="en-US" sz="1600" b="1" dirty="0" smtClean="0"/>
          </a:p>
          <a:p>
            <a:r>
              <a:rPr lang="en-US" sz="1600" dirty="0" smtClean="0"/>
              <a:t>If </a:t>
            </a:r>
            <a:r>
              <a:rPr lang="en-US" sz="1600" dirty="0"/>
              <a:t>only one or two flip-flops were assigned for the repeated machine steps, they will </a:t>
            </a:r>
            <a:r>
              <a:rPr lang="en-US" sz="1600" dirty="0" smtClean="0"/>
              <a:t>simultaneously set </a:t>
            </a:r>
            <a:r>
              <a:rPr lang="en-US" sz="1600" dirty="0"/>
              <a:t>and reset </a:t>
            </a:r>
            <a:r>
              <a:rPr lang="en-US" sz="1600" dirty="0" smtClean="0"/>
              <a:t>and </a:t>
            </a:r>
            <a:r>
              <a:rPr lang="en-US" sz="1600" dirty="0"/>
              <a:t>multifunction would occur.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If the </a:t>
            </a:r>
            <a:r>
              <a:rPr lang="en-US" sz="1600" dirty="0"/>
              <a:t>rule to divide the machine sequence into groups calls for only two groups to cover the  repeated steps, a third ‘dummy’ group must be added.</a:t>
            </a: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Example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2882900" y="476250"/>
          <a:ext cx="554037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Équation" r:id="rId3" imgW="3390840" imgH="482400" progId="Equation.3">
                  <p:embed/>
                </p:oleObj>
              </mc:Choice>
              <mc:Fallback>
                <p:oleObj name="Équation" r:id="rId3" imgW="3390840" imgH="482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900" y="476250"/>
                        <a:ext cx="554037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 l="31407" t="31008" r="41859" b="34664"/>
          <a:stretch>
            <a:fillRect/>
          </a:stretch>
        </p:blipFill>
        <p:spPr bwMode="auto">
          <a:xfrm>
            <a:off x="179512" y="1772816"/>
            <a:ext cx="3830876" cy="465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/>
          <a:srcRect l="31407" t="65018" r="41859" b="16521"/>
          <a:stretch>
            <a:fillRect/>
          </a:stretch>
        </p:blipFill>
        <p:spPr bwMode="auto">
          <a:xfrm>
            <a:off x="4355976" y="1916832"/>
            <a:ext cx="4138509" cy="264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843808" y="404664"/>
            <a:ext cx="1296144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5004048" y="404664"/>
            <a:ext cx="720080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5796136" y="404664"/>
            <a:ext cx="288032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6156176" y="404664"/>
            <a:ext cx="288032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8028384" y="404664"/>
            <a:ext cx="288032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26250" t="28125" r="26250" b="27401"/>
          <a:stretch>
            <a:fillRect/>
          </a:stretch>
        </p:blipFill>
        <p:spPr bwMode="auto">
          <a:xfrm>
            <a:off x="285720" y="285728"/>
            <a:ext cx="78213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 l="26250" t="71672" r="26250" b="7813"/>
          <a:stretch>
            <a:fillRect/>
          </a:stretch>
        </p:blipFill>
        <p:spPr bwMode="auto">
          <a:xfrm>
            <a:off x="285720" y="714356"/>
            <a:ext cx="744394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6250" t="28125" r="26250" b="68078"/>
          <a:stretch>
            <a:fillRect/>
          </a:stretch>
        </p:blipFill>
        <p:spPr bwMode="auto">
          <a:xfrm>
            <a:off x="285720" y="285728"/>
            <a:ext cx="78213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6875" t="60156" r="26250" b="29688"/>
          <a:stretch>
            <a:fillRect/>
          </a:stretch>
        </p:blipFill>
        <p:spPr bwMode="auto">
          <a:xfrm>
            <a:off x="285720" y="3214686"/>
            <a:ext cx="741856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 l="30462" t="21715" r="41735" b="64334"/>
          <a:stretch>
            <a:fillRect/>
          </a:stretch>
        </p:blipFill>
        <p:spPr bwMode="auto">
          <a:xfrm>
            <a:off x="1071537" y="4500570"/>
            <a:ext cx="462615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6250" t="28125" r="26250" b="68078"/>
          <a:stretch>
            <a:fillRect/>
          </a:stretch>
        </p:blipFill>
        <p:spPr bwMode="auto">
          <a:xfrm>
            <a:off x="285720" y="214290"/>
            <a:ext cx="782139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 l="26875" t="36787" r="26250" b="7813"/>
          <a:stretch>
            <a:fillRect/>
          </a:stretch>
        </p:blipFill>
        <p:spPr bwMode="auto">
          <a:xfrm>
            <a:off x="428596" y="583144"/>
            <a:ext cx="6357982" cy="601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Common </a:t>
            </a:r>
            <a:r>
              <a:rPr lang="fr-FR" dirty="0" err="1" smtClean="0"/>
              <a:t>industrial</a:t>
            </a:r>
            <a:r>
              <a:rPr lang="fr-FR" dirty="0" smtClean="0"/>
              <a:t> </a:t>
            </a:r>
            <a:r>
              <a:rPr lang="fr-FR" dirty="0" err="1" smtClean="0"/>
              <a:t>sequences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00" t="32031" r="26250" b="11719"/>
          <a:stretch>
            <a:fillRect/>
          </a:stretch>
        </p:blipFill>
        <p:spPr bwMode="auto">
          <a:xfrm>
            <a:off x="395536" y="1600200"/>
            <a:ext cx="763284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Control </a:t>
            </a:r>
            <a:r>
              <a:rPr lang="fr-FR" dirty="0" err="1" smtClean="0"/>
              <a:t>signals</a:t>
            </a:r>
            <a:endParaRPr lang="fr-FR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864096"/>
          </a:xfrm>
        </p:spPr>
        <p:txBody>
          <a:bodyPr>
            <a:normAutofit/>
          </a:bodyPr>
          <a:lstStyle/>
          <a:p>
            <a:pPr marL="288000" lvl="1"/>
            <a:r>
              <a:rPr lang="en-US" dirty="0" smtClean="0"/>
              <a:t>Depending on the controlled system, control signals can be </a:t>
            </a:r>
            <a:r>
              <a:rPr lang="en-US" sz="1800" dirty="0" smtClean="0"/>
              <a:t>either </a:t>
            </a:r>
            <a:r>
              <a:rPr lang="en-US" sz="1800" b="1" dirty="0" smtClean="0">
                <a:solidFill>
                  <a:srgbClr val="FF0000"/>
                </a:solidFill>
              </a:rPr>
              <a:t>sustain</a:t>
            </a:r>
            <a:r>
              <a:rPr lang="en-US" sz="1800" dirty="0" smtClean="0"/>
              <a:t> or </a:t>
            </a:r>
            <a:r>
              <a:rPr lang="en-US" sz="1800" b="1" dirty="0" smtClean="0">
                <a:solidFill>
                  <a:srgbClr val="FF0000"/>
                </a:solidFill>
              </a:rPr>
              <a:t>non-sustain.</a:t>
            </a:r>
            <a:endParaRPr lang="en-US" sz="18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1379" t="47737" r="23544" b="18455"/>
          <a:stretch>
            <a:fillRect/>
          </a:stretch>
        </p:blipFill>
        <p:spPr bwMode="auto">
          <a:xfrm>
            <a:off x="285720" y="2636912"/>
            <a:ext cx="3929090" cy="24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20761" t="31656" r="61732" b="50414"/>
          <a:stretch>
            <a:fillRect/>
          </a:stretch>
        </p:blipFill>
        <p:spPr bwMode="auto">
          <a:xfrm>
            <a:off x="4572000" y="3357562"/>
            <a:ext cx="2047844" cy="1678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23"/>
          <p:cNvGrpSpPr>
            <a:grpSpLocks/>
          </p:cNvGrpSpPr>
          <p:nvPr/>
        </p:nvGrpSpPr>
        <p:grpSpPr bwMode="auto">
          <a:xfrm>
            <a:off x="6391244" y="4008457"/>
            <a:ext cx="1066800" cy="381000"/>
            <a:chOff x="4267200" y="4693920"/>
            <a:chExt cx="1600200" cy="487680"/>
          </a:xfrm>
        </p:grpSpPr>
        <p:sp>
          <p:nvSpPr>
            <p:cNvPr id="17" name="Rectangle 16"/>
            <p:cNvSpPr/>
            <p:nvPr/>
          </p:nvSpPr>
          <p:spPr>
            <a:xfrm>
              <a:off x="5410200" y="4801617"/>
              <a:ext cx="457200" cy="3799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a+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 flipV="1">
              <a:off x="5486400" y="4693920"/>
              <a:ext cx="381000" cy="107697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4267200" y="4791456"/>
              <a:ext cx="457200" cy="37998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900" dirty="0">
                  <a:solidFill>
                    <a:schemeClr val="tx1"/>
                  </a:solidFill>
                </a:rPr>
                <a:t>a-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10800000">
              <a:off x="4267200" y="4693920"/>
              <a:ext cx="457200" cy="97536"/>
            </a:xfrm>
            <a:prstGeom prst="line">
              <a:avLst/>
            </a:prstGeom>
            <a:ln w="1270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295244" y="5456257"/>
            <a:ext cx="3810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Non-sustain control signal:</a:t>
            </a:r>
          </a:p>
          <a:p>
            <a:r>
              <a:rPr lang="en-US" dirty="0" smtClean="0"/>
              <a:t>There is a </a:t>
            </a:r>
            <a:r>
              <a:rPr lang="en-US" dirty="0"/>
              <a:t>mechanical memory.</a:t>
            </a: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4562444" y="5479057"/>
            <a:ext cx="32499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Sustain control signal:</a:t>
            </a:r>
          </a:p>
          <a:p>
            <a:r>
              <a:rPr lang="en-US" dirty="0" smtClean="0"/>
              <a:t>There is no </a:t>
            </a:r>
            <a:r>
              <a:rPr lang="en-US" dirty="0"/>
              <a:t>mechanical memory.</a:t>
            </a: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Sequence</a:t>
            </a:r>
            <a:r>
              <a:rPr lang="fr-FR" dirty="0" smtClean="0"/>
              <a:t> </a:t>
            </a:r>
            <a:r>
              <a:rPr lang="fr-FR" dirty="0" err="1" smtClean="0"/>
              <a:t>charts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800600"/>
          </a:xfrm>
        </p:spPr>
        <p:txBody>
          <a:bodyPr>
            <a:normAutofit/>
          </a:bodyPr>
          <a:lstStyle/>
          <a:p>
            <a:pPr marL="288000" lvl="1"/>
            <a:r>
              <a:rPr lang="en-US" sz="2800" dirty="0" smtClean="0"/>
              <a:t>To visualize the operation of switching systems, we use sequence charts, also called:</a:t>
            </a:r>
          </a:p>
          <a:p>
            <a:pPr marL="653760" lvl="2"/>
            <a:r>
              <a:rPr lang="en-US" sz="2400" dirty="0" smtClean="0"/>
              <a:t>Time-motion diagrams </a:t>
            </a:r>
          </a:p>
          <a:p>
            <a:pPr marL="653760" lvl="2"/>
            <a:r>
              <a:rPr lang="en-US" sz="2400" dirty="0" smtClean="0"/>
              <a:t>State diagram</a:t>
            </a:r>
          </a:p>
          <a:p>
            <a:pPr marL="653760" lvl="2"/>
            <a:r>
              <a:rPr lang="en-US" sz="2400" dirty="0" smtClean="0"/>
              <a:t>Bar charts</a:t>
            </a:r>
          </a:p>
          <a:p>
            <a:pPr marL="288000" lvl="1"/>
            <a:endParaRPr lang="en-US" sz="2400" dirty="0" smtClean="0"/>
          </a:p>
          <a:p>
            <a:pPr marL="288000" lvl="1"/>
            <a:r>
              <a:rPr lang="en-US" sz="2400" dirty="0" smtClean="0"/>
              <a:t>They describe the step-by-step operation of sequential systems </a:t>
            </a:r>
          </a:p>
          <a:p>
            <a:pPr marL="288000" lvl="1"/>
            <a:endParaRPr lang="en-US" sz="2800" dirty="0" smtClean="0"/>
          </a:p>
          <a:p>
            <a:pPr marL="288000" lvl="1"/>
            <a:r>
              <a:rPr lang="en-US" sz="2400" dirty="0" smtClean="0"/>
              <a:t>They are helpful to design RLL </a:t>
            </a:r>
          </a:p>
          <a:p>
            <a:pPr marL="288000" lvl="1"/>
            <a:endParaRPr lang="en-US" sz="2800" dirty="0" smtClean="0"/>
          </a:p>
          <a:p>
            <a:endParaRPr lang="fr-FR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500034" y="428604"/>
            <a:ext cx="7358114" cy="5715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7.2 </a:t>
            </a:r>
            <a:r>
              <a:rPr lang="en-US" sz="2000" b="1" dirty="0" smtClean="0">
                <a:solidFill>
                  <a:schemeClr val="tx1">
                    <a:tint val="75000"/>
                  </a:schemeClr>
                </a:solidFill>
              </a:rPr>
              <a:t>Design Using Sequencing Chart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l="19376" t="30469" r="21249" b="7813"/>
          <a:stretch>
            <a:fillRect/>
          </a:stretch>
        </p:blipFill>
        <p:spPr bwMode="auto">
          <a:xfrm>
            <a:off x="928662" y="1142983"/>
            <a:ext cx="6357982" cy="528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Brace 13"/>
          <p:cNvSpPr/>
          <p:nvPr/>
        </p:nvSpPr>
        <p:spPr>
          <a:xfrm>
            <a:off x="4286248" y="3143248"/>
            <a:ext cx="285339" cy="1031050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4286248" y="4786322"/>
            <a:ext cx="285339" cy="656123"/>
          </a:xfrm>
          <a:prstGeom prst="rightBrac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1"/>
          <p:cNvSpPr txBox="1">
            <a:spLocks noChangeArrowheads="1"/>
          </p:cNvSpPr>
          <p:nvPr/>
        </p:nvSpPr>
        <p:spPr bwMode="auto">
          <a:xfrm>
            <a:off x="3857620" y="2857496"/>
            <a:ext cx="183359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Flip flop module</a:t>
            </a:r>
          </a:p>
        </p:txBody>
      </p:sp>
      <p:sp>
        <p:nvSpPr>
          <p:cNvPr id="17" name="TextBox 12"/>
          <p:cNvSpPr txBox="1">
            <a:spLocks noChangeArrowheads="1"/>
          </p:cNvSpPr>
          <p:nvPr/>
        </p:nvSpPr>
        <p:spPr bwMode="auto">
          <a:xfrm>
            <a:off x="3357554" y="5429264"/>
            <a:ext cx="107157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FF0000"/>
                </a:solidFill>
              </a:rPr>
              <a:t>Output module</a:t>
            </a:r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5643570" y="2571744"/>
            <a:ext cx="123646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Sequencing chart</a:t>
            </a:r>
          </a:p>
        </p:txBody>
      </p: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CASCADE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000" lvl="1" indent="0" algn="just">
              <a:buNone/>
              <a:defRPr/>
            </a:pPr>
            <a:r>
              <a:rPr lang="en-US" sz="2800" dirty="0" smtClean="0"/>
              <a:t>The CASCADE method is a </a:t>
            </a:r>
            <a:r>
              <a:rPr lang="en-US" sz="2400" dirty="0" smtClean="0"/>
              <a:t>method to design RLL. </a:t>
            </a:r>
          </a:p>
          <a:p>
            <a:pPr marL="288000" lvl="1" indent="0" algn="just">
              <a:buNone/>
              <a:defRPr/>
            </a:pPr>
            <a:endParaRPr lang="en-US" sz="2400" dirty="0" smtClean="0"/>
          </a:p>
          <a:p>
            <a:pPr marL="288000" lvl="1" indent="0" algn="just">
              <a:buNone/>
              <a:defRPr/>
            </a:pPr>
            <a:r>
              <a:rPr lang="en-US" sz="2400" dirty="0" smtClean="0"/>
              <a:t>This technique can be used to control the sequence of operations of a machine/process having either sustain or non-sustain control signals.</a:t>
            </a:r>
          </a:p>
          <a:p>
            <a:pPr marL="288000" lvl="1" indent="0" algn="just">
              <a:buNone/>
              <a:defRPr/>
            </a:pPr>
            <a:endParaRPr lang="en-US" sz="2400" dirty="0" smtClean="0"/>
          </a:p>
          <a:p>
            <a:pPr algn="just"/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1143000"/>
          </a:xfrm>
        </p:spPr>
        <p:txBody>
          <a:bodyPr/>
          <a:lstStyle/>
          <a:p>
            <a:r>
              <a:rPr lang="en-US" dirty="0" smtClean="0"/>
              <a:t>RLL Design for non sustain control signals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00" t="37500" r="21249" b="9375"/>
          <a:stretch>
            <a:fillRect/>
          </a:stretch>
        </p:blipFill>
        <p:spPr bwMode="auto">
          <a:xfrm>
            <a:off x="949081" y="1600200"/>
            <a:ext cx="663623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RLL Design for non sustain control signals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457200" y="1744216"/>
            <a:ext cx="7620000" cy="8206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ko-KR" sz="2000" dirty="0" smtClean="0"/>
              <a:t>Use the CASCADE method to design an RLL for a single-path machine sequence and non-sustain control signals: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Chapter 7: RLL Design and Sequencing System - IE337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02C6B-3D02-4064-9A4B-6A3BCBC92CB2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2" cstate="print"/>
          <a:srcRect l="20000" t="85198" r="21249" b="9375"/>
          <a:stretch>
            <a:fillRect/>
          </a:stretch>
        </p:blipFill>
        <p:spPr bwMode="auto">
          <a:xfrm>
            <a:off x="467544" y="2641472"/>
            <a:ext cx="7734777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e 11"/>
          <p:cNvGrpSpPr/>
          <p:nvPr/>
        </p:nvGrpSpPr>
        <p:grpSpPr>
          <a:xfrm>
            <a:off x="72902" y="3500438"/>
            <a:ext cx="8266354" cy="2643206"/>
            <a:chOff x="72902" y="3500438"/>
            <a:chExt cx="8266354" cy="2643206"/>
          </a:xfrm>
        </p:grpSpPr>
        <p:pic>
          <p:nvPicPr>
            <p:cNvPr id="2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22501" t="34048" r="39999" b="39382"/>
            <a:stretch>
              <a:fillRect/>
            </a:stretch>
          </p:blipFill>
          <p:spPr bwMode="auto">
            <a:xfrm>
              <a:off x="72902" y="3500438"/>
              <a:ext cx="4284784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 l="22501" t="60618" r="39999" b="10156"/>
            <a:stretch>
              <a:fillRect/>
            </a:stretch>
          </p:blipFill>
          <p:spPr bwMode="auto">
            <a:xfrm>
              <a:off x="4214810" y="3571876"/>
              <a:ext cx="4124446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843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2423</TotalTime>
  <Words>918</Words>
  <Application>Microsoft Office PowerPoint</Application>
  <PresentationFormat>On-screen Show (4:3)</PresentationFormat>
  <Paragraphs>138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Batang</vt:lpstr>
      <vt:lpstr>굴림</vt:lpstr>
      <vt:lpstr>맑은 고딕</vt:lpstr>
      <vt:lpstr>Arial</vt:lpstr>
      <vt:lpstr>Calibri</vt:lpstr>
      <vt:lpstr>Cambria</vt:lpstr>
      <vt:lpstr>Adjacency</vt:lpstr>
      <vt:lpstr>Équation</vt:lpstr>
      <vt:lpstr>Equation</vt:lpstr>
      <vt:lpstr>Chapter 7</vt:lpstr>
      <vt:lpstr>Common industrial sequences</vt:lpstr>
      <vt:lpstr>Common industrial sequences</vt:lpstr>
      <vt:lpstr>Control signals</vt:lpstr>
      <vt:lpstr>Sequence charts</vt:lpstr>
      <vt:lpstr>PowerPoint Presentation</vt:lpstr>
      <vt:lpstr>CASCADE method</vt:lpstr>
      <vt:lpstr>RLL Design for non sustain control signals</vt:lpstr>
      <vt:lpstr>RLL Design for non sustain control signals</vt:lpstr>
      <vt:lpstr>RLL Design for sustain control signals</vt:lpstr>
      <vt:lpstr>PowerPoint Presentation</vt:lpstr>
      <vt:lpstr>PowerPoint Presentation</vt:lpstr>
      <vt:lpstr>Multi path/parallel path machine sequence</vt:lpstr>
      <vt:lpstr>Example</vt:lpstr>
      <vt:lpstr>Path selection</vt:lpstr>
      <vt:lpstr>Example</vt:lpstr>
      <vt:lpstr>Bypass</vt:lpstr>
      <vt:lpstr>Example</vt:lpstr>
      <vt:lpstr>Repeat cycle</vt:lpstr>
      <vt:lpstr>Minimum number of groups in a repeat cycle</vt:lpstr>
      <vt:lpstr>Example</vt:lpstr>
      <vt:lpstr>PowerPoint Presentation</vt:lpstr>
      <vt:lpstr>PowerPoint Presentation</vt:lpstr>
      <vt:lpstr>PowerPoint Presentation</vt:lpstr>
    </vt:vector>
  </TitlesOfParts>
  <Company>King Saud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>User</dc:creator>
  <cp:lastModifiedBy>DARMOUL</cp:lastModifiedBy>
  <cp:revision>207</cp:revision>
  <dcterms:created xsi:type="dcterms:W3CDTF">2013-11-11T18:21:24Z</dcterms:created>
  <dcterms:modified xsi:type="dcterms:W3CDTF">2014-04-10T06:48:15Z</dcterms:modified>
</cp:coreProperties>
</file>