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89"/>
  </p:notesMasterIdLst>
  <p:sldIdLst>
    <p:sldId id="257" r:id="rId2"/>
    <p:sldId id="258" r:id="rId3"/>
    <p:sldId id="337" r:id="rId4"/>
    <p:sldId id="259" r:id="rId5"/>
    <p:sldId id="260" r:id="rId6"/>
    <p:sldId id="261" r:id="rId7"/>
    <p:sldId id="262" r:id="rId8"/>
    <p:sldId id="263" r:id="rId9"/>
    <p:sldId id="264" r:id="rId10"/>
    <p:sldId id="265" r:id="rId11"/>
    <p:sldId id="266" r:id="rId12"/>
    <p:sldId id="267" r:id="rId13"/>
    <p:sldId id="268" r:id="rId14"/>
    <p:sldId id="269" r:id="rId15"/>
    <p:sldId id="359" r:id="rId16"/>
    <p:sldId id="360" r:id="rId17"/>
    <p:sldId id="358" r:id="rId18"/>
    <p:sldId id="357" r:id="rId19"/>
    <p:sldId id="361" r:id="rId20"/>
    <p:sldId id="273" r:id="rId21"/>
    <p:sldId id="274" r:id="rId22"/>
    <p:sldId id="339" r:id="rId23"/>
    <p:sldId id="275" r:id="rId24"/>
    <p:sldId id="276" r:id="rId25"/>
    <p:sldId id="277" r:id="rId26"/>
    <p:sldId id="278" r:id="rId27"/>
    <p:sldId id="281" r:id="rId28"/>
    <p:sldId id="282" r:id="rId29"/>
    <p:sldId id="283" r:id="rId30"/>
    <p:sldId id="363" r:id="rId31"/>
    <p:sldId id="284" r:id="rId32"/>
    <p:sldId id="286" r:id="rId33"/>
    <p:sldId id="362" r:id="rId34"/>
    <p:sldId id="285" r:id="rId35"/>
    <p:sldId id="288" r:id="rId36"/>
    <p:sldId id="289" r:id="rId37"/>
    <p:sldId id="290" r:id="rId38"/>
    <p:sldId id="341" r:id="rId39"/>
    <p:sldId id="302" r:id="rId40"/>
    <p:sldId id="303" r:id="rId41"/>
    <p:sldId id="304" r:id="rId42"/>
    <p:sldId id="305" r:id="rId43"/>
    <p:sldId id="306" r:id="rId44"/>
    <p:sldId id="307" r:id="rId45"/>
    <p:sldId id="308" r:id="rId46"/>
    <p:sldId id="309" r:id="rId47"/>
    <p:sldId id="310" r:id="rId48"/>
    <p:sldId id="311" r:id="rId49"/>
    <p:sldId id="342" r:id="rId50"/>
    <p:sldId id="312" r:id="rId51"/>
    <p:sldId id="365" r:id="rId52"/>
    <p:sldId id="313" r:id="rId53"/>
    <p:sldId id="314" r:id="rId54"/>
    <p:sldId id="364" r:id="rId55"/>
    <p:sldId id="315" r:id="rId56"/>
    <p:sldId id="316" r:id="rId57"/>
    <p:sldId id="317" r:id="rId58"/>
    <p:sldId id="319" r:id="rId59"/>
    <p:sldId id="318" r:id="rId60"/>
    <p:sldId id="321" r:id="rId61"/>
    <p:sldId id="322" r:id="rId62"/>
    <p:sldId id="323" r:id="rId63"/>
    <p:sldId id="325" r:id="rId64"/>
    <p:sldId id="326" r:id="rId65"/>
    <p:sldId id="327" r:id="rId66"/>
    <p:sldId id="328" r:id="rId67"/>
    <p:sldId id="329" r:id="rId68"/>
    <p:sldId id="330" r:id="rId69"/>
    <p:sldId id="331" r:id="rId70"/>
    <p:sldId id="345" r:id="rId71"/>
    <p:sldId id="346" r:id="rId72"/>
    <p:sldId id="347" r:id="rId73"/>
    <p:sldId id="348" r:id="rId74"/>
    <p:sldId id="349" r:id="rId75"/>
    <p:sldId id="350" r:id="rId76"/>
    <p:sldId id="351" r:id="rId77"/>
    <p:sldId id="352" r:id="rId78"/>
    <p:sldId id="353" r:id="rId79"/>
    <p:sldId id="354" r:id="rId80"/>
    <p:sldId id="355" r:id="rId81"/>
    <p:sldId id="356" r:id="rId82"/>
    <p:sldId id="344" r:id="rId83"/>
    <p:sldId id="332" r:id="rId84"/>
    <p:sldId id="333" r:id="rId85"/>
    <p:sldId id="334" r:id="rId86"/>
    <p:sldId id="335" r:id="rId87"/>
    <p:sldId id="336" r:id="rId8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9314" autoAdjust="0"/>
  </p:normalViewPr>
  <p:slideViewPr>
    <p:cSldViewPr>
      <p:cViewPr varScale="1">
        <p:scale>
          <a:sx n="116" d="100"/>
          <a:sy n="116" d="100"/>
        </p:scale>
        <p:origin x="1464"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566804B-4E2C-4134-8712-445FA0BE755D}" type="datetimeFigureOut">
              <a:rPr lang="en-US" smtClean="0"/>
              <a:pPr/>
              <a:t>18-Dec-14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5B0B54F-8C95-4535-92FD-B99B8F132312}" type="slidenum">
              <a:rPr lang="en-US" smtClean="0"/>
              <a:pPr/>
              <a:t>‹#›</a:t>
            </a:fld>
            <a:endParaRPr lang="en-US"/>
          </a:p>
        </p:txBody>
      </p:sp>
    </p:spTree>
    <p:extLst>
      <p:ext uri="{BB962C8B-B14F-4D97-AF65-F5344CB8AC3E}">
        <p14:creationId xmlns:p14="http://schemas.microsoft.com/office/powerpoint/2010/main" val="15176730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3035A5A8-9154-42D8-A261-BD425B5DA249}" type="datetime1">
              <a:rPr lang="en-US" smtClean="0"/>
              <a:pPr/>
              <a:t>18-Dec-14</a:t>
            </a:fld>
            <a:endParaRPr lang="en-US"/>
          </a:p>
        </p:txBody>
      </p:sp>
      <p:sp>
        <p:nvSpPr>
          <p:cNvPr id="5" name="Footer Placeholder 4"/>
          <p:cNvSpPr>
            <a:spLocks noGrp="1"/>
          </p:cNvSpPr>
          <p:nvPr>
            <p:ph type="ftr" sz="quarter" idx="11"/>
          </p:nvPr>
        </p:nvSpPr>
        <p:spPr/>
        <p:txBody>
          <a:bodyPr/>
          <a:lstStyle/>
          <a:p>
            <a:r>
              <a:rPr lang="en-US" smtClean="0"/>
              <a:t>Chapter 8: PLC Timers, Counters, Registers and Analog input/Outputs -IE337</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08136D-E640-4C58-A392-1335D3C1D2C2}" type="datetime1">
              <a:rPr lang="en-US" smtClean="0"/>
              <a:pPr/>
              <a:t>18-Dec-14</a:t>
            </a:fld>
            <a:endParaRPr lang="en-US"/>
          </a:p>
        </p:txBody>
      </p:sp>
      <p:sp>
        <p:nvSpPr>
          <p:cNvPr id="5" name="Footer Placeholder 4"/>
          <p:cNvSpPr>
            <a:spLocks noGrp="1"/>
          </p:cNvSpPr>
          <p:nvPr>
            <p:ph type="ftr" sz="quarter" idx="11"/>
          </p:nvPr>
        </p:nvSpPr>
        <p:spPr/>
        <p:txBody>
          <a:bodyPr/>
          <a:lstStyle/>
          <a:p>
            <a:r>
              <a:rPr lang="en-US" smtClean="0"/>
              <a:t>Chapter 8: PLC Timers, Counters, Registers and Analog input/Outputs -IE337</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11FA331-4118-46CC-93AD-C9A005CA44DC}" type="datetime1">
              <a:rPr lang="en-US" smtClean="0"/>
              <a:pPr/>
              <a:t>18-Dec-14</a:t>
            </a:fld>
            <a:endParaRPr lang="en-US"/>
          </a:p>
        </p:txBody>
      </p:sp>
      <p:sp>
        <p:nvSpPr>
          <p:cNvPr id="5" name="Footer Placeholder 4"/>
          <p:cNvSpPr>
            <a:spLocks noGrp="1"/>
          </p:cNvSpPr>
          <p:nvPr>
            <p:ph type="ftr" sz="quarter" idx="11"/>
          </p:nvPr>
        </p:nvSpPr>
        <p:spPr/>
        <p:txBody>
          <a:bodyPr/>
          <a:lstStyle/>
          <a:p>
            <a:r>
              <a:rPr lang="en-US" smtClean="0"/>
              <a:t>Chapter 8: PLC Timers, Counters, Registers and Analog input/Outputs -IE337</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A31E7C2-B0D2-442F-ACDC-E0ABFE9CC84F}" type="datetime1">
              <a:rPr lang="en-US" smtClean="0"/>
              <a:pPr/>
              <a:t>18-Dec-14</a:t>
            </a:fld>
            <a:endParaRPr lang="en-US"/>
          </a:p>
        </p:txBody>
      </p:sp>
      <p:sp>
        <p:nvSpPr>
          <p:cNvPr id="5" name="Footer Placeholder 4"/>
          <p:cNvSpPr>
            <a:spLocks noGrp="1"/>
          </p:cNvSpPr>
          <p:nvPr>
            <p:ph type="ftr" sz="quarter" idx="11"/>
          </p:nvPr>
        </p:nvSpPr>
        <p:spPr/>
        <p:txBody>
          <a:bodyPr/>
          <a:lstStyle/>
          <a:p>
            <a:r>
              <a:rPr lang="en-US" smtClean="0"/>
              <a:t>Chapter 8: PLC Timers, Counters, Registers and Analog input/Outputs -IE337</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89B50FB-53B4-4CAD-91FA-337A64CFC595}" type="datetime1">
              <a:rPr lang="en-US" smtClean="0"/>
              <a:pPr/>
              <a:t>18-Dec-14</a:t>
            </a:fld>
            <a:endParaRPr lang="en-US"/>
          </a:p>
        </p:txBody>
      </p:sp>
      <p:sp>
        <p:nvSpPr>
          <p:cNvPr id="5" name="Footer Placeholder 4"/>
          <p:cNvSpPr>
            <a:spLocks noGrp="1"/>
          </p:cNvSpPr>
          <p:nvPr>
            <p:ph type="ftr" sz="quarter" idx="11"/>
          </p:nvPr>
        </p:nvSpPr>
        <p:spPr/>
        <p:txBody>
          <a:bodyPr/>
          <a:lstStyle/>
          <a:p>
            <a:r>
              <a:rPr lang="en-US" smtClean="0"/>
              <a:t>Chapter 8: PLC Timers, Counters, Registers and Analog input/Outputs -IE337</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2E3E5A8-633E-4C5E-B34C-1C2B59EB5F7F}" type="datetime1">
              <a:rPr lang="en-US" smtClean="0"/>
              <a:pPr/>
              <a:t>18-Dec-14</a:t>
            </a:fld>
            <a:endParaRPr lang="en-US"/>
          </a:p>
        </p:txBody>
      </p:sp>
      <p:sp>
        <p:nvSpPr>
          <p:cNvPr id="6" name="Footer Placeholder 5"/>
          <p:cNvSpPr>
            <a:spLocks noGrp="1"/>
          </p:cNvSpPr>
          <p:nvPr>
            <p:ph type="ftr" sz="quarter" idx="11"/>
          </p:nvPr>
        </p:nvSpPr>
        <p:spPr/>
        <p:txBody>
          <a:bodyPr/>
          <a:lstStyle/>
          <a:p>
            <a:r>
              <a:rPr lang="en-US" smtClean="0"/>
              <a:t>Chapter 8: PLC Timers, Counters, Registers and Analog input/Outputs -IE337</a:t>
            </a:r>
            <a:endParaRPr lang="en-US"/>
          </a:p>
        </p:txBody>
      </p:sp>
      <p:sp>
        <p:nvSpPr>
          <p:cNvPr id="7" name="Slide Number Placeholder 6"/>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B56D68D-7904-4F48-AD6E-D7783021B7AD}" type="datetime1">
              <a:rPr lang="en-US" smtClean="0"/>
              <a:pPr/>
              <a:t>18-Dec-14</a:t>
            </a:fld>
            <a:endParaRPr lang="en-US"/>
          </a:p>
        </p:txBody>
      </p:sp>
      <p:sp>
        <p:nvSpPr>
          <p:cNvPr id="8" name="Footer Placeholder 7"/>
          <p:cNvSpPr>
            <a:spLocks noGrp="1"/>
          </p:cNvSpPr>
          <p:nvPr>
            <p:ph type="ftr" sz="quarter" idx="11"/>
          </p:nvPr>
        </p:nvSpPr>
        <p:spPr/>
        <p:txBody>
          <a:bodyPr/>
          <a:lstStyle/>
          <a:p>
            <a:r>
              <a:rPr lang="en-US" smtClean="0"/>
              <a:t>Chapter 8: PLC Timers, Counters, Registers and Analog input/Outputs -IE337</a:t>
            </a:r>
            <a:endParaRPr lang="en-US"/>
          </a:p>
        </p:txBody>
      </p:sp>
      <p:sp>
        <p:nvSpPr>
          <p:cNvPr id="9" name="Slide Number Placeholder 8"/>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04BC66C-1303-42DF-85A1-8D906816D3C4}" type="datetime1">
              <a:rPr lang="en-US" smtClean="0"/>
              <a:pPr/>
              <a:t>18-Dec-14</a:t>
            </a:fld>
            <a:endParaRPr lang="en-US"/>
          </a:p>
        </p:txBody>
      </p:sp>
      <p:sp>
        <p:nvSpPr>
          <p:cNvPr id="4" name="Footer Placeholder 3"/>
          <p:cNvSpPr>
            <a:spLocks noGrp="1"/>
          </p:cNvSpPr>
          <p:nvPr>
            <p:ph type="ftr" sz="quarter" idx="11"/>
          </p:nvPr>
        </p:nvSpPr>
        <p:spPr/>
        <p:txBody>
          <a:bodyPr/>
          <a:lstStyle/>
          <a:p>
            <a:r>
              <a:rPr lang="en-US" smtClean="0"/>
              <a:t>Chapter 8: PLC Timers, Counters, Registers and Analog input/Outputs -IE337</a:t>
            </a:r>
            <a:endParaRPr lang="en-US"/>
          </a:p>
        </p:txBody>
      </p:sp>
      <p:sp>
        <p:nvSpPr>
          <p:cNvPr id="5" name="Slide Number Placeholder 4"/>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59D4676-88A3-4C3D-8DD7-BDFDF7F89A85}" type="datetime1">
              <a:rPr lang="en-US" smtClean="0"/>
              <a:pPr/>
              <a:t>18-Dec-14</a:t>
            </a:fld>
            <a:endParaRPr lang="en-US"/>
          </a:p>
        </p:txBody>
      </p:sp>
      <p:sp>
        <p:nvSpPr>
          <p:cNvPr id="3" name="Footer Placeholder 2"/>
          <p:cNvSpPr>
            <a:spLocks noGrp="1"/>
          </p:cNvSpPr>
          <p:nvPr>
            <p:ph type="ftr" sz="quarter" idx="11"/>
          </p:nvPr>
        </p:nvSpPr>
        <p:spPr/>
        <p:txBody>
          <a:bodyPr/>
          <a:lstStyle/>
          <a:p>
            <a:r>
              <a:rPr lang="en-US" smtClean="0"/>
              <a:t>Chapter 8: PLC Timers, Counters, Registers and Analog input/Outputs -IE337</a:t>
            </a:r>
            <a:endParaRPr lang="en-US"/>
          </a:p>
        </p:txBody>
      </p:sp>
      <p:sp>
        <p:nvSpPr>
          <p:cNvPr id="4" name="Slide Number Placeholder 3"/>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5B653C3-5FAE-433B-923C-6DC56B7241F7}" type="datetime1">
              <a:rPr lang="en-US" smtClean="0"/>
              <a:pPr/>
              <a:t>18-Dec-14</a:t>
            </a:fld>
            <a:endParaRPr lang="en-US"/>
          </a:p>
        </p:txBody>
      </p:sp>
      <p:sp>
        <p:nvSpPr>
          <p:cNvPr id="6" name="Footer Placeholder 5"/>
          <p:cNvSpPr>
            <a:spLocks noGrp="1"/>
          </p:cNvSpPr>
          <p:nvPr>
            <p:ph type="ftr" sz="quarter" idx="11"/>
          </p:nvPr>
        </p:nvSpPr>
        <p:spPr/>
        <p:txBody>
          <a:bodyPr/>
          <a:lstStyle/>
          <a:p>
            <a:r>
              <a:rPr lang="en-US" smtClean="0"/>
              <a:t>Chapter 8: PLC Timers, Counters, Registers and Analog input/Outputs -IE337</a:t>
            </a:r>
            <a:endParaRPr lang="en-US"/>
          </a:p>
        </p:txBody>
      </p:sp>
      <p:sp>
        <p:nvSpPr>
          <p:cNvPr id="7" name="Slide Number Placeholder 6"/>
          <p:cNvSpPr>
            <a:spLocks noGrp="1"/>
          </p:cNvSpPr>
          <p:nvPr>
            <p:ph type="sldNum" sz="quarter" idx="12"/>
          </p:nvPr>
        </p:nvSpPr>
        <p:spPr/>
        <p:txBody>
          <a:bodyPr/>
          <a:lstStyle/>
          <a:p>
            <a:fld id="{52102C6B-3D02-4064-9A4B-6A3BCBC92CB2}" type="slidenum">
              <a:rPr lang="en-US" smtClean="0"/>
              <a:pPr/>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E6998DDC-ADCC-4D27-8F10-256B4DBA6F1F}" type="datetime1">
              <a:rPr lang="en-US" smtClean="0"/>
              <a:pPr/>
              <a:t>18-Dec-14</a:t>
            </a:fld>
            <a:endParaRPr lang="en-US"/>
          </a:p>
        </p:txBody>
      </p:sp>
      <p:sp>
        <p:nvSpPr>
          <p:cNvPr id="9" name="Slide Number Placeholder 8"/>
          <p:cNvSpPr>
            <a:spLocks noGrp="1"/>
          </p:cNvSpPr>
          <p:nvPr>
            <p:ph type="sldNum" sz="quarter" idx="11"/>
          </p:nvPr>
        </p:nvSpPr>
        <p:spPr/>
        <p:txBody>
          <a:bodyPr/>
          <a:lstStyle/>
          <a:p>
            <a:fld id="{52102C6B-3D02-4064-9A4B-6A3BCBC92CB2}" type="slidenum">
              <a:rPr lang="en-US" smtClean="0"/>
              <a:pPr/>
              <a:t>‹#›</a:t>
            </a:fld>
            <a:endParaRPr lang="en-US"/>
          </a:p>
        </p:txBody>
      </p:sp>
      <p:sp>
        <p:nvSpPr>
          <p:cNvPr id="10" name="Footer Placeholder 9"/>
          <p:cNvSpPr>
            <a:spLocks noGrp="1"/>
          </p:cNvSpPr>
          <p:nvPr>
            <p:ph type="ftr" sz="quarter" idx="12"/>
          </p:nvPr>
        </p:nvSpPr>
        <p:spPr/>
        <p:txBody>
          <a:bodyPr/>
          <a:lstStyle/>
          <a:p>
            <a:r>
              <a:rPr lang="en-US" smtClean="0"/>
              <a:t>Chapter 8: PLC Timers, Counters, Registers and Analog input/Outputs -IE337</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52102C6B-3D02-4064-9A4B-6A3BCBC92CB2}" type="slidenum">
              <a:rPr lang="en-US" smtClean="0"/>
              <a:pPr/>
              <a:t>‹#›</a:t>
            </a:fld>
            <a:endParaRPr lang="en-US"/>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r>
              <a:rPr lang="en-US" smtClean="0"/>
              <a:t>Chapter 8: PLC Timers, Counters, Registers and Analog input/Outputs -IE337</a:t>
            </a:r>
            <a:endParaRPr lang="en-US"/>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645F71E8-D327-476D-B29D-6014FFA7B390}" type="datetime1">
              <a:rPr lang="en-US" smtClean="0"/>
              <a:pPr/>
              <a:t>18-Dec-14</a:t>
            </a:fld>
            <a:endParaRPr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dt="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6.png"/><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31.emf"/><Relationship Id="rId4" Type="http://schemas.openxmlformats.org/officeDocument/2006/relationships/package" Target="../embeddings/Microsoft_Word_Document1.docx"/></Relationships>
</file>

<file path=ppt/slides/_rels/slide3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3.png"/><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14348" y="857232"/>
            <a:ext cx="7772400" cy="1470025"/>
          </a:xfrm>
        </p:spPr>
        <p:txBody>
          <a:bodyPr/>
          <a:lstStyle/>
          <a:p>
            <a:r>
              <a:rPr lang="en-US" dirty="0" smtClean="0"/>
              <a:t>Chapter 8</a:t>
            </a:r>
            <a:endParaRPr lang="en-US" dirty="0"/>
          </a:p>
        </p:txBody>
      </p:sp>
      <p:pic>
        <p:nvPicPr>
          <p:cNvPr id="102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0290" t="34491" r="35864" b="40912"/>
          <a:stretch/>
        </p:blipFill>
        <p:spPr bwMode="auto">
          <a:xfrm>
            <a:off x="500034" y="2928934"/>
            <a:ext cx="6624654" cy="27080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ooter Placeholder 3"/>
          <p:cNvSpPr>
            <a:spLocks noGrp="1"/>
          </p:cNvSpPr>
          <p:nvPr>
            <p:ph type="ftr" sz="quarter" idx="11"/>
          </p:nvPr>
        </p:nvSpPr>
        <p:spPr/>
        <p:txBody>
          <a:bodyPr/>
          <a:lstStyle/>
          <a:p>
            <a:r>
              <a:rPr lang="en-US" smtClean="0"/>
              <a:t>Chapter 8: PLC Timers, Counters, Registers and Analog input/Outputs -IE337</a:t>
            </a:r>
            <a:endParaRPr lang="en-US"/>
          </a:p>
        </p:txBody>
      </p:sp>
      <p:sp>
        <p:nvSpPr>
          <p:cNvPr id="5" name="Slide Number Placeholder 4"/>
          <p:cNvSpPr>
            <a:spLocks noGrp="1"/>
          </p:cNvSpPr>
          <p:nvPr>
            <p:ph type="sldNum" sz="quarter" idx="12"/>
          </p:nvPr>
        </p:nvSpPr>
        <p:spPr/>
        <p:txBody>
          <a:bodyPr/>
          <a:lstStyle/>
          <a:p>
            <a:fld id="{52102C6B-3D02-4064-9A4B-6A3BCBC92CB2}" type="slidenum">
              <a:rPr lang="en-US" smtClean="0"/>
              <a:pPr/>
              <a:t>1</a:t>
            </a:fld>
            <a:endParaRPr lang="en-US"/>
          </a:p>
        </p:txBody>
      </p:sp>
      <p:sp>
        <p:nvSpPr>
          <p:cNvPr id="6" name="Subtitle 2"/>
          <p:cNvSpPr>
            <a:spLocks noGrp="1"/>
          </p:cNvSpPr>
          <p:nvPr>
            <p:ph type="subTitle" idx="1"/>
          </p:nvPr>
        </p:nvSpPr>
        <p:spPr>
          <a:xfrm>
            <a:off x="714348" y="2285992"/>
            <a:ext cx="7358114" cy="571504"/>
          </a:xfrm>
        </p:spPr>
        <p:txBody>
          <a:bodyPr>
            <a:normAutofit/>
          </a:bodyPr>
          <a:lstStyle/>
          <a:p>
            <a:r>
              <a:rPr lang="en-US" dirty="0" smtClean="0"/>
              <a:t> PLC Timers, Counters, Registers and Analog Input/Outputs</a:t>
            </a:r>
            <a:endParaRPr lang="en-US" dirty="0"/>
          </a:p>
        </p:txBody>
      </p:sp>
    </p:spTree>
    <p:extLst>
      <p:ext uri="{BB962C8B-B14F-4D97-AF65-F5344CB8AC3E}">
        <p14:creationId xmlns:p14="http://schemas.microsoft.com/office/powerpoint/2010/main" val="10949259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9361" t="17571" r="28081" b="12971"/>
          <a:stretch/>
        </p:blipFill>
        <p:spPr bwMode="auto">
          <a:xfrm>
            <a:off x="381000" y="1196752"/>
            <a:ext cx="6904074" cy="552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4"/>
          <p:cNvSpPr>
            <a:spLocks noGrp="1"/>
          </p:cNvSpPr>
          <p:nvPr>
            <p:ph type="title"/>
          </p:nvPr>
        </p:nvSpPr>
        <p:spPr>
          <a:xfrm>
            <a:off x="107504" y="274638"/>
            <a:ext cx="8363272" cy="1143000"/>
          </a:xfrm>
        </p:spPr>
        <p:txBody>
          <a:bodyPr/>
          <a:lstStyle/>
          <a:p>
            <a:r>
              <a:rPr lang="en-US" dirty="0" smtClean="0"/>
              <a:t>Delay Turning OFF (TOF) function</a:t>
            </a:r>
            <a:endParaRPr lang="en-US" dirty="0"/>
          </a:p>
        </p:txBody>
      </p:sp>
      <p:sp>
        <p:nvSpPr>
          <p:cNvPr id="3" name="Footer Placeholder 2"/>
          <p:cNvSpPr>
            <a:spLocks noGrp="1"/>
          </p:cNvSpPr>
          <p:nvPr>
            <p:ph type="ftr" sz="quarter" idx="11"/>
          </p:nvPr>
        </p:nvSpPr>
        <p:spPr/>
        <p:txBody>
          <a:bodyPr/>
          <a:lstStyle/>
          <a:p>
            <a:r>
              <a:rPr lang="en-US" smtClean="0"/>
              <a:t>Chapter 8: PLC Timers, Counters, Registers and Analog input/Outputs -IE337</a:t>
            </a:r>
            <a:endParaRPr lang="en-US"/>
          </a:p>
        </p:txBody>
      </p:sp>
      <p:sp>
        <p:nvSpPr>
          <p:cNvPr id="4" name="Slide Number Placeholder 3"/>
          <p:cNvSpPr>
            <a:spLocks noGrp="1"/>
          </p:cNvSpPr>
          <p:nvPr>
            <p:ph type="sldNum" sz="quarter" idx="12"/>
          </p:nvPr>
        </p:nvSpPr>
        <p:spPr/>
        <p:txBody>
          <a:bodyPr/>
          <a:lstStyle/>
          <a:p>
            <a:fld id="{52102C6B-3D02-4064-9A4B-6A3BCBC92CB2}" type="slidenum">
              <a:rPr lang="en-US" smtClean="0"/>
              <a:pPr/>
              <a:t>10</a:t>
            </a:fld>
            <a:endParaRPr lang="en-US"/>
          </a:p>
        </p:txBody>
      </p:sp>
    </p:spTree>
    <p:extLst>
      <p:ext uri="{BB962C8B-B14F-4D97-AF65-F5344CB8AC3E}">
        <p14:creationId xmlns:p14="http://schemas.microsoft.com/office/powerpoint/2010/main" val="33115774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8256" t="39483" r="28256" b="21034"/>
          <a:stretch/>
        </p:blipFill>
        <p:spPr bwMode="auto">
          <a:xfrm>
            <a:off x="228600" y="914400"/>
            <a:ext cx="7953154" cy="4061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oter Placeholder 2"/>
          <p:cNvSpPr>
            <a:spLocks noGrp="1"/>
          </p:cNvSpPr>
          <p:nvPr>
            <p:ph type="ftr" sz="quarter" idx="11"/>
          </p:nvPr>
        </p:nvSpPr>
        <p:spPr/>
        <p:txBody>
          <a:bodyPr/>
          <a:lstStyle/>
          <a:p>
            <a:r>
              <a:rPr lang="en-US" smtClean="0"/>
              <a:t>Chapter 8: PLC Timers, Counters, Registers and Analog input/Outputs -IE337</a:t>
            </a:r>
            <a:endParaRPr lang="en-US"/>
          </a:p>
        </p:txBody>
      </p:sp>
      <p:sp>
        <p:nvSpPr>
          <p:cNvPr id="4" name="Slide Number Placeholder 3"/>
          <p:cNvSpPr>
            <a:spLocks noGrp="1"/>
          </p:cNvSpPr>
          <p:nvPr>
            <p:ph type="sldNum" sz="quarter" idx="12"/>
          </p:nvPr>
        </p:nvSpPr>
        <p:spPr/>
        <p:txBody>
          <a:bodyPr/>
          <a:lstStyle/>
          <a:p>
            <a:fld id="{52102C6B-3D02-4064-9A4B-6A3BCBC92CB2}" type="slidenum">
              <a:rPr lang="en-US" smtClean="0"/>
              <a:pPr/>
              <a:t>11</a:t>
            </a:fld>
            <a:endParaRPr lang="en-US"/>
          </a:p>
        </p:txBody>
      </p:sp>
    </p:spTree>
    <p:extLst>
      <p:ext uri="{BB962C8B-B14F-4D97-AF65-F5344CB8AC3E}">
        <p14:creationId xmlns:p14="http://schemas.microsoft.com/office/powerpoint/2010/main" val="14941018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0349" t="20776" r="27209" b="45633"/>
          <a:stretch/>
        </p:blipFill>
        <p:spPr bwMode="auto">
          <a:xfrm>
            <a:off x="611560" y="1844824"/>
            <a:ext cx="7531208" cy="43196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itre 8"/>
          <p:cNvSpPr>
            <a:spLocks noGrp="1"/>
          </p:cNvSpPr>
          <p:nvPr>
            <p:ph type="title"/>
          </p:nvPr>
        </p:nvSpPr>
        <p:spPr/>
        <p:txBody>
          <a:bodyPr/>
          <a:lstStyle/>
          <a:p>
            <a:r>
              <a:rPr lang="fr-FR" dirty="0" smtClean="0"/>
              <a:t>Machine </a:t>
            </a:r>
            <a:r>
              <a:rPr lang="fr-FR" dirty="0" err="1" smtClean="0"/>
              <a:t>sequence</a:t>
            </a:r>
            <a:r>
              <a:rPr lang="fr-FR" dirty="0" smtClean="0"/>
              <a:t> </a:t>
            </a:r>
            <a:r>
              <a:rPr lang="fr-FR" dirty="0" err="1" smtClean="0"/>
              <a:t>using</a:t>
            </a:r>
            <a:r>
              <a:rPr lang="fr-FR" dirty="0" smtClean="0"/>
              <a:t> </a:t>
            </a:r>
            <a:r>
              <a:rPr lang="fr-FR" dirty="0" err="1" smtClean="0"/>
              <a:t>timer</a:t>
            </a:r>
            <a:r>
              <a:rPr lang="fr-FR" dirty="0" smtClean="0"/>
              <a:t> </a:t>
            </a:r>
            <a:r>
              <a:rPr lang="fr-FR" dirty="0" err="1" smtClean="0"/>
              <a:t>function</a:t>
            </a:r>
            <a:endParaRPr lang="fr-FR" dirty="0"/>
          </a:p>
        </p:txBody>
      </p:sp>
      <p:sp>
        <p:nvSpPr>
          <p:cNvPr id="5" name="Footer Placeholder 4"/>
          <p:cNvSpPr>
            <a:spLocks noGrp="1"/>
          </p:cNvSpPr>
          <p:nvPr>
            <p:ph type="ftr" sz="quarter" idx="11"/>
          </p:nvPr>
        </p:nvSpPr>
        <p:spPr/>
        <p:txBody>
          <a:bodyPr/>
          <a:lstStyle/>
          <a:p>
            <a:r>
              <a:rPr lang="en-US" smtClean="0"/>
              <a:t>Chapter 8: PLC Timers, Counters, Registers and Analog input/Outputs -IE337</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12</a:t>
            </a:fld>
            <a:endParaRPr lang="en-US"/>
          </a:p>
        </p:txBody>
      </p:sp>
    </p:spTree>
    <p:extLst>
      <p:ext uri="{BB962C8B-B14F-4D97-AF65-F5344CB8AC3E}">
        <p14:creationId xmlns:p14="http://schemas.microsoft.com/office/powerpoint/2010/main" val="16219620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8837" t="12592" r="42364" b="10388"/>
          <a:stretch/>
        </p:blipFill>
        <p:spPr bwMode="auto">
          <a:xfrm>
            <a:off x="152400" y="-26581"/>
            <a:ext cx="4495800" cy="6763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4495800" y="1434796"/>
            <a:ext cx="3886200" cy="646331"/>
          </a:xfrm>
          <a:prstGeom prst="rect">
            <a:avLst/>
          </a:prstGeom>
        </p:spPr>
        <p:txBody>
          <a:bodyPr wrap="square">
            <a:spAutoFit/>
          </a:bodyPr>
          <a:lstStyle/>
          <a:p>
            <a:pPr fontAlgn="b"/>
            <a:r>
              <a:rPr lang="en-US" dirty="0"/>
              <a:t>(</a:t>
            </a:r>
            <a:r>
              <a:rPr lang="en-US" b="1" dirty="0"/>
              <a:t>Start</a:t>
            </a:r>
            <a:r>
              <a:rPr lang="en-US" i="1" dirty="0"/>
              <a:t>, D+, delay 10 seconds, E+, delay 10 seconds, F+</a:t>
            </a:r>
            <a:r>
              <a:rPr lang="en-US" dirty="0"/>
              <a:t>).  </a:t>
            </a:r>
          </a:p>
        </p:txBody>
      </p:sp>
      <p:sp>
        <p:nvSpPr>
          <p:cNvPr id="3" name="TextBox 2"/>
          <p:cNvSpPr txBox="1"/>
          <p:nvPr/>
        </p:nvSpPr>
        <p:spPr>
          <a:xfrm>
            <a:off x="4495800" y="1143000"/>
            <a:ext cx="1600200" cy="369332"/>
          </a:xfrm>
          <a:prstGeom prst="rect">
            <a:avLst/>
          </a:prstGeom>
          <a:noFill/>
        </p:spPr>
        <p:txBody>
          <a:bodyPr wrap="square" rtlCol="0">
            <a:spAutoFit/>
          </a:bodyPr>
          <a:lstStyle/>
          <a:p>
            <a:r>
              <a:rPr lang="en-US" dirty="0" smtClean="0"/>
              <a:t>Example 8.4</a:t>
            </a:r>
            <a:endParaRPr lang="en-US" dirty="0"/>
          </a:p>
        </p:txBody>
      </p:sp>
      <p:sp>
        <p:nvSpPr>
          <p:cNvPr id="7" name="Footer Placeholder 6"/>
          <p:cNvSpPr>
            <a:spLocks noGrp="1"/>
          </p:cNvSpPr>
          <p:nvPr>
            <p:ph type="ftr" sz="quarter" idx="11"/>
          </p:nvPr>
        </p:nvSpPr>
        <p:spPr/>
        <p:txBody>
          <a:bodyPr/>
          <a:lstStyle/>
          <a:p>
            <a:r>
              <a:rPr lang="en-US" smtClean="0"/>
              <a:t>Chapter 8: PLC Timers, Counters, Registers and Analog input/Outputs -IE337</a:t>
            </a:r>
            <a:endParaRPr lang="en-US"/>
          </a:p>
        </p:txBody>
      </p:sp>
      <p:sp>
        <p:nvSpPr>
          <p:cNvPr id="8" name="Slide Number Placeholder 7"/>
          <p:cNvSpPr>
            <a:spLocks noGrp="1"/>
          </p:cNvSpPr>
          <p:nvPr>
            <p:ph type="sldNum" sz="quarter" idx="12"/>
          </p:nvPr>
        </p:nvSpPr>
        <p:spPr/>
        <p:txBody>
          <a:bodyPr/>
          <a:lstStyle/>
          <a:p>
            <a:fld id="{52102C6B-3D02-4064-9A4B-6A3BCBC92CB2}" type="slidenum">
              <a:rPr lang="en-US" smtClean="0"/>
              <a:pPr/>
              <a:t>13</a:t>
            </a:fld>
            <a:endParaRPr lang="en-US"/>
          </a:p>
        </p:txBody>
      </p:sp>
      <p:sp>
        <p:nvSpPr>
          <p:cNvPr id="9" name="Subtitle 2"/>
          <p:cNvSpPr>
            <a:spLocks noGrp="1"/>
          </p:cNvSpPr>
          <p:nvPr>
            <p:ph type="subTitle" idx="1"/>
          </p:nvPr>
        </p:nvSpPr>
        <p:spPr>
          <a:xfrm>
            <a:off x="5000628" y="428604"/>
            <a:ext cx="2857520" cy="571504"/>
          </a:xfrm>
        </p:spPr>
        <p:txBody>
          <a:bodyPr>
            <a:normAutofit/>
          </a:bodyPr>
          <a:lstStyle/>
          <a:p>
            <a:r>
              <a:rPr lang="en-US" dirty="0" smtClean="0"/>
              <a:t>8.1 Timer Function </a:t>
            </a:r>
            <a:endParaRPr lang="en-US" dirty="0"/>
          </a:p>
        </p:txBody>
      </p:sp>
    </p:spTree>
    <p:extLst>
      <p:ext uri="{BB962C8B-B14F-4D97-AF65-F5344CB8AC3E}">
        <p14:creationId xmlns:p14="http://schemas.microsoft.com/office/powerpoint/2010/main" val="29402235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2500" t="26978" r="19651" b="19172"/>
          <a:stretch/>
        </p:blipFill>
        <p:spPr bwMode="auto">
          <a:xfrm>
            <a:off x="533400" y="1371600"/>
            <a:ext cx="7591039" cy="5081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itre 7"/>
          <p:cNvSpPr>
            <a:spLocks noGrp="1"/>
          </p:cNvSpPr>
          <p:nvPr>
            <p:ph type="title"/>
          </p:nvPr>
        </p:nvSpPr>
        <p:spPr/>
        <p:txBody>
          <a:bodyPr/>
          <a:lstStyle/>
          <a:p>
            <a:r>
              <a:rPr lang="fr-FR" dirty="0" err="1" smtClean="0"/>
              <a:t>Example</a:t>
            </a:r>
            <a:endParaRPr lang="fr-FR" dirty="0"/>
          </a:p>
        </p:txBody>
      </p:sp>
      <p:sp>
        <p:nvSpPr>
          <p:cNvPr id="5" name="Footer Placeholder 4"/>
          <p:cNvSpPr>
            <a:spLocks noGrp="1"/>
          </p:cNvSpPr>
          <p:nvPr>
            <p:ph type="ftr" sz="quarter" idx="11"/>
          </p:nvPr>
        </p:nvSpPr>
        <p:spPr/>
        <p:txBody>
          <a:bodyPr/>
          <a:lstStyle/>
          <a:p>
            <a:r>
              <a:rPr lang="en-US" smtClean="0"/>
              <a:t>Chapter 8: PLC Timers, Counters, Registers and Analog input/Outputs -IE337</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14</a:t>
            </a:fld>
            <a:endParaRPr lang="en-US"/>
          </a:p>
        </p:txBody>
      </p:sp>
    </p:spTree>
    <p:extLst>
      <p:ext uri="{BB962C8B-B14F-4D97-AF65-F5344CB8AC3E}">
        <p14:creationId xmlns:p14="http://schemas.microsoft.com/office/powerpoint/2010/main" val="26775576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25152" y="274638"/>
            <a:ext cx="8579296" cy="1143000"/>
          </a:xfrm>
        </p:spPr>
        <p:txBody>
          <a:bodyPr/>
          <a:lstStyle/>
          <a:p>
            <a:r>
              <a:rPr lang="en-US" dirty="0" smtClean="0"/>
              <a:t>Grouping </a:t>
            </a:r>
            <a:r>
              <a:rPr lang="en-US" dirty="0"/>
              <a:t>1</a:t>
            </a:r>
            <a:r>
              <a:rPr lang="en-US" dirty="0" smtClean="0"/>
              <a:t>: TON on outputs</a:t>
            </a:r>
            <a:endParaRPr lang="en-US" dirty="0"/>
          </a:p>
        </p:txBody>
      </p:sp>
      <p:sp>
        <p:nvSpPr>
          <p:cNvPr id="3" name="Footer Placeholder 2"/>
          <p:cNvSpPr>
            <a:spLocks noGrp="1"/>
          </p:cNvSpPr>
          <p:nvPr>
            <p:ph type="ftr" sz="quarter" idx="11"/>
          </p:nvPr>
        </p:nvSpPr>
        <p:spPr/>
        <p:txBody>
          <a:bodyPr/>
          <a:lstStyle/>
          <a:p>
            <a:r>
              <a:rPr lang="en-US" smtClean="0"/>
              <a:t>Chapter 8: PLC Timers, Counters, Registers and Analog input/Outputs -IE337</a:t>
            </a:r>
            <a:endParaRPr lang="en-US"/>
          </a:p>
        </p:txBody>
      </p:sp>
      <p:sp>
        <p:nvSpPr>
          <p:cNvPr id="4" name="Slide Number Placeholder 3"/>
          <p:cNvSpPr>
            <a:spLocks noGrp="1"/>
          </p:cNvSpPr>
          <p:nvPr>
            <p:ph type="sldNum" sz="quarter" idx="12"/>
          </p:nvPr>
        </p:nvSpPr>
        <p:spPr/>
        <p:txBody>
          <a:bodyPr/>
          <a:lstStyle/>
          <a:p>
            <a:fld id="{52102C6B-3D02-4064-9A4B-6A3BCBC92CB2}" type="slidenum">
              <a:rPr lang="en-US" smtClean="0"/>
              <a:pPr/>
              <a:t>15</a:t>
            </a:fld>
            <a:endParaRPr lang="en-US"/>
          </a:p>
        </p:txBody>
      </p:sp>
      <p:pic>
        <p:nvPicPr>
          <p:cNvPr id="6" name="Content Placeholder 5"/>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572348" y="1536700"/>
            <a:ext cx="3427303" cy="4988644"/>
          </a:xfrm>
          <a:ln>
            <a:solidFill>
              <a:schemeClr val="tx1"/>
            </a:solidFill>
          </a:ln>
        </p:spPr>
      </p:pic>
      <p:pic>
        <p:nvPicPr>
          <p:cNvPr id="7" name="Content Placeholder 6"/>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283968" y="1536700"/>
            <a:ext cx="3596349" cy="4988644"/>
          </a:xfrm>
          <a:ln>
            <a:solidFill>
              <a:schemeClr val="tx1"/>
            </a:solidFill>
          </a:ln>
        </p:spPr>
      </p:pic>
      <p:sp>
        <p:nvSpPr>
          <p:cNvPr id="8" name="TextBox 7"/>
          <p:cNvSpPr txBox="1"/>
          <p:nvPr/>
        </p:nvSpPr>
        <p:spPr>
          <a:xfrm>
            <a:off x="4932040" y="1628800"/>
            <a:ext cx="2304256" cy="369332"/>
          </a:xfrm>
          <a:prstGeom prst="rect">
            <a:avLst/>
          </a:prstGeom>
          <a:solidFill>
            <a:schemeClr val="bg1"/>
          </a:solidFill>
        </p:spPr>
        <p:txBody>
          <a:bodyPr wrap="square" rtlCol="0">
            <a:spAutoFit/>
          </a:bodyPr>
          <a:lstStyle/>
          <a:p>
            <a:pPr algn="ctr"/>
            <a:r>
              <a:rPr lang="en-US" dirty="0" smtClean="0"/>
              <a:t>Non - sustain outputs</a:t>
            </a:r>
            <a:endParaRPr lang="en-US" dirty="0"/>
          </a:p>
        </p:txBody>
      </p:sp>
    </p:spTree>
    <p:extLst>
      <p:ext uri="{BB962C8B-B14F-4D97-AF65-F5344CB8AC3E}">
        <p14:creationId xmlns:p14="http://schemas.microsoft.com/office/powerpoint/2010/main" val="218391218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Grouping 2: TON on flip flops</a:t>
            </a:r>
            <a:endParaRPr lang="en-US" dirty="0"/>
          </a:p>
        </p:txBody>
      </p:sp>
      <p:pic>
        <p:nvPicPr>
          <p:cNvPr id="15" name="Content Placeholder 1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580296" y="1536700"/>
            <a:ext cx="3411407" cy="4988644"/>
          </a:xfrm>
          <a:ln>
            <a:solidFill>
              <a:schemeClr val="tx1"/>
            </a:solidFill>
          </a:ln>
        </p:spPr>
      </p:pic>
      <p:pic>
        <p:nvPicPr>
          <p:cNvPr id="16" name="Content Placeholder 1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419600" y="1536192"/>
            <a:ext cx="3657600" cy="4989151"/>
          </a:xfrm>
          <a:ln>
            <a:solidFill>
              <a:schemeClr val="tx1"/>
            </a:solidFill>
          </a:ln>
        </p:spPr>
      </p:pic>
      <p:sp>
        <p:nvSpPr>
          <p:cNvPr id="3" name="Footer Placeholder 2"/>
          <p:cNvSpPr>
            <a:spLocks noGrp="1"/>
          </p:cNvSpPr>
          <p:nvPr>
            <p:ph type="ftr" sz="quarter" idx="11"/>
          </p:nvPr>
        </p:nvSpPr>
        <p:spPr/>
        <p:txBody>
          <a:bodyPr/>
          <a:lstStyle/>
          <a:p>
            <a:r>
              <a:rPr lang="en-US" smtClean="0"/>
              <a:t>Chapter 8: PLC Timers, Counters, Registers and Analog input/Outputs -IE337</a:t>
            </a:r>
            <a:endParaRPr lang="en-US"/>
          </a:p>
        </p:txBody>
      </p:sp>
      <p:sp>
        <p:nvSpPr>
          <p:cNvPr id="4" name="Slide Number Placeholder 3"/>
          <p:cNvSpPr>
            <a:spLocks noGrp="1"/>
          </p:cNvSpPr>
          <p:nvPr>
            <p:ph type="sldNum" sz="quarter" idx="12"/>
          </p:nvPr>
        </p:nvSpPr>
        <p:spPr/>
        <p:txBody>
          <a:bodyPr/>
          <a:lstStyle/>
          <a:p>
            <a:fld id="{52102C6B-3D02-4064-9A4B-6A3BCBC92CB2}" type="slidenum">
              <a:rPr lang="en-US" smtClean="0"/>
              <a:pPr/>
              <a:t>16</a:t>
            </a:fld>
            <a:endParaRPr lang="en-US"/>
          </a:p>
        </p:txBody>
      </p:sp>
      <p:sp>
        <p:nvSpPr>
          <p:cNvPr id="14" name="TextBox 13"/>
          <p:cNvSpPr txBox="1"/>
          <p:nvPr/>
        </p:nvSpPr>
        <p:spPr>
          <a:xfrm>
            <a:off x="5004048" y="1700808"/>
            <a:ext cx="2304256" cy="369332"/>
          </a:xfrm>
          <a:prstGeom prst="rect">
            <a:avLst/>
          </a:prstGeom>
          <a:solidFill>
            <a:schemeClr val="bg1"/>
          </a:solidFill>
        </p:spPr>
        <p:txBody>
          <a:bodyPr wrap="square" rtlCol="0">
            <a:spAutoFit/>
          </a:bodyPr>
          <a:lstStyle/>
          <a:p>
            <a:pPr algn="ctr"/>
            <a:r>
              <a:rPr lang="en-US" dirty="0" smtClean="0"/>
              <a:t>Non - sustain outputs</a:t>
            </a:r>
            <a:endParaRPr lang="en-US" dirty="0"/>
          </a:p>
        </p:txBody>
      </p:sp>
    </p:spTree>
    <p:extLst>
      <p:ext uri="{BB962C8B-B14F-4D97-AF65-F5344CB8AC3E}">
        <p14:creationId xmlns:p14="http://schemas.microsoft.com/office/powerpoint/2010/main" val="423270006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Grouping 3: </a:t>
            </a:r>
            <a:br>
              <a:rPr lang="en-US" dirty="0" smtClean="0"/>
            </a:br>
            <a:r>
              <a:rPr lang="en-US" dirty="0" smtClean="0"/>
              <a:t>TON on flip flop and output</a:t>
            </a:r>
            <a:endParaRPr lang="en-US" dirty="0"/>
          </a:p>
        </p:txBody>
      </p:sp>
      <p:sp>
        <p:nvSpPr>
          <p:cNvPr id="3" name="Footer Placeholder 2"/>
          <p:cNvSpPr>
            <a:spLocks noGrp="1"/>
          </p:cNvSpPr>
          <p:nvPr>
            <p:ph type="ftr" sz="quarter" idx="11"/>
          </p:nvPr>
        </p:nvSpPr>
        <p:spPr/>
        <p:txBody>
          <a:bodyPr/>
          <a:lstStyle/>
          <a:p>
            <a:r>
              <a:rPr lang="en-US" smtClean="0"/>
              <a:t>Chapter 8: PLC Timers, Counters, Registers and Analog input/Outputs -IE337</a:t>
            </a:r>
            <a:endParaRPr lang="en-US"/>
          </a:p>
        </p:txBody>
      </p:sp>
      <p:sp>
        <p:nvSpPr>
          <p:cNvPr id="4" name="Slide Number Placeholder 3"/>
          <p:cNvSpPr>
            <a:spLocks noGrp="1"/>
          </p:cNvSpPr>
          <p:nvPr>
            <p:ph type="sldNum" sz="quarter" idx="12"/>
          </p:nvPr>
        </p:nvSpPr>
        <p:spPr/>
        <p:txBody>
          <a:bodyPr/>
          <a:lstStyle/>
          <a:p>
            <a:fld id="{52102C6B-3D02-4064-9A4B-6A3BCBC92CB2}" type="slidenum">
              <a:rPr lang="en-US" smtClean="0"/>
              <a:pPr/>
              <a:t>17</a:t>
            </a:fld>
            <a:endParaRPr lang="en-US"/>
          </a:p>
        </p:txBody>
      </p:sp>
      <p:pic>
        <p:nvPicPr>
          <p:cNvPr id="6" name="Content Placeholder 5"/>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84472" y="1536700"/>
            <a:ext cx="3603056" cy="5010131"/>
          </a:xfrm>
          <a:ln>
            <a:solidFill>
              <a:schemeClr val="tx1"/>
            </a:solidFill>
          </a:ln>
        </p:spPr>
      </p:pic>
      <p:pic>
        <p:nvPicPr>
          <p:cNvPr id="11" name="Content Placeholder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98635" y="1536192"/>
            <a:ext cx="3505200" cy="5010639"/>
          </a:xfrm>
          <a:prstGeom prst="rect">
            <a:avLst/>
          </a:prstGeom>
          <a:ln>
            <a:solidFill>
              <a:schemeClr val="tx1"/>
            </a:solidFill>
          </a:ln>
        </p:spPr>
      </p:pic>
      <p:sp>
        <p:nvSpPr>
          <p:cNvPr id="14" name="TextBox 13"/>
          <p:cNvSpPr txBox="1"/>
          <p:nvPr/>
        </p:nvSpPr>
        <p:spPr>
          <a:xfrm>
            <a:off x="5148064" y="2051556"/>
            <a:ext cx="2304256" cy="369332"/>
          </a:xfrm>
          <a:prstGeom prst="rect">
            <a:avLst/>
          </a:prstGeom>
          <a:solidFill>
            <a:schemeClr val="bg1"/>
          </a:solidFill>
        </p:spPr>
        <p:txBody>
          <a:bodyPr wrap="square" rtlCol="0">
            <a:spAutoFit/>
          </a:bodyPr>
          <a:lstStyle/>
          <a:p>
            <a:pPr algn="ctr"/>
            <a:r>
              <a:rPr lang="en-US" dirty="0" smtClean="0"/>
              <a:t>Non - sustain outputs</a:t>
            </a:r>
            <a:endParaRPr lang="en-US" dirty="0"/>
          </a:p>
        </p:txBody>
      </p:sp>
    </p:spTree>
    <p:extLst>
      <p:ext uri="{BB962C8B-B14F-4D97-AF65-F5344CB8AC3E}">
        <p14:creationId xmlns:p14="http://schemas.microsoft.com/office/powerpoint/2010/main" val="82199091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Grouping 4: TOF on flip flops</a:t>
            </a:r>
            <a:endParaRPr lang="en-US" dirty="0"/>
          </a:p>
        </p:txBody>
      </p:sp>
      <p:sp>
        <p:nvSpPr>
          <p:cNvPr id="3" name="Footer Placeholder 2"/>
          <p:cNvSpPr>
            <a:spLocks noGrp="1"/>
          </p:cNvSpPr>
          <p:nvPr>
            <p:ph type="ftr" sz="quarter" idx="11"/>
          </p:nvPr>
        </p:nvSpPr>
        <p:spPr/>
        <p:txBody>
          <a:bodyPr/>
          <a:lstStyle/>
          <a:p>
            <a:r>
              <a:rPr lang="en-US" smtClean="0"/>
              <a:t>Chapter 8: PLC Timers, Counters, Registers and Analog input/Outputs -IE337</a:t>
            </a:r>
            <a:endParaRPr lang="en-US"/>
          </a:p>
        </p:txBody>
      </p:sp>
      <p:sp>
        <p:nvSpPr>
          <p:cNvPr id="4" name="Slide Number Placeholder 3"/>
          <p:cNvSpPr>
            <a:spLocks noGrp="1"/>
          </p:cNvSpPr>
          <p:nvPr>
            <p:ph type="sldNum" sz="quarter" idx="12"/>
          </p:nvPr>
        </p:nvSpPr>
        <p:spPr/>
        <p:txBody>
          <a:bodyPr/>
          <a:lstStyle/>
          <a:p>
            <a:fld id="{52102C6B-3D02-4064-9A4B-6A3BCBC92CB2}" type="slidenum">
              <a:rPr lang="en-US" smtClean="0"/>
              <a:pPr/>
              <a:t>18</a:t>
            </a:fld>
            <a:endParaRPr lang="en-US"/>
          </a:p>
        </p:txBody>
      </p:sp>
      <p:sp>
        <p:nvSpPr>
          <p:cNvPr id="8" name="TextBox 7"/>
          <p:cNvSpPr txBox="1"/>
          <p:nvPr/>
        </p:nvSpPr>
        <p:spPr>
          <a:xfrm>
            <a:off x="5148064" y="2051556"/>
            <a:ext cx="2304256" cy="369332"/>
          </a:xfrm>
          <a:prstGeom prst="rect">
            <a:avLst/>
          </a:prstGeom>
          <a:solidFill>
            <a:schemeClr val="bg1"/>
          </a:solidFill>
        </p:spPr>
        <p:txBody>
          <a:bodyPr wrap="square" rtlCol="0">
            <a:spAutoFit/>
          </a:bodyPr>
          <a:lstStyle/>
          <a:p>
            <a:pPr algn="ctr"/>
            <a:r>
              <a:rPr lang="en-US" dirty="0" smtClean="0"/>
              <a:t>Non - sustain outputs</a:t>
            </a:r>
            <a:endParaRPr lang="en-US" dirty="0"/>
          </a:p>
        </p:txBody>
      </p:sp>
      <p:pic>
        <p:nvPicPr>
          <p:cNvPr id="15" name="Content Placeholder 1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663649" y="1536700"/>
            <a:ext cx="3169501" cy="4988644"/>
          </a:xfrm>
          <a:ln>
            <a:solidFill>
              <a:schemeClr val="tx1"/>
            </a:solidFill>
          </a:ln>
        </p:spPr>
      </p:pic>
      <p:pic>
        <p:nvPicPr>
          <p:cNvPr id="14" name="Content Placeholder 13"/>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718566" y="1536700"/>
            <a:ext cx="3421386" cy="4988644"/>
          </a:xfrm>
          <a:ln>
            <a:solidFill>
              <a:schemeClr val="tx1"/>
            </a:solidFill>
          </a:ln>
        </p:spPr>
      </p:pic>
      <p:sp>
        <p:nvSpPr>
          <p:cNvPr id="16" name="TextBox 15"/>
          <p:cNvSpPr txBox="1"/>
          <p:nvPr/>
        </p:nvSpPr>
        <p:spPr>
          <a:xfrm>
            <a:off x="5076056" y="1772816"/>
            <a:ext cx="2304256" cy="369332"/>
          </a:xfrm>
          <a:prstGeom prst="rect">
            <a:avLst/>
          </a:prstGeom>
          <a:solidFill>
            <a:schemeClr val="bg1"/>
          </a:solidFill>
        </p:spPr>
        <p:txBody>
          <a:bodyPr wrap="square" rtlCol="0">
            <a:spAutoFit/>
          </a:bodyPr>
          <a:lstStyle/>
          <a:p>
            <a:pPr algn="ctr"/>
            <a:r>
              <a:rPr lang="en-US" dirty="0" smtClean="0"/>
              <a:t>Non - sustain outputs</a:t>
            </a:r>
            <a:endParaRPr lang="en-US" dirty="0"/>
          </a:p>
        </p:txBody>
      </p:sp>
    </p:spTree>
    <p:extLst>
      <p:ext uri="{BB962C8B-B14F-4D97-AF65-F5344CB8AC3E}">
        <p14:creationId xmlns:p14="http://schemas.microsoft.com/office/powerpoint/2010/main" val="322216499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Grouping 5: </a:t>
            </a:r>
            <a:br>
              <a:rPr lang="en-US" dirty="0" smtClean="0"/>
            </a:br>
            <a:r>
              <a:rPr lang="en-US" dirty="0" smtClean="0"/>
              <a:t>TOF on flip flop, TON on output</a:t>
            </a:r>
            <a:endParaRPr lang="en-US" dirty="0"/>
          </a:p>
        </p:txBody>
      </p:sp>
      <p:pic>
        <p:nvPicPr>
          <p:cNvPr id="13" name="Content Placeholder 12"/>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572000" y="1586713"/>
            <a:ext cx="3505200" cy="5010639"/>
          </a:xfrm>
          <a:ln>
            <a:solidFill>
              <a:schemeClr val="tx1"/>
            </a:solidFill>
          </a:ln>
        </p:spPr>
      </p:pic>
      <p:sp>
        <p:nvSpPr>
          <p:cNvPr id="3" name="Footer Placeholder 2"/>
          <p:cNvSpPr>
            <a:spLocks noGrp="1"/>
          </p:cNvSpPr>
          <p:nvPr>
            <p:ph type="ftr" sz="quarter" idx="11"/>
          </p:nvPr>
        </p:nvSpPr>
        <p:spPr/>
        <p:txBody>
          <a:bodyPr/>
          <a:lstStyle/>
          <a:p>
            <a:r>
              <a:rPr lang="en-US" smtClean="0"/>
              <a:t>Chapter 8: PLC Timers, Counters, Registers and Analog input/Outputs -IE337</a:t>
            </a:r>
            <a:endParaRPr lang="en-US"/>
          </a:p>
        </p:txBody>
      </p:sp>
      <p:sp>
        <p:nvSpPr>
          <p:cNvPr id="4" name="Slide Number Placeholder 3"/>
          <p:cNvSpPr>
            <a:spLocks noGrp="1"/>
          </p:cNvSpPr>
          <p:nvPr>
            <p:ph type="sldNum" sz="quarter" idx="12"/>
          </p:nvPr>
        </p:nvSpPr>
        <p:spPr/>
        <p:txBody>
          <a:bodyPr/>
          <a:lstStyle/>
          <a:p>
            <a:fld id="{52102C6B-3D02-4064-9A4B-6A3BCBC92CB2}" type="slidenum">
              <a:rPr lang="en-US" smtClean="0"/>
              <a:pPr/>
              <a:t>19</a:t>
            </a:fld>
            <a:endParaRPr lang="en-US"/>
          </a:p>
        </p:txBody>
      </p:sp>
      <p:sp>
        <p:nvSpPr>
          <p:cNvPr id="8" name="TextBox 7"/>
          <p:cNvSpPr txBox="1"/>
          <p:nvPr/>
        </p:nvSpPr>
        <p:spPr>
          <a:xfrm>
            <a:off x="5148064" y="2051556"/>
            <a:ext cx="2304256" cy="369332"/>
          </a:xfrm>
          <a:prstGeom prst="rect">
            <a:avLst/>
          </a:prstGeom>
          <a:solidFill>
            <a:schemeClr val="bg1"/>
          </a:solidFill>
        </p:spPr>
        <p:txBody>
          <a:bodyPr wrap="square" rtlCol="0">
            <a:spAutoFit/>
          </a:bodyPr>
          <a:lstStyle/>
          <a:p>
            <a:pPr algn="ctr"/>
            <a:r>
              <a:rPr lang="en-US" dirty="0" smtClean="0"/>
              <a:t>Non - sustain outputs</a:t>
            </a:r>
            <a:endParaRPr lang="en-US" dirty="0"/>
          </a:p>
        </p:txBody>
      </p:sp>
      <p:pic>
        <p:nvPicPr>
          <p:cNvPr id="7" name="Content Placeholder 6"/>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457200" y="1586712"/>
            <a:ext cx="3657600" cy="5010639"/>
          </a:xfrm>
          <a:ln>
            <a:solidFill>
              <a:schemeClr val="tx1"/>
            </a:solidFill>
          </a:ln>
        </p:spPr>
      </p:pic>
    </p:spTree>
    <p:extLst>
      <p:ext uri="{BB962C8B-B14F-4D97-AF65-F5344CB8AC3E}">
        <p14:creationId xmlns:p14="http://schemas.microsoft.com/office/powerpoint/2010/main" val="32816027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title"/>
          </p:nvPr>
        </p:nvSpPr>
        <p:spPr/>
        <p:txBody>
          <a:bodyPr/>
          <a:lstStyle/>
          <a:p>
            <a:r>
              <a:rPr lang="fr-FR" dirty="0" smtClean="0"/>
              <a:t>Introduction</a:t>
            </a:r>
            <a:endParaRPr lang="fr-FR" dirty="0"/>
          </a:p>
        </p:txBody>
      </p:sp>
      <p:sp>
        <p:nvSpPr>
          <p:cNvPr id="8" name="Espace réservé du contenu 7"/>
          <p:cNvSpPr>
            <a:spLocks noGrp="1"/>
          </p:cNvSpPr>
          <p:nvPr>
            <p:ph idx="1"/>
          </p:nvPr>
        </p:nvSpPr>
        <p:spPr/>
        <p:txBody>
          <a:bodyPr>
            <a:noAutofit/>
          </a:bodyPr>
          <a:lstStyle/>
          <a:p>
            <a:pPr indent="-342900"/>
            <a:r>
              <a:rPr lang="en-US" sz="2800" dirty="0" smtClean="0"/>
              <a:t>Most industrial processes involve: </a:t>
            </a:r>
          </a:p>
          <a:p>
            <a:pPr lvl="1" indent="-342900"/>
            <a:r>
              <a:rPr lang="en-US" sz="2400" dirty="0" smtClean="0"/>
              <a:t>Time delays between operations </a:t>
            </a:r>
          </a:p>
          <a:p>
            <a:pPr lvl="1" indent="-342900"/>
            <a:r>
              <a:rPr lang="en-US" sz="2400" dirty="0" smtClean="0"/>
              <a:t>Counting events, e.g. counting products traveling on a conveyer</a:t>
            </a:r>
          </a:p>
          <a:p>
            <a:pPr lvl="1" indent="-342900"/>
            <a:r>
              <a:rPr lang="en-US" sz="2400" dirty="0" smtClean="0"/>
              <a:t>Reading or writing analog signals before or during the control sequence </a:t>
            </a:r>
          </a:p>
          <a:p>
            <a:pPr indent="-342900"/>
            <a:r>
              <a:rPr lang="en-US" sz="2800" dirty="0" smtClean="0"/>
              <a:t>This chapter will cover:</a:t>
            </a:r>
          </a:p>
          <a:p>
            <a:pPr lvl="1" indent="-342900"/>
            <a:r>
              <a:rPr lang="en-US" sz="2400" dirty="0" smtClean="0"/>
              <a:t>Different types of timer functions </a:t>
            </a:r>
          </a:p>
          <a:p>
            <a:pPr lvl="1" indent="-342900"/>
            <a:r>
              <a:rPr lang="en-US" sz="2400" dirty="0" smtClean="0"/>
              <a:t>Counting instructions</a:t>
            </a:r>
          </a:p>
          <a:p>
            <a:pPr lvl="1" indent="-342900"/>
            <a:r>
              <a:rPr lang="en-US" sz="2400" dirty="0" smtClean="0"/>
              <a:t>Using PLC registers </a:t>
            </a:r>
          </a:p>
          <a:p>
            <a:pPr lvl="1" indent="-342900"/>
            <a:r>
              <a:rPr lang="en-US" sz="2400" dirty="0" smtClean="0"/>
              <a:t>Importing or exporting analog signals from PLC ports.</a:t>
            </a:r>
          </a:p>
        </p:txBody>
      </p:sp>
      <p:sp>
        <p:nvSpPr>
          <p:cNvPr id="5" name="Footer Placeholder 4"/>
          <p:cNvSpPr>
            <a:spLocks noGrp="1"/>
          </p:cNvSpPr>
          <p:nvPr>
            <p:ph type="ftr" sz="quarter" idx="11"/>
          </p:nvPr>
        </p:nvSpPr>
        <p:spPr/>
        <p:txBody>
          <a:bodyPr/>
          <a:lstStyle/>
          <a:p>
            <a:r>
              <a:rPr lang="en-US" smtClean="0"/>
              <a:t>Chapter 8: PLC Timers, Counters, Registers and Analog input/Outputs -IE337</a:t>
            </a:r>
            <a:endParaRPr lang="en-US"/>
          </a:p>
        </p:txBody>
      </p:sp>
      <p:sp>
        <p:nvSpPr>
          <p:cNvPr id="7" name="Slide Number Placeholder 6"/>
          <p:cNvSpPr>
            <a:spLocks noGrp="1"/>
          </p:cNvSpPr>
          <p:nvPr>
            <p:ph type="sldNum" sz="quarter" idx="12"/>
          </p:nvPr>
        </p:nvSpPr>
        <p:spPr/>
        <p:txBody>
          <a:bodyPr/>
          <a:lstStyle/>
          <a:p>
            <a:fld id="{52102C6B-3D02-4064-9A4B-6A3BCBC92CB2}" type="slidenum">
              <a:rPr lang="en-US" smtClean="0"/>
              <a:pPr/>
              <a:t>2</a:t>
            </a:fld>
            <a:endParaRPr lang="en-US"/>
          </a:p>
        </p:txBody>
      </p:sp>
    </p:spTree>
    <p:extLst>
      <p:ext uri="{BB962C8B-B14F-4D97-AF65-F5344CB8AC3E}">
        <p14:creationId xmlns:p14="http://schemas.microsoft.com/office/powerpoint/2010/main" val="6353427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l="9650" t="22089" r="55000" b="11111"/>
          <a:stretch>
            <a:fillRect/>
          </a:stretch>
        </p:blipFill>
        <p:spPr bwMode="auto">
          <a:xfrm>
            <a:off x="3748162" y="1633370"/>
            <a:ext cx="4588510" cy="498407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6" name="Footer Placeholder 5"/>
          <p:cNvSpPr>
            <a:spLocks noGrp="1"/>
          </p:cNvSpPr>
          <p:nvPr>
            <p:ph type="ftr" sz="quarter" idx="11"/>
          </p:nvPr>
        </p:nvSpPr>
        <p:spPr/>
        <p:txBody>
          <a:bodyPr/>
          <a:lstStyle/>
          <a:p>
            <a:r>
              <a:rPr lang="en-US" smtClean="0"/>
              <a:t>Chapter 8: PLC Timers, Counters, Registers and Analog input/Outputs -IE337</a:t>
            </a:r>
            <a:endParaRPr lang="en-US"/>
          </a:p>
        </p:txBody>
      </p:sp>
      <p:sp>
        <p:nvSpPr>
          <p:cNvPr id="7" name="Slide Number Placeholder 6"/>
          <p:cNvSpPr>
            <a:spLocks noGrp="1"/>
          </p:cNvSpPr>
          <p:nvPr>
            <p:ph type="sldNum" sz="quarter" idx="12"/>
          </p:nvPr>
        </p:nvSpPr>
        <p:spPr/>
        <p:txBody>
          <a:bodyPr/>
          <a:lstStyle/>
          <a:p>
            <a:fld id="{52102C6B-3D02-4064-9A4B-6A3BCBC92CB2}" type="slidenum">
              <a:rPr lang="en-US" smtClean="0"/>
              <a:pPr/>
              <a:t>20</a:t>
            </a:fld>
            <a:endParaRPr lang="en-US"/>
          </a:p>
        </p:txBody>
      </p:sp>
      <p:grpSp>
        <p:nvGrpSpPr>
          <p:cNvPr id="8" name="Groupe 7"/>
          <p:cNvGrpSpPr/>
          <p:nvPr/>
        </p:nvGrpSpPr>
        <p:grpSpPr>
          <a:xfrm>
            <a:off x="251520" y="476672"/>
            <a:ext cx="8208912" cy="1015663"/>
            <a:chOff x="251520" y="52175"/>
            <a:chExt cx="7848872" cy="1015663"/>
          </a:xfrm>
        </p:grpSpPr>
        <p:sp>
          <p:nvSpPr>
            <p:cNvPr id="9" name="Rectangle 8"/>
            <p:cNvSpPr/>
            <p:nvPr/>
          </p:nvSpPr>
          <p:spPr>
            <a:xfrm>
              <a:off x="251520" y="52175"/>
              <a:ext cx="7848872" cy="1015663"/>
            </a:xfrm>
            <a:prstGeom prst="rect">
              <a:avLst/>
            </a:prstGeom>
          </p:spPr>
          <p:txBody>
            <a:bodyPr wrap="square">
              <a:spAutoFit/>
            </a:bodyPr>
            <a:lstStyle/>
            <a:p>
              <a:r>
                <a:rPr lang="en-US" sz="2000" dirty="0" smtClean="0"/>
                <a:t>Machine sequence:           Start, </a:t>
              </a:r>
              <a:r>
                <a:rPr lang="en-US" sz="2000" dirty="0" smtClean="0">
                  <a:solidFill>
                    <a:srgbClr val="FF0000"/>
                  </a:solidFill>
                </a:rPr>
                <a:t>(A+, 10s TOF)</a:t>
              </a:r>
              <a:r>
                <a:rPr lang="en-US" sz="2000" dirty="0" smtClean="0"/>
                <a:t>, A-, B+, </a:t>
              </a:r>
              <a:r>
                <a:rPr lang="en-US" sz="2000" dirty="0" smtClean="0">
                  <a:solidFill>
                    <a:srgbClr val="0033CC"/>
                  </a:solidFill>
                </a:rPr>
                <a:t>(10s TON, C+)</a:t>
              </a:r>
              <a:r>
                <a:rPr lang="en-US" sz="2000" dirty="0" smtClean="0"/>
                <a:t>, B-, C- 		              </a:t>
              </a:r>
              <a:r>
                <a:rPr lang="en-US" sz="2000" dirty="0" smtClean="0">
                  <a:solidFill>
                    <a:srgbClr val="FF0000"/>
                  </a:solidFill>
                </a:rPr>
                <a:t>Group 1                    ,Group 2	         , Group 3</a:t>
              </a:r>
            </a:p>
            <a:p>
              <a:r>
                <a:rPr lang="en-US" sz="2000" dirty="0" smtClean="0"/>
                <a:t>Sustain outputs</a:t>
              </a:r>
            </a:p>
          </p:txBody>
        </p:sp>
        <p:sp>
          <p:nvSpPr>
            <p:cNvPr id="10" name="Rectangle 9"/>
            <p:cNvSpPr/>
            <p:nvPr/>
          </p:nvSpPr>
          <p:spPr>
            <a:xfrm>
              <a:off x="2804764" y="52175"/>
              <a:ext cx="1981985" cy="3600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a:p>
          </p:txBody>
        </p:sp>
        <p:sp>
          <p:nvSpPr>
            <p:cNvPr id="11" name="Rectangle 10"/>
            <p:cNvSpPr/>
            <p:nvPr/>
          </p:nvSpPr>
          <p:spPr>
            <a:xfrm>
              <a:off x="4845651" y="56355"/>
              <a:ext cx="2075130" cy="3600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a:p>
          </p:txBody>
        </p:sp>
        <p:sp>
          <p:nvSpPr>
            <p:cNvPr id="12" name="Rectangle 11"/>
            <p:cNvSpPr/>
            <p:nvPr/>
          </p:nvSpPr>
          <p:spPr>
            <a:xfrm>
              <a:off x="6998796" y="52175"/>
              <a:ext cx="648072" cy="3600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a:p>
          </p:txBody>
        </p:sp>
      </p:grpSp>
      <p:grpSp>
        <p:nvGrpSpPr>
          <p:cNvPr id="23" name="Groupe 22"/>
          <p:cNvGrpSpPr/>
          <p:nvPr/>
        </p:nvGrpSpPr>
        <p:grpSpPr>
          <a:xfrm>
            <a:off x="3748162" y="116632"/>
            <a:ext cx="1368152" cy="504056"/>
            <a:chOff x="3748162" y="188640"/>
            <a:chExt cx="1368152" cy="504056"/>
          </a:xfrm>
        </p:grpSpPr>
        <p:cxnSp>
          <p:nvCxnSpPr>
            <p:cNvPr id="20" name="Connecteur droit 19"/>
            <p:cNvCxnSpPr/>
            <p:nvPr/>
          </p:nvCxnSpPr>
          <p:spPr>
            <a:xfrm flipV="1">
              <a:off x="3748162" y="188640"/>
              <a:ext cx="0" cy="50405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Connecteur droit 21"/>
            <p:cNvCxnSpPr/>
            <p:nvPr/>
          </p:nvCxnSpPr>
          <p:spPr>
            <a:xfrm>
              <a:off x="3748162" y="188640"/>
              <a:ext cx="1368152" cy="0"/>
            </a:xfrm>
            <a:prstGeom prst="line">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25" name="Connecteur droit 24"/>
          <p:cNvCxnSpPr/>
          <p:nvPr/>
        </p:nvCxnSpPr>
        <p:spPr>
          <a:xfrm flipV="1">
            <a:off x="5148064" y="44624"/>
            <a:ext cx="0" cy="57606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26" name="Groupe 25"/>
          <p:cNvGrpSpPr/>
          <p:nvPr/>
        </p:nvGrpSpPr>
        <p:grpSpPr>
          <a:xfrm>
            <a:off x="5508104" y="116632"/>
            <a:ext cx="1872208" cy="504056"/>
            <a:chOff x="3748162" y="188640"/>
            <a:chExt cx="1368152" cy="504056"/>
          </a:xfrm>
        </p:grpSpPr>
        <p:cxnSp>
          <p:nvCxnSpPr>
            <p:cNvPr id="27" name="Connecteur droit 26"/>
            <p:cNvCxnSpPr/>
            <p:nvPr/>
          </p:nvCxnSpPr>
          <p:spPr>
            <a:xfrm flipV="1">
              <a:off x="3748162" y="188640"/>
              <a:ext cx="0" cy="50405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Connecteur droit 27"/>
            <p:cNvCxnSpPr/>
            <p:nvPr/>
          </p:nvCxnSpPr>
          <p:spPr>
            <a:xfrm>
              <a:off x="3748162" y="188640"/>
              <a:ext cx="1368152" cy="0"/>
            </a:xfrm>
            <a:prstGeom prst="line">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29" name="Connecteur droit 28"/>
          <p:cNvCxnSpPr/>
          <p:nvPr/>
        </p:nvCxnSpPr>
        <p:spPr>
          <a:xfrm flipV="1">
            <a:off x="7407870" y="44624"/>
            <a:ext cx="0" cy="57606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30" name="Groupe 29"/>
          <p:cNvGrpSpPr/>
          <p:nvPr/>
        </p:nvGrpSpPr>
        <p:grpSpPr>
          <a:xfrm>
            <a:off x="6948264" y="260648"/>
            <a:ext cx="792088" cy="279648"/>
            <a:chOff x="3748162" y="188640"/>
            <a:chExt cx="1368152" cy="504056"/>
          </a:xfrm>
        </p:grpSpPr>
        <p:cxnSp>
          <p:nvCxnSpPr>
            <p:cNvPr id="31" name="Connecteur droit 30"/>
            <p:cNvCxnSpPr/>
            <p:nvPr/>
          </p:nvCxnSpPr>
          <p:spPr>
            <a:xfrm flipV="1">
              <a:off x="3748162" y="188640"/>
              <a:ext cx="0" cy="50405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Connecteur droit 31"/>
            <p:cNvCxnSpPr/>
            <p:nvPr/>
          </p:nvCxnSpPr>
          <p:spPr>
            <a:xfrm>
              <a:off x="3748162" y="188640"/>
              <a:ext cx="1368152" cy="0"/>
            </a:xfrm>
            <a:prstGeom prst="line">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33" name="Connecteur droit 32"/>
          <p:cNvCxnSpPr/>
          <p:nvPr/>
        </p:nvCxnSpPr>
        <p:spPr>
          <a:xfrm flipV="1">
            <a:off x="7755210" y="44624"/>
            <a:ext cx="0" cy="57606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pic>
        <p:nvPicPr>
          <p:cNvPr id="24" name="Content Placeholder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4187" y="1628800"/>
            <a:ext cx="3427303" cy="4988644"/>
          </a:xfrm>
          <a:prstGeom prst="rect">
            <a:avLst/>
          </a:prstGeom>
          <a:ln>
            <a:solidFill>
              <a:schemeClr val="tx1"/>
            </a:solidFill>
          </a:ln>
        </p:spPr>
      </p:pic>
    </p:spTree>
    <p:extLst>
      <p:ext uri="{BB962C8B-B14F-4D97-AF65-F5344CB8AC3E}">
        <p14:creationId xmlns:p14="http://schemas.microsoft.com/office/powerpoint/2010/main" val="419416431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2500" t="35693" r="19651" b="47381"/>
          <a:stretch/>
        </p:blipFill>
        <p:spPr bwMode="auto">
          <a:xfrm>
            <a:off x="838200" y="6165"/>
            <a:ext cx="5959550" cy="98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2"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1454" t="13230" r="32790" b="16992"/>
          <a:stretch/>
        </p:blipFill>
        <p:spPr bwMode="auto">
          <a:xfrm>
            <a:off x="1600201" y="1066801"/>
            <a:ext cx="4724400" cy="51860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6158333" y="1415534"/>
            <a:ext cx="2133600" cy="369332"/>
          </a:xfrm>
          <a:prstGeom prst="rect">
            <a:avLst/>
          </a:prstGeom>
          <a:noFill/>
        </p:spPr>
        <p:txBody>
          <a:bodyPr wrap="square" rtlCol="0">
            <a:spAutoFit/>
          </a:bodyPr>
          <a:lstStyle/>
          <a:p>
            <a:r>
              <a:rPr lang="en-US" dirty="0" smtClean="0"/>
              <a:t>Sequencing Chart</a:t>
            </a:r>
            <a:endParaRPr lang="en-US" dirty="0"/>
          </a:p>
        </p:txBody>
      </p:sp>
      <p:sp>
        <p:nvSpPr>
          <p:cNvPr id="5" name="Footer Placeholder 4"/>
          <p:cNvSpPr>
            <a:spLocks noGrp="1"/>
          </p:cNvSpPr>
          <p:nvPr>
            <p:ph type="ftr" sz="quarter" idx="11"/>
          </p:nvPr>
        </p:nvSpPr>
        <p:spPr/>
        <p:txBody>
          <a:bodyPr/>
          <a:lstStyle/>
          <a:p>
            <a:r>
              <a:rPr lang="en-US" smtClean="0"/>
              <a:t>Chapter 8: PLC Timers, Counters, Registers and Analog input/Outputs -IE337</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21</a:t>
            </a:fld>
            <a:endParaRPr lang="en-US"/>
          </a:p>
        </p:txBody>
      </p:sp>
    </p:spTree>
    <p:extLst>
      <p:ext uri="{BB962C8B-B14F-4D97-AF65-F5344CB8AC3E}">
        <p14:creationId xmlns:p14="http://schemas.microsoft.com/office/powerpoint/2010/main" val="227455073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85800" y="1905001"/>
            <a:ext cx="7543800" cy="1451992"/>
          </a:xfrm>
        </p:spPr>
        <p:txBody>
          <a:bodyPr/>
          <a:lstStyle/>
          <a:p>
            <a:pPr algn="ctr"/>
            <a:r>
              <a:rPr lang="fr-FR" sz="8800" dirty="0" err="1" smtClean="0"/>
              <a:t>Counters</a:t>
            </a:r>
            <a:endParaRPr lang="fr-FR" sz="8800" dirty="0"/>
          </a:p>
        </p:txBody>
      </p:sp>
      <p:sp>
        <p:nvSpPr>
          <p:cNvPr id="4" name="Espace réservé du pied de page 3"/>
          <p:cNvSpPr>
            <a:spLocks noGrp="1"/>
          </p:cNvSpPr>
          <p:nvPr>
            <p:ph type="ftr" sz="quarter" idx="11"/>
          </p:nvPr>
        </p:nvSpPr>
        <p:spPr/>
        <p:txBody>
          <a:bodyPr/>
          <a:lstStyle/>
          <a:p>
            <a:r>
              <a:rPr lang="en-US" smtClean="0"/>
              <a:t>Chapter 8: PLC Timers, Counters, Registers and Analog input/Outputs -IE337</a:t>
            </a:r>
            <a:endParaRPr lang="en-US"/>
          </a:p>
        </p:txBody>
      </p:sp>
      <p:sp>
        <p:nvSpPr>
          <p:cNvPr id="5" name="Espace réservé du numéro de diapositive 4"/>
          <p:cNvSpPr>
            <a:spLocks noGrp="1"/>
          </p:cNvSpPr>
          <p:nvPr>
            <p:ph type="sldNum" sz="quarter" idx="12"/>
          </p:nvPr>
        </p:nvSpPr>
        <p:spPr/>
        <p:txBody>
          <a:bodyPr/>
          <a:lstStyle/>
          <a:p>
            <a:fld id="{52102C6B-3D02-4064-9A4B-6A3BCBC92CB2}" type="slidenum">
              <a:rPr lang="en-US" smtClean="0"/>
              <a:pPr/>
              <a:t>22</a:t>
            </a:fld>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FR" dirty="0" err="1" smtClean="0"/>
              <a:t>Counter</a:t>
            </a:r>
            <a:r>
              <a:rPr lang="fr-FR" dirty="0" smtClean="0"/>
              <a:t> </a:t>
            </a:r>
            <a:r>
              <a:rPr lang="fr-FR" dirty="0" err="1" smtClean="0"/>
              <a:t>functions</a:t>
            </a:r>
            <a:endParaRPr lang="fr-FR" dirty="0"/>
          </a:p>
        </p:txBody>
      </p:sp>
      <p:sp>
        <p:nvSpPr>
          <p:cNvPr id="8" name="Espace réservé du contenu 7"/>
          <p:cNvSpPr>
            <a:spLocks noGrp="1"/>
          </p:cNvSpPr>
          <p:nvPr>
            <p:ph idx="1"/>
          </p:nvPr>
        </p:nvSpPr>
        <p:spPr/>
        <p:txBody>
          <a:bodyPr>
            <a:noAutofit/>
          </a:bodyPr>
          <a:lstStyle/>
          <a:p>
            <a:pPr indent="-342900"/>
            <a:r>
              <a:rPr lang="en-US" sz="2800" dirty="0" smtClean="0"/>
              <a:t>A programmable counter is a device that carries out count function</a:t>
            </a:r>
          </a:p>
          <a:p>
            <a:pPr indent="-342900"/>
            <a:endParaRPr lang="en-US" sz="2800" dirty="0" smtClean="0"/>
          </a:p>
          <a:p>
            <a:pPr indent="-342900"/>
            <a:r>
              <a:rPr lang="en-US" sz="2800" dirty="0" smtClean="0"/>
              <a:t>Two types of counters exist:</a:t>
            </a:r>
          </a:p>
          <a:p>
            <a:pPr lvl="1" indent="-342900"/>
            <a:r>
              <a:rPr lang="en-US" sz="2400" dirty="0" smtClean="0">
                <a:solidFill>
                  <a:srgbClr val="FF0000"/>
                </a:solidFill>
              </a:rPr>
              <a:t>Single channel counters </a:t>
            </a:r>
            <a:r>
              <a:rPr lang="en-US" sz="2400" dirty="0" smtClean="0"/>
              <a:t>are used to count in only one direction (either count up or down). They are used to count a number of events. </a:t>
            </a:r>
            <a:endParaRPr lang="en-US" sz="2800" dirty="0" smtClean="0"/>
          </a:p>
          <a:p>
            <a:pPr lvl="1" indent="-342900"/>
            <a:r>
              <a:rPr lang="en-US" sz="2400" dirty="0" smtClean="0">
                <a:solidFill>
                  <a:srgbClr val="FF0000"/>
                </a:solidFill>
              </a:rPr>
              <a:t>Two channel up/down counters </a:t>
            </a:r>
            <a:r>
              <a:rPr lang="en-US" sz="2400" dirty="0" smtClean="0"/>
              <a:t>are used to count in either direction up or down, or both. For example, incremental optical encoder that generates two pulses (A and B pulses).</a:t>
            </a:r>
          </a:p>
        </p:txBody>
      </p:sp>
      <p:sp>
        <p:nvSpPr>
          <p:cNvPr id="5" name="Footer Placeholder 4"/>
          <p:cNvSpPr>
            <a:spLocks noGrp="1"/>
          </p:cNvSpPr>
          <p:nvPr>
            <p:ph type="ftr" sz="quarter" idx="11"/>
          </p:nvPr>
        </p:nvSpPr>
        <p:spPr/>
        <p:txBody>
          <a:bodyPr/>
          <a:lstStyle/>
          <a:p>
            <a:r>
              <a:rPr lang="en-US" smtClean="0"/>
              <a:t>Chapter 8: PLC Timers, Counters, Registers and Analog input/Outputs -IE337</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23</a:t>
            </a:fld>
            <a:endParaRPr lang="en-US"/>
          </a:p>
        </p:txBody>
      </p:sp>
    </p:spTree>
    <p:extLst>
      <p:ext uri="{BB962C8B-B14F-4D97-AF65-F5344CB8AC3E}">
        <p14:creationId xmlns:p14="http://schemas.microsoft.com/office/powerpoint/2010/main" val="226504036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FR" dirty="0" err="1" smtClean="0"/>
              <a:t>Counter</a:t>
            </a:r>
            <a:r>
              <a:rPr lang="fr-FR" dirty="0" smtClean="0"/>
              <a:t> speed</a:t>
            </a:r>
            <a:endParaRPr lang="fr-FR" dirty="0"/>
          </a:p>
        </p:txBody>
      </p:sp>
      <p:sp>
        <p:nvSpPr>
          <p:cNvPr id="9" name="Espace réservé du contenu 8"/>
          <p:cNvSpPr>
            <a:spLocks noGrp="1"/>
          </p:cNvSpPr>
          <p:nvPr>
            <p:ph idx="1"/>
          </p:nvPr>
        </p:nvSpPr>
        <p:spPr/>
        <p:txBody>
          <a:bodyPr>
            <a:normAutofit lnSpcReduction="10000"/>
          </a:bodyPr>
          <a:lstStyle/>
          <a:p>
            <a:pPr marL="285750" indent="-285750"/>
            <a:r>
              <a:rPr lang="en-US" sz="2400" dirty="0" smtClean="0"/>
              <a:t>A counter device can be low speed or high speed</a:t>
            </a:r>
          </a:p>
          <a:p>
            <a:endParaRPr lang="en-US" sz="2400" dirty="0" smtClean="0"/>
          </a:p>
          <a:p>
            <a:pPr marL="285750" indent="-285750"/>
            <a:r>
              <a:rPr lang="en-US" sz="2400" dirty="0" smtClean="0"/>
              <a:t>A </a:t>
            </a:r>
            <a:r>
              <a:rPr lang="en-US" sz="2400" dirty="0" smtClean="0">
                <a:solidFill>
                  <a:srgbClr val="FF0000"/>
                </a:solidFill>
              </a:rPr>
              <a:t>high-speed counter</a:t>
            </a:r>
            <a:r>
              <a:rPr lang="en-US" sz="2400" dirty="0" smtClean="0"/>
              <a:t>:</a:t>
            </a:r>
          </a:p>
          <a:p>
            <a:pPr marL="582930" lvl="1" indent="-285750"/>
            <a:r>
              <a:rPr lang="en-US" dirty="0" smtClean="0"/>
              <a:t>Is a hardware integrated circuit that is built inside the </a:t>
            </a:r>
            <a:r>
              <a:rPr lang="en-US" i="1" dirty="0" smtClean="0"/>
              <a:t>PLC</a:t>
            </a:r>
            <a:r>
              <a:rPr lang="en-US" dirty="0" smtClean="0"/>
              <a:t> structure</a:t>
            </a:r>
          </a:p>
          <a:p>
            <a:pPr marL="582930" lvl="1" indent="-285750"/>
            <a:r>
              <a:rPr lang="en-US" dirty="0" smtClean="0"/>
              <a:t>Is used to count events occurring at very high frequencies</a:t>
            </a:r>
          </a:p>
          <a:p>
            <a:pPr marL="582930" lvl="1" indent="-285750"/>
            <a:r>
              <a:rPr lang="en-US" dirty="0" smtClean="0"/>
              <a:t>Has a number of channels that is specified by the manufacturer and that has to be considered when choosing a PLC</a:t>
            </a:r>
          </a:p>
          <a:p>
            <a:pPr marL="285750" indent="-285750">
              <a:buNone/>
            </a:pPr>
            <a:endParaRPr lang="en-US" sz="2400" dirty="0" smtClean="0"/>
          </a:p>
          <a:p>
            <a:pPr marL="285750" indent="-285750"/>
            <a:r>
              <a:rPr lang="en-US" sz="2400" dirty="0" smtClean="0"/>
              <a:t>A </a:t>
            </a:r>
            <a:r>
              <a:rPr lang="en-US" sz="2400" dirty="0" smtClean="0">
                <a:solidFill>
                  <a:srgbClr val="FF0000"/>
                </a:solidFill>
              </a:rPr>
              <a:t>low speed counter</a:t>
            </a:r>
            <a:r>
              <a:rPr lang="en-US" sz="2400" dirty="0" smtClean="0"/>
              <a:t>: </a:t>
            </a:r>
          </a:p>
          <a:p>
            <a:pPr marL="582930" lvl="1" indent="-285750"/>
            <a:r>
              <a:rPr lang="en-US" dirty="0" smtClean="0"/>
              <a:t>Is a software counter (like a do loop in conventional computer programming)</a:t>
            </a:r>
          </a:p>
          <a:p>
            <a:pPr marL="582930" lvl="1" indent="-285750"/>
            <a:r>
              <a:rPr lang="en-US" dirty="0" smtClean="0"/>
              <a:t>Is used to count events occurring at low frequencies</a:t>
            </a:r>
          </a:p>
          <a:p>
            <a:endParaRPr lang="en-US" sz="2400" dirty="0" smtClean="0"/>
          </a:p>
        </p:txBody>
      </p:sp>
      <p:sp>
        <p:nvSpPr>
          <p:cNvPr id="6" name="Footer Placeholder 5"/>
          <p:cNvSpPr>
            <a:spLocks noGrp="1"/>
          </p:cNvSpPr>
          <p:nvPr>
            <p:ph type="ftr" sz="quarter" idx="11"/>
          </p:nvPr>
        </p:nvSpPr>
        <p:spPr/>
        <p:txBody>
          <a:bodyPr/>
          <a:lstStyle/>
          <a:p>
            <a:r>
              <a:rPr lang="en-US" smtClean="0"/>
              <a:t>Chapter 8: PLC Timers, Counters, Registers and Analog input/Outputs -IE337</a:t>
            </a:r>
            <a:endParaRPr lang="en-US"/>
          </a:p>
        </p:txBody>
      </p:sp>
      <p:sp>
        <p:nvSpPr>
          <p:cNvPr id="8" name="Slide Number Placeholder 7"/>
          <p:cNvSpPr>
            <a:spLocks noGrp="1"/>
          </p:cNvSpPr>
          <p:nvPr>
            <p:ph type="sldNum" sz="quarter" idx="12"/>
          </p:nvPr>
        </p:nvSpPr>
        <p:spPr/>
        <p:txBody>
          <a:bodyPr/>
          <a:lstStyle/>
          <a:p>
            <a:fld id="{52102C6B-3D02-4064-9A4B-6A3BCBC92CB2}" type="slidenum">
              <a:rPr lang="en-US" smtClean="0"/>
              <a:pPr/>
              <a:t>24</a:t>
            </a:fld>
            <a:endParaRPr lang="en-US"/>
          </a:p>
        </p:txBody>
      </p:sp>
    </p:spTree>
    <p:extLst>
      <p:ext uri="{BB962C8B-B14F-4D97-AF65-F5344CB8AC3E}">
        <p14:creationId xmlns:p14="http://schemas.microsoft.com/office/powerpoint/2010/main" val="262627467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2209" t="51576" r="32268" b="33333"/>
          <a:stretch/>
        </p:blipFill>
        <p:spPr bwMode="auto">
          <a:xfrm>
            <a:off x="755576" y="1844824"/>
            <a:ext cx="6496493" cy="15523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9" name="Table 8"/>
          <p:cNvGraphicFramePr>
            <a:graphicFrameLocks noGrp="1"/>
          </p:cNvGraphicFramePr>
          <p:nvPr>
            <p:extLst>
              <p:ext uri="{D42A27DB-BD31-4B8C-83A1-F6EECF244321}">
                <p14:modId xmlns:p14="http://schemas.microsoft.com/office/powerpoint/2010/main" val="3936356721"/>
              </p:ext>
            </p:extLst>
          </p:nvPr>
        </p:nvGraphicFramePr>
        <p:xfrm>
          <a:off x="179513" y="3573016"/>
          <a:ext cx="8102822" cy="2980185"/>
        </p:xfrm>
        <a:graphic>
          <a:graphicData uri="http://schemas.openxmlformats.org/drawingml/2006/table">
            <a:tbl>
              <a:tblPr firstRow="1" firstCol="1" bandRow="1">
                <a:tableStyleId>{5C22544A-7EE6-4342-B048-85BDC9FD1C3A}</a:tableStyleId>
              </a:tblPr>
              <a:tblGrid>
                <a:gridCol w="991552"/>
                <a:gridCol w="1031684"/>
                <a:gridCol w="848622"/>
                <a:gridCol w="1448574"/>
                <a:gridCol w="3782390"/>
              </a:tblGrid>
              <a:tr h="745047">
                <a:tc>
                  <a:txBody>
                    <a:bodyPr/>
                    <a:lstStyle/>
                    <a:p>
                      <a:pPr marL="0" marR="0" algn="ctr"/>
                      <a:r>
                        <a:rPr lang="en-US" sz="1400" dirty="0">
                          <a:effectLst/>
                        </a:rPr>
                        <a:t>Parameter </a:t>
                      </a:r>
                      <a:endParaRPr lang="en-US" sz="3200" dirty="0">
                        <a:effectLst/>
                        <a:latin typeface="Times New Roman"/>
                        <a:ea typeface="Times New Roman"/>
                        <a:cs typeface="Traditional Arabic"/>
                      </a:endParaRPr>
                    </a:p>
                  </a:txBody>
                  <a:tcPr marL="68580" marR="68580" marT="0" marB="0" anchor="ctr"/>
                </a:tc>
                <a:tc>
                  <a:txBody>
                    <a:bodyPr/>
                    <a:lstStyle/>
                    <a:p>
                      <a:pPr marL="0" marR="0" algn="ctr"/>
                      <a:r>
                        <a:rPr lang="en-US" sz="1400" dirty="0">
                          <a:effectLst/>
                        </a:rPr>
                        <a:t>Declaration</a:t>
                      </a:r>
                      <a:endParaRPr lang="en-US" sz="3200" dirty="0">
                        <a:effectLst/>
                        <a:latin typeface="Times New Roman"/>
                        <a:ea typeface="Times New Roman"/>
                        <a:cs typeface="Traditional Arabic"/>
                      </a:endParaRPr>
                    </a:p>
                  </a:txBody>
                  <a:tcPr marL="68580" marR="68580" marT="0" marB="0" anchor="ctr"/>
                </a:tc>
                <a:tc>
                  <a:txBody>
                    <a:bodyPr/>
                    <a:lstStyle/>
                    <a:p>
                      <a:pPr marL="0" marR="0" algn="ctr"/>
                      <a:r>
                        <a:rPr lang="en-US" sz="1400" dirty="0">
                          <a:effectLst/>
                        </a:rPr>
                        <a:t>Data type</a:t>
                      </a:r>
                      <a:endParaRPr lang="en-US" sz="3200" dirty="0">
                        <a:effectLst/>
                        <a:latin typeface="Times New Roman"/>
                        <a:ea typeface="Times New Roman"/>
                        <a:cs typeface="Traditional Arabic"/>
                      </a:endParaRPr>
                    </a:p>
                  </a:txBody>
                  <a:tcPr marL="68580" marR="68580" marT="0" marB="0" anchor="ctr"/>
                </a:tc>
                <a:tc>
                  <a:txBody>
                    <a:bodyPr/>
                    <a:lstStyle/>
                    <a:p>
                      <a:pPr marL="0" marR="0" algn="ctr"/>
                      <a:r>
                        <a:rPr lang="en-US" sz="1400" dirty="0">
                          <a:effectLst/>
                        </a:rPr>
                        <a:t>Memory area</a:t>
                      </a:r>
                      <a:endParaRPr lang="en-US" sz="3200" dirty="0">
                        <a:effectLst/>
                        <a:latin typeface="Times New Roman"/>
                        <a:ea typeface="Times New Roman"/>
                        <a:cs typeface="Traditional Arabic"/>
                      </a:endParaRPr>
                    </a:p>
                  </a:txBody>
                  <a:tcPr marL="68580" marR="68580" marT="0" marB="0" anchor="ctr"/>
                </a:tc>
                <a:tc>
                  <a:txBody>
                    <a:bodyPr/>
                    <a:lstStyle/>
                    <a:p>
                      <a:pPr marL="0" marR="0" algn="ctr"/>
                      <a:r>
                        <a:rPr lang="en-US" sz="1400" dirty="0">
                          <a:effectLst/>
                        </a:rPr>
                        <a:t>Description</a:t>
                      </a:r>
                      <a:endParaRPr lang="en-US" sz="3200" dirty="0">
                        <a:effectLst/>
                        <a:latin typeface="Times New Roman"/>
                        <a:ea typeface="Times New Roman"/>
                        <a:cs typeface="Traditional Arabic"/>
                      </a:endParaRPr>
                    </a:p>
                  </a:txBody>
                  <a:tcPr marL="68580" marR="68580" marT="0" marB="0" anchor="ctr"/>
                </a:tc>
              </a:tr>
              <a:tr h="496697">
                <a:tc>
                  <a:txBody>
                    <a:bodyPr/>
                    <a:lstStyle/>
                    <a:p>
                      <a:pPr marL="0" marR="0" algn="ctr">
                        <a:spcBef>
                          <a:spcPts val="300"/>
                        </a:spcBef>
                      </a:pPr>
                      <a:r>
                        <a:rPr lang="en-US" sz="1400">
                          <a:effectLst/>
                        </a:rPr>
                        <a:t>CU</a:t>
                      </a:r>
                      <a:endParaRPr lang="en-US" sz="3200">
                        <a:effectLst/>
                        <a:latin typeface="Times New Roman"/>
                        <a:ea typeface="Times New Roman"/>
                        <a:cs typeface="Traditional Arabic"/>
                      </a:endParaRPr>
                    </a:p>
                  </a:txBody>
                  <a:tcPr marL="68580" marR="68580" marT="0" marB="0" anchor="ctr"/>
                </a:tc>
                <a:tc>
                  <a:txBody>
                    <a:bodyPr/>
                    <a:lstStyle/>
                    <a:p>
                      <a:pPr marL="0" marR="0" algn="ctr">
                        <a:spcBef>
                          <a:spcPts val="300"/>
                        </a:spcBef>
                      </a:pPr>
                      <a:r>
                        <a:rPr lang="en-US" sz="1400">
                          <a:effectLst/>
                        </a:rPr>
                        <a:t>Input</a:t>
                      </a:r>
                      <a:endParaRPr lang="en-US" sz="3200">
                        <a:effectLst/>
                        <a:latin typeface="Times New Roman"/>
                        <a:ea typeface="Times New Roman"/>
                        <a:cs typeface="Traditional Arabic"/>
                      </a:endParaRPr>
                    </a:p>
                  </a:txBody>
                  <a:tcPr marL="68580" marR="68580" marT="0" marB="0" anchor="ctr"/>
                </a:tc>
                <a:tc>
                  <a:txBody>
                    <a:bodyPr/>
                    <a:lstStyle/>
                    <a:p>
                      <a:pPr marL="0" marR="0" algn="ctr">
                        <a:spcBef>
                          <a:spcPts val="300"/>
                        </a:spcBef>
                      </a:pPr>
                      <a:r>
                        <a:rPr lang="en-US" sz="1400">
                          <a:effectLst/>
                        </a:rPr>
                        <a:t>BOOL</a:t>
                      </a:r>
                      <a:endParaRPr lang="en-US" sz="3200">
                        <a:effectLst/>
                        <a:latin typeface="Times New Roman"/>
                        <a:ea typeface="Times New Roman"/>
                        <a:cs typeface="Traditional Arabic"/>
                      </a:endParaRPr>
                    </a:p>
                  </a:txBody>
                  <a:tcPr marL="68580" marR="68580" marT="0" marB="0" anchor="ctr"/>
                </a:tc>
                <a:tc>
                  <a:txBody>
                    <a:bodyPr/>
                    <a:lstStyle/>
                    <a:p>
                      <a:pPr marL="0" marR="0" algn="ctr">
                        <a:spcBef>
                          <a:spcPts val="300"/>
                        </a:spcBef>
                      </a:pPr>
                      <a:r>
                        <a:rPr lang="en-US" sz="1400">
                          <a:effectLst/>
                        </a:rPr>
                        <a:t>I, Q, M, D, L or constant</a:t>
                      </a:r>
                      <a:endParaRPr lang="en-US" sz="3200">
                        <a:effectLst/>
                        <a:latin typeface="Times New Roman"/>
                        <a:ea typeface="Times New Roman"/>
                        <a:cs typeface="Traditional Arabic"/>
                      </a:endParaRPr>
                    </a:p>
                  </a:txBody>
                  <a:tcPr marL="68580" marR="68580" marT="0" marB="0" anchor="ctr"/>
                </a:tc>
                <a:tc>
                  <a:txBody>
                    <a:bodyPr/>
                    <a:lstStyle/>
                    <a:p>
                      <a:pPr marL="0" marR="0" algn="ctr">
                        <a:spcBef>
                          <a:spcPts val="300"/>
                        </a:spcBef>
                      </a:pPr>
                      <a:r>
                        <a:rPr lang="en-US" sz="1400" dirty="0">
                          <a:effectLst/>
                        </a:rPr>
                        <a:t>Count input</a:t>
                      </a:r>
                      <a:endParaRPr lang="en-US" sz="3200" dirty="0">
                        <a:effectLst/>
                        <a:latin typeface="Times New Roman"/>
                        <a:ea typeface="Times New Roman"/>
                        <a:cs typeface="Traditional Arabic"/>
                      </a:endParaRPr>
                    </a:p>
                  </a:txBody>
                  <a:tcPr marL="68580" marR="68580" marT="0" marB="0" anchor="ctr"/>
                </a:tc>
              </a:tr>
              <a:tr h="496697">
                <a:tc>
                  <a:txBody>
                    <a:bodyPr/>
                    <a:lstStyle/>
                    <a:p>
                      <a:pPr marL="0" marR="0" algn="ctr">
                        <a:spcBef>
                          <a:spcPts val="300"/>
                        </a:spcBef>
                      </a:pPr>
                      <a:r>
                        <a:rPr lang="en-US" sz="1400">
                          <a:effectLst/>
                        </a:rPr>
                        <a:t>R</a:t>
                      </a:r>
                      <a:endParaRPr lang="en-US" sz="3200">
                        <a:effectLst/>
                        <a:latin typeface="Times New Roman"/>
                        <a:ea typeface="Times New Roman"/>
                        <a:cs typeface="Traditional Arabic"/>
                      </a:endParaRPr>
                    </a:p>
                  </a:txBody>
                  <a:tcPr marL="68580" marR="68580" marT="0" marB="0" anchor="ctr"/>
                </a:tc>
                <a:tc>
                  <a:txBody>
                    <a:bodyPr/>
                    <a:lstStyle/>
                    <a:p>
                      <a:pPr marL="0" marR="0" algn="ctr">
                        <a:spcBef>
                          <a:spcPts val="300"/>
                        </a:spcBef>
                      </a:pPr>
                      <a:r>
                        <a:rPr lang="en-US" sz="1400">
                          <a:effectLst/>
                        </a:rPr>
                        <a:t>Input</a:t>
                      </a:r>
                      <a:endParaRPr lang="en-US" sz="3200">
                        <a:effectLst/>
                        <a:latin typeface="Times New Roman"/>
                        <a:ea typeface="Times New Roman"/>
                        <a:cs typeface="Traditional Arabic"/>
                      </a:endParaRPr>
                    </a:p>
                  </a:txBody>
                  <a:tcPr marL="68580" marR="68580" marT="0" marB="0" anchor="ctr"/>
                </a:tc>
                <a:tc>
                  <a:txBody>
                    <a:bodyPr/>
                    <a:lstStyle/>
                    <a:p>
                      <a:pPr marL="0" marR="0" algn="ctr">
                        <a:spcBef>
                          <a:spcPts val="300"/>
                        </a:spcBef>
                      </a:pPr>
                      <a:r>
                        <a:rPr lang="en-US" sz="1400">
                          <a:effectLst/>
                        </a:rPr>
                        <a:t>BOOL</a:t>
                      </a:r>
                      <a:endParaRPr lang="en-US" sz="3200">
                        <a:effectLst/>
                        <a:latin typeface="Times New Roman"/>
                        <a:ea typeface="Times New Roman"/>
                        <a:cs typeface="Traditional Arabic"/>
                      </a:endParaRPr>
                    </a:p>
                  </a:txBody>
                  <a:tcPr marL="68580" marR="68580" marT="0" marB="0" anchor="ctr"/>
                </a:tc>
                <a:tc>
                  <a:txBody>
                    <a:bodyPr/>
                    <a:lstStyle/>
                    <a:p>
                      <a:pPr marL="0" marR="0" algn="ctr">
                        <a:spcBef>
                          <a:spcPts val="300"/>
                        </a:spcBef>
                      </a:pPr>
                      <a:r>
                        <a:rPr lang="en-US" sz="1400">
                          <a:effectLst/>
                        </a:rPr>
                        <a:t>I, Q, M, T, C, D, L, P or constant</a:t>
                      </a:r>
                      <a:endParaRPr lang="en-US" sz="3200">
                        <a:effectLst/>
                        <a:latin typeface="Times New Roman"/>
                        <a:ea typeface="Times New Roman"/>
                        <a:cs typeface="Traditional Arabic"/>
                      </a:endParaRPr>
                    </a:p>
                  </a:txBody>
                  <a:tcPr marL="68580" marR="68580" marT="0" marB="0" anchor="ctr"/>
                </a:tc>
                <a:tc>
                  <a:txBody>
                    <a:bodyPr/>
                    <a:lstStyle/>
                    <a:p>
                      <a:pPr marL="0" marR="0" algn="ctr">
                        <a:spcBef>
                          <a:spcPts val="300"/>
                        </a:spcBef>
                      </a:pPr>
                      <a:r>
                        <a:rPr lang="en-US" sz="1400" dirty="0">
                          <a:effectLst/>
                        </a:rPr>
                        <a:t>Reset input</a:t>
                      </a:r>
                      <a:endParaRPr lang="en-US" sz="3200" dirty="0">
                        <a:effectLst/>
                        <a:latin typeface="Times New Roman"/>
                        <a:ea typeface="Times New Roman"/>
                        <a:cs typeface="Traditional Arabic"/>
                      </a:endParaRPr>
                    </a:p>
                  </a:txBody>
                  <a:tcPr marL="68580" marR="68580" marT="0" marB="0" anchor="ctr"/>
                </a:tc>
              </a:tr>
              <a:tr h="496697">
                <a:tc>
                  <a:txBody>
                    <a:bodyPr/>
                    <a:lstStyle/>
                    <a:p>
                      <a:pPr marL="0" marR="0" algn="ctr">
                        <a:spcBef>
                          <a:spcPts val="300"/>
                        </a:spcBef>
                      </a:pPr>
                      <a:r>
                        <a:rPr lang="en-US" sz="1400">
                          <a:effectLst/>
                        </a:rPr>
                        <a:t>PV</a:t>
                      </a:r>
                      <a:endParaRPr lang="en-US" sz="3200">
                        <a:effectLst/>
                        <a:latin typeface="Times New Roman"/>
                        <a:ea typeface="Times New Roman"/>
                        <a:cs typeface="Traditional Arabic"/>
                      </a:endParaRPr>
                    </a:p>
                  </a:txBody>
                  <a:tcPr marL="68580" marR="68580" marT="0" marB="0" anchor="ctr"/>
                </a:tc>
                <a:tc>
                  <a:txBody>
                    <a:bodyPr/>
                    <a:lstStyle/>
                    <a:p>
                      <a:pPr marL="0" marR="0" algn="ctr">
                        <a:spcBef>
                          <a:spcPts val="300"/>
                        </a:spcBef>
                      </a:pPr>
                      <a:r>
                        <a:rPr lang="en-US" sz="1400">
                          <a:effectLst/>
                        </a:rPr>
                        <a:t>Input</a:t>
                      </a:r>
                      <a:endParaRPr lang="en-US" sz="3200">
                        <a:effectLst/>
                        <a:latin typeface="Times New Roman"/>
                        <a:ea typeface="Times New Roman"/>
                        <a:cs typeface="Traditional Arabic"/>
                      </a:endParaRPr>
                    </a:p>
                  </a:txBody>
                  <a:tcPr marL="68580" marR="68580" marT="0" marB="0" anchor="ctr"/>
                </a:tc>
                <a:tc>
                  <a:txBody>
                    <a:bodyPr/>
                    <a:lstStyle/>
                    <a:p>
                      <a:pPr marL="0" marR="0" algn="ctr">
                        <a:spcBef>
                          <a:spcPts val="300"/>
                        </a:spcBef>
                      </a:pPr>
                      <a:r>
                        <a:rPr lang="en-US" sz="1400">
                          <a:effectLst/>
                        </a:rPr>
                        <a:t>INT</a:t>
                      </a:r>
                      <a:endParaRPr lang="en-US" sz="3200">
                        <a:effectLst/>
                        <a:latin typeface="Times New Roman"/>
                        <a:ea typeface="Times New Roman"/>
                        <a:cs typeface="Traditional Arabic"/>
                      </a:endParaRPr>
                    </a:p>
                  </a:txBody>
                  <a:tcPr marL="68580" marR="68580" marT="0" marB="0" anchor="ctr"/>
                </a:tc>
                <a:tc>
                  <a:txBody>
                    <a:bodyPr/>
                    <a:lstStyle/>
                    <a:p>
                      <a:pPr marL="0" marR="0" algn="ctr">
                        <a:spcBef>
                          <a:spcPts val="300"/>
                        </a:spcBef>
                      </a:pPr>
                      <a:r>
                        <a:rPr lang="en-US" sz="1400">
                          <a:effectLst/>
                        </a:rPr>
                        <a:t>I, Q, M, D, L, P or constant</a:t>
                      </a:r>
                      <a:endParaRPr lang="en-US" sz="3200">
                        <a:effectLst/>
                        <a:latin typeface="Times New Roman"/>
                        <a:ea typeface="Times New Roman"/>
                        <a:cs typeface="Traditional Arabic"/>
                      </a:endParaRPr>
                    </a:p>
                  </a:txBody>
                  <a:tcPr marL="68580" marR="68580" marT="0" marB="0" anchor="ctr"/>
                </a:tc>
                <a:tc>
                  <a:txBody>
                    <a:bodyPr/>
                    <a:lstStyle/>
                    <a:p>
                      <a:pPr marL="0" marR="0" algn="ctr">
                        <a:spcBef>
                          <a:spcPts val="300"/>
                        </a:spcBef>
                      </a:pPr>
                      <a:r>
                        <a:rPr lang="en-US" sz="1400" dirty="0">
                          <a:effectLst/>
                        </a:rPr>
                        <a:t>Value at which the output Q is set.</a:t>
                      </a:r>
                      <a:endParaRPr lang="en-US" sz="3200" dirty="0">
                        <a:effectLst/>
                        <a:latin typeface="Times New Roman"/>
                        <a:ea typeface="Times New Roman"/>
                        <a:cs typeface="Traditional Arabic"/>
                      </a:endParaRPr>
                    </a:p>
                  </a:txBody>
                  <a:tcPr marL="68580" marR="68580" marT="0" marB="0" anchor="ctr"/>
                </a:tc>
              </a:tr>
              <a:tr h="496697">
                <a:tc>
                  <a:txBody>
                    <a:bodyPr/>
                    <a:lstStyle/>
                    <a:p>
                      <a:pPr marL="0" marR="0" algn="ctr">
                        <a:spcBef>
                          <a:spcPts val="300"/>
                        </a:spcBef>
                      </a:pPr>
                      <a:r>
                        <a:rPr lang="en-US" sz="1400">
                          <a:effectLst/>
                        </a:rPr>
                        <a:t>Q</a:t>
                      </a:r>
                      <a:endParaRPr lang="en-US" sz="3200">
                        <a:effectLst/>
                        <a:latin typeface="Times New Roman"/>
                        <a:ea typeface="Times New Roman"/>
                        <a:cs typeface="Traditional Arabic"/>
                      </a:endParaRPr>
                    </a:p>
                  </a:txBody>
                  <a:tcPr marL="68580" marR="68580" marT="0" marB="0" anchor="ctr"/>
                </a:tc>
                <a:tc>
                  <a:txBody>
                    <a:bodyPr/>
                    <a:lstStyle/>
                    <a:p>
                      <a:pPr marL="0" marR="0" algn="ctr">
                        <a:spcBef>
                          <a:spcPts val="300"/>
                        </a:spcBef>
                      </a:pPr>
                      <a:r>
                        <a:rPr lang="en-US" sz="1400">
                          <a:effectLst/>
                        </a:rPr>
                        <a:t>Output</a:t>
                      </a:r>
                      <a:endParaRPr lang="en-US" sz="3200">
                        <a:effectLst/>
                        <a:latin typeface="Times New Roman"/>
                        <a:ea typeface="Times New Roman"/>
                        <a:cs typeface="Traditional Arabic"/>
                      </a:endParaRPr>
                    </a:p>
                  </a:txBody>
                  <a:tcPr marL="68580" marR="68580" marT="0" marB="0" anchor="ctr"/>
                </a:tc>
                <a:tc>
                  <a:txBody>
                    <a:bodyPr/>
                    <a:lstStyle/>
                    <a:p>
                      <a:pPr marL="0" marR="0" algn="ctr">
                        <a:spcBef>
                          <a:spcPts val="300"/>
                        </a:spcBef>
                      </a:pPr>
                      <a:r>
                        <a:rPr lang="en-US" sz="1400">
                          <a:effectLst/>
                        </a:rPr>
                        <a:t>BOOL</a:t>
                      </a:r>
                      <a:endParaRPr lang="en-US" sz="3200">
                        <a:effectLst/>
                        <a:latin typeface="Times New Roman"/>
                        <a:ea typeface="Times New Roman"/>
                        <a:cs typeface="Traditional Arabic"/>
                      </a:endParaRPr>
                    </a:p>
                  </a:txBody>
                  <a:tcPr marL="68580" marR="68580" marT="0" marB="0" anchor="ctr"/>
                </a:tc>
                <a:tc>
                  <a:txBody>
                    <a:bodyPr/>
                    <a:lstStyle/>
                    <a:p>
                      <a:pPr marL="0" marR="0" algn="ctr">
                        <a:spcBef>
                          <a:spcPts val="300"/>
                        </a:spcBef>
                      </a:pPr>
                      <a:r>
                        <a:rPr lang="en-US" sz="1400">
                          <a:effectLst/>
                        </a:rPr>
                        <a:t>I, Q, M, D, L</a:t>
                      </a:r>
                      <a:endParaRPr lang="en-US" sz="3200">
                        <a:effectLst/>
                        <a:latin typeface="Times New Roman"/>
                        <a:ea typeface="Times New Roman"/>
                        <a:cs typeface="Traditional Arabic"/>
                      </a:endParaRPr>
                    </a:p>
                  </a:txBody>
                  <a:tcPr marL="68580" marR="68580" marT="0" marB="0" anchor="ctr"/>
                </a:tc>
                <a:tc>
                  <a:txBody>
                    <a:bodyPr/>
                    <a:lstStyle/>
                    <a:p>
                      <a:pPr marL="0" marR="0" algn="ctr">
                        <a:spcBef>
                          <a:spcPts val="300"/>
                        </a:spcBef>
                      </a:pPr>
                      <a:r>
                        <a:rPr lang="en-US" sz="1400" dirty="0">
                          <a:effectLst/>
                        </a:rPr>
                        <a:t>Counter status</a:t>
                      </a:r>
                      <a:endParaRPr lang="en-US" sz="3200" dirty="0">
                        <a:effectLst/>
                        <a:latin typeface="Times New Roman"/>
                        <a:ea typeface="Times New Roman"/>
                        <a:cs typeface="Traditional Arabic"/>
                      </a:endParaRPr>
                    </a:p>
                  </a:txBody>
                  <a:tcPr marL="68580" marR="68580" marT="0" marB="0" anchor="ctr"/>
                </a:tc>
              </a:tr>
              <a:tr h="248350">
                <a:tc>
                  <a:txBody>
                    <a:bodyPr/>
                    <a:lstStyle/>
                    <a:p>
                      <a:pPr marL="0" marR="0" algn="ctr">
                        <a:spcBef>
                          <a:spcPts val="300"/>
                        </a:spcBef>
                      </a:pPr>
                      <a:r>
                        <a:rPr lang="en-US" sz="1400">
                          <a:effectLst/>
                        </a:rPr>
                        <a:t>CV</a:t>
                      </a:r>
                      <a:endParaRPr lang="en-US" sz="3200">
                        <a:effectLst/>
                        <a:latin typeface="Times New Roman"/>
                        <a:ea typeface="Times New Roman"/>
                        <a:cs typeface="Traditional Arabic"/>
                      </a:endParaRPr>
                    </a:p>
                  </a:txBody>
                  <a:tcPr marL="68580" marR="68580" marT="0" marB="0" anchor="ctr"/>
                </a:tc>
                <a:tc>
                  <a:txBody>
                    <a:bodyPr/>
                    <a:lstStyle/>
                    <a:p>
                      <a:pPr marL="0" marR="0" algn="ctr">
                        <a:spcBef>
                          <a:spcPts val="300"/>
                        </a:spcBef>
                      </a:pPr>
                      <a:r>
                        <a:rPr lang="en-US" sz="1400">
                          <a:effectLst/>
                        </a:rPr>
                        <a:t>Output</a:t>
                      </a:r>
                      <a:endParaRPr lang="en-US" sz="3200">
                        <a:effectLst/>
                        <a:latin typeface="Times New Roman"/>
                        <a:ea typeface="Times New Roman"/>
                        <a:cs typeface="Traditional Arabic"/>
                      </a:endParaRPr>
                    </a:p>
                  </a:txBody>
                  <a:tcPr marL="68580" marR="68580" marT="0" marB="0" anchor="ctr"/>
                </a:tc>
                <a:tc>
                  <a:txBody>
                    <a:bodyPr/>
                    <a:lstStyle/>
                    <a:p>
                      <a:pPr marL="0" marR="0" algn="ctr">
                        <a:spcBef>
                          <a:spcPts val="300"/>
                        </a:spcBef>
                      </a:pPr>
                      <a:r>
                        <a:rPr lang="en-US" sz="1400">
                          <a:effectLst/>
                        </a:rPr>
                        <a:t>INT</a:t>
                      </a:r>
                      <a:endParaRPr lang="en-US" sz="3200">
                        <a:effectLst/>
                        <a:latin typeface="Times New Roman"/>
                        <a:ea typeface="Times New Roman"/>
                        <a:cs typeface="Traditional Arabic"/>
                      </a:endParaRPr>
                    </a:p>
                  </a:txBody>
                  <a:tcPr marL="68580" marR="68580" marT="0" marB="0" anchor="ctr"/>
                </a:tc>
                <a:tc>
                  <a:txBody>
                    <a:bodyPr/>
                    <a:lstStyle/>
                    <a:p>
                      <a:pPr marL="0" marR="0" algn="ctr">
                        <a:spcBef>
                          <a:spcPts val="300"/>
                        </a:spcBef>
                      </a:pPr>
                      <a:r>
                        <a:rPr lang="en-US" sz="1400">
                          <a:effectLst/>
                        </a:rPr>
                        <a:t>I, Q, M, D, L, P</a:t>
                      </a:r>
                      <a:endParaRPr lang="en-US" sz="3200">
                        <a:effectLst/>
                        <a:latin typeface="Times New Roman"/>
                        <a:ea typeface="Times New Roman"/>
                        <a:cs typeface="Traditional Arabic"/>
                      </a:endParaRPr>
                    </a:p>
                  </a:txBody>
                  <a:tcPr marL="68580" marR="68580" marT="0" marB="0" anchor="ctr"/>
                </a:tc>
                <a:tc>
                  <a:txBody>
                    <a:bodyPr/>
                    <a:lstStyle/>
                    <a:p>
                      <a:pPr marL="0" marR="0" algn="ctr">
                        <a:spcBef>
                          <a:spcPts val="300"/>
                        </a:spcBef>
                      </a:pPr>
                      <a:r>
                        <a:rPr lang="en-US" sz="1400" dirty="0">
                          <a:effectLst/>
                        </a:rPr>
                        <a:t>Current counter value</a:t>
                      </a:r>
                      <a:endParaRPr lang="en-US" sz="3200" dirty="0">
                        <a:effectLst/>
                        <a:latin typeface="Times New Roman"/>
                        <a:ea typeface="Times New Roman"/>
                        <a:cs typeface="Traditional Arabic"/>
                      </a:endParaRPr>
                    </a:p>
                  </a:txBody>
                  <a:tcPr marL="68580" marR="68580" marT="0" marB="0" anchor="ctr"/>
                </a:tc>
              </a:tr>
            </a:tbl>
          </a:graphicData>
        </a:graphic>
      </p:graphicFrame>
      <p:sp>
        <p:nvSpPr>
          <p:cNvPr id="12" name="Titre 11"/>
          <p:cNvSpPr>
            <a:spLocks noGrp="1"/>
          </p:cNvSpPr>
          <p:nvPr>
            <p:ph type="title"/>
          </p:nvPr>
        </p:nvSpPr>
        <p:spPr/>
        <p:txBody>
          <a:bodyPr/>
          <a:lstStyle/>
          <a:p>
            <a:pPr lvl="0"/>
            <a:r>
              <a:rPr lang="en-US" dirty="0" smtClean="0"/>
              <a:t>Single channel, low-speed, up or down counter function </a:t>
            </a:r>
            <a:endParaRPr lang="fr-FR" dirty="0"/>
          </a:p>
        </p:txBody>
      </p:sp>
      <p:sp>
        <p:nvSpPr>
          <p:cNvPr id="7" name="Footer Placeholder 6"/>
          <p:cNvSpPr>
            <a:spLocks noGrp="1"/>
          </p:cNvSpPr>
          <p:nvPr>
            <p:ph type="ftr" sz="quarter" idx="11"/>
          </p:nvPr>
        </p:nvSpPr>
        <p:spPr/>
        <p:txBody>
          <a:bodyPr/>
          <a:lstStyle/>
          <a:p>
            <a:r>
              <a:rPr lang="en-US" smtClean="0"/>
              <a:t>Chapter 8: PLC Timers, Counters, Registers and Analog input/Outputs -IE337</a:t>
            </a:r>
            <a:endParaRPr lang="en-US"/>
          </a:p>
        </p:txBody>
      </p:sp>
      <p:sp>
        <p:nvSpPr>
          <p:cNvPr id="8" name="Slide Number Placeholder 7"/>
          <p:cNvSpPr>
            <a:spLocks noGrp="1"/>
          </p:cNvSpPr>
          <p:nvPr>
            <p:ph type="sldNum" sz="quarter" idx="12"/>
          </p:nvPr>
        </p:nvSpPr>
        <p:spPr/>
        <p:txBody>
          <a:bodyPr/>
          <a:lstStyle/>
          <a:p>
            <a:fld id="{52102C6B-3D02-4064-9A4B-6A3BCBC92CB2}" type="slidenum">
              <a:rPr lang="en-US" smtClean="0"/>
              <a:pPr/>
              <a:t>25</a:t>
            </a:fld>
            <a:endParaRPr lang="en-US"/>
          </a:p>
        </p:txBody>
      </p:sp>
    </p:spTree>
    <p:extLst>
      <p:ext uri="{BB962C8B-B14F-4D97-AF65-F5344CB8AC3E}">
        <p14:creationId xmlns:p14="http://schemas.microsoft.com/office/powerpoint/2010/main" val="324846080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9709" t="44961" r="27267" b="21964"/>
          <a:stretch/>
        </p:blipFill>
        <p:spPr bwMode="auto">
          <a:xfrm>
            <a:off x="493074" y="1556792"/>
            <a:ext cx="7868093" cy="4680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itre 9"/>
          <p:cNvSpPr>
            <a:spLocks noGrp="1"/>
          </p:cNvSpPr>
          <p:nvPr>
            <p:ph type="title"/>
          </p:nvPr>
        </p:nvSpPr>
        <p:spPr/>
        <p:txBody>
          <a:bodyPr/>
          <a:lstStyle/>
          <a:p>
            <a:r>
              <a:rPr lang="fr-FR" dirty="0" err="1" smtClean="0"/>
              <a:t>Counter</a:t>
            </a:r>
            <a:r>
              <a:rPr lang="fr-FR" dirty="0" smtClean="0"/>
              <a:t> </a:t>
            </a:r>
            <a:r>
              <a:rPr lang="fr-FR" dirty="0" err="1" smtClean="0"/>
              <a:t>example</a:t>
            </a:r>
            <a:r>
              <a:rPr lang="fr-FR" dirty="0" smtClean="0"/>
              <a:t> 1</a:t>
            </a:r>
            <a:endParaRPr lang="fr-FR" dirty="0"/>
          </a:p>
        </p:txBody>
      </p:sp>
      <p:sp>
        <p:nvSpPr>
          <p:cNvPr id="5" name="Footer Placeholder 4"/>
          <p:cNvSpPr>
            <a:spLocks noGrp="1"/>
          </p:cNvSpPr>
          <p:nvPr>
            <p:ph type="ftr" sz="quarter" idx="11"/>
          </p:nvPr>
        </p:nvSpPr>
        <p:spPr/>
        <p:txBody>
          <a:bodyPr/>
          <a:lstStyle/>
          <a:p>
            <a:r>
              <a:rPr lang="en-US" smtClean="0"/>
              <a:t>Chapter 8: PLC Timers, Counters, Registers and Analog input/Outputs -IE337</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26</a:t>
            </a:fld>
            <a:endParaRPr lang="en-US"/>
          </a:p>
        </p:txBody>
      </p:sp>
    </p:spTree>
    <p:extLst>
      <p:ext uri="{BB962C8B-B14F-4D97-AF65-F5344CB8AC3E}">
        <p14:creationId xmlns:p14="http://schemas.microsoft.com/office/powerpoint/2010/main" val="201601616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9884" t="46219" r="27965" b="25977"/>
          <a:stretch/>
        </p:blipFill>
        <p:spPr bwMode="auto">
          <a:xfrm>
            <a:off x="306917" y="1628800"/>
            <a:ext cx="8009499" cy="4464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re 4"/>
          <p:cNvSpPr>
            <a:spLocks noGrp="1"/>
          </p:cNvSpPr>
          <p:nvPr>
            <p:ph type="title"/>
          </p:nvPr>
        </p:nvSpPr>
        <p:spPr/>
        <p:txBody>
          <a:bodyPr/>
          <a:lstStyle/>
          <a:p>
            <a:r>
              <a:rPr lang="fr-FR" dirty="0" err="1" smtClean="0"/>
              <a:t>Counter</a:t>
            </a:r>
            <a:r>
              <a:rPr lang="fr-FR" dirty="0" smtClean="0"/>
              <a:t> </a:t>
            </a:r>
            <a:r>
              <a:rPr lang="fr-FR" dirty="0" err="1" smtClean="0"/>
              <a:t>example</a:t>
            </a:r>
            <a:r>
              <a:rPr lang="fr-FR" dirty="0" smtClean="0"/>
              <a:t> 2</a:t>
            </a:r>
            <a:endParaRPr lang="fr-FR" dirty="0"/>
          </a:p>
        </p:txBody>
      </p:sp>
      <p:sp>
        <p:nvSpPr>
          <p:cNvPr id="3" name="Footer Placeholder 2"/>
          <p:cNvSpPr>
            <a:spLocks noGrp="1"/>
          </p:cNvSpPr>
          <p:nvPr>
            <p:ph type="ftr" sz="quarter" idx="11"/>
          </p:nvPr>
        </p:nvSpPr>
        <p:spPr/>
        <p:txBody>
          <a:bodyPr/>
          <a:lstStyle/>
          <a:p>
            <a:r>
              <a:rPr lang="en-US" smtClean="0"/>
              <a:t>Chapter 8: PLC Timers, Counters, Registers and Analog input/Outputs -IE337</a:t>
            </a:r>
            <a:endParaRPr lang="en-US"/>
          </a:p>
        </p:txBody>
      </p:sp>
      <p:sp>
        <p:nvSpPr>
          <p:cNvPr id="4" name="Slide Number Placeholder 3"/>
          <p:cNvSpPr>
            <a:spLocks noGrp="1"/>
          </p:cNvSpPr>
          <p:nvPr>
            <p:ph type="sldNum" sz="quarter" idx="12"/>
          </p:nvPr>
        </p:nvSpPr>
        <p:spPr/>
        <p:txBody>
          <a:bodyPr/>
          <a:lstStyle/>
          <a:p>
            <a:fld id="{52102C6B-3D02-4064-9A4B-6A3BCBC92CB2}" type="slidenum">
              <a:rPr lang="en-US" smtClean="0"/>
              <a:pPr/>
              <a:t>27</a:t>
            </a:fld>
            <a:endParaRPr lang="en-US"/>
          </a:p>
        </p:txBody>
      </p:sp>
    </p:spTree>
    <p:extLst>
      <p:ext uri="{BB962C8B-B14F-4D97-AF65-F5344CB8AC3E}">
        <p14:creationId xmlns:p14="http://schemas.microsoft.com/office/powerpoint/2010/main" val="105967285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9884" t="55155" r="27965" b="36671"/>
          <a:stretch/>
        </p:blipFill>
        <p:spPr bwMode="auto">
          <a:xfrm>
            <a:off x="76200" y="228600"/>
            <a:ext cx="5486400" cy="598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1"/>
          <p:cNvPicPr>
            <a:picLocks noChangeAspect="1" noChangeArrowheads="1"/>
          </p:cNvPicPr>
          <p:nvPr/>
        </p:nvPicPr>
        <p:blipFill>
          <a:blip r:embed="rId3" cstate="print">
            <a:extLst>
              <a:ext uri="{28A0092B-C50C-407E-A947-70E740481C1C}">
                <a14:useLocalDpi xmlns:a14="http://schemas.microsoft.com/office/drawing/2010/main" val="0"/>
              </a:ext>
            </a:extLst>
          </a:blip>
          <a:srcRect l="13699" t="24445" r="57449" b="12534"/>
          <a:stretch>
            <a:fillRect/>
          </a:stretch>
        </p:blipFill>
        <p:spPr bwMode="auto">
          <a:xfrm>
            <a:off x="76200" y="947535"/>
            <a:ext cx="4063752" cy="5605665"/>
          </a:xfrm>
          <a:prstGeom prst="rect">
            <a:avLst/>
          </a:prstGeom>
          <a:noFill/>
          <a:ln w="9525">
            <a:solidFill>
              <a:srgbClr val="8D0C00"/>
            </a:solidFill>
            <a:miter lim="800000"/>
            <a:headEnd/>
            <a:tailEnd/>
          </a:ln>
          <a:extLst>
            <a:ext uri="{909E8E84-426E-40DD-AFC4-6F175D3DCCD1}">
              <a14:hiddenFill xmlns:a14="http://schemas.microsoft.com/office/drawing/2010/main">
                <a:solidFill>
                  <a:srgbClr val="FFFFFF"/>
                </a:solidFill>
              </a14:hiddenFill>
            </a:ext>
          </a:extLst>
        </p:spPr>
      </p:pic>
      <p:pic>
        <p:nvPicPr>
          <p:cNvPr id="7" name="Picture 1"/>
          <p:cNvPicPr>
            <a:picLocks noChangeAspect="1" noChangeArrowheads="1"/>
          </p:cNvPicPr>
          <p:nvPr/>
        </p:nvPicPr>
        <p:blipFill>
          <a:blip r:embed="rId4" cstate="print">
            <a:extLst>
              <a:ext uri="{28A0092B-C50C-407E-A947-70E740481C1C}">
                <a14:useLocalDpi xmlns:a14="http://schemas.microsoft.com/office/drawing/2010/main" val="0"/>
              </a:ext>
            </a:extLst>
          </a:blip>
          <a:srcRect l="13974" t="33649" r="56702" b="27313"/>
          <a:stretch>
            <a:fillRect/>
          </a:stretch>
        </p:blipFill>
        <p:spPr bwMode="auto">
          <a:xfrm>
            <a:off x="4283968" y="951187"/>
            <a:ext cx="4037751" cy="324040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876800" y="228600"/>
            <a:ext cx="2895600" cy="369332"/>
          </a:xfrm>
          <a:prstGeom prst="rect">
            <a:avLst/>
          </a:prstGeom>
          <a:noFill/>
        </p:spPr>
        <p:txBody>
          <a:bodyPr wrap="square" rtlCol="0">
            <a:spAutoFit/>
          </a:bodyPr>
          <a:lstStyle/>
          <a:p>
            <a:r>
              <a:rPr lang="en-US" dirty="0" smtClean="0"/>
              <a:t>Flip-flop module</a:t>
            </a:r>
            <a:endParaRPr lang="en-US" dirty="0"/>
          </a:p>
        </p:txBody>
      </p:sp>
      <p:sp>
        <p:nvSpPr>
          <p:cNvPr id="9" name="TextBox 8"/>
          <p:cNvSpPr txBox="1"/>
          <p:nvPr/>
        </p:nvSpPr>
        <p:spPr>
          <a:xfrm>
            <a:off x="4876800" y="4572000"/>
            <a:ext cx="2895600" cy="646331"/>
          </a:xfrm>
          <a:prstGeom prst="rect">
            <a:avLst/>
          </a:prstGeom>
          <a:noFill/>
          <a:ln>
            <a:solidFill>
              <a:schemeClr val="accent1">
                <a:shade val="95000"/>
                <a:satMod val="105000"/>
              </a:schemeClr>
            </a:solidFill>
          </a:ln>
        </p:spPr>
        <p:txBody>
          <a:bodyPr wrap="square" rtlCol="0">
            <a:spAutoFit/>
          </a:bodyPr>
          <a:lstStyle/>
          <a:p>
            <a:r>
              <a:rPr lang="en-US" dirty="0" smtClean="0"/>
              <a:t>Output from counter assigned to memory R6</a:t>
            </a:r>
            <a:endParaRPr lang="en-US" dirty="0"/>
          </a:p>
        </p:txBody>
      </p:sp>
      <p:cxnSp>
        <p:nvCxnSpPr>
          <p:cNvPr id="10" name="Straight Arrow Connector 9"/>
          <p:cNvCxnSpPr/>
          <p:nvPr/>
        </p:nvCxnSpPr>
        <p:spPr>
          <a:xfrm>
            <a:off x="6012160" y="3429000"/>
            <a:ext cx="312440" cy="1066800"/>
          </a:xfrm>
          <a:prstGeom prst="straightConnector1">
            <a:avLst/>
          </a:prstGeom>
          <a:ln w="25400">
            <a:headEnd type="stealth" w="med" len="lg"/>
            <a:tailEnd type="non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1187624" y="4149080"/>
            <a:ext cx="5136976" cy="346720"/>
          </a:xfrm>
          <a:prstGeom prst="straightConnector1">
            <a:avLst/>
          </a:prstGeom>
          <a:ln w="25400">
            <a:headEnd type="stealth" w="med" len="lg"/>
            <a:tailEnd type="none"/>
          </a:ln>
        </p:spPr>
        <p:style>
          <a:lnRef idx="1">
            <a:schemeClr val="accent1"/>
          </a:lnRef>
          <a:fillRef idx="0">
            <a:schemeClr val="accent1"/>
          </a:fillRef>
          <a:effectRef idx="0">
            <a:schemeClr val="accent1"/>
          </a:effectRef>
          <a:fontRef idx="minor">
            <a:schemeClr val="tx1"/>
          </a:fontRef>
        </p:style>
      </p:cxnSp>
      <p:sp>
        <p:nvSpPr>
          <p:cNvPr id="11" name="Footer Placeholder 10"/>
          <p:cNvSpPr>
            <a:spLocks noGrp="1"/>
          </p:cNvSpPr>
          <p:nvPr>
            <p:ph type="ftr" sz="quarter" idx="11"/>
          </p:nvPr>
        </p:nvSpPr>
        <p:spPr/>
        <p:txBody>
          <a:bodyPr/>
          <a:lstStyle/>
          <a:p>
            <a:r>
              <a:rPr lang="en-US" smtClean="0"/>
              <a:t>Chapter 8: PLC Timers, Counters, Registers and Analog input/Outputs -IE337</a:t>
            </a:r>
            <a:endParaRPr lang="en-US"/>
          </a:p>
        </p:txBody>
      </p:sp>
      <p:sp>
        <p:nvSpPr>
          <p:cNvPr id="12" name="Slide Number Placeholder 11"/>
          <p:cNvSpPr>
            <a:spLocks noGrp="1"/>
          </p:cNvSpPr>
          <p:nvPr>
            <p:ph type="sldNum" sz="quarter" idx="12"/>
          </p:nvPr>
        </p:nvSpPr>
        <p:spPr/>
        <p:txBody>
          <a:bodyPr/>
          <a:lstStyle/>
          <a:p>
            <a:fld id="{52102C6B-3D02-4064-9A4B-6A3BCBC92CB2}" type="slidenum">
              <a:rPr lang="en-US" smtClean="0"/>
              <a:pPr/>
              <a:t>28</a:t>
            </a:fld>
            <a:endParaRPr lang="en-US"/>
          </a:p>
        </p:txBody>
      </p:sp>
    </p:spTree>
    <p:extLst>
      <p:ext uri="{BB962C8B-B14F-4D97-AF65-F5344CB8AC3E}">
        <p14:creationId xmlns:p14="http://schemas.microsoft.com/office/powerpoint/2010/main" val="65987895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9884" t="55155" r="27965" b="36671"/>
          <a:stretch/>
        </p:blipFill>
        <p:spPr bwMode="auto">
          <a:xfrm>
            <a:off x="0" y="381000"/>
            <a:ext cx="5486400" cy="598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1"/>
          <p:cNvPicPr>
            <a:picLocks noChangeAspect="1" noChangeArrowheads="1"/>
          </p:cNvPicPr>
          <p:nvPr/>
        </p:nvPicPr>
        <p:blipFill>
          <a:blip r:embed="rId3" cstate="print">
            <a:extLst>
              <a:ext uri="{28A0092B-C50C-407E-A947-70E740481C1C}">
                <a14:useLocalDpi xmlns:a14="http://schemas.microsoft.com/office/drawing/2010/main" val="0"/>
              </a:ext>
            </a:extLst>
          </a:blip>
          <a:srcRect l="13651" t="27914" r="60706" b="12328"/>
          <a:stretch>
            <a:fillRect/>
          </a:stretch>
        </p:blipFill>
        <p:spPr bwMode="auto">
          <a:xfrm>
            <a:off x="4267200" y="1340768"/>
            <a:ext cx="3945459" cy="532859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4876800" y="228600"/>
            <a:ext cx="2895600" cy="369332"/>
          </a:xfrm>
          <a:prstGeom prst="rect">
            <a:avLst/>
          </a:prstGeom>
          <a:noFill/>
        </p:spPr>
        <p:txBody>
          <a:bodyPr wrap="square" rtlCol="0">
            <a:spAutoFit/>
          </a:bodyPr>
          <a:lstStyle/>
          <a:p>
            <a:r>
              <a:rPr lang="en-US" dirty="0" smtClean="0"/>
              <a:t>output and counter module</a:t>
            </a:r>
            <a:endParaRPr lang="en-US" dirty="0"/>
          </a:p>
        </p:txBody>
      </p:sp>
      <p:pic>
        <p:nvPicPr>
          <p:cNvPr id="16" name="Picture 1"/>
          <p:cNvPicPr>
            <a:picLocks noChangeAspect="1" noChangeArrowheads="1"/>
          </p:cNvPicPr>
          <p:nvPr/>
        </p:nvPicPr>
        <p:blipFill>
          <a:blip r:embed="rId4" cstate="print">
            <a:extLst>
              <a:ext uri="{28A0092B-C50C-407E-A947-70E740481C1C}">
                <a14:useLocalDpi xmlns:a14="http://schemas.microsoft.com/office/drawing/2010/main" val="0"/>
              </a:ext>
            </a:extLst>
          </a:blip>
          <a:srcRect l="13792" t="20589" r="62222" b="25230"/>
          <a:stretch>
            <a:fillRect/>
          </a:stretch>
        </p:blipFill>
        <p:spPr bwMode="auto">
          <a:xfrm>
            <a:off x="228600" y="1371600"/>
            <a:ext cx="3910906" cy="529776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7" name="Oval 6"/>
          <p:cNvSpPr/>
          <p:nvPr/>
        </p:nvSpPr>
        <p:spPr>
          <a:xfrm>
            <a:off x="5220072" y="2708920"/>
            <a:ext cx="457200" cy="346364"/>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p:cNvCxnSpPr/>
          <p:nvPr/>
        </p:nvCxnSpPr>
        <p:spPr>
          <a:xfrm>
            <a:off x="5580112" y="3140968"/>
            <a:ext cx="838200" cy="592414"/>
          </a:xfrm>
          <a:prstGeom prst="straightConnector1">
            <a:avLst/>
          </a:prstGeom>
          <a:ln>
            <a:solidFill>
              <a:schemeClr val="tx1"/>
            </a:solidFill>
            <a:headEnd type="stealth" w="med" len="lg"/>
            <a:tailEnd type="non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300192" y="3717032"/>
            <a:ext cx="1676400" cy="369332"/>
          </a:xfrm>
          <a:prstGeom prst="rect">
            <a:avLst/>
          </a:prstGeom>
          <a:noFill/>
        </p:spPr>
        <p:txBody>
          <a:bodyPr wrap="square" rtlCol="0">
            <a:spAutoFit/>
          </a:bodyPr>
          <a:lstStyle/>
          <a:p>
            <a:r>
              <a:rPr lang="en-US" dirty="0" smtClean="0"/>
              <a:t>Inverted state</a:t>
            </a:r>
            <a:endParaRPr lang="en-US" dirty="0"/>
          </a:p>
        </p:txBody>
      </p:sp>
      <p:sp>
        <p:nvSpPr>
          <p:cNvPr id="9" name="Footer Placeholder 8"/>
          <p:cNvSpPr>
            <a:spLocks noGrp="1"/>
          </p:cNvSpPr>
          <p:nvPr>
            <p:ph type="ftr" sz="quarter" idx="11"/>
          </p:nvPr>
        </p:nvSpPr>
        <p:spPr/>
        <p:txBody>
          <a:bodyPr/>
          <a:lstStyle/>
          <a:p>
            <a:r>
              <a:rPr lang="en-US" smtClean="0"/>
              <a:t>Chapter 8: PLC Timers, Counters, Registers and Analog input/Outputs -IE337</a:t>
            </a:r>
            <a:endParaRPr lang="en-US"/>
          </a:p>
        </p:txBody>
      </p:sp>
      <p:sp>
        <p:nvSpPr>
          <p:cNvPr id="10" name="Slide Number Placeholder 9"/>
          <p:cNvSpPr>
            <a:spLocks noGrp="1"/>
          </p:cNvSpPr>
          <p:nvPr>
            <p:ph type="sldNum" sz="quarter" idx="12"/>
          </p:nvPr>
        </p:nvSpPr>
        <p:spPr/>
        <p:txBody>
          <a:bodyPr/>
          <a:lstStyle/>
          <a:p>
            <a:fld id="{52102C6B-3D02-4064-9A4B-6A3BCBC92CB2}" type="slidenum">
              <a:rPr lang="en-US" smtClean="0"/>
              <a:pPr/>
              <a:t>29</a:t>
            </a:fld>
            <a:endParaRPr lang="en-US"/>
          </a:p>
        </p:txBody>
      </p:sp>
    </p:spTree>
    <p:extLst>
      <p:ext uri="{BB962C8B-B14F-4D97-AF65-F5344CB8AC3E}">
        <p14:creationId xmlns:p14="http://schemas.microsoft.com/office/powerpoint/2010/main" val="37639542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85800" y="1905001"/>
            <a:ext cx="7543800" cy="1451992"/>
          </a:xfrm>
        </p:spPr>
        <p:txBody>
          <a:bodyPr/>
          <a:lstStyle/>
          <a:p>
            <a:pPr algn="ctr"/>
            <a:r>
              <a:rPr lang="fr-FR" sz="8800" dirty="0" err="1" smtClean="0"/>
              <a:t>Timers</a:t>
            </a:r>
            <a:endParaRPr lang="fr-FR" sz="8800" dirty="0"/>
          </a:p>
        </p:txBody>
      </p:sp>
      <p:sp>
        <p:nvSpPr>
          <p:cNvPr id="4" name="Espace réservé du pied de page 3"/>
          <p:cNvSpPr>
            <a:spLocks noGrp="1"/>
          </p:cNvSpPr>
          <p:nvPr>
            <p:ph type="ftr" sz="quarter" idx="11"/>
          </p:nvPr>
        </p:nvSpPr>
        <p:spPr/>
        <p:txBody>
          <a:bodyPr/>
          <a:lstStyle/>
          <a:p>
            <a:r>
              <a:rPr lang="en-US" smtClean="0"/>
              <a:t>Chapter 8: PLC Timers, Counters, Registers and Analog input/Outputs -IE337</a:t>
            </a:r>
            <a:endParaRPr lang="en-US"/>
          </a:p>
        </p:txBody>
      </p:sp>
      <p:sp>
        <p:nvSpPr>
          <p:cNvPr id="5" name="Espace réservé du numéro de diapositive 4"/>
          <p:cNvSpPr>
            <a:spLocks noGrp="1"/>
          </p:cNvSpPr>
          <p:nvPr>
            <p:ph type="sldNum" sz="quarter" idx="12"/>
          </p:nvPr>
        </p:nvSpPr>
        <p:spPr/>
        <p:txBody>
          <a:bodyPr/>
          <a:lstStyle/>
          <a:p>
            <a:fld id="{52102C6B-3D02-4064-9A4B-6A3BCBC92CB2}" type="slidenum">
              <a:rPr lang="en-US" smtClean="0"/>
              <a:pPr/>
              <a:t>3</a:t>
            </a:fld>
            <a:endParaRPr 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2" name="Picture 1"/>
          <p:cNvPicPr>
            <a:picLocks noChangeAspect="1" noChangeArrowheads="1"/>
          </p:cNvPicPr>
          <p:nvPr/>
        </p:nvPicPr>
        <p:blipFill>
          <a:blip r:embed="rId3" cstate="print">
            <a:extLst>
              <a:ext uri="{28A0092B-C50C-407E-A947-70E740481C1C}">
                <a14:useLocalDpi xmlns:a14="http://schemas.microsoft.com/office/drawing/2010/main" val="0"/>
              </a:ext>
            </a:extLst>
          </a:blip>
          <a:srcRect l="18753" t="28880" r="63947" b="47414"/>
          <a:stretch>
            <a:fillRect/>
          </a:stretch>
        </p:blipFill>
        <p:spPr bwMode="auto">
          <a:xfrm>
            <a:off x="2915816" y="1628799"/>
            <a:ext cx="2592288" cy="194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7"/>
          <p:cNvSpPr txBox="1">
            <a:spLocks noChangeArrowheads="1"/>
          </p:cNvSpPr>
          <p:nvPr/>
        </p:nvSpPr>
        <p:spPr bwMode="auto">
          <a:xfrm>
            <a:off x="4788024" y="2060848"/>
            <a:ext cx="676918" cy="257664"/>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dirty="0" smtClean="0">
                <a:ln>
                  <a:noFill/>
                </a:ln>
                <a:solidFill>
                  <a:schemeClr val="tx1"/>
                </a:solidFill>
                <a:effectLst/>
                <a:latin typeface="Calibri" pitchFamily="34" charset="0"/>
                <a:ea typeface="Arial" pitchFamily="34" charset="0"/>
                <a:cs typeface="Arial" pitchFamily="34" charset="0"/>
              </a:rPr>
              <a:t>Output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6" name="Text Box 7"/>
          <p:cNvSpPr txBox="1">
            <a:spLocks noChangeArrowheads="1"/>
          </p:cNvSpPr>
          <p:nvPr/>
        </p:nvSpPr>
        <p:spPr bwMode="auto">
          <a:xfrm>
            <a:off x="2771800" y="2060848"/>
            <a:ext cx="676918" cy="322755"/>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US" sz="1100" dirty="0" smtClean="0">
                <a:latin typeface="Calibri" pitchFamily="34" charset="0"/>
                <a:cs typeface="Arial" pitchFamily="34" charset="0"/>
              </a:rPr>
              <a:t>Input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1850466864"/>
              </p:ext>
            </p:extLst>
          </p:nvPr>
        </p:nvGraphicFramePr>
        <p:xfrm>
          <a:off x="755576" y="3573016"/>
          <a:ext cx="7174905" cy="2914600"/>
        </p:xfrm>
        <a:graphic>
          <a:graphicData uri="http://schemas.openxmlformats.org/presentationml/2006/ole">
            <mc:AlternateContent xmlns:mc="http://schemas.openxmlformats.org/markup-compatibility/2006">
              <mc:Choice xmlns:v="urn:schemas-microsoft-com:vml" Requires="v">
                <p:oleObj spid="_x0000_s53257" name="Document" r:id="rId4" imgW="5757485" imgH="1529556" progId="Word.Document.12">
                  <p:embed/>
                </p:oleObj>
              </mc:Choice>
              <mc:Fallback>
                <p:oleObj name="Document" r:id="rId4" imgW="5757485" imgH="1529556" progId="Word.Document.12">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576" y="3573016"/>
                        <a:ext cx="7174905" cy="2914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Titre 12"/>
          <p:cNvSpPr>
            <a:spLocks noGrp="1"/>
          </p:cNvSpPr>
          <p:nvPr>
            <p:ph type="title"/>
          </p:nvPr>
        </p:nvSpPr>
        <p:spPr/>
        <p:txBody>
          <a:bodyPr/>
          <a:lstStyle/>
          <a:p>
            <a:r>
              <a:rPr lang="fr-FR" dirty="0" smtClean="0"/>
              <a:t>2 </a:t>
            </a:r>
            <a:r>
              <a:rPr lang="fr-FR" dirty="0" err="1" smtClean="0"/>
              <a:t>channels</a:t>
            </a:r>
            <a:r>
              <a:rPr lang="fr-FR" dirty="0" smtClean="0"/>
              <a:t> up/down </a:t>
            </a:r>
            <a:r>
              <a:rPr lang="fr-FR" dirty="0" err="1" smtClean="0"/>
              <a:t>counter</a:t>
            </a:r>
            <a:endParaRPr lang="fr-FR" dirty="0"/>
          </a:p>
        </p:txBody>
      </p:sp>
      <p:sp>
        <p:nvSpPr>
          <p:cNvPr id="10" name="Footer Placeholder 9"/>
          <p:cNvSpPr>
            <a:spLocks noGrp="1"/>
          </p:cNvSpPr>
          <p:nvPr>
            <p:ph type="ftr" sz="quarter" idx="11"/>
          </p:nvPr>
        </p:nvSpPr>
        <p:spPr/>
        <p:txBody>
          <a:bodyPr/>
          <a:lstStyle/>
          <a:p>
            <a:r>
              <a:rPr lang="en-US" smtClean="0"/>
              <a:t>Chapter 8: PLC Timers, Counters, Registers and Analog input/Outputs -IE337</a:t>
            </a:r>
            <a:endParaRPr lang="en-US"/>
          </a:p>
        </p:txBody>
      </p:sp>
      <p:sp>
        <p:nvSpPr>
          <p:cNvPr id="11" name="Slide Number Placeholder 10"/>
          <p:cNvSpPr>
            <a:spLocks noGrp="1"/>
          </p:cNvSpPr>
          <p:nvPr>
            <p:ph type="sldNum" sz="quarter" idx="12"/>
          </p:nvPr>
        </p:nvSpPr>
        <p:spPr/>
        <p:txBody>
          <a:bodyPr/>
          <a:lstStyle/>
          <a:p>
            <a:fld id="{52102C6B-3D02-4064-9A4B-6A3BCBC92CB2}" type="slidenum">
              <a:rPr lang="en-US" smtClean="0"/>
              <a:pPr/>
              <a:t>30</a:t>
            </a:fld>
            <a:endParaRPr lang="en-US"/>
          </a:p>
        </p:txBody>
      </p:sp>
    </p:spTree>
    <p:extLst>
      <p:ext uri="{BB962C8B-B14F-4D97-AF65-F5344CB8AC3E}">
        <p14:creationId xmlns:p14="http://schemas.microsoft.com/office/powerpoint/2010/main" val="108838485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95536" y="1484784"/>
            <a:ext cx="4572000" cy="5078313"/>
          </a:xfrm>
          <a:prstGeom prst="rect">
            <a:avLst/>
          </a:prstGeom>
        </p:spPr>
        <p:txBody>
          <a:bodyPr wrap="square">
            <a:spAutoFit/>
          </a:bodyPr>
          <a:lstStyle/>
          <a:p>
            <a:pPr marL="285750" indent="-285750" algn="just" fontAlgn="b">
              <a:buFont typeface="Arial" pitchFamily="34" charset="0"/>
              <a:buChar char="•"/>
            </a:pPr>
            <a:r>
              <a:rPr lang="en-US" dirty="0"/>
              <a:t> Count up and down </a:t>
            </a:r>
            <a:r>
              <a:rPr lang="en-US" dirty="0" smtClean="0"/>
              <a:t>can </a:t>
            </a:r>
            <a:r>
              <a:rPr lang="en-US" dirty="0"/>
              <a:t>be used to increment and decrement the counter value at the CV </a:t>
            </a:r>
            <a:r>
              <a:rPr lang="en-US" dirty="0" smtClean="0"/>
              <a:t>output</a:t>
            </a:r>
          </a:p>
          <a:p>
            <a:pPr marL="285750" indent="-285750" algn="just" fontAlgn="b">
              <a:buFont typeface="Arial" pitchFamily="34" charset="0"/>
              <a:buChar char="•"/>
            </a:pPr>
            <a:endParaRPr lang="en-US" dirty="0" smtClean="0"/>
          </a:p>
          <a:p>
            <a:pPr marL="285750" indent="-285750" algn="just" fontAlgn="b">
              <a:buFont typeface="Arial" pitchFamily="34" charset="0"/>
              <a:buChar char="•"/>
            </a:pPr>
            <a:r>
              <a:rPr lang="en-US" dirty="0" smtClean="0"/>
              <a:t>If </a:t>
            </a:r>
            <a:r>
              <a:rPr lang="en-US" dirty="0"/>
              <a:t>the signal state at the CU input changes from "0" to "1" (positive signal edge), the current counter value is incremented by one and stored at the CV output. </a:t>
            </a:r>
            <a:endParaRPr lang="en-US" dirty="0" smtClean="0"/>
          </a:p>
          <a:p>
            <a:pPr marL="285750" indent="-285750" algn="just" fontAlgn="b">
              <a:buFont typeface="Arial" pitchFamily="34" charset="0"/>
              <a:buChar char="•"/>
            </a:pPr>
            <a:endParaRPr lang="en-US" dirty="0" smtClean="0"/>
          </a:p>
          <a:p>
            <a:pPr marL="285750" indent="-285750" algn="just" fontAlgn="b">
              <a:buFont typeface="Arial" pitchFamily="34" charset="0"/>
              <a:buChar char="•"/>
            </a:pPr>
            <a:r>
              <a:rPr lang="en-US" dirty="0" smtClean="0"/>
              <a:t>If </a:t>
            </a:r>
            <a:r>
              <a:rPr lang="en-US" dirty="0"/>
              <a:t>the signal state at the CD input changes from "0" to "1" (positive signal edge), the counter value at the CV output is decremented by one</a:t>
            </a:r>
            <a:r>
              <a:rPr lang="en-US" dirty="0" smtClean="0"/>
              <a:t>.</a:t>
            </a:r>
          </a:p>
          <a:p>
            <a:pPr marL="285750" indent="-285750" algn="just" fontAlgn="b">
              <a:buFont typeface="Arial" pitchFamily="34" charset="0"/>
              <a:buChar char="•"/>
            </a:pPr>
            <a:endParaRPr lang="en-US" dirty="0" smtClean="0"/>
          </a:p>
          <a:p>
            <a:pPr marL="285750" indent="-285750" algn="just" fontAlgn="b">
              <a:buFont typeface="Arial" pitchFamily="34" charset="0"/>
              <a:buChar char="•"/>
            </a:pPr>
            <a:r>
              <a:rPr lang="en-US" dirty="0" smtClean="0"/>
              <a:t>If </a:t>
            </a:r>
            <a:r>
              <a:rPr lang="en-US" dirty="0"/>
              <a:t>there is a positive signal edge at the CU and CD inputs in one program cycle, the current counter value at the CV output remains unchanged. </a:t>
            </a:r>
            <a:endParaRPr lang="en-US" dirty="0" smtClean="0"/>
          </a:p>
        </p:txBody>
      </p:sp>
      <p:pic>
        <p:nvPicPr>
          <p:cNvPr id="4102"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l="18753" t="28880" r="63947" b="47414"/>
          <a:stretch>
            <a:fillRect/>
          </a:stretch>
        </p:blipFill>
        <p:spPr bwMode="auto">
          <a:xfrm>
            <a:off x="5436096" y="2420888"/>
            <a:ext cx="2880320" cy="316835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9" name="Text Box 7"/>
          <p:cNvSpPr txBox="1">
            <a:spLocks noChangeArrowheads="1"/>
          </p:cNvSpPr>
          <p:nvPr/>
        </p:nvSpPr>
        <p:spPr bwMode="auto">
          <a:xfrm>
            <a:off x="7596336" y="3356992"/>
            <a:ext cx="676918" cy="22566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dirty="0" smtClean="0">
                <a:ln>
                  <a:noFill/>
                </a:ln>
                <a:solidFill>
                  <a:schemeClr val="tx1"/>
                </a:solidFill>
                <a:effectLst/>
                <a:latin typeface="Calibri" pitchFamily="34" charset="0"/>
                <a:ea typeface="Arial" pitchFamily="34" charset="0"/>
                <a:cs typeface="Arial" pitchFamily="34" charset="0"/>
              </a:rPr>
              <a:t>Output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6" name="Text Box 7"/>
          <p:cNvSpPr txBox="1">
            <a:spLocks noChangeArrowheads="1"/>
          </p:cNvSpPr>
          <p:nvPr/>
        </p:nvSpPr>
        <p:spPr bwMode="auto">
          <a:xfrm>
            <a:off x="5479258" y="3356992"/>
            <a:ext cx="676918" cy="322755"/>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US" sz="1100" dirty="0" smtClean="0">
                <a:latin typeface="Calibri" pitchFamily="34" charset="0"/>
                <a:cs typeface="Arial" pitchFamily="34" charset="0"/>
              </a:rPr>
              <a:t>Input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5" name="Titre 14"/>
          <p:cNvSpPr>
            <a:spLocks noGrp="1"/>
          </p:cNvSpPr>
          <p:nvPr>
            <p:ph type="title"/>
          </p:nvPr>
        </p:nvSpPr>
        <p:spPr/>
        <p:txBody>
          <a:bodyPr/>
          <a:lstStyle/>
          <a:p>
            <a:r>
              <a:rPr lang="fr-FR" dirty="0" smtClean="0"/>
              <a:t>2 </a:t>
            </a:r>
            <a:r>
              <a:rPr lang="fr-FR" dirty="0" err="1" smtClean="0"/>
              <a:t>channels</a:t>
            </a:r>
            <a:r>
              <a:rPr lang="fr-FR" dirty="0" smtClean="0"/>
              <a:t> up/down </a:t>
            </a:r>
            <a:r>
              <a:rPr lang="fr-FR" dirty="0" err="1" smtClean="0"/>
              <a:t>counter</a:t>
            </a:r>
            <a:endParaRPr lang="fr-FR" dirty="0"/>
          </a:p>
        </p:txBody>
      </p:sp>
      <p:sp>
        <p:nvSpPr>
          <p:cNvPr id="10" name="Footer Placeholder 9"/>
          <p:cNvSpPr>
            <a:spLocks noGrp="1"/>
          </p:cNvSpPr>
          <p:nvPr>
            <p:ph type="ftr" sz="quarter" idx="11"/>
          </p:nvPr>
        </p:nvSpPr>
        <p:spPr/>
        <p:txBody>
          <a:bodyPr/>
          <a:lstStyle/>
          <a:p>
            <a:r>
              <a:rPr lang="en-US" smtClean="0"/>
              <a:t>Chapter 8: PLC Timers, Counters, Registers and Analog input/Outputs -IE337</a:t>
            </a:r>
            <a:endParaRPr lang="en-US"/>
          </a:p>
        </p:txBody>
      </p:sp>
      <p:sp>
        <p:nvSpPr>
          <p:cNvPr id="11" name="Slide Number Placeholder 10"/>
          <p:cNvSpPr>
            <a:spLocks noGrp="1"/>
          </p:cNvSpPr>
          <p:nvPr>
            <p:ph type="sldNum" sz="quarter" idx="12"/>
          </p:nvPr>
        </p:nvSpPr>
        <p:spPr/>
        <p:txBody>
          <a:bodyPr/>
          <a:lstStyle/>
          <a:p>
            <a:fld id="{52102C6B-3D02-4064-9A4B-6A3BCBC92CB2}" type="slidenum">
              <a:rPr lang="en-US" smtClean="0"/>
              <a:pPr/>
              <a:t>31</a:t>
            </a:fld>
            <a:endParaRPr lang="en-US"/>
          </a:p>
        </p:txBody>
      </p:sp>
    </p:spTree>
    <p:extLst>
      <p:ext uri="{BB962C8B-B14F-4D97-AF65-F5344CB8AC3E}">
        <p14:creationId xmlns:p14="http://schemas.microsoft.com/office/powerpoint/2010/main" val="420928917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552" y="1916832"/>
            <a:ext cx="4572000" cy="3970318"/>
          </a:xfrm>
          <a:prstGeom prst="rect">
            <a:avLst/>
          </a:prstGeom>
        </p:spPr>
        <p:txBody>
          <a:bodyPr wrap="square">
            <a:spAutoFit/>
          </a:bodyPr>
          <a:lstStyle/>
          <a:p>
            <a:pPr marL="285750" indent="-285750" algn="just" fontAlgn="b">
              <a:buFont typeface="Arial" pitchFamily="34" charset="0"/>
              <a:buChar char="•"/>
            </a:pPr>
            <a:r>
              <a:rPr lang="en-US" dirty="0" smtClean="0">
                <a:solidFill>
                  <a:srgbClr val="FF0000"/>
                </a:solidFill>
              </a:rPr>
              <a:t>Counting limits</a:t>
            </a:r>
            <a:r>
              <a:rPr lang="en-US" dirty="0" smtClean="0"/>
              <a:t>: Counter values are between </a:t>
            </a:r>
            <a:r>
              <a:rPr lang="en-US" b="1" dirty="0" smtClean="0">
                <a:solidFill>
                  <a:srgbClr val="FF0000"/>
                </a:solidFill>
              </a:rPr>
              <a:t>[- 32768 .. + 32767]</a:t>
            </a:r>
          </a:p>
          <a:p>
            <a:pPr marL="285750" indent="-285750" algn="just" fontAlgn="b">
              <a:buFont typeface="Arial" pitchFamily="34" charset="0"/>
              <a:buChar char="•"/>
            </a:pPr>
            <a:endParaRPr lang="en-US" dirty="0" smtClean="0"/>
          </a:p>
          <a:p>
            <a:pPr marL="285750" indent="-285750" algn="just" fontAlgn="b">
              <a:buFont typeface="Arial" pitchFamily="34" charset="0"/>
              <a:buChar char="•"/>
            </a:pPr>
            <a:r>
              <a:rPr lang="en-US" dirty="0" smtClean="0"/>
              <a:t>The </a:t>
            </a:r>
            <a:r>
              <a:rPr lang="en-US" dirty="0"/>
              <a:t>counter value can be incremented until it reaches the high limit </a:t>
            </a:r>
            <a:r>
              <a:rPr lang="en-US" dirty="0" smtClean="0"/>
              <a:t>+32767 at </a:t>
            </a:r>
            <a:r>
              <a:rPr lang="en-US" dirty="0"/>
              <a:t>the CV output. </a:t>
            </a:r>
            <a:endParaRPr lang="en-US" dirty="0" smtClean="0"/>
          </a:p>
          <a:p>
            <a:pPr marL="285750" indent="-285750" algn="just" fontAlgn="b">
              <a:buFont typeface="Arial" pitchFamily="34" charset="0"/>
              <a:buChar char="•"/>
            </a:pPr>
            <a:endParaRPr lang="en-US" dirty="0" smtClean="0"/>
          </a:p>
          <a:p>
            <a:pPr marL="285750" indent="-285750" algn="just" fontAlgn="b">
              <a:buFont typeface="Arial" pitchFamily="34" charset="0"/>
              <a:buChar char="•"/>
            </a:pPr>
            <a:r>
              <a:rPr lang="en-US" dirty="0" smtClean="0"/>
              <a:t>When </a:t>
            </a:r>
            <a:r>
              <a:rPr lang="en-US" dirty="0"/>
              <a:t>the high limit value is reached, the counter value is no longer incremented on a positive signal edge. </a:t>
            </a:r>
            <a:endParaRPr lang="en-US" dirty="0" smtClean="0"/>
          </a:p>
          <a:p>
            <a:pPr marL="285750" indent="-285750" algn="just" fontAlgn="b">
              <a:buFont typeface="Arial" pitchFamily="34" charset="0"/>
              <a:buChar char="•"/>
            </a:pPr>
            <a:endParaRPr lang="en-US" dirty="0" smtClean="0"/>
          </a:p>
          <a:p>
            <a:pPr marL="285750" indent="-285750" algn="just" fontAlgn="b">
              <a:buFont typeface="Arial" pitchFamily="34" charset="0"/>
              <a:buChar char="•"/>
            </a:pPr>
            <a:r>
              <a:rPr lang="en-US" dirty="0" smtClean="0"/>
              <a:t>When </a:t>
            </a:r>
            <a:r>
              <a:rPr lang="en-US" dirty="0"/>
              <a:t>the low limit </a:t>
            </a:r>
            <a:r>
              <a:rPr lang="en-US" dirty="0" smtClean="0"/>
              <a:t>-32768 is </a:t>
            </a:r>
            <a:r>
              <a:rPr lang="en-US" dirty="0"/>
              <a:t>reached, the counter value is not decremented any further</a:t>
            </a:r>
            <a:r>
              <a:rPr lang="en-US" dirty="0" smtClean="0"/>
              <a:t>.</a:t>
            </a:r>
          </a:p>
        </p:txBody>
      </p:sp>
      <p:sp>
        <p:nvSpPr>
          <p:cNvPr id="15" name="Titre 14"/>
          <p:cNvSpPr>
            <a:spLocks noGrp="1"/>
          </p:cNvSpPr>
          <p:nvPr>
            <p:ph type="title"/>
          </p:nvPr>
        </p:nvSpPr>
        <p:spPr/>
        <p:txBody>
          <a:bodyPr/>
          <a:lstStyle/>
          <a:p>
            <a:r>
              <a:rPr lang="fr-FR" dirty="0" smtClean="0"/>
              <a:t>2 </a:t>
            </a:r>
            <a:r>
              <a:rPr lang="fr-FR" dirty="0" err="1" smtClean="0"/>
              <a:t>channels</a:t>
            </a:r>
            <a:r>
              <a:rPr lang="fr-FR" dirty="0" smtClean="0"/>
              <a:t> up/down </a:t>
            </a:r>
            <a:r>
              <a:rPr lang="fr-FR" dirty="0" err="1" smtClean="0"/>
              <a:t>counter</a:t>
            </a:r>
            <a:endParaRPr lang="fr-FR" dirty="0"/>
          </a:p>
        </p:txBody>
      </p:sp>
      <p:sp>
        <p:nvSpPr>
          <p:cNvPr id="10" name="Footer Placeholder 9"/>
          <p:cNvSpPr>
            <a:spLocks noGrp="1"/>
          </p:cNvSpPr>
          <p:nvPr>
            <p:ph type="ftr" sz="quarter" idx="11"/>
          </p:nvPr>
        </p:nvSpPr>
        <p:spPr/>
        <p:txBody>
          <a:bodyPr/>
          <a:lstStyle/>
          <a:p>
            <a:r>
              <a:rPr lang="en-US" smtClean="0"/>
              <a:t>Chapter 8: PLC Timers, Counters, Registers and Analog input/Outputs -IE337</a:t>
            </a:r>
            <a:endParaRPr lang="en-US"/>
          </a:p>
        </p:txBody>
      </p:sp>
      <p:sp>
        <p:nvSpPr>
          <p:cNvPr id="11" name="Slide Number Placeholder 10"/>
          <p:cNvSpPr>
            <a:spLocks noGrp="1"/>
          </p:cNvSpPr>
          <p:nvPr>
            <p:ph type="sldNum" sz="quarter" idx="12"/>
          </p:nvPr>
        </p:nvSpPr>
        <p:spPr/>
        <p:txBody>
          <a:bodyPr/>
          <a:lstStyle/>
          <a:p>
            <a:fld id="{52102C6B-3D02-4064-9A4B-6A3BCBC92CB2}" type="slidenum">
              <a:rPr lang="en-US" smtClean="0"/>
              <a:pPr/>
              <a:t>32</a:t>
            </a:fld>
            <a:endParaRPr lang="en-US"/>
          </a:p>
        </p:txBody>
      </p:sp>
      <p:pic>
        <p:nvPicPr>
          <p:cNvPr id="17"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l="18753" t="28880" r="63947" b="47414"/>
          <a:stretch>
            <a:fillRect/>
          </a:stretch>
        </p:blipFill>
        <p:spPr bwMode="auto">
          <a:xfrm>
            <a:off x="5508104" y="2573288"/>
            <a:ext cx="2880320" cy="3168352"/>
          </a:xfrm>
          <a:prstGeom prst="rect">
            <a:avLst/>
          </a:prstGeom>
          <a:solidFill>
            <a:schemeClr val="tx1"/>
          </a:solidFill>
          <a:ln>
            <a:solidFill>
              <a:schemeClr val="tx1"/>
            </a:solidFill>
          </a:ln>
          <a:extLst/>
        </p:spPr>
      </p:pic>
      <p:sp>
        <p:nvSpPr>
          <p:cNvPr id="18" name="Text Box 7"/>
          <p:cNvSpPr txBox="1">
            <a:spLocks noChangeArrowheads="1"/>
          </p:cNvSpPr>
          <p:nvPr/>
        </p:nvSpPr>
        <p:spPr bwMode="auto">
          <a:xfrm>
            <a:off x="7587952" y="3509392"/>
            <a:ext cx="676918" cy="22566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dirty="0" smtClean="0">
                <a:ln>
                  <a:noFill/>
                </a:ln>
                <a:solidFill>
                  <a:schemeClr val="tx1"/>
                </a:solidFill>
                <a:effectLst/>
                <a:latin typeface="Calibri" pitchFamily="34" charset="0"/>
                <a:ea typeface="Arial" pitchFamily="34" charset="0"/>
                <a:cs typeface="Arial" pitchFamily="34" charset="0"/>
              </a:rPr>
              <a:t>Output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9" name="Text Box 7"/>
          <p:cNvSpPr txBox="1">
            <a:spLocks noChangeArrowheads="1"/>
          </p:cNvSpPr>
          <p:nvPr/>
        </p:nvSpPr>
        <p:spPr bwMode="auto">
          <a:xfrm>
            <a:off x="5542882" y="3509392"/>
            <a:ext cx="676918" cy="322755"/>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US" sz="1100" dirty="0" smtClean="0">
                <a:latin typeface="Calibri" pitchFamily="34" charset="0"/>
                <a:cs typeface="Arial" pitchFamily="34" charset="0"/>
              </a:rPr>
              <a:t>Input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1" name="Slide Number Placeholder 10"/>
          <p:cNvSpPr txBox="1">
            <a:spLocks/>
          </p:cNvSpPr>
          <p:nvPr/>
        </p:nvSpPr>
        <p:spPr>
          <a:xfrm>
            <a:off x="8684188" y="5801360"/>
            <a:ext cx="548640" cy="396240"/>
          </a:xfrm>
          <a:prstGeom prst="bracketPair">
            <a:avLst>
              <a:gd name="adj" fmla="val 17949"/>
            </a:avLst>
          </a:prstGeom>
          <a:ln w="19050">
            <a:solidFill>
              <a:srgbClr val="FFFFFF"/>
            </a:solidFill>
          </a:ln>
        </p:spPr>
        <p:txBody>
          <a:bodyPr vert="horz"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52102C6B-3D02-4064-9A4B-6A3BCBC92CB2}" type="slidenum">
              <a:rPr kumimoji="0" lang="en-US" sz="1800" b="0" i="0" u="none" strike="noStrike" kern="1200" cap="none" spc="0" normalizeH="0" baseline="0" noProof="0" smtClean="0">
                <a:ln>
                  <a:noFill/>
                </a:ln>
                <a:solidFill>
                  <a:srgbClr val="FFFFFF"/>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32</a:t>
            </a:fld>
            <a:endParaRPr kumimoji="0" lang="en-US" sz="1800" b="0" i="0" u="none" strike="noStrike" kern="1200" cap="none" spc="0" normalizeH="0" baseline="0" noProof="0">
              <a:ln>
                <a:noFill/>
              </a:ln>
              <a:solidFill>
                <a:srgbClr val="FFFFFF"/>
              </a:solidFill>
              <a:effectLst/>
              <a:uLnTx/>
              <a:uFillTx/>
              <a:latin typeface="+mn-lt"/>
              <a:ea typeface="+mn-ea"/>
              <a:cs typeface="+mn-cs"/>
            </a:endParaRPr>
          </a:p>
        </p:txBody>
      </p:sp>
    </p:spTree>
    <p:extLst>
      <p:ext uri="{BB962C8B-B14F-4D97-AF65-F5344CB8AC3E}">
        <p14:creationId xmlns:p14="http://schemas.microsoft.com/office/powerpoint/2010/main" val="33507970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552" y="1535881"/>
            <a:ext cx="4572000" cy="4524315"/>
          </a:xfrm>
          <a:prstGeom prst="rect">
            <a:avLst/>
          </a:prstGeom>
        </p:spPr>
        <p:txBody>
          <a:bodyPr wrap="square">
            <a:spAutoFit/>
          </a:bodyPr>
          <a:lstStyle/>
          <a:p>
            <a:pPr marL="285750" indent="-285750" algn="just" fontAlgn="b">
              <a:buFont typeface="Arial" pitchFamily="34" charset="0"/>
              <a:buChar char="•"/>
            </a:pPr>
            <a:r>
              <a:rPr lang="en-US" dirty="0" smtClean="0"/>
              <a:t>When </a:t>
            </a:r>
            <a:r>
              <a:rPr lang="en-US" dirty="0"/>
              <a:t>the signal state at the LD input changes to "1", the counter value at the CV output is set to the value of the PV parameter. </a:t>
            </a:r>
            <a:endParaRPr lang="en-US" dirty="0" smtClean="0"/>
          </a:p>
          <a:p>
            <a:pPr marL="285750" indent="-285750" algn="just" fontAlgn="b">
              <a:buFont typeface="Arial" pitchFamily="34" charset="0"/>
              <a:buChar char="•"/>
            </a:pPr>
            <a:endParaRPr lang="en-US" dirty="0" smtClean="0"/>
          </a:p>
          <a:p>
            <a:pPr marL="285750" indent="-285750" algn="just" fontAlgn="b">
              <a:buFont typeface="Arial" pitchFamily="34" charset="0"/>
              <a:buChar char="•"/>
            </a:pPr>
            <a:r>
              <a:rPr lang="en-US" dirty="0" smtClean="0"/>
              <a:t>As </a:t>
            </a:r>
            <a:r>
              <a:rPr lang="en-US" dirty="0"/>
              <a:t>long as the LD input has the signal state "1", the signal </a:t>
            </a:r>
            <a:r>
              <a:rPr lang="en-US" dirty="0" smtClean="0"/>
              <a:t>states </a:t>
            </a:r>
            <a:r>
              <a:rPr lang="en-US" dirty="0"/>
              <a:t>at the CU and CD inputs </a:t>
            </a:r>
            <a:r>
              <a:rPr lang="en-US" dirty="0" smtClean="0"/>
              <a:t>have </a:t>
            </a:r>
            <a:r>
              <a:rPr lang="en-US" dirty="0"/>
              <a:t>no effect on the instruction.</a:t>
            </a:r>
          </a:p>
          <a:p>
            <a:pPr marL="285750" indent="-285750" algn="just" fontAlgn="b">
              <a:buFont typeface="Arial" pitchFamily="34" charset="0"/>
              <a:buChar char="•"/>
            </a:pPr>
            <a:endParaRPr lang="en-US" dirty="0" smtClean="0"/>
          </a:p>
          <a:p>
            <a:pPr marL="285750" indent="-285750" algn="just" fontAlgn="b">
              <a:buFont typeface="Arial" pitchFamily="34" charset="0"/>
              <a:buChar char="•"/>
            </a:pPr>
            <a:r>
              <a:rPr lang="en-US" dirty="0" smtClean="0"/>
              <a:t>The </a:t>
            </a:r>
            <a:r>
              <a:rPr lang="en-US" dirty="0"/>
              <a:t>counter value is set to </a:t>
            </a:r>
            <a:r>
              <a:rPr lang="en-US" dirty="0" smtClean="0"/>
              <a:t>0 when </a:t>
            </a:r>
            <a:r>
              <a:rPr lang="en-US" dirty="0"/>
              <a:t>the signal state at the R input changes to "1". </a:t>
            </a:r>
            <a:endParaRPr lang="en-US" dirty="0" smtClean="0"/>
          </a:p>
          <a:p>
            <a:pPr marL="285750" indent="-285750" algn="just" fontAlgn="b">
              <a:buFont typeface="Arial" pitchFamily="34" charset="0"/>
              <a:buChar char="•"/>
            </a:pPr>
            <a:endParaRPr lang="en-US" dirty="0" smtClean="0"/>
          </a:p>
          <a:p>
            <a:pPr marL="285750" indent="-285750" algn="just" fontAlgn="b">
              <a:buFont typeface="Arial" pitchFamily="34" charset="0"/>
              <a:buChar char="•"/>
            </a:pPr>
            <a:r>
              <a:rPr lang="en-US" dirty="0" smtClean="0"/>
              <a:t>As </a:t>
            </a:r>
            <a:r>
              <a:rPr lang="en-US" dirty="0"/>
              <a:t>long as the R input has signal state "1", </a:t>
            </a:r>
            <a:r>
              <a:rPr lang="en-US" dirty="0" smtClean="0"/>
              <a:t>any </a:t>
            </a:r>
            <a:r>
              <a:rPr lang="en-US" dirty="0"/>
              <a:t>change in the signal state of the CU, CD and LD inputs has no effect on the "Count up and down" instruction</a:t>
            </a:r>
            <a:r>
              <a:rPr lang="en-US" dirty="0" smtClean="0"/>
              <a:t>.</a:t>
            </a:r>
            <a:endParaRPr lang="en-US" dirty="0"/>
          </a:p>
        </p:txBody>
      </p:sp>
      <p:sp>
        <p:nvSpPr>
          <p:cNvPr id="15" name="Titre 14"/>
          <p:cNvSpPr>
            <a:spLocks noGrp="1"/>
          </p:cNvSpPr>
          <p:nvPr>
            <p:ph type="title"/>
          </p:nvPr>
        </p:nvSpPr>
        <p:spPr/>
        <p:txBody>
          <a:bodyPr/>
          <a:lstStyle/>
          <a:p>
            <a:r>
              <a:rPr lang="fr-FR" dirty="0" smtClean="0"/>
              <a:t>2 </a:t>
            </a:r>
            <a:r>
              <a:rPr lang="fr-FR" dirty="0" err="1" smtClean="0"/>
              <a:t>channels</a:t>
            </a:r>
            <a:r>
              <a:rPr lang="fr-FR" dirty="0" smtClean="0"/>
              <a:t> up/down </a:t>
            </a:r>
            <a:r>
              <a:rPr lang="fr-FR" dirty="0" err="1" smtClean="0"/>
              <a:t>counter</a:t>
            </a:r>
            <a:endParaRPr lang="fr-FR" dirty="0"/>
          </a:p>
        </p:txBody>
      </p:sp>
      <p:sp>
        <p:nvSpPr>
          <p:cNvPr id="10" name="Footer Placeholder 9"/>
          <p:cNvSpPr>
            <a:spLocks noGrp="1"/>
          </p:cNvSpPr>
          <p:nvPr>
            <p:ph type="ftr" sz="quarter" idx="11"/>
          </p:nvPr>
        </p:nvSpPr>
        <p:spPr/>
        <p:txBody>
          <a:bodyPr/>
          <a:lstStyle/>
          <a:p>
            <a:r>
              <a:rPr lang="en-US" smtClean="0"/>
              <a:t>Chapter 8: PLC Timers, Counters, Registers and Analog input/Outputs -IE337</a:t>
            </a:r>
            <a:endParaRPr lang="en-US"/>
          </a:p>
        </p:txBody>
      </p:sp>
      <p:sp>
        <p:nvSpPr>
          <p:cNvPr id="11" name="Slide Number Placeholder 10"/>
          <p:cNvSpPr>
            <a:spLocks noGrp="1"/>
          </p:cNvSpPr>
          <p:nvPr>
            <p:ph type="sldNum" sz="quarter" idx="12"/>
          </p:nvPr>
        </p:nvSpPr>
        <p:spPr/>
        <p:txBody>
          <a:bodyPr/>
          <a:lstStyle/>
          <a:p>
            <a:fld id="{52102C6B-3D02-4064-9A4B-6A3BCBC92CB2}" type="slidenum">
              <a:rPr lang="en-US" smtClean="0"/>
              <a:pPr/>
              <a:t>33</a:t>
            </a:fld>
            <a:endParaRPr lang="en-US"/>
          </a:p>
        </p:txBody>
      </p:sp>
      <p:pic>
        <p:nvPicPr>
          <p:cNvPr id="12"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l="18753" t="28880" r="63947" b="47414"/>
          <a:stretch>
            <a:fillRect/>
          </a:stretch>
        </p:blipFill>
        <p:spPr bwMode="auto">
          <a:xfrm>
            <a:off x="5508104" y="2573288"/>
            <a:ext cx="2880320" cy="3168352"/>
          </a:xfrm>
          <a:prstGeom prst="rect">
            <a:avLst/>
          </a:prstGeom>
          <a:solidFill>
            <a:schemeClr val="tx1"/>
          </a:solidFill>
          <a:ln>
            <a:solidFill>
              <a:schemeClr val="tx1"/>
            </a:solidFill>
          </a:ln>
          <a:extLst/>
        </p:spPr>
      </p:pic>
      <p:sp>
        <p:nvSpPr>
          <p:cNvPr id="13" name="Text Box 7"/>
          <p:cNvSpPr txBox="1">
            <a:spLocks noChangeArrowheads="1"/>
          </p:cNvSpPr>
          <p:nvPr/>
        </p:nvSpPr>
        <p:spPr bwMode="auto">
          <a:xfrm>
            <a:off x="7587952" y="3509392"/>
            <a:ext cx="676918" cy="22566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dirty="0" smtClean="0">
                <a:ln>
                  <a:noFill/>
                </a:ln>
                <a:solidFill>
                  <a:schemeClr val="tx1"/>
                </a:solidFill>
                <a:effectLst/>
                <a:latin typeface="Calibri" pitchFamily="34" charset="0"/>
                <a:ea typeface="Arial" pitchFamily="34" charset="0"/>
                <a:cs typeface="Arial" pitchFamily="34" charset="0"/>
              </a:rPr>
              <a:t>Output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4" name="Text Box 7"/>
          <p:cNvSpPr txBox="1">
            <a:spLocks noChangeArrowheads="1"/>
          </p:cNvSpPr>
          <p:nvPr/>
        </p:nvSpPr>
        <p:spPr bwMode="auto">
          <a:xfrm>
            <a:off x="5542882" y="3509392"/>
            <a:ext cx="676918" cy="322755"/>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US" sz="1100" dirty="0" smtClean="0">
                <a:latin typeface="Calibri" pitchFamily="34" charset="0"/>
                <a:cs typeface="Arial" pitchFamily="34" charset="0"/>
              </a:rPr>
              <a:t>Input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3507970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67544" y="1823913"/>
            <a:ext cx="4572000" cy="3693319"/>
          </a:xfrm>
          <a:prstGeom prst="rect">
            <a:avLst/>
          </a:prstGeom>
        </p:spPr>
        <p:txBody>
          <a:bodyPr>
            <a:spAutoFit/>
          </a:bodyPr>
          <a:lstStyle/>
          <a:p>
            <a:pPr marL="285750" indent="-285750" algn="just" fontAlgn="b">
              <a:buFont typeface="Arial" pitchFamily="34" charset="0"/>
              <a:buChar char="•"/>
            </a:pPr>
            <a:r>
              <a:rPr lang="en-US" dirty="0" smtClean="0"/>
              <a:t>It is possible to specify a constant for the PV parameter.</a:t>
            </a:r>
          </a:p>
          <a:p>
            <a:pPr marL="285750" indent="-285750" algn="just" fontAlgn="b">
              <a:buFont typeface="Arial" pitchFamily="34" charset="0"/>
              <a:buChar char="•"/>
            </a:pPr>
            <a:endParaRPr lang="en-US" dirty="0" smtClean="0"/>
          </a:p>
          <a:p>
            <a:pPr marL="285750" indent="-285750" algn="just" fontAlgn="b">
              <a:buFont typeface="Arial" pitchFamily="34" charset="0"/>
              <a:buChar char="•"/>
            </a:pPr>
            <a:r>
              <a:rPr lang="en-US" dirty="0" smtClean="0"/>
              <a:t>It </a:t>
            </a:r>
            <a:r>
              <a:rPr lang="en-US" dirty="0"/>
              <a:t>is possible to scan the current status of the up counter at the QU output. </a:t>
            </a:r>
            <a:endParaRPr lang="en-US" dirty="0" smtClean="0"/>
          </a:p>
          <a:p>
            <a:pPr marL="285750" indent="-285750" algn="just" fontAlgn="b">
              <a:buFont typeface="Arial" pitchFamily="34" charset="0"/>
              <a:buChar char="•"/>
            </a:pPr>
            <a:endParaRPr lang="en-US" dirty="0" smtClean="0"/>
          </a:p>
          <a:p>
            <a:pPr marL="285750" indent="-285750" algn="just" fontAlgn="b">
              <a:buFont typeface="Arial" pitchFamily="34" charset="0"/>
              <a:buChar char="•"/>
            </a:pPr>
            <a:r>
              <a:rPr lang="en-US" dirty="0" smtClean="0">
                <a:solidFill>
                  <a:srgbClr val="FF0000"/>
                </a:solidFill>
              </a:rPr>
              <a:t>If (CV ≥ PV), then (QU = 1 ) else (QU = 0)</a:t>
            </a:r>
          </a:p>
          <a:p>
            <a:pPr marL="285750" indent="-285750" algn="just" fontAlgn="b">
              <a:buFont typeface="Arial" pitchFamily="34" charset="0"/>
              <a:buChar char="•"/>
            </a:pPr>
            <a:endParaRPr lang="en-US" dirty="0" smtClean="0"/>
          </a:p>
          <a:p>
            <a:pPr marL="285750" indent="-285750" algn="just" fontAlgn="b">
              <a:buFont typeface="Arial" pitchFamily="34" charset="0"/>
              <a:buChar char="•"/>
            </a:pPr>
            <a:r>
              <a:rPr lang="en-US" dirty="0" smtClean="0"/>
              <a:t>Similarly</a:t>
            </a:r>
            <a:r>
              <a:rPr lang="en-US" dirty="0"/>
              <a:t>, it is possible to scan the current status of the down counter at the QD output. </a:t>
            </a:r>
            <a:endParaRPr lang="en-US" dirty="0" smtClean="0"/>
          </a:p>
          <a:p>
            <a:pPr marL="285750" indent="-285750" algn="just" fontAlgn="b">
              <a:buFont typeface="Arial" pitchFamily="34" charset="0"/>
              <a:buChar char="•"/>
            </a:pPr>
            <a:endParaRPr lang="en-US" dirty="0" smtClean="0"/>
          </a:p>
          <a:p>
            <a:pPr marL="285750" indent="-285750" algn="just" fontAlgn="b">
              <a:buFont typeface="Arial" pitchFamily="34" charset="0"/>
              <a:buChar char="•"/>
            </a:pPr>
            <a:r>
              <a:rPr lang="en-US" dirty="0" smtClean="0">
                <a:solidFill>
                  <a:srgbClr val="FF0000"/>
                </a:solidFill>
              </a:rPr>
              <a:t>If (CV ≤ 0), then (QD = 1 ) else (QD = 0)</a:t>
            </a:r>
          </a:p>
        </p:txBody>
      </p:sp>
      <p:sp>
        <p:nvSpPr>
          <p:cNvPr id="13" name="Titre 12"/>
          <p:cNvSpPr>
            <a:spLocks noGrp="1"/>
          </p:cNvSpPr>
          <p:nvPr>
            <p:ph type="title"/>
          </p:nvPr>
        </p:nvSpPr>
        <p:spPr/>
        <p:txBody>
          <a:bodyPr/>
          <a:lstStyle/>
          <a:p>
            <a:r>
              <a:rPr lang="fr-FR" dirty="0" smtClean="0"/>
              <a:t>2 </a:t>
            </a:r>
            <a:r>
              <a:rPr lang="fr-FR" dirty="0" err="1" smtClean="0"/>
              <a:t>channels</a:t>
            </a:r>
            <a:r>
              <a:rPr lang="fr-FR" dirty="0" smtClean="0"/>
              <a:t> up/down </a:t>
            </a:r>
            <a:r>
              <a:rPr lang="fr-FR" dirty="0" err="1" smtClean="0"/>
              <a:t>counter</a:t>
            </a:r>
            <a:endParaRPr lang="fr-FR" dirty="0"/>
          </a:p>
        </p:txBody>
      </p:sp>
      <p:sp>
        <p:nvSpPr>
          <p:cNvPr id="10" name="Footer Placeholder 9"/>
          <p:cNvSpPr>
            <a:spLocks noGrp="1"/>
          </p:cNvSpPr>
          <p:nvPr>
            <p:ph type="ftr" sz="quarter" idx="11"/>
          </p:nvPr>
        </p:nvSpPr>
        <p:spPr/>
        <p:txBody>
          <a:bodyPr/>
          <a:lstStyle/>
          <a:p>
            <a:r>
              <a:rPr lang="en-US" smtClean="0"/>
              <a:t>Chapter 8: PLC Timers, Counters, Registers and Analog input/Outputs -IE337</a:t>
            </a:r>
            <a:endParaRPr lang="en-US"/>
          </a:p>
        </p:txBody>
      </p:sp>
      <p:sp>
        <p:nvSpPr>
          <p:cNvPr id="11" name="Slide Number Placeholder 10"/>
          <p:cNvSpPr>
            <a:spLocks noGrp="1"/>
          </p:cNvSpPr>
          <p:nvPr>
            <p:ph type="sldNum" sz="quarter" idx="12"/>
          </p:nvPr>
        </p:nvSpPr>
        <p:spPr/>
        <p:txBody>
          <a:bodyPr/>
          <a:lstStyle/>
          <a:p>
            <a:fld id="{52102C6B-3D02-4064-9A4B-6A3BCBC92CB2}" type="slidenum">
              <a:rPr lang="en-US" smtClean="0"/>
              <a:pPr/>
              <a:t>34</a:t>
            </a:fld>
            <a:endParaRPr lang="en-US"/>
          </a:p>
        </p:txBody>
      </p:sp>
      <p:pic>
        <p:nvPicPr>
          <p:cNvPr id="12"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l="18753" t="28880" r="63947" b="47414"/>
          <a:stretch>
            <a:fillRect/>
          </a:stretch>
        </p:blipFill>
        <p:spPr bwMode="auto">
          <a:xfrm>
            <a:off x="5508104" y="2573288"/>
            <a:ext cx="2880320" cy="3168352"/>
          </a:xfrm>
          <a:prstGeom prst="rect">
            <a:avLst/>
          </a:prstGeom>
          <a:solidFill>
            <a:schemeClr val="tx1"/>
          </a:solidFill>
          <a:ln>
            <a:solidFill>
              <a:schemeClr val="tx1"/>
            </a:solidFill>
          </a:ln>
          <a:extLst/>
        </p:spPr>
      </p:pic>
      <p:sp>
        <p:nvSpPr>
          <p:cNvPr id="14" name="Text Box 7"/>
          <p:cNvSpPr txBox="1">
            <a:spLocks noChangeArrowheads="1"/>
          </p:cNvSpPr>
          <p:nvPr/>
        </p:nvSpPr>
        <p:spPr bwMode="auto">
          <a:xfrm>
            <a:off x="7587952" y="3509392"/>
            <a:ext cx="676918" cy="22566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dirty="0" smtClean="0">
                <a:ln>
                  <a:noFill/>
                </a:ln>
                <a:solidFill>
                  <a:schemeClr val="tx1"/>
                </a:solidFill>
                <a:effectLst/>
                <a:latin typeface="Calibri" pitchFamily="34" charset="0"/>
                <a:ea typeface="Arial" pitchFamily="34" charset="0"/>
                <a:cs typeface="Arial" pitchFamily="34" charset="0"/>
              </a:rPr>
              <a:t>Output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7" name="Text Box 7"/>
          <p:cNvSpPr txBox="1">
            <a:spLocks noChangeArrowheads="1"/>
          </p:cNvSpPr>
          <p:nvPr/>
        </p:nvSpPr>
        <p:spPr bwMode="auto">
          <a:xfrm>
            <a:off x="5542882" y="3509392"/>
            <a:ext cx="676918" cy="322755"/>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US" sz="1100" dirty="0" smtClean="0">
                <a:latin typeface="Calibri" pitchFamily="34" charset="0"/>
                <a:cs typeface="Arial" pitchFamily="34" charset="0"/>
              </a:rPr>
              <a:t>Input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85530591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2075" t="24738" r="28774" b="12788"/>
          <a:stretch/>
        </p:blipFill>
        <p:spPr bwMode="auto">
          <a:xfrm>
            <a:off x="659921" y="228600"/>
            <a:ext cx="7159925" cy="6426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oter Placeholder 2"/>
          <p:cNvSpPr>
            <a:spLocks noGrp="1"/>
          </p:cNvSpPr>
          <p:nvPr>
            <p:ph type="ftr" sz="quarter" idx="11"/>
          </p:nvPr>
        </p:nvSpPr>
        <p:spPr/>
        <p:txBody>
          <a:bodyPr/>
          <a:lstStyle/>
          <a:p>
            <a:r>
              <a:rPr lang="en-US" smtClean="0"/>
              <a:t>Chapter 8: PLC Timers, Counters, Registers and Analog input/Outputs -IE337</a:t>
            </a:r>
            <a:endParaRPr lang="en-US"/>
          </a:p>
        </p:txBody>
      </p:sp>
      <p:sp>
        <p:nvSpPr>
          <p:cNvPr id="4" name="Slide Number Placeholder 3"/>
          <p:cNvSpPr>
            <a:spLocks noGrp="1"/>
          </p:cNvSpPr>
          <p:nvPr>
            <p:ph type="sldNum" sz="quarter" idx="12"/>
          </p:nvPr>
        </p:nvSpPr>
        <p:spPr/>
        <p:txBody>
          <a:bodyPr/>
          <a:lstStyle/>
          <a:p>
            <a:fld id="{52102C6B-3D02-4064-9A4B-6A3BCBC92CB2}" type="slidenum">
              <a:rPr lang="en-US" smtClean="0"/>
              <a:pPr/>
              <a:t>35</a:t>
            </a:fld>
            <a:endParaRPr lang="en-US"/>
          </a:p>
        </p:txBody>
      </p:sp>
    </p:spTree>
    <p:extLst>
      <p:ext uri="{BB962C8B-B14F-4D97-AF65-F5344CB8AC3E}">
        <p14:creationId xmlns:p14="http://schemas.microsoft.com/office/powerpoint/2010/main" val="274987105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304800"/>
            <a:ext cx="7162799" cy="2031325"/>
          </a:xfrm>
          <a:prstGeom prst="rect">
            <a:avLst/>
          </a:prstGeom>
        </p:spPr>
        <p:txBody>
          <a:bodyPr wrap="square">
            <a:spAutoFit/>
          </a:bodyPr>
          <a:lstStyle/>
          <a:p>
            <a:pPr lvl="0"/>
            <a:r>
              <a:rPr lang="en-US" dirty="0" smtClean="0"/>
              <a:t>In </a:t>
            </a:r>
            <a:r>
              <a:rPr lang="en-US" dirty="0"/>
              <a:t>the </a:t>
            </a:r>
            <a:r>
              <a:rPr lang="en-US" dirty="0" smtClean="0"/>
              <a:t>beginning, </a:t>
            </a:r>
            <a:r>
              <a:rPr lang="en-US" dirty="0"/>
              <a:t>the output E+ </a:t>
            </a:r>
            <a:r>
              <a:rPr lang="en-US" dirty="0" smtClean="0"/>
              <a:t>is at </a:t>
            </a:r>
            <a:r>
              <a:rPr lang="en-US" dirty="0"/>
              <a:t>true </a:t>
            </a:r>
            <a:r>
              <a:rPr lang="en-US" dirty="0" smtClean="0"/>
              <a:t>state. </a:t>
            </a:r>
          </a:p>
          <a:p>
            <a:pPr lvl="0"/>
            <a:r>
              <a:rPr lang="en-US" dirty="0" smtClean="0"/>
              <a:t>When </a:t>
            </a:r>
            <a:r>
              <a:rPr lang="en-US" dirty="0"/>
              <a:t>CU input </a:t>
            </a:r>
            <a:r>
              <a:rPr lang="en-US" dirty="0" smtClean="0"/>
              <a:t>changes </a:t>
            </a:r>
            <a:r>
              <a:rPr lang="en-US" dirty="0"/>
              <a:t>from 0 to 1 state using selector contact switch SELA+, the output E+ becomes false </a:t>
            </a:r>
            <a:endParaRPr lang="en-US" dirty="0" smtClean="0"/>
          </a:p>
          <a:p>
            <a:pPr lvl="0"/>
            <a:r>
              <a:rPr lang="en-US" dirty="0" smtClean="0"/>
              <a:t>The </a:t>
            </a:r>
            <a:r>
              <a:rPr lang="en-US" dirty="0"/>
              <a:t>counter </a:t>
            </a:r>
            <a:r>
              <a:rPr lang="en-US" dirty="0" smtClean="0"/>
              <a:t>increments </a:t>
            </a:r>
            <a:r>
              <a:rPr lang="en-US" dirty="0"/>
              <a:t>as long as SELA+ </a:t>
            </a:r>
            <a:r>
              <a:rPr lang="en-US" dirty="0" smtClean="0"/>
              <a:t>is changing </a:t>
            </a:r>
            <a:r>
              <a:rPr lang="en-US" dirty="0"/>
              <a:t>from 0 to 1 states. When the counter CV </a:t>
            </a:r>
            <a:r>
              <a:rPr lang="en-US" dirty="0" smtClean="0"/>
              <a:t>reaches </a:t>
            </a:r>
            <a:r>
              <a:rPr lang="en-US" dirty="0"/>
              <a:t>a value </a:t>
            </a:r>
            <a:r>
              <a:rPr lang="en-US" dirty="0" smtClean="0"/>
              <a:t>&gt;= than </a:t>
            </a:r>
            <a:r>
              <a:rPr lang="en-US" dirty="0"/>
              <a:t>15, the output D+ becomes </a:t>
            </a:r>
            <a:r>
              <a:rPr lang="en-US" dirty="0" smtClean="0"/>
              <a:t>True.</a:t>
            </a:r>
            <a:endParaRPr lang="en-US" dirty="0"/>
          </a:p>
          <a:p>
            <a:pPr lvl="0"/>
            <a:r>
              <a:rPr lang="en-US" dirty="0" smtClean="0"/>
              <a:t> </a:t>
            </a:r>
            <a:endParaRPr lang="en-US" dirty="0"/>
          </a:p>
        </p:txBody>
      </p:sp>
      <p:pic>
        <p:nvPicPr>
          <p:cNvPr id="9222"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l="13911" t="26286" r="47685" b="17003"/>
          <a:stretch>
            <a:fillRect/>
          </a:stretch>
        </p:blipFill>
        <p:spPr bwMode="auto">
          <a:xfrm>
            <a:off x="685192" y="2133600"/>
            <a:ext cx="5563207" cy="4636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8"/>
          <p:cNvSpPr txBox="1">
            <a:spLocks noChangeArrowheads="1"/>
          </p:cNvSpPr>
          <p:nvPr/>
        </p:nvSpPr>
        <p:spPr bwMode="auto">
          <a:xfrm>
            <a:off x="4802188" y="3657918"/>
            <a:ext cx="604520" cy="333375"/>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(a)</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smtClean="0"/>
              <a:t>Chapter 8: PLC Timers, Counters, Registers and Analog input/Outputs -IE337</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36</a:t>
            </a:fld>
            <a:endParaRPr lang="en-US"/>
          </a:p>
        </p:txBody>
      </p:sp>
    </p:spTree>
    <p:extLst>
      <p:ext uri="{BB962C8B-B14F-4D97-AF65-F5344CB8AC3E}">
        <p14:creationId xmlns:p14="http://schemas.microsoft.com/office/powerpoint/2010/main" val="327488180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76201"/>
            <a:ext cx="8305800" cy="1200329"/>
          </a:xfrm>
          <a:prstGeom prst="rect">
            <a:avLst/>
          </a:prstGeom>
        </p:spPr>
        <p:txBody>
          <a:bodyPr wrap="square">
            <a:spAutoFit/>
          </a:bodyPr>
          <a:lstStyle/>
          <a:p>
            <a:r>
              <a:rPr lang="en-US" dirty="0" smtClean="0"/>
              <a:t>When </a:t>
            </a:r>
            <a:r>
              <a:rPr lang="en-US" dirty="0"/>
              <a:t>the CD input </a:t>
            </a:r>
            <a:r>
              <a:rPr lang="en-US" dirty="0" smtClean="0"/>
              <a:t>changes </a:t>
            </a:r>
            <a:r>
              <a:rPr lang="en-US" dirty="0"/>
              <a:t>from 0 to 1 state using selector contact switch SELA-, the counter at CV </a:t>
            </a:r>
            <a:r>
              <a:rPr lang="en-US" dirty="0" smtClean="0"/>
              <a:t>decrements </a:t>
            </a:r>
            <a:r>
              <a:rPr lang="en-US" dirty="0"/>
              <a:t>continuously for each state change. </a:t>
            </a:r>
            <a:endParaRPr lang="en-US" dirty="0" smtClean="0"/>
          </a:p>
          <a:p>
            <a:r>
              <a:rPr lang="en-US" dirty="0" smtClean="0"/>
              <a:t>When </a:t>
            </a:r>
            <a:r>
              <a:rPr lang="en-US" dirty="0"/>
              <a:t>the counter value at CV </a:t>
            </a:r>
            <a:r>
              <a:rPr lang="en-US" dirty="0" smtClean="0"/>
              <a:t>reaches </a:t>
            </a:r>
            <a:r>
              <a:rPr lang="en-US" dirty="0"/>
              <a:t>a value </a:t>
            </a:r>
            <a:r>
              <a:rPr lang="en-US" dirty="0" smtClean="0"/>
              <a:t>&lt;= than </a:t>
            </a:r>
            <a:r>
              <a:rPr lang="en-US" dirty="0"/>
              <a:t>zero, the output E+ becomes </a:t>
            </a:r>
            <a:r>
              <a:rPr lang="en-US" dirty="0" smtClean="0"/>
              <a:t>True.</a:t>
            </a:r>
            <a:endParaRPr lang="en-US" dirty="0"/>
          </a:p>
        </p:txBody>
      </p:sp>
      <p:pic>
        <p:nvPicPr>
          <p:cNvPr id="3"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l="13773" t="26822" r="47975" b="16539"/>
          <a:stretch>
            <a:fillRect/>
          </a:stretch>
        </p:blipFill>
        <p:spPr bwMode="auto">
          <a:xfrm>
            <a:off x="228600" y="1676400"/>
            <a:ext cx="5867400" cy="4859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Footer Placeholder 3"/>
          <p:cNvSpPr>
            <a:spLocks noGrp="1"/>
          </p:cNvSpPr>
          <p:nvPr>
            <p:ph type="ftr" sz="quarter" idx="11"/>
          </p:nvPr>
        </p:nvSpPr>
        <p:spPr/>
        <p:txBody>
          <a:bodyPr/>
          <a:lstStyle/>
          <a:p>
            <a:r>
              <a:rPr lang="en-US" smtClean="0"/>
              <a:t>Chapter 8: PLC Timers, Counters, Registers and Analog input/Outputs -IE337</a:t>
            </a:r>
            <a:endParaRPr lang="en-US"/>
          </a:p>
        </p:txBody>
      </p:sp>
      <p:sp>
        <p:nvSpPr>
          <p:cNvPr id="5" name="Slide Number Placeholder 4"/>
          <p:cNvSpPr>
            <a:spLocks noGrp="1"/>
          </p:cNvSpPr>
          <p:nvPr>
            <p:ph type="sldNum" sz="quarter" idx="12"/>
          </p:nvPr>
        </p:nvSpPr>
        <p:spPr/>
        <p:txBody>
          <a:bodyPr/>
          <a:lstStyle/>
          <a:p>
            <a:fld id="{52102C6B-3D02-4064-9A4B-6A3BCBC92CB2}" type="slidenum">
              <a:rPr lang="en-US" smtClean="0"/>
              <a:pPr/>
              <a:t>37</a:t>
            </a:fld>
            <a:endParaRPr lang="en-US"/>
          </a:p>
        </p:txBody>
      </p:sp>
    </p:spTree>
    <p:extLst>
      <p:ext uri="{BB962C8B-B14F-4D97-AF65-F5344CB8AC3E}">
        <p14:creationId xmlns:p14="http://schemas.microsoft.com/office/powerpoint/2010/main" val="165521286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85800" y="1905001"/>
            <a:ext cx="7543800" cy="1451992"/>
          </a:xfrm>
        </p:spPr>
        <p:txBody>
          <a:bodyPr/>
          <a:lstStyle/>
          <a:p>
            <a:pPr algn="ctr"/>
            <a:r>
              <a:rPr lang="fr-FR" sz="8800" dirty="0" err="1" smtClean="0"/>
              <a:t>Registers</a:t>
            </a:r>
            <a:endParaRPr lang="fr-FR" sz="8800" dirty="0"/>
          </a:p>
        </p:txBody>
      </p:sp>
      <p:sp>
        <p:nvSpPr>
          <p:cNvPr id="4" name="Espace réservé du pied de page 3"/>
          <p:cNvSpPr>
            <a:spLocks noGrp="1"/>
          </p:cNvSpPr>
          <p:nvPr>
            <p:ph type="ftr" sz="quarter" idx="11"/>
          </p:nvPr>
        </p:nvSpPr>
        <p:spPr/>
        <p:txBody>
          <a:bodyPr/>
          <a:lstStyle/>
          <a:p>
            <a:r>
              <a:rPr lang="en-US" smtClean="0"/>
              <a:t>Chapter 8: PLC Timers, Counters, Registers and Analog input/Outputs -IE337</a:t>
            </a:r>
            <a:endParaRPr lang="en-US"/>
          </a:p>
        </p:txBody>
      </p:sp>
      <p:sp>
        <p:nvSpPr>
          <p:cNvPr id="5" name="Espace réservé du numéro de diapositive 4"/>
          <p:cNvSpPr>
            <a:spLocks noGrp="1"/>
          </p:cNvSpPr>
          <p:nvPr>
            <p:ph type="sldNum" sz="quarter" idx="12"/>
          </p:nvPr>
        </p:nvSpPr>
        <p:spPr/>
        <p:txBody>
          <a:bodyPr/>
          <a:lstStyle/>
          <a:p>
            <a:fld id="{52102C6B-3D02-4064-9A4B-6A3BCBC92CB2}" type="slidenum">
              <a:rPr lang="en-US" smtClean="0"/>
              <a:pPr/>
              <a:t>38</a:t>
            </a:fld>
            <a:endParaRPr 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7200" y="1416833"/>
            <a:ext cx="7696200" cy="5324535"/>
          </a:xfrm>
          <a:prstGeom prst="rect">
            <a:avLst/>
          </a:prstGeom>
        </p:spPr>
        <p:txBody>
          <a:bodyPr wrap="square">
            <a:spAutoFit/>
          </a:bodyPr>
          <a:lstStyle/>
          <a:p>
            <a:pPr marL="285750" indent="-285750">
              <a:buFont typeface="Arial" pitchFamily="34" charset="0"/>
              <a:buChar char="•"/>
            </a:pPr>
            <a:r>
              <a:rPr lang="en-US" sz="2000" dirty="0" smtClean="0"/>
              <a:t>The </a:t>
            </a:r>
            <a:r>
              <a:rPr lang="en-US" sz="2000" dirty="0"/>
              <a:t>registers have different functions, some of them </a:t>
            </a:r>
            <a:r>
              <a:rPr lang="en-US" sz="2000" dirty="0" smtClean="0"/>
              <a:t>are used to address inputs and outputs (</a:t>
            </a:r>
            <a:r>
              <a:rPr lang="en-US" sz="2000" dirty="0"/>
              <a:t>e.g. </a:t>
            </a:r>
            <a:r>
              <a:rPr lang="en-US" sz="2000" i="1" dirty="0"/>
              <a:t>I</a:t>
            </a:r>
            <a:r>
              <a:rPr lang="en-US" sz="2000" dirty="0"/>
              <a:t> or</a:t>
            </a:r>
            <a:r>
              <a:rPr lang="en-US" sz="2000" i="1" dirty="0"/>
              <a:t> Q</a:t>
            </a:r>
            <a:r>
              <a:rPr lang="en-US" sz="2000" dirty="0"/>
              <a:t> </a:t>
            </a:r>
            <a:r>
              <a:rPr lang="en-US" sz="2000" dirty="0" smtClean="0"/>
              <a:t>registers), </a:t>
            </a:r>
            <a:r>
              <a:rPr lang="en-US" sz="2000" dirty="0"/>
              <a:t>while others are used </a:t>
            </a:r>
            <a:r>
              <a:rPr lang="en-US" sz="2000" dirty="0" smtClean="0"/>
              <a:t>to address internal </a:t>
            </a:r>
            <a:r>
              <a:rPr lang="en-US" sz="2000" dirty="0"/>
              <a:t>memory </a:t>
            </a:r>
            <a:r>
              <a:rPr lang="en-US" sz="2000" dirty="0" smtClean="0"/>
              <a:t>(e.g. </a:t>
            </a:r>
            <a:r>
              <a:rPr lang="en-US" sz="2000" i="1" dirty="0"/>
              <a:t>M</a:t>
            </a:r>
            <a:r>
              <a:rPr lang="en-US" sz="2000" dirty="0"/>
              <a:t> </a:t>
            </a:r>
            <a:r>
              <a:rPr lang="en-US" sz="2000" dirty="0" smtClean="0"/>
              <a:t>registers).</a:t>
            </a:r>
          </a:p>
          <a:p>
            <a:endParaRPr lang="en-US" sz="2000" dirty="0" smtClean="0"/>
          </a:p>
          <a:p>
            <a:pPr marL="285750" indent="-285750">
              <a:buFont typeface="Arial" pitchFamily="34" charset="0"/>
              <a:buChar char="•"/>
            </a:pPr>
            <a:r>
              <a:rPr lang="en-US" sz="2000" dirty="0"/>
              <a:t>In general, PLC registers consist of </a:t>
            </a:r>
            <a:r>
              <a:rPr lang="en-US" sz="2000" b="1" dirty="0"/>
              <a:t>bits</a:t>
            </a:r>
            <a:r>
              <a:rPr lang="en-US" sz="2000" dirty="0"/>
              <a:t> grouped together to </a:t>
            </a:r>
            <a:r>
              <a:rPr lang="en-US" sz="2000" dirty="0" smtClean="0"/>
              <a:t>form:</a:t>
            </a:r>
          </a:p>
          <a:p>
            <a:pPr marL="742950" lvl="1" indent="-285750">
              <a:buFont typeface="Arial" pitchFamily="34" charset="0"/>
              <a:buChar char="•"/>
            </a:pPr>
            <a:r>
              <a:rPr lang="en-US" sz="2000" b="1" dirty="0" smtClean="0"/>
              <a:t>Bytes: 		</a:t>
            </a:r>
            <a:r>
              <a:rPr lang="en-US" sz="2000" dirty="0" smtClean="0"/>
              <a:t>1 Byte 	= 8 bits</a:t>
            </a:r>
          </a:p>
          <a:p>
            <a:pPr marL="742950" lvl="1" indent="-285750">
              <a:buFont typeface="Arial" pitchFamily="34" charset="0"/>
              <a:buChar char="•"/>
            </a:pPr>
            <a:r>
              <a:rPr lang="en-US" sz="2000" b="1" dirty="0" smtClean="0"/>
              <a:t>Words: </a:t>
            </a:r>
            <a:r>
              <a:rPr lang="en-US" sz="2000" dirty="0" smtClean="0"/>
              <a:t>		1 word	= 2 bytes</a:t>
            </a:r>
          </a:p>
          <a:p>
            <a:pPr marL="742950" lvl="1" indent="-285750">
              <a:buFont typeface="Arial" pitchFamily="34" charset="0"/>
              <a:buChar char="•"/>
            </a:pPr>
            <a:r>
              <a:rPr lang="en-US" sz="2000" b="1" dirty="0" smtClean="0"/>
              <a:t>Double words: 	</a:t>
            </a:r>
            <a:r>
              <a:rPr lang="en-US" sz="2000" dirty="0" smtClean="0"/>
              <a:t>1 DW 	= 4 </a:t>
            </a:r>
            <a:r>
              <a:rPr lang="en-US" sz="2000" dirty="0"/>
              <a:t>bytes. </a:t>
            </a:r>
            <a:endParaRPr lang="en-US" sz="2000" dirty="0" smtClean="0"/>
          </a:p>
          <a:p>
            <a:pPr marL="742950" lvl="1" indent="-285750">
              <a:buFont typeface="Arial" pitchFamily="34" charset="0"/>
              <a:buChar char="•"/>
            </a:pPr>
            <a:r>
              <a:rPr lang="en-US" sz="2000" b="1" dirty="0" smtClean="0"/>
              <a:t>Double words</a:t>
            </a:r>
            <a:r>
              <a:rPr lang="en-US" sz="2000" dirty="0" smtClean="0"/>
              <a:t> </a:t>
            </a:r>
            <a:r>
              <a:rPr lang="en-US" sz="2000" dirty="0"/>
              <a:t>can </a:t>
            </a:r>
            <a:r>
              <a:rPr lang="en-US" sz="2000" dirty="0" smtClean="0"/>
              <a:t>be </a:t>
            </a:r>
            <a:r>
              <a:rPr lang="en-US" sz="2000" dirty="0"/>
              <a:t>used </a:t>
            </a:r>
            <a:r>
              <a:rPr lang="en-US" sz="2000" dirty="0" smtClean="0"/>
              <a:t>to model </a:t>
            </a:r>
            <a:r>
              <a:rPr lang="en-US" sz="2000" b="1" dirty="0"/>
              <a:t>a Real</a:t>
            </a:r>
            <a:r>
              <a:rPr lang="en-US" sz="2000" dirty="0"/>
              <a:t> data type</a:t>
            </a:r>
            <a:r>
              <a:rPr lang="en-US" sz="2000" dirty="0" smtClean="0"/>
              <a:t>.</a:t>
            </a:r>
          </a:p>
          <a:p>
            <a:pPr marL="285750" indent="-285750">
              <a:buFont typeface="Arial" pitchFamily="34" charset="0"/>
              <a:buChar char="•"/>
            </a:pPr>
            <a:endParaRPr lang="en-US" sz="2000" dirty="0"/>
          </a:p>
          <a:p>
            <a:pPr marL="342900" indent="-342900">
              <a:buFont typeface="Arial" pitchFamily="34" charset="0"/>
              <a:buChar char="•"/>
            </a:pPr>
            <a:r>
              <a:rPr lang="en-US" sz="2000" dirty="0"/>
              <a:t>Each </a:t>
            </a:r>
            <a:r>
              <a:rPr lang="en-US" sz="2000" i="1" dirty="0"/>
              <a:t>PLC</a:t>
            </a:r>
            <a:r>
              <a:rPr lang="en-US" sz="2000" dirty="0"/>
              <a:t> manufacturer assigns different configurations and functions for their </a:t>
            </a:r>
            <a:r>
              <a:rPr lang="en-US" sz="2000" i="1" dirty="0" smtClean="0"/>
              <a:t>PLC</a:t>
            </a:r>
            <a:r>
              <a:rPr lang="en-US" sz="2000" dirty="0" smtClean="0"/>
              <a:t> </a:t>
            </a:r>
            <a:r>
              <a:rPr lang="en-US" sz="2000" dirty="0"/>
              <a:t>registers. The reader may consult the hardware manual for </a:t>
            </a:r>
            <a:r>
              <a:rPr lang="en-US" sz="2000" i="1" dirty="0"/>
              <a:t>PLC</a:t>
            </a:r>
            <a:r>
              <a:rPr lang="en-US" sz="2000" dirty="0"/>
              <a:t> manufacturer for details on types of </a:t>
            </a:r>
            <a:r>
              <a:rPr lang="en-US" sz="2000" i="1" dirty="0"/>
              <a:t>PLC</a:t>
            </a:r>
            <a:r>
              <a:rPr lang="en-US" sz="2000" dirty="0"/>
              <a:t> registers and its functions</a:t>
            </a:r>
            <a:r>
              <a:rPr lang="en-US" sz="2000" dirty="0" smtClean="0"/>
              <a:t>.</a:t>
            </a:r>
          </a:p>
          <a:p>
            <a:pPr marL="342900" indent="-342900">
              <a:buFont typeface="Arial" pitchFamily="34" charset="0"/>
              <a:buChar char="•"/>
            </a:pPr>
            <a:endParaRPr lang="en-US" sz="2000" dirty="0"/>
          </a:p>
          <a:p>
            <a:pPr marL="342900" indent="-342900">
              <a:buFont typeface="Arial" pitchFamily="34" charset="0"/>
              <a:buChar char="•"/>
            </a:pPr>
            <a:r>
              <a:rPr lang="en-US" sz="2000" dirty="0"/>
              <a:t>In </a:t>
            </a:r>
            <a:r>
              <a:rPr lang="en-US" sz="2000" dirty="0" smtClean="0"/>
              <a:t>current presentation, register </a:t>
            </a:r>
            <a:r>
              <a:rPr lang="en-US" sz="2000" dirty="0"/>
              <a:t>mapping and </a:t>
            </a:r>
            <a:r>
              <a:rPr lang="en-US" sz="2000" dirty="0" smtClean="0"/>
              <a:t>addresses are </a:t>
            </a:r>
            <a:r>
              <a:rPr lang="en-US" sz="2000" dirty="0"/>
              <a:t>given and demonstrated </a:t>
            </a:r>
            <a:r>
              <a:rPr lang="en-US" sz="2000" b="1" dirty="0"/>
              <a:t>for Siemens S7-300 PLC. </a:t>
            </a:r>
            <a:endParaRPr lang="en-US" sz="2000" dirty="0"/>
          </a:p>
        </p:txBody>
      </p:sp>
      <p:sp>
        <p:nvSpPr>
          <p:cNvPr id="6" name="Titre 5"/>
          <p:cNvSpPr>
            <a:spLocks noGrp="1"/>
          </p:cNvSpPr>
          <p:nvPr>
            <p:ph type="title"/>
          </p:nvPr>
        </p:nvSpPr>
        <p:spPr/>
        <p:txBody>
          <a:bodyPr/>
          <a:lstStyle/>
          <a:p>
            <a:r>
              <a:rPr lang="fr-FR" dirty="0" smtClean="0"/>
              <a:t>Introduction to </a:t>
            </a:r>
            <a:r>
              <a:rPr lang="fr-FR" dirty="0" err="1" smtClean="0"/>
              <a:t>registers</a:t>
            </a:r>
            <a:endParaRPr lang="fr-FR" dirty="0"/>
          </a:p>
        </p:txBody>
      </p:sp>
      <p:sp>
        <p:nvSpPr>
          <p:cNvPr id="4" name="Footer Placeholder 3"/>
          <p:cNvSpPr>
            <a:spLocks noGrp="1"/>
          </p:cNvSpPr>
          <p:nvPr>
            <p:ph type="ftr" sz="quarter" idx="11"/>
          </p:nvPr>
        </p:nvSpPr>
        <p:spPr/>
        <p:txBody>
          <a:bodyPr/>
          <a:lstStyle/>
          <a:p>
            <a:r>
              <a:rPr lang="en-US" smtClean="0"/>
              <a:t>Chapter 8: PLC Timers, Counters, Registers and Analog input/Outputs -IE337</a:t>
            </a:r>
            <a:endParaRPr lang="en-US"/>
          </a:p>
        </p:txBody>
      </p:sp>
      <p:sp>
        <p:nvSpPr>
          <p:cNvPr id="5" name="Slide Number Placeholder 4"/>
          <p:cNvSpPr>
            <a:spLocks noGrp="1"/>
          </p:cNvSpPr>
          <p:nvPr>
            <p:ph type="sldNum" sz="quarter" idx="12"/>
          </p:nvPr>
        </p:nvSpPr>
        <p:spPr/>
        <p:txBody>
          <a:bodyPr/>
          <a:lstStyle/>
          <a:p>
            <a:fld id="{52102C6B-3D02-4064-9A4B-6A3BCBC92CB2}" type="slidenum">
              <a:rPr lang="en-US" smtClean="0"/>
              <a:pPr/>
              <a:t>39</a:t>
            </a:fld>
            <a:endParaRPr lang="en-US"/>
          </a:p>
        </p:txBody>
      </p:sp>
    </p:spTree>
    <p:extLst>
      <p:ext uri="{BB962C8B-B14F-4D97-AF65-F5344CB8AC3E}">
        <p14:creationId xmlns:p14="http://schemas.microsoft.com/office/powerpoint/2010/main" val="40770034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4086" t="27290" r="20673" b="32650"/>
          <a:stretch/>
        </p:blipFill>
        <p:spPr bwMode="auto">
          <a:xfrm>
            <a:off x="214282" y="1484784"/>
            <a:ext cx="8055749" cy="4968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re 6"/>
          <p:cNvSpPr>
            <a:spLocks noGrp="1"/>
          </p:cNvSpPr>
          <p:nvPr>
            <p:ph type="title"/>
          </p:nvPr>
        </p:nvSpPr>
        <p:spPr/>
        <p:txBody>
          <a:bodyPr/>
          <a:lstStyle/>
          <a:p>
            <a:r>
              <a:rPr lang="fr-FR" dirty="0" err="1" smtClean="0"/>
              <a:t>Timer</a:t>
            </a:r>
            <a:r>
              <a:rPr lang="fr-FR" dirty="0" smtClean="0"/>
              <a:t> </a:t>
            </a:r>
            <a:r>
              <a:rPr lang="fr-FR" dirty="0" err="1" smtClean="0"/>
              <a:t>function</a:t>
            </a:r>
            <a:endParaRPr lang="fr-FR" dirty="0"/>
          </a:p>
        </p:txBody>
      </p:sp>
      <p:sp>
        <p:nvSpPr>
          <p:cNvPr id="4" name="Footer Placeholder 3"/>
          <p:cNvSpPr>
            <a:spLocks noGrp="1"/>
          </p:cNvSpPr>
          <p:nvPr>
            <p:ph type="ftr" sz="quarter" idx="11"/>
          </p:nvPr>
        </p:nvSpPr>
        <p:spPr/>
        <p:txBody>
          <a:bodyPr/>
          <a:lstStyle/>
          <a:p>
            <a:r>
              <a:rPr lang="en-US" smtClean="0"/>
              <a:t>Chapter 8: PLC Timers, Counters, Registers and Analog input/Outputs -IE337</a:t>
            </a:r>
            <a:endParaRPr lang="en-US"/>
          </a:p>
        </p:txBody>
      </p:sp>
      <p:sp>
        <p:nvSpPr>
          <p:cNvPr id="5" name="Slide Number Placeholder 4"/>
          <p:cNvSpPr>
            <a:spLocks noGrp="1"/>
          </p:cNvSpPr>
          <p:nvPr>
            <p:ph type="sldNum" sz="quarter" idx="12"/>
          </p:nvPr>
        </p:nvSpPr>
        <p:spPr/>
        <p:txBody>
          <a:bodyPr/>
          <a:lstStyle/>
          <a:p>
            <a:fld id="{52102C6B-3D02-4064-9A4B-6A3BCBC92CB2}" type="slidenum">
              <a:rPr lang="en-US" smtClean="0"/>
              <a:pPr/>
              <a:t>4</a:t>
            </a:fld>
            <a:endParaRPr lang="en-US"/>
          </a:p>
        </p:txBody>
      </p:sp>
    </p:spTree>
    <p:extLst>
      <p:ext uri="{BB962C8B-B14F-4D97-AF65-F5344CB8AC3E}">
        <p14:creationId xmlns:p14="http://schemas.microsoft.com/office/powerpoint/2010/main" val="366473991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62516" y="1916832"/>
            <a:ext cx="7924800" cy="4832092"/>
          </a:xfrm>
          <a:prstGeom prst="rect">
            <a:avLst/>
          </a:prstGeom>
        </p:spPr>
        <p:txBody>
          <a:bodyPr wrap="square">
            <a:spAutoFit/>
          </a:bodyPr>
          <a:lstStyle/>
          <a:p>
            <a:r>
              <a:rPr lang="en-US" sz="2800" dirty="0"/>
              <a:t>There are mainly three types of </a:t>
            </a:r>
            <a:r>
              <a:rPr lang="en-US" sz="2800" dirty="0" smtClean="0"/>
              <a:t>registers :</a:t>
            </a:r>
            <a:endParaRPr lang="en-US" sz="2800" dirty="0"/>
          </a:p>
          <a:p>
            <a:pPr lvl="0"/>
            <a:r>
              <a:rPr lang="en-US" sz="2800" dirty="0">
                <a:solidFill>
                  <a:srgbClr val="FF0000"/>
                </a:solidFill>
              </a:rPr>
              <a:t>Physical input registers called </a:t>
            </a:r>
            <a:r>
              <a:rPr lang="en-US" sz="2800" i="1" dirty="0">
                <a:solidFill>
                  <a:srgbClr val="FF0000"/>
                </a:solidFill>
              </a:rPr>
              <a:t>I, IB, IW </a:t>
            </a:r>
            <a:r>
              <a:rPr lang="en-US" sz="2800" dirty="0">
                <a:solidFill>
                  <a:srgbClr val="FF0000"/>
                </a:solidFill>
              </a:rPr>
              <a:t>and</a:t>
            </a:r>
            <a:r>
              <a:rPr lang="en-US" sz="2800" i="1" dirty="0">
                <a:solidFill>
                  <a:srgbClr val="FF0000"/>
                </a:solidFill>
              </a:rPr>
              <a:t> </a:t>
            </a:r>
            <a:r>
              <a:rPr lang="en-US" sz="2800" i="1" dirty="0" smtClean="0">
                <a:solidFill>
                  <a:srgbClr val="FF0000"/>
                </a:solidFill>
              </a:rPr>
              <a:t>ID</a:t>
            </a:r>
            <a:endParaRPr lang="en-US" sz="2800" dirty="0"/>
          </a:p>
          <a:p>
            <a:pPr lvl="0"/>
            <a:r>
              <a:rPr lang="en-US" sz="2800" dirty="0">
                <a:solidFill>
                  <a:srgbClr val="00B050"/>
                </a:solidFill>
              </a:rPr>
              <a:t>Physical output registers called </a:t>
            </a:r>
            <a:r>
              <a:rPr lang="en-US" sz="2800" i="1" dirty="0">
                <a:solidFill>
                  <a:srgbClr val="00B050"/>
                </a:solidFill>
              </a:rPr>
              <a:t>Q, QB, QW </a:t>
            </a:r>
            <a:r>
              <a:rPr lang="en-US" sz="2800" dirty="0">
                <a:solidFill>
                  <a:srgbClr val="00B050"/>
                </a:solidFill>
              </a:rPr>
              <a:t>and</a:t>
            </a:r>
            <a:r>
              <a:rPr lang="en-US" sz="2800" i="1" dirty="0">
                <a:solidFill>
                  <a:srgbClr val="00B050"/>
                </a:solidFill>
              </a:rPr>
              <a:t> </a:t>
            </a:r>
            <a:r>
              <a:rPr lang="en-US" sz="2800" i="1" dirty="0" smtClean="0">
                <a:solidFill>
                  <a:srgbClr val="00B050"/>
                </a:solidFill>
              </a:rPr>
              <a:t>QD</a:t>
            </a:r>
            <a:endParaRPr lang="en-US" sz="2800" dirty="0">
              <a:solidFill>
                <a:srgbClr val="00B050"/>
              </a:solidFill>
            </a:endParaRPr>
          </a:p>
          <a:p>
            <a:pPr lvl="0"/>
            <a:r>
              <a:rPr lang="en-US" sz="2800" dirty="0">
                <a:solidFill>
                  <a:srgbClr val="0070C0"/>
                </a:solidFill>
              </a:rPr>
              <a:t>Internal memory registers </a:t>
            </a:r>
            <a:r>
              <a:rPr lang="en-US" sz="2800" dirty="0" smtClean="0">
                <a:solidFill>
                  <a:srgbClr val="0070C0"/>
                </a:solidFill>
              </a:rPr>
              <a:t>called </a:t>
            </a:r>
            <a:r>
              <a:rPr lang="en-US" sz="2800" i="1" dirty="0">
                <a:solidFill>
                  <a:srgbClr val="0070C0"/>
                </a:solidFill>
              </a:rPr>
              <a:t>M, MB, MW, </a:t>
            </a:r>
            <a:r>
              <a:rPr lang="en-US" sz="2800" dirty="0">
                <a:solidFill>
                  <a:srgbClr val="0070C0"/>
                </a:solidFill>
              </a:rPr>
              <a:t>and </a:t>
            </a:r>
            <a:r>
              <a:rPr lang="en-US" sz="2800" i="1" dirty="0" smtClean="0">
                <a:solidFill>
                  <a:srgbClr val="0070C0"/>
                </a:solidFill>
              </a:rPr>
              <a:t>MD</a:t>
            </a:r>
            <a:endParaRPr lang="en-US" sz="2800" dirty="0">
              <a:solidFill>
                <a:srgbClr val="0070C0"/>
              </a:solidFill>
            </a:endParaRPr>
          </a:p>
          <a:p>
            <a:endParaRPr lang="en-US" sz="2800" dirty="0" smtClean="0"/>
          </a:p>
          <a:p>
            <a:r>
              <a:rPr lang="en-US" sz="2800" dirty="0" smtClean="0"/>
              <a:t>Register </a:t>
            </a:r>
            <a:r>
              <a:rPr lang="en-US" sz="2800" dirty="0"/>
              <a:t>address mapping through </a:t>
            </a:r>
            <a:endParaRPr lang="en-US" sz="2800" dirty="0" smtClean="0"/>
          </a:p>
          <a:p>
            <a:r>
              <a:rPr lang="en-US" sz="2800" b="1" dirty="0" smtClean="0"/>
              <a:t>bits, </a:t>
            </a:r>
          </a:p>
          <a:p>
            <a:r>
              <a:rPr lang="en-US" sz="2800" b="1" dirty="0" smtClean="0"/>
              <a:t>Byte</a:t>
            </a:r>
            <a:r>
              <a:rPr lang="en-US" sz="2800" b="1" i="1" dirty="0" smtClean="0"/>
              <a:t>(B</a:t>
            </a:r>
            <a:r>
              <a:rPr lang="en-US" sz="2800" b="1" i="1" dirty="0"/>
              <a:t>)</a:t>
            </a:r>
            <a:r>
              <a:rPr lang="en-US" sz="2800" b="1" i="1" dirty="0" smtClean="0"/>
              <a:t>, </a:t>
            </a:r>
          </a:p>
          <a:p>
            <a:r>
              <a:rPr lang="en-US" sz="2800" b="1" dirty="0" smtClean="0"/>
              <a:t>Word </a:t>
            </a:r>
            <a:r>
              <a:rPr lang="en-US" sz="2800" b="1" i="1" dirty="0" smtClean="0"/>
              <a:t>(W), </a:t>
            </a:r>
            <a:endParaRPr lang="en-US" sz="2800" b="1" dirty="0" smtClean="0"/>
          </a:p>
          <a:p>
            <a:r>
              <a:rPr lang="en-US" sz="2800" b="1" dirty="0" smtClean="0"/>
              <a:t>or </a:t>
            </a:r>
            <a:r>
              <a:rPr lang="en-US" sz="2800" b="1" dirty="0"/>
              <a:t>Double </a:t>
            </a:r>
            <a:r>
              <a:rPr lang="en-US" sz="2800" b="1" dirty="0" smtClean="0"/>
              <a:t>Word</a:t>
            </a:r>
            <a:r>
              <a:rPr lang="en-US" sz="2800" b="1" i="1" dirty="0" smtClean="0"/>
              <a:t>(DW)</a:t>
            </a:r>
            <a:endParaRPr lang="en-US" sz="2800" dirty="0"/>
          </a:p>
        </p:txBody>
      </p:sp>
      <p:sp>
        <p:nvSpPr>
          <p:cNvPr id="8" name="Titre 7"/>
          <p:cNvSpPr>
            <a:spLocks noGrp="1"/>
          </p:cNvSpPr>
          <p:nvPr>
            <p:ph type="title"/>
          </p:nvPr>
        </p:nvSpPr>
        <p:spPr/>
        <p:txBody>
          <a:bodyPr/>
          <a:lstStyle/>
          <a:p>
            <a:r>
              <a:rPr lang="en-US" sz="4800" dirty="0" smtClean="0"/>
              <a:t>Devices and registers in </a:t>
            </a:r>
            <a:br>
              <a:rPr lang="en-US" sz="4800" dirty="0" smtClean="0"/>
            </a:br>
            <a:r>
              <a:rPr lang="en-US" sz="4800" dirty="0" smtClean="0"/>
              <a:t>S7-300 Siemens PLC</a:t>
            </a:r>
            <a:endParaRPr lang="fr-FR" dirty="0"/>
          </a:p>
        </p:txBody>
      </p:sp>
      <p:sp>
        <p:nvSpPr>
          <p:cNvPr id="6" name="Footer Placeholder 5"/>
          <p:cNvSpPr>
            <a:spLocks noGrp="1"/>
          </p:cNvSpPr>
          <p:nvPr>
            <p:ph type="ftr" sz="quarter" idx="11"/>
          </p:nvPr>
        </p:nvSpPr>
        <p:spPr/>
        <p:txBody>
          <a:bodyPr/>
          <a:lstStyle/>
          <a:p>
            <a:r>
              <a:rPr lang="en-US" smtClean="0"/>
              <a:t>Chapter 8: PLC Timers, Counters, Registers and Analog input/Outputs -IE337</a:t>
            </a:r>
            <a:endParaRPr lang="en-US"/>
          </a:p>
        </p:txBody>
      </p:sp>
      <p:sp>
        <p:nvSpPr>
          <p:cNvPr id="7" name="Slide Number Placeholder 6"/>
          <p:cNvSpPr>
            <a:spLocks noGrp="1"/>
          </p:cNvSpPr>
          <p:nvPr>
            <p:ph type="sldNum" sz="quarter" idx="12"/>
          </p:nvPr>
        </p:nvSpPr>
        <p:spPr/>
        <p:txBody>
          <a:bodyPr/>
          <a:lstStyle/>
          <a:p>
            <a:fld id="{52102C6B-3D02-4064-9A4B-6A3BCBC92CB2}" type="slidenum">
              <a:rPr lang="en-US" smtClean="0"/>
              <a:pPr/>
              <a:t>40</a:t>
            </a:fld>
            <a:endParaRPr lang="en-US"/>
          </a:p>
        </p:txBody>
      </p:sp>
    </p:spTree>
    <p:extLst>
      <p:ext uri="{BB962C8B-B14F-4D97-AF65-F5344CB8AC3E}">
        <p14:creationId xmlns:p14="http://schemas.microsoft.com/office/powerpoint/2010/main" val="16198466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3974750521"/>
              </p:ext>
            </p:extLst>
          </p:nvPr>
        </p:nvGraphicFramePr>
        <p:xfrm>
          <a:off x="251520" y="260651"/>
          <a:ext cx="8042452" cy="6368749"/>
        </p:xfrm>
        <a:graphic>
          <a:graphicData uri="http://schemas.openxmlformats.org/drawingml/2006/table">
            <a:tbl>
              <a:tblPr firstRow="1" firstCol="1" bandRow="1">
                <a:tableStyleId>{5C22544A-7EE6-4342-B048-85BDC9FD1C3A}</a:tableStyleId>
              </a:tblPr>
              <a:tblGrid>
                <a:gridCol w="2010613"/>
                <a:gridCol w="2010613"/>
                <a:gridCol w="2010613"/>
                <a:gridCol w="2010613"/>
              </a:tblGrid>
              <a:tr h="598272">
                <a:tc>
                  <a:txBody>
                    <a:bodyPr/>
                    <a:lstStyle/>
                    <a:p>
                      <a:pPr marL="0" marR="0">
                        <a:spcBef>
                          <a:spcPts val="0"/>
                        </a:spcBef>
                        <a:spcAft>
                          <a:spcPts val="0"/>
                        </a:spcAft>
                      </a:pPr>
                      <a:r>
                        <a:rPr lang="en-US" sz="1200" dirty="0">
                          <a:effectLst/>
                        </a:rPr>
                        <a:t>Type and</a:t>
                      </a:r>
                      <a:br>
                        <a:rPr lang="en-US" sz="1200" dirty="0">
                          <a:effectLst/>
                        </a:rPr>
                      </a:br>
                      <a:r>
                        <a:rPr lang="en-US" sz="1200" dirty="0">
                          <a:effectLst/>
                        </a:rPr>
                        <a:t>Description </a:t>
                      </a:r>
                      <a:endParaRPr lang="en-US" sz="2400" dirty="0">
                        <a:effectLst/>
                        <a:latin typeface="Times New Roman"/>
                        <a:ea typeface="Times New Roman"/>
                        <a:cs typeface="Traditional Arabic"/>
                      </a:endParaRPr>
                    </a:p>
                  </a:txBody>
                  <a:tcPr marL="68580" marR="68580" marT="0" marB="0" anchor="ctr"/>
                </a:tc>
                <a:tc>
                  <a:txBody>
                    <a:bodyPr/>
                    <a:lstStyle/>
                    <a:p>
                      <a:pPr marL="0" marR="0">
                        <a:spcBef>
                          <a:spcPts val="0"/>
                        </a:spcBef>
                        <a:spcAft>
                          <a:spcPts val="0"/>
                        </a:spcAft>
                      </a:pPr>
                      <a:r>
                        <a:rPr lang="en-US" sz="1200" dirty="0">
                          <a:effectLst/>
                        </a:rPr>
                        <a:t>Size</a:t>
                      </a:r>
                      <a:br>
                        <a:rPr lang="en-US" sz="1200" dirty="0">
                          <a:effectLst/>
                        </a:rPr>
                      </a:br>
                      <a:r>
                        <a:rPr lang="en-US" sz="1200" dirty="0">
                          <a:effectLst/>
                        </a:rPr>
                        <a:t>in</a:t>
                      </a:r>
                      <a:br>
                        <a:rPr lang="en-US" sz="1200" dirty="0">
                          <a:effectLst/>
                        </a:rPr>
                      </a:br>
                      <a:r>
                        <a:rPr lang="en-US" sz="1200" dirty="0">
                          <a:effectLst/>
                        </a:rPr>
                        <a:t>Bits </a:t>
                      </a:r>
                      <a:endParaRPr lang="en-US" sz="2400" dirty="0">
                        <a:effectLst/>
                        <a:latin typeface="Times New Roman"/>
                        <a:ea typeface="Times New Roman"/>
                        <a:cs typeface="Traditional Arabic"/>
                      </a:endParaRPr>
                    </a:p>
                  </a:txBody>
                  <a:tcPr marL="68580" marR="68580" marT="0" marB="0" anchor="ctr"/>
                </a:tc>
                <a:tc>
                  <a:txBody>
                    <a:bodyPr/>
                    <a:lstStyle/>
                    <a:p>
                      <a:pPr marL="0" marR="0">
                        <a:spcBef>
                          <a:spcPts val="0"/>
                        </a:spcBef>
                        <a:spcAft>
                          <a:spcPts val="0"/>
                        </a:spcAft>
                      </a:pPr>
                      <a:r>
                        <a:rPr lang="en-US" sz="1200">
                          <a:effectLst/>
                        </a:rPr>
                        <a:t>Format Options </a:t>
                      </a:r>
                      <a:endParaRPr lang="en-US" sz="2400">
                        <a:effectLst/>
                        <a:latin typeface="Times New Roman"/>
                        <a:ea typeface="Times New Roman"/>
                        <a:cs typeface="Traditional Arabic"/>
                      </a:endParaRPr>
                    </a:p>
                  </a:txBody>
                  <a:tcPr marL="68580" marR="68580" marT="0" marB="0" anchor="ctr"/>
                </a:tc>
                <a:tc>
                  <a:txBody>
                    <a:bodyPr/>
                    <a:lstStyle/>
                    <a:p>
                      <a:pPr marL="0" marR="0">
                        <a:spcBef>
                          <a:spcPts val="0"/>
                        </a:spcBef>
                        <a:spcAft>
                          <a:spcPts val="0"/>
                        </a:spcAft>
                      </a:pPr>
                      <a:r>
                        <a:rPr lang="en-US" sz="1200" dirty="0">
                          <a:effectLst/>
                        </a:rPr>
                        <a:t>Range and Number Notation</a:t>
                      </a:r>
                      <a:br>
                        <a:rPr lang="en-US" sz="1200" dirty="0">
                          <a:effectLst/>
                        </a:rPr>
                      </a:br>
                      <a:r>
                        <a:rPr lang="en-US" sz="1200" dirty="0">
                          <a:effectLst/>
                        </a:rPr>
                        <a:t>(lowest to highest values) </a:t>
                      </a:r>
                      <a:endParaRPr lang="en-US" sz="2400" dirty="0">
                        <a:effectLst/>
                        <a:latin typeface="Times New Roman"/>
                        <a:ea typeface="Times New Roman"/>
                        <a:cs typeface="Traditional Arabic"/>
                      </a:endParaRPr>
                    </a:p>
                  </a:txBody>
                  <a:tcPr marL="68580" marR="68580" marT="0" marB="0" anchor="ctr"/>
                </a:tc>
              </a:tr>
              <a:tr h="199424">
                <a:tc>
                  <a:txBody>
                    <a:bodyPr/>
                    <a:lstStyle/>
                    <a:p>
                      <a:pPr marL="0" marR="0">
                        <a:spcBef>
                          <a:spcPts val="0"/>
                        </a:spcBef>
                        <a:spcAft>
                          <a:spcPts val="0"/>
                        </a:spcAft>
                      </a:pPr>
                      <a:r>
                        <a:rPr lang="en-US" sz="1200">
                          <a:effectLst/>
                        </a:rPr>
                        <a:t>BOOL (Bit) </a:t>
                      </a:r>
                      <a:endParaRPr lang="en-US" sz="2400">
                        <a:effectLst/>
                        <a:latin typeface="Times New Roman"/>
                        <a:ea typeface="Times New Roman"/>
                        <a:cs typeface="Traditional Arabic"/>
                      </a:endParaRPr>
                    </a:p>
                  </a:txBody>
                  <a:tcPr marL="68580" marR="68580" marT="0" marB="0"/>
                </a:tc>
                <a:tc>
                  <a:txBody>
                    <a:bodyPr/>
                    <a:lstStyle/>
                    <a:p>
                      <a:pPr marL="0" marR="0" algn="ctr">
                        <a:spcBef>
                          <a:spcPts val="0"/>
                        </a:spcBef>
                        <a:spcAft>
                          <a:spcPts val="0"/>
                        </a:spcAft>
                      </a:pPr>
                      <a:r>
                        <a:rPr lang="en-US" sz="1200">
                          <a:effectLst/>
                        </a:rPr>
                        <a:t>1</a:t>
                      </a:r>
                      <a:endParaRPr lang="en-US" sz="2400">
                        <a:effectLst/>
                        <a:latin typeface="Times New Roman"/>
                        <a:ea typeface="Times New Roman"/>
                        <a:cs typeface="Traditional Arabic"/>
                      </a:endParaRPr>
                    </a:p>
                  </a:txBody>
                  <a:tcPr marL="68580" marR="68580" marT="0" marB="0"/>
                </a:tc>
                <a:tc>
                  <a:txBody>
                    <a:bodyPr/>
                    <a:lstStyle/>
                    <a:p>
                      <a:pPr marL="0" marR="0">
                        <a:spcBef>
                          <a:spcPts val="0"/>
                        </a:spcBef>
                        <a:spcAft>
                          <a:spcPts val="0"/>
                        </a:spcAft>
                      </a:pPr>
                      <a:r>
                        <a:rPr lang="en-US" sz="1200">
                          <a:effectLst/>
                        </a:rPr>
                        <a:t>Boolean text </a:t>
                      </a:r>
                      <a:endParaRPr lang="en-US" sz="2400">
                        <a:effectLst/>
                        <a:latin typeface="Times New Roman"/>
                        <a:ea typeface="Times New Roman"/>
                        <a:cs typeface="Traditional Arabic"/>
                      </a:endParaRPr>
                    </a:p>
                  </a:txBody>
                  <a:tcPr marL="68580" marR="68580" marT="0" marB="0"/>
                </a:tc>
                <a:tc>
                  <a:txBody>
                    <a:bodyPr/>
                    <a:lstStyle/>
                    <a:p>
                      <a:pPr marL="0" marR="0">
                        <a:spcBef>
                          <a:spcPts val="0"/>
                        </a:spcBef>
                        <a:spcAft>
                          <a:spcPts val="0"/>
                        </a:spcAft>
                      </a:pPr>
                      <a:r>
                        <a:rPr lang="en-US" sz="1200">
                          <a:effectLst/>
                        </a:rPr>
                        <a:t>TRUE/FALSE </a:t>
                      </a:r>
                      <a:endParaRPr lang="en-US" sz="2400">
                        <a:effectLst/>
                        <a:latin typeface="Times New Roman"/>
                        <a:ea typeface="Times New Roman"/>
                        <a:cs typeface="Traditional Arabic"/>
                      </a:endParaRPr>
                    </a:p>
                  </a:txBody>
                  <a:tcPr marL="68580" marR="68580" marT="0" marB="0"/>
                </a:tc>
              </a:tr>
              <a:tr h="199424">
                <a:tc>
                  <a:txBody>
                    <a:bodyPr/>
                    <a:lstStyle/>
                    <a:p>
                      <a:pPr marL="0" marR="0">
                        <a:spcBef>
                          <a:spcPts val="0"/>
                        </a:spcBef>
                        <a:spcAft>
                          <a:spcPts val="0"/>
                        </a:spcAft>
                      </a:pPr>
                      <a:r>
                        <a:rPr lang="en-US" sz="1200">
                          <a:effectLst/>
                        </a:rPr>
                        <a:t>BYTE (Byte) </a:t>
                      </a:r>
                      <a:endParaRPr lang="en-US" sz="2400">
                        <a:effectLst/>
                        <a:latin typeface="Times New Roman"/>
                        <a:ea typeface="Times New Roman"/>
                        <a:cs typeface="Traditional Arabic"/>
                      </a:endParaRPr>
                    </a:p>
                  </a:txBody>
                  <a:tcPr marL="68580" marR="68580" marT="0" marB="0"/>
                </a:tc>
                <a:tc>
                  <a:txBody>
                    <a:bodyPr/>
                    <a:lstStyle/>
                    <a:p>
                      <a:pPr marL="0" marR="0" algn="ctr">
                        <a:spcBef>
                          <a:spcPts val="0"/>
                        </a:spcBef>
                        <a:spcAft>
                          <a:spcPts val="0"/>
                        </a:spcAft>
                      </a:pPr>
                      <a:r>
                        <a:rPr lang="en-US" sz="1200">
                          <a:effectLst/>
                        </a:rPr>
                        <a:t>8</a:t>
                      </a:r>
                      <a:endParaRPr lang="en-US" sz="2400">
                        <a:effectLst/>
                        <a:latin typeface="Times New Roman"/>
                        <a:ea typeface="Times New Roman"/>
                        <a:cs typeface="Traditional Arabic"/>
                      </a:endParaRPr>
                    </a:p>
                  </a:txBody>
                  <a:tcPr marL="68580" marR="68580" marT="0" marB="0"/>
                </a:tc>
                <a:tc>
                  <a:txBody>
                    <a:bodyPr/>
                    <a:lstStyle/>
                    <a:p>
                      <a:pPr marL="0" marR="0">
                        <a:spcBef>
                          <a:spcPts val="0"/>
                        </a:spcBef>
                        <a:spcAft>
                          <a:spcPts val="0"/>
                        </a:spcAft>
                      </a:pPr>
                      <a:r>
                        <a:rPr lang="en-US" sz="1200">
                          <a:effectLst/>
                        </a:rPr>
                        <a:t>Hexadecimal number </a:t>
                      </a:r>
                      <a:endParaRPr lang="en-US" sz="2400">
                        <a:effectLst/>
                        <a:latin typeface="Times New Roman"/>
                        <a:ea typeface="Times New Roman"/>
                        <a:cs typeface="Traditional Arabic"/>
                      </a:endParaRPr>
                    </a:p>
                  </a:txBody>
                  <a:tcPr marL="68580" marR="68580" marT="0" marB="0"/>
                </a:tc>
                <a:tc>
                  <a:txBody>
                    <a:bodyPr/>
                    <a:lstStyle/>
                    <a:p>
                      <a:pPr marL="0" marR="0">
                        <a:spcBef>
                          <a:spcPts val="0"/>
                        </a:spcBef>
                        <a:spcAft>
                          <a:spcPts val="0"/>
                        </a:spcAft>
                      </a:pPr>
                      <a:r>
                        <a:rPr lang="en-US" sz="1200">
                          <a:effectLst/>
                        </a:rPr>
                        <a:t>B#16#0 to B#16#FF </a:t>
                      </a:r>
                      <a:endParaRPr lang="en-US" sz="2400">
                        <a:effectLst/>
                        <a:latin typeface="Times New Roman"/>
                        <a:ea typeface="Times New Roman"/>
                        <a:cs typeface="Traditional Arabic"/>
                      </a:endParaRPr>
                    </a:p>
                  </a:txBody>
                  <a:tcPr marL="68580" marR="68580" marT="0" marB="0"/>
                </a:tc>
              </a:tr>
              <a:tr h="398848">
                <a:tc rowSpan="4">
                  <a:txBody>
                    <a:bodyPr/>
                    <a:lstStyle/>
                    <a:p>
                      <a:pPr marL="0" marR="0">
                        <a:spcBef>
                          <a:spcPts val="0"/>
                        </a:spcBef>
                        <a:spcAft>
                          <a:spcPts val="0"/>
                        </a:spcAft>
                      </a:pPr>
                      <a:r>
                        <a:rPr lang="en-US" sz="1200">
                          <a:effectLst/>
                        </a:rPr>
                        <a:t>WORD (Word) </a:t>
                      </a:r>
                      <a:endParaRPr lang="en-US" sz="2400">
                        <a:effectLst/>
                        <a:latin typeface="Times New Roman"/>
                        <a:ea typeface="Times New Roman"/>
                        <a:cs typeface="Traditional Arabic"/>
                      </a:endParaRPr>
                    </a:p>
                  </a:txBody>
                  <a:tcPr marL="68580" marR="68580" marT="0" marB="0"/>
                </a:tc>
                <a:tc rowSpan="4">
                  <a:txBody>
                    <a:bodyPr/>
                    <a:lstStyle/>
                    <a:p>
                      <a:pPr marL="0" marR="0" algn="ctr">
                        <a:spcBef>
                          <a:spcPts val="0"/>
                        </a:spcBef>
                        <a:spcAft>
                          <a:spcPts val="0"/>
                        </a:spcAft>
                      </a:pPr>
                      <a:r>
                        <a:rPr lang="en-US" sz="1200">
                          <a:effectLst/>
                        </a:rPr>
                        <a:t>16</a:t>
                      </a:r>
                      <a:endParaRPr lang="en-US" sz="2400">
                        <a:effectLst/>
                        <a:latin typeface="Times New Roman"/>
                        <a:ea typeface="Times New Roman"/>
                        <a:cs typeface="Traditional Arabic"/>
                      </a:endParaRPr>
                    </a:p>
                  </a:txBody>
                  <a:tcPr marL="68580" marR="68580" marT="0" marB="0"/>
                </a:tc>
                <a:tc>
                  <a:txBody>
                    <a:bodyPr/>
                    <a:lstStyle/>
                    <a:p>
                      <a:pPr marL="0" marR="0">
                        <a:spcBef>
                          <a:spcPts val="0"/>
                        </a:spcBef>
                        <a:spcAft>
                          <a:spcPts val="0"/>
                        </a:spcAft>
                      </a:pPr>
                      <a:r>
                        <a:rPr lang="en-US" sz="1200">
                          <a:effectLst/>
                        </a:rPr>
                        <a:t>Binary number </a:t>
                      </a:r>
                      <a:endParaRPr lang="en-US" sz="2400">
                        <a:effectLst/>
                        <a:latin typeface="Times New Roman"/>
                        <a:ea typeface="Times New Roman"/>
                        <a:cs typeface="Traditional Arabic"/>
                      </a:endParaRPr>
                    </a:p>
                  </a:txBody>
                  <a:tcPr marL="68580" marR="68580" marT="0" marB="0"/>
                </a:tc>
                <a:tc>
                  <a:txBody>
                    <a:bodyPr/>
                    <a:lstStyle/>
                    <a:p>
                      <a:pPr marL="0" marR="0">
                        <a:spcBef>
                          <a:spcPts val="0"/>
                        </a:spcBef>
                        <a:spcAft>
                          <a:spcPts val="0"/>
                        </a:spcAft>
                      </a:pPr>
                      <a:r>
                        <a:rPr lang="en-US" sz="1200">
                          <a:effectLst/>
                        </a:rPr>
                        <a:t>2#0 to 2#1111_1111_1111_1111 </a:t>
                      </a:r>
                      <a:endParaRPr lang="en-US" sz="2400">
                        <a:effectLst/>
                        <a:latin typeface="Times New Roman"/>
                        <a:ea typeface="Times New Roman"/>
                        <a:cs typeface="Traditional Arabic"/>
                      </a:endParaRPr>
                    </a:p>
                  </a:txBody>
                  <a:tcPr marL="68580" marR="68580" marT="0" marB="0"/>
                </a:tc>
              </a:tr>
              <a:tr h="199424">
                <a:tc vMerge="1">
                  <a:txBody>
                    <a:bodyPr/>
                    <a:lstStyle/>
                    <a:p>
                      <a:endParaRPr lang="en-US"/>
                    </a:p>
                  </a:txBody>
                  <a:tcPr/>
                </a:tc>
                <a:tc vMerge="1">
                  <a:txBody>
                    <a:bodyPr/>
                    <a:lstStyle/>
                    <a:p>
                      <a:endParaRPr lang="en-US"/>
                    </a:p>
                  </a:txBody>
                  <a:tcPr/>
                </a:tc>
                <a:tc>
                  <a:txBody>
                    <a:bodyPr/>
                    <a:lstStyle/>
                    <a:p>
                      <a:pPr marL="0" marR="0">
                        <a:spcBef>
                          <a:spcPts val="0"/>
                        </a:spcBef>
                        <a:spcAft>
                          <a:spcPts val="0"/>
                        </a:spcAft>
                      </a:pPr>
                      <a:r>
                        <a:rPr lang="en-US" sz="1200">
                          <a:effectLst/>
                        </a:rPr>
                        <a:t>Hexadecimal number </a:t>
                      </a:r>
                      <a:endParaRPr lang="en-US" sz="2400">
                        <a:effectLst/>
                        <a:latin typeface="Times New Roman"/>
                        <a:ea typeface="Times New Roman"/>
                        <a:cs typeface="Traditional Arabic"/>
                      </a:endParaRPr>
                    </a:p>
                  </a:txBody>
                  <a:tcPr marL="68580" marR="68580" marT="0" marB="0"/>
                </a:tc>
                <a:tc>
                  <a:txBody>
                    <a:bodyPr/>
                    <a:lstStyle/>
                    <a:p>
                      <a:pPr marL="0" marR="0">
                        <a:spcBef>
                          <a:spcPts val="0"/>
                        </a:spcBef>
                        <a:spcAft>
                          <a:spcPts val="0"/>
                        </a:spcAft>
                      </a:pPr>
                      <a:r>
                        <a:rPr lang="en-US" sz="1200">
                          <a:effectLst/>
                        </a:rPr>
                        <a:t>W#16#0 to W#16#FFFF </a:t>
                      </a:r>
                      <a:endParaRPr lang="en-US" sz="2400">
                        <a:effectLst/>
                        <a:latin typeface="Times New Roman"/>
                        <a:ea typeface="Times New Roman"/>
                        <a:cs typeface="Traditional Arabic"/>
                      </a:endParaRPr>
                    </a:p>
                  </a:txBody>
                  <a:tcPr marL="68580" marR="68580" marT="0" marB="0"/>
                </a:tc>
              </a:tr>
              <a:tr h="199424">
                <a:tc vMerge="1">
                  <a:txBody>
                    <a:bodyPr/>
                    <a:lstStyle/>
                    <a:p>
                      <a:endParaRPr lang="en-US"/>
                    </a:p>
                  </a:txBody>
                  <a:tcPr/>
                </a:tc>
                <a:tc vMerge="1">
                  <a:txBody>
                    <a:bodyPr/>
                    <a:lstStyle/>
                    <a:p>
                      <a:endParaRPr lang="en-US"/>
                    </a:p>
                  </a:txBody>
                  <a:tcPr/>
                </a:tc>
                <a:tc>
                  <a:txBody>
                    <a:bodyPr/>
                    <a:lstStyle/>
                    <a:p>
                      <a:pPr marL="0" marR="0">
                        <a:spcBef>
                          <a:spcPts val="0"/>
                        </a:spcBef>
                        <a:spcAft>
                          <a:spcPts val="0"/>
                        </a:spcAft>
                      </a:pPr>
                      <a:r>
                        <a:rPr lang="en-US" sz="1200">
                          <a:effectLst/>
                        </a:rPr>
                        <a:t>BCD </a:t>
                      </a:r>
                      <a:endParaRPr lang="en-US" sz="2400">
                        <a:effectLst/>
                        <a:latin typeface="Times New Roman"/>
                        <a:ea typeface="Times New Roman"/>
                        <a:cs typeface="Traditional Arabic"/>
                      </a:endParaRPr>
                    </a:p>
                  </a:txBody>
                  <a:tcPr marL="68580" marR="68580" marT="0" marB="0"/>
                </a:tc>
                <a:tc>
                  <a:txBody>
                    <a:bodyPr/>
                    <a:lstStyle/>
                    <a:p>
                      <a:pPr marL="0" marR="0">
                        <a:spcBef>
                          <a:spcPts val="0"/>
                        </a:spcBef>
                        <a:spcAft>
                          <a:spcPts val="0"/>
                        </a:spcAft>
                      </a:pPr>
                      <a:r>
                        <a:rPr lang="en-US" sz="1200" dirty="0">
                          <a:effectLst/>
                        </a:rPr>
                        <a:t>C#0 to C#999 </a:t>
                      </a:r>
                      <a:endParaRPr lang="en-US" sz="2400" dirty="0">
                        <a:effectLst/>
                        <a:latin typeface="Times New Roman"/>
                        <a:ea typeface="Times New Roman"/>
                        <a:cs typeface="Traditional Arabic"/>
                      </a:endParaRPr>
                    </a:p>
                  </a:txBody>
                  <a:tcPr marL="68580" marR="68580" marT="0" marB="0"/>
                </a:tc>
              </a:tr>
              <a:tr h="199424">
                <a:tc vMerge="1">
                  <a:txBody>
                    <a:bodyPr/>
                    <a:lstStyle/>
                    <a:p>
                      <a:endParaRPr lang="en-US"/>
                    </a:p>
                  </a:txBody>
                  <a:tcPr/>
                </a:tc>
                <a:tc vMerge="1">
                  <a:txBody>
                    <a:bodyPr/>
                    <a:lstStyle/>
                    <a:p>
                      <a:endParaRPr lang="en-US"/>
                    </a:p>
                  </a:txBody>
                  <a:tcPr/>
                </a:tc>
                <a:tc>
                  <a:txBody>
                    <a:bodyPr/>
                    <a:lstStyle/>
                    <a:p>
                      <a:pPr marL="0" marR="0">
                        <a:spcBef>
                          <a:spcPts val="0"/>
                        </a:spcBef>
                        <a:spcAft>
                          <a:spcPts val="0"/>
                        </a:spcAft>
                      </a:pPr>
                      <a:r>
                        <a:rPr lang="en-US" sz="1200">
                          <a:effectLst/>
                        </a:rPr>
                        <a:t>Decimal number unsigned </a:t>
                      </a:r>
                      <a:endParaRPr lang="en-US" sz="2400">
                        <a:effectLst/>
                        <a:latin typeface="Times New Roman"/>
                        <a:ea typeface="Times New Roman"/>
                        <a:cs typeface="Traditional Arabic"/>
                      </a:endParaRPr>
                    </a:p>
                  </a:txBody>
                  <a:tcPr marL="68580" marR="68580" marT="0" marB="0"/>
                </a:tc>
                <a:tc>
                  <a:txBody>
                    <a:bodyPr/>
                    <a:lstStyle/>
                    <a:p>
                      <a:pPr marL="0" marR="0">
                        <a:spcBef>
                          <a:spcPts val="0"/>
                        </a:spcBef>
                        <a:spcAft>
                          <a:spcPts val="0"/>
                        </a:spcAft>
                      </a:pPr>
                      <a:r>
                        <a:rPr lang="en-US" sz="1200">
                          <a:effectLst/>
                        </a:rPr>
                        <a:t>B#(0,0) to B#(255,255) </a:t>
                      </a:r>
                      <a:endParaRPr lang="en-US" sz="2400">
                        <a:effectLst/>
                        <a:latin typeface="Times New Roman"/>
                        <a:ea typeface="Times New Roman"/>
                        <a:cs typeface="Traditional Arabic"/>
                      </a:endParaRPr>
                    </a:p>
                  </a:txBody>
                  <a:tcPr marL="68580" marR="68580" marT="0" marB="0"/>
                </a:tc>
              </a:tr>
              <a:tr h="598272">
                <a:tc rowSpan="3">
                  <a:txBody>
                    <a:bodyPr/>
                    <a:lstStyle/>
                    <a:p>
                      <a:pPr marL="0" marR="0">
                        <a:spcBef>
                          <a:spcPts val="0"/>
                        </a:spcBef>
                        <a:spcAft>
                          <a:spcPts val="0"/>
                        </a:spcAft>
                      </a:pPr>
                      <a:r>
                        <a:rPr lang="en-US" sz="1200">
                          <a:effectLst/>
                        </a:rPr>
                        <a:t>DWORD (Double word) </a:t>
                      </a:r>
                      <a:endParaRPr lang="en-US" sz="2400">
                        <a:effectLst/>
                        <a:latin typeface="Times New Roman"/>
                        <a:ea typeface="Times New Roman"/>
                        <a:cs typeface="Traditional Arabic"/>
                      </a:endParaRPr>
                    </a:p>
                  </a:txBody>
                  <a:tcPr marL="68580" marR="68580" marT="0" marB="0"/>
                </a:tc>
                <a:tc rowSpan="3">
                  <a:txBody>
                    <a:bodyPr/>
                    <a:lstStyle/>
                    <a:p>
                      <a:pPr marL="0" marR="0" algn="ctr">
                        <a:spcBef>
                          <a:spcPts val="0"/>
                        </a:spcBef>
                        <a:spcAft>
                          <a:spcPts val="0"/>
                        </a:spcAft>
                      </a:pPr>
                      <a:r>
                        <a:rPr lang="en-US" sz="1200">
                          <a:effectLst/>
                        </a:rPr>
                        <a:t>32</a:t>
                      </a:r>
                      <a:endParaRPr lang="en-US" sz="2400">
                        <a:effectLst/>
                        <a:latin typeface="Times New Roman"/>
                        <a:ea typeface="Times New Roman"/>
                        <a:cs typeface="Traditional Arabic"/>
                      </a:endParaRPr>
                    </a:p>
                  </a:txBody>
                  <a:tcPr marL="68580" marR="68580" marT="0" marB="0"/>
                </a:tc>
                <a:tc>
                  <a:txBody>
                    <a:bodyPr/>
                    <a:lstStyle/>
                    <a:p>
                      <a:pPr marL="0" marR="0">
                        <a:spcBef>
                          <a:spcPts val="0"/>
                        </a:spcBef>
                        <a:spcAft>
                          <a:spcPts val="0"/>
                        </a:spcAft>
                      </a:pPr>
                      <a:r>
                        <a:rPr lang="en-US" sz="1200">
                          <a:effectLst/>
                        </a:rPr>
                        <a:t>Binary number </a:t>
                      </a:r>
                      <a:endParaRPr lang="en-US" sz="2400">
                        <a:effectLst/>
                        <a:latin typeface="Times New Roman"/>
                        <a:ea typeface="Times New Roman"/>
                        <a:cs typeface="Traditional Arabic"/>
                      </a:endParaRPr>
                    </a:p>
                  </a:txBody>
                  <a:tcPr marL="68580" marR="68580" marT="0" marB="0"/>
                </a:tc>
                <a:tc>
                  <a:txBody>
                    <a:bodyPr/>
                    <a:lstStyle/>
                    <a:p>
                      <a:pPr marL="0" marR="0">
                        <a:spcBef>
                          <a:spcPts val="0"/>
                        </a:spcBef>
                        <a:spcAft>
                          <a:spcPts val="0"/>
                        </a:spcAft>
                      </a:pPr>
                      <a:r>
                        <a:rPr lang="en-US" sz="1200">
                          <a:effectLst/>
                        </a:rPr>
                        <a:t>2#0 to 2#1111_1111_1111_1111_</a:t>
                      </a:r>
                      <a:br>
                        <a:rPr lang="en-US" sz="1200">
                          <a:effectLst/>
                        </a:rPr>
                      </a:br>
                      <a:r>
                        <a:rPr lang="en-US" sz="1200">
                          <a:effectLst/>
                        </a:rPr>
                        <a:t>1111_1111_1111_1111 </a:t>
                      </a:r>
                      <a:endParaRPr lang="en-US" sz="2400">
                        <a:effectLst/>
                        <a:latin typeface="Times New Roman"/>
                        <a:ea typeface="Times New Roman"/>
                        <a:cs typeface="Traditional Arabic"/>
                      </a:endParaRPr>
                    </a:p>
                  </a:txBody>
                  <a:tcPr marL="68580" marR="68580" marT="0" marB="0"/>
                </a:tc>
              </a:tr>
              <a:tr h="398848">
                <a:tc vMerge="1">
                  <a:txBody>
                    <a:bodyPr/>
                    <a:lstStyle/>
                    <a:p>
                      <a:endParaRPr lang="en-US"/>
                    </a:p>
                  </a:txBody>
                  <a:tcPr/>
                </a:tc>
                <a:tc vMerge="1">
                  <a:txBody>
                    <a:bodyPr/>
                    <a:lstStyle/>
                    <a:p>
                      <a:endParaRPr lang="en-US"/>
                    </a:p>
                  </a:txBody>
                  <a:tcPr/>
                </a:tc>
                <a:tc>
                  <a:txBody>
                    <a:bodyPr/>
                    <a:lstStyle/>
                    <a:p>
                      <a:pPr marL="0" marR="0">
                        <a:spcBef>
                          <a:spcPts val="0"/>
                        </a:spcBef>
                        <a:spcAft>
                          <a:spcPts val="0"/>
                        </a:spcAft>
                      </a:pPr>
                      <a:r>
                        <a:rPr lang="en-US" sz="1200">
                          <a:effectLst/>
                        </a:rPr>
                        <a:t>Hexadecimal number </a:t>
                      </a:r>
                      <a:endParaRPr lang="en-US" sz="2400">
                        <a:effectLst/>
                        <a:latin typeface="Times New Roman"/>
                        <a:ea typeface="Times New Roman"/>
                        <a:cs typeface="Traditional Arabic"/>
                      </a:endParaRPr>
                    </a:p>
                  </a:txBody>
                  <a:tcPr marL="68580" marR="68580" marT="0" marB="0"/>
                </a:tc>
                <a:tc>
                  <a:txBody>
                    <a:bodyPr/>
                    <a:lstStyle/>
                    <a:p>
                      <a:pPr marL="0" marR="0">
                        <a:spcBef>
                          <a:spcPts val="0"/>
                        </a:spcBef>
                        <a:spcAft>
                          <a:spcPts val="0"/>
                        </a:spcAft>
                      </a:pPr>
                      <a:r>
                        <a:rPr lang="en-US" sz="1200">
                          <a:effectLst/>
                        </a:rPr>
                        <a:t>W#16#0000_0000 to W#16#FFFF_FFFF </a:t>
                      </a:r>
                      <a:endParaRPr lang="en-US" sz="2400">
                        <a:effectLst/>
                        <a:latin typeface="Times New Roman"/>
                        <a:ea typeface="Times New Roman"/>
                        <a:cs typeface="Traditional Arabic"/>
                      </a:endParaRPr>
                    </a:p>
                  </a:txBody>
                  <a:tcPr marL="68580" marR="68580" marT="0" marB="0"/>
                </a:tc>
              </a:tr>
              <a:tr h="398848">
                <a:tc vMerge="1">
                  <a:txBody>
                    <a:bodyPr/>
                    <a:lstStyle/>
                    <a:p>
                      <a:endParaRPr lang="en-US"/>
                    </a:p>
                  </a:txBody>
                  <a:tcPr/>
                </a:tc>
                <a:tc vMerge="1">
                  <a:txBody>
                    <a:bodyPr/>
                    <a:lstStyle/>
                    <a:p>
                      <a:endParaRPr lang="en-US"/>
                    </a:p>
                  </a:txBody>
                  <a:tcPr/>
                </a:tc>
                <a:tc>
                  <a:txBody>
                    <a:bodyPr/>
                    <a:lstStyle/>
                    <a:p>
                      <a:pPr marL="0" marR="0">
                        <a:spcBef>
                          <a:spcPts val="0"/>
                        </a:spcBef>
                        <a:spcAft>
                          <a:spcPts val="0"/>
                        </a:spcAft>
                      </a:pPr>
                      <a:r>
                        <a:rPr lang="en-US" sz="1200">
                          <a:effectLst/>
                        </a:rPr>
                        <a:t>Decimal number unsigned </a:t>
                      </a:r>
                      <a:endParaRPr lang="en-US" sz="2400">
                        <a:effectLst/>
                        <a:latin typeface="Times New Roman"/>
                        <a:ea typeface="Times New Roman"/>
                        <a:cs typeface="Traditional Arabic"/>
                      </a:endParaRPr>
                    </a:p>
                  </a:txBody>
                  <a:tcPr marL="68580" marR="68580" marT="0" marB="0"/>
                </a:tc>
                <a:tc>
                  <a:txBody>
                    <a:bodyPr/>
                    <a:lstStyle/>
                    <a:p>
                      <a:pPr marL="0" marR="0">
                        <a:spcBef>
                          <a:spcPts val="0"/>
                        </a:spcBef>
                        <a:spcAft>
                          <a:spcPts val="0"/>
                        </a:spcAft>
                      </a:pPr>
                      <a:r>
                        <a:rPr lang="en-US" sz="1200">
                          <a:effectLst/>
                        </a:rPr>
                        <a:t>B#(0,0,0,0) to B#(255,255,255,255) </a:t>
                      </a:r>
                      <a:endParaRPr lang="en-US" sz="2400">
                        <a:effectLst/>
                        <a:latin typeface="Times New Roman"/>
                        <a:ea typeface="Times New Roman"/>
                        <a:cs typeface="Traditional Arabic"/>
                      </a:endParaRPr>
                    </a:p>
                  </a:txBody>
                  <a:tcPr marL="68580" marR="68580" marT="0" marB="0"/>
                </a:tc>
              </a:tr>
              <a:tr h="199424">
                <a:tc>
                  <a:txBody>
                    <a:bodyPr/>
                    <a:lstStyle/>
                    <a:p>
                      <a:pPr marL="0" marR="0">
                        <a:spcBef>
                          <a:spcPts val="0"/>
                        </a:spcBef>
                        <a:spcAft>
                          <a:spcPts val="0"/>
                        </a:spcAft>
                      </a:pPr>
                      <a:r>
                        <a:rPr lang="en-US" sz="1200">
                          <a:effectLst/>
                        </a:rPr>
                        <a:t>INT (Integer) </a:t>
                      </a:r>
                      <a:endParaRPr lang="en-US" sz="2400">
                        <a:effectLst/>
                        <a:latin typeface="Times New Roman"/>
                        <a:ea typeface="Times New Roman"/>
                        <a:cs typeface="Traditional Arabic"/>
                      </a:endParaRPr>
                    </a:p>
                  </a:txBody>
                  <a:tcPr marL="68580" marR="68580" marT="0" marB="0"/>
                </a:tc>
                <a:tc>
                  <a:txBody>
                    <a:bodyPr/>
                    <a:lstStyle/>
                    <a:p>
                      <a:pPr marL="0" marR="0" algn="ctr">
                        <a:spcBef>
                          <a:spcPts val="0"/>
                        </a:spcBef>
                        <a:spcAft>
                          <a:spcPts val="0"/>
                        </a:spcAft>
                      </a:pPr>
                      <a:r>
                        <a:rPr lang="en-US" sz="1200">
                          <a:effectLst/>
                        </a:rPr>
                        <a:t>16</a:t>
                      </a:r>
                      <a:endParaRPr lang="en-US" sz="2400">
                        <a:effectLst/>
                        <a:latin typeface="Times New Roman"/>
                        <a:ea typeface="Times New Roman"/>
                        <a:cs typeface="Traditional Arabic"/>
                      </a:endParaRPr>
                    </a:p>
                  </a:txBody>
                  <a:tcPr marL="68580" marR="68580" marT="0" marB="0"/>
                </a:tc>
                <a:tc>
                  <a:txBody>
                    <a:bodyPr/>
                    <a:lstStyle/>
                    <a:p>
                      <a:pPr marL="0" marR="0">
                        <a:spcBef>
                          <a:spcPts val="0"/>
                        </a:spcBef>
                        <a:spcAft>
                          <a:spcPts val="0"/>
                        </a:spcAft>
                      </a:pPr>
                      <a:r>
                        <a:rPr lang="en-US" sz="1200">
                          <a:effectLst/>
                        </a:rPr>
                        <a:t>Decimal number signed </a:t>
                      </a:r>
                      <a:endParaRPr lang="en-US" sz="2400">
                        <a:effectLst/>
                        <a:latin typeface="Times New Roman"/>
                        <a:ea typeface="Times New Roman"/>
                        <a:cs typeface="Traditional Arabic"/>
                      </a:endParaRPr>
                    </a:p>
                  </a:txBody>
                  <a:tcPr marL="68580" marR="68580" marT="0" marB="0"/>
                </a:tc>
                <a:tc>
                  <a:txBody>
                    <a:bodyPr/>
                    <a:lstStyle/>
                    <a:p>
                      <a:pPr marL="0" marR="0">
                        <a:spcBef>
                          <a:spcPts val="0"/>
                        </a:spcBef>
                        <a:spcAft>
                          <a:spcPts val="0"/>
                        </a:spcAft>
                      </a:pPr>
                      <a:r>
                        <a:rPr lang="en-US" sz="1200">
                          <a:effectLst/>
                        </a:rPr>
                        <a:t>-32768 to 32767 </a:t>
                      </a:r>
                      <a:endParaRPr lang="en-US" sz="2400">
                        <a:effectLst/>
                        <a:latin typeface="Times New Roman"/>
                        <a:ea typeface="Times New Roman"/>
                        <a:cs typeface="Traditional Arabic"/>
                      </a:endParaRPr>
                    </a:p>
                  </a:txBody>
                  <a:tcPr marL="68580" marR="68580" marT="0" marB="0"/>
                </a:tc>
              </a:tr>
              <a:tr h="398848">
                <a:tc>
                  <a:txBody>
                    <a:bodyPr/>
                    <a:lstStyle/>
                    <a:p>
                      <a:pPr marL="0" marR="0">
                        <a:spcBef>
                          <a:spcPts val="0"/>
                        </a:spcBef>
                        <a:spcAft>
                          <a:spcPts val="0"/>
                        </a:spcAft>
                      </a:pPr>
                      <a:r>
                        <a:rPr lang="en-US" sz="1200">
                          <a:effectLst/>
                        </a:rPr>
                        <a:t>DINT (Double integer) </a:t>
                      </a:r>
                      <a:endParaRPr lang="en-US" sz="2400">
                        <a:effectLst/>
                        <a:latin typeface="Times New Roman"/>
                        <a:ea typeface="Times New Roman"/>
                        <a:cs typeface="Traditional Arabic"/>
                      </a:endParaRPr>
                    </a:p>
                  </a:txBody>
                  <a:tcPr marL="68580" marR="68580" marT="0" marB="0"/>
                </a:tc>
                <a:tc>
                  <a:txBody>
                    <a:bodyPr/>
                    <a:lstStyle/>
                    <a:p>
                      <a:pPr marL="0" marR="0" algn="ctr">
                        <a:spcBef>
                          <a:spcPts val="0"/>
                        </a:spcBef>
                        <a:spcAft>
                          <a:spcPts val="0"/>
                        </a:spcAft>
                      </a:pPr>
                      <a:r>
                        <a:rPr lang="en-US" sz="1200">
                          <a:effectLst/>
                        </a:rPr>
                        <a:t>32</a:t>
                      </a:r>
                      <a:endParaRPr lang="en-US" sz="2400">
                        <a:effectLst/>
                        <a:latin typeface="Times New Roman"/>
                        <a:ea typeface="Times New Roman"/>
                        <a:cs typeface="Traditional Arabic"/>
                      </a:endParaRPr>
                    </a:p>
                  </a:txBody>
                  <a:tcPr marL="68580" marR="68580" marT="0" marB="0"/>
                </a:tc>
                <a:tc>
                  <a:txBody>
                    <a:bodyPr/>
                    <a:lstStyle/>
                    <a:p>
                      <a:pPr marL="0" marR="0">
                        <a:spcBef>
                          <a:spcPts val="0"/>
                        </a:spcBef>
                        <a:spcAft>
                          <a:spcPts val="0"/>
                        </a:spcAft>
                      </a:pPr>
                      <a:r>
                        <a:rPr lang="en-US" sz="1200">
                          <a:effectLst/>
                        </a:rPr>
                        <a:t>Decimal number signed </a:t>
                      </a:r>
                      <a:endParaRPr lang="en-US" sz="2400">
                        <a:effectLst/>
                        <a:latin typeface="Times New Roman"/>
                        <a:ea typeface="Times New Roman"/>
                        <a:cs typeface="Traditional Arabic"/>
                      </a:endParaRPr>
                    </a:p>
                  </a:txBody>
                  <a:tcPr marL="68580" marR="68580" marT="0" marB="0"/>
                </a:tc>
                <a:tc>
                  <a:txBody>
                    <a:bodyPr/>
                    <a:lstStyle/>
                    <a:p>
                      <a:pPr marL="0" marR="0">
                        <a:spcBef>
                          <a:spcPts val="0"/>
                        </a:spcBef>
                        <a:spcAft>
                          <a:spcPts val="0"/>
                        </a:spcAft>
                      </a:pPr>
                      <a:r>
                        <a:rPr lang="en-US" sz="1200">
                          <a:effectLst/>
                        </a:rPr>
                        <a:t>L#-2147483648 to L#2147483647 </a:t>
                      </a:r>
                      <a:endParaRPr lang="en-US" sz="2400">
                        <a:effectLst/>
                        <a:latin typeface="Times New Roman"/>
                        <a:ea typeface="Times New Roman"/>
                        <a:cs typeface="Traditional Arabic"/>
                      </a:endParaRPr>
                    </a:p>
                  </a:txBody>
                  <a:tcPr marL="68580" marR="68580" marT="0" marB="0"/>
                </a:tc>
              </a:tr>
              <a:tr h="398848">
                <a:tc>
                  <a:txBody>
                    <a:bodyPr/>
                    <a:lstStyle/>
                    <a:p>
                      <a:pPr marL="0" marR="0">
                        <a:spcBef>
                          <a:spcPts val="0"/>
                        </a:spcBef>
                        <a:spcAft>
                          <a:spcPts val="0"/>
                        </a:spcAft>
                      </a:pPr>
                      <a:r>
                        <a:rPr lang="en-US" sz="1200">
                          <a:effectLst/>
                        </a:rPr>
                        <a:t>REAL (Floating-point number) </a:t>
                      </a:r>
                      <a:endParaRPr lang="en-US" sz="2400">
                        <a:effectLst/>
                        <a:latin typeface="Times New Roman"/>
                        <a:ea typeface="Times New Roman"/>
                        <a:cs typeface="Traditional Arabic"/>
                      </a:endParaRPr>
                    </a:p>
                  </a:txBody>
                  <a:tcPr marL="68580" marR="68580" marT="0" marB="0"/>
                </a:tc>
                <a:tc>
                  <a:txBody>
                    <a:bodyPr/>
                    <a:lstStyle/>
                    <a:p>
                      <a:pPr marL="0" marR="0" algn="ctr">
                        <a:spcBef>
                          <a:spcPts val="0"/>
                        </a:spcBef>
                        <a:spcAft>
                          <a:spcPts val="0"/>
                        </a:spcAft>
                      </a:pPr>
                      <a:r>
                        <a:rPr lang="en-US" sz="1200">
                          <a:effectLst/>
                        </a:rPr>
                        <a:t>32</a:t>
                      </a:r>
                      <a:endParaRPr lang="en-US" sz="2400">
                        <a:effectLst/>
                        <a:latin typeface="Times New Roman"/>
                        <a:ea typeface="Times New Roman"/>
                        <a:cs typeface="Traditional Arabic"/>
                      </a:endParaRPr>
                    </a:p>
                  </a:txBody>
                  <a:tcPr marL="68580" marR="68580" marT="0" marB="0"/>
                </a:tc>
                <a:tc>
                  <a:txBody>
                    <a:bodyPr/>
                    <a:lstStyle/>
                    <a:p>
                      <a:pPr marL="0" marR="0">
                        <a:spcBef>
                          <a:spcPts val="0"/>
                        </a:spcBef>
                        <a:spcAft>
                          <a:spcPts val="0"/>
                        </a:spcAft>
                      </a:pPr>
                      <a:r>
                        <a:rPr lang="en-US" sz="1200">
                          <a:effectLst/>
                        </a:rPr>
                        <a:t>IEEE Floating-point number </a:t>
                      </a:r>
                      <a:endParaRPr lang="en-US" sz="2400">
                        <a:effectLst/>
                        <a:latin typeface="Times New Roman"/>
                        <a:ea typeface="Times New Roman"/>
                        <a:cs typeface="Traditional Arabic"/>
                      </a:endParaRPr>
                    </a:p>
                  </a:txBody>
                  <a:tcPr marL="68580" marR="68580" marT="0" marB="0"/>
                </a:tc>
                <a:tc>
                  <a:txBody>
                    <a:bodyPr/>
                    <a:lstStyle/>
                    <a:p>
                      <a:pPr marL="0" marR="0">
                        <a:spcBef>
                          <a:spcPts val="0"/>
                        </a:spcBef>
                        <a:spcAft>
                          <a:spcPts val="0"/>
                        </a:spcAft>
                      </a:pPr>
                      <a:r>
                        <a:rPr lang="en-US" sz="1200">
                          <a:effectLst/>
                        </a:rPr>
                        <a:t>Upper limit +/-3.402823e+38</a:t>
                      </a:r>
                      <a:br>
                        <a:rPr lang="en-US" sz="1200">
                          <a:effectLst/>
                        </a:rPr>
                      </a:br>
                      <a:r>
                        <a:rPr lang="en-US" sz="1200">
                          <a:effectLst/>
                        </a:rPr>
                        <a:t>Lower limit +/-1.175495e-38 </a:t>
                      </a:r>
                      <a:endParaRPr lang="en-US" sz="2400">
                        <a:effectLst/>
                        <a:latin typeface="Times New Roman"/>
                        <a:ea typeface="Times New Roman"/>
                        <a:cs typeface="Traditional Arabic"/>
                      </a:endParaRPr>
                    </a:p>
                  </a:txBody>
                  <a:tcPr marL="68580" marR="68580" marT="0" marB="0"/>
                </a:tc>
              </a:tr>
              <a:tr h="984301">
                <a:tc>
                  <a:txBody>
                    <a:bodyPr/>
                    <a:lstStyle/>
                    <a:p>
                      <a:pPr marL="0" marR="0">
                        <a:spcBef>
                          <a:spcPts val="0"/>
                        </a:spcBef>
                        <a:spcAft>
                          <a:spcPts val="0"/>
                        </a:spcAft>
                      </a:pPr>
                      <a:r>
                        <a:rPr lang="en-US" sz="1200">
                          <a:effectLst/>
                        </a:rPr>
                        <a:t>TIME (IEC time) </a:t>
                      </a:r>
                      <a:endParaRPr lang="en-US" sz="2400">
                        <a:effectLst/>
                        <a:latin typeface="Times New Roman"/>
                        <a:ea typeface="Times New Roman"/>
                        <a:cs typeface="Traditional Arabic"/>
                      </a:endParaRPr>
                    </a:p>
                  </a:txBody>
                  <a:tcPr marL="68580" marR="68580" marT="0" marB="0"/>
                </a:tc>
                <a:tc>
                  <a:txBody>
                    <a:bodyPr/>
                    <a:lstStyle/>
                    <a:p>
                      <a:pPr marL="0" marR="0" algn="ctr">
                        <a:spcBef>
                          <a:spcPts val="0"/>
                        </a:spcBef>
                        <a:spcAft>
                          <a:spcPts val="0"/>
                        </a:spcAft>
                      </a:pPr>
                      <a:r>
                        <a:rPr lang="en-US" sz="1200">
                          <a:effectLst/>
                        </a:rPr>
                        <a:t>32</a:t>
                      </a:r>
                      <a:endParaRPr lang="en-US" sz="2400">
                        <a:effectLst/>
                        <a:latin typeface="Times New Roman"/>
                        <a:ea typeface="Times New Roman"/>
                        <a:cs typeface="Traditional Arabic"/>
                      </a:endParaRPr>
                    </a:p>
                  </a:txBody>
                  <a:tcPr marL="68580" marR="68580" marT="0" marB="0"/>
                </a:tc>
                <a:tc>
                  <a:txBody>
                    <a:bodyPr/>
                    <a:lstStyle/>
                    <a:p>
                      <a:pPr marL="0" marR="0">
                        <a:spcBef>
                          <a:spcPts val="0"/>
                        </a:spcBef>
                        <a:spcAft>
                          <a:spcPts val="0"/>
                        </a:spcAft>
                      </a:pPr>
                      <a:r>
                        <a:rPr lang="en-US" sz="1200">
                          <a:effectLst/>
                        </a:rPr>
                        <a:t>IEC time in steps of 1 ms, integer signed </a:t>
                      </a:r>
                      <a:endParaRPr lang="en-US" sz="2400">
                        <a:effectLst/>
                        <a:latin typeface="Times New Roman"/>
                        <a:ea typeface="Times New Roman"/>
                        <a:cs typeface="Traditional Arabic"/>
                      </a:endParaRPr>
                    </a:p>
                  </a:txBody>
                  <a:tcPr marL="68580" marR="68580" marT="0" marB="0"/>
                </a:tc>
                <a:tc>
                  <a:txBody>
                    <a:bodyPr/>
                    <a:lstStyle/>
                    <a:p>
                      <a:pPr marL="0" marR="0">
                        <a:spcBef>
                          <a:spcPts val="0"/>
                        </a:spcBef>
                        <a:spcAft>
                          <a:spcPts val="0"/>
                        </a:spcAft>
                      </a:pPr>
                      <a:r>
                        <a:rPr lang="en-US" sz="1200">
                          <a:effectLst/>
                        </a:rPr>
                        <a:t>T#24D_20H_31M_23S_648MS</a:t>
                      </a:r>
                      <a:br>
                        <a:rPr lang="en-US" sz="1200">
                          <a:effectLst/>
                        </a:rPr>
                      </a:br>
                      <a:r>
                        <a:rPr lang="en-US" sz="1200">
                          <a:effectLst/>
                        </a:rPr>
                        <a:t>to</a:t>
                      </a:r>
                      <a:br>
                        <a:rPr lang="en-US" sz="1200">
                          <a:effectLst/>
                        </a:rPr>
                      </a:br>
                      <a:r>
                        <a:rPr lang="en-US" sz="1200">
                          <a:effectLst/>
                        </a:rPr>
                        <a:t>T#24D_20H_31M_23S_647MS </a:t>
                      </a:r>
                      <a:endParaRPr lang="en-US" sz="2400">
                        <a:effectLst/>
                        <a:latin typeface="Times New Roman"/>
                        <a:ea typeface="Times New Roman"/>
                        <a:cs typeface="Traditional Arabic"/>
                      </a:endParaRPr>
                    </a:p>
                  </a:txBody>
                  <a:tcPr marL="68580" marR="68580" marT="0" marB="0"/>
                </a:tc>
              </a:tr>
              <a:tr h="398848">
                <a:tc>
                  <a:txBody>
                    <a:bodyPr/>
                    <a:lstStyle/>
                    <a:p>
                      <a:pPr marL="0" marR="0">
                        <a:spcBef>
                          <a:spcPts val="0"/>
                        </a:spcBef>
                        <a:spcAft>
                          <a:spcPts val="0"/>
                        </a:spcAft>
                      </a:pPr>
                      <a:r>
                        <a:rPr lang="en-US" sz="1200">
                          <a:effectLst/>
                        </a:rPr>
                        <a:t>DATE (IEC date) </a:t>
                      </a:r>
                      <a:endParaRPr lang="en-US" sz="2400">
                        <a:effectLst/>
                        <a:latin typeface="Times New Roman"/>
                        <a:ea typeface="Times New Roman"/>
                        <a:cs typeface="Traditional Arabic"/>
                      </a:endParaRPr>
                    </a:p>
                  </a:txBody>
                  <a:tcPr marL="68580" marR="68580" marT="0" marB="0"/>
                </a:tc>
                <a:tc>
                  <a:txBody>
                    <a:bodyPr/>
                    <a:lstStyle/>
                    <a:p>
                      <a:pPr marL="0" marR="0" algn="ctr">
                        <a:spcBef>
                          <a:spcPts val="0"/>
                        </a:spcBef>
                        <a:spcAft>
                          <a:spcPts val="0"/>
                        </a:spcAft>
                      </a:pPr>
                      <a:r>
                        <a:rPr lang="en-US" sz="1200">
                          <a:effectLst/>
                        </a:rPr>
                        <a:t>16</a:t>
                      </a:r>
                      <a:endParaRPr lang="en-US" sz="2400">
                        <a:effectLst/>
                        <a:latin typeface="Times New Roman"/>
                        <a:ea typeface="Times New Roman"/>
                        <a:cs typeface="Traditional Arabic"/>
                      </a:endParaRPr>
                    </a:p>
                  </a:txBody>
                  <a:tcPr marL="68580" marR="68580" marT="0" marB="0"/>
                </a:tc>
                <a:tc>
                  <a:txBody>
                    <a:bodyPr/>
                    <a:lstStyle/>
                    <a:p>
                      <a:pPr marL="0" marR="0">
                        <a:spcBef>
                          <a:spcPts val="0"/>
                        </a:spcBef>
                        <a:spcAft>
                          <a:spcPts val="0"/>
                        </a:spcAft>
                      </a:pPr>
                      <a:r>
                        <a:rPr lang="en-US" sz="1200">
                          <a:effectLst/>
                        </a:rPr>
                        <a:t>IEC date in steps of 1 day </a:t>
                      </a:r>
                      <a:endParaRPr lang="en-US" sz="2400">
                        <a:effectLst/>
                        <a:latin typeface="Times New Roman"/>
                        <a:ea typeface="Times New Roman"/>
                        <a:cs typeface="Traditional Arabic"/>
                      </a:endParaRPr>
                    </a:p>
                  </a:txBody>
                  <a:tcPr marL="68580" marR="68580" marT="0" marB="0"/>
                </a:tc>
                <a:tc>
                  <a:txBody>
                    <a:bodyPr/>
                    <a:lstStyle/>
                    <a:p>
                      <a:pPr marL="0" marR="0">
                        <a:spcBef>
                          <a:spcPts val="0"/>
                        </a:spcBef>
                        <a:spcAft>
                          <a:spcPts val="0"/>
                        </a:spcAft>
                      </a:pPr>
                      <a:r>
                        <a:rPr lang="en-US" sz="1200">
                          <a:effectLst/>
                        </a:rPr>
                        <a:t>D#1990-1-1 to</a:t>
                      </a:r>
                      <a:br>
                        <a:rPr lang="en-US" sz="1200">
                          <a:effectLst/>
                        </a:rPr>
                      </a:br>
                      <a:r>
                        <a:rPr lang="en-US" sz="1200">
                          <a:effectLst/>
                        </a:rPr>
                        <a:t>D#2168-12-31 </a:t>
                      </a:r>
                      <a:endParaRPr lang="en-US" sz="2400">
                        <a:effectLst/>
                        <a:latin typeface="Times New Roman"/>
                        <a:ea typeface="Times New Roman"/>
                        <a:cs typeface="Traditional Arabic"/>
                      </a:endParaRPr>
                    </a:p>
                  </a:txBody>
                  <a:tcPr marL="68580" marR="68580" marT="0" marB="0"/>
                </a:tc>
              </a:tr>
              <a:tr h="398848">
                <a:tc>
                  <a:txBody>
                    <a:bodyPr/>
                    <a:lstStyle/>
                    <a:p>
                      <a:pPr marL="0" marR="0">
                        <a:spcBef>
                          <a:spcPts val="0"/>
                        </a:spcBef>
                        <a:spcAft>
                          <a:spcPts val="0"/>
                        </a:spcAft>
                      </a:pPr>
                      <a:r>
                        <a:rPr lang="en-US" sz="1200">
                          <a:effectLst/>
                        </a:rPr>
                        <a:t>TIME _OF_DAY (Time) </a:t>
                      </a:r>
                      <a:endParaRPr lang="en-US" sz="2400">
                        <a:effectLst/>
                        <a:latin typeface="Times New Roman"/>
                        <a:ea typeface="Times New Roman"/>
                        <a:cs typeface="Traditional Arabic"/>
                      </a:endParaRPr>
                    </a:p>
                  </a:txBody>
                  <a:tcPr marL="68580" marR="68580" marT="0" marB="0"/>
                </a:tc>
                <a:tc>
                  <a:txBody>
                    <a:bodyPr/>
                    <a:lstStyle/>
                    <a:p>
                      <a:pPr marL="0" marR="0" algn="ctr">
                        <a:spcBef>
                          <a:spcPts val="0"/>
                        </a:spcBef>
                        <a:spcAft>
                          <a:spcPts val="0"/>
                        </a:spcAft>
                      </a:pPr>
                      <a:r>
                        <a:rPr lang="en-US" sz="1200">
                          <a:effectLst/>
                        </a:rPr>
                        <a:t>32</a:t>
                      </a:r>
                      <a:endParaRPr lang="en-US" sz="2400">
                        <a:effectLst/>
                        <a:latin typeface="Times New Roman"/>
                        <a:ea typeface="Times New Roman"/>
                        <a:cs typeface="Traditional Arabic"/>
                      </a:endParaRPr>
                    </a:p>
                  </a:txBody>
                  <a:tcPr marL="68580" marR="68580" marT="0" marB="0"/>
                </a:tc>
                <a:tc>
                  <a:txBody>
                    <a:bodyPr/>
                    <a:lstStyle/>
                    <a:p>
                      <a:pPr marL="0" marR="0">
                        <a:spcBef>
                          <a:spcPts val="0"/>
                        </a:spcBef>
                        <a:spcAft>
                          <a:spcPts val="0"/>
                        </a:spcAft>
                      </a:pPr>
                      <a:r>
                        <a:rPr lang="en-US" sz="1200">
                          <a:effectLst/>
                        </a:rPr>
                        <a:t>Time in steps of 1 ms </a:t>
                      </a:r>
                      <a:endParaRPr lang="en-US" sz="2400">
                        <a:effectLst/>
                        <a:latin typeface="Times New Roman"/>
                        <a:ea typeface="Times New Roman"/>
                        <a:cs typeface="Traditional Arabic"/>
                      </a:endParaRPr>
                    </a:p>
                  </a:txBody>
                  <a:tcPr marL="68580" marR="68580" marT="0" marB="0"/>
                </a:tc>
                <a:tc>
                  <a:txBody>
                    <a:bodyPr/>
                    <a:lstStyle/>
                    <a:p>
                      <a:pPr marL="0" marR="0">
                        <a:spcBef>
                          <a:spcPts val="0"/>
                        </a:spcBef>
                        <a:spcAft>
                          <a:spcPts val="0"/>
                        </a:spcAft>
                      </a:pPr>
                      <a:r>
                        <a:rPr lang="en-US" sz="1200">
                          <a:effectLst/>
                        </a:rPr>
                        <a:t>TOD#0:0:0.0 to</a:t>
                      </a:r>
                      <a:br>
                        <a:rPr lang="en-US" sz="1200">
                          <a:effectLst/>
                        </a:rPr>
                      </a:br>
                      <a:r>
                        <a:rPr lang="en-US" sz="1200">
                          <a:effectLst/>
                        </a:rPr>
                        <a:t>TOD#23:59:59.999 </a:t>
                      </a:r>
                      <a:endParaRPr lang="en-US" sz="2400">
                        <a:effectLst/>
                        <a:latin typeface="Times New Roman"/>
                        <a:ea typeface="Times New Roman"/>
                        <a:cs typeface="Traditional Arabic"/>
                      </a:endParaRPr>
                    </a:p>
                  </a:txBody>
                  <a:tcPr marL="68580" marR="68580" marT="0" marB="0"/>
                </a:tc>
              </a:tr>
              <a:tr h="199424">
                <a:tc>
                  <a:txBody>
                    <a:bodyPr/>
                    <a:lstStyle/>
                    <a:p>
                      <a:pPr marL="0" marR="0">
                        <a:spcBef>
                          <a:spcPts val="0"/>
                        </a:spcBef>
                        <a:spcAft>
                          <a:spcPts val="0"/>
                        </a:spcAft>
                      </a:pPr>
                      <a:r>
                        <a:rPr lang="en-US" sz="1200">
                          <a:effectLst/>
                        </a:rPr>
                        <a:t>CHAR (Character) </a:t>
                      </a:r>
                      <a:endParaRPr lang="en-US" sz="2400">
                        <a:effectLst/>
                        <a:latin typeface="Times New Roman"/>
                        <a:ea typeface="Times New Roman"/>
                        <a:cs typeface="Traditional Arabic"/>
                      </a:endParaRPr>
                    </a:p>
                  </a:txBody>
                  <a:tcPr marL="68580" marR="68580" marT="0" marB="0"/>
                </a:tc>
                <a:tc>
                  <a:txBody>
                    <a:bodyPr/>
                    <a:lstStyle/>
                    <a:p>
                      <a:pPr marL="0" marR="0" algn="ctr">
                        <a:spcBef>
                          <a:spcPts val="0"/>
                        </a:spcBef>
                        <a:spcAft>
                          <a:spcPts val="0"/>
                        </a:spcAft>
                      </a:pPr>
                      <a:r>
                        <a:rPr lang="en-US" sz="1200">
                          <a:effectLst/>
                        </a:rPr>
                        <a:t>8</a:t>
                      </a:r>
                      <a:endParaRPr lang="en-US" sz="2400">
                        <a:effectLst/>
                        <a:latin typeface="Times New Roman"/>
                        <a:ea typeface="Times New Roman"/>
                        <a:cs typeface="Traditional Arabic"/>
                      </a:endParaRPr>
                    </a:p>
                  </a:txBody>
                  <a:tcPr marL="68580" marR="68580" marT="0" marB="0"/>
                </a:tc>
                <a:tc>
                  <a:txBody>
                    <a:bodyPr/>
                    <a:lstStyle/>
                    <a:p>
                      <a:pPr marL="0" marR="0">
                        <a:spcBef>
                          <a:spcPts val="0"/>
                        </a:spcBef>
                        <a:spcAft>
                          <a:spcPts val="0"/>
                        </a:spcAft>
                      </a:pPr>
                      <a:r>
                        <a:rPr lang="en-US" sz="1200">
                          <a:effectLst/>
                        </a:rPr>
                        <a:t>ASCII characters </a:t>
                      </a:r>
                      <a:endParaRPr lang="en-US" sz="2400">
                        <a:effectLst/>
                        <a:latin typeface="Times New Roman"/>
                        <a:ea typeface="Times New Roman"/>
                        <a:cs typeface="Traditional Arabic"/>
                      </a:endParaRPr>
                    </a:p>
                  </a:txBody>
                  <a:tcPr marL="68580" marR="68580" marT="0" marB="0"/>
                </a:tc>
                <a:tc>
                  <a:txBody>
                    <a:bodyPr/>
                    <a:lstStyle/>
                    <a:p>
                      <a:pPr marL="0" marR="0">
                        <a:spcBef>
                          <a:spcPts val="0"/>
                        </a:spcBef>
                        <a:spcAft>
                          <a:spcPts val="0"/>
                        </a:spcAft>
                      </a:pPr>
                      <a:r>
                        <a:rPr lang="en-US" sz="1200" dirty="0">
                          <a:effectLst/>
                        </a:rPr>
                        <a:t>A', 'B' etc. </a:t>
                      </a:r>
                      <a:endParaRPr lang="en-US" sz="2400" dirty="0">
                        <a:effectLst/>
                        <a:latin typeface="Times New Roman"/>
                        <a:ea typeface="Times New Roman"/>
                        <a:cs typeface="Traditional Arabic"/>
                      </a:endParaRPr>
                    </a:p>
                  </a:txBody>
                  <a:tcPr marL="68580" marR="68580" marT="0" marB="0"/>
                </a:tc>
              </a:tr>
            </a:tbl>
          </a:graphicData>
        </a:graphic>
      </p:graphicFrame>
      <p:sp>
        <p:nvSpPr>
          <p:cNvPr id="8" name="Footer Placeholder 7"/>
          <p:cNvSpPr>
            <a:spLocks noGrp="1"/>
          </p:cNvSpPr>
          <p:nvPr>
            <p:ph type="ftr" sz="quarter" idx="11"/>
          </p:nvPr>
        </p:nvSpPr>
        <p:spPr/>
        <p:txBody>
          <a:bodyPr/>
          <a:lstStyle/>
          <a:p>
            <a:r>
              <a:rPr lang="en-US" smtClean="0"/>
              <a:t>Chapter 8: PLC Timers, Counters, Registers and Analog input/Outputs -IE337</a:t>
            </a:r>
            <a:endParaRPr lang="en-US"/>
          </a:p>
        </p:txBody>
      </p:sp>
      <p:sp>
        <p:nvSpPr>
          <p:cNvPr id="9" name="Slide Number Placeholder 8"/>
          <p:cNvSpPr>
            <a:spLocks noGrp="1"/>
          </p:cNvSpPr>
          <p:nvPr>
            <p:ph type="sldNum" sz="quarter" idx="12"/>
          </p:nvPr>
        </p:nvSpPr>
        <p:spPr/>
        <p:txBody>
          <a:bodyPr/>
          <a:lstStyle/>
          <a:p>
            <a:fld id="{52102C6B-3D02-4064-9A4B-6A3BCBC92CB2}" type="slidenum">
              <a:rPr lang="en-US" smtClean="0"/>
              <a:pPr/>
              <a:t>41</a:t>
            </a:fld>
            <a:endParaRPr lang="en-US"/>
          </a:p>
        </p:txBody>
      </p:sp>
    </p:spTree>
    <p:extLst>
      <p:ext uri="{BB962C8B-B14F-4D97-AF65-F5344CB8AC3E}">
        <p14:creationId xmlns:p14="http://schemas.microsoft.com/office/powerpoint/2010/main" val="58887637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6702" y="238035"/>
            <a:ext cx="8534400" cy="272621"/>
          </a:xfrm>
          <a:prstGeom prst="rect">
            <a:avLst/>
          </a:prstGeom>
        </p:spPr>
        <p:txBody>
          <a:bodyPr wrap="square">
            <a:spAutoFit/>
          </a:bodyPr>
          <a:lstStyle/>
          <a:p>
            <a:pPr lvl="0"/>
            <a:r>
              <a:rPr lang="en-US" b="1" dirty="0" smtClean="0"/>
              <a:t>8.4  Working </a:t>
            </a:r>
            <a:r>
              <a:rPr lang="en-US" b="1" dirty="0"/>
              <a:t>with </a:t>
            </a:r>
            <a:r>
              <a:rPr lang="en-US" b="1" i="1" dirty="0"/>
              <a:t>PLC</a:t>
            </a:r>
            <a:r>
              <a:rPr lang="en-US" b="1" dirty="0"/>
              <a:t> Registers and Analog </a:t>
            </a:r>
            <a:r>
              <a:rPr lang="en-US" b="1" dirty="0" smtClean="0"/>
              <a:t>Input/output</a:t>
            </a:r>
            <a:endParaRPr lang="en-US" dirty="0"/>
          </a:p>
        </p:txBody>
      </p:sp>
      <p:sp>
        <p:nvSpPr>
          <p:cNvPr id="4" name="Rectangle 3"/>
          <p:cNvSpPr/>
          <p:nvPr/>
        </p:nvSpPr>
        <p:spPr>
          <a:xfrm>
            <a:off x="457200" y="512304"/>
            <a:ext cx="4893968" cy="272621"/>
          </a:xfrm>
          <a:prstGeom prst="rect">
            <a:avLst/>
          </a:prstGeom>
        </p:spPr>
        <p:txBody>
          <a:bodyPr wrap="none">
            <a:spAutoFit/>
          </a:bodyPr>
          <a:lstStyle/>
          <a:p>
            <a:pPr lvl="0"/>
            <a:r>
              <a:rPr lang="en-US" b="1" dirty="0" smtClean="0"/>
              <a:t>8.4.1 Devices </a:t>
            </a:r>
            <a:r>
              <a:rPr lang="en-US" b="1" dirty="0"/>
              <a:t>and registers in S7-300 Siemens PLC</a:t>
            </a:r>
          </a:p>
        </p:txBody>
      </p:sp>
      <p:pic>
        <p:nvPicPr>
          <p:cNvPr id="7170"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0931" t="27390" r="27383" b="19173"/>
          <a:stretch/>
        </p:blipFill>
        <p:spPr bwMode="auto">
          <a:xfrm>
            <a:off x="76200" y="914400"/>
            <a:ext cx="7740685" cy="4501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8" name="Table 7"/>
          <p:cNvGraphicFramePr>
            <a:graphicFrameLocks noGrp="1"/>
          </p:cNvGraphicFramePr>
          <p:nvPr>
            <p:extLst>
              <p:ext uri="{D42A27DB-BD31-4B8C-83A1-F6EECF244321}">
                <p14:modId xmlns:p14="http://schemas.microsoft.com/office/powerpoint/2010/main" val="2892546728"/>
              </p:ext>
            </p:extLst>
          </p:nvPr>
        </p:nvGraphicFramePr>
        <p:xfrm>
          <a:off x="7848600" y="784925"/>
          <a:ext cx="653052" cy="5183200"/>
        </p:xfrm>
        <a:graphic>
          <a:graphicData uri="http://schemas.openxmlformats.org/drawingml/2006/table">
            <a:tbl>
              <a:tblPr firstRow="1" bandRow="1">
                <a:tableStyleId>{5C22544A-7EE6-4342-B048-85BDC9FD1C3A}</a:tableStyleId>
              </a:tblPr>
              <a:tblGrid>
                <a:gridCol w="326526"/>
                <a:gridCol w="326526"/>
              </a:tblGrid>
              <a:tr h="323950">
                <a:tc>
                  <a:txBody>
                    <a:bodyPr/>
                    <a:lstStyle/>
                    <a:p>
                      <a:pPr marL="0" marR="0" algn="ctr">
                        <a:lnSpc>
                          <a:spcPct val="115000"/>
                        </a:lnSpc>
                        <a:spcBef>
                          <a:spcPts val="0"/>
                        </a:spcBef>
                        <a:spcAft>
                          <a:spcPts val="1000"/>
                        </a:spcAft>
                      </a:pPr>
                      <a:r>
                        <a:rPr lang="en-US" sz="900">
                          <a:effectLst/>
                        </a:rPr>
                        <a:t>0000</a:t>
                      </a:r>
                      <a:endParaRPr lang="en-US" sz="1050">
                        <a:effectLst/>
                        <a:latin typeface="Calibri"/>
                        <a:ea typeface="Calibri"/>
                        <a:cs typeface="Arial"/>
                      </a:endParaRPr>
                    </a:p>
                  </a:txBody>
                  <a:tcPr marL="47126" marR="47126" marT="23563" marB="23563"/>
                </a:tc>
                <a:tc>
                  <a:txBody>
                    <a:bodyPr/>
                    <a:lstStyle/>
                    <a:p>
                      <a:pPr marL="0" marR="0" algn="ctr">
                        <a:lnSpc>
                          <a:spcPct val="115000"/>
                        </a:lnSpc>
                        <a:spcBef>
                          <a:spcPts val="0"/>
                        </a:spcBef>
                        <a:spcAft>
                          <a:spcPts val="1000"/>
                        </a:spcAft>
                      </a:pPr>
                      <a:r>
                        <a:rPr lang="en-US" sz="900">
                          <a:effectLst/>
                        </a:rPr>
                        <a:t>0</a:t>
                      </a:r>
                      <a:endParaRPr lang="en-US" sz="1050">
                        <a:effectLst/>
                        <a:latin typeface="Calibri"/>
                        <a:ea typeface="Calibri"/>
                        <a:cs typeface="Arial"/>
                      </a:endParaRPr>
                    </a:p>
                  </a:txBody>
                  <a:tcPr marL="47126" marR="47126" marT="23563" marB="23563"/>
                </a:tc>
              </a:tr>
              <a:tr h="323950">
                <a:tc>
                  <a:txBody>
                    <a:bodyPr/>
                    <a:lstStyle/>
                    <a:p>
                      <a:pPr marL="0" marR="0" algn="ctr">
                        <a:lnSpc>
                          <a:spcPct val="115000"/>
                        </a:lnSpc>
                        <a:spcBef>
                          <a:spcPts val="0"/>
                        </a:spcBef>
                        <a:spcAft>
                          <a:spcPts val="1000"/>
                        </a:spcAft>
                      </a:pPr>
                      <a:r>
                        <a:rPr lang="en-US" sz="900">
                          <a:effectLst/>
                        </a:rPr>
                        <a:t>0001</a:t>
                      </a:r>
                      <a:endParaRPr lang="en-US" sz="1050">
                        <a:effectLst/>
                        <a:latin typeface="Calibri"/>
                        <a:ea typeface="Calibri"/>
                        <a:cs typeface="Arial"/>
                      </a:endParaRPr>
                    </a:p>
                  </a:txBody>
                  <a:tcPr marL="47126" marR="47126" marT="23563" marB="23563"/>
                </a:tc>
                <a:tc>
                  <a:txBody>
                    <a:bodyPr/>
                    <a:lstStyle/>
                    <a:p>
                      <a:pPr marL="0" marR="0" algn="ctr">
                        <a:lnSpc>
                          <a:spcPct val="115000"/>
                        </a:lnSpc>
                        <a:spcBef>
                          <a:spcPts val="0"/>
                        </a:spcBef>
                        <a:spcAft>
                          <a:spcPts val="1000"/>
                        </a:spcAft>
                      </a:pPr>
                      <a:r>
                        <a:rPr lang="en-US" sz="900">
                          <a:effectLst/>
                        </a:rPr>
                        <a:t>1</a:t>
                      </a:r>
                      <a:endParaRPr lang="en-US" sz="1050">
                        <a:effectLst/>
                        <a:latin typeface="Calibri"/>
                        <a:ea typeface="Calibri"/>
                        <a:cs typeface="Arial"/>
                      </a:endParaRPr>
                    </a:p>
                  </a:txBody>
                  <a:tcPr marL="47126" marR="47126" marT="23563" marB="23563"/>
                </a:tc>
              </a:tr>
              <a:tr h="323950">
                <a:tc>
                  <a:txBody>
                    <a:bodyPr/>
                    <a:lstStyle/>
                    <a:p>
                      <a:pPr marL="0" marR="0" algn="ctr">
                        <a:lnSpc>
                          <a:spcPct val="115000"/>
                        </a:lnSpc>
                        <a:spcBef>
                          <a:spcPts val="0"/>
                        </a:spcBef>
                        <a:spcAft>
                          <a:spcPts val="1000"/>
                        </a:spcAft>
                      </a:pPr>
                      <a:r>
                        <a:rPr lang="en-US" sz="900">
                          <a:effectLst/>
                        </a:rPr>
                        <a:t>0010</a:t>
                      </a:r>
                      <a:endParaRPr lang="en-US" sz="1050">
                        <a:effectLst/>
                        <a:latin typeface="Calibri"/>
                        <a:ea typeface="Calibri"/>
                        <a:cs typeface="Arial"/>
                      </a:endParaRPr>
                    </a:p>
                  </a:txBody>
                  <a:tcPr marL="47126" marR="47126" marT="23563" marB="23563"/>
                </a:tc>
                <a:tc>
                  <a:txBody>
                    <a:bodyPr/>
                    <a:lstStyle/>
                    <a:p>
                      <a:pPr marL="0" marR="0" algn="ctr">
                        <a:lnSpc>
                          <a:spcPct val="115000"/>
                        </a:lnSpc>
                        <a:spcBef>
                          <a:spcPts val="0"/>
                        </a:spcBef>
                        <a:spcAft>
                          <a:spcPts val="1000"/>
                        </a:spcAft>
                      </a:pPr>
                      <a:r>
                        <a:rPr lang="en-US" sz="900">
                          <a:effectLst/>
                        </a:rPr>
                        <a:t>2</a:t>
                      </a:r>
                      <a:endParaRPr lang="en-US" sz="1050">
                        <a:effectLst/>
                        <a:latin typeface="Calibri"/>
                        <a:ea typeface="Calibri"/>
                        <a:cs typeface="Arial"/>
                      </a:endParaRPr>
                    </a:p>
                  </a:txBody>
                  <a:tcPr marL="47126" marR="47126" marT="23563" marB="23563"/>
                </a:tc>
              </a:tr>
              <a:tr h="323950">
                <a:tc>
                  <a:txBody>
                    <a:bodyPr/>
                    <a:lstStyle/>
                    <a:p>
                      <a:pPr marL="0" marR="0" algn="ctr">
                        <a:lnSpc>
                          <a:spcPct val="115000"/>
                        </a:lnSpc>
                        <a:spcBef>
                          <a:spcPts val="0"/>
                        </a:spcBef>
                        <a:spcAft>
                          <a:spcPts val="1000"/>
                        </a:spcAft>
                      </a:pPr>
                      <a:r>
                        <a:rPr lang="en-US" sz="900">
                          <a:effectLst/>
                        </a:rPr>
                        <a:t>0011</a:t>
                      </a:r>
                      <a:endParaRPr lang="en-US" sz="1050">
                        <a:effectLst/>
                        <a:latin typeface="Calibri"/>
                        <a:ea typeface="Calibri"/>
                        <a:cs typeface="Arial"/>
                      </a:endParaRPr>
                    </a:p>
                  </a:txBody>
                  <a:tcPr marL="47126" marR="47126" marT="23563" marB="23563"/>
                </a:tc>
                <a:tc>
                  <a:txBody>
                    <a:bodyPr/>
                    <a:lstStyle/>
                    <a:p>
                      <a:pPr marL="0" marR="0" algn="ctr">
                        <a:lnSpc>
                          <a:spcPct val="115000"/>
                        </a:lnSpc>
                        <a:spcBef>
                          <a:spcPts val="0"/>
                        </a:spcBef>
                        <a:spcAft>
                          <a:spcPts val="1000"/>
                        </a:spcAft>
                      </a:pPr>
                      <a:r>
                        <a:rPr lang="en-US" sz="900">
                          <a:effectLst/>
                        </a:rPr>
                        <a:t>3</a:t>
                      </a:r>
                      <a:endParaRPr lang="en-US" sz="1050">
                        <a:effectLst/>
                        <a:latin typeface="Calibri"/>
                        <a:ea typeface="Calibri"/>
                        <a:cs typeface="Arial"/>
                      </a:endParaRPr>
                    </a:p>
                  </a:txBody>
                  <a:tcPr marL="47126" marR="47126" marT="23563" marB="23563"/>
                </a:tc>
              </a:tr>
              <a:tr h="323950">
                <a:tc>
                  <a:txBody>
                    <a:bodyPr/>
                    <a:lstStyle/>
                    <a:p>
                      <a:pPr marL="0" marR="0" algn="ctr">
                        <a:lnSpc>
                          <a:spcPct val="115000"/>
                        </a:lnSpc>
                        <a:spcBef>
                          <a:spcPts val="0"/>
                        </a:spcBef>
                        <a:spcAft>
                          <a:spcPts val="1000"/>
                        </a:spcAft>
                      </a:pPr>
                      <a:r>
                        <a:rPr lang="en-US" sz="900">
                          <a:effectLst/>
                        </a:rPr>
                        <a:t>0100</a:t>
                      </a:r>
                      <a:endParaRPr lang="en-US" sz="1050">
                        <a:effectLst/>
                        <a:latin typeface="Calibri"/>
                        <a:ea typeface="Calibri"/>
                        <a:cs typeface="Arial"/>
                      </a:endParaRPr>
                    </a:p>
                  </a:txBody>
                  <a:tcPr marL="47126" marR="47126" marT="23563" marB="23563"/>
                </a:tc>
                <a:tc>
                  <a:txBody>
                    <a:bodyPr/>
                    <a:lstStyle/>
                    <a:p>
                      <a:pPr marL="0" marR="0" algn="ctr">
                        <a:lnSpc>
                          <a:spcPct val="115000"/>
                        </a:lnSpc>
                        <a:spcBef>
                          <a:spcPts val="0"/>
                        </a:spcBef>
                        <a:spcAft>
                          <a:spcPts val="1000"/>
                        </a:spcAft>
                      </a:pPr>
                      <a:r>
                        <a:rPr lang="en-US" sz="900">
                          <a:effectLst/>
                        </a:rPr>
                        <a:t>4</a:t>
                      </a:r>
                      <a:endParaRPr lang="en-US" sz="1050">
                        <a:effectLst/>
                        <a:latin typeface="Calibri"/>
                        <a:ea typeface="Calibri"/>
                        <a:cs typeface="Arial"/>
                      </a:endParaRPr>
                    </a:p>
                  </a:txBody>
                  <a:tcPr marL="47126" marR="47126" marT="23563" marB="23563"/>
                </a:tc>
              </a:tr>
              <a:tr h="323950">
                <a:tc>
                  <a:txBody>
                    <a:bodyPr/>
                    <a:lstStyle/>
                    <a:p>
                      <a:pPr marL="0" marR="0" algn="ctr">
                        <a:lnSpc>
                          <a:spcPct val="115000"/>
                        </a:lnSpc>
                        <a:spcBef>
                          <a:spcPts val="0"/>
                        </a:spcBef>
                        <a:spcAft>
                          <a:spcPts val="1000"/>
                        </a:spcAft>
                      </a:pPr>
                      <a:r>
                        <a:rPr lang="en-US" sz="900">
                          <a:effectLst/>
                        </a:rPr>
                        <a:t>0101</a:t>
                      </a:r>
                      <a:endParaRPr lang="en-US" sz="1050">
                        <a:effectLst/>
                        <a:latin typeface="Calibri"/>
                        <a:ea typeface="Calibri"/>
                        <a:cs typeface="Arial"/>
                      </a:endParaRPr>
                    </a:p>
                  </a:txBody>
                  <a:tcPr marL="47126" marR="47126" marT="23563" marB="23563"/>
                </a:tc>
                <a:tc>
                  <a:txBody>
                    <a:bodyPr/>
                    <a:lstStyle/>
                    <a:p>
                      <a:pPr marL="0" marR="0" algn="ctr">
                        <a:lnSpc>
                          <a:spcPct val="115000"/>
                        </a:lnSpc>
                        <a:spcBef>
                          <a:spcPts val="0"/>
                        </a:spcBef>
                        <a:spcAft>
                          <a:spcPts val="1000"/>
                        </a:spcAft>
                      </a:pPr>
                      <a:r>
                        <a:rPr lang="en-US" sz="900">
                          <a:effectLst/>
                        </a:rPr>
                        <a:t>5</a:t>
                      </a:r>
                      <a:endParaRPr lang="en-US" sz="1050">
                        <a:effectLst/>
                        <a:latin typeface="Calibri"/>
                        <a:ea typeface="Calibri"/>
                        <a:cs typeface="Arial"/>
                      </a:endParaRPr>
                    </a:p>
                  </a:txBody>
                  <a:tcPr marL="47126" marR="47126" marT="23563" marB="23563"/>
                </a:tc>
              </a:tr>
              <a:tr h="323950">
                <a:tc>
                  <a:txBody>
                    <a:bodyPr/>
                    <a:lstStyle/>
                    <a:p>
                      <a:pPr marL="0" marR="0" algn="ctr">
                        <a:lnSpc>
                          <a:spcPct val="115000"/>
                        </a:lnSpc>
                        <a:spcBef>
                          <a:spcPts val="0"/>
                        </a:spcBef>
                        <a:spcAft>
                          <a:spcPts val="1000"/>
                        </a:spcAft>
                      </a:pPr>
                      <a:r>
                        <a:rPr lang="en-US" sz="900">
                          <a:effectLst/>
                        </a:rPr>
                        <a:t>0110</a:t>
                      </a:r>
                      <a:endParaRPr lang="en-US" sz="1050">
                        <a:effectLst/>
                        <a:latin typeface="Calibri"/>
                        <a:ea typeface="Calibri"/>
                        <a:cs typeface="Arial"/>
                      </a:endParaRPr>
                    </a:p>
                  </a:txBody>
                  <a:tcPr marL="47126" marR="47126" marT="23563" marB="23563"/>
                </a:tc>
                <a:tc>
                  <a:txBody>
                    <a:bodyPr/>
                    <a:lstStyle/>
                    <a:p>
                      <a:pPr marL="0" marR="0" algn="ctr">
                        <a:lnSpc>
                          <a:spcPct val="115000"/>
                        </a:lnSpc>
                        <a:spcBef>
                          <a:spcPts val="0"/>
                        </a:spcBef>
                        <a:spcAft>
                          <a:spcPts val="1000"/>
                        </a:spcAft>
                      </a:pPr>
                      <a:r>
                        <a:rPr lang="en-US" sz="900">
                          <a:effectLst/>
                        </a:rPr>
                        <a:t>6</a:t>
                      </a:r>
                      <a:endParaRPr lang="en-US" sz="1050">
                        <a:effectLst/>
                        <a:latin typeface="Calibri"/>
                        <a:ea typeface="Calibri"/>
                        <a:cs typeface="Arial"/>
                      </a:endParaRPr>
                    </a:p>
                  </a:txBody>
                  <a:tcPr marL="47126" marR="47126" marT="23563" marB="23563"/>
                </a:tc>
              </a:tr>
              <a:tr h="323950">
                <a:tc>
                  <a:txBody>
                    <a:bodyPr/>
                    <a:lstStyle/>
                    <a:p>
                      <a:pPr marL="0" marR="0" algn="ctr">
                        <a:lnSpc>
                          <a:spcPct val="115000"/>
                        </a:lnSpc>
                        <a:spcBef>
                          <a:spcPts val="0"/>
                        </a:spcBef>
                        <a:spcAft>
                          <a:spcPts val="1000"/>
                        </a:spcAft>
                      </a:pPr>
                      <a:r>
                        <a:rPr lang="en-US" sz="900">
                          <a:effectLst/>
                        </a:rPr>
                        <a:t>0111</a:t>
                      </a:r>
                      <a:endParaRPr lang="en-US" sz="1050">
                        <a:effectLst/>
                        <a:latin typeface="Calibri"/>
                        <a:ea typeface="Calibri"/>
                        <a:cs typeface="Arial"/>
                      </a:endParaRPr>
                    </a:p>
                  </a:txBody>
                  <a:tcPr marL="47126" marR="47126" marT="23563" marB="23563"/>
                </a:tc>
                <a:tc>
                  <a:txBody>
                    <a:bodyPr/>
                    <a:lstStyle/>
                    <a:p>
                      <a:pPr marL="0" marR="0" algn="ctr">
                        <a:lnSpc>
                          <a:spcPct val="115000"/>
                        </a:lnSpc>
                        <a:spcBef>
                          <a:spcPts val="0"/>
                        </a:spcBef>
                        <a:spcAft>
                          <a:spcPts val="1000"/>
                        </a:spcAft>
                      </a:pPr>
                      <a:r>
                        <a:rPr lang="en-US" sz="900">
                          <a:effectLst/>
                        </a:rPr>
                        <a:t>7</a:t>
                      </a:r>
                      <a:endParaRPr lang="en-US" sz="1050">
                        <a:effectLst/>
                        <a:latin typeface="Calibri"/>
                        <a:ea typeface="Calibri"/>
                        <a:cs typeface="Arial"/>
                      </a:endParaRPr>
                    </a:p>
                  </a:txBody>
                  <a:tcPr marL="47126" marR="47126" marT="23563" marB="23563"/>
                </a:tc>
              </a:tr>
              <a:tr h="323950">
                <a:tc>
                  <a:txBody>
                    <a:bodyPr/>
                    <a:lstStyle/>
                    <a:p>
                      <a:pPr marL="0" marR="0" algn="ctr">
                        <a:lnSpc>
                          <a:spcPct val="115000"/>
                        </a:lnSpc>
                        <a:spcBef>
                          <a:spcPts val="0"/>
                        </a:spcBef>
                        <a:spcAft>
                          <a:spcPts val="1000"/>
                        </a:spcAft>
                      </a:pPr>
                      <a:r>
                        <a:rPr lang="en-US" sz="900">
                          <a:effectLst/>
                        </a:rPr>
                        <a:t>1000</a:t>
                      </a:r>
                      <a:endParaRPr lang="en-US" sz="1050">
                        <a:effectLst/>
                        <a:latin typeface="Calibri"/>
                        <a:ea typeface="Calibri"/>
                        <a:cs typeface="Arial"/>
                      </a:endParaRPr>
                    </a:p>
                  </a:txBody>
                  <a:tcPr marL="47126" marR="47126" marT="23563" marB="23563"/>
                </a:tc>
                <a:tc>
                  <a:txBody>
                    <a:bodyPr/>
                    <a:lstStyle/>
                    <a:p>
                      <a:pPr marL="0" marR="0" algn="ctr">
                        <a:lnSpc>
                          <a:spcPct val="115000"/>
                        </a:lnSpc>
                        <a:spcBef>
                          <a:spcPts val="0"/>
                        </a:spcBef>
                        <a:spcAft>
                          <a:spcPts val="1000"/>
                        </a:spcAft>
                      </a:pPr>
                      <a:r>
                        <a:rPr lang="en-US" sz="900">
                          <a:effectLst/>
                        </a:rPr>
                        <a:t>8</a:t>
                      </a:r>
                      <a:endParaRPr lang="en-US" sz="1050">
                        <a:effectLst/>
                        <a:latin typeface="Calibri"/>
                        <a:ea typeface="Calibri"/>
                        <a:cs typeface="Arial"/>
                      </a:endParaRPr>
                    </a:p>
                  </a:txBody>
                  <a:tcPr marL="47126" marR="47126" marT="23563" marB="23563"/>
                </a:tc>
              </a:tr>
              <a:tr h="323950">
                <a:tc>
                  <a:txBody>
                    <a:bodyPr/>
                    <a:lstStyle/>
                    <a:p>
                      <a:pPr marL="0" marR="0" algn="ctr">
                        <a:lnSpc>
                          <a:spcPct val="115000"/>
                        </a:lnSpc>
                        <a:spcBef>
                          <a:spcPts val="0"/>
                        </a:spcBef>
                        <a:spcAft>
                          <a:spcPts val="1000"/>
                        </a:spcAft>
                      </a:pPr>
                      <a:r>
                        <a:rPr lang="en-US" sz="900">
                          <a:effectLst/>
                        </a:rPr>
                        <a:t>1001</a:t>
                      </a:r>
                      <a:endParaRPr lang="en-US" sz="1050">
                        <a:effectLst/>
                        <a:latin typeface="Calibri"/>
                        <a:ea typeface="Calibri"/>
                        <a:cs typeface="Arial"/>
                      </a:endParaRPr>
                    </a:p>
                  </a:txBody>
                  <a:tcPr marL="47126" marR="47126" marT="23563" marB="23563"/>
                </a:tc>
                <a:tc>
                  <a:txBody>
                    <a:bodyPr/>
                    <a:lstStyle/>
                    <a:p>
                      <a:pPr marL="0" marR="0" algn="ctr">
                        <a:lnSpc>
                          <a:spcPct val="115000"/>
                        </a:lnSpc>
                        <a:spcBef>
                          <a:spcPts val="0"/>
                        </a:spcBef>
                        <a:spcAft>
                          <a:spcPts val="1000"/>
                        </a:spcAft>
                      </a:pPr>
                      <a:r>
                        <a:rPr lang="en-US" sz="900">
                          <a:effectLst/>
                        </a:rPr>
                        <a:t>9</a:t>
                      </a:r>
                      <a:endParaRPr lang="en-US" sz="1050">
                        <a:effectLst/>
                        <a:latin typeface="Calibri"/>
                        <a:ea typeface="Calibri"/>
                        <a:cs typeface="Arial"/>
                      </a:endParaRPr>
                    </a:p>
                  </a:txBody>
                  <a:tcPr marL="47126" marR="47126" marT="23563" marB="23563"/>
                </a:tc>
              </a:tr>
              <a:tr h="323950">
                <a:tc>
                  <a:txBody>
                    <a:bodyPr/>
                    <a:lstStyle/>
                    <a:p>
                      <a:pPr marL="0" marR="0" algn="ctr">
                        <a:lnSpc>
                          <a:spcPct val="115000"/>
                        </a:lnSpc>
                        <a:spcBef>
                          <a:spcPts val="0"/>
                        </a:spcBef>
                        <a:spcAft>
                          <a:spcPts val="1000"/>
                        </a:spcAft>
                      </a:pPr>
                      <a:r>
                        <a:rPr lang="en-US" sz="900">
                          <a:effectLst/>
                        </a:rPr>
                        <a:t>1010</a:t>
                      </a:r>
                      <a:endParaRPr lang="en-US" sz="1050">
                        <a:effectLst/>
                        <a:latin typeface="Calibri"/>
                        <a:ea typeface="Calibri"/>
                        <a:cs typeface="Arial"/>
                      </a:endParaRPr>
                    </a:p>
                  </a:txBody>
                  <a:tcPr marL="47126" marR="47126" marT="23563" marB="23563"/>
                </a:tc>
                <a:tc>
                  <a:txBody>
                    <a:bodyPr/>
                    <a:lstStyle/>
                    <a:p>
                      <a:pPr marL="0" marR="0" algn="ctr">
                        <a:lnSpc>
                          <a:spcPct val="115000"/>
                        </a:lnSpc>
                        <a:spcBef>
                          <a:spcPts val="0"/>
                        </a:spcBef>
                        <a:spcAft>
                          <a:spcPts val="1000"/>
                        </a:spcAft>
                      </a:pPr>
                      <a:r>
                        <a:rPr lang="en-US" sz="900">
                          <a:effectLst/>
                        </a:rPr>
                        <a:t>A</a:t>
                      </a:r>
                      <a:endParaRPr lang="en-US" sz="1050">
                        <a:effectLst/>
                        <a:latin typeface="Calibri"/>
                        <a:ea typeface="Calibri"/>
                        <a:cs typeface="Arial"/>
                      </a:endParaRPr>
                    </a:p>
                  </a:txBody>
                  <a:tcPr marL="47126" marR="47126" marT="23563" marB="23563"/>
                </a:tc>
              </a:tr>
              <a:tr h="323950">
                <a:tc>
                  <a:txBody>
                    <a:bodyPr/>
                    <a:lstStyle/>
                    <a:p>
                      <a:pPr marL="0" marR="0" algn="ctr">
                        <a:lnSpc>
                          <a:spcPct val="115000"/>
                        </a:lnSpc>
                        <a:spcBef>
                          <a:spcPts val="0"/>
                        </a:spcBef>
                        <a:spcAft>
                          <a:spcPts val="1000"/>
                        </a:spcAft>
                      </a:pPr>
                      <a:r>
                        <a:rPr lang="en-US" sz="900">
                          <a:effectLst/>
                        </a:rPr>
                        <a:t>1011</a:t>
                      </a:r>
                      <a:endParaRPr lang="en-US" sz="1050">
                        <a:effectLst/>
                        <a:latin typeface="Calibri"/>
                        <a:ea typeface="Calibri"/>
                        <a:cs typeface="Arial"/>
                      </a:endParaRPr>
                    </a:p>
                  </a:txBody>
                  <a:tcPr marL="47126" marR="47126" marT="23563" marB="23563"/>
                </a:tc>
                <a:tc>
                  <a:txBody>
                    <a:bodyPr/>
                    <a:lstStyle/>
                    <a:p>
                      <a:pPr marL="0" marR="0" algn="ctr">
                        <a:lnSpc>
                          <a:spcPct val="115000"/>
                        </a:lnSpc>
                        <a:spcBef>
                          <a:spcPts val="0"/>
                        </a:spcBef>
                        <a:spcAft>
                          <a:spcPts val="1000"/>
                        </a:spcAft>
                      </a:pPr>
                      <a:r>
                        <a:rPr lang="en-US" sz="900">
                          <a:effectLst/>
                        </a:rPr>
                        <a:t>B</a:t>
                      </a:r>
                      <a:endParaRPr lang="en-US" sz="1050">
                        <a:effectLst/>
                        <a:latin typeface="Calibri"/>
                        <a:ea typeface="Calibri"/>
                        <a:cs typeface="Arial"/>
                      </a:endParaRPr>
                    </a:p>
                  </a:txBody>
                  <a:tcPr marL="47126" marR="47126" marT="23563" marB="23563"/>
                </a:tc>
              </a:tr>
              <a:tr h="323950">
                <a:tc>
                  <a:txBody>
                    <a:bodyPr/>
                    <a:lstStyle/>
                    <a:p>
                      <a:pPr marL="0" marR="0" algn="ctr">
                        <a:lnSpc>
                          <a:spcPct val="115000"/>
                        </a:lnSpc>
                        <a:spcBef>
                          <a:spcPts val="0"/>
                        </a:spcBef>
                        <a:spcAft>
                          <a:spcPts val="1000"/>
                        </a:spcAft>
                      </a:pPr>
                      <a:r>
                        <a:rPr lang="en-US" sz="900">
                          <a:effectLst/>
                        </a:rPr>
                        <a:t>1100</a:t>
                      </a:r>
                      <a:endParaRPr lang="en-US" sz="1050">
                        <a:effectLst/>
                        <a:latin typeface="Calibri"/>
                        <a:ea typeface="Calibri"/>
                        <a:cs typeface="Arial"/>
                      </a:endParaRPr>
                    </a:p>
                  </a:txBody>
                  <a:tcPr marL="47126" marR="47126" marT="23563" marB="23563"/>
                </a:tc>
                <a:tc>
                  <a:txBody>
                    <a:bodyPr/>
                    <a:lstStyle/>
                    <a:p>
                      <a:pPr marL="0" marR="0" algn="ctr">
                        <a:lnSpc>
                          <a:spcPct val="115000"/>
                        </a:lnSpc>
                        <a:spcBef>
                          <a:spcPts val="0"/>
                        </a:spcBef>
                        <a:spcAft>
                          <a:spcPts val="1000"/>
                        </a:spcAft>
                      </a:pPr>
                      <a:r>
                        <a:rPr lang="en-US" sz="900">
                          <a:effectLst/>
                        </a:rPr>
                        <a:t>C</a:t>
                      </a:r>
                      <a:endParaRPr lang="en-US" sz="1050">
                        <a:effectLst/>
                        <a:latin typeface="Calibri"/>
                        <a:ea typeface="Calibri"/>
                        <a:cs typeface="Arial"/>
                      </a:endParaRPr>
                    </a:p>
                  </a:txBody>
                  <a:tcPr marL="47126" marR="47126" marT="23563" marB="23563"/>
                </a:tc>
              </a:tr>
              <a:tr h="323950">
                <a:tc>
                  <a:txBody>
                    <a:bodyPr/>
                    <a:lstStyle/>
                    <a:p>
                      <a:pPr marL="0" marR="0" algn="ctr">
                        <a:lnSpc>
                          <a:spcPct val="115000"/>
                        </a:lnSpc>
                        <a:spcBef>
                          <a:spcPts val="0"/>
                        </a:spcBef>
                        <a:spcAft>
                          <a:spcPts val="1000"/>
                        </a:spcAft>
                      </a:pPr>
                      <a:r>
                        <a:rPr lang="en-US" sz="900">
                          <a:effectLst/>
                        </a:rPr>
                        <a:t>1101</a:t>
                      </a:r>
                      <a:endParaRPr lang="en-US" sz="1050">
                        <a:effectLst/>
                        <a:latin typeface="Calibri"/>
                        <a:ea typeface="Calibri"/>
                        <a:cs typeface="Arial"/>
                      </a:endParaRPr>
                    </a:p>
                  </a:txBody>
                  <a:tcPr marL="47126" marR="47126" marT="23563" marB="23563"/>
                </a:tc>
                <a:tc>
                  <a:txBody>
                    <a:bodyPr/>
                    <a:lstStyle/>
                    <a:p>
                      <a:pPr marL="0" marR="0" algn="ctr">
                        <a:lnSpc>
                          <a:spcPct val="115000"/>
                        </a:lnSpc>
                        <a:spcBef>
                          <a:spcPts val="0"/>
                        </a:spcBef>
                        <a:spcAft>
                          <a:spcPts val="1000"/>
                        </a:spcAft>
                      </a:pPr>
                      <a:r>
                        <a:rPr lang="en-US" sz="900">
                          <a:effectLst/>
                        </a:rPr>
                        <a:t>D</a:t>
                      </a:r>
                      <a:endParaRPr lang="en-US" sz="1050">
                        <a:effectLst/>
                        <a:latin typeface="Calibri"/>
                        <a:ea typeface="Calibri"/>
                        <a:cs typeface="Arial"/>
                      </a:endParaRPr>
                    </a:p>
                  </a:txBody>
                  <a:tcPr marL="47126" marR="47126" marT="23563" marB="23563"/>
                </a:tc>
              </a:tr>
              <a:tr h="323950">
                <a:tc>
                  <a:txBody>
                    <a:bodyPr/>
                    <a:lstStyle/>
                    <a:p>
                      <a:pPr marL="0" marR="0" algn="ctr">
                        <a:lnSpc>
                          <a:spcPct val="115000"/>
                        </a:lnSpc>
                        <a:spcBef>
                          <a:spcPts val="0"/>
                        </a:spcBef>
                        <a:spcAft>
                          <a:spcPts val="1000"/>
                        </a:spcAft>
                      </a:pPr>
                      <a:r>
                        <a:rPr lang="en-US" sz="900">
                          <a:effectLst/>
                        </a:rPr>
                        <a:t>1110</a:t>
                      </a:r>
                      <a:endParaRPr lang="en-US" sz="1050">
                        <a:effectLst/>
                        <a:latin typeface="Calibri"/>
                        <a:ea typeface="Calibri"/>
                        <a:cs typeface="Arial"/>
                      </a:endParaRPr>
                    </a:p>
                  </a:txBody>
                  <a:tcPr marL="47126" marR="47126" marT="23563" marB="23563"/>
                </a:tc>
                <a:tc>
                  <a:txBody>
                    <a:bodyPr/>
                    <a:lstStyle/>
                    <a:p>
                      <a:pPr marL="0" marR="0" algn="ctr">
                        <a:lnSpc>
                          <a:spcPct val="115000"/>
                        </a:lnSpc>
                        <a:spcBef>
                          <a:spcPts val="0"/>
                        </a:spcBef>
                        <a:spcAft>
                          <a:spcPts val="1000"/>
                        </a:spcAft>
                      </a:pPr>
                      <a:r>
                        <a:rPr lang="en-US" sz="900">
                          <a:effectLst/>
                        </a:rPr>
                        <a:t>E</a:t>
                      </a:r>
                      <a:endParaRPr lang="en-US" sz="1050">
                        <a:effectLst/>
                        <a:latin typeface="Calibri"/>
                        <a:ea typeface="Calibri"/>
                        <a:cs typeface="Arial"/>
                      </a:endParaRPr>
                    </a:p>
                  </a:txBody>
                  <a:tcPr marL="47126" marR="47126" marT="23563" marB="23563"/>
                </a:tc>
              </a:tr>
              <a:tr h="323950">
                <a:tc>
                  <a:txBody>
                    <a:bodyPr/>
                    <a:lstStyle/>
                    <a:p>
                      <a:pPr marL="0" marR="0" algn="ctr">
                        <a:lnSpc>
                          <a:spcPct val="115000"/>
                        </a:lnSpc>
                        <a:spcBef>
                          <a:spcPts val="0"/>
                        </a:spcBef>
                        <a:spcAft>
                          <a:spcPts val="1000"/>
                        </a:spcAft>
                      </a:pPr>
                      <a:r>
                        <a:rPr lang="en-US" sz="900">
                          <a:effectLst/>
                        </a:rPr>
                        <a:t>1111</a:t>
                      </a:r>
                      <a:endParaRPr lang="en-US" sz="1050">
                        <a:effectLst/>
                        <a:latin typeface="Calibri"/>
                        <a:ea typeface="Calibri"/>
                        <a:cs typeface="Arial"/>
                      </a:endParaRPr>
                    </a:p>
                  </a:txBody>
                  <a:tcPr marL="47126" marR="47126" marT="23563" marB="23563"/>
                </a:tc>
                <a:tc>
                  <a:txBody>
                    <a:bodyPr/>
                    <a:lstStyle/>
                    <a:p>
                      <a:pPr marL="0" marR="0" algn="ctr">
                        <a:lnSpc>
                          <a:spcPct val="115000"/>
                        </a:lnSpc>
                        <a:spcBef>
                          <a:spcPts val="0"/>
                        </a:spcBef>
                        <a:spcAft>
                          <a:spcPts val="1000"/>
                        </a:spcAft>
                      </a:pPr>
                      <a:r>
                        <a:rPr lang="en-US" sz="900" dirty="0">
                          <a:effectLst/>
                        </a:rPr>
                        <a:t>F</a:t>
                      </a:r>
                      <a:endParaRPr lang="en-US" sz="1050" dirty="0">
                        <a:effectLst/>
                        <a:latin typeface="Calibri"/>
                        <a:ea typeface="Calibri"/>
                        <a:cs typeface="Arial"/>
                      </a:endParaRPr>
                    </a:p>
                  </a:txBody>
                  <a:tcPr marL="47126" marR="47126" marT="23563" marB="23563"/>
                </a:tc>
              </a:tr>
            </a:tbl>
          </a:graphicData>
        </a:graphic>
      </p:graphicFrame>
      <p:sp>
        <p:nvSpPr>
          <p:cNvPr id="6" name="Footer Placeholder 5"/>
          <p:cNvSpPr>
            <a:spLocks noGrp="1"/>
          </p:cNvSpPr>
          <p:nvPr>
            <p:ph type="ftr" sz="quarter" idx="11"/>
          </p:nvPr>
        </p:nvSpPr>
        <p:spPr/>
        <p:txBody>
          <a:bodyPr/>
          <a:lstStyle/>
          <a:p>
            <a:r>
              <a:rPr lang="en-US" smtClean="0"/>
              <a:t>Chapter 8: PLC Timers, Counters, Registers and Analog input/Outputs -IE337</a:t>
            </a:r>
            <a:endParaRPr lang="en-US"/>
          </a:p>
        </p:txBody>
      </p:sp>
      <p:sp>
        <p:nvSpPr>
          <p:cNvPr id="7" name="Slide Number Placeholder 6"/>
          <p:cNvSpPr>
            <a:spLocks noGrp="1"/>
          </p:cNvSpPr>
          <p:nvPr>
            <p:ph type="sldNum" sz="quarter" idx="12"/>
          </p:nvPr>
        </p:nvSpPr>
        <p:spPr/>
        <p:txBody>
          <a:bodyPr/>
          <a:lstStyle/>
          <a:p>
            <a:fld id="{52102C6B-3D02-4064-9A4B-6A3BCBC92CB2}" type="slidenum">
              <a:rPr lang="en-US" smtClean="0"/>
              <a:pPr/>
              <a:t>42</a:t>
            </a:fld>
            <a:endParaRPr lang="en-US"/>
          </a:p>
        </p:txBody>
      </p:sp>
    </p:spTree>
    <p:extLst>
      <p:ext uri="{BB962C8B-B14F-4D97-AF65-F5344CB8AC3E}">
        <p14:creationId xmlns:p14="http://schemas.microsoft.com/office/powerpoint/2010/main" val="95224241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extLst>
              <p:ext uri="{D42A27DB-BD31-4B8C-83A1-F6EECF244321}">
                <p14:modId xmlns:p14="http://schemas.microsoft.com/office/powerpoint/2010/main" val="257644382"/>
              </p:ext>
            </p:extLst>
          </p:nvPr>
        </p:nvGraphicFramePr>
        <p:xfrm>
          <a:off x="6934200" y="152400"/>
          <a:ext cx="653052" cy="5183200"/>
        </p:xfrm>
        <a:graphic>
          <a:graphicData uri="http://schemas.openxmlformats.org/drawingml/2006/table">
            <a:tbl>
              <a:tblPr firstRow="1" bandRow="1">
                <a:tableStyleId>{5C22544A-7EE6-4342-B048-85BDC9FD1C3A}</a:tableStyleId>
              </a:tblPr>
              <a:tblGrid>
                <a:gridCol w="326526"/>
                <a:gridCol w="326526"/>
              </a:tblGrid>
              <a:tr h="323950">
                <a:tc>
                  <a:txBody>
                    <a:bodyPr/>
                    <a:lstStyle/>
                    <a:p>
                      <a:pPr marL="0" marR="0" algn="ctr">
                        <a:lnSpc>
                          <a:spcPct val="115000"/>
                        </a:lnSpc>
                        <a:spcBef>
                          <a:spcPts val="0"/>
                        </a:spcBef>
                        <a:spcAft>
                          <a:spcPts val="1000"/>
                        </a:spcAft>
                      </a:pPr>
                      <a:r>
                        <a:rPr lang="en-US" sz="900" dirty="0">
                          <a:effectLst/>
                        </a:rPr>
                        <a:t>0000</a:t>
                      </a:r>
                      <a:endParaRPr lang="en-US" sz="1050" dirty="0">
                        <a:effectLst/>
                        <a:latin typeface="Calibri"/>
                        <a:ea typeface="Calibri"/>
                        <a:cs typeface="Arial"/>
                      </a:endParaRPr>
                    </a:p>
                  </a:txBody>
                  <a:tcPr marL="47126" marR="47126" marT="23563" marB="23563"/>
                </a:tc>
                <a:tc>
                  <a:txBody>
                    <a:bodyPr/>
                    <a:lstStyle/>
                    <a:p>
                      <a:pPr marL="0" marR="0" algn="ctr">
                        <a:lnSpc>
                          <a:spcPct val="115000"/>
                        </a:lnSpc>
                        <a:spcBef>
                          <a:spcPts val="0"/>
                        </a:spcBef>
                        <a:spcAft>
                          <a:spcPts val="1000"/>
                        </a:spcAft>
                      </a:pPr>
                      <a:r>
                        <a:rPr lang="en-US" sz="900" dirty="0">
                          <a:effectLst/>
                        </a:rPr>
                        <a:t>0</a:t>
                      </a:r>
                      <a:endParaRPr lang="en-US" sz="1050" dirty="0">
                        <a:effectLst/>
                        <a:latin typeface="Calibri"/>
                        <a:ea typeface="Calibri"/>
                        <a:cs typeface="Arial"/>
                      </a:endParaRPr>
                    </a:p>
                  </a:txBody>
                  <a:tcPr marL="47126" marR="47126" marT="23563" marB="23563"/>
                </a:tc>
              </a:tr>
              <a:tr h="323950">
                <a:tc>
                  <a:txBody>
                    <a:bodyPr/>
                    <a:lstStyle/>
                    <a:p>
                      <a:pPr marL="0" marR="0" algn="ctr">
                        <a:lnSpc>
                          <a:spcPct val="115000"/>
                        </a:lnSpc>
                        <a:spcBef>
                          <a:spcPts val="0"/>
                        </a:spcBef>
                        <a:spcAft>
                          <a:spcPts val="1000"/>
                        </a:spcAft>
                      </a:pPr>
                      <a:r>
                        <a:rPr lang="en-US" sz="900">
                          <a:effectLst/>
                        </a:rPr>
                        <a:t>0001</a:t>
                      </a:r>
                      <a:endParaRPr lang="en-US" sz="1050">
                        <a:effectLst/>
                        <a:latin typeface="Calibri"/>
                        <a:ea typeface="Calibri"/>
                        <a:cs typeface="Arial"/>
                      </a:endParaRPr>
                    </a:p>
                  </a:txBody>
                  <a:tcPr marL="47126" marR="47126" marT="23563" marB="23563"/>
                </a:tc>
                <a:tc>
                  <a:txBody>
                    <a:bodyPr/>
                    <a:lstStyle/>
                    <a:p>
                      <a:pPr marL="0" marR="0" algn="ctr">
                        <a:lnSpc>
                          <a:spcPct val="115000"/>
                        </a:lnSpc>
                        <a:spcBef>
                          <a:spcPts val="0"/>
                        </a:spcBef>
                        <a:spcAft>
                          <a:spcPts val="1000"/>
                        </a:spcAft>
                      </a:pPr>
                      <a:r>
                        <a:rPr lang="en-US" sz="900">
                          <a:effectLst/>
                        </a:rPr>
                        <a:t>1</a:t>
                      </a:r>
                      <a:endParaRPr lang="en-US" sz="1050">
                        <a:effectLst/>
                        <a:latin typeface="Calibri"/>
                        <a:ea typeface="Calibri"/>
                        <a:cs typeface="Arial"/>
                      </a:endParaRPr>
                    </a:p>
                  </a:txBody>
                  <a:tcPr marL="47126" marR="47126" marT="23563" marB="23563"/>
                </a:tc>
              </a:tr>
              <a:tr h="323950">
                <a:tc>
                  <a:txBody>
                    <a:bodyPr/>
                    <a:lstStyle/>
                    <a:p>
                      <a:pPr marL="0" marR="0" algn="ctr">
                        <a:lnSpc>
                          <a:spcPct val="115000"/>
                        </a:lnSpc>
                        <a:spcBef>
                          <a:spcPts val="0"/>
                        </a:spcBef>
                        <a:spcAft>
                          <a:spcPts val="1000"/>
                        </a:spcAft>
                      </a:pPr>
                      <a:r>
                        <a:rPr lang="en-US" sz="900">
                          <a:effectLst/>
                        </a:rPr>
                        <a:t>0010</a:t>
                      </a:r>
                      <a:endParaRPr lang="en-US" sz="1050">
                        <a:effectLst/>
                        <a:latin typeface="Calibri"/>
                        <a:ea typeface="Calibri"/>
                        <a:cs typeface="Arial"/>
                      </a:endParaRPr>
                    </a:p>
                  </a:txBody>
                  <a:tcPr marL="47126" marR="47126" marT="23563" marB="23563"/>
                </a:tc>
                <a:tc>
                  <a:txBody>
                    <a:bodyPr/>
                    <a:lstStyle/>
                    <a:p>
                      <a:pPr marL="0" marR="0" algn="ctr">
                        <a:lnSpc>
                          <a:spcPct val="115000"/>
                        </a:lnSpc>
                        <a:spcBef>
                          <a:spcPts val="0"/>
                        </a:spcBef>
                        <a:spcAft>
                          <a:spcPts val="1000"/>
                        </a:spcAft>
                      </a:pPr>
                      <a:r>
                        <a:rPr lang="en-US" sz="900" dirty="0">
                          <a:effectLst/>
                        </a:rPr>
                        <a:t>2</a:t>
                      </a:r>
                      <a:endParaRPr lang="en-US" sz="1050" dirty="0">
                        <a:effectLst/>
                        <a:latin typeface="Calibri"/>
                        <a:ea typeface="Calibri"/>
                        <a:cs typeface="Arial"/>
                      </a:endParaRPr>
                    </a:p>
                  </a:txBody>
                  <a:tcPr marL="47126" marR="47126" marT="23563" marB="23563"/>
                </a:tc>
              </a:tr>
              <a:tr h="323950">
                <a:tc>
                  <a:txBody>
                    <a:bodyPr/>
                    <a:lstStyle/>
                    <a:p>
                      <a:pPr marL="0" marR="0" algn="ctr">
                        <a:lnSpc>
                          <a:spcPct val="115000"/>
                        </a:lnSpc>
                        <a:spcBef>
                          <a:spcPts val="0"/>
                        </a:spcBef>
                        <a:spcAft>
                          <a:spcPts val="1000"/>
                        </a:spcAft>
                      </a:pPr>
                      <a:r>
                        <a:rPr lang="en-US" sz="900">
                          <a:effectLst/>
                        </a:rPr>
                        <a:t>0011</a:t>
                      </a:r>
                      <a:endParaRPr lang="en-US" sz="1050">
                        <a:effectLst/>
                        <a:latin typeface="Calibri"/>
                        <a:ea typeface="Calibri"/>
                        <a:cs typeface="Arial"/>
                      </a:endParaRPr>
                    </a:p>
                  </a:txBody>
                  <a:tcPr marL="47126" marR="47126" marT="23563" marB="23563"/>
                </a:tc>
                <a:tc>
                  <a:txBody>
                    <a:bodyPr/>
                    <a:lstStyle/>
                    <a:p>
                      <a:pPr marL="0" marR="0" algn="ctr">
                        <a:lnSpc>
                          <a:spcPct val="115000"/>
                        </a:lnSpc>
                        <a:spcBef>
                          <a:spcPts val="0"/>
                        </a:spcBef>
                        <a:spcAft>
                          <a:spcPts val="1000"/>
                        </a:spcAft>
                      </a:pPr>
                      <a:r>
                        <a:rPr lang="en-US" sz="900">
                          <a:effectLst/>
                        </a:rPr>
                        <a:t>3</a:t>
                      </a:r>
                      <a:endParaRPr lang="en-US" sz="1050">
                        <a:effectLst/>
                        <a:latin typeface="Calibri"/>
                        <a:ea typeface="Calibri"/>
                        <a:cs typeface="Arial"/>
                      </a:endParaRPr>
                    </a:p>
                  </a:txBody>
                  <a:tcPr marL="47126" marR="47126" marT="23563" marB="23563"/>
                </a:tc>
              </a:tr>
              <a:tr h="323950">
                <a:tc>
                  <a:txBody>
                    <a:bodyPr/>
                    <a:lstStyle/>
                    <a:p>
                      <a:pPr marL="0" marR="0" algn="ctr">
                        <a:lnSpc>
                          <a:spcPct val="115000"/>
                        </a:lnSpc>
                        <a:spcBef>
                          <a:spcPts val="0"/>
                        </a:spcBef>
                        <a:spcAft>
                          <a:spcPts val="1000"/>
                        </a:spcAft>
                      </a:pPr>
                      <a:r>
                        <a:rPr lang="en-US" sz="900">
                          <a:effectLst/>
                        </a:rPr>
                        <a:t>0100</a:t>
                      </a:r>
                      <a:endParaRPr lang="en-US" sz="1050">
                        <a:effectLst/>
                        <a:latin typeface="Calibri"/>
                        <a:ea typeface="Calibri"/>
                        <a:cs typeface="Arial"/>
                      </a:endParaRPr>
                    </a:p>
                  </a:txBody>
                  <a:tcPr marL="47126" marR="47126" marT="23563" marB="23563"/>
                </a:tc>
                <a:tc>
                  <a:txBody>
                    <a:bodyPr/>
                    <a:lstStyle/>
                    <a:p>
                      <a:pPr marL="0" marR="0" algn="ctr">
                        <a:lnSpc>
                          <a:spcPct val="115000"/>
                        </a:lnSpc>
                        <a:spcBef>
                          <a:spcPts val="0"/>
                        </a:spcBef>
                        <a:spcAft>
                          <a:spcPts val="1000"/>
                        </a:spcAft>
                      </a:pPr>
                      <a:r>
                        <a:rPr lang="en-US" sz="900">
                          <a:effectLst/>
                        </a:rPr>
                        <a:t>4</a:t>
                      </a:r>
                      <a:endParaRPr lang="en-US" sz="1050">
                        <a:effectLst/>
                        <a:latin typeface="Calibri"/>
                        <a:ea typeface="Calibri"/>
                        <a:cs typeface="Arial"/>
                      </a:endParaRPr>
                    </a:p>
                  </a:txBody>
                  <a:tcPr marL="47126" marR="47126" marT="23563" marB="23563"/>
                </a:tc>
              </a:tr>
              <a:tr h="323950">
                <a:tc>
                  <a:txBody>
                    <a:bodyPr/>
                    <a:lstStyle/>
                    <a:p>
                      <a:pPr marL="0" marR="0" algn="ctr">
                        <a:lnSpc>
                          <a:spcPct val="115000"/>
                        </a:lnSpc>
                        <a:spcBef>
                          <a:spcPts val="0"/>
                        </a:spcBef>
                        <a:spcAft>
                          <a:spcPts val="1000"/>
                        </a:spcAft>
                      </a:pPr>
                      <a:r>
                        <a:rPr lang="en-US" sz="900">
                          <a:effectLst/>
                        </a:rPr>
                        <a:t>0101</a:t>
                      </a:r>
                      <a:endParaRPr lang="en-US" sz="1050">
                        <a:effectLst/>
                        <a:latin typeface="Calibri"/>
                        <a:ea typeface="Calibri"/>
                        <a:cs typeface="Arial"/>
                      </a:endParaRPr>
                    </a:p>
                  </a:txBody>
                  <a:tcPr marL="47126" marR="47126" marT="23563" marB="23563"/>
                </a:tc>
                <a:tc>
                  <a:txBody>
                    <a:bodyPr/>
                    <a:lstStyle/>
                    <a:p>
                      <a:pPr marL="0" marR="0" algn="ctr">
                        <a:lnSpc>
                          <a:spcPct val="115000"/>
                        </a:lnSpc>
                        <a:spcBef>
                          <a:spcPts val="0"/>
                        </a:spcBef>
                        <a:spcAft>
                          <a:spcPts val="1000"/>
                        </a:spcAft>
                      </a:pPr>
                      <a:r>
                        <a:rPr lang="en-US" sz="900">
                          <a:effectLst/>
                        </a:rPr>
                        <a:t>5</a:t>
                      </a:r>
                      <a:endParaRPr lang="en-US" sz="1050">
                        <a:effectLst/>
                        <a:latin typeface="Calibri"/>
                        <a:ea typeface="Calibri"/>
                        <a:cs typeface="Arial"/>
                      </a:endParaRPr>
                    </a:p>
                  </a:txBody>
                  <a:tcPr marL="47126" marR="47126" marT="23563" marB="23563"/>
                </a:tc>
              </a:tr>
              <a:tr h="323950">
                <a:tc>
                  <a:txBody>
                    <a:bodyPr/>
                    <a:lstStyle/>
                    <a:p>
                      <a:pPr marL="0" marR="0" algn="ctr">
                        <a:lnSpc>
                          <a:spcPct val="115000"/>
                        </a:lnSpc>
                        <a:spcBef>
                          <a:spcPts val="0"/>
                        </a:spcBef>
                        <a:spcAft>
                          <a:spcPts val="1000"/>
                        </a:spcAft>
                      </a:pPr>
                      <a:r>
                        <a:rPr lang="en-US" sz="900">
                          <a:effectLst/>
                        </a:rPr>
                        <a:t>0110</a:t>
                      </a:r>
                      <a:endParaRPr lang="en-US" sz="1050">
                        <a:effectLst/>
                        <a:latin typeface="Calibri"/>
                        <a:ea typeface="Calibri"/>
                        <a:cs typeface="Arial"/>
                      </a:endParaRPr>
                    </a:p>
                  </a:txBody>
                  <a:tcPr marL="47126" marR="47126" marT="23563" marB="23563"/>
                </a:tc>
                <a:tc>
                  <a:txBody>
                    <a:bodyPr/>
                    <a:lstStyle/>
                    <a:p>
                      <a:pPr marL="0" marR="0" algn="ctr">
                        <a:lnSpc>
                          <a:spcPct val="115000"/>
                        </a:lnSpc>
                        <a:spcBef>
                          <a:spcPts val="0"/>
                        </a:spcBef>
                        <a:spcAft>
                          <a:spcPts val="1000"/>
                        </a:spcAft>
                      </a:pPr>
                      <a:r>
                        <a:rPr lang="en-US" sz="900">
                          <a:effectLst/>
                        </a:rPr>
                        <a:t>6</a:t>
                      </a:r>
                      <a:endParaRPr lang="en-US" sz="1050">
                        <a:effectLst/>
                        <a:latin typeface="Calibri"/>
                        <a:ea typeface="Calibri"/>
                        <a:cs typeface="Arial"/>
                      </a:endParaRPr>
                    </a:p>
                  </a:txBody>
                  <a:tcPr marL="47126" marR="47126" marT="23563" marB="23563"/>
                </a:tc>
              </a:tr>
              <a:tr h="323950">
                <a:tc>
                  <a:txBody>
                    <a:bodyPr/>
                    <a:lstStyle/>
                    <a:p>
                      <a:pPr marL="0" marR="0" algn="ctr">
                        <a:lnSpc>
                          <a:spcPct val="115000"/>
                        </a:lnSpc>
                        <a:spcBef>
                          <a:spcPts val="0"/>
                        </a:spcBef>
                        <a:spcAft>
                          <a:spcPts val="1000"/>
                        </a:spcAft>
                      </a:pPr>
                      <a:r>
                        <a:rPr lang="en-US" sz="900">
                          <a:effectLst/>
                        </a:rPr>
                        <a:t>0111</a:t>
                      </a:r>
                      <a:endParaRPr lang="en-US" sz="1050">
                        <a:effectLst/>
                        <a:latin typeface="Calibri"/>
                        <a:ea typeface="Calibri"/>
                        <a:cs typeface="Arial"/>
                      </a:endParaRPr>
                    </a:p>
                  </a:txBody>
                  <a:tcPr marL="47126" marR="47126" marT="23563" marB="23563"/>
                </a:tc>
                <a:tc>
                  <a:txBody>
                    <a:bodyPr/>
                    <a:lstStyle/>
                    <a:p>
                      <a:pPr marL="0" marR="0" algn="ctr">
                        <a:lnSpc>
                          <a:spcPct val="115000"/>
                        </a:lnSpc>
                        <a:spcBef>
                          <a:spcPts val="0"/>
                        </a:spcBef>
                        <a:spcAft>
                          <a:spcPts val="1000"/>
                        </a:spcAft>
                      </a:pPr>
                      <a:r>
                        <a:rPr lang="en-US" sz="900">
                          <a:effectLst/>
                        </a:rPr>
                        <a:t>7</a:t>
                      </a:r>
                      <a:endParaRPr lang="en-US" sz="1050">
                        <a:effectLst/>
                        <a:latin typeface="Calibri"/>
                        <a:ea typeface="Calibri"/>
                        <a:cs typeface="Arial"/>
                      </a:endParaRPr>
                    </a:p>
                  </a:txBody>
                  <a:tcPr marL="47126" marR="47126" marT="23563" marB="23563"/>
                </a:tc>
              </a:tr>
              <a:tr h="323950">
                <a:tc>
                  <a:txBody>
                    <a:bodyPr/>
                    <a:lstStyle/>
                    <a:p>
                      <a:pPr marL="0" marR="0" algn="ctr">
                        <a:lnSpc>
                          <a:spcPct val="115000"/>
                        </a:lnSpc>
                        <a:spcBef>
                          <a:spcPts val="0"/>
                        </a:spcBef>
                        <a:spcAft>
                          <a:spcPts val="1000"/>
                        </a:spcAft>
                      </a:pPr>
                      <a:r>
                        <a:rPr lang="en-US" sz="900">
                          <a:effectLst/>
                        </a:rPr>
                        <a:t>1000</a:t>
                      </a:r>
                      <a:endParaRPr lang="en-US" sz="1050">
                        <a:effectLst/>
                        <a:latin typeface="Calibri"/>
                        <a:ea typeface="Calibri"/>
                        <a:cs typeface="Arial"/>
                      </a:endParaRPr>
                    </a:p>
                  </a:txBody>
                  <a:tcPr marL="47126" marR="47126" marT="23563" marB="23563"/>
                </a:tc>
                <a:tc>
                  <a:txBody>
                    <a:bodyPr/>
                    <a:lstStyle/>
                    <a:p>
                      <a:pPr marL="0" marR="0" algn="ctr">
                        <a:lnSpc>
                          <a:spcPct val="115000"/>
                        </a:lnSpc>
                        <a:spcBef>
                          <a:spcPts val="0"/>
                        </a:spcBef>
                        <a:spcAft>
                          <a:spcPts val="1000"/>
                        </a:spcAft>
                      </a:pPr>
                      <a:r>
                        <a:rPr lang="en-US" sz="900">
                          <a:effectLst/>
                        </a:rPr>
                        <a:t>8</a:t>
                      </a:r>
                      <a:endParaRPr lang="en-US" sz="1050">
                        <a:effectLst/>
                        <a:latin typeface="Calibri"/>
                        <a:ea typeface="Calibri"/>
                        <a:cs typeface="Arial"/>
                      </a:endParaRPr>
                    </a:p>
                  </a:txBody>
                  <a:tcPr marL="47126" marR="47126" marT="23563" marB="23563"/>
                </a:tc>
              </a:tr>
              <a:tr h="323950">
                <a:tc>
                  <a:txBody>
                    <a:bodyPr/>
                    <a:lstStyle/>
                    <a:p>
                      <a:pPr marL="0" marR="0" algn="ctr">
                        <a:lnSpc>
                          <a:spcPct val="115000"/>
                        </a:lnSpc>
                        <a:spcBef>
                          <a:spcPts val="0"/>
                        </a:spcBef>
                        <a:spcAft>
                          <a:spcPts val="1000"/>
                        </a:spcAft>
                      </a:pPr>
                      <a:r>
                        <a:rPr lang="en-US" sz="900">
                          <a:effectLst/>
                        </a:rPr>
                        <a:t>1001</a:t>
                      </a:r>
                      <a:endParaRPr lang="en-US" sz="1050">
                        <a:effectLst/>
                        <a:latin typeface="Calibri"/>
                        <a:ea typeface="Calibri"/>
                        <a:cs typeface="Arial"/>
                      </a:endParaRPr>
                    </a:p>
                  </a:txBody>
                  <a:tcPr marL="47126" marR="47126" marT="23563" marB="23563"/>
                </a:tc>
                <a:tc>
                  <a:txBody>
                    <a:bodyPr/>
                    <a:lstStyle/>
                    <a:p>
                      <a:pPr marL="0" marR="0" algn="ctr">
                        <a:lnSpc>
                          <a:spcPct val="115000"/>
                        </a:lnSpc>
                        <a:spcBef>
                          <a:spcPts val="0"/>
                        </a:spcBef>
                        <a:spcAft>
                          <a:spcPts val="1000"/>
                        </a:spcAft>
                      </a:pPr>
                      <a:r>
                        <a:rPr lang="en-US" sz="900">
                          <a:effectLst/>
                        </a:rPr>
                        <a:t>9</a:t>
                      </a:r>
                      <a:endParaRPr lang="en-US" sz="1050">
                        <a:effectLst/>
                        <a:latin typeface="Calibri"/>
                        <a:ea typeface="Calibri"/>
                        <a:cs typeface="Arial"/>
                      </a:endParaRPr>
                    </a:p>
                  </a:txBody>
                  <a:tcPr marL="47126" marR="47126" marT="23563" marB="23563"/>
                </a:tc>
              </a:tr>
              <a:tr h="323950">
                <a:tc>
                  <a:txBody>
                    <a:bodyPr/>
                    <a:lstStyle/>
                    <a:p>
                      <a:pPr marL="0" marR="0" algn="ctr">
                        <a:lnSpc>
                          <a:spcPct val="115000"/>
                        </a:lnSpc>
                        <a:spcBef>
                          <a:spcPts val="0"/>
                        </a:spcBef>
                        <a:spcAft>
                          <a:spcPts val="1000"/>
                        </a:spcAft>
                      </a:pPr>
                      <a:r>
                        <a:rPr lang="en-US" sz="900">
                          <a:effectLst/>
                        </a:rPr>
                        <a:t>1010</a:t>
                      </a:r>
                      <a:endParaRPr lang="en-US" sz="1050">
                        <a:effectLst/>
                        <a:latin typeface="Calibri"/>
                        <a:ea typeface="Calibri"/>
                        <a:cs typeface="Arial"/>
                      </a:endParaRPr>
                    </a:p>
                  </a:txBody>
                  <a:tcPr marL="47126" marR="47126" marT="23563" marB="23563"/>
                </a:tc>
                <a:tc>
                  <a:txBody>
                    <a:bodyPr/>
                    <a:lstStyle/>
                    <a:p>
                      <a:pPr marL="0" marR="0" algn="ctr">
                        <a:lnSpc>
                          <a:spcPct val="115000"/>
                        </a:lnSpc>
                        <a:spcBef>
                          <a:spcPts val="0"/>
                        </a:spcBef>
                        <a:spcAft>
                          <a:spcPts val="1000"/>
                        </a:spcAft>
                      </a:pPr>
                      <a:r>
                        <a:rPr lang="en-US" sz="900">
                          <a:effectLst/>
                        </a:rPr>
                        <a:t>A</a:t>
                      </a:r>
                      <a:endParaRPr lang="en-US" sz="1050">
                        <a:effectLst/>
                        <a:latin typeface="Calibri"/>
                        <a:ea typeface="Calibri"/>
                        <a:cs typeface="Arial"/>
                      </a:endParaRPr>
                    </a:p>
                  </a:txBody>
                  <a:tcPr marL="47126" marR="47126" marT="23563" marB="23563"/>
                </a:tc>
              </a:tr>
              <a:tr h="323950">
                <a:tc>
                  <a:txBody>
                    <a:bodyPr/>
                    <a:lstStyle/>
                    <a:p>
                      <a:pPr marL="0" marR="0" algn="ctr">
                        <a:lnSpc>
                          <a:spcPct val="115000"/>
                        </a:lnSpc>
                        <a:spcBef>
                          <a:spcPts val="0"/>
                        </a:spcBef>
                        <a:spcAft>
                          <a:spcPts val="1000"/>
                        </a:spcAft>
                      </a:pPr>
                      <a:r>
                        <a:rPr lang="en-US" sz="900">
                          <a:effectLst/>
                        </a:rPr>
                        <a:t>1011</a:t>
                      </a:r>
                      <a:endParaRPr lang="en-US" sz="1050">
                        <a:effectLst/>
                        <a:latin typeface="Calibri"/>
                        <a:ea typeface="Calibri"/>
                        <a:cs typeface="Arial"/>
                      </a:endParaRPr>
                    </a:p>
                  </a:txBody>
                  <a:tcPr marL="47126" marR="47126" marT="23563" marB="23563"/>
                </a:tc>
                <a:tc>
                  <a:txBody>
                    <a:bodyPr/>
                    <a:lstStyle/>
                    <a:p>
                      <a:pPr marL="0" marR="0" algn="ctr">
                        <a:lnSpc>
                          <a:spcPct val="115000"/>
                        </a:lnSpc>
                        <a:spcBef>
                          <a:spcPts val="0"/>
                        </a:spcBef>
                        <a:spcAft>
                          <a:spcPts val="1000"/>
                        </a:spcAft>
                      </a:pPr>
                      <a:r>
                        <a:rPr lang="en-US" sz="900">
                          <a:effectLst/>
                        </a:rPr>
                        <a:t>B</a:t>
                      </a:r>
                      <a:endParaRPr lang="en-US" sz="1050">
                        <a:effectLst/>
                        <a:latin typeface="Calibri"/>
                        <a:ea typeface="Calibri"/>
                        <a:cs typeface="Arial"/>
                      </a:endParaRPr>
                    </a:p>
                  </a:txBody>
                  <a:tcPr marL="47126" marR="47126" marT="23563" marB="23563"/>
                </a:tc>
              </a:tr>
              <a:tr h="323950">
                <a:tc>
                  <a:txBody>
                    <a:bodyPr/>
                    <a:lstStyle/>
                    <a:p>
                      <a:pPr marL="0" marR="0" algn="ctr">
                        <a:lnSpc>
                          <a:spcPct val="115000"/>
                        </a:lnSpc>
                        <a:spcBef>
                          <a:spcPts val="0"/>
                        </a:spcBef>
                        <a:spcAft>
                          <a:spcPts val="1000"/>
                        </a:spcAft>
                      </a:pPr>
                      <a:r>
                        <a:rPr lang="en-US" sz="900">
                          <a:effectLst/>
                        </a:rPr>
                        <a:t>1100</a:t>
                      </a:r>
                      <a:endParaRPr lang="en-US" sz="1050">
                        <a:effectLst/>
                        <a:latin typeface="Calibri"/>
                        <a:ea typeface="Calibri"/>
                        <a:cs typeface="Arial"/>
                      </a:endParaRPr>
                    </a:p>
                  </a:txBody>
                  <a:tcPr marL="47126" marR="47126" marT="23563" marB="23563"/>
                </a:tc>
                <a:tc>
                  <a:txBody>
                    <a:bodyPr/>
                    <a:lstStyle/>
                    <a:p>
                      <a:pPr marL="0" marR="0" algn="ctr">
                        <a:lnSpc>
                          <a:spcPct val="115000"/>
                        </a:lnSpc>
                        <a:spcBef>
                          <a:spcPts val="0"/>
                        </a:spcBef>
                        <a:spcAft>
                          <a:spcPts val="1000"/>
                        </a:spcAft>
                      </a:pPr>
                      <a:r>
                        <a:rPr lang="en-US" sz="900">
                          <a:effectLst/>
                        </a:rPr>
                        <a:t>C</a:t>
                      </a:r>
                      <a:endParaRPr lang="en-US" sz="1050">
                        <a:effectLst/>
                        <a:latin typeface="Calibri"/>
                        <a:ea typeface="Calibri"/>
                        <a:cs typeface="Arial"/>
                      </a:endParaRPr>
                    </a:p>
                  </a:txBody>
                  <a:tcPr marL="47126" marR="47126" marT="23563" marB="23563"/>
                </a:tc>
              </a:tr>
              <a:tr h="323950">
                <a:tc>
                  <a:txBody>
                    <a:bodyPr/>
                    <a:lstStyle/>
                    <a:p>
                      <a:pPr marL="0" marR="0" algn="ctr">
                        <a:lnSpc>
                          <a:spcPct val="115000"/>
                        </a:lnSpc>
                        <a:spcBef>
                          <a:spcPts val="0"/>
                        </a:spcBef>
                        <a:spcAft>
                          <a:spcPts val="1000"/>
                        </a:spcAft>
                      </a:pPr>
                      <a:r>
                        <a:rPr lang="en-US" sz="900">
                          <a:effectLst/>
                        </a:rPr>
                        <a:t>1101</a:t>
                      </a:r>
                      <a:endParaRPr lang="en-US" sz="1050">
                        <a:effectLst/>
                        <a:latin typeface="Calibri"/>
                        <a:ea typeface="Calibri"/>
                        <a:cs typeface="Arial"/>
                      </a:endParaRPr>
                    </a:p>
                  </a:txBody>
                  <a:tcPr marL="47126" marR="47126" marT="23563" marB="23563"/>
                </a:tc>
                <a:tc>
                  <a:txBody>
                    <a:bodyPr/>
                    <a:lstStyle/>
                    <a:p>
                      <a:pPr marL="0" marR="0" algn="ctr">
                        <a:lnSpc>
                          <a:spcPct val="115000"/>
                        </a:lnSpc>
                        <a:spcBef>
                          <a:spcPts val="0"/>
                        </a:spcBef>
                        <a:spcAft>
                          <a:spcPts val="1000"/>
                        </a:spcAft>
                      </a:pPr>
                      <a:r>
                        <a:rPr lang="en-US" sz="900">
                          <a:effectLst/>
                        </a:rPr>
                        <a:t>D</a:t>
                      </a:r>
                      <a:endParaRPr lang="en-US" sz="1050">
                        <a:effectLst/>
                        <a:latin typeface="Calibri"/>
                        <a:ea typeface="Calibri"/>
                        <a:cs typeface="Arial"/>
                      </a:endParaRPr>
                    </a:p>
                  </a:txBody>
                  <a:tcPr marL="47126" marR="47126" marT="23563" marB="23563"/>
                </a:tc>
              </a:tr>
              <a:tr h="323950">
                <a:tc>
                  <a:txBody>
                    <a:bodyPr/>
                    <a:lstStyle/>
                    <a:p>
                      <a:pPr marL="0" marR="0" algn="ctr">
                        <a:lnSpc>
                          <a:spcPct val="115000"/>
                        </a:lnSpc>
                        <a:spcBef>
                          <a:spcPts val="0"/>
                        </a:spcBef>
                        <a:spcAft>
                          <a:spcPts val="1000"/>
                        </a:spcAft>
                      </a:pPr>
                      <a:r>
                        <a:rPr lang="en-US" sz="900">
                          <a:effectLst/>
                        </a:rPr>
                        <a:t>1110</a:t>
                      </a:r>
                      <a:endParaRPr lang="en-US" sz="1050">
                        <a:effectLst/>
                        <a:latin typeface="Calibri"/>
                        <a:ea typeface="Calibri"/>
                        <a:cs typeface="Arial"/>
                      </a:endParaRPr>
                    </a:p>
                  </a:txBody>
                  <a:tcPr marL="47126" marR="47126" marT="23563" marB="23563"/>
                </a:tc>
                <a:tc>
                  <a:txBody>
                    <a:bodyPr/>
                    <a:lstStyle/>
                    <a:p>
                      <a:pPr marL="0" marR="0" algn="ctr">
                        <a:lnSpc>
                          <a:spcPct val="115000"/>
                        </a:lnSpc>
                        <a:spcBef>
                          <a:spcPts val="0"/>
                        </a:spcBef>
                        <a:spcAft>
                          <a:spcPts val="1000"/>
                        </a:spcAft>
                      </a:pPr>
                      <a:r>
                        <a:rPr lang="en-US" sz="900">
                          <a:effectLst/>
                        </a:rPr>
                        <a:t>E</a:t>
                      </a:r>
                      <a:endParaRPr lang="en-US" sz="1050">
                        <a:effectLst/>
                        <a:latin typeface="Calibri"/>
                        <a:ea typeface="Calibri"/>
                        <a:cs typeface="Arial"/>
                      </a:endParaRPr>
                    </a:p>
                  </a:txBody>
                  <a:tcPr marL="47126" marR="47126" marT="23563" marB="23563"/>
                </a:tc>
              </a:tr>
              <a:tr h="323950">
                <a:tc>
                  <a:txBody>
                    <a:bodyPr/>
                    <a:lstStyle/>
                    <a:p>
                      <a:pPr marL="0" marR="0" algn="ctr">
                        <a:lnSpc>
                          <a:spcPct val="115000"/>
                        </a:lnSpc>
                        <a:spcBef>
                          <a:spcPts val="0"/>
                        </a:spcBef>
                        <a:spcAft>
                          <a:spcPts val="1000"/>
                        </a:spcAft>
                      </a:pPr>
                      <a:r>
                        <a:rPr lang="en-US" sz="900">
                          <a:effectLst/>
                        </a:rPr>
                        <a:t>1111</a:t>
                      </a:r>
                      <a:endParaRPr lang="en-US" sz="1050">
                        <a:effectLst/>
                        <a:latin typeface="Calibri"/>
                        <a:ea typeface="Calibri"/>
                        <a:cs typeface="Arial"/>
                      </a:endParaRPr>
                    </a:p>
                  </a:txBody>
                  <a:tcPr marL="47126" marR="47126" marT="23563" marB="23563"/>
                </a:tc>
                <a:tc>
                  <a:txBody>
                    <a:bodyPr/>
                    <a:lstStyle/>
                    <a:p>
                      <a:pPr marL="0" marR="0" algn="ctr">
                        <a:lnSpc>
                          <a:spcPct val="115000"/>
                        </a:lnSpc>
                        <a:spcBef>
                          <a:spcPts val="0"/>
                        </a:spcBef>
                        <a:spcAft>
                          <a:spcPts val="1000"/>
                        </a:spcAft>
                      </a:pPr>
                      <a:r>
                        <a:rPr lang="en-US" sz="900" dirty="0">
                          <a:effectLst/>
                        </a:rPr>
                        <a:t>F</a:t>
                      </a:r>
                      <a:endParaRPr lang="en-US" sz="1050" dirty="0">
                        <a:effectLst/>
                        <a:latin typeface="Calibri"/>
                        <a:ea typeface="Calibri"/>
                        <a:cs typeface="Arial"/>
                      </a:endParaRPr>
                    </a:p>
                  </a:txBody>
                  <a:tcPr marL="47126" marR="47126" marT="23563" marB="23563"/>
                </a:tc>
              </a:tr>
            </a:tbl>
          </a:graphicData>
        </a:graphic>
      </p:graphicFrame>
      <p:pic>
        <p:nvPicPr>
          <p:cNvPr id="9219"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8779" t="21008" r="26279" b="5917"/>
          <a:stretch/>
        </p:blipFill>
        <p:spPr bwMode="auto">
          <a:xfrm>
            <a:off x="76200" y="850926"/>
            <a:ext cx="6183878" cy="56558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169" name="Group 7168"/>
          <p:cNvGrpSpPr/>
          <p:nvPr/>
        </p:nvGrpSpPr>
        <p:grpSpPr>
          <a:xfrm>
            <a:off x="5046010" y="4004051"/>
            <a:ext cx="3491621" cy="2326851"/>
            <a:chOff x="5046010" y="4004051"/>
            <a:chExt cx="3491621" cy="2326851"/>
          </a:xfrm>
        </p:grpSpPr>
        <p:grpSp>
          <p:nvGrpSpPr>
            <p:cNvPr id="10" name="Group 9"/>
            <p:cNvGrpSpPr/>
            <p:nvPr/>
          </p:nvGrpSpPr>
          <p:grpSpPr>
            <a:xfrm>
              <a:off x="5055053" y="4004051"/>
              <a:ext cx="1149409" cy="130611"/>
              <a:chOff x="5055053" y="4004051"/>
              <a:chExt cx="1149409" cy="130611"/>
            </a:xfrm>
          </p:grpSpPr>
          <p:sp>
            <p:nvSpPr>
              <p:cNvPr id="3" name="Rounded Rectangle 2"/>
              <p:cNvSpPr/>
              <p:nvPr/>
            </p:nvSpPr>
            <p:spPr>
              <a:xfrm>
                <a:off x="5055053" y="4004051"/>
                <a:ext cx="583747" cy="130611"/>
              </a:xfrm>
              <a:prstGeom prst="roundRect">
                <a:avLst/>
              </a:prstGeom>
              <a:no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solidFill>
                      <a:srgbClr val="C00000"/>
                    </a:solidFill>
                  </a:rPr>
                  <a:t>MB100</a:t>
                </a:r>
                <a:endParaRPr lang="en-US" sz="1000" dirty="0">
                  <a:solidFill>
                    <a:srgbClr val="C00000"/>
                  </a:solidFill>
                </a:endParaRPr>
              </a:p>
            </p:txBody>
          </p:sp>
          <p:sp>
            <p:nvSpPr>
              <p:cNvPr id="18" name="Rounded Rectangle 17"/>
              <p:cNvSpPr/>
              <p:nvPr/>
            </p:nvSpPr>
            <p:spPr>
              <a:xfrm>
                <a:off x="5620715" y="4004051"/>
                <a:ext cx="583747" cy="130611"/>
              </a:xfrm>
              <a:prstGeom prst="roundRect">
                <a:avLst/>
              </a:prstGeom>
              <a:no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solidFill>
                      <a:srgbClr val="C00000"/>
                    </a:solidFill>
                  </a:rPr>
                  <a:t>MB101</a:t>
                </a:r>
                <a:endParaRPr lang="en-US" sz="1000" dirty="0">
                  <a:solidFill>
                    <a:srgbClr val="C00000"/>
                  </a:solidFill>
                </a:endParaRPr>
              </a:p>
            </p:txBody>
          </p:sp>
        </p:grpSp>
        <p:grpSp>
          <p:nvGrpSpPr>
            <p:cNvPr id="20" name="Group 19"/>
            <p:cNvGrpSpPr/>
            <p:nvPr/>
          </p:nvGrpSpPr>
          <p:grpSpPr>
            <a:xfrm>
              <a:off x="5046010" y="4224668"/>
              <a:ext cx="1149409" cy="130611"/>
              <a:chOff x="5055053" y="4004051"/>
              <a:chExt cx="1149409" cy="130611"/>
            </a:xfrm>
          </p:grpSpPr>
          <p:sp>
            <p:nvSpPr>
              <p:cNvPr id="21" name="Rounded Rectangle 20"/>
              <p:cNvSpPr/>
              <p:nvPr/>
            </p:nvSpPr>
            <p:spPr>
              <a:xfrm>
                <a:off x="5055053" y="4004051"/>
                <a:ext cx="583747" cy="130611"/>
              </a:xfrm>
              <a:prstGeom prst="roundRect">
                <a:avLst/>
              </a:prstGeom>
              <a:no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solidFill>
                      <a:srgbClr val="C00000"/>
                    </a:solidFill>
                  </a:rPr>
                  <a:t>MB101</a:t>
                </a:r>
                <a:endParaRPr lang="en-US" sz="1000" dirty="0">
                  <a:solidFill>
                    <a:srgbClr val="C00000"/>
                  </a:solidFill>
                </a:endParaRPr>
              </a:p>
            </p:txBody>
          </p:sp>
          <p:sp>
            <p:nvSpPr>
              <p:cNvPr id="22" name="Rounded Rectangle 21"/>
              <p:cNvSpPr/>
              <p:nvPr/>
            </p:nvSpPr>
            <p:spPr>
              <a:xfrm>
                <a:off x="5620715" y="4004051"/>
                <a:ext cx="583747" cy="130611"/>
              </a:xfrm>
              <a:prstGeom prst="roundRect">
                <a:avLst/>
              </a:prstGeom>
              <a:no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solidFill>
                      <a:srgbClr val="C00000"/>
                    </a:solidFill>
                  </a:rPr>
                  <a:t>MB102</a:t>
                </a:r>
                <a:endParaRPr lang="en-US" sz="1000" dirty="0">
                  <a:solidFill>
                    <a:srgbClr val="C00000"/>
                  </a:solidFill>
                </a:endParaRPr>
              </a:p>
            </p:txBody>
          </p:sp>
        </p:grpSp>
        <p:grpSp>
          <p:nvGrpSpPr>
            <p:cNvPr id="23" name="Group 22"/>
            <p:cNvGrpSpPr/>
            <p:nvPr/>
          </p:nvGrpSpPr>
          <p:grpSpPr>
            <a:xfrm>
              <a:off x="5055053" y="4419600"/>
              <a:ext cx="1149409" cy="130611"/>
              <a:chOff x="5055053" y="4004051"/>
              <a:chExt cx="1149409" cy="130611"/>
            </a:xfrm>
          </p:grpSpPr>
          <p:sp>
            <p:nvSpPr>
              <p:cNvPr id="24" name="Rounded Rectangle 23"/>
              <p:cNvSpPr/>
              <p:nvPr/>
            </p:nvSpPr>
            <p:spPr>
              <a:xfrm>
                <a:off x="5055053" y="4004051"/>
                <a:ext cx="583747" cy="130611"/>
              </a:xfrm>
              <a:prstGeom prst="roundRect">
                <a:avLst/>
              </a:prstGeom>
              <a:no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solidFill>
                      <a:srgbClr val="C00000"/>
                    </a:solidFill>
                  </a:rPr>
                  <a:t>MB102</a:t>
                </a:r>
                <a:endParaRPr lang="en-US" sz="1000" dirty="0">
                  <a:solidFill>
                    <a:srgbClr val="C00000"/>
                  </a:solidFill>
                </a:endParaRPr>
              </a:p>
            </p:txBody>
          </p:sp>
          <p:sp>
            <p:nvSpPr>
              <p:cNvPr id="25" name="Rounded Rectangle 24"/>
              <p:cNvSpPr/>
              <p:nvPr/>
            </p:nvSpPr>
            <p:spPr>
              <a:xfrm>
                <a:off x="5620715" y="4004051"/>
                <a:ext cx="583747" cy="130611"/>
              </a:xfrm>
              <a:prstGeom prst="roundRect">
                <a:avLst/>
              </a:prstGeom>
              <a:no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solidFill>
                      <a:srgbClr val="C00000"/>
                    </a:solidFill>
                  </a:rPr>
                  <a:t>MB103</a:t>
                </a:r>
                <a:endParaRPr lang="en-US" sz="1000" dirty="0">
                  <a:solidFill>
                    <a:srgbClr val="C00000"/>
                  </a:solidFill>
                </a:endParaRPr>
              </a:p>
            </p:txBody>
          </p:sp>
        </p:grpSp>
        <p:grpSp>
          <p:nvGrpSpPr>
            <p:cNvPr id="26" name="Group 25"/>
            <p:cNvGrpSpPr/>
            <p:nvPr/>
          </p:nvGrpSpPr>
          <p:grpSpPr>
            <a:xfrm>
              <a:off x="5064095" y="4637567"/>
              <a:ext cx="1149409" cy="130611"/>
              <a:chOff x="5055053" y="4004051"/>
              <a:chExt cx="1149409" cy="130611"/>
            </a:xfrm>
          </p:grpSpPr>
          <p:sp>
            <p:nvSpPr>
              <p:cNvPr id="27" name="Rounded Rectangle 26"/>
              <p:cNvSpPr/>
              <p:nvPr/>
            </p:nvSpPr>
            <p:spPr>
              <a:xfrm>
                <a:off x="5055053" y="4004051"/>
                <a:ext cx="583747" cy="130611"/>
              </a:xfrm>
              <a:prstGeom prst="roundRect">
                <a:avLst/>
              </a:prstGeom>
              <a:no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solidFill>
                      <a:srgbClr val="C00000"/>
                    </a:solidFill>
                  </a:rPr>
                  <a:t>MB103</a:t>
                </a:r>
                <a:endParaRPr lang="en-US" sz="1000" dirty="0">
                  <a:solidFill>
                    <a:srgbClr val="C00000"/>
                  </a:solidFill>
                </a:endParaRPr>
              </a:p>
            </p:txBody>
          </p:sp>
          <p:sp>
            <p:nvSpPr>
              <p:cNvPr id="28" name="Rounded Rectangle 27"/>
              <p:cNvSpPr/>
              <p:nvPr/>
            </p:nvSpPr>
            <p:spPr>
              <a:xfrm>
                <a:off x="5620715" y="4004051"/>
                <a:ext cx="583747" cy="130611"/>
              </a:xfrm>
              <a:prstGeom prst="roundRect">
                <a:avLst/>
              </a:prstGeom>
              <a:no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solidFill>
                      <a:srgbClr val="C00000"/>
                    </a:solidFill>
                  </a:rPr>
                  <a:t>MB104</a:t>
                </a:r>
                <a:endParaRPr lang="en-US" sz="1000" dirty="0">
                  <a:solidFill>
                    <a:srgbClr val="C00000"/>
                  </a:solidFill>
                </a:endParaRPr>
              </a:p>
            </p:txBody>
          </p:sp>
        </p:grpSp>
        <p:grpSp>
          <p:nvGrpSpPr>
            <p:cNvPr id="29" name="Group 28"/>
            <p:cNvGrpSpPr/>
            <p:nvPr/>
          </p:nvGrpSpPr>
          <p:grpSpPr>
            <a:xfrm>
              <a:off x="5064095" y="4855534"/>
              <a:ext cx="1149409" cy="130611"/>
              <a:chOff x="5055053" y="4004051"/>
              <a:chExt cx="1149409" cy="130611"/>
            </a:xfrm>
          </p:grpSpPr>
          <p:sp>
            <p:nvSpPr>
              <p:cNvPr id="30" name="Rounded Rectangle 29"/>
              <p:cNvSpPr/>
              <p:nvPr/>
            </p:nvSpPr>
            <p:spPr>
              <a:xfrm>
                <a:off x="5055053" y="4004051"/>
                <a:ext cx="583747" cy="130611"/>
              </a:xfrm>
              <a:prstGeom prst="roundRect">
                <a:avLst/>
              </a:prstGeom>
              <a:no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solidFill>
                      <a:srgbClr val="C00000"/>
                    </a:solidFill>
                  </a:rPr>
                  <a:t>MB104</a:t>
                </a:r>
                <a:endParaRPr lang="en-US" sz="1000" dirty="0">
                  <a:solidFill>
                    <a:srgbClr val="C00000"/>
                  </a:solidFill>
                </a:endParaRPr>
              </a:p>
            </p:txBody>
          </p:sp>
          <p:sp>
            <p:nvSpPr>
              <p:cNvPr id="31" name="Rounded Rectangle 30"/>
              <p:cNvSpPr/>
              <p:nvPr/>
            </p:nvSpPr>
            <p:spPr>
              <a:xfrm>
                <a:off x="5620715" y="4004051"/>
                <a:ext cx="583747" cy="130611"/>
              </a:xfrm>
              <a:prstGeom prst="roundRect">
                <a:avLst/>
              </a:prstGeom>
              <a:no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solidFill>
                      <a:srgbClr val="C00000"/>
                    </a:solidFill>
                  </a:rPr>
                  <a:t>MB105</a:t>
                </a:r>
                <a:endParaRPr lang="en-US" sz="1000" dirty="0">
                  <a:solidFill>
                    <a:srgbClr val="C00000"/>
                  </a:solidFill>
                </a:endParaRPr>
              </a:p>
            </p:txBody>
          </p:sp>
        </p:grpSp>
        <p:grpSp>
          <p:nvGrpSpPr>
            <p:cNvPr id="11" name="Group 10"/>
            <p:cNvGrpSpPr/>
            <p:nvPr/>
          </p:nvGrpSpPr>
          <p:grpSpPr>
            <a:xfrm>
              <a:off x="6200370" y="5562600"/>
              <a:ext cx="2337261" cy="768302"/>
              <a:chOff x="6492604" y="5562600"/>
              <a:chExt cx="2337261" cy="768302"/>
            </a:xfrm>
          </p:grpSpPr>
          <p:grpSp>
            <p:nvGrpSpPr>
              <p:cNvPr id="32" name="Group 31"/>
              <p:cNvGrpSpPr/>
              <p:nvPr/>
            </p:nvGrpSpPr>
            <p:grpSpPr>
              <a:xfrm>
                <a:off x="6516870" y="5562600"/>
                <a:ext cx="1149409" cy="130611"/>
                <a:chOff x="5055053" y="4004051"/>
                <a:chExt cx="1149409" cy="130611"/>
              </a:xfrm>
            </p:grpSpPr>
            <p:sp>
              <p:nvSpPr>
                <p:cNvPr id="33" name="Rounded Rectangle 32"/>
                <p:cNvSpPr/>
                <p:nvPr/>
              </p:nvSpPr>
              <p:spPr>
                <a:xfrm>
                  <a:off x="5055053" y="4004051"/>
                  <a:ext cx="583747" cy="130611"/>
                </a:xfrm>
                <a:prstGeom prst="roundRect">
                  <a:avLst/>
                </a:prstGeom>
                <a:noFill/>
                <a:ln>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solidFill>
                        <a:srgbClr val="0070C0"/>
                      </a:solidFill>
                    </a:rPr>
                    <a:t>MB100</a:t>
                  </a:r>
                  <a:endParaRPr lang="en-US" sz="1000" dirty="0">
                    <a:solidFill>
                      <a:srgbClr val="0070C0"/>
                    </a:solidFill>
                  </a:endParaRPr>
                </a:p>
              </p:txBody>
            </p:sp>
            <p:sp>
              <p:nvSpPr>
                <p:cNvPr id="34" name="Rounded Rectangle 33"/>
                <p:cNvSpPr/>
                <p:nvPr/>
              </p:nvSpPr>
              <p:spPr>
                <a:xfrm>
                  <a:off x="5620715" y="4004051"/>
                  <a:ext cx="583747" cy="130611"/>
                </a:xfrm>
                <a:prstGeom prst="roundRect">
                  <a:avLst/>
                </a:prstGeom>
                <a:noFill/>
                <a:ln>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solidFill>
                        <a:srgbClr val="0070C0"/>
                      </a:solidFill>
                    </a:rPr>
                    <a:t>MB101</a:t>
                  </a:r>
                  <a:endParaRPr lang="en-US" sz="1000" dirty="0">
                    <a:solidFill>
                      <a:srgbClr val="0070C0"/>
                    </a:solidFill>
                  </a:endParaRPr>
                </a:p>
              </p:txBody>
            </p:sp>
          </p:grpSp>
          <p:grpSp>
            <p:nvGrpSpPr>
              <p:cNvPr id="35" name="Group 34"/>
              <p:cNvGrpSpPr/>
              <p:nvPr/>
            </p:nvGrpSpPr>
            <p:grpSpPr>
              <a:xfrm>
                <a:off x="7680456" y="5562600"/>
                <a:ext cx="1149409" cy="130611"/>
                <a:chOff x="5055053" y="4004051"/>
                <a:chExt cx="1149409" cy="130611"/>
              </a:xfrm>
            </p:grpSpPr>
            <p:sp>
              <p:nvSpPr>
                <p:cNvPr id="36" name="Rounded Rectangle 35"/>
                <p:cNvSpPr/>
                <p:nvPr/>
              </p:nvSpPr>
              <p:spPr>
                <a:xfrm>
                  <a:off x="5055053" y="4004051"/>
                  <a:ext cx="583747" cy="130611"/>
                </a:xfrm>
                <a:prstGeom prst="roundRect">
                  <a:avLst/>
                </a:prstGeom>
                <a:noFill/>
                <a:ln>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solidFill>
                        <a:srgbClr val="0070C0"/>
                      </a:solidFill>
                    </a:rPr>
                    <a:t>MB102</a:t>
                  </a:r>
                  <a:endParaRPr lang="en-US" sz="1000" dirty="0">
                    <a:solidFill>
                      <a:srgbClr val="0070C0"/>
                    </a:solidFill>
                  </a:endParaRPr>
                </a:p>
              </p:txBody>
            </p:sp>
            <p:sp>
              <p:nvSpPr>
                <p:cNvPr id="37" name="Rounded Rectangle 36"/>
                <p:cNvSpPr/>
                <p:nvPr/>
              </p:nvSpPr>
              <p:spPr>
                <a:xfrm>
                  <a:off x="5620715" y="4004051"/>
                  <a:ext cx="583747" cy="130611"/>
                </a:xfrm>
                <a:prstGeom prst="roundRect">
                  <a:avLst/>
                </a:prstGeom>
                <a:noFill/>
                <a:ln>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solidFill>
                        <a:srgbClr val="0070C0"/>
                      </a:solidFill>
                    </a:rPr>
                    <a:t>MB103</a:t>
                  </a:r>
                  <a:endParaRPr lang="en-US" sz="1000" dirty="0">
                    <a:solidFill>
                      <a:srgbClr val="0070C0"/>
                    </a:solidFill>
                  </a:endParaRPr>
                </a:p>
              </p:txBody>
            </p:sp>
          </p:grpSp>
          <p:grpSp>
            <p:nvGrpSpPr>
              <p:cNvPr id="38" name="Group 37"/>
              <p:cNvGrpSpPr/>
              <p:nvPr/>
            </p:nvGrpSpPr>
            <p:grpSpPr>
              <a:xfrm>
                <a:off x="6501647" y="5867400"/>
                <a:ext cx="1149409" cy="130611"/>
                <a:chOff x="5055053" y="4004051"/>
                <a:chExt cx="1149409" cy="130611"/>
              </a:xfrm>
            </p:grpSpPr>
            <p:sp>
              <p:nvSpPr>
                <p:cNvPr id="39" name="Rounded Rectangle 38"/>
                <p:cNvSpPr/>
                <p:nvPr/>
              </p:nvSpPr>
              <p:spPr>
                <a:xfrm>
                  <a:off x="5055053" y="4004051"/>
                  <a:ext cx="583747" cy="130611"/>
                </a:xfrm>
                <a:prstGeom prst="roundRect">
                  <a:avLst/>
                </a:prstGeom>
                <a:noFill/>
                <a:ln>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solidFill>
                        <a:srgbClr val="0070C0"/>
                      </a:solidFill>
                    </a:rPr>
                    <a:t>MB102</a:t>
                  </a:r>
                  <a:endParaRPr lang="en-US" sz="1000" dirty="0">
                    <a:solidFill>
                      <a:srgbClr val="0070C0"/>
                    </a:solidFill>
                  </a:endParaRPr>
                </a:p>
              </p:txBody>
            </p:sp>
            <p:sp>
              <p:nvSpPr>
                <p:cNvPr id="40" name="Rounded Rectangle 39"/>
                <p:cNvSpPr/>
                <p:nvPr/>
              </p:nvSpPr>
              <p:spPr>
                <a:xfrm>
                  <a:off x="5620715" y="4004051"/>
                  <a:ext cx="583747" cy="130611"/>
                </a:xfrm>
                <a:prstGeom prst="roundRect">
                  <a:avLst/>
                </a:prstGeom>
                <a:noFill/>
                <a:ln>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solidFill>
                        <a:srgbClr val="0070C0"/>
                      </a:solidFill>
                    </a:rPr>
                    <a:t>MB103</a:t>
                  </a:r>
                  <a:endParaRPr lang="en-US" sz="1000" dirty="0">
                    <a:solidFill>
                      <a:srgbClr val="0070C0"/>
                    </a:solidFill>
                  </a:endParaRPr>
                </a:p>
              </p:txBody>
            </p:sp>
          </p:grpSp>
          <p:grpSp>
            <p:nvGrpSpPr>
              <p:cNvPr id="41" name="Group 40"/>
              <p:cNvGrpSpPr/>
              <p:nvPr/>
            </p:nvGrpSpPr>
            <p:grpSpPr>
              <a:xfrm>
                <a:off x="7665233" y="5867400"/>
                <a:ext cx="1149409" cy="130611"/>
                <a:chOff x="5055053" y="4004051"/>
                <a:chExt cx="1149409" cy="130611"/>
              </a:xfrm>
            </p:grpSpPr>
            <p:sp>
              <p:nvSpPr>
                <p:cNvPr id="42" name="Rounded Rectangle 41"/>
                <p:cNvSpPr/>
                <p:nvPr/>
              </p:nvSpPr>
              <p:spPr>
                <a:xfrm>
                  <a:off x="5055053" y="4004051"/>
                  <a:ext cx="583747" cy="130611"/>
                </a:xfrm>
                <a:prstGeom prst="roundRect">
                  <a:avLst/>
                </a:prstGeom>
                <a:noFill/>
                <a:ln>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solidFill>
                        <a:srgbClr val="0070C0"/>
                      </a:solidFill>
                    </a:rPr>
                    <a:t>MB104</a:t>
                  </a:r>
                  <a:endParaRPr lang="en-US" sz="1000" dirty="0">
                    <a:solidFill>
                      <a:srgbClr val="0070C0"/>
                    </a:solidFill>
                  </a:endParaRPr>
                </a:p>
              </p:txBody>
            </p:sp>
            <p:sp>
              <p:nvSpPr>
                <p:cNvPr id="43" name="Rounded Rectangle 42"/>
                <p:cNvSpPr/>
                <p:nvPr/>
              </p:nvSpPr>
              <p:spPr>
                <a:xfrm>
                  <a:off x="5620715" y="4004051"/>
                  <a:ext cx="583747" cy="130611"/>
                </a:xfrm>
                <a:prstGeom prst="roundRect">
                  <a:avLst/>
                </a:prstGeom>
                <a:noFill/>
                <a:ln>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solidFill>
                        <a:srgbClr val="0070C0"/>
                      </a:solidFill>
                    </a:rPr>
                    <a:t>MB105</a:t>
                  </a:r>
                  <a:endParaRPr lang="en-US" sz="1000" dirty="0">
                    <a:solidFill>
                      <a:srgbClr val="0070C0"/>
                    </a:solidFill>
                  </a:endParaRPr>
                </a:p>
              </p:txBody>
            </p:sp>
          </p:grpSp>
          <p:grpSp>
            <p:nvGrpSpPr>
              <p:cNvPr id="44" name="Group 43"/>
              <p:cNvGrpSpPr/>
              <p:nvPr/>
            </p:nvGrpSpPr>
            <p:grpSpPr>
              <a:xfrm>
                <a:off x="6492604" y="6200291"/>
                <a:ext cx="1149409" cy="130611"/>
                <a:chOff x="5055053" y="4004051"/>
                <a:chExt cx="1149409" cy="130611"/>
              </a:xfrm>
            </p:grpSpPr>
            <p:sp>
              <p:nvSpPr>
                <p:cNvPr id="45" name="Rounded Rectangle 44"/>
                <p:cNvSpPr/>
                <p:nvPr/>
              </p:nvSpPr>
              <p:spPr>
                <a:xfrm>
                  <a:off x="5055053" y="4004051"/>
                  <a:ext cx="583747" cy="130611"/>
                </a:xfrm>
                <a:prstGeom prst="roundRect">
                  <a:avLst/>
                </a:prstGeom>
                <a:noFill/>
                <a:ln>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solidFill>
                        <a:srgbClr val="0070C0"/>
                      </a:solidFill>
                    </a:rPr>
                    <a:t>MB104</a:t>
                  </a:r>
                  <a:endParaRPr lang="en-US" sz="1000" dirty="0">
                    <a:solidFill>
                      <a:srgbClr val="0070C0"/>
                    </a:solidFill>
                  </a:endParaRPr>
                </a:p>
              </p:txBody>
            </p:sp>
            <p:sp>
              <p:nvSpPr>
                <p:cNvPr id="46" name="Rounded Rectangle 45"/>
                <p:cNvSpPr/>
                <p:nvPr/>
              </p:nvSpPr>
              <p:spPr>
                <a:xfrm>
                  <a:off x="5620715" y="4004051"/>
                  <a:ext cx="583747" cy="130611"/>
                </a:xfrm>
                <a:prstGeom prst="roundRect">
                  <a:avLst/>
                </a:prstGeom>
                <a:noFill/>
                <a:ln>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solidFill>
                        <a:srgbClr val="0070C0"/>
                      </a:solidFill>
                    </a:rPr>
                    <a:t>MB105</a:t>
                  </a:r>
                  <a:endParaRPr lang="en-US" sz="1000" dirty="0">
                    <a:solidFill>
                      <a:srgbClr val="0070C0"/>
                    </a:solidFill>
                  </a:endParaRPr>
                </a:p>
              </p:txBody>
            </p:sp>
          </p:grpSp>
          <p:grpSp>
            <p:nvGrpSpPr>
              <p:cNvPr id="47" name="Group 46"/>
              <p:cNvGrpSpPr/>
              <p:nvPr/>
            </p:nvGrpSpPr>
            <p:grpSpPr>
              <a:xfrm>
                <a:off x="7656190" y="6200291"/>
                <a:ext cx="1149409" cy="130611"/>
                <a:chOff x="5055053" y="4004051"/>
                <a:chExt cx="1149409" cy="130611"/>
              </a:xfrm>
            </p:grpSpPr>
            <p:sp>
              <p:nvSpPr>
                <p:cNvPr id="48" name="Rounded Rectangle 47"/>
                <p:cNvSpPr/>
                <p:nvPr/>
              </p:nvSpPr>
              <p:spPr>
                <a:xfrm>
                  <a:off x="5055053" y="4004051"/>
                  <a:ext cx="583747" cy="130611"/>
                </a:xfrm>
                <a:prstGeom prst="roundRect">
                  <a:avLst/>
                </a:prstGeom>
                <a:noFill/>
                <a:ln>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solidFill>
                        <a:srgbClr val="0070C0"/>
                      </a:solidFill>
                    </a:rPr>
                    <a:t>MB106</a:t>
                  </a:r>
                  <a:endParaRPr lang="en-US" sz="1000" dirty="0">
                    <a:solidFill>
                      <a:srgbClr val="0070C0"/>
                    </a:solidFill>
                  </a:endParaRPr>
                </a:p>
              </p:txBody>
            </p:sp>
            <p:sp>
              <p:nvSpPr>
                <p:cNvPr id="49" name="Rounded Rectangle 48"/>
                <p:cNvSpPr/>
                <p:nvPr/>
              </p:nvSpPr>
              <p:spPr>
                <a:xfrm>
                  <a:off x="5620715" y="4004051"/>
                  <a:ext cx="583747" cy="130611"/>
                </a:xfrm>
                <a:prstGeom prst="roundRect">
                  <a:avLst/>
                </a:prstGeom>
                <a:noFill/>
                <a:ln>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solidFill>
                        <a:srgbClr val="0070C0"/>
                      </a:solidFill>
                    </a:rPr>
                    <a:t>MB107</a:t>
                  </a:r>
                  <a:endParaRPr lang="en-US" sz="1000" dirty="0">
                    <a:solidFill>
                      <a:srgbClr val="0070C0"/>
                    </a:solidFill>
                  </a:endParaRPr>
                </a:p>
              </p:txBody>
            </p:sp>
          </p:grpSp>
        </p:grpSp>
      </p:grpSp>
      <p:sp>
        <p:nvSpPr>
          <p:cNvPr id="7168" name="TextBox 7167"/>
          <p:cNvSpPr txBox="1"/>
          <p:nvPr/>
        </p:nvSpPr>
        <p:spPr>
          <a:xfrm>
            <a:off x="382772" y="152400"/>
            <a:ext cx="4876800" cy="369332"/>
          </a:xfrm>
          <a:prstGeom prst="rect">
            <a:avLst/>
          </a:prstGeom>
          <a:noFill/>
        </p:spPr>
        <p:txBody>
          <a:bodyPr wrap="square" rtlCol="0">
            <a:spAutoFit/>
          </a:bodyPr>
          <a:lstStyle/>
          <a:p>
            <a:r>
              <a:rPr lang="en-US" dirty="0" smtClean="0"/>
              <a:t>Example 8.11: </a:t>
            </a:r>
            <a:endParaRPr lang="en-US" dirty="0"/>
          </a:p>
        </p:txBody>
      </p:sp>
      <p:sp>
        <p:nvSpPr>
          <p:cNvPr id="50" name="Footer Placeholder 49"/>
          <p:cNvSpPr>
            <a:spLocks noGrp="1"/>
          </p:cNvSpPr>
          <p:nvPr>
            <p:ph type="ftr" sz="quarter" idx="11"/>
          </p:nvPr>
        </p:nvSpPr>
        <p:spPr/>
        <p:txBody>
          <a:bodyPr/>
          <a:lstStyle/>
          <a:p>
            <a:r>
              <a:rPr lang="en-US" smtClean="0"/>
              <a:t>Chapter 8: PLC Timers, Counters, Registers and Analog input/Outputs -IE337</a:t>
            </a:r>
            <a:endParaRPr lang="en-US"/>
          </a:p>
        </p:txBody>
      </p:sp>
      <p:sp>
        <p:nvSpPr>
          <p:cNvPr id="51" name="Slide Number Placeholder 50"/>
          <p:cNvSpPr>
            <a:spLocks noGrp="1"/>
          </p:cNvSpPr>
          <p:nvPr>
            <p:ph type="sldNum" sz="quarter" idx="12"/>
          </p:nvPr>
        </p:nvSpPr>
        <p:spPr/>
        <p:txBody>
          <a:bodyPr/>
          <a:lstStyle/>
          <a:p>
            <a:fld id="{52102C6B-3D02-4064-9A4B-6A3BCBC92CB2}" type="slidenum">
              <a:rPr lang="en-US" smtClean="0"/>
              <a:pPr/>
              <a:t>43</a:t>
            </a:fld>
            <a:endParaRPr lang="en-US"/>
          </a:p>
        </p:txBody>
      </p:sp>
    </p:spTree>
    <p:extLst>
      <p:ext uri="{BB962C8B-B14F-4D97-AF65-F5344CB8AC3E}">
        <p14:creationId xmlns:p14="http://schemas.microsoft.com/office/powerpoint/2010/main" val="294180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169"/>
                                        </p:tgtEl>
                                        <p:attrNameLst>
                                          <p:attrName>style.visibility</p:attrName>
                                        </p:attrNameLst>
                                      </p:cBhvr>
                                      <p:to>
                                        <p:strVal val="visible"/>
                                      </p:to>
                                    </p:set>
                                    <p:anim calcmode="lin" valueType="num">
                                      <p:cBhvr additive="base">
                                        <p:cTn id="7" dur="2000" fill="hold"/>
                                        <p:tgtEl>
                                          <p:spTgt spid="7169"/>
                                        </p:tgtEl>
                                        <p:attrNameLst>
                                          <p:attrName>ppt_x</p:attrName>
                                        </p:attrNameLst>
                                      </p:cBhvr>
                                      <p:tavLst>
                                        <p:tav tm="0">
                                          <p:val>
                                            <p:strVal val="0-#ppt_w/2"/>
                                          </p:val>
                                        </p:tav>
                                        <p:tav tm="100000">
                                          <p:val>
                                            <p:strVal val="#ppt_x"/>
                                          </p:val>
                                        </p:tav>
                                      </p:tavLst>
                                    </p:anim>
                                    <p:anim calcmode="lin" valueType="num">
                                      <p:cBhvr additive="base">
                                        <p:cTn id="8" dur="2000" fill="hold"/>
                                        <p:tgtEl>
                                          <p:spTgt spid="71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196334"/>
            <a:ext cx="7848600" cy="369332"/>
          </a:xfrm>
          <a:prstGeom prst="rect">
            <a:avLst/>
          </a:prstGeom>
        </p:spPr>
        <p:txBody>
          <a:bodyPr wrap="square">
            <a:spAutoFit/>
          </a:bodyPr>
          <a:lstStyle/>
          <a:p>
            <a:r>
              <a:rPr lang="en-US" b="1" dirty="0" smtClean="0"/>
              <a:t>8.4.2  Moving </a:t>
            </a:r>
            <a:r>
              <a:rPr lang="en-US" b="1" dirty="0"/>
              <a:t>data or constant between PLC registers and converting data:</a:t>
            </a:r>
            <a:endParaRPr lang="en-US" dirty="0"/>
          </a:p>
        </p:txBody>
      </p:sp>
      <p:pic>
        <p:nvPicPr>
          <p:cNvPr id="10242"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l="21275" t="34578" r="55850" b="47858"/>
          <a:stretch>
            <a:fillRect/>
          </a:stretch>
        </p:blipFill>
        <p:spPr bwMode="auto">
          <a:xfrm>
            <a:off x="762000" y="1143000"/>
            <a:ext cx="2749550" cy="117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Picture 1"/>
          <p:cNvPicPr>
            <a:picLocks noChangeAspect="1" noChangeArrowheads="1"/>
          </p:cNvPicPr>
          <p:nvPr/>
        </p:nvPicPr>
        <p:blipFill>
          <a:blip r:embed="rId3" cstate="print">
            <a:extLst>
              <a:ext uri="{28A0092B-C50C-407E-A947-70E740481C1C}">
                <a14:useLocalDpi xmlns:a14="http://schemas.microsoft.com/office/drawing/2010/main" val="0"/>
              </a:ext>
            </a:extLst>
          </a:blip>
          <a:srcRect l="21851" t="42755" r="43750" b="34489"/>
          <a:stretch>
            <a:fillRect/>
          </a:stretch>
        </p:blipFill>
        <p:spPr bwMode="auto">
          <a:xfrm>
            <a:off x="4305300" y="1066006"/>
            <a:ext cx="3581400" cy="133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4191000" y="2337610"/>
            <a:ext cx="3810000" cy="2031325"/>
          </a:xfrm>
          <a:prstGeom prst="rect">
            <a:avLst/>
          </a:prstGeom>
        </p:spPr>
        <p:txBody>
          <a:bodyPr wrap="square">
            <a:spAutoFit/>
          </a:bodyPr>
          <a:lstStyle/>
          <a:p>
            <a:pPr lvl="0"/>
            <a:r>
              <a:rPr lang="en-US" b="1" dirty="0"/>
              <a:t>Convert function</a:t>
            </a:r>
            <a:endParaRPr lang="en-US" dirty="0"/>
          </a:p>
          <a:p>
            <a:r>
              <a:rPr lang="en-US" dirty="0"/>
              <a:t>In convert function it is possible to convert between different data types. For example, it is possible to convert the data type of double integer to a real data type, where in both cases double words are utilized. </a:t>
            </a:r>
          </a:p>
        </p:txBody>
      </p:sp>
      <p:sp>
        <p:nvSpPr>
          <p:cNvPr id="6" name="Rectangle 5"/>
          <p:cNvSpPr/>
          <p:nvPr/>
        </p:nvSpPr>
        <p:spPr>
          <a:xfrm>
            <a:off x="838200" y="2355224"/>
            <a:ext cx="3147237" cy="3139321"/>
          </a:xfrm>
          <a:prstGeom prst="rect">
            <a:avLst/>
          </a:prstGeom>
        </p:spPr>
        <p:txBody>
          <a:bodyPr wrap="square">
            <a:spAutoFit/>
          </a:bodyPr>
          <a:lstStyle/>
          <a:p>
            <a:pPr lvl="0"/>
            <a:r>
              <a:rPr lang="en-US" b="1" dirty="0"/>
              <a:t>Moving data between PLC registers</a:t>
            </a:r>
            <a:r>
              <a:rPr lang="en-US" dirty="0"/>
              <a:t>:</a:t>
            </a:r>
          </a:p>
          <a:p>
            <a:r>
              <a:rPr lang="en-US" dirty="0"/>
              <a:t>It is possible to move data </a:t>
            </a:r>
            <a:r>
              <a:rPr lang="en-US" dirty="0" smtClean="0"/>
              <a:t>having the same data type between </a:t>
            </a:r>
            <a:r>
              <a:rPr lang="en-US" dirty="0"/>
              <a:t>PLC </a:t>
            </a:r>
            <a:r>
              <a:rPr lang="en-US" dirty="0" smtClean="0"/>
              <a:t>registers. </a:t>
            </a:r>
          </a:p>
          <a:p>
            <a:endParaRPr lang="en-US" dirty="0" smtClean="0"/>
          </a:p>
          <a:p>
            <a:r>
              <a:rPr lang="en-US" dirty="0" smtClean="0"/>
              <a:t>If the data type is different, convert </a:t>
            </a:r>
            <a:r>
              <a:rPr lang="en-US" dirty="0"/>
              <a:t>function </a:t>
            </a:r>
            <a:r>
              <a:rPr lang="en-US" dirty="0" smtClean="0"/>
              <a:t>is needed </a:t>
            </a:r>
            <a:r>
              <a:rPr lang="en-US" dirty="0"/>
              <a:t>to convert from data type to another before using move function. </a:t>
            </a:r>
          </a:p>
        </p:txBody>
      </p:sp>
      <p:sp>
        <p:nvSpPr>
          <p:cNvPr id="7" name="Footer Placeholder 6"/>
          <p:cNvSpPr>
            <a:spLocks noGrp="1"/>
          </p:cNvSpPr>
          <p:nvPr>
            <p:ph type="ftr" sz="quarter" idx="11"/>
          </p:nvPr>
        </p:nvSpPr>
        <p:spPr/>
        <p:txBody>
          <a:bodyPr/>
          <a:lstStyle/>
          <a:p>
            <a:r>
              <a:rPr lang="en-US" smtClean="0"/>
              <a:t>Chapter 8: PLC Timers, Counters, Registers and Analog input/Outputs -IE337</a:t>
            </a:r>
            <a:endParaRPr lang="en-US"/>
          </a:p>
        </p:txBody>
      </p:sp>
      <p:sp>
        <p:nvSpPr>
          <p:cNvPr id="8" name="Slide Number Placeholder 7"/>
          <p:cNvSpPr>
            <a:spLocks noGrp="1"/>
          </p:cNvSpPr>
          <p:nvPr>
            <p:ph type="sldNum" sz="quarter" idx="12"/>
          </p:nvPr>
        </p:nvSpPr>
        <p:spPr/>
        <p:txBody>
          <a:bodyPr/>
          <a:lstStyle/>
          <a:p>
            <a:fld id="{52102C6B-3D02-4064-9A4B-6A3BCBC92CB2}" type="slidenum">
              <a:rPr lang="en-US" smtClean="0"/>
              <a:pPr/>
              <a:t>44</a:t>
            </a:fld>
            <a:endParaRPr lang="en-US"/>
          </a:p>
        </p:txBody>
      </p:sp>
    </p:spTree>
    <p:extLst>
      <p:ext uri="{BB962C8B-B14F-4D97-AF65-F5344CB8AC3E}">
        <p14:creationId xmlns:p14="http://schemas.microsoft.com/office/powerpoint/2010/main" val="158602633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196334"/>
            <a:ext cx="7848600" cy="369332"/>
          </a:xfrm>
          <a:prstGeom prst="rect">
            <a:avLst/>
          </a:prstGeom>
        </p:spPr>
        <p:txBody>
          <a:bodyPr wrap="square">
            <a:spAutoFit/>
          </a:bodyPr>
          <a:lstStyle/>
          <a:p>
            <a:r>
              <a:rPr lang="en-US" b="1" dirty="0" smtClean="0"/>
              <a:t>8.4.2  Moving </a:t>
            </a:r>
            <a:r>
              <a:rPr lang="en-US" b="1" dirty="0"/>
              <a:t>data or constant between PLC registers and converting data:</a:t>
            </a:r>
            <a:endParaRPr lang="en-US" dirty="0"/>
          </a:p>
        </p:txBody>
      </p:sp>
      <p:pic>
        <p:nvPicPr>
          <p:cNvPr id="10242"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l="21275" t="34578" r="55850" b="47858"/>
          <a:stretch>
            <a:fillRect/>
          </a:stretch>
        </p:blipFill>
        <p:spPr bwMode="auto">
          <a:xfrm>
            <a:off x="644525" y="565666"/>
            <a:ext cx="2749550" cy="117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Picture 1"/>
          <p:cNvPicPr>
            <a:picLocks noChangeAspect="1" noChangeArrowheads="1"/>
          </p:cNvPicPr>
          <p:nvPr/>
        </p:nvPicPr>
        <p:blipFill>
          <a:blip r:embed="rId3" cstate="print">
            <a:extLst>
              <a:ext uri="{28A0092B-C50C-407E-A947-70E740481C1C}">
                <a14:useLocalDpi xmlns:a14="http://schemas.microsoft.com/office/drawing/2010/main" val="0"/>
              </a:ext>
            </a:extLst>
          </a:blip>
          <a:srcRect l="21851" t="42755" r="43750" b="34489"/>
          <a:stretch>
            <a:fillRect/>
          </a:stretch>
        </p:blipFill>
        <p:spPr bwMode="auto">
          <a:xfrm>
            <a:off x="381000" y="3429000"/>
            <a:ext cx="3581400" cy="133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Table 2"/>
          <p:cNvGraphicFramePr>
            <a:graphicFrameLocks noGrp="1"/>
          </p:cNvGraphicFramePr>
          <p:nvPr>
            <p:extLst>
              <p:ext uri="{D42A27DB-BD31-4B8C-83A1-F6EECF244321}">
                <p14:modId xmlns:p14="http://schemas.microsoft.com/office/powerpoint/2010/main" val="1881339317"/>
              </p:ext>
            </p:extLst>
          </p:nvPr>
        </p:nvGraphicFramePr>
        <p:xfrm>
          <a:off x="381000" y="1676400"/>
          <a:ext cx="7620000" cy="1645920"/>
        </p:xfrm>
        <a:graphic>
          <a:graphicData uri="http://schemas.openxmlformats.org/drawingml/2006/table">
            <a:tbl>
              <a:tblPr firstRow="1" firstCol="1" bandRow="1">
                <a:tableStyleId>{5C22544A-7EE6-4342-B048-85BDC9FD1C3A}</a:tableStyleId>
              </a:tblPr>
              <a:tblGrid>
                <a:gridCol w="1141476"/>
                <a:gridCol w="1141476"/>
                <a:gridCol w="2587752"/>
                <a:gridCol w="1607820"/>
                <a:gridCol w="1141476"/>
              </a:tblGrid>
              <a:tr h="0">
                <a:tc>
                  <a:txBody>
                    <a:bodyPr/>
                    <a:lstStyle/>
                    <a:p>
                      <a:pPr marL="0" marR="0" algn="ctr"/>
                      <a:r>
                        <a:rPr lang="en-US" sz="1200" dirty="0">
                          <a:effectLst/>
                        </a:rPr>
                        <a:t>Parameter</a:t>
                      </a:r>
                      <a:endParaRPr lang="en-US" sz="1200" dirty="0">
                        <a:effectLst/>
                        <a:latin typeface="Times New Roman"/>
                        <a:ea typeface="Times New Roman"/>
                        <a:cs typeface="Traditional Arabic"/>
                      </a:endParaRPr>
                    </a:p>
                  </a:txBody>
                  <a:tcPr marL="68580" marR="68580" marT="0" marB="0"/>
                </a:tc>
                <a:tc>
                  <a:txBody>
                    <a:bodyPr/>
                    <a:lstStyle/>
                    <a:p>
                      <a:pPr marL="0" marR="0" algn="ctr"/>
                      <a:r>
                        <a:rPr lang="en-US" sz="1200">
                          <a:effectLst/>
                        </a:rPr>
                        <a:t>Declaration</a:t>
                      </a:r>
                      <a:endParaRPr lang="en-US" sz="1200">
                        <a:effectLst/>
                        <a:latin typeface="Times New Roman"/>
                        <a:ea typeface="Times New Roman"/>
                        <a:cs typeface="Traditional Arabic"/>
                      </a:endParaRPr>
                    </a:p>
                  </a:txBody>
                  <a:tcPr marL="68580" marR="68580" marT="0" marB="0"/>
                </a:tc>
                <a:tc>
                  <a:txBody>
                    <a:bodyPr/>
                    <a:lstStyle/>
                    <a:p>
                      <a:pPr marL="0" marR="0" algn="ctr"/>
                      <a:r>
                        <a:rPr lang="en-US" sz="1200">
                          <a:effectLst/>
                        </a:rPr>
                        <a:t>Data type</a:t>
                      </a:r>
                      <a:endParaRPr lang="en-US" sz="1200">
                        <a:effectLst/>
                        <a:latin typeface="Times New Roman"/>
                        <a:ea typeface="Times New Roman"/>
                        <a:cs typeface="Traditional Arabic"/>
                      </a:endParaRPr>
                    </a:p>
                  </a:txBody>
                  <a:tcPr marL="68580" marR="68580" marT="0" marB="0"/>
                </a:tc>
                <a:tc>
                  <a:txBody>
                    <a:bodyPr/>
                    <a:lstStyle/>
                    <a:p>
                      <a:pPr marL="0" marR="0" algn="ctr"/>
                      <a:r>
                        <a:rPr lang="en-US" sz="1200">
                          <a:effectLst/>
                        </a:rPr>
                        <a:t>Memory area</a:t>
                      </a:r>
                      <a:endParaRPr lang="en-US" sz="1200">
                        <a:effectLst/>
                        <a:latin typeface="Times New Roman"/>
                        <a:ea typeface="Times New Roman"/>
                        <a:cs typeface="Traditional Arabic"/>
                      </a:endParaRPr>
                    </a:p>
                  </a:txBody>
                  <a:tcPr marL="68580" marR="68580" marT="0" marB="0"/>
                </a:tc>
                <a:tc>
                  <a:txBody>
                    <a:bodyPr/>
                    <a:lstStyle/>
                    <a:p>
                      <a:pPr marL="0" marR="0" algn="ctr"/>
                      <a:r>
                        <a:rPr lang="en-US" sz="1200">
                          <a:effectLst/>
                        </a:rPr>
                        <a:t>Description</a:t>
                      </a:r>
                      <a:endParaRPr lang="en-US" sz="1200">
                        <a:effectLst/>
                        <a:latin typeface="Times New Roman"/>
                        <a:ea typeface="Times New Roman"/>
                        <a:cs typeface="Traditional Arabic"/>
                      </a:endParaRPr>
                    </a:p>
                  </a:txBody>
                  <a:tcPr marL="68580" marR="68580" marT="0" marB="0"/>
                </a:tc>
              </a:tr>
              <a:tr h="0">
                <a:tc>
                  <a:txBody>
                    <a:bodyPr/>
                    <a:lstStyle/>
                    <a:p>
                      <a:pPr marL="0" marR="0" algn="ctr">
                        <a:spcBef>
                          <a:spcPts val="300"/>
                        </a:spcBef>
                      </a:pPr>
                      <a:r>
                        <a:rPr lang="en-US" sz="1200">
                          <a:effectLst/>
                        </a:rPr>
                        <a:t>EN</a:t>
                      </a:r>
                      <a:endParaRPr lang="en-US" sz="1200">
                        <a:effectLst/>
                        <a:latin typeface="Times New Roman"/>
                        <a:ea typeface="Times New Roman"/>
                        <a:cs typeface="Traditional Arabic"/>
                      </a:endParaRPr>
                    </a:p>
                  </a:txBody>
                  <a:tcPr marL="68580" marR="68580" marT="0" marB="0"/>
                </a:tc>
                <a:tc>
                  <a:txBody>
                    <a:bodyPr/>
                    <a:lstStyle/>
                    <a:p>
                      <a:pPr marL="0" marR="0" algn="ctr">
                        <a:spcBef>
                          <a:spcPts val="300"/>
                        </a:spcBef>
                      </a:pPr>
                      <a:r>
                        <a:rPr lang="en-US" sz="1200">
                          <a:effectLst/>
                        </a:rPr>
                        <a:t>Input</a:t>
                      </a:r>
                      <a:endParaRPr lang="en-US" sz="1200">
                        <a:effectLst/>
                        <a:latin typeface="Times New Roman"/>
                        <a:ea typeface="Times New Roman"/>
                        <a:cs typeface="Traditional Arabic"/>
                      </a:endParaRPr>
                    </a:p>
                  </a:txBody>
                  <a:tcPr marL="68580" marR="68580" marT="0" marB="0"/>
                </a:tc>
                <a:tc>
                  <a:txBody>
                    <a:bodyPr/>
                    <a:lstStyle/>
                    <a:p>
                      <a:pPr marL="0" marR="0" algn="ctr">
                        <a:spcBef>
                          <a:spcPts val="300"/>
                        </a:spcBef>
                      </a:pPr>
                      <a:r>
                        <a:rPr lang="en-US" sz="1200">
                          <a:effectLst/>
                        </a:rPr>
                        <a:t>BOOL</a:t>
                      </a:r>
                      <a:endParaRPr lang="en-US" sz="1200">
                        <a:effectLst/>
                        <a:latin typeface="Times New Roman"/>
                        <a:ea typeface="Times New Roman"/>
                        <a:cs typeface="Traditional Arabic"/>
                      </a:endParaRPr>
                    </a:p>
                  </a:txBody>
                  <a:tcPr marL="68580" marR="68580" marT="0" marB="0"/>
                </a:tc>
                <a:tc>
                  <a:txBody>
                    <a:bodyPr/>
                    <a:lstStyle/>
                    <a:p>
                      <a:pPr marL="0" marR="0" algn="ctr">
                        <a:spcBef>
                          <a:spcPts val="300"/>
                        </a:spcBef>
                      </a:pPr>
                      <a:r>
                        <a:rPr lang="en-US" sz="1200">
                          <a:effectLst/>
                        </a:rPr>
                        <a:t>I, Q, M, D, L</a:t>
                      </a:r>
                      <a:endParaRPr lang="en-US" sz="1200">
                        <a:effectLst/>
                        <a:latin typeface="Times New Roman"/>
                        <a:ea typeface="Times New Roman"/>
                        <a:cs typeface="Traditional Arabic"/>
                      </a:endParaRPr>
                    </a:p>
                  </a:txBody>
                  <a:tcPr marL="68580" marR="68580" marT="0" marB="0"/>
                </a:tc>
                <a:tc>
                  <a:txBody>
                    <a:bodyPr/>
                    <a:lstStyle/>
                    <a:p>
                      <a:pPr marL="0" marR="0" algn="ctr">
                        <a:spcBef>
                          <a:spcPts val="300"/>
                        </a:spcBef>
                      </a:pPr>
                      <a:r>
                        <a:rPr lang="en-US" sz="1200">
                          <a:effectLst/>
                        </a:rPr>
                        <a:t>Enable input</a:t>
                      </a:r>
                      <a:endParaRPr lang="en-US" sz="1200">
                        <a:effectLst/>
                        <a:latin typeface="Times New Roman"/>
                        <a:ea typeface="Times New Roman"/>
                        <a:cs typeface="Traditional Arabic"/>
                      </a:endParaRPr>
                    </a:p>
                  </a:txBody>
                  <a:tcPr marL="68580" marR="68580" marT="0" marB="0"/>
                </a:tc>
              </a:tr>
              <a:tr h="0">
                <a:tc>
                  <a:txBody>
                    <a:bodyPr/>
                    <a:lstStyle/>
                    <a:p>
                      <a:pPr marL="0" marR="0" algn="ctr">
                        <a:spcBef>
                          <a:spcPts val="300"/>
                        </a:spcBef>
                      </a:pPr>
                      <a:r>
                        <a:rPr lang="en-US" sz="1200">
                          <a:effectLst/>
                        </a:rPr>
                        <a:t>ENO</a:t>
                      </a:r>
                      <a:endParaRPr lang="en-US" sz="1200">
                        <a:effectLst/>
                        <a:latin typeface="Times New Roman"/>
                        <a:ea typeface="Times New Roman"/>
                        <a:cs typeface="Traditional Arabic"/>
                      </a:endParaRPr>
                    </a:p>
                  </a:txBody>
                  <a:tcPr marL="68580" marR="68580" marT="0" marB="0"/>
                </a:tc>
                <a:tc>
                  <a:txBody>
                    <a:bodyPr/>
                    <a:lstStyle/>
                    <a:p>
                      <a:pPr marL="0" marR="0" algn="ctr">
                        <a:spcBef>
                          <a:spcPts val="300"/>
                        </a:spcBef>
                      </a:pPr>
                      <a:r>
                        <a:rPr lang="en-US" sz="1200">
                          <a:effectLst/>
                        </a:rPr>
                        <a:t>Output</a:t>
                      </a:r>
                      <a:endParaRPr lang="en-US" sz="1200">
                        <a:effectLst/>
                        <a:latin typeface="Times New Roman"/>
                        <a:ea typeface="Times New Roman"/>
                        <a:cs typeface="Traditional Arabic"/>
                      </a:endParaRPr>
                    </a:p>
                  </a:txBody>
                  <a:tcPr marL="68580" marR="68580" marT="0" marB="0"/>
                </a:tc>
                <a:tc>
                  <a:txBody>
                    <a:bodyPr/>
                    <a:lstStyle/>
                    <a:p>
                      <a:pPr marL="0" marR="0" algn="ctr">
                        <a:spcBef>
                          <a:spcPts val="300"/>
                        </a:spcBef>
                      </a:pPr>
                      <a:r>
                        <a:rPr lang="en-US" sz="1200">
                          <a:effectLst/>
                        </a:rPr>
                        <a:t>BOOL</a:t>
                      </a:r>
                      <a:endParaRPr lang="en-US" sz="1200">
                        <a:effectLst/>
                        <a:latin typeface="Times New Roman"/>
                        <a:ea typeface="Times New Roman"/>
                        <a:cs typeface="Traditional Arabic"/>
                      </a:endParaRPr>
                    </a:p>
                  </a:txBody>
                  <a:tcPr marL="68580" marR="68580" marT="0" marB="0"/>
                </a:tc>
                <a:tc>
                  <a:txBody>
                    <a:bodyPr/>
                    <a:lstStyle/>
                    <a:p>
                      <a:pPr marL="0" marR="0" algn="ctr">
                        <a:spcBef>
                          <a:spcPts val="300"/>
                        </a:spcBef>
                      </a:pPr>
                      <a:r>
                        <a:rPr lang="en-US" sz="1200">
                          <a:effectLst/>
                        </a:rPr>
                        <a:t>I, Q, M, D, L</a:t>
                      </a:r>
                      <a:endParaRPr lang="en-US" sz="1200">
                        <a:effectLst/>
                        <a:latin typeface="Times New Roman"/>
                        <a:ea typeface="Times New Roman"/>
                        <a:cs typeface="Traditional Arabic"/>
                      </a:endParaRPr>
                    </a:p>
                  </a:txBody>
                  <a:tcPr marL="68580" marR="68580" marT="0" marB="0"/>
                </a:tc>
                <a:tc>
                  <a:txBody>
                    <a:bodyPr/>
                    <a:lstStyle/>
                    <a:p>
                      <a:pPr marL="0" marR="0" algn="ctr">
                        <a:spcBef>
                          <a:spcPts val="300"/>
                        </a:spcBef>
                      </a:pPr>
                      <a:r>
                        <a:rPr lang="en-US" sz="1200">
                          <a:effectLst/>
                        </a:rPr>
                        <a:t>Enable output</a:t>
                      </a:r>
                      <a:endParaRPr lang="en-US" sz="1200">
                        <a:effectLst/>
                        <a:latin typeface="Times New Roman"/>
                        <a:ea typeface="Times New Roman"/>
                        <a:cs typeface="Traditional Arabic"/>
                      </a:endParaRPr>
                    </a:p>
                  </a:txBody>
                  <a:tcPr marL="68580" marR="68580" marT="0" marB="0"/>
                </a:tc>
              </a:tr>
              <a:tr h="0">
                <a:tc>
                  <a:txBody>
                    <a:bodyPr/>
                    <a:lstStyle/>
                    <a:p>
                      <a:pPr marL="0" marR="0" algn="ctr">
                        <a:spcBef>
                          <a:spcPts val="300"/>
                        </a:spcBef>
                      </a:pPr>
                      <a:r>
                        <a:rPr lang="en-US" sz="1200">
                          <a:effectLst/>
                        </a:rPr>
                        <a:t>IN</a:t>
                      </a:r>
                      <a:endParaRPr lang="en-US" sz="1200">
                        <a:effectLst/>
                        <a:latin typeface="Times New Roman"/>
                        <a:ea typeface="Times New Roman"/>
                        <a:cs typeface="Traditional Arabic"/>
                      </a:endParaRPr>
                    </a:p>
                  </a:txBody>
                  <a:tcPr marL="68580" marR="68580" marT="0" marB="0"/>
                </a:tc>
                <a:tc>
                  <a:txBody>
                    <a:bodyPr/>
                    <a:lstStyle/>
                    <a:p>
                      <a:pPr marL="0" marR="0" algn="ctr">
                        <a:spcBef>
                          <a:spcPts val="300"/>
                        </a:spcBef>
                      </a:pPr>
                      <a:r>
                        <a:rPr lang="en-US" sz="1200">
                          <a:effectLst/>
                        </a:rPr>
                        <a:t>Input</a:t>
                      </a:r>
                      <a:endParaRPr lang="en-US" sz="1200">
                        <a:effectLst/>
                        <a:latin typeface="Times New Roman"/>
                        <a:ea typeface="Times New Roman"/>
                        <a:cs typeface="Traditional Arabic"/>
                      </a:endParaRPr>
                    </a:p>
                  </a:txBody>
                  <a:tcPr marL="68580" marR="68580" marT="0" marB="0"/>
                </a:tc>
                <a:tc>
                  <a:txBody>
                    <a:bodyPr/>
                    <a:lstStyle/>
                    <a:p>
                      <a:pPr marL="0" marR="0" algn="ctr">
                        <a:spcBef>
                          <a:spcPts val="300"/>
                        </a:spcBef>
                      </a:pPr>
                      <a:r>
                        <a:rPr lang="en-US" sz="1200" dirty="0">
                          <a:effectLst/>
                        </a:rPr>
                        <a:t>Bit strings, integers, floating-point numbers, timers, DATE, TOD, CHAR, TIMER, COUNTER</a:t>
                      </a:r>
                      <a:endParaRPr lang="en-US" sz="1200" dirty="0">
                        <a:effectLst/>
                        <a:latin typeface="Times New Roman"/>
                        <a:ea typeface="Times New Roman"/>
                        <a:cs typeface="Traditional Arabic"/>
                      </a:endParaRPr>
                    </a:p>
                  </a:txBody>
                  <a:tcPr marL="68580" marR="68580" marT="0" marB="0"/>
                </a:tc>
                <a:tc>
                  <a:txBody>
                    <a:bodyPr/>
                    <a:lstStyle/>
                    <a:p>
                      <a:pPr marL="0" marR="0" algn="ctr">
                        <a:spcBef>
                          <a:spcPts val="300"/>
                        </a:spcBef>
                      </a:pPr>
                      <a:r>
                        <a:rPr lang="en-US" sz="1200">
                          <a:effectLst/>
                        </a:rPr>
                        <a:t>I, Q, M, D, L or constant</a:t>
                      </a:r>
                      <a:endParaRPr lang="en-US" sz="1200">
                        <a:effectLst/>
                        <a:latin typeface="Times New Roman"/>
                        <a:ea typeface="Times New Roman"/>
                        <a:cs typeface="Traditional Arabic"/>
                      </a:endParaRPr>
                    </a:p>
                  </a:txBody>
                  <a:tcPr marL="68580" marR="68580" marT="0" marB="0"/>
                </a:tc>
                <a:tc>
                  <a:txBody>
                    <a:bodyPr/>
                    <a:lstStyle/>
                    <a:p>
                      <a:pPr marL="0" marR="0" algn="ctr">
                        <a:spcBef>
                          <a:spcPts val="300"/>
                        </a:spcBef>
                      </a:pPr>
                      <a:r>
                        <a:rPr lang="en-US" sz="1200">
                          <a:effectLst/>
                        </a:rPr>
                        <a:t>Source value</a:t>
                      </a:r>
                      <a:endParaRPr lang="en-US" sz="1200">
                        <a:effectLst/>
                        <a:latin typeface="Times New Roman"/>
                        <a:ea typeface="Times New Roman"/>
                        <a:cs typeface="Traditional Arabic"/>
                      </a:endParaRPr>
                    </a:p>
                  </a:txBody>
                  <a:tcPr marL="68580" marR="68580" marT="0" marB="0"/>
                </a:tc>
              </a:tr>
              <a:tr h="0">
                <a:tc>
                  <a:txBody>
                    <a:bodyPr/>
                    <a:lstStyle/>
                    <a:p>
                      <a:pPr marL="0" marR="0" algn="ctr">
                        <a:spcBef>
                          <a:spcPts val="300"/>
                        </a:spcBef>
                      </a:pPr>
                      <a:r>
                        <a:rPr lang="en-US" sz="1200">
                          <a:effectLst/>
                        </a:rPr>
                        <a:t>OUT1</a:t>
                      </a:r>
                      <a:endParaRPr lang="en-US" sz="1200">
                        <a:effectLst/>
                        <a:latin typeface="Times New Roman"/>
                        <a:ea typeface="Times New Roman"/>
                        <a:cs typeface="Traditional Arabic"/>
                      </a:endParaRPr>
                    </a:p>
                  </a:txBody>
                  <a:tcPr marL="68580" marR="68580" marT="0" marB="0"/>
                </a:tc>
                <a:tc>
                  <a:txBody>
                    <a:bodyPr/>
                    <a:lstStyle/>
                    <a:p>
                      <a:pPr marL="0" marR="0" algn="ctr">
                        <a:spcBef>
                          <a:spcPts val="300"/>
                        </a:spcBef>
                      </a:pPr>
                      <a:r>
                        <a:rPr lang="en-US" sz="1200">
                          <a:effectLst/>
                        </a:rPr>
                        <a:t>Output</a:t>
                      </a:r>
                      <a:endParaRPr lang="en-US" sz="1200">
                        <a:effectLst/>
                        <a:latin typeface="Times New Roman"/>
                        <a:ea typeface="Times New Roman"/>
                        <a:cs typeface="Traditional Arabic"/>
                      </a:endParaRPr>
                    </a:p>
                  </a:txBody>
                  <a:tcPr marL="68580" marR="68580" marT="0" marB="0"/>
                </a:tc>
                <a:tc>
                  <a:txBody>
                    <a:bodyPr/>
                    <a:lstStyle/>
                    <a:p>
                      <a:pPr marL="0" marR="0" algn="ctr">
                        <a:spcBef>
                          <a:spcPts val="300"/>
                        </a:spcBef>
                      </a:pPr>
                      <a:r>
                        <a:rPr lang="en-US" sz="1200">
                          <a:effectLst/>
                        </a:rPr>
                        <a:t>Bit strings, integers, floating-point numbers, timers, DATE, TOD, CHAR, TIMER, COUNTER</a:t>
                      </a:r>
                      <a:endParaRPr lang="en-US" sz="1200">
                        <a:effectLst/>
                        <a:latin typeface="Times New Roman"/>
                        <a:ea typeface="Times New Roman"/>
                        <a:cs typeface="Traditional Arabic"/>
                      </a:endParaRPr>
                    </a:p>
                  </a:txBody>
                  <a:tcPr marL="68580" marR="68580" marT="0" marB="0"/>
                </a:tc>
                <a:tc>
                  <a:txBody>
                    <a:bodyPr/>
                    <a:lstStyle/>
                    <a:p>
                      <a:pPr marL="0" marR="0" algn="ctr">
                        <a:spcBef>
                          <a:spcPts val="300"/>
                        </a:spcBef>
                      </a:pPr>
                      <a:r>
                        <a:rPr lang="en-US" sz="1200">
                          <a:effectLst/>
                        </a:rPr>
                        <a:t>I, Q, M, D, L</a:t>
                      </a:r>
                      <a:endParaRPr lang="en-US" sz="1200">
                        <a:effectLst/>
                        <a:latin typeface="Times New Roman"/>
                        <a:ea typeface="Times New Roman"/>
                        <a:cs typeface="Traditional Arabic"/>
                      </a:endParaRPr>
                    </a:p>
                  </a:txBody>
                  <a:tcPr marL="68580" marR="68580" marT="0" marB="0"/>
                </a:tc>
                <a:tc>
                  <a:txBody>
                    <a:bodyPr/>
                    <a:lstStyle/>
                    <a:p>
                      <a:pPr marL="0" marR="0" algn="ctr">
                        <a:spcBef>
                          <a:spcPts val="300"/>
                        </a:spcBef>
                      </a:pPr>
                      <a:r>
                        <a:rPr lang="en-US" sz="1200" dirty="0">
                          <a:effectLst/>
                        </a:rPr>
                        <a:t>Destination address</a:t>
                      </a:r>
                      <a:endParaRPr lang="en-US" sz="1200" dirty="0">
                        <a:effectLst/>
                        <a:latin typeface="Times New Roman"/>
                        <a:ea typeface="Times New Roman"/>
                        <a:cs typeface="Traditional Arabic"/>
                      </a:endParaRPr>
                    </a:p>
                  </a:txBody>
                  <a:tcPr marL="68580" marR="68580" marT="0" marB="0"/>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867788273"/>
              </p:ext>
            </p:extLst>
          </p:nvPr>
        </p:nvGraphicFramePr>
        <p:xfrm>
          <a:off x="495300" y="4760912"/>
          <a:ext cx="7620000" cy="1645920"/>
        </p:xfrm>
        <a:graphic>
          <a:graphicData uri="http://schemas.openxmlformats.org/drawingml/2006/table">
            <a:tbl>
              <a:tblPr firstRow="1" firstCol="1" bandRow="1">
                <a:tableStyleId>{5C22544A-7EE6-4342-B048-85BDC9FD1C3A}</a:tableStyleId>
              </a:tblPr>
              <a:tblGrid>
                <a:gridCol w="1524000"/>
                <a:gridCol w="1524000"/>
                <a:gridCol w="1524000"/>
                <a:gridCol w="1524000"/>
                <a:gridCol w="1524000"/>
              </a:tblGrid>
              <a:tr h="0">
                <a:tc>
                  <a:txBody>
                    <a:bodyPr/>
                    <a:lstStyle/>
                    <a:p>
                      <a:pPr marL="0" marR="0" algn="ctr"/>
                      <a:r>
                        <a:rPr lang="en-US" sz="1200" dirty="0">
                          <a:effectLst/>
                        </a:rPr>
                        <a:t>Parameter</a:t>
                      </a:r>
                      <a:endParaRPr lang="en-US" sz="2000" dirty="0">
                        <a:effectLst/>
                        <a:latin typeface="Times New Roman"/>
                        <a:ea typeface="Times New Roman"/>
                        <a:cs typeface="Traditional Arabic"/>
                      </a:endParaRPr>
                    </a:p>
                  </a:txBody>
                  <a:tcPr marL="68580" marR="68580" marT="0" marB="0"/>
                </a:tc>
                <a:tc>
                  <a:txBody>
                    <a:bodyPr/>
                    <a:lstStyle/>
                    <a:p>
                      <a:pPr marL="0" marR="0" algn="ctr"/>
                      <a:r>
                        <a:rPr lang="en-US" sz="1200">
                          <a:effectLst/>
                        </a:rPr>
                        <a:t>Declaration</a:t>
                      </a:r>
                      <a:endParaRPr lang="en-US" sz="2000">
                        <a:effectLst/>
                        <a:latin typeface="Times New Roman"/>
                        <a:ea typeface="Times New Roman"/>
                        <a:cs typeface="Traditional Arabic"/>
                      </a:endParaRPr>
                    </a:p>
                  </a:txBody>
                  <a:tcPr marL="68580" marR="68580" marT="0" marB="0"/>
                </a:tc>
                <a:tc>
                  <a:txBody>
                    <a:bodyPr/>
                    <a:lstStyle/>
                    <a:p>
                      <a:pPr marL="0" marR="0" algn="ctr"/>
                      <a:r>
                        <a:rPr lang="en-US" sz="1200">
                          <a:effectLst/>
                        </a:rPr>
                        <a:t>Data type</a:t>
                      </a:r>
                      <a:endParaRPr lang="en-US" sz="2000">
                        <a:effectLst/>
                        <a:latin typeface="Times New Roman"/>
                        <a:ea typeface="Times New Roman"/>
                        <a:cs typeface="Traditional Arabic"/>
                      </a:endParaRPr>
                    </a:p>
                  </a:txBody>
                  <a:tcPr marL="68580" marR="68580" marT="0" marB="0"/>
                </a:tc>
                <a:tc>
                  <a:txBody>
                    <a:bodyPr/>
                    <a:lstStyle/>
                    <a:p>
                      <a:pPr marL="0" marR="0" algn="ctr"/>
                      <a:r>
                        <a:rPr lang="en-US" sz="1200">
                          <a:effectLst/>
                        </a:rPr>
                        <a:t>Memory area</a:t>
                      </a:r>
                      <a:endParaRPr lang="en-US" sz="2000">
                        <a:effectLst/>
                        <a:latin typeface="Times New Roman"/>
                        <a:ea typeface="Times New Roman"/>
                        <a:cs typeface="Traditional Arabic"/>
                      </a:endParaRPr>
                    </a:p>
                  </a:txBody>
                  <a:tcPr marL="68580" marR="68580" marT="0" marB="0"/>
                </a:tc>
                <a:tc>
                  <a:txBody>
                    <a:bodyPr/>
                    <a:lstStyle/>
                    <a:p>
                      <a:pPr marL="0" marR="0" algn="ctr"/>
                      <a:r>
                        <a:rPr lang="en-US" sz="1200">
                          <a:effectLst/>
                        </a:rPr>
                        <a:t>Description</a:t>
                      </a:r>
                      <a:endParaRPr lang="en-US" sz="2000">
                        <a:effectLst/>
                        <a:latin typeface="Times New Roman"/>
                        <a:ea typeface="Times New Roman"/>
                        <a:cs typeface="Traditional Arabic"/>
                      </a:endParaRPr>
                    </a:p>
                  </a:txBody>
                  <a:tcPr marL="68580" marR="68580" marT="0" marB="0"/>
                </a:tc>
              </a:tr>
              <a:tr h="0">
                <a:tc>
                  <a:txBody>
                    <a:bodyPr/>
                    <a:lstStyle/>
                    <a:p>
                      <a:pPr marL="0" marR="0">
                        <a:spcBef>
                          <a:spcPts val="300"/>
                        </a:spcBef>
                      </a:pPr>
                      <a:r>
                        <a:rPr lang="en-US" sz="1200">
                          <a:effectLst/>
                        </a:rPr>
                        <a:t>EN</a:t>
                      </a:r>
                      <a:endParaRPr lang="en-US" sz="20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Input</a:t>
                      </a:r>
                      <a:endParaRPr lang="en-US" sz="20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BOOL</a:t>
                      </a:r>
                      <a:endParaRPr lang="en-US" sz="2000">
                        <a:effectLst/>
                        <a:latin typeface="Times New Roman"/>
                        <a:ea typeface="Times New Roman"/>
                        <a:cs typeface="Traditional Arabic"/>
                      </a:endParaRPr>
                    </a:p>
                  </a:txBody>
                  <a:tcPr marL="68580" marR="68580" marT="0" marB="0"/>
                </a:tc>
                <a:tc>
                  <a:txBody>
                    <a:bodyPr/>
                    <a:lstStyle/>
                    <a:p>
                      <a:pPr marL="0" marR="0">
                        <a:spcBef>
                          <a:spcPts val="300"/>
                        </a:spcBef>
                      </a:pPr>
                      <a:r>
                        <a:rPr lang="en-US" sz="1200" dirty="0">
                          <a:effectLst/>
                        </a:rPr>
                        <a:t>I, Q, M, D, L</a:t>
                      </a:r>
                      <a:endParaRPr lang="en-US" sz="2000" dirty="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Enable input</a:t>
                      </a:r>
                      <a:endParaRPr lang="en-US" sz="2000">
                        <a:effectLst/>
                        <a:latin typeface="Times New Roman"/>
                        <a:ea typeface="Times New Roman"/>
                        <a:cs typeface="Traditional Arabic"/>
                      </a:endParaRPr>
                    </a:p>
                  </a:txBody>
                  <a:tcPr marL="68580" marR="68580" marT="0" marB="0"/>
                </a:tc>
              </a:tr>
              <a:tr h="0">
                <a:tc>
                  <a:txBody>
                    <a:bodyPr/>
                    <a:lstStyle/>
                    <a:p>
                      <a:pPr marL="0" marR="0">
                        <a:spcBef>
                          <a:spcPts val="300"/>
                        </a:spcBef>
                      </a:pPr>
                      <a:r>
                        <a:rPr lang="en-US" sz="1200">
                          <a:effectLst/>
                        </a:rPr>
                        <a:t>ENO</a:t>
                      </a:r>
                      <a:endParaRPr lang="en-US" sz="20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Output</a:t>
                      </a:r>
                      <a:endParaRPr lang="en-US" sz="20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BOOL</a:t>
                      </a:r>
                      <a:endParaRPr lang="en-US" sz="20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I, Q, M, D, L</a:t>
                      </a:r>
                      <a:endParaRPr lang="en-US" sz="20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Enable output</a:t>
                      </a:r>
                      <a:endParaRPr lang="en-US" sz="2000">
                        <a:effectLst/>
                        <a:latin typeface="Times New Roman"/>
                        <a:ea typeface="Times New Roman"/>
                        <a:cs typeface="Traditional Arabic"/>
                      </a:endParaRPr>
                    </a:p>
                  </a:txBody>
                  <a:tcPr marL="68580" marR="68580" marT="0" marB="0"/>
                </a:tc>
              </a:tr>
              <a:tr h="0">
                <a:tc>
                  <a:txBody>
                    <a:bodyPr/>
                    <a:lstStyle/>
                    <a:p>
                      <a:pPr marL="0" marR="0">
                        <a:spcBef>
                          <a:spcPts val="300"/>
                        </a:spcBef>
                      </a:pPr>
                      <a:r>
                        <a:rPr lang="en-US" sz="1200">
                          <a:effectLst/>
                        </a:rPr>
                        <a:t>IN</a:t>
                      </a:r>
                      <a:endParaRPr lang="en-US" sz="20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Input</a:t>
                      </a:r>
                      <a:endParaRPr lang="en-US" sz="20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Integers, floating-point numbers, BCD16, BCD32</a:t>
                      </a:r>
                      <a:endParaRPr lang="en-US" sz="2000">
                        <a:effectLst/>
                        <a:latin typeface="Times New Roman"/>
                        <a:ea typeface="Times New Roman"/>
                        <a:cs typeface="Traditional Arabic"/>
                      </a:endParaRPr>
                    </a:p>
                  </a:txBody>
                  <a:tcPr marL="68580" marR="68580" marT="0" marB="0"/>
                </a:tc>
                <a:tc>
                  <a:txBody>
                    <a:bodyPr/>
                    <a:lstStyle/>
                    <a:p>
                      <a:pPr marL="0" marR="0">
                        <a:spcBef>
                          <a:spcPts val="300"/>
                        </a:spcBef>
                      </a:pPr>
                      <a:r>
                        <a:rPr lang="en-US" sz="1200" dirty="0">
                          <a:effectLst/>
                        </a:rPr>
                        <a:t>I, Q, M, D, L, P or constant</a:t>
                      </a:r>
                      <a:endParaRPr lang="en-US" sz="2000" dirty="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Value to be converted.</a:t>
                      </a:r>
                      <a:endParaRPr lang="en-US" sz="2000">
                        <a:effectLst/>
                        <a:latin typeface="Times New Roman"/>
                        <a:ea typeface="Times New Roman"/>
                        <a:cs typeface="Traditional Arabic"/>
                      </a:endParaRPr>
                    </a:p>
                  </a:txBody>
                  <a:tcPr marL="68580" marR="68580" marT="0" marB="0"/>
                </a:tc>
              </a:tr>
              <a:tr h="0">
                <a:tc>
                  <a:txBody>
                    <a:bodyPr/>
                    <a:lstStyle/>
                    <a:p>
                      <a:pPr marL="0" marR="0">
                        <a:spcBef>
                          <a:spcPts val="300"/>
                        </a:spcBef>
                      </a:pPr>
                      <a:r>
                        <a:rPr lang="en-US" sz="1200">
                          <a:effectLst/>
                        </a:rPr>
                        <a:t>OUT</a:t>
                      </a:r>
                      <a:endParaRPr lang="en-US" sz="20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Output</a:t>
                      </a:r>
                      <a:endParaRPr lang="en-US" sz="20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Integers, floating-point numbers, BCD16, BCD32</a:t>
                      </a:r>
                      <a:endParaRPr lang="en-US" sz="20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I, Q, M, D, L, P</a:t>
                      </a:r>
                      <a:endParaRPr lang="en-US" sz="2000">
                        <a:effectLst/>
                        <a:latin typeface="Times New Roman"/>
                        <a:ea typeface="Times New Roman"/>
                        <a:cs typeface="Traditional Arabic"/>
                      </a:endParaRPr>
                    </a:p>
                  </a:txBody>
                  <a:tcPr marL="68580" marR="68580" marT="0" marB="0"/>
                </a:tc>
                <a:tc>
                  <a:txBody>
                    <a:bodyPr/>
                    <a:lstStyle/>
                    <a:p>
                      <a:pPr marL="0" marR="0">
                        <a:spcBef>
                          <a:spcPts val="300"/>
                        </a:spcBef>
                      </a:pPr>
                      <a:r>
                        <a:rPr lang="en-US" sz="1200" dirty="0">
                          <a:effectLst/>
                        </a:rPr>
                        <a:t>Result of the conversion</a:t>
                      </a:r>
                      <a:endParaRPr lang="en-US" sz="2000" dirty="0">
                        <a:effectLst/>
                        <a:latin typeface="Times New Roman"/>
                        <a:ea typeface="Times New Roman"/>
                        <a:cs typeface="Traditional Arabic"/>
                      </a:endParaRPr>
                    </a:p>
                  </a:txBody>
                  <a:tcPr marL="68580" marR="68580" marT="0" marB="0"/>
                </a:tc>
              </a:tr>
            </a:tbl>
          </a:graphicData>
        </a:graphic>
      </p:graphicFrame>
      <p:sp>
        <p:nvSpPr>
          <p:cNvPr id="7" name="Footer Placeholder 6"/>
          <p:cNvSpPr>
            <a:spLocks noGrp="1"/>
          </p:cNvSpPr>
          <p:nvPr>
            <p:ph type="ftr" sz="quarter" idx="11"/>
          </p:nvPr>
        </p:nvSpPr>
        <p:spPr/>
        <p:txBody>
          <a:bodyPr/>
          <a:lstStyle/>
          <a:p>
            <a:r>
              <a:rPr lang="en-US" smtClean="0"/>
              <a:t>Chapter 8: PLC Timers, Counters, Registers and Analog input/Outputs -IE337</a:t>
            </a:r>
            <a:endParaRPr lang="en-US"/>
          </a:p>
        </p:txBody>
      </p:sp>
      <p:sp>
        <p:nvSpPr>
          <p:cNvPr id="8" name="Slide Number Placeholder 7"/>
          <p:cNvSpPr>
            <a:spLocks noGrp="1"/>
          </p:cNvSpPr>
          <p:nvPr>
            <p:ph type="sldNum" sz="quarter" idx="12"/>
          </p:nvPr>
        </p:nvSpPr>
        <p:spPr/>
        <p:txBody>
          <a:bodyPr/>
          <a:lstStyle/>
          <a:p>
            <a:fld id="{52102C6B-3D02-4064-9A4B-6A3BCBC92CB2}" type="slidenum">
              <a:rPr lang="en-US" smtClean="0"/>
              <a:pPr/>
              <a:t>45</a:t>
            </a:fld>
            <a:endParaRPr lang="en-US"/>
          </a:p>
        </p:txBody>
      </p:sp>
    </p:spTree>
    <p:extLst>
      <p:ext uri="{BB962C8B-B14F-4D97-AF65-F5344CB8AC3E}">
        <p14:creationId xmlns:p14="http://schemas.microsoft.com/office/powerpoint/2010/main" val="403514425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152400"/>
            <a:ext cx="8153400" cy="4893647"/>
          </a:xfrm>
          <a:prstGeom prst="rect">
            <a:avLst/>
          </a:prstGeom>
        </p:spPr>
        <p:txBody>
          <a:bodyPr wrap="square">
            <a:spAutoFit/>
          </a:bodyPr>
          <a:lstStyle/>
          <a:p>
            <a:r>
              <a:rPr lang="en-US" sz="2400" b="1" i="1" dirty="0"/>
              <a:t>Example </a:t>
            </a:r>
            <a:r>
              <a:rPr lang="en-US" sz="2400" b="1" i="1" dirty="0" smtClean="0"/>
              <a:t>8.12</a:t>
            </a:r>
          </a:p>
          <a:p>
            <a:endParaRPr lang="en-US" sz="2400" dirty="0"/>
          </a:p>
          <a:p>
            <a:r>
              <a:rPr lang="en-US" sz="2400" dirty="0"/>
              <a:t>Develop </a:t>
            </a:r>
            <a:r>
              <a:rPr lang="en-US" sz="2400" dirty="0" smtClean="0"/>
              <a:t>an RLL program </a:t>
            </a:r>
            <a:r>
              <a:rPr lang="en-US" sz="2400" dirty="0"/>
              <a:t>to move </a:t>
            </a:r>
            <a:r>
              <a:rPr lang="en-US" sz="2400" dirty="0" smtClean="0"/>
              <a:t>2 types </a:t>
            </a:r>
            <a:r>
              <a:rPr lang="en-US" sz="2400" dirty="0"/>
              <a:t>of data </a:t>
            </a:r>
            <a:r>
              <a:rPr lang="en-US" sz="2400" dirty="0" smtClean="0"/>
              <a:t>in 2 registers MW100 </a:t>
            </a:r>
            <a:r>
              <a:rPr lang="en-US" sz="2400" dirty="0"/>
              <a:t>and MW102 </a:t>
            </a:r>
            <a:r>
              <a:rPr lang="en-US" sz="2400" dirty="0" smtClean="0"/>
              <a:t>based </a:t>
            </a:r>
            <a:r>
              <a:rPr lang="en-US" sz="2400" dirty="0"/>
              <a:t>on </a:t>
            </a:r>
            <a:r>
              <a:rPr lang="en-US" sz="2400" dirty="0" smtClean="0"/>
              <a:t>discrete </a:t>
            </a:r>
            <a:r>
              <a:rPr lang="en-US" sz="2400" dirty="0"/>
              <a:t>input Boolean conditions through </a:t>
            </a:r>
            <a:r>
              <a:rPr lang="en-US" sz="2400" dirty="0" smtClean="0"/>
              <a:t>contact </a:t>
            </a:r>
            <a:r>
              <a:rPr lang="en-US" sz="2400" dirty="0"/>
              <a:t>switches </a:t>
            </a:r>
            <a:r>
              <a:rPr lang="en-US" sz="2400" dirty="0" smtClean="0"/>
              <a:t>that have symbolic addresses </a:t>
            </a:r>
            <a:r>
              <a:rPr lang="en-US" sz="2400" dirty="0"/>
              <a:t>SW1 and SW2. The moving condition </a:t>
            </a:r>
            <a:r>
              <a:rPr lang="en-US" sz="2400" dirty="0" smtClean="0"/>
              <a:t>is :</a:t>
            </a:r>
          </a:p>
          <a:p>
            <a:endParaRPr lang="en-US" sz="2400" dirty="0"/>
          </a:p>
          <a:p>
            <a:r>
              <a:rPr lang="en-US" sz="2400" dirty="0">
                <a:solidFill>
                  <a:srgbClr val="C00000"/>
                </a:solidFill>
              </a:rPr>
              <a:t>IF SW1=TRUE , </a:t>
            </a:r>
            <a:r>
              <a:rPr lang="en-US" sz="2400" dirty="0" smtClean="0">
                <a:solidFill>
                  <a:srgbClr val="C00000"/>
                </a:solidFill>
              </a:rPr>
              <a:t>MW100=16#FFFF </a:t>
            </a:r>
            <a:r>
              <a:rPr lang="en-US" sz="2400" dirty="0">
                <a:solidFill>
                  <a:srgbClr val="C00000"/>
                </a:solidFill>
              </a:rPr>
              <a:t>Else MW100=16#0000</a:t>
            </a:r>
            <a:r>
              <a:rPr lang="en-US" sz="2400" dirty="0"/>
              <a:t>.</a:t>
            </a:r>
          </a:p>
          <a:p>
            <a:r>
              <a:rPr lang="en-US" sz="2400" dirty="0">
                <a:solidFill>
                  <a:srgbClr val="7030A0"/>
                </a:solidFill>
              </a:rPr>
              <a:t>IF SW2=TRUE,  MW102=16#DDAA ELSE MW102=16#1122.</a:t>
            </a:r>
          </a:p>
          <a:p>
            <a:endParaRPr lang="en-US" sz="2400" dirty="0" smtClean="0"/>
          </a:p>
          <a:p>
            <a:r>
              <a:rPr lang="en-US" sz="2400" dirty="0" smtClean="0"/>
              <a:t>The </a:t>
            </a:r>
            <a:r>
              <a:rPr lang="en-US" sz="2400" dirty="0"/>
              <a:t>RLL program is shown in Fig 8.18, for two states. </a:t>
            </a:r>
            <a:endParaRPr lang="en-US" sz="2400" dirty="0" smtClean="0"/>
          </a:p>
          <a:p>
            <a:r>
              <a:rPr lang="en-US" sz="2400" dirty="0" smtClean="0"/>
              <a:t>	Fig </a:t>
            </a:r>
            <a:r>
              <a:rPr lang="en-US" sz="2400" dirty="0"/>
              <a:t>8.18a, SW1 and SW2 </a:t>
            </a:r>
            <a:r>
              <a:rPr lang="en-US" sz="2400" dirty="0" smtClean="0"/>
              <a:t>are both False </a:t>
            </a:r>
          </a:p>
          <a:p>
            <a:r>
              <a:rPr lang="en-US" sz="2400" dirty="0" smtClean="0"/>
              <a:t>	Fig 8.18b, </a:t>
            </a:r>
            <a:r>
              <a:rPr lang="en-US" sz="2400" dirty="0"/>
              <a:t>SW1 and SW2 </a:t>
            </a:r>
            <a:r>
              <a:rPr lang="en-US" sz="2400" dirty="0" smtClean="0"/>
              <a:t>are both TRUE</a:t>
            </a:r>
            <a:endParaRPr lang="en-US" sz="2400" dirty="0"/>
          </a:p>
        </p:txBody>
      </p:sp>
      <p:sp>
        <p:nvSpPr>
          <p:cNvPr id="3" name="Footer Placeholder 2"/>
          <p:cNvSpPr>
            <a:spLocks noGrp="1"/>
          </p:cNvSpPr>
          <p:nvPr>
            <p:ph type="ftr" sz="quarter" idx="11"/>
          </p:nvPr>
        </p:nvSpPr>
        <p:spPr/>
        <p:txBody>
          <a:bodyPr/>
          <a:lstStyle/>
          <a:p>
            <a:r>
              <a:rPr lang="en-US" smtClean="0"/>
              <a:t>Chapter 8: PLC Timers, Counters, Registers and Analog input/Outputs -IE337</a:t>
            </a:r>
            <a:endParaRPr lang="en-US"/>
          </a:p>
        </p:txBody>
      </p:sp>
      <p:sp>
        <p:nvSpPr>
          <p:cNvPr id="5" name="Slide Number Placeholder 4"/>
          <p:cNvSpPr>
            <a:spLocks noGrp="1"/>
          </p:cNvSpPr>
          <p:nvPr>
            <p:ph type="sldNum" sz="quarter" idx="12"/>
          </p:nvPr>
        </p:nvSpPr>
        <p:spPr/>
        <p:txBody>
          <a:bodyPr/>
          <a:lstStyle/>
          <a:p>
            <a:fld id="{52102C6B-3D02-4064-9A4B-6A3BCBC92CB2}" type="slidenum">
              <a:rPr lang="en-US" smtClean="0"/>
              <a:pPr/>
              <a:t>46</a:t>
            </a:fld>
            <a:endParaRPr lang="en-US"/>
          </a:p>
        </p:txBody>
      </p:sp>
    </p:spTree>
    <p:extLst>
      <p:ext uri="{BB962C8B-B14F-4D97-AF65-F5344CB8AC3E}">
        <p14:creationId xmlns:p14="http://schemas.microsoft.com/office/powerpoint/2010/main" val="99461187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6" name="Picture 1"/>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3750" t="24778" r="72371" b="10045"/>
          <a:stretch/>
        </p:blipFill>
        <p:spPr bwMode="auto">
          <a:xfrm>
            <a:off x="457200" y="191386"/>
            <a:ext cx="2745828" cy="666661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6" name="Text Box 9"/>
          <p:cNvSpPr txBox="1">
            <a:spLocks noChangeArrowheads="1"/>
          </p:cNvSpPr>
          <p:nvPr/>
        </p:nvSpPr>
        <p:spPr bwMode="auto">
          <a:xfrm>
            <a:off x="2770187" y="6557963"/>
            <a:ext cx="354013" cy="3000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dirty="0" smtClean="0">
                <a:ln>
                  <a:noFill/>
                </a:ln>
                <a:solidFill>
                  <a:schemeClr val="tx1"/>
                </a:solidFill>
                <a:effectLst/>
                <a:latin typeface="Calibri" pitchFamily="34" charset="0"/>
                <a:ea typeface="Arial" pitchFamily="34" charset="0"/>
                <a:cs typeface="Arial" pitchFamily="34" charset="0"/>
              </a:rPr>
              <a:t>(a)</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2298" name="Picture 1"/>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3699" t="25110" r="73399" b="10332"/>
          <a:stretch/>
        </p:blipFill>
        <p:spPr bwMode="auto">
          <a:xfrm>
            <a:off x="3276600" y="191386"/>
            <a:ext cx="2590800" cy="666661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7" name="Text Box 11"/>
          <p:cNvSpPr txBox="1">
            <a:spLocks noChangeArrowheads="1"/>
          </p:cNvSpPr>
          <p:nvPr/>
        </p:nvSpPr>
        <p:spPr bwMode="auto">
          <a:xfrm>
            <a:off x="5402262" y="6559550"/>
            <a:ext cx="465138" cy="298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dirty="0" smtClean="0">
                <a:ln>
                  <a:noFill/>
                </a:ln>
                <a:solidFill>
                  <a:schemeClr val="tx1"/>
                </a:solidFill>
                <a:effectLst/>
                <a:latin typeface="Calibri" pitchFamily="34" charset="0"/>
                <a:ea typeface="Arial" pitchFamily="34" charset="0"/>
                <a:cs typeface="Arial" pitchFamily="34" charset="0"/>
              </a:rPr>
              <a:t>(b)</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 name="Rectangle 8"/>
          <p:cNvSpPr/>
          <p:nvPr/>
        </p:nvSpPr>
        <p:spPr>
          <a:xfrm>
            <a:off x="5940152" y="188640"/>
            <a:ext cx="2480930" cy="4524315"/>
          </a:xfrm>
          <a:prstGeom prst="rect">
            <a:avLst/>
          </a:prstGeom>
        </p:spPr>
        <p:txBody>
          <a:bodyPr wrap="square">
            <a:spAutoFit/>
          </a:bodyPr>
          <a:lstStyle/>
          <a:p>
            <a:r>
              <a:rPr lang="en-US" dirty="0"/>
              <a:t>IF SW1=TRUE , </a:t>
            </a:r>
            <a:r>
              <a:rPr lang="en-US" dirty="0" smtClean="0"/>
              <a:t>MW100=16#FFFF </a:t>
            </a:r>
            <a:endParaRPr lang="en-US" dirty="0" smtClean="0"/>
          </a:p>
          <a:p>
            <a:r>
              <a:rPr lang="en-US" dirty="0" smtClean="0"/>
              <a:t>Else </a:t>
            </a:r>
            <a:r>
              <a:rPr lang="en-US" dirty="0"/>
              <a:t>MW100=16#0000</a:t>
            </a:r>
            <a:r>
              <a:rPr lang="en-US" dirty="0" smtClean="0"/>
              <a:t>.</a:t>
            </a:r>
          </a:p>
          <a:p>
            <a:endParaRPr lang="en-US" dirty="0" smtClean="0"/>
          </a:p>
          <a:p>
            <a:endParaRPr lang="en-US" dirty="0" smtClean="0"/>
          </a:p>
          <a:p>
            <a:endParaRPr lang="en-US" dirty="0" smtClean="0"/>
          </a:p>
          <a:p>
            <a:endParaRPr lang="en-US" dirty="0"/>
          </a:p>
          <a:p>
            <a:endParaRPr lang="en-US" dirty="0" smtClean="0"/>
          </a:p>
          <a:p>
            <a:endParaRPr lang="en-US" dirty="0" smtClean="0"/>
          </a:p>
          <a:p>
            <a:endParaRPr lang="en-US" dirty="0" smtClean="0"/>
          </a:p>
          <a:p>
            <a:endParaRPr lang="en-US" dirty="0" smtClean="0"/>
          </a:p>
          <a:p>
            <a:endParaRPr lang="en-US" dirty="0" smtClean="0"/>
          </a:p>
          <a:p>
            <a:endParaRPr lang="en-US" dirty="0" smtClean="0"/>
          </a:p>
          <a:p>
            <a:r>
              <a:rPr lang="en-US" dirty="0" smtClean="0"/>
              <a:t>IF </a:t>
            </a:r>
            <a:r>
              <a:rPr lang="en-US" dirty="0"/>
              <a:t>SW2=TRUE,  MW102=16#DDAA ELSE MW102=16#1122.</a:t>
            </a:r>
          </a:p>
        </p:txBody>
      </p:sp>
      <p:sp>
        <p:nvSpPr>
          <p:cNvPr id="10" name="Footer Placeholder 9"/>
          <p:cNvSpPr>
            <a:spLocks noGrp="1"/>
          </p:cNvSpPr>
          <p:nvPr>
            <p:ph type="ftr" sz="quarter" idx="11"/>
          </p:nvPr>
        </p:nvSpPr>
        <p:spPr/>
        <p:txBody>
          <a:bodyPr/>
          <a:lstStyle/>
          <a:p>
            <a:r>
              <a:rPr lang="en-US" smtClean="0"/>
              <a:t>Chapter 8: PLC Timers, Counters, Registers and Analog input/Outputs -IE337</a:t>
            </a:r>
            <a:endParaRPr lang="en-US"/>
          </a:p>
        </p:txBody>
      </p:sp>
      <p:sp>
        <p:nvSpPr>
          <p:cNvPr id="11" name="Slide Number Placeholder 10"/>
          <p:cNvSpPr>
            <a:spLocks noGrp="1"/>
          </p:cNvSpPr>
          <p:nvPr>
            <p:ph type="sldNum" sz="quarter" idx="12"/>
          </p:nvPr>
        </p:nvSpPr>
        <p:spPr/>
        <p:txBody>
          <a:bodyPr/>
          <a:lstStyle/>
          <a:p>
            <a:fld id="{52102C6B-3D02-4064-9A4B-6A3BCBC92CB2}" type="slidenum">
              <a:rPr lang="en-US" smtClean="0"/>
              <a:pPr/>
              <a:t>47</a:t>
            </a:fld>
            <a:endParaRPr lang="en-US"/>
          </a:p>
        </p:txBody>
      </p:sp>
    </p:spTree>
    <p:extLst>
      <p:ext uri="{BB962C8B-B14F-4D97-AF65-F5344CB8AC3E}">
        <p14:creationId xmlns:p14="http://schemas.microsoft.com/office/powerpoint/2010/main" val="347838070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4167" t="23980" r="21975" b="8527"/>
          <a:stretch/>
        </p:blipFill>
        <p:spPr bwMode="auto">
          <a:xfrm>
            <a:off x="228601" y="152400"/>
            <a:ext cx="8129613" cy="5730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oter Placeholder 2"/>
          <p:cNvSpPr>
            <a:spLocks noGrp="1"/>
          </p:cNvSpPr>
          <p:nvPr>
            <p:ph type="ftr" sz="quarter" idx="11"/>
          </p:nvPr>
        </p:nvSpPr>
        <p:spPr/>
        <p:txBody>
          <a:bodyPr/>
          <a:lstStyle/>
          <a:p>
            <a:r>
              <a:rPr lang="en-US" smtClean="0"/>
              <a:t>Chapter 8: PLC Timers, Counters, Registers and Analog input/Outputs -IE337</a:t>
            </a:r>
            <a:endParaRPr lang="en-US"/>
          </a:p>
        </p:txBody>
      </p:sp>
      <p:sp>
        <p:nvSpPr>
          <p:cNvPr id="4" name="Slide Number Placeholder 3"/>
          <p:cNvSpPr>
            <a:spLocks noGrp="1"/>
          </p:cNvSpPr>
          <p:nvPr>
            <p:ph type="sldNum" sz="quarter" idx="12"/>
          </p:nvPr>
        </p:nvSpPr>
        <p:spPr/>
        <p:txBody>
          <a:bodyPr/>
          <a:lstStyle/>
          <a:p>
            <a:fld id="{52102C6B-3D02-4064-9A4B-6A3BCBC92CB2}" type="slidenum">
              <a:rPr lang="en-US" smtClean="0"/>
              <a:pPr/>
              <a:t>48</a:t>
            </a:fld>
            <a:endParaRPr lang="en-US"/>
          </a:p>
        </p:txBody>
      </p:sp>
    </p:spTree>
    <p:extLst>
      <p:ext uri="{BB962C8B-B14F-4D97-AF65-F5344CB8AC3E}">
        <p14:creationId xmlns:p14="http://schemas.microsoft.com/office/powerpoint/2010/main" val="347838070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85800" y="1905001"/>
            <a:ext cx="7543800" cy="1379984"/>
          </a:xfrm>
        </p:spPr>
        <p:txBody>
          <a:bodyPr/>
          <a:lstStyle/>
          <a:p>
            <a:pPr algn="ctr"/>
            <a:r>
              <a:rPr lang="fr-FR" sz="6000" dirty="0" smtClean="0"/>
              <a:t>Conversion </a:t>
            </a:r>
            <a:r>
              <a:rPr lang="fr-FR" sz="6000" dirty="0" err="1" smtClean="0"/>
              <a:t>operations</a:t>
            </a:r>
            <a:endParaRPr lang="fr-FR" sz="6000" dirty="0"/>
          </a:p>
        </p:txBody>
      </p:sp>
      <p:sp>
        <p:nvSpPr>
          <p:cNvPr id="6" name="Sous-titre 5"/>
          <p:cNvSpPr>
            <a:spLocks noGrp="1"/>
          </p:cNvSpPr>
          <p:nvPr>
            <p:ph type="subTitle" idx="1"/>
          </p:nvPr>
        </p:nvSpPr>
        <p:spPr>
          <a:xfrm>
            <a:off x="2051720" y="3284984"/>
            <a:ext cx="5095840" cy="1066800"/>
          </a:xfrm>
        </p:spPr>
        <p:txBody>
          <a:bodyPr/>
          <a:lstStyle/>
          <a:p>
            <a:r>
              <a:rPr lang="en-US" dirty="0" smtClean="0"/>
              <a:t>Analogue to digital (continuous to discrete)</a:t>
            </a:r>
          </a:p>
          <a:p>
            <a:r>
              <a:rPr lang="en-US" dirty="0" smtClean="0"/>
              <a:t>Digital to analogue (discrete to continuous)</a:t>
            </a:r>
            <a:endParaRPr lang="en-US" dirty="0"/>
          </a:p>
        </p:txBody>
      </p:sp>
      <p:sp>
        <p:nvSpPr>
          <p:cNvPr id="4" name="Espace réservé du pied de page 3"/>
          <p:cNvSpPr>
            <a:spLocks noGrp="1"/>
          </p:cNvSpPr>
          <p:nvPr>
            <p:ph type="ftr" sz="quarter" idx="11"/>
          </p:nvPr>
        </p:nvSpPr>
        <p:spPr/>
        <p:txBody>
          <a:bodyPr/>
          <a:lstStyle/>
          <a:p>
            <a:r>
              <a:rPr lang="en-US" smtClean="0"/>
              <a:t>Chapter 8: PLC Timers, Counters, Registers and Analog input/Outputs -IE337</a:t>
            </a:r>
            <a:endParaRPr lang="en-US"/>
          </a:p>
        </p:txBody>
      </p:sp>
      <p:sp>
        <p:nvSpPr>
          <p:cNvPr id="5" name="Espace réservé du numéro de diapositive 4"/>
          <p:cNvSpPr>
            <a:spLocks noGrp="1"/>
          </p:cNvSpPr>
          <p:nvPr>
            <p:ph type="sldNum" sz="quarter" idx="12"/>
          </p:nvPr>
        </p:nvSpPr>
        <p:spPr/>
        <p:txBody>
          <a:bodyPr/>
          <a:lstStyle/>
          <a:p>
            <a:fld id="{52102C6B-3D02-4064-9A4B-6A3BCBC92CB2}" type="slidenum">
              <a:rPr lang="en-US" smtClean="0"/>
              <a:pPr/>
              <a:t>49</a:t>
            </a:fld>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title"/>
          </p:nvPr>
        </p:nvSpPr>
        <p:spPr/>
        <p:txBody>
          <a:bodyPr/>
          <a:lstStyle/>
          <a:p>
            <a:r>
              <a:rPr lang="fr-FR" dirty="0" err="1" smtClean="0"/>
              <a:t>Parameters</a:t>
            </a:r>
            <a:r>
              <a:rPr lang="fr-FR" dirty="0" smtClean="0"/>
              <a:t> of a </a:t>
            </a:r>
            <a:r>
              <a:rPr lang="fr-FR" dirty="0" err="1" smtClean="0"/>
              <a:t>timer</a:t>
            </a:r>
            <a:r>
              <a:rPr lang="fr-FR" dirty="0" smtClean="0"/>
              <a:t> </a:t>
            </a:r>
            <a:r>
              <a:rPr lang="fr-FR" dirty="0" err="1" smtClean="0"/>
              <a:t>function</a:t>
            </a:r>
            <a:endParaRPr lang="fr-FR" dirty="0"/>
          </a:p>
        </p:txBody>
      </p:sp>
      <p:sp>
        <p:nvSpPr>
          <p:cNvPr id="8" name="Espace réservé du contenu 7"/>
          <p:cNvSpPr>
            <a:spLocks noGrp="1"/>
          </p:cNvSpPr>
          <p:nvPr>
            <p:ph idx="1"/>
          </p:nvPr>
        </p:nvSpPr>
        <p:spPr>
          <a:xfrm>
            <a:off x="457200" y="1600200"/>
            <a:ext cx="7620000" cy="5069160"/>
          </a:xfrm>
        </p:spPr>
        <p:txBody>
          <a:bodyPr>
            <a:normAutofit lnSpcReduction="10000"/>
          </a:bodyPr>
          <a:lstStyle/>
          <a:p>
            <a:pPr marL="285750" indent="-285750"/>
            <a:r>
              <a:rPr lang="en-US" dirty="0" smtClean="0"/>
              <a:t>The timer setting value is assigned respectively in: </a:t>
            </a:r>
          </a:p>
          <a:p>
            <a:pPr marL="582930" lvl="1" indent="-285750"/>
            <a:r>
              <a:rPr lang="en-US" dirty="0" smtClean="0"/>
              <a:t>Days, </a:t>
            </a:r>
          </a:p>
          <a:p>
            <a:pPr marL="582930" lvl="1" indent="-285750"/>
            <a:r>
              <a:rPr lang="en-US" dirty="0" smtClean="0"/>
              <a:t>Hours, </a:t>
            </a:r>
          </a:p>
          <a:p>
            <a:pPr marL="582930" lvl="1" indent="-285750"/>
            <a:r>
              <a:rPr lang="en-US" dirty="0" smtClean="0"/>
              <a:t>Minutes, </a:t>
            </a:r>
          </a:p>
          <a:p>
            <a:pPr marL="582930" lvl="1" indent="-285750"/>
            <a:r>
              <a:rPr lang="en-US" dirty="0" smtClean="0"/>
              <a:t>Seconds,</a:t>
            </a:r>
          </a:p>
          <a:p>
            <a:pPr marL="582930" lvl="1" indent="-285750"/>
            <a:r>
              <a:rPr lang="en-US" dirty="0" smtClean="0"/>
              <a:t>Milliseconds. </a:t>
            </a:r>
          </a:p>
          <a:p>
            <a:pPr>
              <a:buNone/>
            </a:pPr>
            <a:endParaRPr lang="en-US" dirty="0" smtClean="0"/>
          </a:p>
          <a:p>
            <a:pPr marL="285750" indent="-285750" fontAlgn="b"/>
            <a:r>
              <a:rPr lang="en-US" dirty="0" smtClean="0"/>
              <a:t>It is not necessary to specify all time units. </a:t>
            </a:r>
          </a:p>
          <a:p>
            <a:pPr marL="285750" indent="-285750" fontAlgn="b"/>
            <a:endParaRPr lang="en-US" dirty="0" smtClean="0"/>
          </a:p>
          <a:p>
            <a:pPr marL="285750" indent="-285750" fontAlgn="b"/>
            <a:r>
              <a:rPr lang="en-US" dirty="0" smtClean="0"/>
              <a:t>T#5h10s is a valid entry and represents 5 hours and 10 seconds. </a:t>
            </a:r>
          </a:p>
          <a:p>
            <a:pPr marL="285750" indent="-285750" fontAlgn="b"/>
            <a:endParaRPr lang="en-US" dirty="0" smtClean="0"/>
          </a:p>
          <a:p>
            <a:pPr marL="285750" indent="-285750" fontAlgn="b"/>
            <a:r>
              <a:rPr lang="en-US" dirty="0" smtClean="0"/>
              <a:t>Time units must not exceed the high or low limits: 24 days, 23 hours, 59 minutes, 59 seconds or 999 milliseconds.</a:t>
            </a:r>
          </a:p>
        </p:txBody>
      </p:sp>
      <p:sp>
        <p:nvSpPr>
          <p:cNvPr id="5" name="Footer Placeholder 4"/>
          <p:cNvSpPr>
            <a:spLocks noGrp="1"/>
          </p:cNvSpPr>
          <p:nvPr>
            <p:ph type="ftr" sz="quarter" idx="11"/>
          </p:nvPr>
        </p:nvSpPr>
        <p:spPr/>
        <p:txBody>
          <a:bodyPr/>
          <a:lstStyle/>
          <a:p>
            <a:r>
              <a:rPr lang="en-US" smtClean="0"/>
              <a:t>Chapter 8: PLC Timers, Counters, Registers and Analog input/Outputs -IE337</a:t>
            </a:r>
            <a:endParaRPr lang="en-US"/>
          </a:p>
        </p:txBody>
      </p:sp>
      <p:sp>
        <p:nvSpPr>
          <p:cNvPr id="7" name="Slide Number Placeholder 6"/>
          <p:cNvSpPr>
            <a:spLocks noGrp="1"/>
          </p:cNvSpPr>
          <p:nvPr>
            <p:ph type="sldNum" sz="quarter" idx="12"/>
          </p:nvPr>
        </p:nvSpPr>
        <p:spPr/>
        <p:txBody>
          <a:bodyPr/>
          <a:lstStyle/>
          <a:p>
            <a:fld id="{52102C6B-3D02-4064-9A4B-6A3BCBC92CB2}" type="slidenum">
              <a:rPr lang="en-US" smtClean="0"/>
              <a:pPr/>
              <a:t>5</a:t>
            </a:fld>
            <a:endParaRPr lang="en-US"/>
          </a:p>
        </p:txBody>
      </p:sp>
    </p:spTree>
    <p:extLst>
      <p:ext uri="{BB962C8B-B14F-4D97-AF65-F5344CB8AC3E}">
        <p14:creationId xmlns:p14="http://schemas.microsoft.com/office/powerpoint/2010/main" val="218027679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9685" y="381000"/>
            <a:ext cx="5302542" cy="400110"/>
          </a:xfrm>
          <a:prstGeom prst="rect">
            <a:avLst/>
          </a:prstGeom>
        </p:spPr>
        <p:txBody>
          <a:bodyPr wrap="none">
            <a:spAutoFit/>
          </a:bodyPr>
          <a:lstStyle/>
          <a:p>
            <a:pPr lvl="0"/>
            <a:r>
              <a:rPr lang="en-US" sz="2000" b="1" dirty="0" smtClean="0"/>
              <a:t>8.4.3   Analog </a:t>
            </a:r>
            <a:r>
              <a:rPr lang="en-US" sz="2000" b="1" dirty="0"/>
              <a:t>inputs/outputs using </a:t>
            </a:r>
            <a:r>
              <a:rPr lang="en-US" sz="2000" b="1" i="1" dirty="0"/>
              <a:t>PLC</a:t>
            </a:r>
            <a:r>
              <a:rPr lang="en-US" sz="2000" b="1" dirty="0"/>
              <a:t> registers</a:t>
            </a:r>
          </a:p>
        </p:txBody>
      </p:sp>
      <p:sp>
        <p:nvSpPr>
          <p:cNvPr id="3" name="Rectangle 2"/>
          <p:cNvSpPr/>
          <p:nvPr/>
        </p:nvSpPr>
        <p:spPr>
          <a:xfrm>
            <a:off x="504114" y="788467"/>
            <a:ext cx="7877885" cy="4708981"/>
          </a:xfrm>
          <a:prstGeom prst="rect">
            <a:avLst/>
          </a:prstGeom>
        </p:spPr>
        <p:txBody>
          <a:bodyPr wrap="square">
            <a:spAutoFit/>
          </a:bodyPr>
          <a:lstStyle/>
          <a:p>
            <a:pPr marL="285750" indent="-285750">
              <a:buFont typeface="Arial" pitchFamily="34" charset="0"/>
              <a:buChar char="•"/>
            </a:pPr>
            <a:r>
              <a:rPr lang="en-US" sz="2000" dirty="0"/>
              <a:t>There are many types of modules for analog input and </a:t>
            </a:r>
            <a:r>
              <a:rPr lang="en-US" sz="2000" dirty="0" smtClean="0"/>
              <a:t>output, depending </a:t>
            </a:r>
            <a:r>
              <a:rPr lang="en-US" sz="2000" dirty="0"/>
              <a:t>on the CPU type and </a:t>
            </a:r>
            <a:r>
              <a:rPr lang="en-US" sz="2000" dirty="0" smtClean="0"/>
              <a:t>the resolution </a:t>
            </a:r>
            <a:r>
              <a:rPr lang="en-US" sz="2000" dirty="0"/>
              <a:t>required. </a:t>
            </a:r>
            <a:endParaRPr lang="en-US" sz="2000" dirty="0" smtClean="0"/>
          </a:p>
          <a:p>
            <a:pPr marL="285750" indent="-285750">
              <a:buFont typeface="Arial" pitchFamily="34" charset="0"/>
              <a:buChar char="•"/>
            </a:pPr>
            <a:endParaRPr lang="en-US" sz="2000" dirty="0"/>
          </a:p>
          <a:p>
            <a:pPr marL="285750" indent="-285750">
              <a:buFont typeface="Arial" pitchFamily="34" charset="0"/>
              <a:buChar char="•"/>
            </a:pPr>
            <a:r>
              <a:rPr lang="en-US" sz="2000" dirty="0"/>
              <a:t>Usually, there are specific addresses for both analog input and output channels. Each channel </a:t>
            </a:r>
            <a:r>
              <a:rPr lang="en-US" sz="2000" dirty="0" smtClean="0"/>
              <a:t>is represented </a:t>
            </a:r>
            <a:r>
              <a:rPr lang="en-US" sz="2000" dirty="0"/>
              <a:t>using WORD register. </a:t>
            </a:r>
            <a:endParaRPr lang="en-US" sz="2000" dirty="0" smtClean="0"/>
          </a:p>
          <a:p>
            <a:pPr marL="285750" indent="-285750">
              <a:buFont typeface="Arial" pitchFamily="34" charset="0"/>
              <a:buChar char="•"/>
            </a:pPr>
            <a:endParaRPr lang="en-US" sz="2000" dirty="0" smtClean="0"/>
          </a:p>
          <a:p>
            <a:pPr marL="285750" indent="-285750">
              <a:buFont typeface="Arial" pitchFamily="34" charset="0"/>
              <a:buChar char="•"/>
            </a:pPr>
            <a:r>
              <a:rPr lang="en-US" sz="2000" dirty="0" smtClean="0"/>
              <a:t>Furthermore</a:t>
            </a:r>
            <a:r>
              <a:rPr lang="en-US" sz="2000" dirty="0"/>
              <a:t>, </a:t>
            </a:r>
            <a:r>
              <a:rPr lang="en-US" sz="2000" dirty="0" smtClean="0"/>
              <a:t>there </a:t>
            </a:r>
            <a:r>
              <a:rPr lang="en-US" sz="2000" dirty="0"/>
              <a:t>will be </a:t>
            </a:r>
            <a:r>
              <a:rPr lang="en-US" sz="2000" dirty="0" smtClean="0"/>
              <a:t>a starting </a:t>
            </a:r>
            <a:r>
              <a:rPr lang="en-US" sz="2000" dirty="0"/>
              <a:t>address for each channel selected by the user. For example, assume the starting address of the analog input is </a:t>
            </a:r>
            <a:r>
              <a:rPr lang="en-US" sz="2000" i="1" dirty="0">
                <a:solidFill>
                  <a:srgbClr val="C00000"/>
                </a:solidFill>
              </a:rPr>
              <a:t>IW304</a:t>
            </a:r>
            <a:r>
              <a:rPr lang="en-US" sz="2000" dirty="0">
                <a:solidFill>
                  <a:srgbClr val="C00000"/>
                </a:solidFill>
              </a:rPr>
              <a:t> </a:t>
            </a:r>
            <a:r>
              <a:rPr lang="en-US" sz="2000" dirty="0"/>
              <a:t>and the analog module </a:t>
            </a:r>
            <a:r>
              <a:rPr lang="en-US" sz="2000" dirty="0" smtClean="0"/>
              <a:t>has </a:t>
            </a:r>
            <a:r>
              <a:rPr lang="en-US" sz="2000" dirty="0">
                <a:solidFill>
                  <a:srgbClr val="C00000"/>
                </a:solidFill>
              </a:rPr>
              <a:t>8 channels</a:t>
            </a:r>
            <a:r>
              <a:rPr lang="en-US" sz="2000" dirty="0"/>
              <a:t>, and then the next mapping addresses will be </a:t>
            </a:r>
            <a:r>
              <a:rPr lang="en-US" sz="2000" i="1" dirty="0">
                <a:solidFill>
                  <a:srgbClr val="C00000"/>
                </a:solidFill>
              </a:rPr>
              <a:t>IW306</a:t>
            </a:r>
            <a:r>
              <a:rPr lang="en-US" sz="2000" dirty="0"/>
              <a:t>. Similarly, it is applied for analog output address mapping. In case of analog output, assume the starting WORD address is </a:t>
            </a:r>
            <a:r>
              <a:rPr lang="en-US" sz="2000" i="1" dirty="0">
                <a:solidFill>
                  <a:srgbClr val="0070C0"/>
                </a:solidFill>
              </a:rPr>
              <a:t>QW504</a:t>
            </a:r>
            <a:r>
              <a:rPr lang="en-US" sz="2000" dirty="0"/>
              <a:t> , hence, the next mapping address is </a:t>
            </a:r>
            <a:r>
              <a:rPr lang="en-US" sz="2000" i="1" dirty="0">
                <a:solidFill>
                  <a:srgbClr val="0070C0"/>
                </a:solidFill>
              </a:rPr>
              <a:t>QW506</a:t>
            </a:r>
            <a:r>
              <a:rPr lang="en-US" sz="2000" dirty="0" smtClean="0"/>
              <a:t>.</a:t>
            </a:r>
          </a:p>
          <a:p>
            <a:pPr marL="285750" indent="-285750">
              <a:buFont typeface="Arial" pitchFamily="34" charset="0"/>
              <a:buChar char="•"/>
            </a:pPr>
            <a:endParaRPr lang="en-US" sz="2000" dirty="0"/>
          </a:p>
          <a:p>
            <a:pPr marL="285750" indent="-285750">
              <a:buFont typeface="Arial" pitchFamily="34" charset="0"/>
              <a:buChar char="•"/>
            </a:pPr>
            <a:r>
              <a:rPr lang="en-US" sz="2000" dirty="0"/>
              <a:t>There are two linear functions to scale the analog signal to a digital </a:t>
            </a:r>
            <a:r>
              <a:rPr lang="en-US" sz="2000" dirty="0" smtClean="0"/>
              <a:t>number </a:t>
            </a:r>
            <a:r>
              <a:rPr lang="en-US" sz="2000" dirty="0"/>
              <a:t>(</a:t>
            </a:r>
            <a:r>
              <a:rPr lang="en-US" sz="2000" dirty="0">
                <a:solidFill>
                  <a:srgbClr val="7030A0"/>
                </a:solidFill>
              </a:rPr>
              <a:t>SCALE Function FC105 and UNSCALE Function FC106</a:t>
            </a:r>
            <a:r>
              <a:rPr lang="en-US" sz="2000" dirty="0"/>
              <a:t>).</a:t>
            </a:r>
          </a:p>
        </p:txBody>
      </p:sp>
      <p:sp>
        <p:nvSpPr>
          <p:cNvPr id="4" name="Footer Placeholder 3"/>
          <p:cNvSpPr>
            <a:spLocks noGrp="1"/>
          </p:cNvSpPr>
          <p:nvPr>
            <p:ph type="ftr" sz="quarter" idx="11"/>
          </p:nvPr>
        </p:nvSpPr>
        <p:spPr/>
        <p:txBody>
          <a:bodyPr/>
          <a:lstStyle/>
          <a:p>
            <a:r>
              <a:rPr lang="en-US" smtClean="0"/>
              <a:t>Chapter 8: PLC Timers, Counters, Registers and Analog input/Outputs -IE337</a:t>
            </a:r>
            <a:endParaRPr lang="en-US"/>
          </a:p>
        </p:txBody>
      </p:sp>
      <p:sp>
        <p:nvSpPr>
          <p:cNvPr id="5" name="Slide Number Placeholder 4"/>
          <p:cNvSpPr>
            <a:spLocks noGrp="1"/>
          </p:cNvSpPr>
          <p:nvPr>
            <p:ph type="sldNum" sz="quarter" idx="12"/>
          </p:nvPr>
        </p:nvSpPr>
        <p:spPr/>
        <p:txBody>
          <a:bodyPr/>
          <a:lstStyle/>
          <a:p>
            <a:fld id="{52102C6B-3D02-4064-9A4B-6A3BCBC92CB2}" type="slidenum">
              <a:rPr lang="en-US" smtClean="0"/>
              <a:pPr/>
              <a:t>50</a:t>
            </a:fld>
            <a:endParaRPr lang="en-US"/>
          </a:p>
        </p:txBody>
      </p:sp>
    </p:spTree>
    <p:extLst>
      <p:ext uri="{BB962C8B-B14F-4D97-AF65-F5344CB8AC3E}">
        <p14:creationId xmlns:p14="http://schemas.microsoft.com/office/powerpoint/2010/main" val="347838070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Scale</a:t>
            </a:r>
            <a:r>
              <a:rPr lang="fr-FR" dirty="0" smtClean="0"/>
              <a:t> </a:t>
            </a:r>
            <a:r>
              <a:rPr lang="fr-FR" dirty="0" err="1" smtClean="0"/>
              <a:t>function</a:t>
            </a:r>
            <a:r>
              <a:rPr lang="fr-FR" dirty="0" smtClean="0"/>
              <a:t>: analogue input </a:t>
            </a:r>
            <a:r>
              <a:rPr lang="fr-FR" dirty="0" err="1" smtClean="0"/>
              <a:t>function</a:t>
            </a:r>
            <a:endParaRPr lang="fr-FR" dirty="0"/>
          </a:p>
        </p:txBody>
      </p:sp>
      <p:sp>
        <p:nvSpPr>
          <p:cNvPr id="3" name="Espace réservé du pied de page 2"/>
          <p:cNvSpPr>
            <a:spLocks noGrp="1"/>
          </p:cNvSpPr>
          <p:nvPr>
            <p:ph type="ftr" sz="quarter" idx="11"/>
          </p:nvPr>
        </p:nvSpPr>
        <p:spPr/>
        <p:txBody>
          <a:bodyPr/>
          <a:lstStyle/>
          <a:p>
            <a:r>
              <a:rPr lang="en-US" smtClean="0"/>
              <a:t>Chapter 8: PLC Timers, Counters, Registers and Analog input/Outputs -IE337</a:t>
            </a:r>
            <a:endParaRPr lang="en-US"/>
          </a:p>
        </p:txBody>
      </p:sp>
      <p:sp>
        <p:nvSpPr>
          <p:cNvPr id="4" name="Espace réservé du numéro de diapositive 3"/>
          <p:cNvSpPr>
            <a:spLocks noGrp="1"/>
          </p:cNvSpPr>
          <p:nvPr>
            <p:ph type="sldNum" sz="quarter" idx="12"/>
          </p:nvPr>
        </p:nvSpPr>
        <p:spPr/>
        <p:txBody>
          <a:bodyPr/>
          <a:lstStyle/>
          <a:p>
            <a:fld id="{52102C6B-3D02-4064-9A4B-6A3BCBC92CB2}" type="slidenum">
              <a:rPr lang="en-US" smtClean="0"/>
              <a:pPr/>
              <a:t>51</a:t>
            </a:fld>
            <a:endParaRPr lang="en-US"/>
          </a:p>
        </p:txBody>
      </p:sp>
      <p:sp>
        <p:nvSpPr>
          <p:cNvPr id="5" name="Rectangle 4"/>
          <p:cNvSpPr/>
          <p:nvPr/>
        </p:nvSpPr>
        <p:spPr>
          <a:xfrm>
            <a:off x="755576" y="2348880"/>
            <a:ext cx="1872208" cy="10801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Analogue data</a:t>
            </a:r>
            <a:endParaRPr lang="fr-FR" dirty="0"/>
          </a:p>
        </p:txBody>
      </p:sp>
      <p:sp>
        <p:nvSpPr>
          <p:cNvPr id="6" name="Rectangle 5"/>
          <p:cNvSpPr/>
          <p:nvPr/>
        </p:nvSpPr>
        <p:spPr>
          <a:xfrm>
            <a:off x="5652120" y="2348880"/>
            <a:ext cx="1872208" cy="10801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Digital data</a:t>
            </a:r>
            <a:endParaRPr lang="fr-FR" dirty="0"/>
          </a:p>
        </p:txBody>
      </p:sp>
      <p:cxnSp>
        <p:nvCxnSpPr>
          <p:cNvPr id="8" name="Connecteur droit avec flèche 7"/>
          <p:cNvCxnSpPr>
            <a:stCxn id="5" idx="3"/>
            <a:endCxn id="6" idx="1"/>
          </p:cNvCxnSpPr>
          <p:nvPr/>
        </p:nvCxnSpPr>
        <p:spPr>
          <a:xfrm>
            <a:off x="2627784" y="2888940"/>
            <a:ext cx="3024336" cy="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pic>
        <p:nvPicPr>
          <p:cNvPr id="10"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l="19258" t="39034" r="54214" b="43152"/>
          <a:stretch>
            <a:fillRect/>
          </a:stretch>
        </p:blipFill>
        <p:spPr bwMode="auto">
          <a:xfrm>
            <a:off x="2915816" y="4077072"/>
            <a:ext cx="2520280" cy="13128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5563" y="124679"/>
            <a:ext cx="5302542" cy="400110"/>
          </a:xfrm>
          <a:prstGeom prst="rect">
            <a:avLst/>
          </a:prstGeom>
        </p:spPr>
        <p:txBody>
          <a:bodyPr wrap="none">
            <a:spAutoFit/>
          </a:bodyPr>
          <a:lstStyle/>
          <a:p>
            <a:pPr lvl="0"/>
            <a:r>
              <a:rPr lang="en-US" sz="2000" b="1" dirty="0" smtClean="0"/>
              <a:t>8.4.3   Analog </a:t>
            </a:r>
            <a:r>
              <a:rPr lang="en-US" sz="2000" b="1" dirty="0"/>
              <a:t>inputs/outputs using </a:t>
            </a:r>
            <a:r>
              <a:rPr lang="en-US" sz="2000" b="1" i="1" dirty="0"/>
              <a:t>PLC</a:t>
            </a:r>
            <a:r>
              <a:rPr lang="en-US" sz="2000" b="1" dirty="0"/>
              <a:t> registers</a:t>
            </a:r>
          </a:p>
        </p:txBody>
      </p:sp>
      <p:sp>
        <p:nvSpPr>
          <p:cNvPr id="4" name="Rectangle 2"/>
          <p:cNvSpPr>
            <a:spLocks noChangeArrowheads="1"/>
          </p:cNvSpPr>
          <p:nvPr/>
        </p:nvSpPr>
        <p:spPr bwMode="auto">
          <a:xfrm>
            <a:off x="228600" y="1970831"/>
            <a:ext cx="8182158" cy="4770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1600" b="0"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SCALE Function (analog input)</a:t>
            </a:r>
            <a:endPar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Use the "Scale" instruction to convert the integer at the IN parameter into a floating-point number, which can be scaled in physical units between a low limit value and a high limit value. You use the LO_LIM and HI_LIM parameters to specify the low limit and high limit of the value range to which the input value is scaled. The result of the instruction is output on the OUT parameter.</a:t>
            </a:r>
          </a:p>
          <a:p>
            <a:pPr marL="0" marR="0" lvl="0" indent="0" algn="l"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The "Scale" instruction works with the following equation:</a:t>
            </a:r>
          </a:p>
          <a:p>
            <a:pPr marL="0" marR="0" lvl="0" indent="0" algn="l" defTabSz="914400" rtl="0" eaLnBrk="0" fontAlgn="b" latinLnBrk="0" hangingPunct="0">
              <a:lnSpc>
                <a:spcPct val="100000"/>
              </a:lnSpc>
              <a:spcBef>
                <a:spcPct val="0"/>
              </a:spcBef>
              <a:spcAft>
                <a:spcPct val="0"/>
              </a:spcAft>
              <a:buClrTx/>
              <a:buSzTx/>
              <a:buFontTx/>
              <a:buNone/>
              <a:tabLst/>
            </a:pPr>
            <a:r>
              <a:rPr kumimoji="0" lang="en-US" sz="16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OUT = [((FLOAT (IN) – K1)/(K2–K1)) </a:t>
            </a:r>
            <a:r>
              <a:rPr kumimoji="0" lang="en-US" sz="1600" b="0" i="1" u="none" strike="noStrike" cap="none" normalizeH="0" baseline="0" dirty="0" smtClean="0">
                <a:ln>
                  <a:noFill/>
                </a:ln>
                <a:solidFill>
                  <a:schemeClr val="tx1"/>
                </a:solidFill>
                <a:effectLst/>
                <a:latin typeface="Arial" pitchFamily="34" charset="0"/>
                <a:ea typeface="Times New Roman" pitchFamily="18" charset="0"/>
                <a:cs typeface="Cambria Math" pitchFamily="18" charset="0"/>
              </a:rPr>
              <a:t>∗</a:t>
            </a:r>
            <a:r>
              <a:rPr kumimoji="0" lang="en-US" sz="16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(HI_LIM–LO_LIM)] + LO_LIM</a:t>
            </a:r>
            <a:endPar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The values of the constants "</a:t>
            </a:r>
            <a:r>
              <a:rPr kumimoji="0" lang="en-US" sz="16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K1</a:t>
            </a: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and "</a:t>
            </a:r>
            <a:r>
              <a:rPr kumimoji="0" lang="en-US" sz="16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K2</a:t>
            </a: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are determined by the signal state on the BIPOLAR parameter. The following signal states are possible on the BIPOLAR parameter:</a:t>
            </a:r>
          </a:p>
          <a:p>
            <a:pPr marL="0" marR="0" lvl="0" indent="0" algn="l" defTabSz="914400" rtl="0" eaLnBrk="0" fontAlgn="b" latinLnBrk="0" hangingPunct="0">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 latinLnBrk="0" hangingPunct="0">
              <a:lnSpc>
                <a:spcPct val="100000"/>
              </a:lnSpc>
              <a:spcBef>
                <a:spcPct val="0"/>
              </a:spcBef>
              <a:spcAft>
                <a:spcPct val="0"/>
              </a:spcAft>
              <a:buClrTx/>
              <a:buSzTx/>
              <a:buFontTx/>
              <a:buChar char="•"/>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Signal state "1": It is assumed that the value at the IN parameter is bipolar and in a value range between -27648 and 27648. In this case the "</a:t>
            </a:r>
            <a:r>
              <a:rPr kumimoji="0" lang="en-US" sz="16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K1</a:t>
            </a: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constant has the value "-27648.0" and the "</a:t>
            </a:r>
            <a:r>
              <a:rPr kumimoji="0" lang="en-US" sz="16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K2</a:t>
            </a: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constant the value "+27648.0".</a:t>
            </a:r>
          </a:p>
          <a:p>
            <a:pPr marL="0" marR="0" lvl="0" indent="0" algn="l" defTabSz="914400" rtl="0" eaLnBrk="0" fontAlgn="b" latinLnBrk="0" hangingPunct="0">
              <a:lnSpc>
                <a:spcPct val="100000"/>
              </a:lnSpc>
              <a:spcBef>
                <a:spcPct val="0"/>
              </a:spcBef>
              <a:spcAft>
                <a:spcPct val="0"/>
              </a:spcAft>
              <a:buClrTx/>
              <a:buSzTx/>
              <a:buFontTx/>
              <a:buChar char="•"/>
              <a:tabLst/>
            </a:pPr>
            <a:endPar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 latinLnBrk="0" hangingPunct="0">
              <a:lnSpc>
                <a:spcPct val="100000"/>
              </a:lnSpc>
              <a:spcBef>
                <a:spcPct val="0"/>
              </a:spcBef>
              <a:spcAft>
                <a:spcPct val="0"/>
              </a:spcAft>
              <a:buClrTx/>
              <a:buSzTx/>
              <a:buFontTx/>
              <a:buChar char="•"/>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Signal state "0": It is assumed that the value at the IN parameter is unipolar and in a value range between 0 and 27648. In this case the "</a:t>
            </a:r>
            <a:r>
              <a:rPr kumimoji="0" lang="en-US" sz="16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K1</a:t>
            </a: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constant has the value "0.0" and the "</a:t>
            </a:r>
            <a:r>
              <a:rPr kumimoji="0" lang="en-US" sz="16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K2</a:t>
            </a: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constant the value "+27648.0".</a:t>
            </a:r>
          </a:p>
        </p:txBody>
      </p:sp>
      <p:pic>
        <p:nvPicPr>
          <p:cNvPr id="14337"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l="19258" t="39034" r="54214" b="43152"/>
          <a:stretch>
            <a:fillRect/>
          </a:stretch>
        </p:blipFill>
        <p:spPr bwMode="auto">
          <a:xfrm>
            <a:off x="2483768" y="683108"/>
            <a:ext cx="3455987" cy="1312862"/>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p:cNvSpPr>
            <a:spLocks noGrp="1"/>
          </p:cNvSpPr>
          <p:nvPr>
            <p:ph type="ftr" sz="quarter" idx="11"/>
          </p:nvPr>
        </p:nvSpPr>
        <p:spPr/>
        <p:txBody>
          <a:bodyPr/>
          <a:lstStyle/>
          <a:p>
            <a:r>
              <a:rPr lang="en-US" smtClean="0"/>
              <a:t>Chapter 8: PLC Timers, Counters, Registers and Analog input/Outputs -IE337</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52</a:t>
            </a:fld>
            <a:endParaRPr lang="en-US"/>
          </a:p>
        </p:txBody>
      </p:sp>
    </p:spTree>
    <p:extLst>
      <p:ext uri="{BB962C8B-B14F-4D97-AF65-F5344CB8AC3E}">
        <p14:creationId xmlns:p14="http://schemas.microsoft.com/office/powerpoint/2010/main" val="381488712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5563" y="124679"/>
            <a:ext cx="5302542" cy="400110"/>
          </a:xfrm>
          <a:prstGeom prst="rect">
            <a:avLst/>
          </a:prstGeom>
        </p:spPr>
        <p:txBody>
          <a:bodyPr wrap="none">
            <a:spAutoFit/>
          </a:bodyPr>
          <a:lstStyle/>
          <a:p>
            <a:pPr lvl="0"/>
            <a:r>
              <a:rPr lang="en-US" sz="2000" b="1" dirty="0" smtClean="0"/>
              <a:t>8.4.3   Analog </a:t>
            </a:r>
            <a:r>
              <a:rPr lang="en-US" sz="2000" b="1" dirty="0"/>
              <a:t>inputs/outputs using </a:t>
            </a:r>
            <a:r>
              <a:rPr lang="en-US" sz="2000" b="1" i="1" dirty="0"/>
              <a:t>PLC</a:t>
            </a:r>
            <a:r>
              <a:rPr lang="en-US" sz="2000" b="1" dirty="0"/>
              <a:t> registers</a:t>
            </a:r>
          </a:p>
        </p:txBody>
      </p:sp>
      <p:pic>
        <p:nvPicPr>
          <p:cNvPr id="14337"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l="19258" t="39034" r="54214" b="43152"/>
          <a:stretch>
            <a:fillRect/>
          </a:stretch>
        </p:blipFill>
        <p:spPr bwMode="auto">
          <a:xfrm>
            <a:off x="762000" y="762000"/>
            <a:ext cx="3455987" cy="1312862"/>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 name="Table 2"/>
          <p:cNvGraphicFramePr>
            <a:graphicFrameLocks noGrp="1"/>
          </p:cNvGraphicFramePr>
          <p:nvPr>
            <p:extLst>
              <p:ext uri="{D42A27DB-BD31-4B8C-83A1-F6EECF244321}">
                <p14:modId xmlns:p14="http://schemas.microsoft.com/office/powerpoint/2010/main" val="3821465071"/>
              </p:ext>
            </p:extLst>
          </p:nvPr>
        </p:nvGraphicFramePr>
        <p:xfrm>
          <a:off x="407987" y="2074862"/>
          <a:ext cx="7620000" cy="3733800"/>
        </p:xfrm>
        <a:graphic>
          <a:graphicData uri="http://schemas.openxmlformats.org/drawingml/2006/table">
            <a:tbl>
              <a:tblPr firstRow="1" firstCol="1" bandRow="1">
                <a:tableStyleId>{5C22544A-7EE6-4342-B048-85BDC9FD1C3A}</a:tableStyleId>
              </a:tblPr>
              <a:tblGrid>
                <a:gridCol w="1524000"/>
                <a:gridCol w="1344613"/>
                <a:gridCol w="1295400"/>
                <a:gridCol w="1600200"/>
                <a:gridCol w="1855787"/>
              </a:tblGrid>
              <a:tr h="0">
                <a:tc gridSpan="5">
                  <a:txBody>
                    <a:bodyPr/>
                    <a:lstStyle/>
                    <a:p>
                      <a:pPr marL="0" marR="0" algn="ctr"/>
                      <a:r>
                        <a:rPr lang="en-US" sz="1200" dirty="0">
                          <a:effectLst/>
                        </a:rPr>
                        <a:t> </a:t>
                      </a:r>
                      <a:endParaRPr lang="en-US" sz="2800" dirty="0">
                        <a:effectLst/>
                        <a:latin typeface="Times New Roman"/>
                        <a:ea typeface="Times New Roman"/>
                        <a:cs typeface="Traditional Arabic"/>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0">
                <a:tc>
                  <a:txBody>
                    <a:bodyPr/>
                    <a:lstStyle/>
                    <a:p>
                      <a:pPr marL="0" marR="0" algn="ctr"/>
                      <a:r>
                        <a:rPr lang="en-US" sz="1200">
                          <a:effectLst/>
                        </a:rPr>
                        <a:t>Parameter</a:t>
                      </a:r>
                      <a:endParaRPr lang="en-US" sz="2800">
                        <a:effectLst/>
                        <a:latin typeface="Times New Roman"/>
                        <a:ea typeface="Times New Roman"/>
                        <a:cs typeface="Traditional Arabic"/>
                      </a:endParaRPr>
                    </a:p>
                  </a:txBody>
                  <a:tcPr marL="68580" marR="68580" marT="0" marB="0"/>
                </a:tc>
                <a:tc>
                  <a:txBody>
                    <a:bodyPr/>
                    <a:lstStyle/>
                    <a:p>
                      <a:pPr marL="0" marR="0" algn="ctr"/>
                      <a:r>
                        <a:rPr lang="en-US" sz="1200">
                          <a:effectLst/>
                        </a:rPr>
                        <a:t>Declaration</a:t>
                      </a:r>
                      <a:endParaRPr lang="en-US" sz="2800">
                        <a:effectLst/>
                        <a:latin typeface="Times New Roman"/>
                        <a:ea typeface="Times New Roman"/>
                        <a:cs typeface="Traditional Arabic"/>
                      </a:endParaRPr>
                    </a:p>
                  </a:txBody>
                  <a:tcPr marL="68580" marR="68580" marT="0" marB="0"/>
                </a:tc>
                <a:tc>
                  <a:txBody>
                    <a:bodyPr/>
                    <a:lstStyle/>
                    <a:p>
                      <a:pPr marL="0" marR="0" algn="ctr"/>
                      <a:r>
                        <a:rPr lang="en-US" sz="1200">
                          <a:effectLst/>
                        </a:rPr>
                        <a:t>Data type</a:t>
                      </a:r>
                      <a:endParaRPr lang="en-US" sz="2800">
                        <a:effectLst/>
                        <a:latin typeface="Times New Roman"/>
                        <a:ea typeface="Times New Roman"/>
                        <a:cs typeface="Traditional Arabic"/>
                      </a:endParaRPr>
                    </a:p>
                  </a:txBody>
                  <a:tcPr marL="68580" marR="68580" marT="0" marB="0"/>
                </a:tc>
                <a:tc>
                  <a:txBody>
                    <a:bodyPr/>
                    <a:lstStyle/>
                    <a:p>
                      <a:pPr marL="0" marR="0" algn="ctr"/>
                      <a:r>
                        <a:rPr lang="en-US" sz="1200">
                          <a:effectLst/>
                        </a:rPr>
                        <a:t>Memory area</a:t>
                      </a:r>
                      <a:endParaRPr lang="en-US" sz="2800">
                        <a:effectLst/>
                        <a:latin typeface="Times New Roman"/>
                        <a:ea typeface="Times New Roman"/>
                        <a:cs typeface="Traditional Arabic"/>
                      </a:endParaRPr>
                    </a:p>
                  </a:txBody>
                  <a:tcPr marL="68580" marR="68580" marT="0" marB="0"/>
                </a:tc>
                <a:tc>
                  <a:txBody>
                    <a:bodyPr/>
                    <a:lstStyle/>
                    <a:p>
                      <a:pPr marL="0" marR="0" algn="ctr"/>
                      <a:r>
                        <a:rPr lang="en-US" sz="1200">
                          <a:effectLst/>
                        </a:rPr>
                        <a:t>Description</a:t>
                      </a:r>
                      <a:endParaRPr lang="en-US" sz="2800">
                        <a:effectLst/>
                        <a:latin typeface="Times New Roman"/>
                        <a:ea typeface="Times New Roman"/>
                        <a:cs typeface="Traditional Arabic"/>
                      </a:endParaRPr>
                    </a:p>
                  </a:txBody>
                  <a:tcPr marL="68580" marR="68580" marT="0" marB="0"/>
                </a:tc>
              </a:tr>
              <a:tr h="0">
                <a:tc>
                  <a:txBody>
                    <a:bodyPr/>
                    <a:lstStyle/>
                    <a:p>
                      <a:pPr marL="0" marR="0">
                        <a:spcBef>
                          <a:spcPts val="300"/>
                        </a:spcBef>
                      </a:pPr>
                      <a:r>
                        <a:rPr lang="en-US" sz="1200">
                          <a:effectLst/>
                        </a:rPr>
                        <a:t>EN</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Input</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BOOL</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I, Q, M, D, L</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Enable input</a:t>
                      </a:r>
                      <a:endParaRPr lang="en-US" sz="2800">
                        <a:effectLst/>
                        <a:latin typeface="Times New Roman"/>
                        <a:ea typeface="Times New Roman"/>
                        <a:cs typeface="Traditional Arabic"/>
                      </a:endParaRPr>
                    </a:p>
                  </a:txBody>
                  <a:tcPr marL="68580" marR="68580" marT="0" marB="0"/>
                </a:tc>
              </a:tr>
              <a:tr h="0">
                <a:tc>
                  <a:txBody>
                    <a:bodyPr/>
                    <a:lstStyle/>
                    <a:p>
                      <a:pPr marL="0" marR="0">
                        <a:spcBef>
                          <a:spcPts val="300"/>
                        </a:spcBef>
                      </a:pPr>
                      <a:r>
                        <a:rPr lang="en-US" sz="1200">
                          <a:effectLst/>
                        </a:rPr>
                        <a:t>ENO</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Output</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BOOL</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I, Q, M, D, L</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Enable output</a:t>
                      </a:r>
                      <a:endParaRPr lang="en-US" sz="2800">
                        <a:effectLst/>
                        <a:latin typeface="Times New Roman"/>
                        <a:ea typeface="Times New Roman"/>
                        <a:cs typeface="Traditional Arabic"/>
                      </a:endParaRPr>
                    </a:p>
                  </a:txBody>
                  <a:tcPr marL="68580" marR="68580" marT="0" marB="0"/>
                </a:tc>
              </a:tr>
              <a:tr h="0">
                <a:tc>
                  <a:txBody>
                    <a:bodyPr/>
                    <a:lstStyle/>
                    <a:p>
                      <a:pPr marL="0" marR="0">
                        <a:spcBef>
                          <a:spcPts val="300"/>
                        </a:spcBef>
                      </a:pPr>
                      <a:r>
                        <a:rPr lang="en-US" sz="1200">
                          <a:effectLst/>
                        </a:rPr>
                        <a:t>IN</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Input</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INT</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I, Q, M, D, L, P or constant</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Input value to be scaled.</a:t>
                      </a:r>
                      <a:endParaRPr lang="en-US" sz="2800">
                        <a:effectLst/>
                        <a:latin typeface="Times New Roman"/>
                        <a:ea typeface="Times New Roman"/>
                        <a:cs typeface="Traditional Arabic"/>
                      </a:endParaRPr>
                    </a:p>
                  </a:txBody>
                  <a:tcPr marL="68580" marR="68580" marT="0" marB="0"/>
                </a:tc>
              </a:tr>
              <a:tr h="0">
                <a:tc>
                  <a:txBody>
                    <a:bodyPr/>
                    <a:lstStyle/>
                    <a:p>
                      <a:pPr marL="0" marR="0">
                        <a:spcBef>
                          <a:spcPts val="300"/>
                        </a:spcBef>
                      </a:pPr>
                      <a:r>
                        <a:rPr lang="en-US" sz="1200">
                          <a:effectLst/>
                        </a:rPr>
                        <a:t>HI_LIM</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Input</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REAL</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I, Q, M, D, L, P or constant</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High limit </a:t>
                      </a:r>
                      <a:endParaRPr lang="en-US" sz="2800">
                        <a:effectLst/>
                        <a:latin typeface="Times New Roman"/>
                        <a:ea typeface="Times New Roman"/>
                        <a:cs typeface="Traditional Arabic"/>
                      </a:endParaRPr>
                    </a:p>
                  </a:txBody>
                  <a:tcPr marL="68580" marR="68580" marT="0" marB="0"/>
                </a:tc>
              </a:tr>
              <a:tr h="0">
                <a:tc>
                  <a:txBody>
                    <a:bodyPr/>
                    <a:lstStyle/>
                    <a:p>
                      <a:pPr marL="0" marR="0">
                        <a:spcBef>
                          <a:spcPts val="300"/>
                        </a:spcBef>
                      </a:pPr>
                      <a:r>
                        <a:rPr lang="en-US" sz="1200">
                          <a:effectLst/>
                        </a:rPr>
                        <a:t>LO_LIM</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dirty="0">
                          <a:effectLst/>
                        </a:rPr>
                        <a:t>Input</a:t>
                      </a:r>
                      <a:endParaRPr lang="en-US" sz="2800" dirty="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REAL</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I, Q, M, D, L, P or constant</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Low limit</a:t>
                      </a:r>
                      <a:endParaRPr lang="en-US" sz="2800">
                        <a:effectLst/>
                        <a:latin typeface="Times New Roman"/>
                        <a:ea typeface="Times New Roman"/>
                        <a:cs typeface="Traditional Arabic"/>
                      </a:endParaRPr>
                    </a:p>
                  </a:txBody>
                  <a:tcPr marL="68580" marR="68580" marT="0" marB="0"/>
                </a:tc>
              </a:tr>
              <a:tr h="0">
                <a:tc>
                  <a:txBody>
                    <a:bodyPr/>
                    <a:lstStyle/>
                    <a:p>
                      <a:pPr marL="0" marR="0">
                        <a:spcBef>
                          <a:spcPts val="300"/>
                        </a:spcBef>
                      </a:pPr>
                      <a:r>
                        <a:rPr lang="en-US" sz="1200">
                          <a:effectLst/>
                        </a:rPr>
                        <a:t>BIPOLAR</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Input</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BOOL</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I, Q, M, D, L or constant</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Indicates if the value at the IN parameter is to be interpreted as bipolar or unipolar. The parameter can assume the following values:</a:t>
                      </a:r>
                      <a:endParaRPr lang="en-US" sz="2800">
                        <a:effectLst/>
                      </a:endParaRPr>
                    </a:p>
                    <a:p>
                      <a:pPr marL="0" marR="0">
                        <a:spcBef>
                          <a:spcPts val="300"/>
                        </a:spcBef>
                      </a:pPr>
                      <a:r>
                        <a:rPr lang="en-US" sz="1200">
                          <a:effectLst/>
                        </a:rPr>
                        <a:t>1: Bipolar</a:t>
                      </a:r>
                      <a:endParaRPr lang="en-US" sz="2800">
                        <a:effectLst/>
                      </a:endParaRPr>
                    </a:p>
                    <a:p>
                      <a:pPr marL="0" marR="0">
                        <a:spcBef>
                          <a:spcPts val="300"/>
                        </a:spcBef>
                      </a:pPr>
                      <a:r>
                        <a:rPr lang="en-US" sz="1200">
                          <a:effectLst/>
                        </a:rPr>
                        <a:t>0: Unipolar</a:t>
                      </a:r>
                      <a:endParaRPr lang="en-US" sz="2800">
                        <a:effectLst/>
                        <a:latin typeface="Times New Roman"/>
                        <a:ea typeface="Times New Roman"/>
                        <a:cs typeface="Traditional Arabic"/>
                      </a:endParaRPr>
                    </a:p>
                  </a:txBody>
                  <a:tcPr marL="68580" marR="68580" marT="0" marB="0"/>
                </a:tc>
              </a:tr>
              <a:tr h="0">
                <a:tc>
                  <a:txBody>
                    <a:bodyPr/>
                    <a:lstStyle/>
                    <a:p>
                      <a:pPr marL="0" marR="0">
                        <a:spcBef>
                          <a:spcPts val="300"/>
                        </a:spcBef>
                      </a:pPr>
                      <a:r>
                        <a:rPr lang="en-US" sz="1200">
                          <a:effectLst/>
                        </a:rPr>
                        <a:t>OUT</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Output</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REAL</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I, Q, M, D, L, P</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Result of the instruction</a:t>
                      </a:r>
                      <a:endParaRPr lang="en-US" sz="2800">
                        <a:effectLst/>
                        <a:latin typeface="Times New Roman"/>
                        <a:ea typeface="Times New Roman"/>
                        <a:cs typeface="Traditional Arabic"/>
                      </a:endParaRPr>
                    </a:p>
                  </a:txBody>
                  <a:tcPr marL="68580" marR="68580" marT="0" marB="0"/>
                </a:tc>
              </a:tr>
              <a:tr h="0">
                <a:tc>
                  <a:txBody>
                    <a:bodyPr/>
                    <a:lstStyle/>
                    <a:p>
                      <a:pPr marL="0" marR="0">
                        <a:spcBef>
                          <a:spcPts val="300"/>
                        </a:spcBef>
                      </a:pPr>
                      <a:r>
                        <a:rPr lang="en-US" sz="1200">
                          <a:effectLst/>
                        </a:rPr>
                        <a:t>RET_VAL</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Output</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WORD</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I, Q, M, D, L, P</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dirty="0">
                          <a:effectLst/>
                        </a:rPr>
                        <a:t>Error information</a:t>
                      </a:r>
                      <a:endParaRPr lang="en-US" sz="2800" dirty="0">
                        <a:effectLst/>
                        <a:latin typeface="Times New Roman"/>
                        <a:ea typeface="Times New Roman"/>
                        <a:cs typeface="Traditional Arabic"/>
                      </a:endParaRPr>
                    </a:p>
                  </a:txBody>
                  <a:tcPr marL="68580" marR="68580" marT="0" marB="0"/>
                </a:tc>
              </a:tr>
            </a:tbl>
          </a:graphicData>
        </a:graphic>
      </p:graphicFrame>
      <p:sp>
        <p:nvSpPr>
          <p:cNvPr id="5" name="Footer Placeholder 4"/>
          <p:cNvSpPr>
            <a:spLocks noGrp="1"/>
          </p:cNvSpPr>
          <p:nvPr>
            <p:ph type="ftr" sz="quarter" idx="11"/>
          </p:nvPr>
        </p:nvSpPr>
        <p:spPr/>
        <p:txBody>
          <a:bodyPr/>
          <a:lstStyle/>
          <a:p>
            <a:r>
              <a:rPr lang="en-US" smtClean="0"/>
              <a:t>Chapter 8: PLC Timers, Counters, Registers and Analog input/Outputs -IE337</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53</a:t>
            </a:fld>
            <a:endParaRPr lang="en-US"/>
          </a:p>
        </p:txBody>
      </p:sp>
    </p:spTree>
    <p:extLst>
      <p:ext uri="{BB962C8B-B14F-4D97-AF65-F5344CB8AC3E}">
        <p14:creationId xmlns:p14="http://schemas.microsoft.com/office/powerpoint/2010/main" val="106595240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Unscale</a:t>
            </a:r>
            <a:r>
              <a:rPr lang="fr-FR" dirty="0" smtClean="0"/>
              <a:t> </a:t>
            </a:r>
            <a:r>
              <a:rPr lang="fr-FR" dirty="0" err="1" smtClean="0"/>
              <a:t>function</a:t>
            </a:r>
            <a:r>
              <a:rPr lang="fr-FR" dirty="0" smtClean="0"/>
              <a:t>: analogue output </a:t>
            </a:r>
            <a:r>
              <a:rPr lang="fr-FR" dirty="0" err="1" smtClean="0"/>
              <a:t>function</a:t>
            </a:r>
            <a:endParaRPr lang="fr-FR" dirty="0"/>
          </a:p>
        </p:txBody>
      </p:sp>
      <p:sp>
        <p:nvSpPr>
          <p:cNvPr id="3" name="Espace réservé du pied de page 2"/>
          <p:cNvSpPr>
            <a:spLocks noGrp="1"/>
          </p:cNvSpPr>
          <p:nvPr>
            <p:ph type="ftr" sz="quarter" idx="11"/>
          </p:nvPr>
        </p:nvSpPr>
        <p:spPr/>
        <p:txBody>
          <a:bodyPr/>
          <a:lstStyle/>
          <a:p>
            <a:r>
              <a:rPr lang="en-US" smtClean="0"/>
              <a:t>Chapter 8: PLC Timers, Counters, Registers and Analog input/Outputs -IE337</a:t>
            </a:r>
            <a:endParaRPr lang="en-US"/>
          </a:p>
        </p:txBody>
      </p:sp>
      <p:sp>
        <p:nvSpPr>
          <p:cNvPr id="4" name="Espace réservé du numéro de diapositive 3"/>
          <p:cNvSpPr>
            <a:spLocks noGrp="1"/>
          </p:cNvSpPr>
          <p:nvPr>
            <p:ph type="sldNum" sz="quarter" idx="12"/>
          </p:nvPr>
        </p:nvSpPr>
        <p:spPr/>
        <p:txBody>
          <a:bodyPr/>
          <a:lstStyle/>
          <a:p>
            <a:fld id="{52102C6B-3D02-4064-9A4B-6A3BCBC92CB2}" type="slidenum">
              <a:rPr lang="en-US" smtClean="0"/>
              <a:pPr/>
              <a:t>54</a:t>
            </a:fld>
            <a:endParaRPr lang="en-US"/>
          </a:p>
        </p:txBody>
      </p:sp>
      <p:sp>
        <p:nvSpPr>
          <p:cNvPr id="5" name="Rectangle 4"/>
          <p:cNvSpPr/>
          <p:nvPr/>
        </p:nvSpPr>
        <p:spPr>
          <a:xfrm>
            <a:off x="755576" y="2348880"/>
            <a:ext cx="1872208" cy="10801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Digital data</a:t>
            </a:r>
            <a:endParaRPr lang="fr-FR" dirty="0"/>
          </a:p>
        </p:txBody>
      </p:sp>
      <p:sp>
        <p:nvSpPr>
          <p:cNvPr id="6" name="Rectangle 5"/>
          <p:cNvSpPr/>
          <p:nvPr/>
        </p:nvSpPr>
        <p:spPr>
          <a:xfrm>
            <a:off x="5652120" y="2348880"/>
            <a:ext cx="1872208" cy="10801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Analogue data</a:t>
            </a:r>
            <a:endParaRPr lang="fr-FR" dirty="0"/>
          </a:p>
        </p:txBody>
      </p:sp>
      <p:cxnSp>
        <p:nvCxnSpPr>
          <p:cNvPr id="8" name="Connecteur droit avec flèche 7"/>
          <p:cNvCxnSpPr>
            <a:stCxn id="5" idx="3"/>
            <a:endCxn id="6" idx="1"/>
          </p:cNvCxnSpPr>
          <p:nvPr/>
        </p:nvCxnSpPr>
        <p:spPr>
          <a:xfrm>
            <a:off x="2627784" y="2888940"/>
            <a:ext cx="3024336" cy="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pic>
        <p:nvPicPr>
          <p:cNvPr id="9"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l="19258" t="66045" r="53900" b="15556"/>
          <a:stretch>
            <a:fillRect/>
          </a:stretch>
        </p:blipFill>
        <p:spPr bwMode="auto">
          <a:xfrm>
            <a:off x="2771800" y="3861048"/>
            <a:ext cx="2578474" cy="194421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5563" y="124679"/>
            <a:ext cx="5302542" cy="400110"/>
          </a:xfrm>
          <a:prstGeom prst="rect">
            <a:avLst/>
          </a:prstGeom>
        </p:spPr>
        <p:txBody>
          <a:bodyPr wrap="none">
            <a:spAutoFit/>
          </a:bodyPr>
          <a:lstStyle/>
          <a:p>
            <a:pPr lvl="0"/>
            <a:r>
              <a:rPr lang="en-US" sz="2000" b="1" dirty="0" smtClean="0"/>
              <a:t>8.4.3   Analog </a:t>
            </a:r>
            <a:r>
              <a:rPr lang="en-US" sz="2000" b="1" dirty="0"/>
              <a:t>inputs/outputs using </a:t>
            </a:r>
            <a:r>
              <a:rPr lang="en-US" sz="2000" b="1" i="1" dirty="0"/>
              <a:t>PLC</a:t>
            </a:r>
            <a:r>
              <a:rPr lang="en-US" sz="2000" b="1" dirty="0"/>
              <a:t> registers</a:t>
            </a:r>
          </a:p>
        </p:txBody>
      </p:sp>
      <p:sp>
        <p:nvSpPr>
          <p:cNvPr id="4" name="Rectangle 2"/>
          <p:cNvSpPr>
            <a:spLocks noChangeArrowheads="1"/>
          </p:cNvSpPr>
          <p:nvPr/>
        </p:nvSpPr>
        <p:spPr bwMode="auto">
          <a:xfrm>
            <a:off x="214423" y="1412776"/>
            <a:ext cx="8243777" cy="5355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tab pos="457200" algn="l"/>
              </a:tabLst>
            </a:pPr>
            <a:r>
              <a:rPr kumimoji="0" lang="en-US" b="0"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UNSCALE Function (analog output)</a:t>
            </a:r>
            <a:endPar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 latinLnBrk="0" hangingPunct="0">
              <a:lnSpc>
                <a:spcPct val="100000"/>
              </a:lnSpc>
              <a:spcBef>
                <a:spcPct val="0"/>
              </a:spcBef>
              <a:spcAft>
                <a:spcPct val="0"/>
              </a:spcAft>
              <a:buClrTx/>
              <a:buSzTx/>
              <a:buFontTx/>
              <a:buNone/>
              <a:tabLst>
                <a:tab pos="457200" algn="l"/>
              </a:tabLst>
            </a:pP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The "Unscale" instruction is used to unscale the floating-point number on the IN parameter into physical units between a low limit and a high limit and convert it into an integer. You use the LO_LIM and HI_LIM parameters to specify the low limit and high limit of the value range to which the input value is unscaled. The result of the instruction is output on the OUT parameter.</a:t>
            </a:r>
          </a:p>
          <a:p>
            <a:pPr marL="0" marR="0" lvl="0" indent="0" algn="l" defTabSz="914400" rtl="0" eaLnBrk="0" fontAlgn="b" latinLnBrk="0" hangingPunct="0">
              <a:lnSpc>
                <a:spcPct val="100000"/>
              </a:lnSpc>
              <a:spcBef>
                <a:spcPct val="0"/>
              </a:spcBef>
              <a:spcAft>
                <a:spcPct val="0"/>
              </a:spcAft>
              <a:buClrTx/>
              <a:buSzTx/>
              <a:buFontTx/>
              <a:buNone/>
              <a:tabLst>
                <a:tab pos="457200" algn="l"/>
              </a:tabLst>
            </a:pP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The "Unscale" instruction works with the following equation:</a:t>
            </a:r>
          </a:p>
          <a:p>
            <a:pPr marL="0" marR="0" lvl="0" indent="0" algn="l" defTabSz="914400" rtl="0" eaLnBrk="0" fontAlgn="b" latinLnBrk="0" hangingPunct="0">
              <a:lnSpc>
                <a:spcPct val="100000"/>
              </a:lnSpc>
              <a:spcBef>
                <a:spcPct val="0"/>
              </a:spcBef>
              <a:spcAft>
                <a:spcPct val="0"/>
              </a:spcAft>
              <a:buClrTx/>
              <a:buSzTx/>
              <a:buFontTx/>
              <a:buNone/>
              <a:tabLst>
                <a:tab pos="457200" algn="l"/>
              </a:tabLst>
            </a:pP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OUT = [ ((IN–LO_LIM)/(HI_LIM–LO_LIM)) </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Cambria Math" pitchFamily="18" charset="0"/>
              </a:rPr>
              <a:t>∗</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(K2–K1) ] + K1</a:t>
            </a:r>
          </a:p>
          <a:p>
            <a:pPr marL="0" marR="0" lvl="0" indent="0" algn="l" defTabSz="914400" rtl="0" eaLnBrk="0" fontAlgn="b" latinLnBrk="0" hangingPunct="0">
              <a:lnSpc>
                <a:spcPct val="100000"/>
              </a:lnSpc>
              <a:spcBef>
                <a:spcPct val="0"/>
              </a:spcBef>
              <a:spcAft>
                <a:spcPct val="0"/>
              </a:spcAft>
              <a:buClrTx/>
              <a:buSzTx/>
              <a:buFontTx/>
              <a:buNone/>
              <a:tabLst>
                <a:tab pos="457200" algn="l"/>
              </a:tabLst>
            </a:pP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The values of the constants "K1" and "K2" are determined by the signal state on the BIPOLAR parameter. The following signal states are possible on the BIPOLAR parameter: </a:t>
            </a:r>
          </a:p>
          <a:p>
            <a:pPr marL="0" marR="0" lvl="0" indent="0" algn="l" defTabSz="914400" rtl="0" eaLnBrk="0" fontAlgn="b" latinLnBrk="0" hangingPunct="0">
              <a:lnSpc>
                <a:spcPct val="100000"/>
              </a:lnSpc>
              <a:spcBef>
                <a:spcPct val="0"/>
              </a:spcBef>
              <a:spcAft>
                <a:spcPct val="0"/>
              </a:spcAft>
              <a:buClrTx/>
              <a:buSzTx/>
              <a:buFontTx/>
              <a:buNone/>
              <a:tabLst>
                <a:tab pos="457200" algn="l"/>
              </a:tabLst>
            </a:pPr>
            <a:endPar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 latinLnBrk="0" hangingPunct="0">
              <a:lnSpc>
                <a:spcPct val="100000"/>
              </a:lnSpc>
              <a:spcBef>
                <a:spcPct val="0"/>
              </a:spcBef>
              <a:spcAft>
                <a:spcPct val="0"/>
              </a:spcAft>
              <a:buClrTx/>
              <a:buSzTx/>
              <a:buFontTx/>
              <a:buChar char="•"/>
              <a:tabLst>
                <a:tab pos="457200" algn="l"/>
              </a:tabLst>
            </a:pPr>
            <a:r>
              <a:rPr kumimoji="0" lang="en-US" b="0"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Signal state "1": </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It is assumed that the value at the IN parameter is </a:t>
            </a:r>
            <a:r>
              <a:rPr kumimoji="0" lang="en-US" b="0"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bipolar</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and in a value range between -27648 and 27648. In this case the "K1" constant has the value "-27648.0" and the "K2" constant the value "+27648.0".</a:t>
            </a:r>
          </a:p>
          <a:p>
            <a:pPr marL="0" marR="0" lvl="0" indent="0" algn="l" defTabSz="914400" rtl="0" eaLnBrk="0" fontAlgn="b" latinLnBrk="0" hangingPunct="0">
              <a:lnSpc>
                <a:spcPct val="100000"/>
              </a:lnSpc>
              <a:spcBef>
                <a:spcPct val="0"/>
              </a:spcBef>
              <a:spcAft>
                <a:spcPct val="0"/>
              </a:spcAft>
              <a:buClrTx/>
              <a:buSzTx/>
              <a:buFontTx/>
              <a:buChar char="•"/>
              <a:tabLst>
                <a:tab pos="457200" algn="l"/>
              </a:tabLst>
            </a:pPr>
            <a:endParaRPr lang="en-US" dirty="0">
              <a:latin typeface="Arial" pitchFamily="34" charset="0"/>
              <a:ea typeface="Times New Roman" pitchFamily="18" charset="0"/>
              <a:cs typeface="Arial" pitchFamily="34" charset="0"/>
            </a:endParaRPr>
          </a:p>
          <a:p>
            <a:pPr eaLnBrk="0" fontAlgn="b" hangingPunct="0">
              <a:spcBef>
                <a:spcPct val="0"/>
              </a:spcBef>
              <a:spcAft>
                <a:spcPct val="0"/>
              </a:spcAft>
              <a:buFontTx/>
              <a:buChar char="•"/>
              <a:tabLst>
                <a:tab pos="457200" algn="l"/>
              </a:tabLst>
            </a:pPr>
            <a:r>
              <a:rPr lang="en-US" u="sng" dirty="0">
                <a:latin typeface="Arial" pitchFamily="34" charset="0"/>
                <a:ea typeface="Times New Roman" pitchFamily="18" charset="0"/>
                <a:cs typeface="Arial" pitchFamily="34" charset="0"/>
              </a:rPr>
              <a:t>Signal state "0": </a:t>
            </a:r>
            <a:r>
              <a:rPr lang="en-US" dirty="0">
                <a:latin typeface="Arial" pitchFamily="34" charset="0"/>
                <a:ea typeface="Times New Roman" pitchFamily="18" charset="0"/>
                <a:cs typeface="Arial" pitchFamily="34" charset="0"/>
              </a:rPr>
              <a:t>It is assumed that the value at the IN parameter is </a:t>
            </a:r>
            <a:r>
              <a:rPr lang="en-US" dirty="0">
                <a:solidFill>
                  <a:srgbClr val="C00000"/>
                </a:solidFill>
                <a:latin typeface="Arial" pitchFamily="34" charset="0"/>
                <a:ea typeface="Times New Roman" pitchFamily="18" charset="0"/>
                <a:cs typeface="Arial" pitchFamily="34" charset="0"/>
              </a:rPr>
              <a:t>unipolar</a:t>
            </a:r>
            <a:r>
              <a:rPr lang="en-US" dirty="0">
                <a:latin typeface="Arial" pitchFamily="34" charset="0"/>
                <a:ea typeface="Times New Roman" pitchFamily="18" charset="0"/>
                <a:cs typeface="Arial" pitchFamily="34" charset="0"/>
              </a:rPr>
              <a:t> and in a value range between 0 and 27648. In this case the "K1" constant has the value "0.0" and the "K2" constant the value "+27648.0</a:t>
            </a:r>
            <a:r>
              <a:rPr lang="en-US" dirty="0" smtClean="0">
                <a:latin typeface="Arial" pitchFamily="34" charset="0"/>
                <a:ea typeface="Times New Roman" pitchFamily="18" charset="0"/>
                <a:cs typeface="Arial" pitchFamily="34" charset="0"/>
              </a:rPr>
              <a:t>".</a:t>
            </a:r>
            <a:endParaRPr lang="en-US" dirty="0">
              <a:latin typeface="Arial" pitchFamily="34" charset="0"/>
              <a:ea typeface="Times New Roman" pitchFamily="18" charset="0"/>
              <a:cs typeface="Arial" pitchFamily="34" charset="0"/>
            </a:endParaRPr>
          </a:p>
        </p:txBody>
      </p:sp>
      <p:pic>
        <p:nvPicPr>
          <p:cNvPr id="16385"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l="19258" t="66045" r="53900" b="15556"/>
          <a:stretch>
            <a:fillRect/>
          </a:stretch>
        </p:blipFill>
        <p:spPr bwMode="auto">
          <a:xfrm>
            <a:off x="5220072" y="515136"/>
            <a:ext cx="2578474" cy="1199847"/>
          </a:xfrm>
          <a:prstGeom prst="rect">
            <a:avLst/>
          </a:prstGeom>
          <a:noFill/>
          <a:extLst>
            <a:ext uri="{909E8E84-426E-40DD-AFC4-6F175D3DCCD1}">
              <a14:hiddenFill xmlns:a14="http://schemas.microsoft.com/office/drawing/2010/main">
                <a:solidFill>
                  <a:srgbClr val="FFFFFF"/>
                </a:solidFill>
              </a14:hiddenFill>
            </a:ext>
          </a:extLst>
        </p:spPr>
      </p:pic>
      <p:sp>
        <p:nvSpPr>
          <p:cNvPr id="7" name="Footer Placeholder 6"/>
          <p:cNvSpPr>
            <a:spLocks noGrp="1"/>
          </p:cNvSpPr>
          <p:nvPr>
            <p:ph type="ftr" sz="quarter" idx="11"/>
          </p:nvPr>
        </p:nvSpPr>
        <p:spPr/>
        <p:txBody>
          <a:bodyPr/>
          <a:lstStyle/>
          <a:p>
            <a:r>
              <a:rPr lang="en-US" smtClean="0"/>
              <a:t>Chapter 8: PLC Timers, Counters, Registers and Analog input/Outputs -IE337</a:t>
            </a:r>
            <a:endParaRPr lang="en-US"/>
          </a:p>
        </p:txBody>
      </p:sp>
      <p:sp>
        <p:nvSpPr>
          <p:cNvPr id="8" name="Slide Number Placeholder 7"/>
          <p:cNvSpPr>
            <a:spLocks noGrp="1"/>
          </p:cNvSpPr>
          <p:nvPr>
            <p:ph type="sldNum" sz="quarter" idx="12"/>
          </p:nvPr>
        </p:nvSpPr>
        <p:spPr/>
        <p:txBody>
          <a:bodyPr/>
          <a:lstStyle/>
          <a:p>
            <a:fld id="{52102C6B-3D02-4064-9A4B-6A3BCBC92CB2}" type="slidenum">
              <a:rPr lang="en-US" smtClean="0"/>
              <a:pPr/>
              <a:t>55</a:t>
            </a:fld>
            <a:endParaRPr lang="en-US"/>
          </a:p>
        </p:txBody>
      </p:sp>
    </p:spTree>
    <p:extLst>
      <p:ext uri="{BB962C8B-B14F-4D97-AF65-F5344CB8AC3E}">
        <p14:creationId xmlns:p14="http://schemas.microsoft.com/office/powerpoint/2010/main" val="13585538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5563" y="124679"/>
            <a:ext cx="5302542" cy="400110"/>
          </a:xfrm>
          <a:prstGeom prst="rect">
            <a:avLst/>
          </a:prstGeom>
        </p:spPr>
        <p:txBody>
          <a:bodyPr wrap="none">
            <a:spAutoFit/>
          </a:bodyPr>
          <a:lstStyle/>
          <a:p>
            <a:pPr lvl="0"/>
            <a:r>
              <a:rPr lang="en-US" sz="2000" b="1" dirty="0" smtClean="0"/>
              <a:t>8.4.3   Analog </a:t>
            </a:r>
            <a:r>
              <a:rPr lang="en-US" sz="2000" b="1" dirty="0"/>
              <a:t>inputs/outputs using </a:t>
            </a:r>
            <a:r>
              <a:rPr lang="en-US" sz="2000" b="1" i="1" dirty="0"/>
              <a:t>PLC</a:t>
            </a:r>
            <a:r>
              <a:rPr lang="en-US" sz="2000" b="1" dirty="0"/>
              <a:t> registers</a:t>
            </a:r>
          </a:p>
        </p:txBody>
      </p:sp>
      <p:pic>
        <p:nvPicPr>
          <p:cNvPr id="16385"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l="19258" t="66045" r="53900" b="15556"/>
          <a:stretch>
            <a:fillRect/>
          </a:stretch>
        </p:blipFill>
        <p:spPr bwMode="auto">
          <a:xfrm>
            <a:off x="457200" y="708653"/>
            <a:ext cx="2971800" cy="1382874"/>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 name="Table 2"/>
          <p:cNvGraphicFramePr>
            <a:graphicFrameLocks noGrp="1"/>
          </p:cNvGraphicFramePr>
          <p:nvPr>
            <p:extLst>
              <p:ext uri="{D42A27DB-BD31-4B8C-83A1-F6EECF244321}">
                <p14:modId xmlns:p14="http://schemas.microsoft.com/office/powerpoint/2010/main" val="2880239290"/>
              </p:ext>
            </p:extLst>
          </p:nvPr>
        </p:nvGraphicFramePr>
        <p:xfrm>
          <a:off x="434163" y="2209800"/>
          <a:ext cx="7620000" cy="3733800"/>
        </p:xfrm>
        <a:graphic>
          <a:graphicData uri="http://schemas.openxmlformats.org/drawingml/2006/table">
            <a:tbl>
              <a:tblPr firstRow="1" firstCol="1" bandRow="1">
                <a:tableStyleId>{5C22544A-7EE6-4342-B048-85BDC9FD1C3A}</a:tableStyleId>
              </a:tblPr>
              <a:tblGrid>
                <a:gridCol w="1166037"/>
                <a:gridCol w="1371600"/>
                <a:gridCol w="1524000"/>
                <a:gridCol w="1676400"/>
                <a:gridCol w="1881963"/>
              </a:tblGrid>
              <a:tr h="0">
                <a:tc gridSpan="5">
                  <a:txBody>
                    <a:bodyPr/>
                    <a:lstStyle/>
                    <a:p>
                      <a:pPr marL="0" marR="0" algn="ctr"/>
                      <a:r>
                        <a:rPr lang="en-US" sz="1200">
                          <a:effectLst/>
                        </a:rPr>
                        <a:t> </a:t>
                      </a:r>
                      <a:endParaRPr lang="en-US" sz="2800">
                        <a:effectLst/>
                        <a:latin typeface="Times New Roman"/>
                        <a:ea typeface="Times New Roman"/>
                        <a:cs typeface="Traditional Arabic"/>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0">
                <a:tc>
                  <a:txBody>
                    <a:bodyPr/>
                    <a:lstStyle/>
                    <a:p>
                      <a:pPr marL="0" marR="0" algn="ctr"/>
                      <a:r>
                        <a:rPr lang="en-US" sz="1200">
                          <a:effectLst/>
                        </a:rPr>
                        <a:t>Parameter</a:t>
                      </a:r>
                      <a:endParaRPr lang="en-US" sz="2800">
                        <a:effectLst/>
                        <a:latin typeface="Times New Roman"/>
                        <a:ea typeface="Times New Roman"/>
                        <a:cs typeface="Traditional Arabic"/>
                      </a:endParaRPr>
                    </a:p>
                  </a:txBody>
                  <a:tcPr marL="68580" marR="68580" marT="0" marB="0"/>
                </a:tc>
                <a:tc>
                  <a:txBody>
                    <a:bodyPr/>
                    <a:lstStyle/>
                    <a:p>
                      <a:pPr marL="0" marR="0" algn="ctr"/>
                      <a:r>
                        <a:rPr lang="en-US" sz="1200">
                          <a:effectLst/>
                        </a:rPr>
                        <a:t>Declaration</a:t>
                      </a:r>
                      <a:endParaRPr lang="en-US" sz="2800">
                        <a:effectLst/>
                        <a:latin typeface="Times New Roman"/>
                        <a:ea typeface="Times New Roman"/>
                        <a:cs typeface="Traditional Arabic"/>
                      </a:endParaRPr>
                    </a:p>
                  </a:txBody>
                  <a:tcPr marL="68580" marR="68580" marT="0" marB="0"/>
                </a:tc>
                <a:tc>
                  <a:txBody>
                    <a:bodyPr/>
                    <a:lstStyle/>
                    <a:p>
                      <a:pPr marL="0" marR="0" algn="ctr"/>
                      <a:r>
                        <a:rPr lang="en-US" sz="1200">
                          <a:effectLst/>
                        </a:rPr>
                        <a:t>Data type</a:t>
                      </a:r>
                      <a:endParaRPr lang="en-US" sz="2800">
                        <a:effectLst/>
                        <a:latin typeface="Times New Roman"/>
                        <a:ea typeface="Times New Roman"/>
                        <a:cs typeface="Traditional Arabic"/>
                      </a:endParaRPr>
                    </a:p>
                  </a:txBody>
                  <a:tcPr marL="68580" marR="68580" marT="0" marB="0"/>
                </a:tc>
                <a:tc>
                  <a:txBody>
                    <a:bodyPr/>
                    <a:lstStyle/>
                    <a:p>
                      <a:pPr marL="0" marR="0" algn="ctr"/>
                      <a:r>
                        <a:rPr lang="en-US" sz="1200">
                          <a:effectLst/>
                        </a:rPr>
                        <a:t>Memory area</a:t>
                      </a:r>
                      <a:endParaRPr lang="en-US" sz="2800">
                        <a:effectLst/>
                        <a:latin typeface="Times New Roman"/>
                        <a:ea typeface="Times New Roman"/>
                        <a:cs typeface="Traditional Arabic"/>
                      </a:endParaRPr>
                    </a:p>
                  </a:txBody>
                  <a:tcPr marL="68580" marR="68580" marT="0" marB="0"/>
                </a:tc>
                <a:tc>
                  <a:txBody>
                    <a:bodyPr/>
                    <a:lstStyle/>
                    <a:p>
                      <a:pPr marL="0" marR="0" algn="ctr"/>
                      <a:r>
                        <a:rPr lang="en-US" sz="1200">
                          <a:effectLst/>
                        </a:rPr>
                        <a:t>Description</a:t>
                      </a:r>
                      <a:endParaRPr lang="en-US" sz="2800">
                        <a:effectLst/>
                        <a:latin typeface="Times New Roman"/>
                        <a:ea typeface="Times New Roman"/>
                        <a:cs typeface="Traditional Arabic"/>
                      </a:endParaRPr>
                    </a:p>
                  </a:txBody>
                  <a:tcPr marL="68580" marR="68580" marT="0" marB="0"/>
                </a:tc>
              </a:tr>
              <a:tr h="0">
                <a:tc>
                  <a:txBody>
                    <a:bodyPr/>
                    <a:lstStyle/>
                    <a:p>
                      <a:pPr marL="0" marR="0">
                        <a:spcBef>
                          <a:spcPts val="300"/>
                        </a:spcBef>
                      </a:pPr>
                      <a:r>
                        <a:rPr lang="en-US" sz="1200">
                          <a:effectLst/>
                        </a:rPr>
                        <a:t>EN</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Input</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BOOL</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I, Q, M, D, L</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Enable input</a:t>
                      </a:r>
                      <a:endParaRPr lang="en-US" sz="2800">
                        <a:effectLst/>
                        <a:latin typeface="Times New Roman"/>
                        <a:ea typeface="Times New Roman"/>
                        <a:cs typeface="Traditional Arabic"/>
                      </a:endParaRPr>
                    </a:p>
                  </a:txBody>
                  <a:tcPr marL="68580" marR="68580" marT="0" marB="0"/>
                </a:tc>
              </a:tr>
              <a:tr h="0">
                <a:tc>
                  <a:txBody>
                    <a:bodyPr/>
                    <a:lstStyle/>
                    <a:p>
                      <a:pPr marL="0" marR="0">
                        <a:spcBef>
                          <a:spcPts val="300"/>
                        </a:spcBef>
                      </a:pPr>
                      <a:r>
                        <a:rPr lang="en-US" sz="1200">
                          <a:effectLst/>
                        </a:rPr>
                        <a:t>ENO</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Input</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BOOL</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I, Q, M, D, L</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Enable output</a:t>
                      </a:r>
                      <a:endParaRPr lang="en-US" sz="2800">
                        <a:effectLst/>
                        <a:latin typeface="Times New Roman"/>
                        <a:ea typeface="Times New Roman"/>
                        <a:cs typeface="Traditional Arabic"/>
                      </a:endParaRPr>
                    </a:p>
                  </a:txBody>
                  <a:tcPr marL="68580" marR="68580" marT="0" marB="0"/>
                </a:tc>
              </a:tr>
              <a:tr h="0">
                <a:tc>
                  <a:txBody>
                    <a:bodyPr/>
                    <a:lstStyle/>
                    <a:p>
                      <a:pPr marL="0" marR="0">
                        <a:spcBef>
                          <a:spcPts val="300"/>
                        </a:spcBef>
                      </a:pPr>
                      <a:r>
                        <a:rPr lang="en-US" sz="1200">
                          <a:effectLst/>
                        </a:rPr>
                        <a:t>IN</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Input</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REAL</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I, Q, M, D, L, P or constant</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Input value to be unscaled to an integer value.</a:t>
                      </a:r>
                      <a:endParaRPr lang="en-US" sz="2800">
                        <a:effectLst/>
                        <a:latin typeface="Times New Roman"/>
                        <a:ea typeface="Times New Roman"/>
                        <a:cs typeface="Traditional Arabic"/>
                      </a:endParaRPr>
                    </a:p>
                  </a:txBody>
                  <a:tcPr marL="68580" marR="68580" marT="0" marB="0"/>
                </a:tc>
              </a:tr>
              <a:tr h="0">
                <a:tc>
                  <a:txBody>
                    <a:bodyPr/>
                    <a:lstStyle/>
                    <a:p>
                      <a:pPr marL="0" marR="0">
                        <a:spcBef>
                          <a:spcPts val="300"/>
                        </a:spcBef>
                      </a:pPr>
                      <a:r>
                        <a:rPr lang="en-US" sz="1200">
                          <a:effectLst/>
                        </a:rPr>
                        <a:t>HI_LIM</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Input</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REAL</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I, Q, M, D, L, P or constant</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High limit</a:t>
                      </a:r>
                      <a:endParaRPr lang="en-US" sz="2800">
                        <a:effectLst/>
                        <a:latin typeface="Times New Roman"/>
                        <a:ea typeface="Times New Roman"/>
                        <a:cs typeface="Traditional Arabic"/>
                      </a:endParaRPr>
                    </a:p>
                  </a:txBody>
                  <a:tcPr marL="68580" marR="68580" marT="0" marB="0"/>
                </a:tc>
              </a:tr>
              <a:tr h="0">
                <a:tc>
                  <a:txBody>
                    <a:bodyPr/>
                    <a:lstStyle/>
                    <a:p>
                      <a:pPr marL="0" marR="0">
                        <a:spcBef>
                          <a:spcPts val="300"/>
                        </a:spcBef>
                      </a:pPr>
                      <a:r>
                        <a:rPr lang="en-US" sz="1200">
                          <a:effectLst/>
                        </a:rPr>
                        <a:t>LO_LIM</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Input</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REAL</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I, Q, M, D, L, P or constant</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Low limit</a:t>
                      </a:r>
                      <a:endParaRPr lang="en-US" sz="2800">
                        <a:effectLst/>
                        <a:latin typeface="Times New Roman"/>
                        <a:ea typeface="Times New Roman"/>
                        <a:cs typeface="Traditional Arabic"/>
                      </a:endParaRPr>
                    </a:p>
                  </a:txBody>
                  <a:tcPr marL="68580" marR="68580" marT="0" marB="0"/>
                </a:tc>
              </a:tr>
              <a:tr h="0">
                <a:tc>
                  <a:txBody>
                    <a:bodyPr/>
                    <a:lstStyle/>
                    <a:p>
                      <a:pPr marL="0" marR="0">
                        <a:spcBef>
                          <a:spcPts val="300"/>
                        </a:spcBef>
                      </a:pPr>
                      <a:r>
                        <a:rPr lang="en-US" sz="1200">
                          <a:effectLst/>
                        </a:rPr>
                        <a:t>BIPOLAR</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Input</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BOOL</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I, Q, M, D, L or constant</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Indicates if the value at the IN parameter is to be interpreted as bipolar or unipolar. The parameter can assume the following values:</a:t>
                      </a:r>
                      <a:endParaRPr lang="en-US" sz="2800">
                        <a:effectLst/>
                      </a:endParaRPr>
                    </a:p>
                    <a:p>
                      <a:pPr marL="0" marR="0">
                        <a:spcBef>
                          <a:spcPts val="300"/>
                        </a:spcBef>
                      </a:pPr>
                      <a:r>
                        <a:rPr lang="en-US" sz="1200">
                          <a:effectLst/>
                        </a:rPr>
                        <a:t>1: Bipolar</a:t>
                      </a:r>
                      <a:endParaRPr lang="en-US" sz="2800">
                        <a:effectLst/>
                      </a:endParaRPr>
                    </a:p>
                    <a:p>
                      <a:pPr marL="0" marR="0">
                        <a:spcBef>
                          <a:spcPts val="300"/>
                        </a:spcBef>
                      </a:pPr>
                      <a:r>
                        <a:rPr lang="en-US" sz="1200">
                          <a:effectLst/>
                        </a:rPr>
                        <a:t>0: Unipolar</a:t>
                      </a:r>
                      <a:endParaRPr lang="en-US" sz="2800">
                        <a:effectLst/>
                        <a:latin typeface="Times New Roman"/>
                        <a:ea typeface="Times New Roman"/>
                        <a:cs typeface="Traditional Arabic"/>
                      </a:endParaRPr>
                    </a:p>
                  </a:txBody>
                  <a:tcPr marL="68580" marR="68580" marT="0" marB="0"/>
                </a:tc>
              </a:tr>
              <a:tr h="0">
                <a:tc>
                  <a:txBody>
                    <a:bodyPr/>
                    <a:lstStyle/>
                    <a:p>
                      <a:pPr marL="0" marR="0">
                        <a:spcBef>
                          <a:spcPts val="300"/>
                        </a:spcBef>
                      </a:pPr>
                      <a:r>
                        <a:rPr lang="en-US" sz="1200">
                          <a:effectLst/>
                        </a:rPr>
                        <a:t>OUT</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Output</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INT</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I, Q, M, D, L, P</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Result of the instruction</a:t>
                      </a:r>
                      <a:endParaRPr lang="en-US" sz="2800">
                        <a:effectLst/>
                        <a:latin typeface="Times New Roman"/>
                        <a:ea typeface="Times New Roman"/>
                        <a:cs typeface="Traditional Arabic"/>
                      </a:endParaRPr>
                    </a:p>
                  </a:txBody>
                  <a:tcPr marL="68580" marR="68580" marT="0" marB="0"/>
                </a:tc>
              </a:tr>
              <a:tr h="0">
                <a:tc>
                  <a:txBody>
                    <a:bodyPr/>
                    <a:lstStyle/>
                    <a:p>
                      <a:pPr marL="0" marR="0">
                        <a:spcBef>
                          <a:spcPts val="300"/>
                        </a:spcBef>
                      </a:pPr>
                      <a:r>
                        <a:rPr lang="en-US" sz="1200">
                          <a:effectLst/>
                        </a:rPr>
                        <a:t>RET_VAL</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Output</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WORD</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a:effectLst/>
                        </a:rPr>
                        <a:t>I, Q, M, D, L, P</a:t>
                      </a:r>
                      <a:endParaRPr lang="en-US" sz="2800">
                        <a:effectLst/>
                        <a:latin typeface="Times New Roman"/>
                        <a:ea typeface="Times New Roman"/>
                        <a:cs typeface="Traditional Arabic"/>
                      </a:endParaRPr>
                    </a:p>
                  </a:txBody>
                  <a:tcPr marL="68580" marR="68580" marT="0" marB="0"/>
                </a:tc>
                <a:tc>
                  <a:txBody>
                    <a:bodyPr/>
                    <a:lstStyle/>
                    <a:p>
                      <a:pPr marL="0" marR="0">
                        <a:spcBef>
                          <a:spcPts val="300"/>
                        </a:spcBef>
                      </a:pPr>
                      <a:r>
                        <a:rPr lang="en-US" sz="1200" dirty="0">
                          <a:effectLst/>
                        </a:rPr>
                        <a:t>Error information</a:t>
                      </a:r>
                      <a:endParaRPr lang="en-US" sz="2800" dirty="0">
                        <a:effectLst/>
                        <a:latin typeface="Times New Roman"/>
                        <a:ea typeface="Times New Roman"/>
                        <a:cs typeface="Traditional Arabic"/>
                      </a:endParaRPr>
                    </a:p>
                  </a:txBody>
                  <a:tcPr marL="68580" marR="68580" marT="0" marB="0"/>
                </a:tc>
              </a:tr>
            </a:tbl>
          </a:graphicData>
        </a:graphic>
      </p:graphicFrame>
      <p:sp>
        <p:nvSpPr>
          <p:cNvPr id="5" name="Footer Placeholder 4"/>
          <p:cNvSpPr>
            <a:spLocks noGrp="1"/>
          </p:cNvSpPr>
          <p:nvPr>
            <p:ph type="ftr" sz="quarter" idx="11"/>
          </p:nvPr>
        </p:nvSpPr>
        <p:spPr/>
        <p:txBody>
          <a:bodyPr/>
          <a:lstStyle/>
          <a:p>
            <a:r>
              <a:rPr lang="en-US" smtClean="0"/>
              <a:t>Chapter 8: PLC Timers, Counters, Registers and Analog input/Outputs -IE337</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56</a:t>
            </a:fld>
            <a:endParaRPr lang="en-US"/>
          </a:p>
        </p:txBody>
      </p:sp>
    </p:spTree>
    <p:extLst>
      <p:ext uri="{BB962C8B-B14F-4D97-AF65-F5344CB8AC3E}">
        <p14:creationId xmlns:p14="http://schemas.microsoft.com/office/powerpoint/2010/main" val="298380483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5563" y="124679"/>
            <a:ext cx="5302542" cy="400110"/>
          </a:xfrm>
          <a:prstGeom prst="rect">
            <a:avLst/>
          </a:prstGeom>
        </p:spPr>
        <p:txBody>
          <a:bodyPr wrap="none">
            <a:spAutoFit/>
          </a:bodyPr>
          <a:lstStyle/>
          <a:p>
            <a:pPr lvl="0"/>
            <a:r>
              <a:rPr lang="en-US" sz="2000" b="1" dirty="0" smtClean="0"/>
              <a:t>8.4.3   Analog </a:t>
            </a:r>
            <a:r>
              <a:rPr lang="en-US" sz="2000" b="1" dirty="0"/>
              <a:t>inputs/outputs using </a:t>
            </a:r>
            <a:r>
              <a:rPr lang="en-US" sz="2000" b="1" i="1" dirty="0"/>
              <a:t>PLC</a:t>
            </a:r>
            <a:r>
              <a:rPr lang="en-US" sz="2000" b="1" dirty="0"/>
              <a:t> registers</a:t>
            </a:r>
          </a:p>
        </p:txBody>
      </p:sp>
      <p:pic>
        <p:nvPicPr>
          <p:cNvPr id="18444" name="Picture 1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9419" t="35142" r="26105" b="40259"/>
          <a:stretch/>
        </p:blipFill>
        <p:spPr bwMode="auto">
          <a:xfrm>
            <a:off x="381000" y="685800"/>
            <a:ext cx="7935416" cy="3895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ooter Placeholder 3"/>
          <p:cNvSpPr>
            <a:spLocks noGrp="1"/>
          </p:cNvSpPr>
          <p:nvPr>
            <p:ph type="ftr" sz="quarter" idx="11"/>
          </p:nvPr>
        </p:nvSpPr>
        <p:spPr/>
        <p:txBody>
          <a:bodyPr/>
          <a:lstStyle/>
          <a:p>
            <a:r>
              <a:rPr lang="en-US" smtClean="0"/>
              <a:t>Chapter 8: PLC Timers, Counters, Registers and Analog input/Outputs -IE337</a:t>
            </a:r>
            <a:endParaRPr lang="en-US"/>
          </a:p>
        </p:txBody>
      </p:sp>
      <p:sp>
        <p:nvSpPr>
          <p:cNvPr id="5" name="Slide Number Placeholder 4"/>
          <p:cNvSpPr>
            <a:spLocks noGrp="1"/>
          </p:cNvSpPr>
          <p:nvPr>
            <p:ph type="sldNum" sz="quarter" idx="12"/>
          </p:nvPr>
        </p:nvSpPr>
        <p:spPr/>
        <p:txBody>
          <a:bodyPr/>
          <a:lstStyle/>
          <a:p>
            <a:fld id="{52102C6B-3D02-4064-9A4B-6A3BCBC92CB2}" type="slidenum">
              <a:rPr lang="en-US" smtClean="0"/>
              <a:pPr/>
              <a:t>57</a:t>
            </a:fld>
            <a:endParaRPr lang="en-US"/>
          </a:p>
        </p:txBody>
      </p:sp>
    </p:spTree>
    <p:extLst>
      <p:ext uri="{BB962C8B-B14F-4D97-AF65-F5344CB8AC3E}">
        <p14:creationId xmlns:p14="http://schemas.microsoft.com/office/powerpoint/2010/main" val="22481568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6"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l="17551" t="24622" r="30150" b="10400"/>
          <a:stretch>
            <a:fillRect/>
          </a:stretch>
        </p:blipFill>
        <p:spPr bwMode="auto">
          <a:xfrm>
            <a:off x="583565" y="515159"/>
            <a:ext cx="3902710" cy="27262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7" name="Text Box 7"/>
          <p:cNvSpPr txBox="1">
            <a:spLocks noChangeArrowheads="1"/>
          </p:cNvSpPr>
          <p:nvPr/>
        </p:nvSpPr>
        <p:spPr bwMode="auto">
          <a:xfrm>
            <a:off x="4025265" y="2963335"/>
            <a:ext cx="461010" cy="2780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(a)</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 name="Text Box 8"/>
          <p:cNvSpPr txBox="1">
            <a:spLocks noChangeArrowheads="1"/>
          </p:cNvSpPr>
          <p:nvPr/>
        </p:nvSpPr>
        <p:spPr bwMode="auto">
          <a:xfrm>
            <a:off x="4025265" y="5643251"/>
            <a:ext cx="461010" cy="2780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(b)</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 name="Rectangle 10"/>
          <p:cNvSpPr/>
          <p:nvPr/>
        </p:nvSpPr>
        <p:spPr>
          <a:xfrm>
            <a:off x="4724400" y="738452"/>
            <a:ext cx="3200401" cy="4278094"/>
          </a:xfrm>
          <a:prstGeom prst="rect">
            <a:avLst/>
          </a:prstGeom>
        </p:spPr>
        <p:txBody>
          <a:bodyPr wrap="square">
            <a:spAutoFit/>
          </a:bodyPr>
          <a:lstStyle/>
          <a:p>
            <a:r>
              <a:rPr lang="en-US" sz="1600" b="1" i="1" dirty="0"/>
              <a:t>Example 8.14:</a:t>
            </a:r>
            <a:endParaRPr lang="en-US" sz="1600" dirty="0"/>
          </a:p>
          <a:p>
            <a:r>
              <a:rPr lang="en-US" sz="1600" dirty="0"/>
              <a:t>Using Scale and Unscale functions convert the analog signals using the following cases: </a:t>
            </a:r>
            <a:endParaRPr lang="en-US" sz="1600" dirty="0" smtClean="0"/>
          </a:p>
          <a:p>
            <a:pPr marL="342900" indent="-342900">
              <a:buFont typeface="+mj-lt"/>
              <a:buAutoNum type="alphaLcParenR"/>
            </a:pPr>
            <a:r>
              <a:rPr lang="en-US" sz="1600" dirty="0" smtClean="0"/>
              <a:t>Convert </a:t>
            </a:r>
            <a:r>
              <a:rPr lang="en-US" sz="1600" dirty="0"/>
              <a:t>the analog signal of 3.0 Volts with range 0 to 10.0 Volts, to a digital value with  range between 0 to 27648 using </a:t>
            </a:r>
            <a:r>
              <a:rPr lang="en-US" sz="1600" dirty="0" smtClean="0"/>
              <a:t>SCALE </a:t>
            </a:r>
            <a:r>
              <a:rPr lang="en-US" sz="1600" dirty="0"/>
              <a:t>function assuming unipolar analog </a:t>
            </a:r>
            <a:r>
              <a:rPr lang="en-US" sz="1600" dirty="0" smtClean="0"/>
              <a:t>voltage.</a:t>
            </a:r>
          </a:p>
          <a:p>
            <a:pPr marL="342900" indent="-342900">
              <a:buFont typeface="+mj-lt"/>
              <a:buAutoNum type="alphaLcParenR"/>
            </a:pPr>
            <a:endParaRPr lang="en-US" sz="1600" dirty="0"/>
          </a:p>
          <a:p>
            <a:pPr marL="342900" indent="-342900">
              <a:buFont typeface="+mj-lt"/>
              <a:buAutoNum type="alphaLcParenR"/>
            </a:pPr>
            <a:endParaRPr lang="en-US" sz="1600" dirty="0" smtClean="0"/>
          </a:p>
          <a:p>
            <a:pPr marL="342900" indent="-342900">
              <a:buFont typeface="+mj-lt"/>
              <a:buAutoNum type="alphaLcParenR"/>
            </a:pPr>
            <a:r>
              <a:rPr lang="en-US" sz="1600" dirty="0" smtClean="0"/>
              <a:t>Convert </a:t>
            </a:r>
            <a:r>
              <a:rPr lang="en-US" sz="1600" dirty="0"/>
              <a:t>the digital value </a:t>
            </a:r>
            <a:r>
              <a:rPr lang="en-US" sz="1600" dirty="0" smtClean="0"/>
              <a:t>6944 </a:t>
            </a:r>
            <a:r>
              <a:rPr lang="en-US" sz="1600" dirty="0"/>
              <a:t>with range between 0 to 27648 to analog voltage </a:t>
            </a:r>
            <a:r>
              <a:rPr lang="en-US" sz="1600" dirty="0" smtClean="0"/>
              <a:t>with </a:t>
            </a:r>
            <a:r>
              <a:rPr lang="en-US" sz="1600" dirty="0"/>
              <a:t>range between 0 to 10 Volts using </a:t>
            </a:r>
            <a:r>
              <a:rPr lang="en-US" sz="1600" dirty="0" smtClean="0"/>
              <a:t>UNSCALE </a:t>
            </a:r>
            <a:r>
              <a:rPr lang="en-US" sz="1600" dirty="0"/>
              <a:t>function.</a:t>
            </a:r>
          </a:p>
        </p:txBody>
      </p:sp>
      <p:sp>
        <p:nvSpPr>
          <p:cNvPr id="9" name="Left Arrow 8"/>
          <p:cNvSpPr/>
          <p:nvPr/>
        </p:nvSpPr>
        <p:spPr>
          <a:xfrm>
            <a:off x="4486275" y="4191000"/>
            <a:ext cx="542925" cy="4572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Left Arrow 12"/>
          <p:cNvSpPr/>
          <p:nvPr/>
        </p:nvSpPr>
        <p:spPr>
          <a:xfrm>
            <a:off x="4486274" y="2420299"/>
            <a:ext cx="542925" cy="4572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p:cNvGrpSpPr/>
          <p:nvPr/>
        </p:nvGrpSpPr>
        <p:grpSpPr>
          <a:xfrm>
            <a:off x="574438" y="3380398"/>
            <a:ext cx="3906520" cy="2683510"/>
            <a:chOff x="0" y="0"/>
            <a:chExt cx="3906982" cy="2683823"/>
          </a:xfrm>
        </p:grpSpPr>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rcRect l="18401" t="26845" r="29250" b="9244"/>
            <a:stretch>
              <a:fillRect/>
            </a:stretch>
          </p:blipFill>
          <p:spPr bwMode="auto">
            <a:xfrm>
              <a:off x="0" y="0"/>
              <a:ext cx="3906982" cy="268382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6" name="Text Box 9"/>
            <p:cNvSpPr txBox="1">
              <a:spLocks noChangeArrowheads="1"/>
            </p:cNvSpPr>
            <p:nvPr/>
          </p:nvSpPr>
          <p:spPr bwMode="auto">
            <a:xfrm>
              <a:off x="3443844" y="2404753"/>
              <a:ext cx="461010" cy="2781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91440" tIns="45720" rIns="91440" bIns="45720" anchor="t" anchorCtr="0" upright="1">
              <a:noAutofit/>
            </a:bodyPr>
            <a:lstStyle/>
            <a:p>
              <a:pPr marL="0" marR="0">
                <a:lnSpc>
                  <a:spcPct val="115000"/>
                </a:lnSpc>
                <a:spcBef>
                  <a:spcPts val="0"/>
                </a:spcBef>
                <a:spcAft>
                  <a:spcPts val="1000"/>
                </a:spcAft>
              </a:pPr>
              <a:r>
                <a:rPr lang="en-US" sz="1100">
                  <a:effectLst/>
                  <a:latin typeface="Calibri"/>
                  <a:ea typeface="Calibri"/>
                  <a:cs typeface="Arial"/>
                </a:rPr>
                <a:t>(b)</a:t>
              </a:r>
            </a:p>
          </p:txBody>
        </p:sp>
        <p:sp>
          <p:nvSpPr>
            <p:cNvPr id="17" name="Text Box 12"/>
            <p:cNvSpPr txBox="1">
              <a:spLocks noChangeArrowheads="1"/>
            </p:cNvSpPr>
            <p:nvPr/>
          </p:nvSpPr>
          <p:spPr bwMode="auto">
            <a:xfrm>
              <a:off x="1923802" y="1537854"/>
              <a:ext cx="270510" cy="144145"/>
            </a:xfrm>
            <a:prstGeom prst="rect">
              <a:avLst/>
            </a:prstGeom>
            <a:solidFill>
              <a:srgbClr val="FFFFFF"/>
            </a:solidFill>
            <a:ln>
              <a:noFill/>
            </a:ln>
            <a:effectLst/>
            <a:extLst>
              <a:ext uri="{91240B29-F687-4F45-9708-019B960494DF}">
                <a14:hiddenLine xmlns:a14="http://schemas.microsoft.com/office/drawing/2010/main" w="9525" cap="flat" cmpd="sng">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0" tIns="0" rIns="0" bIns="0" anchor="t" anchorCtr="0" upright="1">
              <a:noAutofit/>
            </a:bodyPr>
            <a:lstStyle/>
            <a:p>
              <a:pPr marL="0" marR="0">
                <a:lnSpc>
                  <a:spcPct val="115000"/>
                </a:lnSpc>
                <a:spcBef>
                  <a:spcPts val="0"/>
                </a:spcBef>
                <a:spcAft>
                  <a:spcPts val="1000"/>
                </a:spcAft>
              </a:pPr>
              <a:r>
                <a:rPr lang="en-US" sz="1000">
                  <a:effectLst/>
                  <a:latin typeface="Calibri"/>
                  <a:ea typeface="Calibri"/>
                  <a:cs typeface="Arial"/>
                </a:rPr>
                <a:t>6944</a:t>
              </a:r>
              <a:endParaRPr lang="en-US" sz="1100">
                <a:effectLst/>
                <a:latin typeface="Calibri"/>
                <a:ea typeface="Calibri"/>
                <a:cs typeface="Arial"/>
              </a:endParaRPr>
            </a:p>
          </p:txBody>
        </p:sp>
        <p:sp>
          <p:nvSpPr>
            <p:cNvPr id="18" name="Text Box 11"/>
            <p:cNvSpPr txBox="1">
              <a:spLocks noChangeArrowheads="1"/>
            </p:cNvSpPr>
            <p:nvPr/>
          </p:nvSpPr>
          <p:spPr bwMode="auto">
            <a:xfrm>
              <a:off x="1330036" y="2476005"/>
              <a:ext cx="270510" cy="144145"/>
            </a:xfrm>
            <a:prstGeom prst="rect">
              <a:avLst/>
            </a:prstGeom>
            <a:solidFill>
              <a:srgbClr val="FFFFFF"/>
            </a:solidFill>
            <a:ln>
              <a:noFill/>
            </a:ln>
            <a:effectLst/>
            <a:extLst>
              <a:ext uri="{91240B29-F687-4F45-9708-019B960494DF}">
                <a14:hiddenLine xmlns:a14="http://schemas.microsoft.com/office/drawing/2010/main" w="9525" cap="flat" cmpd="sng">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0" tIns="0" rIns="0" bIns="0" anchor="t" anchorCtr="0" upright="1">
              <a:noAutofit/>
            </a:bodyPr>
            <a:lstStyle/>
            <a:p>
              <a:pPr marL="0" marR="0">
                <a:lnSpc>
                  <a:spcPct val="115000"/>
                </a:lnSpc>
                <a:spcBef>
                  <a:spcPts val="0"/>
                </a:spcBef>
                <a:spcAft>
                  <a:spcPts val="1000"/>
                </a:spcAft>
              </a:pPr>
              <a:r>
                <a:rPr lang="en-US" sz="1000">
                  <a:effectLst/>
                  <a:latin typeface="Calibri"/>
                  <a:ea typeface="Calibri"/>
                  <a:cs typeface="Arial"/>
                </a:rPr>
                <a:t>6944</a:t>
              </a:r>
              <a:endParaRPr lang="en-US" sz="1100">
                <a:effectLst/>
                <a:latin typeface="Calibri"/>
                <a:ea typeface="Calibri"/>
                <a:cs typeface="Arial"/>
              </a:endParaRPr>
            </a:p>
          </p:txBody>
        </p:sp>
        <p:sp>
          <p:nvSpPr>
            <p:cNvPr id="19" name="Text Box 13"/>
            <p:cNvSpPr txBox="1">
              <a:spLocks noChangeArrowheads="1"/>
            </p:cNvSpPr>
            <p:nvPr/>
          </p:nvSpPr>
          <p:spPr bwMode="auto">
            <a:xfrm>
              <a:off x="2951018" y="2375065"/>
              <a:ext cx="413385" cy="199390"/>
            </a:xfrm>
            <a:prstGeom prst="rect">
              <a:avLst/>
            </a:prstGeom>
            <a:solidFill>
              <a:srgbClr val="FFFFFF"/>
            </a:solidFill>
            <a:ln>
              <a:noFill/>
            </a:ln>
            <a:effectLst/>
            <a:extLst>
              <a:ext uri="{91240B29-F687-4F45-9708-019B960494DF}">
                <a14:hiddenLine xmlns:a14="http://schemas.microsoft.com/office/drawing/2010/main" w="9525" cap="flat" cmpd="sng">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0" tIns="0" rIns="0" bIns="0" anchor="t" anchorCtr="0" upright="1">
              <a:noAutofit/>
            </a:bodyPr>
            <a:lstStyle/>
            <a:p>
              <a:pPr marL="0" marR="0">
                <a:lnSpc>
                  <a:spcPct val="115000"/>
                </a:lnSpc>
                <a:spcBef>
                  <a:spcPts val="0"/>
                </a:spcBef>
                <a:spcAft>
                  <a:spcPts val="1000"/>
                </a:spcAft>
              </a:pPr>
              <a:r>
                <a:rPr lang="en-US" sz="1200">
                  <a:effectLst/>
                  <a:latin typeface="Calibri"/>
                  <a:ea typeface="Calibri"/>
                  <a:cs typeface="Arial"/>
                </a:rPr>
                <a:t>2.512</a:t>
              </a:r>
              <a:endParaRPr lang="en-US" sz="1100">
                <a:effectLst/>
                <a:latin typeface="Calibri"/>
                <a:ea typeface="Calibri"/>
                <a:cs typeface="Arial"/>
              </a:endParaRPr>
            </a:p>
          </p:txBody>
        </p:sp>
      </p:grpSp>
      <p:sp>
        <p:nvSpPr>
          <p:cNvPr id="20" name="Footer Placeholder 19"/>
          <p:cNvSpPr>
            <a:spLocks noGrp="1"/>
          </p:cNvSpPr>
          <p:nvPr>
            <p:ph type="ftr" sz="quarter" idx="11"/>
          </p:nvPr>
        </p:nvSpPr>
        <p:spPr/>
        <p:txBody>
          <a:bodyPr/>
          <a:lstStyle/>
          <a:p>
            <a:r>
              <a:rPr lang="en-US" smtClean="0"/>
              <a:t>Chapter 8: PLC Timers, Counters, Registers and Analog input/Outputs -IE337</a:t>
            </a:r>
            <a:endParaRPr lang="en-US"/>
          </a:p>
        </p:txBody>
      </p:sp>
      <p:sp>
        <p:nvSpPr>
          <p:cNvPr id="21" name="Slide Number Placeholder 20"/>
          <p:cNvSpPr>
            <a:spLocks noGrp="1"/>
          </p:cNvSpPr>
          <p:nvPr>
            <p:ph type="sldNum" sz="quarter" idx="12"/>
          </p:nvPr>
        </p:nvSpPr>
        <p:spPr/>
        <p:txBody>
          <a:bodyPr/>
          <a:lstStyle/>
          <a:p>
            <a:fld id="{52102C6B-3D02-4064-9A4B-6A3BCBC92CB2}" type="slidenum">
              <a:rPr lang="en-US" smtClean="0"/>
              <a:pPr/>
              <a:t>58</a:t>
            </a:fld>
            <a:endParaRPr lang="en-US"/>
          </a:p>
        </p:txBody>
      </p:sp>
    </p:spTree>
    <p:extLst>
      <p:ext uri="{BB962C8B-B14F-4D97-AF65-F5344CB8AC3E}">
        <p14:creationId xmlns:p14="http://schemas.microsoft.com/office/powerpoint/2010/main" val="281831162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9"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l="13600" t="21689" r="51450" b="9511"/>
          <a:stretch>
            <a:fillRect/>
          </a:stretch>
        </p:blipFill>
        <p:spPr bwMode="auto">
          <a:xfrm>
            <a:off x="241608" y="1215289"/>
            <a:ext cx="4142290" cy="479504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6" name="Text Box 6"/>
          <p:cNvSpPr txBox="1">
            <a:spLocks noChangeArrowheads="1"/>
          </p:cNvSpPr>
          <p:nvPr/>
        </p:nvSpPr>
        <p:spPr bwMode="auto">
          <a:xfrm>
            <a:off x="3074868" y="4489993"/>
            <a:ext cx="616196" cy="2740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dirty="0" smtClean="0">
                <a:ln>
                  <a:noFill/>
                </a:ln>
                <a:solidFill>
                  <a:schemeClr val="tx1"/>
                </a:solidFill>
                <a:effectLst/>
                <a:latin typeface="Calibri" pitchFamily="34" charset="0"/>
                <a:ea typeface="Arial" pitchFamily="34" charset="0"/>
                <a:cs typeface="Arial" pitchFamily="34" charset="0"/>
              </a:rPr>
              <a:t>(a)</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7" name="Picture 1"/>
          <p:cNvPicPr>
            <a:picLocks noChangeAspect="1" noChangeArrowheads="1"/>
          </p:cNvPicPr>
          <p:nvPr/>
        </p:nvPicPr>
        <p:blipFill>
          <a:blip r:embed="rId3" cstate="print">
            <a:extLst>
              <a:ext uri="{28A0092B-C50C-407E-A947-70E740481C1C}">
                <a14:useLocalDpi xmlns:a14="http://schemas.microsoft.com/office/drawing/2010/main" val="0"/>
              </a:ext>
            </a:extLst>
          </a:blip>
          <a:srcRect l="17551" t="24622" r="30150" b="10400"/>
          <a:stretch>
            <a:fillRect/>
          </a:stretch>
        </p:blipFill>
        <p:spPr bwMode="auto">
          <a:xfrm>
            <a:off x="4433734" y="3284075"/>
            <a:ext cx="3955671" cy="27262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4" name="Text Box 7"/>
          <p:cNvSpPr txBox="1">
            <a:spLocks noChangeArrowheads="1"/>
          </p:cNvSpPr>
          <p:nvPr/>
        </p:nvSpPr>
        <p:spPr bwMode="auto">
          <a:xfrm>
            <a:off x="8139823" y="3036387"/>
            <a:ext cx="467266" cy="2780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dirty="0" smtClean="0">
                <a:ln>
                  <a:noFill/>
                </a:ln>
                <a:solidFill>
                  <a:schemeClr val="tx1"/>
                </a:solidFill>
                <a:effectLst/>
                <a:latin typeface="Calibri" pitchFamily="34" charset="0"/>
                <a:ea typeface="Arial" pitchFamily="34" charset="0"/>
                <a:cs typeface="Arial" pitchFamily="34" charset="0"/>
              </a:rPr>
              <a:t>(a)</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Rectangle 7"/>
          <p:cNvSpPr/>
          <p:nvPr/>
        </p:nvSpPr>
        <p:spPr>
          <a:xfrm>
            <a:off x="4433734" y="220774"/>
            <a:ext cx="3810000" cy="2862322"/>
          </a:xfrm>
          <a:prstGeom prst="rect">
            <a:avLst/>
          </a:prstGeom>
        </p:spPr>
        <p:txBody>
          <a:bodyPr wrap="square">
            <a:spAutoFit/>
          </a:bodyPr>
          <a:lstStyle/>
          <a:p>
            <a:r>
              <a:rPr lang="en-US" dirty="0"/>
              <a:t>Convert the digital data of 3.0 corresponding to 3 Volts to an analogue value using UNSCALE function assuming unipolar analog </a:t>
            </a:r>
            <a:r>
              <a:rPr lang="en-US" dirty="0" smtClean="0"/>
              <a:t>voltage. </a:t>
            </a:r>
          </a:p>
          <a:p>
            <a:endParaRPr lang="en-US" dirty="0"/>
          </a:p>
          <a:p>
            <a:r>
              <a:rPr lang="en-US" dirty="0" smtClean="0"/>
              <a:t>Assume that the UNSCALE function has digital values with </a:t>
            </a:r>
            <a:r>
              <a:rPr lang="en-US" dirty="0"/>
              <a:t>range between 0 to </a:t>
            </a:r>
            <a:r>
              <a:rPr lang="en-US" dirty="0" smtClean="0"/>
              <a:t>27648 and analogue values with </a:t>
            </a:r>
            <a:r>
              <a:rPr lang="en-US" dirty="0"/>
              <a:t>range 0 to 10.0 </a:t>
            </a:r>
            <a:r>
              <a:rPr lang="en-US" dirty="0" smtClean="0"/>
              <a:t>Volts.</a:t>
            </a:r>
            <a:endParaRPr lang="en-US" dirty="0"/>
          </a:p>
        </p:txBody>
      </p:sp>
      <p:sp>
        <p:nvSpPr>
          <p:cNvPr id="10" name="TextBox 9"/>
          <p:cNvSpPr txBox="1"/>
          <p:nvPr/>
        </p:nvSpPr>
        <p:spPr>
          <a:xfrm>
            <a:off x="685800" y="220774"/>
            <a:ext cx="3200400" cy="369332"/>
          </a:xfrm>
          <a:prstGeom prst="rect">
            <a:avLst/>
          </a:prstGeom>
          <a:noFill/>
        </p:spPr>
        <p:txBody>
          <a:bodyPr wrap="square" rtlCol="0">
            <a:spAutoFit/>
          </a:bodyPr>
          <a:lstStyle/>
          <a:p>
            <a:r>
              <a:rPr lang="en-US" dirty="0" smtClean="0"/>
              <a:t>Example 8.14</a:t>
            </a:r>
            <a:endParaRPr lang="en-US" dirty="0"/>
          </a:p>
        </p:txBody>
      </p:sp>
      <p:sp>
        <p:nvSpPr>
          <p:cNvPr id="9" name="Footer Placeholder 8"/>
          <p:cNvSpPr>
            <a:spLocks noGrp="1"/>
          </p:cNvSpPr>
          <p:nvPr>
            <p:ph type="ftr" sz="quarter" idx="11"/>
          </p:nvPr>
        </p:nvSpPr>
        <p:spPr/>
        <p:txBody>
          <a:bodyPr/>
          <a:lstStyle/>
          <a:p>
            <a:r>
              <a:rPr lang="en-US" smtClean="0"/>
              <a:t>Chapter 8: PLC Timers, Counters, Registers and Analog input/Outputs -IE337</a:t>
            </a:r>
            <a:endParaRPr lang="en-US"/>
          </a:p>
        </p:txBody>
      </p:sp>
      <p:sp>
        <p:nvSpPr>
          <p:cNvPr id="11" name="Slide Number Placeholder 10"/>
          <p:cNvSpPr>
            <a:spLocks noGrp="1"/>
          </p:cNvSpPr>
          <p:nvPr>
            <p:ph type="sldNum" sz="quarter" idx="12"/>
          </p:nvPr>
        </p:nvSpPr>
        <p:spPr/>
        <p:txBody>
          <a:bodyPr/>
          <a:lstStyle/>
          <a:p>
            <a:fld id="{52102C6B-3D02-4064-9A4B-6A3BCBC92CB2}" type="slidenum">
              <a:rPr lang="en-US" smtClean="0"/>
              <a:pPr/>
              <a:t>59</a:t>
            </a:fld>
            <a:endParaRPr lang="en-US"/>
          </a:p>
        </p:txBody>
      </p:sp>
    </p:spTree>
    <p:extLst>
      <p:ext uri="{BB962C8B-B14F-4D97-AF65-F5344CB8AC3E}">
        <p14:creationId xmlns:p14="http://schemas.microsoft.com/office/powerpoint/2010/main" val="3989692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9423" t="22393" r="28221" b="7008"/>
          <a:stretch/>
        </p:blipFill>
        <p:spPr bwMode="auto">
          <a:xfrm>
            <a:off x="467544" y="1340768"/>
            <a:ext cx="7381057" cy="53796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re 4"/>
          <p:cNvSpPr>
            <a:spLocks noGrp="1"/>
          </p:cNvSpPr>
          <p:nvPr>
            <p:ph type="title"/>
          </p:nvPr>
        </p:nvSpPr>
        <p:spPr/>
        <p:txBody>
          <a:bodyPr/>
          <a:lstStyle/>
          <a:p>
            <a:r>
              <a:rPr lang="fr-FR" dirty="0" smtClean="0"/>
              <a:t>Time </a:t>
            </a:r>
            <a:r>
              <a:rPr lang="fr-FR" dirty="0" err="1" smtClean="0"/>
              <a:t>Period</a:t>
            </a:r>
            <a:r>
              <a:rPr lang="fr-FR" dirty="0" smtClean="0"/>
              <a:t> (TP) </a:t>
            </a:r>
            <a:r>
              <a:rPr lang="fr-FR" dirty="0" err="1" smtClean="0"/>
              <a:t>function</a:t>
            </a:r>
            <a:endParaRPr lang="fr-FR" dirty="0"/>
          </a:p>
        </p:txBody>
      </p:sp>
      <p:sp>
        <p:nvSpPr>
          <p:cNvPr id="3" name="Footer Placeholder 2"/>
          <p:cNvSpPr>
            <a:spLocks noGrp="1"/>
          </p:cNvSpPr>
          <p:nvPr>
            <p:ph type="ftr" sz="quarter" idx="11"/>
          </p:nvPr>
        </p:nvSpPr>
        <p:spPr/>
        <p:txBody>
          <a:bodyPr/>
          <a:lstStyle/>
          <a:p>
            <a:r>
              <a:rPr lang="en-US" smtClean="0"/>
              <a:t>Chapter 8: PLC Timers, Counters, Registers and Analog input/Outputs -IE337</a:t>
            </a:r>
            <a:endParaRPr lang="en-US"/>
          </a:p>
        </p:txBody>
      </p:sp>
      <p:sp>
        <p:nvSpPr>
          <p:cNvPr id="4" name="Slide Number Placeholder 3"/>
          <p:cNvSpPr>
            <a:spLocks noGrp="1"/>
          </p:cNvSpPr>
          <p:nvPr>
            <p:ph type="sldNum" sz="quarter" idx="12"/>
          </p:nvPr>
        </p:nvSpPr>
        <p:spPr/>
        <p:txBody>
          <a:bodyPr/>
          <a:lstStyle/>
          <a:p>
            <a:fld id="{52102C6B-3D02-4064-9A4B-6A3BCBC92CB2}" type="slidenum">
              <a:rPr lang="en-US" smtClean="0"/>
              <a:pPr/>
              <a:t>6</a:t>
            </a:fld>
            <a:endParaRPr lang="en-US"/>
          </a:p>
        </p:txBody>
      </p:sp>
    </p:spTree>
    <p:extLst>
      <p:ext uri="{BB962C8B-B14F-4D97-AF65-F5344CB8AC3E}">
        <p14:creationId xmlns:p14="http://schemas.microsoft.com/office/powerpoint/2010/main" val="179463345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8"/>
          <p:cNvSpPr txBox="1">
            <a:spLocks noChangeArrowheads="1"/>
          </p:cNvSpPr>
          <p:nvPr/>
        </p:nvSpPr>
        <p:spPr bwMode="auto">
          <a:xfrm>
            <a:off x="4025265" y="5643251"/>
            <a:ext cx="461010" cy="2780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(b)</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15" name="Group 14"/>
          <p:cNvGrpSpPr/>
          <p:nvPr/>
        </p:nvGrpSpPr>
        <p:grpSpPr>
          <a:xfrm>
            <a:off x="4277035" y="3295830"/>
            <a:ext cx="4275793" cy="3085498"/>
            <a:chOff x="0" y="0"/>
            <a:chExt cx="3906982" cy="2683823"/>
          </a:xfrm>
        </p:grpSpPr>
        <p:pic>
          <p:nvPicPr>
            <p:cNvPr id="16" name="Picture 15"/>
            <p:cNvPicPr>
              <a:picLocks noChangeAspect="1"/>
            </p:cNvPicPr>
            <p:nvPr/>
          </p:nvPicPr>
          <p:blipFill>
            <a:blip r:embed="rId2" cstate="print">
              <a:extLst>
                <a:ext uri="{28A0092B-C50C-407E-A947-70E740481C1C}">
                  <a14:useLocalDpi xmlns:a14="http://schemas.microsoft.com/office/drawing/2010/main" val="0"/>
                </a:ext>
              </a:extLst>
            </a:blip>
            <a:srcRect l="18401" t="26845" r="29250" b="9244"/>
            <a:stretch>
              <a:fillRect/>
            </a:stretch>
          </p:blipFill>
          <p:spPr bwMode="auto">
            <a:xfrm>
              <a:off x="0" y="0"/>
              <a:ext cx="3906982" cy="268382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7" name="Text Box 9"/>
            <p:cNvSpPr txBox="1">
              <a:spLocks noChangeArrowheads="1"/>
            </p:cNvSpPr>
            <p:nvPr/>
          </p:nvSpPr>
          <p:spPr bwMode="auto">
            <a:xfrm>
              <a:off x="3443844" y="2404753"/>
              <a:ext cx="461010" cy="2781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91440" tIns="45720" rIns="91440" bIns="45720" anchor="t" anchorCtr="0" upright="1">
              <a:noAutofit/>
            </a:bodyPr>
            <a:lstStyle/>
            <a:p>
              <a:pPr marL="0" marR="0">
                <a:lnSpc>
                  <a:spcPct val="115000"/>
                </a:lnSpc>
                <a:spcBef>
                  <a:spcPts val="0"/>
                </a:spcBef>
                <a:spcAft>
                  <a:spcPts val="1000"/>
                </a:spcAft>
              </a:pPr>
              <a:r>
                <a:rPr lang="en-US" sz="1100">
                  <a:effectLst/>
                  <a:latin typeface="Calibri"/>
                  <a:ea typeface="Calibri"/>
                  <a:cs typeface="Arial"/>
                </a:rPr>
                <a:t>(b)</a:t>
              </a:r>
            </a:p>
          </p:txBody>
        </p:sp>
        <p:sp>
          <p:nvSpPr>
            <p:cNvPr id="18" name="Text Box 12"/>
            <p:cNvSpPr txBox="1">
              <a:spLocks noChangeArrowheads="1"/>
            </p:cNvSpPr>
            <p:nvPr/>
          </p:nvSpPr>
          <p:spPr bwMode="auto">
            <a:xfrm>
              <a:off x="1923802" y="1537854"/>
              <a:ext cx="270510" cy="144145"/>
            </a:xfrm>
            <a:prstGeom prst="rect">
              <a:avLst/>
            </a:prstGeom>
            <a:solidFill>
              <a:srgbClr val="FFFFFF"/>
            </a:solidFill>
            <a:ln>
              <a:noFill/>
            </a:ln>
            <a:effectLst/>
            <a:extLst>
              <a:ext uri="{91240B29-F687-4F45-9708-019B960494DF}">
                <a14:hiddenLine xmlns:a14="http://schemas.microsoft.com/office/drawing/2010/main" w="9525" cap="flat" cmpd="sng">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0" tIns="0" rIns="0" bIns="0" anchor="t" anchorCtr="0" upright="1">
              <a:noAutofit/>
            </a:bodyPr>
            <a:lstStyle/>
            <a:p>
              <a:pPr marL="0" marR="0">
                <a:lnSpc>
                  <a:spcPct val="115000"/>
                </a:lnSpc>
                <a:spcBef>
                  <a:spcPts val="0"/>
                </a:spcBef>
                <a:spcAft>
                  <a:spcPts val="1000"/>
                </a:spcAft>
              </a:pPr>
              <a:r>
                <a:rPr lang="en-US" sz="1000">
                  <a:effectLst/>
                  <a:latin typeface="Calibri"/>
                  <a:ea typeface="Calibri"/>
                  <a:cs typeface="Arial"/>
                </a:rPr>
                <a:t>6944</a:t>
              </a:r>
              <a:endParaRPr lang="en-US" sz="1100">
                <a:effectLst/>
                <a:latin typeface="Calibri"/>
                <a:ea typeface="Calibri"/>
                <a:cs typeface="Arial"/>
              </a:endParaRPr>
            </a:p>
          </p:txBody>
        </p:sp>
        <p:sp>
          <p:nvSpPr>
            <p:cNvPr id="19" name="Text Box 11"/>
            <p:cNvSpPr txBox="1">
              <a:spLocks noChangeArrowheads="1"/>
            </p:cNvSpPr>
            <p:nvPr/>
          </p:nvSpPr>
          <p:spPr bwMode="auto">
            <a:xfrm>
              <a:off x="1330036" y="2476005"/>
              <a:ext cx="270510" cy="144145"/>
            </a:xfrm>
            <a:prstGeom prst="rect">
              <a:avLst/>
            </a:prstGeom>
            <a:solidFill>
              <a:srgbClr val="FFFFFF"/>
            </a:solidFill>
            <a:ln>
              <a:noFill/>
            </a:ln>
            <a:effectLst/>
            <a:extLst>
              <a:ext uri="{91240B29-F687-4F45-9708-019B960494DF}">
                <a14:hiddenLine xmlns:a14="http://schemas.microsoft.com/office/drawing/2010/main" w="9525" cap="flat" cmpd="sng">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0" tIns="0" rIns="0" bIns="0" anchor="t" anchorCtr="0" upright="1">
              <a:noAutofit/>
            </a:bodyPr>
            <a:lstStyle/>
            <a:p>
              <a:pPr marL="0" marR="0">
                <a:lnSpc>
                  <a:spcPct val="115000"/>
                </a:lnSpc>
                <a:spcBef>
                  <a:spcPts val="0"/>
                </a:spcBef>
                <a:spcAft>
                  <a:spcPts val="1000"/>
                </a:spcAft>
              </a:pPr>
              <a:r>
                <a:rPr lang="en-US" sz="1000">
                  <a:effectLst/>
                  <a:latin typeface="Calibri"/>
                  <a:ea typeface="Calibri"/>
                  <a:cs typeface="Arial"/>
                </a:rPr>
                <a:t>6944</a:t>
              </a:r>
              <a:endParaRPr lang="en-US" sz="1100">
                <a:effectLst/>
                <a:latin typeface="Calibri"/>
                <a:ea typeface="Calibri"/>
                <a:cs typeface="Arial"/>
              </a:endParaRPr>
            </a:p>
          </p:txBody>
        </p:sp>
        <p:sp>
          <p:nvSpPr>
            <p:cNvPr id="20" name="Text Box 13"/>
            <p:cNvSpPr txBox="1">
              <a:spLocks noChangeArrowheads="1"/>
            </p:cNvSpPr>
            <p:nvPr/>
          </p:nvSpPr>
          <p:spPr bwMode="auto">
            <a:xfrm>
              <a:off x="2951018" y="2341207"/>
              <a:ext cx="413385" cy="199390"/>
            </a:xfrm>
            <a:prstGeom prst="rect">
              <a:avLst/>
            </a:prstGeom>
            <a:solidFill>
              <a:srgbClr val="FFFFFF"/>
            </a:solidFill>
            <a:ln>
              <a:noFill/>
            </a:ln>
            <a:effectLst/>
            <a:extLst>
              <a:ext uri="{91240B29-F687-4F45-9708-019B960494DF}">
                <a14:hiddenLine xmlns:a14="http://schemas.microsoft.com/office/drawing/2010/main" w="9525" cap="flat" cmpd="sng">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0" tIns="0" rIns="0" bIns="0" anchor="t" anchorCtr="0" upright="1">
              <a:noAutofit/>
            </a:bodyPr>
            <a:lstStyle/>
            <a:p>
              <a:pPr marL="0" marR="0">
                <a:lnSpc>
                  <a:spcPct val="115000"/>
                </a:lnSpc>
                <a:spcBef>
                  <a:spcPts val="0"/>
                </a:spcBef>
                <a:spcAft>
                  <a:spcPts val="1000"/>
                </a:spcAft>
              </a:pPr>
              <a:r>
                <a:rPr lang="en-US" sz="1200" dirty="0">
                  <a:effectLst/>
                  <a:latin typeface="Calibri"/>
                  <a:ea typeface="Calibri"/>
                  <a:cs typeface="Arial"/>
                </a:rPr>
                <a:t>2.512</a:t>
              </a:r>
              <a:endParaRPr lang="en-US" sz="1100" dirty="0">
                <a:effectLst/>
                <a:latin typeface="Calibri"/>
                <a:ea typeface="Calibri"/>
                <a:cs typeface="Arial"/>
              </a:endParaRPr>
            </a:p>
          </p:txBody>
        </p:sp>
      </p:grpSp>
      <p:pic>
        <p:nvPicPr>
          <p:cNvPr id="21" name="Picture 20"/>
          <p:cNvPicPr/>
          <p:nvPr/>
        </p:nvPicPr>
        <p:blipFill>
          <a:blip r:embed="rId3" cstate="print">
            <a:extLst>
              <a:ext uri="{28A0092B-C50C-407E-A947-70E740481C1C}">
                <a14:useLocalDpi xmlns:a14="http://schemas.microsoft.com/office/drawing/2010/main" val="0"/>
              </a:ext>
            </a:extLst>
          </a:blip>
          <a:srcRect l="14200" t="24712" r="46400" b="40178"/>
          <a:stretch>
            <a:fillRect/>
          </a:stretch>
        </p:blipFill>
        <p:spPr bwMode="auto">
          <a:xfrm>
            <a:off x="314635" y="3295830"/>
            <a:ext cx="3962400" cy="3085498"/>
          </a:xfrm>
          <a:prstGeom prst="rect">
            <a:avLst/>
          </a:prstGeom>
          <a:noFill/>
          <a:ln w="9525">
            <a:solidFill>
              <a:schemeClr val="tx1">
                <a:lumMod val="100000"/>
                <a:lumOff val="0"/>
              </a:schemeClr>
            </a:solidFill>
            <a:miter lim="800000"/>
            <a:headEnd/>
            <a:tailEnd/>
          </a:ln>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685800" y="220774"/>
            <a:ext cx="3200400" cy="369332"/>
          </a:xfrm>
          <a:prstGeom prst="rect">
            <a:avLst/>
          </a:prstGeom>
          <a:noFill/>
        </p:spPr>
        <p:txBody>
          <a:bodyPr wrap="square" rtlCol="0">
            <a:spAutoFit/>
          </a:bodyPr>
          <a:lstStyle/>
          <a:p>
            <a:r>
              <a:rPr lang="en-US" dirty="0" smtClean="0"/>
              <a:t>Example 8.14</a:t>
            </a:r>
            <a:endParaRPr lang="en-US" dirty="0"/>
          </a:p>
        </p:txBody>
      </p:sp>
      <p:sp>
        <p:nvSpPr>
          <p:cNvPr id="3" name="Rectangle 2"/>
          <p:cNvSpPr/>
          <p:nvPr/>
        </p:nvSpPr>
        <p:spPr>
          <a:xfrm>
            <a:off x="3841375" y="405440"/>
            <a:ext cx="4572000" cy="2308324"/>
          </a:xfrm>
          <a:prstGeom prst="rect">
            <a:avLst/>
          </a:prstGeom>
        </p:spPr>
        <p:txBody>
          <a:bodyPr>
            <a:spAutoFit/>
          </a:bodyPr>
          <a:lstStyle/>
          <a:p>
            <a:r>
              <a:rPr lang="en-US" dirty="0"/>
              <a:t>Convert the </a:t>
            </a:r>
            <a:r>
              <a:rPr lang="en-US" dirty="0" smtClean="0"/>
              <a:t>digital </a:t>
            </a:r>
            <a:r>
              <a:rPr lang="en-US" dirty="0"/>
              <a:t>value </a:t>
            </a:r>
            <a:r>
              <a:rPr lang="en-US" dirty="0" smtClean="0"/>
              <a:t>6944 </a:t>
            </a:r>
            <a:r>
              <a:rPr lang="en-US" dirty="0" smtClean="0"/>
              <a:t>(read from analogue card, corresponding to an analogue value of 2.511Volts) to digital value Z using </a:t>
            </a:r>
            <a:r>
              <a:rPr lang="en-US" dirty="0"/>
              <a:t>SCALE function</a:t>
            </a:r>
            <a:r>
              <a:rPr lang="en-US" dirty="0" smtClean="0"/>
              <a:t>.</a:t>
            </a:r>
          </a:p>
          <a:p>
            <a:pPr marL="342900" indent="-342900">
              <a:buFont typeface="+mj-lt"/>
              <a:buAutoNum type="alphaLcParenR"/>
            </a:pPr>
            <a:endParaRPr lang="en-US" dirty="0"/>
          </a:p>
          <a:p>
            <a:r>
              <a:rPr lang="en-US" dirty="0"/>
              <a:t>Assume that the </a:t>
            </a:r>
            <a:r>
              <a:rPr lang="en-US" dirty="0" smtClean="0"/>
              <a:t>SCALE </a:t>
            </a:r>
            <a:r>
              <a:rPr lang="en-US" dirty="0"/>
              <a:t>function has digital values with range between 0 to 27648 and analogue values with range 0 to 10.0 Volts</a:t>
            </a:r>
            <a:r>
              <a:rPr lang="en-US" dirty="0" smtClean="0"/>
              <a:t>.</a:t>
            </a:r>
            <a:endParaRPr lang="en-US" dirty="0"/>
          </a:p>
        </p:txBody>
      </p:sp>
      <p:sp>
        <p:nvSpPr>
          <p:cNvPr id="13" name="Footer Placeholder 12"/>
          <p:cNvSpPr>
            <a:spLocks noGrp="1"/>
          </p:cNvSpPr>
          <p:nvPr>
            <p:ph type="ftr" sz="quarter" idx="11"/>
          </p:nvPr>
        </p:nvSpPr>
        <p:spPr/>
        <p:txBody>
          <a:bodyPr/>
          <a:lstStyle/>
          <a:p>
            <a:r>
              <a:rPr lang="en-US" smtClean="0"/>
              <a:t>Chapter 8: PLC Timers, Counters, Registers and Analog input/Outputs -IE337</a:t>
            </a:r>
            <a:endParaRPr lang="en-US"/>
          </a:p>
        </p:txBody>
      </p:sp>
      <p:sp>
        <p:nvSpPr>
          <p:cNvPr id="14" name="Slide Number Placeholder 13"/>
          <p:cNvSpPr>
            <a:spLocks noGrp="1"/>
          </p:cNvSpPr>
          <p:nvPr>
            <p:ph type="sldNum" sz="quarter" idx="12"/>
          </p:nvPr>
        </p:nvSpPr>
        <p:spPr/>
        <p:txBody>
          <a:bodyPr/>
          <a:lstStyle/>
          <a:p>
            <a:fld id="{52102C6B-3D02-4064-9A4B-6A3BCBC92CB2}" type="slidenum">
              <a:rPr lang="en-US" smtClean="0"/>
              <a:pPr/>
              <a:t>60</a:t>
            </a:fld>
            <a:endParaRPr lang="en-US"/>
          </a:p>
        </p:txBody>
      </p:sp>
    </p:spTree>
    <p:extLst>
      <p:ext uri="{BB962C8B-B14F-4D97-AF65-F5344CB8AC3E}">
        <p14:creationId xmlns:p14="http://schemas.microsoft.com/office/powerpoint/2010/main" val="195939247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3916" y="317895"/>
            <a:ext cx="5235344" cy="461665"/>
          </a:xfrm>
          <a:prstGeom prst="rect">
            <a:avLst/>
          </a:prstGeom>
        </p:spPr>
        <p:txBody>
          <a:bodyPr wrap="none">
            <a:spAutoFit/>
          </a:bodyPr>
          <a:lstStyle/>
          <a:p>
            <a:pPr lvl="0"/>
            <a:r>
              <a:rPr lang="en-US" sz="2400" b="1" dirty="0" smtClean="0"/>
              <a:t>8.4.4   Compare content of </a:t>
            </a:r>
            <a:r>
              <a:rPr lang="en-US" sz="2400" b="1" i="1" dirty="0" smtClean="0"/>
              <a:t>PLC</a:t>
            </a:r>
            <a:r>
              <a:rPr lang="en-US" sz="2400" b="1" dirty="0" smtClean="0"/>
              <a:t> </a:t>
            </a:r>
            <a:r>
              <a:rPr lang="en-US" sz="2400" b="1" dirty="0"/>
              <a:t>registers</a:t>
            </a:r>
          </a:p>
        </p:txBody>
      </p:sp>
      <p:sp>
        <p:nvSpPr>
          <p:cNvPr id="3" name="Rectangle 8"/>
          <p:cNvSpPr>
            <a:spLocks noChangeArrowheads="1"/>
          </p:cNvSpPr>
          <p:nvPr/>
        </p:nvSpPr>
        <p:spPr bwMode="auto">
          <a:xfrm>
            <a:off x="432890" y="1708666"/>
            <a:ext cx="65532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4" name="Group 1"/>
          <p:cNvGrpSpPr>
            <a:grpSpLocks/>
          </p:cNvGrpSpPr>
          <p:nvPr/>
        </p:nvGrpSpPr>
        <p:grpSpPr bwMode="auto">
          <a:xfrm>
            <a:off x="5257800" y="2509737"/>
            <a:ext cx="3117748" cy="1423098"/>
            <a:chOff x="3619" y="13637"/>
            <a:chExt cx="4019" cy="1792"/>
          </a:xfrm>
        </p:grpSpPr>
        <p:grpSp>
          <p:nvGrpSpPr>
            <p:cNvPr id="5" name="Group 4"/>
            <p:cNvGrpSpPr>
              <a:grpSpLocks/>
            </p:cNvGrpSpPr>
            <p:nvPr/>
          </p:nvGrpSpPr>
          <p:grpSpPr bwMode="auto">
            <a:xfrm>
              <a:off x="3942" y="13969"/>
              <a:ext cx="3696" cy="1460"/>
              <a:chOff x="2601" y="4876"/>
              <a:chExt cx="3696" cy="1460"/>
            </a:xfrm>
          </p:grpSpPr>
          <p:pic>
            <p:nvPicPr>
              <p:cNvPr id="6151"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l="16008" t="39200" r="73602" b="44888"/>
              <a:stretch>
                <a:fillRect/>
              </a:stretch>
            </p:blipFill>
            <p:spPr bwMode="auto">
              <a:xfrm>
                <a:off x="3589" y="4876"/>
                <a:ext cx="1720" cy="1460"/>
              </a:xfrm>
              <a:prstGeom prst="rect">
                <a:avLst/>
              </a:prstGeom>
              <a:noFill/>
              <a:extLst>
                <a:ext uri="{909E8E84-426E-40DD-AFC4-6F175D3DCCD1}">
                  <a14:hiddenFill xmlns:a14="http://schemas.microsoft.com/office/drawing/2010/main">
                    <a:solidFill>
                      <a:srgbClr val="FFFFFF"/>
                    </a:solidFill>
                  </a14:hiddenFill>
                </a:ext>
              </a:extLst>
            </p:spPr>
          </p:pic>
          <p:sp>
            <p:nvSpPr>
              <p:cNvPr id="8" name="Text Box 6"/>
              <p:cNvSpPr txBox="1">
                <a:spLocks noChangeArrowheads="1"/>
              </p:cNvSpPr>
              <p:nvPr/>
            </p:nvSpPr>
            <p:spPr bwMode="auto">
              <a:xfrm>
                <a:off x="2601" y="5287"/>
                <a:ext cx="988" cy="5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Input</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9" name="Text Box 5"/>
              <p:cNvSpPr txBox="1">
                <a:spLocks noChangeArrowheads="1"/>
              </p:cNvSpPr>
              <p:nvPr/>
            </p:nvSpPr>
            <p:spPr bwMode="auto">
              <a:xfrm>
                <a:off x="5136" y="5287"/>
                <a:ext cx="1161" cy="5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Output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pSp>
        <p:sp>
          <p:nvSpPr>
            <p:cNvPr id="6" name="AutoShape 3"/>
            <p:cNvSpPr>
              <a:spLocks noChangeArrowheads="1"/>
            </p:cNvSpPr>
            <p:nvPr/>
          </p:nvSpPr>
          <p:spPr bwMode="auto">
            <a:xfrm>
              <a:off x="5986" y="13637"/>
              <a:ext cx="1407" cy="441"/>
            </a:xfrm>
            <a:prstGeom prst="wedgeRoundRectCallout">
              <a:avLst>
                <a:gd name="adj1" fmla="val -45806"/>
                <a:gd name="adj2" fmla="val 69954"/>
                <a:gd name="adj3" fmla="val 16667"/>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Operand1</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7" name="AutoShape 2"/>
            <p:cNvSpPr>
              <a:spLocks noChangeArrowheads="1"/>
            </p:cNvSpPr>
            <p:nvPr/>
          </p:nvSpPr>
          <p:spPr bwMode="auto">
            <a:xfrm>
              <a:off x="3619" y="14862"/>
              <a:ext cx="1407" cy="441"/>
            </a:xfrm>
            <a:prstGeom prst="wedgeRoundRectCallout">
              <a:avLst>
                <a:gd name="adj1" fmla="val 75588"/>
                <a:gd name="adj2" fmla="val 9185"/>
                <a:gd name="adj3" fmla="val 16667"/>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Operand2</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sp>
        <p:nvSpPr>
          <p:cNvPr id="10" name="Rectangle 13"/>
          <p:cNvSpPr>
            <a:spLocks noChangeArrowheads="1"/>
          </p:cNvSpPr>
          <p:nvPr/>
        </p:nvSpPr>
        <p:spPr bwMode="auto">
          <a:xfrm>
            <a:off x="429346" y="831503"/>
            <a:ext cx="7690384"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spAutoFit/>
          </a:bodyPr>
          <a:lstStyle/>
          <a:p>
            <a:pPr marL="285750" lvl="0" indent="-285750" fontAlgn="b">
              <a:spcBef>
                <a:spcPct val="0"/>
              </a:spcBef>
              <a:spcAft>
                <a:spcPct val="0"/>
              </a:spcAft>
              <a:buFont typeface="Arial" pitchFamily="34" charset="0"/>
              <a:buChar char="•"/>
            </a:pPr>
            <a:r>
              <a:rPr lang="en-US" i="1" dirty="0">
                <a:latin typeface="Arial" pitchFamily="34" charset="0"/>
                <a:ea typeface="Times New Roman" pitchFamily="18" charset="0"/>
                <a:cs typeface="Arial" pitchFamily="34" charset="0"/>
              </a:rPr>
              <a:t>C</a:t>
            </a:r>
            <a:r>
              <a:rPr kumimoji="0" lang="en-US" i="1" u="none" strike="noStrike" cap="none" normalizeH="0" baseline="0" dirty="0" smtClean="0">
                <a:ln>
                  <a:noFill/>
                </a:ln>
                <a:solidFill>
                  <a:schemeClr val="tx1"/>
                </a:solidFill>
                <a:latin typeface="Arial" pitchFamily="34" charset="0"/>
                <a:ea typeface="Times New Roman" pitchFamily="18" charset="0"/>
                <a:cs typeface="Arial" pitchFamily="34" charset="0"/>
              </a:rPr>
              <a:t>ompare</a:t>
            </a:r>
            <a:r>
              <a:rPr kumimoji="0" lang="en-US" i="0" u="none" strike="noStrike" cap="none" normalizeH="0" baseline="0" dirty="0" smtClean="0">
                <a:ln>
                  <a:noFill/>
                </a:ln>
                <a:solidFill>
                  <a:schemeClr val="tx1"/>
                </a:solidFill>
                <a:latin typeface="Arial" pitchFamily="34" charset="0"/>
                <a:ea typeface="Times New Roman" pitchFamily="18" charset="0"/>
                <a:cs typeface="Arial" pitchFamily="34" charset="0"/>
              </a:rPr>
              <a:t> functions available for two registers having same data type. The compare function cover. </a:t>
            </a:r>
          </a:p>
          <a:p>
            <a:pPr marL="285750" lvl="0" indent="-285750" fontAlgn="b">
              <a:spcBef>
                <a:spcPct val="0"/>
              </a:spcBef>
              <a:spcAft>
                <a:spcPct val="0"/>
              </a:spcAft>
              <a:buFont typeface="Arial" pitchFamily="34" charset="0"/>
              <a:buChar char="•"/>
            </a:pPr>
            <a:r>
              <a:rPr lang="en-US" dirty="0" smtClean="0">
                <a:latin typeface="Arial" pitchFamily="34" charset="0"/>
                <a:ea typeface="Times New Roman" pitchFamily="18" charset="0"/>
                <a:cs typeface="Arial" pitchFamily="34" charset="0"/>
              </a:rPr>
              <a:t>Comparing </a:t>
            </a:r>
            <a:r>
              <a:rPr lang="en-US" dirty="0">
                <a:latin typeface="Arial" pitchFamily="34" charset="0"/>
                <a:ea typeface="Times New Roman" pitchFamily="18" charset="0"/>
                <a:cs typeface="Arial" pitchFamily="34" charset="0"/>
              </a:rPr>
              <a:t>the content of a register and take a control action is important in both logic and continuous controls. </a:t>
            </a:r>
            <a:endParaRPr lang="en-US" dirty="0" smtClean="0">
              <a:latin typeface="Arial" pitchFamily="34" charset="0"/>
              <a:ea typeface="Times New Roman" pitchFamily="18" charset="0"/>
              <a:cs typeface="Arial" pitchFamily="34" charset="0"/>
            </a:endParaRPr>
          </a:p>
          <a:p>
            <a:pPr marL="285750" lvl="0" indent="-285750" fontAlgn="b">
              <a:spcBef>
                <a:spcPct val="0"/>
              </a:spcBef>
              <a:spcAft>
                <a:spcPct val="0"/>
              </a:spcAft>
              <a:buFont typeface="Arial" pitchFamily="34" charset="0"/>
              <a:buChar char="•"/>
            </a:pPr>
            <a:r>
              <a:rPr lang="en-US" dirty="0" smtClean="0">
                <a:latin typeface="Arial" pitchFamily="34" charset="0"/>
                <a:ea typeface="Times New Roman" pitchFamily="18" charset="0"/>
                <a:cs typeface="Arial" pitchFamily="34" charset="0"/>
              </a:rPr>
              <a:t>This </a:t>
            </a:r>
            <a:r>
              <a:rPr lang="en-US" dirty="0">
                <a:latin typeface="Arial" pitchFamily="34" charset="0"/>
                <a:ea typeface="Times New Roman" pitchFamily="18" charset="0"/>
                <a:cs typeface="Arial" pitchFamily="34" charset="0"/>
              </a:rPr>
              <a:t>function is similar to IF statement in traditional computer </a:t>
            </a:r>
            <a:r>
              <a:rPr lang="en-US" dirty="0" smtClean="0">
                <a:latin typeface="Arial" pitchFamily="34" charset="0"/>
                <a:ea typeface="Times New Roman" pitchFamily="18" charset="0"/>
                <a:cs typeface="Arial" pitchFamily="34" charset="0"/>
              </a:rPr>
              <a:t>programming.</a:t>
            </a:r>
            <a:endParaRPr kumimoji="0" lang="en-US" i="0" u="none" strike="noStrike" cap="none" normalizeH="0" baseline="0" dirty="0" smtClean="0">
              <a:ln>
                <a:noFill/>
              </a:ln>
              <a:solidFill>
                <a:schemeClr val="tx1"/>
              </a:solidFill>
              <a:latin typeface="Arial" pitchFamily="34" charset="0"/>
              <a:cs typeface="Arial" pitchFamily="34" charset="0"/>
            </a:endParaRPr>
          </a:p>
        </p:txBody>
      </p:sp>
      <p:graphicFrame>
        <p:nvGraphicFramePr>
          <p:cNvPr id="11" name="Table 10"/>
          <p:cNvGraphicFramePr>
            <a:graphicFrameLocks noGrp="1"/>
          </p:cNvGraphicFramePr>
          <p:nvPr>
            <p:extLst>
              <p:ext uri="{D42A27DB-BD31-4B8C-83A1-F6EECF244321}">
                <p14:modId xmlns:p14="http://schemas.microsoft.com/office/powerpoint/2010/main" val="1907049119"/>
              </p:ext>
            </p:extLst>
          </p:nvPr>
        </p:nvGraphicFramePr>
        <p:xfrm>
          <a:off x="499730" y="4985206"/>
          <a:ext cx="7806070" cy="1415594"/>
        </p:xfrm>
        <a:graphic>
          <a:graphicData uri="http://schemas.openxmlformats.org/drawingml/2006/table">
            <a:tbl>
              <a:tblPr firstRow="1" firstCol="1" bandRow="1">
                <a:tableStyleId>{5C22544A-7EE6-4342-B048-85BDC9FD1C3A}</a:tableStyleId>
              </a:tblPr>
              <a:tblGrid>
                <a:gridCol w="1561214"/>
                <a:gridCol w="1561214"/>
                <a:gridCol w="1561214"/>
                <a:gridCol w="1561214"/>
                <a:gridCol w="1561214"/>
              </a:tblGrid>
              <a:tr h="235932">
                <a:tc gridSpan="5">
                  <a:txBody>
                    <a:bodyPr/>
                    <a:lstStyle/>
                    <a:p>
                      <a:pPr marL="0" marR="0" algn="l">
                        <a:spcBef>
                          <a:spcPts val="0"/>
                        </a:spcBef>
                        <a:spcAft>
                          <a:spcPts val="0"/>
                        </a:spcAft>
                      </a:pPr>
                      <a:r>
                        <a:rPr lang="en-US" sz="1400">
                          <a:effectLst/>
                        </a:rPr>
                        <a:t> </a:t>
                      </a:r>
                      <a:endParaRPr lang="en-US" sz="1400">
                        <a:effectLst/>
                        <a:latin typeface="Times New Roman"/>
                        <a:ea typeface="Times New Roman"/>
                        <a:cs typeface="Traditional Arabic"/>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35932">
                <a:tc>
                  <a:txBody>
                    <a:bodyPr/>
                    <a:lstStyle/>
                    <a:p>
                      <a:pPr marL="0" marR="0" algn="ctr">
                        <a:spcBef>
                          <a:spcPts val="0"/>
                        </a:spcBef>
                        <a:spcAft>
                          <a:spcPts val="0"/>
                        </a:spcAft>
                      </a:pPr>
                      <a:r>
                        <a:rPr lang="en-US" sz="1400">
                          <a:effectLst/>
                        </a:rPr>
                        <a:t>Parameter</a:t>
                      </a:r>
                      <a:endParaRPr lang="en-US" sz="1400">
                        <a:effectLst/>
                        <a:latin typeface="Times New Roman"/>
                        <a:ea typeface="Times New Roman"/>
                        <a:cs typeface="Traditional Arabic"/>
                      </a:endParaRPr>
                    </a:p>
                  </a:txBody>
                  <a:tcPr marL="68580" marR="68580" marT="0" marB="0"/>
                </a:tc>
                <a:tc>
                  <a:txBody>
                    <a:bodyPr/>
                    <a:lstStyle/>
                    <a:p>
                      <a:pPr marL="0" marR="0" algn="ctr">
                        <a:spcBef>
                          <a:spcPts val="0"/>
                        </a:spcBef>
                        <a:spcAft>
                          <a:spcPts val="0"/>
                        </a:spcAft>
                      </a:pPr>
                      <a:r>
                        <a:rPr lang="en-US" sz="1400">
                          <a:effectLst/>
                        </a:rPr>
                        <a:t>Declaration</a:t>
                      </a:r>
                      <a:endParaRPr lang="en-US" sz="1400">
                        <a:effectLst/>
                        <a:latin typeface="Times New Roman"/>
                        <a:ea typeface="Times New Roman"/>
                        <a:cs typeface="Traditional Arabic"/>
                      </a:endParaRPr>
                    </a:p>
                  </a:txBody>
                  <a:tcPr marL="68580" marR="68580" marT="0" marB="0"/>
                </a:tc>
                <a:tc>
                  <a:txBody>
                    <a:bodyPr/>
                    <a:lstStyle/>
                    <a:p>
                      <a:pPr marL="0" marR="0" algn="ctr">
                        <a:spcBef>
                          <a:spcPts val="0"/>
                        </a:spcBef>
                        <a:spcAft>
                          <a:spcPts val="0"/>
                        </a:spcAft>
                      </a:pPr>
                      <a:r>
                        <a:rPr lang="en-US" sz="1400">
                          <a:effectLst/>
                        </a:rPr>
                        <a:t>Data type</a:t>
                      </a:r>
                      <a:endParaRPr lang="en-US" sz="1400">
                        <a:effectLst/>
                        <a:latin typeface="Times New Roman"/>
                        <a:ea typeface="Times New Roman"/>
                        <a:cs typeface="Traditional Arabic"/>
                      </a:endParaRPr>
                    </a:p>
                  </a:txBody>
                  <a:tcPr marL="68580" marR="68580" marT="0" marB="0"/>
                </a:tc>
                <a:tc>
                  <a:txBody>
                    <a:bodyPr/>
                    <a:lstStyle/>
                    <a:p>
                      <a:pPr marL="0" marR="0" algn="ctr">
                        <a:spcBef>
                          <a:spcPts val="0"/>
                        </a:spcBef>
                        <a:spcAft>
                          <a:spcPts val="0"/>
                        </a:spcAft>
                      </a:pPr>
                      <a:r>
                        <a:rPr lang="en-US" sz="1400">
                          <a:effectLst/>
                        </a:rPr>
                        <a:t>Memory area</a:t>
                      </a:r>
                      <a:endParaRPr lang="en-US" sz="1400">
                        <a:effectLst/>
                        <a:latin typeface="Times New Roman"/>
                        <a:ea typeface="Times New Roman"/>
                        <a:cs typeface="Traditional Arabic"/>
                      </a:endParaRPr>
                    </a:p>
                  </a:txBody>
                  <a:tcPr marL="68580" marR="68580" marT="0" marB="0"/>
                </a:tc>
                <a:tc>
                  <a:txBody>
                    <a:bodyPr/>
                    <a:lstStyle/>
                    <a:p>
                      <a:pPr marL="0" marR="0" algn="ctr">
                        <a:spcBef>
                          <a:spcPts val="0"/>
                        </a:spcBef>
                        <a:spcAft>
                          <a:spcPts val="0"/>
                        </a:spcAft>
                      </a:pPr>
                      <a:r>
                        <a:rPr lang="en-US" sz="1400">
                          <a:effectLst/>
                        </a:rPr>
                        <a:t>Description</a:t>
                      </a:r>
                      <a:endParaRPr lang="en-US" sz="1400">
                        <a:effectLst/>
                        <a:latin typeface="Times New Roman"/>
                        <a:ea typeface="Times New Roman"/>
                        <a:cs typeface="Traditional Arabic"/>
                      </a:endParaRPr>
                    </a:p>
                  </a:txBody>
                  <a:tcPr marL="68580" marR="68580" marT="0" marB="0"/>
                </a:tc>
              </a:tr>
              <a:tr h="471865">
                <a:tc>
                  <a:txBody>
                    <a:bodyPr/>
                    <a:lstStyle/>
                    <a:p>
                      <a:pPr marL="0" marR="0" algn="l">
                        <a:spcBef>
                          <a:spcPts val="0"/>
                        </a:spcBef>
                        <a:spcAft>
                          <a:spcPts val="0"/>
                        </a:spcAft>
                      </a:pPr>
                      <a:r>
                        <a:rPr lang="en-US" sz="1400">
                          <a:effectLst/>
                        </a:rPr>
                        <a:t>&lt;Operand1&gt;</a:t>
                      </a:r>
                      <a:endParaRPr lang="en-US" sz="1400">
                        <a:effectLst/>
                        <a:latin typeface="Times New Roman"/>
                        <a:ea typeface="Times New Roman"/>
                        <a:cs typeface="Traditional Arabic"/>
                      </a:endParaRPr>
                    </a:p>
                  </a:txBody>
                  <a:tcPr marL="68580" marR="68580" marT="0" marB="0"/>
                </a:tc>
                <a:tc>
                  <a:txBody>
                    <a:bodyPr/>
                    <a:lstStyle/>
                    <a:p>
                      <a:pPr marL="0" marR="0" algn="l">
                        <a:spcBef>
                          <a:spcPts val="0"/>
                        </a:spcBef>
                        <a:spcAft>
                          <a:spcPts val="0"/>
                        </a:spcAft>
                      </a:pPr>
                      <a:r>
                        <a:rPr lang="en-US" sz="1400">
                          <a:effectLst/>
                        </a:rPr>
                        <a:t>Input</a:t>
                      </a:r>
                      <a:endParaRPr lang="en-US" sz="1400">
                        <a:effectLst/>
                        <a:latin typeface="Times New Roman"/>
                        <a:ea typeface="Times New Roman"/>
                        <a:cs typeface="Traditional Arabic"/>
                      </a:endParaRPr>
                    </a:p>
                  </a:txBody>
                  <a:tcPr marL="68580" marR="68580" marT="0" marB="0"/>
                </a:tc>
                <a:tc>
                  <a:txBody>
                    <a:bodyPr/>
                    <a:lstStyle/>
                    <a:p>
                      <a:pPr marL="0" marR="0" algn="l">
                        <a:spcBef>
                          <a:spcPts val="0"/>
                        </a:spcBef>
                        <a:spcAft>
                          <a:spcPts val="0"/>
                        </a:spcAft>
                      </a:pPr>
                      <a:r>
                        <a:rPr lang="en-US" sz="1400">
                          <a:effectLst/>
                        </a:rPr>
                        <a:t>Integers, floating-point numbers</a:t>
                      </a:r>
                      <a:endParaRPr lang="en-US" sz="1400">
                        <a:effectLst/>
                        <a:latin typeface="Times New Roman"/>
                        <a:ea typeface="Times New Roman"/>
                        <a:cs typeface="Traditional Arabic"/>
                      </a:endParaRPr>
                    </a:p>
                  </a:txBody>
                  <a:tcPr marL="68580" marR="68580" marT="0" marB="0"/>
                </a:tc>
                <a:tc>
                  <a:txBody>
                    <a:bodyPr/>
                    <a:lstStyle/>
                    <a:p>
                      <a:pPr marL="0" marR="0" algn="l">
                        <a:spcBef>
                          <a:spcPts val="0"/>
                        </a:spcBef>
                        <a:spcAft>
                          <a:spcPts val="0"/>
                        </a:spcAft>
                      </a:pPr>
                      <a:r>
                        <a:rPr lang="en-US" sz="1400">
                          <a:effectLst/>
                        </a:rPr>
                        <a:t>I, Q, M, D, L, P or constant</a:t>
                      </a:r>
                      <a:endParaRPr lang="en-US" sz="1400">
                        <a:effectLst/>
                        <a:latin typeface="Times New Roman"/>
                        <a:ea typeface="Times New Roman"/>
                        <a:cs typeface="Traditional Arabic"/>
                      </a:endParaRPr>
                    </a:p>
                  </a:txBody>
                  <a:tcPr marL="68580" marR="68580" marT="0" marB="0"/>
                </a:tc>
                <a:tc>
                  <a:txBody>
                    <a:bodyPr/>
                    <a:lstStyle/>
                    <a:p>
                      <a:pPr marL="0" marR="0" algn="l">
                        <a:spcBef>
                          <a:spcPts val="0"/>
                        </a:spcBef>
                        <a:spcAft>
                          <a:spcPts val="0"/>
                        </a:spcAft>
                      </a:pPr>
                      <a:r>
                        <a:rPr lang="en-US" sz="1400">
                          <a:effectLst/>
                        </a:rPr>
                        <a:t>First comparison value</a:t>
                      </a:r>
                      <a:endParaRPr lang="en-US" sz="1400">
                        <a:effectLst/>
                        <a:latin typeface="Times New Roman"/>
                        <a:ea typeface="Times New Roman"/>
                        <a:cs typeface="Traditional Arabic"/>
                      </a:endParaRPr>
                    </a:p>
                  </a:txBody>
                  <a:tcPr marL="68580" marR="68580" marT="0" marB="0"/>
                </a:tc>
              </a:tr>
              <a:tr h="471865">
                <a:tc>
                  <a:txBody>
                    <a:bodyPr/>
                    <a:lstStyle/>
                    <a:p>
                      <a:pPr marL="0" marR="0" algn="l">
                        <a:spcBef>
                          <a:spcPts val="0"/>
                        </a:spcBef>
                        <a:spcAft>
                          <a:spcPts val="0"/>
                        </a:spcAft>
                      </a:pPr>
                      <a:r>
                        <a:rPr lang="en-US" sz="1400">
                          <a:effectLst/>
                        </a:rPr>
                        <a:t>&lt;Operand2&gt;</a:t>
                      </a:r>
                      <a:endParaRPr lang="en-US" sz="1400">
                        <a:effectLst/>
                        <a:latin typeface="Times New Roman"/>
                        <a:ea typeface="Times New Roman"/>
                        <a:cs typeface="Traditional Arabic"/>
                      </a:endParaRPr>
                    </a:p>
                  </a:txBody>
                  <a:tcPr marL="68580" marR="68580" marT="0" marB="0"/>
                </a:tc>
                <a:tc>
                  <a:txBody>
                    <a:bodyPr/>
                    <a:lstStyle/>
                    <a:p>
                      <a:pPr marL="0" marR="0" algn="l">
                        <a:spcBef>
                          <a:spcPts val="0"/>
                        </a:spcBef>
                        <a:spcAft>
                          <a:spcPts val="0"/>
                        </a:spcAft>
                      </a:pPr>
                      <a:r>
                        <a:rPr lang="en-US" sz="1400">
                          <a:effectLst/>
                        </a:rPr>
                        <a:t>Input</a:t>
                      </a:r>
                      <a:endParaRPr lang="en-US" sz="1400">
                        <a:effectLst/>
                        <a:latin typeface="Times New Roman"/>
                        <a:ea typeface="Times New Roman"/>
                        <a:cs typeface="Traditional Arabic"/>
                      </a:endParaRPr>
                    </a:p>
                  </a:txBody>
                  <a:tcPr marL="68580" marR="68580" marT="0" marB="0"/>
                </a:tc>
                <a:tc>
                  <a:txBody>
                    <a:bodyPr/>
                    <a:lstStyle/>
                    <a:p>
                      <a:pPr marL="0" marR="0" algn="l">
                        <a:spcBef>
                          <a:spcPts val="0"/>
                        </a:spcBef>
                        <a:spcAft>
                          <a:spcPts val="0"/>
                        </a:spcAft>
                      </a:pPr>
                      <a:r>
                        <a:rPr lang="en-US" sz="1400">
                          <a:effectLst/>
                        </a:rPr>
                        <a:t>Integers, floating-point numbers</a:t>
                      </a:r>
                      <a:endParaRPr lang="en-US" sz="1400">
                        <a:effectLst/>
                        <a:latin typeface="Times New Roman"/>
                        <a:ea typeface="Times New Roman"/>
                        <a:cs typeface="Traditional Arabic"/>
                      </a:endParaRPr>
                    </a:p>
                  </a:txBody>
                  <a:tcPr marL="68580" marR="68580" marT="0" marB="0"/>
                </a:tc>
                <a:tc>
                  <a:txBody>
                    <a:bodyPr/>
                    <a:lstStyle/>
                    <a:p>
                      <a:pPr marL="0" marR="0" algn="l">
                        <a:spcBef>
                          <a:spcPts val="0"/>
                        </a:spcBef>
                        <a:spcAft>
                          <a:spcPts val="0"/>
                        </a:spcAft>
                      </a:pPr>
                      <a:r>
                        <a:rPr lang="en-US" sz="1400">
                          <a:effectLst/>
                        </a:rPr>
                        <a:t>I, Q, M, D, L, P or constant</a:t>
                      </a:r>
                      <a:endParaRPr lang="en-US" sz="1400">
                        <a:effectLst/>
                        <a:latin typeface="Times New Roman"/>
                        <a:ea typeface="Times New Roman"/>
                        <a:cs typeface="Traditional Arabic"/>
                      </a:endParaRPr>
                    </a:p>
                  </a:txBody>
                  <a:tcPr marL="68580" marR="68580" marT="0" marB="0"/>
                </a:tc>
                <a:tc>
                  <a:txBody>
                    <a:bodyPr/>
                    <a:lstStyle/>
                    <a:p>
                      <a:pPr marL="0" marR="0" algn="l">
                        <a:spcBef>
                          <a:spcPts val="0"/>
                        </a:spcBef>
                        <a:spcAft>
                          <a:spcPts val="0"/>
                        </a:spcAft>
                      </a:pPr>
                      <a:r>
                        <a:rPr lang="en-US" sz="1400" dirty="0">
                          <a:effectLst/>
                        </a:rPr>
                        <a:t>Second value to compare</a:t>
                      </a:r>
                      <a:endParaRPr lang="en-US" sz="1400" dirty="0">
                        <a:effectLst/>
                        <a:latin typeface="Times New Roman"/>
                        <a:ea typeface="Times New Roman"/>
                        <a:cs typeface="Traditional Arabic"/>
                      </a:endParaRPr>
                    </a:p>
                  </a:txBody>
                  <a:tcPr marL="68580" marR="68580" marT="0" marB="0"/>
                </a:tc>
              </a:tr>
            </a:tbl>
          </a:graphicData>
        </a:graphic>
      </p:graphicFrame>
      <p:sp>
        <p:nvSpPr>
          <p:cNvPr id="12" name="Rectangle 14"/>
          <p:cNvSpPr>
            <a:spLocks noChangeArrowheads="1"/>
          </p:cNvSpPr>
          <p:nvPr/>
        </p:nvSpPr>
        <p:spPr bwMode="auto">
          <a:xfrm>
            <a:off x="466061" y="2906917"/>
            <a:ext cx="3808478"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CMP ==: Equal  		</a:t>
            </a:r>
          </a:p>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CMP &lt;&gt;: Not equal</a:t>
            </a:r>
          </a:p>
          <a:p>
            <a:pPr marL="0" marR="0" lvl="0" indent="0" algn="l" defTabSz="914400" rtl="0" eaLnBrk="0" fontAlgn="b"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CMP &gt;=: Greater or equal  	</a:t>
            </a:r>
          </a:p>
          <a:p>
            <a:pPr marL="0" marR="0" lvl="0" indent="0" algn="l" defTabSz="914400" rtl="0" eaLnBrk="0" fontAlgn="b"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CMP &lt;=: Less or equal </a:t>
            </a:r>
          </a:p>
          <a:p>
            <a:pPr marL="0" marR="0" lvl="0" indent="0" algn="l" defTabSz="914400" rtl="0" eaLnBrk="0" fontAlgn="b"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CMP &gt;: Greater than  	</a:t>
            </a:r>
          </a:p>
          <a:p>
            <a:pPr marL="0" marR="0" lvl="0" indent="0" algn="l" defTabSz="914400" rtl="0" eaLnBrk="0" fontAlgn="b"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CMP &lt;: Less than </a:t>
            </a:r>
          </a:p>
          <a:p>
            <a:pPr marL="0" marR="0" lvl="0" indent="0" algn="l" defTabSz="914400" rtl="0" eaLnBrk="0" fontAlgn="b" latinLnBrk="0" hangingPunct="0">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Compare function has the following parameters:</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13" name="Rectangle 12"/>
          <p:cNvSpPr/>
          <p:nvPr/>
        </p:nvSpPr>
        <p:spPr>
          <a:xfrm>
            <a:off x="3613488" y="3953249"/>
            <a:ext cx="4572000" cy="923330"/>
          </a:xfrm>
          <a:prstGeom prst="rect">
            <a:avLst/>
          </a:prstGeom>
          <a:ln>
            <a:solidFill>
              <a:schemeClr val="tx1"/>
            </a:solidFill>
          </a:ln>
        </p:spPr>
        <p:txBody>
          <a:bodyPr>
            <a:spAutoFit/>
          </a:bodyPr>
          <a:lstStyle/>
          <a:p>
            <a:pPr fontAlgn="b"/>
            <a:r>
              <a:rPr lang="en-US" dirty="0" smtClean="0"/>
              <a:t>It is possible to select between different data types e.g. (INT</a:t>
            </a:r>
            <a:r>
              <a:rPr lang="en-US" dirty="0"/>
              <a:t>, DINT, REAL, BYTE, WORD, DWORD and TIME) </a:t>
            </a:r>
          </a:p>
        </p:txBody>
      </p:sp>
      <p:sp>
        <p:nvSpPr>
          <p:cNvPr id="15" name="Footer Placeholder 14"/>
          <p:cNvSpPr>
            <a:spLocks noGrp="1"/>
          </p:cNvSpPr>
          <p:nvPr>
            <p:ph type="ftr" sz="quarter" idx="11"/>
          </p:nvPr>
        </p:nvSpPr>
        <p:spPr/>
        <p:txBody>
          <a:bodyPr/>
          <a:lstStyle/>
          <a:p>
            <a:r>
              <a:rPr lang="en-US" smtClean="0"/>
              <a:t>Chapter 8: PLC Timers, Counters, Registers and Analog input/Outputs -IE337</a:t>
            </a:r>
            <a:endParaRPr lang="en-US"/>
          </a:p>
        </p:txBody>
      </p:sp>
      <p:sp>
        <p:nvSpPr>
          <p:cNvPr id="16" name="Slide Number Placeholder 15"/>
          <p:cNvSpPr>
            <a:spLocks noGrp="1"/>
          </p:cNvSpPr>
          <p:nvPr>
            <p:ph type="sldNum" sz="quarter" idx="12"/>
          </p:nvPr>
        </p:nvSpPr>
        <p:spPr/>
        <p:txBody>
          <a:bodyPr/>
          <a:lstStyle/>
          <a:p>
            <a:fld id="{52102C6B-3D02-4064-9A4B-6A3BCBC92CB2}" type="slidenum">
              <a:rPr lang="en-US" smtClean="0"/>
              <a:pPr/>
              <a:t>61</a:t>
            </a:fld>
            <a:endParaRPr lang="en-US"/>
          </a:p>
        </p:txBody>
      </p:sp>
    </p:spTree>
    <p:extLst>
      <p:ext uri="{BB962C8B-B14F-4D97-AF65-F5344CB8AC3E}">
        <p14:creationId xmlns:p14="http://schemas.microsoft.com/office/powerpoint/2010/main" val="310142255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 y="228601"/>
            <a:ext cx="8001000" cy="4708981"/>
          </a:xfrm>
          <a:prstGeom prst="rect">
            <a:avLst/>
          </a:prstGeom>
        </p:spPr>
        <p:txBody>
          <a:bodyPr wrap="square">
            <a:spAutoFit/>
          </a:bodyPr>
          <a:lstStyle/>
          <a:p>
            <a:r>
              <a:rPr lang="en-US" sz="2000" b="1" i="1" u="sng" dirty="0"/>
              <a:t>Example 8.15:</a:t>
            </a:r>
            <a:endParaRPr lang="en-US" sz="2000" dirty="0"/>
          </a:p>
          <a:p>
            <a:r>
              <a:rPr lang="en-US" sz="2000" dirty="0"/>
              <a:t>Using compare function and analog input function (Scale), compare the analog </a:t>
            </a:r>
            <a:r>
              <a:rPr lang="en-US" sz="2000" dirty="0" smtClean="0"/>
              <a:t>signal </a:t>
            </a:r>
            <a:r>
              <a:rPr lang="en-US" sz="2000" dirty="0"/>
              <a:t>and set relay outputs accordingly, based on the following conditions</a:t>
            </a:r>
            <a:r>
              <a:rPr lang="en-US" sz="2000" dirty="0" smtClean="0"/>
              <a:t>:</a:t>
            </a:r>
          </a:p>
          <a:p>
            <a:endParaRPr lang="en-US" sz="2000" dirty="0"/>
          </a:p>
          <a:p>
            <a:pPr marL="342900" lvl="0" indent="-342900">
              <a:buFont typeface="+mj-lt"/>
              <a:buAutoNum type="alphaLcParenR"/>
            </a:pPr>
            <a:r>
              <a:rPr lang="en-US" sz="2000" dirty="0"/>
              <a:t>If analog signal is greater than (or equal) 5.0 Volts </a:t>
            </a:r>
            <a:r>
              <a:rPr lang="en-US" sz="2000" u="sng" dirty="0"/>
              <a:t>and</a:t>
            </a:r>
            <a:r>
              <a:rPr lang="en-US" sz="2000" dirty="0"/>
              <a:t> less than (or equal) to 7.0 Volts set the output D+, assume sustain control signal. </a:t>
            </a:r>
            <a:endParaRPr lang="en-US" sz="2000" dirty="0" smtClean="0"/>
          </a:p>
          <a:p>
            <a:pPr marL="342900" lvl="0" indent="-342900">
              <a:buFont typeface="+mj-lt"/>
              <a:buAutoNum type="alphaLcParenR"/>
            </a:pPr>
            <a:endParaRPr lang="en-US" sz="2000" dirty="0"/>
          </a:p>
          <a:p>
            <a:pPr marL="342900" lvl="0" indent="-342900">
              <a:buFont typeface="+mj-lt"/>
              <a:buAutoNum type="alphaLcParenR"/>
            </a:pPr>
            <a:r>
              <a:rPr lang="en-US" sz="2000" dirty="0"/>
              <a:t>If analog signal is less than 5.0 volts or greater than 7.0 volts set the output E+. Assume sustain control signal</a:t>
            </a:r>
            <a:r>
              <a:rPr lang="en-US" sz="2000" dirty="0" smtClean="0"/>
              <a:t>.</a:t>
            </a:r>
          </a:p>
          <a:p>
            <a:pPr marL="342900" lvl="0" indent="-342900">
              <a:buFont typeface="+mj-lt"/>
              <a:buAutoNum type="alphaLcParenR"/>
            </a:pPr>
            <a:endParaRPr lang="en-US" sz="2000" dirty="0"/>
          </a:p>
          <a:p>
            <a:pPr lvl="0"/>
            <a:endParaRPr lang="en-US" sz="2000" dirty="0" smtClean="0"/>
          </a:p>
          <a:p>
            <a:pPr marL="342900" lvl="0" indent="-342900">
              <a:buFont typeface="+mj-lt"/>
              <a:buAutoNum type="alphaLcParenR"/>
            </a:pPr>
            <a:endParaRPr lang="en-US" sz="2000" dirty="0"/>
          </a:p>
          <a:p>
            <a:r>
              <a:rPr lang="en-US" sz="2000" dirty="0" smtClean="0"/>
              <a:t>The </a:t>
            </a:r>
            <a:r>
              <a:rPr lang="en-US" sz="2000" dirty="0"/>
              <a:t>analog input has channel </a:t>
            </a:r>
            <a:r>
              <a:rPr lang="en-US" sz="2000" dirty="0" smtClean="0"/>
              <a:t>No </a:t>
            </a:r>
            <a:r>
              <a:rPr lang="en-US" sz="2000" dirty="0"/>
              <a:t>0, with word address of IW304. Use potentiometer for analog input signal.  </a:t>
            </a:r>
          </a:p>
        </p:txBody>
      </p:sp>
      <p:sp>
        <p:nvSpPr>
          <p:cNvPr id="3" name="Footer Placeholder 2"/>
          <p:cNvSpPr>
            <a:spLocks noGrp="1"/>
          </p:cNvSpPr>
          <p:nvPr>
            <p:ph type="ftr" sz="quarter" idx="11"/>
          </p:nvPr>
        </p:nvSpPr>
        <p:spPr/>
        <p:txBody>
          <a:bodyPr/>
          <a:lstStyle/>
          <a:p>
            <a:r>
              <a:rPr lang="en-US" smtClean="0"/>
              <a:t>Chapter 8: PLC Timers, Counters, Registers and Analog input/Outputs -IE337</a:t>
            </a:r>
            <a:endParaRPr lang="en-US"/>
          </a:p>
        </p:txBody>
      </p:sp>
      <p:sp>
        <p:nvSpPr>
          <p:cNvPr id="5" name="Slide Number Placeholder 4"/>
          <p:cNvSpPr>
            <a:spLocks noGrp="1"/>
          </p:cNvSpPr>
          <p:nvPr>
            <p:ph type="sldNum" sz="quarter" idx="12"/>
          </p:nvPr>
        </p:nvSpPr>
        <p:spPr/>
        <p:txBody>
          <a:bodyPr/>
          <a:lstStyle/>
          <a:p>
            <a:fld id="{52102C6B-3D02-4064-9A4B-6A3BCBC92CB2}" type="slidenum">
              <a:rPr lang="en-US" smtClean="0"/>
              <a:pPr/>
              <a:t>62</a:t>
            </a:fld>
            <a:endParaRPr lang="en-US"/>
          </a:p>
        </p:txBody>
      </p:sp>
    </p:spTree>
    <p:extLst>
      <p:ext uri="{BB962C8B-B14F-4D97-AF65-F5344CB8AC3E}">
        <p14:creationId xmlns:p14="http://schemas.microsoft.com/office/powerpoint/2010/main" val="390661222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31583" b="50000"/>
          <a:stretch/>
        </p:blipFill>
        <p:spPr bwMode="auto">
          <a:xfrm>
            <a:off x="304800" y="914400"/>
            <a:ext cx="4848447" cy="374455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333154" y="304800"/>
            <a:ext cx="1526572" cy="369332"/>
          </a:xfrm>
          <a:prstGeom prst="rect">
            <a:avLst/>
          </a:prstGeom>
        </p:spPr>
        <p:txBody>
          <a:bodyPr wrap="none">
            <a:spAutoFit/>
          </a:bodyPr>
          <a:lstStyle/>
          <a:p>
            <a:r>
              <a:rPr lang="en-US" b="1" i="1" u="sng" dirty="0"/>
              <a:t>Example 8.15:</a:t>
            </a:r>
            <a:endParaRPr lang="en-US" dirty="0"/>
          </a:p>
        </p:txBody>
      </p:sp>
      <p:sp>
        <p:nvSpPr>
          <p:cNvPr id="6" name="Rectangle 5"/>
          <p:cNvSpPr/>
          <p:nvPr/>
        </p:nvSpPr>
        <p:spPr>
          <a:xfrm>
            <a:off x="5257800" y="1055713"/>
            <a:ext cx="2971800" cy="1754326"/>
          </a:xfrm>
          <a:prstGeom prst="rect">
            <a:avLst/>
          </a:prstGeom>
        </p:spPr>
        <p:txBody>
          <a:bodyPr wrap="square">
            <a:spAutoFit/>
          </a:bodyPr>
          <a:lstStyle/>
          <a:p>
            <a:pPr marL="342900" lvl="0" indent="-342900">
              <a:buFont typeface="+mj-lt"/>
              <a:buAutoNum type="alphaLcParenR"/>
            </a:pPr>
            <a:r>
              <a:rPr lang="en-US" dirty="0"/>
              <a:t>If analog signal is greater than (or equal) 5.0 Volts </a:t>
            </a:r>
            <a:r>
              <a:rPr lang="en-US" u="sng" dirty="0"/>
              <a:t>and</a:t>
            </a:r>
            <a:r>
              <a:rPr lang="en-US" dirty="0"/>
              <a:t> less than (or equal) to 7.0 Volts set the output D+, assume sustain control signal. </a:t>
            </a:r>
          </a:p>
        </p:txBody>
      </p:sp>
      <p:sp>
        <p:nvSpPr>
          <p:cNvPr id="7" name="Footer Placeholder 6"/>
          <p:cNvSpPr>
            <a:spLocks noGrp="1"/>
          </p:cNvSpPr>
          <p:nvPr>
            <p:ph type="ftr" sz="quarter" idx="11"/>
          </p:nvPr>
        </p:nvSpPr>
        <p:spPr/>
        <p:txBody>
          <a:bodyPr/>
          <a:lstStyle/>
          <a:p>
            <a:r>
              <a:rPr lang="en-US" smtClean="0"/>
              <a:t>Chapter 8: PLC Timers, Counters, Registers and Analog input/Outputs -IE337</a:t>
            </a:r>
            <a:endParaRPr lang="en-US"/>
          </a:p>
        </p:txBody>
      </p:sp>
      <p:sp>
        <p:nvSpPr>
          <p:cNvPr id="8" name="Slide Number Placeholder 7"/>
          <p:cNvSpPr>
            <a:spLocks noGrp="1"/>
          </p:cNvSpPr>
          <p:nvPr>
            <p:ph type="sldNum" sz="quarter" idx="12"/>
          </p:nvPr>
        </p:nvSpPr>
        <p:spPr/>
        <p:txBody>
          <a:bodyPr/>
          <a:lstStyle/>
          <a:p>
            <a:fld id="{52102C6B-3D02-4064-9A4B-6A3BCBC92CB2}" type="slidenum">
              <a:rPr lang="en-US" smtClean="0"/>
              <a:pPr/>
              <a:t>63</a:t>
            </a:fld>
            <a:endParaRPr lang="en-US"/>
          </a:p>
        </p:txBody>
      </p:sp>
    </p:spTree>
    <p:extLst>
      <p:ext uri="{BB962C8B-B14F-4D97-AF65-F5344CB8AC3E}">
        <p14:creationId xmlns:p14="http://schemas.microsoft.com/office/powerpoint/2010/main" val="423058501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50000" r="31953"/>
          <a:stretch/>
        </p:blipFill>
        <p:spPr bwMode="auto">
          <a:xfrm>
            <a:off x="533400" y="914400"/>
            <a:ext cx="5691478" cy="441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6400800" y="1676400"/>
            <a:ext cx="2209800" cy="1754326"/>
          </a:xfrm>
          <a:prstGeom prst="rect">
            <a:avLst/>
          </a:prstGeom>
        </p:spPr>
        <p:txBody>
          <a:bodyPr wrap="square">
            <a:spAutoFit/>
          </a:bodyPr>
          <a:lstStyle/>
          <a:p>
            <a:pPr lvl="0"/>
            <a:r>
              <a:rPr lang="en-US" dirty="0" smtClean="0"/>
              <a:t>b)If </a:t>
            </a:r>
            <a:r>
              <a:rPr lang="en-US" dirty="0"/>
              <a:t>analog signal is less than 5.0 volts or greater than 7.0 volts set the output E+. Assume sustain control signal.</a:t>
            </a:r>
          </a:p>
        </p:txBody>
      </p:sp>
      <p:sp>
        <p:nvSpPr>
          <p:cNvPr id="6" name="Rectangle 5"/>
          <p:cNvSpPr/>
          <p:nvPr/>
        </p:nvSpPr>
        <p:spPr>
          <a:xfrm>
            <a:off x="333154" y="304800"/>
            <a:ext cx="1526572" cy="369332"/>
          </a:xfrm>
          <a:prstGeom prst="rect">
            <a:avLst/>
          </a:prstGeom>
        </p:spPr>
        <p:txBody>
          <a:bodyPr wrap="none">
            <a:spAutoFit/>
          </a:bodyPr>
          <a:lstStyle/>
          <a:p>
            <a:r>
              <a:rPr lang="en-US" b="1" i="1" u="sng" dirty="0"/>
              <a:t>Example 8.15:</a:t>
            </a:r>
            <a:endParaRPr lang="en-US" dirty="0"/>
          </a:p>
        </p:txBody>
      </p:sp>
      <p:sp>
        <p:nvSpPr>
          <p:cNvPr id="5" name="Footer Placeholder 4"/>
          <p:cNvSpPr>
            <a:spLocks noGrp="1"/>
          </p:cNvSpPr>
          <p:nvPr>
            <p:ph type="ftr" sz="quarter" idx="11"/>
          </p:nvPr>
        </p:nvSpPr>
        <p:spPr/>
        <p:txBody>
          <a:bodyPr/>
          <a:lstStyle/>
          <a:p>
            <a:r>
              <a:rPr lang="en-US" smtClean="0"/>
              <a:t>Chapter 8: PLC Timers, Counters, Registers and Analog input/Outputs -IE337</a:t>
            </a:r>
            <a:endParaRPr lang="en-US"/>
          </a:p>
        </p:txBody>
      </p:sp>
      <p:sp>
        <p:nvSpPr>
          <p:cNvPr id="7" name="Slide Number Placeholder 6"/>
          <p:cNvSpPr>
            <a:spLocks noGrp="1"/>
          </p:cNvSpPr>
          <p:nvPr>
            <p:ph type="sldNum" sz="quarter" idx="12"/>
          </p:nvPr>
        </p:nvSpPr>
        <p:spPr/>
        <p:txBody>
          <a:bodyPr/>
          <a:lstStyle/>
          <a:p>
            <a:fld id="{52102C6B-3D02-4064-9A4B-6A3BCBC92CB2}" type="slidenum">
              <a:rPr lang="en-US" smtClean="0"/>
              <a:pPr/>
              <a:t>64</a:t>
            </a:fld>
            <a:endParaRPr lang="en-US"/>
          </a:p>
        </p:txBody>
      </p:sp>
    </p:spTree>
    <p:extLst>
      <p:ext uri="{BB962C8B-B14F-4D97-AF65-F5344CB8AC3E}">
        <p14:creationId xmlns:p14="http://schemas.microsoft.com/office/powerpoint/2010/main" val="336207824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33916" y="317895"/>
            <a:ext cx="6516207" cy="461665"/>
          </a:xfrm>
          <a:prstGeom prst="rect">
            <a:avLst/>
          </a:prstGeom>
        </p:spPr>
        <p:txBody>
          <a:bodyPr wrap="none">
            <a:spAutoFit/>
          </a:bodyPr>
          <a:lstStyle/>
          <a:p>
            <a:pPr lvl="0"/>
            <a:r>
              <a:rPr lang="en-US" sz="2400" b="1" dirty="0" smtClean="0"/>
              <a:t>8.4.5   Simple Math operations using PLC registers</a:t>
            </a:r>
            <a:endParaRPr lang="en-US" sz="2400" b="1" dirty="0"/>
          </a:p>
        </p:txBody>
      </p:sp>
      <p:sp>
        <p:nvSpPr>
          <p:cNvPr id="6" name="Rectangle 5"/>
          <p:cNvSpPr/>
          <p:nvPr/>
        </p:nvSpPr>
        <p:spPr>
          <a:xfrm>
            <a:off x="457200" y="990600"/>
            <a:ext cx="7848600" cy="2554545"/>
          </a:xfrm>
          <a:prstGeom prst="rect">
            <a:avLst/>
          </a:prstGeom>
        </p:spPr>
        <p:txBody>
          <a:bodyPr wrap="square">
            <a:spAutoFit/>
          </a:bodyPr>
          <a:lstStyle/>
          <a:p>
            <a:pPr marL="342900" indent="-342900">
              <a:buFont typeface="Arial" pitchFamily="34" charset="0"/>
              <a:buChar char="•"/>
            </a:pPr>
            <a:r>
              <a:rPr lang="en-US" sz="2000" dirty="0"/>
              <a:t>It is also possible to carry out simple math operations for </a:t>
            </a:r>
            <a:r>
              <a:rPr lang="en-US" sz="2000" i="1" dirty="0"/>
              <a:t>PLC</a:t>
            </a:r>
            <a:r>
              <a:rPr lang="en-US" sz="2000" dirty="0"/>
              <a:t> registers. For example, it is possible to add, subtract, multiply or divide two registers. </a:t>
            </a:r>
            <a:endParaRPr lang="en-US" sz="2000" dirty="0" smtClean="0"/>
          </a:p>
          <a:p>
            <a:pPr marL="342900" indent="-342900">
              <a:buFont typeface="Arial" pitchFamily="34" charset="0"/>
              <a:buChar char="•"/>
            </a:pPr>
            <a:r>
              <a:rPr lang="en-US" sz="2000" dirty="0" smtClean="0"/>
              <a:t> </a:t>
            </a:r>
            <a:r>
              <a:rPr lang="en-US" sz="2000" dirty="0"/>
              <a:t>The RLL function for simple math mainly addition, subtraction, multiplication and division is shown in Fig 8.22. For example, in case of add function; it is possible to add the value at input IN1 and the value at input IN2 and query the sum at output OUT (OUT := IN1+IN2). A maximum of 2 inputs can be specified. </a:t>
            </a:r>
          </a:p>
        </p:txBody>
      </p:sp>
      <p:sp>
        <p:nvSpPr>
          <p:cNvPr id="4" name="Footer Placeholder 3"/>
          <p:cNvSpPr>
            <a:spLocks noGrp="1"/>
          </p:cNvSpPr>
          <p:nvPr>
            <p:ph type="ftr" sz="quarter" idx="11"/>
          </p:nvPr>
        </p:nvSpPr>
        <p:spPr/>
        <p:txBody>
          <a:bodyPr/>
          <a:lstStyle/>
          <a:p>
            <a:r>
              <a:rPr lang="en-US" smtClean="0"/>
              <a:t>Chapter 8: PLC Timers, Counters, Registers and Analog input/Outputs -IE337</a:t>
            </a:r>
            <a:endParaRPr lang="en-US"/>
          </a:p>
        </p:txBody>
      </p:sp>
      <p:sp>
        <p:nvSpPr>
          <p:cNvPr id="7" name="Slide Number Placeholder 6"/>
          <p:cNvSpPr>
            <a:spLocks noGrp="1"/>
          </p:cNvSpPr>
          <p:nvPr>
            <p:ph type="sldNum" sz="quarter" idx="12"/>
          </p:nvPr>
        </p:nvSpPr>
        <p:spPr/>
        <p:txBody>
          <a:bodyPr/>
          <a:lstStyle/>
          <a:p>
            <a:fld id="{52102C6B-3D02-4064-9A4B-6A3BCBC92CB2}" type="slidenum">
              <a:rPr lang="en-US" smtClean="0"/>
              <a:pPr/>
              <a:t>65</a:t>
            </a:fld>
            <a:endParaRPr lang="en-US"/>
          </a:p>
        </p:txBody>
      </p:sp>
    </p:spTree>
    <p:extLst>
      <p:ext uri="{BB962C8B-B14F-4D97-AF65-F5344CB8AC3E}">
        <p14:creationId xmlns:p14="http://schemas.microsoft.com/office/powerpoint/2010/main" val="363759944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33916" y="317895"/>
            <a:ext cx="6516207" cy="461665"/>
          </a:xfrm>
          <a:prstGeom prst="rect">
            <a:avLst/>
          </a:prstGeom>
        </p:spPr>
        <p:txBody>
          <a:bodyPr wrap="none">
            <a:spAutoFit/>
          </a:bodyPr>
          <a:lstStyle/>
          <a:p>
            <a:pPr lvl="0"/>
            <a:r>
              <a:rPr lang="en-US" sz="2400" b="1" dirty="0" smtClean="0"/>
              <a:t>8.4.5   Simple Math operations using PLC registers</a:t>
            </a:r>
            <a:endParaRPr lang="en-US" sz="2400" b="1" dirty="0"/>
          </a:p>
        </p:txBody>
      </p:sp>
      <p:pic>
        <p:nvPicPr>
          <p:cNvPr id="819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9767" t="16020" r="31686" b="14729"/>
          <a:stretch/>
        </p:blipFill>
        <p:spPr bwMode="auto">
          <a:xfrm>
            <a:off x="233916" y="779560"/>
            <a:ext cx="5791200" cy="5852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ooter Placeholder 3"/>
          <p:cNvSpPr>
            <a:spLocks noGrp="1"/>
          </p:cNvSpPr>
          <p:nvPr>
            <p:ph type="ftr" sz="quarter" idx="11"/>
          </p:nvPr>
        </p:nvSpPr>
        <p:spPr/>
        <p:txBody>
          <a:bodyPr/>
          <a:lstStyle/>
          <a:p>
            <a:r>
              <a:rPr lang="en-US" smtClean="0"/>
              <a:t>Chapter 8: PLC Timers, Counters, Registers and Analog input/Outputs -IE337</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66</a:t>
            </a:fld>
            <a:endParaRPr lang="en-US"/>
          </a:p>
        </p:txBody>
      </p:sp>
    </p:spTree>
    <p:extLst>
      <p:ext uri="{BB962C8B-B14F-4D97-AF65-F5344CB8AC3E}">
        <p14:creationId xmlns:p14="http://schemas.microsoft.com/office/powerpoint/2010/main" val="88614737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33916" y="317895"/>
            <a:ext cx="6516207" cy="461665"/>
          </a:xfrm>
          <a:prstGeom prst="rect">
            <a:avLst/>
          </a:prstGeom>
        </p:spPr>
        <p:txBody>
          <a:bodyPr wrap="none">
            <a:spAutoFit/>
          </a:bodyPr>
          <a:lstStyle/>
          <a:p>
            <a:pPr lvl="0"/>
            <a:r>
              <a:rPr lang="en-US" sz="2400" b="1" dirty="0" smtClean="0"/>
              <a:t>8.4.5   Simple Math operations using PLC registers</a:t>
            </a:r>
            <a:endParaRPr lang="en-US" sz="2400" b="1" dirty="0"/>
          </a:p>
        </p:txBody>
      </p:sp>
      <p:pic>
        <p:nvPicPr>
          <p:cNvPr id="9220" name="Picture 4"/>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8081" t="37933" r="30465" b="39845"/>
          <a:stretch/>
        </p:blipFill>
        <p:spPr bwMode="auto">
          <a:xfrm>
            <a:off x="233916" y="774244"/>
            <a:ext cx="7581014" cy="2286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1" name="Picture 5"/>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8023" t="33592" r="29942" b="31163"/>
          <a:stretch/>
        </p:blipFill>
        <p:spPr bwMode="auto">
          <a:xfrm>
            <a:off x="381000" y="2971800"/>
            <a:ext cx="7687340" cy="3625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Footer Placeholder 5"/>
          <p:cNvSpPr>
            <a:spLocks noGrp="1"/>
          </p:cNvSpPr>
          <p:nvPr>
            <p:ph type="ftr" sz="quarter" idx="11"/>
          </p:nvPr>
        </p:nvSpPr>
        <p:spPr/>
        <p:txBody>
          <a:bodyPr/>
          <a:lstStyle/>
          <a:p>
            <a:r>
              <a:rPr lang="en-US" smtClean="0"/>
              <a:t>Chapter 8: PLC Timers, Counters, Registers and Analog input/Outputs -IE337</a:t>
            </a:r>
            <a:endParaRPr lang="en-US"/>
          </a:p>
        </p:txBody>
      </p:sp>
      <p:sp>
        <p:nvSpPr>
          <p:cNvPr id="7" name="Slide Number Placeholder 6"/>
          <p:cNvSpPr>
            <a:spLocks noGrp="1"/>
          </p:cNvSpPr>
          <p:nvPr>
            <p:ph type="sldNum" sz="quarter" idx="12"/>
          </p:nvPr>
        </p:nvSpPr>
        <p:spPr/>
        <p:txBody>
          <a:bodyPr/>
          <a:lstStyle/>
          <a:p>
            <a:fld id="{52102C6B-3D02-4064-9A4B-6A3BCBC92CB2}" type="slidenum">
              <a:rPr lang="en-US" smtClean="0"/>
              <a:pPr/>
              <a:t>67</a:t>
            </a:fld>
            <a:endParaRPr lang="en-US"/>
          </a:p>
        </p:txBody>
      </p:sp>
    </p:spTree>
    <p:extLst>
      <p:ext uri="{BB962C8B-B14F-4D97-AF65-F5344CB8AC3E}">
        <p14:creationId xmlns:p14="http://schemas.microsoft.com/office/powerpoint/2010/main" val="292895402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33916" y="317895"/>
            <a:ext cx="6516207" cy="461665"/>
          </a:xfrm>
          <a:prstGeom prst="rect">
            <a:avLst/>
          </a:prstGeom>
        </p:spPr>
        <p:txBody>
          <a:bodyPr wrap="none">
            <a:spAutoFit/>
          </a:bodyPr>
          <a:lstStyle/>
          <a:p>
            <a:pPr lvl="0"/>
            <a:r>
              <a:rPr lang="en-US" sz="2400" b="1" dirty="0" smtClean="0"/>
              <a:t>8.4.5   Simple Math operations using PLC registers</a:t>
            </a:r>
            <a:endParaRPr lang="en-US" sz="2400" b="1" dirty="0"/>
          </a:p>
        </p:txBody>
      </p:sp>
      <p:pic>
        <p:nvPicPr>
          <p:cNvPr id="12290"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9477" t="18708" r="28489" b="13075"/>
          <a:stretch/>
        </p:blipFill>
        <p:spPr bwMode="auto">
          <a:xfrm>
            <a:off x="1043608" y="914400"/>
            <a:ext cx="6576392" cy="5217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Footer Placeholder 5"/>
          <p:cNvSpPr>
            <a:spLocks noGrp="1"/>
          </p:cNvSpPr>
          <p:nvPr>
            <p:ph type="ftr" sz="quarter" idx="11"/>
          </p:nvPr>
        </p:nvSpPr>
        <p:spPr/>
        <p:txBody>
          <a:bodyPr/>
          <a:lstStyle/>
          <a:p>
            <a:r>
              <a:rPr lang="en-US" smtClean="0"/>
              <a:t>Chapter 8: PLC Timers, Counters, Registers and Analog input/Outputs -IE337</a:t>
            </a:r>
            <a:endParaRPr lang="en-US"/>
          </a:p>
        </p:txBody>
      </p:sp>
      <p:sp>
        <p:nvSpPr>
          <p:cNvPr id="7" name="Slide Number Placeholder 6"/>
          <p:cNvSpPr>
            <a:spLocks noGrp="1"/>
          </p:cNvSpPr>
          <p:nvPr>
            <p:ph type="sldNum" sz="quarter" idx="12"/>
          </p:nvPr>
        </p:nvSpPr>
        <p:spPr/>
        <p:txBody>
          <a:bodyPr/>
          <a:lstStyle/>
          <a:p>
            <a:fld id="{52102C6B-3D02-4064-9A4B-6A3BCBC92CB2}" type="slidenum">
              <a:rPr lang="en-US" smtClean="0"/>
              <a:pPr/>
              <a:t>68</a:t>
            </a:fld>
            <a:endParaRPr lang="en-US"/>
          </a:p>
        </p:txBody>
      </p:sp>
    </p:spTree>
    <p:extLst>
      <p:ext uri="{BB962C8B-B14F-4D97-AF65-F5344CB8AC3E}">
        <p14:creationId xmlns:p14="http://schemas.microsoft.com/office/powerpoint/2010/main" val="26648398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33915" y="96613"/>
            <a:ext cx="6516207" cy="461665"/>
          </a:xfrm>
          <a:prstGeom prst="rect">
            <a:avLst/>
          </a:prstGeom>
        </p:spPr>
        <p:txBody>
          <a:bodyPr wrap="none">
            <a:spAutoFit/>
          </a:bodyPr>
          <a:lstStyle/>
          <a:p>
            <a:pPr lvl="0"/>
            <a:r>
              <a:rPr lang="en-US" sz="2400" b="1" dirty="0" smtClean="0"/>
              <a:t>8.4.5   Simple Math operations using PLC registers</a:t>
            </a:r>
            <a:endParaRPr lang="en-US" sz="2400" b="1" dirty="0"/>
          </a:p>
        </p:txBody>
      </p:sp>
      <p:sp>
        <p:nvSpPr>
          <p:cNvPr id="2" name="TextBox 1"/>
          <p:cNvSpPr txBox="1"/>
          <p:nvPr/>
        </p:nvSpPr>
        <p:spPr>
          <a:xfrm>
            <a:off x="381000" y="914400"/>
            <a:ext cx="4572000" cy="369332"/>
          </a:xfrm>
          <a:prstGeom prst="rect">
            <a:avLst/>
          </a:prstGeom>
          <a:noFill/>
        </p:spPr>
        <p:txBody>
          <a:bodyPr wrap="square" rtlCol="0">
            <a:spAutoFit/>
          </a:bodyPr>
          <a:lstStyle/>
          <a:p>
            <a:r>
              <a:rPr lang="en-US" dirty="0" smtClean="0"/>
              <a:t>Example 8.16</a:t>
            </a:r>
            <a:endParaRPr lang="en-US" dirty="0"/>
          </a:p>
        </p:txBody>
      </p:sp>
      <p:pic>
        <p:nvPicPr>
          <p:cNvPr id="1331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2849" t="53637" r="35582" b="23804"/>
          <a:stretch/>
        </p:blipFill>
        <p:spPr bwMode="auto">
          <a:xfrm>
            <a:off x="2133600" y="2853299"/>
            <a:ext cx="5105400" cy="20520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2849" t="19018" r="35582" b="56220"/>
          <a:stretch/>
        </p:blipFill>
        <p:spPr bwMode="auto">
          <a:xfrm>
            <a:off x="2226635" y="558278"/>
            <a:ext cx="5105400" cy="2252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2384" t="54378" r="36919" b="18010"/>
          <a:stretch/>
        </p:blipFill>
        <p:spPr bwMode="auto">
          <a:xfrm>
            <a:off x="2226635" y="4816764"/>
            <a:ext cx="3831265" cy="193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Footer Placeholder 6"/>
          <p:cNvSpPr>
            <a:spLocks noGrp="1"/>
          </p:cNvSpPr>
          <p:nvPr>
            <p:ph type="ftr" sz="quarter" idx="11"/>
          </p:nvPr>
        </p:nvSpPr>
        <p:spPr/>
        <p:txBody>
          <a:bodyPr/>
          <a:lstStyle/>
          <a:p>
            <a:r>
              <a:rPr lang="en-US" smtClean="0"/>
              <a:t>Chapter 8: PLC Timers, Counters, Registers and Analog input/Outputs -IE337</a:t>
            </a:r>
            <a:endParaRPr lang="en-US"/>
          </a:p>
        </p:txBody>
      </p:sp>
      <p:sp>
        <p:nvSpPr>
          <p:cNvPr id="8" name="Slide Number Placeholder 7"/>
          <p:cNvSpPr>
            <a:spLocks noGrp="1"/>
          </p:cNvSpPr>
          <p:nvPr>
            <p:ph type="sldNum" sz="quarter" idx="12"/>
          </p:nvPr>
        </p:nvSpPr>
        <p:spPr/>
        <p:txBody>
          <a:bodyPr/>
          <a:lstStyle/>
          <a:p>
            <a:fld id="{52102C6B-3D02-4064-9A4B-6A3BCBC92CB2}" type="slidenum">
              <a:rPr lang="en-US" smtClean="0"/>
              <a:pPr/>
              <a:t>69</a:t>
            </a:fld>
            <a:endParaRPr lang="en-US"/>
          </a:p>
        </p:txBody>
      </p:sp>
    </p:spTree>
    <p:extLst>
      <p:ext uri="{BB962C8B-B14F-4D97-AF65-F5344CB8AC3E}">
        <p14:creationId xmlns:p14="http://schemas.microsoft.com/office/powerpoint/2010/main" val="37648891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9651" t="40000" r="29070" b="15246"/>
          <a:stretch/>
        </p:blipFill>
        <p:spPr bwMode="auto">
          <a:xfrm>
            <a:off x="467544" y="1705422"/>
            <a:ext cx="7549117" cy="46038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re 4"/>
          <p:cNvSpPr>
            <a:spLocks noGrp="1"/>
          </p:cNvSpPr>
          <p:nvPr>
            <p:ph type="title"/>
          </p:nvPr>
        </p:nvSpPr>
        <p:spPr/>
        <p:txBody>
          <a:bodyPr/>
          <a:lstStyle/>
          <a:p>
            <a:r>
              <a:rPr lang="fr-FR" dirty="0" err="1" smtClean="0"/>
              <a:t>Example</a:t>
            </a:r>
            <a:r>
              <a:rPr lang="fr-FR" dirty="0" smtClean="0"/>
              <a:t> of TP </a:t>
            </a:r>
            <a:r>
              <a:rPr lang="fr-FR" dirty="0" err="1" smtClean="0"/>
              <a:t>function</a:t>
            </a:r>
            <a:endParaRPr lang="fr-FR" dirty="0"/>
          </a:p>
        </p:txBody>
      </p:sp>
      <p:sp>
        <p:nvSpPr>
          <p:cNvPr id="3" name="Footer Placeholder 2"/>
          <p:cNvSpPr>
            <a:spLocks noGrp="1"/>
          </p:cNvSpPr>
          <p:nvPr>
            <p:ph type="ftr" sz="quarter" idx="11"/>
          </p:nvPr>
        </p:nvSpPr>
        <p:spPr/>
        <p:txBody>
          <a:bodyPr/>
          <a:lstStyle/>
          <a:p>
            <a:r>
              <a:rPr lang="en-US" smtClean="0"/>
              <a:t>Chapter 8: PLC Timers, Counters, Registers and Analog input/Outputs -IE337</a:t>
            </a:r>
            <a:endParaRPr lang="en-US"/>
          </a:p>
        </p:txBody>
      </p:sp>
      <p:sp>
        <p:nvSpPr>
          <p:cNvPr id="4" name="Slide Number Placeholder 3"/>
          <p:cNvSpPr>
            <a:spLocks noGrp="1"/>
          </p:cNvSpPr>
          <p:nvPr>
            <p:ph type="sldNum" sz="quarter" idx="12"/>
          </p:nvPr>
        </p:nvSpPr>
        <p:spPr/>
        <p:txBody>
          <a:bodyPr/>
          <a:lstStyle/>
          <a:p>
            <a:fld id="{52102C6B-3D02-4064-9A4B-6A3BCBC92CB2}" type="slidenum">
              <a:rPr lang="en-US" smtClean="0"/>
              <a:pPr/>
              <a:t>7</a:t>
            </a:fld>
            <a:endParaRPr lang="en-US"/>
          </a:p>
        </p:txBody>
      </p:sp>
    </p:spTree>
    <p:extLst>
      <p:ext uri="{BB962C8B-B14F-4D97-AF65-F5344CB8AC3E}">
        <p14:creationId xmlns:p14="http://schemas.microsoft.com/office/powerpoint/2010/main" val="101249866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85800" y="1905001"/>
            <a:ext cx="7543800" cy="1451992"/>
          </a:xfrm>
        </p:spPr>
        <p:txBody>
          <a:bodyPr/>
          <a:lstStyle/>
          <a:p>
            <a:pPr algn="ctr"/>
            <a:r>
              <a:rPr lang="fr-FR" dirty="0" err="1" smtClean="0"/>
              <a:t>Manual</a:t>
            </a:r>
            <a:r>
              <a:rPr lang="fr-FR" dirty="0" smtClean="0"/>
              <a:t> control cycle</a:t>
            </a:r>
            <a:endParaRPr lang="fr-FR" dirty="0"/>
          </a:p>
        </p:txBody>
      </p:sp>
      <p:sp>
        <p:nvSpPr>
          <p:cNvPr id="4" name="Espace réservé du pied de page 3"/>
          <p:cNvSpPr>
            <a:spLocks noGrp="1"/>
          </p:cNvSpPr>
          <p:nvPr>
            <p:ph type="ftr" sz="quarter" idx="11"/>
          </p:nvPr>
        </p:nvSpPr>
        <p:spPr/>
        <p:txBody>
          <a:bodyPr/>
          <a:lstStyle/>
          <a:p>
            <a:r>
              <a:rPr lang="en-US" smtClean="0"/>
              <a:t>Chapter 8: PLC Timers, Counters, Registers and Analog input/Outputs -IE337</a:t>
            </a:r>
            <a:endParaRPr lang="en-US"/>
          </a:p>
        </p:txBody>
      </p:sp>
      <p:sp>
        <p:nvSpPr>
          <p:cNvPr id="5" name="Espace réservé du numéro de diapositive 4"/>
          <p:cNvSpPr>
            <a:spLocks noGrp="1"/>
          </p:cNvSpPr>
          <p:nvPr>
            <p:ph type="sldNum" sz="quarter" idx="12"/>
          </p:nvPr>
        </p:nvSpPr>
        <p:spPr/>
        <p:txBody>
          <a:bodyPr/>
          <a:lstStyle/>
          <a:p>
            <a:fld id="{52102C6B-3D02-4064-9A4B-6A3BCBC92CB2}" type="slidenum">
              <a:rPr lang="en-US" smtClean="0"/>
              <a:pPr/>
              <a:t>70</a:t>
            </a:fld>
            <a:endParaRPr lang="en-US"/>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2122" t="34362" r="29434" b="24779"/>
          <a:stretch/>
        </p:blipFill>
        <p:spPr bwMode="auto">
          <a:xfrm>
            <a:off x="0" y="857232"/>
            <a:ext cx="8484016" cy="50720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oter Placeholder 2"/>
          <p:cNvSpPr>
            <a:spLocks noGrp="1"/>
          </p:cNvSpPr>
          <p:nvPr>
            <p:ph type="ftr" sz="quarter" idx="11"/>
          </p:nvPr>
        </p:nvSpPr>
        <p:spPr/>
        <p:txBody>
          <a:bodyPr/>
          <a:lstStyle/>
          <a:p>
            <a:r>
              <a:rPr lang="en-US" smtClean="0"/>
              <a:t>Chapter 8: PLC Timers, Counters, Registers and Analog input/Outputs -IE337</a:t>
            </a:r>
            <a:endParaRPr lang="en-US"/>
          </a:p>
        </p:txBody>
      </p:sp>
      <p:sp>
        <p:nvSpPr>
          <p:cNvPr id="4" name="Slide Number Placeholder 3"/>
          <p:cNvSpPr>
            <a:spLocks noGrp="1"/>
          </p:cNvSpPr>
          <p:nvPr>
            <p:ph type="sldNum" sz="quarter" idx="12"/>
          </p:nvPr>
        </p:nvSpPr>
        <p:spPr/>
        <p:txBody>
          <a:bodyPr/>
          <a:lstStyle/>
          <a:p>
            <a:fld id="{52102C6B-3D02-4064-9A4B-6A3BCBC92CB2}" type="slidenum">
              <a:rPr lang="en-US" smtClean="0"/>
              <a:pPr/>
              <a:t>71</a:t>
            </a:fld>
            <a:endParaRPr lang="en-US"/>
          </a:p>
        </p:txBody>
      </p:sp>
      <p:sp>
        <p:nvSpPr>
          <p:cNvPr id="5" name="Subtitle 2"/>
          <p:cNvSpPr>
            <a:spLocks noGrp="1"/>
          </p:cNvSpPr>
          <p:nvPr>
            <p:ph type="subTitle" idx="1"/>
          </p:nvPr>
        </p:nvSpPr>
        <p:spPr>
          <a:xfrm>
            <a:off x="428596" y="285728"/>
            <a:ext cx="7358114" cy="571504"/>
          </a:xfrm>
        </p:spPr>
        <p:txBody>
          <a:bodyPr>
            <a:normAutofit/>
          </a:bodyPr>
          <a:lstStyle/>
          <a:p>
            <a:r>
              <a:rPr lang="en-US" dirty="0" smtClean="0"/>
              <a:t>8.3 Jog or Manual Cycle </a:t>
            </a:r>
            <a:endParaRPr lang="en-US" dirty="0"/>
          </a:p>
        </p:txBody>
      </p:sp>
    </p:spTree>
    <p:extLst>
      <p:ext uri="{BB962C8B-B14F-4D97-AF65-F5344CB8AC3E}">
        <p14:creationId xmlns:p14="http://schemas.microsoft.com/office/powerpoint/2010/main" val="146171824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3000" y="381000"/>
            <a:ext cx="5715000" cy="369332"/>
          </a:xfrm>
          <a:prstGeom prst="rect">
            <a:avLst/>
          </a:prstGeom>
          <a:noFill/>
        </p:spPr>
        <p:txBody>
          <a:bodyPr wrap="square" rtlCol="0">
            <a:spAutoFit/>
          </a:bodyPr>
          <a:lstStyle/>
          <a:p>
            <a:r>
              <a:rPr lang="en-US" dirty="0" smtClean="0"/>
              <a:t>Types of User Interface Switches used On Controller Panel </a:t>
            </a:r>
            <a:endParaRPr lang="en-US" dirty="0"/>
          </a:p>
        </p:txBody>
      </p:sp>
      <p:pic>
        <p:nvPicPr>
          <p:cNvPr id="1126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462" t="17694" r="29434" b="29811"/>
          <a:stretch/>
        </p:blipFill>
        <p:spPr bwMode="auto">
          <a:xfrm>
            <a:off x="1691680" y="3037556"/>
            <a:ext cx="5336232" cy="348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152400" y="838201"/>
            <a:ext cx="8243664" cy="1477328"/>
          </a:xfrm>
          <a:prstGeom prst="rect">
            <a:avLst/>
          </a:prstGeom>
        </p:spPr>
        <p:txBody>
          <a:bodyPr wrap="square">
            <a:spAutoFit/>
          </a:bodyPr>
          <a:lstStyle/>
          <a:p>
            <a:pPr marL="285750" indent="-285750">
              <a:buFont typeface="Arial" pitchFamily="34" charset="0"/>
              <a:buChar char="•"/>
            </a:pPr>
            <a:r>
              <a:rPr lang="en-US" dirty="0"/>
              <a:t>Two types of user interface switches can be used with </a:t>
            </a:r>
            <a:r>
              <a:rPr lang="en-US" dirty="0" smtClean="0"/>
              <a:t>Jog </a:t>
            </a:r>
            <a:r>
              <a:rPr lang="en-US" dirty="0"/>
              <a:t>control cycle, </a:t>
            </a:r>
            <a:r>
              <a:rPr lang="en-US" dirty="0" smtClean="0"/>
              <a:t>mainly: Push buttons </a:t>
            </a:r>
            <a:r>
              <a:rPr lang="en-US" dirty="0"/>
              <a:t>and selector switches. </a:t>
            </a:r>
            <a:endParaRPr lang="en-US" dirty="0" smtClean="0"/>
          </a:p>
          <a:p>
            <a:pPr marL="285750" indent="-285750">
              <a:buFont typeface="Arial" pitchFamily="34" charset="0"/>
              <a:buChar char="•"/>
            </a:pPr>
            <a:r>
              <a:rPr lang="en-US" dirty="0" smtClean="0"/>
              <a:t>Some </a:t>
            </a:r>
            <a:r>
              <a:rPr lang="en-US" dirty="0"/>
              <a:t>of these switches could have a mechanical memory and are mainly used with sustain control signals. </a:t>
            </a:r>
            <a:endParaRPr lang="en-US" dirty="0" smtClean="0"/>
          </a:p>
          <a:p>
            <a:pPr marL="285750" indent="-285750">
              <a:buFont typeface="Arial" pitchFamily="34" charset="0"/>
              <a:buChar char="•"/>
            </a:pPr>
            <a:r>
              <a:rPr lang="en-US" dirty="0" smtClean="0"/>
              <a:t>Non-mechanical </a:t>
            </a:r>
            <a:r>
              <a:rPr lang="en-US" dirty="0"/>
              <a:t>memory switches are used with non-sustain control </a:t>
            </a:r>
            <a:r>
              <a:rPr lang="en-US" dirty="0" smtClean="0"/>
              <a:t>signals</a:t>
            </a:r>
          </a:p>
        </p:txBody>
      </p:sp>
      <p:sp>
        <p:nvSpPr>
          <p:cNvPr id="5" name="Footer Placeholder 4"/>
          <p:cNvSpPr>
            <a:spLocks noGrp="1"/>
          </p:cNvSpPr>
          <p:nvPr>
            <p:ph type="ftr" sz="quarter" idx="11"/>
          </p:nvPr>
        </p:nvSpPr>
        <p:spPr/>
        <p:txBody>
          <a:bodyPr/>
          <a:lstStyle/>
          <a:p>
            <a:r>
              <a:rPr lang="en-US" smtClean="0"/>
              <a:t>Chapter 8: PLC Timers, Counters, Registers and Analog input/Outputs -IE337</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72</a:t>
            </a:fld>
            <a:endParaRPr lang="en-US"/>
          </a:p>
        </p:txBody>
      </p:sp>
    </p:spTree>
    <p:extLst>
      <p:ext uri="{BB962C8B-B14F-4D97-AF65-F5344CB8AC3E}">
        <p14:creationId xmlns:p14="http://schemas.microsoft.com/office/powerpoint/2010/main" val="150726584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3000" y="381000"/>
            <a:ext cx="5715000" cy="369332"/>
          </a:xfrm>
          <a:prstGeom prst="rect">
            <a:avLst/>
          </a:prstGeom>
          <a:noFill/>
        </p:spPr>
        <p:txBody>
          <a:bodyPr wrap="square" rtlCol="0">
            <a:spAutoFit/>
          </a:bodyPr>
          <a:lstStyle/>
          <a:p>
            <a:r>
              <a:rPr lang="en-US" dirty="0" smtClean="0"/>
              <a:t>Types of User Interface Switches used On Controller Panel </a:t>
            </a:r>
            <a:endParaRPr lang="en-US" dirty="0"/>
          </a:p>
        </p:txBody>
      </p:sp>
      <p:sp>
        <p:nvSpPr>
          <p:cNvPr id="4" name="Rectangle 3"/>
          <p:cNvSpPr/>
          <p:nvPr/>
        </p:nvSpPr>
        <p:spPr>
          <a:xfrm>
            <a:off x="838200" y="838200"/>
            <a:ext cx="7467600" cy="1754326"/>
          </a:xfrm>
          <a:prstGeom prst="rect">
            <a:avLst/>
          </a:prstGeom>
        </p:spPr>
        <p:txBody>
          <a:bodyPr wrap="square">
            <a:spAutoFit/>
          </a:bodyPr>
          <a:lstStyle/>
          <a:p>
            <a:pPr lvl="0"/>
            <a:r>
              <a:rPr lang="en-US" i="1" u="sng" dirty="0"/>
              <a:t> Jog Control Cycle</a:t>
            </a:r>
            <a:endParaRPr lang="en-US" dirty="0"/>
          </a:p>
          <a:p>
            <a:r>
              <a:rPr lang="en-US" dirty="0"/>
              <a:t>In jog control circuit, the motor turned on </a:t>
            </a:r>
            <a:r>
              <a:rPr lang="en-US" u="sng" dirty="0"/>
              <a:t>as long as the </a:t>
            </a:r>
            <a:r>
              <a:rPr lang="en-US" i="1" u="sng" dirty="0"/>
              <a:t>Jog</a:t>
            </a:r>
            <a:r>
              <a:rPr lang="en-US" u="sng" dirty="0"/>
              <a:t> push button is held down,</a:t>
            </a:r>
            <a:r>
              <a:rPr lang="en-US" dirty="0"/>
              <a:t> </a:t>
            </a:r>
            <a:r>
              <a:rPr lang="en-US" i="1" dirty="0"/>
              <a:t>as shown in Fig.</a:t>
            </a:r>
            <a:r>
              <a:rPr lang="en-US" dirty="0"/>
              <a:t> 8.14. </a:t>
            </a:r>
          </a:p>
          <a:p>
            <a:r>
              <a:rPr lang="en-US" dirty="0"/>
              <a:t>The </a:t>
            </a:r>
            <a:r>
              <a:rPr lang="en-US" i="1" dirty="0"/>
              <a:t>Jog</a:t>
            </a:r>
            <a:r>
              <a:rPr lang="en-US" dirty="0"/>
              <a:t> circuit can also be added to </a:t>
            </a:r>
            <a:r>
              <a:rPr lang="en-US" i="1" dirty="0"/>
              <a:t>flip-flop</a:t>
            </a:r>
            <a:r>
              <a:rPr lang="en-US" dirty="0"/>
              <a:t> circuit as shown in Fig. 8.14(a). The  </a:t>
            </a:r>
            <a:r>
              <a:rPr lang="en-US" i="1" dirty="0"/>
              <a:t>flip/flop R000</a:t>
            </a:r>
            <a:r>
              <a:rPr lang="en-US" dirty="0"/>
              <a:t> used to run the motor as automatic cycle using </a:t>
            </a:r>
            <a:r>
              <a:rPr lang="en-US" i="1" dirty="0"/>
              <a:t>START</a:t>
            </a:r>
            <a:r>
              <a:rPr lang="en-US" dirty="0"/>
              <a:t> and </a:t>
            </a:r>
            <a:r>
              <a:rPr lang="en-US" i="1" dirty="0"/>
              <a:t>STOP</a:t>
            </a:r>
            <a:r>
              <a:rPr lang="en-US" dirty="0"/>
              <a:t> push buttons, in addition to the </a:t>
            </a:r>
            <a:r>
              <a:rPr lang="en-US" i="1" dirty="0"/>
              <a:t>JOG</a:t>
            </a:r>
            <a:r>
              <a:rPr lang="en-US" dirty="0"/>
              <a:t> cycle, </a:t>
            </a:r>
            <a:r>
              <a:rPr lang="en-US" i="1" dirty="0"/>
              <a:t>as shown in Fig.</a:t>
            </a:r>
            <a:r>
              <a:rPr lang="en-US" dirty="0"/>
              <a:t> 8.14(b).</a:t>
            </a:r>
          </a:p>
        </p:txBody>
      </p:sp>
      <p:pic>
        <p:nvPicPr>
          <p:cNvPr id="12290"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6415" t="44444" r="33821" b="10608"/>
          <a:stretch/>
        </p:blipFill>
        <p:spPr bwMode="auto">
          <a:xfrm>
            <a:off x="1099868" y="2743200"/>
            <a:ext cx="5834332" cy="3709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Footer Placeholder 4"/>
          <p:cNvSpPr>
            <a:spLocks noGrp="1"/>
          </p:cNvSpPr>
          <p:nvPr>
            <p:ph type="ftr" sz="quarter" idx="11"/>
          </p:nvPr>
        </p:nvSpPr>
        <p:spPr/>
        <p:txBody>
          <a:bodyPr/>
          <a:lstStyle/>
          <a:p>
            <a:r>
              <a:rPr lang="en-US" smtClean="0"/>
              <a:t>Chapter 8: PLC Timers, Counters, Registers and Analog input/Outputs -IE337</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73</a:t>
            </a:fld>
            <a:endParaRPr lang="en-US"/>
          </a:p>
        </p:txBody>
      </p:sp>
    </p:spTree>
    <p:extLst>
      <p:ext uri="{BB962C8B-B14F-4D97-AF65-F5344CB8AC3E}">
        <p14:creationId xmlns:p14="http://schemas.microsoft.com/office/powerpoint/2010/main" val="303146522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34913" y="228600"/>
            <a:ext cx="6477000" cy="369332"/>
          </a:xfrm>
          <a:prstGeom prst="rect">
            <a:avLst/>
          </a:prstGeom>
          <a:noFill/>
        </p:spPr>
        <p:txBody>
          <a:bodyPr wrap="square" rtlCol="0">
            <a:spAutoFit/>
          </a:bodyPr>
          <a:lstStyle/>
          <a:p>
            <a:r>
              <a:rPr lang="en-US" dirty="0" smtClean="0"/>
              <a:t>Jog Cycle Controller-panel-User Interface </a:t>
            </a:r>
            <a:endParaRPr lang="en-US" dirty="0"/>
          </a:p>
        </p:txBody>
      </p:sp>
      <p:sp>
        <p:nvSpPr>
          <p:cNvPr id="5" name="Rectangle 4"/>
          <p:cNvSpPr/>
          <p:nvPr/>
        </p:nvSpPr>
        <p:spPr>
          <a:xfrm>
            <a:off x="290423" y="675735"/>
            <a:ext cx="4572000" cy="4801314"/>
          </a:xfrm>
          <a:prstGeom prst="rect">
            <a:avLst/>
          </a:prstGeom>
        </p:spPr>
        <p:txBody>
          <a:bodyPr>
            <a:spAutoFit/>
          </a:bodyPr>
          <a:lstStyle/>
          <a:p>
            <a:pPr marL="285750" lvl="0" indent="-285750">
              <a:buFont typeface="Arial" pitchFamily="34" charset="0"/>
              <a:buChar char="•"/>
            </a:pPr>
            <a:r>
              <a:rPr lang="en-US" dirty="0"/>
              <a:t>Two position selector switches with mechanical memory is used to select between two </a:t>
            </a:r>
            <a:r>
              <a:rPr lang="en-US" b="1" i="1" dirty="0"/>
              <a:t>Auto </a:t>
            </a:r>
            <a:r>
              <a:rPr lang="en-US" dirty="0"/>
              <a:t>and </a:t>
            </a:r>
            <a:r>
              <a:rPr lang="en-US" b="1" i="1" dirty="0"/>
              <a:t>Jog </a:t>
            </a:r>
            <a:r>
              <a:rPr lang="en-US" dirty="0" smtClean="0"/>
              <a:t>cycles</a:t>
            </a:r>
            <a:r>
              <a:rPr lang="en-US" dirty="0"/>
              <a:t>.</a:t>
            </a:r>
          </a:p>
          <a:p>
            <a:pPr marL="285750" lvl="0" indent="-285750">
              <a:buFont typeface="Arial" pitchFamily="34" charset="0"/>
              <a:buChar char="•"/>
            </a:pPr>
            <a:r>
              <a:rPr lang="en-US" dirty="0"/>
              <a:t>Two or three positions selector switch with spring return is used to operate actuators having non-sustain control signal and used with </a:t>
            </a:r>
            <a:r>
              <a:rPr lang="en-US" b="1" i="1" dirty="0"/>
              <a:t>Jog</a:t>
            </a:r>
            <a:r>
              <a:rPr lang="en-US" dirty="0"/>
              <a:t> control cycle. Two positions selector switch with mechanical memory is used to operate actuators having sustain control signal.  </a:t>
            </a:r>
          </a:p>
          <a:p>
            <a:pPr marL="285750" lvl="0" indent="-285750">
              <a:buFont typeface="Arial" pitchFamily="34" charset="0"/>
              <a:buChar char="•"/>
            </a:pPr>
            <a:r>
              <a:rPr lang="en-US" dirty="0"/>
              <a:t>Emergency push-button switch is used to stop the </a:t>
            </a:r>
            <a:r>
              <a:rPr lang="en-US" b="1" i="1" dirty="0"/>
              <a:t>Auto </a:t>
            </a:r>
            <a:r>
              <a:rPr lang="en-US" dirty="0"/>
              <a:t>cycle in case of emergency condition, such as work piece jamming. </a:t>
            </a:r>
            <a:endParaRPr lang="en-US" dirty="0" smtClean="0"/>
          </a:p>
          <a:p>
            <a:pPr marL="285750" lvl="0" indent="-285750">
              <a:buFont typeface="Arial" pitchFamily="34" charset="0"/>
              <a:buChar char="•"/>
            </a:pPr>
            <a:endParaRPr lang="en-US" dirty="0"/>
          </a:p>
          <a:p>
            <a:pPr lvl="0"/>
            <a:r>
              <a:rPr lang="en-US" dirty="0" smtClean="0"/>
              <a:t>  </a:t>
            </a:r>
          </a:p>
          <a:p>
            <a:pPr marL="285750" lvl="0" indent="-285750">
              <a:buFont typeface="Arial" pitchFamily="34" charset="0"/>
              <a:buChar char="•"/>
            </a:pPr>
            <a:r>
              <a:rPr lang="en-US" dirty="0" smtClean="0"/>
              <a:t>Push-Button contact switch for Auto cycle start status.</a:t>
            </a:r>
            <a:endParaRPr lang="en-US" dirty="0"/>
          </a:p>
        </p:txBody>
      </p:sp>
      <p:pic>
        <p:nvPicPr>
          <p:cNvPr id="8"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7947" t="21191" r="43429" b="63082"/>
          <a:stretch/>
        </p:blipFill>
        <p:spPr bwMode="auto">
          <a:xfrm>
            <a:off x="5338313" y="573490"/>
            <a:ext cx="1285335" cy="1318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7275" t="19442" r="33397" b="61832"/>
          <a:stretch/>
        </p:blipFill>
        <p:spPr bwMode="auto">
          <a:xfrm>
            <a:off x="5233357" y="2133600"/>
            <a:ext cx="1390291" cy="15700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7478" t="40600" r="41915" b="37235"/>
          <a:stretch/>
        </p:blipFill>
        <p:spPr bwMode="auto">
          <a:xfrm>
            <a:off x="5338313" y="3728762"/>
            <a:ext cx="1580789" cy="18582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4522" t="32198" r="58359" b="59673"/>
          <a:stretch/>
        </p:blipFill>
        <p:spPr bwMode="auto">
          <a:xfrm>
            <a:off x="6791146" y="2466793"/>
            <a:ext cx="1061049" cy="681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4522" t="32198" r="58359" b="59673"/>
          <a:stretch/>
        </p:blipFill>
        <p:spPr bwMode="auto">
          <a:xfrm>
            <a:off x="6791864" y="892031"/>
            <a:ext cx="1061049" cy="681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7473" t="25723" r="55524" b="65428"/>
          <a:stretch/>
        </p:blipFill>
        <p:spPr bwMode="auto">
          <a:xfrm>
            <a:off x="3352800" y="5305245"/>
            <a:ext cx="1043796" cy="741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ight Arrow 6"/>
          <p:cNvSpPr/>
          <p:nvPr/>
        </p:nvSpPr>
        <p:spPr>
          <a:xfrm>
            <a:off x="4862423" y="1295400"/>
            <a:ext cx="475890" cy="2781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p:cNvSpPr/>
          <p:nvPr/>
        </p:nvSpPr>
        <p:spPr>
          <a:xfrm>
            <a:off x="4862423" y="2668477"/>
            <a:ext cx="475890" cy="2781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Arrow 15"/>
          <p:cNvSpPr/>
          <p:nvPr/>
        </p:nvSpPr>
        <p:spPr>
          <a:xfrm>
            <a:off x="4600755" y="3962400"/>
            <a:ext cx="475890" cy="2781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ight Arrow 16"/>
          <p:cNvSpPr/>
          <p:nvPr/>
        </p:nvSpPr>
        <p:spPr>
          <a:xfrm rot="1719972">
            <a:off x="2667000" y="5376465"/>
            <a:ext cx="475890" cy="2781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ooter Placeholder 13"/>
          <p:cNvSpPr>
            <a:spLocks noGrp="1"/>
          </p:cNvSpPr>
          <p:nvPr>
            <p:ph type="ftr" sz="quarter" idx="11"/>
          </p:nvPr>
        </p:nvSpPr>
        <p:spPr/>
        <p:txBody>
          <a:bodyPr/>
          <a:lstStyle/>
          <a:p>
            <a:r>
              <a:rPr lang="en-US" smtClean="0"/>
              <a:t>Chapter 8: PLC Timers, Counters, Registers and Analog input/Outputs -IE337</a:t>
            </a:r>
            <a:endParaRPr lang="en-US"/>
          </a:p>
        </p:txBody>
      </p:sp>
      <p:sp>
        <p:nvSpPr>
          <p:cNvPr id="18" name="Slide Number Placeholder 17"/>
          <p:cNvSpPr>
            <a:spLocks noGrp="1"/>
          </p:cNvSpPr>
          <p:nvPr>
            <p:ph type="sldNum" sz="quarter" idx="12"/>
          </p:nvPr>
        </p:nvSpPr>
        <p:spPr/>
        <p:txBody>
          <a:bodyPr/>
          <a:lstStyle/>
          <a:p>
            <a:fld id="{52102C6B-3D02-4064-9A4B-6A3BCBC92CB2}" type="slidenum">
              <a:rPr lang="en-US" smtClean="0"/>
              <a:pPr/>
              <a:t>74</a:t>
            </a:fld>
            <a:endParaRPr lang="en-US"/>
          </a:p>
        </p:txBody>
      </p:sp>
    </p:spTree>
    <p:extLst>
      <p:ext uri="{BB962C8B-B14F-4D97-AF65-F5344CB8AC3E}">
        <p14:creationId xmlns:p14="http://schemas.microsoft.com/office/powerpoint/2010/main" val="136531855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34913" y="228600"/>
            <a:ext cx="6477000" cy="369332"/>
          </a:xfrm>
          <a:prstGeom prst="rect">
            <a:avLst/>
          </a:prstGeom>
          <a:noFill/>
        </p:spPr>
        <p:txBody>
          <a:bodyPr wrap="square" rtlCol="0">
            <a:spAutoFit/>
          </a:bodyPr>
          <a:lstStyle/>
          <a:p>
            <a:r>
              <a:rPr lang="en-US" dirty="0" smtClean="0"/>
              <a:t>Jog Cycle Controller-panel-User Interface </a:t>
            </a:r>
            <a:endParaRPr lang="en-US" dirty="0"/>
          </a:p>
        </p:txBody>
      </p:sp>
      <p:sp>
        <p:nvSpPr>
          <p:cNvPr id="5" name="Rectangle 4"/>
          <p:cNvSpPr/>
          <p:nvPr/>
        </p:nvSpPr>
        <p:spPr>
          <a:xfrm>
            <a:off x="290423" y="675735"/>
            <a:ext cx="4572000" cy="4801314"/>
          </a:xfrm>
          <a:prstGeom prst="rect">
            <a:avLst/>
          </a:prstGeom>
        </p:spPr>
        <p:txBody>
          <a:bodyPr>
            <a:spAutoFit/>
          </a:bodyPr>
          <a:lstStyle/>
          <a:p>
            <a:pPr marL="285750" lvl="0" indent="-285750">
              <a:buFont typeface="Arial" pitchFamily="34" charset="0"/>
              <a:buChar char="•"/>
            </a:pPr>
            <a:r>
              <a:rPr lang="en-US" dirty="0"/>
              <a:t>Two position selector switches with mechanical memory is used to select between two </a:t>
            </a:r>
            <a:r>
              <a:rPr lang="en-US" b="1" i="1" dirty="0"/>
              <a:t>Auto </a:t>
            </a:r>
            <a:r>
              <a:rPr lang="en-US" dirty="0"/>
              <a:t>and </a:t>
            </a:r>
            <a:r>
              <a:rPr lang="en-US" b="1" i="1" dirty="0"/>
              <a:t>Jog </a:t>
            </a:r>
            <a:r>
              <a:rPr lang="en-US" dirty="0" smtClean="0"/>
              <a:t>cycles</a:t>
            </a:r>
            <a:r>
              <a:rPr lang="en-US" dirty="0"/>
              <a:t>.</a:t>
            </a:r>
          </a:p>
          <a:p>
            <a:pPr marL="285750" lvl="0" indent="-285750">
              <a:buFont typeface="Arial" pitchFamily="34" charset="0"/>
              <a:buChar char="•"/>
            </a:pPr>
            <a:r>
              <a:rPr lang="en-US" dirty="0"/>
              <a:t>Two or three positions selector switch with spring return is used to operate actuators having non-sustain control signal and used with </a:t>
            </a:r>
            <a:r>
              <a:rPr lang="en-US" b="1" i="1" dirty="0"/>
              <a:t>Jog</a:t>
            </a:r>
            <a:r>
              <a:rPr lang="en-US" dirty="0"/>
              <a:t> control cycle. Two positions selector switch with mechanical memory is used to operate actuators having sustain control signal.  </a:t>
            </a:r>
          </a:p>
          <a:p>
            <a:pPr marL="285750" lvl="0" indent="-285750">
              <a:buFont typeface="Arial" pitchFamily="34" charset="0"/>
              <a:buChar char="•"/>
            </a:pPr>
            <a:r>
              <a:rPr lang="en-US" dirty="0"/>
              <a:t>Emergency push-button switch is used to stop the </a:t>
            </a:r>
            <a:r>
              <a:rPr lang="en-US" b="1" i="1" dirty="0"/>
              <a:t>Auto </a:t>
            </a:r>
            <a:r>
              <a:rPr lang="en-US" dirty="0"/>
              <a:t>cycle in case of emergency condition, such as work piece jamming. </a:t>
            </a:r>
            <a:endParaRPr lang="en-US" dirty="0" smtClean="0"/>
          </a:p>
          <a:p>
            <a:pPr marL="285750" lvl="0" indent="-285750">
              <a:buFont typeface="Arial" pitchFamily="34" charset="0"/>
              <a:buChar char="•"/>
            </a:pPr>
            <a:endParaRPr lang="en-US" dirty="0"/>
          </a:p>
          <a:p>
            <a:pPr lvl="0"/>
            <a:r>
              <a:rPr lang="en-US" dirty="0" smtClean="0"/>
              <a:t>  </a:t>
            </a:r>
          </a:p>
          <a:p>
            <a:pPr marL="285750" lvl="0" indent="-285750">
              <a:buFont typeface="Arial" pitchFamily="34" charset="0"/>
              <a:buChar char="•"/>
            </a:pPr>
            <a:r>
              <a:rPr lang="en-US" dirty="0" smtClean="0"/>
              <a:t>Push-Button contact switch for Auto cycle start status.</a:t>
            </a:r>
            <a:endParaRPr lang="en-US" dirty="0"/>
          </a:p>
        </p:txBody>
      </p:sp>
      <p:pic>
        <p:nvPicPr>
          <p:cNvPr id="8"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7947" t="21191" r="43429" b="63082"/>
          <a:stretch/>
        </p:blipFill>
        <p:spPr bwMode="auto">
          <a:xfrm>
            <a:off x="5338313" y="573490"/>
            <a:ext cx="1285335" cy="1318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7275" t="19442" r="33397" b="61832"/>
          <a:stretch/>
        </p:blipFill>
        <p:spPr bwMode="auto">
          <a:xfrm>
            <a:off x="5233357" y="2133600"/>
            <a:ext cx="1390291" cy="15700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7478" t="40600" r="41915" b="37235"/>
          <a:stretch/>
        </p:blipFill>
        <p:spPr bwMode="auto">
          <a:xfrm>
            <a:off x="5338313" y="3728762"/>
            <a:ext cx="1580789" cy="18582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4522" t="32198" r="58359" b="59673"/>
          <a:stretch/>
        </p:blipFill>
        <p:spPr bwMode="auto">
          <a:xfrm>
            <a:off x="6791146" y="2466793"/>
            <a:ext cx="1061049" cy="681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4522" t="32198" r="58359" b="59673"/>
          <a:stretch/>
        </p:blipFill>
        <p:spPr bwMode="auto">
          <a:xfrm>
            <a:off x="6791864" y="892031"/>
            <a:ext cx="1061049" cy="681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7473" t="25723" r="55524" b="65428"/>
          <a:stretch/>
        </p:blipFill>
        <p:spPr bwMode="auto">
          <a:xfrm>
            <a:off x="3352800" y="5305245"/>
            <a:ext cx="1043796" cy="741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ight Arrow 6"/>
          <p:cNvSpPr/>
          <p:nvPr/>
        </p:nvSpPr>
        <p:spPr>
          <a:xfrm>
            <a:off x="4862423" y="1295400"/>
            <a:ext cx="475890" cy="2781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p:cNvSpPr/>
          <p:nvPr/>
        </p:nvSpPr>
        <p:spPr>
          <a:xfrm>
            <a:off x="4862423" y="2668477"/>
            <a:ext cx="475890" cy="2781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Arrow 15"/>
          <p:cNvSpPr/>
          <p:nvPr/>
        </p:nvSpPr>
        <p:spPr>
          <a:xfrm>
            <a:off x="4600755" y="3962400"/>
            <a:ext cx="475890" cy="2781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ight Arrow 16"/>
          <p:cNvSpPr/>
          <p:nvPr/>
        </p:nvSpPr>
        <p:spPr>
          <a:xfrm rot="1719972">
            <a:off x="2667000" y="5376465"/>
            <a:ext cx="475890" cy="2781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ooter Placeholder 13"/>
          <p:cNvSpPr>
            <a:spLocks noGrp="1"/>
          </p:cNvSpPr>
          <p:nvPr>
            <p:ph type="ftr" sz="quarter" idx="11"/>
          </p:nvPr>
        </p:nvSpPr>
        <p:spPr/>
        <p:txBody>
          <a:bodyPr/>
          <a:lstStyle/>
          <a:p>
            <a:r>
              <a:rPr lang="en-US" smtClean="0"/>
              <a:t>Chapter 8: PLC Timers, Counters, Registers and Analog input/Outputs -IE337</a:t>
            </a:r>
            <a:endParaRPr lang="en-US"/>
          </a:p>
        </p:txBody>
      </p:sp>
      <p:sp>
        <p:nvSpPr>
          <p:cNvPr id="18" name="Slide Number Placeholder 17"/>
          <p:cNvSpPr>
            <a:spLocks noGrp="1"/>
          </p:cNvSpPr>
          <p:nvPr>
            <p:ph type="sldNum" sz="quarter" idx="12"/>
          </p:nvPr>
        </p:nvSpPr>
        <p:spPr/>
        <p:txBody>
          <a:bodyPr/>
          <a:lstStyle/>
          <a:p>
            <a:fld id="{52102C6B-3D02-4064-9A4B-6A3BCBC92CB2}" type="slidenum">
              <a:rPr lang="en-US" smtClean="0"/>
              <a:pPr/>
              <a:t>75</a:t>
            </a:fld>
            <a:endParaRPr lang="en-US"/>
          </a:p>
        </p:txBody>
      </p:sp>
    </p:spTree>
    <p:extLst>
      <p:ext uri="{BB962C8B-B14F-4D97-AF65-F5344CB8AC3E}">
        <p14:creationId xmlns:p14="http://schemas.microsoft.com/office/powerpoint/2010/main" val="420067892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8538" t="23396" r="25708" b="7673"/>
          <a:stretch/>
        </p:blipFill>
        <p:spPr bwMode="auto">
          <a:xfrm>
            <a:off x="304800" y="228600"/>
            <a:ext cx="7391400" cy="6263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a:xfrm>
            <a:off x="381000" y="1905000"/>
            <a:ext cx="7239000" cy="137160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ooter Placeholder 3"/>
          <p:cNvSpPr>
            <a:spLocks noGrp="1"/>
          </p:cNvSpPr>
          <p:nvPr>
            <p:ph type="ftr" sz="quarter" idx="11"/>
          </p:nvPr>
        </p:nvSpPr>
        <p:spPr/>
        <p:txBody>
          <a:bodyPr/>
          <a:lstStyle/>
          <a:p>
            <a:r>
              <a:rPr lang="en-US" smtClean="0"/>
              <a:t>Chapter 8: PLC Timers, Counters, Registers and Analog input/Outputs -IE337</a:t>
            </a:r>
            <a:endParaRPr lang="en-US"/>
          </a:p>
        </p:txBody>
      </p:sp>
      <p:sp>
        <p:nvSpPr>
          <p:cNvPr id="5" name="Slide Number Placeholder 4"/>
          <p:cNvSpPr>
            <a:spLocks noGrp="1"/>
          </p:cNvSpPr>
          <p:nvPr>
            <p:ph type="sldNum" sz="quarter" idx="12"/>
          </p:nvPr>
        </p:nvSpPr>
        <p:spPr/>
        <p:txBody>
          <a:bodyPr/>
          <a:lstStyle/>
          <a:p>
            <a:fld id="{52102C6B-3D02-4064-9A4B-6A3BCBC92CB2}" type="slidenum">
              <a:rPr lang="en-US" smtClean="0"/>
              <a:pPr/>
              <a:t>76</a:t>
            </a:fld>
            <a:endParaRPr lang="en-US"/>
          </a:p>
        </p:txBody>
      </p:sp>
    </p:spTree>
    <p:extLst>
      <p:ext uri="{BB962C8B-B14F-4D97-AF65-F5344CB8AC3E}">
        <p14:creationId xmlns:p14="http://schemas.microsoft.com/office/powerpoint/2010/main" val="93213400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3" name="Picture 5"/>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0943" t="62033" r="44151" b="27485"/>
          <a:stretch/>
        </p:blipFill>
        <p:spPr bwMode="auto">
          <a:xfrm>
            <a:off x="3505200" y="114671"/>
            <a:ext cx="3810001" cy="901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457200" y="196334"/>
            <a:ext cx="4097547" cy="461665"/>
          </a:xfrm>
          <a:prstGeom prst="rect">
            <a:avLst/>
          </a:prstGeom>
          <a:noFill/>
        </p:spPr>
        <p:txBody>
          <a:bodyPr wrap="square" rtlCol="0">
            <a:spAutoFit/>
          </a:bodyPr>
          <a:lstStyle/>
          <a:p>
            <a:r>
              <a:rPr lang="en-US" sz="2400" dirty="0" smtClean="0">
                <a:latin typeface="Siemens Serif SC Semi" pitchFamily="2" charset="0"/>
              </a:rPr>
              <a:t>Example 8.10 (Jog Cycle)</a:t>
            </a:r>
            <a:endParaRPr lang="en-US" sz="2400" dirty="0">
              <a:latin typeface="Siemens Serif SC Semi" pitchFamily="2" charset="0"/>
            </a:endParaRPr>
          </a:p>
        </p:txBody>
      </p:sp>
      <p:pic>
        <p:nvPicPr>
          <p:cNvPr id="7174" name="Picture 6"/>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1084" t="25073" r="17007" b="12201"/>
          <a:stretch/>
        </p:blipFill>
        <p:spPr bwMode="auto">
          <a:xfrm>
            <a:off x="-32" y="1295400"/>
            <a:ext cx="8377422" cy="4774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Oval 7"/>
          <p:cNvSpPr/>
          <p:nvPr/>
        </p:nvSpPr>
        <p:spPr>
          <a:xfrm>
            <a:off x="1643332" y="1807234"/>
            <a:ext cx="762000" cy="838200"/>
          </a:xfrm>
          <a:prstGeom prst="ellipse">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6"/>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1084" t="25073" r="17007" b="12201"/>
          <a:stretch/>
        </p:blipFill>
        <p:spPr bwMode="auto">
          <a:xfrm>
            <a:off x="-32" y="1315528"/>
            <a:ext cx="8377422" cy="4774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Oval 11"/>
          <p:cNvSpPr/>
          <p:nvPr/>
        </p:nvSpPr>
        <p:spPr>
          <a:xfrm>
            <a:off x="1428728" y="1827362"/>
            <a:ext cx="762000" cy="838200"/>
          </a:xfrm>
          <a:prstGeom prst="ellipse">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3571868" y="1676400"/>
            <a:ext cx="990600" cy="1066800"/>
          </a:xfrm>
          <a:prstGeom prst="ellipse">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3571868" y="4114800"/>
            <a:ext cx="990600" cy="1066800"/>
          </a:xfrm>
          <a:prstGeom prst="ellipse">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ooter Placeholder 9"/>
          <p:cNvSpPr>
            <a:spLocks noGrp="1"/>
          </p:cNvSpPr>
          <p:nvPr>
            <p:ph type="ftr" sz="quarter" idx="11"/>
          </p:nvPr>
        </p:nvSpPr>
        <p:spPr/>
        <p:txBody>
          <a:bodyPr/>
          <a:lstStyle/>
          <a:p>
            <a:r>
              <a:rPr lang="en-US" dirty="0" smtClean="0"/>
              <a:t>Chapter 8: PLC Timers, Counters, Registers and Analog input/Outputs -IE337</a:t>
            </a:r>
            <a:endParaRPr lang="en-US" dirty="0"/>
          </a:p>
        </p:txBody>
      </p:sp>
      <p:sp>
        <p:nvSpPr>
          <p:cNvPr id="15" name="Slide Number Placeholder 14"/>
          <p:cNvSpPr>
            <a:spLocks noGrp="1"/>
          </p:cNvSpPr>
          <p:nvPr>
            <p:ph type="sldNum" sz="quarter" idx="12"/>
          </p:nvPr>
        </p:nvSpPr>
        <p:spPr/>
        <p:txBody>
          <a:bodyPr/>
          <a:lstStyle/>
          <a:p>
            <a:fld id="{52102C6B-3D02-4064-9A4B-6A3BCBC92CB2}" type="slidenum">
              <a:rPr lang="en-US" smtClean="0"/>
              <a:pPr/>
              <a:t>77</a:t>
            </a:fld>
            <a:endParaRPr lang="en-US"/>
          </a:p>
        </p:txBody>
      </p:sp>
    </p:spTree>
    <p:extLst>
      <p:ext uri="{BB962C8B-B14F-4D97-AF65-F5344CB8AC3E}">
        <p14:creationId xmlns:p14="http://schemas.microsoft.com/office/powerpoint/2010/main" val="15016826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0" y="76200"/>
            <a:ext cx="6907213" cy="90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8963" t="17407" r="25849" b="46940"/>
          <a:stretch/>
        </p:blipFill>
        <p:spPr bwMode="auto">
          <a:xfrm>
            <a:off x="304801" y="1371600"/>
            <a:ext cx="8155632"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a:xfrm>
            <a:off x="304800" y="2353149"/>
            <a:ext cx="3849902" cy="1079704"/>
          </a:xfrm>
          <a:prstGeom prst="round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a:off x="423143" y="5016296"/>
            <a:ext cx="3849902" cy="1079704"/>
          </a:xfrm>
          <a:prstGeom prst="round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ooter Placeholder 6"/>
          <p:cNvSpPr>
            <a:spLocks noGrp="1"/>
          </p:cNvSpPr>
          <p:nvPr>
            <p:ph type="ftr" sz="quarter" idx="11"/>
          </p:nvPr>
        </p:nvSpPr>
        <p:spPr/>
        <p:txBody>
          <a:bodyPr/>
          <a:lstStyle/>
          <a:p>
            <a:r>
              <a:rPr lang="en-US" smtClean="0"/>
              <a:t>Chapter 8: PLC Timers, Counters, Registers and Analog input/Outputs -IE337</a:t>
            </a:r>
            <a:endParaRPr lang="en-US"/>
          </a:p>
        </p:txBody>
      </p:sp>
      <p:sp>
        <p:nvSpPr>
          <p:cNvPr id="8" name="Slide Number Placeholder 7"/>
          <p:cNvSpPr>
            <a:spLocks noGrp="1"/>
          </p:cNvSpPr>
          <p:nvPr>
            <p:ph type="sldNum" sz="quarter" idx="12"/>
          </p:nvPr>
        </p:nvSpPr>
        <p:spPr/>
        <p:txBody>
          <a:bodyPr/>
          <a:lstStyle/>
          <a:p>
            <a:fld id="{52102C6B-3D02-4064-9A4B-6A3BCBC92CB2}" type="slidenum">
              <a:rPr lang="en-US" smtClean="0"/>
              <a:pPr/>
              <a:t>78</a:t>
            </a:fld>
            <a:endParaRPr lang="en-US"/>
          </a:p>
        </p:txBody>
      </p:sp>
    </p:spTree>
    <p:extLst>
      <p:ext uri="{BB962C8B-B14F-4D97-AF65-F5344CB8AC3E}">
        <p14:creationId xmlns:p14="http://schemas.microsoft.com/office/powerpoint/2010/main" val="24186456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0" y="76200"/>
            <a:ext cx="6907213" cy="90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8962" t="56247" r="26746" b="7023"/>
          <a:stretch/>
        </p:blipFill>
        <p:spPr bwMode="auto">
          <a:xfrm>
            <a:off x="388189" y="1371600"/>
            <a:ext cx="8100204" cy="3778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346494" y="4472166"/>
            <a:ext cx="2625306" cy="677804"/>
          </a:xfrm>
          <a:prstGeom prst="round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4953000" y="1905000"/>
            <a:ext cx="990600" cy="1066800"/>
          </a:xfrm>
          <a:prstGeom prst="ellipse">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 name="Straight Arrow Connector 2"/>
          <p:cNvCxnSpPr/>
          <p:nvPr/>
        </p:nvCxnSpPr>
        <p:spPr>
          <a:xfrm flipH="1">
            <a:off x="1295400" y="2743200"/>
            <a:ext cx="3657600" cy="1295400"/>
          </a:xfrm>
          <a:prstGeom prst="straightConnector1">
            <a:avLst/>
          </a:prstGeom>
          <a:ln w="19050">
            <a:solidFill>
              <a:srgbClr val="C00000"/>
            </a:solidFill>
            <a:tailEnd type="stealth" w="sm" len="lg"/>
          </a:ln>
        </p:spPr>
        <p:style>
          <a:lnRef idx="1">
            <a:schemeClr val="accent1"/>
          </a:lnRef>
          <a:fillRef idx="0">
            <a:schemeClr val="accent1"/>
          </a:fillRef>
          <a:effectRef idx="0">
            <a:schemeClr val="accent1"/>
          </a:effectRef>
          <a:fontRef idx="minor">
            <a:schemeClr val="tx1"/>
          </a:fontRef>
        </p:style>
      </p:cxnSp>
      <p:sp>
        <p:nvSpPr>
          <p:cNvPr id="7" name="Footer Placeholder 6"/>
          <p:cNvSpPr>
            <a:spLocks noGrp="1"/>
          </p:cNvSpPr>
          <p:nvPr>
            <p:ph type="ftr" sz="quarter" idx="11"/>
          </p:nvPr>
        </p:nvSpPr>
        <p:spPr/>
        <p:txBody>
          <a:bodyPr/>
          <a:lstStyle/>
          <a:p>
            <a:r>
              <a:rPr lang="en-US" smtClean="0"/>
              <a:t>Chapter 8: PLC Timers, Counters, Registers and Analog input/Outputs -IE337</a:t>
            </a:r>
            <a:endParaRPr lang="en-US"/>
          </a:p>
        </p:txBody>
      </p:sp>
      <p:sp>
        <p:nvSpPr>
          <p:cNvPr id="8" name="Slide Number Placeholder 7"/>
          <p:cNvSpPr>
            <a:spLocks noGrp="1"/>
          </p:cNvSpPr>
          <p:nvPr>
            <p:ph type="sldNum" sz="quarter" idx="12"/>
          </p:nvPr>
        </p:nvSpPr>
        <p:spPr/>
        <p:txBody>
          <a:bodyPr/>
          <a:lstStyle/>
          <a:p>
            <a:fld id="{52102C6B-3D02-4064-9A4B-6A3BCBC92CB2}" type="slidenum">
              <a:rPr lang="en-US" smtClean="0"/>
              <a:pPr/>
              <a:t>79</a:t>
            </a:fld>
            <a:endParaRPr lang="en-US"/>
          </a:p>
        </p:txBody>
      </p:sp>
    </p:spTree>
    <p:extLst>
      <p:ext uri="{BB962C8B-B14F-4D97-AF65-F5344CB8AC3E}">
        <p14:creationId xmlns:p14="http://schemas.microsoft.com/office/powerpoint/2010/main" val="13386432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9361" t="15607" r="28256" b="16072"/>
          <a:stretch/>
        </p:blipFill>
        <p:spPr bwMode="auto">
          <a:xfrm>
            <a:off x="838200" y="1340768"/>
            <a:ext cx="6975240" cy="54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251520" y="274638"/>
            <a:ext cx="8130470" cy="1143000"/>
          </a:xfrm>
        </p:spPr>
        <p:txBody>
          <a:bodyPr/>
          <a:lstStyle/>
          <a:p>
            <a:r>
              <a:rPr lang="en-US" dirty="0" smtClean="0"/>
              <a:t>Delay Turning ON (TON) function</a:t>
            </a:r>
            <a:endParaRPr lang="en-US" dirty="0"/>
          </a:p>
        </p:txBody>
      </p:sp>
      <p:sp>
        <p:nvSpPr>
          <p:cNvPr id="3" name="Footer Placeholder 2"/>
          <p:cNvSpPr>
            <a:spLocks noGrp="1"/>
          </p:cNvSpPr>
          <p:nvPr>
            <p:ph type="ftr" sz="quarter" idx="11"/>
          </p:nvPr>
        </p:nvSpPr>
        <p:spPr/>
        <p:txBody>
          <a:bodyPr/>
          <a:lstStyle/>
          <a:p>
            <a:r>
              <a:rPr lang="en-US" smtClean="0"/>
              <a:t>Chapter 8: PLC Timers, Counters, Registers and Analog input/Outputs -IE337</a:t>
            </a:r>
            <a:endParaRPr lang="en-US"/>
          </a:p>
        </p:txBody>
      </p:sp>
      <p:sp>
        <p:nvSpPr>
          <p:cNvPr id="4" name="Slide Number Placeholder 3"/>
          <p:cNvSpPr>
            <a:spLocks noGrp="1"/>
          </p:cNvSpPr>
          <p:nvPr>
            <p:ph type="sldNum" sz="quarter" idx="12"/>
          </p:nvPr>
        </p:nvSpPr>
        <p:spPr/>
        <p:txBody>
          <a:bodyPr/>
          <a:lstStyle/>
          <a:p>
            <a:fld id="{52102C6B-3D02-4064-9A4B-6A3BCBC92CB2}" type="slidenum">
              <a:rPr lang="en-US" smtClean="0"/>
              <a:pPr/>
              <a:t>8</a:t>
            </a:fld>
            <a:endParaRPr lang="en-US"/>
          </a:p>
        </p:txBody>
      </p:sp>
    </p:spTree>
    <p:extLst>
      <p:ext uri="{BB962C8B-B14F-4D97-AF65-F5344CB8AC3E}">
        <p14:creationId xmlns:p14="http://schemas.microsoft.com/office/powerpoint/2010/main" val="1832621324"/>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0" y="76200"/>
            <a:ext cx="6907213" cy="90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2028" t="17862" r="30048" b="7757"/>
          <a:stretch/>
        </p:blipFill>
        <p:spPr bwMode="auto">
          <a:xfrm>
            <a:off x="457200" y="914400"/>
            <a:ext cx="5105400" cy="563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Freeform 1"/>
          <p:cNvSpPr/>
          <p:nvPr/>
        </p:nvSpPr>
        <p:spPr>
          <a:xfrm>
            <a:off x="2268747" y="3761117"/>
            <a:ext cx="1915064" cy="2708694"/>
          </a:xfrm>
          <a:custGeom>
            <a:avLst/>
            <a:gdLst>
              <a:gd name="connsiteX0" fmla="*/ 0 w 1915064"/>
              <a:gd name="connsiteY0" fmla="*/ 0 h 2708694"/>
              <a:gd name="connsiteX1" fmla="*/ 1906438 w 1915064"/>
              <a:gd name="connsiteY1" fmla="*/ 0 h 2708694"/>
              <a:gd name="connsiteX2" fmla="*/ 1915064 w 1915064"/>
              <a:gd name="connsiteY2" fmla="*/ 1319841 h 2708694"/>
              <a:gd name="connsiteX3" fmla="*/ 948906 w 1915064"/>
              <a:gd name="connsiteY3" fmla="*/ 1337094 h 2708694"/>
              <a:gd name="connsiteX4" fmla="*/ 948906 w 1915064"/>
              <a:gd name="connsiteY4" fmla="*/ 2708694 h 2708694"/>
              <a:gd name="connsiteX5" fmla="*/ 51759 w 1915064"/>
              <a:gd name="connsiteY5" fmla="*/ 2700068 h 2708694"/>
              <a:gd name="connsiteX6" fmla="*/ 0 w 1915064"/>
              <a:gd name="connsiteY6" fmla="*/ 0 h 2708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15064" h="2708694">
                <a:moveTo>
                  <a:pt x="0" y="0"/>
                </a:moveTo>
                <a:lnTo>
                  <a:pt x="1906438" y="0"/>
                </a:lnTo>
                <a:cubicBezTo>
                  <a:pt x="1909313" y="439947"/>
                  <a:pt x="1912189" y="879894"/>
                  <a:pt x="1915064" y="1319841"/>
                </a:cubicBezTo>
                <a:lnTo>
                  <a:pt x="948906" y="1337094"/>
                </a:lnTo>
                <a:lnTo>
                  <a:pt x="948906" y="2708694"/>
                </a:lnTo>
                <a:lnTo>
                  <a:pt x="51759" y="2700068"/>
                </a:lnTo>
                <a:lnTo>
                  <a:pt x="0" y="0"/>
                </a:lnTo>
                <a:close/>
              </a:path>
            </a:pathLst>
          </a:cu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362974" y="3761116"/>
            <a:ext cx="897147" cy="2639683"/>
          </a:xfrm>
          <a:prstGeom prst="rect">
            <a:avLst/>
          </a:prstGeom>
          <a:noFill/>
          <a:ln>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Left Arrow 6"/>
          <p:cNvSpPr/>
          <p:nvPr/>
        </p:nvSpPr>
        <p:spPr>
          <a:xfrm>
            <a:off x="4215441" y="4343400"/>
            <a:ext cx="1725613" cy="152400"/>
          </a:xfrm>
          <a:prstGeom prst="lef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5941054" y="4191000"/>
            <a:ext cx="2440946" cy="646331"/>
          </a:xfrm>
          <a:prstGeom prst="rect">
            <a:avLst/>
          </a:prstGeom>
          <a:noFill/>
        </p:spPr>
        <p:txBody>
          <a:bodyPr wrap="square" rtlCol="0">
            <a:spAutoFit/>
          </a:bodyPr>
          <a:lstStyle/>
          <a:p>
            <a:r>
              <a:rPr lang="en-US" dirty="0" smtClean="0"/>
              <a:t>Jog Cycle Controller-User Interface buttons</a:t>
            </a:r>
            <a:endParaRPr lang="en-US" dirty="0"/>
          </a:p>
        </p:txBody>
      </p:sp>
      <p:sp>
        <p:nvSpPr>
          <p:cNvPr id="12" name="Left Arrow 11"/>
          <p:cNvSpPr/>
          <p:nvPr/>
        </p:nvSpPr>
        <p:spPr>
          <a:xfrm rot="10800000">
            <a:off x="780361" y="4404897"/>
            <a:ext cx="582613" cy="152400"/>
          </a:xfrm>
          <a:prstGeom prst="leftArrow">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41696" y="4557297"/>
            <a:ext cx="1143000" cy="1754326"/>
          </a:xfrm>
          <a:prstGeom prst="rect">
            <a:avLst/>
          </a:prstGeom>
          <a:noFill/>
        </p:spPr>
        <p:txBody>
          <a:bodyPr wrap="square" rtlCol="0">
            <a:spAutoFit/>
          </a:bodyPr>
          <a:lstStyle/>
          <a:p>
            <a:r>
              <a:rPr lang="en-US" dirty="0" smtClean="0"/>
              <a:t>Auto Cycle Controller-User Interface buttons</a:t>
            </a:r>
            <a:endParaRPr lang="en-US" dirty="0"/>
          </a:p>
        </p:txBody>
      </p:sp>
      <p:sp>
        <p:nvSpPr>
          <p:cNvPr id="14" name="TextBox 13"/>
          <p:cNvSpPr txBox="1"/>
          <p:nvPr/>
        </p:nvSpPr>
        <p:spPr>
          <a:xfrm>
            <a:off x="5535282" y="1066800"/>
            <a:ext cx="2770517" cy="923330"/>
          </a:xfrm>
          <a:prstGeom prst="rect">
            <a:avLst/>
          </a:prstGeom>
          <a:noFill/>
        </p:spPr>
        <p:txBody>
          <a:bodyPr wrap="square" rtlCol="0">
            <a:spAutoFit/>
          </a:bodyPr>
          <a:lstStyle/>
          <a:p>
            <a:r>
              <a:rPr lang="en-US" dirty="0" smtClean="0"/>
              <a:t>Jog and Automatic Cycle Controller-User Interface buttons</a:t>
            </a:r>
            <a:endParaRPr lang="en-US" dirty="0"/>
          </a:p>
        </p:txBody>
      </p:sp>
      <p:sp>
        <p:nvSpPr>
          <p:cNvPr id="10" name="Rounded Rectangle 9"/>
          <p:cNvSpPr/>
          <p:nvPr/>
        </p:nvSpPr>
        <p:spPr>
          <a:xfrm>
            <a:off x="2743200" y="1295400"/>
            <a:ext cx="2438400" cy="304800"/>
          </a:xfrm>
          <a:prstGeom prst="round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172528" y="1388853"/>
            <a:ext cx="1449238" cy="3114136"/>
          </a:xfrm>
          <a:custGeom>
            <a:avLst/>
            <a:gdLst>
              <a:gd name="connsiteX0" fmla="*/ 163902 w 1449238"/>
              <a:gd name="connsiteY0" fmla="*/ 0 h 3062378"/>
              <a:gd name="connsiteX1" fmla="*/ 0 w 1449238"/>
              <a:gd name="connsiteY1" fmla="*/ 2406770 h 3062378"/>
              <a:gd name="connsiteX2" fmla="*/ 1449238 w 1449238"/>
              <a:gd name="connsiteY2" fmla="*/ 3062378 h 3062378"/>
              <a:gd name="connsiteX0" fmla="*/ 163902 w 1449238"/>
              <a:gd name="connsiteY0" fmla="*/ 0 h 3062378"/>
              <a:gd name="connsiteX1" fmla="*/ 138023 w 1449238"/>
              <a:gd name="connsiteY1" fmla="*/ 198408 h 3062378"/>
              <a:gd name="connsiteX2" fmla="*/ 0 w 1449238"/>
              <a:gd name="connsiteY2" fmla="*/ 2406770 h 3062378"/>
              <a:gd name="connsiteX3" fmla="*/ 1449238 w 1449238"/>
              <a:gd name="connsiteY3" fmla="*/ 3062378 h 3062378"/>
              <a:gd name="connsiteX0" fmla="*/ 370936 w 1449238"/>
              <a:gd name="connsiteY0" fmla="*/ 0 h 3114136"/>
              <a:gd name="connsiteX1" fmla="*/ 138023 w 1449238"/>
              <a:gd name="connsiteY1" fmla="*/ 250166 h 3114136"/>
              <a:gd name="connsiteX2" fmla="*/ 0 w 1449238"/>
              <a:gd name="connsiteY2" fmla="*/ 2458528 h 3114136"/>
              <a:gd name="connsiteX3" fmla="*/ 1449238 w 1449238"/>
              <a:gd name="connsiteY3" fmla="*/ 3114136 h 3114136"/>
            </a:gdLst>
            <a:ahLst/>
            <a:cxnLst>
              <a:cxn ang="0">
                <a:pos x="connsiteX0" y="connsiteY0"/>
              </a:cxn>
              <a:cxn ang="0">
                <a:pos x="connsiteX1" y="connsiteY1"/>
              </a:cxn>
              <a:cxn ang="0">
                <a:pos x="connsiteX2" y="connsiteY2"/>
              </a:cxn>
              <a:cxn ang="0">
                <a:pos x="connsiteX3" y="connsiteY3"/>
              </a:cxn>
            </a:cxnLst>
            <a:rect l="l" t="t" r="r" b="b"/>
            <a:pathLst>
              <a:path w="1449238" h="3114136">
                <a:moveTo>
                  <a:pt x="370936" y="0"/>
                </a:moveTo>
                <a:lnTo>
                  <a:pt x="138023" y="250166"/>
                </a:lnTo>
                <a:lnTo>
                  <a:pt x="0" y="2458528"/>
                </a:lnTo>
                <a:lnTo>
                  <a:pt x="1449238" y="3114136"/>
                </a:lnTo>
              </a:path>
            </a:pathLst>
          </a:custGeom>
          <a:noFill/>
          <a:ln>
            <a:solidFill>
              <a:srgbClr val="C00000"/>
            </a:solidFill>
            <a:tailEnd type="stealth" w="sm"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ooter Placeholder 14"/>
          <p:cNvSpPr>
            <a:spLocks noGrp="1"/>
          </p:cNvSpPr>
          <p:nvPr>
            <p:ph type="ftr" sz="quarter" idx="11"/>
          </p:nvPr>
        </p:nvSpPr>
        <p:spPr/>
        <p:txBody>
          <a:bodyPr/>
          <a:lstStyle/>
          <a:p>
            <a:r>
              <a:rPr lang="en-US" smtClean="0"/>
              <a:t>Chapter 8: PLC Timers, Counters, Registers and Analog input/Outputs -IE337</a:t>
            </a:r>
            <a:endParaRPr lang="en-US"/>
          </a:p>
        </p:txBody>
      </p:sp>
      <p:sp>
        <p:nvSpPr>
          <p:cNvPr id="16" name="Slide Number Placeholder 15"/>
          <p:cNvSpPr>
            <a:spLocks noGrp="1"/>
          </p:cNvSpPr>
          <p:nvPr>
            <p:ph type="sldNum" sz="quarter" idx="12"/>
          </p:nvPr>
        </p:nvSpPr>
        <p:spPr/>
        <p:txBody>
          <a:bodyPr/>
          <a:lstStyle/>
          <a:p>
            <a:fld id="{52102C6B-3D02-4064-9A4B-6A3BCBC92CB2}" type="slidenum">
              <a:rPr lang="en-US" smtClean="0"/>
              <a:pPr/>
              <a:t>80</a:t>
            </a:fld>
            <a:endParaRPr lang="en-US"/>
          </a:p>
        </p:txBody>
      </p:sp>
    </p:spTree>
    <p:extLst>
      <p:ext uri="{BB962C8B-B14F-4D97-AF65-F5344CB8AC3E}">
        <p14:creationId xmlns:p14="http://schemas.microsoft.com/office/powerpoint/2010/main" val="244979591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1363182"/>
            <a:ext cx="8715403" cy="1477328"/>
          </a:xfrm>
          <a:prstGeom prst="rect">
            <a:avLst/>
          </a:prstGeom>
        </p:spPr>
        <p:txBody>
          <a:bodyPr wrap="square">
            <a:spAutoFit/>
          </a:bodyPr>
          <a:lstStyle/>
          <a:p>
            <a:pPr marL="285750" indent="-285750">
              <a:buFont typeface="Arial" pitchFamily="34" charset="0"/>
              <a:buChar char="•"/>
            </a:pPr>
            <a:r>
              <a:rPr lang="en-US" dirty="0"/>
              <a:t>Next, it is required to add the Auto-cycle ready indictor to illustrate machine parking condition. This condition can be checked by monitoring the two reed switches </a:t>
            </a:r>
            <a:r>
              <a:rPr lang="en-US" i="1" dirty="0"/>
              <a:t>a-</a:t>
            </a:r>
            <a:r>
              <a:rPr lang="en-US" dirty="0"/>
              <a:t> and </a:t>
            </a:r>
            <a:r>
              <a:rPr lang="en-US" i="1" dirty="0"/>
              <a:t>b-.</a:t>
            </a:r>
            <a:endParaRPr lang="en-US" dirty="0"/>
          </a:p>
          <a:p>
            <a:pPr marL="285750" indent="-285750">
              <a:buFont typeface="Arial" pitchFamily="34" charset="0"/>
              <a:buChar char="•"/>
            </a:pPr>
            <a:r>
              <a:rPr lang="en-US" dirty="0" smtClean="0"/>
              <a:t>New </a:t>
            </a:r>
            <a:r>
              <a:rPr lang="en-US" dirty="0"/>
              <a:t>network required to enable the auto-cycle. Parking condition for current case represents the status of both double acting cylinders in the backward position. Fig 8.17, shows the amended RLL.</a:t>
            </a:r>
          </a:p>
        </p:txBody>
      </p:sp>
      <p:sp>
        <p:nvSpPr>
          <p:cNvPr id="5" name="TextBox 4"/>
          <p:cNvSpPr txBox="1"/>
          <p:nvPr/>
        </p:nvSpPr>
        <p:spPr>
          <a:xfrm>
            <a:off x="418381" y="838200"/>
            <a:ext cx="6400800" cy="369332"/>
          </a:xfrm>
          <a:prstGeom prst="rect">
            <a:avLst/>
          </a:prstGeom>
          <a:noFill/>
        </p:spPr>
        <p:txBody>
          <a:bodyPr wrap="square" rtlCol="0">
            <a:spAutoFit/>
          </a:bodyPr>
          <a:lstStyle/>
          <a:p>
            <a:r>
              <a:rPr lang="en-US" dirty="0" smtClean="0"/>
              <a:t>Auto-Cycle Ready condition (Requirement (d))</a:t>
            </a:r>
            <a:endParaRPr lang="en-US" dirty="0"/>
          </a:p>
        </p:txBody>
      </p:sp>
      <p:pic>
        <p:nvPicPr>
          <p:cNvPr id="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0" y="76200"/>
            <a:ext cx="6438181" cy="8404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2"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0424" t="35975" r="17122" b="37526"/>
          <a:stretch/>
        </p:blipFill>
        <p:spPr bwMode="auto">
          <a:xfrm>
            <a:off x="138375" y="3019648"/>
            <a:ext cx="8219839" cy="19618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9685" t="61705" r="40698" b="20827"/>
          <a:stretch/>
        </p:blipFill>
        <p:spPr bwMode="auto">
          <a:xfrm>
            <a:off x="0" y="5052236"/>
            <a:ext cx="7245119" cy="1796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Footer Placeholder 6"/>
          <p:cNvSpPr>
            <a:spLocks noGrp="1"/>
          </p:cNvSpPr>
          <p:nvPr>
            <p:ph type="ftr" sz="quarter" idx="11"/>
          </p:nvPr>
        </p:nvSpPr>
        <p:spPr/>
        <p:txBody>
          <a:bodyPr/>
          <a:lstStyle/>
          <a:p>
            <a:r>
              <a:rPr lang="en-US" smtClean="0"/>
              <a:t>Chapter 8: PLC Timers, Counters, Registers and Analog input/Outputs -IE337</a:t>
            </a:r>
            <a:endParaRPr lang="en-US"/>
          </a:p>
        </p:txBody>
      </p:sp>
      <p:sp>
        <p:nvSpPr>
          <p:cNvPr id="8" name="Slide Number Placeholder 7"/>
          <p:cNvSpPr>
            <a:spLocks noGrp="1"/>
          </p:cNvSpPr>
          <p:nvPr>
            <p:ph type="sldNum" sz="quarter" idx="12"/>
          </p:nvPr>
        </p:nvSpPr>
        <p:spPr/>
        <p:txBody>
          <a:bodyPr/>
          <a:lstStyle/>
          <a:p>
            <a:fld id="{52102C6B-3D02-4064-9A4B-6A3BCBC92CB2}" type="slidenum">
              <a:rPr lang="en-US" smtClean="0"/>
              <a:pPr/>
              <a:t>81</a:t>
            </a:fld>
            <a:endParaRPr lang="en-US"/>
          </a:p>
        </p:txBody>
      </p:sp>
    </p:spTree>
    <p:extLst>
      <p:ext uri="{BB962C8B-B14F-4D97-AF65-F5344CB8AC3E}">
        <p14:creationId xmlns:p14="http://schemas.microsoft.com/office/powerpoint/2010/main" val="7570142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85800" y="1905001"/>
            <a:ext cx="7543800" cy="1451992"/>
          </a:xfrm>
        </p:spPr>
        <p:txBody>
          <a:bodyPr/>
          <a:lstStyle/>
          <a:p>
            <a:pPr algn="ctr"/>
            <a:r>
              <a:rPr lang="fr-FR" sz="8800" dirty="0" err="1" smtClean="0"/>
              <a:t>Problems</a:t>
            </a:r>
            <a:endParaRPr lang="fr-FR" sz="8800" dirty="0"/>
          </a:p>
        </p:txBody>
      </p:sp>
      <p:sp>
        <p:nvSpPr>
          <p:cNvPr id="4" name="Espace réservé du pied de page 3"/>
          <p:cNvSpPr>
            <a:spLocks noGrp="1"/>
          </p:cNvSpPr>
          <p:nvPr>
            <p:ph type="ftr" sz="quarter" idx="11"/>
          </p:nvPr>
        </p:nvSpPr>
        <p:spPr/>
        <p:txBody>
          <a:bodyPr/>
          <a:lstStyle/>
          <a:p>
            <a:r>
              <a:rPr lang="en-US" smtClean="0"/>
              <a:t>Chapter 8: PLC Timers, Counters, Registers and Analog input/Outputs -IE337</a:t>
            </a:r>
            <a:endParaRPr lang="en-US"/>
          </a:p>
        </p:txBody>
      </p:sp>
      <p:sp>
        <p:nvSpPr>
          <p:cNvPr id="5" name="Espace réservé du numéro de diapositive 4"/>
          <p:cNvSpPr>
            <a:spLocks noGrp="1"/>
          </p:cNvSpPr>
          <p:nvPr>
            <p:ph type="sldNum" sz="quarter" idx="12"/>
          </p:nvPr>
        </p:nvSpPr>
        <p:spPr/>
        <p:txBody>
          <a:bodyPr/>
          <a:lstStyle/>
          <a:p>
            <a:fld id="{52102C6B-3D02-4064-9A4B-6A3BCBC92CB2}" type="slidenum">
              <a:rPr lang="en-US" smtClean="0"/>
              <a:pPr/>
              <a:t>82</a:t>
            </a:fld>
            <a:endParaRPr lang="en-US"/>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5901" t="17365" r="28285" b="23204"/>
          <a:stretch/>
        </p:blipFill>
        <p:spPr bwMode="auto">
          <a:xfrm>
            <a:off x="228600" y="381000"/>
            <a:ext cx="7414326" cy="541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oter Placeholder 2"/>
          <p:cNvSpPr>
            <a:spLocks noGrp="1"/>
          </p:cNvSpPr>
          <p:nvPr>
            <p:ph type="ftr" sz="quarter" idx="11"/>
          </p:nvPr>
        </p:nvSpPr>
        <p:spPr/>
        <p:txBody>
          <a:bodyPr/>
          <a:lstStyle/>
          <a:p>
            <a:r>
              <a:rPr lang="en-US" smtClean="0"/>
              <a:t>Chapter 8: PLC Timers, Counters, Registers and Analog input/Outputs -IE337</a:t>
            </a:r>
            <a:endParaRPr lang="en-US"/>
          </a:p>
        </p:txBody>
      </p:sp>
      <p:sp>
        <p:nvSpPr>
          <p:cNvPr id="4" name="Slide Number Placeholder 3"/>
          <p:cNvSpPr>
            <a:spLocks noGrp="1"/>
          </p:cNvSpPr>
          <p:nvPr>
            <p:ph type="sldNum" sz="quarter" idx="12"/>
          </p:nvPr>
        </p:nvSpPr>
        <p:spPr/>
        <p:txBody>
          <a:bodyPr/>
          <a:lstStyle/>
          <a:p>
            <a:fld id="{52102C6B-3D02-4064-9A4B-6A3BCBC92CB2}" type="slidenum">
              <a:rPr lang="en-US" smtClean="0"/>
              <a:pPr/>
              <a:t>83</a:t>
            </a:fld>
            <a:endParaRPr lang="en-US"/>
          </a:p>
        </p:txBody>
      </p:sp>
    </p:spTree>
    <p:extLst>
      <p:ext uri="{BB962C8B-B14F-4D97-AF65-F5344CB8AC3E}">
        <p14:creationId xmlns:p14="http://schemas.microsoft.com/office/powerpoint/2010/main" val="302327867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6511" t="25219" r="27907" b="17210"/>
          <a:stretch/>
        </p:blipFill>
        <p:spPr bwMode="auto">
          <a:xfrm>
            <a:off x="304800" y="381000"/>
            <a:ext cx="8335925" cy="59223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oter Placeholder 2"/>
          <p:cNvSpPr>
            <a:spLocks noGrp="1"/>
          </p:cNvSpPr>
          <p:nvPr>
            <p:ph type="ftr" sz="quarter" idx="11"/>
          </p:nvPr>
        </p:nvSpPr>
        <p:spPr/>
        <p:txBody>
          <a:bodyPr/>
          <a:lstStyle/>
          <a:p>
            <a:r>
              <a:rPr lang="en-US" smtClean="0"/>
              <a:t>Chapter 8: PLC Timers, Counters, Registers and Analog input/Outputs -IE337</a:t>
            </a:r>
            <a:endParaRPr lang="en-US"/>
          </a:p>
        </p:txBody>
      </p:sp>
      <p:sp>
        <p:nvSpPr>
          <p:cNvPr id="4" name="Slide Number Placeholder 3"/>
          <p:cNvSpPr>
            <a:spLocks noGrp="1"/>
          </p:cNvSpPr>
          <p:nvPr>
            <p:ph type="sldNum" sz="quarter" idx="12"/>
          </p:nvPr>
        </p:nvSpPr>
        <p:spPr/>
        <p:txBody>
          <a:bodyPr/>
          <a:lstStyle/>
          <a:p>
            <a:fld id="{52102C6B-3D02-4064-9A4B-6A3BCBC92CB2}" type="slidenum">
              <a:rPr lang="en-US" smtClean="0"/>
              <a:pPr/>
              <a:t>84</a:t>
            </a:fld>
            <a:endParaRPr lang="en-US"/>
          </a:p>
        </p:txBody>
      </p:sp>
    </p:spTree>
    <p:extLst>
      <p:ext uri="{BB962C8B-B14F-4D97-AF65-F5344CB8AC3E}">
        <p14:creationId xmlns:p14="http://schemas.microsoft.com/office/powerpoint/2010/main" val="221102546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6279" t="23153" r="28081" b="15142"/>
          <a:stretch/>
        </p:blipFill>
        <p:spPr bwMode="auto">
          <a:xfrm>
            <a:off x="152400" y="381000"/>
            <a:ext cx="7514697" cy="571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oter Placeholder 2"/>
          <p:cNvSpPr>
            <a:spLocks noGrp="1"/>
          </p:cNvSpPr>
          <p:nvPr>
            <p:ph type="ftr" sz="quarter" idx="11"/>
          </p:nvPr>
        </p:nvSpPr>
        <p:spPr/>
        <p:txBody>
          <a:bodyPr/>
          <a:lstStyle/>
          <a:p>
            <a:r>
              <a:rPr lang="en-US" smtClean="0"/>
              <a:t>Chapter 8: PLC Timers, Counters, Registers and Analog input/Outputs -IE337</a:t>
            </a:r>
            <a:endParaRPr lang="en-US"/>
          </a:p>
        </p:txBody>
      </p:sp>
      <p:sp>
        <p:nvSpPr>
          <p:cNvPr id="4" name="Slide Number Placeholder 3"/>
          <p:cNvSpPr>
            <a:spLocks noGrp="1"/>
          </p:cNvSpPr>
          <p:nvPr>
            <p:ph type="sldNum" sz="quarter" idx="12"/>
          </p:nvPr>
        </p:nvSpPr>
        <p:spPr/>
        <p:txBody>
          <a:bodyPr/>
          <a:lstStyle/>
          <a:p>
            <a:fld id="{52102C6B-3D02-4064-9A4B-6A3BCBC92CB2}" type="slidenum">
              <a:rPr lang="en-US" smtClean="0"/>
              <a:pPr/>
              <a:t>85</a:t>
            </a:fld>
            <a:endParaRPr lang="en-US"/>
          </a:p>
        </p:txBody>
      </p:sp>
    </p:spTree>
    <p:extLst>
      <p:ext uri="{BB962C8B-B14F-4D97-AF65-F5344CB8AC3E}">
        <p14:creationId xmlns:p14="http://schemas.microsoft.com/office/powerpoint/2010/main" val="352837707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6221" t="29561" r="27500" b="20827"/>
          <a:stretch/>
        </p:blipFill>
        <p:spPr bwMode="auto">
          <a:xfrm>
            <a:off x="152400" y="228600"/>
            <a:ext cx="8463516" cy="51036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oter Placeholder 2"/>
          <p:cNvSpPr>
            <a:spLocks noGrp="1"/>
          </p:cNvSpPr>
          <p:nvPr>
            <p:ph type="ftr" sz="quarter" idx="11"/>
          </p:nvPr>
        </p:nvSpPr>
        <p:spPr/>
        <p:txBody>
          <a:bodyPr/>
          <a:lstStyle/>
          <a:p>
            <a:r>
              <a:rPr lang="en-US" smtClean="0"/>
              <a:t>Chapter 8: PLC Timers, Counters, Registers and Analog input/Outputs -IE337</a:t>
            </a:r>
            <a:endParaRPr lang="en-US"/>
          </a:p>
        </p:txBody>
      </p:sp>
      <p:sp>
        <p:nvSpPr>
          <p:cNvPr id="4" name="Slide Number Placeholder 3"/>
          <p:cNvSpPr>
            <a:spLocks noGrp="1"/>
          </p:cNvSpPr>
          <p:nvPr>
            <p:ph type="sldNum" sz="quarter" idx="12"/>
          </p:nvPr>
        </p:nvSpPr>
        <p:spPr/>
        <p:txBody>
          <a:bodyPr/>
          <a:lstStyle/>
          <a:p>
            <a:fld id="{52102C6B-3D02-4064-9A4B-6A3BCBC92CB2}" type="slidenum">
              <a:rPr lang="en-US" smtClean="0"/>
              <a:pPr/>
              <a:t>86</a:t>
            </a:fld>
            <a:endParaRPr lang="en-US"/>
          </a:p>
        </p:txBody>
      </p:sp>
    </p:spTree>
    <p:extLst>
      <p:ext uri="{BB962C8B-B14F-4D97-AF65-F5344CB8AC3E}">
        <p14:creationId xmlns:p14="http://schemas.microsoft.com/office/powerpoint/2010/main" val="295797843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6221" t="64134" r="27500" b="20827"/>
          <a:stretch/>
        </p:blipFill>
        <p:spPr bwMode="auto">
          <a:xfrm>
            <a:off x="1772" y="457200"/>
            <a:ext cx="8463516" cy="154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093" t="36279" r="28488" b="24548"/>
          <a:stretch/>
        </p:blipFill>
        <p:spPr bwMode="auto">
          <a:xfrm>
            <a:off x="171892" y="1676400"/>
            <a:ext cx="8123275" cy="40297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ooter Placeholder 3"/>
          <p:cNvSpPr>
            <a:spLocks noGrp="1"/>
          </p:cNvSpPr>
          <p:nvPr>
            <p:ph type="ftr" sz="quarter" idx="11"/>
          </p:nvPr>
        </p:nvSpPr>
        <p:spPr/>
        <p:txBody>
          <a:bodyPr/>
          <a:lstStyle/>
          <a:p>
            <a:r>
              <a:rPr lang="en-US" smtClean="0"/>
              <a:t>Chapter 8: PLC Timers, Counters, Registers and Analog input/Outputs -IE337</a:t>
            </a:r>
            <a:endParaRPr lang="en-US"/>
          </a:p>
        </p:txBody>
      </p:sp>
      <p:sp>
        <p:nvSpPr>
          <p:cNvPr id="5" name="Slide Number Placeholder 4"/>
          <p:cNvSpPr>
            <a:spLocks noGrp="1"/>
          </p:cNvSpPr>
          <p:nvPr>
            <p:ph type="sldNum" sz="quarter" idx="12"/>
          </p:nvPr>
        </p:nvSpPr>
        <p:spPr/>
        <p:txBody>
          <a:bodyPr/>
          <a:lstStyle/>
          <a:p>
            <a:fld id="{52102C6B-3D02-4064-9A4B-6A3BCBC92CB2}" type="slidenum">
              <a:rPr lang="en-US" smtClean="0"/>
              <a:pPr/>
              <a:t>87</a:t>
            </a:fld>
            <a:endParaRPr lang="en-US"/>
          </a:p>
        </p:txBody>
      </p:sp>
    </p:spTree>
    <p:extLst>
      <p:ext uri="{BB962C8B-B14F-4D97-AF65-F5344CB8AC3E}">
        <p14:creationId xmlns:p14="http://schemas.microsoft.com/office/powerpoint/2010/main" val="23362523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8896" t="31214" r="28488" b="30026"/>
          <a:stretch/>
        </p:blipFill>
        <p:spPr bwMode="auto">
          <a:xfrm>
            <a:off x="228600" y="838200"/>
            <a:ext cx="7793666" cy="3987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oter Placeholder 2"/>
          <p:cNvSpPr>
            <a:spLocks noGrp="1"/>
          </p:cNvSpPr>
          <p:nvPr>
            <p:ph type="ftr" sz="quarter" idx="11"/>
          </p:nvPr>
        </p:nvSpPr>
        <p:spPr/>
        <p:txBody>
          <a:bodyPr/>
          <a:lstStyle/>
          <a:p>
            <a:r>
              <a:rPr lang="en-US" smtClean="0"/>
              <a:t>Chapter 8: PLC Timers, Counters, Registers and Analog input/Outputs -IE337</a:t>
            </a:r>
            <a:endParaRPr lang="en-US"/>
          </a:p>
        </p:txBody>
      </p:sp>
      <p:sp>
        <p:nvSpPr>
          <p:cNvPr id="4" name="Slide Number Placeholder 3"/>
          <p:cNvSpPr>
            <a:spLocks noGrp="1"/>
          </p:cNvSpPr>
          <p:nvPr>
            <p:ph type="sldNum" sz="quarter" idx="12"/>
          </p:nvPr>
        </p:nvSpPr>
        <p:spPr/>
        <p:txBody>
          <a:bodyPr/>
          <a:lstStyle/>
          <a:p>
            <a:fld id="{52102C6B-3D02-4064-9A4B-6A3BCBC92CB2}" type="slidenum">
              <a:rPr lang="en-US" smtClean="0"/>
              <a:pPr/>
              <a:t>9</a:t>
            </a:fld>
            <a:endParaRPr lang="en-US"/>
          </a:p>
        </p:txBody>
      </p:sp>
    </p:spTree>
    <p:extLst>
      <p:ext uri="{BB962C8B-B14F-4D97-AF65-F5344CB8AC3E}">
        <p14:creationId xmlns:p14="http://schemas.microsoft.com/office/powerpoint/2010/main" val="40301692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934</TotalTime>
  <Words>5374</Words>
  <Application>Microsoft Office PowerPoint</Application>
  <PresentationFormat>On-screen Show (4:3)</PresentationFormat>
  <Paragraphs>837</Paragraphs>
  <Slides>87</Slides>
  <Notes>0</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87</vt:i4>
      </vt:variant>
    </vt:vector>
  </HeadingPairs>
  <TitlesOfParts>
    <vt:vector size="96" baseType="lpstr">
      <vt:lpstr>Arial</vt:lpstr>
      <vt:lpstr>Calibri</vt:lpstr>
      <vt:lpstr>Cambria</vt:lpstr>
      <vt:lpstr>Cambria Math</vt:lpstr>
      <vt:lpstr>Siemens Serif SC Semi</vt:lpstr>
      <vt:lpstr>Times New Roman</vt:lpstr>
      <vt:lpstr>Traditional Arabic</vt:lpstr>
      <vt:lpstr>Adjacency</vt:lpstr>
      <vt:lpstr>Document</vt:lpstr>
      <vt:lpstr>Chapter 8</vt:lpstr>
      <vt:lpstr>Introduction</vt:lpstr>
      <vt:lpstr>Timers</vt:lpstr>
      <vt:lpstr>Timer function</vt:lpstr>
      <vt:lpstr>Parameters of a timer function</vt:lpstr>
      <vt:lpstr>Time Period (TP) function</vt:lpstr>
      <vt:lpstr>Example of TP function</vt:lpstr>
      <vt:lpstr>Delay Turning ON (TON) function</vt:lpstr>
      <vt:lpstr>PowerPoint Presentation</vt:lpstr>
      <vt:lpstr>Delay Turning OFF (TOF) function</vt:lpstr>
      <vt:lpstr>PowerPoint Presentation</vt:lpstr>
      <vt:lpstr>Machine sequence using timer function</vt:lpstr>
      <vt:lpstr>PowerPoint Presentation</vt:lpstr>
      <vt:lpstr>Example</vt:lpstr>
      <vt:lpstr>Grouping 1: TON on outputs</vt:lpstr>
      <vt:lpstr>Grouping 2: TON on flip flops</vt:lpstr>
      <vt:lpstr>Grouping 3:  TON on flip flop and output</vt:lpstr>
      <vt:lpstr>Grouping 4: TOF on flip flops</vt:lpstr>
      <vt:lpstr>Grouping 5:  TOF on flip flop, TON on output</vt:lpstr>
      <vt:lpstr>PowerPoint Presentation</vt:lpstr>
      <vt:lpstr>PowerPoint Presentation</vt:lpstr>
      <vt:lpstr>Counters</vt:lpstr>
      <vt:lpstr>Counter functions</vt:lpstr>
      <vt:lpstr>Counter speed</vt:lpstr>
      <vt:lpstr>Single channel, low-speed, up or down counter function </vt:lpstr>
      <vt:lpstr>Counter example 1</vt:lpstr>
      <vt:lpstr>Counter example 2</vt:lpstr>
      <vt:lpstr>PowerPoint Presentation</vt:lpstr>
      <vt:lpstr>PowerPoint Presentation</vt:lpstr>
      <vt:lpstr>2 channels up/down counter</vt:lpstr>
      <vt:lpstr>2 channels up/down counter</vt:lpstr>
      <vt:lpstr>2 channels up/down counter</vt:lpstr>
      <vt:lpstr>2 channels up/down counter</vt:lpstr>
      <vt:lpstr>2 channels up/down counter</vt:lpstr>
      <vt:lpstr>PowerPoint Presentation</vt:lpstr>
      <vt:lpstr>PowerPoint Presentation</vt:lpstr>
      <vt:lpstr>PowerPoint Presentation</vt:lpstr>
      <vt:lpstr>Registers</vt:lpstr>
      <vt:lpstr>Introduction to registers</vt:lpstr>
      <vt:lpstr>Devices and registers in  S7-300 Siemens PLC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Conversion operations</vt:lpstr>
      <vt:lpstr>PowerPoint Presentation</vt:lpstr>
      <vt:lpstr>Scale function: analogue input function</vt:lpstr>
      <vt:lpstr>PowerPoint Presentation</vt:lpstr>
      <vt:lpstr>PowerPoint Presentation</vt:lpstr>
      <vt:lpstr>Unscale function: analogue output function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Manual control cycle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Problems</vt:lpstr>
      <vt:lpstr>PowerPoint Presentation</vt:lpstr>
      <vt:lpstr>PowerPoint Presentation</vt:lpstr>
      <vt:lpstr>PowerPoint Presentation</vt:lpstr>
      <vt:lpstr>PowerPoint Presentation</vt:lpstr>
      <vt:lpstr>PowerPoint Presentation</vt:lpstr>
    </vt:vector>
  </TitlesOfParts>
  <Company>King Saud University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8</dc:title>
  <dc:creator>User</dc:creator>
  <cp:lastModifiedBy>DARMOUL</cp:lastModifiedBy>
  <cp:revision>131</cp:revision>
  <dcterms:created xsi:type="dcterms:W3CDTF">2013-11-11T18:21:24Z</dcterms:created>
  <dcterms:modified xsi:type="dcterms:W3CDTF">2014-12-18T07:06:50Z</dcterms:modified>
</cp:coreProperties>
</file>