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competition </a:t>
            </a:r>
            <a:r>
              <a:rPr lang="en-US" sz="3600" dirty="0"/>
              <a:t>and product strategy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798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bargaining power of customer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4- It faces few switching cost.</a:t>
            </a:r>
          </a:p>
          <a:p>
            <a:pPr algn="l" rtl="0"/>
            <a:r>
              <a:rPr lang="en-US" dirty="0" smtClean="0"/>
              <a:t>5- It earns low profits </a:t>
            </a:r>
          </a:p>
          <a:p>
            <a:pPr algn="l" rtl="0"/>
            <a:r>
              <a:rPr lang="en-US" dirty="0" smtClean="0"/>
              <a:t>6- Buyers pose a credible threat of backward integration.</a:t>
            </a:r>
          </a:p>
          <a:p>
            <a:pPr algn="l" rtl="0"/>
            <a:r>
              <a:rPr lang="en-US" dirty="0" smtClean="0"/>
              <a:t>7- The industry’s product is unimportant to the quality of the buyers’ products or services. </a:t>
            </a:r>
          </a:p>
          <a:p>
            <a:pPr algn="l" rtl="0"/>
            <a:r>
              <a:rPr lang="en-US" dirty="0" smtClean="0"/>
              <a:t>8- The buyers has full information.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172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5- Rivalry </a:t>
            </a:r>
            <a:r>
              <a:rPr lang="en-US" dirty="0" smtClean="0"/>
              <a:t>between </a:t>
            </a:r>
            <a:r>
              <a:rPr lang="en-US" dirty="0"/>
              <a:t>current </a:t>
            </a:r>
            <a:r>
              <a:rPr lang="en-US" dirty="0" smtClean="0"/>
              <a:t>competitors</a:t>
            </a:r>
          </a:p>
          <a:p>
            <a:pPr algn="l" rtl="0"/>
            <a:r>
              <a:rPr lang="en-US" dirty="0" smtClean="0"/>
              <a:t>Eight factors:</a:t>
            </a:r>
          </a:p>
          <a:p>
            <a:pPr algn="l" rtl="0"/>
            <a:r>
              <a:rPr lang="en-US" dirty="0" smtClean="0"/>
              <a:t>1- Numerous or equally balanced competitors.</a:t>
            </a:r>
          </a:p>
          <a:p>
            <a:pPr algn="l" rtl="0"/>
            <a:r>
              <a:rPr lang="en-US" dirty="0" smtClean="0"/>
              <a:t>2- Slow industry growth.</a:t>
            </a:r>
          </a:p>
          <a:p>
            <a:pPr algn="l" rtl="0"/>
            <a:r>
              <a:rPr lang="en-US" dirty="0" smtClean="0"/>
              <a:t>3- High fixed or storage costs. </a:t>
            </a:r>
          </a:p>
          <a:p>
            <a:pPr algn="l" rtl="0"/>
            <a:r>
              <a:rPr lang="en-US" dirty="0" smtClean="0"/>
              <a:t>4- Lack of differentiation or switching costs.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412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Rivalry between current competitors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5- Capacity augmented large increments. </a:t>
            </a:r>
          </a:p>
          <a:p>
            <a:pPr algn="l" rtl="0"/>
            <a:r>
              <a:rPr lang="en-US" dirty="0" smtClean="0"/>
              <a:t>6- Diverse competitors. </a:t>
            </a:r>
          </a:p>
          <a:p>
            <a:pPr algn="l" rtl="0"/>
            <a:r>
              <a:rPr lang="en-US" dirty="0" smtClean="0"/>
              <a:t>7- High strategic stakes. </a:t>
            </a:r>
          </a:p>
          <a:p>
            <a:pPr algn="l" rtl="0"/>
            <a:r>
              <a:rPr lang="en-US" dirty="0" smtClean="0"/>
              <a:t>8- High exit barriers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From this brief summary of the forces which influence competition . It is clear that differ enation is a major source of competitive advantage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options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Growth vector matrix  </a:t>
            </a:r>
            <a:endParaRPr lang="ar-SA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749849"/>
              </p:ext>
            </p:extLst>
          </p:nvPr>
        </p:nvGraphicFramePr>
        <p:xfrm>
          <a:off x="3296991" y="3349577"/>
          <a:ext cx="5357612" cy="20466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8806"/>
                <a:gridCol w="2678806"/>
              </a:tblGrid>
              <a:tr h="1023335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ar-SA" sz="1800" dirty="0" smtClean="0"/>
                        <a:t>New product development</a:t>
                      </a:r>
                      <a:endParaRPr lang="en-US" altLang="ar-SA" sz="1800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ar-SA" sz="1800" dirty="0" smtClean="0"/>
                        <a:t>Market</a:t>
                      </a:r>
                      <a:br>
                        <a:rPr lang="en-GB" altLang="ar-SA" sz="1800" dirty="0" smtClean="0"/>
                      </a:br>
                      <a:r>
                        <a:rPr lang="en-GB" altLang="ar-SA" sz="1800" dirty="0" smtClean="0"/>
                        <a:t>penetration</a:t>
                      </a:r>
                      <a:endParaRPr lang="en-US" altLang="ar-SA" sz="1800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023335">
                <a:tc>
                  <a:txBody>
                    <a:bodyPr/>
                    <a:lstStyle/>
                    <a:p>
                      <a:pPr algn="ctr" rtl="1"/>
                      <a:r>
                        <a:rPr lang="en-GB" altLang="ar-SA" sz="1800" dirty="0" smtClean="0"/>
                        <a:t>Diversification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GB" altLang="ar-SA" sz="1800" dirty="0" smtClean="0"/>
                        <a:t>Market</a:t>
                      </a:r>
                    </a:p>
                    <a:p>
                      <a:pPr algn="ctr" eaLnBrk="0" hangingPunc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GB" altLang="ar-SA" sz="1800" dirty="0" smtClean="0"/>
                        <a:t>development</a:t>
                      </a:r>
                      <a:endParaRPr lang="en-US" altLang="ar-SA" sz="1800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19070" y="2768117"/>
            <a:ext cx="688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New</a:t>
            </a:r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2292439" y="4496578"/>
            <a:ext cx="100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New</a:t>
            </a:r>
            <a:endParaRPr lang="ar-SA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37" y="2681465"/>
            <a:ext cx="1176630" cy="571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1" y="3482385"/>
            <a:ext cx="1176630" cy="5364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77" y="2514304"/>
            <a:ext cx="1182727" cy="439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06" y="3960084"/>
            <a:ext cx="116443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9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options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Growth vector matrix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1- Market penetration: the company seeks increased sales for its present products in its present markets through more aggressive promotion and distribution.</a:t>
            </a:r>
          </a:p>
          <a:p>
            <a:pPr algn="l" rtl="0"/>
            <a:r>
              <a:rPr lang="en-US" dirty="0" smtClean="0"/>
              <a:t>2- Market development: the company seeks increased sales by taking its present products into new markets. </a:t>
            </a:r>
          </a:p>
          <a:p>
            <a:pPr algn="l" rtl="0"/>
            <a:r>
              <a:rPr lang="en-US" dirty="0" smtClean="0"/>
              <a:t>3- Product development: the company seeks increased sales by developing improved products for its present markets.</a:t>
            </a:r>
          </a:p>
          <a:p>
            <a:pPr algn="l" rtl="0"/>
            <a:r>
              <a:rPr lang="en-US" dirty="0" smtClean="0"/>
              <a:t>4- Diversification: the company seeks increased sales by developing new products foe new markets.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064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options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Growth vector matrix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can notice that the latter two strategies depend on product innovation and the former two on marketing ( process) innovation.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993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options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Marketing mix strategies:</a:t>
            </a:r>
          </a:p>
          <a:p>
            <a:pPr algn="l" rtl="0"/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64897"/>
              </p:ext>
            </p:extLst>
          </p:nvPr>
        </p:nvGraphicFramePr>
        <p:xfrm>
          <a:off x="1146221" y="3128012"/>
          <a:ext cx="9401575" cy="27478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0315"/>
                <a:gridCol w="1880315"/>
                <a:gridCol w="1880315"/>
                <a:gridCol w="1880315"/>
                <a:gridCol w="1880315"/>
              </a:tblGrid>
              <a:tr h="491415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Promotion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Distribution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price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Product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Strategy </a:t>
                      </a:r>
                      <a:endParaRPr lang="ar-SA" dirty="0"/>
                    </a:p>
                  </a:txBody>
                  <a:tcPr/>
                </a:tc>
              </a:tr>
              <a:tr h="75214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Mass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Intensive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Low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Standardizes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Undifferentiated </a:t>
                      </a:r>
                    </a:p>
                    <a:p>
                      <a:pPr algn="ctr" rtl="1"/>
                      <a:r>
                        <a:rPr lang="en-US" dirty="0" smtClean="0"/>
                        <a:t>(cost leadership)</a:t>
                      </a:r>
                      <a:endParaRPr lang="ar-SA" dirty="0"/>
                    </a:p>
                  </a:txBody>
                  <a:tcPr/>
                </a:tc>
              </a:tr>
              <a:tr h="75214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Targeted by segment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Extensive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What the market will bear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Different for each market segment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Differentiated </a:t>
                      </a:r>
                      <a:endParaRPr lang="ar-SA" dirty="0"/>
                    </a:p>
                  </a:txBody>
                  <a:tcPr/>
                </a:tc>
              </a:tr>
              <a:tr h="75214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Direct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Highly selective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Premium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Customized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Concentrated (focus)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77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Strategic </a:t>
            </a:r>
            <a:r>
              <a:rPr lang="en-US" dirty="0" smtClean="0"/>
              <a:t>options</a:t>
            </a:r>
            <a:br>
              <a:rPr lang="en-US" dirty="0" smtClean="0"/>
            </a:br>
            <a:r>
              <a:rPr lang="en-US" dirty="0">
                <a:solidFill>
                  <a:srgbClr val="00B050"/>
                </a:solidFill>
              </a:rPr>
              <a:t>Marketing mix </a:t>
            </a:r>
            <a:r>
              <a:rPr lang="en-US" dirty="0" smtClean="0">
                <a:solidFill>
                  <a:srgbClr val="00B050"/>
                </a:solidFill>
              </a:rPr>
              <a:t>strategies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cost leadership is a strategy only available to the largest firms. </a:t>
            </a:r>
          </a:p>
          <a:p>
            <a:pPr algn="l" rtl="0"/>
            <a:r>
              <a:rPr lang="en-US" dirty="0" smtClean="0"/>
              <a:t>Firms with a single product can appeal to a single segment and son are deemed to peruse a strategy of focus. </a:t>
            </a:r>
          </a:p>
          <a:p>
            <a:pPr algn="l" rtl="0"/>
            <a:r>
              <a:rPr lang="en-US" dirty="0" smtClean="0"/>
              <a:t>Medium sized firms have the option of differentiated or concentrated  strategy: but the small , single product  firm can only pursue a concentrated ( niche)  strategy.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99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options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Marketing mix strategies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markets for undifferentiated products , the market price will determine by the interaction of supply and demand. </a:t>
            </a:r>
          </a:p>
          <a:p>
            <a:pPr algn="l" rtl="0"/>
            <a:r>
              <a:rPr lang="en-US" dirty="0" smtClean="0"/>
              <a:t>Cost leadership is the strategy which seeks to achieve this position and is usually founded on economics of scale and experience curve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829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Strategy and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Why companies diversify :</a:t>
            </a:r>
          </a:p>
          <a:p>
            <a:pPr algn="l" rtl="0"/>
            <a:r>
              <a:rPr lang="en-US" dirty="0" smtClean="0"/>
              <a:t>1- Survival</a:t>
            </a:r>
          </a:p>
          <a:p>
            <a:pPr algn="l" rtl="0"/>
            <a:r>
              <a:rPr lang="en-US" dirty="0" smtClean="0"/>
              <a:t>2- stability</a:t>
            </a:r>
          </a:p>
          <a:p>
            <a:pPr algn="l" rtl="0"/>
            <a:r>
              <a:rPr lang="en-US" dirty="0" smtClean="0"/>
              <a:t>3- Productive utilization of resources.</a:t>
            </a:r>
          </a:p>
          <a:p>
            <a:pPr algn="l" rtl="0"/>
            <a:r>
              <a:rPr lang="en-US" dirty="0" smtClean="0"/>
              <a:t>4- Adaptation to changing customer needs.</a:t>
            </a:r>
          </a:p>
          <a:p>
            <a:pPr algn="l" rtl="0"/>
            <a:r>
              <a:rPr lang="en-US" dirty="0" smtClean="0"/>
              <a:t>5- Growth</a:t>
            </a:r>
          </a:p>
          <a:p>
            <a:pPr algn="l" rtl="0"/>
            <a:r>
              <a:rPr lang="en-US" dirty="0" smtClean="0"/>
              <a:t>6- Miscellaneous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6920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57703" cy="3318936"/>
          </a:xfrm>
        </p:spPr>
        <p:txBody>
          <a:bodyPr/>
          <a:lstStyle/>
          <a:p>
            <a:pPr algn="l" rtl="0"/>
            <a:r>
              <a:rPr lang="en-US" dirty="0" smtClean="0"/>
              <a:t>1- </a:t>
            </a:r>
            <a:r>
              <a:rPr lang="en-US" sz="3600" dirty="0" smtClean="0"/>
              <a:t>Managing competition: product strategy is central </a:t>
            </a:r>
          </a:p>
          <a:p>
            <a:pPr algn="l" rtl="0"/>
            <a:r>
              <a:rPr lang="en-US" sz="3600" dirty="0" smtClean="0"/>
              <a:t>2- Product strategy and management</a:t>
            </a:r>
          </a:p>
          <a:p>
            <a:pPr algn="l" rtl="0"/>
            <a:r>
              <a:rPr lang="en-US" sz="3600" dirty="0" smtClean="0"/>
              <a:t>3- The process of innovation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3063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 and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Product diversification consist of five steps:</a:t>
            </a:r>
          </a:p>
          <a:p>
            <a:pPr algn="l" rtl="0"/>
            <a:r>
              <a:rPr lang="en-US" dirty="0" smtClean="0"/>
              <a:t>1- A clear definition of objectives.</a:t>
            </a:r>
          </a:p>
          <a:p>
            <a:pPr algn="l" rtl="0"/>
            <a:r>
              <a:rPr lang="en-US" dirty="0" smtClean="0"/>
              <a:t>2- An analysis of the diversification situation in the light of present operations.</a:t>
            </a:r>
          </a:p>
          <a:p>
            <a:pPr algn="l" rtl="0"/>
            <a:r>
              <a:rPr lang="en-US" dirty="0" smtClean="0"/>
              <a:t>3- An audit of the tangible and intangible corporate resources for diversification.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44396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 and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4- Establishment of specific criteria for new products in line with the three preceding points.</a:t>
            </a:r>
          </a:p>
          <a:p>
            <a:pPr algn="l" rtl="0"/>
            <a:r>
              <a:rPr lang="en-US" dirty="0" smtClean="0"/>
              <a:t>5- A comprehensive search for products and their evaluation against the criteria.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To successful  formulation of objectives is to think in terms of what the company can accomplish through use of its resources.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5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Strategy and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Five basic strategies for competing through products:</a:t>
            </a:r>
          </a:p>
          <a:p>
            <a:pPr algn="l" rtl="0"/>
            <a:r>
              <a:rPr lang="en-US" dirty="0" smtClean="0"/>
              <a:t>1- Competing through product proliferation.</a:t>
            </a:r>
          </a:p>
          <a:p>
            <a:pPr algn="l" rtl="0"/>
            <a:r>
              <a:rPr lang="en-US" dirty="0" smtClean="0"/>
              <a:t>2- Competing through Value.</a:t>
            </a:r>
          </a:p>
          <a:p>
            <a:pPr algn="l" rtl="0"/>
            <a:r>
              <a:rPr lang="en-US" dirty="0" smtClean="0"/>
              <a:t>3- </a:t>
            </a:r>
            <a:r>
              <a:rPr lang="en-US" dirty="0"/>
              <a:t>Competing through </a:t>
            </a:r>
            <a:r>
              <a:rPr lang="en-US" dirty="0" smtClean="0"/>
              <a:t>design.</a:t>
            </a:r>
          </a:p>
          <a:p>
            <a:pPr algn="l" rtl="0"/>
            <a:r>
              <a:rPr lang="en-US" dirty="0" smtClean="0"/>
              <a:t>4-</a:t>
            </a:r>
            <a:r>
              <a:rPr lang="en-US" dirty="0"/>
              <a:t> Competing through </a:t>
            </a:r>
            <a:r>
              <a:rPr lang="en-US" dirty="0" smtClean="0"/>
              <a:t> innovation.</a:t>
            </a:r>
          </a:p>
          <a:p>
            <a:pPr algn="l" rtl="0"/>
            <a:r>
              <a:rPr lang="en-US" dirty="0" smtClean="0"/>
              <a:t>5-</a:t>
            </a:r>
            <a:r>
              <a:rPr lang="en-US" dirty="0"/>
              <a:t> Competing through </a:t>
            </a:r>
            <a:r>
              <a:rPr lang="en-US" dirty="0" smtClean="0"/>
              <a:t> services.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569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Innovation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2556932"/>
            <a:ext cx="10534918" cy="331893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u="sng" dirty="0" smtClean="0">
                <a:solidFill>
                  <a:srgbClr val="00B050"/>
                </a:solidFill>
              </a:rPr>
              <a:t>The First- generation innovation process(1950-1960)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Basic science       Design &amp;engineering        Manufacturing        Marketing        Sales </a:t>
            </a:r>
          </a:p>
          <a:p>
            <a:pPr algn="l" rtl="0"/>
            <a:r>
              <a:rPr lang="en-US" dirty="0" smtClean="0"/>
              <a:t>In this stage demand largely outstripped supply.</a:t>
            </a:r>
          </a:p>
          <a:p>
            <a:pPr algn="l" rtl="0"/>
            <a:r>
              <a:rPr lang="en-US" u="sng" dirty="0" smtClean="0">
                <a:solidFill>
                  <a:srgbClr val="00B050"/>
                </a:solidFill>
              </a:rPr>
              <a:t>The Second- generation innovation process (1960):</a:t>
            </a:r>
          </a:p>
          <a:p>
            <a:pPr algn="l" rtl="0"/>
            <a:r>
              <a:rPr lang="en-US" dirty="0" smtClean="0"/>
              <a:t>Market need        Development         Manufacturing          Sales </a:t>
            </a:r>
          </a:p>
          <a:p>
            <a:pPr algn="l" rtl="0"/>
            <a:r>
              <a:rPr lang="en-US" dirty="0" smtClean="0"/>
              <a:t>The perception of innovation shifted towards an emphasis upon demand-side factors. </a:t>
            </a:r>
            <a:endParaRPr lang="ar-SA" dirty="0"/>
          </a:p>
        </p:txBody>
      </p:sp>
      <p:sp>
        <p:nvSpPr>
          <p:cNvPr id="4" name="Right Arrow 3"/>
          <p:cNvSpPr/>
          <p:nvPr/>
        </p:nvSpPr>
        <p:spPr>
          <a:xfrm>
            <a:off x="2768957" y="3116687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5843788" y="3116687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ight Arrow 5"/>
          <p:cNvSpPr/>
          <p:nvPr/>
        </p:nvSpPr>
        <p:spPr>
          <a:xfrm>
            <a:off x="8209206" y="3116687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Arrow 6"/>
          <p:cNvSpPr/>
          <p:nvPr/>
        </p:nvSpPr>
        <p:spPr>
          <a:xfrm>
            <a:off x="9955368" y="3101425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ight Arrow 7"/>
          <p:cNvSpPr/>
          <p:nvPr/>
        </p:nvSpPr>
        <p:spPr>
          <a:xfrm>
            <a:off x="2711001" y="4634248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ight Arrow 8"/>
          <p:cNvSpPr/>
          <p:nvPr/>
        </p:nvSpPr>
        <p:spPr>
          <a:xfrm>
            <a:off x="4956219" y="4634248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ight Arrow 9"/>
          <p:cNvSpPr/>
          <p:nvPr/>
        </p:nvSpPr>
        <p:spPr>
          <a:xfrm>
            <a:off x="7454721" y="4634248"/>
            <a:ext cx="5022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834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Innovation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u="sng" dirty="0">
                <a:solidFill>
                  <a:srgbClr val="00B050"/>
                </a:solidFill>
              </a:rPr>
              <a:t>The </a:t>
            </a:r>
            <a:r>
              <a:rPr lang="en-US" u="sng" dirty="0" smtClean="0">
                <a:solidFill>
                  <a:srgbClr val="00B050"/>
                </a:solidFill>
              </a:rPr>
              <a:t>Third- </a:t>
            </a:r>
            <a:r>
              <a:rPr lang="en-US" u="sng" dirty="0">
                <a:solidFill>
                  <a:srgbClr val="00B050"/>
                </a:solidFill>
              </a:rPr>
              <a:t>generation innovation </a:t>
            </a:r>
            <a:r>
              <a:rPr lang="en-US" u="sng" dirty="0" smtClean="0">
                <a:solidFill>
                  <a:srgbClr val="00B050"/>
                </a:solidFill>
              </a:rPr>
              <a:t>process (1970-1980)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Was a period of demand saturation and high rates of inflation.</a:t>
            </a:r>
          </a:p>
          <a:p>
            <a:pPr algn="l" rtl="0"/>
            <a:r>
              <a:rPr lang="en-US" dirty="0" smtClean="0"/>
              <a:t>Supply capacity out-stripped demand  with concomitant structural unemployment. </a:t>
            </a:r>
          </a:p>
          <a:p>
            <a:pPr marL="0" indent="0" algn="l" rtl="0">
              <a:buNone/>
            </a:pPr>
            <a:r>
              <a:rPr lang="en-US" dirty="0" smtClean="0"/>
              <a:t>Some of the characteristics were:</a:t>
            </a:r>
          </a:p>
          <a:p>
            <a:pPr marL="0" indent="0" algn="l" rtl="0">
              <a:buNone/>
            </a:pPr>
            <a:r>
              <a:rPr lang="en-US" dirty="0" smtClean="0"/>
              <a:t>1- Focus on cost control and finance.</a:t>
            </a:r>
          </a:p>
          <a:p>
            <a:pPr marL="0" indent="0" algn="l" rtl="0">
              <a:buNone/>
            </a:pPr>
            <a:r>
              <a:rPr lang="en-US" dirty="0" smtClean="0"/>
              <a:t>2- Stress on accounting and finance.</a:t>
            </a:r>
          </a:p>
          <a:p>
            <a:pPr marL="0" indent="0" algn="l" rtl="0">
              <a:buNone/>
            </a:pPr>
            <a:r>
              <a:rPr lang="en-US" dirty="0" smtClean="0"/>
              <a:t>3- Emphasis on success and failure factors.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554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Innovation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u="sng" dirty="0">
                <a:solidFill>
                  <a:srgbClr val="00B050"/>
                </a:solidFill>
              </a:rPr>
              <a:t>The </a:t>
            </a:r>
            <a:r>
              <a:rPr lang="en-US" u="sng" dirty="0" smtClean="0">
                <a:solidFill>
                  <a:srgbClr val="00B050"/>
                </a:solidFill>
              </a:rPr>
              <a:t>Fourth- </a:t>
            </a:r>
            <a:r>
              <a:rPr lang="en-US" u="sng" dirty="0">
                <a:solidFill>
                  <a:srgbClr val="00B050"/>
                </a:solidFill>
              </a:rPr>
              <a:t>generation innovation </a:t>
            </a:r>
            <a:r>
              <a:rPr lang="en-US" u="sng" dirty="0" smtClean="0">
                <a:solidFill>
                  <a:srgbClr val="00B050"/>
                </a:solidFill>
              </a:rPr>
              <a:t>process ( 1980-1990):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Started with economic recovery and an initial emphasis on core business and core technology.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This led to recognition of the strategic importance of evolving generic technologies with increased strategic emphasis on technological accumulation. 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Innovation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2408349"/>
            <a:ext cx="9904924" cy="369623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u="sng" dirty="0">
                <a:solidFill>
                  <a:srgbClr val="00B050"/>
                </a:solidFill>
              </a:rPr>
              <a:t>The </a:t>
            </a:r>
            <a:r>
              <a:rPr lang="en-US" u="sng" dirty="0" smtClean="0">
                <a:solidFill>
                  <a:srgbClr val="00B050"/>
                </a:solidFill>
              </a:rPr>
              <a:t>Fifth- </a:t>
            </a:r>
            <a:r>
              <a:rPr lang="en-US" u="sng" dirty="0">
                <a:solidFill>
                  <a:srgbClr val="00B050"/>
                </a:solidFill>
              </a:rPr>
              <a:t>generation innovation </a:t>
            </a:r>
            <a:r>
              <a:rPr lang="en-US" u="sng" dirty="0" smtClean="0">
                <a:solidFill>
                  <a:srgbClr val="00B050"/>
                </a:solidFill>
              </a:rPr>
              <a:t>process: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fifth generation model is a logical evaluation of the fourth- generation approach and emphasizes: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1- Technological accumulation.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2- Strategic network.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3- Time to market.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4- Integration of product and manufacturing strategies.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5- Flexibility and adaptability.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6- Quality and responses. 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329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Process of </a:t>
            </a:r>
            <a:r>
              <a:rPr lang="en-US" dirty="0" smtClean="0"/>
              <a:t>Innovation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The Fifth- generation innovation process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Time to market has become accepted as a major critical success factors. </a:t>
            </a:r>
          </a:p>
          <a:p>
            <a:pPr algn="l" rtl="0"/>
            <a:r>
              <a:rPr lang="en-US" u="sng" dirty="0" smtClean="0">
                <a:solidFill>
                  <a:srgbClr val="00B050"/>
                </a:solidFill>
              </a:rPr>
              <a:t>First mover advantages include: </a:t>
            </a:r>
          </a:p>
          <a:p>
            <a:pPr algn="l" rtl="0"/>
            <a:r>
              <a:rPr lang="en-US" dirty="0" smtClean="0"/>
              <a:t>1- Greater market share.</a:t>
            </a:r>
          </a:p>
          <a:p>
            <a:pPr algn="l" rtl="0"/>
            <a:r>
              <a:rPr lang="en-US" dirty="0" smtClean="0"/>
              <a:t>2- Experience curve benefits.</a:t>
            </a:r>
          </a:p>
          <a:p>
            <a:pPr algn="l" rtl="0"/>
            <a:r>
              <a:rPr lang="en-US" dirty="0" smtClean="0"/>
              <a:t>3- Monopoly profits.</a:t>
            </a:r>
          </a:p>
          <a:p>
            <a:pPr algn="l" rtl="0"/>
            <a:r>
              <a:rPr lang="en-US" dirty="0" smtClean="0"/>
              <a:t>4- Increase customer satisfaction.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180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Process of Innovation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The Fifth- generation innovation process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 order to implement the fifth- generation model there needs to be:</a:t>
            </a:r>
          </a:p>
          <a:p>
            <a:pPr algn="l" rtl="0"/>
            <a:r>
              <a:rPr lang="en-US" dirty="0" smtClean="0"/>
              <a:t>1- Greater overall organization and system integration:</a:t>
            </a:r>
          </a:p>
          <a:p>
            <a:pPr algn="l" rtl="0"/>
            <a:r>
              <a:rPr lang="en-US" dirty="0" smtClean="0"/>
              <a:t>- early supplier involvement in product development. </a:t>
            </a:r>
          </a:p>
          <a:p>
            <a:pPr algn="l" rtl="0"/>
            <a:r>
              <a:rPr lang="en-US" dirty="0" smtClean="0"/>
              <a:t>- involvement of leading-edge users in product development.</a:t>
            </a:r>
          </a:p>
          <a:p>
            <a:pPr algn="l" rtl="0"/>
            <a:r>
              <a:rPr lang="en-US" dirty="0" smtClean="0"/>
              <a:t>2- Flatter, more flexible organizational structures for rapid and effective decision making:</a:t>
            </a:r>
          </a:p>
          <a:p>
            <a:pPr algn="l" rtl="0"/>
            <a:r>
              <a:rPr lang="en-US" dirty="0" smtClean="0"/>
              <a:t>-greater empowerment of managers at lower levels.</a:t>
            </a:r>
          </a:p>
          <a:p>
            <a:pPr algn="l" rtl="0"/>
            <a:r>
              <a:rPr lang="en-US" dirty="0" smtClean="0"/>
              <a:t>- empowered project leaders.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28232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Process of Innovation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The Fifth- generation innovation process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3- Fully developed internal data bases:</a:t>
            </a:r>
          </a:p>
          <a:p>
            <a:pPr algn="l" rtl="0"/>
            <a:r>
              <a:rPr lang="en-US" dirty="0" smtClean="0"/>
              <a:t>- effective data sharing systems.</a:t>
            </a:r>
          </a:p>
          <a:p>
            <a:pPr algn="l" rtl="0"/>
            <a:r>
              <a:rPr lang="en-US" dirty="0" smtClean="0"/>
              <a:t>- Expert system.</a:t>
            </a:r>
          </a:p>
          <a:p>
            <a:pPr algn="l" rtl="0"/>
            <a:r>
              <a:rPr lang="en-US" dirty="0" smtClean="0"/>
              <a:t>4- Effective external data link:</a:t>
            </a:r>
          </a:p>
          <a:p>
            <a:pPr algn="l" rtl="0"/>
            <a:r>
              <a:rPr lang="en-US" dirty="0" smtClean="0"/>
              <a:t>-co-development with suppliers using CAD system.</a:t>
            </a:r>
          </a:p>
          <a:p>
            <a:pPr algn="l" rtl="0"/>
            <a:r>
              <a:rPr lang="en-US" dirty="0" smtClean="0"/>
              <a:t>- effective data kinks with </a:t>
            </a:r>
            <a:r>
              <a:rPr lang="en-US" smtClean="0"/>
              <a:t>R&amp;D collaborators.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81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competition: product strategy is central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economists’ concept of substitutability when the group of firms producing products that are close substitutes for each other.</a:t>
            </a:r>
          </a:p>
          <a:p>
            <a:pPr algn="l" rtl="0"/>
            <a:r>
              <a:rPr lang="en-US" dirty="0" smtClean="0"/>
              <a:t>In order to define the interaction or state of competition between theses firms, economists have developed definitions of a continuum of competitive states ranging from zero ( monopoly) to absolute ( perfect)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201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There are five basic forces which govern competition in an industry:</a:t>
            </a:r>
          </a:p>
          <a:p>
            <a:pPr algn="l" rtl="0"/>
            <a:r>
              <a:rPr lang="en-US" dirty="0" smtClean="0"/>
              <a:t>1- The threat of new entrants.</a:t>
            </a:r>
          </a:p>
          <a:p>
            <a:pPr algn="l" rtl="0"/>
            <a:r>
              <a:rPr lang="en-US" dirty="0" smtClean="0"/>
              <a:t>2- The threat of substitution </a:t>
            </a:r>
          </a:p>
          <a:p>
            <a:pPr algn="l" rtl="0"/>
            <a:r>
              <a:rPr lang="en-US" dirty="0" smtClean="0"/>
              <a:t>3- The bargaining power of suppliers.</a:t>
            </a:r>
          </a:p>
          <a:p>
            <a:pPr algn="l" rtl="0"/>
            <a:r>
              <a:rPr lang="en-US" dirty="0" smtClean="0"/>
              <a:t>4- The bargaining power of customer.</a:t>
            </a:r>
          </a:p>
          <a:p>
            <a:pPr algn="l" rtl="0"/>
            <a:r>
              <a:rPr lang="en-US" dirty="0" smtClean="0"/>
              <a:t>5- Rivalry between current competitors.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777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9854"/>
            <a:ext cx="9601196" cy="850005"/>
          </a:xfrm>
        </p:spPr>
        <p:txBody>
          <a:bodyPr>
            <a:normAutofit/>
          </a:bodyPr>
          <a:lstStyle/>
          <a:p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19707"/>
            <a:ext cx="9601196" cy="46235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1- The threat of new entrants</a:t>
            </a:r>
          </a:p>
          <a:p>
            <a:pPr algn="l" rtl="0"/>
            <a:r>
              <a:rPr lang="en-US" dirty="0" smtClean="0"/>
              <a:t>Seven major barriers to entry are proposed by Porter:</a:t>
            </a:r>
          </a:p>
          <a:p>
            <a:pPr algn="l" rtl="0"/>
            <a:r>
              <a:rPr lang="en-US" dirty="0" smtClean="0"/>
              <a:t>1- Economies of scale. </a:t>
            </a:r>
          </a:p>
          <a:p>
            <a:pPr algn="l" rtl="0"/>
            <a:r>
              <a:rPr lang="en-US" dirty="0" smtClean="0"/>
              <a:t>2- Product differentiation</a:t>
            </a:r>
            <a:br>
              <a:rPr lang="en-US" dirty="0" smtClean="0"/>
            </a:br>
            <a:r>
              <a:rPr lang="en-US" dirty="0" smtClean="0"/>
              <a:t>3- Capital requirements.</a:t>
            </a:r>
          </a:p>
          <a:p>
            <a:pPr algn="l" rtl="0"/>
            <a:r>
              <a:rPr lang="en-US" dirty="0" smtClean="0"/>
              <a:t>4- Switching cost.</a:t>
            </a:r>
          </a:p>
          <a:p>
            <a:pPr algn="l" rtl="0"/>
            <a:r>
              <a:rPr lang="en-US" dirty="0" smtClean="0"/>
              <a:t>5- Access to distribution channels. </a:t>
            </a:r>
          </a:p>
          <a:p>
            <a:pPr algn="l" rtl="0"/>
            <a:r>
              <a:rPr lang="en-US" dirty="0"/>
              <a:t>6- Cost disadvantages </a:t>
            </a:r>
            <a:r>
              <a:rPr lang="en-US" dirty="0" smtClean="0"/>
              <a:t>independent of scale.</a:t>
            </a:r>
          </a:p>
          <a:p>
            <a:pPr marL="0" indent="0" algn="l" rtl="0">
              <a:buNone/>
            </a:pPr>
            <a:r>
              <a:rPr lang="en-US" dirty="0" smtClean="0"/>
              <a:t>   </a:t>
            </a:r>
            <a:r>
              <a:rPr lang="en-US" dirty="0"/>
              <a:t>7- Government policy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0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5609"/>
          </a:xfrm>
        </p:spPr>
        <p:txBody>
          <a:bodyPr/>
          <a:lstStyle/>
          <a:p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2- The threat of </a:t>
            </a:r>
            <a:r>
              <a:rPr lang="en-US" dirty="0" smtClean="0"/>
              <a:t>substitution.</a:t>
            </a:r>
          </a:p>
          <a:p>
            <a:pPr marL="0" indent="0" algn="l" rtl="0">
              <a:buNone/>
            </a:pPr>
            <a:r>
              <a:rPr lang="en-US" dirty="0" smtClean="0"/>
              <a:t>Substitute products is a matter of searching for other products that can perform the same function as the product of the industry. 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982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3- The bargaining power of </a:t>
            </a:r>
            <a:r>
              <a:rPr lang="en-US" dirty="0" smtClean="0"/>
              <a:t>suppliers</a:t>
            </a:r>
          </a:p>
          <a:p>
            <a:pPr marL="0" indent="0" algn="l" rtl="0">
              <a:buNone/>
            </a:pPr>
            <a:r>
              <a:rPr lang="en-US" dirty="0" smtClean="0"/>
              <a:t>According to porter a supplier group is powerful if the following apply:</a:t>
            </a:r>
          </a:p>
          <a:p>
            <a:pPr marL="0" indent="0" algn="l" rtl="0">
              <a:buNone/>
            </a:pPr>
            <a:r>
              <a:rPr lang="en-US" dirty="0" smtClean="0"/>
              <a:t>1- It is dominated by a few companies and is more concentrated than the industry it sells to.</a:t>
            </a:r>
          </a:p>
          <a:p>
            <a:pPr marL="0" indent="0" algn="l" rtl="0">
              <a:buNone/>
            </a:pPr>
            <a:r>
              <a:rPr lang="en-US" dirty="0" smtClean="0"/>
              <a:t>2- It is not obliged to contend with other substitute products for sale to the industry.</a:t>
            </a:r>
          </a:p>
          <a:p>
            <a:pPr marL="0" indent="0" algn="l" rtl="0">
              <a:buNone/>
            </a:pPr>
            <a:r>
              <a:rPr lang="en-US" dirty="0" smtClean="0"/>
              <a:t>3- The industry is not an important customer of the supplier group.</a:t>
            </a:r>
          </a:p>
          <a:p>
            <a:pPr marL="0" indent="0" algn="l" rtl="0">
              <a:buNone/>
            </a:pPr>
            <a:r>
              <a:rPr lang="en-US" dirty="0" smtClean="0"/>
              <a:t>4- The supplier’s product is an important  input to the buyer’s business.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078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3- The bargaining power of suppliers</a:t>
            </a:r>
          </a:p>
          <a:p>
            <a:pPr algn="l" rtl="0"/>
            <a:r>
              <a:rPr lang="en-US" dirty="0" smtClean="0"/>
              <a:t>5- The supplier group’s product are differentiated or it has built up switching costs.</a:t>
            </a:r>
          </a:p>
          <a:p>
            <a:pPr algn="l" rtl="0"/>
            <a:r>
              <a:rPr lang="en-US" dirty="0" smtClean="0"/>
              <a:t>6- The supplier group poses a credible threat of forward integration. 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Labor must be recognized as a supplier as well and one that exerts great power in many industries</a:t>
            </a:r>
            <a:r>
              <a:rPr lang="en-US" dirty="0" smtClean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532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competition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4- The bargaining power of </a:t>
            </a:r>
            <a:r>
              <a:rPr lang="en-US" dirty="0" smtClean="0"/>
              <a:t>customer:</a:t>
            </a:r>
          </a:p>
          <a:p>
            <a:pPr algn="l" rtl="0"/>
            <a:r>
              <a:rPr lang="en-US" dirty="0" smtClean="0"/>
              <a:t>Eight specific condition are proposed by porter where a buying group will exercise power:</a:t>
            </a:r>
          </a:p>
          <a:p>
            <a:pPr algn="l" rtl="0"/>
            <a:r>
              <a:rPr lang="en-US" dirty="0" smtClean="0"/>
              <a:t>1- The buyer group is concentrated  or purchases large volumes to seller.</a:t>
            </a:r>
          </a:p>
          <a:p>
            <a:pPr algn="l" rtl="0"/>
            <a:r>
              <a:rPr lang="en-US" dirty="0" smtClean="0"/>
              <a:t>2- The products it purchases from the industry represent a significant fraction of the buyer’s costs or purchases.</a:t>
            </a:r>
          </a:p>
          <a:p>
            <a:pPr algn="l" rtl="0"/>
            <a:r>
              <a:rPr lang="en-US" dirty="0" smtClean="0"/>
              <a:t>3- </a:t>
            </a:r>
            <a:r>
              <a:rPr lang="en-US" dirty="0"/>
              <a:t>The products it purchases from the industry </a:t>
            </a:r>
            <a:r>
              <a:rPr lang="en-US" dirty="0" smtClean="0"/>
              <a:t>are standard or undifferentiated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344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1340</Words>
  <Application>Microsoft Office PowerPoint</Application>
  <PresentationFormat>Widescreen</PresentationFormat>
  <Paragraphs>186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Garamond</vt:lpstr>
      <vt:lpstr>Times New Roman</vt:lpstr>
      <vt:lpstr>Organic</vt:lpstr>
      <vt:lpstr>Chapter 1</vt:lpstr>
      <vt:lpstr>Objectives</vt:lpstr>
      <vt:lpstr>Managing competition: product strategy is central</vt:lpstr>
      <vt:lpstr>Managing competition</vt:lpstr>
      <vt:lpstr>Managing competition</vt:lpstr>
      <vt:lpstr>Managing competition</vt:lpstr>
      <vt:lpstr>Managing competition</vt:lpstr>
      <vt:lpstr>Managing competition</vt:lpstr>
      <vt:lpstr>Managing competition</vt:lpstr>
      <vt:lpstr>The bargaining power of customer</vt:lpstr>
      <vt:lpstr>Managing competition</vt:lpstr>
      <vt:lpstr>Rivalry between current competitors</vt:lpstr>
      <vt:lpstr>Strategic options Growth vector matrix  </vt:lpstr>
      <vt:lpstr>Strategic options Growth vector matrix </vt:lpstr>
      <vt:lpstr>Strategic options Growth vector matrix </vt:lpstr>
      <vt:lpstr>Strategic options</vt:lpstr>
      <vt:lpstr>Strategic options Marketing mix strategies</vt:lpstr>
      <vt:lpstr>Strategic options Marketing mix strategies</vt:lpstr>
      <vt:lpstr>Product Strategy and Management</vt:lpstr>
      <vt:lpstr>Product Strategy and Management</vt:lpstr>
      <vt:lpstr>Product Strategy and Management</vt:lpstr>
      <vt:lpstr>Product Strategy and Management</vt:lpstr>
      <vt:lpstr>The Process of Innovation </vt:lpstr>
      <vt:lpstr>The Process of Innovation </vt:lpstr>
      <vt:lpstr>The Process of Innovation </vt:lpstr>
      <vt:lpstr>The Process of Innovation </vt:lpstr>
      <vt:lpstr>The Process of Innovation  The Fifth- generation innovation process</vt:lpstr>
      <vt:lpstr>The Process of Innovation  The Fifth- generation innovation process</vt:lpstr>
      <vt:lpstr>The Process of Innovation  The Fifth- generation innovation process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خلود</dc:creator>
  <cp:lastModifiedBy>خلود</cp:lastModifiedBy>
  <cp:revision>35</cp:revision>
  <dcterms:created xsi:type="dcterms:W3CDTF">2015-08-28T11:01:37Z</dcterms:created>
  <dcterms:modified xsi:type="dcterms:W3CDTF">2015-08-29T11:24:53Z</dcterms:modified>
</cp:coreProperties>
</file>