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41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1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5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976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3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6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07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99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0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0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87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21EDA-1121-49E5-ADE1-B25EA9D64F58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AD2DE-DE20-4F1F-A6C7-CD3B50EE3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59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136775"/>
          </a:xfrm>
        </p:spPr>
        <p:txBody>
          <a:bodyPr>
            <a:noAutofit/>
          </a:bodyPr>
          <a:lstStyle/>
          <a:p>
            <a:r>
              <a:rPr lang="en-US" sz="7200" dirty="0" smtClean="0"/>
              <a:t>Chapter ten</a:t>
            </a:r>
            <a:br>
              <a:rPr lang="en-US" sz="7200" dirty="0" smtClean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Pragmatics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146823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Speech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Speech </a:t>
            </a:r>
            <a:r>
              <a:rPr lang="en-US" b="1" dirty="0" smtClean="0"/>
              <a:t>acts: </a:t>
            </a:r>
            <a:r>
              <a:rPr lang="en-US" dirty="0" smtClean="0"/>
              <a:t>the action performed by a speaker with an utterance.</a:t>
            </a:r>
            <a:endParaRPr lang="en-US" b="1" dirty="0" smtClean="0"/>
          </a:p>
          <a:p>
            <a:r>
              <a:rPr lang="en-US" dirty="0" smtClean="0"/>
              <a:t>to describe actions such as ‘requesting’, ‘commanding’, ‘questioning’ or ‘informing’</a:t>
            </a:r>
          </a:p>
          <a:p>
            <a:pPr lvl="1"/>
            <a:r>
              <a:rPr lang="en-US" dirty="0" smtClean="0"/>
              <a:t>E.g., ‘</a:t>
            </a:r>
            <a:r>
              <a:rPr lang="en-US" i="1" dirty="0" smtClean="0"/>
              <a:t>I’ll be there at six</a:t>
            </a:r>
            <a:r>
              <a:rPr lang="en-US" dirty="0" smtClean="0"/>
              <a:t>.’ (you are not just speaking, you are ‘promising’)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94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and Indirect speech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47500" lnSpcReduction="20000"/>
          </a:bodyPr>
          <a:lstStyle/>
          <a:p>
            <a:pPr marL="914400" lvl="2" indent="0">
              <a:buNone/>
            </a:pPr>
            <a:r>
              <a:rPr lang="en-US" i="1" dirty="0" smtClean="0"/>
              <a:t>                                                                 </a:t>
            </a:r>
            <a:r>
              <a:rPr lang="en-US" sz="3400" i="1" u="sng" dirty="0" smtClean="0"/>
              <a:t>Structure</a:t>
            </a:r>
            <a:r>
              <a:rPr lang="en-US" sz="3400" i="1" dirty="0" smtClean="0"/>
              <a:t>                  </a:t>
            </a:r>
            <a:r>
              <a:rPr lang="en-US" sz="3400" i="1" u="sng" dirty="0" smtClean="0"/>
              <a:t>Function</a:t>
            </a:r>
          </a:p>
          <a:p>
            <a:pPr lvl="1"/>
            <a:r>
              <a:rPr lang="en-US" sz="3400" i="1" dirty="0" smtClean="0"/>
              <a:t>Did you eat the pizza?                 ?                           ?</a:t>
            </a:r>
          </a:p>
          <a:p>
            <a:pPr lvl="1"/>
            <a:r>
              <a:rPr lang="en-US" sz="3400" i="1" dirty="0" smtClean="0"/>
              <a:t>Eat the pizza!                                ?                           ?</a:t>
            </a:r>
          </a:p>
          <a:p>
            <a:pPr lvl="1"/>
            <a:r>
              <a:rPr lang="en-US" sz="3400" i="1" dirty="0" smtClean="0"/>
              <a:t>You ate the pizza.                        ?                            ?</a:t>
            </a:r>
          </a:p>
          <a:p>
            <a:pPr lvl="1"/>
            <a:endParaRPr lang="en-US" sz="3400" i="1" dirty="0" smtClean="0"/>
          </a:p>
          <a:p>
            <a:r>
              <a:rPr lang="en-US" sz="3400" b="1" dirty="0" smtClean="0"/>
              <a:t>Direct speech acts: </a:t>
            </a:r>
            <a:r>
              <a:rPr lang="en-US" sz="3400" dirty="0" smtClean="0"/>
              <a:t>for example, when we use an interrogative structure (e.g., </a:t>
            </a:r>
            <a:r>
              <a:rPr lang="en-US" sz="3400" i="1" dirty="0" smtClean="0"/>
              <a:t>Did you..?) </a:t>
            </a:r>
            <a:r>
              <a:rPr lang="en-US" sz="3400" dirty="0" smtClean="0"/>
              <a:t>with the function of a question/ i.e., we don’t know something and we are asking someone to provide </a:t>
            </a:r>
            <a:r>
              <a:rPr lang="en-US" sz="3400" u="sng" dirty="0" smtClean="0"/>
              <a:t>information</a:t>
            </a:r>
            <a:r>
              <a:rPr lang="en-US" sz="3400" dirty="0" smtClean="0"/>
              <a:t>. </a:t>
            </a:r>
          </a:p>
          <a:p>
            <a:endParaRPr lang="en-US" sz="3400" b="1" dirty="0" smtClean="0"/>
          </a:p>
          <a:p>
            <a:r>
              <a:rPr lang="en-US" sz="3400" b="1" dirty="0" smtClean="0"/>
              <a:t>Indirect </a:t>
            </a:r>
            <a:r>
              <a:rPr lang="en-US" sz="3400" b="1" dirty="0"/>
              <a:t>speech </a:t>
            </a:r>
            <a:r>
              <a:rPr lang="en-US" sz="3400" b="1" dirty="0" smtClean="0"/>
              <a:t>acts: </a:t>
            </a:r>
            <a:r>
              <a:rPr lang="en-US" sz="3400" dirty="0" smtClean="0"/>
              <a:t>for example, when we use the interrogative structure but we are not really asking for information/ we use it to make a </a:t>
            </a:r>
            <a:r>
              <a:rPr lang="en-US" sz="3400" u="sng" dirty="0" smtClean="0"/>
              <a:t>request</a:t>
            </a:r>
            <a:r>
              <a:rPr lang="en-US" sz="3400" dirty="0" smtClean="0"/>
              <a:t>.</a:t>
            </a:r>
          </a:p>
          <a:p>
            <a:pPr lvl="1"/>
            <a:r>
              <a:rPr lang="en-US" sz="3400" i="1" dirty="0"/>
              <a:t>Can you pass the salt?</a:t>
            </a:r>
          </a:p>
          <a:p>
            <a:pPr lvl="1"/>
            <a:r>
              <a:rPr lang="en-US" sz="3400" i="1" dirty="0"/>
              <a:t>You left the door open.</a:t>
            </a:r>
          </a:p>
          <a:p>
            <a:endParaRPr lang="en-US" sz="3400" dirty="0" smtClean="0"/>
          </a:p>
          <a:p>
            <a:r>
              <a:rPr lang="en-US" sz="3400" smtClean="0"/>
              <a:t>Thus, whenever </a:t>
            </a:r>
            <a:r>
              <a:rPr lang="en-US" sz="3400" dirty="0" smtClean="0"/>
              <a:t>one of the three syntactic structures  is used to perform a function other than its normal function the result is an indirect speech act.</a:t>
            </a:r>
          </a:p>
          <a:p>
            <a:endParaRPr lang="en-US" sz="3400" dirty="0" smtClean="0"/>
          </a:p>
          <a:p>
            <a:r>
              <a:rPr lang="en-US" sz="3400" dirty="0" smtClean="0"/>
              <a:t>Miscommunication could happen if one person fails to recognize another person’s indirect speech act. </a:t>
            </a:r>
          </a:p>
          <a:p>
            <a:pPr lvl="1"/>
            <a:r>
              <a:rPr lang="en-US" sz="3400" i="1" dirty="0" smtClean="0"/>
              <a:t>Do you know where the Ambassador hotel is? Yes I do. (and walks away) </a:t>
            </a:r>
            <a:r>
              <a:rPr lang="en-US" sz="3400" dirty="0" smtClean="0"/>
              <a:t>(its an indirect speech act used as a request not as a question)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628465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Face</a:t>
            </a:r>
            <a:r>
              <a:rPr lang="en-US" dirty="0" smtClean="0"/>
              <a:t>: your face in pragmatics is your public </a:t>
            </a:r>
            <a:r>
              <a:rPr lang="en-US" u="sng" dirty="0" smtClean="0"/>
              <a:t>self-image</a:t>
            </a:r>
            <a:r>
              <a:rPr lang="en-US" dirty="0" smtClean="0"/>
              <a:t>./ the emotional and social sense of self that everyone has and expects everyone else to recognize.</a:t>
            </a:r>
          </a:p>
          <a:p>
            <a:r>
              <a:rPr lang="en-US" b="1" dirty="0" smtClean="0"/>
              <a:t>Politeness: </a:t>
            </a:r>
            <a:r>
              <a:rPr lang="en-US" dirty="0" smtClean="0"/>
              <a:t>showing awareness and consideration of another person’s face.</a:t>
            </a:r>
          </a:p>
          <a:p>
            <a:endParaRPr lang="en-US" dirty="0" smtClean="0"/>
          </a:p>
          <a:p>
            <a:r>
              <a:rPr lang="en-US" b="1" dirty="0" smtClean="0"/>
              <a:t>Face-threatening act: </a:t>
            </a:r>
            <a:r>
              <a:rPr lang="en-US" dirty="0" smtClean="0"/>
              <a:t>behaving as if you have more social power than the other person</a:t>
            </a:r>
          </a:p>
          <a:p>
            <a:pPr lvl="1"/>
            <a:r>
              <a:rPr lang="en-US" i="1" dirty="0" smtClean="0"/>
              <a:t>Give me that paper!</a:t>
            </a:r>
          </a:p>
          <a:p>
            <a:pPr lvl="1"/>
            <a:endParaRPr lang="en-US" i="1" dirty="0" smtClean="0"/>
          </a:p>
          <a:p>
            <a:r>
              <a:rPr lang="en-US" b="1" dirty="0" smtClean="0"/>
              <a:t>Face-saving act: </a:t>
            </a:r>
            <a:r>
              <a:rPr lang="en-US" dirty="0" smtClean="0"/>
              <a:t>when you say something that lessens the possible threat to another’s face.</a:t>
            </a:r>
          </a:p>
          <a:p>
            <a:pPr lvl="1"/>
            <a:r>
              <a:rPr lang="en-US" i="1" dirty="0"/>
              <a:t>Could you pass me that paper? </a:t>
            </a:r>
            <a:endParaRPr lang="en-US" i="1" dirty="0" smtClean="0"/>
          </a:p>
          <a:p>
            <a:pPr lvl="1"/>
            <a:r>
              <a:rPr lang="en-US" dirty="0" smtClean="0"/>
              <a:t>(</a:t>
            </a:r>
            <a:r>
              <a:rPr lang="en-US" dirty="0"/>
              <a:t>the indirect speech act in the form of a question removes the social </a:t>
            </a:r>
            <a:r>
              <a:rPr lang="en-US" dirty="0" smtClean="0"/>
              <a:t>power/ the request is less threatening)</a:t>
            </a:r>
            <a:endParaRPr lang="en-US" i="1" dirty="0"/>
          </a:p>
          <a:p>
            <a:pPr lvl="1"/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50017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and positive 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Negative: </a:t>
            </a:r>
            <a:r>
              <a:rPr lang="en-US" dirty="0" smtClean="0"/>
              <a:t>the need to be independent and free from imposition./ shows concern about imposition</a:t>
            </a:r>
          </a:p>
          <a:p>
            <a:pPr lvl="1"/>
            <a:r>
              <a:rPr lang="en-US" i="1" dirty="0" smtClean="0"/>
              <a:t>I’m sorry to bother you, but ….</a:t>
            </a:r>
          </a:p>
          <a:p>
            <a:pPr lvl="1"/>
            <a:endParaRPr lang="en-US" i="1" dirty="0" smtClean="0"/>
          </a:p>
          <a:p>
            <a:r>
              <a:rPr lang="en-US" b="1" dirty="0" smtClean="0"/>
              <a:t> Positive face: </a:t>
            </a:r>
            <a:r>
              <a:rPr lang="en-US" dirty="0" smtClean="0"/>
              <a:t>the need to be connected, to belong, to be a member of a group./ shows solidarity</a:t>
            </a:r>
          </a:p>
          <a:p>
            <a:pPr lvl="1"/>
            <a:r>
              <a:rPr lang="en-US" i="1" dirty="0"/>
              <a:t>Let’s do this together….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appropriate use of language for ‘</a:t>
            </a:r>
            <a:r>
              <a:rPr lang="en-US" dirty="0" err="1" smtClean="0"/>
              <a:t>politness</a:t>
            </a:r>
            <a:r>
              <a:rPr lang="en-US" dirty="0" smtClean="0"/>
              <a:t>’ differs from culture to culture.</a:t>
            </a:r>
          </a:p>
        </p:txBody>
      </p:sp>
    </p:spTree>
    <p:extLst>
      <p:ext uri="{BB962C8B-B14F-4D97-AF65-F5344CB8AC3E}">
        <p14:creationId xmlns:p14="http://schemas.microsoft.com/office/powerpoint/2010/main" val="432973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Pragmatics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Pragmatics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Communication depends not only on recognizing the meaning of words in an utterance but recognizing what the speakers mean by their utterance.</a:t>
            </a:r>
          </a:p>
          <a:p>
            <a:pPr lvl="1"/>
            <a:r>
              <a:rPr lang="en-US" dirty="0" smtClean="0"/>
              <a:t>i.e. there are aspects of meaning that depend more on </a:t>
            </a:r>
            <a:r>
              <a:rPr lang="en-US" u="sng" dirty="0" smtClean="0"/>
              <a:t>context</a:t>
            </a:r>
            <a:r>
              <a:rPr lang="en-US" dirty="0" smtClean="0"/>
              <a:t> and the communicative </a:t>
            </a:r>
            <a:r>
              <a:rPr lang="en-US" u="sng" dirty="0" smtClean="0"/>
              <a:t>intentions</a:t>
            </a:r>
            <a:r>
              <a:rPr lang="en-US" dirty="0" smtClean="0"/>
              <a:t> of the speaker.</a:t>
            </a:r>
          </a:p>
          <a:p>
            <a:pPr lvl="1"/>
            <a:r>
              <a:rPr lang="en-US" dirty="0" smtClean="0"/>
              <a:t>The study of ‘speaker meaning’ (or intention) is called pragmatics.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295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Pragmatics is the study od ‘</a:t>
            </a:r>
            <a:r>
              <a:rPr lang="en-US" u="sng" dirty="0" smtClean="0"/>
              <a:t>invisible</a:t>
            </a:r>
            <a:r>
              <a:rPr lang="en-US" dirty="0" smtClean="0"/>
              <a:t>’ meaning/ i.e. how we recognize what is meant even when it is not actually said or written.</a:t>
            </a:r>
          </a:p>
          <a:p>
            <a:pPr lvl="1"/>
            <a:r>
              <a:rPr lang="en-US" dirty="0" smtClean="0"/>
              <a:t>Thus we have to depend on a lot of shared </a:t>
            </a:r>
            <a:r>
              <a:rPr lang="en-US" u="sng" dirty="0" smtClean="0"/>
              <a:t>assumptions</a:t>
            </a:r>
            <a:r>
              <a:rPr lang="en-US" dirty="0" smtClean="0"/>
              <a:t> and expectations when we try to communicate.</a:t>
            </a:r>
          </a:p>
          <a:p>
            <a:pPr lvl="1"/>
            <a:r>
              <a:rPr lang="en-US" dirty="0" smtClean="0"/>
              <a:t>See ‘heated attendant parking’ and ‘baby’ examples in book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order to reach a correct understanding we have to use:</a:t>
            </a:r>
          </a:p>
          <a:p>
            <a:pPr lvl="1"/>
            <a:r>
              <a:rPr lang="en-US" dirty="0" smtClean="0"/>
              <a:t>1/ the meaning of the words (lexical)</a:t>
            </a:r>
          </a:p>
          <a:p>
            <a:pPr lvl="1"/>
            <a:r>
              <a:rPr lang="en-US" dirty="0" smtClean="0"/>
              <a:t>2/ the context in which they occur</a:t>
            </a:r>
          </a:p>
          <a:p>
            <a:pPr lvl="1"/>
            <a:r>
              <a:rPr lang="en-US" dirty="0" smtClean="0"/>
              <a:t>3/ and some pre-existing knowledge of the world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Thus, our interpretation of meaning is not based solely on words but on what we think the writer </a:t>
            </a:r>
            <a:r>
              <a:rPr lang="en-US" u="sng" dirty="0" smtClean="0"/>
              <a:t>intended</a:t>
            </a:r>
            <a:r>
              <a:rPr lang="en-US" dirty="0" smtClean="0"/>
              <a:t> to communicate.</a:t>
            </a:r>
          </a:p>
        </p:txBody>
      </p:sp>
    </p:spTree>
    <p:extLst>
      <p:ext uri="{BB962C8B-B14F-4D97-AF65-F5344CB8AC3E}">
        <p14:creationId xmlns:p14="http://schemas.microsoft.com/office/powerpoint/2010/main" val="893977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There are two types of context:</a:t>
            </a:r>
          </a:p>
          <a:p>
            <a:endParaRPr lang="en-US" b="1" dirty="0" smtClean="0"/>
          </a:p>
          <a:p>
            <a:r>
              <a:rPr lang="en-US" b="1" dirty="0" smtClean="0"/>
              <a:t>1/Linguistic</a:t>
            </a:r>
            <a:r>
              <a:rPr lang="en-US" dirty="0" smtClean="0"/>
              <a:t> </a:t>
            </a:r>
            <a:r>
              <a:rPr lang="en-US" b="1" dirty="0" smtClean="0"/>
              <a:t>Context</a:t>
            </a:r>
            <a:r>
              <a:rPr lang="en-US" dirty="0" smtClean="0"/>
              <a:t> also known as </a:t>
            </a:r>
            <a:r>
              <a:rPr lang="en-US" b="1" dirty="0" smtClean="0"/>
              <a:t>Co-text </a:t>
            </a:r>
            <a:r>
              <a:rPr lang="en-US" dirty="0" smtClean="0"/>
              <a:t>which describes the set of other words used in the same phrase or sentence.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surrounding</a:t>
            </a:r>
            <a:r>
              <a:rPr lang="en-US" dirty="0" smtClean="0"/>
              <a:t> co-text has a strong effect on the meaning of words.</a:t>
            </a:r>
          </a:p>
          <a:p>
            <a:pPr lvl="1"/>
            <a:r>
              <a:rPr lang="en-US" dirty="0" smtClean="0"/>
              <a:t>E.g., the homonym ‘</a:t>
            </a:r>
            <a:r>
              <a:rPr lang="en-US" i="1" dirty="0" smtClean="0"/>
              <a:t>bank</a:t>
            </a:r>
            <a:r>
              <a:rPr lang="en-US" dirty="0" smtClean="0"/>
              <a:t>’ in ‘</a:t>
            </a:r>
            <a:r>
              <a:rPr lang="en-US" i="1" dirty="0" smtClean="0"/>
              <a:t>She has to get to the bank to withdraw some cash.’</a:t>
            </a:r>
          </a:p>
          <a:p>
            <a:pPr lvl="1"/>
            <a:r>
              <a:rPr lang="en-US" dirty="0" smtClean="0"/>
              <a:t>we know from the linguistic context which type of bank is intended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2/ Physical context: </a:t>
            </a:r>
            <a:r>
              <a:rPr lang="en-US" dirty="0" smtClean="0"/>
              <a:t>We can interpret the meaning of words on the basis of the physical context.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E.g., if a building in the city has the word BANK written on it , the physical location will influence our interpretation.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Our understanding of what we read and hear is tied to the </a:t>
            </a:r>
            <a:r>
              <a:rPr lang="en-US" u="sng" dirty="0" smtClean="0"/>
              <a:t>time</a:t>
            </a:r>
            <a:r>
              <a:rPr lang="en-US" dirty="0" smtClean="0"/>
              <a:t> and </a:t>
            </a:r>
            <a:r>
              <a:rPr lang="en-US" u="sng" dirty="0" smtClean="0"/>
              <a:t>place</a:t>
            </a:r>
            <a:r>
              <a:rPr lang="en-US" dirty="0" smtClean="0"/>
              <a:t> in which we encounter linguistic expressions.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91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Deixis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Some common words in English that can’t be interpreted at all if we don’t know the immediate </a:t>
            </a:r>
            <a:r>
              <a:rPr lang="en-US" u="sng" dirty="0" smtClean="0"/>
              <a:t>physical</a:t>
            </a:r>
            <a:r>
              <a:rPr lang="en-US" dirty="0" smtClean="0"/>
              <a:t> </a:t>
            </a:r>
            <a:r>
              <a:rPr lang="en-US" u="sng" dirty="0" smtClean="0"/>
              <a:t>context</a:t>
            </a:r>
            <a:r>
              <a:rPr lang="en-US" dirty="0" smtClean="0"/>
              <a:t> of the speaker./ i.e. at the time of the utterance</a:t>
            </a:r>
          </a:p>
          <a:p>
            <a:pPr lvl="1"/>
            <a:r>
              <a:rPr lang="en-US" dirty="0" smtClean="0"/>
              <a:t>E.g., </a:t>
            </a:r>
            <a:r>
              <a:rPr lang="en-US" i="1" dirty="0" smtClean="0"/>
              <a:t>here, there, this, that, now, then, today, yesterday, tomorrow</a:t>
            </a:r>
          </a:p>
          <a:p>
            <a:pPr lvl="1"/>
            <a:r>
              <a:rPr lang="en-US" dirty="0" smtClean="0"/>
              <a:t>Pronouns, </a:t>
            </a:r>
            <a:r>
              <a:rPr lang="en-US" i="1" dirty="0" smtClean="0"/>
              <a:t>you, me, he, she, it, them</a:t>
            </a:r>
          </a:p>
          <a:p>
            <a:pPr lvl="1"/>
            <a:r>
              <a:rPr lang="en-US" i="1" u="sng" dirty="0" smtClean="0"/>
              <a:t>You</a:t>
            </a:r>
            <a:r>
              <a:rPr lang="en-US" i="1" dirty="0" smtClean="0"/>
              <a:t>’ll have to bring </a:t>
            </a:r>
            <a:r>
              <a:rPr lang="en-US" i="1" u="sng" dirty="0" smtClean="0"/>
              <a:t>it</a:t>
            </a:r>
            <a:r>
              <a:rPr lang="en-US" i="1" dirty="0" smtClean="0"/>
              <a:t> back </a:t>
            </a:r>
            <a:r>
              <a:rPr lang="en-US" i="1" u="sng" dirty="0" smtClean="0"/>
              <a:t>tomorrow</a:t>
            </a:r>
            <a:r>
              <a:rPr lang="en-US" i="1" dirty="0" smtClean="0"/>
              <a:t> because </a:t>
            </a:r>
            <a:r>
              <a:rPr lang="en-US" i="1" u="sng" dirty="0" smtClean="0"/>
              <a:t>she</a:t>
            </a:r>
            <a:r>
              <a:rPr lang="en-US" i="1" dirty="0" smtClean="0"/>
              <a:t> isn’t </a:t>
            </a:r>
            <a:r>
              <a:rPr lang="en-US" i="1" u="sng" dirty="0" smtClean="0"/>
              <a:t>here</a:t>
            </a:r>
            <a:r>
              <a:rPr lang="en-US" i="1" dirty="0" smtClean="0"/>
              <a:t> </a:t>
            </a:r>
            <a:r>
              <a:rPr lang="en-US" i="1" u="sng" dirty="0" smtClean="0"/>
              <a:t>today</a:t>
            </a:r>
            <a:r>
              <a:rPr lang="en-US" i="1" dirty="0" smtClean="0"/>
              <a:t>.</a:t>
            </a:r>
          </a:p>
          <a:p>
            <a:pPr lvl="1"/>
            <a:endParaRPr lang="en-US" i="1" dirty="0" smtClean="0"/>
          </a:p>
          <a:p>
            <a:r>
              <a:rPr lang="en-US" b="1" dirty="0" smtClean="0"/>
              <a:t>Deictic expressions: </a:t>
            </a:r>
            <a:r>
              <a:rPr lang="en-US" dirty="0" smtClean="0"/>
              <a:t>bits of language that we can only understand in terms of the speaker’s </a:t>
            </a:r>
            <a:r>
              <a:rPr lang="en-US" u="sng" dirty="0" smtClean="0"/>
              <a:t>intended</a:t>
            </a:r>
            <a:r>
              <a:rPr lang="en-US" dirty="0" smtClean="0"/>
              <a:t> meaning</a:t>
            </a:r>
            <a:r>
              <a:rPr lang="en-US" b="1" dirty="0" smtClean="0"/>
              <a:t>. </a:t>
            </a:r>
            <a:r>
              <a:rPr lang="en-US" dirty="0" smtClean="0"/>
              <a:t>We use </a:t>
            </a:r>
            <a:r>
              <a:rPr lang="en-US" dirty="0" err="1" smtClean="0"/>
              <a:t>deixis</a:t>
            </a:r>
            <a:r>
              <a:rPr lang="en-US" dirty="0" smtClean="0"/>
              <a:t> to point to :</a:t>
            </a:r>
          </a:p>
          <a:p>
            <a:endParaRPr lang="en-US" b="1" dirty="0" smtClean="0"/>
          </a:p>
          <a:p>
            <a:pPr lvl="1"/>
            <a:r>
              <a:rPr lang="en-US" dirty="0"/>
              <a:t>Person </a:t>
            </a:r>
            <a:r>
              <a:rPr lang="en-US" dirty="0" err="1" smtClean="0"/>
              <a:t>deixis</a:t>
            </a:r>
            <a:r>
              <a:rPr lang="en-US" dirty="0" smtClean="0"/>
              <a:t> (things: </a:t>
            </a:r>
            <a:r>
              <a:rPr lang="en-US" i="1" dirty="0" smtClean="0"/>
              <a:t>it, this, these boxes</a:t>
            </a:r>
            <a:r>
              <a:rPr lang="en-US" dirty="0" smtClean="0"/>
              <a:t>) or people (</a:t>
            </a:r>
            <a:r>
              <a:rPr lang="en-US" i="1" dirty="0" smtClean="0"/>
              <a:t>him, them, those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Spatial </a:t>
            </a:r>
            <a:r>
              <a:rPr lang="en-US" dirty="0" err="1" smtClean="0"/>
              <a:t>deixis</a:t>
            </a:r>
            <a:r>
              <a:rPr lang="en-US" dirty="0" smtClean="0"/>
              <a:t>/ location (</a:t>
            </a:r>
            <a:r>
              <a:rPr lang="en-US" i="1" dirty="0" smtClean="0"/>
              <a:t>here, there, near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Temporal </a:t>
            </a:r>
            <a:r>
              <a:rPr lang="en-US" dirty="0" err="1" smtClean="0"/>
              <a:t>deixis</a:t>
            </a:r>
            <a:r>
              <a:rPr lang="en-US" dirty="0" smtClean="0"/>
              <a:t>/ time (</a:t>
            </a:r>
            <a:r>
              <a:rPr lang="en-US" i="1" dirty="0" smtClean="0"/>
              <a:t>now, then, last week</a:t>
            </a:r>
            <a:r>
              <a:rPr lang="en-US" dirty="0" smtClean="0"/>
              <a:t>)</a:t>
            </a:r>
            <a:endParaRPr lang="en-US" dirty="0"/>
          </a:p>
          <a:p>
            <a:endParaRPr lang="en-US" b="1" dirty="0" smtClean="0"/>
          </a:p>
          <a:p>
            <a:r>
              <a:rPr lang="en-US" dirty="0" smtClean="0"/>
              <a:t>All these expressions have to be interpreted in terms of which person, place or time the </a:t>
            </a:r>
            <a:r>
              <a:rPr lang="en-US" u="sng" dirty="0" smtClean="0"/>
              <a:t>speaker</a:t>
            </a:r>
            <a:r>
              <a:rPr lang="en-US" dirty="0" smtClean="0"/>
              <a:t> has in mind.</a:t>
            </a:r>
          </a:p>
          <a:p>
            <a:pPr lvl="1"/>
            <a:r>
              <a:rPr lang="en-US" dirty="0" smtClean="0"/>
              <a:t>E.g., </a:t>
            </a:r>
            <a:r>
              <a:rPr lang="en-US" i="1" dirty="0"/>
              <a:t>H</a:t>
            </a:r>
            <a:r>
              <a:rPr lang="en-US" i="1" dirty="0" smtClean="0"/>
              <a:t>ere she comes</a:t>
            </a:r>
          </a:p>
          <a:p>
            <a:pPr lvl="1"/>
            <a:r>
              <a:rPr lang="en-US" i="1" dirty="0" smtClean="0"/>
              <a:t>There she goes</a:t>
            </a:r>
          </a:p>
        </p:txBody>
      </p:sp>
    </p:spTree>
    <p:extLst>
      <p:ext uri="{BB962C8B-B14F-4D97-AF65-F5344CB8AC3E}">
        <p14:creationId xmlns:p14="http://schemas.microsoft.com/office/powerpoint/2010/main" val="3250572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Reference: </a:t>
            </a:r>
            <a:r>
              <a:rPr lang="en-US" dirty="0" smtClean="0"/>
              <a:t>an act by which a </a:t>
            </a:r>
            <a:r>
              <a:rPr lang="en-US" u="sng" dirty="0" smtClean="0"/>
              <a:t>speaker</a:t>
            </a:r>
            <a:r>
              <a:rPr lang="en-US" dirty="0" smtClean="0"/>
              <a:t> (or writer) uses </a:t>
            </a:r>
            <a:r>
              <a:rPr lang="en-US" u="sng" dirty="0" smtClean="0"/>
              <a:t>language</a:t>
            </a:r>
            <a:r>
              <a:rPr lang="en-US" dirty="0" smtClean="0"/>
              <a:t> to enable a listener (or reader) to </a:t>
            </a:r>
            <a:r>
              <a:rPr lang="en-US" u="sng" dirty="0" smtClean="0"/>
              <a:t>identify</a:t>
            </a:r>
            <a:r>
              <a:rPr lang="en-US" dirty="0" smtClean="0"/>
              <a:t> something. We can use either:</a:t>
            </a:r>
          </a:p>
          <a:p>
            <a:pPr lvl="1"/>
            <a:r>
              <a:rPr lang="en-US" dirty="0" smtClean="0"/>
              <a:t>Proper nouns </a:t>
            </a:r>
            <a:r>
              <a:rPr lang="en-US" i="1" dirty="0" smtClean="0"/>
              <a:t>(Chomsky, Jennifer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Other nouns in phrases (</a:t>
            </a:r>
            <a:r>
              <a:rPr lang="en-US" i="1" dirty="0" smtClean="0"/>
              <a:t>a writer, my friend, the cat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Or pronouns (</a:t>
            </a:r>
            <a:r>
              <a:rPr lang="en-US" i="1" dirty="0" smtClean="0"/>
              <a:t>he, she, it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reference depends on who is using it because for every word or phrase there is a ‘range of reference.’</a:t>
            </a:r>
          </a:p>
          <a:p>
            <a:pPr lvl="1"/>
            <a:r>
              <a:rPr lang="en-US" dirty="0"/>
              <a:t>E.g. ‘</a:t>
            </a:r>
            <a:r>
              <a:rPr lang="en-US" i="1" dirty="0"/>
              <a:t>the war</a:t>
            </a:r>
            <a:r>
              <a:rPr lang="en-US" dirty="0"/>
              <a:t>’ example in the beginning of the chapter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can also refer to things when we are not sure what to call them.</a:t>
            </a:r>
          </a:p>
          <a:p>
            <a:pPr lvl="1"/>
            <a:r>
              <a:rPr lang="en-US" i="1" dirty="0" smtClean="0"/>
              <a:t>The blue thing</a:t>
            </a:r>
          </a:p>
          <a:p>
            <a:pPr lvl="1"/>
            <a:r>
              <a:rPr lang="en-US" i="1" dirty="0" smtClean="0"/>
              <a:t>The icky stuff</a:t>
            </a:r>
          </a:p>
        </p:txBody>
      </p:sp>
    </p:spTree>
    <p:extLst>
      <p:ext uri="{BB962C8B-B14F-4D97-AF65-F5344CB8AC3E}">
        <p14:creationId xmlns:p14="http://schemas.microsoft.com/office/powerpoint/2010/main" val="1585496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Inference</a:t>
            </a:r>
            <a:r>
              <a:rPr lang="en-US" dirty="0" smtClean="0"/>
              <a:t>: is additional information used by the </a:t>
            </a:r>
            <a:r>
              <a:rPr lang="en-US" u="sng" dirty="0" smtClean="0"/>
              <a:t>listener</a:t>
            </a:r>
            <a:r>
              <a:rPr lang="en-US" dirty="0" smtClean="0"/>
              <a:t> to create a </a:t>
            </a:r>
            <a:r>
              <a:rPr lang="en-US" u="sng" dirty="0" smtClean="0"/>
              <a:t>connection</a:t>
            </a:r>
            <a:r>
              <a:rPr lang="en-US" dirty="0" smtClean="0"/>
              <a:t> between what is </a:t>
            </a:r>
            <a:r>
              <a:rPr lang="en-US" u="sng" dirty="0" smtClean="0"/>
              <a:t>said</a:t>
            </a:r>
            <a:r>
              <a:rPr lang="en-US" dirty="0" smtClean="0"/>
              <a:t> and what must be </a:t>
            </a:r>
            <a:r>
              <a:rPr lang="en-US" u="sng" dirty="0" smtClean="0"/>
              <a:t>meant</a:t>
            </a:r>
            <a:r>
              <a:rPr lang="en-US" dirty="0" smtClean="0"/>
              <a:t>./ i.e. they are mental calculations we have to do to reach an understanding, e.g., </a:t>
            </a:r>
          </a:p>
          <a:p>
            <a:endParaRPr lang="en-US" dirty="0" smtClean="0"/>
          </a:p>
          <a:p>
            <a:pPr lvl="1"/>
            <a:r>
              <a:rPr lang="en-US" i="1" dirty="0" smtClean="0"/>
              <a:t>Can I look at your Chomsky?</a:t>
            </a:r>
          </a:p>
          <a:p>
            <a:pPr lvl="1"/>
            <a:r>
              <a:rPr lang="en-US" i="1" dirty="0" smtClean="0"/>
              <a:t>Sure, it’s on the shelf over there.</a:t>
            </a:r>
          </a:p>
          <a:p>
            <a:pPr lvl="1"/>
            <a:r>
              <a:rPr lang="en-US" dirty="0" smtClean="0"/>
              <a:t>In order to understand the utterance we have to make the inference: ‘if X is the name of the writer of the book, then X can be used to refer to a copy of a book by the writer.’</a:t>
            </a:r>
          </a:p>
          <a:p>
            <a:pPr lvl="1"/>
            <a:endParaRPr lang="en-US" dirty="0" smtClean="0"/>
          </a:p>
          <a:p>
            <a:r>
              <a:rPr lang="en-US" u="sng" dirty="0"/>
              <a:t>Remember</a:t>
            </a:r>
            <a:r>
              <a:rPr lang="en-US" dirty="0"/>
              <a:t> that it is performed by the listener (or reader</a:t>
            </a:r>
            <a:r>
              <a:rPr lang="en-US" dirty="0" smtClean="0"/>
              <a:t>). See examples:</a:t>
            </a:r>
            <a:endParaRPr lang="en-US" dirty="0"/>
          </a:p>
          <a:p>
            <a:pPr lvl="1"/>
            <a:r>
              <a:rPr lang="en-US" i="1" dirty="0" smtClean="0"/>
              <a:t>Picasso is in the museum.</a:t>
            </a:r>
          </a:p>
          <a:p>
            <a:pPr lvl="1"/>
            <a:r>
              <a:rPr lang="en-US" i="1" dirty="0" smtClean="0"/>
              <a:t>We saw Shakespeare in London.</a:t>
            </a:r>
          </a:p>
          <a:p>
            <a:pPr lvl="1"/>
            <a:r>
              <a:rPr lang="en-US" i="1" dirty="0" smtClean="0"/>
              <a:t>Jennifer is wearing Calvin Klein.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73844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Anaphora</a:t>
            </a:r>
            <a:r>
              <a:rPr lang="en-US" dirty="0" smtClean="0"/>
              <a:t>: a subsequent reference to an already introduced entity</a:t>
            </a:r>
            <a:r>
              <a:rPr lang="en-US" dirty="0" smtClean="0"/>
              <a:t>./ mostly we use anaphora in a text to maintain reference.</a:t>
            </a:r>
          </a:p>
          <a:p>
            <a:r>
              <a:rPr lang="en-US" dirty="0" smtClean="0"/>
              <a:t>The first mention is called an </a:t>
            </a:r>
            <a:r>
              <a:rPr lang="en-US" u="sng" dirty="0" smtClean="0"/>
              <a:t>antecedent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i="1" dirty="0" smtClean="0"/>
              <a:t>We saw </a:t>
            </a:r>
            <a:r>
              <a:rPr lang="en-US" i="1" u="sng" dirty="0" smtClean="0"/>
              <a:t>a puppy </a:t>
            </a:r>
            <a:r>
              <a:rPr lang="en-US" i="1" dirty="0" smtClean="0"/>
              <a:t>in a home video. (antecedent)</a:t>
            </a:r>
          </a:p>
          <a:p>
            <a:pPr lvl="1"/>
            <a:r>
              <a:rPr lang="en-US" i="1" u="sng" dirty="0" smtClean="0"/>
              <a:t>The puppy </a:t>
            </a:r>
            <a:r>
              <a:rPr lang="en-US" i="1" dirty="0" smtClean="0"/>
              <a:t>was struggling and shaking. (anaphoric expression)</a:t>
            </a:r>
          </a:p>
          <a:p>
            <a:pPr lvl="1"/>
            <a:r>
              <a:rPr lang="en-US" i="1" u="sng" dirty="0" smtClean="0"/>
              <a:t>It</a:t>
            </a:r>
            <a:r>
              <a:rPr lang="en-US" i="1" dirty="0" smtClean="0"/>
              <a:t> jumped out of the bath and ran away. (anaphoric expression)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The connection between an antecedent and an anaphoric expression is created by using:</a:t>
            </a:r>
          </a:p>
          <a:p>
            <a:pPr lvl="1"/>
            <a:r>
              <a:rPr lang="en-US" dirty="0" smtClean="0"/>
              <a:t>Pronouns (</a:t>
            </a:r>
            <a:r>
              <a:rPr lang="en-US" i="1" dirty="0" smtClean="0"/>
              <a:t>it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Or a phrase with </a:t>
            </a:r>
            <a:r>
              <a:rPr lang="en-US" i="1" dirty="0" smtClean="0"/>
              <a:t>the</a:t>
            </a:r>
            <a:r>
              <a:rPr lang="en-US" dirty="0" smtClean="0"/>
              <a:t> plus a noun (</a:t>
            </a:r>
            <a:r>
              <a:rPr lang="en-US" i="1" dirty="0" smtClean="0"/>
              <a:t>the puppy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Or another noun related to the antecedent (</a:t>
            </a:r>
            <a:r>
              <a:rPr lang="en-US" i="1" dirty="0" smtClean="0"/>
              <a:t>the little dog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Such connections are made by using ‘inference’</a:t>
            </a:r>
          </a:p>
          <a:p>
            <a:pPr lvl="1"/>
            <a:r>
              <a:rPr lang="en-US" i="1" dirty="0" smtClean="0"/>
              <a:t>We foun</a:t>
            </a:r>
            <a:r>
              <a:rPr lang="en-US" i="1" dirty="0" smtClean="0"/>
              <a:t>d </a:t>
            </a:r>
            <a:r>
              <a:rPr lang="en-US" i="1" u="sng" dirty="0" smtClean="0"/>
              <a:t>a house </a:t>
            </a:r>
            <a:r>
              <a:rPr lang="en-US" i="1" dirty="0" smtClean="0"/>
              <a:t>to rent but </a:t>
            </a:r>
            <a:r>
              <a:rPr lang="en-US" i="1" u="sng" dirty="0" smtClean="0"/>
              <a:t>the kitchen </a:t>
            </a:r>
            <a:r>
              <a:rPr lang="en-US" i="1" dirty="0" smtClean="0"/>
              <a:t>was very small.</a:t>
            </a:r>
          </a:p>
          <a:p>
            <a:pPr lvl="1"/>
            <a:r>
              <a:rPr lang="en-US" dirty="0" smtClean="0"/>
              <a:t>“if X is a house then X has a kitchen”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959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Presupposition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Presupposition</a:t>
            </a:r>
            <a:r>
              <a:rPr lang="en-US" dirty="0" smtClean="0"/>
              <a:t>: what a speaker (or writer) assumes is true or known by a listener (or reader)</a:t>
            </a:r>
          </a:p>
          <a:p>
            <a:r>
              <a:rPr lang="en-US" dirty="0" smtClean="0"/>
              <a:t>We design our linguistic messages based on assumptions about what our listeners already know</a:t>
            </a:r>
            <a:endParaRPr lang="en-US" dirty="0" smtClean="0"/>
          </a:p>
          <a:p>
            <a:r>
              <a:rPr lang="en-US" u="sng" dirty="0" smtClean="0"/>
              <a:t>Remember</a:t>
            </a:r>
            <a:r>
              <a:rPr lang="en-US" dirty="0" smtClean="0"/>
              <a:t> </a:t>
            </a:r>
            <a:r>
              <a:rPr lang="en-US" dirty="0"/>
              <a:t>that it is performed by the </a:t>
            </a:r>
            <a:r>
              <a:rPr lang="en-US" dirty="0" smtClean="0"/>
              <a:t>speaker (or writer</a:t>
            </a:r>
            <a:r>
              <a:rPr lang="en-US" dirty="0" smtClean="0"/>
              <a:t>)</a:t>
            </a:r>
          </a:p>
          <a:p>
            <a:pPr lvl="1"/>
            <a:r>
              <a:rPr lang="en-US" i="1" dirty="0" smtClean="0"/>
              <a:t>Your brother is waiting outside. </a:t>
            </a:r>
            <a:r>
              <a:rPr lang="en-US" dirty="0" smtClean="0"/>
              <a:t>(there is an obvious presupposition that you have a brother)</a:t>
            </a:r>
            <a:endParaRPr lang="en-US" i="1" dirty="0" smtClean="0"/>
          </a:p>
          <a:p>
            <a:pPr lvl="1"/>
            <a:r>
              <a:rPr lang="en-US" i="1" dirty="0" smtClean="0"/>
              <a:t>When did you stop smoking?</a:t>
            </a:r>
          </a:p>
          <a:p>
            <a:pPr lvl="1"/>
            <a:r>
              <a:rPr lang="en-US" i="1" dirty="0" smtClean="0"/>
              <a:t>Why did you run the red light?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598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1397</Words>
  <Application>Microsoft Office PowerPoint</Application>
  <PresentationFormat>On-screen Show (4:3)</PresentationFormat>
  <Paragraphs>128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Chapter ten  Pragmatics</vt:lpstr>
      <vt:lpstr>Pragmatics</vt:lpstr>
      <vt:lpstr>PowerPoint Presentation</vt:lpstr>
      <vt:lpstr>Context</vt:lpstr>
      <vt:lpstr>Deixis</vt:lpstr>
      <vt:lpstr>Reference</vt:lpstr>
      <vt:lpstr>Inference</vt:lpstr>
      <vt:lpstr>Anaphora</vt:lpstr>
      <vt:lpstr>Presupposition</vt:lpstr>
      <vt:lpstr>Speech acts</vt:lpstr>
      <vt:lpstr>Direct and Indirect speech acts</vt:lpstr>
      <vt:lpstr>Politeness</vt:lpstr>
      <vt:lpstr>Negative and positive face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ten  Pragmatics</dc:title>
  <dc:creator>Nasiba Alyami</dc:creator>
  <cp:lastModifiedBy>Nasiba Alyami</cp:lastModifiedBy>
  <cp:revision>22</cp:revision>
  <dcterms:created xsi:type="dcterms:W3CDTF">2017-11-28T08:10:31Z</dcterms:created>
  <dcterms:modified xsi:type="dcterms:W3CDTF">2017-11-30T06:55:12Z</dcterms:modified>
</cp:coreProperties>
</file>