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CEC5C4-EC95-48BE-82B4-B6DF575BCDEE}" type="datetimeFigureOut">
              <a:rPr lang="ar-SA" smtClean="0"/>
              <a:t>1/17/1436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760C9E3-6989-48A4-AC23-A4F7B7C174B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539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B308D5-9D8A-4032-9AAC-CAC2C01617C2}" type="slidenum">
              <a:rPr lang="en-US" altLang="ar-SA" sz="1200" smtClean="0"/>
              <a:pPr/>
              <a:t>2</a:t>
            </a:fld>
            <a:endParaRPr lang="en-US" altLang="ar-SA" sz="1200" smtClean="0"/>
          </a:p>
        </p:txBody>
      </p:sp>
    </p:spTree>
    <p:extLst>
      <p:ext uri="{BB962C8B-B14F-4D97-AF65-F5344CB8AC3E}">
        <p14:creationId xmlns:p14="http://schemas.microsoft.com/office/powerpoint/2010/main" val="206349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8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7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80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59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26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269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486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4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44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6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7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9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5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8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53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01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73300"/>
            <a:ext cx="7772400" cy="1143000"/>
          </a:xfrm>
        </p:spPr>
        <p:txBody>
          <a:bodyPr anchor="ctr"/>
          <a:lstStyle/>
          <a:p>
            <a:r>
              <a:rPr lang="en-US" altLang="ar-SA" sz="3200" smtClean="0"/>
              <a:t>Chapter 10 </a:t>
            </a:r>
            <a:br>
              <a:rPr lang="en-US" altLang="ar-SA" sz="3200" smtClean="0"/>
            </a:br>
            <a:r>
              <a:rPr lang="en-US" altLang="ar-SA" sz="3200" smtClean="0"/>
              <a:t>Introduction to Objects and Classess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ar-SA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61ED91B-F8F5-406B-B942-E5651863B6EB}" type="slidenum">
              <a:rPr lang="en-US" altLang="ar-SA" sz="280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1447800" y="45720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4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Objects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5038"/>
            <a:ext cx="7772400" cy="4495800"/>
          </a:xfrm>
        </p:spPr>
        <p:txBody>
          <a:bodyPr/>
          <a:lstStyle/>
          <a:p>
            <a:pPr algn="l" rtl="0"/>
            <a:r>
              <a:rPr lang="en-GB" altLang="ar-SA" smtClean="0"/>
              <a:t>An </a:t>
            </a:r>
            <a:r>
              <a:rPr lang="en-GB" altLang="ar-SA" b="1" i="1" smtClean="0">
                <a:solidFill>
                  <a:srgbClr val="CC0000"/>
                </a:solidFill>
              </a:rPr>
              <a:t>object</a:t>
            </a:r>
            <a:r>
              <a:rPr lang="en-GB" altLang="ar-SA" smtClean="0"/>
              <a:t> is an </a:t>
            </a:r>
            <a:r>
              <a:rPr lang="en-GB" altLang="ar-SA" i="1" smtClean="0">
                <a:solidFill>
                  <a:srgbClr val="000066"/>
                </a:solidFill>
              </a:rPr>
              <a:t>instance</a:t>
            </a:r>
            <a:r>
              <a:rPr lang="en-GB" altLang="ar-SA" smtClean="0"/>
              <a:t> of a class.</a:t>
            </a:r>
          </a:p>
          <a:p>
            <a:pPr algn="l" rtl="0"/>
            <a:endParaRPr lang="en-GB" altLang="ar-SA" smtClean="0"/>
          </a:p>
          <a:p>
            <a:pPr algn="l" rtl="0"/>
            <a:r>
              <a:rPr lang="en-GB" altLang="ar-SA" smtClean="0"/>
              <a:t>If we have a class definition called </a:t>
            </a:r>
            <a:r>
              <a:rPr lang="en-GB" altLang="ar-SA" i="1" smtClean="0"/>
              <a:t>Car</a:t>
            </a:r>
            <a:r>
              <a:rPr lang="en-GB" altLang="ar-SA" smtClean="0"/>
              <a:t>, then we can think of Audi, BMW, and Corvette as each being an instance (object) of the class </a:t>
            </a:r>
            <a:r>
              <a:rPr lang="en-GB" altLang="ar-SA" i="1" smtClean="0"/>
              <a:t>Car</a:t>
            </a:r>
            <a:r>
              <a:rPr lang="en-GB" altLang="ar-SA" smtClean="0"/>
              <a:t>, i.e., they are each a type of car.</a:t>
            </a:r>
            <a:endParaRPr lang="en-US" altLang="ar-SA" smtClean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DB3A80C-72E5-4061-866A-7046CDB426E4}" type="slidenum">
              <a:rPr lang="en-US" altLang="ar-SA" sz="2800">
                <a:solidFill>
                  <a:schemeClr val="bg1"/>
                </a:solidFill>
              </a:rPr>
              <a:pPr/>
              <a:t>10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6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Object example</a:t>
            </a: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BB999D9-5969-4DEA-A27A-5229941C25EF}" type="slidenum">
              <a:rPr lang="en-US" altLang="ar-SA" sz="2800">
                <a:solidFill>
                  <a:schemeClr val="bg1"/>
                </a:solidFill>
              </a:rPr>
              <a:pPr/>
              <a:t>11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371600" y="18288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Audi 6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4114800" y="18288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BMW Z3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7239000" y="1828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Corvette</a:t>
            </a:r>
          </a:p>
        </p:txBody>
      </p:sp>
      <p:sp>
        <p:nvSpPr>
          <p:cNvPr id="28679" name="AutoShape 6"/>
          <p:cNvSpPr>
            <a:spLocks noChangeArrowheads="1"/>
          </p:cNvSpPr>
          <p:nvPr/>
        </p:nvSpPr>
        <p:spPr bwMode="auto">
          <a:xfrm>
            <a:off x="1219200" y="2362200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28680" name="AutoShape 7"/>
          <p:cNvSpPr>
            <a:spLocks noChangeArrowheads="1"/>
          </p:cNvSpPr>
          <p:nvPr/>
        </p:nvSpPr>
        <p:spPr bwMode="auto">
          <a:xfrm>
            <a:off x="4114800" y="2362200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28681" name="AutoShape 8"/>
          <p:cNvSpPr>
            <a:spLocks noChangeArrowheads="1"/>
          </p:cNvSpPr>
          <p:nvPr/>
        </p:nvSpPr>
        <p:spPr bwMode="auto">
          <a:xfrm>
            <a:off x="7239000" y="2362200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1219200" y="5105400"/>
            <a:ext cx="7772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ar-SA"/>
              <a:t> Notice that all objects are of the same type. All objects are </a:t>
            </a:r>
            <a:r>
              <a:rPr lang="en-US" altLang="ar-SA">
                <a:solidFill>
                  <a:srgbClr val="FF0000"/>
                </a:solidFill>
              </a:rPr>
              <a:t>cars</a:t>
            </a:r>
            <a:r>
              <a:rPr lang="en-US" altLang="ar-SA"/>
              <a:t>!</a:t>
            </a:r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1447800" y="2590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4343400" y="2590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7467600" y="2590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cxnSp>
        <p:nvCxnSpPr>
          <p:cNvPr id="28686" name="AutoShape 13"/>
          <p:cNvCxnSpPr>
            <a:cxnSpLocks noChangeShapeType="1"/>
            <a:stCxn id="28682" idx="1"/>
            <a:endCxn id="28683" idx="2"/>
          </p:cNvCxnSpPr>
          <p:nvPr/>
        </p:nvCxnSpPr>
        <p:spPr bwMode="auto">
          <a:xfrm rot="10800000" flipH="1">
            <a:off x="1219200" y="3048000"/>
            <a:ext cx="647700" cy="2468563"/>
          </a:xfrm>
          <a:prstGeom prst="curvedConnector4">
            <a:avLst>
              <a:gd name="adj1" fmla="val -35296"/>
              <a:gd name="adj2" fmla="val 58329"/>
            </a:avLst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87" name="AutoShape 14"/>
          <p:cNvCxnSpPr>
            <a:cxnSpLocks noChangeShapeType="1"/>
            <a:stCxn id="28682" idx="1"/>
            <a:endCxn id="28684" idx="2"/>
          </p:cNvCxnSpPr>
          <p:nvPr/>
        </p:nvCxnSpPr>
        <p:spPr bwMode="auto">
          <a:xfrm rot="10800000" flipH="1">
            <a:off x="1219200" y="3048000"/>
            <a:ext cx="3543300" cy="2468563"/>
          </a:xfrm>
          <a:prstGeom prst="curvedConnector4">
            <a:avLst>
              <a:gd name="adj1" fmla="val -3944"/>
              <a:gd name="adj2" fmla="val 58329"/>
            </a:avLst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88" name="AutoShape 15"/>
          <p:cNvCxnSpPr>
            <a:cxnSpLocks noChangeShapeType="1"/>
            <a:stCxn id="28682" idx="1"/>
            <a:endCxn id="28685" idx="2"/>
          </p:cNvCxnSpPr>
          <p:nvPr/>
        </p:nvCxnSpPr>
        <p:spPr bwMode="auto">
          <a:xfrm rot="10800000" flipH="1">
            <a:off x="1219200" y="3048000"/>
            <a:ext cx="6667500" cy="2468563"/>
          </a:xfrm>
          <a:prstGeom prst="curvedConnector4">
            <a:avLst>
              <a:gd name="adj1" fmla="val -574"/>
              <a:gd name="adj2" fmla="val 58329"/>
            </a:avLst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689" name="Oval 16"/>
          <p:cNvSpPr>
            <a:spLocks noChangeArrowheads="1"/>
          </p:cNvSpPr>
          <p:nvPr/>
        </p:nvSpPr>
        <p:spPr bwMode="auto">
          <a:xfrm rot="1377846">
            <a:off x="1143000" y="5410200"/>
            <a:ext cx="990600" cy="6096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2215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Classes and Objects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66750" y="2205038"/>
            <a:ext cx="7772400" cy="4495800"/>
          </a:xfrm>
        </p:spPr>
        <p:txBody>
          <a:bodyPr/>
          <a:lstStyle/>
          <a:p>
            <a:pPr algn="l" rtl="0"/>
            <a:r>
              <a:rPr lang="en-GB" altLang="ar-SA" smtClean="0"/>
              <a:t>An object is an instance of exactly one class!!!</a:t>
            </a:r>
          </a:p>
          <a:p>
            <a:pPr lvl="1" algn="l" rtl="0"/>
            <a:r>
              <a:rPr lang="en-GB" altLang="ar-SA" smtClean="0"/>
              <a:t>Corvette can not be an instance of a car class </a:t>
            </a:r>
            <a:r>
              <a:rPr lang="en-GB" altLang="ar-SA" b="1" smtClean="0"/>
              <a:t>and</a:t>
            </a:r>
            <a:r>
              <a:rPr lang="en-GB" altLang="ar-SA" smtClean="0"/>
              <a:t> an instance of a plane class at the same time. </a:t>
            </a:r>
          </a:p>
          <a:p>
            <a:pPr lvl="1" algn="l" rtl="0"/>
            <a:endParaRPr lang="en-GB" altLang="ar-SA" smtClean="0"/>
          </a:p>
          <a:p>
            <a:pPr algn="l" rtl="0"/>
            <a:r>
              <a:rPr lang="en-GB" altLang="ar-SA" smtClean="0"/>
              <a:t>An instance of a class, an object, belongs to that particular class.</a:t>
            </a:r>
          </a:p>
          <a:p>
            <a:pPr lvl="1" algn="l" rtl="0"/>
            <a:r>
              <a:rPr lang="en-GB" altLang="ar-SA" smtClean="0"/>
              <a:t>A Corvette is a car </a:t>
            </a:r>
            <a:r>
              <a:rPr lang="en-GB" altLang="ar-SA" smtClean="0">
                <a:sym typeface="Symbol" panose="05050102010706020507" pitchFamily="18" charset="2"/>
              </a:rPr>
              <a:t></a:t>
            </a:r>
            <a:r>
              <a:rPr lang="en-GB" altLang="ar-SA" smtClean="0"/>
              <a:t> Corvette belongs to the class </a:t>
            </a:r>
            <a:r>
              <a:rPr lang="en-GB" altLang="ar-SA" i="1" smtClean="0"/>
              <a:t>Car</a:t>
            </a:r>
            <a:r>
              <a:rPr lang="en-GB" altLang="ar-SA" smtClean="0"/>
              <a:t>.</a:t>
            </a:r>
          </a:p>
          <a:p>
            <a:pPr algn="l" rtl="0"/>
            <a:endParaRPr lang="en-US" altLang="ar-SA" smtClean="0"/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503A775-8470-4FB0-A679-05D50AEC8515}" type="slidenum">
              <a:rPr lang="en-US" altLang="ar-SA" sz="2800">
                <a:solidFill>
                  <a:schemeClr val="bg1"/>
                </a:solidFill>
              </a:rPr>
              <a:pPr/>
              <a:t>12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9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Classes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96913" y="2133600"/>
            <a:ext cx="7772400" cy="4495800"/>
          </a:xfrm>
        </p:spPr>
        <p:txBody>
          <a:bodyPr/>
          <a:lstStyle/>
          <a:p>
            <a:pPr algn="l" rtl="0"/>
            <a:r>
              <a:rPr lang="en-GB" altLang="ar-SA" smtClean="0"/>
              <a:t>Once a class is defined you can create as many instances of the class (objects from the class) as you would like.</a:t>
            </a:r>
          </a:p>
          <a:p>
            <a:pPr algn="l" rtl="0"/>
            <a:r>
              <a:rPr lang="en-GB" altLang="ar-SA" smtClean="0"/>
              <a:t>Once a blue print is completed for the 2003 Porsche 911, Porsche will use an assembly line to build as many instances of the 2003 Porsche 911 as they wish.</a:t>
            </a:r>
            <a:endParaRPr lang="en-US" altLang="ar-SA" smtClean="0"/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33AA997-23DD-4048-A3ED-BA2126726276}" type="slidenum">
              <a:rPr lang="en-US" altLang="ar-SA" sz="2800">
                <a:solidFill>
                  <a:schemeClr val="bg1"/>
                </a:solidFill>
              </a:rPr>
              <a:pPr/>
              <a:t>13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8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Class car and objects- graphically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2C082C-E006-4594-9596-1DDB7943EE8B}" type="slidenum">
              <a:rPr lang="en-US" altLang="ar-SA" sz="2800">
                <a:solidFill>
                  <a:schemeClr val="bg1"/>
                </a:solidFill>
              </a:rPr>
              <a:pPr/>
              <a:t>14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392238" y="4408488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Audi 6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3906838" y="4408488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BMW Z3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7031038" y="4408488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/>
              <a:t>Corvette</a:t>
            </a:r>
          </a:p>
        </p:txBody>
      </p:sp>
      <p:sp>
        <p:nvSpPr>
          <p:cNvPr id="31751" name="AutoShape 6"/>
          <p:cNvSpPr>
            <a:spLocks noChangeArrowheads="1"/>
          </p:cNvSpPr>
          <p:nvPr/>
        </p:nvSpPr>
        <p:spPr bwMode="auto">
          <a:xfrm>
            <a:off x="1239838" y="4941888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31752" name="AutoShape 7"/>
          <p:cNvSpPr>
            <a:spLocks noChangeArrowheads="1"/>
          </p:cNvSpPr>
          <p:nvPr/>
        </p:nvSpPr>
        <p:spPr bwMode="auto">
          <a:xfrm>
            <a:off x="3906838" y="4941888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31753" name="AutoShape 8"/>
          <p:cNvSpPr>
            <a:spLocks noChangeArrowheads="1"/>
          </p:cNvSpPr>
          <p:nvPr/>
        </p:nvSpPr>
        <p:spPr bwMode="auto">
          <a:xfrm>
            <a:off x="7031038" y="4941888"/>
            <a:ext cx="1295400" cy="1676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1468438" y="5170488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135438" y="5170488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7259638" y="5170488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31757" name="Rectangle 17"/>
          <p:cNvSpPr>
            <a:spLocks noChangeArrowheads="1"/>
          </p:cNvSpPr>
          <p:nvPr/>
        </p:nvSpPr>
        <p:spPr bwMode="auto">
          <a:xfrm>
            <a:off x="3983038" y="2274888"/>
            <a:ext cx="11430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ar-SA" altLang="ar-SA"/>
          </a:p>
        </p:txBody>
      </p:sp>
      <p:sp>
        <p:nvSpPr>
          <p:cNvPr id="31758" name="Line 18"/>
          <p:cNvSpPr>
            <a:spLocks noChangeShapeType="1"/>
          </p:cNvSpPr>
          <p:nvPr/>
        </p:nvSpPr>
        <p:spPr bwMode="auto">
          <a:xfrm flipH="1">
            <a:off x="1849438" y="2960688"/>
            <a:ext cx="2133600" cy="137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9" name="Line 19"/>
          <p:cNvSpPr>
            <a:spLocks noChangeShapeType="1"/>
          </p:cNvSpPr>
          <p:nvPr/>
        </p:nvSpPr>
        <p:spPr bwMode="auto">
          <a:xfrm>
            <a:off x="4592638" y="3722688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0" name="Line 20"/>
          <p:cNvSpPr>
            <a:spLocks noChangeShapeType="1"/>
          </p:cNvSpPr>
          <p:nvPr/>
        </p:nvSpPr>
        <p:spPr bwMode="auto">
          <a:xfrm>
            <a:off x="5126038" y="2960688"/>
            <a:ext cx="2514600" cy="1524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1" name="Text Box 21"/>
          <p:cNvSpPr txBox="1">
            <a:spLocks noChangeArrowheads="1"/>
          </p:cNvSpPr>
          <p:nvPr/>
        </p:nvSpPr>
        <p:spPr bwMode="auto">
          <a:xfrm>
            <a:off x="3906838" y="1817688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ar-SA"/>
              <a:t>Car</a:t>
            </a:r>
          </a:p>
        </p:txBody>
      </p:sp>
      <p:sp>
        <p:nvSpPr>
          <p:cNvPr id="31762" name="AutoShape 23"/>
          <p:cNvSpPr>
            <a:spLocks noChangeArrowheads="1"/>
          </p:cNvSpPr>
          <p:nvPr/>
        </p:nvSpPr>
        <p:spPr bwMode="auto">
          <a:xfrm>
            <a:off x="6726238" y="2122488"/>
            <a:ext cx="1905000" cy="1371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ar-SA" sz="1800"/>
              <a:t>This line shows an </a:t>
            </a:r>
            <a:r>
              <a:rPr lang="en-US" altLang="ar-SA" sz="1800" b="1" i="1"/>
              <a:t>instance-of</a:t>
            </a:r>
            <a:r>
              <a:rPr lang="en-US" altLang="ar-SA" sz="1800" i="1"/>
              <a:t> </a:t>
            </a:r>
            <a:r>
              <a:rPr lang="en-US" altLang="ar-SA" sz="1800"/>
              <a:t>relationship.</a:t>
            </a:r>
          </a:p>
        </p:txBody>
      </p:sp>
    </p:spTree>
    <p:extLst>
      <p:ext uri="{BB962C8B-B14F-4D97-AF65-F5344CB8AC3E}">
        <p14:creationId xmlns:p14="http://schemas.microsoft.com/office/powerpoint/2010/main" val="6125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Defining a class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5038"/>
            <a:ext cx="7772400" cy="4495800"/>
          </a:xfrm>
        </p:spPr>
        <p:txBody>
          <a:bodyPr/>
          <a:lstStyle/>
          <a:p>
            <a:pPr algn="l" rtl="0"/>
            <a:r>
              <a:rPr lang="en-GB" altLang="ar-SA" b="1" i="1" smtClean="0">
                <a:solidFill>
                  <a:srgbClr val="CC0000"/>
                </a:solidFill>
              </a:rPr>
              <a:t>Properties</a:t>
            </a:r>
            <a:r>
              <a:rPr lang="en-GB" altLang="ar-SA" smtClean="0"/>
              <a:t>  are variables which describe the essential characteristics of an object.</a:t>
            </a:r>
          </a:p>
          <a:p>
            <a:pPr lvl="1" algn="l" rtl="0">
              <a:buFontTx/>
              <a:buChar char="•"/>
            </a:pPr>
            <a:r>
              <a:rPr lang="en-GB" altLang="ar-SA" smtClean="0"/>
              <a:t>Properties of a car: </a:t>
            </a:r>
            <a:r>
              <a:rPr lang="en-US" altLang="ar-SA" smtClean="0"/>
              <a:t>color</a:t>
            </a:r>
            <a:r>
              <a:rPr lang="en-GB" altLang="ar-SA" smtClean="0"/>
              <a:t>, model, make, how many doors, transmission type, direction of movement, etc.</a:t>
            </a:r>
            <a:endParaRPr lang="en-GB" altLang="ar-SA" b="1" i="1" smtClean="0">
              <a:solidFill>
                <a:srgbClr val="CC0000"/>
              </a:solidFill>
            </a:endParaRPr>
          </a:p>
          <a:p>
            <a:pPr algn="l" rtl="0"/>
            <a:r>
              <a:rPr lang="en-GB" altLang="ar-SA" b="1" i="1" smtClean="0">
                <a:solidFill>
                  <a:srgbClr val="CC0000"/>
                </a:solidFill>
              </a:rPr>
              <a:t>Behaviors</a:t>
            </a:r>
            <a:r>
              <a:rPr lang="en-GB" altLang="ar-SA" smtClean="0"/>
              <a:t> are methods that describe how the object behaves and how the properties may be modified.  </a:t>
            </a:r>
          </a:p>
          <a:p>
            <a:pPr lvl="1" algn="l" rtl="0">
              <a:buFontTx/>
              <a:buChar char="•"/>
            </a:pPr>
            <a:r>
              <a:rPr lang="en-GB" altLang="ar-SA" smtClean="0"/>
              <a:t>Behavior of a car: braking, changing gears, opening doors, moving forwards or backwards, etc.</a:t>
            </a:r>
          </a:p>
          <a:p>
            <a:pPr algn="l" rtl="0"/>
            <a:endParaRPr lang="en-US" altLang="ar-SA" smtClean="0"/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6ABC1F0-481C-40AA-A1A0-DD7C21709195}" type="slidenum">
              <a:rPr lang="en-US" altLang="ar-SA" sz="2800">
                <a:solidFill>
                  <a:schemeClr val="bg1"/>
                </a:solidFill>
              </a:rPr>
              <a:pPr/>
              <a:t>15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77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AU" altLang="en-AU" smtClean="0"/>
              <a:t>Classes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217738"/>
            <a:ext cx="6346825" cy="3530600"/>
          </a:xfrm>
        </p:spPr>
        <p:txBody>
          <a:bodyPr/>
          <a:lstStyle/>
          <a:p>
            <a:r>
              <a:rPr lang="en-AU" altLang="en-AU" smtClean="0"/>
              <a:t>A </a:t>
            </a:r>
            <a:r>
              <a:rPr lang="en-AU" altLang="en-AU" i="1" smtClean="0">
                <a:solidFill>
                  <a:schemeClr val="hlink"/>
                </a:solidFill>
              </a:rPr>
              <a:t>class</a:t>
            </a:r>
            <a:r>
              <a:rPr lang="en-AU" altLang="en-AU" smtClean="0">
                <a:solidFill>
                  <a:schemeClr val="hlink"/>
                </a:solidFill>
              </a:rPr>
              <a:t> </a:t>
            </a:r>
            <a:r>
              <a:rPr lang="en-AU" altLang="en-AU" smtClean="0"/>
              <a:t>is a collection of </a:t>
            </a:r>
            <a:r>
              <a:rPr lang="en-AU" altLang="en-AU" i="1" smtClean="0">
                <a:solidFill>
                  <a:schemeClr val="hlink"/>
                </a:solidFill>
              </a:rPr>
              <a:t>fields</a:t>
            </a:r>
            <a:r>
              <a:rPr lang="en-AU" altLang="en-AU" smtClean="0"/>
              <a:t> (data) and </a:t>
            </a:r>
            <a:r>
              <a:rPr lang="en-AU" altLang="en-AU" i="1" smtClean="0">
                <a:solidFill>
                  <a:schemeClr val="hlink"/>
                </a:solidFill>
              </a:rPr>
              <a:t>methods</a:t>
            </a:r>
            <a:r>
              <a:rPr lang="en-AU" altLang="en-AU" smtClean="0">
                <a:solidFill>
                  <a:schemeClr val="hlink"/>
                </a:solidFill>
              </a:rPr>
              <a:t> </a:t>
            </a:r>
            <a:r>
              <a:rPr lang="en-AU" altLang="en-AU" smtClean="0"/>
              <a:t>(procedure or function) that operate on that data.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B8BA391-8252-4EEB-A2DF-0FC206783417}" type="slidenum">
              <a:rPr lang="zh-CN" altLang="en-GB" sz="2800">
                <a:solidFill>
                  <a:schemeClr val="bg1"/>
                </a:solidFill>
              </a:rPr>
              <a:pPr/>
              <a:t>16</a:t>
            </a:fld>
            <a:endParaRPr lang="en-GB" altLang="zh-CN" sz="2800">
              <a:solidFill>
                <a:schemeClr val="bg1"/>
              </a:solidFill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5257800" y="47244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AU" altLang="en-AU">
              <a:latin typeface="Times" panose="02020603050405020304" pitchFamily="18" charset="0"/>
            </a:endParaRPr>
          </a:p>
        </p:txBody>
      </p:sp>
      <p:grpSp>
        <p:nvGrpSpPr>
          <p:cNvPr id="33798" name="Group 5"/>
          <p:cNvGrpSpPr>
            <a:grpSpLocks/>
          </p:cNvGrpSpPr>
          <p:nvPr/>
        </p:nvGrpSpPr>
        <p:grpSpPr bwMode="auto">
          <a:xfrm>
            <a:off x="3657600" y="3657600"/>
            <a:ext cx="2427288" cy="2670175"/>
            <a:chOff x="816" y="864"/>
            <a:chExt cx="1344" cy="1680"/>
          </a:xfrm>
        </p:grpSpPr>
        <p:sp>
          <p:nvSpPr>
            <p:cNvPr id="33799" name="Rectangle 6"/>
            <p:cNvSpPr>
              <a:spLocks noChangeArrowheads="1"/>
            </p:cNvSpPr>
            <p:nvPr/>
          </p:nvSpPr>
          <p:spPr bwMode="auto">
            <a:xfrm>
              <a:off x="816" y="864"/>
              <a:ext cx="1344" cy="45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ar-SA"/>
                <a:t>Circle</a:t>
              </a:r>
            </a:p>
          </p:txBody>
        </p:sp>
        <p:sp>
          <p:nvSpPr>
            <p:cNvPr id="33800" name="Rectangle 7"/>
            <p:cNvSpPr>
              <a:spLocks noChangeArrowheads="1"/>
            </p:cNvSpPr>
            <p:nvPr/>
          </p:nvSpPr>
          <p:spPr bwMode="auto">
            <a:xfrm>
              <a:off x="816" y="1296"/>
              <a:ext cx="1344" cy="63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ar-SA"/>
            </a:p>
            <a:p>
              <a:endParaRPr lang="en-US" altLang="ar-SA"/>
            </a:p>
            <a:p>
              <a:endParaRPr lang="en-US" altLang="ar-SA"/>
            </a:p>
            <a:p>
              <a:r>
                <a:rPr lang="en-US" altLang="ar-SA"/>
                <a:t>centre</a:t>
              </a:r>
            </a:p>
            <a:p>
              <a:r>
                <a:rPr lang="en-US" altLang="ar-SA"/>
                <a:t>radius</a:t>
              </a:r>
            </a:p>
            <a:p>
              <a:endParaRPr lang="en-US" altLang="ar-SA"/>
            </a:p>
            <a:p>
              <a:endParaRPr lang="en-US" altLang="ar-SA"/>
            </a:p>
            <a:p>
              <a:endParaRPr lang="en-US" altLang="ar-SA"/>
            </a:p>
          </p:txBody>
        </p:sp>
        <p:sp>
          <p:nvSpPr>
            <p:cNvPr id="33801" name="Rectangle 8"/>
            <p:cNvSpPr>
              <a:spLocks noChangeArrowheads="1"/>
            </p:cNvSpPr>
            <p:nvPr/>
          </p:nvSpPr>
          <p:spPr bwMode="auto">
            <a:xfrm>
              <a:off x="816" y="1824"/>
              <a:ext cx="1344" cy="72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ar-SA"/>
            </a:p>
            <a:p>
              <a:endParaRPr lang="en-US" altLang="ar-SA"/>
            </a:p>
            <a:p>
              <a:endParaRPr lang="en-US" altLang="ar-SA"/>
            </a:p>
            <a:p>
              <a:r>
                <a:rPr lang="en-US" altLang="ar-SA"/>
                <a:t>circumference()</a:t>
              </a:r>
            </a:p>
            <a:p>
              <a:r>
                <a:rPr lang="en-US" altLang="ar-SA"/>
                <a:t>area()</a:t>
              </a:r>
            </a:p>
            <a:p>
              <a:endParaRPr lang="en-US" altLang="ar-SA"/>
            </a:p>
            <a:p>
              <a:endParaRPr lang="en-US" altLang="ar-SA"/>
            </a:p>
            <a:p>
              <a:endParaRPr lang="en-US" altLang="ar-SA"/>
            </a:p>
          </p:txBody>
        </p:sp>
      </p:grpSp>
    </p:spTree>
    <p:extLst>
      <p:ext uri="{BB962C8B-B14F-4D97-AF65-F5344CB8AC3E}">
        <p14:creationId xmlns:p14="http://schemas.microsoft.com/office/powerpoint/2010/main" val="4885955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AU" altLang="en-AU" sz="4000" smtClean="0"/>
              <a:t>Adding Fields: Class Circle with fields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989138"/>
            <a:ext cx="6346825" cy="3960812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AU" altLang="en-AU" smtClean="0"/>
              <a:t>Add </a:t>
            </a:r>
            <a:r>
              <a:rPr lang="en-AU" altLang="en-AU" i="1" smtClean="0"/>
              <a:t>fields</a:t>
            </a:r>
            <a:r>
              <a:rPr lang="en-AU" altLang="en-AU" smtClean="0"/>
              <a:t> </a:t>
            </a:r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endParaRPr lang="en-AU" altLang="en-AU" smtClean="0"/>
          </a:p>
          <a:p>
            <a:pPr algn="l" rtl="0">
              <a:lnSpc>
                <a:spcPct val="90000"/>
              </a:lnSpc>
            </a:pPr>
            <a:r>
              <a:rPr lang="en-AU" altLang="en-AU" smtClean="0"/>
              <a:t>The fields (data) are also called the varaibles.</a:t>
            </a:r>
          </a:p>
          <a:p>
            <a:pPr algn="l" rtl="0">
              <a:lnSpc>
                <a:spcPct val="90000"/>
              </a:lnSpc>
            </a:pPr>
            <a:endParaRPr lang="en-AU" altLang="en-AU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D23C08E-7799-4FC9-B4D2-43F1A7B75B5F}" type="slidenum">
              <a:rPr lang="zh-CN" altLang="en-GB" sz="2800">
                <a:solidFill>
                  <a:schemeClr val="bg1"/>
                </a:solidFill>
              </a:rPr>
              <a:pPr/>
              <a:t>17</a:t>
            </a:fld>
            <a:endParaRPr lang="en-GB" altLang="zh-CN" sz="2800">
              <a:solidFill>
                <a:schemeClr val="bg1"/>
              </a:solidFill>
            </a:endParaRP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1258888" y="2492375"/>
            <a:ext cx="6856412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AU" altLang="en-AU">
                <a:latin typeface="Times" panose="02020603050405020304" pitchFamily="18" charset="0"/>
              </a:rPr>
              <a:t>public class Circle {</a:t>
            </a:r>
          </a:p>
          <a:p>
            <a:r>
              <a:rPr lang="en-AU" altLang="en-AU">
                <a:latin typeface="Times" panose="02020603050405020304" pitchFamily="18" charset="0"/>
              </a:rPr>
              <a:t>       </a:t>
            </a:r>
            <a:r>
              <a:rPr lang="en-AU" altLang="en-AU">
                <a:solidFill>
                  <a:schemeClr val="hlink"/>
                </a:solidFill>
                <a:latin typeface="Times" panose="02020603050405020304" pitchFamily="18" charset="0"/>
              </a:rPr>
              <a:t>public double x, y;  // centre coordinate</a:t>
            </a:r>
          </a:p>
          <a:p>
            <a:r>
              <a:rPr lang="en-AU" altLang="en-AU">
                <a:solidFill>
                  <a:schemeClr val="hlink"/>
                </a:solidFill>
                <a:latin typeface="Times" panose="02020603050405020304" pitchFamily="18" charset="0"/>
              </a:rPr>
              <a:t>       public double r;     //  radius of the circle</a:t>
            </a:r>
          </a:p>
          <a:p>
            <a:endParaRPr lang="en-AU" altLang="en-AU">
              <a:solidFill>
                <a:schemeClr val="hlink"/>
              </a:solidFill>
              <a:latin typeface="Times" panose="02020603050405020304" pitchFamily="18" charset="0"/>
            </a:endParaRPr>
          </a:p>
          <a:p>
            <a:r>
              <a:rPr lang="en-AU" altLang="en-AU">
                <a:latin typeface="Times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698006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AU" altLang="en-AU" smtClean="0"/>
              <a:t>Data Abstraction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865188" y="2205038"/>
            <a:ext cx="6346825" cy="35306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AU" alt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Declare the Circle class, have created a new data type – </a:t>
            </a:r>
            <a:r>
              <a:rPr lang="en-AU" altLang="en-AU" dirty="0">
                <a:solidFill>
                  <a:schemeClr val="hlink"/>
                </a:solidFill>
              </a:rPr>
              <a:t>Data Abstraction</a:t>
            </a: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en-AU" altLang="en-AU" dirty="0">
              <a:solidFill>
                <a:schemeClr val="hlink"/>
              </a:solidFill>
            </a:endParaRP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AU" alt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 define variables (objects) of that type:</a:t>
            </a:r>
            <a:br>
              <a:rPr lang="en-AU" alt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AU" alt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60120" lvl="2" algn="l" rtl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AU" altLang="en-A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 </a:t>
            </a:r>
            <a:r>
              <a:rPr lang="en-AU" altLang="en-AU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aCircle</a:t>
            </a:r>
            <a:r>
              <a:rPr lang="en-AU" altLang="en-A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960120" lvl="2" algn="l" rtl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AU" altLang="en-A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aCircle</a:t>
            </a:r>
            <a:r>
              <a:rPr lang="en-AU" altLang="en-A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Circle();</a:t>
            </a:r>
          </a:p>
          <a:p>
            <a:pPr marL="960120" lvl="2" algn="l" rtl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AU" altLang="en-A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ourier New" panose="02070309020205020404" pitchFamily="49" charset="0"/>
              </a:rPr>
              <a:t>OR</a:t>
            </a:r>
            <a:endParaRPr lang="en-AU" altLang="en-AU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marL="960120" lvl="2" algn="l" rtl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AU" altLang="en-A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Circle </a:t>
            </a:r>
            <a:r>
              <a:rPr lang="en-AU" altLang="en-A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bCircle</a:t>
            </a:r>
            <a:r>
              <a:rPr lang="en-AU" altLang="en-A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new Circle();</a:t>
            </a:r>
            <a:endParaRPr lang="en-AU" altLang="en-AU" sz="2000" dirty="0">
              <a:solidFill>
                <a:schemeClr val="tx1">
                  <a:lumMod val="75000"/>
                  <a:lumOff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444D6EB-1B57-4864-9867-E73BDB699F4B}" type="slidenum">
              <a:rPr lang="zh-CN" altLang="en-GB" sz="2800">
                <a:solidFill>
                  <a:schemeClr val="bg1"/>
                </a:solidFill>
              </a:rPr>
              <a:pPr/>
              <a:t>18</a:t>
            </a:fld>
            <a:endParaRPr lang="en-GB" altLang="zh-CN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885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How can one design a program?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205038"/>
            <a:ext cx="7772400" cy="44958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Top-down structured design</a:t>
            </a:r>
            <a:r>
              <a:rPr lang="en-US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uses algorithmic decomposition where each module denotes a major step in some overall process</a:t>
            </a: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US" altLang="ar-SA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Object-oriented design</a:t>
            </a:r>
            <a:r>
              <a:rPr lang="en-US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divides the problem into a set of objects that interacts to solve the problem. </a:t>
            </a:r>
            <a:r>
              <a:rPr lang="en-GB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program</a:t>
            </a:r>
            <a:r>
              <a:rPr lang="en-GB" altLang="ar-SA" smtClean="0">
                <a:solidFill>
                  <a:schemeClr val="tx1">
                    <a:lumMod val="75000"/>
                    <a:lumOff val="25000"/>
                  </a:schemeClr>
                </a:solidFill>
                <a:latin typeface="StarBats" charset="0"/>
              </a:rPr>
              <a:t>’</a:t>
            </a:r>
            <a:r>
              <a:rPr lang="en-GB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 properties and </a:t>
            </a:r>
            <a:r>
              <a:rPr lang="en-US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behaviors</a:t>
            </a:r>
            <a:r>
              <a:rPr lang="en-GB" altLang="ar-SA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are modelled based upon real objects like cars, books, houses, etc.</a:t>
            </a:r>
            <a:endParaRPr lang="en-US" alt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8FB8521-686F-4B59-BC8D-065E98D0B3A8}" type="slidenum">
              <a:rPr lang="en-US" altLang="ar-SA" sz="2800">
                <a:solidFill>
                  <a:schemeClr val="bg1"/>
                </a:solidFill>
              </a:rPr>
              <a:pPr/>
              <a:t>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Why OOD?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35213"/>
            <a:ext cx="7772400" cy="4495800"/>
          </a:xfrm>
        </p:spPr>
        <p:txBody>
          <a:bodyPr/>
          <a:lstStyle/>
          <a:p>
            <a:pPr algn="l" rtl="0"/>
            <a:r>
              <a:rPr lang="en-US" altLang="ar-SA" sz="2000" smtClean="0"/>
              <a:t>Software is complex (too many people is doing too many things – the mess is inevitable </a:t>
            </a:r>
            <a:r>
              <a:rPr lang="en-US" altLang="ar-SA" sz="2000" smtClean="0">
                <a:sym typeface="Wingdings" panose="05000000000000000000" pitchFamily="2" charset="2"/>
              </a:rPr>
              <a:t> )</a:t>
            </a:r>
          </a:p>
          <a:p>
            <a:pPr algn="l" rtl="0"/>
            <a:r>
              <a:rPr lang="en-US" altLang="ar-SA" sz="2000" smtClean="0">
                <a:sym typeface="Wingdings" panose="05000000000000000000" pitchFamily="2" charset="2"/>
              </a:rPr>
              <a:t>One of the main goals in programming is to avoid the redundancy and objects can help to do this (</a:t>
            </a:r>
            <a:r>
              <a:rPr lang="en-US" altLang="ar-SA" sz="2000" b="1" smtClean="0">
                <a:sym typeface="Wingdings" panose="05000000000000000000" pitchFamily="2" charset="2"/>
              </a:rPr>
              <a:t>inheritance</a:t>
            </a:r>
            <a:r>
              <a:rPr lang="en-US" altLang="ar-SA" sz="2000" smtClean="0">
                <a:sym typeface="Wingdings" panose="05000000000000000000" pitchFamily="2" charset="2"/>
              </a:rPr>
              <a:t>)</a:t>
            </a:r>
          </a:p>
          <a:p>
            <a:pPr algn="l" rtl="0"/>
            <a:r>
              <a:rPr lang="en-US" altLang="ar-SA" sz="2000" smtClean="0">
                <a:sym typeface="Wingdings" panose="05000000000000000000" pitchFamily="2" charset="2"/>
              </a:rPr>
              <a:t>Objects can help increase modularity through data hiding (</a:t>
            </a:r>
            <a:r>
              <a:rPr lang="en-US" altLang="ar-SA" sz="2000" b="1" smtClean="0">
                <a:sym typeface="Wingdings" panose="05000000000000000000" pitchFamily="2" charset="2"/>
              </a:rPr>
              <a:t>encapsulation</a:t>
            </a:r>
            <a:r>
              <a:rPr lang="en-US" altLang="ar-SA" sz="2000" smtClean="0">
                <a:sym typeface="Wingdings" panose="05000000000000000000" pitchFamily="2" charset="2"/>
              </a:rPr>
              <a:t>)</a:t>
            </a:r>
            <a:endParaRPr lang="en-US" altLang="ar-SA" sz="2000" smtClean="0"/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9B8BADA-8887-4616-9D6B-C2CE3E2CA6A4}" type="slidenum">
              <a:rPr lang="en-US" altLang="ar-SA" sz="2800">
                <a:solidFill>
                  <a:schemeClr val="bg1"/>
                </a:solidFill>
              </a:rPr>
              <a:pPr/>
              <a:t>3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9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OK, but what is </a:t>
            </a:r>
            <a:r>
              <a:rPr lang="en-US" altLang="ar-SA" i="1" smtClean="0"/>
              <a:t>object </a:t>
            </a:r>
            <a:r>
              <a:rPr lang="en-US" altLang="ar-SA" smtClean="0"/>
              <a:t>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96913" y="2362200"/>
            <a:ext cx="7772400" cy="44958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</a:t>
            </a:r>
            <a:r>
              <a:rPr lang="en-GB" altLang="ar-SA" sz="2000" b="1" i="1" dirty="0">
                <a:solidFill>
                  <a:srgbClr val="CC0000"/>
                </a:solidFill>
              </a:rPr>
              <a:t>object</a:t>
            </a: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a thing, either tangible or intangible.</a:t>
            </a: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</a:t>
            </a:r>
            <a:r>
              <a:rPr lang="en-GB" altLang="ar-SA" sz="2000" dirty="0">
                <a:solidFill>
                  <a:srgbClr val="CC0000"/>
                </a:solidFill>
              </a:rPr>
              <a:t> </a:t>
            </a:r>
            <a:r>
              <a:rPr lang="en-GB" altLang="ar-SA" sz="2000" b="1" i="1" dirty="0">
                <a:solidFill>
                  <a:srgbClr val="CC0000"/>
                </a:solidFill>
              </a:rPr>
              <a:t>object-oriented program</a:t>
            </a: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consists of many objects.</a:t>
            </a: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object is composed of </a:t>
            </a:r>
            <a:r>
              <a:rPr lang="en-GB" altLang="ar-SA" sz="2000" b="1" i="1" dirty="0">
                <a:solidFill>
                  <a:srgbClr val="CC0000"/>
                </a:solidFill>
              </a:rPr>
              <a:t>identity</a:t>
            </a: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GB" altLang="ar-SA" sz="2000" b="1" i="1" dirty="0">
                <a:solidFill>
                  <a:srgbClr val="CC0000"/>
                </a:solidFill>
              </a:rPr>
              <a:t> state</a:t>
            </a: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(attributes, data, and their current values) and </a:t>
            </a:r>
            <a:r>
              <a:rPr lang="en-US" altLang="ar-SA" sz="2000" b="1" i="1" dirty="0">
                <a:solidFill>
                  <a:srgbClr val="CC0000"/>
                </a:solidFill>
              </a:rPr>
              <a:t>behavior</a:t>
            </a:r>
            <a:r>
              <a:rPr lang="en-GB" alt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(operations) .</a:t>
            </a:r>
          </a:p>
          <a:p>
            <a:pPr marL="0" indent="0" algn="l" rtl="0" fontAlgn="auto">
              <a:spcAft>
                <a:spcPts val="0"/>
              </a:spcAft>
              <a:buFont typeface="Wingdings 3" charset="2"/>
              <a:buNone/>
              <a:defRPr/>
            </a:pPr>
            <a:endParaRPr lang="en-GB" altLang="ar-S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943EE52-A357-4AE3-BB91-84FB0F44997C}" type="slidenum">
              <a:rPr lang="en-US" altLang="ar-SA" sz="2800">
                <a:solidFill>
                  <a:schemeClr val="bg1"/>
                </a:solidFill>
              </a:rPr>
              <a:pPr/>
              <a:t>4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0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i="1" smtClean="0"/>
              <a:t>Identity, </a:t>
            </a:r>
            <a:r>
              <a:rPr lang="en-US" altLang="ar-SA" i="1" smtClean="0">
                <a:solidFill>
                  <a:schemeClr val="bg2"/>
                </a:solidFill>
              </a:rPr>
              <a:t>State, Behavior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96913" y="2362200"/>
            <a:ext cx="7772400" cy="4495800"/>
          </a:xfrm>
        </p:spPr>
        <p:txBody>
          <a:bodyPr/>
          <a:lstStyle/>
          <a:p>
            <a:pPr algn="l" rtl="0"/>
            <a:r>
              <a:rPr lang="en-US" altLang="ar-SA" smtClean="0"/>
              <a:t>Identity is the property of an object that distinguishes it from all other objects.</a:t>
            </a:r>
          </a:p>
          <a:p>
            <a:pPr algn="l" rtl="0"/>
            <a:r>
              <a:rPr lang="en-US" altLang="ar-SA" smtClean="0"/>
              <a:t>The failure to recognize the difference between the name of the object and the object itself is the source of many errors in object-oriented (OO) programming.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4529D38-8AAC-49EF-A886-9C6505517D2B}" type="slidenum">
              <a:rPr lang="en-US" altLang="ar-SA" sz="2800">
                <a:solidFill>
                  <a:schemeClr val="bg1"/>
                </a:solidFill>
              </a:rPr>
              <a:pPr/>
              <a:t>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2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i="1" smtClean="0">
                <a:solidFill>
                  <a:schemeClr val="bg2"/>
                </a:solidFill>
              </a:rPr>
              <a:t>Identity,</a:t>
            </a:r>
            <a:r>
              <a:rPr lang="en-US" altLang="ar-SA" i="1" smtClean="0"/>
              <a:t> State</a:t>
            </a:r>
            <a:r>
              <a:rPr lang="en-US" altLang="ar-SA" i="1" smtClean="0">
                <a:solidFill>
                  <a:schemeClr val="bg2"/>
                </a:solidFill>
              </a:rPr>
              <a:t>, Behavior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5038"/>
            <a:ext cx="7772400" cy="4495800"/>
          </a:xfrm>
        </p:spPr>
        <p:txBody>
          <a:bodyPr/>
          <a:lstStyle/>
          <a:p>
            <a:pPr algn="l" rtl="0"/>
            <a:r>
              <a:rPr lang="en-US" altLang="ar-SA" smtClean="0"/>
              <a:t>The state of an object encompasses all of the (static) </a:t>
            </a:r>
            <a:r>
              <a:rPr lang="en-US" altLang="ar-SA" b="1" smtClean="0"/>
              <a:t>properties</a:t>
            </a:r>
            <a:r>
              <a:rPr lang="en-US" altLang="ar-SA" smtClean="0"/>
              <a:t> of the object plus the current (dynamic) </a:t>
            </a:r>
            <a:r>
              <a:rPr lang="en-US" altLang="ar-SA" b="1" smtClean="0"/>
              <a:t>values</a:t>
            </a:r>
            <a:r>
              <a:rPr lang="en-US" altLang="ar-SA" smtClean="0"/>
              <a:t> of each of these properties</a:t>
            </a:r>
          </a:p>
          <a:p>
            <a:pPr algn="l" rtl="0"/>
            <a:r>
              <a:rPr lang="en-US" altLang="ar-SA" smtClean="0"/>
              <a:t>A </a:t>
            </a:r>
            <a:r>
              <a:rPr lang="en-US" altLang="ar-SA" b="1" i="1" smtClean="0">
                <a:solidFill>
                  <a:srgbClr val="CC0000"/>
                </a:solidFill>
              </a:rPr>
              <a:t>property</a:t>
            </a:r>
            <a:r>
              <a:rPr lang="en-US" altLang="ar-SA" smtClean="0"/>
              <a:t> is an inherent or distinctive characteristic, trait, quality, or feature that contribute to making an object uniquely that object</a:t>
            </a:r>
          </a:p>
          <a:p>
            <a:pPr algn="l" rtl="0"/>
            <a:r>
              <a:rPr lang="en-US" altLang="ar-SA" smtClean="0"/>
              <a:t>We will use the word </a:t>
            </a:r>
            <a:r>
              <a:rPr lang="en-US" altLang="ar-SA" b="1" i="1" smtClean="0">
                <a:solidFill>
                  <a:srgbClr val="CC0000"/>
                </a:solidFill>
              </a:rPr>
              <a:t>attribute</a:t>
            </a:r>
            <a:r>
              <a:rPr lang="en-US" altLang="ar-SA" smtClean="0"/>
              <a:t>, or </a:t>
            </a:r>
            <a:r>
              <a:rPr lang="en-US" altLang="ar-SA" b="1" i="1" smtClean="0">
                <a:solidFill>
                  <a:srgbClr val="CC0000"/>
                </a:solidFill>
              </a:rPr>
              <a:t>data member</a:t>
            </a:r>
            <a:r>
              <a:rPr lang="en-US" altLang="ar-SA" smtClean="0"/>
              <a:t>, to refer to the state of an object</a:t>
            </a:r>
          </a:p>
          <a:p>
            <a:pPr algn="l" rtl="0"/>
            <a:endParaRPr lang="en-US" altLang="ar-SA" smtClean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3C82FD9-384D-43F5-A66F-48C2F01961A1}" type="slidenum">
              <a:rPr lang="en-US" altLang="ar-SA" sz="2800">
                <a:solidFill>
                  <a:schemeClr val="bg1"/>
                </a:solidFill>
              </a:rPr>
              <a:pPr/>
              <a:t>6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Examples of </a:t>
            </a:r>
            <a:r>
              <a:rPr lang="en-US" altLang="ar-SA" i="1" smtClean="0"/>
              <a:t>State</a:t>
            </a:r>
            <a:endParaRPr lang="en-US" altLang="ar-SA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2133600"/>
            <a:ext cx="7772400" cy="4495800"/>
          </a:xfrm>
        </p:spPr>
        <p:txBody>
          <a:bodyPr/>
          <a:lstStyle/>
          <a:p>
            <a:pPr algn="l" rtl="0"/>
            <a:r>
              <a:rPr lang="en-US" altLang="ar-SA" smtClean="0"/>
              <a:t>Properties</a:t>
            </a:r>
          </a:p>
          <a:p>
            <a:pPr lvl="1" algn="l" rtl="0"/>
            <a:r>
              <a:rPr lang="en-US" altLang="ar-SA" smtClean="0"/>
              <a:t>Elevators travel up or down</a:t>
            </a:r>
          </a:p>
          <a:p>
            <a:pPr lvl="1" algn="l" rtl="0"/>
            <a:r>
              <a:rPr lang="en-US" altLang="ar-SA" smtClean="0"/>
              <a:t>Vending machines accept coins</a:t>
            </a:r>
          </a:p>
          <a:p>
            <a:pPr lvl="1" algn="l" rtl="0"/>
            <a:r>
              <a:rPr lang="en-US" altLang="ar-SA" smtClean="0"/>
              <a:t>Clocks indicate the current time</a:t>
            </a:r>
          </a:p>
          <a:p>
            <a:pPr algn="l" rtl="0"/>
            <a:r>
              <a:rPr lang="en-US" altLang="ar-SA" smtClean="0"/>
              <a:t>Values</a:t>
            </a:r>
          </a:p>
          <a:p>
            <a:pPr lvl="1" algn="l" rtl="0"/>
            <a:r>
              <a:rPr lang="en-US" altLang="ar-SA" smtClean="0"/>
              <a:t>Current floor</a:t>
            </a:r>
          </a:p>
          <a:p>
            <a:pPr lvl="1" algn="l" rtl="0"/>
            <a:r>
              <a:rPr lang="en-US" altLang="ar-SA" smtClean="0"/>
              <a:t>Number of coins deposited</a:t>
            </a:r>
          </a:p>
          <a:p>
            <a:pPr lvl="1" algn="l" rtl="0"/>
            <a:r>
              <a:rPr lang="en-US" altLang="ar-SA" smtClean="0"/>
              <a:t>The number of minutes since the last hour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C478A26-25B3-4161-956A-8A274A9C7B46}" type="slidenum">
              <a:rPr lang="en-US" altLang="ar-SA" sz="2800">
                <a:solidFill>
                  <a:schemeClr val="bg1"/>
                </a:solidFill>
              </a:rPr>
              <a:pPr/>
              <a:t>7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3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i="1" smtClean="0">
                <a:solidFill>
                  <a:schemeClr val="bg2"/>
                </a:solidFill>
              </a:rPr>
              <a:t>Identity, State,</a:t>
            </a:r>
            <a:r>
              <a:rPr lang="en-US" altLang="ar-SA" i="1" smtClean="0">
                <a:solidFill>
                  <a:schemeClr val="tx1"/>
                </a:solidFill>
              </a:rPr>
              <a:t> </a:t>
            </a:r>
            <a:r>
              <a:rPr lang="en-US" altLang="ar-SA" i="1" smtClean="0"/>
              <a:t>Behavior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4495800"/>
          </a:xfrm>
        </p:spPr>
        <p:txBody>
          <a:bodyPr/>
          <a:lstStyle/>
          <a:p>
            <a:pPr algn="l" rtl="0"/>
            <a:r>
              <a:rPr lang="en-US" altLang="ar-SA" b="1" i="1" smtClean="0">
                <a:solidFill>
                  <a:srgbClr val="CC0000"/>
                </a:solidFill>
              </a:rPr>
              <a:t>Behavior</a:t>
            </a:r>
            <a:r>
              <a:rPr lang="en-US" altLang="ar-SA" smtClean="0"/>
              <a:t> is how an object acts and reacts, in terms of state changes and interactions with other objects.</a:t>
            </a:r>
          </a:p>
          <a:p>
            <a:pPr algn="l" rtl="0"/>
            <a:r>
              <a:rPr lang="en-US" altLang="ar-SA" smtClean="0"/>
              <a:t>An </a:t>
            </a:r>
            <a:r>
              <a:rPr lang="en-US" altLang="ar-SA" b="1" i="1" smtClean="0">
                <a:solidFill>
                  <a:srgbClr val="CC0000"/>
                </a:solidFill>
              </a:rPr>
              <a:t>operation</a:t>
            </a:r>
            <a:r>
              <a:rPr lang="en-US" altLang="ar-SA" smtClean="0"/>
              <a:t> is some action that one object performs upon another in order to elicit a reaction.</a:t>
            </a:r>
          </a:p>
          <a:p>
            <a:pPr algn="l" rtl="0"/>
            <a:r>
              <a:rPr lang="en-US" altLang="ar-SA" smtClean="0"/>
              <a:t>We will use the word </a:t>
            </a:r>
            <a:r>
              <a:rPr lang="en-US" altLang="ar-SA" b="1" i="1" smtClean="0">
                <a:solidFill>
                  <a:srgbClr val="CC0000"/>
                </a:solidFill>
              </a:rPr>
              <a:t>method</a:t>
            </a:r>
            <a:r>
              <a:rPr lang="en-US" altLang="ar-SA" smtClean="0"/>
              <a:t> to describe object behavior in java.</a:t>
            </a:r>
          </a:p>
          <a:p>
            <a:pPr algn="l" rtl="0"/>
            <a:r>
              <a:rPr lang="en-US" altLang="ar-SA" b="1" i="1" smtClean="0">
                <a:solidFill>
                  <a:srgbClr val="CC0000"/>
                </a:solidFill>
              </a:rPr>
              <a:t>Invoking</a:t>
            </a:r>
            <a:r>
              <a:rPr lang="en-US" altLang="ar-SA" smtClean="0"/>
              <a:t> a method causes the behavior to take place.</a:t>
            </a:r>
          </a:p>
          <a:p>
            <a:pPr algn="l" rtl="0"/>
            <a:endParaRPr lang="en-US" altLang="ar-SA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6AD9603-CBDA-4EB3-A417-B2273EF8CA79}" type="slidenum">
              <a:rPr lang="en-US" altLang="ar-SA" sz="2800">
                <a:solidFill>
                  <a:schemeClr val="bg1"/>
                </a:solidFill>
              </a:rPr>
              <a:pPr/>
              <a:t>8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7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ar-SA" smtClean="0"/>
              <a:t>Classes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772400" cy="4495800"/>
          </a:xfrm>
        </p:spPr>
        <p:txBody>
          <a:bodyPr/>
          <a:lstStyle/>
          <a:p>
            <a:pPr algn="l" rtl="0"/>
            <a:r>
              <a:rPr lang="en-GB" altLang="ar-SA" b="1" i="1" smtClean="0">
                <a:solidFill>
                  <a:srgbClr val="CC0000"/>
                </a:solidFill>
              </a:rPr>
              <a:t>Classes</a:t>
            </a:r>
            <a:r>
              <a:rPr lang="en-GB" altLang="ar-SA" smtClean="0"/>
              <a:t> are the definitions (or blueprints) used to create objects. I’d say: </a:t>
            </a:r>
            <a:r>
              <a:rPr lang="en-GB" altLang="ar-SA" i="1" smtClean="0"/>
              <a:t>descriptions </a:t>
            </a:r>
            <a:r>
              <a:rPr lang="en-GB" altLang="ar-SA" smtClean="0"/>
              <a:t>of objects</a:t>
            </a:r>
            <a:r>
              <a:rPr lang="en-GB" altLang="ar-SA" i="1" smtClean="0"/>
              <a:t>.</a:t>
            </a:r>
          </a:p>
          <a:p>
            <a:pPr algn="l" rtl="0"/>
            <a:endParaRPr lang="en-GB" altLang="ar-SA" smtClean="0"/>
          </a:p>
          <a:p>
            <a:pPr algn="l" rtl="0"/>
            <a:r>
              <a:rPr lang="en-GB" altLang="ar-SA" smtClean="0"/>
              <a:t>To make a</a:t>
            </a:r>
            <a:r>
              <a:rPr lang="en-GB" altLang="ar-SA" b="1" smtClean="0"/>
              <a:t> </a:t>
            </a:r>
            <a:r>
              <a:rPr lang="en-GB" altLang="ar-SA" smtClean="0"/>
              <a:t>car the manufacturer must first have a design from which to build the first car.  Then, once all the problems are worked out, the design is used to build all the cars of that model.</a:t>
            </a:r>
            <a:endParaRPr lang="en-US" altLang="ar-SA" smtClean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D8EBFAA-74C9-4A5E-B17F-8E4CBBFC5EA6}" type="slidenum">
              <a:rPr lang="en-US" altLang="ar-SA" sz="2800">
                <a:solidFill>
                  <a:schemeClr val="bg1"/>
                </a:solidFill>
              </a:rPr>
              <a:pPr/>
              <a:t>9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2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</TotalTime>
  <Words>875</Words>
  <Application>Microsoft Office PowerPoint</Application>
  <PresentationFormat>On-screen Show (4:3)</PresentationFormat>
  <Paragraphs>129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SimSun</vt:lpstr>
      <vt:lpstr>Arial</vt:lpstr>
      <vt:lpstr>Calibri</vt:lpstr>
      <vt:lpstr>Century Gothic</vt:lpstr>
      <vt:lpstr>Courier New</vt:lpstr>
      <vt:lpstr>StarBats</vt:lpstr>
      <vt:lpstr>Symbol</vt:lpstr>
      <vt:lpstr>Times</vt:lpstr>
      <vt:lpstr>Times New Roman</vt:lpstr>
      <vt:lpstr>Wingdings</vt:lpstr>
      <vt:lpstr>Wingdings 3</vt:lpstr>
      <vt:lpstr>Ion Boardroom</vt:lpstr>
      <vt:lpstr>Chapter 10  Introduction to Objects and Classess</vt:lpstr>
      <vt:lpstr>How can one design a program?</vt:lpstr>
      <vt:lpstr>Why OOD?</vt:lpstr>
      <vt:lpstr>OK, but what is object ?</vt:lpstr>
      <vt:lpstr>Identity, State, Behavior</vt:lpstr>
      <vt:lpstr>Identity, State, Behavior</vt:lpstr>
      <vt:lpstr>Examples of State</vt:lpstr>
      <vt:lpstr>Identity, State, Behavior</vt:lpstr>
      <vt:lpstr>Classes</vt:lpstr>
      <vt:lpstr>Objects</vt:lpstr>
      <vt:lpstr>Object example</vt:lpstr>
      <vt:lpstr>Classes and Objects</vt:lpstr>
      <vt:lpstr>Classes</vt:lpstr>
      <vt:lpstr>Class car and objects- graphically</vt:lpstr>
      <vt:lpstr>Defining a class</vt:lpstr>
      <vt:lpstr>Classes</vt:lpstr>
      <vt:lpstr>Adding Fields: Class Circle with fields</vt:lpstr>
      <vt:lpstr>Data Abstraction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 Introduction to Objects and Classess</dc:title>
  <dc:creator>Aseel</dc:creator>
  <cp:lastModifiedBy>Aseel</cp:lastModifiedBy>
  <cp:revision>1</cp:revision>
  <dcterms:created xsi:type="dcterms:W3CDTF">2014-11-09T18:43:47Z</dcterms:created>
  <dcterms:modified xsi:type="dcterms:W3CDTF">2014-11-09T18:46:24Z</dcterms:modified>
</cp:coreProperties>
</file>