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9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BDCEC5C4-EC95-48BE-82B4-B6DF575BCDEE}" type="datetimeFigureOut">
              <a:rPr lang="ar-SA" smtClean="0"/>
              <a:t>1/17/1436</a:t>
            </a:fld>
            <a:endParaRPr lang="ar-S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5760C9E3-6989-48A4-AC23-A4F7B7C174B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3979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ar-SA" altLang="ar-SA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8B308D5-9D8A-4032-9AAC-CAC2C01617C2}" type="slidenum">
              <a:rPr lang="en-US" altLang="ar-SA" sz="1200" smtClean="0"/>
              <a:pPr/>
              <a:t>2</a:t>
            </a:fld>
            <a:endParaRPr lang="en-US" altLang="ar-SA" sz="1200" smtClean="0"/>
          </a:p>
        </p:txBody>
      </p:sp>
    </p:spTree>
    <p:extLst>
      <p:ext uri="{BB962C8B-B14F-4D97-AF65-F5344CB8AC3E}">
        <p14:creationId xmlns:p14="http://schemas.microsoft.com/office/powerpoint/2010/main" val="2063491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0" y="2226503"/>
            <a:ext cx="5917679" cy="2550877"/>
          </a:xfrm>
        </p:spPr>
        <p:txBody>
          <a:bodyPr anchor="b"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0" y="4777380"/>
            <a:ext cx="5917679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7498080" y="1828800"/>
            <a:ext cx="990599" cy="22865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6236208" y="3264408"/>
            <a:ext cx="3859795" cy="228660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785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10204164">
              <a:off x="426788" y="456424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Rectangle 15"/>
            <p:cNvSpPr/>
            <p:nvPr/>
          </p:nvSpPr>
          <p:spPr>
            <a:xfrm>
              <a:off x="421503" y="402165"/>
              <a:ext cx="8327939" cy="3141135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0800000">
              <a:off x="485023" y="2670079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4961454"/>
            <a:ext cx="642200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1" y="685800"/>
            <a:ext cx="6422004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0" y="5528192"/>
            <a:ext cx="6422004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173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2780895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Rectangle 8"/>
            <p:cNvSpPr/>
            <p:nvPr/>
          </p:nvSpPr>
          <p:spPr>
            <a:xfrm>
              <a:off x="485023" y="4343399"/>
              <a:ext cx="8182128" cy="211243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>
              <a:off x="485023" y="2854646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2005" cy="1692720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488023"/>
            <a:ext cx="6422005" cy="2536857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3768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21010068">
              <a:off x="6359946" y="4309201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10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3" name="TextBox 22"/>
          <p:cNvSpPr txBox="1"/>
          <p:nvPr/>
        </p:nvSpPr>
        <p:spPr bwMode="gray">
          <a:xfrm>
            <a:off x="647430" y="651690"/>
            <a:ext cx="60159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 bwMode="gray">
          <a:xfrm>
            <a:off x="7069418" y="2900292"/>
            <a:ext cx="61906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0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8060" y="927099"/>
            <a:ext cx="6160385" cy="2882179"/>
          </a:xfrm>
        </p:spPr>
        <p:txBody>
          <a:bodyPr anchor="ctr"/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387278" y="3809278"/>
            <a:ext cx="5646143" cy="333113"/>
          </a:xfrm>
        </p:spPr>
        <p:txBody>
          <a:bodyPr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5000816"/>
            <a:ext cx="6343673" cy="101061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4800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/>
            <p:nvPr/>
          </p:nvSpPr>
          <p:spPr bwMode="gray">
            <a:xfrm rot="21010068">
              <a:off x="6359946" y="431124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7"/>
            <p:cNvSpPr/>
            <p:nvPr/>
          </p:nvSpPr>
          <p:spPr bwMode="gray">
            <a:xfrm>
              <a:off x="485023" y="4381500"/>
              <a:ext cx="8182128" cy="2130508"/>
            </a:xfrm>
            <a:custGeom>
              <a:avLst/>
              <a:gdLst/>
              <a:ahLst/>
              <a:cxnLst/>
              <a:rect l="l" t="t" r="r" b="b"/>
              <a:pathLst>
                <a:path w="10000" h="9621">
                  <a:moveTo>
                    <a:pt x="0" y="0"/>
                  </a:moveTo>
                  <a:lnTo>
                    <a:pt x="0" y="2411"/>
                  </a:lnTo>
                  <a:lnTo>
                    <a:pt x="0" y="9586"/>
                  </a:lnTo>
                  <a:lnTo>
                    <a:pt x="0" y="9621"/>
                  </a:lnTo>
                  <a:lnTo>
                    <a:pt x="10000" y="9585"/>
                  </a:lnTo>
                  <a:cubicBezTo>
                    <a:pt x="9997" y="8144"/>
                    <a:pt x="10003" y="9571"/>
                    <a:pt x="10000" y="9586"/>
                  </a:cubicBezTo>
                  <a:cubicBezTo>
                    <a:pt x="9997" y="7194"/>
                    <a:pt x="9993" y="4803"/>
                    <a:pt x="9990" y="2411"/>
                  </a:cubicBezTo>
                  <a:lnTo>
                    <a:pt x="9990" y="0"/>
                  </a:lnTo>
                  <a:lnTo>
                    <a:pt x="9990" y="0"/>
                  </a:lnTo>
                  <a:lnTo>
                    <a:pt x="9534" y="253"/>
                  </a:lnTo>
                  <a:lnTo>
                    <a:pt x="9084" y="477"/>
                  </a:lnTo>
                  <a:lnTo>
                    <a:pt x="8628" y="669"/>
                  </a:lnTo>
                  <a:lnTo>
                    <a:pt x="8177" y="847"/>
                  </a:lnTo>
                  <a:lnTo>
                    <a:pt x="7726" y="984"/>
                  </a:lnTo>
                  <a:lnTo>
                    <a:pt x="7279" y="1087"/>
                  </a:lnTo>
                  <a:lnTo>
                    <a:pt x="6832" y="1176"/>
                  </a:lnTo>
                  <a:lnTo>
                    <a:pt x="6393" y="1236"/>
                  </a:lnTo>
                  <a:lnTo>
                    <a:pt x="5962" y="1279"/>
                  </a:lnTo>
                  <a:lnTo>
                    <a:pt x="5534" y="1294"/>
                  </a:lnTo>
                  <a:lnTo>
                    <a:pt x="5120" y="1294"/>
                  </a:lnTo>
                  <a:lnTo>
                    <a:pt x="4709" y="1294"/>
                  </a:lnTo>
                  <a:lnTo>
                    <a:pt x="4311" y="1266"/>
                  </a:lnTo>
                  <a:lnTo>
                    <a:pt x="3923" y="1221"/>
                  </a:lnTo>
                  <a:lnTo>
                    <a:pt x="3548" y="1161"/>
                  </a:lnTo>
                  <a:lnTo>
                    <a:pt x="3187" y="1101"/>
                  </a:lnTo>
                  <a:lnTo>
                    <a:pt x="2840" y="1026"/>
                  </a:lnTo>
                  <a:lnTo>
                    <a:pt x="2505" y="954"/>
                  </a:lnTo>
                  <a:lnTo>
                    <a:pt x="2192" y="865"/>
                  </a:lnTo>
                  <a:lnTo>
                    <a:pt x="1889" y="775"/>
                  </a:lnTo>
                  <a:lnTo>
                    <a:pt x="1346" y="579"/>
                  </a:lnTo>
                  <a:lnTo>
                    <a:pt x="882" y="400"/>
                  </a:lnTo>
                  <a:lnTo>
                    <a:pt x="511" y="253"/>
                  </a:lnTo>
                  <a:lnTo>
                    <a:pt x="234" y="118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7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2057400"/>
            <a:ext cx="6422005" cy="20955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1" y="5024908"/>
            <a:ext cx="6422004" cy="994891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3596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423593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2489200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5"/>
          </p:nvPr>
        </p:nvSpPr>
        <p:spPr>
          <a:xfrm>
            <a:off x="866440" y="3147164"/>
            <a:ext cx="2313432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05614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08471" y="3147164"/>
            <a:ext cx="2318918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2489200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60935" y="3147164"/>
            <a:ext cx="2316625" cy="2888366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294530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34268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927100"/>
            <a:ext cx="6345260" cy="709864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0" y="4179596"/>
            <a:ext cx="2313432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19055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8"/>
          </p:nvPr>
        </p:nvSpPr>
        <p:spPr>
          <a:xfrm>
            <a:off x="866439" y="4837558"/>
            <a:ext cx="2313432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11125" y="4179595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553189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11125" y="484820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58642" y="4179596"/>
            <a:ext cx="2318918" cy="657962"/>
          </a:xfrm>
        </p:spPr>
        <p:txBody>
          <a:bodyPr anchor="b">
            <a:noAutofit/>
          </a:bodyPr>
          <a:lstStyle>
            <a:lvl1pPr marL="0" indent="0">
              <a:buNone/>
              <a:defRPr sz="20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108641" y="2489200"/>
            <a:ext cx="2015144" cy="1447342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58642" y="4837558"/>
            <a:ext cx="2318918" cy="1187321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3290019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5849521" y="2489201"/>
            <a:ext cx="0" cy="3546328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269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21301" y="6387910"/>
            <a:ext cx="990599" cy="22865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6133" y="6387910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94862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20420" cy="6860798"/>
            <a:chOff x="-1588" y="0"/>
            <a:chExt cx="9120420" cy="6860798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4966650">
              <a:off x="4673046" y="5107506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</p:grpSp>
      <p:sp>
        <p:nvSpPr>
          <p:cNvPr id="17" name="Rectangle 16"/>
          <p:cNvSpPr/>
          <p:nvPr/>
        </p:nvSpPr>
        <p:spPr>
          <a:xfrm>
            <a:off x="414867" y="402165"/>
            <a:ext cx="4610565" cy="605367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 bwMode="gray">
          <a:xfrm rot="5400000">
            <a:off x="1299309" y="1765596"/>
            <a:ext cx="5995993" cy="3326809"/>
          </a:xfrm>
          <a:custGeom>
            <a:avLst/>
            <a:gdLst/>
            <a:ahLst/>
            <a:cxnLst/>
            <a:rect l="0" t="0" r="r" b="b"/>
            <a:pathLst>
              <a:path w="4960" h="2752">
                <a:moveTo>
                  <a:pt x="0" y="0"/>
                </a:moveTo>
                <a:lnTo>
                  <a:pt x="0" y="324"/>
                </a:lnTo>
                <a:lnTo>
                  <a:pt x="0" y="1992"/>
                </a:lnTo>
                <a:lnTo>
                  <a:pt x="0" y="2752"/>
                </a:lnTo>
                <a:lnTo>
                  <a:pt x="4960" y="2752"/>
                </a:lnTo>
                <a:lnTo>
                  <a:pt x="4960" y="1992"/>
                </a:lnTo>
                <a:lnTo>
                  <a:pt x="4960" y="324"/>
                </a:lnTo>
                <a:lnTo>
                  <a:pt x="4960" y="0"/>
                </a:lnTo>
                <a:lnTo>
                  <a:pt x="4960" y="0"/>
                </a:lnTo>
                <a:lnTo>
                  <a:pt x="4734" y="34"/>
                </a:lnTo>
                <a:lnTo>
                  <a:pt x="4510" y="64"/>
                </a:lnTo>
                <a:lnTo>
                  <a:pt x="4284" y="90"/>
                </a:lnTo>
                <a:lnTo>
                  <a:pt x="4060" y="114"/>
                </a:lnTo>
                <a:lnTo>
                  <a:pt x="3836" y="132"/>
                </a:lnTo>
                <a:lnTo>
                  <a:pt x="3614" y="146"/>
                </a:lnTo>
                <a:lnTo>
                  <a:pt x="3392" y="158"/>
                </a:lnTo>
                <a:lnTo>
                  <a:pt x="3174" y="166"/>
                </a:lnTo>
                <a:lnTo>
                  <a:pt x="2960" y="172"/>
                </a:lnTo>
                <a:lnTo>
                  <a:pt x="2748" y="174"/>
                </a:lnTo>
                <a:lnTo>
                  <a:pt x="2542" y="174"/>
                </a:lnTo>
                <a:lnTo>
                  <a:pt x="2338" y="174"/>
                </a:lnTo>
                <a:lnTo>
                  <a:pt x="2140" y="170"/>
                </a:lnTo>
                <a:lnTo>
                  <a:pt x="1948" y="164"/>
                </a:lnTo>
                <a:lnTo>
                  <a:pt x="1762" y="156"/>
                </a:lnTo>
                <a:lnTo>
                  <a:pt x="1582" y="148"/>
                </a:lnTo>
                <a:lnTo>
                  <a:pt x="1410" y="138"/>
                </a:lnTo>
                <a:lnTo>
                  <a:pt x="1244" y="128"/>
                </a:lnTo>
                <a:lnTo>
                  <a:pt x="1088" y="116"/>
                </a:lnTo>
                <a:lnTo>
                  <a:pt x="938" y="104"/>
                </a:lnTo>
                <a:lnTo>
                  <a:pt x="668" y="78"/>
                </a:lnTo>
                <a:lnTo>
                  <a:pt x="438" y="54"/>
                </a:lnTo>
                <a:lnTo>
                  <a:pt x="254" y="34"/>
                </a:lnTo>
                <a:lnTo>
                  <a:pt x="116" y="16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</p:sp>
      <p:sp>
        <p:nvSpPr>
          <p:cNvPr id="18" name="Freeform 5"/>
          <p:cNvSpPr>
            <a:spLocks noEditPoints="1"/>
          </p:cNvSpPr>
          <p:nvPr/>
        </p:nvSpPr>
        <p:spPr bwMode="gray">
          <a:xfrm>
            <a:off x="0" y="0"/>
            <a:ext cx="9144000" cy="6858000"/>
          </a:xfrm>
          <a:custGeom>
            <a:avLst/>
            <a:gdLst/>
            <a:ahLst/>
            <a:cxnLst/>
            <a:rect l="0" t="0" r="r" b="b"/>
            <a:pathLst>
              <a:path w="5760" h="4320">
                <a:moveTo>
                  <a:pt x="0" y="0"/>
                </a:moveTo>
                <a:lnTo>
                  <a:pt x="0" y="4320"/>
                </a:lnTo>
                <a:lnTo>
                  <a:pt x="5760" y="4320"/>
                </a:lnTo>
                <a:lnTo>
                  <a:pt x="5760" y="0"/>
                </a:lnTo>
                <a:lnTo>
                  <a:pt x="0" y="0"/>
                </a:lnTo>
                <a:close/>
                <a:moveTo>
                  <a:pt x="5444" y="4004"/>
                </a:moveTo>
                <a:lnTo>
                  <a:pt x="324" y="4004"/>
                </a:lnTo>
                <a:lnTo>
                  <a:pt x="324" y="324"/>
                </a:lnTo>
                <a:lnTo>
                  <a:pt x="5444" y="324"/>
                </a:lnTo>
                <a:lnTo>
                  <a:pt x="5444" y="4004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74928" y="1447799"/>
            <a:ext cx="1113516" cy="4572001"/>
          </a:xfrm>
        </p:spPr>
        <p:txBody>
          <a:bodyPr vert="eaVert" anchor="ctr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738" y="1447799"/>
            <a:ext cx="4416936" cy="45720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8546" y="6365498"/>
            <a:ext cx="3859795" cy="2286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34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970" y="927098"/>
            <a:ext cx="6343672" cy="70986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379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 bwMode="gray">
            <a:xfrm rot="16200000">
              <a:off x="3105027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/>
            <p:nvPr/>
          </p:nvSpPr>
          <p:spPr bwMode="gray">
            <a:xfrm rot="15687606">
              <a:off x="3320102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534" y="2257588"/>
            <a:ext cx="3090672" cy="3020344"/>
          </a:xfrm>
        </p:spPr>
        <p:txBody>
          <a:bodyPr anchor="ctr"/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9261" y="2257588"/>
            <a:ext cx="3082516" cy="302034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4472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440" y="2489200"/>
            <a:ext cx="3636980" cy="353060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0581" y="2489203"/>
            <a:ext cx="3636980" cy="3530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9364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9918" y="2489200"/>
            <a:ext cx="3633502" cy="75929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6440" y="3248490"/>
            <a:ext cx="3636980" cy="2771311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0581" y="2489200"/>
            <a:ext cx="3636979" cy="75663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0581" y="3245835"/>
            <a:ext cx="3636980" cy="27739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078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3940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053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548536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/>
            <p:nvPr/>
          </p:nvSpPr>
          <p:spPr bwMode="gray">
            <a:xfrm rot="15687606">
              <a:off x="2769747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447800"/>
            <a:ext cx="2712590" cy="14955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68927" y="1447800"/>
            <a:ext cx="3632850" cy="45720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866441" y="3086845"/>
            <a:ext cx="2712589" cy="2933701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489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>
            <a:xfrm>
              <a:off x="5283673" y="402165"/>
              <a:ext cx="3465769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 bwMode="gray">
            <a:xfrm rot="16200000">
              <a:off x="2852610" y="1765596"/>
              <a:ext cx="5995993" cy="3326809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4" name="Freeform 5"/>
            <p:cNvSpPr/>
            <p:nvPr/>
          </p:nvSpPr>
          <p:spPr bwMode="gray">
            <a:xfrm rot="15687606">
              <a:off x="3074559" y="145837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0" y="1381390"/>
            <a:ext cx="2987089" cy="157480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22909" y="1320800"/>
            <a:ext cx="2791102" cy="42164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0" y="3086100"/>
            <a:ext cx="2987089" cy="24511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678616" y="295730"/>
            <a:ext cx="791308" cy="767687"/>
          </a:xfrm>
          <a:prstGeom prst="rect">
            <a:avLst/>
          </a:prstGeom>
        </p:spPr>
        <p:txBody>
          <a:bodyPr/>
          <a:lstStyle>
            <a:lvl1pPr algn="ctr">
              <a:defRPr sz="2800"/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5340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-1588" y="0"/>
            <a:ext cx="9145588" cy="6860798"/>
            <a:chOff x="-1588" y="0"/>
            <a:chExt cx="9145588" cy="6860798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9118832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rcRect/>
              <a:stretch>
                <a:fillRect l="-16713" r="-16989"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629943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5689832" y="0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6299432" y="5870198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-1588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Freeform 5"/>
            <p:cNvSpPr/>
            <p:nvPr/>
          </p:nvSpPr>
          <p:spPr bwMode="gray">
            <a:xfrm rot="21010068">
              <a:off x="6359946" y="1790293"/>
              <a:ext cx="2377690" cy="317748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25" name="Freeform 24"/>
            <p:cNvSpPr/>
            <p:nvPr/>
          </p:nvSpPr>
          <p:spPr bwMode="gray">
            <a:xfrm>
              <a:off x="485023" y="1856450"/>
              <a:ext cx="8173954" cy="4535226"/>
            </a:xfrm>
            <a:custGeom>
              <a:avLst/>
              <a:gdLst/>
              <a:ahLst/>
              <a:cxnLst/>
              <a:rect l="0" t="0" r="r" b="b"/>
              <a:pathLst>
                <a:path w="4960" h="2752">
                  <a:moveTo>
                    <a:pt x="0" y="0"/>
                  </a:moveTo>
                  <a:lnTo>
                    <a:pt x="0" y="324"/>
                  </a:lnTo>
                  <a:lnTo>
                    <a:pt x="0" y="1992"/>
                  </a:lnTo>
                  <a:lnTo>
                    <a:pt x="0" y="2752"/>
                  </a:lnTo>
                  <a:lnTo>
                    <a:pt x="4960" y="2752"/>
                  </a:lnTo>
                  <a:lnTo>
                    <a:pt x="4960" y="1992"/>
                  </a:lnTo>
                  <a:lnTo>
                    <a:pt x="4960" y="324"/>
                  </a:lnTo>
                  <a:lnTo>
                    <a:pt x="4960" y="0"/>
                  </a:lnTo>
                  <a:lnTo>
                    <a:pt x="4960" y="0"/>
                  </a:lnTo>
                  <a:lnTo>
                    <a:pt x="4734" y="34"/>
                  </a:lnTo>
                  <a:lnTo>
                    <a:pt x="4510" y="64"/>
                  </a:lnTo>
                  <a:lnTo>
                    <a:pt x="4284" y="90"/>
                  </a:lnTo>
                  <a:lnTo>
                    <a:pt x="4060" y="114"/>
                  </a:lnTo>
                  <a:lnTo>
                    <a:pt x="3836" y="132"/>
                  </a:lnTo>
                  <a:lnTo>
                    <a:pt x="3614" y="146"/>
                  </a:lnTo>
                  <a:lnTo>
                    <a:pt x="3392" y="158"/>
                  </a:lnTo>
                  <a:lnTo>
                    <a:pt x="3174" y="166"/>
                  </a:lnTo>
                  <a:lnTo>
                    <a:pt x="2960" y="172"/>
                  </a:lnTo>
                  <a:lnTo>
                    <a:pt x="2748" y="174"/>
                  </a:lnTo>
                  <a:lnTo>
                    <a:pt x="2542" y="174"/>
                  </a:lnTo>
                  <a:lnTo>
                    <a:pt x="2338" y="174"/>
                  </a:lnTo>
                  <a:lnTo>
                    <a:pt x="2140" y="170"/>
                  </a:lnTo>
                  <a:lnTo>
                    <a:pt x="1948" y="164"/>
                  </a:lnTo>
                  <a:lnTo>
                    <a:pt x="1762" y="156"/>
                  </a:lnTo>
                  <a:lnTo>
                    <a:pt x="1582" y="148"/>
                  </a:lnTo>
                  <a:lnTo>
                    <a:pt x="1410" y="138"/>
                  </a:lnTo>
                  <a:lnTo>
                    <a:pt x="1244" y="128"/>
                  </a:lnTo>
                  <a:lnTo>
                    <a:pt x="1088" y="116"/>
                  </a:lnTo>
                  <a:lnTo>
                    <a:pt x="938" y="104"/>
                  </a:lnTo>
                  <a:lnTo>
                    <a:pt x="668" y="78"/>
                  </a:lnTo>
                  <a:lnTo>
                    <a:pt x="438" y="54"/>
                  </a:lnTo>
                  <a:lnTo>
                    <a:pt x="254" y="34"/>
                  </a:lnTo>
                  <a:lnTo>
                    <a:pt x="116" y="1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0"/>
              <a:ext cx="9144000" cy="6858000"/>
            </a:xfrm>
            <a:custGeom>
              <a:avLst/>
              <a:gdLst/>
              <a:ahLst/>
              <a:cxnLst/>
              <a:rect l="0" t="0" r="r" b="b"/>
              <a:pathLst>
                <a:path w="5760" h="4320">
                  <a:moveTo>
                    <a:pt x="0" y="0"/>
                  </a:moveTo>
                  <a:lnTo>
                    <a:pt x="0" y="4320"/>
                  </a:lnTo>
                  <a:lnTo>
                    <a:pt x="5760" y="4320"/>
                  </a:lnTo>
                  <a:lnTo>
                    <a:pt x="5760" y="0"/>
                  </a:lnTo>
                  <a:lnTo>
                    <a:pt x="0" y="0"/>
                  </a:lnTo>
                  <a:close/>
                  <a:moveTo>
                    <a:pt x="5444" y="4004"/>
                  </a:moveTo>
                  <a:lnTo>
                    <a:pt x="324" y="4004"/>
                  </a:lnTo>
                  <a:lnTo>
                    <a:pt x="324" y="324"/>
                  </a:lnTo>
                  <a:lnTo>
                    <a:pt x="5444" y="324"/>
                  </a:lnTo>
                  <a:lnTo>
                    <a:pt x="5444" y="400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866440" y="927099"/>
            <a:ext cx="6345260" cy="70986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4382" y="2489200"/>
            <a:ext cx="6345260" cy="353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74443" y="6365498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0843" y="6365497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8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678616" y="295730"/>
            <a:ext cx="791308" cy="767687"/>
          </a:xfrm>
          <a:prstGeom prst="rect">
            <a:avLst/>
          </a:prstGeom>
        </p:spPr>
        <p:txBody>
          <a:bodyPr anchor="b"/>
          <a:lstStyle>
            <a:lvl1pPr algn="ctr">
              <a:defRPr sz="280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1017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1" eaLnBrk="1" latinLnBrk="0" hangingPunct="1">
        <a:spcBef>
          <a:spcPct val="0"/>
        </a:spcBef>
        <a:buNone/>
        <a:defRPr sz="3200" b="0" i="0" kern="1200">
          <a:solidFill>
            <a:schemeClr val="bg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85800" indent="-283464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6012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3444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0876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0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5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4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73300"/>
            <a:ext cx="7772400" cy="1143000"/>
          </a:xfrm>
        </p:spPr>
        <p:txBody>
          <a:bodyPr anchor="ctr"/>
          <a:lstStyle/>
          <a:p>
            <a:r>
              <a:rPr lang="en-US" altLang="ar-SA" sz="3200" smtClean="0"/>
              <a:t>Chapter 10 </a:t>
            </a:r>
            <a:br>
              <a:rPr lang="en-US" altLang="ar-SA" sz="3200" smtClean="0"/>
            </a:br>
            <a:r>
              <a:rPr lang="en-US" altLang="ar-SA" sz="3200" smtClean="0"/>
              <a:t>Introduction to Objects and Classess</a:t>
            </a: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866775" y="4776788"/>
            <a:ext cx="5916613" cy="862012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Wingdings 3" charset="2"/>
              <a:buNone/>
              <a:defRPr/>
            </a:pPr>
            <a:endParaRPr lang="ar-SA"/>
          </a:p>
        </p:txBody>
      </p:sp>
      <p:sp>
        <p:nvSpPr>
          <p:cNvPr id="1741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1ED91B-F8F5-406B-B942-E5651863B6EB}" type="slidenum">
              <a:rPr lang="en-US" altLang="ar-SA" sz="2800">
                <a:solidFill>
                  <a:schemeClr val="bg1"/>
                </a:solidFill>
              </a:rPr>
              <a:pPr/>
              <a:t>1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sp>
        <p:nvSpPr>
          <p:cNvPr id="17413" name="Line 4"/>
          <p:cNvSpPr>
            <a:spLocks noChangeShapeType="1"/>
          </p:cNvSpPr>
          <p:nvPr/>
        </p:nvSpPr>
        <p:spPr bwMode="auto">
          <a:xfrm>
            <a:off x="1447800" y="4572000"/>
            <a:ext cx="6248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8945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Objects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5038"/>
            <a:ext cx="7772400" cy="4495800"/>
          </a:xfrm>
        </p:spPr>
        <p:txBody>
          <a:bodyPr/>
          <a:lstStyle/>
          <a:p>
            <a:pPr algn="l" rtl="0"/>
            <a:r>
              <a:rPr lang="en-GB" altLang="ar-SA" smtClean="0"/>
              <a:t>An </a:t>
            </a:r>
            <a:r>
              <a:rPr lang="en-GB" altLang="ar-SA" b="1" i="1" smtClean="0">
                <a:solidFill>
                  <a:srgbClr val="CC0000"/>
                </a:solidFill>
              </a:rPr>
              <a:t>object</a:t>
            </a:r>
            <a:r>
              <a:rPr lang="en-GB" altLang="ar-SA" smtClean="0"/>
              <a:t> is an </a:t>
            </a:r>
            <a:r>
              <a:rPr lang="en-GB" altLang="ar-SA" i="1" smtClean="0">
                <a:solidFill>
                  <a:srgbClr val="000066"/>
                </a:solidFill>
              </a:rPr>
              <a:t>instance</a:t>
            </a:r>
            <a:r>
              <a:rPr lang="en-GB" altLang="ar-SA" smtClean="0"/>
              <a:t> of a class.</a:t>
            </a:r>
          </a:p>
          <a:p>
            <a:pPr algn="l" rtl="0"/>
            <a:endParaRPr lang="en-GB" altLang="ar-SA" smtClean="0"/>
          </a:p>
          <a:p>
            <a:pPr algn="l" rtl="0"/>
            <a:r>
              <a:rPr lang="en-GB" altLang="ar-SA" smtClean="0"/>
              <a:t>If we have a class definition called </a:t>
            </a:r>
            <a:r>
              <a:rPr lang="en-GB" altLang="ar-SA" i="1" smtClean="0"/>
              <a:t>Car</a:t>
            </a:r>
            <a:r>
              <a:rPr lang="en-GB" altLang="ar-SA" smtClean="0"/>
              <a:t>, then we can think of Audi, BMW, and Corvette as each being an instance (object) of the class </a:t>
            </a:r>
            <a:r>
              <a:rPr lang="en-GB" altLang="ar-SA" i="1" smtClean="0"/>
              <a:t>Car</a:t>
            </a:r>
            <a:r>
              <a:rPr lang="en-GB" altLang="ar-SA" smtClean="0"/>
              <a:t>, i.e., they are each a type of car.</a:t>
            </a:r>
            <a:endParaRPr lang="en-US" altLang="ar-SA" smtClean="0"/>
          </a:p>
        </p:txBody>
      </p:sp>
      <p:sp>
        <p:nvSpPr>
          <p:cNvPr id="276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0DB3A80C-72E5-4061-866A-7046CDB426E4}" type="slidenum">
              <a:rPr lang="en-US" altLang="ar-SA" sz="2800">
                <a:solidFill>
                  <a:schemeClr val="bg1"/>
                </a:solidFill>
              </a:rPr>
              <a:pPr/>
              <a:t>10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1764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Object example</a:t>
            </a:r>
          </a:p>
        </p:txBody>
      </p:sp>
      <p:sp>
        <p:nvSpPr>
          <p:cNvPr id="28675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BB999D9-5969-4DEA-A27A-5229941C25EF}" type="slidenum">
              <a:rPr lang="en-US" altLang="ar-SA" sz="2800">
                <a:solidFill>
                  <a:schemeClr val="bg1"/>
                </a:solidFill>
              </a:rPr>
              <a:pPr/>
              <a:t>11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371600" y="1828800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SA"/>
              <a:t>Audi 6</a:t>
            </a:r>
          </a:p>
        </p:txBody>
      </p:sp>
      <p:sp>
        <p:nvSpPr>
          <p:cNvPr id="28677" name="Text Box 4"/>
          <p:cNvSpPr txBox="1">
            <a:spLocks noChangeArrowheads="1"/>
          </p:cNvSpPr>
          <p:nvPr/>
        </p:nvSpPr>
        <p:spPr bwMode="auto">
          <a:xfrm>
            <a:off x="4114800" y="1828800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SA"/>
              <a:t>BMW Z3</a:t>
            </a:r>
          </a:p>
        </p:txBody>
      </p:sp>
      <p:sp>
        <p:nvSpPr>
          <p:cNvPr id="28678" name="Text Box 5"/>
          <p:cNvSpPr txBox="1">
            <a:spLocks noChangeArrowheads="1"/>
          </p:cNvSpPr>
          <p:nvPr/>
        </p:nvSpPr>
        <p:spPr bwMode="auto">
          <a:xfrm>
            <a:off x="7239000" y="18288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SA"/>
              <a:t>Corvette</a:t>
            </a:r>
          </a:p>
        </p:txBody>
      </p:sp>
      <p:sp>
        <p:nvSpPr>
          <p:cNvPr id="28679" name="AutoShape 6"/>
          <p:cNvSpPr>
            <a:spLocks noChangeArrowheads="1"/>
          </p:cNvSpPr>
          <p:nvPr/>
        </p:nvSpPr>
        <p:spPr bwMode="auto">
          <a:xfrm>
            <a:off x="1219200" y="2362200"/>
            <a:ext cx="1295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r-SA" altLang="ar-SA"/>
          </a:p>
        </p:txBody>
      </p:sp>
      <p:sp>
        <p:nvSpPr>
          <p:cNvPr id="28680" name="AutoShape 7"/>
          <p:cNvSpPr>
            <a:spLocks noChangeArrowheads="1"/>
          </p:cNvSpPr>
          <p:nvPr/>
        </p:nvSpPr>
        <p:spPr bwMode="auto">
          <a:xfrm>
            <a:off x="4114800" y="2362200"/>
            <a:ext cx="1295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r-SA" altLang="ar-SA"/>
          </a:p>
        </p:txBody>
      </p:sp>
      <p:sp>
        <p:nvSpPr>
          <p:cNvPr id="28681" name="AutoShape 8"/>
          <p:cNvSpPr>
            <a:spLocks noChangeArrowheads="1"/>
          </p:cNvSpPr>
          <p:nvPr/>
        </p:nvSpPr>
        <p:spPr bwMode="auto">
          <a:xfrm>
            <a:off x="7239000" y="2362200"/>
            <a:ext cx="1295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r-SA" altLang="ar-SA"/>
          </a:p>
        </p:txBody>
      </p:sp>
      <p:sp>
        <p:nvSpPr>
          <p:cNvPr id="28682" name="Text Box 9"/>
          <p:cNvSpPr txBox="1">
            <a:spLocks noChangeArrowheads="1"/>
          </p:cNvSpPr>
          <p:nvPr/>
        </p:nvSpPr>
        <p:spPr bwMode="auto">
          <a:xfrm>
            <a:off x="1219200" y="5105400"/>
            <a:ext cx="7772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Char char="•"/>
            </a:pPr>
            <a:r>
              <a:rPr lang="en-US" altLang="ar-SA"/>
              <a:t> Notice that all objects are of the same type. All objects are </a:t>
            </a:r>
            <a:r>
              <a:rPr lang="en-US" altLang="ar-SA">
                <a:solidFill>
                  <a:srgbClr val="FF0000"/>
                </a:solidFill>
              </a:rPr>
              <a:t>cars</a:t>
            </a:r>
            <a:r>
              <a:rPr lang="en-US" altLang="ar-SA"/>
              <a:t>!</a:t>
            </a:r>
          </a:p>
        </p:txBody>
      </p:sp>
      <p:sp>
        <p:nvSpPr>
          <p:cNvPr id="28683" name="Text Box 10"/>
          <p:cNvSpPr txBox="1">
            <a:spLocks noChangeArrowheads="1"/>
          </p:cNvSpPr>
          <p:nvPr/>
        </p:nvSpPr>
        <p:spPr bwMode="auto">
          <a:xfrm>
            <a:off x="1447800" y="2590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/>
              <a:t>Car</a:t>
            </a:r>
          </a:p>
        </p:txBody>
      </p:sp>
      <p:sp>
        <p:nvSpPr>
          <p:cNvPr id="28684" name="Text Box 11"/>
          <p:cNvSpPr txBox="1">
            <a:spLocks noChangeArrowheads="1"/>
          </p:cNvSpPr>
          <p:nvPr/>
        </p:nvSpPr>
        <p:spPr bwMode="auto">
          <a:xfrm>
            <a:off x="4343400" y="2590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/>
              <a:t>Car</a:t>
            </a:r>
          </a:p>
        </p:txBody>
      </p:sp>
      <p:sp>
        <p:nvSpPr>
          <p:cNvPr id="28685" name="Text Box 12"/>
          <p:cNvSpPr txBox="1">
            <a:spLocks noChangeArrowheads="1"/>
          </p:cNvSpPr>
          <p:nvPr/>
        </p:nvSpPr>
        <p:spPr bwMode="auto">
          <a:xfrm>
            <a:off x="7467600" y="2590800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/>
              <a:t>Car</a:t>
            </a:r>
          </a:p>
        </p:txBody>
      </p:sp>
      <p:cxnSp>
        <p:nvCxnSpPr>
          <p:cNvPr id="28686" name="AutoShape 13"/>
          <p:cNvCxnSpPr>
            <a:cxnSpLocks noChangeShapeType="1"/>
            <a:stCxn id="28682" idx="1"/>
            <a:endCxn id="28683" idx="2"/>
          </p:cNvCxnSpPr>
          <p:nvPr/>
        </p:nvCxnSpPr>
        <p:spPr bwMode="auto">
          <a:xfrm rot="10800000" flipH="1">
            <a:off x="1219200" y="3048000"/>
            <a:ext cx="647700" cy="2468563"/>
          </a:xfrm>
          <a:prstGeom prst="curvedConnector4">
            <a:avLst>
              <a:gd name="adj1" fmla="val -35296"/>
              <a:gd name="adj2" fmla="val 58329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7" name="AutoShape 14"/>
          <p:cNvCxnSpPr>
            <a:cxnSpLocks noChangeShapeType="1"/>
            <a:stCxn id="28682" idx="1"/>
            <a:endCxn id="28684" idx="2"/>
          </p:cNvCxnSpPr>
          <p:nvPr/>
        </p:nvCxnSpPr>
        <p:spPr bwMode="auto">
          <a:xfrm rot="10800000" flipH="1">
            <a:off x="1219200" y="3048000"/>
            <a:ext cx="3543300" cy="2468563"/>
          </a:xfrm>
          <a:prstGeom prst="curvedConnector4">
            <a:avLst>
              <a:gd name="adj1" fmla="val -3944"/>
              <a:gd name="adj2" fmla="val 58329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28688" name="AutoShape 15"/>
          <p:cNvCxnSpPr>
            <a:cxnSpLocks noChangeShapeType="1"/>
            <a:stCxn id="28682" idx="1"/>
            <a:endCxn id="28685" idx="2"/>
          </p:cNvCxnSpPr>
          <p:nvPr/>
        </p:nvCxnSpPr>
        <p:spPr bwMode="auto">
          <a:xfrm rot="10800000" flipH="1">
            <a:off x="1219200" y="3048000"/>
            <a:ext cx="6667500" cy="2468563"/>
          </a:xfrm>
          <a:prstGeom prst="curvedConnector4">
            <a:avLst>
              <a:gd name="adj1" fmla="val -574"/>
              <a:gd name="adj2" fmla="val 58329"/>
            </a:avLst>
          </a:prstGeom>
          <a:noFill/>
          <a:ln w="190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28689" name="Oval 16"/>
          <p:cNvSpPr>
            <a:spLocks noChangeArrowheads="1"/>
          </p:cNvSpPr>
          <p:nvPr/>
        </p:nvSpPr>
        <p:spPr bwMode="auto">
          <a:xfrm rot="1377846">
            <a:off x="1143000" y="5410200"/>
            <a:ext cx="990600" cy="609600"/>
          </a:xfrm>
          <a:prstGeom prst="ellipse">
            <a:avLst/>
          </a:prstGeom>
          <a:noFill/>
          <a:ln w="1905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r-SA" altLang="ar-SA"/>
          </a:p>
        </p:txBody>
      </p:sp>
    </p:spTree>
    <p:extLst>
      <p:ext uri="{BB962C8B-B14F-4D97-AF65-F5344CB8AC3E}">
        <p14:creationId xmlns:p14="http://schemas.microsoft.com/office/powerpoint/2010/main" val="322158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Classes and Objects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666750" y="2205038"/>
            <a:ext cx="7772400" cy="4495800"/>
          </a:xfrm>
        </p:spPr>
        <p:txBody>
          <a:bodyPr/>
          <a:lstStyle/>
          <a:p>
            <a:pPr algn="l" rtl="0"/>
            <a:r>
              <a:rPr lang="en-GB" altLang="ar-SA" smtClean="0"/>
              <a:t>An object is an instance of exactly one class!!!</a:t>
            </a:r>
          </a:p>
          <a:p>
            <a:pPr lvl="1" algn="l" rtl="0"/>
            <a:r>
              <a:rPr lang="en-GB" altLang="ar-SA" smtClean="0"/>
              <a:t>Corvette can not be an instance of a car class </a:t>
            </a:r>
            <a:r>
              <a:rPr lang="en-GB" altLang="ar-SA" b="1" smtClean="0"/>
              <a:t>and</a:t>
            </a:r>
            <a:r>
              <a:rPr lang="en-GB" altLang="ar-SA" smtClean="0"/>
              <a:t> an instance of a plane class at the same time. </a:t>
            </a:r>
          </a:p>
          <a:p>
            <a:pPr lvl="1" algn="l" rtl="0"/>
            <a:endParaRPr lang="en-GB" altLang="ar-SA" smtClean="0"/>
          </a:p>
          <a:p>
            <a:pPr algn="l" rtl="0"/>
            <a:r>
              <a:rPr lang="en-GB" altLang="ar-SA" smtClean="0"/>
              <a:t>An instance of a class, an object, belongs to that particular class.</a:t>
            </a:r>
          </a:p>
          <a:p>
            <a:pPr lvl="1" algn="l" rtl="0"/>
            <a:r>
              <a:rPr lang="en-GB" altLang="ar-SA" smtClean="0"/>
              <a:t>A Corvette is a car </a:t>
            </a:r>
            <a:r>
              <a:rPr lang="en-GB" altLang="ar-SA" smtClean="0">
                <a:sym typeface="Symbol" panose="05050102010706020507" pitchFamily="18" charset="2"/>
              </a:rPr>
              <a:t></a:t>
            </a:r>
            <a:r>
              <a:rPr lang="en-GB" altLang="ar-SA" smtClean="0"/>
              <a:t> Corvette belongs to the class </a:t>
            </a:r>
            <a:r>
              <a:rPr lang="en-GB" altLang="ar-SA" i="1" smtClean="0"/>
              <a:t>Car</a:t>
            </a:r>
            <a:r>
              <a:rPr lang="en-GB" altLang="ar-SA" smtClean="0"/>
              <a:t>.</a:t>
            </a:r>
          </a:p>
          <a:p>
            <a:pPr algn="l" rtl="0"/>
            <a:endParaRPr lang="en-US" altLang="ar-SA" smtClean="0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7503A775-8470-4FB0-A679-05D50AEC8515}" type="slidenum">
              <a:rPr lang="en-US" altLang="ar-SA" sz="2800">
                <a:solidFill>
                  <a:schemeClr val="bg1"/>
                </a:solidFill>
              </a:rPr>
              <a:pPr/>
              <a:t>12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59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Classes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96913" y="2133600"/>
            <a:ext cx="7772400" cy="4495800"/>
          </a:xfrm>
        </p:spPr>
        <p:txBody>
          <a:bodyPr/>
          <a:lstStyle/>
          <a:p>
            <a:pPr algn="l" rtl="0"/>
            <a:r>
              <a:rPr lang="en-GB" altLang="ar-SA" smtClean="0"/>
              <a:t>Once a class is defined you can create as many instances of the class (objects from the class) as you would like.</a:t>
            </a:r>
          </a:p>
          <a:p>
            <a:pPr algn="l" rtl="0"/>
            <a:r>
              <a:rPr lang="en-GB" altLang="ar-SA" smtClean="0"/>
              <a:t>Once a blue print is completed for the 2003 Porsche 911, Porsche will use an assembly line to build as many instances of the 2003 Porsche 911 as they wish.</a:t>
            </a:r>
            <a:endParaRPr lang="en-US" altLang="ar-SA" smtClean="0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3AA997-23DD-4048-A3ED-BA2126726276}" type="slidenum">
              <a:rPr lang="en-US" altLang="ar-SA" sz="2800">
                <a:solidFill>
                  <a:schemeClr val="bg1"/>
                </a:solidFill>
              </a:rPr>
              <a:pPr/>
              <a:t>13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087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Class car and objects- graphically</a:t>
            </a:r>
          </a:p>
        </p:txBody>
      </p:sp>
      <p:sp>
        <p:nvSpPr>
          <p:cNvPr id="31747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B92C082C-E006-4594-9596-1DDB7943EE8B}" type="slidenum">
              <a:rPr lang="en-US" altLang="ar-SA" sz="2800">
                <a:solidFill>
                  <a:schemeClr val="bg1"/>
                </a:solidFill>
              </a:rPr>
              <a:pPr/>
              <a:t>14</a:t>
            </a:fld>
            <a:endParaRPr lang="en-US" altLang="ar-SA" sz="2800">
              <a:solidFill>
                <a:schemeClr val="bg1"/>
              </a:solidFill>
            </a:endParaRPr>
          </a:p>
        </p:txBody>
      </p:sp>
      <p:sp>
        <p:nvSpPr>
          <p:cNvPr id="31748" name="Text Box 3"/>
          <p:cNvSpPr txBox="1">
            <a:spLocks noChangeArrowheads="1"/>
          </p:cNvSpPr>
          <p:nvPr/>
        </p:nvSpPr>
        <p:spPr bwMode="auto">
          <a:xfrm>
            <a:off x="1392238" y="4408488"/>
            <a:ext cx="1143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SA"/>
              <a:t>Audi 6</a:t>
            </a:r>
          </a:p>
        </p:txBody>
      </p:sp>
      <p:sp>
        <p:nvSpPr>
          <p:cNvPr id="31749" name="Text Box 4"/>
          <p:cNvSpPr txBox="1">
            <a:spLocks noChangeArrowheads="1"/>
          </p:cNvSpPr>
          <p:nvPr/>
        </p:nvSpPr>
        <p:spPr bwMode="auto">
          <a:xfrm>
            <a:off x="3906838" y="440848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SA"/>
              <a:t>BMW Z3</a:t>
            </a:r>
          </a:p>
        </p:txBody>
      </p:sp>
      <p:sp>
        <p:nvSpPr>
          <p:cNvPr id="31750" name="Text Box 5"/>
          <p:cNvSpPr txBox="1">
            <a:spLocks noChangeArrowheads="1"/>
          </p:cNvSpPr>
          <p:nvPr/>
        </p:nvSpPr>
        <p:spPr bwMode="auto">
          <a:xfrm>
            <a:off x="7031038" y="4408488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ar-SA"/>
              <a:t>Corvette</a:t>
            </a:r>
          </a:p>
        </p:txBody>
      </p:sp>
      <p:sp>
        <p:nvSpPr>
          <p:cNvPr id="31751" name="AutoShape 6"/>
          <p:cNvSpPr>
            <a:spLocks noChangeArrowheads="1"/>
          </p:cNvSpPr>
          <p:nvPr/>
        </p:nvSpPr>
        <p:spPr bwMode="auto">
          <a:xfrm>
            <a:off x="1239838" y="4941888"/>
            <a:ext cx="1295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r-SA" altLang="ar-SA"/>
          </a:p>
        </p:txBody>
      </p:sp>
      <p:sp>
        <p:nvSpPr>
          <p:cNvPr id="31752" name="AutoShape 7"/>
          <p:cNvSpPr>
            <a:spLocks noChangeArrowheads="1"/>
          </p:cNvSpPr>
          <p:nvPr/>
        </p:nvSpPr>
        <p:spPr bwMode="auto">
          <a:xfrm>
            <a:off x="3906838" y="4941888"/>
            <a:ext cx="1295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r-SA" altLang="ar-SA"/>
          </a:p>
        </p:txBody>
      </p:sp>
      <p:sp>
        <p:nvSpPr>
          <p:cNvPr id="31753" name="AutoShape 8"/>
          <p:cNvSpPr>
            <a:spLocks noChangeArrowheads="1"/>
          </p:cNvSpPr>
          <p:nvPr/>
        </p:nvSpPr>
        <p:spPr bwMode="auto">
          <a:xfrm>
            <a:off x="7031038" y="4941888"/>
            <a:ext cx="1295400" cy="16764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r-SA" altLang="ar-SA"/>
          </a:p>
        </p:txBody>
      </p:sp>
      <p:sp>
        <p:nvSpPr>
          <p:cNvPr id="31754" name="Text Box 10"/>
          <p:cNvSpPr txBox="1">
            <a:spLocks noChangeArrowheads="1"/>
          </p:cNvSpPr>
          <p:nvPr/>
        </p:nvSpPr>
        <p:spPr bwMode="auto">
          <a:xfrm>
            <a:off x="1468438" y="517048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/>
              <a:t>Car</a:t>
            </a:r>
          </a:p>
        </p:txBody>
      </p:sp>
      <p:sp>
        <p:nvSpPr>
          <p:cNvPr id="31755" name="Text Box 11"/>
          <p:cNvSpPr txBox="1">
            <a:spLocks noChangeArrowheads="1"/>
          </p:cNvSpPr>
          <p:nvPr/>
        </p:nvSpPr>
        <p:spPr bwMode="auto">
          <a:xfrm>
            <a:off x="4135438" y="517048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/>
              <a:t>Car</a:t>
            </a:r>
          </a:p>
        </p:txBody>
      </p:sp>
      <p:sp>
        <p:nvSpPr>
          <p:cNvPr id="31756" name="Text Box 12"/>
          <p:cNvSpPr txBox="1">
            <a:spLocks noChangeArrowheads="1"/>
          </p:cNvSpPr>
          <p:nvPr/>
        </p:nvSpPr>
        <p:spPr bwMode="auto">
          <a:xfrm>
            <a:off x="7259638" y="5170488"/>
            <a:ext cx="838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/>
              <a:t>Car</a:t>
            </a:r>
          </a:p>
        </p:txBody>
      </p:sp>
      <p:sp>
        <p:nvSpPr>
          <p:cNvPr id="31757" name="Rectangle 17"/>
          <p:cNvSpPr>
            <a:spLocks noChangeArrowheads="1"/>
          </p:cNvSpPr>
          <p:nvPr/>
        </p:nvSpPr>
        <p:spPr bwMode="auto">
          <a:xfrm>
            <a:off x="3983038" y="2274888"/>
            <a:ext cx="1143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endParaRPr lang="ar-SA" altLang="ar-SA"/>
          </a:p>
        </p:txBody>
      </p:sp>
      <p:sp>
        <p:nvSpPr>
          <p:cNvPr id="31758" name="Line 18"/>
          <p:cNvSpPr>
            <a:spLocks noChangeShapeType="1"/>
          </p:cNvSpPr>
          <p:nvPr/>
        </p:nvSpPr>
        <p:spPr bwMode="auto">
          <a:xfrm flipH="1">
            <a:off x="1849438" y="2960688"/>
            <a:ext cx="2133600" cy="13716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59" name="Line 19"/>
          <p:cNvSpPr>
            <a:spLocks noChangeShapeType="1"/>
          </p:cNvSpPr>
          <p:nvPr/>
        </p:nvSpPr>
        <p:spPr bwMode="auto">
          <a:xfrm>
            <a:off x="4592638" y="3722688"/>
            <a:ext cx="0" cy="6858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60" name="Line 20"/>
          <p:cNvSpPr>
            <a:spLocks noChangeShapeType="1"/>
          </p:cNvSpPr>
          <p:nvPr/>
        </p:nvSpPr>
        <p:spPr bwMode="auto">
          <a:xfrm>
            <a:off x="5126038" y="2960688"/>
            <a:ext cx="2514600" cy="15240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ar-SA"/>
          </a:p>
        </p:txBody>
      </p:sp>
      <p:sp>
        <p:nvSpPr>
          <p:cNvPr id="31761" name="Text Box 21"/>
          <p:cNvSpPr txBox="1">
            <a:spLocks noChangeArrowheads="1"/>
          </p:cNvSpPr>
          <p:nvPr/>
        </p:nvSpPr>
        <p:spPr bwMode="auto">
          <a:xfrm>
            <a:off x="3906838" y="1817688"/>
            <a:ext cx="1371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ar-SA"/>
              <a:t>Car</a:t>
            </a:r>
          </a:p>
        </p:txBody>
      </p:sp>
      <p:sp>
        <p:nvSpPr>
          <p:cNvPr id="31762" name="AutoShape 23"/>
          <p:cNvSpPr>
            <a:spLocks noChangeArrowheads="1"/>
          </p:cNvSpPr>
          <p:nvPr/>
        </p:nvSpPr>
        <p:spPr bwMode="auto">
          <a:xfrm>
            <a:off x="6726238" y="2122488"/>
            <a:ext cx="1905000" cy="1371600"/>
          </a:xfrm>
          <a:prstGeom prst="wedgeEllipseCallout">
            <a:avLst>
              <a:gd name="adj1" fmla="val -43750"/>
              <a:gd name="adj2" fmla="val 7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ar-SA" sz="1800"/>
              <a:t>This line shows an </a:t>
            </a:r>
            <a:r>
              <a:rPr lang="en-US" altLang="ar-SA" sz="1800" b="1" i="1"/>
              <a:t>instance-of</a:t>
            </a:r>
            <a:r>
              <a:rPr lang="en-US" altLang="ar-SA" sz="1800" i="1"/>
              <a:t> </a:t>
            </a:r>
            <a:r>
              <a:rPr lang="en-US" altLang="ar-SA" sz="1800"/>
              <a:t>relationship.</a:t>
            </a:r>
          </a:p>
        </p:txBody>
      </p:sp>
    </p:spTree>
    <p:extLst>
      <p:ext uri="{BB962C8B-B14F-4D97-AF65-F5344CB8AC3E}">
        <p14:creationId xmlns:p14="http://schemas.microsoft.com/office/powerpoint/2010/main" val="612584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Defining a class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5038"/>
            <a:ext cx="7772400" cy="4495800"/>
          </a:xfrm>
        </p:spPr>
        <p:txBody>
          <a:bodyPr/>
          <a:lstStyle/>
          <a:p>
            <a:pPr algn="l" rtl="0"/>
            <a:r>
              <a:rPr lang="en-GB" altLang="ar-SA" b="1" i="1" smtClean="0">
                <a:solidFill>
                  <a:srgbClr val="CC0000"/>
                </a:solidFill>
              </a:rPr>
              <a:t>Properties</a:t>
            </a:r>
            <a:r>
              <a:rPr lang="en-GB" altLang="ar-SA" smtClean="0"/>
              <a:t>  are variables which describe the essential characteristics of an object.</a:t>
            </a:r>
          </a:p>
          <a:p>
            <a:pPr lvl="1" algn="l" rtl="0">
              <a:buFontTx/>
              <a:buChar char="•"/>
            </a:pPr>
            <a:r>
              <a:rPr lang="en-GB" altLang="ar-SA" smtClean="0"/>
              <a:t>Properties of a car: </a:t>
            </a:r>
            <a:r>
              <a:rPr lang="en-US" altLang="ar-SA" smtClean="0"/>
              <a:t>color</a:t>
            </a:r>
            <a:r>
              <a:rPr lang="en-GB" altLang="ar-SA" smtClean="0"/>
              <a:t>, model, make, how many doors, transmission type, direction of movement, etc.</a:t>
            </a:r>
            <a:endParaRPr lang="en-GB" altLang="ar-SA" b="1" i="1" smtClean="0">
              <a:solidFill>
                <a:srgbClr val="CC0000"/>
              </a:solidFill>
            </a:endParaRPr>
          </a:p>
          <a:p>
            <a:pPr algn="l" rtl="0"/>
            <a:r>
              <a:rPr lang="en-GB" altLang="ar-SA" b="1" i="1" smtClean="0">
                <a:solidFill>
                  <a:srgbClr val="CC0000"/>
                </a:solidFill>
              </a:rPr>
              <a:t>Behaviors</a:t>
            </a:r>
            <a:r>
              <a:rPr lang="en-GB" altLang="ar-SA" smtClean="0"/>
              <a:t> are methods that describe how the object behaves and how the properties may be modified.  </a:t>
            </a:r>
          </a:p>
          <a:p>
            <a:pPr lvl="1" algn="l" rtl="0">
              <a:buFontTx/>
              <a:buChar char="•"/>
            </a:pPr>
            <a:r>
              <a:rPr lang="en-GB" altLang="ar-SA" smtClean="0"/>
              <a:t>Behavior of a car: braking, changing gears, opening doors, moving forwards or backwards, etc.</a:t>
            </a:r>
          </a:p>
          <a:p>
            <a:pPr algn="l" rtl="0"/>
            <a:endParaRPr lang="en-US" altLang="ar-SA" smtClean="0"/>
          </a:p>
        </p:txBody>
      </p:sp>
      <p:sp>
        <p:nvSpPr>
          <p:cNvPr id="3277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ABC1F0-481C-40AA-A1A0-DD7C21709195}" type="slidenum">
              <a:rPr lang="en-US" altLang="ar-SA" sz="2800">
                <a:solidFill>
                  <a:schemeClr val="bg1"/>
                </a:solidFill>
              </a:rPr>
              <a:pPr/>
              <a:t>15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5774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r>
              <a:rPr lang="en-AU" altLang="en-AU" smtClean="0"/>
              <a:t>Classes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16013" y="2217738"/>
            <a:ext cx="6346825" cy="3530600"/>
          </a:xfrm>
        </p:spPr>
        <p:txBody>
          <a:bodyPr/>
          <a:lstStyle/>
          <a:p>
            <a:r>
              <a:rPr lang="en-AU" altLang="en-AU" smtClean="0"/>
              <a:t>A </a:t>
            </a:r>
            <a:r>
              <a:rPr lang="en-AU" altLang="en-AU" i="1" smtClean="0">
                <a:solidFill>
                  <a:schemeClr val="hlink"/>
                </a:solidFill>
              </a:rPr>
              <a:t>class</a:t>
            </a:r>
            <a:r>
              <a:rPr lang="en-AU" altLang="en-AU" smtClean="0">
                <a:solidFill>
                  <a:schemeClr val="hlink"/>
                </a:solidFill>
              </a:rPr>
              <a:t> </a:t>
            </a:r>
            <a:r>
              <a:rPr lang="en-AU" altLang="en-AU" smtClean="0"/>
              <a:t>is a collection of </a:t>
            </a:r>
            <a:r>
              <a:rPr lang="en-AU" altLang="en-AU" i="1" smtClean="0">
                <a:solidFill>
                  <a:schemeClr val="hlink"/>
                </a:solidFill>
              </a:rPr>
              <a:t>fields</a:t>
            </a:r>
            <a:r>
              <a:rPr lang="en-AU" altLang="en-AU" smtClean="0"/>
              <a:t> (data) and </a:t>
            </a:r>
            <a:r>
              <a:rPr lang="en-AU" altLang="en-AU" i="1" smtClean="0">
                <a:solidFill>
                  <a:schemeClr val="hlink"/>
                </a:solidFill>
              </a:rPr>
              <a:t>methods</a:t>
            </a:r>
            <a:r>
              <a:rPr lang="en-AU" altLang="en-AU" smtClean="0">
                <a:solidFill>
                  <a:schemeClr val="hlink"/>
                </a:solidFill>
              </a:rPr>
              <a:t> </a:t>
            </a:r>
            <a:r>
              <a:rPr lang="en-AU" altLang="en-AU" smtClean="0"/>
              <a:t>(procedure or function) that operate on that data. </a:t>
            </a:r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B8BA391-8252-4EEB-A2DF-0FC206783417}" type="slidenum">
              <a:rPr lang="zh-CN" altLang="en-GB" sz="2800">
                <a:solidFill>
                  <a:schemeClr val="bg1"/>
                </a:solidFill>
              </a:rPr>
              <a:pPr/>
              <a:t>16</a:t>
            </a:fld>
            <a:endParaRPr lang="en-GB" altLang="zh-CN" sz="2800">
              <a:solidFill>
                <a:schemeClr val="bg1"/>
              </a:solidFill>
            </a:endParaRPr>
          </a:p>
        </p:txBody>
      </p:sp>
      <p:sp>
        <p:nvSpPr>
          <p:cNvPr id="33797" name="Text Box 4"/>
          <p:cNvSpPr txBox="1">
            <a:spLocks noChangeArrowheads="1"/>
          </p:cNvSpPr>
          <p:nvPr/>
        </p:nvSpPr>
        <p:spPr bwMode="auto">
          <a:xfrm>
            <a:off x="5257800" y="4724400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en-AU" altLang="en-AU">
              <a:latin typeface="Times" panose="02020603050405020304" pitchFamily="18" charset="0"/>
            </a:endParaRPr>
          </a:p>
        </p:txBody>
      </p:sp>
      <p:grpSp>
        <p:nvGrpSpPr>
          <p:cNvPr id="33798" name="Group 5"/>
          <p:cNvGrpSpPr>
            <a:grpSpLocks/>
          </p:cNvGrpSpPr>
          <p:nvPr/>
        </p:nvGrpSpPr>
        <p:grpSpPr bwMode="auto">
          <a:xfrm>
            <a:off x="3657600" y="3657600"/>
            <a:ext cx="2427288" cy="2670175"/>
            <a:chOff x="816" y="864"/>
            <a:chExt cx="1344" cy="1680"/>
          </a:xfrm>
        </p:grpSpPr>
        <p:sp>
          <p:nvSpPr>
            <p:cNvPr id="33799" name="Rectangle 6"/>
            <p:cNvSpPr>
              <a:spLocks noChangeArrowheads="1"/>
            </p:cNvSpPr>
            <p:nvPr/>
          </p:nvSpPr>
          <p:spPr bwMode="auto">
            <a:xfrm>
              <a:off x="816" y="864"/>
              <a:ext cx="1344" cy="45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r>
                <a:rPr lang="en-US" altLang="ar-SA"/>
                <a:t>Circle</a:t>
              </a:r>
            </a:p>
          </p:txBody>
        </p:sp>
        <p:sp>
          <p:nvSpPr>
            <p:cNvPr id="33800" name="Rectangle 7"/>
            <p:cNvSpPr>
              <a:spLocks noChangeArrowheads="1"/>
            </p:cNvSpPr>
            <p:nvPr/>
          </p:nvSpPr>
          <p:spPr bwMode="auto">
            <a:xfrm>
              <a:off x="816" y="1296"/>
              <a:ext cx="1344" cy="636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ar-SA"/>
            </a:p>
            <a:p>
              <a:endParaRPr lang="en-US" altLang="ar-SA"/>
            </a:p>
            <a:p>
              <a:endParaRPr lang="en-US" altLang="ar-SA"/>
            </a:p>
            <a:p>
              <a:r>
                <a:rPr lang="en-US" altLang="ar-SA"/>
                <a:t>centre</a:t>
              </a:r>
            </a:p>
            <a:p>
              <a:r>
                <a:rPr lang="en-US" altLang="ar-SA"/>
                <a:t>radius</a:t>
              </a:r>
            </a:p>
            <a:p>
              <a:endParaRPr lang="en-US" altLang="ar-SA"/>
            </a:p>
            <a:p>
              <a:endParaRPr lang="en-US" altLang="ar-SA"/>
            </a:p>
            <a:p>
              <a:endParaRPr lang="en-US" altLang="ar-SA"/>
            </a:p>
          </p:txBody>
        </p:sp>
        <p:sp>
          <p:nvSpPr>
            <p:cNvPr id="33801" name="Rectangle 8"/>
            <p:cNvSpPr>
              <a:spLocks noChangeArrowheads="1"/>
            </p:cNvSpPr>
            <p:nvPr/>
          </p:nvSpPr>
          <p:spPr bwMode="auto">
            <a:xfrm>
              <a:off x="816" y="1824"/>
              <a:ext cx="1344" cy="720"/>
            </a:xfrm>
            <a:prstGeom prst="rect">
              <a:avLst/>
            </a:prstGeom>
            <a:solidFill>
              <a:schemeClr val="bg1"/>
            </a:solidFill>
            <a:ln w="381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endParaRPr lang="en-US" altLang="ar-SA"/>
            </a:p>
            <a:p>
              <a:endParaRPr lang="en-US" altLang="ar-SA"/>
            </a:p>
            <a:p>
              <a:endParaRPr lang="en-US" altLang="ar-SA"/>
            </a:p>
            <a:p>
              <a:r>
                <a:rPr lang="en-US" altLang="ar-SA"/>
                <a:t>circumference()</a:t>
              </a:r>
            </a:p>
            <a:p>
              <a:r>
                <a:rPr lang="en-US" altLang="ar-SA"/>
                <a:t>area()</a:t>
              </a:r>
            </a:p>
            <a:p>
              <a:endParaRPr lang="en-US" altLang="ar-SA"/>
            </a:p>
            <a:p>
              <a:endParaRPr lang="en-US" altLang="ar-SA"/>
            </a:p>
            <a:p>
              <a:endParaRPr lang="en-US" altLang="ar-SA"/>
            </a:p>
          </p:txBody>
        </p:sp>
      </p:grpSp>
    </p:spTree>
    <p:extLst>
      <p:ext uri="{BB962C8B-B14F-4D97-AF65-F5344CB8AC3E}">
        <p14:creationId xmlns:p14="http://schemas.microsoft.com/office/powerpoint/2010/main" val="4885955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r>
              <a:rPr lang="en-AU" altLang="en-AU" sz="4000" smtClean="0"/>
              <a:t>Adding Fields: Class Circle with fields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971550" y="1989138"/>
            <a:ext cx="6346825" cy="3960812"/>
          </a:xfrm>
        </p:spPr>
        <p:txBody>
          <a:bodyPr/>
          <a:lstStyle/>
          <a:p>
            <a:pPr algn="l" rtl="0">
              <a:lnSpc>
                <a:spcPct val="90000"/>
              </a:lnSpc>
            </a:pPr>
            <a:r>
              <a:rPr lang="en-AU" altLang="en-AU" smtClean="0"/>
              <a:t>Add </a:t>
            </a:r>
            <a:r>
              <a:rPr lang="en-AU" altLang="en-AU" i="1" smtClean="0"/>
              <a:t>fields</a:t>
            </a:r>
            <a:r>
              <a:rPr lang="en-AU" altLang="en-AU" smtClean="0"/>
              <a:t> </a:t>
            </a:r>
          </a:p>
          <a:p>
            <a:pPr algn="l" rtl="0">
              <a:lnSpc>
                <a:spcPct val="90000"/>
              </a:lnSpc>
            </a:pPr>
            <a:endParaRPr lang="en-AU" altLang="en-AU" smtClean="0"/>
          </a:p>
          <a:p>
            <a:pPr algn="l" rtl="0">
              <a:lnSpc>
                <a:spcPct val="90000"/>
              </a:lnSpc>
            </a:pPr>
            <a:endParaRPr lang="en-AU" altLang="en-AU" smtClean="0"/>
          </a:p>
          <a:p>
            <a:pPr algn="l" rtl="0">
              <a:lnSpc>
                <a:spcPct val="90000"/>
              </a:lnSpc>
            </a:pPr>
            <a:endParaRPr lang="en-AU" altLang="en-AU" smtClean="0"/>
          </a:p>
          <a:p>
            <a:pPr algn="l" rtl="0">
              <a:lnSpc>
                <a:spcPct val="90000"/>
              </a:lnSpc>
            </a:pPr>
            <a:endParaRPr lang="en-AU" altLang="en-AU" smtClean="0"/>
          </a:p>
          <a:p>
            <a:pPr algn="l" rtl="0">
              <a:lnSpc>
                <a:spcPct val="90000"/>
              </a:lnSpc>
            </a:pPr>
            <a:endParaRPr lang="en-AU" altLang="en-AU" smtClean="0"/>
          </a:p>
          <a:p>
            <a:pPr algn="l" rtl="0">
              <a:lnSpc>
                <a:spcPct val="90000"/>
              </a:lnSpc>
            </a:pPr>
            <a:endParaRPr lang="en-AU" altLang="en-AU" smtClean="0"/>
          </a:p>
          <a:p>
            <a:pPr algn="l" rtl="0">
              <a:lnSpc>
                <a:spcPct val="90000"/>
              </a:lnSpc>
            </a:pPr>
            <a:r>
              <a:rPr lang="en-AU" altLang="en-AU" smtClean="0"/>
              <a:t>The fields (data) are also called the varaibles.</a:t>
            </a:r>
          </a:p>
          <a:p>
            <a:pPr algn="l" rtl="0">
              <a:lnSpc>
                <a:spcPct val="90000"/>
              </a:lnSpc>
            </a:pPr>
            <a:endParaRPr lang="en-AU" altLang="en-AU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D23C08E-7799-4FC9-B4D2-43F1A7B75B5F}" type="slidenum">
              <a:rPr lang="zh-CN" altLang="en-GB" sz="2800">
                <a:solidFill>
                  <a:schemeClr val="bg1"/>
                </a:solidFill>
              </a:rPr>
              <a:pPr/>
              <a:t>17</a:t>
            </a:fld>
            <a:endParaRPr lang="en-GB" altLang="zh-CN" sz="2800">
              <a:solidFill>
                <a:schemeClr val="bg1"/>
              </a:solidFill>
            </a:endParaRPr>
          </a:p>
        </p:txBody>
      </p:sp>
      <p:sp>
        <p:nvSpPr>
          <p:cNvPr id="34821" name="Text Box 4"/>
          <p:cNvSpPr txBox="1">
            <a:spLocks noChangeArrowheads="1"/>
          </p:cNvSpPr>
          <p:nvPr/>
        </p:nvSpPr>
        <p:spPr bwMode="auto">
          <a:xfrm>
            <a:off x="1258888" y="2492375"/>
            <a:ext cx="6856412" cy="1927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AU" altLang="en-AU">
                <a:latin typeface="Times" panose="02020603050405020304" pitchFamily="18" charset="0"/>
              </a:rPr>
              <a:t>public class Circle {</a:t>
            </a:r>
          </a:p>
          <a:p>
            <a:r>
              <a:rPr lang="en-AU" altLang="en-AU">
                <a:latin typeface="Times" panose="02020603050405020304" pitchFamily="18" charset="0"/>
              </a:rPr>
              <a:t>       </a:t>
            </a:r>
            <a:r>
              <a:rPr lang="en-AU" altLang="en-AU">
                <a:solidFill>
                  <a:schemeClr val="hlink"/>
                </a:solidFill>
                <a:latin typeface="Times" panose="02020603050405020304" pitchFamily="18" charset="0"/>
              </a:rPr>
              <a:t>public double x, y;  // centre coordinate</a:t>
            </a:r>
          </a:p>
          <a:p>
            <a:r>
              <a:rPr lang="en-AU" altLang="en-AU">
                <a:solidFill>
                  <a:schemeClr val="hlink"/>
                </a:solidFill>
                <a:latin typeface="Times" panose="02020603050405020304" pitchFamily="18" charset="0"/>
              </a:rPr>
              <a:t>       public double r;     //  radius of the circle</a:t>
            </a:r>
          </a:p>
          <a:p>
            <a:endParaRPr lang="en-AU" altLang="en-AU">
              <a:solidFill>
                <a:schemeClr val="hlink"/>
              </a:solidFill>
              <a:latin typeface="Times" panose="02020603050405020304" pitchFamily="18" charset="0"/>
            </a:endParaRPr>
          </a:p>
          <a:p>
            <a:r>
              <a:rPr lang="en-AU" altLang="en-AU">
                <a:latin typeface="Times" panose="02020603050405020304" pitchFamily="18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980069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865188" y="927100"/>
            <a:ext cx="6345237" cy="709613"/>
          </a:xfrm>
        </p:spPr>
        <p:txBody>
          <a:bodyPr/>
          <a:lstStyle/>
          <a:p>
            <a:r>
              <a:rPr lang="en-AU" altLang="en-AU" smtClean="0"/>
              <a:t>Data Abstraction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idx="1"/>
          </p:nvPr>
        </p:nvSpPr>
        <p:spPr>
          <a:xfrm>
            <a:off x="865188" y="2205038"/>
            <a:ext cx="6346825" cy="3530600"/>
          </a:xfrm>
        </p:spPr>
        <p:txBody>
          <a:bodyPr rtlCol="0">
            <a:normAutofit/>
          </a:bodyPr>
          <a:lstStyle/>
          <a:p>
            <a:pPr algn="l" rtl="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AU" alt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Declare the Circle class, have created a new data type – </a:t>
            </a:r>
            <a:r>
              <a:rPr lang="en-AU" altLang="en-AU" dirty="0">
                <a:solidFill>
                  <a:schemeClr val="hlink"/>
                </a:solidFill>
              </a:rPr>
              <a:t>Data Abstraction</a:t>
            </a:r>
          </a:p>
          <a:p>
            <a:pPr algn="l" rtl="0" fontAlgn="auto">
              <a:spcAft>
                <a:spcPts val="0"/>
              </a:spcAft>
              <a:buFont typeface="Wingdings 3" charset="2"/>
              <a:buChar char=""/>
              <a:defRPr/>
            </a:pPr>
            <a:endParaRPr lang="en-AU" altLang="en-AU" dirty="0">
              <a:solidFill>
                <a:schemeClr val="hlink"/>
              </a:solidFill>
            </a:endParaRPr>
          </a:p>
          <a:p>
            <a:pPr algn="l" rtl="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AU" alt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  <a:t>Can define variables (objects) of that type:</a:t>
            </a:r>
            <a:br>
              <a:rPr lang="en-AU" altLang="en-AU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endParaRPr lang="en-AU" altLang="en-A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960120" lvl="2" algn="l" rt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AU" altLang="en-AU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 </a:t>
            </a:r>
            <a:r>
              <a:rPr lang="en-AU" altLang="en-AU" sz="20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aCircle</a:t>
            </a:r>
            <a:r>
              <a:rPr lang="en-AU" altLang="en-A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960120" lvl="2" algn="l" rt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AU" altLang="en-A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aCircle</a:t>
            </a:r>
            <a:r>
              <a:rPr lang="en-AU" altLang="en-A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Circle();</a:t>
            </a:r>
          </a:p>
          <a:p>
            <a:pPr marL="960120" lvl="2" algn="l" rt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AU" altLang="en-A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cs typeface="Courier New" panose="02070309020205020404" pitchFamily="49" charset="0"/>
              </a:rPr>
              <a:t>OR</a:t>
            </a:r>
            <a:endParaRPr lang="en-AU" altLang="en-AU" sz="2000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cs typeface="Courier New" panose="02070309020205020404" pitchFamily="49" charset="0"/>
            </a:endParaRPr>
          </a:p>
          <a:p>
            <a:pPr marL="960120" lvl="2" algn="l" rtl="0" fontAlgn="auto">
              <a:spcAft>
                <a:spcPts val="0"/>
              </a:spcAft>
              <a:buFont typeface="Wingdings" panose="05000000000000000000" pitchFamily="2" charset="2"/>
              <a:buNone/>
              <a:defRPr/>
            </a:pPr>
            <a:r>
              <a:rPr lang="en-AU" altLang="en-A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Circle </a:t>
            </a:r>
            <a:r>
              <a:rPr lang="en-AU" altLang="en-A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bCircle</a:t>
            </a:r>
            <a:r>
              <a:rPr lang="en-AU" altLang="en-AU" sz="2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new Circle();</a:t>
            </a:r>
            <a:endParaRPr lang="en-AU" altLang="en-AU" sz="2000" dirty="0">
              <a:solidFill>
                <a:schemeClr val="tx1">
                  <a:lumMod val="75000"/>
                  <a:lumOff val="2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44D6EB-1B57-4864-9867-E73BDB699F4B}" type="slidenum">
              <a:rPr lang="zh-CN" altLang="en-GB" sz="2800">
                <a:solidFill>
                  <a:schemeClr val="bg1"/>
                </a:solidFill>
              </a:rPr>
              <a:pPr/>
              <a:t>18</a:t>
            </a:fld>
            <a:endParaRPr lang="en-GB" altLang="zh-CN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788577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How can one design a program?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2205038"/>
            <a:ext cx="7772400" cy="4495800"/>
          </a:xfrm>
        </p:spPr>
        <p:txBody>
          <a:bodyPr rtlCol="0">
            <a:normAutofit/>
          </a:bodyPr>
          <a:lstStyle/>
          <a:p>
            <a:pPr algn="l" rtl="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Top-down structured design</a:t>
            </a:r>
            <a:r>
              <a:rPr lang="en-US" altLang="ar-SA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uses algorithmic decomposition where each module denotes a major step in some overall process</a:t>
            </a:r>
          </a:p>
          <a:p>
            <a:pPr marL="0" indent="0" algn="l" rtl="0" fontAlgn="auto">
              <a:spcAft>
                <a:spcPts val="0"/>
              </a:spcAft>
              <a:buFont typeface="Wingdings 3" charset="2"/>
              <a:buNone/>
              <a:defRPr/>
            </a:pPr>
            <a:endParaRPr lang="en-US" altLang="ar-SA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 rtl="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US" altLang="ar-SA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Object-oriented design</a:t>
            </a:r>
            <a:r>
              <a:rPr lang="en-US" altLang="ar-SA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: divides the problem into a set of objects that interacts to solve the problem. </a:t>
            </a:r>
            <a:r>
              <a:rPr lang="en-GB" altLang="ar-SA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Your program</a:t>
            </a:r>
            <a:r>
              <a:rPr lang="en-GB" altLang="ar-SA" smtClean="0">
                <a:solidFill>
                  <a:schemeClr val="tx1">
                    <a:lumMod val="75000"/>
                    <a:lumOff val="25000"/>
                  </a:schemeClr>
                </a:solidFill>
                <a:latin typeface="StarBats" charset="0"/>
              </a:rPr>
              <a:t>’</a:t>
            </a:r>
            <a:r>
              <a:rPr lang="en-GB" altLang="ar-SA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 properties and </a:t>
            </a:r>
            <a:r>
              <a:rPr lang="en-US" altLang="ar-SA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behaviors</a:t>
            </a:r>
            <a:r>
              <a:rPr lang="en-GB" altLang="ar-SA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are modelled based upon real objects like cars, books, houses, etc.</a:t>
            </a:r>
            <a:endParaRPr lang="en-US" altLang="ar-SA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843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8FB8521-686F-4B59-BC8D-065E98D0B3A8}" type="slidenum">
              <a:rPr lang="en-US" altLang="ar-SA" sz="2800">
                <a:solidFill>
                  <a:schemeClr val="bg1"/>
                </a:solidFill>
              </a:rPr>
              <a:pPr/>
              <a:t>2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9647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Why OOD?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35213"/>
            <a:ext cx="7772400" cy="4495800"/>
          </a:xfrm>
        </p:spPr>
        <p:txBody>
          <a:bodyPr/>
          <a:lstStyle/>
          <a:p>
            <a:pPr algn="l" rtl="0"/>
            <a:r>
              <a:rPr lang="en-US" altLang="ar-SA" sz="2000" smtClean="0"/>
              <a:t>Software is complex (too many people is doing too many things – the mess is inevitable </a:t>
            </a:r>
            <a:r>
              <a:rPr lang="en-US" altLang="ar-SA" sz="2000" smtClean="0">
                <a:sym typeface="Wingdings" panose="05000000000000000000" pitchFamily="2" charset="2"/>
              </a:rPr>
              <a:t> )</a:t>
            </a:r>
          </a:p>
          <a:p>
            <a:pPr algn="l" rtl="0"/>
            <a:r>
              <a:rPr lang="en-US" altLang="ar-SA" sz="2000" smtClean="0">
                <a:sym typeface="Wingdings" panose="05000000000000000000" pitchFamily="2" charset="2"/>
              </a:rPr>
              <a:t>One of the main goals in programming is to avoid the redundancy and objects can help to do this (</a:t>
            </a:r>
            <a:r>
              <a:rPr lang="en-US" altLang="ar-SA" sz="2000" b="1" smtClean="0">
                <a:sym typeface="Wingdings" panose="05000000000000000000" pitchFamily="2" charset="2"/>
              </a:rPr>
              <a:t>inheritance</a:t>
            </a:r>
            <a:r>
              <a:rPr lang="en-US" altLang="ar-SA" sz="2000" smtClean="0">
                <a:sym typeface="Wingdings" panose="05000000000000000000" pitchFamily="2" charset="2"/>
              </a:rPr>
              <a:t>)</a:t>
            </a:r>
          </a:p>
          <a:p>
            <a:pPr algn="l" rtl="0"/>
            <a:r>
              <a:rPr lang="en-US" altLang="ar-SA" sz="2000" smtClean="0">
                <a:sym typeface="Wingdings" panose="05000000000000000000" pitchFamily="2" charset="2"/>
              </a:rPr>
              <a:t>Objects can help increase modularity through data hiding (</a:t>
            </a:r>
            <a:r>
              <a:rPr lang="en-US" altLang="ar-SA" sz="2000" b="1" smtClean="0">
                <a:sym typeface="Wingdings" panose="05000000000000000000" pitchFamily="2" charset="2"/>
              </a:rPr>
              <a:t>encapsulation</a:t>
            </a:r>
            <a:r>
              <a:rPr lang="en-US" altLang="ar-SA" sz="2000" smtClean="0">
                <a:sym typeface="Wingdings" panose="05000000000000000000" pitchFamily="2" charset="2"/>
              </a:rPr>
              <a:t>)</a:t>
            </a:r>
            <a:endParaRPr lang="en-US" altLang="ar-SA" sz="2000" smtClean="0"/>
          </a:p>
        </p:txBody>
      </p:sp>
      <p:sp>
        <p:nvSpPr>
          <p:cNvPr id="204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9B8BADA-8887-4616-9D6B-C2CE3E2CA6A4}" type="slidenum">
              <a:rPr lang="en-US" altLang="ar-SA" sz="2800">
                <a:solidFill>
                  <a:schemeClr val="bg1"/>
                </a:solidFill>
              </a:rPr>
              <a:pPr/>
              <a:t>3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291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OK, but what is </a:t>
            </a:r>
            <a:r>
              <a:rPr lang="en-US" altLang="ar-SA" i="1" smtClean="0"/>
              <a:t>object </a:t>
            </a:r>
            <a:r>
              <a:rPr lang="en-US" altLang="ar-SA" smtClean="0"/>
              <a:t>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696913" y="2362200"/>
            <a:ext cx="7772400" cy="4495800"/>
          </a:xfrm>
        </p:spPr>
        <p:txBody>
          <a:bodyPr rtlCol="0">
            <a:normAutofit/>
          </a:bodyPr>
          <a:lstStyle/>
          <a:p>
            <a:pPr algn="l" rtl="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</a:t>
            </a:r>
            <a:r>
              <a:rPr lang="en-GB" altLang="ar-SA" sz="2000" b="1" i="1" dirty="0">
                <a:solidFill>
                  <a:srgbClr val="CC0000"/>
                </a:solidFill>
              </a:rPr>
              <a:t>object</a:t>
            </a:r>
            <a:r>
              <a:rPr lang="en-GB" alt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is a thing, either tangible or intangible.</a:t>
            </a:r>
          </a:p>
          <a:p>
            <a:pPr algn="l" rtl="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</a:t>
            </a:r>
            <a:r>
              <a:rPr lang="en-GB" altLang="ar-SA" sz="2000" dirty="0">
                <a:solidFill>
                  <a:srgbClr val="CC0000"/>
                </a:solidFill>
              </a:rPr>
              <a:t> </a:t>
            </a:r>
            <a:r>
              <a:rPr lang="en-GB" altLang="ar-SA" sz="2000" b="1" i="1" dirty="0">
                <a:solidFill>
                  <a:srgbClr val="CC0000"/>
                </a:solidFill>
              </a:rPr>
              <a:t>object-oriented program</a:t>
            </a:r>
            <a:r>
              <a:rPr lang="en-GB" alt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consists of many objects.</a:t>
            </a:r>
          </a:p>
          <a:p>
            <a:pPr algn="l" rtl="0" fontAlgn="auto">
              <a:spcAft>
                <a:spcPts val="0"/>
              </a:spcAft>
              <a:buFont typeface="Wingdings 3" charset="2"/>
              <a:buChar char=""/>
              <a:defRPr/>
            </a:pPr>
            <a:r>
              <a:rPr lang="en-GB" alt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An object is composed of </a:t>
            </a:r>
            <a:r>
              <a:rPr lang="en-GB" altLang="ar-SA" sz="2000" b="1" i="1" dirty="0">
                <a:solidFill>
                  <a:srgbClr val="CC0000"/>
                </a:solidFill>
              </a:rPr>
              <a:t>identity</a:t>
            </a:r>
            <a:r>
              <a:rPr lang="en-GB" alt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</a:t>
            </a:r>
            <a:r>
              <a:rPr lang="en-GB" altLang="ar-SA" sz="2000" b="1" i="1" dirty="0">
                <a:solidFill>
                  <a:srgbClr val="CC0000"/>
                </a:solidFill>
              </a:rPr>
              <a:t> state</a:t>
            </a:r>
            <a:r>
              <a:rPr lang="en-GB" alt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(attributes, data, and their current values) and </a:t>
            </a:r>
            <a:r>
              <a:rPr lang="en-US" altLang="ar-SA" sz="2000" b="1" i="1" dirty="0">
                <a:solidFill>
                  <a:srgbClr val="CC0000"/>
                </a:solidFill>
              </a:rPr>
              <a:t>behavior</a:t>
            </a:r>
            <a:r>
              <a:rPr lang="en-GB" altLang="ar-SA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 (operations) .</a:t>
            </a:r>
          </a:p>
          <a:p>
            <a:pPr marL="0" indent="0" algn="l" rtl="0" fontAlgn="auto">
              <a:spcAft>
                <a:spcPts val="0"/>
              </a:spcAft>
              <a:buFont typeface="Wingdings 3" charset="2"/>
              <a:buNone/>
              <a:defRPr/>
            </a:pPr>
            <a:endParaRPr lang="en-GB" altLang="ar-SA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2150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943EE52-A357-4AE3-BB91-84FB0F44997C}" type="slidenum">
              <a:rPr lang="en-US" altLang="ar-SA" sz="2800">
                <a:solidFill>
                  <a:schemeClr val="bg1"/>
                </a:solidFill>
              </a:rPr>
              <a:pPr/>
              <a:t>4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80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i="1" smtClean="0"/>
              <a:t>Identity, </a:t>
            </a:r>
            <a:r>
              <a:rPr lang="en-US" altLang="ar-SA" i="1" smtClean="0">
                <a:solidFill>
                  <a:schemeClr val="bg2"/>
                </a:solidFill>
              </a:rPr>
              <a:t>State, Behavior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696913" y="2362200"/>
            <a:ext cx="7772400" cy="4495800"/>
          </a:xfrm>
        </p:spPr>
        <p:txBody>
          <a:bodyPr/>
          <a:lstStyle/>
          <a:p>
            <a:pPr algn="l" rtl="0"/>
            <a:r>
              <a:rPr lang="en-US" altLang="ar-SA" smtClean="0"/>
              <a:t>Identity is the property of an object that distinguishes it from all other objects.</a:t>
            </a:r>
          </a:p>
          <a:p>
            <a:pPr algn="l" rtl="0"/>
            <a:r>
              <a:rPr lang="en-US" altLang="ar-SA" smtClean="0"/>
              <a:t>The failure to recognize the difference between the name of the object and the object itself is the source of many errors in object-oriented (OO) programming.</a:t>
            </a:r>
          </a:p>
        </p:txBody>
      </p:sp>
      <p:sp>
        <p:nvSpPr>
          <p:cNvPr id="2253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4529D38-8AAC-49EF-A886-9C6505517D2B}" type="slidenum">
              <a:rPr lang="en-US" altLang="ar-SA" sz="2800">
                <a:solidFill>
                  <a:schemeClr val="bg1"/>
                </a:solidFill>
              </a:rPr>
              <a:pPr/>
              <a:t>5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48826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i="1" smtClean="0">
                <a:solidFill>
                  <a:schemeClr val="bg2"/>
                </a:solidFill>
              </a:rPr>
              <a:t>Identity,</a:t>
            </a:r>
            <a:r>
              <a:rPr lang="en-US" altLang="ar-SA" i="1" smtClean="0"/>
              <a:t> State</a:t>
            </a:r>
            <a:r>
              <a:rPr lang="en-US" altLang="ar-SA" i="1" smtClean="0">
                <a:solidFill>
                  <a:schemeClr val="bg2"/>
                </a:solidFill>
              </a:rPr>
              <a:t>, Behavior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205038"/>
            <a:ext cx="7772400" cy="4495800"/>
          </a:xfrm>
        </p:spPr>
        <p:txBody>
          <a:bodyPr/>
          <a:lstStyle/>
          <a:p>
            <a:pPr algn="l" rtl="0"/>
            <a:r>
              <a:rPr lang="en-US" altLang="ar-SA" smtClean="0"/>
              <a:t>The state of an object encompasses all of the (static) </a:t>
            </a:r>
            <a:r>
              <a:rPr lang="en-US" altLang="ar-SA" b="1" smtClean="0"/>
              <a:t>properties</a:t>
            </a:r>
            <a:r>
              <a:rPr lang="en-US" altLang="ar-SA" smtClean="0"/>
              <a:t> of the object plus the current (dynamic) </a:t>
            </a:r>
            <a:r>
              <a:rPr lang="en-US" altLang="ar-SA" b="1" smtClean="0"/>
              <a:t>values</a:t>
            </a:r>
            <a:r>
              <a:rPr lang="en-US" altLang="ar-SA" smtClean="0"/>
              <a:t> of each of these properties</a:t>
            </a:r>
          </a:p>
          <a:p>
            <a:pPr algn="l" rtl="0"/>
            <a:r>
              <a:rPr lang="en-US" altLang="ar-SA" smtClean="0"/>
              <a:t>A </a:t>
            </a:r>
            <a:r>
              <a:rPr lang="en-US" altLang="ar-SA" b="1" i="1" smtClean="0">
                <a:solidFill>
                  <a:srgbClr val="CC0000"/>
                </a:solidFill>
              </a:rPr>
              <a:t>property</a:t>
            </a:r>
            <a:r>
              <a:rPr lang="en-US" altLang="ar-SA" smtClean="0"/>
              <a:t> is an inherent or distinctive characteristic, trait, quality, or feature that contribute to making an object uniquely that object</a:t>
            </a:r>
          </a:p>
          <a:p>
            <a:pPr algn="l" rtl="0"/>
            <a:r>
              <a:rPr lang="en-US" altLang="ar-SA" smtClean="0"/>
              <a:t>We will use the word </a:t>
            </a:r>
            <a:r>
              <a:rPr lang="en-US" altLang="ar-SA" b="1" i="1" smtClean="0">
                <a:solidFill>
                  <a:srgbClr val="CC0000"/>
                </a:solidFill>
              </a:rPr>
              <a:t>attribute</a:t>
            </a:r>
            <a:r>
              <a:rPr lang="en-US" altLang="ar-SA" smtClean="0"/>
              <a:t>, or </a:t>
            </a:r>
            <a:r>
              <a:rPr lang="en-US" altLang="ar-SA" b="1" i="1" smtClean="0">
                <a:solidFill>
                  <a:srgbClr val="CC0000"/>
                </a:solidFill>
              </a:rPr>
              <a:t>data member</a:t>
            </a:r>
            <a:r>
              <a:rPr lang="en-US" altLang="ar-SA" smtClean="0"/>
              <a:t>, to refer to the state of an object</a:t>
            </a:r>
          </a:p>
          <a:p>
            <a:pPr algn="l" rtl="0"/>
            <a:endParaRPr lang="en-US" altLang="ar-SA" smtClean="0"/>
          </a:p>
        </p:txBody>
      </p:sp>
      <p:sp>
        <p:nvSpPr>
          <p:cNvPr id="2355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F3C82FD9-384D-43F5-A66F-48C2F01961A1}" type="slidenum">
              <a:rPr lang="en-US" altLang="ar-SA" sz="2800">
                <a:solidFill>
                  <a:schemeClr val="bg1"/>
                </a:solidFill>
              </a:rPr>
              <a:pPr/>
              <a:t>6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329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Examples of </a:t>
            </a:r>
            <a:r>
              <a:rPr lang="en-US" altLang="ar-SA" i="1" smtClean="0"/>
              <a:t>State</a:t>
            </a:r>
            <a:endParaRPr lang="en-US" altLang="ar-SA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2133600"/>
            <a:ext cx="7772400" cy="4495800"/>
          </a:xfrm>
        </p:spPr>
        <p:txBody>
          <a:bodyPr/>
          <a:lstStyle/>
          <a:p>
            <a:pPr algn="l" rtl="0"/>
            <a:r>
              <a:rPr lang="en-US" altLang="ar-SA" smtClean="0"/>
              <a:t>Properties</a:t>
            </a:r>
          </a:p>
          <a:p>
            <a:pPr lvl="1" algn="l" rtl="0"/>
            <a:r>
              <a:rPr lang="en-US" altLang="ar-SA" smtClean="0"/>
              <a:t>Elevators travel up or down</a:t>
            </a:r>
          </a:p>
          <a:p>
            <a:pPr lvl="1" algn="l" rtl="0"/>
            <a:r>
              <a:rPr lang="en-US" altLang="ar-SA" smtClean="0"/>
              <a:t>Vending machines accept coins</a:t>
            </a:r>
          </a:p>
          <a:p>
            <a:pPr lvl="1" algn="l" rtl="0"/>
            <a:r>
              <a:rPr lang="en-US" altLang="ar-SA" smtClean="0"/>
              <a:t>Clocks indicate the current time</a:t>
            </a:r>
          </a:p>
          <a:p>
            <a:pPr algn="l" rtl="0"/>
            <a:r>
              <a:rPr lang="en-US" altLang="ar-SA" smtClean="0"/>
              <a:t>Values</a:t>
            </a:r>
          </a:p>
          <a:p>
            <a:pPr lvl="1" algn="l" rtl="0"/>
            <a:r>
              <a:rPr lang="en-US" altLang="ar-SA" smtClean="0"/>
              <a:t>Current floor</a:t>
            </a:r>
          </a:p>
          <a:p>
            <a:pPr lvl="1" algn="l" rtl="0"/>
            <a:r>
              <a:rPr lang="en-US" altLang="ar-SA" smtClean="0"/>
              <a:t>Number of coins deposited</a:t>
            </a:r>
          </a:p>
          <a:p>
            <a:pPr lvl="1" algn="l" rtl="0"/>
            <a:r>
              <a:rPr lang="en-US" altLang="ar-SA" smtClean="0"/>
              <a:t>The number of minutes since the last hour</a:t>
            </a:r>
          </a:p>
        </p:txBody>
      </p:sp>
      <p:sp>
        <p:nvSpPr>
          <p:cNvPr id="2458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8C478A26-25B3-4161-956A-8A274A9C7B46}" type="slidenum">
              <a:rPr lang="en-US" altLang="ar-SA" sz="2800">
                <a:solidFill>
                  <a:schemeClr val="bg1"/>
                </a:solidFill>
              </a:rPr>
              <a:pPr/>
              <a:t>7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2131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i="1" smtClean="0">
                <a:solidFill>
                  <a:schemeClr val="bg2"/>
                </a:solidFill>
              </a:rPr>
              <a:t>Identity, State,</a:t>
            </a:r>
            <a:r>
              <a:rPr lang="en-US" altLang="ar-SA" i="1" smtClean="0">
                <a:solidFill>
                  <a:schemeClr val="tx1"/>
                </a:solidFill>
              </a:rPr>
              <a:t> </a:t>
            </a:r>
            <a:r>
              <a:rPr lang="en-US" altLang="ar-SA" i="1" smtClean="0"/>
              <a:t>Behavior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4495800"/>
          </a:xfrm>
        </p:spPr>
        <p:txBody>
          <a:bodyPr/>
          <a:lstStyle/>
          <a:p>
            <a:pPr algn="l" rtl="0"/>
            <a:r>
              <a:rPr lang="en-US" altLang="ar-SA" b="1" i="1" smtClean="0">
                <a:solidFill>
                  <a:srgbClr val="CC0000"/>
                </a:solidFill>
              </a:rPr>
              <a:t>Behavior</a:t>
            </a:r>
            <a:r>
              <a:rPr lang="en-US" altLang="ar-SA" smtClean="0"/>
              <a:t> is how an object acts and reacts, in terms of state changes and interactions with other objects.</a:t>
            </a:r>
          </a:p>
          <a:p>
            <a:pPr algn="l" rtl="0"/>
            <a:r>
              <a:rPr lang="en-US" altLang="ar-SA" smtClean="0"/>
              <a:t>An </a:t>
            </a:r>
            <a:r>
              <a:rPr lang="en-US" altLang="ar-SA" b="1" i="1" smtClean="0">
                <a:solidFill>
                  <a:srgbClr val="CC0000"/>
                </a:solidFill>
              </a:rPr>
              <a:t>operation</a:t>
            </a:r>
            <a:r>
              <a:rPr lang="en-US" altLang="ar-SA" smtClean="0"/>
              <a:t> is some action that one object performs upon another in order to elicit a reaction.</a:t>
            </a:r>
          </a:p>
          <a:p>
            <a:pPr algn="l" rtl="0"/>
            <a:r>
              <a:rPr lang="en-US" altLang="ar-SA" smtClean="0"/>
              <a:t>We will use the word </a:t>
            </a:r>
            <a:r>
              <a:rPr lang="en-US" altLang="ar-SA" b="1" i="1" smtClean="0">
                <a:solidFill>
                  <a:srgbClr val="CC0000"/>
                </a:solidFill>
              </a:rPr>
              <a:t>method</a:t>
            </a:r>
            <a:r>
              <a:rPr lang="en-US" altLang="ar-SA" smtClean="0"/>
              <a:t> to describe object behavior in java.</a:t>
            </a:r>
          </a:p>
          <a:p>
            <a:pPr algn="l" rtl="0"/>
            <a:r>
              <a:rPr lang="en-US" altLang="ar-SA" b="1" i="1" smtClean="0">
                <a:solidFill>
                  <a:srgbClr val="CC0000"/>
                </a:solidFill>
              </a:rPr>
              <a:t>Invoking</a:t>
            </a:r>
            <a:r>
              <a:rPr lang="en-US" altLang="ar-SA" smtClean="0"/>
              <a:t> a method causes the behavior to take place.</a:t>
            </a:r>
          </a:p>
          <a:p>
            <a:pPr algn="l" rtl="0"/>
            <a:endParaRPr lang="en-US" altLang="ar-SA" smtClean="0"/>
          </a:p>
        </p:txBody>
      </p:sp>
      <p:sp>
        <p:nvSpPr>
          <p:cNvPr id="2560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46AD9603-CBDA-4EB3-A417-B2273EF8CA79}" type="slidenum">
              <a:rPr lang="en-US" altLang="ar-SA" sz="2800">
                <a:solidFill>
                  <a:schemeClr val="bg1"/>
                </a:solidFill>
              </a:rPr>
              <a:pPr/>
              <a:t>8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517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altLang="ar-SA" smtClean="0"/>
              <a:t>Classes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2362200"/>
            <a:ext cx="7772400" cy="4495800"/>
          </a:xfrm>
        </p:spPr>
        <p:txBody>
          <a:bodyPr/>
          <a:lstStyle/>
          <a:p>
            <a:pPr algn="l" rtl="0"/>
            <a:r>
              <a:rPr lang="en-GB" altLang="ar-SA" b="1" i="1" smtClean="0">
                <a:solidFill>
                  <a:srgbClr val="CC0000"/>
                </a:solidFill>
              </a:rPr>
              <a:t>Classes</a:t>
            </a:r>
            <a:r>
              <a:rPr lang="en-GB" altLang="ar-SA" smtClean="0"/>
              <a:t> are the definitions (or blueprints) used to create objects. I’d say: </a:t>
            </a:r>
            <a:r>
              <a:rPr lang="en-GB" altLang="ar-SA" i="1" smtClean="0"/>
              <a:t>descriptions </a:t>
            </a:r>
            <a:r>
              <a:rPr lang="en-GB" altLang="ar-SA" smtClean="0"/>
              <a:t>of objects</a:t>
            </a:r>
            <a:r>
              <a:rPr lang="en-GB" altLang="ar-SA" i="1" smtClean="0"/>
              <a:t>.</a:t>
            </a:r>
          </a:p>
          <a:p>
            <a:pPr algn="l" rtl="0"/>
            <a:endParaRPr lang="en-GB" altLang="ar-SA" smtClean="0"/>
          </a:p>
          <a:p>
            <a:pPr algn="l" rtl="0"/>
            <a:r>
              <a:rPr lang="en-GB" altLang="ar-SA" smtClean="0"/>
              <a:t>To make a</a:t>
            </a:r>
            <a:r>
              <a:rPr lang="en-GB" altLang="ar-SA" b="1" smtClean="0"/>
              <a:t> </a:t>
            </a:r>
            <a:r>
              <a:rPr lang="en-GB" altLang="ar-SA" smtClean="0"/>
              <a:t>car the manufacturer must first have a design from which to build the first car.  Then, once all the problems are worked out, the design is used to build all the cars of that model.</a:t>
            </a:r>
            <a:endParaRPr lang="en-US" altLang="ar-SA" smtClean="0"/>
          </a:p>
        </p:txBody>
      </p:sp>
      <p:sp>
        <p:nvSpPr>
          <p:cNvPr id="2662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D8EBFAA-74C9-4A5E-B17F-8E4CBBFC5EA6}" type="slidenum">
              <a:rPr lang="en-US" altLang="ar-SA" sz="2800">
                <a:solidFill>
                  <a:schemeClr val="bg1"/>
                </a:solidFill>
              </a:rPr>
              <a:pPr/>
              <a:t>9</a:t>
            </a:fld>
            <a:endParaRPr lang="en-US" altLang="ar-SA" sz="28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1924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2</TotalTime>
  <Words>875</Words>
  <Application>Microsoft Office PowerPoint</Application>
  <PresentationFormat>On-screen Show (4:3)</PresentationFormat>
  <Paragraphs>129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SimSun</vt:lpstr>
      <vt:lpstr>Arial</vt:lpstr>
      <vt:lpstr>Calibri</vt:lpstr>
      <vt:lpstr>Century Gothic</vt:lpstr>
      <vt:lpstr>Courier New</vt:lpstr>
      <vt:lpstr>StarBats</vt:lpstr>
      <vt:lpstr>Symbol</vt:lpstr>
      <vt:lpstr>Times</vt:lpstr>
      <vt:lpstr>Times New Roman</vt:lpstr>
      <vt:lpstr>Wingdings</vt:lpstr>
      <vt:lpstr>Wingdings 3</vt:lpstr>
      <vt:lpstr>Ion Boardroom</vt:lpstr>
      <vt:lpstr>Chapter 10  Introduction to Objects and Classess</vt:lpstr>
      <vt:lpstr>How can one design a program?</vt:lpstr>
      <vt:lpstr>Why OOD?</vt:lpstr>
      <vt:lpstr>OK, but what is object ?</vt:lpstr>
      <vt:lpstr>Identity, State, Behavior</vt:lpstr>
      <vt:lpstr>Identity, State, Behavior</vt:lpstr>
      <vt:lpstr>Examples of State</vt:lpstr>
      <vt:lpstr>Identity, State, Behavior</vt:lpstr>
      <vt:lpstr>Classes</vt:lpstr>
      <vt:lpstr>Objects</vt:lpstr>
      <vt:lpstr>Object example</vt:lpstr>
      <vt:lpstr>Classes and Objects</vt:lpstr>
      <vt:lpstr>Classes</vt:lpstr>
      <vt:lpstr>Class car and objects- graphically</vt:lpstr>
      <vt:lpstr>Defining a class</vt:lpstr>
      <vt:lpstr>Classes</vt:lpstr>
      <vt:lpstr>Adding Fields: Class Circle with fields</vt:lpstr>
      <vt:lpstr>Data Abstraction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10  Introduction to Objects and Classess</dc:title>
  <dc:creator>Aseel</dc:creator>
  <cp:lastModifiedBy>Aseel</cp:lastModifiedBy>
  <cp:revision>1</cp:revision>
  <dcterms:created xsi:type="dcterms:W3CDTF">2014-11-09T18:43:47Z</dcterms:created>
  <dcterms:modified xsi:type="dcterms:W3CDTF">2014-11-09T18:46:24Z</dcterms:modified>
</cp:coreProperties>
</file>