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0A8B706-D729-0A4D-8297-BBFC667000BB}">
          <p14:sldIdLst>
            <p14:sldId id="256"/>
            <p14:sldId id="286"/>
          </p14:sldIdLst>
        </p14:section>
        <p14:section name="Untitled Section" id="{4B363322-E555-F940-9BF3-F3429A5DF58E}">
          <p14:sldIdLst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637" autoAdjust="0"/>
  </p:normalViewPr>
  <p:slideViewPr>
    <p:cSldViewPr snapToGrid="0" snapToObjects="1">
      <p:cViewPr>
        <p:scale>
          <a:sx n="100" d="100"/>
          <a:sy n="100" d="100"/>
        </p:scale>
        <p:origin x="-1888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60646-90E9-A142-A1CF-A295D548D5E9}" type="datetimeFigureOut">
              <a:rPr lang="en-US" smtClean="0"/>
              <a:t>4/9/16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CCD4CA-CCBA-B540-8B5A-81F2C0A33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819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4/9/16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4/9/16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4/9/16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4/9/16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4/9/16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4/9/16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909" y="3768658"/>
            <a:ext cx="6477000" cy="155957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3200" b="1" dirty="0" smtClean="0">
                <a:solidFill>
                  <a:schemeClr val="tx1"/>
                </a:solidFill>
                <a:latin typeface="Batang" charset="0"/>
              </a:rPr>
              <a:t>Making Capital investment  decision 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  Reem Alnuaim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064444"/>
            <a:ext cx="247088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Chapter </a:t>
            </a:r>
            <a:r>
              <a:rPr lang="en-US" sz="3200" dirty="0" smtClean="0"/>
              <a:t>10</a:t>
            </a: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82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Table 10.5 Projected Total Cash Flows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8" y="1600200"/>
            <a:ext cx="7873384" cy="425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841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The Decision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Now that we have the cash flows, we can apply the techniques that we learned in Chapter 9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Enter the cash flows into the calculator and compute NPV and IRR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CF</a:t>
            </a:r>
            <a:r>
              <a:rPr lang="en-US" sz="2400" baseline="-25000" dirty="0"/>
              <a:t>0</a:t>
            </a:r>
            <a:r>
              <a:rPr lang="en-US" sz="2400" dirty="0"/>
              <a:t> = -110,000; C01 = 51,780; F01 = 2; C02 = 71,780; F02 = 1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NPV; I = 20; CPT NPV = 10,648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CPT IRR = 25.8%</a:t>
            </a:r>
          </a:p>
          <a:p>
            <a:pPr>
              <a:lnSpc>
                <a:spcPct val="90000"/>
              </a:lnSpc>
            </a:pPr>
            <a:r>
              <a:rPr lang="en-US" sz="2800" b="1" i="1" dirty="0"/>
              <a:t>Should we accept or reject the project?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745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NWC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Why do we have to consider changes in NWC separately?</a:t>
            </a:r>
          </a:p>
          <a:p>
            <a:pPr lvl="1"/>
            <a:r>
              <a:rPr lang="en-US" sz="2400" dirty="0"/>
              <a:t>GAAP requires that sales be recorded on the income statement when made, not when cash is received</a:t>
            </a:r>
          </a:p>
          <a:p>
            <a:pPr lvl="1"/>
            <a:r>
              <a:rPr lang="en-US" sz="2400" dirty="0"/>
              <a:t>GAAP also requires that we record cost of goods sold when the corresponding sales are made, whether we have actually paid our suppliers yet</a:t>
            </a:r>
          </a:p>
          <a:p>
            <a:pPr lvl="1"/>
            <a:r>
              <a:rPr lang="en-US" sz="2400" dirty="0"/>
              <a:t>Finally, we have to buy inventory to support sales, although we haven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/>
              <a:t>t collected cash yet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299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Depreciation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The depreciation expense used for capital budgeting should be the depreciation schedule required by the IRS for tax purposes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Depreciation itself is a non-cash expense; consequently, it is only relevant because it affects taxes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Depreciation tax shield = DT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 = depreciation expense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 = marginal tax rate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225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Depreciation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Straight-line depreciation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 = (Initial cost – salvage) / number of years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Very few assets are depreciated straight-line for tax purposes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MACRS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Need to know which asset class is appropriate for tax purposes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Multiply percentage given in table by the initial cost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Depreciate to zero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Mid-year convention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187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After-tax Salvage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If the salvage value is different from the book value of the asset, then there is a tax effect</a:t>
            </a:r>
          </a:p>
          <a:p>
            <a:r>
              <a:rPr lang="en-US" dirty="0"/>
              <a:t>Book value = initial cost – accumulated depreciation</a:t>
            </a:r>
          </a:p>
          <a:p>
            <a:r>
              <a:rPr lang="en-US" dirty="0"/>
              <a:t>After-tax salvage = salvage – T(salvage – book value)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3369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Example: Depreciation and After-tax Salvage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/>
              <a:t>You purchase equipment for $100,000, and it costs $10,000 to have it delivered and installed. Based on past information, you believe that you can sell the equipment for $17,000 when you are done with it in 6 years. The company</a:t>
            </a:r>
            <a:r>
              <a:rPr lang="ja-JP" altLang="en-US" sz="3200" dirty="0">
                <a:latin typeface="Arial"/>
              </a:rPr>
              <a:t>’</a:t>
            </a:r>
            <a:r>
              <a:rPr lang="en-US" sz="3200" dirty="0"/>
              <a:t>s marginal tax rate is 40%. What is the depreciation expense each year and the after-tax salvage in year 6 for each of the following situations?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959922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Straight-line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Suppose the appropriate depreciation schedule is straight-line</a:t>
            </a:r>
          </a:p>
          <a:p>
            <a:pPr lvl="1"/>
            <a:r>
              <a:rPr lang="en-US" sz="2400" dirty="0"/>
              <a:t>D = (110,000 – 17,000) / 6 = 15,500 every year for 6 years</a:t>
            </a:r>
          </a:p>
          <a:p>
            <a:pPr lvl="1"/>
            <a:r>
              <a:rPr lang="en-US" sz="2400" dirty="0"/>
              <a:t>BV in year 6 = 110,000 – 6(15,500) = 17,000</a:t>
            </a:r>
          </a:p>
          <a:p>
            <a:pPr lvl="1"/>
            <a:r>
              <a:rPr lang="en-US" sz="2400" dirty="0"/>
              <a:t>After-tax salvage = 17,000 - .4(17,000 – 17,000) = 17,000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0082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Three-year MACRS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875" y="1739900"/>
            <a:ext cx="4667250" cy="4114800"/>
          </a:xfrm>
          <a:prstGeom prst="rect">
            <a:avLst/>
          </a:prstGeom>
        </p:spPr>
      </p:pic>
      <p:sp>
        <p:nvSpPr>
          <p:cNvPr id="5" name="Text Box 48"/>
          <p:cNvSpPr txBox="1">
            <a:spLocks noChangeArrowheads="1"/>
          </p:cNvSpPr>
          <p:nvPr/>
        </p:nvSpPr>
        <p:spPr bwMode="auto">
          <a:xfrm>
            <a:off x="6124448" y="1941513"/>
            <a:ext cx="2590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kern="1200" dirty="0">
                <a:latin typeface="Times New Roman" charset="0"/>
              </a:rPr>
              <a:t>BV in year 6 = 110,000 – 36,663 – 48,895 – 16,291 – 8,151 = 0</a:t>
            </a:r>
          </a:p>
        </p:txBody>
      </p:sp>
      <p:sp>
        <p:nvSpPr>
          <p:cNvPr id="6" name="Text Box 49"/>
          <p:cNvSpPr txBox="1">
            <a:spLocks noChangeArrowheads="1"/>
          </p:cNvSpPr>
          <p:nvPr/>
        </p:nvSpPr>
        <p:spPr bwMode="auto">
          <a:xfrm>
            <a:off x="6299200" y="4024313"/>
            <a:ext cx="23622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kern="1200" dirty="0">
                <a:latin typeface="Times New Roman" charset="0"/>
              </a:rPr>
              <a:t>After-tax salvage = 17,000 - .4(17,000 – 0) = $10,200</a:t>
            </a:r>
          </a:p>
        </p:txBody>
      </p:sp>
    </p:spTree>
    <p:extLst>
      <p:ext uri="{BB962C8B-B14F-4D97-AF65-F5344CB8AC3E}">
        <p14:creationId xmlns:p14="http://schemas.microsoft.com/office/powerpoint/2010/main" val="23807265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Seven-Year MACRS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8" y="1624329"/>
            <a:ext cx="4667250" cy="4471671"/>
          </a:xfrm>
          <a:prstGeom prst="rect">
            <a:avLst/>
          </a:prstGeom>
        </p:spPr>
      </p:pic>
      <p:sp>
        <p:nvSpPr>
          <p:cNvPr id="5" name="Text Box 49"/>
          <p:cNvSpPr txBox="1">
            <a:spLocks noChangeArrowheads="1"/>
          </p:cNvSpPr>
          <p:nvPr/>
        </p:nvSpPr>
        <p:spPr bwMode="auto">
          <a:xfrm>
            <a:off x="6019800" y="1936750"/>
            <a:ext cx="2590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kern="1200" dirty="0">
                <a:latin typeface="Times New Roman" charset="0"/>
              </a:rPr>
              <a:t>BV in year 6 = 110,000 – 15,719 – 26,939 – 19,239 – 13,739 – 9,823 – 9,812 = 14,729</a:t>
            </a:r>
          </a:p>
        </p:txBody>
      </p:sp>
      <p:sp>
        <p:nvSpPr>
          <p:cNvPr id="6" name="Text Box 50"/>
          <p:cNvSpPr txBox="1">
            <a:spLocks noChangeArrowheads="1"/>
          </p:cNvSpPr>
          <p:nvPr/>
        </p:nvSpPr>
        <p:spPr bwMode="auto">
          <a:xfrm>
            <a:off x="6070600" y="4095750"/>
            <a:ext cx="23622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kern="1200" dirty="0">
                <a:latin typeface="Times New Roman" charset="0"/>
              </a:rPr>
              <a:t>After-tax salvage = 17,000 </a:t>
            </a:r>
            <a:r>
              <a:rPr lang="en-US" kern="1200" dirty="0"/>
              <a:t>– </a:t>
            </a:r>
            <a:r>
              <a:rPr lang="en-US" sz="2400" kern="1200" dirty="0">
                <a:latin typeface="Times New Roman" charset="0"/>
              </a:rPr>
              <a:t>.4(17,000 – 14,729) = 16,091.60</a:t>
            </a:r>
          </a:p>
        </p:txBody>
      </p:sp>
    </p:spTree>
    <p:extLst>
      <p:ext uri="{BB962C8B-B14F-4D97-AF65-F5344CB8AC3E}">
        <p14:creationId xmlns:p14="http://schemas.microsoft.com/office/powerpoint/2010/main" val="1345937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Roadmap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74171176"/>
              </p:ext>
            </p:extLst>
          </p:nvPr>
        </p:nvGraphicFramePr>
        <p:xfrm>
          <a:off x="150209" y="1622701"/>
          <a:ext cx="8821392" cy="4397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1865"/>
                <a:gridCol w="3418831"/>
                <a:gridCol w="2205348"/>
                <a:gridCol w="2205348"/>
              </a:tblGrid>
              <a:tr h="4800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Chapter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Topic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Focus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Exam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89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Raising Capital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88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Cost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Capital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00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Net Present Value and Other Investment Criteria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Mid-Term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47959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Analysis and Evaluation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00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Financial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Leverage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Capital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Structure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Policy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00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Making Capital Investment Decision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      Mid-Term</a:t>
                      </a:r>
                    </a:p>
                  </a:txBody>
                  <a:tcPr/>
                </a:tc>
              </a:tr>
              <a:tr h="6253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Dividends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Theory </a:t>
                      </a: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6020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/>
              <a:t>Project Cash Flows: A First Look</a:t>
            </a:r>
          </a:p>
          <a:p>
            <a:r>
              <a:rPr lang="en-US" sz="3200" dirty="0"/>
              <a:t>Incremental Cash Flows</a:t>
            </a:r>
          </a:p>
          <a:p>
            <a:r>
              <a:rPr lang="en-US" sz="3200" dirty="0"/>
              <a:t>Pro Forma Financial Statements and Project Cash Flows</a:t>
            </a:r>
          </a:p>
          <a:p>
            <a:r>
              <a:rPr lang="en-US" sz="3200" dirty="0"/>
              <a:t>More about Project Cash Flow</a:t>
            </a:r>
          </a:p>
          <a:p>
            <a:r>
              <a:rPr lang="en-US" sz="3200" dirty="0"/>
              <a:t>Alternative Definitions of Operating Cash Flow</a:t>
            </a:r>
          </a:p>
          <a:p>
            <a:r>
              <a:rPr lang="en-US" sz="3200" dirty="0"/>
              <a:t>Some Special Cases of Discounted Cash Flow Analysis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587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Relevant Cash Flows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The cash flows that should be included in a capital budgeting analysis are those that will only occur (or not occur) if the project is accepted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These cash flows are called </a:t>
            </a:r>
            <a:r>
              <a:rPr lang="en-US" sz="3200" i="1" dirty="0"/>
              <a:t>incremental cash flows</a:t>
            </a: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The </a:t>
            </a:r>
            <a:r>
              <a:rPr lang="en-US" sz="3200" i="1" dirty="0"/>
              <a:t>stand-alone principle</a:t>
            </a:r>
            <a:r>
              <a:rPr lang="en-US" sz="3200" dirty="0"/>
              <a:t> allows us to analyze each project in isolation from the firm simply by focusing on incremental cash flows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282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Asking the Right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You should always ask yourself </a:t>
            </a:r>
            <a:r>
              <a:rPr lang="ja-JP" altLang="en-US" sz="2800" dirty="0">
                <a:latin typeface="Arial"/>
              </a:rPr>
              <a:t>“</a:t>
            </a:r>
            <a:r>
              <a:rPr lang="en-US" sz="2800" dirty="0"/>
              <a:t>Will this cash flow occur ONLY if we accept the project?</a:t>
            </a:r>
            <a:r>
              <a:rPr lang="ja-JP" altLang="en-US" sz="2800" dirty="0">
                <a:latin typeface="Arial"/>
              </a:rPr>
              <a:t>”</a:t>
            </a:r>
            <a:endParaRPr lang="en-US" sz="2800" dirty="0"/>
          </a:p>
          <a:p>
            <a:pPr lvl="1"/>
            <a:r>
              <a:rPr lang="en-US" sz="2400" dirty="0"/>
              <a:t>If the answer is </a:t>
            </a:r>
            <a:r>
              <a:rPr lang="ja-JP" altLang="en-US" sz="2400" dirty="0">
                <a:latin typeface="Arial"/>
              </a:rPr>
              <a:t>“</a:t>
            </a:r>
            <a:r>
              <a:rPr lang="en-US" sz="2400" dirty="0"/>
              <a:t>yes,</a:t>
            </a:r>
            <a:r>
              <a:rPr lang="ja-JP" altLang="en-US" sz="2400" dirty="0">
                <a:latin typeface="Arial"/>
              </a:rPr>
              <a:t>”</a:t>
            </a:r>
            <a:r>
              <a:rPr lang="en-US" sz="2400" dirty="0"/>
              <a:t> it should be included in the analysis because it is incremental</a:t>
            </a:r>
          </a:p>
          <a:p>
            <a:pPr lvl="1"/>
            <a:r>
              <a:rPr lang="en-US" sz="2400" dirty="0"/>
              <a:t>If the answer is </a:t>
            </a:r>
            <a:r>
              <a:rPr lang="ja-JP" altLang="en-US" sz="2400" dirty="0">
                <a:latin typeface="Arial"/>
              </a:rPr>
              <a:t>“</a:t>
            </a:r>
            <a:r>
              <a:rPr lang="en-US" sz="2400" dirty="0"/>
              <a:t>no,</a:t>
            </a:r>
            <a:r>
              <a:rPr lang="ja-JP" altLang="en-US" sz="2400" dirty="0">
                <a:latin typeface="Arial"/>
              </a:rPr>
              <a:t>”</a:t>
            </a:r>
            <a:r>
              <a:rPr lang="en-US" sz="2400" dirty="0"/>
              <a:t> it should not be included in the analysis because it will occur anyway</a:t>
            </a:r>
          </a:p>
          <a:p>
            <a:pPr lvl="1"/>
            <a:r>
              <a:rPr lang="en-US" sz="2400" dirty="0"/>
              <a:t>If the answer is </a:t>
            </a:r>
            <a:r>
              <a:rPr lang="ja-JP" altLang="en-US" sz="2400" dirty="0">
                <a:latin typeface="Arial"/>
              </a:rPr>
              <a:t>“</a:t>
            </a:r>
            <a:r>
              <a:rPr lang="en-US" sz="2400" dirty="0"/>
              <a:t>part of it,</a:t>
            </a:r>
            <a:r>
              <a:rPr lang="ja-JP" altLang="en-US" sz="2400" dirty="0">
                <a:latin typeface="Arial"/>
              </a:rPr>
              <a:t>”</a:t>
            </a:r>
            <a:r>
              <a:rPr lang="en-US" sz="2400" dirty="0"/>
              <a:t> then we should include the part that occurs because of the project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167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Types of Cash Flows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600" dirty="0"/>
              <a:t>Sunk costs – costs that have accrued in the past</a:t>
            </a:r>
          </a:p>
          <a:p>
            <a:r>
              <a:rPr lang="en-US" sz="2600" dirty="0"/>
              <a:t>Opportunity costs – costs of lost options</a:t>
            </a:r>
          </a:p>
          <a:p>
            <a:r>
              <a:rPr lang="en-US" sz="2600" dirty="0"/>
              <a:t>Side effects</a:t>
            </a:r>
          </a:p>
          <a:p>
            <a:pPr lvl="1"/>
            <a:r>
              <a:rPr lang="en-US" dirty="0"/>
              <a:t>Positive side effects – benefits to other projects</a:t>
            </a:r>
          </a:p>
          <a:p>
            <a:pPr lvl="1"/>
            <a:r>
              <a:rPr lang="en-US" dirty="0"/>
              <a:t>Negative side effects – costs to other projects</a:t>
            </a:r>
          </a:p>
          <a:p>
            <a:r>
              <a:rPr lang="en-US" sz="2600" dirty="0"/>
              <a:t>Changes in net working capital</a:t>
            </a:r>
          </a:p>
          <a:p>
            <a:r>
              <a:rPr lang="en-US" sz="2600" dirty="0"/>
              <a:t>Financing costs</a:t>
            </a:r>
          </a:p>
          <a:p>
            <a:r>
              <a:rPr lang="en-US" sz="2600" dirty="0"/>
              <a:t>Taxes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996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 Forma Statements and Cash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Capital budgeting relies heavily on pro forma accounting statements, particularly income statements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Computing cash flows – refresher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Operating Cash Flow (OCF) = EBIT + depreciation – taxes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OCF = Net income + depreciation (when there is no interest expense)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Cash Flow From Assets (CFFA) = OCF – net capital spending (NCS) – changes in NWC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881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Table 10.1 Pro Forma Income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788" y="1854200"/>
            <a:ext cx="7312025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696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Table 10.2 Projected Capital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731" y="1600200"/>
            <a:ext cx="7450138" cy="426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4551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19975</TotalTime>
  <Words>918</Words>
  <Application>Microsoft Macintosh PowerPoint</Application>
  <PresentationFormat>On-screen Show (4:3)</PresentationFormat>
  <Paragraphs>109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Median</vt:lpstr>
      <vt:lpstr>Making Capital investment  decision  </vt:lpstr>
      <vt:lpstr>Course Roadmap </vt:lpstr>
      <vt:lpstr>Chapter Outline</vt:lpstr>
      <vt:lpstr>Relevant Cash Flows</vt:lpstr>
      <vt:lpstr>Asking the Right Question</vt:lpstr>
      <vt:lpstr>Common Types of Cash Flows</vt:lpstr>
      <vt:lpstr>Pro Forma Statements and Cash Flow</vt:lpstr>
      <vt:lpstr>Table 10.1 Pro Forma Income Statement</vt:lpstr>
      <vt:lpstr>Table 10.2 Projected Capital Requirements</vt:lpstr>
      <vt:lpstr>Table 10.5 Projected Total Cash Flows</vt:lpstr>
      <vt:lpstr>Making The Decision</vt:lpstr>
      <vt:lpstr>More on NWC</vt:lpstr>
      <vt:lpstr>Depreciation</vt:lpstr>
      <vt:lpstr>Computing Depreciation</vt:lpstr>
      <vt:lpstr>After-tax Salvage</vt:lpstr>
      <vt:lpstr>Example: Depreciation and After-tax Salvage</vt:lpstr>
      <vt:lpstr>Example: Straight-line</vt:lpstr>
      <vt:lpstr>Example: Three-year MACRS</vt:lpstr>
      <vt:lpstr>Example: Seven-Year MACRS</vt:lpstr>
    </vt:vector>
  </TitlesOfParts>
  <Company>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Reem N</dc:creator>
  <cp:lastModifiedBy>Reem N</cp:lastModifiedBy>
  <cp:revision>159</cp:revision>
  <dcterms:created xsi:type="dcterms:W3CDTF">2015-09-07T08:37:07Z</dcterms:created>
  <dcterms:modified xsi:type="dcterms:W3CDTF">2016-04-09T21:21:13Z</dcterms:modified>
</cp:coreProperties>
</file>